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77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282" r:id="rId15"/>
    <p:sldId id="283" r:id="rId16"/>
    <p:sldId id="266" r:id="rId17"/>
    <p:sldId id="267" r:id="rId18"/>
    <p:sldId id="270" r:id="rId19"/>
    <p:sldId id="284" r:id="rId20"/>
    <p:sldId id="285" r:id="rId21"/>
    <p:sldId id="272" r:id="rId22"/>
    <p:sldId id="274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5969"/>
  </p:normalViewPr>
  <p:slideViewPr>
    <p:cSldViewPr snapToGrid="0" snapToObjects="1">
      <p:cViewPr varScale="1">
        <p:scale>
          <a:sx n="155" d="100"/>
          <a:sy n="15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1335-DCD4-104C-B80D-8B1C5DC279F7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5218-A00C-7B4C-A0C7-9F9418E1D0E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tema deste projeto </a:t>
            </a:r>
            <a:r>
              <a:rPr lang="pt-BR" dirty="0" smtClean="0"/>
              <a:t>é a</a:t>
            </a:r>
            <a:r>
              <a:rPr lang="pt-BR" baseline="0" dirty="0" smtClean="0"/>
              <a:t> oficina da porta aberta;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</a:t>
            </a:r>
            <a:r>
              <a:rPr lang="pt-BR" baseline="0" dirty="0" smtClean="0"/>
              <a:t> que deve-se </a:t>
            </a:r>
            <a:r>
              <a:rPr lang="pt-BR" baseline="0" dirty="0" smtClean="0"/>
              <a:t>à relação de </a:t>
            </a:r>
            <a:r>
              <a:rPr lang="pt-BR" baseline="0" dirty="0" err="1" smtClean="0"/>
              <a:t>m:n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chave primária composta pelas chaves estrangeiras id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id serviço.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concluido</a:t>
            </a:r>
            <a:r>
              <a:rPr lang="pt-BR" dirty="0" smtClean="0"/>
              <a:t> o modelo logico;</a:t>
            </a:r>
          </a:p>
          <a:p>
            <a:r>
              <a:rPr lang="pt-BR" dirty="0" smtClean="0"/>
              <a:t>- analise de viabilidade;</a:t>
            </a:r>
          </a:p>
          <a:p>
            <a:r>
              <a:rPr lang="pt-BR" dirty="0" smtClean="0"/>
              <a:t>-</a:t>
            </a:r>
            <a:r>
              <a:rPr lang="pt-BR" baseline="0" dirty="0" smtClean="0"/>
              <a:t> verificar se </a:t>
            </a:r>
            <a:r>
              <a:rPr lang="pt-BR" baseline="0" dirty="0" smtClean="0"/>
              <a:t>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corresponder aos requisitos do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Crescimento da</a:t>
            </a:r>
            <a:r>
              <a:rPr lang="pt-BR" baseline="0" dirty="0" smtClean="0"/>
              <a:t> oficina.</a:t>
            </a:r>
          </a:p>
          <a:p>
            <a:r>
              <a:rPr lang="pt-BR" baseline="0" dirty="0" smtClean="0"/>
              <a:t>- primeiramente nacional;</a:t>
            </a:r>
          </a:p>
          <a:p>
            <a:r>
              <a:rPr lang="pt-BR" baseline="0" dirty="0" smtClean="0"/>
              <a:t>- depois internacional.</a:t>
            </a:r>
          </a:p>
          <a:p>
            <a:r>
              <a:rPr lang="pt-BR" baseline="0" dirty="0" smtClean="0"/>
              <a:t>- grande volume de dados.</a:t>
            </a:r>
          </a:p>
          <a:p>
            <a:r>
              <a:rPr lang="pt-BR" baseline="0" dirty="0" smtClean="0"/>
              <a:t>- queixas do </a:t>
            </a:r>
            <a:r>
              <a:rPr lang="pt-BR" baseline="0" dirty="0" err="1" smtClean="0"/>
              <a:t>sr.lourenlo</a:t>
            </a:r>
            <a:r>
              <a:rPr lang="pt-BR" baseline="0" dirty="0" smtClean="0"/>
              <a:t> devido </a:t>
            </a:r>
            <a:r>
              <a:rPr lang="pt-BR" baseline="0" dirty="0" smtClean="0"/>
              <a:t>à </a:t>
            </a:r>
            <a:r>
              <a:rPr lang="pt-BR" baseline="0" dirty="0" err="1" smtClean="0"/>
              <a:t>lentidao</a:t>
            </a:r>
            <a:r>
              <a:rPr lang="pt-BR" baseline="0" dirty="0" smtClean="0"/>
              <a:t> do sistema.</a:t>
            </a:r>
            <a:endParaRPr lang="pt-BR" baseline="0" dirty="0" smtClean="0"/>
          </a:p>
          <a:p>
            <a:r>
              <a:rPr lang="pt-BR" baseline="0" dirty="0" smtClean="0"/>
              <a:t>- </a:t>
            </a:r>
            <a:r>
              <a:rPr lang="pt-BR" baseline="0" dirty="0" err="1" smtClean="0"/>
              <a:t>adoçao</a:t>
            </a:r>
            <a:r>
              <a:rPr lang="pt-BR" baseline="0" dirty="0" smtClean="0"/>
              <a:t> de modelo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relacional.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rapidez</a:t>
            </a:r>
            <a:r>
              <a:rPr lang="pt-BR" baseline="0" dirty="0" smtClean="0"/>
              <a:t> de execuç</a:t>
            </a:r>
            <a:r>
              <a:rPr lang="pt-BR" baseline="0" dirty="0" smtClean="0"/>
              <a:t>ão.</a:t>
            </a:r>
          </a:p>
          <a:p>
            <a:r>
              <a:rPr lang="pt-BR" baseline="0" dirty="0" smtClean="0"/>
              <a:t>- maior eficiência.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Proposto pelo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Dificuldade em gerir serviços;</a:t>
            </a:r>
          </a:p>
          <a:p>
            <a:r>
              <a:rPr lang="pt-BR" baseline="0" dirty="0" smtClean="0"/>
              <a:t>- Dificuldade em saber qual ou quais funcion</a:t>
            </a:r>
            <a:r>
              <a:rPr lang="pt-BR" baseline="0" dirty="0" smtClean="0"/>
              <a:t>ários;</a:t>
            </a:r>
          </a:p>
          <a:p>
            <a:r>
              <a:rPr lang="pt-BR" baseline="0" dirty="0" smtClean="0"/>
              <a:t>- Melhorar organização;</a:t>
            </a:r>
          </a:p>
          <a:p>
            <a:r>
              <a:rPr lang="pt-BR" baseline="0" dirty="0" smtClean="0"/>
              <a:t>- Antes: Excel;</a:t>
            </a:r>
          </a:p>
          <a:p>
            <a:r>
              <a:rPr lang="pt-BR" baseline="0" dirty="0" smtClean="0"/>
              <a:t>- dados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, veiculo, serviço, e peça;</a:t>
            </a:r>
          </a:p>
          <a:p>
            <a:r>
              <a:rPr lang="pt-BR" baseline="0" dirty="0" smtClean="0"/>
              <a:t>- Adoção do modelo relacional;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Justificaç</a:t>
            </a:r>
            <a:r>
              <a:rPr lang="pt-BR" dirty="0" smtClean="0"/>
              <a:t>ão: tendo</a:t>
            </a:r>
            <a:r>
              <a:rPr lang="pt-BR" baseline="0" dirty="0" smtClean="0"/>
              <a:t> em conta que é uma primeira base de dados para uma pequena oficina, o modelo relacional é o que melhor se adapta, devido às suas caraterísticas. </a:t>
            </a:r>
          </a:p>
          <a:p>
            <a:r>
              <a:rPr lang="pt-BR" baseline="0" dirty="0" smtClean="0"/>
              <a:t>- Pequeno volume de dados;</a:t>
            </a:r>
          </a:p>
          <a:p>
            <a:r>
              <a:rPr lang="pt-BR" baseline="0" dirty="0" smtClean="0"/>
              <a:t>- boa organização e eficiência;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- Realização de entrevista;</a:t>
            </a:r>
            <a:endParaRPr lang="pt-BR" baseline="0" dirty="0" smtClean="0"/>
          </a:p>
          <a:p>
            <a:r>
              <a:rPr lang="pt-BR" baseline="0" dirty="0" smtClean="0"/>
              <a:t>- requisitos estabelecidos pelo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Ve</a:t>
            </a:r>
            <a:r>
              <a:rPr lang="pt-BR" dirty="0" smtClean="0"/>
              <a:t>ículo:</a:t>
            </a:r>
            <a:r>
              <a:rPr lang="pt-BR" baseline="0" dirty="0" smtClean="0"/>
              <a:t> matrícula, marca, modelo;</a:t>
            </a:r>
          </a:p>
          <a:p>
            <a:r>
              <a:rPr lang="pt-BR" baseline="0" dirty="0" smtClean="0"/>
              <a:t>- Funcionário: nome, </a:t>
            </a:r>
            <a:r>
              <a:rPr lang="pt-BR" baseline="0" dirty="0" err="1" smtClean="0"/>
              <a:t>contactos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email</a:t>
            </a:r>
            <a:r>
              <a:rPr lang="pt-BR" baseline="0" dirty="0" smtClean="0"/>
              <a:t>, morada e data de nascimento;</a:t>
            </a:r>
          </a:p>
          <a:p>
            <a:r>
              <a:rPr lang="pt-BR" baseline="0" dirty="0" smtClean="0"/>
              <a:t>- Serviço: id, data, tipo, notas;</a:t>
            </a:r>
          </a:p>
          <a:p>
            <a:r>
              <a:rPr lang="pt-BR" baseline="0" dirty="0" smtClean="0"/>
              <a:t>- Peça: id, nome, modelo, estado;</a:t>
            </a:r>
            <a:endParaRPr lang="pt-BR" dirty="0" smtClean="0"/>
          </a:p>
          <a:p>
            <a:r>
              <a:rPr lang="pt-BR" dirty="0" smtClean="0"/>
              <a:t>- Referir que as peças da base de dados s</a:t>
            </a:r>
            <a:r>
              <a:rPr lang="pt-BR" dirty="0" smtClean="0"/>
              <a:t>ão apenas as usadas nos serviços;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 que </a:t>
            </a:r>
            <a:r>
              <a:rPr lang="pt-BR" dirty="0" err="1" smtClean="0"/>
              <a:t>contactos</a:t>
            </a:r>
            <a:r>
              <a:rPr lang="pt-BR" dirty="0" smtClean="0"/>
              <a:t> n</a:t>
            </a:r>
            <a:r>
              <a:rPr lang="pt-BR" dirty="0" smtClean="0"/>
              <a:t>ão aparece em atributo, e que será</a:t>
            </a:r>
            <a:r>
              <a:rPr lang="pt-BR" baseline="0" dirty="0" smtClean="0"/>
              <a:t> explicada mais à frente a geração de uma nova tabela, por ser </a:t>
            </a:r>
            <a:r>
              <a:rPr lang="pt-BR" baseline="0" dirty="0" err="1" smtClean="0"/>
              <a:t>multi</a:t>
            </a:r>
            <a:r>
              <a:rPr lang="pt-BR" baseline="0" dirty="0" smtClean="0"/>
              <a:t>-valor.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 que </a:t>
            </a:r>
            <a:r>
              <a:rPr lang="pt-BR" dirty="0" err="1" smtClean="0"/>
              <a:t>idVeiculo</a:t>
            </a:r>
            <a:r>
              <a:rPr lang="pt-BR" dirty="0" smtClean="0"/>
              <a:t> deve-se ao facto da</a:t>
            </a:r>
            <a:r>
              <a:rPr lang="pt-BR" baseline="0" dirty="0" smtClean="0"/>
              <a:t> relaç</a:t>
            </a:r>
            <a:r>
              <a:rPr lang="pt-BR" baseline="0" dirty="0" smtClean="0"/>
              <a:t>ão com veiculo ser de --- </a:t>
            </a:r>
            <a:r>
              <a:rPr lang="pt-BR" baseline="0" dirty="0" err="1" smtClean="0"/>
              <a:t>s</a:t>
            </a:r>
            <a:r>
              <a:rPr lang="pt-BR" baseline="0" dirty="0" smtClean="0"/>
              <a:t> N:1 </a:t>
            </a:r>
            <a:r>
              <a:rPr lang="pt-BR" baseline="0" dirty="0" err="1" smtClean="0"/>
              <a:t>v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colocar chave estrangeira na tabela com N;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idServiço</a:t>
            </a:r>
            <a:r>
              <a:rPr lang="pt-BR" baseline="0" dirty="0" smtClean="0"/>
              <a:t> presente devido </a:t>
            </a:r>
            <a:r>
              <a:rPr lang="pt-BR" baseline="0" dirty="0" smtClean="0"/>
              <a:t>à relação --- </a:t>
            </a:r>
            <a:r>
              <a:rPr lang="pt-BR" baseline="0" dirty="0" err="1" smtClean="0"/>
              <a:t>s</a:t>
            </a:r>
            <a:r>
              <a:rPr lang="pt-BR" baseline="0" dirty="0" smtClean="0"/>
              <a:t> 1:N p.</a:t>
            </a:r>
          </a:p>
          <a:p>
            <a:r>
              <a:rPr lang="pt-BR" baseline="0" dirty="0" smtClean="0"/>
              <a:t>- chave estrangeira na tabela com N;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contactos</a:t>
            </a:r>
            <a:r>
              <a:rPr lang="pt-BR" dirty="0" smtClean="0"/>
              <a:t> </a:t>
            </a:r>
            <a:r>
              <a:rPr lang="pt-BR" dirty="0" smtClean="0"/>
              <a:t>é</a:t>
            </a:r>
            <a:r>
              <a:rPr lang="pt-BR" baseline="0" dirty="0" smtClean="0"/>
              <a:t> um atributo </a:t>
            </a:r>
            <a:r>
              <a:rPr lang="pt-BR" baseline="0" dirty="0" err="1" smtClean="0"/>
              <a:t>multi</a:t>
            </a:r>
            <a:r>
              <a:rPr lang="pt-BR" baseline="0" dirty="0" smtClean="0"/>
              <a:t>-valor, logo necessidade de nova tabela com multiplicidade ---</a:t>
            </a:r>
          </a:p>
          <a:p>
            <a:r>
              <a:rPr lang="pt-BR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1:N c.</a:t>
            </a:r>
          </a:p>
          <a:p>
            <a:r>
              <a:rPr lang="pt-BR" baseline="0" dirty="0" smtClean="0"/>
              <a:t>- chave primária composta por numero e id de funcionário, devido à possibilidade de um mesmo numero ser partilhado por mais que um funcionário. (numero de casa pai e filho)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46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3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7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8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7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8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1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3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  <p:sldLayoutId id="2147485089" r:id="rId12"/>
    <p:sldLayoutId id="2147485090" r:id="rId13"/>
    <p:sldLayoutId id="2147485091" r:id="rId14"/>
    <p:sldLayoutId id="2147485092" r:id="rId15"/>
    <p:sldLayoutId id="2147485093" r:id="rId16"/>
    <p:sldLayoutId id="2147485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8908"/>
            <a:ext cx="9144000" cy="2387600"/>
          </a:xfrm>
        </p:spPr>
        <p:txBody>
          <a:bodyPr/>
          <a:lstStyle/>
          <a:p>
            <a:r>
              <a:rPr lang="pt-BR" dirty="0" smtClean="0"/>
              <a:t>A Oficina da Porta Aberta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Universidade do Minho</a:t>
            </a:r>
          </a:p>
          <a:p>
            <a:r>
              <a:rPr lang="pt-BR" dirty="0" smtClean="0"/>
              <a:t>Mestrado Integrado em Engenharia Informática</a:t>
            </a:r>
          </a:p>
          <a:p>
            <a:r>
              <a:rPr lang="pt-BR" dirty="0" smtClean="0"/>
              <a:t>Bases de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17276" y="5384801"/>
            <a:ext cx="508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Francisco Lira a73909</a:t>
            </a:r>
          </a:p>
          <a:p>
            <a:pPr algn="r"/>
            <a:r>
              <a:rPr lang="pt-BR" dirty="0" smtClean="0"/>
              <a:t>Francisco Costa a70922</a:t>
            </a:r>
          </a:p>
          <a:p>
            <a:pPr algn="r"/>
            <a:r>
              <a:rPr lang="pt-BR" dirty="0" smtClean="0"/>
              <a:t>Tiago Alves a78218</a:t>
            </a:r>
          </a:p>
          <a:p>
            <a:pPr algn="r"/>
            <a:r>
              <a:rPr lang="pt-BR" dirty="0" smtClean="0"/>
              <a:t>S</a:t>
            </a:r>
            <a:r>
              <a:rPr lang="pt-BR" dirty="0" smtClean="0"/>
              <a:t>érgio Costa a78296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14" y="2438399"/>
            <a:ext cx="3404889" cy="3124200"/>
          </a:xfrm>
        </p:spPr>
      </p:pic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59" y="2550072"/>
            <a:ext cx="3162300" cy="25019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23859" y="1670331"/>
            <a:ext cx="2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Veículo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90" y="2241769"/>
            <a:ext cx="2641600" cy="2768600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17" y="2715829"/>
            <a:ext cx="1993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Serviço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86" y="2749769"/>
            <a:ext cx="3454400" cy="1752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6" y="2578319"/>
            <a:ext cx="1905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Peça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12" y="3121353"/>
            <a:ext cx="4254500" cy="12065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702253"/>
            <a:ext cx="1968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Contacto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2" y="1836682"/>
            <a:ext cx="3361151" cy="4028637"/>
          </a:xfrm>
        </p:spPr>
      </p:pic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ServiçoFuncionario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00" y="1752599"/>
            <a:ext cx="8131535" cy="3555123"/>
          </a:xfrm>
        </p:spPr>
      </p:pic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428509"/>
            <a:ext cx="10018713" cy="2032322"/>
          </a:xfrm>
        </p:spPr>
        <p:txBody>
          <a:bodyPr/>
          <a:lstStyle/>
          <a:p>
            <a:r>
              <a:rPr lang="pt-BR" sz="1800" b="1" dirty="0" smtClean="0"/>
              <a:t>1ª Forma Normal </a:t>
            </a:r>
            <a:r>
              <a:rPr lang="mr-IN" sz="1800" b="1" dirty="0" smtClean="0"/>
              <a:t>–</a:t>
            </a:r>
            <a:r>
              <a:rPr lang="pt-BR" sz="1800" b="1" dirty="0" smtClean="0"/>
              <a:t> </a:t>
            </a:r>
            <a:r>
              <a:rPr lang="pt-BR" sz="1800" dirty="0" smtClean="0"/>
              <a:t>Quando os valores de todos os atributos são atómicos.</a:t>
            </a:r>
          </a:p>
          <a:p>
            <a:pPr marL="285750" lvl="1"/>
            <a:r>
              <a:rPr lang="pt-BR" sz="1800" b="1" dirty="0" smtClean="0"/>
              <a:t>2ª Forma Normal </a:t>
            </a:r>
            <a:r>
              <a:rPr lang="mr-IN" sz="1800" b="1" dirty="0" smtClean="0"/>
              <a:t>–</a:t>
            </a:r>
            <a:r>
              <a:rPr lang="pt-BR" sz="1800" b="1" dirty="0" smtClean="0"/>
              <a:t> </a:t>
            </a:r>
            <a:r>
              <a:rPr lang="pt-PT" sz="1800" dirty="0" smtClean="0"/>
              <a:t>Quando todos </a:t>
            </a:r>
            <a:r>
              <a:rPr lang="pt-PT" sz="1800" dirty="0"/>
              <a:t>os atributos </a:t>
            </a:r>
            <a:r>
              <a:rPr lang="pt-PT" sz="1800" dirty="0" smtClean="0"/>
              <a:t>não-chave dependem totalmente das </a:t>
            </a:r>
            <a:r>
              <a:rPr lang="pt-PT" sz="1800" dirty="0"/>
              <a:t>chaves primárias</a:t>
            </a:r>
            <a:r>
              <a:rPr lang="pt-PT" sz="1800" dirty="0" smtClean="0"/>
              <a:t>.</a:t>
            </a:r>
          </a:p>
          <a:p>
            <a:pPr marL="285750" lvl="1"/>
            <a:r>
              <a:rPr lang="pt-PT" sz="1800" b="1" dirty="0" smtClean="0"/>
              <a:t>3ª Forma Normal </a:t>
            </a:r>
            <a:r>
              <a:rPr lang="mr-IN" sz="1800" b="1" dirty="0" smtClean="0"/>
              <a:t>–</a:t>
            </a:r>
            <a:r>
              <a:rPr lang="pt-PT" sz="1800" b="1" dirty="0" smtClean="0"/>
              <a:t> </a:t>
            </a:r>
            <a:r>
              <a:rPr lang="pt-PT" sz="1800" dirty="0" smtClean="0"/>
              <a:t>Quando nenhum </a:t>
            </a:r>
            <a:r>
              <a:rPr lang="pt-PT" sz="1800" dirty="0"/>
              <a:t>atributo não-chave </a:t>
            </a:r>
            <a:r>
              <a:rPr lang="pt-PT" sz="1800" dirty="0" smtClean="0"/>
              <a:t>depende </a:t>
            </a:r>
            <a:r>
              <a:rPr lang="pt-PT" sz="1800" dirty="0"/>
              <a:t>transitivamente da chave primária.</a:t>
            </a:r>
            <a:endParaRPr lang="en-US" sz="1800" dirty="0"/>
          </a:p>
          <a:p>
            <a:pPr marL="285750" lvl="1"/>
            <a:endParaRPr lang="pt-PT" sz="2400" b="1" dirty="0"/>
          </a:p>
        </p:txBody>
      </p:sp>
      <p:pic>
        <p:nvPicPr>
          <p:cNvPr id="4" name="Picture 2" descr="https://lh5.googleusercontent.com/RgK5g29KDVrEE4tir2EvE-gpP9Wv5Fwr4EwEluHABVpoD7N20eI9_uCOwQn-x6vYRkMaFpQvP8j5a-2bs7LEsKwp4unxo5ow-72jn7MyZov1TyMvOexPJYUFVOgnlGiT27qvFV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68" y="3181108"/>
            <a:ext cx="6921928" cy="33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125" y="2209800"/>
            <a:ext cx="10018713" cy="1752599"/>
          </a:xfrm>
        </p:spPr>
        <p:txBody>
          <a:bodyPr>
            <a:noAutofit/>
          </a:bodyPr>
          <a:lstStyle/>
          <a:p>
            <a:r>
              <a:rPr lang="pt-BR" sz="13800" dirty="0" smtClean="0"/>
              <a:t>Modelo </a:t>
            </a:r>
            <a:br>
              <a:rPr lang="pt-BR" sz="13800" dirty="0" smtClean="0"/>
            </a:br>
            <a:r>
              <a:rPr lang="pt-BR" sz="13800" dirty="0" smtClean="0"/>
              <a:t>Físico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Query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3" y="2617075"/>
            <a:ext cx="8349968" cy="1481960"/>
          </a:xfrm>
        </p:spPr>
      </p:pic>
      <p:sp>
        <p:nvSpPr>
          <p:cNvPr id="5" name="CaixaDeTexto 4"/>
          <p:cNvSpPr txBox="1"/>
          <p:nvPr/>
        </p:nvSpPr>
        <p:spPr>
          <a:xfrm>
            <a:off x="2617076" y="4277711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a marca e o modelo dos veículos em que uma peça com determinado nome foi usada no respetivo serviço.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Procedure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17" y="2621236"/>
            <a:ext cx="8572500" cy="2374900"/>
          </a:xfrm>
        </p:spPr>
      </p:pic>
      <p:sp>
        <p:nvSpPr>
          <p:cNvPr id="7" name="CaixaDeTexto 6"/>
          <p:cNvSpPr txBox="1"/>
          <p:nvPr/>
        </p:nvSpPr>
        <p:spPr>
          <a:xfrm>
            <a:off x="2652136" y="5097518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que elaboraram um dado tipo de serviço ou que tenha realizado um serviço a um veículo com uma dada matrícula.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268014"/>
            <a:ext cx="10018713" cy="1752599"/>
          </a:xfrm>
        </p:spPr>
        <p:txBody>
          <a:bodyPr/>
          <a:lstStyle/>
          <a:p>
            <a:r>
              <a:rPr lang="pt-BR" dirty="0" smtClean="0"/>
              <a:t>Caso de estudo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0" y="1933904"/>
            <a:ext cx="568261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84" y="2926254"/>
            <a:ext cx="7533566" cy="1277883"/>
          </a:xfrm>
        </p:spPr>
      </p:pic>
      <p:sp>
        <p:nvSpPr>
          <p:cNvPr id="6" name="CaixaDeTexto 5"/>
          <p:cNvSpPr txBox="1"/>
          <p:nvPr/>
        </p:nvSpPr>
        <p:spPr>
          <a:xfrm>
            <a:off x="2652136" y="4519449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com maior número de serviços, ordenados por ordem decrescente desse mesmo número.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800" y="0"/>
            <a:ext cx="10018713" cy="1752599"/>
          </a:xfrm>
        </p:spPr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2" y="1545021"/>
            <a:ext cx="7948147" cy="4477406"/>
          </a:xfrm>
        </p:spPr>
      </p:pic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</a:t>
            </a:r>
            <a:r>
              <a:rPr lang="pt-BR" dirty="0" smtClean="0"/>
              <a:t>ão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49" y="2530366"/>
            <a:ext cx="4204235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3" y="1767110"/>
            <a:ext cx="9309538" cy="203238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Modelo Não Relacional</a:t>
            </a:r>
            <a:br>
              <a:rPr lang="pt-BR" sz="6000" dirty="0" smtClean="0"/>
            </a:br>
            <a:r>
              <a:rPr lang="pt-BR" sz="6000" u="sng" dirty="0" smtClean="0"/>
              <a:t>Neo4j</a:t>
            </a:r>
            <a:endParaRPr lang="pt-BR" sz="6000" u="sng" dirty="0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Neo4j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484" y="2438399"/>
            <a:ext cx="3266366" cy="3124201"/>
          </a:xfrm>
        </p:spPr>
        <p:txBody>
          <a:bodyPr/>
          <a:lstStyle/>
          <a:p>
            <a:pPr algn="ctr"/>
            <a:r>
              <a:rPr lang="pt-BR" dirty="0" smtClean="0"/>
              <a:t>Flexibilidade;</a:t>
            </a:r>
          </a:p>
          <a:p>
            <a:pPr algn="ctr"/>
            <a:r>
              <a:rPr lang="pt-BR" dirty="0" smtClean="0"/>
              <a:t>Performance;</a:t>
            </a:r>
          </a:p>
          <a:p>
            <a:pPr algn="ctr"/>
            <a:r>
              <a:rPr lang="pt-BR" dirty="0" smtClean="0"/>
              <a:t>Agilidade;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884" y="212835"/>
            <a:ext cx="10018713" cy="1752599"/>
          </a:xfrm>
        </p:spPr>
        <p:txBody>
          <a:bodyPr/>
          <a:lstStyle/>
          <a:p>
            <a:r>
              <a:rPr lang="pt-BR" dirty="0" smtClean="0"/>
              <a:t>Esquema em grafos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1" y="1965434"/>
            <a:ext cx="5049357" cy="3796509"/>
          </a:xfrm>
        </p:spPr>
      </p:pic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736" y="175281"/>
            <a:ext cx="10018713" cy="1752599"/>
          </a:xfrm>
        </p:spPr>
        <p:txBody>
          <a:bodyPr/>
          <a:lstStyle/>
          <a:p>
            <a:r>
              <a:rPr lang="pt-BR" dirty="0" smtClean="0"/>
              <a:t>Passagem de MySQL para Neo4j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37" y="2099840"/>
            <a:ext cx="2408901" cy="125681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23" y="2268638"/>
            <a:ext cx="1325141" cy="18205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56" y="2154817"/>
            <a:ext cx="1835368" cy="2015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8" y="4770698"/>
            <a:ext cx="3692324" cy="1400891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4479403" y="2592729"/>
            <a:ext cx="752354" cy="40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66506" y="2936806"/>
            <a:ext cx="1103143" cy="61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7519537" y="4089182"/>
            <a:ext cx="650112" cy="70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235" y="219277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/>
              <a:t>Modelo </a:t>
            </a:r>
            <a:br>
              <a:rPr lang="pt-BR" sz="9600" dirty="0" smtClean="0"/>
            </a:br>
            <a:r>
              <a:rPr lang="pt-BR" sz="9600" dirty="0" smtClean="0"/>
              <a:t>Relacional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4890" y="2438399"/>
            <a:ext cx="10218133" cy="3352801"/>
          </a:xfrm>
        </p:spPr>
        <p:txBody>
          <a:bodyPr>
            <a:normAutofit fontScale="40000" lnSpcReduction="20000"/>
          </a:bodyPr>
          <a:lstStyle/>
          <a:p>
            <a:pPr lvl="1" fontAlgn="base"/>
            <a:r>
              <a:rPr lang="pt-BR" sz="2800" b="1" dirty="0"/>
              <a:t>Veículo</a:t>
            </a:r>
          </a:p>
          <a:p>
            <a:pPr marL="0" indent="0">
              <a:buNone/>
            </a:pPr>
            <a:r>
              <a:rPr lang="pt-BR" sz="3000" dirty="0"/>
              <a:t>Cada veículo representa o ingrediente fundamental para o sucesso da oficina. É preciso armazenar a matrícula, a marca e o modelo de cada um deles, que servirá de filtro aquando da escolha do funcionário que irá trabalhar com o veículo. A cada um deles estará associado um ou mais arranjos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Funcionário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funcionário poderá estar associado a vários </a:t>
            </a:r>
            <a:r>
              <a:rPr lang="pt-BR" sz="3000"/>
              <a:t>serviços</a:t>
            </a:r>
            <a:r>
              <a:rPr lang="pt-BR" sz="3000" smtClean="0"/>
              <a:t>, </a:t>
            </a:r>
            <a:r>
              <a:rPr lang="pt-BR" sz="3000" dirty="0"/>
              <a:t>e como informação necessária terá um nome, </a:t>
            </a:r>
            <a:r>
              <a:rPr lang="pt-BR" sz="3000" dirty="0" err="1"/>
              <a:t>contactos</a:t>
            </a:r>
            <a:r>
              <a:rPr lang="pt-BR" sz="3000" dirty="0"/>
              <a:t>, </a:t>
            </a:r>
            <a:r>
              <a:rPr lang="pt-BR" sz="3000" dirty="0" err="1"/>
              <a:t>email</a:t>
            </a:r>
            <a:r>
              <a:rPr lang="pt-BR" sz="3000" dirty="0"/>
              <a:t>, morada e data de nascimento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Serviço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O serviço terá de possuir o seu identificador, a data do reparo, o tipo, e umas notas fornecidas pelo funcionário que ficou a cargo do conserto. Cada serviço estará associado a um conjunto de peças(recursos) que foram utilizadas aquando do ato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Peça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recurso é a base de um serviço. A utilização de peças terá que ser gerida por parte do </a:t>
            </a:r>
            <a:r>
              <a:rPr lang="pt-BR" sz="3000" dirty="0" err="1"/>
              <a:t>Sr.Lourenço</a:t>
            </a:r>
            <a:r>
              <a:rPr lang="pt-BR" sz="3000" dirty="0"/>
              <a:t>, logo é necessário guardar na base de dados o nome da peça, o modelo de peça que foi utilizada, a sua identificação e o estado.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Conceptual</a:t>
            </a:r>
            <a:endParaRPr lang="pt-BR" dirty="0"/>
          </a:p>
        </p:txBody>
      </p:sp>
      <p:pic>
        <p:nvPicPr>
          <p:cNvPr id="1026" name="Picture 2" descr="https://lh6.googleusercontent.com/RyjpcLYXhzvGgRUgd95TulLTrV_Gywcd-RwIJQUMVG7444EAGA7bKJeNQUb2TpT1j2AB923HQMzLYUD9MH4HZBu3aT0R2mqEIcP8pjoCsf1bBz0fhkMRC9dhYFPPR_EOm3VHeN_V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58" y="2438399"/>
            <a:ext cx="869041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1964"/>
              </p:ext>
            </p:extLst>
          </p:nvPr>
        </p:nvGraphicFramePr>
        <p:xfrm>
          <a:off x="2136229" y="2362547"/>
          <a:ext cx="8193936" cy="3281507"/>
        </p:xfrm>
        <a:graphic>
          <a:graphicData uri="http://schemas.openxmlformats.org/drawingml/2006/table">
            <a:tbl>
              <a:tblPr/>
              <a:tblGrid>
                <a:gridCol w="1630496"/>
                <a:gridCol w="3385353"/>
                <a:gridCol w="3178087"/>
              </a:tblGrid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Caraterização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Ocorrência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veículos que já necessitaram de fazer algum tipo de serviço na  oficina. 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Podem existir diversos veículos, podendo ter diversos serviços, por diversos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funcionários que trabalham na Oficina da Porta Aberta.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funcionário pode fazer vários serviços, a vários veículos.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serviços já realizados pelos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Um serviço pode ser efetuado por mais do que um funcionário.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todas as peças utilizadas nos serviços.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peça é usada em um só serviço, pois tem uma identificação distinta de todas as outras,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87479" y="-1495096"/>
            <a:ext cx="125504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207173" y="2364826"/>
          <a:ext cx="8665368" cy="2666564"/>
        </p:xfrm>
        <a:graphic>
          <a:graphicData uri="http://schemas.openxmlformats.org/drawingml/2006/table">
            <a:tbl>
              <a:tblPr/>
              <a:tblGrid>
                <a:gridCol w="1832461"/>
                <a:gridCol w="1832461"/>
                <a:gridCol w="1552933"/>
                <a:gridCol w="1925638"/>
                <a:gridCol w="1521875"/>
              </a:tblGrid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Relacionamento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faz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corresponde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880591" y="-2134330"/>
            <a:ext cx="14908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8520"/>
              </p:ext>
            </p:extLst>
          </p:nvPr>
        </p:nvGraphicFramePr>
        <p:xfrm>
          <a:off x="3531476" y="2151037"/>
          <a:ext cx="6146088" cy="3950219"/>
        </p:xfrm>
        <a:graphic>
          <a:graphicData uri="http://schemas.openxmlformats.org/drawingml/2006/table">
            <a:tbl>
              <a:tblPr/>
              <a:tblGrid>
                <a:gridCol w="2048696"/>
                <a:gridCol w="2048696"/>
                <a:gridCol w="2048696"/>
              </a:tblGrid>
              <a:tr h="2466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Entidades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Atributos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75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Matrícula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Marca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Matrícula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Marca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do 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 de Nascimento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Contactos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de nascimento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Email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Contactos do 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Serviço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Notas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em que o serviço foi efetuado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Tipo de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Notas do serviço, que podem não existir em todos os serviços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6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Peças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Estado da peça, que pode ser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nova 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ou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usada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da peça</a:t>
                      </a:r>
                      <a:endParaRPr lang="pt-BR" sz="1300" dirty="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411132" y="-786778"/>
            <a:ext cx="187934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5122" name="Picture 2" descr="https://lh5.googleusercontent.com/RgK5g29KDVrEE4tir2EvE-gpP9Wv5Fwr4EwEluHABVpoD7N20eI9_uCOwQn-x6vYRkMaFpQvP8j5a-2bs7LEsKwp4unxo5ow-72jn7MyZov1TyMvOexPJYUFVOgnlGiT27qvFV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8" y="2241329"/>
            <a:ext cx="7297577" cy="34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692</TotalTime>
  <Words>1042</Words>
  <Application>Microsoft Macintosh PowerPoint</Application>
  <PresentationFormat>Widescreen</PresentationFormat>
  <Paragraphs>187</Paragraphs>
  <Slides>26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Mangal</vt:lpstr>
      <vt:lpstr>Wingdings</vt:lpstr>
      <vt:lpstr>Paralaxe</vt:lpstr>
      <vt:lpstr>A Oficina da Porta Aberta</vt:lpstr>
      <vt:lpstr>Caso de estudo</vt:lpstr>
      <vt:lpstr>Modelo  Relacional</vt:lpstr>
      <vt:lpstr>Levantamento de requisitos</vt:lpstr>
      <vt:lpstr>Modelo Conceptual</vt:lpstr>
      <vt:lpstr>Entidades</vt:lpstr>
      <vt:lpstr>Relacionamentos</vt:lpstr>
      <vt:lpstr>Atributos</vt:lpstr>
      <vt:lpstr>Modelo Lógico</vt:lpstr>
      <vt:lpstr>Conceptual  Lógico</vt:lpstr>
      <vt:lpstr>Tabela Veículo</vt:lpstr>
      <vt:lpstr>Tabela Serviço</vt:lpstr>
      <vt:lpstr>Tabela Peça</vt:lpstr>
      <vt:lpstr>Tabela Contacto</vt:lpstr>
      <vt:lpstr>Tabela ServiçoFuncionario</vt:lpstr>
      <vt:lpstr>Normalização</vt:lpstr>
      <vt:lpstr>Modelo  Físico</vt:lpstr>
      <vt:lpstr>Exemplo de Query</vt:lpstr>
      <vt:lpstr>Exemplo de Procedure</vt:lpstr>
      <vt:lpstr>Exemplo de View</vt:lpstr>
      <vt:lpstr>Transação</vt:lpstr>
      <vt:lpstr>Evolução</vt:lpstr>
      <vt:lpstr>Modelo Não Relacional Neo4j</vt:lpstr>
      <vt:lpstr>Vantagens de Neo4j</vt:lpstr>
      <vt:lpstr>Esquema em grafos</vt:lpstr>
      <vt:lpstr>Passagem de MySQL para Neo4j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Oficina da Porta Aberta</dc:title>
  <dc:creator>Usuário do Microsoft Office</dc:creator>
  <cp:lastModifiedBy>Usuário do Microsoft Office</cp:lastModifiedBy>
  <cp:revision>25</cp:revision>
  <dcterms:created xsi:type="dcterms:W3CDTF">2018-01-23T14:41:10Z</dcterms:created>
  <dcterms:modified xsi:type="dcterms:W3CDTF">2018-01-25T12:23:21Z</dcterms:modified>
</cp:coreProperties>
</file>