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80" r:id="rId13"/>
    <p:sldId id="281" r:id="rId14"/>
    <p:sldId id="282" r:id="rId15"/>
    <p:sldId id="283" r:id="rId16"/>
    <p:sldId id="266" r:id="rId17"/>
    <p:sldId id="267" r:id="rId18"/>
    <p:sldId id="270" r:id="rId19"/>
    <p:sldId id="284" r:id="rId20"/>
    <p:sldId id="285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935"/>
  </p:normalViewPr>
  <p:slideViewPr>
    <p:cSldViewPr snapToGrid="0" snapToObjects="1">
      <p:cViewPr varScale="1">
        <p:scale>
          <a:sx n="121" d="100"/>
          <a:sy n="121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546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4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145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66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31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638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777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288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4710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53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384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11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4721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27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64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530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09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05DA18-C5B8-044D-BC94-B6C93510AF8B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22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78" r:id="rId1"/>
    <p:sldLayoutId id="2147485079" r:id="rId2"/>
    <p:sldLayoutId id="2147485080" r:id="rId3"/>
    <p:sldLayoutId id="2147485081" r:id="rId4"/>
    <p:sldLayoutId id="2147485082" r:id="rId5"/>
    <p:sldLayoutId id="2147485083" r:id="rId6"/>
    <p:sldLayoutId id="2147485084" r:id="rId7"/>
    <p:sldLayoutId id="2147485085" r:id="rId8"/>
    <p:sldLayoutId id="2147485086" r:id="rId9"/>
    <p:sldLayoutId id="2147485087" r:id="rId10"/>
    <p:sldLayoutId id="2147485088" r:id="rId11"/>
    <p:sldLayoutId id="2147485089" r:id="rId12"/>
    <p:sldLayoutId id="2147485090" r:id="rId13"/>
    <p:sldLayoutId id="2147485091" r:id="rId14"/>
    <p:sldLayoutId id="2147485092" r:id="rId15"/>
    <p:sldLayoutId id="2147485093" r:id="rId16"/>
    <p:sldLayoutId id="21474850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8908"/>
            <a:ext cx="9144000" cy="2387600"/>
          </a:xfrm>
        </p:spPr>
        <p:txBody>
          <a:bodyPr/>
          <a:lstStyle/>
          <a:p>
            <a:r>
              <a:rPr lang="pt-BR" dirty="0" smtClean="0"/>
              <a:t>A Oficina da Porta Aberta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Universidade do Minho</a:t>
            </a:r>
          </a:p>
          <a:p>
            <a:r>
              <a:rPr lang="pt-BR" dirty="0" smtClean="0"/>
              <a:t>Mestrado Integrado em Engenharia Informática</a:t>
            </a:r>
          </a:p>
          <a:p>
            <a:r>
              <a:rPr lang="pt-BR" dirty="0" smtClean="0"/>
              <a:t>Bases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9912" y="0"/>
            <a:ext cx="10018713" cy="1752599"/>
          </a:xfrm>
        </p:spPr>
        <p:txBody>
          <a:bodyPr/>
          <a:lstStyle/>
          <a:p>
            <a:r>
              <a:rPr lang="pt-BR" dirty="0" smtClean="0"/>
              <a:t>Conceptual </a:t>
            </a:r>
            <a:r>
              <a:rPr lang="pt-BR" dirty="0" smtClean="0">
                <a:sym typeface="Wingdings"/>
              </a:rPr>
              <a:t></a:t>
            </a:r>
            <a:r>
              <a:rPr lang="pt-BR" dirty="0" smtClean="0"/>
              <a:t> Lógico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14" y="2438399"/>
            <a:ext cx="3404889" cy="3124200"/>
          </a:xfrm>
        </p:spPr>
      </p:pic>
      <p:cxnSp>
        <p:nvCxnSpPr>
          <p:cNvPr id="9" name="Conector de Seta Reta 8"/>
          <p:cNvCxnSpPr/>
          <p:nvPr/>
        </p:nvCxnSpPr>
        <p:spPr>
          <a:xfrm flipV="1">
            <a:off x="5948855" y="3626069"/>
            <a:ext cx="840828" cy="10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59" y="2550072"/>
            <a:ext cx="3162300" cy="25019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223859" y="1670331"/>
            <a:ext cx="22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Tabela Funcionário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53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9912" y="0"/>
            <a:ext cx="10018713" cy="1752599"/>
          </a:xfrm>
        </p:spPr>
        <p:txBody>
          <a:bodyPr/>
          <a:lstStyle/>
          <a:p>
            <a:r>
              <a:rPr lang="pt-BR" dirty="0" smtClean="0"/>
              <a:t>Conceptual </a:t>
            </a:r>
            <a:r>
              <a:rPr lang="pt-BR" dirty="0" smtClean="0">
                <a:sym typeface="Wingdings"/>
              </a:rPr>
              <a:t></a:t>
            </a:r>
            <a:r>
              <a:rPr lang="pt-BR" dirty="0" smtClean="0"/>
              <a:t> Lógico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5948855" y="3626069"/>
            <a:ext cx="840828" cy="10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486180" y="1597337"/>
            <a:ext cx="172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Tabela Veículo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690" y="2241769"/>
            <a:ext cx="2641600" cy="2768600"/>
          </a:xfr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017" y="2715829"/>
            <a:ext cx="19939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9912" y="0"/>
            <a:ext cx="10018713" cy="1752599"/>
          </a:xfrm>
        </p:spPr>
        <p:txBody>
          <a:bodyPr/>
          <a:lstStyle/>
          <a:p>
            <a:r>
              <a:rPr lang="pt-BR" dirty="0" smtClean="0"/>
              <a:t>Conceptual </a:t>
            </a:r>
            <a:r>
              <a:rPr lang="pt-BR" dirty="0" smtClean="0">
                <a:sym typeface="Wingdings"/>
              </a:rPr>
              <a:t></a:t>
            </a:r>
            <a:r>
              <a:rPr lang="pt-BR" dirty="0" smtClean="0"/>
              <a:t> Lógico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5948855" y="3626069"/>
            <a:ext cx="840828" cy="10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486180" y="1597337"/>
            <a:ext cx="172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Tabela Serviço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86" y="2749769"/>
            <a:ext cx="3454400" cy="17526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86" y="2578319"/>
            <a:ext cx="19050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20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9912" y="0"/>
            <a:ext cx="10018713" cy="1752599"/>
          </a:xfrm>
        </p:spPr>
        <p:txBody>
          <a:bodyPr/>
          <a:lstStyle/>
          <a:p>
            <a:r>
              <a:rPr lang="pt-BR" dirty="0" smtClean="0"/>
              <a:t>Conceptual </a:t>
            </a:r>
            <a:r>
              <a:rPr lang="pt-BR" dirty="0" smtClean="0">
                <a:sym typeface="Wingdings"/>
              </a:rPr>
              <a:t></a:t>
            </a:r>
            <a:r>
              <a:rPr lang="pt-BR" dirty="0" smtClean="0"/>
              <a:t> Lógico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5948855" y="3626069"/>
            <a:ext cx="840828" cy="10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486180" y="1597337"/>
            <a:ext cx="172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Tabela Peça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912" y="3121353"/>
            <a:ext cx="4254500" cy="1206500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2702253"/>
            <a:ext cx="19685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43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9912" y="0"/>
            <a:ext cx="10018713" cy="1752599"/>
          </a:xfrm>
        </p:spPr>
        <p:txBody>
          <a:bodyPr/>
          <a:lstStyle/>
          <a:p>
            <a:r>
              <a:rPr lang="pt-BR" dirty="0" smtClean="0"/>
              <a:t>Tabela </a:t>
            </a:r>
            <a:r>
              <a:rPr lang="pt-BR" dirty="0" err="1" smtClean="0"/>
              <a:t>Contacto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92" y="1836682"/>
            <a:ext cx="3361151" cy="4028637"/>
          </a:xfrm>
        </p:spPr>
      </p:pic>
    </p:spTree>
    <p:extLst>
      <p:ext uri="{BB962C8B-B14F-4D97-AF65-F5344CB8AC3E}">
        <p14:creationId xmlns:p14="http://schemas.microsoft.com/office/powerpoint/2010/main" val="971899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9912" y="0"/>
            <a:ext cx="10018713" cy="1752599"/>
          </a:xfrm>
        </p:spPr>
        <p:txBody>
          <a:bodyPr/>
          <a:lstStyle/>
          <a:p>
            <a:r>
              <a:rPr lang="pt-BR" dirty="0" smtClean="0"/>
              <a:t>Tabela </a:t>
            </a:r>
            <a:r>
              <a:rPr lang="pt-BR" dirty="0" err="1" smtClean="0"/>
              <a:t>ServiçoFuncionario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500" y="1752599"/>
            <a:ext cx="8131535" cy="3555123"/>
          </a:xfrm>
        </p:spPr>
      </p:pic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202324"/>
            <a:ext cx="10018713" cy="1752599"/>
          </a:xfrm>
        </p:spPr>
        <p:txBody>
          <a:bodyPr/>
          <a:lstStyle/>
          <a:p>
            <a:r>
              <a:rPr lang="pt-BR" dirty="0" smtClean="0"/>
              <a:t>Normalização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1ª Forma Normal </a:t>
            </a:r>
            <a:r>
              <a:rPr lang="mr-IN" b="1" dirty="0" smtClean="0"/>
              <a:t>–</a:t>
            </a:r>
            <a:r>
              <a:rPr lang="pt-BR" b="1" dirty="0" smtClean="0"/>
              <a:t> </a:t>
            </a:r>
            <a:r>
              <a:rPr lang="pt-BR" dirty="0" smtClean="0"/>
              <a:t>Quando os </a:t>
            </a:r>
            <a:r>
              <a:rPr lang="pt-BR" dirty="0" smtClean="0"/>
              <a:t>valores de todos os atributos são atómicos.</a:t>
            </a:r>
          </a:p>
          <a:p>
            <a:pPr marL="285750" lvl="1"/>
            <a:r>
              <a:rPr lang="pt-BR" sz="2400" b="1" dirty="0" smtClean="0"/>
              <a:t>2ª Forma Normal </a:t>
            </a:r>
            <a:r>
              <a:rPr lang="mr-IN" sz="2400" b="1" dirty="0" smtClean="0"/>
              <a:t>–</a:t>
            </a:r>
            <a:r>
              <a:rPr lang="pt-BR" sz="2400" b="1" dirty="0" smtClean="0"/>
              <a:t> </a:t>
            </a:r>
            <a:r>
              <a:rPr lang="pt-PT" sz="2400" dirty="0" smtClean="0"/>
              <a:t>Quando t</a:t>
            </a:r>
            <a:r>
              <a:rPr lang="pt-PT" sz="2400" dirty="0" smtClean="0"/>
              <a:t>odos </a:t>
            </a:r>
            <a:r>
              <a:rPr lang="pt-PT" sz="2400" dirty="0"/>
              <a:t>os atributos </a:t>
            </a:r>
            <a:r>
              <a:rPr lang="pt-PT" sz="2400" dirty="0" smtClean="0"/>
              <a:t>não-chave dependem totalmente das </a:t>
            </a:r>
            <a:r>
              <a:rPr lang="pt-PT" sz="2400" dirty="0"/>
              <a:t>chaves primárias</a:t>
            </a:r>
            <a:r>
              <a:rPr lang="pt-PT" sz="2400" dirty="0" smtClean="0"/>
              <a:t>.</a:t>
            </a:r>
          </a:p>
          <a:p>
            <a:pPr marL="285750" lvl="1"/>
            <a:r>
              <a:rPr lang="pt-PT" sz="2400" b="1" dirty="0" smtClean="0"/>
              <a:t>3ª Forma Normal </a:t>
            </a:r>
            <a:r>
              <a:rPr lang="mr-IN" sz="2400" b="1" dirty="0" smtClean="0"/>
              <a:t>–</a:t>
            </a:r>
            <a:r>
              <a:rPr lang="pt-PT" sz="2400" b="1" dirty="0" smtClean="0"/>
              <a:t> </a:t>
            </a:r>
            <a:r>
              <a:rPr lang="pt-PT" sz="2400" dirty="0" smtClean="0"/>
              <a:t>Quando nenhum </a:t>
            </a:r>
            <a:r>
              <a:rPr lang="pt-PT" sz="2400" dirty="0"/>
              <a:t>atributo não-chave </a:t>
            </a:r>
            <a:r>
              <a:rPr lang="pt-PT" sz="2400" dirty="0" smtClean="0"/>
              <a:t>depende </a:t>
            </a:r>
            <a:r>
              <a:rPr lang="pt-PT" sz="2400" dirty="0"/>
              <a:t>transitivamente da chave primária.</a:t>
            </a:r>
            <a:endParaRPr lang="en-US" sz="2400" dirty="0"/>
          </a:p>
          <a:p>
            <a:pPr marL="285750" lvl="1"/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1745897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125" y="2209800"/>
            <a:ext cx="10018713" cy="1752599"/>
          </a:xfrm>
        </p:spPr>
        <p:txBody>
          <a:bodyPr>
            <a:noAutofit/>
          </a:bodyPr>
          <a:lstStyle/>
          <a:p>
            <a:r>
              <a:rPr lang="pt-BR" sz="13800" dirty="0" smtClean="0"/>
              <a:t>Modelo </a:t>
            </a:r>
            <a:br>
              <a:rPr lang="pt-BR" sz="13800" dirty="0" smtClean="0"/>
            </a:br>
            <a:r>
              <a:rPr lang="pt-BR" sz="13800" dirty="0" smtClean="0"/>
              <a:t>Físico</a:t>
            </a:r>
            <a:endParaRPr lang="pt-BR" sz="13800" dirty="0"/>
          </a:p>
        </p:txBody>
      </p:sp>
    </p:spTree>
    <p:extLst>
      <p:ext uri="{BB962C8B-B14F-4D97-AF65-F5344CB8AC3E}">
        <p14:creationId xmlns:p14="http://schemas.microsoft.com/office/powerpoint/2010/main" val="1476453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Query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683" y="2617075"/>
            <a:ext cx="8349968" cy="1481960"/>
          </a:xfrm>
        </p:spPr>
      </p:pic>
      <p:sp>
        <p:nvSpPr>
          <p:cNvPr id="5" name="CaixaDeTexto 4"/>
          <p:cNvSpPr txBox="1"/>
          <p:nvPr/>
        </p:nvSpPr>
        <p:spPr>
          <a:xfrm>
            <a:off x="2617076" y="4277711"/>
            <a:ext cx="7683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Mostra a marca e o modelo dos veículos em que uma peça com determinado nome foi usada no respetivo serviço.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552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Procedure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17" y="2621236"/>
            <a:ext cx="8572500" cy="2374900"/>
          </a:xfrm>
        </p:spPr>
      </p:pic>
      <p:sp>
        <p:nvSpPr>
          <p:cNvPr id="7" name="CaixaDeTexto 6"/>
          <p:cNvSpPr txBox="1"/>
          <p:nvPr/>
        </p:nvSpPr>
        <p:spPr>
          <a:xfrm>
            <a:off x="2652136" y="5097518"/>
            <a:ext cx="7683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Mostra os nomes dos funcionários que elaboraram um dado tipo de serviço ou que tenha realizado um serviço a um veículo com uma dada matrícula.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5235" y="2192779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pt-BR" sz="9600" dirty="0" smtClean="0"/>
              <a:t>Modelo </a:t>
            </a:r>
            <a:br>
              <a:rPr lang="pt-BR" sz="9600" dirty="0" smtClean="0"/>
            </a:br>
            <a:r>
              <a:rPr lang="pt-BR" sz="9600" dirty="0" smtClean="0"/>
              <a:t>Relacional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25538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</a:t>
            </a:r>
            <a:r>
              <a:rPr lang="pt-BR" dirty="0" err="1" smtClean="0"/>
              <a:t>View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884" y="2926254"/>
            <a:ext cx="7533566" cy="1277883"/>
          </a:xfrm>
        </p:spPr>
      </p:pic>
      <p:sp>
        <p:nvSpPr>
          <p:cNvPr id="6" name="CaixaDeTexto 5"/>
          <p:cNvSpPr txBox="1"/>
          <p:nvPr/>
        </p:nvSpPr>
        <p:spPr>
          <a:xfrm>
            <a:off x="2652136" y="4519449"/>
            <a:ext cx="7683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Mostra os nomes dos funcionários com maior número de serviços, ordenados por ordem decrescente desse mesmo número.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4044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3800" y="0"/>
            <a:ext cx="10018713" cy="1752599"/>
          </a:xfrm>
        </p:spPr>
        <p:txBody>
          <a:bodyPr/>
          <a:lstStyle/>
          <a:p>
            <a:r>
              <a:rPr lang="pt-BR" dirty="0" smtClean="0"/>
              <a:t>Transação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82" y="1545021"/>
            <a:ext cx="7948147" cy="4477406"/>
          </a:xfrm>
        </p:spPr>
      </p:pic>
    </p:spTree>
    <p:extLst>
      <p:ext uri="{BB962C8B-B14F-4D97-AF65-F5344CB8AC3E}">
        <p14:creationId xmlns:p14="http://schemas.microsoft.com/office/powerpoint/2010/main" val="22171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3263" y="1767110"/>
            <a:ext cx="9309538" cy="2032380"/>
          </a:xfrm>
        </p:spPr>
        <p:txBody>
          <a:bodyPr>
            <a:noAutofit/>
          </a:bodyPr>
          <a:lstStyle/>
          <a:p>
            <a:pPr algn="ctr"/>
            <a:r>
              <a:rPr lang="pt-BR" sz="6000" dirty="0" smtClean="0"/>
              <a:t>Modelo Não Relacional</a:t>
            </a:r>
            <a:br>
              <a:rPr lang="pt-BR" sz="6000" dirty="0" smtClean="0"/>
            </a:br>
            <a:r>
              <a:rPr lang="pt-BR" sz="6000" u="sng" dirty="0" smtClean="0"/>
              <a:t>Neo4j</a:t>
            </a:r>
            <a:endParaRPr lang="pt-BR" sz="6000" u="sng" dirty="0"/>
          </a:p>
        </p:txBody>
      </p:sp>
    </p:spTree>
    <p:extLst>
      <p:ext uri="{BB962C8B-B14F-4D97-AF65-F5344CB8AC3E}">
        <p14:creationId xmlns:p14="http://schemas.microsoft.com/office/powerpoint/2010/main" val="18803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Contextualização</a:t>
            </a:r>
            <a:endParaRPr lang="pt-BR" dirty="0"/>
          </a:p>
        </p:txBody>
      </p:sp>
      <p:pic>
        <p:nvPicPr>
          <p:cNvPr id="4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549" y="2530366"/>
            <a:ext cx="4204235" cy="312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2757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de Neo4j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60484" y="2438399"/>
            <a:ext cx="3266366" cy="3124201"/>
          </a:xfrm>
        </p:spPr>
        <p:txBody>
          <a:bodyPr/>
          <a:lstStyle/>
          <a:p>
            <a:pPr algn="ctr"/>
            <a:r>
              <a:rPr lang="pt-BR" dirty="0" smtClean="0"/>
              <a:t>Flexibilidade;</a:t>
            </a:r>
          </a:p>
          <a:p>
            <a:pPr algn="ctr"/>
            <a:r>
              <a:rPr lang="pt-BR" dirty="0" smtClean="0"/>
              <a:t>Performance;</a:t>
            </a:r>
          </a:p>
          <a:p>
            <a:pPr algn="ctr"/>
            <a:r>
              <a:rPr lang="pt-BR" dirty="0" smtClean="0"/>
              <a:t>Agilidade;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238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7884" y="212835"/>
            <a:ext cx="10018713" cy="1752599"/>
          </a:xfrm>
        </p:spPr>
        <p:txBody>
          <a:bodyPr/>
          <a:lstStyle/>
          <a:p>
            <a:r>
              <a:rPr lang="pt-BR" dirty="0" smtClean="0"/>
              <a:t>Esquema em grafos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561" y="1965434"/>
            <a:ext cx="5049357" cy="3796509"/>
          </a:xfrm>
        </p:spPr>
      </p:pic>
    </p:spTree>
    <p:extLst>
      <p:ext uri="{BB962C8B-B14F-4D97-AF65-F5344CB8AC3E}">
        <p14:creationId xmlns:p14="http://schemas.microsoft.com/office/powerpoint/2010/main" val="997276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2736" y="175281"/>
            <a:ext cx="10018713" cy="1752599"/>
          </a:xfrm>
        </p:spPr>
        <p:txBody>
          <a:bodyPr/>
          <a:lstStyle/>
          <a:p>
            <a:r>
              <a:rPr lang="pt-BR" dirty="0" smtClean="0"/>
              <a:t>Passagem de MySQL para Neo4j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37" y="2099840"/>
            <a:ext cx="2408901" cy="1256818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23" y="2268638"/>
            <a:ext cx="1325141" cy="182054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956" y="2154817"/>
            <a:ext cx="1835368" cy="20151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338" y="4770698"/>
            <a:ext cx="3692324" cy="1400891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>
          <a:xfrm>
            <a:off x="4479403" y="2592729"/>
            <a:ext cx="752354" cy="405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7066506" y="2936806"/>
            <a:ext cx="1103143" cy="61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7519537" y="4089182"/>
            <a:ext cx="650112" cy="703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66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29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268014"/>
            <a:ext cx="10018713" cy="1752599"/>
          </a:xfrm>
        </p:spPr>
        <p:txBody>
          <a:bodyPr/>
          <a:lstStyle/>
          <a:p>
            <a:r>
              <a:rPr lang="pt-BR" dirty="0" smtClean="0"/>
              <a:t>Caso de estudo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360" y="1933904"/>
            <a:ext cx="5682616" cy="312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488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Levantamento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84890" y="2438399"/>
            <a:ext cx="10218133" cy="3352801"/>
          </a:xfrm>
        </p:spPr>
        <p:txBody>
          <a:bodyPr>
            <a:normAutofit fontScale="40000" lnSpcReduction="20000"/>
          </a:bodyPr>
          <a:lstStyle/>
          <a:p>
            <a:pPr lvl="1" fontAlgn="base"/>
            <a:r>
              <a:rPr lang="pt-BR" sz="2800" b="1" dirty="0"/>
              <a:t>Veículo</a:t>
            </a:r>
          </a:p>
          <a:p>
            <a:pPr marL="0" indent="0">
              <a:buNone/>
            </a:pPr>
            <a:r>
              <a:rPr lang="pt-BR" sz="3000" dirty="0"/>
              <a:t>Cada veículo representa o ingrediente fundamental para o sucesso da oficina. É preciso armazenar a matrícula, a marca e o modelo de cada um deles, que servirá de filtro aquando da escolha do funcionário que irá trabalhar com o veículo. A cada um deles estará associado um ou mais arranjos</a:t>
            </a:r>
            <a:r>
              <a:rPr lang="pt-BR" sz="3000" dirty="0" smtClean="0"/>
              <a:t>.</a:t>
            </a:r>
          </a:p>
          <a:p>
            <a:pPr marL="0" indent="0">
              <a:buNone/>
            </a:pPr>
            <a:endParaRPr lang="pt-BR" sz="3000" dirty="0"/>
          </a:p>
          <a:p>
            <a:pPr lvl="1" fontAlgn="base"/>
            <a:r>
              <a:rPr lang="pt-BR" sz="2800" b="1" dirty="0" smtClean="0"/>
              <a:t>Funcionário</a:t>
            </a:r>
            <a:endParaRPr lang="pt-BR" sz="2800" b="1" dirty="0"/>
          </a:p>
          <a:p>
            <a:pPr marL="0" indent="0">
              <a:buNone/>
            </a:pPr>
            <a:r>
              <a:rPr lang="pt-BR" sz="3000" dirty="0"/>
              <a:t>Um funcionário poderá estar associado a vários </a:t>
            </a:r>
            <a:r>
              <a:rPr lang="pt-BR" sz="3000"/>
              <a:t>serviços</a:t>
            </a:r>
            <a:r>
              <a:rPr lang="pt-BR" sz="3000" smtClean="0"/>
              <a:t>, </a:t>
            </a:r>
            <a:r>
              <a:rPr lang="pt-BR" sz="3000" dirty="0"/>
              <a:t>e como informação necessária terá um nome, </a:t>
            </a:r>
            <a:r>
              <a:rPr lang="pt-BR" sz="3000" dirty="0" err="1"/>
              <a:t>contactos</a:t>
            </a:r>
            <a:r>
              <a:rPr lang="pt-BR" sz="3000" dirty="0"/>
              <a:t>, </a:t>
            </a:r>
            <a:r>
              <a:rPr lang="pt-BR" sz="3000" dirty="0" err="1"/>
              <a:t>email</a:t>
            </a:r>
            <a:r>
              <a:rPr lang="pt-BR" sz="3000" dirty="0"/>
              <a:t>, morada e data de nascimento</a:t>
            </a:r>
            <a:r>
              <a:rPr lang="pt-BR" sz="3000" dirty="0" smtClean="0"/>
              <a:t>.</a:t>
            </a:r>
          </a:p>
          <a:p>
            <a:pPr marL="0" indent="0">
              <a:buNone/>
            </a:pPr>
            <a:endParaRPr lang="pt-BR" sz="3000" dirty="0"/>
          </a:p>
          <a:p>
            <a:pPr lvl="1" fontAlgn="base"/>
            <a:r>
              <a:rPr lang="pt-BR" sz="2800" b="1" dirty="0" smtClean="0"/>
              <a:t>Serviço</a:t>
            </a:r>
            <a:endParaRPr lang="pt-BR" sz="2800" b="1" dirty="0"/>
          </a:p>
          <a:p>
            <a:pPr marL="0" indent="0">
              <a:buNone/>
            </a:pPr>
            <a:r>
              <a:rPr lang="pt-BR" sz="3000" dirty="0"/>
              <a:t>O serviço terá de possuir o seu identificador, a data do reparo, o tipo, e umas notas fornecidas pelo funcionário que ficou a cargo do conserto. Cada serviço estará associado a um conjunto de peças(recursos) que foram utilizadas aquando do ato</a:t>
            </a:r>
            <a:r>
              <a:rPr lang="pt-BR" sz="3000" dirty="0" smtClean="0"/>
              <a:t>.</a:t>
            </a:r>
          </a:p>
          <a:p>
            <a:pPr marL="0" indent="0">
              <a:buNone/>
            </a:pPr>
            <a:endParaRPr lang="pt-BR" sz="3000" dirty="0"/>
          </a:p>
          <a:p>
            <a:pPr lvl="1" fontAlgn="base"/>
            <a:r>
              <a:rPr lang="pt-BR" sz="2800" b="1" dirty="0" smtClean="0"/>
              <a:t>Peça</a:t>
            </a:r>
            <a:endParaRPr lang="pt-BR" sz="2800" b="1" dirty="0"/>
          </a:p>
          <a:p>
            <a:pPr marL="0" indent="0">
              <a:buNone/>
            </a:pPr>
            <a:r>
              <a:rPr lang="pt-BR" sz="3000" dirty="0"/>
              <a:t>Um recurso é a base de um serviço. A utilização de peças terá que ser gerida por parte do </a:t>
            </a:r>
            <a:r>
              <a:rPr lang="pt-BR" sz="3000" dirty="0" err="1"/>
              <a:t>Sr.Lourenço</a:t>
            </a:r>
            <a:r>
              <a:rPr lang="pt-BR" sz="3000" dirty="0"/>
              <a:t>, logo é necessário guardar na base de dados o nome da peça, o modelo de peça que foi utilizada, a sua identificação e o estado.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03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Conceptual</a:t>
            </a:r>
            <a:endParaRPr lang="pt-BR" dirty="0"/>
          </a:p>
        </p:txBody>
      </p:sp>
      <p:pic>
        <p:nvPicPr>
          <p:cNvPr id="1026" name="Picture 2" descr="https://lh6.googleusercontent.com/RyjpcLYXhzvGgRUgd95TulLTrV_Gywcd-RwIJQUMVG7444EAGA7bKJeNQUb2TpT1j2AB923HQMzLYUD9MH4HZBu3aT0R2mqEIcP8pjoCsf1bBz0fhkMRC9dhYFPPR_EOm3VHeN_V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458" y="2438399"/>
            <a:ext cx="8690417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9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Entidades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11964"/>
              </p:ext>
            </p:extLst>
          </p:nvPr>
        </p:nvGraphicFramePr>
        <p:xfrm>
          <a:off x="2136229" y="2362547"/>
          <a:ext cx="8193936" cy="3281507"/>
        </p:xfrm>
        <a:graphic>
          <a:graphicData uri="http://schemas.openxmlformats.org/drawingml/2006/table">
            <a:tbl>
              <a:tblPr/>
              <a:tblGrid>
                <a:gridCol w="1630496"/>
                <a:gridCol w="3385353"/>
                <a:gridCol w="3178087"/>
              </a:tblGrid>
              <a:tr h="514342"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Entidade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Caraterização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Ocorrência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750941"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Veículo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Representa todos os veículos que já necessitaram de fazer algum tipo de serviço na  oficina. 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Podem existir diversos veículos, podendo ter diversos serviços, por diversos funcionários.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941"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Funcionário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Representa todos os funcionários que trabalham na Oficina da Porta Aberta.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Cada funcionário pode fazer vários serviços, a vários veículos.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42"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Serviço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Representa todos os serviços já realizados pelos funcionários.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Um serviço pode ser efetuado por mais do que um funcionário.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941"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Peças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Representa todas as peças utilizadas nos serviços.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Cada peça é usada em um só serviço, pois tem uma identificação distinta de todas as outras,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87479" y="-1495096"/>
            <a:ext cx="125504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33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650352"/>
              </p:ext>
            </p:extLst>
          </p:nvPr>
        </p:nvGraphicFramePr>
        <p:xfrm>
          <a:off x="2207173" y="2364826"/>
          <a:ext cx="8665368" cy="2666564"/>
        </p:xfrm>
        <a:graphic>
          <a:graphicData uri="http://schemas.openxmlformats.org/drawingml/2006/table">
            <a:tbl>
              <a:tblPr/>
              <a:tblGrid>
                <a:gridCol w="1832461"/>
                <a:gridCol w="1832461"/>
                <a:gridCol w="1552933"/>
                <a:gridCol w="1925638"/>
                <a:gridCol w="1521875"/>
              </a:tblGrid>
              <a:tr h="666641"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Entidade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Multiplicidade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Relacionamento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Multiplicidade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Entidade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666641"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Funcionário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1..N</a:t>
                      </a:r>
                      <a:endParaRPr lang="nb-NO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faz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1..N</a:t>
                      </a:r>
                      <a:endParaRPr lang="nb-NO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Serviço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41"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Serviço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1..N</a:t>
                      </a:r>
                      <a:endParaRPr lang="nb-NO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corresponde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1..1</a:t>
                      </a:r>
                      <a:endParaRPr lang="nb-NO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Veículo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41"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Serviço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1..1</a:t>
                      </a:r>
                      <a:endParaRPr lang="nb-NO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usa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0..N</a:t>
                      </a:r>
                      <a:endParaRPr lang="nb-NO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Peça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880591" y="-2134330"/>
            <a:ext cx="149081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908520"/>
              </p:ext>
            </p:extLst>
          </p:nvPr>
        </p:nvGraphicFramePr>
        <p:xfrm>
          <a:off x="3531476" y="2151037"/>
          <a:ext cx="6146088" cy="3950219"/>
        </p:xfrm>
        <a:graphic>
          <a:graphicData uri="http://schemas.openxmlformats.org/drawingml/2006/table">
            <a:tbl>
              <a:tblPr/>
              <a:tblGrid>
                <a:gridCol w="2048696"/>
                <a:gridCol w="2048696"/>
                <a:gridCol w="2048696"/>
              </a:tblGrid>
              <a:tr h="24663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Entidades</a:t>
                      </a:r>
                      <a:endParaRPr lang="pt-BR" sz="130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Atributos</a:t>
                      </a:r>
                      <a:endParaRPr lang="pt-BR" sz="130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Descrição</a:t>
                      </a:r>
                      <a:endParaRPr lang="pt-BR" sz="130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6756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Veículo</a:t>
                      </a:r>
                      <a:endParaRPr lang="pt-BR" sz="130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Matrícula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Marca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Modelo</a:t>
                      </a: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Identificador do veículo</a:t>
                      </a:r>
                      <a:endParaRPr lang="pt-BR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Matrícula do veículo</a:t>
                      </a:r>
                      <a:endParaRPr lang="pt-BR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Marca do veículo</a:t>
                      </a:r>
                      <a:endParaRPr lang="pt-BR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Modelo do veículo</a:t>
                      </a:r>
                      <a:endParaRPr lang="pt-BR" sz="130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46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Funcionário</a:t>
                      </a:r>
                      <a:endParaRPr lang="pt-BR" sz="130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Data de Nascimento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Email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Contactos</a:t>
                      </a: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Identificador do funcionário</a:t>
                      </a:r>
                      <a:endParaRPr lang="pt-BR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Nome do funcionário</a:t>
                      </a:r>
                      <a:endParaRPr lang="pt-BR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Data de nascimento do funcionário</a:t>
                      </a:r>
                      <a:endParaRPr lang="pt-BR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Email do funcionário</a:t>
                      </a:r>
                      <a:endParaRPr lang="pt-BR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Contactos do funcionário</a:t>
                      </a:r>
                      <a:endParaRPr lang="pt-BR" sz="130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46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Serviço</a:t>
                      </a:r>
                      <a:endParaRPr lang="pt-BR" sz="130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Tipo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Notas</a:t>
                      </a: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Identificador do serviço</a:t>
                      </a:r>
                      <a:endParaRPr lang="pt-BR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Data em que o serviço foi efetuado</a:t>
                      </a:r>
                      <a:endParaRPr lang="pt-BR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Tipo de serviço</a:t>
                      </a:r>
                      <a:endParaRPr lang="pt-BR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Notas do serviço, que podem não existir em todos os serviços</a:t>
                      </a:r>
                      <a:endParaRPr lang="pt-BR" sz="130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6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Peças</a:t>
                      </a:r>
                      <a:endParaRPr lang="pt-BR" sz="130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Modelo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Identificador da peça</a:t>
                      </a:r>
                      <a:endParaRPr lang="pt-BR" sz="13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Estado da peça, que pode ser </a:t>
                      </a:r>
                      <a:r>
                        <a:rPr lang="pt-B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nova 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ou </a:t>
                      </a:r>
                      <a:r>
                        <a:rPr lang="pt-B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usada</a:t>
                      </a:r>
                      <a:endParaRPr lang="pt-BR" sz="13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Modelo da peça</a:t>
                      </a:r>
                      <a:endParaRPr lang="pt-BR" sz="13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Nome da peça</a:t>
                      </a:r>
                      <a:endParaRPr lang="pt-BR" sz="1300" dirty="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5411132" y="-786778"/>
            <a:ext cx="187934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Lógico</a:t>
            </a:r>
            <a:endParaRPr lang="pt-BR" dirty="0"/>
          </a:p>
        </p:txBody>
      </p:sp>
      <p:pic>
        <p:nvPicPr>
          <p:cNvPr id="5122" name="Picture 2" descr="https://lh5.googleusercontent.com/RgK5g29KDVrEE4tir2EvE-gpP9Wv5Fwr4EwEluHABVpoD7N20eI9_uCOwQn-x6vYRkMaFpQvP8j5a-2bs7LEsKwp4unxo5ow-72jn7MyZov1TyMvOexPJYUFVOgnlGiT27qvFVs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78" y="2241329"/>
            <a:ext cx="7297577" cy="348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0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191</TotalTime>
  <Words>634</Words>
  <Application>Microsoft Macintosh PowerPoint</Application>
  <PresentationFormat>Widescreen</PresentationFormat>
  <Paragraphs>133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Calibri</vt:lpstr>
      <vt:lpstr>Corbel</vt:lpstr>
      <vt:lpstr>Mangal</vt:lpstr>
      <vt:lpstr>Wingdings</vt:lpstr>
      <vt:lpstr>Arial</vt:lpstr>
      <vt:lpstr>Paralaxe</vt:lpstr>
      <vt:lpstr>A Oficina da Porta Aberta</vt:lpstr>
      <vt:lpstr>Modelo  Relacional</vt:lpstr>
      <vt:lpstr>Caso de estudo</vt:lpstr>
      <vt:lpstr>Levantamento de requisitos</vt:lpstr>
      <vt:lpstr>Modelo Conceptual</vt:lpstr>
      <vt:lpstr>Entidades</vt:lpstr>
      <vt:lpstr>Relacionamentos</vt:lpstr>
      <vt:lpstr>Atributos</vt:lpstr>
      <vt:lpstr>Modelo Lógico</vt:lpstr>
      <vt:lpstr>Conceptual  Lógico</vt:lpstr>
      <vt:lpstr>Conceptual  Lógico</vt:lpstr>
      <vt:lpstr>Conceptual  Lógico</vt:lpstr>
      <vt:lpstr>Conceptual  Lógico</vt:lpstr>
      <vt:lpstr>Tabela Contacto</vt:lpstr>
      <vt:lpstr>Tabela ServiçoFuncionario</vt:lpstr>
      <vt:lpstr>Normalização</vt:lpstr>
      <vt:lpstr>Modelo  Físico</vt:lpstr>
      <vt:lpstr>Exemplo de Query</vt:lpstr>
      <vt:lpstr>Exemplo de Procedure</vt:lpstr>
      <vt:lpstr>Exemplo de View</vt:lpstr>
      <vt:lpstr>Transação</vt:lpstr>
      <vt:lpstr>Modelo Não Relacional Neo4j</vt:lpstr>
      <vt:lpstr>Contextualização</vt:lpstr>
      <vt:lpstr>Vantagens de Neo4j</vt:lpstr>
      <vt:lpstr>Esquema em grafos</vt:lpstr>
      <vt:lpstr>Passagem de MySQL para Neo4j</vt:lpstr>
      <vt:lpstr>Conclusões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Oficina da Porta Aberta</dc:title>
  <dc:creator>Usuário do Microsoft Office</dc:creator>
  <cp:lastModifiedBy>Usuário do Microsoft Office</cp:lastModifiedBy>
  <cp:revision>19</cp:revision>
  <dcterms:created xsi:type="dcterms:W3CDTF">2018-01-23T14:41:10Z</dcterms:created>
  <dcterms:modified xsi:type="dcterms:W3CDTF">2018-01-24T14:38:44Z</dcterms:modified>
</cp:coreProperties>
</file>