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424" r:id="rId4"/>
    <p:sldId id="339" r:id="rId5"/>
    <p:sldId id="340" r:id="rId6"/>
    <p:sldId id="341" r:id="rId7"/>
    <p:sldId id="344" r:id="rId8"/>
    <p:sldId id="345" r:id="rId9"/>
    <p:sldId id="346" r:id="rId10"/>
    <p:sldId id="391" r:id="rId11"/>
    <p:sldId id="392" r:id="rId12"/>
    <p:sldId id="399" r:id="rId13"/>
    <p:sldId id="400" r:id="rId14"/>
    <p:sldId id="401" r:id="rId15"/>
    <p:sldId id="403" r:id="rId16"/>
    <p:sldId id="404" r:id="rId17"/>
    <p:sldId id="412" r:id="rId18"/>
    <p:sldId id="414" r:id="rId19"/>
    <p:sldId id="429" r:id="rId20"/>
    <p:sldId id="430" r:id="rId21"/>
    <p:sldId id="431" r:id="rId22"/>
    <p:sldId id="433" r:id="rId23"/>
    <p:sldId id="434" r:id="rId24"/>
    <p:sldId id="436" r:id="rId25"/>
    <p:sldId id="437" r:id="rId26"/>
    <p:sldId id="425" r:id="rId27"/>
    <p:sldId id="426" r:id="rId28"/>
    <p:sldId id="427" r:id="rId29"/>
    <p:sldId id="428"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53" r:id="rId43"/>
    <p:sldId id="454" r:id="rId44"/>
    <p:sldId id="455" r:id="rId45"/>
    <p:sldId id="456" r:id="rId46"/>
    <p:sldId id="457" r:id="rId47"/>
    <p:sldId id="459" r:id="rId48"/>
    <p:sldId id="460" r:id="rId49"/>
    <p:sldId id="461"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74" r:id="rId63"/>
    <p:sldId id="475" r:id="rId64"/>
    <p:sldId id="476" r:id="rId65"/>
    <p:sldId id="477" r:id="rId66"/>
    <p:sldId id="478" r:id="rId67"/>
    <p:sldId id="485" r:id="rId68"/>
    <p:sldId id="479" r:id="rId69"/>
    <p:sldId id="480" r:id="rId70"/>
    <p:sldId id="481" r:id="rId71"/>
    <p:sldId id="482" r:id="rId72"/>
    <p:sldId id="483" r:id="rId73"/>
    <p:sldId id="48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59" autoAdjust="0"/>
    <p:restoredTop sz="88575" autoAdjust="0"/>
  </p:normalViewPr>
  <p:slideViewPr>
    <p:cSldViewPr>
      <p:cViewPr varScale="1">
        <p:scale>
          <a:sx n="65" d="100"/>
          <a:sy n="65" d="100"/>
        </p:scale>
        <p:origin x="438"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D4A489-8017-4EED-B950-B37E327ED51D}" type="datetimeFigureOut">
              <a:rPr lang="en-IE" smtClean="0"/>
              <a:pPr/>
              <a:t>18/09/2019</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D88EF-B64B-4A14-BF7D-E8BC5C83021F}" type="slidenum">
              <a:rPr lang="en-IE" smtClean="0"/>
              <a:pPr/>
              <a:t>‹#›</a:t>
            </a:fld>
            <a:endParaRPr lang="en-IE"/>
          </a:p>
        </p:txBody>
      </p:sp>
    </p:spTree>
    <p:extLst>
      <p:ext uri="{BB962C8B-B14F-4D97-AF65-F5344CB8AC3E}">
        <p14:creationId xmlns:p14="http://schemas.microsoft.com/office/powerpoint/2010/main" val="369646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5AE4BE38-B5BA-4B9A-B06E-59D867B1DAEE}" type="slidenum">
              <a:rPr lang="en-US"/>
              <a:pPr/>
              <a:t>3</a:t>
            </a:fld>
            <a:endParaRPr lang="en-US"/>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smtClean="0"/>
          </a:p>
        </p:txBody>
      </p:sp>
    </p:spTree>
    <p:extLst>
      <p:ext uri="{BB962C8B-B14F-4D97-AF65-F5344CB8AC3E}">
        <p14:creationId xmlns:p14="http://schemas.microsoft.com/office/powerpoint/2010/main" val="1975863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FDC455B-4C5B-4A44-90D6-8207A198FF7A}" type="slidenum">
              <a:rPr lang="en-GB"/>
              <a:pPr/>
              <a:t>25</a:t>
            </a:fld>
            <a:endParaRPr lang="en-GB"/>
          </a:p>
        </p:txBody>
      </p:sp>
      <p:sp>
        <p:nvSpPr>
          <p:cNvPr id="62465" name="Text Box 1"/>
          <p:cNvSpPr txBox="1">
            <a:spLocks noChangeArrowheads="1"/>
          </p:cNvSpPr>
          <p:nvPr/>
        </p:nvSpPr>
        <p:spPr bwMode="auto">
          <a:xfrm>
            <a:off x="1200979" y="753585"/>
            <a:ext cx="4395719" cy="3722489"/>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IE"/>
          </a:p>
        </p:txBody>
      </p:sp>
      <p:sp>
        <p:nvSpPr>
          <p:cNvPr id="62466" name="Rectangle 2"/>
          <p:cNvSpPr txBox="1">
            <a:spLocks noGrp="1" noChangeArrowheads="1"/>
          </p:cNvSpPr>
          <p:nvPr>
            <p:ph type="body"/>
          </p:nvPr>
        </p:nvSpPr>
        <p:spPr bwMode="auto">
          <a:xfrm>
            <a:off x="680324" y="4714215"/>
            <a:ext cx="5437029" cy="446667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4392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1322EA66-C559-4DD9-A8B1-83AA6AA31C37}" type="slidenum">
              <a:rPr lang="en-IE">
                <a:latin typeface="Arial" pitchFamily="34" charset="0"/>
                <a:cs typeface="Arial" pitchFamily="34" charset="0"/>
              </a:rPr>
              <a:pPr/>
              <a:t>45</a:t>
            </a:fld>
            <a:endParaRPr lang="en-IE">
              <a:latin typeface="Arial" pitchFamily="34" charset="0"/>
              <a:cs typeface="Arial" pitchFamily="34" charset="0"/>
            </a:endParaRPr>
          </a:p>
        </p:txBody>
      </p:sp>
      <p:sp>
        <p:nvSpPr>
          <p:cNvPr id="210947" name="Rectangle 2"/>
          <p:cNvSpPr>
            <a:spLocks noGrp="1" noRot="1" noChangeAspect="1" noChangeArrowheads="1" noTextEdit="1"/>
          </p:cNvSpPr>
          <p:nvPr>
            <p:ph type="sldImg"/>
          </p:nvPr>
        </p:nvSpPr>
        <p:spPr>
          <a:xfrm>
            <a:off x="928688" y="750888"/>
            <a:ext cx="4945062" cy="3709987"/>
          </a:xfrm>
          <a:ln/>
        </p:spPr>
      </p:sp>
      <p:sp>
        <p:nvSpPr>
          <p:cNvPr id="210948" name="Rectangle 3"/>
          <p:cNvSpPr>
            <a:spLocks noGrp="1" noChangeArrowheads="1"/>
          </p:cNvSpPr>
          <p:nvPr>
            <p:ph type="body" idx="1"/>
          </p:nvPr>
        </p:nvSpPr>
        <p:spPr>
          <a:xfrm>
            <a:off x="906357" y="4715153"/>
            <a:ext cx="4984962" cy="4466987"/>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863986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593B8A61-BAA9-4EA3-9FBB-D880DB4686CF}" type="slidenum">
              <a:rPr lang="en-IE">
                <a:latin typeface="Arial" pitchFamily="34" charset="0"/>
                <a:cs typeface="Arial" pitchFamily="34" charset="0"/>
              </a:rPr>
              <a:pPr/>
              <a:t>46</a:t>
            </a:fld>
            <a:endParaRPr lang="en-IE">
              <a:latin typeface="Arial" pitchFamily="34" charset="0"/>
              <a:cs typeface="Arial" pitchFamily="34" charset="0"/>
            </a:endParaRPr>
          </a:p>
        </p:txBody>
      </p:sp>
      <p:sp>
        <p:nvSpPr>
          <p:cNvPr id="211971" name="Rectangle 2"/>
          <p:cNvSpPr>
            <a:spLocks noGrp="1" noRot="1" noChangeAspect="1" noChangeArrowheads="1" noTextEdit="1"/>
          </p:cNvSpPr>
          <p:nvPr>
            <p:ph type="sldImg"/>
          </p:nvPr>
        </p:nvSpPr>
        <p:spPr>
          <a:xfrm>
            <a:off x="928688" y="750888"/>
            <a:ext cx="4945062" cy="3709987"/>
          </a:xfrm>
          <a:ln/>
        </p:spPr>
      </p:sp>
      <p:sp>
        <p:nvSpPr>
          <p:cNvPr id="211972" name="Rectangle 3"/>
          <p:cNvSpPr>
            <a:spLocks noGrp="1" noChangeArrowheads="1"/>
          </p:cNvSpPr>
          <p:nvPr>
            <p:ph type="body" idx="1"/>
          </p:nvPr>
        </p:nvSpPr>
        <p:spPr>
          <a:xfrm>
            <a:off x="906357" y="4715153"/>
            <a:ext cx="4984962" cy="4466987"/>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7514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5AE4BE38-B5BA-4B9A-B06E-59D867B1DAEE}" type="slidenum">
              <a:rPr lang="en-US"/>
              <a:pPr/>
              <a:t>10</a:t>
            </a:fld>
            <a:endParaRPr lang="en-US"/>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smtClean="0"/>
          </a:p>
        </p:txBody>
      </p:sp>
    </p:spTree>
    <p:extLst>
      <p:ext uri="{BB962C8B-B14F-4D97-AF65-F5344CB8AC3E}">
        <p14:creationId xmlns:p14="http://schemas.microsoft.com/office/powerpoint/2010/main" val="405597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31FD1F65-14E0-49E3-8AAA-90701AA86B5A}" type="slidenum">
              <a:rPr lang="en-US"/>
              <a:pPr/>
              <a:t>12</a:t>
            </a:fld>
            <a:endParaRPr lang="en-US"/>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smtClean="0"/>
          </a:p>
        </p:txBody>
      </p:sp>
    </p:spTree>
    <p:extLst>
      <p:ext uri="{BB962C8B-B14F-4D97-AF65-F5344CB8AC3E}">
        <p14:creationId xmlns:p14="http://schemas.microsoft.com/office/powerpoint/2010/main" val="4219186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miter lim="800000"/>
            <a:headEnd/>
            <a:tailEnd/>
          </a:ln>
        </p:spPr>
        <p:txBody>
          <a:bodyPr/>
          <a:lstStyle/>
          <a:p>
            <a:fld id="{339EA4D6-70F4-4293-B12B-C05EEE0DEDAE}" type="slidenum">
              <a:rPr lang="en-US"/>
              <a:pPr/>
              <a:t>13</a:t>
            </a:fld>
            <a:endParaRPr lang="en-US"/>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smtClean="0"/>
          </a:p>
        </p:txBody>
      </p:sp>
    </p:spTree>
    <p:extLst>
      <p:ext uri="{BB962C8B-B14F-4D97-AF65-F5344CB8AC3E}">
        <p14:creationId xmlns:p14="http://schemas.microsoft.com/office/powerpoint/2010/main" val="165592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BA0D9D1-CB35-4CAF-AC5B-FDF04196CFC9}" type="slidenum">
              <a:rPr lang="en-GB"/>
              <a:pPr/>
              <a:t>20</a:t>
            </a:fld>
            <a:endParaRPr lang="en-GB"/>
          </a:p>
        </p:txBody>
      </p:sp>
      <p:sp>
        <p:nvSpPr>
          <p:cNvPr id="63489" name="Text Box 1"/>
          <p:cNvSpPr txBox="1">
            <a:spLocks noChangeArrowheads="1"/>
          </p:cNvSpPr>
          <p:nvPr/>
        </p:nvSpPr>
        <p:spPr bwMode="auto">
          <a:xfrm>
            <a:off x="1200979" y="753585"/>
            <a:ext cx="4395719" cy="3722489"/>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IE"/>
          </a:p>
        </p:txBody>
      </p:sp>
      <p:sp>
        <p:nvSpPr>
          <p:cNvPr id="63490" name="Rectangle 2"/>
          <p:cNvSpPr txBox="1">
            <a:spLocks noGrp="1" noChangeArrowheads="1"/>
          </p:cNvSpPr>
          <p:nvPr>
            <p:ph type="body"/>
          </p:nvPr>
        </p:nvSpPr>
        <p:spPr bwMode="auto">
          <a:xfrm>
            <a:off x="680324" y="4714215"/>
            <a:ext cx="5437029" cy="446667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45477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59875AB-DC3E-4B89-A13E-FF6D41429EC9}" type="slidenum">
              <a:rPr lang="en-GB"/>
              <a:pPr/>
              <a:t>21</a:t>
            </a:fld>
            <a:endParaRPr lang="en-GB"/>
          </a:p>
        </p:txBody>
      </p:sp>
      <p:sp>
        <p:nvSpPr>
          <p:cNvPr id="61441" name="Text Box 1"/>
          <p:cNvSpPr txBox="1">
            <a:spLocks noChangeArrowheads="1"/>
          </p:cNvSpPr>
          <p:nvPr/>
        </p:nvSpPr>
        <p:spPr bwMode="auto">
          <a:xfrm>
            <a:off x="1200979" y="753585"/>
            <a:ext cx="4395719" cy="3722489"/>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IE"/>
          </a:p>
        </p:txBody>
      </p:sp>
      <p:sp>
        <p:nvSpPr>
          <p:cNvPr id="61442" name="Rectangle 2"/>
          <p:cNvSpPr txBox="1">
            <a:spLocks noGrp="1" noChangeArrowheads="1"/>
          </p:cNvSpPr>
          <p:nvPr>
            <p:ph type="body"/>
          </p:nvPr>
        </p:nvSpPr>
        <p:spPr bwMode="auto">
          <a:xfrm>
            <a:off x="680324" y="4714215"/>
            <a:ext cx="5437029" cy="446667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235048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BA0D9D1-CB35-4CAF-AC5B-FDF04196CFC9}" type="slidenum">
              <a:rPr lang="en-GB"/>
              <a:pPr/>
              <a:t>22</a:t>
            </a:fld>
            <a:endParaRPr lang="en-GB"/>
          </a:p>
        </p:txBody>
      </p:sp>
      <p:sp>
        <p:nvSpPr>
          <p:cNvPr id="63489" name="Text Box 1"/>
          <p:cNvSpPr txBox="1">
            <a:spLocks noChangeArrowheads="1"/>
          </p:cNvSpPr>
          <p:nvPr/>
        </p:nvSpPr>
        <p:spPr bwMode="auto">
          <a:xfrm>
            <a:off x="1200979" y="753585"/>
            <a:ext cx="4395719" cy="3722489"/>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IE"/>
          </a:p>
        </p:txBody>
      </p:sp>
      <p:sp>
        <p:nvSpPr>
          <p:cNvPr id="63490" name="Rectangle 2"/>
          <p:cNvSpPr txBox="1">
            <a:spLocks noGrp="1" noChangeArrowheads="1"/>
          </p:cNvSpPr>
          <p:nvPr>
            <p:ph type="body"/>
          </p:nvPr>
        </p:nvSpPr>
        <p:spPr bwMode="auto">
          <a:xfrm>
            <a:off x="680324" y="4714215"/>
            <a:ext cx="5437029" cy="446667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51231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BA0D9D1-CB35-4CAF-AC5B-FDF04196CFC9}" type="slidenum">
              <a:rPr lang="en-GB"/>
              <a:pPr/>
              <a:t>23</a:t>
            </a:fld>
            <a:endParaRPr lang="en-GB"/>
          </a:p>
        </p:txBody>
      </p:sp>
      <p:sp>
        <p:nvSpPr>
          <p:cNvPr id="63489" name="Text Box 1"/>
          <p:cNvSpPr txBox="1">
            <a:spLocks noChangeArrowheads="1"/>
          </p:cNvSpPr>
          <p:nvPr/>
        </p:nvSpPr>
        <p:spPr bwMode="auto">
          <a:xfrm>
            <a:off x="1200979" y="753585"/>
            <a:ext cx="4395719" cy="3722489"/>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IE"/>
          </a:p>
        </p:txBody>
      </p:sp>
      <p:sp>
        <p:nvSpPr>
          <p:cNvPr id="63490" name="Rectangle 2"/>
          <p:cNvSpPr txBox="1">
            <a:spLocks noGrp="1" noChangeArrowheads="1"/>
          </p:cNvSpPr>
          <p:nvPr>
            <p:ph type="body"/>
          </p:nvPr>
        </p:nvSpPr>
        <p:spPr bwMode="auto">
          <a:xfrm>
            <a:off x="680324" y="4714215"/>
            <a:ext cx="5437029" cy="446667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60531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BA0D9D1-CB35-4CAF-AC5B-FDF04196CFC9}" type="slidenum">
              <a:rPr lang="en-GB"/>
              <a:pPr/>
              <a:t>24</a:t>
            </a:fld>
            <a:endParaRPr lang="en-GB"/>
          </a:p>
        </p:txBody>
      </p:sp>
      <p:sp>
        <p:nvSpPr>
          <p:cNvPr id="63489" name="Text Box 1"/>
          <p:cNvSpPr txBox="1">
            <a:spLocks noChangeArrowheads="1"/>
          </p:cNvSpPr>
          <p:nvPr/>
        </p:nvSpPr>
        <p:spPr bwMode="auto">
          <a:xfrm>
            <a:off x="1200979" y="753585"/>
            <a:ext cx="4395719" cy="3722489"/>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IE"/>
          </a:p>
        </p:txBody>
      </p:sp>
      <p:sp>
        <p:nvSpPr>
          <p:cNvPr id="63490" name="Rectangle 2"/>
          <p:cNvSpPr txBox="1">
            <a:spLocks noGrp="1" noChangeArrowheads="1"/>
          </p:cNvSpPr>
          <p:nvPr>
            <p:ph type="body"/>
          </p:nvPr>
        </p:nvSpPr>
        <p:spPr bwMode="auto">
          <a:xfrm>
            <a:off x="680324" y="4714215"/>
            <a:ext cx="5437029" cy="446667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35245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Slide Number Placeholder 9"/>
          <p:cNvSpPr>
            <a:spLocks noGrp="1"/>
          </p:cNvSpPr>
          <p:nvPr>
            <p:ph type="sldNum" sz="quarter" idx="12"/>
          </p:nvPr>
        </p:nvSpPr>
        <p:spPr/>
        <p:txBody>
          <a:bodyPr/>
          <a:lstStyle/>
          <a:p>
            <a:fld id="{DEAF9961-CD97-429A-83CC-EA1720AE8CE3}" type="slidenum">
              <a:rPr lang="en-IE" smtClean="0"/>
              <a:pPr/>
              <a:t>‹#›</a:t>
            </a:fld>
            <a:endParaRPr lang="en-IE"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AF9961-CD97-429A-83CC-EA1720AE8CE3}"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AF9961-CD97-429A-83CC-EA1720AE8CE3}"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AF9961-CD97-429A-83CC-EA1720AE8CE3}"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AF9961-CD97-429A-83CC-EA1720AE8CE3}" type="slidenum">
              <a:rPr lang="en-IE" smtClean="0"/>
              <a:pPr/>
              <a:t>‹#›</a:t>
            </a:fld>
            <a:endParaRPr lang="en-I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AF9961-CD97-429A-83CC-EA1720AE8CE3}"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EAF9961-CD97-429A-83CC-EA1720AE8CE3}"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EAF9961-CD97-429A-83CC-EA1720AE8CE3}"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EAF9961-CD97-429A-83CC-EA1720AE8CE3}" type="slidenum">
              <a:rPr lang="en-IE" smtClean="0"/>
              <a:pPr/>
              <a:t>‹#›</a:t>
            </a:fld>
            <a:endParaRPr lang="en-I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AF9961-CD97-429A-83CC-EA1720AE8CE3}"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14EBC9-A5B6-47E3-AC49-26A6CEBCDC94}" type="datetimeFigureOut">
              <a:rPr lang="en-IE" smtClean="0"/>
              <a:pPr/>
              <a:t>18/09/2019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AF9961-CD97-429A-83CC-EA1720AE8CE3}" type="slidenum">
              <a:rPr lang="en-IE" smtClean="0"/>
              <a:pPr/>
              <a:t>‹#›</a:t>
            </a:fld>
            <a:endParaRPr lang="en-I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C14EBC9-A5B6-47E3-AC49-26A6CEBCDC94}" type="datetimeFigureOut">
              <a:rPr lang="en-IE" smtClean="0"/>
              <a:pPr/>
              <a:t>18/09/2019</a:t>
            </a:fld>
            <a:endParaRPr lang="en-IE"/>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E"/>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EAF9961-CD97-429A-83CC-EA1720AE8CE3}" type="slidenum">
              <a:rPr lang="en-IE" smtClean="0"/>
              <a:pPr/>
              <a:t>‹#›</a:t>
            </a:fld>
            <a:endParaRPr lang="en-I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w3schools.com/sql/sql_union.asp"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Introduction</a:t>
            </a:r>
            <a:endParaRPr lang="en-IE" dirty="0"/>
          </a:p>
        </p:txBody>
      </p:sp>
      <p:sp>
        <p:nvSpPr>
          <p:cNvPr id="4" name="Subtitle 3"/>
          <p:cNvSpPr>
            <a:spLocks noGrp="1"/>
          </p:cNvSpPr>
          <p:nvPr>
            <p:ph type="subTitle" idx="1"/>
          </p:nvPr>
        </p:nvSpPr>
        <p:spPr/>
        <p:txBody>
          <a:bodyPr/>
          <a:lstStyle/>
          <a:p>
            <a:endParaRPr lang="en-IE"/>
          </a:p>
        </p:txBody>
      </p:sp>
    </p:spTree>
    <p:extLst>
      <p:ext uri="{BB962C8B-B14F-4D97-AF65-F5344CB8AC3E}">
        <p14:creationId xmlns:p14="http://schemas.microsoft.com/office/powerpoint/2010/main" val="664106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SQL</a:t>
            </a:r>
          </a:p>
        </p:txBody>
      </p:sp>
      <p:sp>
        <p:nvSpPr>
          <p:cNvPr id="4099" name="Rectangle 3"/>
          <p:cNvSpPr>
            <a:spLocks noGrp="1" noChangeArrowheads="1"/>
          </p:cNvSpPr>
          <p:nvPr>
            <p:ph type="body" idx="1"/>
          </p:nvPr>
        </p:nvSpPr>
        <p:spPr/>
        <p:txBody>
          <a:bodyPr/>
          <a:lstStyle/>
          <a:p>
            <a:pPr eaLnBrk="1" hangingPunct="1"/>
            <a:r>
              <a:rPr lang="en-US" dirty="0" smtClean="0"/>
              <a:t>Data Manipulation Language (DML)</a:t>
            </a:r>
          </a:p>
          <a:p>
            <a:pPr lvl="1" eaLnBrk="1" hangingPunct="1"/>
            <a:r>
              <a:rPr lang="en-US" dirty="0" smtClean="0"/>
              <a:t>Query one or more tables </a:t>
            </a:r>
          </a:p>
          <a:p>
            <a:pPr lvl="1" eaLnBrk="1" hangingPunct="1"/>
            <a:r>
              <a:rPr lang="en-US" dirty="0" smtClean="0"/>
              <a:t>Insert/delete/modify </a:t>
            </a:r>
            <a:r>
              <a:rPr lang="en-US" dirty="0" err="1" smtClean="0"/>
              <a:t>tuples</a:t>
            </a:r>
            <a:r>
              <a:rPr lang="en-US" dirty="0" smtClean="0"/>
              <a:t> in tables</a:t>
            </a:r>
          </a:p>
          <a:p>
            <a:pPr lvl="1" eaLnBrk="1" hangingPunct="1"/>
            <a:endParaRPr lang="en-US" dirty="0" smtClean="0"/>
          </a:p>
          <a:p>
            <a:r>
              <a:rPr lang="en-US" dirty="0" smtClean="0"/>
              <a:t>Data Definition Language (DDL) </a:t>
            </a:r>
          </a:p>
          <a:p>
            <a:pPr lvl="1"/>
            <a:r>
              <a:rPr lang="en-US" dirty="0" smtClean="0"/>
              <a:t>Create/alter/delete tables and their attributes</a:t>
            </a:r>
          </a:p>
          <a:p>
            <a:pPr lvl="1" eaLnBrk="1" hangingPunct="1"/>
            <a:endParaRPr lang="en-US" dirty="0" smtClean="0"/>
          </a:p>
        </p:txBody>
      </p:sp>
    </p:spTree>
    <p:extLst>
      <p:ext uri="{BB962C8B-B14F-4D97-AF65-F5344CB8AC3E}">
        <p14:creationId xmlns:p14="http://schemas.microsoft.com/office/powerpoint/2010/main" val="4059815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Data Manipulation Language (DML)</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11</a:t>
            </a:fld>
            <a:endParaRPr lang="en-IE"/>
          </a:p>
        </p:txBody>
      </p:sp>
      <p:sp>
        <p:nvSpPr>
          <p:cNvPr id="5" name="Rectangle 4"/>
          <p:cNvSpPr/>
          <p:nvPr/>
        </p:nvSpPr>
        <p:spPr>
          <a:xfrm>
            <a:off x="1259632" y="1700808"/>
            <a:ext cx="6624736" cy="4893647"/>
          </a:xfrm>
          <a:prstGeom prst="rect">
            <a:avLst/>
          </a:prstGeom>
        </p:spPr>
        <p:txBody>
          <a:bodyPr wrap="square">
            <a:spAutoFit/>
          </a:bodyPr>
          <a:lstStyle/>
          <a:p>
            <a:pPr>
              <a:buFont typeface="Arial" pitchFamily="34" charset="0"/>
              <a:buChar char="•"/>
            </a:pPr>
            <a:r>
              <a:rPr lang="en-IE" sz="2400" dirty="0" smtClean="0"/>
              <a:t> Data manipulation language comprises the SQL data change statements, which modify stored data but not the schema or database objects. </a:t>
            </a:r>
          </a:p>
          <a:p>
            <a:pPr>
              <a:buFont typeface="Arial" pitchFamily="34" charset="0"/>
              <a:buChar char="•"/>
            </a:pPr>
            <a:endParaRPr lang="en-IE" sz="2400" dirty="0" smtClean="0"/>
          </a:p>
          <a:p>
            <a:pPr marL="457200" indent="-457200">
              <a:buFont typeface="+mj-lt"/>
              <a:buAutoNum type="arabicPeriod"/>
            </a:pPr>
            <a:r>
              <a:rPr lang="en-IE" sz="2400" i="1" dirty="0" smtClean="0">
                <a:solidFill>
                  <a:srgbClr val="FF0000"/>
                </a:solidFill>
              </a:rPr>
              <a:t>SELECT</a:t>
            </a:r>
            <a:r>
              <a:rPr lang="en-IE" sz="2400" i="1" dirty="0" smtClean="0"/>
              <a:t> ... FROM ... WHERE ...</a:t>
            </a:r>
          </a:p>
          <a:p>
            <a:pPr marL="457200" indent="-457200">
              <a:buFont typeface="+mj-lt"/>
              <a:buAutoNum type="arabicPeriod"/>
            </a:pPr>
            <a:endParaRPr lang="en-IE" sz="2400" i="1" dirty="0" smtClean="0"/>
          </a:p>
          <a:p>
            <a:pPr marL="457200" indent="-457200">
              <a:buFont typeface="+mj-lt"/>
              <a:buAutoNum type="arabicPeriod"/>
            </a:pPr>
            <a:r>
              <a:rPr lang="en-IE" sz="2400" i="1" dirty="0" smtClean="0">
                <a:solidFill>
                  <a:srgbClr val="FF0000"/>
                </a:solidFill>
              </a:rPr>
              <a:t>INSERT</a:t>
            </a:r>
            <a:r>
              <a:rPr lang="en-IE" sz="2400" i="1" dirty="0" smtClean="0"/>
              <a:t> INTO ... VALUES ...</a:t>
            </a:r>
          </a:p>
          <a:p>
            <a:pPr marL="457200" indent="-457200">
              <a:buFont typeface="+mj-lt"/>
              <a:buAutoNum type="arabicPeriod"/>
            </a:pPr>
            <a:endParaRPr lang="en-IE" sz="2400" i="1" dirty="0" smtClean="0"/>
          </a:p>
          <a:p>
            <a:pPr marL="457200" indent="-457200">
              <a:buFont typeface="+mj-lt"/>
              <a:buAutoNum type="arabicPeriod"/>
            </a:pPr>
            <a:r>
              <a:rPr lang="en-IE" sz="2400" i="1" dirty="0" smtClean="0">
                <a:solidFill>
                  <a:srgbClr val="FF0000"/>
                </a:solidFill>
              </a:rPr>
              <a:t>UPDATE</a:t>
            </a:r>
            <a:r>
              <a:rPr lang="en-IE" sz="2400" i="1" dirty="0" smtClean="0"/>
              <a:t> ... SET ... WHERE ...</a:t>
            </a:r>
          </a:p>
          <a:p>
            <a:pPr marL="457200" indent="-457200">
              <a:buFont typeface="+mj-lt"/>
              <a:buAutoNum type="arabicPeriod"/>
            </a:pPr>
            <a:endParaRPr lang="en-IE" sz="2400" i="1" dirty="0" smtClean="0"/>
          </a:p>
          <a:p>
            <a:pPr marL="457200" indent="-457200">
              <a:buFont typeface="+mj-lt"/>
              <a:buAutoNum type="arabicPeriod"/>
            </a:pPr>
            <a:r>
              <a:rPr lang="en-IE" sz="2400" i="1" dirty="0" smtClean="0">
                <a:solidFill>
                  <a:srgbClr val="FF0000"/>
                </a:solidFill>
              </a:rPr>
              <a:t>DELETE</a:t>
            </a:r>
            <a:r>
              <a:rPr lang="en-IE" sz="2400" i="1" dirty="0" smtClean="0"/>
              <a:t> FROM ... WHERE ...</a:t>
            </a:r>
          </a:p>
          <a:p>
            <a:pPr>
              <a:buFont typeface="Arial" pitchFamily="34" charset="0"/>
              <a:buChar char="•"/>
            </a:pPr>
            <a:endParaRPr lang="en-IE" sz="2400" dirty="0"/>
          </a:p>
        </p:txBody>
      </p:sp>
    </p:spTree>
    <p:extLst>
      <p:ext uri="{BB962C8B-B14F-4D97-AF65-F5344CB8AC3E}">
        <p14:creationId xmlns:p14="http://schemas.microsoft.com/office/powerpoint/2010/main" val="1912724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The </a:t>
            </a:r>
            <a:r>
              <a:rPr lang="en-US" b="1" smtClean="0"/>
              <a:t>LIKE</a:t>
            </a:r>
            <a:r>
              <a:rPr lang="en-US" smtClean="0"/>
              <a:t> operator</a:t>
            </a:r>
          </a:p>
        </p:txBody>
      </p:sp>
      <p:sp>
        <p:nvSpPr>
          <p:cNvPr id="14339" name="Rectangle 3"/>
          <p:cNvSpPr>
            <a:spLocks noGrp="1" noChangeArrowheads="1"/>
          </p:cNvSpPr>
          <p:nvPr>
            <p:ph type="body" idx="1"/>
          </p:nvPr>
        </p:nvSpPr>
        <p:spPr>
          <a:xfrm>
            <a:off x="685800" y="3657600"/>
            <a:ext cx="7772400" cy="2286000"/>
          </a:xfrm>
        </p:spPr>
        <p:txBody>
          <a:bodyPr/>
          <a:lstStyle/>
          <a:p>
            <a:pPr marL="609600" indent="-609600" eaLnBrk="1" hangingPunct="1"/>
            <a:r>
              <a:rPr lang="en-US" sz="2800" smtClean="0"/>
              <a:t>s </a:t>
            </a:r>
            <a:r>
              <a:rPr lang="en-US" sz="2800" b="1" smtClean="0"/>
              <a:t>LIKE</a:t>
            </a:r>
            <a:r>
              <a:rPr lang="en-US" sz="2800" smtClean="0"/>
              <a:t> p:  pattern matching on strings</a:t>
            </a:r>
          </a:p>
          <a:p>
            <a:pPr marL="609600" indent="-609600" eaLnBrk="1" hangingPunct="1"/>
            <a:r>
              <a:rPr lang="en-US" sz="2800" smtClean="0"/>
              <a:t>p may contain two special symbols:</a:t>
            </a:r>
          </a:p>
          <a:p>
            <a:pPr marL="990600" lvl="1" indent="-533400" eaLnBrk="1" hangingPunct="1"/>
            <a:r>
              <a:rPr lang="en-US" sz="2400" smtClean="0"/>
              <a:t>%  = any sequence of characters</a:t>
            </a:r>
          </a:p>
          <a:p>
            <a:pPr marL="990600" lvl="1" indent="-533400" eaLnBrk="1" hangingPunct="1"/>
            <a:r>
              <a:rPr lang="en-US" sz="2400" smtClean="0"/>
              <a:t>_   = any single character</a:t>
            </a:r>
          </a:p>
        </p:txBody>
      </p:sp>
      <p:sp>
        <p:nvSpPr>
          <p:cNvPr id="14340" name="Rectangle 4"/>
          <p:cNvSpPr>
            <a:spLocks noChangeArrowheads="1"/>
          </p:cNvSpPr>
          <p:nvPr/>
        </p:nvSpPr>
        <p:spPr bwMode="auto">
          <a:xfrm>
            <a:off x="914400" y="1981200"/>
            <a:ext cx="5556250" cy="12541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lnSpc>
                <a:spcPct val="90000"/>
              </a:lnSpc>
              <a:spcBef>
                <a:spcPct val="50000"/>
              </a:spcBef>
            </a:pPr>
            <a:r>
              <a:rPr lang="en-US" sz="2800">
                <a:solidFill>
                  <a:schemeClr val="accent2"/>
                </a:solidFill>
              </a:rPr>
              <a:t>SELECT</a:t>
            </a:r>
            <a:r>
              <a:rPr lang="en-US" sz="2800"/>
              <a:t>   *</a:t>
            </a:r>
            <a:br>
              <a:rPr lang="en-US" sz="2800"/>
            </a:br>
            <a:r>
              <a:rPr lang="en-US" sz="2800">
                <a:solidFill>
                  <a:schemeClr val="accent2"/>
                </a:solidFill>
              </a:rPr>
              <a:t>FROM</a:t>
            </a:r>
            <a:r>
              <a:rPr lang="en-US" sz="2800"/>
              <a:t>      Products</a:t>
            </a:r>
            <a:br>
              <a:rPr lang="en-US" sz="2800"/>
            </a:br>
            <a:r>
              <a:rPr lang="en-US" sz="2800">
                <a:solidFill>
                  <a:schemeClr val="accent2"/>
                </a:solidFill>
              </a:rPr>
              <a:t>WHERE</a:t>
            </a:r>
            <a:r>
              <a:rPr lang="en-US" sz="2800"/>
              <a:t>   PName </a:t>
            </a:r>
            <a:r>
              <a:rPr lang="en-US" sz="2800" b="1"/>
              <a:t>LIKE</a:t>
            </a:r>
            <a:r>
              <a:rPr lang="en-US" sz="2800"/>
              <a:t> ‘%gizmo%’</a:t>
            </a:r>
          </a:p>
        </p:txBody>
      </p:sp>
    </p:spTree>
    <p:extLst>
      <p:ext uri="{BB962C8B-B14F-4D97-AF65-F5344CB8AC3E}">
        <p14:creationId xmlns:p14="http://schemas.microsoft.com/office/powerpoint/2010/main" val="3774184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Eliminating Duplicates</a:t>
            </a:r>
          </a:p>
        </p:txBody>
      </p:sp>
      <p:sp>
        <p:nvSpPr>
          <p:cNvPr id="15363" name="Rectangle 3"/>
          <p:cNvSpPr>
            <a:spLocks noChangeArrowheads="1"/>
          </p:cNvSpPr>
          <p:nvPr/>
        </p:nvSpPr>
        <p:spPr bwMode="auto">
          <a:xfrm>
            <a:off x="762000" y="2133600"/>
            <a:ext cx="4054475" cy="8318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r>
              <a:rPr lang="en-US">
                <a:solidFill>
                  <a:schemeClr val="accent2"/>
                </a:solidFill>
              </a:rPr>
              <a:t>SELECT</a:t>
            </a:r>
            <a:r>
              <a:rPr lang="en-US"/>
              <a:t>   </a:t>
            </a:r>
            <a:r>
              <a:rPr lang="en-US">
                <a:solidFill>
                  <a:srgbClr val="FF5050"/>
                </a:solidFill>
              </a:rPr>
              <a:t>DISTINCT</a:t>
            </a:r>
            <a:r>
              <a:rPr lang="en-US"/>
              <a:t> category</a:t>
            </a:r>
          </a:p>
          <a:p>
            <a:pPr eaLnBrk="0" hangingPunct="0"/>
            <a:r>
              <a:rPr lang="en-US">
                <a:solidFill>
                  <a:schemeClr val="accent2"/>
                </a:solidFill>
              </a:rPr>
              <a:t>FROM</a:t>
            </a:r>
            <a:r>
              <a:rPr lang="en-US"/>
              <a:t>     Product</a:t>
            </a:r>
          </a:p>
        </p:txBody>
      </p:sp>
      <p:sp>
        <p:nvSpPr>
          <p:cNvPr id="15364" name="Text Box 4"/>
          <p:cNvSpPr txBox="1">
            <a:spLocks noChangeArrowheads="1"/>
          </p:cNvSpPr>
          <p:nvPr/>
        </p:nvSpPr>
        <p:spPr bwMode="auto">
          <a:xfrm>
            <a:off x="1524000" y="3733800"/>
            <a:ext cx="1698625" cy="457200"/>
          </a:xfrm>
          <a:prstGeom prst="rect">
            <a:avLst/>
          </a:prstGeom>
          <a:noFill/>
          <a:ln w="9525">
            <a:noFill/>
            <a:miter lim="800000"/>
            <a:headEnd/>
            <a:tailEnd/>
          </a:ln>
          <a:effectLst/>
        </p:spPr>
        <p:txBody>
          <a:bodyPr wrap="none">
            <a:spAutoFit/>
          </a:bodyPr>
          <a:lstStyle/>
          <a:p>
            <a:pPr eaLnBrk="0" hangingPunct="0"/>
            <a:r>
              <a:rPr lang="en-US"/>
              <a:t>Compare to:</a:t>
            </a:r>
          </a:p>
        </p:txBody>
      </p:sp>
      <p:sp>
        <p:nvSpPr>
          <p:cNvPr id="15365" name="Rectangle 5"/>
          <p:cNvSpPr>
            <a:spLocks noChangeArrowheads="1"/>
          </p:cNvSpPr>
          <p:nvPr/>
        </p:nvSpPr>
        <p:spPr bwMode="auto">
          <a:xfrm>
            <a:off x="838200" y="4876800"/>
            <a:ext cx="2589213" cy="8318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r>
              <a:rPr lang="en-US">
                <a:solidFill>
                  <a:schemeClr val="accent2"/>
                </a:solidFill>
              </a:rPr>
              <a:t>SELECT</a:t>
            </a:r>
            <a:r>
              <a:rPr lang="en-US"/>
              <a:t>   category</a:t>
            </a:r>
          </a:p>
          <a:p>
            <a:pPr eaLnBrk="0" hangingPunct="0"/>
            <a:r>
              <a:rPr lang="en-US">
                <a:solidFill>
                  <a:schemeClr val="accent2"/>
                </a:solidFill>
              </a:rPr>
              <a:t>FROM</a:t>
            </a:r>
            <a:r>
              <a:rPr lang="en-US"/>
              <a:t>     Product</a:t>
            </a:r>
          </a:p>
        </p:txBody>
      </p:sp>
      <p:graphicFrame>
        <p:nvGraphicFramePr>
          <p:cNvPr id="231430" name="Group 6"/>
          <p:cNvGraphicFramePr>
            <a:graphicFrameLocks noGrp="1"/>
          </p:cNvGraphicFramePr>
          <p:nvPr/>
        </p:nvGraphicFramePr>
        <p:xfrm>
          <a:off x="6324600" y="4343400"/>
          <a:ext cx="1352550" cy="1676400"/>
        </p:xfrm>
        <a:graphic>
          <a:graphicData uri="http://schemas.openxmlformats.org/drawingml/2006/table">
            <a:tbl>
              <a:tblPr/>
              <a:tblGrid>
                <a:gridCol w="1352550">
                  <a:extLst>
                    <a:ext uri="{9D8B030D-6E8A-4147-A177-3AD203B41FA5}">
                      <a16:colId xmlns:a16="http://schemas.microsoft.com/office/drawing/2014/main" val="20000"/>
                    </a:ext>
                  </a:extLst>
                </a:gridCol>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pitchFamily="18"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31444" name="Group 20"/>
          <p:cNvGraphicFramePr>
            <a:graphicFrameLocks noGrp="1"/>
          </p:cNvGraphicFramePr>
          <p:nvPr/>
        </p:nvGraphicFramePr>
        <p:xfrm>
          <a:off x="6248400" y="1905000"/>
          <a:ext cx="1352550" cy="1341120"/>
        </p:xfrm>
        <a:graphic>
          <a:graphicData uri="http://schemas.openxmlformats.org/drawingml/2006/table">
            <a:tbl>
              <a:tblPr/>
              <a:tblGrid>
                <a:gridCol w="1352550">
                  <a:extLst>
                    <a:ext uri="{9D8B030D-6E8A-4147-A177-3AD203B41FA5}">
                      <a16:colId xmlns:a16="http://schemas.microsoft.com/office/drawing/2014/main" val="20000"/>
                    </a:ext>
                  </a:extLst>
                </a:gridCol>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pitchFamily="18"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392" name="AutoShape 32"/>
          <p:cNvSpPr>
            <a:spLocks noChangeArrowheads="1"/>
          </p:cNvSpPr>
          <p:nvPr/>
        </p:nvSpPr>
        <p:spPr bwMode="auto">
          <a:xfrm>
            <a:off x="5181600" y="2362200"/>
            <a:ext cx="976313" cy="485775"/>
          </a:xfrm>
          <a:prstGeom prst="rightArrow">
            <a:avLst>
              <a:gd name="adj1" fmla="val 50000"/>
              <a:gd name="adj2" fmla="val 50245"/>
            </a:avLst>
          </a:prstGeom>
          <a:noFill/>
          <a:ln w="9525">
            <a:solidFill>
              <a:schemeClr val="tx1"/>
            </a:solidFill>
            <a:miter lim="800000"/>
            <a:headEnd/>
            <a:tailEnd/>
          </a:ln>
          <a:effectLst/>
        </p:spPr>
        <p:txBody>
          <a:bodyPr wrap="none" anchor="ctr">
            <a:spAutoFit/>
          </a:bodyPr>
          <a:lstStyle/>
          <a:p>
            <a:endParaRPr lang="en-IE"/>
          </a:p>
        </p:txBody>
      </p:sp>
      <p:sp>
        <p:nvSpPr>
          <p:cNvPr id="15393" name="AutoShape 33"/>
          <p:cNvSpPr>
            <a:spLocks noChangeArrowheads="1"/>
          </p:cNvSpPr>
          <p:nvPr/>
        </p:nvSpPr>
        <p:spPr bwMode="auto">
          <a:xfrm>
            <a:off x="5105400" y="5029200"/>
            <a:ext cx="976313" cy="485775"/>
          </a:xfrm>
          <a:prstGeom prst="rightArrow">
            <a:avLst>
              <a:gd name="adj1" fmla="val 50000"/>
              <a:gd name="adj2" fmla="val 50245"/>
            </a:avLst>
          </a:prstGeom>
          <a:noFill/>
          <a:ln w="9525">
            <a:solidFill>
              <a:schemeClr val="tx1"/>
            </a:solidFill>
            <a:miter lim="800000"/>
            <a:headEnd/>
            <a:tailEnd/>
          </a:ln>
          <a:effectLst/>
        </p:spPr>
        <p:txBody>
          <a:bodyPr wrap="none" anchor="ctr">
            <a:spAutoFit/>
          </a:bodyPr>
          <a:lstStyle/>
          <a:p>
            <a:endParaRPr lang="en-IE"/>
          </a:p>
        </p:txBody>
      </p:sp>
    </p:spTree>
    <p:extLst>
      <p:ext uri="{BB962C8B-B14F-4D97-AF65-F5344CB8AC3E}">
        <p14:creationId xmlns:p14="http://schemas.microsoft.com/office/powerpoint/2010/main" val="1523725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effectLst/>
              </a:rPr>
              <a:t>SELECT DISTINCT Example</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14</a:t>
            </a:fld>
            <a:endParaRPr lang="en-IE"/>
          </a:p>
        </p:txBody>
      </p:sp>
      <p:graphicFrame>
        <p:nvGraphicFramePr>
          <p:cNvPr id="5" name="Table 4"/>
          <p:cNvGraphicFramePr>
            <a:graphicFrameLocks noGrp="1"/>
          </p:cNvGraphicFramePr>
          <p:nvPr>
            <p:extLst/>
          </p:nvPr>
        </p:nvGraphicFramePr>
        <p:xfrm>
          <a:off x="1251375" y="1869976"/>
          <a:ext cx="7499350" cy="1463040"/>
        </p:xfrm>
        <a:graphic>
          <a:graphicData uri="http://schemas.openxmlformats.org/drawingml/2006/table">
            <a:tbl>
              <a:tblPr>
                <a:tableStyleId>{5940675A-B579-460E-94D1-54222C63F5DA}</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tblGrid>
              <a:tr h="0">
                <a:tc>
                  <a:txBody>
                    <a:bodyPr/>
                    <a:lstStyle/>
                    <a:p>
                      <a:pPr algn="l"/>
                      <a:r>
                        <a:rPr lang="en-IE" dirty="0" err="1"/>
                        <a:t>P_Id</a:t>
                      </a:r>
                      <a:endParaRPr lang="en-IE" dirty="0"/>
                    </a:p>
                  </a:txBody>
                  <a:tcPr anchor="ctr"/>
                </a:tc>
                <a:tc>
                  <a:txBody>
                    <a:bodyPr/>
                    <a:lstStyle/>
                    <a:p>
                      <a:pPr algn="l"/>
                      <a:r>
                        <a:rPr lang="en-IE"/>
                        <a:t>LastName</a:t>
                      </a:r>
                    </a:p>
                  </a:txBody>
                  <a:tcPr anchor="ctr"/>
                </a:tc>
                <a:tc>
                  <a:txBody>
                    <a:bodyPr/>
                    <a:lstStyle/>
                    <a:p>
                      <a:pPr algn="l"/>
                      <a:r>
                        <a:rPr lang="en-IE"/>
                        <a:t>FirstName</a:t>
                      </a:r>
                    </a:p>
                  </a:txBody>
                  <a:tcPr anchor="ctr"/>
                </a:tc>
                <a:tc>
                  <a:txBody>
                    <a:bodyPr/>
                    <a:lstStyle/>
                    <a:p>
                      <a:pPr algn="l"/>
                      <a:r>
                        <a:rPr lang="en-IE"/>
                        <a:t>Address</a:t>
                      </a:r>
                    </a:p>
                  </a:txBody>
                  <a:tcPr anchor="ctr"/>
                </a:tc>
                <a:tc>
                  <a:txBody>
                    <a:bodyPr/>
                    <a:lstStyle/>
                    <a:p>
                      <a:pPr algn="l"/>
                      <a:r>
                        <a:rPr lang="en-IE"/>
                        <a:t>City</a:t>
                      </a:r>
                    </a:p>
                  </a:txBody>
                  <a:tcPr anchor="ctr"/>
                </a:tc>
                <a:extLst>
                  <a:ext uri="{0D108BD9-81ED-4DB2-BD59-A6C34878D82A}">
                    <a16:rowId xmlns:a16="http://schemas.microsoft.com/office/drawing/2014/main" val="10000"/>
                  </a:ext>
                </a:extLst>
              </a:tr>
              <a:tr h="0">
                <a:tc>
                  <a:txBody>
                    <a:bodyPr/>
                    <a:lstStyle/>
                    <a:p>
                      <a:r>
                        <a:rPr lang="en-IE"/>
                        <a:t>1</a:t>
                      </a:r>
                    </a:p>
                  </a:txBody>
                  <a:tcPr anchor="ctr"/>
                </a:tc>
                <a:tc>
                  <a:txBody>
                    <a:bodyPr/>
                    <a:lstStyle/>
                    <a:p>
                      <a:r>
                        <a:rPr lang="en-IE" dirty="0"/>
                        <a:t>Hansen</a:t>
                      </a:r>
                    </a:p>
                  </a:txBody>
                  <a:tcPr anchor="ctr"/>
                </a:tc>
                <a:tc>
                  <a:txBody>
                    <a:bodyPr/>
                    <a:lstStyle/>
                    <a:p>
                      <a:r>
                        <a:rPr lang="en-IE"/>
                        <a:t>Ola</a:t>
                      </a:r>
                    </a:p>
                  </a:txBody>
                  <a:tcPr anchor="ctr"/>
                </a:tc>
                <a:tc>
                  <a:txBody>
                    <a:bodyPr/>
                    <a:lstStyle/>
                    <a:p>
                      <a:r>
                        <a:rPr lang="en-IE"/>
                        <a:t>Timoteivn 10</a:t>
                      </a:r>
                    </a:p>
                  </a:txBody>
                  <a:tcPr anchor="ctr"/>
                </a:tc>
                <a:tc>
                  <a:txBody>
                    <a:bodyPr/>
                    <a:lstStyle/>
                    <a:p>
                      <a:r>
                        <a:rPr lang="en-IE"/>
                        <a:t>Sandnes</a:t>
                      </a:r>
                    </a:p>
                  </a:txBody>
                  <a:tcPr anchor="ctr"/>
                </a:tc>
                <a:extLst>
                  <a:ext uri="{0D108BD9-81ED-4DB2-BD59-A6C34878D82A}">
                    <a16:rowId xmlns:a16="http://schemas.microsoft.com/office/drawing/2014/main" val="10001"/>
                  </a:ext>
                </a:extLst>
              </a:tr>
              <a:tr h="0">
                <a:tc>
                  <a:txBody>
                    <a:bodyPr/>
                    <a:lstStyle/>
                    <a:p>
                      <a:r>
                        <a:rPr lang="en-IE"/>
                        <a:t>2</a:t>
                      </a:r>
                    </a:p>
                  </a:txBody>
                  <a:tcPr anchor="ctr"/>
                </a:tc>
                <a:tc>
                  <a:txBody>
                    <a:bodyPr/>
                    <a:lstStyle/>
                    <a:p>
                      <a:r>
                        <a:rPr lang="en-IE"/>
                        <a:t>Svendson</a:t>
                      </a:r>
                    </a:p>
                  </a:txBody>
                  <a:tcPr anchor="ctr"/>
                </a:tc>
                <a:tc>
                  <a:txBody>
                    <a:bodyPr/>
                    <a:lstStyle/>
                    <a:p>
                      <a:r>
                        <a:rPr lang="en-IE"/>
                        <a:t>Tove</a:t>
                      </a:r>
                    </a:p>
                  </a:txBody>
                  <a:tcPr anchor="ctr"/>
                </a:tc>
                <a:tc>
                  <a:txBody>
                    <a:bodyPr/>
                    <a:lstStyle/>
                    <a:p>
                      <a:r>
                        <a:rPr lang="en-IE"/>
                        <a:t>Borgvn 23</a:t>
                      </a:r>
                    </a:p>
                  </a:txBody>
                  <a:tcPr anchor="ctr"/>
                </a:tc>
                <a:tc>
                  <a:txBody>
                    <a:bodyPr/>
                    <a:lstStyle/>
                    <a:p>
                      <a:r>
                        <a:rPr lang="en-IE"/>
                        <a:t>Sandnes</a:t>
                      </a:r>
                    </a:p>
                  </a:txBody>
                  <a:tcPr anchor="ctr"/>
                </a:tc>
                <a:extLst>
                  <a:ext uri="{0D108BD9-81ED-4DB2-BD59-A6C34878D82A}">
                    <a16:rowId xmlns:a16="http://schemas.microsoft.com/office/drawing/2014/main" val="10002"/>
                  </a:ext>
                </a:extLst>
              </a:tr>
              <a:tr h="0">
                <a:tc>
                  <a:txBody>
                    <a:bodyPr/>
                    <a:lstStyle/>
                    <a:p>
                      <a:r>
                        <a:rPr lang="en-IE"/>
                        <a:t>3</a:t>
                      </a:r>
                    </a:p>
                  </a:txBody>
                  <a:tcPr anchor="ctr"/>
                </a:tc>
                <a:tc>
                  <a:txBody>
                    <a:bodyPr/>
                    <a:lstStyle/>
                    <a:p>
                      <a:r>
                        <a:rPr lang="en-IE"/>
                        <a:t>Pettersen</a:t>
                      </a:r>
                    </a:p>
                  </a:txBody>
                  <a:tcPr anchor="ctr"/>
                </a:tc>
                <a:tc>
                  <a:txBody>
                    <a:bodyPr/>
                    <a:lstStyle/>
                    <a:p>
                      <a:r>
                        <a:rPr lang="en-IE"/>
                        <a:t>Kari</a:t>
                      </a:r>
                    </a:p>
                  </a:txBody>
                  <a:tcPr anchor="ctr"/>
                </a:tc>
                <a:tc>
                  <a:txBody>
                    <a:bodyPr/>
                    <a:lstStyle/>
                    <a:p>
                      <a:r>
                        <a:rPr lang="en-IE"/>
                        <a:t>Storgt 20</a:t>
                      </a:r>
                    </a:p>
                  </a:txBody>
                  <a:tcPr anchor="ctr"/>
                </a:tc>
                <a:tc>
                  <a:txBody>
                    <a:bodyPr/>
                    <a:lstStyle/>
                    <a:p>
                      <a:r>
                        <a:rPr lang="en-IE" dirty="0"/>
                        <a:t>Stavanger</a:t>
                      </a:r>
                    </a:p>
                  </a:txBody>
                  <a:tcPr anchor="ct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259632" y="1410544"/>
            <a:ext cx="25971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rPr>
              <a:t>"Persons" table:</a:t>
            </a:r>
          </a:p>
        </p:txBody>
      </p:sp>
      <p:sp>
        <p:nvSpPr>
          <p:cNvPr id="7" name="Rectangle 6"/>
          <p:cNvSpPr/>
          <p:nvPr/>
        </p:nvSpPr>
        <p:spPr>
          <a:xfrm>
            <a:off x="1259632" y="3573016"/>
            <a:ext cx="6264696" cy="954107"/>
          </a:xfrm>
          <a:prstGeom prst="rect">
            <a:avLst/>
          </a:prstGeom>
        </p:spPr>
        <p:txBody>
          <a:bodyPr wrap="square">
            <a:spAutoFit/>
          </a:bodyPr>
          <a:lstStyle/>
          <a:p>
            <a:r>
              <a:rPr lang="en-IE" sz="2800" dirty="0"/>
              <a:t>SELECT </a:t>
            </a:r>
            <a:r>
              <a:rPr lang="en-IE" sz="2800" dirty="0">
                <a:solidFill>
                  <a:srgbClr val="FF0000"/>
                </a:solidFill>
              </a:rPr>
              <a:t>DISTINCT</a:t>
            </a:r>
            <a:r>
              <a:rPr lang="en-IE" sz="2800" dirty="0"/>
              <a:t> City </a:t>
            </a:r>
            <a:endParaRPr lang="en-IE" sz="2800" dirty="0" smtClean="0"/>
          </a:p>
          <a:p>
            <a:r>
              <a:rPr lang="en-IE" sz="2800" dirty="0"/>
              <a:t>	</a:t>
            </a:r>
            <a:r>
              <a:rPr lang="en-IE" sz="2800" dirty="0" smtClean="0"/>
              <a:t>FROM </a:t>
            </a:r>
            <a:r>
              <a:rPr lang="en-IE" sz="2800" dirty="0"/>
              <a:t>Persons</a:t>
            </a:r>
          </a:p>
        </p:txBody>
      </p:sp>
      <p:graphicFrame>
        <p:nvGraphicFramePr>
          <p:cNvPr id="8" name="Table 7"/>
          <p:cNvGraphicFramePr>
            <a:graphicFrameLocks noGrp="1"/>
          </p:cNvGraphicFramePr>
          <p:nvPr>
            <p:extLst/>
          </p:nvPr>
        </p:nvGraphicFramePr>
        <p:xfrm>
          <a:off x="2699792" y="4941168"/>
          <a:ext cx="3749675" cy="1097280"/>
        </p:xfrm>
        <a:graphic>
          <a:graphicData uri="http://schemas.openxmlformats.org/drawingml/2006/table">
            <a:tbl>
              <a:tblPr>
                <a:tableStyleId>{ED083AE6-46FA-4A59-8FB0-9F97EB10719F}</a:tableStyleId>
              </a:tblPr>
              <a:tblGrid>
                <a:gridCol w="3749675">
                  <a:extLst>
                    <a:ext uri="{9D8B030D-6E8A-4147-A177-3AD203B41FA5}">
                      <a16:colId xmlns:a16="http://schemas.microsoft.com/office/drawing/2014/main" val="20000"/>
                    </a:ext>
                  </a:extLst>
                </a:gridCol>
              </a:tblGrid>
              <a:tr h="0">
                <a:tc>
                  <a:txBody>
                    <a:bodyPr/>
                    <a:lstStyle/>
                    <a:p>
                      <a:pPr algn="l"/>
                      <a:r>
                        <a:rPr lang="en-IE" dirty="0"/>
                        <a:t>City</a:t>
                      </a:r>
                    </a:p>
                  </a:txBody>
                  <a:tcPr anchor="ctr"/>
                </a:tc>
                <a:extLst>
                  <a:ext uri="{0D108BD9-81ED-4DB2-BD59-A6C34878D82A}">
                    <a16:rowId xmlns:a16="http://schemas.microsoft.com/office/drawing/2014/main" val="10000"/>
                  </a:ext>
                </a:extLst>
              </a:tr>
              <a:tr h="0">
                <a:tc>
                  <a:txBody>
                    <a:bodyPr/>
                    <a:lstStyle/>
                    <a:p>
                      <a:r>
                        <a:rPr lang="en-IE"/>
                        <a:t>Sandnes</a:t>
                      </a:r>
                    </a:p>
                  </a:txBody>
                  <a:tcPr anchor="ctr"/>
                </a:tc>
                <a:extLst>
                  <a:ext uri="{0D108BD9-81ED-4DB2-BD59-A6C34878D82A}">
                    <a16:rowId xmlns:a16="http://schemas.microsoft.com/office/drawing/2014/main" val="10001"/>
                  </a:ext>
                </a:extLst>
              </a:tr>
              <a:tr h="0">
                <a:tc>
                  <a:txBody>
                    <a:bodyPr/>
                    <a:lstStyle/>
                    <a:p>
                      <a:r>
                        <a:rPr lang="en-IE" dirty="0"/>
                        <a:t>Stavanger</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378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ORDER BY Keyword</a:t>
            </a:r>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15</a:t>
            </a:fld>
            <a:endParaRPr lang="en-IE"/>
          </a:p>
        </p:txBody>
      </p:sp>
      <p:sp>
        <p:nvSpPr>
          <p:cNvPr id="5" name="Rectangle 4"/>
          <p:cNvSpPr/>
          <p:nvPr/>
        </p:nvSpPr>
        <p:spPr>
          <a:xfrm>
            <a:off x="1403648" y="1402664"/>
            <a:ext cx="7056784" cy="7109639"/>
          </a:xfrm>
          <a:prstGeom prst="rect">
            <a:avLst/>
          </a:prstGeom>
        </p:spPr>
        <p:txBody>
          <a:bodyPr wrap="square">
            <a:spAutoFit/>
          </a:bodyPr>
          <a:lstStyle/>
          <a:p>
            <a:r>
              <a:rPr lang="en-IE" sz="2400" dirty="0"/>
              <a:t>The ORDER BY keyword is used to sort the result-set by a specified column</a:t>
            </a:r>
            <a:r>
              <a:rPr lang="en-IE" sz="2400" dirty="0" smtClean="0"/>
              <a:t>.</a:t>
            </a:r>
          </a:p>
          <a:p>
            <a:endParaRPr lang="en-IE" sz="2400" dirty="0"/>
          </a:p>
          <a:p>
            <a:r>
              <a:rPr lang="en-IE" sz="2400" dirty="0"/>
              <a:t>The ORDER BY keyword sort the records in ascending order by default</a:t>
            </a:r>
            <a:r>
              <a:rPr lang="en-IE" sz="2400" dirty="0" smtClean="0"/>
              <a:t>.</a:t>
            </a:r>
          </a:p>
          <a:p>
            <a:endParaRPr lang="en-IE" sz="2400" dirty="0"/>
          </a:p>
          <a:p>
            <a:r>
              <a:rPr lang="en-IE" sz="2400" dirty="0"/>
              <a:t>If you want to sort the records in a descending order, you can use the DESC keyword</a:t>
            </a:r>
            <a:r>
              <a:rPr lang="en-IE" sz="2400" dirty="0" smtClean="0"/>
              <a:t>.</a:t>
            </a:r>
          </a:p>
          <a:p>
            <a:endParaRPr lang="en-GB" sz="2400" dirty="0"/>
          </a:p>
          <a:p>
            <a:r>
              <a:rPr lang="en-IE" sz="2400" b="1" dirty="0"/>
              <a:t>SQL ORDER BY </a:t>
            </a:r>
            <a:r>
              <a:rPr lang="en-IE" sz="2400" b="1" dirty="0" smtClean="0"/>
              <a:t>Syntax:</a:t>
            </a:r>
          </a:p>
          <a:p>
            <a:r>
              <a:rPr lang="en-IE" sz="2400" dirty="0"/>
              <a:t>SELECT </a:t>
            </a:r>
            <a:r>
              <a:rPr lang="en-IE" sz="2400" dirty="0" err="1"/>
              <a:t>column_name</a:t>
            </a:r>
            <a:r>
              <a:rPr lang="en-IE" sz="2400" dirty="0"/>
              <a:t>(s)</a:t>
            </a:r>
            <a:br>
              <a:rPr lang="en-IE" sz="2400" dirty="0"/>
            </a:br>
            <a:r>
              <a:rPr lang="en-IE" sz="2400" dirty="0" smtClean="0"/>
              <a:t>	FROM </a:t>
            </a:r>
            <a:r>
              <a:rPr lang="en-IE" sz="2400" dirty="0" err="1"/>
              <a:t>table_name</a:t>
            </a:r>
            <a:r>
              <a:rPr lang="en-IE" sz="2400" dirty="0"/>
              <a:t/>
            </a:r>
            <a:br>
              <a:rPr lang="en-IE" sz="2400" dirty="0"/>
            </a:br>
            <a:r>
              <a:rPr lang="en-IE" sz="2400" dirty="0" smtClean="0"/>
              <a:t>	ORDER </a:t>
            </a:r>
            <a:r>
              <a:rPr lang="en-IE" sz="2400" dirty="0"/>
              <a:t>BY </a:t>
            </a:r>
            <a:r>
              <a:rPr lang="en-IE" sz="2400" dirty="0" err="1"/>
              <a:t>column_name</a:t>
            </a:r>
            <a:r>
              <a:rPr lang="en-IE" sz="2400" dirty="0"/>
              <a:t>(s) ASC|DESC</a:t>
            </a:r>
          </a:p>
          <a:p>
            <a:r>
              <a:rPr lang="en-IE" sz="2400" dirty="0"/>
              <a:t/>
            </a:r>
            <a:br>
              <a:rPr lang="en-IE" sz="2400" dirty="0"/>
            </a:br>
            <a:endParaRPr lang="en-GB" sz="2400" b="1" dirty="0"/>
          </a:p>
          <a:p>
            <a:endParaRPr lang="en-GB" sz="2400" b="1" dirty="0" smtClean="0"/>
          </a:p>
          <a:p>
            <a:endParaRPr lang="en-GB" sz="2400" b="1" dirty="0"/>
          </a:p>
          <a:p>
            <a:endParaRPr lang="en-IE" sz="2400" b="1" dirty="0"/>
          </a:p>
          <a:p>
            <a:endParaRPr lang="en-IE" sz="2400" dirty="0"/>
          </a:p>
        </p:txBody>
      </p:sp>
    </p:spTree>
    <p:extLst>
      <p:ext uri="{BB962C8B-B14F-4D97-AF65-F5344CB8AC3E}">
        <p14:creationId xmlns:p14="http://schemas.microsoft.com/office/powerpoint/2010/main" val="17863324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ORDER BY (Default ASC) Example</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16</a:t>
            </a:fld>
            <a:endParaRPr lang="en-IE"/>
          </a:p>
        </p:txBody>
      </p:sp>
      <p:graphicFrame>
        <p:nvGraphicFramePr>
          <p:cNvPr id="5" name="Table 4"/>
          <p:cNvGraphicFramePr>
            <a:graphicFrameLocks noGrp="1"/>
          </p:cNvGraphicFramePr>
          <p:nvPr>
            <p:extLst/>
          </p:nvPr>
        </p:nvGraphicFramePr>
        <p:xfrm>
          <a:off x="1212739" y="1805191"/>
          <a:ext cx="7499350" cy="1463040"/>
        </p:xfrm>
        <a:graphic>
          <a:graphicData uri="http://schemas.openxmlformats.org/drawingml/2006/table">
            <a:tbl>
              <a:tblPr>
                <a:tableStyleId>{5940675A-B579-460E-94D1-54222C63F5DA}</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tblGrid>
              <a:tr h="0">
                <a:tc>
                  <a:txBody>
                    <a:bodyPr/>
                    <a:lstStyle/>
                    <a:p>
                      <a:pPr algn="l"/>
                      <a:r>
                        <a:rPr lang="en-IE"/>
                        <a:t>P_Id</a:t>
                      </a:r>
                    </a:p>
                  </a:txBody>
                  <a:tcPr anchor="ctr"/>
                </a:tc>
                <a:tc>
                  <a:txBody>
                    <a:bodyPr/>
                    <a:lstStyle/>
                    <a:p>
                      <a:pPr algn="l"/>
                      <a:r>
                        <a:rPr lang="en-IE"/>
                        <a:t>LastName</a:t>
                      </a:r>
                    </a:p>
                  </a:txBody>
                  <a:tcPr anchor="ctr"/>
                </a:tc>
                <a:tc>
                  <a:txBody>
                    <a:bodyPr/>
                    <a:lstStyle/>
                    <a:p>
                      <a:pPr algn="l"/>
                      <a:r>
                        <a:rPr lang="en-IE"/>
                        <a:t>FirstName</a:t>
                      </a:r>
                    </a:p>
                  </a:txBody>
                  <a:tcPr anchor="ctr"/>
                </a:tc>
                <a:tc>
                  <a:txBody>
                    <a:bodyPr/>
                    <a:lstStyle/>
                    <a:p>
                      <a:pPr algn="l"/>
                      <a:r>
                        <a:rPr lang="en-IE"/>
                        <a:t>Address</a:t>
                      </a:r>
                    </a:p>
                  </a:txBody>
                  <a:tcPr anchor="ctr"/>
                </a:tc>
                <a:tc>
                  <a:txBody>
                    <a:bodyPr/>
                    <a:lstStyle/>
                    <a:p>
                      <a:pPr algn="l"/>
                      <a:r>
                        <a:rPr lang="en-IE"/>
                        <a:t>City</a:t>
                      </a:r>
                    </a:p>
                  </a:txBody>
                  <a:tcPr anchor="ctr"/>
                </a:tc>
                <a:extLst>
                  <a:ext uri="{0D108BD9-81ED-4DB2-BD59-A6C34878D82A}">
                    <a16:rowId xmlns:a16="http://schemas.microsoft.com/office/drawing/2014/main" val="10000"/>
                  </a:ext>
                </a:extLst>
              </a:tr>
              <a:tr h="0">
                <a:tc>
                  <a:txBody>
                    <a:bodyPr/>
                    <a:lstStyle/>
                    <a:p>
                      <a:r>
                        <a:rPr lang="en-IE"/>
                        <a:t>1</a:t>
                      </a:r>
                    </a:p>
                  </a:txBody>
                  <a:tcPr anchor="ctr"/>
                </a:tc>
                <a:tc>
                  <a:txBody>
                    <a:bodyPr/>
                    <a:lstStyle/>
                    <a:p>
                      <a:r>
                        <a:rPr lang="en-IE"/>
                        <a:t>Hansen</a:t>
                      </a:r>
                    </a:p>
                  </a:txBody>
                  <a:tcPr anchor="ctr"/>
                </a:tc>
                <a:tc>
                  <a:txBody>
                    <a:bodyPr/>
                    <a:lstStyle/>
                    <a:p>
                      <a:r>
                        <a:rPr lang="en-IE"/>
                        <a:t>Ola</a:t>
                      </a:r>
                    </a:p>
                  </a:txBody>
                  <a:tcPr anchor="ctr"/>
                </a:tc>
                <a:tc>
                  <a:txBody>
                    <a:bodyPr/>
                    <a:lstStyle/>
                    <a:p>
                      <a:r>
                        <a:rPr lang="en-IE"/>
                        <a:t>Timoteivn 10</a:t>
                      </a:r>
                    </a:p>
                  </a:txBody>
                  <a:tcPr anchor="ctr"/>
                </a:tc>
                <a:tc>
                  <a:txBody>
                    <a:bodyPr/>
                    <a:lstStyle/>
                    <a:p>
                      <a:r>
                        <a:rPr lang="en-IE"/>
                        <a:t>Sandnes</a:t>
                      </a:r>
                    </a:p>
                  </a:txBody>
                  <a:tcPr anchor="ctr"/>
                </a:tc>
                <a:extLst>
                  <a:ext uri="{0D108BD9-81ED-4DB2-BD59-A6C34878D82A}">
                    <a16:rowId xmlns:a16="http://schemas.microsoft.com/office/drawing/2014/main" val="10001"/>
                  </a:ext>
                </a:extLst>
              </a:tr>
              <a:tr h="0">
                <a:tc>
                  <a:txBody>
                    <a:bodyPr/>
                    <a:lstStyle/>
                    <a:p>
                      <a:r>
                        <a:rPr lang="en-IE"/>
                        <a:t>2</a:t>
                      </a:r>
                    </a:p>
                  </a:txBody>
                  <a:tcPr anchor="ctr"/>
                </a:tc>
                <a:tc>
                  <a:txBody>
                    <a:bodyPr/>
                    <a:lstStyle/>
                    <a:p>
                      <a:r>
                        <a:rPr lang="en-IE"/>
                        <a:t>Svendson</a:t>
                      </a:r>
                    </a:p>
                  </a:txBody>
                  <a:tcPr anchor="ctr"/>
                </a:tc>
                <a:tc>
                  <a:txBody>
                    <a:bodyPr/>
                    <a:lstStyle/>
                    <a:p>
                      <a:r>
                        <a:rPr lang="en-IE"/>
                        <a:t>Tove</a:t>
                      </a:r>
                    </a:p>
                  </a:txBody>
                  <a:tcPr anchor="ctr"/>
                </a:tc>
                <a:tc>
                  <a:txBody>
                    <a:bodyPr/>
                    <a:lstStyle/>
                    <a:p>
                      <a:r>
                        <a:rPr lang="en-IE"/>
                        <a:t>Borgvn 23</a:t>
                      </a:r>
                    </a:p>
                  </a:txBody>
                  <a:tcPr anchor="ctr"/>
                </a:tc>
                <a:tc>
                  <a:txBody>
                    <a:bodyPr/>
                    <a:lstStyle/>
                    <a:p>
                      <a:r>
                        <a:rPr lang="en-IE"/>
                        <a:t>Sandnes</a:t>
                      </a:r>
                    </a:p>
                  </a:txBody>
                  <a:tcPr anchor="ctr"/>
                </a:tc>
                <a:extLst>
                  <a:ext uri="{0D108BD9-81ED-4DB2-BD59-A6C34878D82A}">
                    <a16:rowId xmlns:a16="http://schemas.microsoft.com/office/drawing/2014/main" val="10002"/>
                  </a:ext>
                </a:extLst>
              </a:tr>
              <a:tr h="0">
                <a:tc>
                  <a:txBody>
                    <a:bodyPr/>
                    <a:lstStyle/>
                    <a:p>
                      <a:r>
                        <a:rPr lang="en-IE"/>
                        <a:t>3</a:t>
                      </a:r>
                    </a:p>
                  </a:txBody>
                  <a:tcPr anchor="ctr"/>
                </a:tc>
                <a:tc>
                  <a:txBody>
                    <a:bodyPr/>
                    <a:lstStyle/>
                    <a:p>
                      <a:r>
                        <a:rPr lang="en-IE"/>
                        <a:t>Pettersen</a:t>
                      </a:r>
                    </a:p>
                  </a:txBody>
                  <a:tcPr anchor="ctr"/>
                </a:tc>
                <a:tc>
                  <a:txBody>
                    <a:bodyPr/>
                    <a:lstStyle/>
                    <a:p>
                      <a:r>
                        <a:rPr lang="en-IE"/>
                        <a:t>Kari</a:t>
                      </a:r>
                    </a:p>
                  </a:txBody>
                  <a:tcPr anchor="ctr"/>
                </a:tc>
                <a:tc>
                  <a:txBody>
                    <a:bodyPr/>
                    <a:lstStyle/>
                    <a:p>
                      <a:r>
                        <a:rPr lang="en-IE"/>
                        <a:t>Storgt 20</a:t>
                      </a:r>
                    </a:p>
                  </a:txBody>
                  <a:tcPr anchor="ctr"/>
                </a:tc>
                <a:tc>
                  <a:txBody>
                    <a:bodyPr/>
                    <a:lstStyle/>
                    <a:p>
                      <a:r>
                        <a:rPr lang="en-IE" dirty="0"/>
                        <a:t>Stavanger</a:t>
                      </a:r>
                    </a:p>
                  </a:txBody>
                  <a:tcPr anchor="ct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187624" y="1281971"/>
            <a:ext cx="3621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"Persons" table:</a:t>
            </a:r>
            <a:endParaRPr kumimoji="0" lang="en-US" sz="2800" b="1" i="0" u="none" strike="noStrike" cap="none" normalizeH="0" baseline="0" dirty="0" smtClean="0">
              <a:ln>
                <a:noFill/>
              </a:ln>
              <a:solidFill>
                <a:schemeClr val="tx1"/>
              </a:solidFill>
              <a:effectLst/>
            </a:endParaRPr>
          </a:p>
        </p:txBody>
      </p:sp>
      <p:sp>
        <p:nvSpPr>
          <p:cNvPr id="7" name="Rectangle 6"/>
          <p:cNvSpPr/>
          <p:nvPr/>
        </p:nvSpPr>
        <p:spPr>
          <a:xfrm>
            <a:off x="1187624" y="3573016"/>
            <a:ext cx="7632848" cy="830997"/>
          </a:xfrm>
          <a:prstGeom prst="rect">
            <a:avLst/>
          </a:prstGeom>
        </p:spPr>
        <p:txBody>
          <a:bodyPr wrap="square">
            <a:spAutoFit/>
          </a:bodyPr>
          <a:lstStyle/>
          <a:p>
            <a:r>
              <a:rPr lang="en-IE" sz="2400" dirty="0"/>
              <a:t>SELECT * FROM Persons</a:t>
            </a:r>
            <a:br>
              <a:rPr lang="en-IE" sz="2400" dirty="0"/>
            </a:br>
            <a:r>
              <a:rPr lang="en-IE" sz="2400" dirty="0" smtClean="0"/>
              <a:t>	ORDER </a:t>
            </a:r>
            <a:r>
              <a:rPr lang="en-IE" sz="2400" dirty="0"/>
              <a:t>BY </a:t>
            </a:r>
            <a:r>
              <a:rPr lang="en-IE" sz="2400" dirty="0" err="1"/>
              <a:t>LastName</a:t>
            </a:r>
            <a:endParaRPr lang="en-IE" sz="2400" dirty="0"/>
          </a:p>
        </p:txBody>
      </p:sp>
      <p:graphicFrame>
        <p:nvGraphicFramePr>
          <p:cNvPr id="9" name="Table 8"/>
          <p:cNvGraphicFramePr>
            <a:graphicFrameLocks noGrp="1"/>
          </p:cNvGraphicFramePr>
          <p:nvPr>
            <p:extLst/>
          </p:nvPr>
        </p:nvGraphicFramePr>
        <p:xfrm>
          <a:off x="1321122" y="4509120"/>
          <a:ext cx="7499350" cy="1828800"/>
        </p:xfrm>
        <a:graphic>
          <a:graphicData uri="http://schemas.openxmlformats.org/drawingml/2006/table">
            <a:tbl>
              <a:tblPr>
                <a:tableStyleId>{ED083AE6-46FA-4A59-8FB0-9F97EB10719F}</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tblGrid>
              <a:tr h="0">
                <a:tc>
                  <a:txBody>
                    <a:bodyPr/>
                    <a:lstStyle/>
                    <a:p>
                      <a:pPr algn="l"/>
                      <a:r>
                        <a:rPr lang="en-IE"/>
                        <a:t>P_Id</a:t>
                      </a:r>
                    </a:p>
                  </a:txBody>
                  <a:tcPr anchor="ctr"/>
                </a:tc>
                <a:tc>
                  <a:txBody>
                    <a:bodyPr/>
                    <a:lstStyle/>
                    <a:p>
                      <a:pPr algn="l"/>
                      <a:r>
                        <a:rPr lang="en-IE"/>
                        <a:t>LastName</a:t>
                      </a:r>
                    </a:p>
                  </a:txBody>
                  <a:tcPr anchor="ctr"/>
                </a:tc>
                <a:tc>
                  <a:txBody>
                    <a:bodyPr/>
                    <a:lstStyle/>
                    <a:p>
                      <a:pPr algn="l"/>
                      <a:r>
                        <a:rPr lang="en-IE"/>
                        <a:t>FirstName</a:t>
                      </a:r>
                    </a:p>
                  </a:txBody>
                  <a:tcPr anchor="ctr"/>
                </a:tc>
                <a:tc>
                  <a:txBody>
                    <a:bodyPr/>
                    <a:lstStyle/>
                    <a:p>
                      <a:pPr algn="l"/>
                      <a:r>
                        <a:rPr lang="en-IE"/>
                        <a:t>Address</a:t>
                      </a:r>
                    </a:p>
                  </a:txBody>
                  <a:tcPr anchor="ctr"/>
                </a:tc>
                <a:tc>
                  <a:txBody>
                    <a:bodyPr/>
                    <a:lstStyle/>
                    <a:p>
                      <a:pPr algn="l"/>
                      <a:r>
                        <a:rPr lang="en-IE"/>
                        <a:t>City</a:t>
                      </a:r>
                    </a:p>
                  </a:txBody>
                  <a:tcPr anchor="ctr"/>
                </a:tc>
                <a:extLst>
                  <a:ext uri="{0D108BD9-81ED-4DB2-BD59-A6C34878D82A}">
                    <a16:rowId xmlns:a16="http://schemas.microsoft.com/office/drawing/2014/main" val="10000"/>
                  </a:ext>
                </a:extLst>
              </a:tr>
              <a:tr h="0">
                <a:tc>
                  <a:txBody>
                    <a:bodyPr/>
                    <a:lstStyle/>
                    <a:p>
                      <a:r>
                        <a:rPr lang="en-IE"/>
                        <a:t>1</a:t>
                      </a:r>
                    </a:p>
                  </a:txBody>
                  <a:tcPr anchor="ctr"/>
                </a:tc>
                <a:tc>
                  <a:txBody>
                    <a:bodyPr/>
                    <a:lstStyle/>
                    <a:p>
                      <a:r>
                        <a:rPr lang="en-IE"/>
                        <a:t>Hansen</a:t>
                      </a:r>
                    </a:p>
                  </a:txBody>
                  <a:tcPr anchor="ctr"/>
                </a:tc>
                <a:tc>
                  <a:txBody>
                    <a:bodyPr/>
                    <a:lstStyle/>
                    <a:p>
                      <a:r>
                        <a:rPr lang="en-IE"/>
                        <a:t>Ola</a:t>
                      </a:r>
                    </a:p>
                  </a:txBody>
                  <a:tcPr anchor="ctr"/>
                </a:tc>
                <a:tc>
                  <a:txBody>
                    <a:bodyPr/>
                    <a:lstStyle/>
                    <a:p>
                      <a:r>
                        <a:rPr lang="en-IE"/>
                        <a:t>Timoteivn 10</a:t>
                      </a:r>
                    </a:p>
                  </a:txBody>
                  <a:tcPr anchor="ctr"/>
                </a:tc>
                <a:tc>
                  <a:txBody>
                    <a:bodyPr/>
                    <a:lstStyle/>
                    <a:p>
                      <a:r>
                        <a:rPr lang="en-IE"/>
                        <a:t>Sandnes</a:t>
                      </a:r>
                    </a:p>
                  </a:txBody>
                  <a:tcPr anchor="ctr"/>
                </a:tc>
                <a:extLst>
                  <a:ext uri="{0D108BD9-81ED-4DB2-BD59-A6C34878D82A}">
                    <a16:rowId xmlns:a16="http://schemas.microsoft.com/office/drawing/2014/main" val="10001"/>
                  </a:ext>
                </a:extLst>
              </a:tr>
              <a:tr h="0">
                <a:tc>
                  <a:txBody>
                    <a:bodyPr/>
                    <a:lstStyle/>
                    <a:p>
                      <a:r>
                        <a:rPr lang="en-IE"/>
                        <a:t>4</a:t>
                      </a:r>
                    </a:p>
                  </a:txBody>
                  <a:tcPr anchor="ctr"/>
                </a:tc>
                <a:tc>
                  <a:txBody>
                    <a:bodyPr/>
                    <a:lstStyle/>
                    <a:p>
                      <a:r>
                        <a:rPr lang="en-IE"/>
                        <a:t>Nilsen</a:t>
                      </a:r>
                    </a:p>
                  </a:txBody>
                  <a:tcPr anchor="ctr"/>
                </a:tc>
                <a:tc>
                  <a:txBody>
                    <a:bodyPr/>
                    <a:lstStyle/>
                    <a:p>
                      <a:r>
                        <a:rPr lang="en-IE"/>
                        <a:t>Tom</a:t>
                      </a:r>
                    </a:p>
                  </a:txBody>
                  <a:tcPr anchor="ctr"/>
                </a:tc>
                <a:tc>
                  <a:txBody>
                    <a:bodyPr/>
                    <a:lstStyle/>
                    <a:p>
                      <a:r>
                        <a:rPr lang="en-IE"/>
                        <a:t>Vingvn 23</a:t>
                      </a:r>
                    </a:p>
                  </a:txBody>
                  <a:tcPr anchor="ctr"/>
                </a:tc>
                <a:tc>
                  <a:txBody>
                    <a:bodyPr/>
                    <a:lstStyle/>
                    <a:p>
                      <a:r>
                        <a:rPr lang="en-IE"/>
                        <a:t>Stavanger</a:t>
                      </a:r>
                    </a:p>
                  </a:txBody>
                  <a:tcPr anchor="ctr"/>
                </a:tc>
                <a:extLst>
                  <a:ext uri="{0D108BD9-81ED-4DB2-BD59-A6C34878D82A}">
                    <a16:rowId xmlns:a16="http://schemas.microsoft.com/office/drawing/2014/main" val="10002"/>
                  </a:ext>
                </a:extLst>
              </a:tr>
              <a:tr h="0">
                <a:tc>
                  <a:txBody>
                    <a:bodyPr/>
                    <a:lstStyle/>
                    <a:p>
                      <a:r>
                        <a:rPr lang="en-IE"/>
                        <a:t>3</a:t>
                      </a:r>
                    </a:p>
                  </a:txBody>
                  <a:tcPr anchor="ctr"/>
                </a:tc>
                <a:tc>
                  <a:txBody>
                    <a:bodyPr/>
                    <a:lstStyle/>
                    <a:p>
                      <a:r>
                        <a:rPr lang="en-IE"/>
                        <a:t>Pettersen</a:t>
                      </a:r>
                    </a:p>
                  </a:txBody>
                  <a:tcPr anchor="ctr"/>
                </a:tc>
                <a:tc>
                  <a:txBody>
                    <a:bodyPr/>
                    <a:lstStyle/>
                    <a:p>
                      <a:r>
                        <a:rPr lang="en-IE"/>
                        <a:t>Kari</a:t>
                      </a:r>
                    </a:p>
                  </a:txBody>
                  <a:tcPr anchor="ctr"/>
                </a:tc>
                <a:tc>
                  <a:txBody>
                    <a:bodyPr/>
                    <a:lstStyle/>
                    <a:p>
                      <a:r>
                        <a:rPr lang="en-IE"/>
                        <a:t>Storgt 20</a:t>
                      </a:r>
                    </a:p>
                  </a:txBody>
                  <a:tcPr anchor="ctr"/>
                </a:tc>
                <a:tc>
                  <a:txBody>
                    <a:bodyPr/>
                    <a:lstStyle/>
                    <a:p>
                      <a:r>
                        <a:rPr lang="en-IE"/>
                        <a:t>Stavanger</a:t>
                      </a:r>
                    </a:p>
                  </a:txBody>
                  <a:tcPr anchor="ctr"/>
                </a:tc>
                <a:extLst>
                  <a:ext uri="{0D108BD9-81ED-4DB2-BD59-A6C34878D82A}">
                    <a16:rowId xmlns:a16="http://schemas.microsoft.com/office/drawing/2014/main" val="10003"/>
                  </a:ext>
                </a:extLst>
              </a:tr>
              <a:tr h="0">
                <a:tc>
                  <a:txBody>
                    <a:bodyPr/>
                    <a:lstStyle/>
                    <a:p>
                      <a:r>
                        <a:rPr lang="en-IE"/>
                        <a:t>2</a:t>
                      </a:r>
                    </a:p>
                  </a:txBody>
                  <a:tcPr anchor="ctr"/>
                </a:tc>
                <a:tc>
                  <a:txBody>
                    <a:bodyPr/>
                    <a:lstStyle/>
                    <a:p>
                      <a:r>
                        <a:rPr lang="en-IE"/>
                        <a:t>Svendson</a:t>
                      </a:r>
                    </a:p>
                  </a:txBody>
                  <a:tcPr anchor="ctr"/>
                </a:tc>
                <a:tc>
                  <a:txBody>
                    <a:bodyPr/>
                    <a:lstStyle/>
                    <a:p>
                      <a:r>
                        <a:rPr lang="en-IE"/>
                        <a:t>Tove</a:t>
                      </a:r>
                    </a:p>
                  </a:txBody>
                  <a:tcPr anchor="ctr"/>
                </a:tc>
                <a:tc>
                  <a:txBody>
                    <a:bodyPr/>
                    <a:lstStyle/>
                    <a:p>
                      <a:r>
                        <a:rPr lang="en-IE"/>
                        <a:t>Borgvn 23</a:t>
                      </a:r>
                    </a:p>
                  </a:txBody>
                  <a:tcPr anchor="ctr"/>
                </a:tc>
                <a:tc>
                  <a:txBody>
                    <a:bodyPr/>
                    <a:lstStyle/>
                    <a:p>
                      <a:r>
                        <a:rPr lang="en-IE" dirty="0" err="1"/>
                        <a:t>Sandnes</a:t>
                      </a:r>
                      <a:endParaRPr lang="en-IE"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8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effectLst/>
              </a:rPr>
              <a:t>SQL Scalar </a:t>
            </a:r>
            <a:r>
              <a:rPr lang="en-IE" b="1" dirty="0" smtClean="0">
                <a:effectLst/>
              </a:rPr>
              <a:t>functions</a:t>
            </a:r>
            <a:r>
              <a:rPr lang="en-IE" b="1" dirty="0">
                <a:effectLst/>
              </a:rPr>
              <a:t/>
            </a:r>
            <a:br>
              <a:rPr lang="en-IE" b="1" dirty="0">
                <a:effectLst/>
              </a:rPr>
            </a:b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17</a:t>
            </a:fld>
            <a:endParaRPr lang="en-IE"/>
          </a:p>
        </p:txBody>
      </p:sp>
      <p:sp>
        <p:nvSpPr>
          <p:cNvPr id="5" name="Rectangle 1"/>
          <p:cNvSpPr>
            <a:spLocks noChangeArrowheads="1"/>
          </p:cNvSpPr>
          <p:nvPr/>
        </p:nvSpPr>
        <p:spPr bwMode="auto">
          <a:xfrm>
            <a:off x="1113343" y="1494075"/>
            <a:ext cx="748883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itchFamily="34" charset="0"/>
              <a:buChar char="•"/>
            </a:pPr>
            <a:r>
              <a:rPr lang="en-IE" sz="2400" dirty="0"/>
              <a:t>SQL scalar functions return a single value, based on the input </a:t>
            </a:r>
            <a:r>
              <a:rPr lang="en-IE" sz="2400" dirty="0" smtClean="0"/>
              <a:t>value.</a:t>
            </a:r>
          </a:p>
          <a:p>
            <a:pPr marL="342900" indent="-342900">
              <a:buFont typeface="Arial" pitchFamily="34" charset="0"/>
              <a:buChar char="•"/>
            </a:pPr>
            <a:r>
              <a:rPr lang="en-IE" sz="2400" dirty="0" smtClean="0"/>
              <a:t>Useful </a:t>
            </a:r>
            <a:r>
              <a:rPr lang="en-IE" sz="2400" dirty="0"/>
              <a:t>scalar </a:t>
            </a:r>
            <a:r>
              <a:rPr lang="en-IE" sz="2400" dirty="0" smtClean="0"/>
              <a:t>functions:</a:t>
            </a:r>
          </a:p>
          <a:p>
            <a:pPr marL="800100" lvl="1" indent="-342900">
              <a:buFont typeface="Arial" pitchFamily="34" charset="0"/>
              <a:buChar char="•"/>
            </a:pPr>
            <a:r>
              <a:rPr lang="en-IE" sz="2400" dirty="0" smtClean="0"/>
              <a:t>UCASE</a:t>
            </a:r>
            <a:r>
              <a:rPr lang="en-IE" sz="2400" dirty="0"/>
              <a:t>() - Converts a field to upper </a:t>
            </a:r>
            <a:r>
              <a:rPr lang="en-IE" sz="2400" dirty="0" smtClean="0"/>
              <a:t>case</a:t>
            </a:r>
          </a:p>
          <a:p>
            <a:pPr marL="800100" lvl="1" indent="-342900">
              <a:buFont typeface="Arial" pitchFamily="34" charset="0"/>
              <a:buChar char="•"/>
            </a:pPr>
            <a:r>
              <a:rPr lang="en-IE" sz="2400" dirty="0" smtClean="0"/>
              <a:t>LCASE</a:t>
            </a:r>
            <a:r>
              <a:rPr lang="en-IE" sz="2400" dirty="0"/>
              <a:t>() - Converts a field to lower </a:t>
            </a:r>
            <a:r>
              <a:rPr lang="en-IE" sz="2400" dirty="0" smtClean="0"/>
              <a:t>case</a:t>
            </a:r>
          </a:p>
          <a:p>
            <a:pPr marL="800100" lvl="1" indent="-342900">
              <a:buFont typeface="Arial" pitchFamily="34" charset="0"/>
              <a:buChar char="•"/>
            </a:pPr>
            <a:r>
              <a:rPr lang="en-IE" sz="2400" dirty="0" smtClean="0"/>
              <a:t>LENGTH() </a:t>
            </a:r>
            <a:r>
              <a:rPr lang="en-IE" sz="2400" dirty="0"/>
              <a:t>- Returns the length of a text </a:t>
            </a:r>
            <a:r>
              <a:rPr lang="en-IE" sz="2400" dirty="0" smtClean="0"/>
              <a:t>field</a:t>
            </a:r>
          </a:p>
          <a:p>
            <a:pPr marL="800100" lvl="1" indent="-342900">
              <a:buFont typeface="Arial" pitchFamily="34" charset="0"/>
              <a:buChar char="•"/>
            </a:pPr>
            <a:r>
              <a:rPr lang="en-IE" sz="2400" dirty="0" smtClean="0"/>
              <a:t>ROUND</a:t>
            </a:r>
            <a:r>
              <a:rPr lang="en-IE" sz="2400" dirty="0"/>
              <a:t>() - Rounds a numeric field to the number of decimals </a:t>
            </a:r>
            <a:r>
              <a:rPr lang="en-IE" sz="2400" dirty="0" smtClean="0"/>
              <a:t>specified</a:t>
            </a:r>
          </a:p>
          <a:p>
            <a:pPr marL="800100" lvl="1" indent="-342900">
              <a:buFont typeface="Arial" pitchFamily="34" charset="0"/>
              <a:buChar char="•"/>
            </a:pPr>
            <a:r>
              <a:rPr lang="en-IE" sz="2400" dirty="0" smtClean="0"/>
              <a:t>NOW</a:t>
            </a:r>
            <a:r>
              <a:rPr lang="en-IE" sz="2400" dirty="0"/>
              <a:t>() - Returns the current system date and time</a:t>
            </a:r>
          </a:p>
          <a:p>
            <a:pPr marL="342900" indent="-342900">
              <a:buFont typeface="Arial" pitchFamily="34" charset="0"/>
              <a:buChar char="•"/>
            </a:pPr>
            <a:endParaRPr lang="en-IE" sz="2400" dirty="0"/>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17662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effectLst/>
              </a:rPr>
              <a:t>SQL </a:t>
            </a:r>
            <a:r>
              <a:rPr lang="en-IE" b="1" dirty="0" smtClean="0">
                <a:effectLst/>
              </a:rPr>
              <a:t> Aggregate Functions</a:t>
            </a:r>
            <a:r>
              <a:rPr lang="en-IE" b="1" dirty="0">
                <a:effectLst/>
              </a:rPr>
              <a:t/>
            </a:r>
            <a:br>
              <a:rPr lang="en-IE" b="1" dirty="0">
                <a:effectLst/>
              </a:rPr>
            </a:b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18</a:t>
            </a:fld>
            <a:endParaRPr lang="en-IE"/>
          </a:p>
        </p:txBody>
      </p:sp>
      <p:sp>
        <p:nvSpPr>
          <p:cNvPr id="5" name="Rectangle 1"/>
          <p:cNvSpPr>
            <a:spLocks noChangeArrowheads="1"/>
          </p:cNvSpPr>
          <p:nvPr/>
        </p:nvSpPr>
        <p:spPr bwMode="auto">
          <a:xfrm>
            <a:off x="1058491" y="1093386"/>
            <a:ext cx="748883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effectLst/>
              </a:rPr>
              <a:t>SQL has many built-in functions for performing calculations on data.</a:t>
            </a: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solidFill>
                <a:srgbClr val="404040"/>
              </a:solidFill>
              <a:effectLst/>
            </a:endParaRP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r>
              <a:rPr lang="en-US" sz="2400" dirty="0" smtClean="0">
                <a:solidFill>
                  <a:srgbClr val="000000"/>
                </a:solidFill>
              </a:rPr>
              <a:t>SQL </a:t>
            </a:r>
            <a:r>
              <a:rPr lang="en-US" sz="2400" dirty="0">
                <a:solidFill>
                  <a:srgbClr val="000000"/>
                </a:solidFill>
              </a:rPr>
              <a:t>Aggregate </a:t>
            </a:r>
            <a:r>
              <a:rPr lang="en-US" sz="2400" dirty="0" smtClean="0">
                <a:solidFill>
                  <a:srgbClr val="000000"/>
                </a:solidFill>
              </a:rPr>
              <a:t>Functions </a:t>
            </a:r>
            <a:r>
              <a:rPr lang="en-US" sz="2400" dirty="0" smtClean="0"/>
              <a:t>return </a:t>
            </a:r>
            <a:r>
              <a:rPr lang="en-US" sz="2400" dirty="0"/>
              <a:t>a single value, calculated from values in a </a:t>
            </a:r>
            <a:r>
              <a:rPr lang="en-US" sz="2400" dirty="0" smtClean="0"/>
              <a:t>column. Useful </a:t>
            </a:r>
            <a:r>
              <a:rPr lang="en-US" sz="2400" dirty="0"/>
              <a:t>aggregate </a:t>
            </a:r>
            <a:r>
              <a:rPr lang="en-US" sz="2400" dirty="0" smtClean="0"/>
              <a:t>functions:</a:t>
            </a:r>
          </a:p>
          <a:p>
            <a:pPr marL="800100" lvl="1" indent="-342900">
              <a:buFont typeface="Arial" pitchFamily="34" charset="0"/>
              <a:buChar char="•"/>
            </a:pPr>
            <a:r>
              <a:rPr lang="en-US" sz="2400" dirty="0" smtClean="0"/>
              <a:t>AVG</a:t>
            </a:r>
            <a:r>
              <a:rPr lang="en-US" sz="2400" dirty="0"/>
              <a:t>() - Returns the average value </a:t>
            </a:r>
            <a:endParaRPr lang="en-US" sz="2400" dirty="0" smtClean="0"/>
          </a:p>
          <a:p>
            <a:pPr marL="800100" lvl="1" indent="-342900">
              <a:buFont typeface="Arial" pitchFamily="34" charset="0"/>
              <a:buChar char="•"/>
            </a:pPr>
            <a:r>
              <a:rPr lang="en-US" sz="2400" dirty="0" smtClean="0"/>
              <a:t>COUNT</a:t>
            </a:r>
            <a:r>
              <a:rPr lang="en-US" sz="2400" dirty="0"/>
              <a:t>() - Returns the number of rows </a:t>
            </a:r>
            <a:endParaRPr lang="en-US" sz="2400" dirty="0" smtClean="0"/>
          </a:p>
          <a:p>
            <a:pPr marL="800100" lvl="1" indent="-342900">
              <a:buFont typeface="Arial" pitchFamily="34" charset="0"/>
              <a:buChar char="•"/>
            </a:pPr>
            <a:r>
              <a:rPr lang="en-US" sz="2400" dirty="0" smtClean="0"/>
              <a:t>SUM</a:t>
            </a:r>
            <a:r>
              <a:rPr lang="en-US" sz="2400" dirty="0"/>
              <a:t>() - Returns the sum</a:t>
            </a: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256590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Recap the DML statements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19</a:t>
            </a:fld>
            <a:endParaRPr lang="en-IE"/>
          </a:p>
        </p:txBody>
      </p:sp>
      <p:sp>
        <p:nvSpPr>
          <p:cNvPr id="5" name="Rectangle 4"/>
          <p:cNvSpPr/>
          <p:nvPr/>
        </p:nvSpPr>
        <p:spPr>
          <a:xfrm>
            <a:off x="1259632" y="1700808"/>
            <a:ext cx="6624736" cy="3416320"/>
          </a:xfrm>
          <a:prstGeom prst="rect">
            <a:avLst/>
          </a:prstGeom>
        </p:spPr>
        <p:txBody>
          <a:bodyPr wrap="square">
            <a:spAutoFit/>
          </a:bodyPr>
          <a:lstStyle/>
          <a:p>
            <a:pPr>
              <a:buFont typeface="Arial" pitchFamily="34" charset="0"/>
              <a:buChar char="•"/>
            </a:pPr>
            <a:endParaRPr lang="en-IE" sz="2400" dirty="0" smtClean="0"/>
          </a:p>
          <a:p>
            <a:pPr marL="457200" indent="-457200">
              <a:buFont typeface="+mj-lt"/>
              <a:buAutoNum type="arabicPeriod"/>
            </a:pPr>
            <a:r>
              <a:rPr lang="en-IE" sz="2400" i="1" dirty="0" smtClean="0">
                <a:solidFill>
                  <a:srgbClr val="00B050"/>
                </a:solidFill>
              </a:rPr>
              <a:t>SELECT ... FROM ... WHERE ...</a:t>
            </a:r>
          </a:p>
          <a:p>
            <a:pPr marL="457200" indent="-457200">
              <a:buFont typeface="+mj-lt"/>
              <a:buAutoNum type="arabicPeriod"/>
            </a:pPr>
            <a:endParaRPr lang="en-IE" sz="2400" i="1" dirty="0" smtClean="0"/>
          </a:p>
          <a:p>
            <a:pPr marL="457200" indent="-457200">
              <a:buFont typeface="+mj-lt"/>
              <a:buAutoNum type="arabicPeriod"/>
            </a:pPr>
            <a:r>
              <a:rPr lang="en-IE" sz="2400" i="1" dirty="0" smtClean="0">
                <a:solidFill>
                  <a:srgbClr val="FF0000"/>
                </a:solidFill>
              </a:rPr>
              <a:t>INSERT INTO ... VALUES ...</a:t>
            </a:r>
          </a:p>
          <a:p>
            <a:pPr marL="457200" indent="-457200">
              <a:buFont typeface="+mj-lt"/>
              <a:buAutoNum type="arabicPeriod"/>
            </a:pPr>
            <a:endParaRPr lang="en-IE" sz="2400" i="1" dirty="0" smtClean="0">
              <a:solidFill>
                <a:srgbClr val="FF0000"/>
              </a:solidFill>
            </a:endParaRPr>
          </a:p>
          <a:p>
            <a:pPr marL="457200" indent="-457200">
              <a:buFont typeface="+mj-lt"/>
              <a:buAutoNum type="arabicPeriod"/>
            </a:pPr>
            <a:r>
              <a:rPr lang="en-IE" sz="2400" i="1" dirty="0" smtClean="0">
                <a:solidFill>
                  <a:srgbClr val="FF0000"/>
                </a:solidFill>
              </a:rPr>
              <a:t>UPDATE ... SET ... WHERE ...</a:t>
            </a:r>
          </a:p>
          <a:p>
            <a:pPr marL="457200" indent="-457200">
              <a:buFont typeface="+mj-lt"/>
              <a:buAutoNum type="arabicPeriod"/>
            </a:pPr>
            <a:endParaRPr lang="en-IE" sz="2400" i="1" dirty="0" smtClean="0">
              <a:solidFill>
                <a:srgbClr val="FF0000"/>
              </a:solidFill>
            </a:endParaRPr>
          </a:p>
          <a:p>
            <a:pPr marL="457200" indent="-457200">
              <a:buFont typeface="+mj-lt"/>
              <a:buAutoNum type="arabicPeriod"/>
            </a:pPr>
            <a:r>
              <a:rPr lang="en-IE" sz="2400" i="1" dirty="0" smtClean="0">
                <a:solidFill>
                  <a:srgbClr val="FF0000"/>
                </a:solidFill>
              </a:rPr>
              <a:t>DELETE FROM ... WHERE ...</a:t>
            </a:r>
          </a:p>
          <a:p>
            <a:pPr>
              <a:buFont typeface="Arial" pitchFamily="34" charset="0"/>
              <a:buChar char="•"/>
            </a:pPr>
            <a:endParaRPr lang="en-IE" sz="2400" dirty="0"/>
          </a:p>
        </p:txBody>
      </p:sp>
    </p:spTree>
    <p:extLst>
      <p:ext uri="{BB962C8B-B14F-4D97-AF65-F5344CB8AC3E}">
        <p14:creationId xmlns:p14="http://schemas.microsoft.com/office/powerpoint/2010/main" val="2015063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IE" dirty="0"/>
          </a:p>
        </p:txBody>
      </p:sp>
      <p:sp>
        <p:nvSpPr>
          <p:cNvPr id="3" name="Rectangle 2"/>
          <p:cNvSpPr/>
          <p:nvPr/>
        </p:nvSpPr>
        <p:spPr>
          <a:xfrm>
            <a:off x="1115616" y="1164134"/>
            <a:ext cx="7704856" cy="3046988"/>
          </a:xfrm>
          <a:prstGeom prst="rect">
            <a:avLst/>
          </a:prstGeom>
        </p:spPr>
        <p:txBody>
          <a:bodyPr wrap="square">
            <a:spAutoFit/>
          </a:bodyPr>
          <a:lstStyle/>
          <a:p>
            <a:endParaRPr lang="en-IE" sz="2400" dirty="0"/>
          </a:p>
          <a:p>
            <a:pPr marL="285750" indent="-285750">
              <a:buFont typeface="Arial" pitchFamily="34" charset="0"/>
              <a:buChar char="•"/>
            </a:pPr>
            <a:r>
              <a:rPr lang="en-US" sz="2400" dirty="0" smtClean="0"/>
              <a:t>Recap DDL </a:t>
            </a:r>
          </a:p>
          <a:p>
            <a:pPr marL="285750" indent="-285750">
              <a:buFont typeface="Arial" pitchFamily="34" charset="0"/>
              <a:buChar char="•"/>
            </a:pPr>
            <a:r>
              <a:rPr lang="en-US" sz="2400" dirty="0" smtClean="0"/>
              <a:t>Recap DML</a:t>
            </a:r>
            <a:endParaRPr lang="en-IE" sz="2400" dirty="0"/>
          </a:p>
          <a:p>
            <a:pPr marL="742950" lvl="1" indent="-285750">
              <a:buFont typeface="Arial" pitchFamily="34" charset="0"/>
              <a:buChar char="•"/>
            </a:pPr>
            <a:r>
              <a:rPr lang="en-IE" sz="2400" dirty="0" smtClean="0"/>
              <a:t>Scalar Functions</a:t>
            </a:r>
          </a:p>
          <a:p>
            <a:pPr marL="742950" lvl="1" indent="-285750">
              <a:buFont typeface="Arial" pitchFamily="34" charset="0"/>
              <a:buChar char="•"/>
            </a:pPr>
            <a:r>
              <a:rPr lang="en-IE" sz="2400" dirty="0" smtClean="0"/>
              <a:t>Aggregate Functions</a:t>
            </a:r>
          </a:p>
          <a:p>
            <a:pPr marL="285750" indent="-285750">
              <a:buFont typeface="Arial" pitchFamily="34" charset="0"/>
              <a:buChar char="•"/>
            </a:pPr>
            <a:r>
              <a:rPr lang="en-IE" sz="2400" dirty="0" smtClean="0"/>
              <a:t>Joins</a:t>
            </a:r>
            <a:endParaRPr lang="en-US" sz="2400" dirty="0"/>
          </a:p>
          <a:p>
            <a:pPr marL="285750" indent="-285750">
              <a:buFont typeface="Arial" pitchFamily="34" charset="0"/>
              <a:buChar char="•"/>
            </a:pPr>
            <a:r>
              <a:rPr lang="en-US" sz="2400" dirty="0" smtClean="0"/>
              <a:t>Union </a:t>
            </a:r>
          </a:p>
          <a:p>
            <a:pPr marL="285750" indent="-285750">
              <a:buFont typeface="Arial" pitchFamily="34" charset="0"/>
              <a:buChar char="•"/>
            </a:pPr>
            <a:r>
              <a:rPr lang="en-US" sz="2400" dirty="0" smtClean="0"/>
              <a:t>Indexes </a:t>
            </a:r>
            <a:endParaRPr lang="en-IE" sz="2400" dirty="0" smtClean="0"/>
          </a:p>
        </p:txBody>
      </p:sp>
    </p:spTree>
    <p:extLst>
      <p:ext uri="{BB962C8B-B14F-4D97-AF65-F5344CB8AC3E}">
        <p14:creationId xmlns:p14="http://schemas.microsoft.com/office/powerpoint/2010/main" val="3774786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59632" y="1286955"/>
            <a:ext cx="7462248" cy="3938599"/>
          </a:xfrm>
          <a:prstGeom prst="rect">
            <a:avLst/>
          </a:prstGeom>
          <a:noFill/>
          <a:ln w="9525">
            <a:noFill/>
            <a:round/>
            <a:headEnd/>
            <a:tailEnd/>
          </a:ln>
          <a:effectLst/>
        </p:spPr>
        <p:txBody>
          <a:bodyPr lIns="81648" tIns="40824" rIns="81648" bIns="40824"/>
          <a:lstStyle/>
          <a:p>
            <a:pPr>
              <a:lnSpc>
                <a:spcPct val="117000"/>
              </a:lnSpc>
              <a:buSzPct val="37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dirty="0" smtClean="0"/>
              <a:t>To insert rows into a table:</a:t>
            </a:r>
          </a:p>
          <a:p>
            <a:pPr>
              <a:lnSpc>
                <a:spcPct val="117000"/>
              </a:lnSpc>
              <a:buSzPct val="37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a:p>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a:p>
          <a:p>
            <a:pPr algn="ct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i="1" dirty="0" smtClean="0"/>
              <a:t>INSERT INTO &lt;table </a:t>
            </a:r>
            <a:r>
              <a:rPr lang="en-GB" sz="2500" i="1" dirty="0"/>
              <a:t>name&gt;</a:t>
            </a:r>
          </a:p>
          <a:p>
            <a:pPr algn="ct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i="1" dirty="0" smtClean="0"/>
              <a:t>VALUES&lt;condition</a:t>
            </a:r>
            <a:r>
              <a:rPr lang="en-GB" sz="2500" i="1" dirty="0"/>
              <a:t>&gt;;</a:t>
            </a: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a:solidFill>
                <a:srgbClr val="333366"/>
              </a:solidFill>
              <a:latin typeface="Comic Sans MS" pitchFamily="66" charset="0"/>
            </a:endParaRPr>
          </a:p>
        </p:txBody>
      </p:sp>
      <p:sp>
        <p:nvSpPr>
          <p:cNvPr id="45" name="Rectangle 2"/>
          <p:cNvSpPr txBox="1">
            <a:spLocks noChangeArrowheads="1"/>
          </p:cNvSpPr>
          <p:nvPr/>
        </p:nvSpPr>
        <p:spPr>
          <a:xfrm>
            <a:off x="1043608" y="260648"/>
            <a:ext cx="749808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Insert </a:t>
            </a:r>
            <a:r>
              <a:rPr kumimoji="0" lang="en-US"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Syntax</a:t>
            </a:r>
            <a:endPar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extLst>
      <p:ext uri="{BB962C8B-B14F-4D97-AF65-F5344CB8AC3E}">
        <p14:creationId xmlns:p14="http://schemas.microsoft.com/office/powerpoint/2010/main" val="8506920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423560" y="1286955"/>
            <a:ext cx="7883404" cy="3731305"/>
          </a:xfrm>
          <a:prstGeom prst="rect">
            <a:avLst/>
          </a:prstGeom>
          <a:noFill/>
          <a:ln w="9525">
            <a:noFill/>
            <a:round/>
            <a:headEnd/>
            <a:tailEnd/>
          </a:ln>
          <a:effectLst/>
        </p:spPr>
        <p:txBody>
          <a:bodyPr lIns="81648" tIns="40824" rIns="81648" bIns="40824"/>
          <a:lstStyle/>
          <a:p>
            <a:pPr>
              <a:lnSpc>
                <a:spcPct val="117000"/>
              </a:lnSpc>
              <a:buSzPct val="37000"/>
              <a:buBlip>
                <a:blip r:embed="rId3"/>
              </a:buBlip>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dirty="0" smtClean="0">
                <a:solidFill>
                  <a:srgbClr val="333366"/>
                </a:solidFill>
                <a:latin typeface="Comic Sans MS" pitchFamily="66" charset="0"/>
              </a:rPr>
              <a:t> </a:t>
            </a:r>
            <a:r>
              <a:rPr lang="en-GB" sz="2500" dirty="0" smtClean="0"/>
              <a:t>To insert a row into a table, it is necessary to have a value for each attribute, and order matters.</a:t>
            </a: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400" dirty="0" smtClean="0"/>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400" dirty="0" smtClean="0"/>
              <a:t>Example</a:t>
            </a:r>
            <a:r>
              <a:rPr lang="en-GB" sz="2400" dirty="0"/>
              <a:t>: </a:t>
            </a:r>
            <a:r>
              <a:rPr lang="en-GB" sz="2500" dirty="0"/>
              <a:t>INSERT into</a:t>
            </a:r>
            <a:r>
              <a:rPr lang="en-GB" dirty="0"/>
              <a:t> </a:t>
            </a:r>
            <a:r>
              <a:rPr lang="en-GB" sz="2500" dirty="0" err="1"/>
              <a:t>FoodCart</a:t>
            </a:r>
            <a:endParaRPr lang="en-GB" sz="2500" dirty="0"/>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dirty="0"/>
              <a:t>	   VALUES (’02/26/08', ‘pizza', 70 </a:t>
            </a:r>
            <a:r>
              <a:rPr lang="en-GB" sz="2500" dirty="0" smtClean="0"/>
              <a:t>);</a:t>
            </a: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smtClean="0">
              <a:solidFill>
                <a:srgbClr val="333366"/>
              </a:solidFill>
              <a:latin typeface="Comic Sans MS" pitchFamily="66" charset="0"/>
            </a:endParaRP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a:solidFill>
                <a:srgbClr val="333366"/>
              </a:solidFill>
              <a:latin typeface="Comic Sans MS" pitchFamily="66" charset="0"/>
            </a:endParaRP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a:solidFill>
                <a:srgbClr val="333366"/>
              </a:solidFill>
              <a:latin typeface="Comic Sans MS" pitchFamily="66" charset="0"/>
            </a:endParaRP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dirty="0" err="1">
                <a:solidFill>
                  <a:srgbClr val="000000"/>
                </a:solidFill>
                <a:latin typeface="Comic Sans MS" pitchFamily="66" charset="0"/>
              </a:rPr>
              <a:t>FoodCart</a:t>
            </a:r>
            <a:endParaRPr lang="en-GB" dirty="0">
              <a:solidFill>
                <a:srgbClr val="000000"/>
              </a:solidFill>
              <a:latin typeface="Comic Sans MS" pitchFamily="66" charset="0"/>
            </a:endParaRPr>
          </a:p>
        </p:txBody>
      </p:sp>
      <p:grpSp>
        <p:nvGrpSpPr>
          <p:cNvPr id="2" name="Group 3"/>
          <p:cNvGrpSpPr>
            <a:grpSpLocks/>
          </p:cNvGrpSpPr>
          <p:nvPr/>
        </p:nvGrpSpPr>
        <p:grpSpPr bwMode="auto">
          <a:xfrm>
            <a:off x="4849331" y="4603671"/>
            <a:ext cx="4009414" cy="2042717"/>
            <a:chOff x="3366" y="3198"/>
            <a:chExt cx="2783" cy="1419"/>
          </a:xfrm>
        </p:grpSpPr>
        <p:sp>
          <p:nvSpPr>
            <p:cNvPr id="30724" name="Rectangle 4"/>
            <p:cNvSpPr>
              <a:spLocks noChangeArrowheads="1"/>
            </p:cNvSpPr>
            <p:nvPr/>
          </p:nvSpPr>
          <p:spPr bwMode="auto">
            <a:xfrm>
              <a:off x="5382" y="4263"/>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70</a:t>
              </a:r>
            </a:p>
          </p:txBody>
        </p:sp>
        <p:sp>
          <p:nvSpPr>
            <p:cNvPr id="30725" name="Rectangle 5"/>
            <p:cNvSpPr>
              <a:spLocks noChangeArrowheads="1"/>
            </p:cNvSpPr>
            <p:nvPr/>
          </p:nvSpPr>
          <p:spPr bwMode="auto">
            <a:xfrm>
              <a:off x="4470" y="4263"/>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0726" name="Rectangle 6"/>
            <p:cNvSpPr>
              <a:spLocks noChangeArrowheads="1"/>
            </p:cNvSpPr>
            <p:nvPr/>
          </p:nvSpPr>
          <p:spPr bwMode="auto">
            <a:xfrm>
              <a:off x="3366" y="4263"/>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0727" name="Rectangle 7"/>
            <p:cNvSpPr>
              <a:spLocks noChangeArrowheads="1"/>
            </p:cNvSpPr>
            <p:nvPr/>
          </p:nvSpPr>
          <p:spPr bwMode="auto">
            <a:xfrm>
              <a:off x="5382" y="3908"/>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500</a:t>
              </a:r>
            </a:p>
          </p:txBody>
        </p:sp>
        <p:sp>
          <p:nvSpPr>
            <p:cNvPr id="30728" name="Rectangle 8"/>
            <p:cNvSpPr>
              <a:spLocks noChangeArrowheads="1"/>
            </p:cNvSpPr>
            <p:nvPr/>
          </p:nvSpPr>
          <p:spPr bwMode="auto">
            <a:xfrm>
              <a:off x="4470" y="3908"/>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hotdog</a:t>
              </a:r>
            </a:p>
          </p:txBody>
        </p:sp>
        <p:sp>
          <p:nvSpPr>
            <p:cNvPr id="30729" name="Rectangle 9"/>
            <p:cNvSpPr>
              <a:spLocks noChangeArrowheads="1"/>
            </p:cNvSpPr>
            <p:nvPr/>
          </p:nvSpPr>
          <p:spPr bwMode="auto">
            <a:xfrm>
              <a:off x="3366" y="3908"/>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0730" name="Rectangle 10"/>
            <p:cNvSpPr>
              <a:spLocks noChangeArrowheads="1"/>
            </p:cNvSpPr>
            <p:nvPr/>
          </p:nvSpPr>
          <p:spPr bwMode="auto">
            <a:xfrm>
              <a:off x="5382" y="3553"/>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350</a:t>
              </a:r>
            </a:p>
          </p:txBody>
        </p:sp>
        <p:sp>
          <p:nvSpPr>
            <p:cNvPr id="30731" name="Rectangle 11"/>
            <p:cNvSpPr>
              <a:spLocks noChangeArrowheads="1"/>
            </p:cNvSpPr>
            <p:nvPr/>
          </p:nvSpPr>
          <p:spPr bwMode="auto">
            <a:xfrm>
              <a:off x="4470" y="3553"/>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0732" name="Rectangle 12"/>
            <p:cNvSpPr>
              <a:spLocks noChangeArrowheads="1"/>
            </p:cNvSpPr>
            <p:nvPr/>
          </p:nvSpPr>
          <p:spPr bwMode="auto">
            <a:xfrm>
              <a:off x="3366" y="3553"/>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02/25/08</a:t>
              </a:r>
            </a:p>
          </p:txBody>
        </p:sp>
        <p:sp>
          <p:nvSpPr>
            <p:cNvPr id="30733" name="Rectangle 13"/>
            <p:cNvSpPr>
              <a:spLocks noChangeArrowheads="1"/>
            </p:cNvSpPr>
            <p:nvPr/>
          </p:nvSpPr>
          <p:spPr bwMode="auto">
            <a:xfrm>
              <a:off x="5382" y="3198"/>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sold</a:t>
              </a:r>
            </a:p>
          </p:txBody>
        </p:sp>
        <p:sp>
          <p:nvSpPr>
            <p:cNvPr id="30734" name="Rectangle 14"/>
            <p:cNvSpPr>
              <a:spLocks noChangeArrowheads="1"/>
            </p:cNvSpPr>
            <p:nvPr/>
          </p:nvSpPr>
          <p:spPr bwMode="auto">
            <a:xfrm>
              <a:off x="4470" y="3198"/>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food</a:t>
              </a:r>
            </a:p>
          </p:txBody>
        </p:sp>
        <p:sp>
          <p:nvSpPr>
            <p:cNvPr id="30735" name="Rectangle 15"/>
            <p:cNvSpPr>
              <a:spLocks noChangeArrowheads="1"/>
            </p:cNvSpPr>
            <p:nvPr/>
          </p:nvSpPr>
          <p:spPr bwMode="auto">
            <a:xfrm>
              <a:off x="3366" y="3198"/>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date</a:t>
              </a:r>
            </a:p>
          </p:txBody>
        </p:sp>
        <p:sp>
          <p:nvSpPr>
            <p:cNvPr id="30736" name="Line 16"/>
            <p:cNvSpPr>
              <a:spLocks noChangeShapeType="1"/>
            </p:cNvSpPr>
            <p:nvPr/>
          </p:nvSpPr>
          <p:spPr bwMode="auto">
            <a:xfrm>
              <a:off x="3366" y="3198"/>
              <a:ext cx="2784" cy="1"/>
            </a:xfrm>
            <a:prstGeom prst="line">
              <a:avLst/>
            </a:prstGeom>
            <a:noFill/>
            <a:ln w="28440">
              <a:solidFill>
                <a:srgbClr val="000000"/>
              </a:solidFill>
              <a:miter lim="800000"/>
              <a:headEnd/>
              <a:tailEnd/>
            </a:ln>
            <a:effectLst/>
          </p:spPr>
          <p:txBody>
            <a:bodyPr/>
            <a:lstStyle/>
            <a:p>
              <a:endParaRPr lang="en-IE"/>
            </a:p>
          </p:txBody>
        </p:sp>
        <p:sp>
          <p:nvSpPr>
            <p:cNvPr id="30737" name="Line 17"/>
            <p:cNvSpPr>
              <a:spLocks noChangeShapeType="1"/>
            </p:cNvSpPr>
            <p:nvPr/>
          </p:nvSpPr>
          <p:spPr bwMode="auto">
            <a:xfrm>
              <a:off x="3366" y="3553"/>
              <a:ext cx="2784" cy="1"/>
            </a:xfrm>
            <a:prstGeom prst="line">
              <a:avLst/>
            </a:prstGeom>
            <a:noFill/>
            <a:ln w="12600">
              <a:solidFill>
                <a:srgbClr val="000000"/>
              </a:solidFill>
              <a:miter lim="800000"/>
              <a:headEnd/>
              <a:tailEnd/>
            </a:ln>
            <a:effectLst/>
          </p:spPr>
          <p:txBody>
            <a:bodyPr/>
            <a:lstStyle/>
            <a:p>
              <a:endParaRPr lang="en-IE"/>
            </a:p>
          </p:txBody>
        </p:sp>
        <p:sp>
          <p:nvSpPr>
            <p:cNvPr id="30738" name="Line 18"/>
            <p:cNvSpPr>
              <a:spLocks noChangeShapeType="1"/>
            </p:cNvSpPr>
            <p:nvPr/>
          </p:nvSpPr>
          <p:spPr bwMode="auto">
            <a:xfrm>
              <a:off x="3366" y="3908"/>
              <a:ext cx="2784" cy="1"/>
            </a:xfrm>
            <a:prstGeom prst="line">
              <a:avLst/>
            </a:prstGeom>
            <a:noFill/>
            <a:ln w="12600">
              <a:solidFill>
                <a:srgbClr val="000000"/>
              </a:solidFill>
              <a:miter lim="800000"/>
              <a:headEnd/>
              <a:tailEnd/>
            </a:ln>
            <a:effectLst/>
          </p:spPr>
          <p:txBody>
            <a:bodyPr/>
            <a:lstStyle/>
            <a:p>
              <a:endParaRPr lang="en-IE"/>
            </a:p>
          </p:txBody>
        </p:sp>
        <p:sp>
          <p:nvSpPr>
            <p:cNvPr id="30739" name="Line 19"/>
            <p:cNvSpPr>
              <a:spLocks noChangeShapeType="1"/>
            </p:cNvSpPr>
            <p:nvPr/>
          </p:nvSpPr>
          <p:spPr bwMode="auto">
            <a:xfrm>
              <a:off x="3366" y="4263"/>
              <a:ext cx="2784" cy="1"/>
            </a:xfrm>
            <a:prstGeom prst="line">
              <a:avLst/>
            </a:prstGeom>
            <a:noFill/>
            <a:ln w="12600">
              <a:solidFill>
                <a:srgbClr val="000000"/>
              </a:solidFill>
              <a:miter lim="800000"/>
              <a:headEnd/>
              <a:tailEnd/>
            </a:ln>
            <a:effectLst/>
          </p:spPr>
          <p:txBody>
            <a:bodyPr/>
            <a:lstStyle/>
            <a:p>
              <a:endParaRPr lang="en-IE"/>
            </a:p>
          </p:txBody>
        </p:sp>
        <p:sp>
          <p:nvSpPr>
            <p:cNvPr id="30740" name="Line 20"/>
            <p:cNvSpPr>
              <a:spLocks noChangeShapeType="1"/>
            </p:cNvSpPr>
            <p:nvPr/>
          </p:nvSpPr>
          <p:spPr bwMode="auto">
            <a:xfrm>
              <a:off x="3366" y="4618"/>
              <a:ext cx="2784" cy="1"/>
            </a:xfrm>
            <a:prstGeom prst="line">
              <a:avLst/>
            </a:prstGeom>
            <a:noFill/>
            <a:ln w="28440">
              <a:solidFill>
                <a:srgbClr val="000000"/>
              </a:solidFill>
              <a:miter lim="800000"/>
              <a:headEnd/>
              <a:tailEnd/>
            </a:ln>
            <a:effectLst/>
          </p:spPr>
          <p:txBody>
            <a:bodyPr/>
            <a:lstStyle/>
            <a:p>
              <a:endParaRPr lang="en-IE"/>
            </a:p>
          </p:txBody>
        </p:sp>
        <p:sp>
          <p:nvSpPr>
            <p:cNvPr id="30741" name="Line 21"/>
            <p:cNvSpPr>
              <a:spLocks noChangeShapeType="1"/>
            </p:cNvSpPr>
            <p:nvPr/>
          </p:nvSpPr>
          <p:spPr bwMode="auto">
            <a:xfrm>
              <a:off x="3366" y="3198"/>
              <a:ext cx="1" cy="1420"/>
            </a:xfrm>
            <a:prstGeom prst="line">
              <a:avLst/>
            </a:prstGeom>
            <a:noFill/>
            <a:ln w="28440">
              <a:solidFill>
                <a:srgbClr val="000000"/>
              </a:solidFill>
              <a:miter lim="800000"/>
              <a:headEnd/>
              <a:tailEnd/>
            </a:ln>
            <a:effectLst/>
          </p:spPr>
          <p:txBody>
            <a:bodyPr/>
            <a:lstStyle/>
            <a:p>
              <a:endParaRPr lang="en-IE"/>
            </a:p>
          </p:txBody>
        </p:sp>
        <p:sp>
          <p:nvSpPr>
            <p:cNvPr id="30742" name="Line 22"/>
            <p:cNvSpPr>
              <a:spLocks noChangeShapeType="1"/>
            </p:cNvSpPr>
            <p:nvPr/>
          </p:nvSpPr>
          <p:spPr bwMode="auto">
            <a:xfrm>
              <a:off x="4470" y="3198"/>
              <a:ext cx="1" cy="1420"/>
            </a:xfrm>
            <a:prstGeom prst="line">
              <a:avLst/>
            </a:prstGeom>
            <a:noFill/>
            <a:ln w="12600">
              <a:solidFill>
                <a:srgbClr val="000000"/>
              </a:solidFill>
              <a:miter lim="800000"/>
              <a:headEnd/>
              <a:tailEnd/>
            </a:ln>
            <a:effectLst/>
          </p:spPr>
          <p:txBody>
            <a:bodyPr/>
            <a:lstStyle/>
            <a:p>
              <a:endParaRPr lang="en-IE"/>
            </a:p>
          </p:txBody>
        </p:sp>
        <p:sp>
          <p:nvSpPr>
            <p:cNvPr id="30743" name="Line 23"/>
            <p:cNvSpPr>
              <a:spLocks noChangeShapeType="1"/>
            </p:cNvSpPr>
            <p:nvPr/>
          </p:nvSpPr>
          <p:spPr bwMode="auto">
            <a:xfrm>
              <a:off x="5382" y="3198"/>
              <a:ext cx="1" cy="1420"/>
            </a:xfrm>
            <a:prstGeom prst="line">
              <a:avLst/>
            </a:prstGeom>
            <a:noFill/>
            <a:ln w="12600">
              <a:solidFill>
                <a:srgbClr val="000000"/>
              </a:solidFill>
              <a:miter lim="800000"/>
              <a:headEnd/>
              <a:tailEnd/>
            </a:ln>
            <a:effectLst/>
          </p:spPr>
          <p:txBody>
            <a:bodyPr/>
            <a:lstStyle/>
            <a:p>
              <a:endParaRPr lang="en-IE"/>
            </a:p>
          </p:txBody>
        </p:sp>
        <p:sp>
          <p:nvSpPr>
            <p:cNvPr id="30744" name="Line 24"/>
            <p:cNvSpPr>
              <a:spLocks noChangeShapeType="1"/>
            </p:cNvSpPr>
            <p:nvPr/>
          </p:nvSpPr>
          <p:spPr bwMode="auto">
            <a:xfrm>
              <a:off x="6150" y="3198"/>
              <a:ext cx="1" cy="1420"/>
            </a:xfrm>
            <a:prstGeom prst="line">
              <a:avLst/>
            </a:prstGeom>
            <a:noFill/>
            <a:ln w="28440">
              <a:solidFill>
                <a:srgbClr val="000000"/>
              </a:solidFill>
              <a:miter lim="800000"/>
              <a:headEnd/>
              <a:tailEnd/>
            </a:ln>
            <a:effectLst/>
          </p:spPr>
          <p:txBody>
            <a:bodyPr/>
            <a:lstStyle/>
            <a:p>
              <a:endParaRPr lang="en-IE"/>
            </a:p>
          </p:txBody>
        </p:sp>
      </p:grpSp>
      <p:grpSp>
        <p:nvGrpSpPr>
          <p:cNvPr id="3" name="Group 25"/>
          <p:cNvGrpSpPr>
            <a:grpSpLocks/>
          </p:cNvGrpSpPr>
          <p:nvPr/>
        </p:nvGrpSpPr>
        <p:grpSpPr bwMode="auto">
          <a:xfrm>
            <a:off x="285255" y="5087357"/>
            <a:ext cx="4009414" cy="1531678"/>
            <a:chOff x="198" y="3534"/>
            <a:chExt cx="2783" cy="1064"/>
          </a:xfrm>
        </p:grpSpPr>
        <p:sp>
          <p:nvSpPr>
            <p:cNvPr id="30746" name="Rectangle 26"/>
            <p:cNvSpPr>
              <a:spLocks noChangeArrowheads="1"/>
            </p:cNvSpPr>
            <p:nvPr/>
          </p:nvSpPr>
          <p:spPr bwMode="auto">
            <a:xfrm>
              <a:off x="2214" y="4244"/>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500</a:t>
              </a:r>
            </a:p>
          </p:txBody>
        </p:sp>
        <p:sp>
          <p:nvSpPr>
            <p:cNvPr id="30747" name="Rectangle 27"/>
            <p:cNvSpPr>
              <a:spLocks noChangeArrowheads="1"/>
            </p:cNvSpPr>
            <p:nvPr/>
          </p:nvSpPr>
          <p:spPr bwMode="auto">
            <a:xfrm>
              <a:off x="1302" y="4244"/>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hotdog</a:t>
              </a:r>
            </a:p>
          </p:txBody>
        </p:sp>
        <p:sp>
          <p:nvSpPr>
            <p:cNvPr id="30748" name="Rectangle 28"/>
            <p:cNvSpPr>
              <a:spLocks noChangeArrowheads="1"/>
            </p:cNvSpPr>
            <p:nvPr/>
          </p:nvSpPr>
          <p:spPr bwMode="auto">
            <a:xfrm>
              <a:off x="198" y="4244"/>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0749" name="Rectangle 29"/>
            <p:cNvSpPr>
              <a:spLocks noChangeArrowheads="1"/>
            </p:cNvSpPr>
            <p:nvPr/>
          </p:nvSpPr>
          <p:spPr bwMode="auto">
            <a:xfrm>
              <a:off x="2214" y="3889"/>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350</a:t>
              </a:r>
            </a:p>
          </p:txBody>
        </p:sp>
        <p:sp>
          <p:nvSpPr>
            <p:cNvPr id="30750" name="Rectangle 30"/>
            <p:cNvSpPr>
              <a:spLocks noChangeArrowheads="1"/>
            </p:cNvSpPr>
            <p:nvPr/>
          </p:nvSpPr>
          <p:spPr bwMode="auto">
            <a:xfrm>
              <a:off x="1302" y="3889"/>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0751" name="Rectangle 31"/>
            <p:cNvSpPr>
              <a:spLocks noChangeArrowheads="1"/>
            </p:cNvSpPr>
            <p:nvPr/>
          </p:nvSpPr>
          <p:spPr bwMode="auto">
            <a:xfrm>
              <a:off x="198" y="3889"/>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02/25/08</a:t>
              </a:r>
            </a:p>
          </p:txBody>
        </p:sp>
        <p:sp>
          <p:nvSpPr>
            <p:cNvPr id="30752" name="Rectangle 32"/>
            <p:cNvSpPr>
              <a:spLocks noChangeArrowheads="1"/>
            </p:cNvSpPr>
            <p:nvPr/>
          </p:nvSpPr>
          <p:spPr bwMode="auto">
            <a:xfrm>
              <a:off x="2214" y="3534"/>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sold</a:t>
              </a:r>
            </a:p>
          </p:txBody>
        </p:sp>
        <p:sp>
          <p:nvSpPr>
            <p:cNvPr id="30753" name="Rectangle 33"/>
            <p:cNvSpPr>
              <a:spLocks noChangeArrowheads="1"/>
            </p:cNvSpPr>
            <p:nvPr/>
          </p:nvSpPr>
          <p:spPr bwMode="auto">
            <a:xfrm>
              <a:off x="1302" y="3534"/>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food</a:t>
              </a:r>
            </a:p>
          </p:txBody>
        </p:sp>
        <p:sp>
          <p:nvSpPr>
            <p:cNvPr id="30754" name="Rectangle 34"/>
            <p:cNvSpPr>
              <a:spLocks noChangeArrowheads="1"/>
            </p:cNvSpPr>
            <p:nvPr/>
          </p:nvSpPr>
          <p:spPr bwMode="auto">
            <a:xfrm>
              <a:off x="198" y="3534"/>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date</a:t>
              </a:r>
            </a:p>
          </p:txBody>
        </p:sp>
        <p:sp>
          <p:nvSpPr>
            <p:cNvPr id="30755" name="Line 35"/>
            <p:cNvSpPr>
              <a:spLocks noChangeShapeType="1"/>
            </p:cNvSpPr>
            <p:nvPr/>
          </p:nvSpPr>
          <p:spPr bwMode="auto">
            <a:xfrm>
              <a:off x="198" y="3534"/>
              <a:ext cx="2784" cy="1"/>
            </a:xfrm>
            <a:prstGeom prst="line">
              <a:avLst/>
            </a:prstGeom>
            <a:noFill/>
            <a:ln w="28440">
              <a:solidFill>
                <a:srgbClr val="000000"/>
              </a:solidFill>
              <a:miter lim="800000"/>
              <a:headEnd/>
              <a:tailEnd/>
            </a:ln>
            <a:effectLst/>
          </p:spPr>
          <p:txBody>
            <a:bodyPr/>
            <a:lstStyle/>
            <a:p>
              <a:endParaRPr lang="en-IE"/>
            </a:p>
          </p:txBody>
        </p:sp>
        <p:sp>
          <p:nvSpPr>
            <p:cNvPr id="30756" name="Line 36"/>
            <p:cNvSpPr>
              <a:spLocks noChangeShapeType="1"/>
            </p:cNvSpPr>
            <p:nvPr/>
          </p:nvSpPr>
          <p:spPr bwMode="auto">
            <a:xfrm>
              <a:off x="198" y="3889"/>
              <a:ext cx="2784" cy="1"/>
            </a:xfrm>
            <a:prstGeom prst="line">
              <a:avLst/>
            </a:prstGeom>
            <a:noFill/>
            <a:ln w="12600">
              <a:solidFill>
                <a:srgbClr val="000000"/>
              </a:solidFill>
              <a:miter lim="800000"/>
              <a:headEnd/>
              <a:tailEnd/>
            </a:ln>
            <a:effectLst/>
          </p:spPr>
          <p:txBody>
            <a:bodyPr/>
            <a:lstStyle/>
            <a:p>
              <a:endParaRPr lang="en-IE"/>
            </a:p>
          </p:txBody>
        </p:sp>
        <p:sp>
          <p:nvSpPr>
            <p:cNvPr id="30757" name="Line 37"/>
            <p:cNvSpPr>
              <a:spLocks noChangeShapeType="1"/>
            </p:cNvSpPr>
            <p:nvPr/>
          </p:nvSpPr>
          <p:spPr bwMode="auto">
            <a:xfrm>
              <a:off x="198" y="4244"/>
              <a:ext cx="2784" cy="1"/>
            </a:xfrm>
            <a:prstGeom prst="line">
              <a:avLst/>
            </a:prstGeom>
            <a:noFill/>
            <a:ln w="12600">
              <a:solidFill>
                <a:srgbClr val="000000"/>
              </a:solidFill>
              <a:miter lim="800000"/>
              <a:headEnd/>
              <a:tailEnd/>
            </a:ln>
            <a:effectLst/>
          </p:spPr>
          <p:txBody>
            <a:bodyPr/>
            <a:lstStyle/>
            <a:p>
              <a:endParaRPr lang="en-IE"/>
            </a:p>
          </p:txBody>
        </p:sp>
        <p:sp>
          <p:nvSpPr>
            <p:cNvPr id="30758" name="Line 38"/>
            <p:cNvSpPr>
              <a:spLocks noChangeShapeType="1"/>
            </p:cNvSpPr>
            <p:nvPr/>
          </p:nvSpPr>
          <p:spPr bwMode="auto">
            <a:xfrm>
              <a:off x="198" y="4599"/>
              <a:ext cx="2784" cy="1"/>
            </a:xfrm>
            <a:prstGeom prst="line">
              <a:avLst/>
            </a:prstGeom>
            <a:noFill/>
            <a:ln w="28440">
              <a:solidFill>
                <a:srgbClr val="000000"/>
              </a:solidFill>
              <a:miter lim="800000"/>
              <a:headEnd/>
              <a:tailEnd/>
            </a:ln>
            <a:effectLst/>
          </p:spPr>
          <p:txBody>
            <a:bodyPr/>
            <a:lstStyle/>
            <a:p>
              <a:endParaRPr lang="en-IE"/>
            </a:p>
          </p:txBody>
        </p:sp>
        <p:sp>
          <p:nvSpPr>
            <p:cNvPr id="30759" name="Line 39"/>
            <p:cNvSpPr>
              <a:spLocks noChangeShapeType="1"/>
            </p:cNvSpPr>
            <p:nvPr/>
          </p:nvSpPr>
          <p:spPr bwMode="auto">
            <a:xfrm>
              <a:off x="198" y="3534"/>
              <a:ext cx="1" cy="1065"/>
            </a:xfrm>
            <a:prstGeom prst="line">
              <a:avLst/>
            </a:prstGeom>
            <a:noFill/>
            <a:ln w="28440">
              <a:solidFill>
                <a:srgbClr val="000000"/>
              </a:solidFill>
              <a:miter lim="800000"/>
              <a:headEnd/>
              <a:tailEnd/>
            </a:ln>
            <a:effectLst/>
          </p:spPr>
          <p:txBody>
            <a:bodyPr/>
            <a:lstStyle/>
            <a:p>
              <a:endParaRPr lang="en-IE"/>
            </a:p>
          </p:txBody>
        </p:sp>
        <p:sp>
          <p:nvSpPr>
            <p:cNvPr id="30760" name="Line 40"/>
            <p:cNvSpPr>
              <a:spLocks noChangeShapeType="1"/>
            </p:cNvSpPr>
            <p:nvPr/>
          </p:nvSpPr>
          <p:spPr bwMode="auto">
            <a:xfrm>
              <a:off x="1302" y="3534"/>
              <a:ext cx="1" cy="1065"/>
            </a:xfrm>
            <a:prstGeom prst="line">
              <a:avLst/>
            </a:prstGeom>
            <a:noFill/>
            <a:ln w="12600">
              <a:solidFill>
                <a:srgbClr val="000000"/>
              </a:solidFill>
              <a:miter lim="800000"/>
              <a:headEnd/>
              <a:tailEnd/>
            </a:ln>
            <a:effectLst/>
          </p:spPr>
          <p:txBody>
            <a:bodyPr/>
            <a:lstStyle/>
            <a:p>
              <a:endParaRPr lang="en-IE"/>
            </a:p>
          </p:txBody>
        </p:sp>
        <p:sp>
          <p:nvSpPr>
            <p:cNvPr id="30761" name="Line 41"/>
            <p:cNvSpPr>
              <a:spLocks noChangeShapeType="1"/>
            </p:cNvSpPr>
            <p:nvPr/>
          </p:nvSpPr>
          <p:spPr bwMode="auto">
            <a:xfrm>
              <a:off x="2214" y="3534"/>
              <a:ext cx="1" cy="1065"/>
            </a:xfrm>
            <a:prstGeom prst="line">
              <a:avLst/>
            </a:prstGeom>
            <a:noFill/>
            <a:ln w="12600">
              <a:solidFill>
                <a:srgbClr val="000000"/>
              </a:solidFill>
              <a:miter lim="800000"/>
              <a:headEnd/>
              <a:tailEnd/>
            </a:ln>
            <a:effectLst/>
          </p:spPr>
          <p:txBody>
            <a:bodyPr/>
            <a:lstStyle/>
            <a:p>
              <a:endParaRPr lang="en-IE"/>
            </a:p>
          </p:txBody>
        </p:sp>
        <p:sp>
          <p:nvSpPr>
            <p:cNvPr id="30762" name="Line 42"/>
            <p:cNvSpPr>
              <a:spLocks noChangeShapeType="1"/>
            </p:cNvSpPr>
            <p:nvPr/>
          </p:nvSpPr>
          <p:spPr bwMode="auto">
            <a:xfrm>
              <a:off x="2982" y="3534"/>
              <a:ext cx="1" cy="1065"/>
            </a:xfrm>
            <a:prstGeom prst="line">
              <a:avLst/>
            </a:prstGeom>
            <a:noFill/>
            <a:ln w="28440">
              <a:solidFill>
                <a:srgbClr val="000000"/>
              </a:solidFill>
              <a:miter lim="800000"/>
              <a:headEnd/>
              <a:tailEnd/>
            </a:ln>
            <a:effectLst/>
          </p:spPr>
          <p:txBody>
            <a:bodyPr/>
            <a:lstStyle/>
            <a:p>
              <a:endParaRPr lang="en-IE"/>
            </a:p>
          </p:txBody>
        </p:sp>
      </p:grpSp>
      <p:sp>
        <p:nvSpPr>
          <p:cNvPr id="44" name="Right Arrow 43"/>
          <p:cNvSpPr/>
          <p:nvPr/>
        </p:nvSpPr>
        <p:spPr>
          <a:xfrm>
            <a:off x="3491880" y="3717032"/>
            <a:ext cx="1656184"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Becomes</a:t>
            </a:r>
            <a:endParaRPr lang="en-IE" dirty="0"/>
          </a:p>
        </p:txBody>
      </p:sp>
      <p:sp>
        <p:nvSpPr>
          <p:cNvPr id="46" name="Rectangle 2"/>
          <p:cNvSpPr txBox="1">
            <a:spLocks noChangeArrowheads="1"/>
          </p:cNvSpPr>
          <p:nvPr/>
        </p:nvSpPr>
        <p:spPr>
          <a:xfrm>
            <a:off x="611560" y="260648"/>
            <a:ext cx="7930128"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Insert </a:t>
            </a:r>
            <a:r>
              <a:rPr kumimoji="0" lang="en-US"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Example</a:t>
            </a:r>
            <a:endPar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extLst>
      <p:ext uri="{BB962C8B-B14F-4D97-AF65-F5344CB8AC3E}">
        <p14:creationId xmlns:p14="http://schemas.microsoft.com/office/powerpoint/2010/main" val="35310812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59632" y="1286955"/>
            <a:ext cx="7462248" cy="3938599"/>
          </a:xfrm>
          <a:prstGeom prst="rect">
            <a:avLst/>
          </a:prstGeom>
          <a:noFill/>
          <a:ln w="9525">
            <a:noFill/>
            <a:round/>
            <a:headEnd/>
            <a:tailEnd/>
          </a:ln>
          <a:effectLst/>
        </p:spPr>
        <p:txBody>
          <a:bodyPr lIns="81648" tIns="40824" rIns="81648" bIns="40824"/>
          <a:lstStyle/>
          <a:p>
            <a:pPr>
              <a:lnSpc>
                <a:spcPct val="117000"/>
              </a:lnSpc>
              <a:buSzPct val="37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dirty="0" smtClean="0"/>
              <a:t>To </a:t>
            </a:r>
            <a:r>
              <a:rPr lang="en-GB" sz="2500" dirty="0"/>
              <a:t>delete rows from the table</a:t>
            </a:r>
            <a:r>
              <a:rPr lang="en-GB" sz="2500" dirty="0" smtClean="0"/>
              <a:t>:</a:t>
            </a:r>
          </a:p>
          <a:p>
            <a:pPr>
              <a:lnSpc>
                <a:spcPct val="117000"/>
              </a:lnSpc>
              <a:buSzPct val="37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a:p>
          <a:p>
            <a:pPr algn="ct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i="1" dirty="0" smtClean="0"/>
              <a:t>DELETE </a:t>
            </a:r>
            <a:r>
              <a:rPr lang="en-GB" sz="2500" i="1" dirty="0"/>
              <a:t>FROM &lt;table name&gt;</a:t>
            </a:r>
          </a:p>
          <a:p>
            <a:pPr algn="ct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i="1" dirty="0"/>
              <a:t>WHERE &lt;condition&gt;;</a:t>
            </a: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a:solidFill>
                <a:srgbClr val="333366"/>
              </a:solidFill>
              <a:latin typeface="Comic Sans MS" pitchFamily="66" charset="0"/>
            </a:endParaRPr>
          </a:p>
        </p:txBody>
      </p:sp>
      <p:sp>
        <p:nvSpPr>
          <p:cNvPr id="45" name="Rectangle 2"/>
          <p:cNvSpPr txBox="1">
            <a:spLocks noChangeArrowheads="1"/>
          </p:cNvSpPr>
          <p:nvPr/>
        </p:nvSpPr>
        <p:spPr>
          <a:xfrm>
            <a:off x="1043608" y="260648"/>
            <a:ext cx="749808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Deletion</a:t>
            </a:r>
            <a:r>
              <a:rPr kumimoji="0" lang="en-US"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Syntax</a:t>
            </a:r>
            <a:endPar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extLst>
      <p:ext uri="{BB962C8B-B14F-4D97-AF65-F5344CB8AC3E}">
        <p14:creationId xmlns:p14="http://schemas.microsoft.com/office/powerpoint/2010/main" val="35409431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561865" y="388678"/>
            <a:ext cx="5877977" cy="552786"/>
          </a:xfrm>
          <a:prstGeom prst="rect">
            <a:avLst/>
          </a:prstGeom>
          <a:noFill/>
          <a:ln w="9525">
            <a:noFill/>
            <a:round/>
            <a:headEnd/>
            <a:tailEnd/>
          </a:ln>
          <a:effectLst/>
        </p:spPr>
        <p:txBody>
          <a:bodyPr lIns="81648" tIns="40824" rIns="81648" bIns="40824"/>
          <a:lstStyle/>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US" sz="3600" dirty="0" smtClean="0">
                <a:solidFill>
                  <a:schemeClr val="tx2">
                    <a:satMod val="130000"/>
                  </a:schemeClr>
                </a:solidFill>
                <a:effectLst>
                  <a:outerShdw blurRad="50000" dist="30000" dir="5400000" algn="tl" rotWithShape="0">
                    <a:srgbClr val="000000">
                      <a:alpha val="30000"/>
                    </a:srgbClr>
                  </a:outerShdw>
                </a:effectLst>
              </a:rPr>
              <a:t>Deletion Example</a:t>
            </a:r>
            <a:endParaRPr lang="en-GB" sz="3600" dirty="0">
              <a:solidFill>
                <a:srgbClr val="333366"/>
              </a:solidFill>
              <a:latin typeface="Comic Sans MS" pitchFamily="66" charset="0"/>
            </a:endParaRPr>
          </a:p>
        </p:txBody>
      </p:sp>
      <p:sp>
        <p:nvSpPr>
          <p:cNvPr id="32770" name="Text Box 2"/>
          <p:cNvSpPr txBox="1">
            <a:spLocks noChangeArrowheads="1"/>
          </p:cNvSpPr>
          <p:nvPr/>
        </p:nvSpPr>
        <p:spPr bwMode="auto">
          <a:xfrm>
            <a:off x="423560" y="1286955"/>
            <a:ext cx="8298320" cy="3938599"/>
          </a:xfrm>
          <a:prstGeom prst="rect">
            <a:avLst/>
          </a:prstGeom>
          <a:noFill/>
          <a:ln w="9525">
            <a:noFill/>
            <a:round/>
            <a:headEnd/>
            <a:tailEnd/>
          </a:ln>
          <a:effectLst/>
        </p:spPr>
        <p:txBody>
          <a:bodyPr lIns="81648" tIns="40824" rIns="81648" bIns="40824"/>
          <a:lstStyle/>
          <a:p>
            <a:pPr>
              <a:lnSpc>
                <a:spcPct val="117000"/>
              </a:lnSpc>
              <a:buSzPct val="37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smtClean="0">
              <a:solidFill>
                <a:srgbClr val="333366"/>
              </a:solidFill>
              <a:latin typeface="OCR A Extended" pitchFamily="50" charset="0"/>
            </a:endParaRPr>
          </a:p>
          <a:p>
            <a:pPr>
              <a:lnSpc>
                <a:spcPct val="117000"/>
              </a:lnSpc>
              <a:buSzPct val="37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smtClean="0">
              <a:solidFill>
                <a:srgbClr val="333366"/>
              </a:solidFill>
              <a:latin typeface="OCR A Extended" pitchFamily="50" charset="0"/>
            </a:endParaRPr>
          </a:p>
          <a:p>
            <a:pPr>
              <a:lnSpc>
                <a:spcPct val="117000"/>
              </a:lnSpc>
              <a:buSzPct val="37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dirty="0" smtClean="0"/>
              <a:t>DELETE </a:t>
            </a:r>
            <a:r>
              <a:rPr lang="en-GB" sz="2500" dirty="0"/>
              <a:t>FROM </a:t>
            </a:r>
            <a:r>
              <a:rPr lang="en-GB" sz="2500" dirty="0" err="1"/>
              <a:t>FoodCart</a:t>
            </a:r>
            <a:endParaRPr lang="en-GB" sz="2500" dirty="0"/>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dirty="0"/>
              <a:t>		 WHERE food = ‘hotdog’;</a:t>
            </a: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smtClean="0">
              <a:solidFill>
                <a:srgbClr val="000000"/>
              </a:solidFill>
              <a:latin typeface="Comic Sans MS" pitchFamily="66" charset="0"/>
            </a:endParaRP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a:solidFill>
                <a:srgbClr val="000000"/>
              </a:solidFill>
              <a:latin typeface="Comic Sans MS" pitchFamily="66" charset="0"/>
            </a:endParaRPr>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dirty="0" err="1">
                <a:solidFill>
                  <a:srgbClr val="000000"/>
                </a:solidFill>
                <a:latin typeface="Comic Sans MS" pitchFamily="66" charset="0"/>
              </a:rPr>
              <a:t>FoodCart</a:t>
            </a:r>
            <a:endParaRPr lang="en-GB" dirty="0">
              <a:solidFill>
                <a:srgbClr val="000000"/>
              </a:solidFill>
              <a:latin typeface="Comic Sans MS" pitchFamily="66" charset="0"/>
            </a:endParaRPr>
          </a:p>
        </p:txBody>
      </p:sp>
      <p:sp>
        <p:nvSpPr>
          <p:cNvPr id="32771" name="Rectangle 3"/>
          <p:cNvSpPr>
            <a:spLocks noChangeArrowheads="1"/>
          </p:cNvSpPr>
          <p:nvPr/>
        </p:nvSpPr>
        <p:spPr bwMode="auto">
          <a:xfrm>
            <a:off x="40340" y="6332566"/>
            <a:ext cx="8957362" cy="362742"/>
          </a:xfrm>
          <a:prstGeom prst="rect">
            <a:avLst/>
          </a:prstGeom>
          <a:noFill/>
          <a:ln w="9525">
            <a:noFill/>
            <a:round/>
            <a:headEnd/>
            <a:tailEnd/>
          </a:ln>
          <a:effectLst/>
        </p:spPr>
        <p:txBody>
          <a:bodyPr wrap="none" lIns="81648" tIns="42457" rIns="81648" bIns="42457">
            <a:spAutoFit/>
          </a:bodyPr>
          <a:lstStyle/>
          <a:p>
            <a:pPr>
              <a:buClr>
                <a:srgbClr val="FF3366"/>
              </a:buCl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 pos="8537387" algn="l"/>
              </a:tabLst>
            </a:pPr>
            <a:r>
              <a:rPr lang="en-GB" dirty="0">
                <a:solidFill>
                  <a:srgbClr val="333366"/>
                </a:solidFill>
                <a:latin typeface="Comic Sans MS" pitchFamily="66" charset="0"/>
              </a:rPr>
              <a:t>Note: If the </a:t>
            </a:r>
            <a:r>
              <a:rPr lang="en-GB" dirty="0">
                <a:solidFill>
                  <a:srgbClr val="333366"/>
                </a:solidFill>
                <a:latin typeface="OCR A Extended" pitchFamily="50" charset="0"/>
              </a:rPr>
              <a:t>WHERE</a:t>
            </a:r>
            <a:r>
              <a:rPr lang="en-GB" dirty="0">
                <a:solidFill>
                  <a:srgbClr val="333366"/>
                </a:solidFill>
                <a:latin typeface="Comic Sans MS" pitchFamily="66" charset="0"/>
              </a:rPr>
              <a:t> clause is omitted all rows of data are deleted from the table.</a:t>
            </a:r>
          </a:p>
        </p:txBody>
      </p:sp>
      <p:grpSp>
        <p:nvGrpSpPr>
          <p:cNvPr id="2" name="Group 4"/>
          <p:cNvGrpSpPr>
            <a:grpSpLocks/>
          </p:cNvGrpSpPr>
          <p:nvPr/>
        </p:nvGrpSpPr>
        <p:grpSpPr bwMode="auto">
          <a:xfrm>
            <a:off x="423561" y="4189081"/>
            <a:ext cx="4009414" cy="2042717"/>
            <a:chOff x="294" y="2910"/>
            <a:chExt cx="2783" cy="1419"/>
          </a:xfrm>
        </p:grpSpPr>
        <p:sp>
          <p:nvSpPr>
            <p:cNvPr id="32773" name="Rectangle 5"/>
            <p:cNvSpPr>
              <a:spLocks noChangeArrowheads="1"/>
            </p:cNvSpPr>
            <p:nvPr/>
          </p:nvSpPr>
          <p:spPr bwMode="auto">
            <a:xfrm>
              <a:off x="2310" y="3975"/>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70</a:t>
              </a:r>
            </a:p>
          </p:txBody>
        </p:sp>
        <p:sp>
          <p:nvSpPr>
            <p:cNvPr id="32774" name="Rectangle 6"/>
            <p:cNvSpPr>
              <a:spLocks noChangeArrowheads="1"/>
            </p:cNvSpPr>
            <p:nvPr/>
          </p:nvSpPr>
          <p:spPr bwMode="auto">
            <a:xfrm>
              <a:off x="1398" y="3975"/>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2775" name="Rectangle 7"/>
            <p:cNvSpPr>
              <a:spLocks noChangeArrowheads="1"/>
            </p:cNvSpPr>
            <p:nvPr/>
          </p:nvSpPr>
          <p:spPr bwMode="auto">
            <a:xfrm>
              <a:off x="294" y="3975"/>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2776" name="Rectangle 8"/>
            <p:cNvSpPr>
              <a:spLocks noChangeArrowheads="1"/>
            </p:cNvSpPr>
            <p:nvPr/>
          </p:nvSpPr>
          <p:spPr bwMode="auto">
            <a:xfrm>
              <a:off x="2310" y="3620"/>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500</a:t>
              </a:r>
            </a:p>
          </p:txBody>
        </p:sp>
        <p:sp>
          <p:nvSpPr>
            <p:cNvPr id="32777" name="Rectangle 9"/>
            <p:cNvSpPr>
              <a:spLocks noChangeArrowheads="1"/>
            </p:cNvSpPr>
            <p:nvPr/>
          </p:nvSpPr>
          <p:spPr bwMode="auto">
            <a:xfrm>
              <a:off x="1398" y="3620"/>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hotdog</a:t>
              </a:r>
            </a:p>
          </p:txBody>
        </p:sp>
        <p:sp>
          <p:nvSpPr>
            <p:cNvPr id="32778" name="Rectangle 10"/>
            <p:cNvSpPr>
              <a:spLocks noChangeArrowheads="1"/>
            </p:cNvSpPr>
            <p:nvPr/>
          </p:nvSpPr>
          <p:spPr bwMode="auto">
            <a:xfrm>
              <a:off x="294" y="3620"/>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2779" name="Rectangle 11"/>
            <p:cNvSpPr>
              <a:spLocks noChangeArrowheads="1"/>
            </p:cNvSpPr>
            <p:nvPr/>
          </p:nvSpPr>
          <p:spPr bwMode="auto">
            <a:xfrm>
              <a:off x="2310" y="3265"/>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349</a:t>
              </a:r>
            </a:p>
          </p:txBody>
        </p:sp>
        <p:sp>
          <p:nvSpPr>
            <p:cNvPr id="32780" name="Rectangle 12"/>
            <p:cNvSpPr>
              <a:spLocks noChangeArrowheads="1"/>
            </p:cNvSpPr>
            <p:nvPr/>
          </p:nvSpPr>
          <p:spPr bwMode="auto">
            <a:xfrm>
              <a:off x="1398" y="3265"/>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2781" name="Rectangle 13"/>
            <p:cNvSpPr>
              <a:spLocks noChangeArrowheads="1"/>
            </p:cNvSpPr>
            <p:nvPr/>
          </p:nvSpPr>
          <p:spPr bwMode="auto">
            <a:xfrm>
              <a:off x="294" y="3265"/>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02/25/08</a:t>
              </a:r>
            </a:p>
          </p:txBody>
        </p:sp>
        <p:sp>
          <p:nvSpPr>
            <p:cNvPr id="32782" name="Rectangle 14"/>
            <p:cNvSpPr>
              <a:spLocks noChangeArrowheads="1"/>
            </p:cNvSpPr>
            <p:nvPr/>
          </p:nvSpPr>
          <p:spPr bwMode="auto">
            <a:xfrm>
              <a:off x="2310" y="2910"/>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sold</a:t>
              </a:r>
            </a:p>
          </p:txBody>
        </p:sp>
        <p:sp>
          <p:nvSpPr>
            <p:cNvPr id="32783" name="Rectangle 15"/>
            <p:cNvSpPr>
              <a:spLocks noChangeArrowheads="1"/>
            </p:cNvSpPr>
            <p:nvPr/>
          </p:nvSpPr>
          <p:spPr bwMode="auto">
            <a:xfrm>
              <a:off x="1398" y="2910"/>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food</a:t>
              </a:r>
            </a:p>
          </p:txBody>
        </p:sp>
        <p:sp>
          <p:nvSpPr>
            <p:cNvPr id="32784" name="Rectangle 16"/>
            <p:cNvSpPr>
              <a:spLocks noChangeArrowheads="1"/>
            </p:cNvSpPr>
            <p:nvPr/>
          </p:nvSpPr>
          <p:spPr bwMode="auto">
            <a:xfrm>
              <a:off x="294" y="2910"/>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date</a:t>
              </a:r>
            </a:p>
          </p:txBody>
        </p:sp>
        <p:sp>
          <p:nvSpPr>
            <p:cNvPr id="32785" name="Line 17"/>
            <p:cNvSpPr>
              <a:spLocks noChangeShapeType="1"/>
            </p:cNvSpPr>
            <p:nvPr/>
          </p:nvSpPr>
          <p:spPr bwMode="auto">
            <a:xfrm>
              <a:off x="294" y="2910"/>
              <a:ext cx="2784" cy="1"/>
            </a:xfrm>
            <a:prstGeom prst="line">
              <a:avLst/>
            </a:prstGeom>
            <a:noFill/>
            <a:ln w="28440">
              <a:solidFill>
                <a:srgbClr val="000000"/>
              </a:solidFill>
              <a:miter lim="800000"/>
              <a:headEnd/>
              <a:tailEnd/>
            </a:ln>
            <a:effectLst/>
          </p:spPr>
          <p:txBody>
            <a:bodyPr/>
            <a:lstStyle/>
            <a:p>
              <a:endParaRPr lang="en-IE"/>
            </a:p>
          </p:txBody>
        </p:sp>
        <p:sp>
          <p:nvSpPr>
            <p:cNvPr id="32786" name="Line 18"/>
            <p:cNvSpPr>
              <a:spLocks noChangeShapeType="1"/>
            </p:cNvSpPr>
            <p:nvPr/>
          </p:nvSpPr>
          <p:spPr bwMode="auto">
            <a:xfrm>
              <a:off x="294" y="3265"/>
              <a:ext cx="2784" cy="1"/>
            </a:xfrm>
            <a:prstGeom prst="line">
              <a:avLst/>
            </a:prstGeom>
            <a:noFill/>
            <a:ln w="12600">
              <a:solidFill>
                <a:srgbClr val="000000"/>
              </a:solidFill>
              <a:miter lim="800000"/>
              <a:headEnd/>
              <a:tailEnd/>
            </a:ln>
            <a:effectLst/>
          </p:spPr>
          <p:txBody>
            <a:bodyPr/>
            <a:lstStyle/>
            <a:p>
              <a:endParaRPr lang="en-IE"/>
            </a:p>
          </p:txBody>
        </p:sp>
        <p:sp>
          <p:nvSpPr>
            <p:cNvPr id="32787" name="Line 19"/>
            <p:cNvSpPr>
              <a:spLocks noChangeShapeType="1"/>
            </p:cNvSpPr>
            <p:nvPr/>
          </p:nvSpPr>
          <p:spPr bwMode="auto">
            <a:xfrm>
              <a:off x="294" y="3620"/>
              <a:ext cx="2784" cy="1"/>
            </a:xfrm>
            <a:prstGeom prst="line">
              <a:avLst/>
            </a:prstGeom>
            <a:noFill/>
            <a:ln w="12600">
              <a:solidFill>
                <a:srgbClr val="000000"/>
              </a:solidFill>
              <a:miter lim="800000"/>
              <a:headEnd/>
              <a:tailEnd/>
            </a:ln>
            <a:effectLst/>
          </p:spPr>
          <p:txBody>
            <a:bodyPr/>
            <a:lstStyle/>
            <a:p>
              <a:endParaRPr lang="en-IE"/>
            </a:p>
          </p:txBody>
        </p:sp>
        <p:sp>
          <p:nvSpPr>
            <p:cNvPr id="32788" name="Line 20"/>
            <p:cNvSpPr>
              <a:spLocks noChangeShapeType="1"/>
            </p:cNvSpPr>
            <p:nvPr/>
          </p:nvSpPr>
          <p:spPr bwMode="auto">
            <a:xfrm>
              <a:off x="294" y="3975"/>
              <a:ext cx="2784" cy="1"/>
            </a:xfrm>
            <a:prstGeom prst="line">
              <a:avLst/>
            </a:prstGeom>
            <a:noFill/>
            <a:ln w="12600">
              <a:solidFill>
                <a:srgbClr val="000000"/>
              </a:solidFill>
              <a:miter lim="800000"/>
              <a:headEnd/>
              <a:tailEnd/>
            </a:ln>
            <a:effectLst/>
          </p:spPr>
          <p:txBody>
            <a:bodyPr/>
            <a:lstStyle/>
            <a:p>
              <a:endParaRPr lang="en-IE"/>
            </a:p>
          </p:txBody>
        </p:sp>
        <p:sp>
          <p:nvSpPr>
            <p:cNvPr id="32789" name="Line 21"/>
            <p:cNvSpPr>
              <a:spLocks noChangeShapeType="1"/>
            </p:cNvSpPr>
            <p:nvPr/>
          </p:nvSpPr>
          <p:spPr bwMode="auto">
            <a:xfrm>
              <a:off x="294" y="4330"/>
              <a:ext cx="2784" cy="1"/>
            </a:xfrm>
            <a:prstGeom prst="line">
              <a:avLst/>
            </a:prstGeom>
            <a:noFill/>
            <a:ln w="28440">
              <a:solidFill>
                <a:srgbClr val="000000"/>
              </a:solidFill>
              <a:miter lim="800000"/>
              <a:headEnd/>
              <a:tailEnd/>
            </a:ln>
            <a:effectLst/>
          </p:spPr>
          <p:txBody>
            <a:bodyPr/>
            <a:lstStyle/>
            <a:p>
              <a:endParaRPr lang="en-IE"/>
            </a:p>
          </p:txBody>
        </p:sp>
        <p:sp>
          <p:nvSpPr>
            <p:cNvPr id="32790" name="Line 22"/>
            <p:cNvSpPr>
              <a:spLocks noChangeShapeType="1"/>
            </p:cNvSpPr>
            <p:nvPr/>
          </p:nvSpPr>
          <p:spPr bwMode="auto">
            <a:xfrm>
              <a:off x="294" y="2910"/>
              <a:ext cx="1" cy="1420"/>
            </a:xfrm>
            <a:prstGeom prst="line">
              <a:avLst/>
            </a:prstGeom>
            <a:noFill/>
            <a:ln w="28440">
              <a:solidFill>
                <a:srgbClr val="000000"/>
              </a:solidFill>
              <a:miter lim="800000"/>
              <a:headEnd/>
              <a:tailEnd/>
            </a:ln>
            <a:effectLst/>
          </p:spPr>
          <p:txBody>
            <a:bodyPr/>
            <a:lstStyle/>
            <a:p>
              <a:endParaRPr lang="en-IE"/>
            </a:p>
          </p:txBody>
        </p:sp>
        <p:sp>
          <p:nvSpPr>
            <p:cNvPr id="32791" name="Line 23"/>
            <p:cNvSpPr>
              <a:spLocks noChangeShapeType="1"/>
            </p:cNvSpPr>
            <p:nvPr/>
          </p:nvSpPr>
          <p:spPr bwMode="auto">
            <a:xfrm>
              <a:off x="1398" y="2910"/>
              <a:ext cx="1" cy="1420"/>
            </a:xfrm>
            <a:prstGeom prst="line">
              <a:avLst/>
            </a:prstGeom>
            <a:noFill/>
            <a:ln w="12600">
              <a:solidFill>
                <a:srgbClr val="000000"/>
              </a:solidFill>
              <a:miter lim="800000"/>
              <a:headEnd/>
              <a:tailEnd/>
            </a:ln>
            <a:effectLst/>
          </p:spPr>
          <p:txBody>
            <a:bodyPr/>
            <a:lstStyle/>
            <a:p>
              <a:endParaRPr lang="en-IE"/>
            </a:p>
          </p:txBody>
        </p:sp>
        <p:sp>
          <p:nvSpPr>
            <p:cNvPr id="32792" name="Line 24"/>
            <p:cNvSpPr>
              <a:spLocks noChangeShapeType="1"/>
            </p:cNvSpPr>
            <p:nvPr/>
          </p:nvSpPr>
          <p:spPr bwMode="auto">
            <a:xfrm>
              <a:off x="2310" y="2910"/>
              <a:ext cx="1" cy="1420"/>
            </a:xfrm>
            <a:prstGeom prst="line">
              <a:avLst/>
            </a:prstGeom>
            <a:noFill/>
            <a:ln w="12600">
              <a:solidFill>
                <a:srgbClr val="000000"/>
              </a:solidFill>
              <a:miter lim="800000"/>
              <a:headEnd/>
              <a:tailEnd/>
            </a:ln>
            <a:effectLst/>
          </p:spPr>
          <p:txBody>
            <a:bodyPr/>
            <a:lstStyle/>
            <a:p>
              <a:endParaRPr lang="en-IE"/>
            </a:p>
          </p:txBody>
        </p:sp>
        <p:sp>
          <p:nvSpPr>
            <p:cNvPr id="32793" name="Line 25"/>
            <p:cNvSpPr>
              <a:spLocks noChangeShapeType="1"/>
            </p:cNvSpPr>
            <p:nvPr/>
          </p:nvSpPr>
          <p:spPr bwMode="auto">
            <a:xfrm>
              <a:off x="3078" y="2910"/>
              <a:ext cx="1" cy="1420"/>
            </a:xfrm>
            <a:prstGeom prst="line">
              <a:avLst/>
            </a:prstGeom>
            <a:noFill/>
            <a:ln w="28440">
              <a:solidFill>
                <a:srgbClr val="000000"/>
              </a:solidFill>
              <a:miter lim="800000"/>
              <a:headEnd/>
              <a:tailEnd/>
            </a:ln>
            <a:effectLst/>
          </p:spPr>
          <p:txBody>
            <a:bodyPr/>
            <a:lstStyle/>
            <a:p>
              <a:endParaRPr lang="en-IE"/>
            </a:p>
          </p:txBody>
        </p:sp>
      </p:grpSp>
      <p:grpSp>
        <p:nvGrpSpPr>
          <p:cNvPr id="3" name="Group 26"/>
          <p:cNvGrpSpPr>
            <a:grpSpLocks/>
          </p:cNvGrpSpPr>
          <p:nvPr/>
        </p:nvGrpSpPr>
        <p:grpSpPr bwMode="auto">
          <a:xfrm>
            <a:off x="4918484" y="4189080"/>
            <a:ext cx="4009414" cy="1531678"/>
            <a:chOff x="3414" y="2910"/>
            <a:chExt cx="2783" cy="1064"/>
          </a:xfrm>
        </p:grpSpPr>
        <p:sp>
          <p:nvSpPr>
            <p:cNvPr id="32795" name="Rectangle 27"/>
            <p:cNvSpPr>
              <a:spLocks noChangeArrowheads="1"/>
            </p:cNvSpPr>
            <p:nvPr/>
          </p:nvSpPr>
          <p:spPr bwMode="auto">
            <a:xfrm>
              <a:off x="5430" y="3620"/>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70</a:t>
              </a:r>
            </a:p>
          </p:txBody>
        </p:sp>
        <p:sp>
          <p:nvSpPr>
            <p:cNvPr id="32796" name="Rectangle 28"/>
            <p:cNvSpPr>
              <a:spLocks noChangeArrowheads="1"/>
            </p:cNvSpPr>
            <p:nvPr/>
          </p:nvSpPr>
          <p:spPr bwMode="auto">
            <a:xfrm>
              <a:off x="4518" y="3620"/>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2797" name="Rectangle 29"/>
            <p:cNvSpPr>
              <a:spLocks noChangeArrowheads="1"/>
            </p:cNvSpPr>
            <p:nvPr/>
          </p:nvSpPr>
          <p:spPr bwMode="auto">
            <a:xfrm>
              <a:off x="3414" y="3620"/>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2798" name="Rectangle 30"/>
            <p:cNvSpPr>
              <a:spLocks noChangeArrowheads="1"/>
            </p:cNvSpPr>
            <p:nvPr/>
          </p:nvSpPr>
          <p:spPr bwMode="auto">
            <a:xfrm>
              <a:off x="5430" y="3265"/>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349</a:t>
              </a:r>
            </a:p>
          </p:txBody>
        </p:sp>
        <p:sp>
          <p:nvSpPr>
            <p:cNvPr id="32799" name="Rectangle 31"/>
            <p:cNvSpPr>
              <a:spLocks noChangeArrowheads="1"/>
            </p:cNvSpPr>
            <p:nvPr/>
          </p:nvSpPr>
          <p:spPr bwMode="auto">
            <a:xfrm>
              <a:off x="4518" y="3265"/>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2800" name="Rectangle 32"/>
            <p:cNvSpPr>
              <a:spLocks noChangeArrowheads="1"/>
            </p:cNvSpPr>
            <p:nvPr/>
          </p:nvSpPr>
          <p:spPr bwMode="auto">
            <a:xfrm>
              <a:off x="3414" y="3265"/>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02/25/08</a:t>
              </a:r>
            </a:p>
          </p:txBody>
        </p:sp>
        <p:sp>
          <p:nvSpPr>
            <p:cNvPr id="32801" name="Rectangle 33"/>
            <p:cNvSpPr>
              <a:spLocks noChangeArrowheads="1"/>
            </p:cNvSpPr>
            <p:nvPr/>
          </p:nvSpPr>
          <p:spPr bwMode="auto">
            <a:xfrm>
              <a:off x="5430" y="2910"/>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sold</a:t>
              </a:r>
            </a:p>
          </p:txBody>
        </p:sp>
        <p:sp>
          <p:nvSpPr>
            <p:cNvPr id="32802" name="Rectangle 34"/>
            <p:cNvSpPr>
              <a:spLocks noChangeArrowheads="1"/>
            </p:cNvSpPr>
            <p:nvPr/>
          </p:nvSpPr>
          <p:spPr bwMode="auto">
            <a:xfrm>
              <a:off x="4518" y="2910"/>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food</a:t>
              </a:r>
            </a:p>
          </p:txBody>
        </p:sp>
        <p:sp>
          <p:nvSpPr>
            <p:cNvPr id="32803" name="Rectangle 35"/>
            <p:cNvSpPr>
              <a:spLocks noChangeArrowheads="1"/>
            </p:cNvSpPr>
            <p:nvPr/>
          </p:nvSpPr>
          <p:spPr bwMode="auto">
            <a:xfrm>
              <a:off x="3414" y="2910"/>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date</a:t>
              </a:r>
            </a:p>
          </p:txBody>
        </p:sp>
        <p:sp>
          <p:nvSpPr>
            <p:cNvPr id="32804" name="Line 36"/>
            <p:cNvSpPr>
              <a:spLocks noChangeShapeType="1"/>
            </p:cNvSpPr>
            <p:nvPr/>
          </p:nvSpPr>
          <p:spPr bwMode="auto">
            <a:xfrm>
              <a:off x="3414" y="2910"/>
              <a:ext cx="2784" cy="1"/>
            </a:xfrm>
            <a:prstGeom prst="line">
              <a:avLst/>
            </a:prstGeom>
            <a:noFill/>
            <a:ln w="28440">
              <a:solidFill>
                <a:srgbClr val="000000"/>
              </a:solidFill>
              <a:miter lim="800000"/>
              <a:headEnd/>
              <a:tailEnd/>
            </a:ln>
            <a:effectLst/>
          </p:spPr>
          <p:txBody>
            <a:bodyPr/>
            <a:lstStyle/>
            <a:p>
              <a:endParaRPr lang="en-IE"/>
            </a:p>
          </p:txBody>
        </p:sp>
        <p:sp>
          <p:nvSpPr>
            <p:cNvPr id="32805" name="Line 37"/>
            <p:cNvSpPr>
              <a:spLocks noChangeShapeType="1"/>
            </p:cNvSpPr>
            <p:nvPr/>
          </p:nvSpPr>
          <p:spPr bwMode="auto">
            <a:xfrm>
              <a:off x="3414" y="3265"/>
              <a:ext cx="2784" cy="1"/>
            </a:xfrm>
            <a:prstGeom prst="line">
              <a:avLst/>
            </a:prstGeom>
            <a:noFill/>
            <a:ln w="12600">
              <a:solidFill>
                <a:srgbClr val="000000"/>
              </a:solidFill>
              <a:miter lim="800000"/>
              <a:headEnd/>
              <a:tailEnd/>
            </a:ln>
            <a:effectLst/>
          </p:spPr>
          <p:txBody>
            <a:bodyPr/>
            <a:lstStyle/>
            <a:p>
              <a:endParaRPr lang="en-IE"/>
            </a:p>
          </p:txBody>
        </p:sp>
        <p:sp>
          <p:nvSpPr>
            <p:cNvPr id="32806" name="Line 38"/>
            <p:cNvSpPr>
              <a:spLocks noChangeShapeType="1"/>
            </p:cNvSpPr>
            <p:nvPr/>
          </p:nvSpPr>
          <p:spPr bwMode="auto">
            <a:xfrm>
              <a:off x="3414" y="3620"/>
              <a:ext cx="2784" cy="1"/>
            </a:xfrm>
            <a:prstGeom prst="line">
              <a:avLst/>
            </a:prstGeom>
            <a:noFill/>
            <a:ln w="12600">
              <a:solidFill>
                <a:srgbClr val="000000"/>
              </a:solidFill>
              <a:miter lim="800000"/>
              <a:headEnd/>
              <a:tailEnd/>
            </a:ln>
            <a:effectLst/>
          </p:spPr>
          <p:txBody>
            <a:bodyPr/>
            <a:lstStyle/>
            <a:p>
              <a:endParaRPr lang="en-IE"/>
            </a:p>
          </p:txBody>
        </p:sp>
        <p:sp>
          <p:nvSpPr>
            <p:cNvPr id="32807" name="Line 39"/>
            <p:cNvSpPr>
              <a:spLocks noChangeShapeType="1"/>
            </p:cNvSpPr>
            <p:nvPr/>
          </p:nvSpPr>
          <p:spPr bwMode="auto">
            <a:xfrm>
              <a:off x="3414" y="3975"/>
              <a:ext cx="2784" cy="1"/>
            </a:xfrm>
            <a:prstGeom prst="line">
              <a:avLst/>
            </a:prstGeom>
            <a:noFill/>
            <a:ln w="28440">
              <a:solidFill>
                <a:srgbClr val="000000"/>
              </a:solidFill>
              <a:miter lim="800000"/>
              <a:headEnd/>
              <a:tailEnd/>
            </a:ln>
            <a:effectLst/>
          </p:spPr>
          <p:txBody>
            <a:bodyPr/>
            <a:lstStyle/>
            <a:p>
              <a:endParaRPr lang="en-IE"/>
            </a:p>
          </p:txBody>
        </p:sp>
        <p:sp>
          <p:nvSpPr>
            <p:cNvPr id="32808" name="Line 40"/>
            <p:cNvSpPr>
              <a:spLocks noChangeShapeType="1"/>
            </p:cNvSpPr>
            <p:nvPr/>
          </p:nvSpPr>
          <p:spPr bwMode="auto">
            <a:xfrm>
              <a:off x="3414" y="2910"/>
              <a:ext cx="1" cy="1065"/>
            </a:xfrm>
            <a:prstGeom prst="line">
              <a:avLst/>
            </a:prstGeom>
            <a:noFill/>
            <a:ln w="28440">
              <a:solidFill>
                <a:srgbClr val="000000"/>
              </a:solidFill>
              <a:miter lim="800000"/>
              <a:headEnd/>
              <a:tailEnd/>
            </a:ln>
            <a:effectLst/>
          </p:spPr>
          <p:txBody>
            <a:bodyPr/>
            <a:lstStyle/>
            <a:p>
              <a:endParaRPr lang="en-IE"/>
            </a:p>
          </p:txBody>
        </p:sp>
        <p:sp>
          <p:nvSpPr>
            <p:cNvPr id="32809" name="Line 41"/>
            <p:cNvSpPr>
              <a:spLocks noChangeShapeType="1"/>
            </p:cNvSpPr>
            <p:nvPr/>
          </p:nvSpPr>
          <p:spPr bwMode="auto">
            <a:xfrm>
              <a:off x="4518" y="2910"/>
              <a:ext cx="1" cy="1065"/>
            </a:xfrm>
            <a:prstGeom prst="line">
              <a:avLst/>
            </a:prstGeom>
            <a:noFill/>
            <a:ln w="12600">
              <a:solidFill>
                <a:srgbClr val="000000"/>
              </a:solidFill>
              <a:miter lim="800000"/>
              <a:headEnd/>
              <a:tailEnd/>
            </a:ln>
            <a:effectLst/>
          </p:spPr>
          <p:txBody>
            <a:bodyPr/>
            <a:lstStyle/>
            <a:p>
              <a:endParaRPr lang="en-IE"/>
            </a:p>
          </p:txBody>
        </p:sp>
        <p:sp>
          <p:nvSpPr>
            <p:cNvPr id="32810" name="Line 42"/>
            <p:cNvSpPr>
              <a:spLocks noChangeShapeType="1"/>
            </p:cNvSpPr>
            <p:nvPr/>
          </p:nvSpPr>
          <p:spPr bwMode="auto">
            <a:xfrm>
              <a:off x="5430" y="2910"/>
              <a:ext cx="1" cy="1065"/>
            </a:xfrm>
            <a:prstGeom prst="line">
              <a:avLst/>
            </a:prstGeom>
            <a:noFill/>
            <a:ln w="12600">
              <a:solidFill>
                <a:srgbClr val="000000"/>
              </a:solidFill>
              <a:miter lim="800000"/>
              <a:headEnd/>
              <a:tailEnd/>
            </a:ln>
            <a:effectLst/>
          </p:spPr>
          <p:txBody>
            <a:bodyPr/>
            <a:lstStyle/>
            <a:p>
              <a:endParaRPr lang="en-IE"/>
            </a:p>
          </p:txBody>
        </p:sp>
        <p:sp>
          <p:nvSpPr>
            <p:cNvPr id="32811" name="Line 43"/>
            <p:cNvSpPr>
              <a:spLocks noChangeShapeType="1"/>
            </p:cNvSpPr>
            <p:nvPr/>
          </p:nvSpPr>
          <p:spPr bwMode="auto">
            <a:xfrm>
              <a:off x="6198" y="2910"/>
              <a:ext cx="1" cy="1065"/>
            </a:xfrm>
            <a:prstGeom prst="line">
              <a:avLst/>
            </a:prstGeom>
            <a:noFill/>
            <a:ln w="28440">
              <a:solidFill>
                <a:srgbClr val="000000"/>
              </a:solidFill>
              <a:miter lim="800000"/>
              <a:headEnd/>
              <a:tailEnd/>
            </a:ln>
            <a:effectLst/>
          </p:spPr>
          <p:txBody>
            <a:bodyPr/>
            <a:lstStyle/>
            <a:p>
              <a:endParaRPr lang="en-IE"/>
            </a:p>
          </p:txBody>
        </p:sp>
      </p:grpSp>
      <p:sp>
        <p:nvSpPr>
          <p:cNvPr id="67" name="Right Arrow 66"/>
          <p:cNvSpPr/>
          <p:nvPr/>
        </p:nvSpPr>
        <p:spPr>
          <a:xfrm>
            <a:off x="3995936" y="3284984"/>
            <a:ext cx="151216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Becomes</a:t>
            </a:r>
            <a:endParaRPr lang="en-IE" dirty="0"/>
          </a:p>
        </p:txBody>
      </p:sp>
    </p:spTree>
    <p:extLst>
      <p:ext uri="{BB962C8B-B14F-4D97-AF65-F5344CB8AC3E}">
        <p14:creationId xmlns:p14="http://schemas.microsoft.com/office/powerpoint/2010/main" val="31479718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59632" y="1286955"/>
            <a:ext cx="7462248" cy="3938599"/>
          </a:xfrm>
          <a:prstGeom prst="rect">
            <a:avLst/>
          </a:prstGeom>
          <a:noFill/>
          <a:ln w="9525">
            <a:noFill/>
            <a:round/>
            <a:headEnd/>
            <a:tailEnd/>
          </a:ln>
          <a:effectLst/>
        </p:spPr>
        <p:txBody>
          <a:bodyPr lIns="81648" tIns="40824" rIns="81648" bIns="40824"/>
          <a:lstStyle/>
          <a:p>
            <a:pPr algn="ct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i="1" dirty="0" smtClean="0"/>
          </a:p>
          <a:p>
            <a:pPr>
              <a:lnSpc>
                <a:spcPct val="117000"/>
              </a:lnSpc>
              <a:buSzPct val="37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dirty="0" smtClean="0"/>
              <a:t>To update the content of the table:</a:t>
            </a:r>
          </a:p>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smtClean="0">
              <a:solidFill>
                <a:srgbClr val="333366"/>
              </a:solidFill>
            </a:endParaRPr>
          </a:p>
          <a:p>
            <a:pPr algn="ct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i="1" dirty="0" smtClean="0"/>
              <a:t>UPDATE &lt;table name&gt; </a:t>
            </a:r>
          </a:p>
          <a:p>
            <a:pPr algn="ct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i="1" dirty="0" smtClean="0"/>
              <a:t>SET &lt;</a:t>
            </a:r>
            <a:r>
              <a:rPr lang="en-GB" sz="2500" i="1" dirty="0" err="1" smtClean="0"/>
              <a:t>attr</a:t>
            </a:r>
            <a:r>
              <a:rPr lang="en-GB" sz="2500" i="1" dirty="0" smtClean="0"/>
              <a:t>&gt; = &lt;value&gt;</a:t>
            </a:r>
          </a:p>
          <a:p>
            <a:pPr algn="ct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i="1" dirty="0" smtClean="0"/>
              <a:t>WHERE &lt;selection condition&gt;;</a:t>
            </a:r>
          </a:p>
          <a:p>
            <a:pPr algn="ct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i="1" dirty="0"/>
          </a:p>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sz="2500" dirty="0">
              <a:solidFill>
                <a:srgbClr val="333366"/>
              </a:solidFill>
              <a:latin typeface="Comic Sans MS" pitchFamily="66" charset="0"/>
            </a:endParaRPr>
          </a:p>
        </p:txBody>
      </p:sp>
      <p:sp>
        <p:nvSpPr>
          <p:cNvPr id="45" name="Rectangle 2"/>
          <p:cNvSpPr txBox="1">
            <a:spLocks noChangeArrowheads="1"/>
          </p:cNvSpPr>
          <p:nvPr/>
        </p:nvSpPr>
        <p:spPr>
          <a:xfrm>
            <a:off x="1043608" y="260648"/>
            <a:ext cx="749808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Update </a:t>
            </a:r>
            <a:r>
              <a:rPr kumimoji="0" lang="en-US"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Syntax</a:t>
            </a:r>
            <a:endPar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extLst>
      <p:ext uri="{BB962C8B-B14F-4D97-AF65-F5344CB8AC3E}">
        <p14:creationId xmlns:p14="http://schemas.microsoft.com/office/powerpoint/2010/main" val="36954097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23560" y="1286955"/>
            <a:ext cx="8505778" cy="2763929"/>
          </a:xfrm>
          <a:prstGeom prst="rect">
            <a:avLst/>
          </a:prstGeom>
          <a:noFill/>
          <a:ln w="9525">
            <a:noFill/>
            <a:round/>
            <a:headEnd/>
            <a:tailEnd/>
          </a:ln>
          <a:effectLst/>
        </p:spPr>
        <p:txBody>
          <a:bodyPr lIns="81648" tIns="40824" rIns="81648" bIns="40824"/>
          <a:lstStyle/>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dirty="0" smtClean="0"/>
              <a:t>UPDATE </a:t>
            </a:r>
            <a:r>
              <a:rPr lang="en-GB" sz="2500" dirty="0" err="1"/>
              <a:t>FoodCart</a:t>
            </a:r>
            <a:r>
              <a:rPr lang="en-GB" sz="2500" dirty="0"/>
              <a:t> SET sold = 349</a:t>
            </a:r>
          </a:p>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500" dirty="0"/>
              <a:t>		 WHERE date = ’02/25/08’ AND food = ‘pizza’;</a:t>
            </a:r>
          </a:p>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dirty="0" smtClean="0">
              <a:solidFill>
                <a:srgbClr val="000000"/>
              </a:solidFill>
              <a:latin typeface="Comic Sans MS" pitchFamily="66" charset="0"/>
            </a:endParaRPr>
          </a:p>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dirty="0" smtClean="0">
              <a:solidFill>
                <a:srgbClr val="000000"/>
              </a:solidFill>
              <a:latin typeface="Comic Sans MS" pitchFamily="66" charset="0"/>
            </a:endParaRPr>
          </a:p>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dirty="0" smtClean="0">
              <a:solidFill>
                <a:srgbClr val="000000"/>
              </a:solidFill>
              <a:latin typeface="Comic Sans MS" pitchFamily="66" charset="0"/>
            </a:endParaRPr>
          </a:p>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endParaRPr lang="en-GB" dirty="0" smtClean="0">
              <a:solidFill>
                <a:srgbClr val="000000"/>
              </a:solidFill>
              <a:latin typeface="Comic Sans MS" pitchFamily="66" charset="0"/>
            </a:endParaRPr>
          </a:p>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dirty="0" err="1" smtClean="0">
                <a:solidFill>
                  <a:srgbClr val="000000"/>
                </a:solidFill>
                <a:latin typeface="Comic Sans MS" pitchFamily="66" charset="0"/>
              </a:rPr>
              <a:t>FoodCart</a:t>
            </a:r>
            <a:endParaRPr lang="en-GB" dirty="0">
              <a:solidFill>
                <a:srgbClr val="000000"/>
              </a:solidFill>
              <a:latin typeface="Comic Sans MS" pitchFamily="66" charset="0"/>
            </a:endParaRPr>
          </a:p>
        </p:txBody>
      </p:sp>
      <p:grpSp>
        <p:nvGrpSpPr>
          <p:cNvPr id="2" name="Group 3"/>
          <p:cNvGrpSpPr>
            <a:grpSpLocks/>
          </p:cNvGrpSpPr>
          <p:nvPr/>
        </p:nvGrpSpPr>
        <p:grpSpPr bwMode="auto">
          <a:xfrm>
            <a:off x="423561" y="4396376"/>
            <a:ext cx="4009414" cy="2042717"/>
            <a:chOff x="294" y="3054"/>
            <a:chExt cx="2783" cy="1419"/>
          </a:xfrm>
        </p:grpSpPr>
        <p:sp>
          <p:nvSpPr>
            <p:cNvPr id="31748" name="Rectangle 4"/>
            <p:cNvSpPr>
              <a:spLocks noChangeArrowheads="1"/>
            </p:cNvSpPr>
            <p:nvPr/>
          </p:nvSpPr>
          <p:spPr bwMode="auto">
            <a:xfrm>
              <a:off x="2310" y="4119"/>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70</a:t>
              </a:r>
            </a:p>
          </p:txBody>
        </p:sp>
        <p:sp>
          <p:nvSpPr>
            <p:cNvPr id="31749" name="Rectangle 5"/>
            <p:cNvSpPr>
              <a:spLocks noChangeArrowheads="1"/>
            </p:cNvSpPr>
            <p:nvPr/>
          </p:nvSpPr>
          <p:spPr bwMode="auto">
            <a:xfrm>
              <a:off x="1398" y="4119"/>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1750" name="Rectangle 6"/>
            <p:cNvSpPr>
              <a:spLocks noChangeArrowheads="1"/>
            </p:cNvSpPr>
            <p:nvPr/>
          </p:nvSpPr>
          <p:spPr bwMode="auto">
            <a:xfrm>
              <a:off x="294" y="4119"/>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1751" name="Rectangle 7"/>
            <p:cNvSpPr>
              <a:spLocks noChangeArrowheads="1"/>
            </p:cNvSpPr>
            <p:nvPr/>
          </p:nvSpPr>
          <p:spPr bwMode="auto">
            <a:xfrm>
              <a:off x="2310" y="3764"/>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500</a:t>
              </a:r>
            </a:p>
          </p:txBody>
        </p:sp>
        <p:sp>
          <p:nvSpPr>
            <p:cNvPr id="31752" name="Rectangle 8"/>
            <p:cNvSpPr>
              <a:spLocks noChangeArrowheads="1"/>
            </p:cNvSpPr>
            <p:nvPr/>
          </p:nvSpPr>
          <p:spPr bwMode="auto">
            <a:xfrm>
              <a:off x="1398" y="3764"/>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hotdog</a:t>
              </a:r>
            </a:p>
          </p:txBody>
        </p:sp>
        <p:sp>
          <p:nvSpPr>
            <p:cNvPr id="31753" name="Rectangle 9"/>
            <p:cNvSpPr>
              <a:spLocks noChangeArrowheads="1"/>
            </p:cNvSpPr>
            <p:nvPr/>
          </p:nvSpPr>
          <p:spPr bwMode="auto">
            <a:xfrm>
              <a:off x="294" y="3764"/>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1754" name="Rectangle 10"/>
            <p:cNvSpPr>
              <a:spLocks noChangeArrowheads="1"/>
            </p:cNvSpPr>
            <p:nvPr/>
          </p:nvSpPr>
          <p:spPr bwMode="auto">
            <a:xfrm>
              <a:off x="2310" y="3409"/>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350</a:t>
              </a:r>
            </a:p>
          </p:txBody>
        </p:sp>
        <p:sp>
          <p:nvSpPr>
            <p:cNvPr id="31755" name="Rectangle 11"/>
            <p:cNvSpPr>
              <a:spLocks noChangeArrowheads="1"/>
            </p:cNvSpPr>
            <p:nvPr/>
          </p:nvSpPr>
          <p:spPr bwMode="auto">
            <a:xfrm>
              <a:off x="1398" y="3409"/>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1756" name="Rectangle 12"/>
            <p:cNvSpPr>
              <a:spLocks noChangeArrowheads="1"/>
            </p:cNvSpPr>
            <p:nvPr/>
          </p:nvSpPr>
          <p:spPr bwMode="auto">
            <a:xfrm>
              <a:off x="294" y="3409"/>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02/25/08</a:t>
              </a:r>
            </a:p>
          </p:txBody>
        </p:sp>
        <p:sp>
          <p:nvSpPr>
            <p:cNvPr id="31757" name="Rectangle 13"/>
            <p:cNvSpPr>
              <a:spLocks noChangeArrowheads="1"/>
            </p:cNvSpPr>
            <p:nvPr/>
          </p:nvSpPr>
          <p:spPr bwMode="auto">
            <a:xfrm>
              <a:off x="2310" y="3054"/>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sold</a:t>
              </a:r>
            </a:p>
          </p:txBody>
        </p:sp>
        <p:sp>
          <p:nvSpPr>
            <p:cNvPr id="31758" name="Rectangle 14"/>
            <p:cNvSpPr>
              <a:spLocks noChangeArrowheads="1"/>
            </p:cNvSpPr>
            <p:nvPr/>
          </p:nvSpPr>
          <p:spPr bwMode="auto">
            <a:xfrm>
              <a:off x="1398" y="3054"/>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food</a:t>
              </a:r>
            </a:p>
          </p:txBody>
        </p:sp>
        <p:sp>
          <p:nvSpPr>
            <p:cNvPr id="31759" name="Rectangle 15"/>
            <p:cNvSpPr>
              <a:spLocks noChangeArrowheads="1"/>
            </p:cNvSpPr>
            <p:nvPr/>
          </p:nvSpPr>
          <p:spPr bwMode="auto">
            <a:xfrm>
              <a:off x="294" y="3054"/>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date</a:t>
              </a:r>
            </a:p>
          </p:txBody>
        </p:sp>
        <p:sp>
          <p:nvSpPr>
            <p:cNvPr id="31760" name="Line 16"/>
            <p:cNvSpPr>
              <a:spLocks noChangeShapeType="1"/>
            </p:cNvSpPr>
            <p:nvPr/>
          </p:nvSpPr>
          <p:spPr bwMode="auto">
            <a:xfrm>
              <a:off x="294" y="3054"/>
              <a:ext cx="2784" cy="1"/>
            </a:xfrm>
            <a:prstGeom prst="line">
              <a:avLst/>
            </a:prstGeom>
            <a:noFill/>
            <a:ln w="28440">
              <a:solidFill>
                <a:srgbClr val="000000"/>
              </a:solidFill>
              <a:miter lim="800000"/>
              <a:headEnd/>
              <a:tailEnd/>
            </a:ln>
            <a:effectLst/>
          </p:spPr>
          <p:txBody>
            <a:bodyPr/>
            <a:lstStyle/>
            <a:p>
              <a:endParaRPr lang="en-IE"/>
            </a:p>
          </p:txBody>
        </p:sp>
        <p:sp>
          <p:nvSpPr>
            <p:cNvPr id="31761" name="Line 17"/>
            <p:cNvSpPr>
              <a:spLocks noChangeShapeType="1"/>
            </p:cNvSpPr>
            <p:nvPr/>
          </p:nvSpPr>
          <p:spPr bwMode="auto">
            <a:xfrm>
              <a:off x="294" y="3409"/>
              <a:ext cx="2784" cy="1"/>
            </a:xfrm>
            <a:prstGeom prst="line">
              <a:avLst/>
            </a:prstGeom>
            <a:noFill/>
            <a:ln w="12600">
              <a:solidFill>
                <a:srgbClr val="000000"/>
              </a:solidFill>
              <a:miter lim="800000"/>
              <a:headEnd/>
              <a:tailEnd/>
            </a:ln>
            <a:effectLst/>
          </p:spPr>
          <p:txBody>
            <a:bodyPr/>
            <a:lstStyle/>
            <a:p>
              <a:endParaRPr lang="en-IE"/>
            </a:p>
          </p:txBody>
        </p:sp>
        <p:sp>
          <p:nvSpPr>
            <p:cNvPr id="31762" name="Line 18"/>
            <p:cNvSpPr>
              <a:spLocks noChangeShapeType="1"/>
            </p:cNvSpPr>
            <p:nvPr/>
          </p:nvSpPr>
          <p:spPr bwMode="auto">
            <a:xfrm>
              <a:off x="294" y="3764"/>
              <a:ext cx="2784" cy="1"/>
            </a:xfrm>
            <a:prstGeom prst="line">
              <a:avLst/>
            </a:prstGeom>
            <a:noFill/>
            <a:ln w="12600">
              <a:solidFill>
                <a:srgbClr val="000000"/>
              </a:solidFill>
              <a:miter lim="800000"/>
              <a:headEnd/>
              <a:tailEnd/>
            </a:ln>
            <a:effectLst/>
          </p:spPr>
          <p:txBody>
            <a:bodyPr/>
            <a:lstStyle/>
            <a:p>
              <a:endParaRPr lang="en-IE"/>
            </a:p>
          </p:txBody>
        </p:sp>
        <p:sp>
          <p:nvSpPr>
            <p:cNvPr id="31763" name="Line 19"/>
            <p:cNvSpPr>
              <a:spLocks noChangeShapeType="1"/>
            </p:cNvSpPr>
            <p:nvPr/>
          </p:nvSpPr>
          <p:spPr bwMode="auto">
            <a:xfrm>
              <a:off x="294" y="4119"/>
              <a:ext cx="2784" cy="1"/>
            </a:xfrm>
            <a:prstGeom prst="line">
              <a:avLst/>
            </a:prstGeom>
            <a:noFill/>
            <a:ln w="12600">
              <a:solidFill>
                <a:srgbClr val="000000"/>
              </a:solidFill>
              <a:miter lim="800000"/>
              <a:headEnd/>
              <a:tailEnd/>
            </a:ln>
            <a:effectLst/>
          </p:spPr>
          <p:txBody>
            <a:bodyPr/>
            <a:lstStyle/>
            <a:p>
              <a:endParaRPr lang="en-IE"/>
            </a:p>
          </p:txBody>
        </p:sp>
        <p:sp>
          <p:nvSpPr>
            <p:cNvPr id="31764" name="Line 20"/>
            <p:cNvSpPr>
              <a:spLocks noChangeShapeType="1"/>
            </p:cNvSpPr>
            <p:nvPr/>
          </p:nvSpPr>
          <p:spPr bwMode="auto">
            <a:xfrm>
              <a:off x="294" y="4474"/>
              <a:ext cx="2784" cy="1"/>
            </a:xfrm>
            <a:prstGeom prst="line">
              <a:avLst/>
            </a:prstGeom>
            <a:noFill/>
            <a:ln w="28440">
              <a:solidFill>
                <a:srgbClr val="000000"/>
              </a:solidFill>
              <a:miter lim="800000"/>
              <a:headEnd/>
              <a:tailEnd/>
            </a:ln>
            <a:effectLst/>
          </p:spPr>
          <p:txBody>
            <a:bodyPr/>
            <a:lstStyle/>
            <a:p>
              <a:endParaRPr lang="en-IE"/>
            </a:p>
          </p:txBody>
        </p:sp>
        <p:sp>
          <p:nvSpPr>
            <p:cNvPr id="31765" name="Line 21"/>
            <p:cNvSpPr>
              <a:spLocks noChangeShapeType="1"/>
            </p:cNvSpPr>
            <p:nvPr/>
          </p:nvSpPr>
          <p:spPr bwMode="auto">
            <a:xfrm>
              <a:off x="294" y="3054"/>
              <a:ext cx="1" cy="1420"/>
            </a:xfrm>
            <a:prstGeom prst="line">
              <a:avLst/>
            </a:prstGeom>
            <a:noFill/>
            <a:ln w="28440">
              <a:solidFill>
                <a:srgbClr val="000000"/>
              </a:solidFill>
              <a:miter lim="800000"/>
              <a:headEnd/>
              <a:tailEnd/>
            </a:ln>
            <a:effectLst/>
          </p:spPr>
          <p:txBody>
            <a:bodyPr/>
            <a:lstStyle/>
            <a:p>
              <a:endParaRPr lang="en-IE"/>
            </a:p>
          </p:txBody>
        </p:sp>
        <p:sp>
          <p:nvSpPr>
            <p:cNvPr id="31766" name="Line 22"/>
            <p:cNvSpPr>
              <a:spLocks noChangeShapeType="1"/>
            </p:cNvSpPr>
            <p:nvPr/>
          </p:nvSpPr>
          <p:spPr bwMode="auto">
            <a:xfrm>
              <a:off x="1398" y="3054"/>
              <a:ext cx="1" cy="1420"/>
            </a:xfrm>
            <a:prstGeom prst="line">
              <a:avLst/>
            </a:prstGeom>
            <a:noFill/>
            <a:ln w="12600">
              <a:solidFill>
                <a:srgbClr val="000000"/>
              </a:solidFill>
              <a:miter lim="800000"/>
              <a:headEnd/>
              <a:tailEnd/>
            </a:ln>
            <a:effectLst/>
          </p:spPr>
          <p:txBody>
            <a:bodyPr/>
            <a:lstStyle/>
            <a:p>
              <a:endParaRPr lang="en-IE"/>
            </a:p>
          </p:txBody>
        </p:sp>
        <p:sp>
          <p:nvSpPr>
            <p:cNvPr id="31767" name="Line 23"/>
            <p:cNvSpPr>
              <a:spLocks noChangeShapeType="1"/>
            </p:cNvSpPr>
            <p:nvPr/>
          </p:nvSpPr>
          <p:spPr bwMode="auto">
            <a:xfrm>
              <a:off x="2310" y="3054"/>
              <a:ext cx="1" cy="1420"/>
            </a:xfrm>
            <a:prstGeom prst="line">
              <a:avLst/>
            </a:prstGeom>
            <a:noFill/>
            <a:ln w="12600">
              <a:solidFill>
                <a:srgbClr val="000000"/>
              </a:solidFill>
              <a:miter lim="800000"/>
              <a:headEnd/>
              <a:tailEnd/>
            </a:ln>
            <a:effectLst/>
          </p:spPr>
          <p:txBody>
            <a:bodyPr/>
            <a:lstStyle/>
            <a:p>
              <a:endParaRPr lang="en-IE"/>
            </a:p>
          </p:txBody>
        </p:sp>
        <p:sp>
          <p:nvSpPr>
            <p:cNvPr id="31768" name="Line 24"/>
            <p:cNvSpPr>
              <a:spLocks noChangeShapeType="1"/>
            </p:cNvSpPr>
            <p:nvPr/>
          </p:nvSpPr>
          <p:spPr bwMode="auto">
            <a:xfrm>
              <a:off x="3078" y="3054"/>
              <a:ext cx="1" cy="1420"/>
            </a:xfrm>
            <a:prstGeom prst="line">
              <a:avLst/>
            </a:prstGeom>
            <a:noFill/>
            <a:ln w="28440">
              <a:solidFill>
                <a:srgbClr val="000000"/>
              </a:solidFill>
              <a:miter lim="800000"/>
              <a:headEnd/>
              <a:tailEnd/>
            </a:ln>
            <a:effectLst/>
          </p:spPr>
          <p:txBody>
            <a:bodyPr/>
            <a:lstStyle/>
            <a:p>
              <a:endParaRPr lang="en-IE"/>
            </a:p>
          </p:txBody>
        </p:sp>
      </p:grpSp>
      <p:grpSp>
        <p:nvGrpSpPr>
          <p:cNvPr id="3" name="Group 25"/>
          <p:cNvGrpSpPr>
            <a:grpSpLocks/>
          </p:cNvGrpSpPr>
          <p:nvPr/>
        </p:nvGrpSpPr>
        <p:grpSpPr bwMode="auto">
          <a:xfrm>
            <a:off x="4849331" y="4396376"/>
            <a:ext cx="4009414" cy="2042717"/>
            <a:chOff x="3366" y="3054"/>
            <a:chExt cx="2783" cy="1419"/>
          </a:xfrm>
        </p:grpSpPr>
        <p:sp>
          <p:nvSpPr>
            <p:cNvPr id="31770" name="Rectangle 26"/>
            <p:cNvSpPr>
              <a:spLocks noChangeArrowheads="1"/>
            </p:cNvSpPr>
            <p:nvPr/>
          </p:nvSpPr>
          <p:spPr bwMode="auto">
            <a:xfrm>
              <a:off x="5382" y="4119"/>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70</a:t>
              </a:r>
            </a:p>
          </p:txBody>
        </p:sp>
        <p:sp>
          <p:nvSpPr>
            <p:cNvPr id="31771" name="Rectangle 27"/>
            <p:cNvSpPr>
              <a:spLocks noChangeArrowheads="1"/>
            </p:cNvSpPr>
            <p:nvPr/>
          </p:nvSpPr>
          <p:spPr bwMode="auto">
            <a:xfrm>
              <a:off x="4470" y="4119"/>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1772" name="Rectangle 28"/>
            <p:cNvSpPr>
              <a:spLocks noChangeArrowheads="1"/>
            </p:cNvSpPr>
            <p:nvPr/>
          </p:nvSpPr>
          <p:spPr bwMode="auto">
            <a:xfrm>
              <a:off x="3366" y="4119"/>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1773" name="Rectangle 29"/>
            <p:cNvSpPr>
              <a:spLocks noChangeArrowheads="1"/>
            </p:cNvSpPr>
            <p:nvPr/>
          </p:nvSpPr>
          <p:spPr bwMode="auto">
            <a:xfrm>
              <a:off x="5382" y="3764"/>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500</a:t>
              </a:r>
            </a:p>
          </p:txBody>
        </p:sp>
        <p:sp>
          <p:nvSpPr>
            <p:cNvPr id="31774" name="Rectangle 30"/>
            <p:cNvSpPr>
              <a:spLocks noChangeArrowheads="1"/>
            </p:cNvSpPr>
            <p:nvPr/>
          </p:nvSpPr>
          <p:spPr bwMode="auto">
            <a:xfrm>
              <a:off x="4470" y="3764"/>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hotdog</a:t>
              </a:r>
            </a:p>
          </p:txBody>
        </p:sp>
        <p:sp>
          <p:nvSpPr>
            <p:cNvPr id="31775" name="Rectangle 31"/>
            <p:cNvSpPr>
              <a:spLocks noChangeArrowheads="1"/>
            </p:cNvSpPr>
            <p:nvPr/>
          </p:nvSpPr>
          <p:spPr bwMode="auto">
            <a:xfrm>
              <a:off x="3366" y="3764"/>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02/26/08</a:t>
              </a:r>
            </a:p>
          </p:txBody>
        </p:sp>
        <p:sp>
          <p:nvSpPr>
            <p:cNvPr id="31776" name="Rectangle 32"/>
            <p:cNvSpPr>
              <a:spLocks noChangeArrowheads="1"/>
            </p:cNvSpPr>
            <p:nvPr/>
          </p:nvSpPr>
          <p:spPr bwMode="auto">
            <a:xfrm>
              <a:off x="5382" y="3409"/>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349</a:t>
              </a:r>
            </a:p>
          </p:txBody>
        </p:sp>
        <p:sp>
          <p:nvSpPr>
            <p:cNvPr id="31777" name="Rectangle 33"/>
            <p:cNvSpPr>
              <a:spLocks noChangeArrowheads="1"/>
            </p:cNvSpPr>
            <p:nvPr/>
          </p:nvSpPr>
          <p:spPr bwMode="auto">
            <a:xfrm>
              <a:off x="4470" y="3409"/>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pizza</a:t>
              </a:r>
            </a:p>
          </p:txBody>
        </p:sp>
        <p:sp>
          <p:nvSpPr>
            <p:cNvPr id="31778" name="Rectangle 34"/>
            <p:cNvSpPr>
              <a:spLocks noChangeArrowheads="1"/>
            </p:cNvSpPr>
            <p:nvPr/>
          </p:nvSpPr>
          <p:spPr bwMode="auto">
            <a:xfrm>
              <a:off x="3366" y="3409"/>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02/25/08</a:t>
              </a:r>
            </a:p>
          </p:txBody>
        </p:sp>
        <p:sp>
          <p:nvSpPr>
            <p:cNvPr id="31779" name="Rectangle 35"/>
            <p:cNvSpPr>
              <a:spLocks noChangeArrowheads="1"/>
            </p:cNvSpPr>
            <p:nvPr/>
          </p:nvSpPr>
          <p:spPr bwMode="auto">
            <a:xfrm>
              <a:off x="5382" y="3054"/>
              <a:ext cx="768"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sold</a:t>
              </a:r>
            </a:p>
          </p:txBody>
        </p:sp>
        <p:sp>
          <p:nvSpPr>
            <p:cNvPr id="31780" name="Rectangle 36"/>
            <p:cNvSpPr>
              <a:spLocks noChangeArrowheads="1"/>
            </p:cNvSpPr>
            <p:nvPr/>
          </p:nvSpPr>
          <p:spPr bwMode="auto">
            <a:xfrm>
              <a:off x="4470" y="3054"/>
              <a:ext cx="912"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food</a:t>
              </a:r>
            </a:p>
          </p:txBody>
        </p:sp>
        <p:sp>
          <p:nvSpPr>
            <p:cNvPr id="31781" name="Rectangle 37"/>
            <p:cNvSpPr>
              <a:spLocks noChangeArrowheads="1"/>
            </p:cNvSpPr>
            <p:nvPr/>
          </p:nvSpPr>
          <p:spPr bwMode="auto">
            <a:xfrm>
              <a:off x="3366" y="3054"/>
              <a:ext cx="1104" cy="355"/>
            </a:xfrm>
            <a:prstGeom prst="rect">
              <a:avLst/>
            </a:prstGeom>
            <a:noFill/>
            <a:ln w="9525">
              <a:noFill/>
              <a:round/>
              <a:headEnd/>
              <a:tailEnd/>
            </a:ln>
            <a:effectLst/>
          </p:spPr>
          <p:txBody>
            <a:bodyPr lIns="90000" tIns="46800" rIns="90000" bIns="46800"/>
            <a:lstStyle/>
            <a:p>
              <a:pPr>
                <a:spcBef>
                  <a:spcPts val="703"/>
                </a:spcBef>
                <a:buClr>
                  <a:srgbClr val="00007D"/>
                </a:buClr>
                <a:buSzPct val="75000"/>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sz="2800" dirty="0">
                  <a:solidFill>
                    <a:srgbClr val="000000"/>
                  </a:solidFill>
                </a:rPr>
                <a:t>date</a:t>
              </a:r>
            </a:p>
          </p:txBody>
        </p:sp>
        <p:sp>
          <p:nvSpPr>
            <p:cNvPr id="31782" name="Line 38"/>
            <p:cNvSpPr>
              <a:spLocks noChangeShapeType="1"/>
            </p:cNvSpPr>
            <p:nvPr/>
          </p:nvSpPr>
          <p:spPr bwMode="auto">
            <a:xfrm>
              <a:off x="3366" y="3054"/>
              <a:ext cx="2784" cy="1"/>
            </a:xfrm>
            <a:prstGeom prst="line">
              <a:avLst/>
            </a:prstGeom>
            <a:noFill/>
            <a:ln w="28440">
              <a:solidFill>
                <a:srgbClr val="000000"/>
              </a:solidFill>
              <a:miter lim="800000"/>
              <a:headEnd/>
              <a:tailEnd/>
            </a:ln>
            <a:effectLst/>
          </p:spPr>
          <p:txBody>
            <a:bodyPr/>
            <a:lstStyle/>
            <a:p>
              <a:endParaRPr lang="en-IE"/>
            </a:p>
          </p:txBody>
        </p:sp>
        <p:sp>
          <p:nvSpPr>
            <p:cNvPr id="31783" name="Line 39"/>
            <p:cNvSpPr>
              <a:spLocks noChangeShapeType="1"/>
            </p:cNvSpPr>
            <p:nvPr/>
          </p:nvSpPr>
          <p:spPr bwMode="auto">
            <a:xfrm>
              <a:off x="3366" y="3409"/>
              <a:ext cx="2784" cy="1"/>
            </a:xfrm>
            <a:prstGeom prst="line">
              <a:avLst/>
            </a:prstGeom>
            <a:noFill/>
            <a:ln w="12600">
              <a:solidFill>
                <a:srgbClr val="000000"/>
              </a:solidFill>
              <a:miter lim="800000"/>
              <a:headEnd/>
              <a:tailEnd/>
            </a:ln>
            <a:effectLst/>
          </p:spPr>
          <p:txBody>
            <a:bodyPr/>
            <a:lstStyle/>
            <a:p>
              <a:endParaRPr lang="en-IE"/>
            </a:p>
          </p:txBody>
        </p:sp>
        <p:sp>
          <p:nvSpPr>
            <p:cNvPr id="31784" name="Line 40"/>
            <p:cNvSpPr>
              <a:spLocks noChangeShapeType="1"/>
            </p:cNvSpPr>
            <p:nvPr/>
          </p:nvSpPr>
          <p:spPr bwMode="auto">
            <a:xfrm>
              <a:off x="3366" y="3764"/>
              <a:ext cx="2784" cy="1"/>
            </a:xfrm>
            <a:prstGeom prst="line">
              <a:avLst/>
            </a:prstGeom>
            <a:noFill/>
            <a:ln w="12600">
              <a:solidFill>
                <a:srgbClr val="000000"/>
              </a:solidFill>
              <a:miter lim="800000"/>
              <a:headEnd/>
              <a:tailEnd/>
            </a:ln>
            <a:effectLst/>
          </p:spPr>
          <p:txBody>
            <a:bodyPr/>
            <a:lstStyle/>
            <a:p>
              <a:endParaRPr lang="en-IE"/>
            </a:p>
          </p:txBody>
        </p:sp>
        <p:sp>
          <p:nvSpPr>
            <p:cNvPr id="31785" name="Line 41"/>
            <p:cNvSpPr>
              <a:spLocks noChangeShapeType="1"/>
            </p:cNvSpPr>
            <p:nvPr/>
          </p:nvSpPr>
          <p:spPr bwMode="auto">
            <a:xfrm>
              <a:off x="3366" y="4119"/>
              <a:ext cx="2784" cy="1"/>
            </a:xfrm>
            <a:prstGeom prst="line">
              <a:avLst/>
            </a:prstGeom>
            <a:noFill/>
            <a:ln w="12600">
              <a:solidFill>
                <a:srgbClr val="000000"/>
              </a:solidFill>
              <a:miter lim="800000"/>
              <a:headEnd/>
              <a:tailEnd/>
            </a:ln>
            <a:effectLst/>
          </p:spPr>
          <p:txBody>
            <a:bodyPr/>
            <a:lstStyle/>
            <a:p>
              <a:endParaRPr lang="en-IE"/>
            </a:p>
          </p:txBody>
        </p:sp>
        <p:sp>
          <p:nvSpPr>
            <p:cNvPr id="31786" name="Line 42"/>
            <p:cNvSpPr>
              <a:spLocks noChangeShapeType="1"/>
            </p:cNvSpPr>
            <p:nvPr/>
          </p:nvSpPr>
          <p:spPr bwMode="auto">
            <a:xfrm>
              <a:off x="3366" y="4474"/>
              <a:ext cx="2784" cy="1"/>
            </a:xfrm>
            <a:prstGeom prst="line">
              <a:avLst/>
            </a:prstGeom>
            <a:noFill/>
            <a:ln w="28440">
              <a:solidFill>
                <a:srgbClr val="000000"/>
              </a:solidFill>
              <a:miter lim="800000"/>
              <a:headEnd/>
              <a:tailEnd/>
            </a:ln>
            <a:effectLst/>
          </p:spPr>
          <p:txBody>
            <a:bodyPr/>
            <a:lstStyle/>
            <a:p>
              <a:endParaRPr lang="en-IE"/>
            </a:p>
          </p:txBody>
        </p:sp>
        <p:sp>
          <p:nvSpPr>
            <p:cNvPr id="31787" name="Line 43"/>
            <p:cNvSpPr>
              <a:spLocks noChangeShapeType="1"/>
            </p:cNvSpPr>
            <p:nvPr/>
          </p:nvSpPr>
          <p:spPr bwMode="auto">
            <a:xfrm>
              <a:off x="3366" y="3054"/>
              <a:ext cx="1" cy="1420"/>
            </a:xfrm>
            <a:prstGeom prst="line">
              <a:avLst/>
            </a:prstGeom>
            <a:noFill/>
            <a:ln w="28440">
              <a:solidFill>
                <a:srgbClr val="000000"/>
              </a:solidFill>
              <a:miter lim="800000"/>
              <a:headEnd/>
              <a:tailEnd/>
            </a:ln>
            <a:effectLst/>
          </p:spPr>
          <p:txBody>
            <a:bodyPr/>
            <a:lstStyle/>
            <a:p>
              <a:endParaRPr lang="en-IE"/>
            </a:p>
          </p:txBody>
        </p:sp>
        <p:sp>
          <p:nvSpPr>
            <p:cNvPr id="31788" name="Line 44"/>
            <p:cNvSpPr>
              <a:spLocks noChangeShapeType="1"/>
            </p:cNvSpPr>
            <p:nvPr/>
          </p:nvSpPr>
          <p:spPr bwMode="auto">
            <a:xfrm>
              <a:off x="4470" y="3054"/>
              <a:ext cx="1" cy="1420"/>
            </a:xfrm>
            <a:prstGeom prst="line">
              <a:avLst/>
            </a:prstGeom>
            <a:noFill/>
            <a:ln w="12600">
              <a:solidFill>
                <a:srgbClr val="000000"/>
              </a:solidFill>
              <a:miter lim="800000"/>
              <a:headEnd/>
              <a:tailEnd/>
            </a:ln>
            <a:effectLst/>
          </p:spPr>
          <p:txBody>
            <a:bodyPr/>
            <a:lstStyle/>
            <a:p>
              <a:endParaRPr lang="en-IE"/>
            </a:p>
          </p:txBody>
        </p:sp>
        <p:sp>
          <p:nvSpPr>
            <p:cNvPr id="31789" name="Line 45"/>
            <p:cNvSpPr>
              <a:spLocks noChangeShapeType="1"/>
            </p:cNvSpPr>
            <p:nvPr/>
          </p:nvSpPr>
          <p:spPr bwMode="auto">
            <a:xfrm>
              <a:off x="5382" y="3054"/>
              <a:ext cx="1" cy="1420"/>
            </a:xfrm>
            <a:prstGeom prst="line">
              <a:avLst/>
            </a:prstGeom>
            <a:noFill/>
            <a:ln w="12600">
              <a:solidFill>
                <a:srgbClr val="000000"/>
              </a:solidFill>
              <a:miter lim="800000"/>
              <a:headEnd/>
              <a:tailEnd/>
            </a:ln>
            <a:effectLst/>
          </p:spPr>
          <p:txBody>
            <a:bodyPr/>
            <a:lstStyle/>
            <a:p>
              <a:endParaRPr lang="en-IE"/>
            </a:p>
          </p:txBody>
        </p:sp>
        <p:sp>
          <p:nvSpPr>
            <p:cNvPr id="31790" name="Line 46"/>
            <p:cNvSpPr>
              <a:spLocks noChangeShapeType="1"/>
            </p:cNvSpPr>
            <p:nvPr/>
          </p:nvSpPr>
          <p:spPr bwMode="auto">
            <a:xfrm>
              <a:off x="6150" y="3054"/>
              <a:ext cx="1" cy="1420"/>
            </a:xfrm>
            <a:prstGeom prst="line">
              <a:avLst/>
            </a:prstGeom>
            <a:noFill/>
            <a:ln w="28440">
              <a:solidFill>
                <a:srgbClr val="000000"/>
              </a:solidFill>
              <a:miter lim="800000"/>
              <a:headEnd/>
              <a:tailEnd/>
            </a:ln>
            <a:effectLst/>
          </p:spPr>
          <p:txBody>
            <a:bodyPr/>
            <a:lstStyle/>
            <a:p>
              <a:endParaRPr lang="en-IE"/>
            </a:p>
          </p:txBody>
        </p:sp>
      </p:grpSp>
      <p:sp>
        <p:nvSpPr>
          <p:cNvPr id="48" name="Text Box 1"/>
          <p:cNvSpPr txBox="1">
            <a:spLocks noChangeArrowheads="1"/>
          </p:cNvSpPr>
          <p:nvPr/>
        </p:nvSpPr>
        <p:spPr bwMode="auto">
          <a:xfrm>
            <a:off x="561865" y="388678"/>
            <a:ext cx="5877977" cy="552786"/>
          </a:xfrm>
          <a:prstGeom prst="rect">
            <a:avLst/>
          </a:prstGeom>
          <a:noFill/>
          <a:ln w="9525">
            <a:noFill/>
            <a:round/>
            <a:headEnd/>
            <a:tailEnd/>
          </a:ln>
          <a:effectLst/>
        </p:spPr>
        <p:txBody>
          <a:bodyPr lIns="81648" tIns="40824" rIns="81648" bIns="40824"/>
          <a:lstStyle/>
          <a:p>
            <a:pPr>
              <a:lnSpc>
                <a:spcPct val="11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US" sz="3600" dirty="0" smtClean="0">
                <a:solidFill>
                  <a:schemeClr val="tx2">
                    <a:satMod val="130000"/>
                  </a:schemeClr>
                </a:solidFill>
                <a:effectLst>
                  <a:outerShdw blurRad="50000" dist="30000" dir="5400000" algn="tl" rotWithShape="0">
                    <a:srgbClr val="000000">
                      <a:alpha val="30000"/>
                    </a:srgbClr>
                  </a:outerShdw>
                </a:effectLst>
              </a:rPr>
              <a:t>Update Example</a:t>
            </a:r>
            <a:endParaRPr lang="en-GB" sz="3600" dirty="0">
              <a:solidFill>
                <a:srgbClr val="333366"/>
              </a:solidFill>
              <a:latin typeface="Comic Sans MS" pitchFamily="66" charset="0"/>
            </a:endParaRPr>
          </a:p>
        </p:txBody>
      </p:sp>
      <p:sp>
        <p:nvSpPr>
          <p:cNvPr id="49" name="Right Arrow 48"/>
          <p:cNvSpPr/>
          <p:nvPr/>
        </p:nvSpPr>
        <p:spPr>
          <a:xfrm>
            <a:off x="3491880" y="3501008"/>
            <a:ext cx="2232248"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Becomes</a:t>
            </a:r>
            <a:endParaRPr lang="en-IE" dirty="0"/>
          </a:p>
        </p:txBody>
      </p:sp>
    </p:spTree>
    <p:extLst>
      <p:ext uri="{BB962C8B-B14F-4D97-AF65-F5344CB8AC3E}">
        <p14:creationId xmlns:p14="http://schemas.microsoft.com/office/powerpoint/2010/main" val="1108352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effectLst/>
              </a:rPr>
              <a:t>SQL NULL </a:t>
            </a:r>
            <a:r>
              <a:rPr lang="en-IE" b="1" dirty="0" smtClean="0">
                <a:effectLst/>
              </a:rPr>
              <a:t>Values</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26</a:t>
            </a:fld>
            <a:endParaRPr lang="en-IE"/>
          </a:p>
        </p:txBody>
      </p:sp>
      <p:sp>
        <p:nvSpPr>
          <p:cNvPr id="5" name="Rectangle 1"/>
          <p:cNvSpPr>
            <a:spLocks noChangeArrowheads="1"/>
          </p:cNvSpPr>
          <p:nvPr/>
        </p:nvSpPr>
        <p:spPr bwMode="auto">
          <a:xfrm>
            <a:off x="1115616" y="1628800"/>
            <a:ext cx="770485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effectLst/>
              </a:rPr>
              <a:t>NULL values represent missing unknown data.</a:t>
            </a: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effectLst/>
            </a:endParaRP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effectLst/>
              </a:rPr>
              <a:t>By default, a table column can hold NULL values.</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effectLst/>
            </a:endParaRP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lang="en-IE" sz="2400" dirty="0" smtClean="0"/>
              <a:t>If </a:t>
            </a:r>
            <a:r>
              <a:rPr lang="en-IE" sz="2400" dirty="0"/>
              <a:t>a column in a table is optional, we can insert a new record or update an existing record without adding a value to this column. This means that the field will be saved with a NULL </a:t>
            </a:r>
            <a:r>
              <a:rPr lang="en-IE" sz="2400" dirty="0" smtClean="0"/>
              <a:t>value.</a:t>
            </a:r>
          </a:p>
          <a:p>
            <a:pPr marR="0" lvl="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effectLst/>
            </a:endParaRPr>
          </a:p>
        </p:txBody>
      </p:sp>
    </p:spTree>
    <p:extLst>
      <p:ext uri="{BB962C8B-B14F-4D97-AF65-F5344CB8AC3E}">
        <p14:creationId xmlns:p14="http://schemas.microsoft.com/office/powerpoint/2010/main" val="4136701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NULL Values</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27</a:t>
            </a:fld>
            <a:endParaRPr lang="en-IE"/>
          </a:p>
        </p:txBody>
      </p:sp>
      <p:graphicFrame>
        <p:nvGraphicFramePr>
          <p:cNvPr id="5" name="Table 4"/>
          <p:cNvGraphicFramePr>
            <a:graphicFrameLocks noGrp="1"/>
          </p:cNvGraphicFramePr>
          <p:nvPr>
            <p:extLst/>
          </p:nvPr>
        </p:nvGraphicFramePr>
        <p:xfrm>
          <a:off x="1310117" y="1856620"/>
          <a:ext cx="7499350" cy="1463040"/>
        </p:xfrm>
        <a:graphic>
          <a:graphicData uri="http://schemas.openxmlformats.org/drawingml/2006/table">
            <a:tbl>
              <a:tblPr>
                <a:tableStyleId>{5940675A-B579-460E-94D1-54222C63F5DA}</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tblGrid>
              <a:tr h="0">
                <a:tc>
                  <a:txBody>
                    <a:bodyPr/>
                    <a:lstStyle/>
                    <a:p>
                      <a:pPr algn="l"/>
                      <a:r>
                        <a:rPr lang="en-IE"/>
                        <a:t>P_Id</a:t>
                      </a:r>
                    </a:p>
                  </a:txBody>
                  <a:tcPr anchor="ctr"/>
                </a:tc>
                <a:tc>
                  <a:txBody>
                    <a:bodyPr/>
                    <a:lstStyle/>
                    <a:p>
                      <a:pPr algn="l"/>
                      <a:r>
                        <a:rPr lang="en-IE"/>
                        <a:t>LastName</a:t>
                      </a:r>
                    </a:p>
                  </a:txBody>
                  <a:tcPr anchor="ctr"/>
                </a:tc>
                <a:tc>
                  <a:txBody>
                    <a:bodyPr/>
                    <a:lstStyle/>
                    <a:p>
                      <a:pPr algn="l"/>
                      <a:r>
                        <a:rPr lang="en-IE"/>
                        <a:t>FirstName</a:t>
                      </a:r>
                    </a:p>
                  </a:txBody>
                  <a:tcPr anchor="ctr"/>
                </a:tc>
                <a:tc>
                  <a:txBody>
                    <a:bodyPr/>
                    <a:lstStyle/>
                    <a:p>
                      <a:pPr algn="l"/>
                      <a:r>
                        <a:rPr lang="en-IE"/>
                        <a:t>Address</a:t>
                      </a:r>
                    </a:p>
                  </a:txBody>
                  <a:tcPr anchor="ctr"/>
                </a:tc>
                <a:tc>
                  <a:txBody>
                    <a:bodyPr/>
                    <a:lstStyle/>
                    <a:p>
                      <a:pPr algn="l"/>
                      <a:r>
                        <a:rPr lang="en-IE"/>
                        <a:t>City</a:t>
                      </a:r>
                    </a:p>
                  </a:txBody>
                  <a:tcPr anchor="ctr"/>
                </a:tc>
                <a:extLst>
                  <a:ext uri="{0D108BD9-81ED-4DB2-BD59-A6C34878D82A}">
                    <a16:rowId xmlns:a16="http://schemas.microsoft.com/office/drawing/2014/main" val="10000"/>
                  </a:ext>
                </a:extLst>
              </a:tr>
              <a:tr h="0">
                <a:tc>
                  <a:txBody>
                    <a:bodyPr/>
                    <a:lstStyle/>
                    <a:p>
                      <a:r>
                        <a:rPr lang="en-IE"/>
                        <a:t>1</a:t>
                      </a:r>
                    </a:p>
                  </a:txBody>
                  <a:tcPr anchor="ctr"/>
                </a:tc>
                <a:tc>
                  <a:txBody>
                    <a:bodyPr/>
                    <a:lstStyle/>
                    <a:p>
                      <a:r>
                        <a:rPr lang="en-IE"/>
                        <a:t>Hansen</a:t>
                      </a:r>
                    </a:p>
                  </a:txBody>
                  <a:tcPr anchor="ctr"/>
                </a:tc>
                <a:tc>
                  <a:txBody>
                    <a:bodyPr/>
                    <a:lstStyle/>
                    <a:p>
                      <a:r>
                        <a:rPr lang="en-IE"/>
                        <a:t>Ola</a:t>
                      </a:r>
                    </a:p>
                  </a:txBody>
                  <a:tcPr anchor="ctr"/>
                </a:tc>
                <a:tc>
                  <a:txBody>
                    <a:bodyPr/>
                    <a:lstStyle/>
                    <a:p>
                      <a:r>
                        <a:rPr lang="en-IE"/>
                        <a:t> </a:t>
                      </a:r>
                    </a:p>
                  </a:txBody>
                  <a:tcPr anchor="ctr"/>
                </a:tc>
                <a:tc>
                  <a:txBody>
                    <a:bodyPr/>
                    <a:lstStyle/>
                    <a:p>
                      <a:r>
                        <a:rPr lang="en-IE"/>
                        <a:t>Sandnes</a:t>
                      </a:r>
                    </a:p>
                  </a:txBody>
                  <a:tcPr anchor="ctr"/>
                </a:tc>
                <a:extLst>
                  <a:ext uri="{0D108BD9-81ED-4DB2-BD59-A6C34878D82A}">
                    <a16:rowId xmlns:a16="http://schemas.microsoft.com/office/drawing/2014/main" val="10001"/>
                  </a:ext>
                </a:extLst>
              </a:tr>
              <a:tr h="0">
                <a:tc>
                  <a:txBody>
                    <a:bodyPr/>
                    <a:lstStyle/>
                    <a:p>
                      <a:r>
                        <a:rPr lang="en-IE"/>
                        <a:t>2</a:t>
                      </a:r>
                    </a:p>
                  </a:txBody>
                  <a:tcPr anchor="ctr"/>
                </a:tc>
                <a:tc>
                  <a:txBody>
                    <a:bodyPr/>
                    <a:lstStyle/>
                    <a:p>
                      <a:r>
                        <a:rPr lang="en-IE"/>
                        <a:t>Svendson</a:t>
                      </a:r>
                    </a:p>
                  </a:txBody>
                  <a:tcPr anchor="ctr"/>
                </a:tc>
                <a:tc>
                  <a:txBody>
                    <a:bodyPr/>
                    <a:lstStyle/>
                    <a:p>
                      <a:r>
                        <a:rPr lang="en-IE"/>
                        <a:t>Tove</a:t>
                      </a:r>
                    </a:p>
                  </a:txBody>
                  <a:tcPr anchor="ctr"/>
                </a:tc>
                <a:tc>
                  <a:txBody>
                    <a:bodyPr/>
                    <a:lstStyle/>
                    <a:p>
                      <a:r>
                        <a:rPr lang="en-IE"/>
                        <a:t>Borgvn 23</a:t>
                      </a:r>
                    </a:p>
                  </a:txBody>
                  <a:tcPr anchor="ctr"/>
                </a:tc>
                <a:tc>
                  <a:txBody>
                    <a:bodyPr/>
                    <a:lstStyle/>
                    <a:p>
                      <a:r>
                        <a:rPr lang="en-IE"/>
                        <a:t>Sandnes</a:t>
                      </a:r>
                    </a:p>
                  </a:txBody>
                  <a:tcPr anchor="ctr"/>
                </a:tc>
                <a:extLst>
                  <a:ext uri="{0D108BD9-81ED-4DB2-BD59-A6C34878D82A}">
                    <a16:rowId xmlns:a16="http://schemas.microsoft.com/office/drawing/2014/main" val="10002"/>
                  </a:ext>
                </a:extLst>
              </a:tr>
              <a:tr h="0">
                <a:tc>
                  <a:txBody>
                    <a:bodyPr/>
                    <a:lstStyle/>
                    <a:p>
                      <a:r>
                        <a:rPr lang="en-IE"/>
                        <a:t>3</a:t>
                      </a:r>
                    </a:p>
                  </a:txBody>
                  <a:tcPr anchor="ctr"/>
                </a:tc>
                <a:tc>
                  <a:txBody>
                    <a:bodyPr/>
                    <a:lstStyle/>
                    <a:p>
                      <a:r>
                        <a:rPr lang="en-IE"/>
                        <a:t>Pettersen</a:t>
                      </a:r>
                    </a:p>
                  </a:txBody>
                  <a:tcPr anchor="ctr"/>
                </a:tc>
                <a:tc>
                  <a:txBody>
                    <a:bodyPr/>
                    <a:lstStyle/>
                    <a:p>
                      <a:r>
                        <a:rPr lang="en-IE"/>
                        <a:t>Kari</a:t>
                      </a:r>
                    </a:p>
                  </a:txBody>
                  <a:tcPr anchor="ctr"/>
                </a:tc>
                <a:tc>
                  <a:txBody>
                    <a:bodyPr/>
                    <a:lstStyle/>
                    <a:p>
                      <a:r>
                        <a:rPr lang="en-IE"/>
                        <a:t> </a:t>
                      </a:r>
                    </a:p>
                  </a:txBody>
                  <a:tcPr anchor="ctr"/>
                </a:tc>
                <a:tc>
                  <a:txBody>
                    <a:bodyPr/>
                    <a:lstStyle/>
                    <a:p>
                      <a:r>
                        <a:rPr lang="en-IE" dirty="0"/>
                        <a:t>Stavanger</a:t>
                      </a:r>
                    </a:p>
                  </a:txBody>
                  <a:tcPr anchor="ct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259631" y="3582888"/>
            <a:ext cx="754614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rPr>
              <a:t>Suppose that the "Address" column in the "Persons" table is optional. This means that if we insert a record with no value for the "Address" column, the "Address" column will be saved with a NULL value.</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rPr>
              <a:t>How can we test for NULL values?</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rPr>
              <a:t>It is not possible to test for NULL values with comparison operators, such as =, &lt;, or &lt;&gt;.</a:t>
            </a:r>
          </a:p>
          <a:p>
            <a:pPr marL="342900" marR="0" lvl="0" indent="-342900"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rPr>
              <a:t>We will have to use the </a:t>
            </a:r>
            <a:r>
              <a:rPr kumimoji="0" lang="en-US" sz="2000" b="1" i="0" u="none" strike="noStrike" cap="none" normalizeH="0" baseline="0" dirty="0" smtClean="0">
                <a:ln>
                  <a:noFill/>
                </a:ln>
                <a:solidFill>
                  <a:srgbClr val="FF0000"/>
                </a:solidFill>
                <a:effectLst/>
              </a:rPr>
              <a:t>IS NULL</a:t>
            </a:r>
            <a:r>
              <a:rPr kumimoji="0" lang="en-US" sz="2000" b="0" i="0" u="none" strike="noStrike" cap="none" normalizeH="0" baseline="0" dirty="0" smtClean="0">
                <a:ln>
                  <a:noFill/>
                </a:ln>
                <a:solidFill>
                  <a:srgbClr val="FF0000"/>
                </a:solidFill>
                <a:effectLst/>
              </a:rPr>
              <a:t> </a:t>
            </a:r>
            <a:r>
              <a:rPr kumimoji="0" lang="en-US" sz="2000" b="0" i="0" u="none" strike="noStrike" cap="none" normalizeH="0" baseline="0" dirty="0" smtClean="0">
                <a:ln>
                  <a:noFill/>
                </a:ln>
                <a:solidFill>
                  <a:schemeClr val="tx1"/>
                </a:solidFill>
                <a:effectLst/>
              </a:rPr>
              <a:t>and </a:t>
            </a:r>
            <a:r>
              <a:rPr kumimoji="0" lang="en-US" sz="2000" b="1" i="0" u="none" strike="noStrike" cap="none" normalizeH="0" baseline="0" dirty="0" smtClean="0">
                <a:ln>
                  <a:noFill/>
                </a:ln>
                <a:solidFill>
                  <a:srgbClr val="FF0000"/>
                </a:solidFill>
                <a:effectLst/>
              </a:rPr>
              <a:t>IS NOT NULL </a:t>
            </a:r>
            <a:r>
              <a:rPr kumimoji="0" lang="en-US" sz="2000" b="0" i="0" u="none" strike="noStrike" cap="none" normalizeH="0" baseline="0" dirty="0" smtClean="0">
                <a:ln>
                  <a:noFill/>
                </a:ln>
                <a:solidFill>
                  <a:schemeClr val="tx1"/>
                </a:solidFill>
                <a:effectLst/>
              </a:rPr>
              <a:t>operators instead.</a:t>
            </a:r>
          </a:p>
        </p:txBody>
      </p:sp>
      <p:sp>
        <p:nvSpPr>
          <p:cNvPr id="8" name="Rectangle 7"/>
          <p:cNvSpPr/>
          <p:nvPr/>
        </p:nvSpPr>
        <p:spPr>
          <a:xfrm>
            <a:off x="1259632" y="1299120"/>
            <a:ext cx="2739853" cy="523220"/>
          </a:xfrm>
          <a:prstGeom prst="rect">
            <a:avLst/>
          </a:prstGeom>
        </p:spPr>
        <p:txBody>
          <a:bodyPr wrap="none">
            <a:spAutoFit/>
          </a:bodyPr>
          <a:lstStyle/>
          <a:p>
            <a:pPr lvl="0"/>
            <a:r>
              <a:rPr lang="en-US" sz="2800" dirty="0"/>
              <a:t>"Persons" table:</a:t>
            </a:r>
          </a:p>
        </p:txBody>
      </p:sp>
    </p:spTree>
    <p:extLst>
      <p:ext uri="{BB962C8B-B14F-4D97-AF65-F5344CB8AC3E}">
        <p14:creationId xmlns:p14="http://schemas.microsoft.com/office/powerpoint/2010/main" val="3624466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IS NULL</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28</a:t>
            </a:fld>
            <a:endParaRPr lang="en-IE"/>
          </a:p>
        </p:txBody>
      </p:sp>
      <p:graphicFrame>
        <p:nvGraphicFramePr>
          <p:cNvPr id="5" name="Table 4"/>
          <p:cNvGraphicFramePr>
            <a:graphicFrameLocks noGrp="1"/>
          </p:cNvGraphicFramePr>
          <p:nvPr>
            <p:extLst/>
          </p:nvPr>
        </p:nvGraphicFramePr>
        <p:xfrm>
          <a:off x="1292806" y="4797152"/>
          <a:ext cx="7499349" cy="1097280"/>
        </p:xfrm>
        <a:graphic>
          <a:graphicData uri="http://schemas.openxmlformats.org/drawingml/2006/table">
            <a:tbl>
              <a:tblPr>
                <a:tableStyleId>{5940675A-B579-460E-94D1-54222C63F5DA}</a:tableStyleId>
              </a:tblPr>
              <a:tblGrid>
                <a:gridCol w="2499783">
                  <a:extLst>
                    <a:ext uri="{9D8B030D-6E8A-4147-A177-3AD203B41FA5}">
                      <a16:colId xmlns:a16="http://schemas.microsoft.com/office/drawing/2014/main" val="20000"/>
                    </a:ext>
                  </a:extLst>
                </a:gridCol>
                <a:gridCol w="2499783">
                  <a:extLst>
                    <a:ext uri="{9D8B030D-6E8A-4147-A177-3AD203B41FA5}">
                      <a16:colId xmlns:a16="http://schemas.microsoft.com/office/drawing/2014/main" val="20001"/>
                    </a:ext>
                  </a:extLst>
                </a:gridCol>
                <a:gridCol w="2499783">
                  <a:extLst>
                    <a:ext uri="{9D8B030D-6E8A-4147-A177-3AD203B41FA5}">
                      <a16:colId xmlns:a16="http://schemas.microsoft.com/office/drawing/2014/main" val="20002"/>
                    </a:ext>
                  </a:extLst>
                </a:gridCol>
              </a:tblGrid>
              <a:tr h="0">
                <a:tc>
                  <a:txBody>
                    <a:bodyPr/>
                    <a:lstStyle/>
                    <a:p>
                      <a:pPr algn="l"/>
                      <a:r>
                        <a:rPr lang="en-IE" dirty="0" err="1"/>
                        <a:t>LastName</a:t>
                      </a:r>
                      <a:endParaRPr lang="en-IE" dirty="0"/>
                    </a:p>
                  </a:txBody>
                  <a:tcPr anchor="ctr"/>
                </a:tc>
                <a:tc>
                  <a:txBody>
                    <a:bodyPr/>
                    <a:lstStyle/>
                    <a:p>
                      <a:pPr algn="l"/>
                      <a:r>
                        <a:rPr lang="en-IE"/>
                        <a:t>FirstName</a:t>
                      </a:r>
                    </a:p>
                  </a:txBody>
                  <a:tcPr anchor="ctr"/>
                </a:tc>
                <a:tc>
                  <a:txBody>
                    <a:bodyPr/>
                    <a:lstStyle/>
                    <a:p>
                      <a:pPr algn="l"/>
                      <a:r>
                        <a:rPr lang="en-IE" dirty="0"/>
                        <a:t>Address</a:t>
                      </a:r>
                    </a:p>
                  </a:txBody>
                  <a:tcPr anchor="ctr"/>
                </a:tc>
                <a:extLst>
                  <a:ext uri="{0D108BD9-81ED-4DB2-BD59-A6C34878D82A}">
                    <a16:rowId xmlns:a16="http://schemas.microsoft.com/office/drawing/2014/main" val="10000"/>
                  </a:ext>
                </a:extLst>
              </a:tr>
              <a:tr h="0">
                <a:tc>
                  <a:txBody>
                    <a:bodyPr/>
                    <a:lstStyle/>
                    <a:p>
                      <a:r>
                        <a:rPr lang="en-IE" dirty="0"/>
                        <a:t>Hansen</a:t>
                      </a:r>
                    </a:p>
                  </a:txBody>
                  <a:tcPr anchor="ctr"/>
                </a:tc>
                <a:tc>
                  <a:txBody>
                    <a:bodyPr/>
                    <a:lstStyle/>
                    <a:p>
                      <a:r>
                        <a:rPr lang="en-IE"/>
                        <a:t>Ola</a:t>
                      </a:r>
                    </a:p>
                  </a:txBody>
                  <a:tcPr anchor="ctr"/>
                </a:tc>
                <a:tc>
                  <a:txBody>
                    <a:bodyPr/>
                    <a:lstStyle/>
                    <a:p>
                      <a:r>
                        <a:rPr lang="en-IE"/>
                        <a:t> </a:t>
                      </a:r>
                    </a:p>
                  </a:txBody>
                  <a:tcPr anchor="ctr"/>
                </a:tc>
                <a:extLst>
                  <a:ext uri="{0D108BD9-81ED-4DB2-BD59-A6C34878D82A}">
                    <a16:rowId xmlns:a16="http://schemas.microsoft.com/office/drawing/2014/main" val="10001"/>
                  </a:ext>
                </a:extLst>
              </a:tr>
              <a:tr h="0">
                <a:tc>
                  <a:txBody>
                    <a:bodyPr/>
                    <a:lstStyle/>
                    <a:p>
                      <a:r>
                        <a:rPr lang="en-IE"/>
                        <a:t>Pettersen</a:t>
                      </a:r>
                    </a:p>
                  </a:txBody>
                  <a:tcPr anchor="ctr"/>
                </a:tc>
                <a:tc>
                  <a:txBody>
                    <a:bodyPr/>
                    <a:lstStyle/>
                    <a:p>
                      <a:r>
                        <a:rPr lang="en-IE"/>
                        <a:t>Kari</a:t>
                      </a:r>
                    </a:p>
                  </a:txBody>
                  <a:tcPr anchor="ctr"/>
                </a:tc>
                <a:tc>
                  <a:txBody>
                    <a:bodyPr/>
                    <a:lstStyle/>
                    <a:p>
                      <a:r>
                        <a:rPr lang="en-IE" dirty="0"/>
                        <a:t> </a:t>
                      </a:r>
                    </a:p>
                  </a:txBody>
                  <a:tcPr anchor="ctr"/>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1263110" y="1196752"/>
            <a:ext cx="7488832" cy="3484237"/>
          </a:xfrm>
          <a:prstGeom prst="rect">
            <a:avLst/>
          </a:prstGeom>
          <a:noFill/>
          <a:ln>
            <a:noFill/>
          </a:ln>
          <a:effectLst/>
        </p:spPr>
        <p:txBody>
          <a:bodyPr vert="horz" wrap="square" lIns="91440" tIns="79350" rIns="91440" bIns="7935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rPr>
              <a:t>How do we select only the records with NULL values in the "Address" column?</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rPr>
              <a:t>We will have to use the IS NULL operator:</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solidFill>
                <a:srgbClr val="FFFFF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rPr>
              <a:t>SELECT </a:t>
            </a:r>
            <a:r>
              <a:rPr kumimoji="0" lang="en-US" sz="2400" b="0" i="0" u="none" strike="noStrike" cap="none" normalizeH="0" baseline="0" dirty="0" err="1" smtClean="0">
                <a:ln>
                  <a:noFill/>
                </a:ln>
                <a:effectLst/>
              </a:rPr>
              <a:t>LastName,FirstName,Address</a:t>
            </a:r>
            <a:r>
              <a:rPr kumimoji="0" lang="en-US" sz="2400" b="0" i="0" u="none" strike="noStrike" cap="none" normalizeH="0" baseline="0" dirty="0" smtClean="0">
                <a:ln>
                  <a:noFill/>
                </a:ln>
                <a:effectLst/>
              </a:rPr>
              <a:t> FROM 	Persons</a:t>
            </a:r>
            <a:br>
              <a:rPr kumimoji="0" lang="en-US" sz="2400" b="0" i="0" u="none" strike="noStrike" cap="none" normalizeH="0" baseline="0" dirty="0" smtClean="0">
                <a:ln>
                  <a:noFill/>
                </a:ln>
                <a:effectLst/>
              </a:rPr>
            </a:br>
            <a:r>
              <a:rPr kumimoji="0" lang="en-US" sz="2400" b="0" i="0" u="none" strike="noStrike" cap="none" normalizeH="0" baseline="0" dirty="0" smtClean="0">
                <a:ln>
                  <a:noFill/>
                </a:ln>
                <a:effectLst/>
              </a:rPr>
              <a:t>	WHERE Address IS NULL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rPr>
              <a:t>The result-set will look like this:</a:t>
            </a:r>
          </a:p>
        </p:txBody>
      </p:sp>
    </p:spTree>
    <p:extLst>
      <p:ext uri="{BB962C8B-B14F-4D97-AF65-F5344CB8AC3E}">
        <p14:creationId xmlns:p14="http://schemas.microsoft.com/office/powerpoint/2010/main" val="1306891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effectLst/>
              </a:rPr>
              <a:t>SQL IS NOT </a:t>
            </a:r>
            <a:r>
              <a:rPr lang="en-IE" b="1" dirty="0" smtClean="0">
                <a:effectLst/>
              </a:rPr>
              <a:t>NULL</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29</a:t>
            </a:fld>
            <a:endParaRPr lang="en-IE"/>
          </a:p>
        </p:txBody>
      </p:sp>
      <p:sp>
        <p:nvSpPr>
          <p:cNvPr id="5" name="Rectangle 4"/>
          <p:cNvSpPr/>
          <p:nvPr/>
        </p:nvSpPr>
        <p:spPr>
          <a:xfrm>
            <a:off x="1115616" y="1396802"/>
            <a:ext cx="7200800" cy="1200329"/>
          </a:xfrm>
          <a:prstGeom prst="rect">
            <a:avLst/>
          </a:prstGeom>
        </p:spPr>
        <p:txBody>
          <a:bodyPr wrap="square">
            <a:spAutoFit/>
          </a:bodyPr>
          <a:lstStyle/>
          <a:p>
            <a:pPr marL="342900" indent="-342900">
              <a:buFont typeface="Arial" pitchFamily="34" charset="0"/>
              <a:buChar char="•"/>
            </a:pPr>
            <a:r>
              <a:rPr lang="en-IE" sz="2400" dirty="0"/>
              <a:t>How do we select only the records with no NULL values in the "Address" column?</a:t>
            </a:r>
          </a:p>
          <a:p>
            <a:pPr marL="342900" indent="-342900">
              <a:buFont typeface="Arial" pitchFamily="34" charset="0"/>
              <a:buChar char="•"/>
            </a:pPr>
            <a:r>
              <a:rPr lang="en-IE" sz="2400" dirty="0"/>
              <a:t>We will have to use the IS NOT NULL operator:</a:t>
            </a:r>
          </a:p>
        </p:txBody>
      </p:sp>
      <p:sp>
        <p:nvSpPr>
          <p:cNvPr id="6" name="Rectangle 5"/>
          <p:cNvSpPr/>
          <p:nvPr/>
        </p:nvSpPr>
        <p:spPr>
          <a:xfrm>
            <a:off x="1187624" y="2780928"/>
            <a:ext cx="7560840" cy="646331"/>
          </a:xfrm>
          <a:prstGeom prst="rect">
            <a:avLst/>
          </a:prstGeom>
        </p:spPr>
        <p:txBody>
          <a:bodyPr wrap="square">
            <a:spAutoFit/>
          </a:bodyPr>
          <a:lstStyle/>
          <a:p>
            <a:r>
              <a:rPr lang="en-IE" dirty="0"/>
              <a:t>SELECT </a:t>
            </a:r>
            <a:r>
              <a:rPr lang="en-IE" dirty="0" err="1"/>
              <a:t>LastName,FirstName,Address</a:t>
            </a:r>
            <a:r>
              <a:rPr lang="en-IE" dirty="0"/>
              <a:t> FROM Persons</a:t>
            </a:r>
            <a:br>
              <a:rPr lang="en-IE" dirty="0"/>
            </a:br>
            <a:r>
              <a:rPr lang="en-IE" dirty="0" smtClean="0"/>
              <a:t>	WHERE </a:t>
            </a:r>
            <a:r>
              <a:rPr lang="en-IE" dirty="0"/>
              <a:t>Address IS NOT NULL</a:t>
            </a:r>
          </a:p>
        </p:txBody>
      </p:sp>
      <p:graphicFrame>
        <p:nvGraphicFramePr>
          <p:cNvPr id="7" name="Table 6"/>
          <p:cNvGraphicFramePr>
            <a:graphicFrameLocks noGrp="1"/>
          </p:cNvGraphicFramePr>
          <p:nvPr>
            <p:extLst/>
          </p:nvPr>
        </p:nvGraphicFramePr>
        <p:xfrm>
          <a:off x="1187624" y="4365104"/>
          <a:ext cx="7499349" cy="731520"/>
        </p:xfrm>
        <a:graphic>
          <a:graphicData uri="http://schemas.openxmlformats.org/drawingml/2006/table">
            <a:tbl>
              <a:tblPr>
                <a:tableStyleId>{5940675A-B579-460E-94D1-54222C63F5DA}</a:tableStyleId>
              </a:tblPr>
              <a:tblGrid>
                <a:gridCol w="2499783">
                  <a:extLst>
                    <a:ext uri="{9D8B030D-6E8A-4147-A177-3AD203B41FA5}">
                      <a16:colId xmlns:a16="http://schemas.microsoft.com/office/drawing/2014/main" val="20000"/>
                    </a:ext>
                  </a:extLst>
                </a:gridCol>
                <a:gridCol w="2499783">
                  <a:extLst>
                    <a:ext uri="{9D8B030D-6E8A-4147-A177-3AD203B41FA5}">
                      <a16:colId xmlns:a16="http://schemas.microsoft.com/office/drawing/2014/main" val="20001"/>
                    </a:ext>
                  </a:extLst>
                </a:gridCol>
                <a:gridCol w="2499783">
                  <a:extLst>
                    <a:ext uri="{9D8B030D-6E8A-4147-A177-3AD203B41FA5}">
                      <a16:colId xmlns:a16="http://schemas.microsoft.com/office/drawing/2014/main" val="20002"/>
                    </a:ext>
                  </a:extLst>
                </a:gridCol>
              </a:tblGrid>
              <a:tr h="0">
                <a:tc>
                  <a:txBody>
                    <a:bodyPr/>
                    <a:lstStyle/>
                    <a:p>
                      <a:pPr algn="l"/>
                      <a:r>
                        <a:rPr lang="en-IE" dirty="0" err="1"/>
                        <a:t>LastName</a:t>
                      </a:r>
                      <a:endParaRPr lang="en-IE" dirty="0"/>
                    </a:p>
                  </a:txBody>
                  <a:tcPr anchor="ctr"/>
                </a:tc>
                <a:tc>
                  <a:txBody>
                    <a:bodyPr/>
                    <a:lstStyle/>
                    <a:p>
                      <a:pPr algn="l"/>
                      <a:r>
                        <a:rPr lang="en-IE" dirty="0" err="1"/>
                        <a:t>FirstName</a:t>
                      </a:r>
                      <a:endParaRPr lang="en-IE" dirty="0"/>
                    </a:p>
                  </a:txBody>
                  <a:tcPr anchor="ctr"/>
                </a:tc>
                <a:tc>
                  <a:txBody>
                    <a:bodyPr/>
                    <a:lstStyle/>
                    <a:p>
                      <a:pPr algn="l"/>
                      <a:r>
                        <a:rPr lang="en-IE"/>
                        <a:t>Address</a:t>
                      </a:r>
                    </a:p>
                  </a:txBody>
                  <a:tcPr anchor="ctr"/>
                </a:tc>
                <a:extLst>
                  <a:ext uri="{0D108BD9-81ED-4DB2-BD59-A6C34878D82A}">
                    <a16:rowId xmlns:a16="http://schemas.microsoft.com/office/drawing/2014/main" val="10000"/>
                  </a:ext>
                </a:extLst>
              </a:tr>
              <a:tr h="0">
                <a:tc>
                  <a:txBody>
                    <a:bodyPr/>
                    <a:lstStyle/>
                    <a:p>
                      <a:r>
                        <a:rPr lang="en-IE"/>
                        <a:t>Svendson</a:t>
                      </a:r>
                    </a:p>
                  </a:txBody>
                  <a:tcPr anchor="ctr"/>
                </a:tc>
                <a:tc>
                  <a:txBody>
                    <a:bodyPr/>
                    <a:lstStyle/>
                    <a:p>
                      <a:r>
                        <a:rPr lang="en-IE" dirty="0" err="1"/>
                        <a:t>Tove</a:t>
                      </a:r>
                      <a:endParaRPr lang="en-IE" dirty="0"/>
                    </a:p>
                  </a:txBody>
                  <a:tcPr anchor="ctr"/>
                </a:tc>
                <a:tc>
                  <a:txBody>
                    <a:bodyPr/>
                    <a:lstStyle/>
                    <a:p>
                      <a:r>
                        <a:rPr lang="en-IE" dirty="0" err="1"/>
                        <a:t>Borgvn</a:t>
                      </a:r>
                      <a:r>
                        <a:rPr lang="en-IE" dirty="0"/>
                        <a:t> 23</a:t>
                      </a:r>
                    </a:p>
                  </a:txBody>
                  <a:tcPr anchor="ctr"/>
                </a:tc>
                <a:extLst>
                  <a:ext uri="{0D108BD9-81ED-4DB2-BD59-A6C34878D82A}">
                    <a16:rowId xmlns:a16="http://schemas.microsoft.com/office/drawing/2014/main" val="10001"/>
                  </a:ext>
                </a:extLst>
              </a:tr>
            </a:tbl>
          </a:graphicData>
        </a:graphic>
      </p:graphicFrame>
      <p:sp>
        <p:nvSpPr>
          <p:cNvPr id="8" name="Rectangle 1"/>
          <p:cNvSpPr>
            <a:spLocks noChangeArrowheads="1"/>
          </p:cNvSpPr>
          <p:nvPr/>
        </p:nvSpPr>
        <p:spPr bwMode="auto">
          <a:xfrm>
            <a:off x="1085637" y="3741341"/>
            <a:ext cx="37192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rPr>
              <a:t>The result-set will look like this:</a:t>
            </a:r>
          </a:p>
        </p:txBody>
      </p:sp>
    </p:spTree>
    <p:extLst>
      <p:ext uri="{BB962C8B-B14F-4D97-AF65-F5344CB8AC3E}">
        <p14:creationId xmlns:p14="http://schemas.microsoft.com/office/powerpoint/2010/main" val="2279953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SQL</a:t>
            </a:r>
          </a:p>
        </p:txBody>
      </p:sp>
      <p:sp>
        <p:nvSpPr>
          <p:cNvPr id="4099" name="Rectangle 3"/>
          <p:cNvSpPr>
            <a:spLocks noGrp="1" noChangeArrowheads="1"/>
          </p:cNvSpPr>
          <p:nvPr>
            <p:ph type="body" idx="1"/>
          </p:nvPr>
        </p:nvSpPr>
        <p:spPr/>
        <p:txBody>
          <a:bodyPr/>
          <a:lstStyle/>
          <a:p>
            <a:pPr eaLnBrk="1" hangingPunct="1"/>
            <a:r>
              <a:rPr lang="en-US" dirty="0" smtClean="0"/>
              <a:t>Data Manipulation Language (DML) (Later in Course)</a:t>
            </a:r>
          </a:p>
          <a:p>
            <a:pPr lvl="1" eaLnBrk="1" hangingPunct="1"/>
            <a:r>
              <a:rPr lang="en-US" dirty="0" smtClean="0"/>
              <a:t>Query one or more tables </a:t>
            </a:r>
          </a:p>
          <a:p>
            <a:pPr lvl="1" eaLnBrk="1" hangingPunct="1"/>
            <a:r>
              <a:rPr lang="en-US" dirty="0" smtClean="0"/>
              <a:t>Insert/delete/modify tuples in tables</a:t>
            </a:r>
          </a:p>
          <a:p>
            <a:pPr lvl="1" eaLnBrk="1" hangingPunct="1"/>
            <a:endParaRPr lang="en-US" dirty="0" smtClean="0"/>
          </a:p>
          <a:p>
            <a:r>
              <a:rPr lang="en-US" dirty="0" smtClean="0"/>
              <a:t>Data Definition Language (DDL)</a:t>
            </a:r>
          </a:p>
          <a:p>
            <a:pPr lvl="1"/>
            <a:r>
              <a:rPr lang="en-US" dirty="0" smtClean="0"/>
              <a:t>Create/alter/delete tables and their attributes</a:t>
            </a:r>
          </a:p>
          <a:p>
            <a:pPr lvl="1" eaLnBrk="1" hangingPunct="1"/>
            <a:endParaRPr lang="en-US" dirty="0" smtClean="0"/>
          </a:p>
        </p:txBody>
      </p:sp>
    </p:spTree>
    <p:extLst>
      <p:ext uri="{BB962C8B-B14F-4D97-AF65-F5344CB8AC3E}">
        <p14:creationId xmlns:p14="http://schemas.microsoft.com/office/powerpoint/2010/main" val="3446142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How to group and summarize data</a:t>
            </a:r>
            <a:endParaRPr lang="en-IE" dirty="0"/>
          </a:p>
        </p:txBody>
      </p:sp>
      <p:sp>
        <p:nvSpPr>
          <p:cNvPr id="3" name="Content Placeholder 2"/>
          <p:cNvSpPr>
            <a:spLocks noGrp="1"/>
          </p:cNvSpPr>
          <p:nvPr>
            <p:ph idx="1"/>
          </p:nvPr>
        </p:nvSpPr>
        <p:spPr/>
        <p:txBody>
          <a:bodyPr/>
          <a:lstStyle/>
          <a:p>
            <a:r>
              <a:rPr lang="en-IE" dirty="0" smtClean="0"/>
              <a:t>The GROUP BY clause groups the rows of a result set based on one or more columns or expressions.</a:t>
            </a:r>
          </a:p>
          <a:p>
            <a:r>
              <a:rPr lang="en-IE" dirty="0" smtClean="0"/>
              <a:t>Syntax</a:t>
            </a:r>
            <a:endParaRPr lang="en-IE" dirty="0"/>
          </a:p>
          <a:p>
            <a:pPr marL="356616" lvl="1" indent="0">
              <a:buNone/>
            </a:pPr>
            <a:r>
              <a:rPr lang="en-IE" sz="2000" dirty="0"/>
              <a:t>SELECT </a:t>
            </a:r>
            <a:r>
              <a:rPr lang="en-IE" sz="2000" dirty="0" err="1"/>
              <a:t>column_name</a:t>
            </a:r>
            <a:r>
              <a:rPr lang="en-IE" sz="2000" dirty="0"/>
              <a:t>, </a:t>
            </a:r>
            <a:r>
              <a:rPr lang="en-IE" sz="2000" dirty="0" err="1"/>
              <a:t>aggregate_function</a:t>
            </a:r>
            <a:r>
              <a:rPr lang="en-IE" sz="2000" dirty="0"/>
              <a:t>(</a:t>
            </a:r>
            <a:r>
              <a:rPr lang="en-IE" sz="2000" dirty="0" err="1"/>
              <a:t>column_name</a:t>
            </a:r>
            <a:r>
              <a:rPr lang="en-IE" sz="2000" dirty="0"/>
              <a:t>)</a:t>
            </a:r>
            <a:br>
              <a:rPr lang="en-IE" sz="2000" dirty="0"/>
            </a:br>
            <a:r>
              <a:rPr lang="en-IE" sz="2000" dirty="0"/>
              <a:t>FROM </a:t>
            </a:r>
            <a:r>
              <a:rPr lang="en-IE" sz="2000" dirty="0" err="1"/>
              <a:t>table_name</a:t>
            </a:r>
            <a:r>
              <a:rPr lang="en-IE" sz="2000" dirty="0"/>
              <a:t/>
            </a:r>
            <a:br>
              <a:rPr lang="en-IE" sz="2000" dirty="0"/>
            </a:br>
            <a:r>
              <a:rPr lang="en-IE" sz="2000" dirty="0"/>
              <a:t>WHERE </a:t>
            </a:r>
            <a:r>
              <a:rPr lang="en-IE" sz="2000" dirty="0" err="1"/>
              <a:t>column_name</a:t>
            </a:r>
            <a:r>
              <a:rPr lang="en-IE" sz="2000" dirty="0"/>
              <a:t> operator value</a:t>
            </a:r>
            <a:br>
              <a:rPr lang="en-IE" sz="2000" dirty="0"/>
            </a:br>
            <a:r>
              <a:rPr lang="en-IE" sz="2000" dirty="0"/>
              <a:t>GROUP BY </a:t>
            </a:r>
            <a:r>
              <a:rPr lang="en-IE" sz="2000" dirty="0" err="1"/>
              <a:t>column_name</a:t>
            </a:r>
            <a:r>
              <a:rPr lang="en-IE" sz="2000" dirty="0"/>
              <a:t>; </a:t>
            </a:r>
            <a:endParaRPr lang="en-IE" sz="2000" dirty="0" smtClean="0"/>
          </a:p>
          <a:p>
            <a:endParaRPr lang="en-IE" dirty="0" smtClean="0"/>
          </a:p>
          <a:p>
            <a:endParaRPr lang="en-IE" dirty="0"/>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30</a:t>
            </a:fld>
            <a:endParaRPr lang="en-IE"/>
          </a:p>
        </p:txBody>
      </p:sp>
    </p:spTree>
    <p:extLst>
      <p:ext uri="{BB962C8B-B14F-4D97-AF65-F5344CB8AC3E}">
        <p14:creationId xmlns:p14="http://schemas.microsoft.com/office/powerpoint/2010/main" val="3453244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 using</a:t>
            </a:r>
            <a:br>
              <a:rPr lang="en-IE" dirty="0" smtClean="0"/>
            </a:br>
            <a:r>
              <a:rPr lang="en-IE" dirty="0" smtClean="0"/>
              <a:t>details table</a:t>
            </a:r>
            <a:endParaRPr lang="en-IE" dirty="0"/>
          </a:p>
        </p:txBody>
      </p:sp>
      <p:sp>
        <p:nvSpPr>
          <p:cNvPr id="3" name="Content Placeholder 2"/>
          <p:cNvSpPr>
            <a:spLocks noGrp="1"/>
          </p:cNvSpPr>
          <p:nvPr>
            <p:ph idx="1"/>
          </p:nvPr>
        </p:nvSpPr>
        <p:spPr/>
        <p:txBody>
          <a:bodyPr>
            <a:normAutofit/>
          </a:bodyPr>
          <a:lstStyle/>
          <a:p>
            <a:pPr marL="603504" lvl="2" indent="0">
              <a:buNone/>
            </a:pPr>
            <a:endParaRPr lang="en-IE" dirty="0"/>
          </a:p>
          <a:p>
            <a:pPr marL="603504" lvl="2" indent="0">
              <a:buNone/>
            </a:pPr>
            <a:endParaRPr lang="en-IE" dirty="0" smtClean="0"/>
          </a:p>
          <a:p>
            <a:pPr marL="603504" lvl="2" indent="0">
              <a:buNone/>
            </a:pPr>
            <a:endParaRPr lang="en-IE" dirty="0"/>
          </a:p>
          <a:p>
            <a:pPr marL="603504" lvl="2" indent="0">
              <a:buNone/>
            </a:pPr>
            <a:endParaRPr lang="en-IE" dirty="0" smtClean="0"/>
          </a:p>
          <a:p>
            <a:pPr marL="603504" lvl="2" indent="0">
              <a:buNone/>
            </a:pPr>
            <a:endParaRPr lang="en-IE" dirty="0"/>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31</a:t>
            </a:fld>
            <a:endParaRPr lang="en-I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88640"/>
            <a:ext cx="3578151" cy="1321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717032"/>
            <a:ext cx="21336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132856"/>
            <a:ext cx="37338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own Arrow 5"/>
          <p:cNvSpPr/>
          <p:nvPr/>
        </p:nvSpPr>
        <p:spPr>
          <a:xfrm>
            <a:off x="3275856" y="2924944"/>
            <a:ext cx="576064"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274983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Group By with 2 columns</a:t>
            </a:r>
            <a:endParaRPr lang="en-IE" dirty="0"/>
          </a:p>
        </p:txBody>
      </p:sp>
      <p:sp>
        <p:nvSpPr>
          <p:cNvPr id="3" name="Content Placeholder 2"/>
          <p:cNvSpPr>
            <a:spLocks noGrp="1"/>
          </p:cNvSpPr>
          <p:nvPr>
            <p:ph idx="1"/>
          </p:nvPr>
        </p:nvSpPr>
        <p:spPr/>
        <p:txBody>
          <a:bodyPr/>
          <a:lstStyle/>
          <a:p>
            <a:r>
              <a:rPr lang="en-IE" sz="2400" dirty="0" smtClean="0"/>
              <a:t>If you include 2 or more columns or expressions in the GROUP BY clause, they will form a hierarchy where each column or expression is subordinate to the previous one.</a:t>
            </a:r>
          </a:p>
          <a:p>
            <a:endParaRPr lang="en-IE" dirty="0"/>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32</a:t>
            </a:fld>
            <a:endParaRPr lang="en-I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068960"/>
            <a:ext cx="44672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own Arrow 5"/>
          <p:cNvSpPr/>
          <p:nvPr/>
        </p:nvSpPr>
        <p:spPr>
          <a:xfrm>
            <a:off x="3971008" y="3694900"/>
            <a:ext cx="484632" cy="598196"/>
          </a:xfrm>
          <a:prstGeom prst="downArrow">
            <a:avLst>
              <a:gd name="adj1" fmla="val 6465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855" y="4509120"/>
            <a:ext cx="2304305" cy="1967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199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Group By and Having Clause</a:t>
            </a:r>
            <a:endParaRPr lang="en-IE" dirty="0"/>
          </a:p>
        </p:txBody>
      </p:sp>
      <p:sp>
        <p:nvSpPr>
          <p:cNvPr id="3" name="Content Placeholder 2"/>
          <p:cNvSpPr>
            <a:spLocks noGrp="1"/>
          </p:cNvSpPr>
          <p:nvPr>
            <p:ph idx="1"/>
          </p:nvPr>
        </p:nvSpPr>
        <p:spPr/>
        <p:txBody>
          <a:bodyPr>
            <a:normAutofit/>
          </a:bodyPr>
          <a:lstStyle/>
          <a:p>
            <a:r>
              <a:rPr lang="en-IE" dirty="0" smtClean="0"/>
              <a:t>The GROUP BY clause determines how the selected rows are grouped, and the HAVING clause determines which groups are included in the final results</a:t>
            </a:r>
            <a:endParaRPr lang="en-IE" dirty="0"/>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33</a:t>
            </a:fld>
            <a:endParaRPr lang="en-IE"/>
          </a:p>
        </p:txBody>
      </p:sp>
    </p:spTree>
    <p:extLst>
      <p:ext uri="{BB962C8B-B14F-4D97-AF65-F5344CB8AC3E}">
        <p14:creationId xmlns:p14="http://schemas.microsoft.com/office/powerpoint/2010/main" val="24720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Group By &amp; Having Clause example</a:t>
            </a:r>
            <a:endParaRPr lang="en-IE" dirty="0"/>
          </a:p>
        </p:txBody>
      </p:sp>
      <p:sp>
        <p:nvSpPr>
          <p:cNvPr id="11" name="Content Placeholder 10"/>
          <p:cNvSpPr>
            <a:spLocks noGrp="1"/>
          </p:cNvSpPr>
          <p:nvPr>
            <p:ph sz="half" idx="1"/>
          </p:nvPr>
        </p:nvSpPr>
        <p:spPr/>
        <p:txBody>
          <a:bodyPr/>
          <a:lstStyle/>
          <a:p>
            <a:endParaRPr lang="en-IE"/>
          </a:p>
        </p:txBody>
      </p:sp>
      <p:sp>
        <p:nvSpPr>
          <p:cNvPr id="14" name="Content Placeholder 13"/>
          <p:cNvSpPr>
            <a:spLocks noGrp="1"/>
          </p:cNvSpPr>
          <p:nvPr>
            <p:ph sz="half" idx="2"/>
          </p:nvPr>
        </p:nvSpPr>
        <p:spPr>
          <a:xfrm>
            <a:off x="5220072" y="1340768"/>
            <a:ext cx="3713616" cy="4846672"/>
          </a:xfrm>
        </p:spPr>
        <p:txBody>
          <a:bodyPr/>
          <a:lstStyle/>
          <a:p>
            <a:endParaRPr lang="en-IE" dirty="0"/>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34</a:t>
            </a:fld>
            <a:endParaRPr lang="en-IE"/>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340768"/>
            <a:ext cx="3949593"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own Arrow 8"/>
          <p:cNvSpPr/>
          <p:nvPr/>
        </p:nvSpPr>
        <p:spPr>
          <a:xfrm>
            <a:off x="2746872" y="2110724"/>
            <a:ext cx="484632" cy="598196"/>
          </a:xfrm>
          <a:prstGeom prst="downArrow">
            <a:avLst>
              <a:gd name="adj1" fmla="val 6465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19" y="2924944"/>
            <a:ext cx="2304305" cy="1967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2311" y="1321718"/>
            <a:ext cx="4031689" cy="599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Down Arrow 14"/>
          <p:cNvSpPr/>
          <p:nvPr/>
        </p:nvSpPr>
        <p:spPr>
          <a:xfrm>
            <a:off x="6643523" y="2092228"/>
            <a:ext cx="484632" cy="616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2311" y="3284984"/>
            <a:ext cx="4075653"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0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Group By  &amp; WITH ROLLUP</a:t>
            </a:r>
            <a:endParaRPr lang="en-IE" dirty="0"/>
          </a:p>
        </p:txBody>
      </p:sp>
      <p:sp>
        <p:nvSpPr>
          <p:cNvPr id="3" name="Content Placeholder 2"/>
          <p:cNvSpPr>
            <a:spLocks noGrp="1"/>
          </p:cNvSpPr>
          <p:nvPr>
            <p:ph idx="1"/>
          </p:nvPr>
        </p:nvSpPr>
        <p:spPr/>
        <p:txBody>
          <a:bodyPr/>
          <a:lstStyle/>
          <a:p>
            <a:r>
              <a:rPr lang="en-IE" dirty="0" smtClean="0"/>
              <a:t>You can use the WITH ROLLUP operator in the GROUP </a:t>
            </a:r>
            <a:r>
              <a:rPr lang="en-IE" dirty="0"/>
              <a:t>B</a:t>
            </a:r>
            <a:r>
              <a:rPr lang="en-IE" dirty="0" smtClean="0"/>
              <a:t>Y clause to add summary rows to the final result set.</a:t>
            </a:r>
            <a:endParaRPr lang="en-IE" dirty="0"/>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35</a:t>
            </a:fld>
            <a:endParaRPr lang="en-IE"/>
          </a:p>
        </p:txBody>
      </p:sp>
    </p:spTree>
    <p:extLst>
      <p:ext uri="{BB962C8B-B14F-4D97-AF65-F5344CB8AC3E}">
        <p14:creationId xmlns:p14="http://schemas.microsoft.com/office/powerpoint/2010/main" val="366276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E" dirty="0" smtClean="0"/>
              <a:t>Exercises for details table</a:t>
            </a:r>
            <a:endParaRPr lang="en-IE" dirty="0"/>
          </a:p>
        </p:txBody>
      </p:sp>
      <p:sp>
        <p:nvSpPr>
          <p:cNvPr id="8" name="Content Placeholder 7"/>
          <p:cNvSpPr>
            <a:spLocks noGrp="1"/>
          </p:cNvSpPr>
          <p:nvPr>
            <p:ph idx="1"/>
          </p:nvPr>
        </p:nvSpPr>
        <p:spPr>
          <a:xfrm>
            <a:off x="971600" y="1412776"/>
            <a:ext cx="7962088" cy="4835624"/>
          </a:xfrm>
        </p:spPr>
        <p:txBody>
          <a:bodyPr/>
          <a:lstStyle/>
          <a:p>
            <a:r>
              <a:rPr lang="en-IE" dirty="0" smtClean="0"/>
              <a:t>What is the average age in each department?</a:t>
            </a:r>
          </a:p>
          <a:p>
            <a:r>
              <a:rPr lang="en-IE" dirty="0" smtClean="0"/>
              <a:t>What is the average age of each position?</a:t>
            </a:r>
          </a:p>
          <a:p>
            <a:r>
              <a:rPr lang="en-IE" dirty="0" smtClean="0"/>
              <a:t>Count the number of males/females for department – use the WITH ROLLUP to include sub totals per department</a:t>
            </a:r>
            <a:endParaRPr lang="en-IE" dirty="0"/>
          </a:p>
        </p:txBody>
      </p:sp>
      <p:sp>
        <p:nvSpPr>
          <p:cNvPr id="5" name="Footer Placeholder 4"/>
          <p:cNvSpPr>
            <a:spLocks noGrp="1"/>
          </p:cNvSpPr>
          <p:nvPr>
            <p:ph type="ftr" sz="quarter" idx="11"/>
          </p:nvPr>
        </p:nvSpPr>
        <p:spPr/>
        <p:txBody>
          <a:bodyPr/>
          <a:lstStyle/>
          <a:p>
            <a:pPr>
              <a:defRPr/>
            </a:pPr>
            <a:endParaRPr lang="en-IE" smtClean="0"/>
          </a:p>
          <a:p>
            <a:pPr>
              <a:defRPr/>
            </a:pPr>
            <a:endParaRPr lang="en-IE" dirty="0"/>
          </a:p>
        </p:txBody>
      </p:sp>
      <p:sp>
        <p:nvSpPr>
          <p:cNvPr id="6" name="Slide Number Placeholder 5"/>
          <p:cNvSpPr>
            <a:spLocks noGrp="1"/>
          </p:cNvSpPr>
          <p:nvPr>
            <p:ph type="sldNum" sz="quarter" idx="12"/>
          </p:nvPr>
        </p:nvSpPr>
        <p:spPr/>
        <p:txBody>
          <a:bodyPr/>
          <a:lstStyle/>
          <a:p>
            <a:pPr>
              <a:defRPr/>
            </a:pPr>
            <a:fld id="{E238C890-8616-4D0B-B656-6714669B823B}" type="slidenum">
              <a:rPr lang="en-IE" smtClean="0"/>
              <a:pPr>
                <a:defRPr/>
              </a:pPr>
              <a:t>36</a:t>
            </a:fld>
            <a:endParaRPr lang="en-IE"/>
          </a:p>
        </p:txBody>
      </p:sp>
    </p:spTree>
    <p:extLst>
      <p:ext uri="{BB962C8B-B14F-4D97-AF65-F5344CB8AC3E}">
        <p14:creationId xmlns:p14="http://schemas.microsoft.com/office/powerpoint/2010/main" val="2960743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WITH ROLLUP example</a:t>
            </a:r>
            <a:endParaRPr lang="en-IE" dirty="0"/>
          </a:p>
        </p:txBody>
      </p:sp>
      <p:sp>
        <p:nvSpPr>
          <p:cNvPr id="6" name="Content Placeholder 5"/>
          <p:cNvSpPr>
            <a:spLocks noGrp="1"/>
          </p:cNvSpPr>
          <p:nvPr>
            <p:ph sz="half" idx="1"/>
          </p:nvPr>
        </p:nvSpPr>
        <p:spPr>
          <a:xfrm>
            <a:off x="971600" y="1524000"/>
            <a:ext cx="4121608" cy="4663440"/>
          </a:xfrm>
        </p:spPr>
        <p:txBody>
          <a:bodyPr>
            <a:normAutofit/>
          </a:bodyPr>
          <a:lstStyle/>
          <a:p>
            <a:pPr marL="82296" indent="0">
              <a:buNone/>
            </a:pPr>
            <a:r>
              <a:rPr lang="en-IE" sz="1600" dirty="0"/>
              <a:t>select department</a:t>
            </a:r>
            <a:r>
              <a:rPr lang="en-IE" sz="1600" dirty="0" smtClean="0"/>
              <a:t>, gender</a:t>
            </a:r>
            <a:r>
              <a:rPr lang="en-IE" sz="1600" dirty="0"/>
              <a:t>, count(*) AS "Number of </a:t>
            </a:r>
            <a:r>
              <a:rPr lang="en-IE" sz="1600" dirty="0" err="1"/>
              <a:t>Emp</a:t>
            </a:r>
            <a:r>
              <a:rPr lang="en-IE" sz="1600" dirty="0"/>
              <a:t>" </a:t>
            </a:r>
          </a:p>
          <a:p>
            <a:pPr marL="82296" indent="0">
              <a:buNone/>
            </a:pPr>
            <a:r>
              <a:rPr lang="en-IE" sz="1600" dirty="0"/>
              <a:t>from detailslab2.details</a:t>
            </a:r>
          </a:p>
          <a:p>
            <a:pPr marL="82296" indent="0">
              <a:buNone/>
            </a:pPr>
            <a:r>
              <a:rPr lang="en-IE" sz="1600" dirty="0"/>
              <a:t>group by department, gender </a:t>
            </a:r>
            <a:r>
              <a:rPr lang="en-IE" sz="1600" dirty="0" smtClean="0"/>
              <a:t> WITH </a:t>
            </a:r>
            <a:r>
              <a:rPr lang="en-IE" sz="1600" dirty="0"/>
              <a:t>ROLLUP;</a:t>
            </a:r>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37</a:t>
            </a:fld>
            <a:endParaRPr lang="en-IE"/>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384" y="1404937"/>
            <a:ext cx="27146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a:xfrm>
            <a:off x="4355976" y="191683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620713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NOW() Function</a:t>
            </a:r>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38</a:t>
            </a:fld>
            <a:endParaRPr lang="en-IE"/>
          </a:p>
        </p:txBody>
      </p:sp>
      <p:sp>
        <p:nvSpPr>
          <p:cNvPr id="5" name="Rectangle 4"/>
          <p:cNvSpPr/>
          <p:nvPr/>
        </p:nvSpPr>
        <p:spPr>
          <a:xfrm>
            <a:off x="1403648" y="1268760"/>
            <a:ext cx="7056784" cy="6370975"/>
          </a:xfrm>
          <a:prstGeom prst="rect">
            <a:avLst/>
          </a:prstGeom>
        </p:spPr>
        <p:txBody>
          <a:bodyPr wrap="square">
            <a:spAutoFit/>
          </a:bodyPr>
          <a:lstStyle/>
          <a:p>
            <a:r>
              <a:rPr lang="en-IE" sz="2400" dirty="0"/>
              <a:t>The NOW() function returns the current system date and time</a:t>
            </a:r>
            <a:r>
              <a:rPr lang="en-IE" sz="2400" dirty="0" smtClean="0"/>
              <a:t>.</a:t>
            </a:r>
            <a:endParaRPr lang="en-IE" sz="2400" dirty="0"/>
          </a:p>
          <a:p>
            <a:endParaRPr lang="en-GB" sz="2400" dirty="0"/>
          </a:p>
          <a:p>
            <a:r>
              <a:rPr lang="en-IE" sz="2400" b="1" dirty="0"/>
              <a:t>SQL NOW() </a:t>
            </a:r>
            <a:r>
              <a:rPr lang="en-IE" sz="2400" b="1" dirty="0" smtClean="0"/>
              <a:t>Syntax:</a:t>
            </a:r>
            <a:endParaRPr lang="en-IE" sz="2400" b="1" dirty="0"/>
          </a:p>
          <a:p>
            <a:endParaRPr lang="en-IE" sz="2400" dirty="0" smtClean="0"/>
          </a:p>
          <a:p>
            <a:r>
              <a:rPr lang="en-IE" sz="2400" dirty="0"/>
              <a:t>SELECT NOW() </a:t>
            </a:r>
            <a:endParaRPr lang="en-IE" sz="2400" dirty="0" smtClean="0"/>
          </a:p>
          <a:p>
            <a:r>
              <a:rPr lang="en-IE" sz="2400" dirty="0"/>
              <a:t>	</a:t>
            </a:r>
            <a:r>
              <a:rPr lang="en-IE" sz="2400" dirty="0" smtClean="0"/>
              <a:t>FROM </a:t>
            </a:r>
            <a:r>
              <a:rPr lang="en-IE" sz="2400" dirty="0" err="1"/>
              <a:t>table_name</a:t>
            </a:r>
            <a:endParaRPr lang="en-IE" sz="2400" dirty="0"/>
          </a:p>
          <a:p>
            <a:r>
              <a:rPr lang="en-IE" sz="2400" dirty="0"/>
              <a:t/>
            </a:r>
            <a:br>
              <a:rPr lang="en-IE" sz="2400" dirty="0"/>
            </a:br>
            <a:endParaRPr lang="en-IE" sz="2400" dirty="0" smtClean="0"/>
          </a:p>
          <a:p>
            <a:endParaRPr lang="en-IE" sz="2400" dirty="0"/>
          </a:p>
          <a:p>
            <a:endParaRPr lang="en-IE" sz="2400" b="1" dirty="0"/>
          </a:p>
          <a:p>
            <a:endParaRPr lang="en-IE" sz="2400" dirty="0"/>
          </a:p>
          <a:p>
            <a:r>
              <a:rPr lang="en-IE" sz="2400" dirty="0"/>
              <a:t/>
            </a:r>
            <a:br>
              <a:rPr lang="en-IE" sz="2400" dirty="0"/>
            </a:br>
            <a:endParaRPr lang="en-GB" sz="2400" b="1" dirty="0" smtClean="0"/>
          </a:p>
          <a:p>
            <a:endParaRPr lang="en-GB" sz="2400" b="1" dirty="0"/>
          </a:p>
          <a:p>
            <a:endParaRPr lang="en-IE" sz="2400" b="1" dirty="0"/>
          </a:p>
          <a:p>
            <a:endParaRPr lang="en-IE" sz="2400" dirty="0"/>
          </a:p>
        </p:txBody>
      </p:sp>
    </p:spTree>
    <p:extLst>
      <p:ext uri="{BB962C8B-B14F-4D97-AF65-F5344CB8AC3E}">
        <p14:creationId xmlns:p14="http://schemas.microsoft.com/office/powerpoint/2010/main" val="2952081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2798"/>
            <a:ext cx="9793088" cy="1143000"/>
          </a:xfrm>
        </p:spPr>
        <p:txBody>
          <a:bodyPr>
            <a:normAutofit/>
          </a:bodyPr>
          <a:lstStyle/>
          <a:p>
            <a:r>
              <a:rPr lang="en-IE" sz="3600" b="1" dirty="0">
                <a:effectLst/>
              </a:rPr>
              <a:t>SQL NOW() Example</a:t>
            </a:r>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39</a:t>
            </a:fld>
            <a:endParaRPr lang="en-IE"/>
          </a:p>
        </p:txBody>
      </p:sp>
      <p:sp>
        <p:nvSpPr>
          <p:cNvPr id="6" name="Rectangle 1"/>
          <p:cNvSpPr>
            <a:spLocks noChangeArrowheads="1"/>
          </p:cNvSpPr>
          <p:nvPr/>
        </p:nvSpPr>
        <p:spPr bwMode="auto">
          <a:xfrm>
            <a:off x="1187624" y="778592"/>
            <a:ext cx="2959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E" sz="2800" dirty="0"/>
              <a:t>"Products" </a:t>
            </a:r>
            <a:r>
              <a:rPr lang="en-IE" sz="2800" dirty="0" smtClean="0"/>
              <a:t>table</a:t>
            </a:r>
            <a:r>
              <a:rPr kumimoji="0" lang="en-US" sz="2800" b="1" i="0" u="none" strike="noStrike" cap="none" normalizeH="0" baseline="0" dirty="0" smtClean="0">
                <a:ln>
                  <a:noFill/>
                </a:ln>
                <a:solidFill>
                  <a:schemeClr val="tx1"/>
                </a:solidFill>
                <a:effectLst/>
              </a:rPr>
              <a:t>:</a:t>
            </a:r>
          </a:p>
        </p:txBody>
      </p:sp>
      <p:sp>
        <p:nvSpPr>
          <p:cNvPr id="7" name="Rectangle 6"/>
          <p:cNvSpPr/>
          <p:nvPr/>
        </p:nvSpPr>
        <p:spPr>
          <a:xfrm>
            <a:off x="1166488" y="3174067"/>
            <a:ext cx="7632848" cy="830997"/>
          </a:xfrm>
          <a:prstGeom prst="rect">
            <a:avLst/>
          </a:prstGeom>
        </p:spPr>
        <p:txBody>
          <a:bodyPr wrap="square">
            <a:spAutoFit/>
          </a:bodyPr>
          <a:lstStyle/>
          <a:p>
            <a:r>
              <a:rPr lang="en-IE" sz="2400" dirty="0"/>
              <a:t>SELECT </a:t>
            </a:r>
            <a:r>
              <a:rPr lang="en-IE" sz="2400" dirty="0" err="1"/>
              <a:t>ProductName</a:t>
            </a:r>
            <a:r>
              <a:rPr lang="en-IE" sz="2400" dirty="0"/>
              <a:t>, </a:t>
            </a:r>
            <a:r>
              <a:rPr lang="en-IE" sz="2400" dirty="0" err="1"/>
              <a:t>UnitPrice</a:t>
            </a:r>
            <a:r>
              <a:rPr lang="en-IE" sz="2400" dirty="0"/>
              <a:t>, Now() as </a:t>
            </a:r>
            <a:r>
              <a:rPr lang="en-IE" sz="2400" dirty="0" err="1"/>
              <a:t>PerDate</a:t>
            </a:r>
            <a:r>
              <a:rPr lang="en-IE" sz="2400" dirty="0"/>
              <a:t> </a:t>
            </a:r>
            <a:r>
              <a:rPr lang="en-IE" sz="2400" dirty="0" smtClean="0"/>
              <a:t>	FROM </a:t>
            </a:r>
            <a:r>
              <a:rPr lang="en-IE" sz="2400" dirty="0"/>
              <a:t>Products</a:t>
            </a:r>
          </a:p>
        </p:txBody>
      </p:sp>
      <p:sp>
        <p:nvSpPr>
          <p:cNvPr id="10" name="Rectangle 1"/>
          <p:cNvSpPr>
            <a:spLocks noChangeArrowheads="1"/>
          </p:cNvSpPr>
          <p:nvPr/>
        </p:nvSpPr>
        <p:spPr bwMode="auto">
          <a:xfrm>
            <a:off x="14351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1187624" y="1318479"/>
          <a:ext cx="7499348" cy="1463040"/>
        </p:xfrm>
        <a:graphic>
          <a:graphicData uri="http://schemas.openxmlformats.org/drawingml/2006/table">
            <a:tbl>
              <a:tblPr>
                <a:tableStyleId>{616DA210-FB5B-4158-B5E0-FEB733F419BA}</a:tableStyleId>
              </a:tblPr>
              <a:tblGrid>
                <a:gridCol w="1874837">
                  <a:extLst>
                    <a:ext uri="{9D8B030D-6E8A-4147-A177-3AD203B41FA5}">
                      <a16:colId xmlns:a16="http://schemas.microsoft.com/office/drawing/2014/main" val="20000"/>
                    </a:ext>
                  </a:extLst>
                </a:gridCol>
                <a:gridCol w="1874837">
                  <a:extLst>
                    <a:ext uri="{9D8B030D-6E8A-4147-A177-3AD203B41FA5}">
                      <a16:colId xmlns:a16="http://schemas.microsoft.com/office/drawing/2014/main" val="20001"/>
                    </a:ext>
                  </a:extLst>
                </a:gridCol>
                <a:gridCol w="1874837">
                  <a:extLst>
                    <a:ext uri="{9D8B030D-6E8A-4147-A177-3AD203B41FA5}">
                      <a16:colId xmlns:a16="http://schemas.microsoft.com/office/drawing/2014/main" val="20002"/>
                    </a:ext>
                  </a:extLst>
                </a:gridCol>
                <a:gridCol w="1874837">
                  <a:extLst>
                    <a:ext uri="{9D8B030D-6E8A-4147-A177-3AD203B41FA5}">
                      <a16:colId xmlns:a16="http://schemas.microsoft.com/office/drawing/2014/main" val="20003"/>
                    </a:ext>
                  </a:extLst>
                </a:gridCol>
              </a:tblGrid>
              <a:tr h="365760">
                <a:tc>
                  <a:txBody>
                    <a:bodyPr/>
                    <a:lstStyle/>
                    <a:p>
                      <a:pPr algn="l"/>
                      <a:r>
                        <a:rPr lang="en-IE" sz="1800"/>
                        <a:t>Prod_Id</a:t>
                      </a:r>
                    </a:p>
                  </a:txBody>
                  <a:tcPr anchor="ctr"/>
                </a:tc>
                <a:tc>
                  <a:txBody>
                    <a:bodyPr/>
                    <a:lstStyle/>
                    <a:p>
                      <a:pPr algn="l"/>
                      <a:r>
                        <a:rPr lang="en-IE" sz="1800"/>
                        <a:t>ProductName</a:t>
                      </a:r>
                    </a:p>
                  </a:txBody>
                  <a:tcPr anchor="ctr"/>
                </a:tc>
                <a:tc>
                  <a:txBody>
                    <a:bodyPr/>
                    <a:lstStyle/>
                    <a:p>
                      <a:pPr algn="l"/>
                      <a:r>
                        <a:rPr lang="en-IE" sz="1800"/>
                        <a:t>Unit</a:t>
                      </a:r>
                    </a:p>
                  </a:txBody>
                  <a:tcPr anchor="ctr"/>
                </a:tc>
                <a:tc>
                  <a:txBody>
                    <a:bodyPr/>
                    <a:lstStyle/>
                    <a:p>
                      <a:pPr algn="l"/>
                      <a:r>
                        <a:rPr lang="en-IE" sz="1800"/>
                        <a:t>UnitPrice</a:t>
                      </a:r>
                    </a:p>
                  </a:txBody>
                  <a:tcPr anchor="ctr"/>
                </a:tc>
                <a:extLst>
                  <a:ext uri="{0D108BD9-81ED-4DB2-BD59-A6C34878D82A}">
                    <a16:rowId xmlns:a16="http://schemas.microsoft.com/office/drawing/2014/main" val="10000"/>
                  </a:ext>
                </a:extLst>
              </a:tr>
              <a:tr h="365760">
                <a:tc>
                  <a:txBody>
                    <a:bodyPr/>
                    <a:lstStyle/>
                    <a:p>
                      <a:r>
                        <a:rPr lang="en-IE" sz="1800"/>
                        <a:t>1</a:t>
                      </a:r>
                    </a:p>
                  </a:txBody>
                  <a:tcPr anchor="ctr"/>
                </a:tc>
                <a:tc>
                  <a:txBody>
                    <a:bodyPr/>
                    <a:lstStyle/>
                    <a:p>
                      <a:r>
                        <a:rPr lang="en-IE" sz="1800"/>
                        <a:t>Jarlsberg</a:t>
                      </a:r>
                    </a:p>
                  </a:txBody>
                  <a:tcPr anchor="ctr"/>
                </a:tc>
                <a:tc>
                  <a:txBody>
                    <a:bodyPr/>
                    <a:lstStyle/>
                    <a:p>
                      <a:r>
                        <a:rPr lang="en-IE" sz="1800"/>
                        <a:t>1000 g</a:t>
                      </a:r>
                    </a:p>
                  </a:txBody>
                  <a:tcPr anchor="ctr"/>
                </a:tc>
                <a:tc>
                  <a:txBody>
                    <a:bodyPr/>
                    <a:lstStyle/>
                    <a:p>
                      <a:r>
                        <a:rPr lang="en-IE" sz="1800"/>
                        <a:t>10.45</a:t>
                      </a:r>
                    </a:p>
                  </a:txBody>
                  <a:tcPr anchor="ctr"/>
                </a:tc>
                <a:extLst>
                  <a:ext uri="{0D108BD9-81ED-4DB2-BD59-A6C34878D82A}">
                    <a16:rowId xmlns:a16="http://schemas.microsoft.com/office/drawing/2014/main" val="10001"/>
                  </a:ext>
                </a:extLst>
              </a:tr>
              <a:tr h="365760">
                <a:tc>
                  <a:txBody>
                    <a:bodyPr/>
                    <a:lstStyle/>
                    <a:p>
                      <a:r>
                        <a:rPr lang="en-IE" sz="1800"/>
                        <a:t>2</a:t>
                      </a:r>
                    </a:p>
                  </a:txBody>
                  <a:tcPr anchor="ctr"/>
                </a:tc>
                <a:tc>
                  <a:txBody>
                    <a:bodyPr/>
                    <a:lstStyle/>
                    <a:p>
                      <a:r>
                        <a:rPr lang="en-IE" sz="1800"/>
                        <a:t>Mascarpone</a:t>
                      </a:r>
                    </a:p>
                  </a:txBody>
                  <a:tcPr anchor="ctr"/>
                </a:tc>
                <a:tc>
                  <a:txBody>
                    <a:bodyPr/>
                    <a:lstStyle/>
                    <a:p>
                      <a:r>
                        <a:rPr lang="en-IE" sz="1800"/>
                        <a:t>1000 g</a:t>
                      </a:r>
                    </a:p>
                  </a:txBody>
                  <a:tcPr anchor="ctr"/>
                </a:tc>
                <a:tc>
                  <a:txBody>
                    <a:bodyPr/>
                    <a:lstStyle/>
                    <a:p>
                      <a:r>
                        <a:rPr lang="en-IE" sz="1800"/>
                        <a:t>32.56</a:t>
                      </a:r>
                    </a:p>
                  </a:txBody>
                  <a:tcPr anchor="ctr"/>
                </a:tc>
                <a:extLst>
                  <a:ext uri="{0D108BD9-81ED-4DB2-BD59-A6C34878D82A}">
                    <a16:rowId xmlns:a16="http://schemas.microsoft.com/office/drawing/2014/main" val="10002"/>
                  </a:ext>
                </a:extLst>
              </a:tr>
              <a:tr h="365760">
                <a:tc>
                  <a:txBody>
                    <a:bodyPr/>
                    <a:lstStyle/>
                    <a:p>
                      <a:r>
                        <a:rPr lang="en-IE" sz="1800"/>
                        <a:t>3</a:t>
                      </a:r>
                    </a:p>
                  </a:txBody>
                  <a:tcPr anchor="ctr"/>
                </a:tc>
                <a:tc>
                  <a:txBody>
                    <a:bodyPr/>
                    <a:lstStyle/>
                    <a:p>
                      <a:r>
                        <a:rPr lang="en-IE" sz="1800"/>
                        <a:t>Gorgonzola</a:t>
                      </a:r>
                    </a:p>
                  </a:txBody>
                  <a:tcPr anchor="ctr"/>
                </a:tc>
                <a:tc>
                  <a:txBody>
                    <a:bodyPr/>
                    <a:lstStyle/>
                    <a:p>
                      <a:r>
                        <a:rPr lang="en-IE" sz="1800"/>
                        <a:t>1000 g</a:t>
                      </a:r>
                    </a:p>
                  </a:txBody>
                  <a:tcPr anchor="ctr"/>
                </a:tc>
                <a:tc>
                  <a:txBody>
                    <a:bodyPr/>
                    <a:lstStyle/>
                    <a:p>
                      <a:r>
                        <a:rPr lang="en-IE" sz="1800" dirty="0"/>
                        <a:t>15.67</a:t>
                      </a:r>
                    </a:p>
                  </a:txBody>
                  <a:tcPr anchor="ct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nvPr>
        </p:nvGraphicFramePr>
        <p:xfrm>
          <a:off x="1184064" y="4365104"/>
          <a:ext cx="7499349" cy="1463040"/>
        </p:xfrm>
        <a:graphic>
          <a:graphicData uri="http://schemas.openxmlformats.org/drawingml/2006/table">
            <a:tbl>
              <a:tblPr>
                <a:tableStyleId>{ED083AE6-46FA-4A59-8FB0-9F97EB10719F}</a:tableStyleId>
              </a:tblPr>
              <a:tblGrid>
                <a:gridCol w="2499783">
                  <a:extLst>
                    <a:ext uri="{9D8B030D-6E8A-4147-A177-3AD203B41FA5}">
                      <a16:colId xmlns:a16="http://schemas.microsoft.com/office/drawing/2014/main" val="20000"/>
                    </a:ext>
                  </a:extLst>
                </a:gridCol>
                <a:gridCol w="2499783">
                  <a:extLst>
                    <a:ext uri="{9D8B030D-6E8A-4147-A177-3AD203B41FA5}">
                      <a16:colId xmlns:a16="http://schemas.microsoft.com/office/drawing/2014/main" val="20001"/>
                    </a:ext>
                  </a:extLst>
                </a:gridCol>
                <a:gridCol w="2499783">
                  <a:extLst>
                    <a:ext uri="{9D8B030D-6E8A-4147-A177-3AD203B41FA5}">
                      <a16:colId xmlns:a16="http://schemas.microsoft.com/office/drawing/2014/main" val="20002"/>
                    </a:ext>
                  </a:extLst>
                </a:gridCol>
              </a:tblGrid>
              <a:tr h="0">
                <a:tc>
                  <a:txBody>
                    <a:bodyPr/>
                    <a:lstStyle/>
                    <a:p>
                      <a:pPr algn="l"/>
                      <a:r>
                        <a:rPr lang="en-IE"/>
                        <a:t>ProductName</a:t>
                      </a:r>
                    </a:p>
                  </a:txBody>
                  <a:tcPr anchor="ctr"/>
                </a:tc>
                <a:tc>
                  <a:txBody>
                    <a:bodyPr/>
                    <a:lstStyle/>
                    <a:p>
                      <a:pPr algn="l"/>
                      <a:r>
                        <a:rPr lang="en-IE"/>
                        <a:t>UnitPrice</a:t>
                      </a:r>
                    </a:p>
                  </a:txBody>
                  <a:tcPr anchor="ctr"/>
                </a:tc>
                <a:tc>
                  <a:txBody>
                    <a:bodyPr/>
                    <a:lstStyle/>
                    <a:p>
                      <a:pPr algn="l"/>
                      <a:r>
                        <a:rPr lang="en-IE"/>
                        <a:t>PerDate</a:t>
                      </a:r>
                    </a:p>
                  </a:txBody>
                  <a:tcPr anchor="ctr"/>
                </a:tc>
                <a:extLst>
                  <a:ext uri="{0D108BD9-81ED-4DB2-BD59-A6C34878D82A}">
                    <a16:rowId xmlns:a16="http://schemas.microsoft.com/office/drawing/2014/main" val="10000"/>
                  </a:ext>
                </a:extLst>
              </a:tr>
              <a:tr h="0">
                <a:tc>
                  <a:txBody>
                    <a:bodyPr/>
                    <a:lstStyle/>
                    <a:p>
                      <a:r>
                        <a:rPr lang="en-IE"/>
                        <a:t>Jarlsberg</a:t>
                      </a:r>
                    </a:p>
                  </a:txBody>
                  <a:tcPr anchor="ctr"/>
                </a:tc>
                <a:tc>
                  <a:txBody>
                    <a:bodyPr/>
                    <a:lstStyle/>
                    <a:p>
                      <a:r>
                        <a:rPr lang="en-IE"/>
                        <a:t>10.45</a:t>
                      </a:r>
                    </a:p>
                  </a:txBody>
                  <a:tcPr anchor="ctr"/>
                </a:tc>
                <a:tc>
                  <a:txBody>
                    <a:bodyPr/>
                    <a:lstStyle/>
                    <a:p>
                      <a:r>
                        <a:rPr lang="en-IE"/>
                        <a:t>10/7/2008 11:25:02 AM</a:t>
                      </a:r>
                    </a:p>
                  </a:txBody>
                  <a:tcPr anchor="ctr"/>
                </a:tc>
                <a:extLst>
                  <a:ext uri="{0D108BD9-81ED-4DB2-BD59-A6C34878D82A}">
                    <a16:rowId xmlns:a16="http://schemas.microsoft.com/office/drawing/2014/main" val="10001"/>
                  </a:ext>
                </a:extLst>
              </a:tr>
              <a:tr h="0">
                <a:tc>
                  <a:txBody>
                    <a:bodyPr/>
                    <a:lstStyle/>
                    <a:p>
                      <a:r>
                        <a:rPr lang="en-IE"/>
                        <a:t>Mascarpone</a:t>
                      </a:r>
                    </a:p>
                  </a:txBody>
                  <a:tcPr anchor="ctr"/>
                </a:tc>
                <a:tc>
                  <a:txBody>
                    <a:bodyPr/>
                    <a:lstStyle/>
                    <a:p>
                      <a:r>
                        <a:rPr lang="en-IE"/>
                        <a:t>32.56</a:t>
                      </a:r>
                    </a:p>
                  </a:txBody>
                  <a:tcPr anchor="ctr"/>
                </a:tc>
                <a:tc>
                  <a:txBody>
                    <a:bodyPr/>
                    <a:lstStyle/>
                    <a:p>
                      <a:r>
                        <a:rPr lang="en-IE"/>
                        <a:t>10/7/2008 11:25:02 AM</a:t>
                      </a:r>
                    </a:p>
                  </a:txBody>
                  <a:tcPr anchor="ctr"/>
                </a:tc>
                <a:extLst>
                  <a:ext uri="{0D108BD9-81ED-4DB2-BD59-A6C34878D82A}">
                    <a16:rowId xmlns:a16="http://schemas.microsoft.com/office/drawing/2014/main" val="10002"/>
                  </a:ext>
                </a:extLst>
              </a:tr>
              <a:tr h="0">
                <a:tc>
                  <a:txBody>
                    <a:bodyPr/>
                    <a:lstStyle/>
                    <a:p>
                      <a:r>
                        <a:rPr lang="en-IE"/>
                        <a:t>Gorgonzola</a:t>
                      </a:r>
                    </a:p>
                  </a:txBody>
                  <a:tcPr anchor="ctr"/>
                </a:tc>
                <a:tc>
                  <a:txBody>
                    <a:bodyPr/>
                    <a:lstStyle/>
                    <a:p>
                      <a:r>
                        <a:rPr lang="en-IE"/>
                        <a:t>15.67</a:t>
                      </a:r>
                    </a:p>
                  </a:txBody>
                  <a:tcPr anchor="ctr"/>
                </a:tc>
                <a:tc>
                  <a:txBody>
                    <a:bodyPr/>
                    <a:lstStyle/>
                    <a:p>
                      <a:r>
                        <a:rPr lang="en-IE" dirty="0"/>
                        <a:t>10/7/2008 11:25:02 AM</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96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Data Definition Language (DDL)</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4</a:t>
            </a:fld>
            <a:endParaRPr lang="en-IE"/>
          </a:p>
        </p:txBody>
      </p:sp>
      <p:sp>
        <p:nvSpPr>
          <p:cNvPr id="5" name="Rectangle 4"/>
          <p:cNvSpPr/>
          <p:nvPr/>
        </p:nvSpPr>
        <p:spPr>
          <a:xfrm>
            <a:off x="1259632" y="1700808"/>
            <a:ext cx="6624736" cy="4893647"/>
          </a:xfrm>
          <a:prstGeom prst="rect">
            <a:avLst/>
          </a:prstGeom>
        </p:spPr>
        <p:txBody>
          <a:bodyPr wrap="square">
            <a:spAutoFit/>
          </a:bodyPr>
          <a:lstStyle/>
          <a:p>
            <a:pPr>
              <a:buFont typeface="Arial" pitchFamily="34" charset="0"/>
              <a:buChar char="•"/>
            </a:pPr>
            <a:r>
              <a:rPr lang="en-IE" sz="2400" dirty="0" smtClean="0"/>
              <a:t> </a:t>
            </a:r>
            <a:r>
              <a:rPr lang="en-IE" sz="2400" dirty="0"/>
              <a:t>Data Definition Language (DDL) is a vocabulary used to define data structures </a:t>
            </a:r>
            <a:r>
              <a:rPr lang="en-IE" sz="2400" dirty="0" smtClean="0"/>
              <a:t>(database schema) in SQL. </a:t>
            </a:r>
            <a:r>
              <a:rPr lang="en-IE" sz="2400" dirty="0"/>
              <a:t>T</a:t>
            </a:r>
            <a:r>
              <a:rPr lang="en-IE" sz="2400" dirty="0" smtClean="0"/>
              <a:t>hese </a:t>
            </a:r>
            <a:r>
              <a:rPr lang="en-IE" sz="2400" dirty="0"/>
              <a:t>statements </a:t>
            </a:r>
            <a:r>
              <a:rPr lang="en-IE" sz="2400" dirty="0" smtClean="0"/>
              <a:t>are used to </a:t>
            </a:r>
            <a:r>
              <a:rPr lang="en-IE" sz="2400" dirty="0"/>
              <a:t>create, alter, or drop data structures in </a:t>
            </a:r>
            <a:r>
              <a:rPr lang="en-IE" sz="2400" dirty="0" smtClean="0"/>
              <a:t>SQL. </a:t>
            </a:r>
            <a:endParaRPr lang="en-IE" sz="2400" dirty="0"/>
          </a:p>
          <a:p>
            <a:r>
              <a:rPr lang="en-IE" sz="2400" dirty="0" smtClean="0"/>
              <a:t> </a:t>
            </a:r>
          </a:p>
          <a:p>
            <a:pPr>
              <a:buFont typeface="Arial" pitchFamily="34" charset="0"/>
              <a:buChar char="•"/>
            </a:pPr>
            <a:endParaRPr lang="en-IE" sz="2400" dirty="0" smtClean="0"/>
          </a:p>
          <a:p>
            <a:pPr marL="457200" indent="-457200">
              <a:buFont typeface="+mj-lt"/>
              <a:buAutoNum type="arabicPeriod"/>
            </a:pPr>
            <a:r>
              <a:rPr lang="en-IE" sz="2400" i="1" dirty="0" smtClean="0">
                <a:solidFill>
                  <a:srgbClr val="FF0000"/>
                </a:solidFill>
              </a:rPr>
              <a:t>CREATE</a:t>
            </a:r>
          </a:p>
          <a:p>
            <a:pPr marL="457200" indent="-457200">
              <a:buFont typeface="+mj-lt"/>
              <a:buAutoNum type="arabicPeriod"/>
            </a:pPr>
            <a:endParaRPr lang="en-IE" sz="2400" i="1" dirty="0" smtClean="0"/>
          </a:p>
          <a:p>
            <a:pPr marL="457200" indent="-457200">
              <a:buFont typeface="+mj-lt"/>
              <a:buAutoNum type="arabicPeriod"/>
            </a:pPr>
            <a:r>
              <a:rPr lang="en-IE" sz="2400" i="1" dirty="0" smtClean="0">
                <a:solidFill>
                  <a:srgbClr val="FF0000"/>
                </a:solidFill>
              </a:rPr>
              <a:t>DROP</a:t>
            </a:r>
          </a:p>
          <a:p>
            <a:pPr marL="457200" indent="-457200">
              <a:buFont typeface="+mj-lt"/>
              <a:buAutoNum type="arabicPeriod"/>
            </a:pPr>
            <a:endParaRPr lang="en-IE" sz="2400" i="1" dirty="0" smtClean="0"/>
          </a:p>
          <a:p>
            <a:pPr marL="457200" indent="-457200">
              <a:buFont typeface="+mj-lt"/>
              <a:buAutoNum type="arabicPeriod"/>
            </a:pPr>
            <a:r>
              <a:rPr lang="en-IE" sz="2400" i="1" dirty="0" smtClean="0">
                <a:solidFill>
                  <a:srgbClr val="FF0000"/>
                </a:solidFill>
              </a:rPr>
              <a:t>ALTER</a:t>
            </a:r>
            <a:endParaRPr lang="en-IE" sz="2400" i="1" dirty="0" smtClean="0"/>
          </a:p>
          <a:p>
            <a:pPr>
              <a:buFont typeface="Arial" pitchFamily="34" charset="0"/>
              <a:buChar char="•"/>
            </a:pPr>
            <a:endParaRPr lang="en-IE" sz="2400" dirty="0"/>
          </a:p>
        </p:txBody>
      </p:sp>
    </p:spTree>
    <p:extLst>
      <p:ext uri="{BB962C8B-B14F-4D97-AF65-F5344CB8AC3E}">
        <p14:creationId xmlns:p14="http://schemas.microsoft.com/office/powerpoint/2010/main" val="3523466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AND Operator</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40</a:t>
            </a:fld>
            <a:endParaRPr lang="en-IE"/>
          </a:p>
        </p:txBody>
      </p:sp>
      <p:sp>
        <p:nvSpPr>
          <p:cNvPr id="6" name="Rectangle 5"/>
          <p:cNvSpPr/>
          <p:nvPr/>
        </p:nvSpPr>
        <p:spPr>
          <a:xfrm>
            <a:off x="1331640" y="1340768"/>
            <a:ext cx="7056784" cy="2492990"/>
          </a:xfrm>
          <a:prstGeom prst="rect">
            <a:avLst/>
          </a:prstGeom>
        </p:spPr>
        <p:txBody>
          <a:bodyPr wrap="square">
            <a:spAutoFit/>
          </a:bodyPr>
          <a:lstStyle/>
          <a:p>
            <a:r>
              <a:rPr lang="en-IE" sz="2400" dirty="0"/>
              <a:t>The AND </a:t>
            </a:r>
            <a:r>
              <a:rPr lang="en-IE" sz="2400" dirty="0" smtClean="0"/>
              <a:t> operator is </a:t>
            </a:r>
            <a:r>
              <a:rPr lang="en-IE" sz="2400" dirty="0"/>
              <a:t>used to filter records based on more than one </a:t>
            </a:r>
            <a:r>
              <a:rPr lang="en-IE" sz="2400" dirty="0" smtClean="0"/>
              <a:t>condition.</a:t>
            </a:r>
          </a:p>
          <a:p>
            <a:endParaRPr lang="en-GB" sz="2400" dirty="0"/>
          </a:p>
          <a:p>
            <a:r>
              <a:rPr lang="en-IE" sz="2400" dirty="0"/>
              <a:t>The AND operator displays a record if both the first condition and the second condition is true.</a:t>
            </a:r>
          </a:p>
          <a:p>
            <a:endParaRPr lang="en-IE" dirty="0" smtClean="0"/>
          </a:p>
          <a:p>
            <a:endParaRPr lang="en-IE" dirty="0"/>
          </a:p>
        </p:txBody>
      </p:sp>
    </p:spTree>
    <p:extLst>
      <p:ext uri="{BB962C8B-B14F-4D97-AF65-F5344CB8AC3E}">
        <p14:creationId xmlns:p14="http://schemas.microsoft.com/office/powerpoint/2010/main" val="10602057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 Example</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41</a:t>
            </a:fld>
            <a:endParaRPr lang="en-IE"/>
          </a:p>
        </p:txBody>
      </p:sp>
      <p:graphicFrame>
        <p:nvGraphicFramePr>
          <p:cNvPr id="5" name="Table 4"/>
          <p:cNvGraphicFramePr>
            <a:graphicFrameLocks noGrp="1"/>
          </p:cNvGraphicFramePr>
          <p:nvPr>
            <p:extLst/>
          </p:nvPr>
        </p:nvGraphicFramePr>
        <p:xfrm>
          <a:off x="1212739" y="1805191"/>
          <a:ext cx="7499350" cy="1463040"/>
        </p:xfrm>
        <a:graphic>
          <a:graphicData uri="http://schemas.openxmlformats.org/drawingml/2006/table">
            <a:tbl>
              <a:tblPr>
                <a:tableStyleId>{5940675A-B579-460E-94D1-54222C63F5DA}</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tblGrid>
              <a:tr h="0">
                <a:tc>
                  <a:txBody>
                    <a:bodyPr/>
                    <a:lstStyle/>
                    <a:p>
                      <a:pPr algn="l"/>
                      <a:r>
                        <a:rPr lang="en-IE"/>
                        <a:t>P_Id</a:t>
                      </a:r>
                    </a:p>
                  </a:txBody>
                  <a:tcPr anchor="ctr"/>
                </a:tc>
                <a:tc>
                  <a:txBody>
                    <a:bodyPr/>
                    <a:lstStyle/>
                    <a:p>
                      <a:pPr algn="l"/>
                      <a:r>
                        <a:rPr lang="en-IE"/>
                        <a:t>LastName</a:t>
                      </a:r>
                    </a:p>
                  </a:txBody>
                  <a:tcPr anchor="ctr"/>
                </a:tc>
                <a:tc>
                  <a:txBody>
                    <a:bodyPr/>
                    <a:lstStyle/>
                    <a:p>
                      <a:pPr algn="l"/>
                      <a:r>
                        <a:rPr lang="en-IE"/>
                        <a:t>FirstName</a:t>
                      </a:r>
                    </a:p>
                  </a:txBody>
                  <a:tcPr anchor="ctr"/>
                </a:tc>
                <a:tc>
                  <a:txBody>
                    <a:bodyPr/>
                    <a:lstStyle/>
                    <a:p>
                      <a:pPr algn="l"/>
                      <a:r>
                        <a:rPr lang="en-IE"/>
                        <a:t>Address</a:t>
                      </a:r>
                    </a:p>
                  </a:txBody>
                  <a:tcPr anchor="ctr"/>
                </a:tc>
                <a:tc>
                  <a:txBody>
                    <a:bodyPr/>
                    <a:lstStyle/>
                    <a:p>
                      <a:pPr algn="l"/>
                      <a:r>
                        <a:rPr lang="en-IE"/>
                        <a:t>City</a:t>
                      </a:r>
                    </a:p>
                  </a:txBody>
                  <a:tcPr anchor="ctr"/>
                </a:tc>
                <a:extLst>
                  <a:ext uri="{0D108BD9-81ED-4DB2-BD59-A6C34878D82A}">
                    <a16:rowId xmlns:a16="http://schemas.microsoft.com/office/drawing/2014/main" val="10000"/>
                  </a:ext>
                </a:extLst>
              </a:tr>
              <a:tr h="0">
                <a:tc>
                  <a:txBody>
                    <a:bodyPr/>
                    <a:lstStyle/>
                    <a:p>
                      <a:r>
                        <a:rPr lang="en-IE"/>
                        <a:t>1</a:t>
                      </a:r>
                    </a:p>
                  </a:txBody>
                  <a:tcPr anchor="ctr"/>
                </a:tc>
                <a:tc>
                  <a:txBody>
                    <a:bodyPr/>
                    <a:lstStyle/>
                    <a:p>
                      <a:r>
                        <a:rPr lang="en-IE"/>
                        <a:t>Hansen</a:t>
                      </a:r>
                    </a:p>
                  </a:txBody>
                  <a:tcPr anchor="ctr"/>
                </a:tc>
                <a:tc>
                  <a:txBody>
                    <a:bodyPr/>
                    <a:lstStyle/>
                    <a:p>
                      <a:r>
                        <a:rPr lang="en-IE"/>
                        <a:t>Ola</a:t>
                      </a:r>
                    </a:p>
                  </a:txBody>
                  <a:tcPr anchor="ctr"/>
                </a:tc>
                <a:tc>
                  <a:txBody>
                    <a:bodyPr/>
                    <a:lstStyle/>
                    <a:p>
                      <a:r>
                        <a:rPr lang="en-IE"/>
                        <a:t>Timoteivn 10</a:t>
                      </a:r>
                    </a:p>
                  </a:txBody>
                  <a:tcPr anchor="ctr"/>
                </a:tc>
                <a:tc>
                  <a:txBody>
                    <a:bodyPr/>
                    <a:lstStyle/>
                    <a:p>
                      <a:r>
                        <a:rPr lang="en-IE"/>
                        <a:t>Sandnes</a:t>
                      </a:r>
                    </a:p>
                  </a:txBody>
                  <a:tcPr anchor="ctr"/>
                </a:tc>
                <a:extLst>
                  <a:ext uri="{0D108BD9-81ED-4DB2-BD59-A6C34878D82A}">
                    <a16:rowId xmlns:a16="http://schemas.microsoft.com/office/drawing/2014/main" val="10001"/>
                  </a:ext>
                </a:extLst>
              </a:tr>
              <a:tr h="0">
                <a:tc>
                  <a:txBody>
                    <a:bodyPr/>
                    <a:lstStyle/>
                    <a:p>
                      <a:r>
                        <a:rPr lang="en-IE"/>
                        <a:t>2</a:t>
                      </a:r>
                    </a:p>
                  </a:txBody>
                  <a:tcPr anchor="ctr"/>
                </a:tc>
                <a:tc>
                  <a:txBody>
                    <a:bodyPr/>
                    <a:lstStyle/>
                    <a:p>
                      <a:r>
                        <a:rPr lang="en-IE"/>
                        <a:t>Svendson</a:t>
                      </a:r>
                    </a:p>
                  </a:txBody>
                  <a:tcPr anchor="ctr"/>
                </a:tc>
                <a:tc>
                  <a:txBody>
                    <a:bodyPr/>
                    <a:lstStyle/>
                    <a:p>
                      <a:r>
                        <a:rPr lang="en-IE"/>
                        <a:t>Tove</a:t>
                      </a:r>
                    </a:p>
                  </a:txBody>
                  <a:tcPr anchor="ctr"/>
                </a:tc>
                <a:tc>
                  <a:txBody>
                    <a:bodyPr/>
                    <a:lstStyle/>
                    <a:p>
                      <a:r>
                        <a:rPr lang="en-IE"/>
                        <a:t>Borgvn 23</a:t>
                      </a:r>
                    </a:p>
                  </a:txBody>
                  <a:tcPr anchor="ctr"/>
                </a:tc>
                <a:tc>
                  <a:txBody>
                    <a:bodyPr/>
                    <a:lstStyle/>
                    <a:p>
                      <a:r>
                        <a:rPr lang="en-IE"/>
                        <a:t>Sandnes</a:t>
                      </a:r>
                    </a:p>
                  </a:txBody>
                  <a:tcPr anchor="ctr"/>
                </a:tc>
                <a:extLst>
                  <a:ext uri="{0D108BD9-81ED-4DB2-BD59-A6C34878D82A}">
                    <a16:rowId xmlns:a16="http://schemas.microsoft.com/office/drawing/2014/main" val="10002"/>
                  </a:ext>
                </a:extLst>
              </a:tr>
              <a:tr h="0">
                <a:tc>
                  <a:txBody>
                    <a:bodyPr/>
                    <a:lstStyle/>
                    <a:p>
                      <a:r>
                        <a:rPr lang="en-IE"/>
                        <a:t>3</a:t>
                      </a:r>
                    </a:p>
                  </a:txBody>
                  <a:tcPr anchor="ctr"/>
                </a:tc>
                <a:tc>
                  <a:txBody>
                    <a:bodyPr/>
                    <a:lstStyle/>
                    <a:p>
                      <a:r>
                        <a:rPr lang="en-IE"/>
                        <a:t>Pettersen</a:t>
                      </a:r>
                    </a:p>
                  </a:txBody>
                  <a:tcPr anchor="ctr"/>
                </a:tc>
                <a:tc>
                  <a:txBody>
                    <a:bodyPr/>
                    <a:lstStyle/>
                    <a:p>
                      <a:r>
                        <a:rPr lang="en-IE"/>
                        <a:t>Kari</a:t>
                      </a:r>
                    </a:p>
                  </a:txBody>
                  <a:tcPr anchor="ctr"/>
                </a:tc>
                <a:tc>
                  <a:txBody>
                    <a:bodyPr/>
                    <a:lstStyle/>
                    <a:p>
                      <a:r>
                        <a:rPr lang="en-IE"/>
                        <a:t>Storgt 20</a:t>
                      </a:r>
                    </a:p>
                  </a:txBody>
                  <a:tcPr anchor="ctr"/>
                </a:tc>
                <a:tc>
                  <a:txBody>
                    <a:bodyPr/>
                    <a:lstStyle/>
                    <a:p>
                      <a:r>
                        <a:rPr lang="en-IE" dirty="0"/>
                        <a:t>Stavanger</a:t>
                      </a:r>
                    </a:p>
                  </a:txBody>
                  <a:tcPr anchor="ct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187624" y="1281971"/>
            <a:ext cx="3621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"Persons" table:</a:t>
            </a:r>
            <a:endParaRPr kumimoji="0" lang="en-US" sz="2800" b="1" i="0" u="none" strike="noStrike" cap="none" normalizeH="0" baseline="0" dirty="0" smtClean="0">
              <a:ln>
                <a:noFill/>
              </a:ln>
              <a:solidFill>
                <a:schemeClr val="tx1"/>
              </a:solidFill>
              <a:effectLst/>
            </a:endParaRPr>
          </a:p>
        </p:txBody>
      </p:sp>
      <p:sp>
        <p:nvSpPr>
          <p:cNvPr id="7" name="Rectangle 6"/>
          <p:cNvSpPr/>
          <p:nvPr/>
        </p:nvSpPr>
        <p:spPr>
          <a:xfrm>
            <a:off x="1187624" y="3573016"/>
            <a:ext cx="7632848" cy="1200329"/>
          </a:xfrm>
          <a:prstGeom prst="rect">
            <a:avLst/>
          </a:prstGeom>
        </p:spPr>
        <p:txBody>
          <a:bodyPr wrap="square">
            <a:spAutoFit/>
          </a:bodyPr>
          <a:lstStyle/>
          <a:p>
            <a:r>
              <a:rPr lang="en-IE" sz="2400" dirty="0"/>
              <a:t>SELECT * FROM Persons</a:t>
            </a:r>
            <a:br>
              <a:rPr lang="en-IE" sz="2400" dirty="0"/>
            </a:br>
            <a:r>
              <a:rPr lang="en-IE" sz="2400" dirty="0" smtClean="0"/>
              <a:t>	WHERE </a:t>
            </a:r>
            <a:r>
              <a:rPr lang="en-IE" sz="2400" dirty="0" err="1"/>
              <a:t>FirstName</a:t>
            </a:r>
            <a:r>
              <a:rPr lang="en-IE" sz="2400" dirty="0"/>
              <a:t>='</a:t>
            </a:r>
            <a:r>
              <a:rPr lang="en-IE" sz="2400" dirty="0" err="1"/>
              <a:t>Tove</a:t>
            </a:r>
            <a:r>
              <a:rPr lang="en-IE" sz="2400" dirty="0"/>
              <a:t>'</a:t>
            </a:r>
            <a:br>
              <a:rPr lang="en-IE" sz="2400" dirty="0"/>
            </a:br>
            <a:r>
              <a:rPr lang="en-IE" sz="2400" dirty="0" smtClean="0"/>
              <a:t>	AND </a:t>
            </a:r>
            <a:r>
              <a:rPr lang="en-IE" sz="2400" dirty="0" err="1"/>
              <a:t>LastName</a:t>
            </a:r>
            <a:r>
              <a:rPr lang="en-IE" sz="2400" dirty="0"/>
              <a:t>='</a:t>
            </a:r>
            <a:r>
              <a:rPr lang="en-IE" sz="2400" dirty="0" err="1"/>
              <a:t>Svendson</a:t>
            </a:r>
            <a:r>
              <a:rPr lang="en-IE" sz="2400" dirty="0"/>
              <a:t>'</a:t>
            </a:r>
          </a:p>
        </p:txBody>
      </p:sp>
      <p:graphicFrame>
        <p:nvGraphicFramePr>
          <p:cNvPr id="9" name="Table 8"/>
          <p:cNvGraphicFramePr>
            <a:graphicFrameLocks noGrp="1"/>
          </p:cNvGraphicFramePr>
          <p:nvPr>
            <p:extLst/>
          </p:nvPr>
        </p:nvGraphicFramePr>
        <p:xfrm>
          <a:off x="1254373" y="5157192"/>
          <a:ext cx="7499350" cy="731520"/>
        </p:xfrm>
        <a:graphic>
          <a:graphicData uri="http://schemas.openxmlformats.org/drawingml/2006/table">
            <a:tbl>
              <a:tblPr>
                <a:tableStyleId>{ED083AE6-46FA-4A59-8FB0-9F97EB10719F}</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tblGrid>
              <a:tr h="0">
                <a:tc>
                  <a:txBody>
                    <a:bodyPr/>
                    <a:lstStyle/>
                    <a:p>
                      <a:pPr algn="l"/>
                      <a:r>
                        <a:rPr lang="en-IE"/>
                        <a:t>_Id</a:t>
                      </a:r>
                    </a:p>
                  </a:txBody>
                  <a:tcPr anchor="ctr"/>
                </a:tc>
                <a:tc>
                  <a:txBody>
                    <a:bodyPr/>
                    <a:lstStyle/>
                    <a:p>
                      <a:pPr algn="l"/>
                      <a:r>
                        <a:rPr lang="en-IE"/>
                        <a:t>LastName</a:t>
                      </a:r>
                    </a:p>
                  </a:txBody>
                  <a:tcPr anchor="ctr"/>
                </a:tc>
                <a:tc>
                  <a:txBody>
                    <a:bodyPr/>
                    <a:lstStyle/>
                    <a:p>
                      <a:pPr algn="l"/>
                      <a:r>
                        <a:rPr lang="en-IE"/>
                        <a:t>FirstName</a:t>
                      </a:r>
                    </a:p>
                  </a:txBody>
                  <a:tcPr anchor="ctr"/>
                </a:tc>
                <a:tc>
                  <a:txBody>
                    <a:bodyPr/>
                    <a:lstStyle/>
                    <a:p>
                      <a:pPr algn="l"/>
                      <a:r>
                        <a:rPr lang="en-IE"/>
                        <a:t>Address</a:t>
                      </a:r>
                    </a:p>
                  </a:txBody>
                  <a:tcPr anchor="ctr"/>
                </a:tc>
                <a:tc>
                  <a:txBody>
                    <a:bodyPr/>
                    <a:lstStyle/>
                    <a:p>
                      <a:pPr algn="l"/>
                      <a:r>
                        <a:rPr lang="en-IE"/>
                        <a:t>City</a:t>
                      </a:r>
                    </a:p>
                  </a:txBody>
                  <a:tcPr anchor="ctr"/>
                </a:tc>
                <a:extLst>
                  <a:ext uri="{0D108BD9-81ED-4DB2-BD59-A6C34878D82A}">
                    <a16:rowId xmlns:a16="http://schemas.microsoft.com/office/drawing/2014/main" val="10000"/>
                  </a:ext>
                </a:extLst>
              </a:tr>
              <a:tr h="0">
                <a:tc>
                  <a:txBody>
                    <a:bodyPr/>
                    <a:lstStyle/>
                    <a:p>
                      <a:r>
                        <a:rPr lang="en-IE"/>
                        <a:t>2</a:t>
                      </a:r>
                    </a:p>
                  </a:txBody>
                  <a:tcPr anchor="ctr"/>
                </a:tc>
                <a:tc>
                  <a:txBody>
                    <a:bodyPr/>
                    <a:lstStyle/>
                    <a:p>
                      <a:r>
                        <a:rPr lang="en-IE"/>
                        <a:t>Svendson</a:t>
                      </a:r>
                    </a:p>
                  </a:txBody>
                  <a:tcPr anchor="ctr"/>
                </a:tc>
                <a:tc>
                  <a:txBody>
                    <a:bodyPr/>
                    <a:lstStyle/>
                    <a:p>
                      <a:r>
                        <a:rPr lang="en-IE"/>
                        <a:t>Tove</a:t>
                      </a:r>
                    </a:p>
                  </a:txBody>
                  <a:tcPr anchor="ctr"/>
                </a:tc>
                <a:tc>
                  <a:txBody>
                    <a:bodyPr/>
                    <a:lstStyle/>
                    <a:p>
                      <a:r>
                        <a:rPr lang="en-IE"/>
                        <a:t>Borgvn 23</a:t>
                      </a:r>
                    </a:p>
                  </a:txBody>
                  <a:tcPr anchor="ctr"/>
                </a:tc>
                <a:tc>
                  <a:txBody>
                    <a:bodyPr/>
                    <a:lstStyle/>
                    <a:p>
                      <a:r>
                        <a:rPr lang="en-IE" dirty="0" err="1"/>
                        <a:t>Sandnes</a:t>
                      </a:r>
                      <a:endParaRPr lang="en-IE"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4945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OR Operator</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42</a:t>
            </a:fld>
            <a:endParaRPr lang="en-IE"/>
          </a:p>
        </p:txBody>
      </p:sp>
      <p:sp>
        <p:nvSpPr>
          <p:cNvPr id="6" name="Rectangle 5"/>
          <p:cNvSpPr/>
          <p:nvPr/>
        </p:nvSpPr>
        <p:spPr>
          <a:xfrm>
            <a:off x="1331640" y="1340768"/>
            <a:ext cx="7056784" cy="1938992"/>
          </a:xfrm>
          <a:prstGeom prst="rect">
            <a:avLst/>
          </a:prstGeom>
        </p:spPr>
        <p:txBody>
          <a:bodyPr wrap="square">
            <a:spAutoFit/>
          </a:bodyPr>
          <a:lstStyle/>
          <a:p>
            <a:r>
              <a:rPr lang="en-IE" sz="2400" dirty="0"/>
              <a:t>The </a:t>
            </a:r>
            <a:r>
              <a:rPr lang="en-IE" sz="2400" dirty="0" smtClean="0"/>
              <a:t>OR operator is </a:t>
            </a:r>
            <a:r>
              <a:rPr lang="en-IE" sz="2400" dirty="0"/>
              <a:t>used to filter records based on more than one </a:t>
            </a:r>
            <a:r>
              <a:rPr lang="en-IE" sz="2400" dirty="0" smtClean="0"/>
              <a:t>condition.</a:t>
            </a:r>
          </a:p>
          <a:p>
            <a:endParaRPr lang="en-GB" sz="2400" dirty="0"/>
          </a:p>
          <a:p>
            <a:r>
              <a:rPr lang="en-IE" sz="2400" dirty="0"/>
              <a:t>The OR operator displays a record if either the first condition or the second condition is true</a:t>
            </a:r>
            <a:endParaRPr lang="en-IE" dirty="0"/>
          </a:p>
        </p:txBody>
      </p:sp>
    </p:spTree>
    <p:extLst>
      <p:ext uri="{BB962C8B-B14F-4D97-AF65-F5344CB8AC3E}">
        <p14:creationId xmlns:p14="http://schemas.microsoft.com/office/powerpoint/2010/main" val="2079104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 Example</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43</a:t>
            </a:fld>
            <a:endParaRPr lang="en-IE"/>
          </a:p>
        </p:txBody>
      </p:sp>
      <p:graphicFrame>
        <p:nvGraphicFramePr>
          <p:cNvPr id="5" name="Table 4"/>
          <p:cNvGraphicFramePr>
            <a:graphicFrameLocks noGrp="1"/>
          </p:cNvGraphicFramePr>
          <p:nvPr>
            <p:extLst/>
          </p:nvPr>
        </p:nvGraphicFramePr>
        <p:xfrm>
          <a:off x="1212739" y="1805191"/>
          <a:ext cx="7499350" cy="1463040"/>
        </p:xfrm>
        <a:graphic>
          <a:graphicData uri="http://schemas.openxmlformats.org/drawingml/2006/table">
            <a:tbl>
              <a:tblPr>
                <a:tableStyleId>{5940675A-B579-460E-94D1-54222C63F5DA}</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tblGrid>
              <a:tr h="0">
                <a:tc>
                  <a:txBody>
                    <a:bodyPr/>
                    <a:lstStyle/>
                    <a:p>
                      <a:pPr algn="l"/>
                      <a:r>
                        <a:rPr lang="en-IE"/>
                        <a:t>P_Id</a:t>
                      </a:r>
                    </a:p>
                  </a:txBody>
                  <a:tcPr anchor="ctr"/>
                </a:tc>
                <a:tc>
                  <a:txBody>
                    <a:bodyPr/>
                    <a:lstStyle/>
                    <a:p>
                      <a:pPr algn="l"/>
                      <a:r>
                        <a:rPr lang="en-IE"/>
                        <a:t>LastName</a:t>
                      </a:r>
                    </a:p>
                  </a:txBody>
                  <a:tcPr anchor="ctr"/>
                </a:tc>
                <a:tc>
                  <a:txBody>
                    <a:bodyPr/>
                    <a:lstStyle/>
                    <a:p>
                      <a:pPr algn="l"/>
                      <a:r>
                        <a:rPr lang="en-IE"/>
                        <a:t>FirstName</a:t>
                      </a:r>
                    </a:p>
                  </a:txBody>
                  <a:tcPr anchor="ctr"/>
                </a:tc>
                <a:tc>
                  <a:txBody>
                    <a:bodyPr/>
                    <a:lstStyle/>
                    <a:p>
                      <a:pPr algn="l"/>
                      <a:r>
                        <a:rPr lang="en-IE"/>
                        <a:t>Address</a:t>
                      </a:r>
                    </a:p>
                  </a:txBody>
                  <a:tcPr anchor="ctr"/>
                </a:tc>
                <a:tc>
                  <a:txBody>
                    <a:bodyPr/>
                    <a:lstStyle/>
                    <a:p>
                      <a:pPr algn="l"/>
                      <a:r>
                        <a:rPr lang="en-IE"/>
                        <a:t>City</a:t>
                      </a:r>
                    </a:p>
                  </a:txBody>
                  <a:tcPr anchor="ctr"/>
                </a:tc>
                <a:extLst>
                  <a:ext uri="{0D108BD9-81ED-4DB2-BD59-A6C34878D82A}">
                    <a16:rowId xmlns:a16="http://schemas.microsoft.com/office/drawing/2014/main" val="10000"/>
                  </a:ext>
                </a:extLst>
              </a:tr>
              <a:tr h="0">
                <a:tc>
                  <a:txBody>
                    <a:bodyPr/>
                    <a:lstStyle/>
                    <a:p>
                      <a:r>
                        <a:rPr lang="en-IE"/>
                        <a:t>1</a:t>
                      </a:r>
                    </a:p>
                  </a:txBody>
                  <a:tcPr anchor="ctr"/>
                </a:tc>
                <a:tc>
                  <a:txBody>
                    <a:bodyPr/>
                    <a:lstStyle/>
                    <a:p>
                      <a:r>
                        <a:rPr lang="en-IE"/>
                        <a:t>Hansen</a:t>
                      </a:r>
                    </a:p>
                  </a:txBody>
                  <a:tcPr anchor="ctr"/>
                </a:tc>
                <a:tc>
                  <a:txBody>
                    <a:bodyPr/>
                    <a:lstStyle/>
                    <a:p>
                      <a:r>
                        <a:rPr lang="en-IE"/>
                        <a:t>Ola</a:t>
                      </a:r>
                    </a:p>
                  </a:txBody>
                  <a:tcPr anchor="ctr"/>
                </a:tc>
                <a:tc>
                  <a:txBody>
                    <a:bodyPr/>
                    <a:lstStyle/>
                    <a:p>
                      <a:r>
                        <a:rPr lang="en-IE"/>
                        <a:t>Timoteivn 10</a:t>
                      </a:r>
                    </a:p>
                  </a:txBody>
                  <a:tcPr anchor="ctr"/>
                </a:tc>
                <a:tc>
                  <a:txBody>
                    <a:bodyPr/>
                    <a:lstStyle/>
                    <a:p>
                      <a:r>
                        <a:rPr lang="en-IE"/>
                        <a:t>Sandnes</a:t>
                      </a:r>
                    </a:p>
                  </a:txBody>
                  <a:tcPr anchor="ctr"/>
                </a:tc>
                <a:extLst>
                  <a:ext uri="{0D108BD9-81ED-4DB2-BD59-A6C34878D82A}">
                    <a16:rowId xmlns:a16="http://schemas.microsoft.com/office/drawing/2014/main" val="10001"/>
                  </a:ext>
                </a:extLst>
              </a:tr>
              <a:tr h="0">
                <a:tc>
                  <a:txBody>
                    <a:bodyPr/>
                    <a:lstStyle/>
                    <a:p>
                      <a:r>
                        <a:rPr lang="en-IE"/>
                        <a:t>2</a:t>
                      </a:r>
                    </a:p>
                  </a:txBody>
                  <a:tcPr anchor="ctr"/>
                </a:tc>
                <a:tc>
                  <a:txBody>
                    <a:bodyPr/>
                    <a:lstStyle/>
                    <a:p>
                      <a:r>
                        <a:rPr lang="en-IE"/>
                        <a:t>Svendson</a:t>
                      </a:r>
                    </a:p>
                  </a:txBody>
                  <a:tcPr anchor="ctr"/>
                </a:tc>
                <a:tc>
                  <a:txBody>
                    <a:bodyPr/>
                    <a:lstStyle/>
                    <a:p>
                      <a:r>
                        <a:rPr lang="en-IE"/>
                        <a:t>Tove</a:t>
                      </a:r>
                    </a:p>
                  </a:txBody>
                  <a:tcPr anchor="ctr"/>
                </a:tc>
                <a:tc>
                  <a:txBody>
                    <a:bodyPr/>
                    <a:lstStyle/>
                    <a:p>
                      <a:r>
                        <a:rPr lang="en-IE"/>
                        <a:t>Borgvn 23</a:t>
                      </a:r>
                    </a:p>
                  </a:txBody>
                  <a:tcPr anchor="ctr"/>
                </a:tc>
                <a:tc>
                  <a:txBody>
                    <a:bodyPr/>
                    <a:lstStyle/>
                    <a:p>
                      <a:r>
                        <a:rPr lang="en-IE"/>
                        <a:t>Sandnes</a:t>
                      </a:r>
                    </a:p>
                  </a:txBody>
                  <a:tcPr anchor="ctr"/>
                </a:tc>
                <a:extLst>
                  <a:ext uri="{0D108BD9-81ED-4DB2-BD59-A6C34878D82A}">
                    <a16:rowId xmlns:a16="http://schemas.microsoft.com/office/drawing/2014/main" val="10002"/>
                  </a:ext>
                </a:extLst>
              </a:tr>
              <a:tr h="0">
                <a:tc>
                  <a:txBody>
                    <a:bodyPr/>
                    <a:lstStyle/>
                    <a:p>
                      <a:r>
                        <a:rPr lang="en-IE"/>
                        <a:t>3</a:t>
                      </a:r>
                    </a:p>
                  </a:txBody>
                  <a:tcPr anchor="ctr"/>
                </a:tc>
                <a:tc>
                  <a:txBody>
                    <a:bodyPr/>
                    <a:lstStyle/>
                    <a:p>
                      <a:r>
                        <a:rPr lang="en-IE"/>
                        <a:t>Pettersen</a:t>
                      </a:r>
                    </a:p>
                  </a:txBody>
                  <a:tcPr anchor="ctr"/>
                </a:tc>
                <a:tc>
                  <a:txBody>
                    <a:bodyPr/>
                    <a:lstStyle/>
                    <a:p>
                      <a:r>
                        <a:rPr lang="en-IE"/>
                        <a:t>Kari</a:t>
                      </a:r>
                    </a:p>
                  </a:txBody>
                  <a:tcPr anchor="ctr"/>
                </a:tc>
                <a:tc>
                  <a:txBody>
                    <a:bodyPr/>
                    <a:lstStyle/>
                    <a:p>
                      <a:r>
                        <a:rPr lang="en-IE"/>
                        <a:t>Storgt 20</a:t>
                      </a:r>
                    </a:p>
                  </a:txBody>
                  <a:tcPr anchor="ctr"/>
                </a:tc>
                <a:tc>
                  <a:txBody>
                    <a:bodyPr/>
                    <a:lstStyle/>
                    <a:p>
                      <a:r>
                        <a:rPr lang="en-IE" dirty="0"/>
                        <a:t>Stavanger</a:t>
                      </a:r>
                    </a:p>
                  </a:txBody>
                  <a:tcPr anchor="ct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187624" y="1281971"/>
            <a:ext cx="3621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"Persons" table:</a:t>
            </a:r>
            <a:endParaRPr kumimoji="0" lang="en-US" sz="2800" b="1" i="0" u="none" strike="noStrike" cap="none" normalizeH="0" baseline="0" dirty="0" smtClean="0">
              <a:ln>
                <a:noFill/>
              </a:ln>
              <a:solidFill>
                <a:schemeClr val="tx1"/>
              </a:solidFill>
              <a:effectLst/>
            </a:endParaRPr>
          </a:p>
        </p:txBody>
      </p:sp>
      <p:sp>
        <p:nvSpPr>
          <p:cNvPr id="7" name="Rectangle 6"/>
          <p:cNvSpPr/>
          <p:nvPr/>
        </p:nvSpPr>
        <p:spPr>
          <a:xfrm>
            <a:off x="1187624" y="3573016"/>
            <a:ext cx="7632848" cy="1200329"/>
          </a:xfrm>
          <a:prstGeom prst="rect">
            <a:avLst/>
          </a:prstGeom>
        </p:spPr>
        <p:txBody>
          <a:bodyPr wrap="square">
            <a:spAutoFit/>
          </a:bodyPr>
          <a:lstStyle/>
          <a:p>
            <a:r>
              <a:rPr lang="en-IE" sz="2400" dirty="0"/>
              <a:t>SELECT * FROM Persons</a:t>
            </a:r>
            <a:br>
              <a:rPr lang="en-IE" sz="2400" dirty="0"/>
            </a:br>
            <a:r>
              <a:rPr lang="en-IE" sz="2400" dirty="0" smtClean="0"/>
              <a:t>	WHERE </a:t>
            </a:r>
            <a:r>
              <a:rPr lang="en-IE" sz="2400" dirty="0" err="1"/>
              <a:t>FirstName</a:t>
            </a:r>
            <a:r>
              <a:rPr lang="en-IE" sz="2400" dirty="0"/>
              <a:t>='</a:t>
            </a:r>
            <a:r>
              <a:rPr lang="en-IE" sz="2400" dirty="0" err="1"/>
              <a:t>Tove</a:t>
            </a:r>
            <a:r>
              <a:rPr lang="en-IE" sz="2400" dirty="0"/>
              <a:t>'</a:t>
            </a:r>
            <a:br>
              <a:rPr lang="en-IE" sz="2400" dirty="0"/>
            </a:br>
            <a:r>
              <a:rPr lang="en-IE" sz="2400" dirty="0" smtClean="0"/>
              <a:t>	OR </a:t>
            </a:r>
            <a:r>
              <a:rPr lang="en-IE" sz="2400" dirty="0" err="1"/>
              <a:t>FirstName</a:t>
            </a:r>
            <a:r>
              <a:rPr lang="en-IE" sz="2400" dirty="0"/>
              <a:t>='Ola'</a:t>
            </a:r>
          </a:p>
        </p:txBody>
      </p:sp>
      <p:graphicFrame>
        <p:nvGraphicFramePr>
          <p:cNvPr id="8" name="Table 7"/>
          <p:cNvGraphicFramePr>
            <a:graphicFrameLocks noGrp="1"/>
          </p:cNvGraphicFramePr>
          <p:nvPr>
            <p:extLst/>
          </p:nvPr>
        </p:nvGraphicFramePr>
        <p:xfrm>
          <a:off x="1321122" y="5013176"/>
          <a:ext cx="7499350" cy="1097280"/>
        </p:xfrm>
        <a:graphic>
          <a:graphicData uri="http://schemas.openxmlformats.org/drawingml/2006/table">
            <a:tbl>
              <a:tblPr>
                <a:tableStyleId>{ED083AE6-46FA-4A59-8FB0-9F97EB10719F}</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tblGrid>
              <a:tr h="0">
                <a:tc>
                  <a:txBody>
                    <a:bodyPr/>
                    <a:lstStyle/>
                    <a:p>
                      <a:pPr algn="l"/>
                      <a:r>
                        <a:rPr lang="en-IE" dirty="0" err="1"/>
                        <a:t>P_Id</a:t>
                      </a:r>
                      <a:endParaRPr lang="en-IE" dirty="0"/>
                    </a:p>
                  </a:txBody>
                  <a:tcPr anchor="ctr"/>
                </a:tc>
                <a:tc>
                  <a:txBody>
                    <a:bodyPr/>
                    <a:lstStyle/>
                    <a:p>
                      <a:pPr algn="l"/>
                      <a:r>
                        <a:rPr lang="en-IE"/>
                        <a:t>LastName</a:t>
                      </a:r>
                    </a:p>
                  </a:txBody>
                  <a:tcPr anchor="ctr"/>
                </a:tc>
                <a:tc>
                  <a:txBody>
                    <a:bodyPr/>
                    <a:lstStyle/>
                    <a:p>
                      <a:pPr algn="l"/>
                      <a:r>
                        <a:rPr lang="en-IE"/>
                        <a:t>FirstName</a:t>
                      </a:r>
                    </a:p>
                  </a:txBody>
                  <a:tcPr anchor="ctr"/>
                </a:tc>
                <a:tc>
                  <a:txBody>
                    <a:bodyPr/>
                    <a:lstStyle/>
                    <a:p>
                      <a:pPr algn="l"/>
                      <a:r>
                        <a:rPr lang="en-IE"/>
                        <a:t>Address</a:t>
                      </a:r>
                    </a:p>
                  </a:txBody>
                  <a:tcPr anchor="ctr"/>
                </a:tc>
                <a:tc>
                  <a:txBody>
                    <a:bodyPr/>
                    <a:lstStyle/>
                    <a:p>
                      <a:pPr algn="l"/>
                      <a:r>
                        <a:rPr lang="en-IE"/>
                        <a:t>City</a:t>
                      </a:r>
                    </a:p>
                  </a:txBody>
                  <a:tcPr anchor="ctr"/>
                </a:tc>
                <a:extLst>
                  <a:ext uri="{0D108BD9-81ED-4DB2-BD59-A6C34878D82A}">
                    <a16:rowId xmlns:a16="http://schemas.microsoft.com/office/drawing/2014/main" val="10000"/>
                  </a:ext>
                </a:extLst>
              </a:tr>
              <a:tr h="0">
                <a:tc>
                  <a:txBody>
                    <a:bodyPr/>
                    <a:lstStyle/>
                    <a:p>
                      <a:r>
                        <a:rPr lang="en-IE"/>
                        <a:t>1</a:t>
                      </a:r>
                    </a:p>
                  </a:txBody>
                  <a:tcPr anchor="ctr"/>
                </a:tc>
                <a:tc>
                  <a:txBody>
                    <a:bodyPr/>
                    <a:lstStyle/>
                    <a:p>
                      <a:r>
                        <a:rPr lang="en-IE"/>
                        <a:t>Hansen</a:t>
                      </a:r>
                    </a:p>
                  </a:txBody>
                  <a:tcPr anchor="ctr"/>
                </a:tc>
                <a:tc>
                  <a:txBody>
                    <a:bodyPr/>
                    <a:lstStyle/>
                    <a:p>
                      <a:r>
                        <a:rPr lang="en-IE"/>
                        <a:t>Ola</a:t>
                      </a:r>
                    </a:p>
                  </a:txBody>
                  <a:tcPr anchor="ctr"/>
                </a:tc>
                <a:tc>
                  <a:txBody>
                    <a:bodyPr/>
                    <a:lstStyle/>
                    <a:p>
                      <a:r>
                        <a:rPr lang="en-IE" dirty="0" err="1"/>
                        <a:t>Timoteivn</a:t>
                      </a:r>
                      <a:r>
                        <a:rPr lang="en-IE" dirty="0"/>
                        <a:t> 10</a:t>
                      </a:r>
                    </a:p>
                  </a:txBody>
                  <a:tcPr anchor="ctr"/>
                </a:tc>
                <a:tc>
                  <a:txBody>
                    <a:bodyPr/>
                    <a:lstStyle/>
                    <a:p>
                      <a:r>
                        <a:rPr lang="en-IE"/>
                        <a:t>Sandnes</a:t>
                      </a:r>
                    </a:p>
                  </a:txBody>
                  <a:tcPr anchor="ctr"/>
                </a:tc>
                <a:extLst>
                  <a:ext uri="{0D108BD9-81ED-4DB2-BD59-A6C34878D82A}">
                    <a16:rowId xmlns:a16="http://schemas.microsoft.com/office/drawing/2014/main" val="10001"/>
                  </a:ext>
                </a:extLst>
              </a:tr>
              <a:tr h="0">
                <a:tc>
                  <a:txBody>
                    <a:bodyPr/>
                    <a:lstStyle/>
                    <a:p>
                      <a:r>
                        <a:rPr lang="en-IE"/>
                        <a:t>2</a:t>
                      </a:r>
                    </a:p>
                  </a:txBody>
                  <a:tcPr anchor="ctr"/>
                </a:tc>
                <a:tc>
                  <a:txBody>
                    <a:bodyPr/>
                    <a:lstStyle/>
                    <a:p>
                      <a:r>
                        <a:rPr lang="en-IE"/>
                        <a:t>Svendson</a:t>
                      </a:r>
                    </a:p>
                  </a:txBody>
                  <a:tcPr anchor="ctr"/>
                </a:tc>
                <a:tc>
                  <a:txBody>
                    <a:bodyPr/>
                    <a:lstStyle/>
                    <a:p>
                      <a:r>
                        <a:rPr lang="en-IE"/>
                        <a:t>Tove</a:t>
                      </a:r>
                    </a:p>
                  </a:txBody>
                  <a:tcPr anchor="ctr"/>
                </a:tc>
                <a:tc>
                  <a:txBody>
                    <a:bodyPr/>
                    <a:lstStyle/>
                    <a:p>
                      <a:r>
                        <a:rPr lang="en-IE"/>
                        <a:t>Borgvn 23</a:t>
                      </a:r>
                    </a:p>
                  </a:txBody>
                  <a:tcPr anchor="ctr"/>
                </a:tc>
                <a:tc>
                  <a:txBody>
                    <a:bodyPr/>
                    <a:lstStyle/>
                    <a:p>
                      <a:r>
                        <a:rPr lang="en-IE" dirty="0" err="1"/>
                        <a:t>Sandnes</a:t>
                      </a:r>
                      <a:endParaRPr lang="en-IE"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093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dirty="0" smtClean="0"/>
              <a:t>Exercise</a:t>
            </a:r>
            <a:endParaRPr lang="en-IE" dirty="0"/>
          </a:p>
        </p:txBody>
      </p:sp>
      <p:sp>
        <p:nvSpPr>
          <p:cNvPr id="5" name="Content Placeholder 4"/>
          <p:cNvSpPr>
            <a:spLocks noGrp="1"/>
          </p:cNvSpPr>
          <p:nvPr>
            <p:ph idx="1"/>
          </p:nvPr>
        </p:nvSpPr>
        <p:spPr/>
        <p:txBody>
          <a:bodyPr/>
          <a:lstStyle/>
          <a:p>
            <a:r>
              <a:rPr lang="en-IE" dirty="0" smtClean="0"/>
              <a:t>Get the details of all employees who are not between the ages of 40 and 50, i.e. they are not in their 40s</a:t>
            </a:r>
          </a:p>
          <a:p>
            <a:r>
              <a:rPr lang="en-IE" dirty="0" smtClean="0"/>
              <a:t>Try this a few ways</a:t>
            </a:r>
          </a:p>
          <a:p>
            <a:pPr lvl="1"/>
            <a:r>
              <a:rPr lang="en-IE" dirty="0" smtClean="0"/>
              <a:t>Use OR</a:t>
            </a:r>
          </a:p>
          <a:p>
            <a:pPr lvl="1"/>
            <a:r>
              <a:rPr lang="en-IE" dirty="0" smtClean="0"/>
              <a:t>Use Like</a:t>
            </a:r>
          </a:p>
          <a:p>
            <a:pPr lvl="1"/>
            <a:r>
              <a:rPr lang="en-IE" dirty="0" smtClean="0"/>
              <a:t>Use ‘not between’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44</a:t>
            </a:fld>
            <a:endParaRPr lang="en-IE"/>
          </a:p>
        </p:txBody>
      </p:sp>
    </p:spTree>
    <p:extLst>
      <p:ext uri="{BB962C8B-B14F-4D97-AF65-F5344CB8AC3E}">
        <p14:creationId xmlns:p14="http://schemas.microsoft.com/office/powerpoint/2010/main" val="2410968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1435608" y="274638"/>
            <a:ext cx="7498080" cy="994122"/>
          </a:xfrm>
        </p:spPr>
        <p:txBody>
          <a:bodyPr/>
          <a:lstStyle/>
          <a:p>
            <a:pPr eaLnBrk="1" hangingPunct="1"/>
            <a:r>
              <a:rPr lang="en-US" dirty="0" smtClean="0"/>
              <a:t>Subqueries</a:t>
            </a:r>
          </a:p>
        </p:txBody>
      </p:sp>
      <p:sp>
        <p:nvSpPr>
          <p:cNvPr id="47109" name="Rectangle 3"/>
          <p:cNvSpPr>
            <a:spLocks noGrp="1" noChangeArrowheads="1"/>
          </p:cNvSpPr>
          <p:nvPr>
            <p:ph idx="1"/>
          </p:nvPr>
        </p:nvSpPr>
        <p:spPr>
          <a:xfrm>
            <a:off x="739775" y="1201738"/>
            <a:ext cx="7848600" cy="4781550"/>
          </a:xfrm>
        </p:spPr>
        <p:txBody>
          <a:bodyPr>
            <a:normAutofit fontScale="85000" lnSpcReduction="10000"/>
          </a:bodyPr>
          <a:lstStyle/>
          <a:p>
            <a:pPr marL="82296" indent="0" eaLnBrk="1" hangingPunct="1">
              <a:buNone/>
            </a:pPr>
            <a:endParaRPr lang="en-US" dirty="0" smtClean="0"/>
          </a:p>
          <a:p>
            <a:pPr eaLnBrk="1" hangingPunct="1"/>
            <a:r>
              <a:rPr lang="en-US" dirty="0" smtClean="0"/>
              <a:t>A subquery is a </a:t>
            </a:r>
            <a:r>
              <a:rPr lang="en-US" b="1" dirty="0" smtClean="0">
                <a:solidFill>
                  <a:schemeClr val="tx2"/>
                </a:solidFill>
              </a:rPr>
              <a:t>select-from-where</a:t>
            </a:r>
            <a:r>
              <a:rPr lang="en-US" dirty="0" smtClean="0"/>
              <a:t> expression that is nested within another query.</a:t>
            </a:r>
          </a:p>
          <a:p>
            <a:pPr eaLnBrk="1" hangingPunct="1"/>
            <a:endParaRPr lang="en-US" dirty="0" smtClean="0"/>
          </a:p>
          <a:p>
            <a:pPr eaLnBrk="1" hangingPunct="1"/>
            <a:r>
              <a:rPr lang="en-US" dirty="0" smtClean="0"/>
              <a:t>When a subquery returns a single value you can use it anywhere you would normally use a single value</a:t>
            </a:r>
          </a:p>
          <a:p>
            <a:pPr marL="82296" indent="0" eaLnBrk="1" hangingPunct="1">
              <a:buNone/>
            </a:pPr>
            <a:endParaRPr lang="en-US" dirty="0" smtClean="0"/>
          </a:p>
          <a:p>
            <a:pPr eaLnBrk="1" hangingPunct="1"/>
            <a:r>
              <a:rPr lang="en-US" dirty="0" smtClean="0"/>
              <a:t>When a subquery returns a list of values you can use it anywhere you would normally use a list of values , such as the list for an IN operator - see next example</a:t>
            </a:r>
          </a:p>
        </p:txBody>
      </p:sp>
      <p:sp>
        <p:nvSpPr>
          <p:cNvPr id="47106" name="Footer Placeholder 4"/>
          <p:cNvSpPr>
            <a:spLocks noGrp="1"/>
          </p:cNvSpPr>
          <p:nvPr>
            <p:ph type="ftr" sz="quarter" idx="11"/>
          </p:nvPr>
        </p:nvSpPr>
        <p:spPr>
          <a:noFill/>
        </p:spPr>
        <p:txBody>
          <a:bodyPr/>
          <a:lstStyle/>
          <a:p>
            <a:endParaRPr lang="en-IE" dirty="0"/>
          </a:p>
          <a:p>
            <a:endParaRPr lang="en-IE" dirty="0"/>
          </a:p>
        </p:txBody>
      </p:sp>
      <p:sp>
        <p:nvSpPr>
          <p:cNvPr id="47107" name="Slide Number Placeholder 5"/>
          <p:cNvSpPr>
            <a:spLocks noGrp="1"/>
          </p:cNvSpPr>
          <p:nvPr>
            <p:ph type="sldNum" sz="quarter" idx="12"/>
          </p:nvPr>
        </p:nvSpPr>
        <p:spPr>
          <a:noFill/>
        </p:spPr>
        <p:txBody>
          <a:bodyPr/>
          <a:lstStyle/>
          <a:p>
            <a:fld id="{AC9FAA99-44B0-40FF-87BE-3142511FBE82}" type="slidenum">
              <a:rPr lang="en-IE"/>
              <a:pPr/>
              <a:t>45</a:t>
            </a:fld>
            <a:endParaRPr lang="en-IE"/>
          </a:p>
        </p:txBody>
      </p:sp>
    </p:spTree>
    <p:extLst>
      <p:ext uri="{BB962C8B-B14F-4D97-AF65-F5344CB8AC3E}">
        <p14:creationId xmlns:p14="http://schemas.microsoft.com/office/powerpoint/2010/main" val="17539185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en-US" smtClean="0"/>
              <a:t>Example Query</a:t>
            </a:r>
          </a:p>
        </p:txBody>
      </p:sp>
      <p:sp>
        <p:nvSpPr>
          <p:cNvPr id="48133" name="Rectangle 3"/>
          <p:cNvSpPr>
            <a:spLocks noGrp="1" noChangeArrowheads="1"/>
          </p:cNvSpPr>
          <p:nvPr>
            <p:ph idx="1"/>
          </p:nvPr>
        </p:nvSpPr>
        <p:spPr>
          <a:xfrm>
            <a:off x="454025" y="1068388"/>
            <a:ext cx="8229600" cy="950912"/>
          </a:xfrm>
        </p:spPr>
        <p:txBody>
          <a:bodyPr>
            <a:normAutofit fontScale="92500" lnSpcReduction="10000"/>
          </a:bodyPr>
          <a:lstStyle/>
          <a:p>
            <a:pPr eaLnBrk="1" hangingPunct="1">
              <a:tabLst>
                <a:tab pos="1027113" algn="l"/>
              </a:tabLst>
            </a:pPr>
            <a:r>
              <a:rPr lang="en-US" smtClean="0"/>
              <a:t>Find all customers who have both an account and a loan at the bank.</a:t>
            </a:r>
          </a:p>
        </p:txBody>
      </p:sp>
      <p:sp>
        <p:nvSpPr>
          <p:cNvPr id="48130" name="Footer Placeholder 4"/>
          <p:cNvSpPr>
            <a:spLocks noGrp="1"/>
          </p:cNvSpPr>
          <p:nvPr>
            <p:ph type="ftr" sz="quarter" idx="11"/>
          </p:nvPr>
        </p:nvSpPr>
        <p:spPr>
          <a:noFill/>
        </p:spPr>
        <p:txBody>
          <a:bodyPr/>
          <a:lstStyle/>
          <a:p>
            <a:endParaRPr lang="en-IE" dirty="0"/>
          </a:p>
          <a:p>
            <a:endParaRPr lang="en-IE" dirty="0"/>
          </a:p>
        </p:txBody>
      </p:sp>
      <p:sp>
        <p:nvSpPr>
          <p:cNvPr id="48131" name="Slide Number Placeholder 5"/>
          <p:cNvSpPr>
            <a:spLocks noGrp="1"/>
          </p:cNvSpPr>
          <p:nvPr>
            <p:ph type="sldNum" sz="quarter" idx="12"/>
          </p:nvPr>
        </p:nvSpPr>
        <p:spPr>
          <a:noFill/>
        </p:spPr>
        <p:txBody>
          <a:bodyPr/>
          <a:lstStyle/>
          <a:p>
            <a:fld id="{127854CA-3B97-4A6C-89FF-DEA527A2304C}" type="slidenum">
              <a:rPr lang="en-IE"/>
              <a:pPr/>
              <a:t>46</a:t>
            </a:fld>
            <a:endParaRPr lang="en-IE"/>
          </a:p>
        </p:txBody>
      </p:sp>
      <p:sp>
        <p:nvSpPr>
          <p:cNvPr id="48134" name="Text Box 4"/>
          <p:cNvSpPr txBox="1">
            <a:spLocks noChangeArrowheads="1"/>
          </p:cNvSpPr>
          <p:nvPr/>
        </p:nvSpPr>
        <p:spPr bwMode="auto">
          <a:xfrm>
            <a:off x="758825" y="3595688"/>
            <a:ext cx="7688263" cy="641350"/>
          </a:xfrm>
          <a:prstGeom prst="rect">
            <a:avLst/>
          </a:prstGeom>
          <a:noFill/>
          <a:ln w="9525">
            <a:noFill/>
            <a:miter lim="800000"/>
            <a:headEnd/>
            <a:tailEnd/>
          </a:ln>
        </p:spPr>
        <p:txBody>
          <a:bodyPr>
            <a:spAutoFit/>
          </a:bodyPr>
          <a:lstStyle/>
          <a:p>
            <a:pPr eaLnBrk="0" hangingPunct="0">
              <a:spcBef>
                <a:spcPct val="35000"/>
              </a:spcBef>
              <a:buClr>
                <a:schemeClr val="tx2"/>
              </a:buClr>
              <a:buSzPct val="90000"/>
              <a:buFont typeface="Monotype Sorts" pitchFamily="2" charset="2"/>
              <a:buChar char="n"/>
            </a:pPr>
            <a:r>
              <a:rPr kumimoji="1" lang="en-US">
                <a:latin typeface="Helvetica" pitchFamily="34" charset="0"/>
              </a:rPr>
              <a:t>   Find all customers who have a loan at the bank but do not have </a:t>
            </a:r>
            <a:br>
              <a:rPr kumimoji="1" lang="en-US">
                <a:latin typeface="Helvetica" pitchFamily="34" charset="0"/>
              </a:rPr>
            </a:br>
            <a:r>
              <a:rPr kumimoji="1" lang="en-US">
                <a:latin typeface="Helvetica" pitchFamily="34" charset="0"/>
              </a:rPr>
              <a:t>     an account at the bank</a:t>
            </a:r>
            <a:endParaRPr lang="en-US">
              <a:latin typeface="Times New Roman" pitchFamily="18" charset="0"/>
            </a:endParaRPr>
          </a:p>
        </p:txBody>
      </p:sp>
      <p:sp>
        <p:nvSpPr>
          <p:cNvPr id="48135" name="Text Box 5"/>
          <p:cNvSpPr txBox="1">
            <a:spLocks noChangeArrowheads="1"/>
          </p:cNvSpPr>
          <p:nvPr/>
        </p:nvSpPr>
        <p:spPr bwMode="auto">
          <a:xfrm>
            <a:off x="1476375" y="4365625"/>
            <a:ext cx="6635750" cy="1190625"/>
          </a:xfrm>
          <a:prstGeom prst="rect">
            <a:avLst/>
          </a:prstGeom>
          <a:noFill/>
          <a:ln w="9525">
            <a:noFill/>
            <a:miter lim="800000"/>
            <a:headEnd/>
            <a:tailEnd/>
          </a:ln>
        </p:spPr>
        <p:txBody>
          <a:bodyPr wrap="none">
            <a:spAutoFit/>
          </a:bodyPr>
          <a:lstStyle/>
          <a:p>
            <a:pPr eaLnBrk="0" hangingPunct="0">
              <a:spcBef>
                <a:spcPct val="35000"/>
              </a:spcBef>
              <a:buClr>
                <a:schemeClr val="tx2"/>
              </a:buClr>
              <a:buSzPct val="90000"/>
              <a:buFont typeface="Monotype Sorts" pitchFamily="2" charset="2"/>
              <a:buNone/>
            </a:pPr>
            <a:r>
              <a:rPr kumimoji="1" lang="en-US" b="1">
                <a:latin typeface="Helvetica" pitchFamily="34" charset="0"/>
              </a:rPr>
              <a:t>select distinct </a:t>
            </a:r>
            <a:r>
              <a:rPr kumimoji="1" lang="en-US" i="1">
                <a:latin typeface="Helvetica" pitchFamily="34" charset="0"/>
              </a:rPr>
              <a:t>customer_name</a:t>
            </a:r>
            <a:br>
              <a:rPr kumimoji="1" lang="en-US" i="1">
                <a:latin typeface="Helvetica" pitchFamily="34" charset="0"/>
              </a:rPr>
            </a:br>
            <a:r>
              <a:rPr kumimoji="1" lang="en-US" i="1">
                <a:latin typeface="Helvetica" pitchFamily="34" charset="0"/>
              </a:rPr>
              <a:t>	</a:t>
            </a:r>
            <a:r>
              <a:rPr kumimoji="1" lang="en-US" b="1">
                <a:latin typeface="Helvetica" pitchFamily="34" charset="0"/>
              </a:rPr>
              <a:t>from </a:t>
            </a:r>
            <a:r>
              <a:rPr kumimoji="1" lang="en-US" i="1">
                <a:latin typeface="Helvetica" pitchFamily="34" charset="0"/>
              </a:rPr>
              <a:t>borrower</a:t>
            </a:r>
            <a:br>
              <a:rPr kumimoji="1" lang="en-US" i="1">
                <a:latin typeface="Helvetica" pitchFamily="34" charset="0"/>
              </a:rPr>
            </a:br>
            <a:r>
              <a:rPr kumimoji="1" lang="en-US" i="1">
                <a:latin typeface="Helvetica" pitchFamily="34" charset="0"/>
              </a:rPr>
              <a:t>	</a:t>
            </a:r>
            <a:r>
              <a:rPr kumimoji="1" lang="en-US" b="1">
                <a:latin typeface="Helvetica" pitchFamily="34" charset="0"/>
              </a:rPr>
              <a:t>where </a:t>
            </a:r>
            <a:r>
              <a:rPr kumimoji="1" lang="en-US" i="1">
                <a:latin typeface="Helvetica" pitchFamily="34" charset="0"/>
              </a:rPr>
              <a:t>customer_name </a:t>
            </a:r>
            <a:r>
              <a:rPr kumimoji="1" lang="en-US" b="1">
                <a:latin typeface="Helvetica" pitchFamily="34" charset="0"/>
              </a:rPr>
              <a:t>not in </a:t>
            </a:r>
            <a:r>
              <a:rPr kumimoji="1" lang="en-US">
                <a:latin typeface="Helvetica" pitchFamily="34" charset="0"/>
              </a:rPr>
              <a:t>(</a:t>
            </a:r>
            <a:r>
              <a:rPr kumimoji="1" lang="en-US" b="1">
                <a:latin typeface="Helvetica" pitchFamily="34" charset="0"/>
              </a:rPr>
              <a:t>select </a:t>
            </a:r>
            <a:r>
              <a:rPr kumimoji="1" lang="en-US" i="1">
                <a:latin typeface="Helvetica" pitchFamily="34" charset="0"/>
              </a:rPr>
              <a:t>customer_name</a:t>
            </a:r>
            <a:br>
              <a:rPr kumimoji="1" lang="en-US" i="1">
                <a:latin typeface="Helvetica" pitchFamily="34" charset="0"/>
              </a:rPr>
            </a:br>
            <a:r>
              <a:rPr kumimoji="1" lang="en-US" i="1">
                <a:latin typeface="Helvetica" pitchFamily="34" charset="0"/>
              </a:rPr>
              <a:t>                                                                 </a:t>
            </a:r>
            <a:r>
              <a:rPr kumimoji="1" lang="en-US" b="1">
                <a:latin typeface="Helvetica" pitchFamily="34" charset="0"/>
              </a:rPr>
              <a:t>from </a:t>
            </a:r>
            <a:r>
              <a:rPr kumimoji="1" lang="en-US" i="1">
                <a:latin typeface="Helvetica" pitchFamily="34" charset="0"/>
              </a:rPr>
              <a:t>depositor </a:t>
            </a:r>
            <a:r>
              <a:rPr kumimoji="1" lang="en-US">
                <a:latin typeface="Helvetica" pitchFamily="34" charset="0"/>
              </a:rPr>
              <a:t>)</a:t>
            </a:r>
            <a:endParaRPr lang="en-US">
              <a:latin typeface="Times New Roman" pitchFamily="18" charset="0"/>
            </a:endParaRPr>
          </a:p>
        </p:txBody>
      </p:sp>
      <p:sp>
        <p:nvSpPr>
          <p:cNvPr id="48136" name="Text Box 6"/>
          <p:cNvSpPr txBox="1">
            <a:spLocks noChangeArrowheads="1"/>
          </p:cNvSpPr>
          <p:nvPr/>
        </p:nvSpPr>
        <p:spPr bwMode="auto">
          <a:xfrm>
            <a:off x="1763713" y="2276475"/>
            <a:ext cx="6216650" cy="1190625"/>
          </a:xfrm>
          <a:prstGeom prst="rect">
            <a:avLst/>
          </a:prstGeom>
          <a:noFill/>
          <a:ln w="9525">
            <a:noFill/>
            <a:miter lim="800000"/>
            <a:headEnd/>
            <a:tailEnd/>
          </a:ln>
        </p:spPr>
        <p:txBody>
          <a:bodyPr wrap="none">
            <a:spAutoFit/>
          </a:bodyPr>
          <a:lstStyle/>
          <a:p>
            <a:pPr eaLnBrk="0" hangingPunct="0">
              <a:spcBef>
                <a:spcPct val="35000"/>
              </a:spcBef>
              <a:buClr>
                <a:schemeClr val="tx2"/>
              </a:buClr>
              <a:buSzPct val="90000"/>
              <a:buFont typeface="Monotype Sorts" pitchFamily="2" charset="2"/>
              <a:buNone/>
            </a:pPr>
            <a:r>
              <a:rPr kumimoji="1" lang="en-US" b="1">
                <a:latin typeface="Helvetica" pitchFamily="34" charset="0"/>
              </a:rPr>
              <a:t>select distinct</a:t>
            </a:r>
            <a:r>
              <a:rPr kumimoji="1" lang="en-US" i="1">
                <a:latin typeface="Helvetica" pitchFamily="34" charset="0"/>
              </a:rPr>
              <a:t> customer_name</a:t>
            </a:r>
            <a:br>
              <a:rPr kumimoji="1" lang="en-US" i="1">
                <a:latin typeface="Helvetica" pitchFamily="34" charset="0"/>
              </a:rPr>
            </a:br>
            <a:r>
              <a:rPr kumimoji="1" lang="en-US" i="1">
                <a:latin typeface="Helvetica" pitchFamily="34" charset="0"/>
              </a:rPr>
              <a:t>	</a:t>
            </a:r>
            <a:r>
              <a:rPr kumimoji="1" lang="en-US" b="1">
                <a:latin typeface="Helvetica" pitchFamily="34" charset="0"/>
              </a:rPr>
              <a:t>from </a:t>
            </a:r>
            <a:r>
              <a:rPr kumimoji="1" lang="en-US" i="1">
                <a:latin typeface="Helvetica" pitchFamily="34" charset="0"/>
              </a:rPr>
              <a:t>borrower</a:t>
            </a:r>
            <a:br>
              <a:rPr kumimoji="1" lang="en-US" i="1">
                <a:latin typeface="Helvetica" pitchFamily="34" charset="0"/>
              </a:rPr>
            </a:br>
            <a:r>
              <a:rPr kumimoji="1" lang="en-US" i="1">
                <a:latin typeface="Helvetica" pitchFamily="34" charset="0"/>
              </a:rPr>
              <a:t>	</a:t>
            </a:r>
            <a:r>
              <a:rPr kumimoji="1" lang="en-US" b="1">
                <a:latin typeface="Helvetica" pitchFamily="34" charset="0"/>
              </a:rPr>
              <a:t>where </a:t>
            </a:r>
            <a:r>
              <a:rPr kumimoji="1" lang="en-US" i="1">
                <a:latin typeface="Helvetica" pitchFamily="34" charset="0"/>
              </a:rPr>
              <a:t>customer_name </a:t>
            </a:r>
            <a:r>
              <a:rPr kumimoji="1" lang="en-US" b="1">
                <a:latin typeface="Helvetica" pitchFamily="34" charset="0"/>
              </a:rPr>
              <a:t>in </a:t>
            </a:r>
            <a:r>
              <a:rPr kumimoji="1" lang="en-US">
                <a:latin typeface="Helvetica" pitchFamily="34" charset="0"/>
              </a:rPr>
              <a:t>(</a:t>
            </a:r>
            <a:r>
              <a:rPr kumimoji="1" lang="en-US" b="1">
                <a:latin typeface="Helvetica" pitchFamily="34" charset="0"/>
              </a:rPr>
              <a:t>select</a:t>
            </a:r>
            <a:r>
              <a:rPr kumimoji="1" lang="en-US" i="1">
                <a:latin typeface="Helvetica" pitchFamily="34" charset="0"/>
              </a:rPr>
              <a:t> customer_name</a:t>
            </a:r>
            <a:br>
              <a:rPr kumimoji="1" lang="en-US" i="1">
                <a:latin typeface="Helvetica" pitchFamily="34" charset="0"/>
              </a:rPr>
            </a:br>
            <a:r>
              <a:rPr kumimoji="1" lang="en-US" i="1">
                <a:latin typeface="Helvetica" pitchFamily="34" charset="0"/>
              </a:rPr>
              <a:t>                                                       </a:t>
            </a:r>
            <a:r>
              <a:rPr kumimoji="1" lang="en-US" b="1">
                <a:latin typeface="Helvetica" pitchFamily="34" charset="0"/>
              </a:rPr>
              <a:t>from</a:t>
            </a:r>
            <a:r>
              <a:rPr kumimoji="1" lang="en-US" b="1" i="1">
                <a:latin typeface="Helvetica" pitchFamily="34" charset="0"/>
              </a:rPr>
              <a:t> </a:t>
            </a:r>
            <a:r>
              <a:rPr kumimoji="1" lang="en-US" i="1">
                <a:latin typeface="Helvetica" pitchFamily="34" charset="0"/>
              </a:rPr>
              <a:t>depositor </a:t>
            </a:r>
            <a:r>
              <a:rPr kumimoji="1" lang="en-US">
                <a:latin typeface="Helvetica" pitchFamily="34" charset="0"/>
              </a:rPr>
              <a:t>)</a:t>
            </a:r>
            <a:endParaRPr lang="en-US">
              <a:latin typeface="Times New Roman" pitchFamily="18" charset="0"/>
            </a:endParaRPr>
          </a:p>
        </p:txBody>
      </p:sp>
    </p:spTree>
    <p:extLst>
      <p:ext uri="{BB962C8B-B14F-4D97-AF65-F5344CB8AC3E}">
        <p14:creationId xmlns:p14="http://schemas.microsoft.com/office/powerpoint/2010/main" val="27740804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effectLst/>
              </a:rPr>
              <a:t>SQL Joins</a:t>
            </a:r>
            <a:br>
              <a:rPr lang="en-IE" b="1" dirty="0">
                <a:effectLst/>
              </a:rPr>
            </a:b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47</a:t>
            </a:fld>
            <a:endParaRPr lang="en-IE"/>
          </a:p>
        </p:txBody>
      </p:sp>
      <p:sp>
        <p:nvSpPr>
          <p:cNvPr id="7" name="Rectangle 3"/>
          <p:cNvSpPr>
            <a:spLocks noChangeArrowheads="1"/>
          </p:cNvSpPr>
          <p:nvPr/>
        </p:nvSpPr>
        <p:spPr bwMode="auto">
          <a:xfrm>
            <a:off x="1331640" y="1156103"/>
            <a:ext cx="748883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effectLst/>
              </a:rPr>
              <a:t>SQL joins are used to query data from two or more tables, based on a relationship between certain columns in these tables.</a:t>
            </a: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effectLst/>
            </a:endParaRP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r>
              <a:rPr lang="en-IE" sz="2400" dirty="0" smtClean="0"/>
              <a:t>Tables </a:t>
            </a:r>
            <a:r>
              <a:rPr lang="en-IE" sz="2400" dirty="0"/>
              <a:t>in a database are often related to each other with </a:t>
            </a:r>
            <a:r>
              <a:rPr lang="en-IE" sz="2400" dirty="0" smtClean="0"/>
              <a:t>keys.</a:t>
            </a: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endParaRPr lang="en-IE" sz="2400" dirty="0" smtClean="0"/>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r>
              <a:rPr lang="en-IE" sz="2400" dirty="0" smtClean="0"/>
              <a:t>Each </a:t>
            </a:r>
            <a:r>
              <a:rPr lang="en-IE" sz="2400" dirty="0"/>
              <a:t>primary key value must be unique within the table. The purpose is to bind data together, across tables, without repeating all of the data in every table.</a:t>
            </a: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1284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Joins</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48</a:t>
            </a:fld>
            <a:endParaRPr lang="en-IE"/>
          </a:p>
        </p:txBody>
      </p:sp>
      <p:graphicFrame>
        <p:nvGraphicFramePr>
          <p:cNvPr id="5" name="Table 4"/>
          <p:cNvGraphicFramePr>
            <a:graphicFrameLocks noGrp="1"/>
          </p:cNvGraphicFramePr>
          <p:nvPr>
            <p:extLst/>
          </p:nvPr>
        </p:nvGraphicFramePr>
        <p:xfrm>
          <a:off x="1259632" y="2204864"/>
          <a:ext cx="7499350" cy="1463040"/>
        </p:xfrm>
        <a:graphic>
          <a:graphicData uri="http://schemas.openxmlformats.org/drawingml/2006/table">
            <a:tbl>
              <a:tblPr>
                <a:tableStyleId>{5940675A-B579-460E-94D1-54222C63F5DA}</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499870">
                  <a:extLst>
                    <a:ext uri="{9D8B030D-6E8A-4147-A177-3AD203B41FA5}">
                      <a16:colId xmlns:a16="http://schemas.microsoft.com/office/drawing/2014/main" val="20002"/>
                    </a:ext>
                  </a:extLst>
                </a:gridCol>
                <a:gridCol w="1499870">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tblGrid>
              <a:tr h="0">
                <a:tc>
                  <a:txBody>
                    <a:bodyPr/>
                    <a:lstStyle/>
                    <a:p>
                      <a:pPr algn="l"/>
                      <a:r>
                        <a:rPr lang="en-IE" dirty="0" err="1"/>
                        <a:t>P_Id</a:t>
                      </a:r>
                      <a:endParaRPr lang="en-IE" dirty="0"/>
                    </a:p>
                  </a:txBody>
                  <a:tcPr anchor="ctr"/>
                </a:tc>
                <a:tc>
                  <a:txBody>
                    <a:bodyPr/>
                    <a:lstStyle/>
                    <a:p>
                      <a:pPr algn="l"/>
                      <a:r>
                        <a:rPr lang="en-IE" dirty="0" err="1"/>
                        <a:t>LastName</a:t>
                      </a:r>
                      <a:endParaRPr lang="en-IE" dirty="0"/>
                    </a:p>
                  </a:txBody>
                  <a:tcPr anchor="ctr"/>
                </a:tc>
                <a:tc>
                  <a:txBody>
                    <a:bodyPr/>
                    <a:lstStyle/>
                    <a:p>
                      <a:pPr algn="l"/>
                      <a:r>
                        <a:rPr lang="en-IE" dirty="0" err="1"/>
                        <a:t>FirstName</a:t>
                      </a:r>
                      <a:endParaRPr lang="en-IE" dirty="0"/>
                    </a:p>
                  </a:txBody>
                  <a:tcPr anchor="ctr"/>
                </a:tc>
                <a:tc>
                  <a:txBody>
                    <a:bodyPr/>
                    <a:lstStyle/>
                    <a:p>
                      <a:pPr algn="l"/>
                      <a:r>
                        <a:rPr lang="en-IE"/>
                        <a:t>Address</a:t>
                      </a:r>
                    </a:p>
                  </a:txBody>
                  <a:tcPr anchor="ctr"/>
                </a:tc>
                <a:tc>
                  <a:txBody>
                    <a:bodyPr/>
                    <a:lstStyle/>
                    <a:p>
                      <a:pPr algn="l"/>
                      <a:r>
                        <a:rPr lang="en-IE"/>
                        <a:t>City</a:t>
                      </a:r>
                    </a:p>
                  </a:txBody>
                  <a:tcPr anchor="ctr"/>
                </a:tc>
                <a:extLst>
                  <a:ext uri="{0D108BD9-81ED-4DB2-BD59-A6C34878D82A}">
                    <a16:rowId xmlns:a16="http://schemas.microsoft.com/office/drawing/2014/main" val="10000"/>
                  </a:ext>
                </a:extLst>
              </a:tr>
              <a:tr h="0">
                <a:tc>
                  <a:txBody>
                    <a:bodyPr/>
                    <a:lstStyle/>
                    <a:p>
                      <a:r>
                        <a:rPr lang="en-IE"/>
                        <a:t>1</a:t>
                      </a:r>
                    </a:p>
                  </a:txBody>
                  <a:tcPr anchor="ctr"/>
                </a:tc>
                <a:tc>
                  <a:txBody>
                    <a:bodyPr/>
                    <a:lstStyle/>
                    <a:p>
                      <a:r>
                        <a:rPr lang="en-IE"/>
                        <a:t>Hansen</a:t>
                      </a:r>
                    </a:p>
                  </a:txBody>
                  <a:tcPr anchor="ctr"/>
                </a:tc>
                <a:tc>
                  <a:txBody>
                    <a:bodyPr/>
                    <a:lstStyle/>
                    <a:p>
                      <a:r>
                        <a:rPr lang="en-IE" dirty="0"/>
                        <a:t>Ola</a:t>
                      </a:r>
                    </a:p>
                  </a:txBody>
                  <a:tcPr anchor="ctr"/>
                </a:tc>
                <a:tc>
                  <a:txBody>
                    <a:bodyPr/>
                    <a:lstStyle/>
                    <a:p>
                      <a:r>
                        <a:rPr lang="en-IE" dirty="0" err="1"/>
                        <a:t>Timoteivn</a:t>
                      </a:r>
                      <a:r>
                        <a:rPr lang="en-IE" dirty="0"/>
                        <a:t> 10</a:t>
                      </a:r>
                    </a:p>
                  </a:txBody>
                  <a:tcPr anchor="ctr"/>
                </a:tc>
                <a:tc>
                  <a:txBody>
                    <a:bodyPr/>
                    <a:lstStyle/>
                    <a:p>
                      <a:r>
                        <a:rPr lang="en-IE"/>
                        <a:t>Sandnes</a:t>
                      </a:r>
                    </a:p>
                  </a:txBody>
                  <a:tcPr anchor="ctr"/>
                </a:tc>
                <a:extLst>
                  <a:ext uri="{0D108BD9-81ED-4DB2-BD59-A6C34878D82A}">
                    <a16:rowId xmlns:a16="http://schemas.microsoft.com/office/drawing/2014/main" val="10001"/>
                  </a:ext>
                </a:extLst>
              </a:tr>
              <a:tr h="0">
                <a:tc>
                  <a:txBody>
                    <a:bodyPr/>
                    <a:lstStyle/>
                    <a:p>
                      <a:r>
                        <a:rPr lang="en-IE"/>
                        <a:t>2</a:t>
                      </a:r>
                    </a:p>
                  </a:txBody>
                  <a:tcPr anchor="ctr"/>
                </a:tc>
                <a:tc>
                  <a:txBody>
                    <a:bodyPr/>
                    <a:lstStyle/>
                    <a:p>
                      <a:r>
                        <a:rPr lang="en-IE" dirty="0" err="1"/>
                        <a:t>Svendson</a:t>
                      </a:r>
                      <a:endParaRPr lang="en-IE" dirty="0"/>
                    </a:p>
                  </a:txBody>
                  <a:tcPr anchor="ctr"/>
                </a:tc>
                <a:tc>
                  <a:txBody>
                    <a:bodyPr/>
                    <a:lstStyle/>
                    <a:p>
                      <a:r>
                        <a:rPr lang="en-IE"/>
                        <a:t>Tove</a:t>
                      </a:r>
                    </a:p>
                  </a:txBody>
                  <a:tcPr anchor="ctr"/>
                </a:tc>
                <a:tc>
                  <a:txBody>
                    <a:bodyPr/>
                    <a:lstStyle/>
                    <a:p>
                      <a:r>
                        <a:rPr lang="en-IE" dirty="0" err="1"/>
                        <a:t>Borgvn</a:t>
                      </a:r>
                      <a:r>
                        <a:rPr lang="en-IE" dirty="0"/>
                        <a:t> 23</a:t>
                      </a:r>
                    </a:p>
                  </a:txBody>
                  <a:tcPr anchor="ctr"/>
                </a:tc>
                <a:tc>
                  <a:txBody>
                    <a:bodyPr/>
                    <a:lstStyle/>
                    <a:p>
                      <a:r>
                        <a:rPr lang="en-IE"/>
                        <a:t>Sandnes</a:t>
                      </a:r>
                    </a:p>
                  </a:txBody>
                  <a:tcPr anchor="ctr"/>
                </a:tc>
                <a:extLst>
                  <a:ext uri="{0D108BD9-81ED-4DB2-BD59-A6C34878D82A}">
                    <a16:rowId xmlns:a16="http://schemas.microsoft.com/office/drawing/2014/main" val="10002"/>
                  </a:ext>
                </a:extLst>
              </a:tr>
              <a:tr h="0">
                <a:tc>
                  <a:txBody>
                    <a:bodyPr/>
                    <a:lstStyle/>
                    <a:p>
                      <a:r>
                        <a:rPr lang="en-IE"/>
                        <a:t>3</a:t>
                      </a:r>
                    </a:p>
                  </a:txBody>
                  <a:tcPr anchor="ctr"/>
                </a:tc>
                <a:tc>
                  <a:txBody>
                    <a:bodyPr/>
                    <a:lstStyle/>
                    <a:p>
                      <a:r>
                        <a:rPr lang="en-IE"/>
                        <a:t>Pettersen</a:t>
                      </a:r>
                    </a:p>
                  </a:txBody>
                  <a:tcPr anchor="ctr"/>
                </a:tc>
                <a:tc>
                  <a:txBody>
                    <a:bodyPr/>
                    <a:lstStyle/>
                    <a:p>
                      <a:r>
                        <a:rPr lang="en-IE" dirty="0"/>
                        <a:t>Kari</a:t>
                      </a:r>
                    </a:p>
                  </a:txBody>
                  <a:tcPr anchor="ctr"/>
                </a:tc>
                <a:tc>
                  <a:txBody>
                    <a:bodyPr/>
                    <a:lstStyle/>
                    <a:p>
                      <a:r>
                        <a:rPr lang="en-IE" dirty="0" err="1"/>
                        <a:t>Storgt</a:t>
                      </a:r>
                      <a:r>
                        <a:rPr lang="en-IE" dirty="0"/>
                        <a:t> 20</a:t>
                      </a:r>
                    </a:p>
                  </a:txBody>
                  <a:tcPr anchor="ctr"/>
                </a:tc>
                <a:tc>
                  <a:txBody>
                    <a:bodyPr/>
                    <a:lstStyle/>
                    <a:p>
                      <a:r>
                        <a:rPr lang="en-IE" dirty="0"/>
                        <a:t>Stavanger</a:t>
                      </a:r>
                    </a:p>
                  </a:txBody>
                  <a:tcPr anchor="ctr"/>
                </a:tc>
                <a:extLst>
                  <a:ext uri="{0D108BD9-81ED-4DB2-BD59-A6C34878D82A}">
                    <a16:rowId xmlns:a16="http://schemas.microsoft.com/office/drawing/2014/main" val="10003"/>
                  </a:ext>
                </a:extLst>
              </a:tr>
            </a:tbl>
          </a:graphicData>
        </a:graphic>
      </p:graphicFrame>
      <p:sp>
        <p:nvSpPr>
          <p:cNvPr id="6" name="TextBox 5"/>
          <p:cNvSpPr txBox="1"/>
          <p:nvPr/>
        </p:nvSpPr>
        <p:spPr>
          <a:xfrm>
            <a:off x="1547664" y="1628800"/>
            <a:ext cx="1706621" cy="369332"/>
          </a:xfrm>
          <a:prstGeom prst="rect">
            <a:avLst/>
          </a:prstGeom>
          <a:noFill/>
        </p:spPr>
        <p:txBody>
          <a:bodyPr wrap="none" rtlCol="0">
            <a:spAutoFit/>
          </a:bodyPr>
          <a:lstStyle/>
          <a:p>
            <a:r>
              <a:rPr lang="en-GB" dirty="0" smtClean="0"/>
              <a:t>Persons Table:</a:t>
            </a:r>
            <a:endParaRPr lang="en-IE" dirty="0"/>
          </a:p>
        </p:txBody>
      </p:sp>
      <p:sp>
        <p:nvSpPr>
          <p:cNvPr id="7" name="Rectangle 6"/>
          <p:cNvSpPr/>
          <p:nvPr/>
        </p:nvSpPr>
        <p:spPr>
          <a:xfrm>
            <a:off x="1259632" y="3933056"/>
            <a:ext cx="7416824" cy="923330"/>
          </a:xfrm>
          <a:prstGeom prst="rect">
            <a:avLst/>
          </a:prstGeom>
        </p:spPr>
        <p:txBody>
          <a:bodyPr wrap="square">
            <a:spAutoFit/>
          </a:bodyPr>
          <a:lstStyle/>
          <a:p>
            <a:r>
              <a:rPr lang="en-IE" b="1" dirty="0" smtClean="0"/>
              <a:t>Note</a:t>
            </a:r>
            <a:r>
              <a:rPr lang="en-IE" dirty="0" smtClean="0"/>
              <a:t>: "</a:t>
            </a:r>
            <a:r>
              <a:rPr lang="en-IE" dirty="0" err="1" smtClean="0"/>
              <a:t>P_Id</a:t>
            </a:r>
            <a:r>
              <a:rPr lang="en-IE" dirty="0"/>
              <a:t>" column is the primary key in the "Persons" table. This means that </a:t>
            </a:r>
            <a:r>
              <a:rPr lang="en-IE" b="1" dirty="0"/>
              <a:t>no</a:t>
            </a:r>
            <a:r>
              <a:rPr lang="en-IE" dirty="0"/>
              <a:t> two rows can have the same </a:t>
            </a:r>
            <a:r>
              <a:rPr lang="en-IE" dirty="0" err="1"/>
              <a:t>P_Id</a:t>
            </a:r>
            <a:r>
              <a:rPr lang="en-IE" dirty="0"/>
              <a:t>. The </a:t>
            </a:r>
            <a:r>
              <a:rPr lang="en-IE" dirty="0" err="1"/>
              <a:t>P_Id</a:t>
            </a:r>
            <a:r>
              <a:rPr lang="en-IE" dirty="0"/>
              <a:t> distinguishes two persons even if they have the same name.</a:t>
            </a:r>
          </a:p>
        </p:txBody>
      </p:sp>
    </p:spTree>
    <p:extLst>
      <p:ext uri="{BB962C8B-B14F-4D97-AF65-F5344CB8AC3E}">
        <p14:creationId xmlns:p14="http://schemas.microsoft.com/office/powerpoint/2010/main" val="3932242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Joins</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49</a:t>
            </a:fld>
            <a:endParaRPr lang="en-IE"/>
          </a:p>
        </p:txBody>
      </p:sp>
      <p:graphicFrame>
        <p:nvGraphicFramePr>
          <p:cNvPr id="5" name="Table 4"/>
          <p:cNvGraphicFramePr>
            <a:graphicFrameLocks noGrp="1"/>
          </p:cNvGraphicFramePr>
          <p:nvPr>
            <p:extLst/>
          </p:nvPr>
        </p:nvGraphicFramePr>
        <p:xfrm>
          <a:off x="1907704" y="1799204"/>
          <a:ext cx="3749674" cy="2194560"/>
        </p:xfrm>
        <a:graphic>
          <a:graphicData uri="http://schemas.openxmlformats.org/drawingml/2006/table">
            <a:tbl>
              <a:tblPr>
                <a:tableStyleId>{5940675A-B579-460E-94D1-54222C63F5DA}</a:tableStyleId>
              </a:tblPr>
              <a:tblGrid>
                <a:gridCol w="1124902">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1124902">
                  <a:extLst>
                    <a:ext uri="{9D8B030D-6E8A-4147-A177-3AD203B41FA5}">
                      <a16:colId xmlns:a16="http://schemas.microsoft.com/office/drawing/2014/main" val="20002"/>
                    </a:ext>
                  </a:extLst>
                </a:gridCol>
              </a:tblGrid>
              <a:tr h="0">
                <a:tc>
                  <a:txBody>
                    <a:bodyPr/>
                    <a:lstStyle/>
                    <a:p>
                      <a:pPr algn="l"/>
                      <a:r>
                        <a:rPr lang="en-IE" dirty="0" err="1"/>
                        <a:t>O_Id</a:t>
                      </a:r>
                      <a:endParaRPr lang="en-IE" dirty="0"/>
                    </a:p>
                  </a:txBody>
                  <a:tcPr anchor="ctr"/>
                </a:tc>
                <a:tc>
                  <a:txBody>
                    <a:bodyPr/>
                    <a:lstStyle/>
                    <a:p>
                      <a:pPr algn="l"/>
                      <a:r>
                        <a:rPr lang="en-IE" dirty="0" err="1"/>
                        <a:t>OrderNo</a:t>
                      </a:r>
                      <a:endParaRPr lang="en-IE" dirty="0"/>
                    </a:p>
                  </a:txBody>
                  <a:tcPr anchor="ctr"/>
                </a:tc>
                <a:tc>
                  <a:txBody>
                    <a:bodyPr/>
                    <a:lstStyle/>
                    <a:p>
                      <a:pPr algn="l"/>
                      <a:r>
                        <a:rPr lang="en-IE"/>
                        <a:t>P_Id</a:t>
                      </a:r>
                    </a:p>
                  </a:txBody>
                  <a:tcPr anchor="ctr"/>
                </a:tc>
                <a:extLst>
                  <a:ext uri="{0D108BD9-81ED-4DB2-BD59-A6C34878D82A}">
                    <a16:rowId xmlns:a16="http://schemas.microsoft.com/office/drawing/2014/main" val="10000"/>
                  </a:ext>
                </a:extLst>
              </a:tr>
              <a:tr h="0">
                <a:tc>
                  <a:txBody>
                    <a:bodyPr/>
                    <a:lstStyle/>
                    <a:p>
                      <a:r>
                        <a:rPr lang="en-IE"/>
                        <a:t>1</a:t>
                      </a:r>
                    </a:p>
                  </a:txBody>
                  <a:tcPr anchor="ctr"/>
                </a:tc>
                <a:tc>
                  <a:txBody>
                    <a:bodyPr/>
                    <a:lstStyle/>
                    <a:p>
                      <a:r>
                        <a:rPr lang="en-IE" dirty="0"/>
                        <a:t>77895</a:t>
                      </a:r>
                    </a:p>
                  </a:txBody>
                  <a:tcPr anchor="ctr"/>
                </a:tc>
                <a:tc>
                  <a:txBody>
                    <a:bodyPr/>
                    <a:lstStyle/>
                    <a:p>
                      <a:r>
                        <a:rPr lang="en-IE"/>
                        <a:t>3</a:t>
                      </a:r>
                    </a:p>
                  </a:txBody>
                  <a:tcPr anchor="ctr"/>
                </a:tc>
                <a:extLst>
                  <a:ext uri="{0D108BD9-81ED-4DB2-BD59-A6C34878D82A}">
                    <a16:rowId xmlns:a16="http://schemas.microsoft.com/office/drawing/2014/main" val="10001"/>
                  </a:ext>
                </a:extLst>
              </a:tr>
              <a:tr h="0">
                <a:tc>
                  <a:txBody>
                    <a:bodyPr/>
                    <a:lstStyle/>
                    <a:p>
                      <a:r>
                        <a:rPr lang="en-IE"/>
                        <a:t>2</a:t>
                      </a:r>
                    </a:p>
                  </a:txBody>
                  <a:tcPr anchor="ctr"/>
                </a:tc>
                <a:tc>
                  <a:txBody>
                    <a:bodyPr/>
                    <a:lstStyle/>
                    <a:p>
                      <a:r>
                        <a:rPr lang="en-IE"/>
                        <a:t>44678</a:t>
                      </a:r>
                    </a:p>
                  </a:txBody>
                  <a:tcPr anchor="ctr"/>
                </a:tc>
                <a:tc>
                  <a:txBody>
                    <a:bodyPr/>
                    <a:lstStyle/>
                    <a:p>
                      <a:r>
                        <a:rPr lang="en-IE"/>
                        <a:t>3</a:t>
                      </a:r>
                    </a:p>
                  </a:txBody>
                  <a:tcPr anchor="ctr"/>
                </a:tc>
                <a:extLst>
                  <a:ext uri="{0D108BD9-81ED-4DB2-BD59-A6C34878D82A}">
                    <a16:rowId xmlns:a16="http://schemas.microsoft.com/office/drawing/2014/main" val="10002"/>
                  </a:ext>
                </a:extLst>
              </a:tr>
              <a:tr h="0">
                <a:tc>
                  <a:txBody>
                    <a:bodyPr/>
                    <a:lstStyle/>
                    <a:p>
                      <a:r>
                        <a:rPr lang="en-IE"/>
                        <a:t>3</a:t>
                      </a:r>
                    </a:p>
                  </a:txBody>
                  <a:tcPr anchor="ctr"/>
                </a:tc>
                <a:tc>
                  <a:txBody>
                    <a:bodyPr/>
                    <a:lstStyle/>
                    <a:p>
                      <a:r>
                        <a:rPr lang="en-IE"/>
                        <a:t>22456</a:t>
                      </a:r>
                    </a:p>
                  </a:txBody>
                  <a:tcPr anchor="ctr"/>
                </a:tc>
                <a:tc>
                  <a:txBody>
                    <a:bodyPr/>
                    <a:lstStyle/>
                    <a:p>
                      <a:r>
                        <a:rPr lang="en-IE"/>
                        <a:t>1</a:t>
                      </a:r>
                    </a:p>
                  </a:txBody>
                  <a:tcPr anchor="ctr"/>
                </a:tc>
                <a:extLst>
                  <a:ext uri="{0D108BD9-81ED-4DB2-BD59-A6C34878D82A}">
                    <a16:rowId xmlns:a16="http://schemas.microsoft.com/office/drawing/2014/main" val="10003"/>
                  </a:ext>
                </a:extLst>
              </a:tr>
              <a:tr h="0">
                <a:tc>
                  <a:txBody>
                    <a:bodyPr/>
                    <a:lstStyle/>
                    <a:p>
                      <a:r>
                        <a:rPr lang="en-IE"/>
                        <a:t>4</a:t>
                      </a:r>
                    </a:p>
                  </a:txBody>
                  <a:tcPr anchor="ctr"/>
                </a:tc>
                <a:tc>
                  <a:txBody>
                    <a:bodyPr/>
                    <a:lstStyle/>
                    <a:p>
                      <a:r>
                        <a:rPr lang="en-IE"/>
                        <a:t>24562</a:t>
                      </a:r>
                    </a:p>
                  </a:txBody>
                  <a:tcPr anchor="ctr"/>
                </a:tc>
                <a:tc>
                  <a:txBody>
                    <a:bodyPr/>
                    <a:lstStyle/>
                    <a:p>
                      <a:r>
                        <a:rPr lang="en-IE"/>
                        <a:t>1</a:t>
                      </a:r>
                    </a:p>
                  </a:txBody>
                  <a:tcPr anchor="ctr"/>
                </a:tc>
                <a:extLst>
                  <a:ext uri="{0D108BD9-81ED-4DB2-BD59-A6C34878D82A}">
                    <a16:rowId xmlns:a16="http://schemas.microsoft.com/office/drawing/2014/main" val="10004"/>
                  </a:ext>
                </a:extLst>
              </a:tr>
              <a:tr h="0">
                <a:tc>
                  <a:txBody>
                    <a:bodyPr/>
                    <a:lstStyle/>
                    <a:p>
                      <a:r>
                        <a:rPr lang="en-IE"/>
                        <a:t>5</a:t>
                      </a:r>
                    </a:p>
                  </a:txBody>
                  <a:tcPr anchor="ctr"/>
                </a:tc>
                <a:tc>
                  <a:txBody>
                    <a:bodyPr/>
                    <a:lstStyle/>
                    <a:p>
                      <a:r>
                        <a:rPr lang="en-IE"/>
                        <a:t>34764</a:t>
                      </a:r>
                    </a:p>
                  </a:txBody>
                  <a:tcPr anchor="ctr"/>
                </a:tc>
                <a:tc>
                  <a:txBody>
                    <a:bodyPr/>
                    <a:lstStyle/>
                    <a:p>
                      <a:r>
                        <a:rPr lang="en-IE" dirty="0"/>
                        <a:t>15</a:t>
                      </a:r>
                    </a:p>
                  </a:txBody>
                  <a:tcPr anchor="ctr"/>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1259632" y="1312377"/>
            <a:ext cx="6408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rPr>
              <a:t>Now Consider the "Orders" table:</a:t>
            </a:r>
          </a:p>
        </p:txBody>
      </p:sp>
      <p:sp>
        <p:nvSpPr>
          <p:cNvPr id="7" name="Rectangle 2"/>
          <p:cNvSpPr>
            <a:spLocks noChangeArrowheads="1"/>
          </p:cNvSpPr>
          <p:nvPr/>
        </p:nvSpPr>
        <p:spPr bwMode="auto">
          <a:xfrm>
            <a:off x="1240170" y="4139208"/>
            <a:ext cx="77048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rPr>
              <a:t>Note that the "</a:t>
            </a:r>
            <a:r>
              <a:rPr kumimoji="0" lang="en-US" sz="2000" b="0" i="0" u="none" strike="noStrike" cap="none" normalizeH="0" baseline="0" dirty="0" err="1" smtClean="0">
                <a:ln>
                  <a:noFill/>
                </a:ln>
                <a:solidFill>
                  <a:schemeClr val="tx1"/>
                </a:solidFill>
                <a:effectLst/>
              </a:rPr>
              <a:t>O_Id</a:t>
            </a:r>
            <a:r>
              <a:rPr kumimoji="0" lang="en-US" sz="2000" b="0" i="0" u="none" strike="noStrike" cap="none" normalizeH="0" baseline="0" dirty="0" smtClean="0">
                <a:ln>
                  <a:noFill/>
                </a:ln>
                <a:solidFill>
                  <a:schemeClr val="tx1"/>
                </a:solidFill>
                <a:effectLst/>
              </a:rPr>
              <a:t>" column is the primary key in the "Orders" table and that the "</a:t>
            </a:r>
            <a:r>
              <a:rPr kumimoji="0" lang="en-US" sz="2000" b="0" i="0" u="none" strike="noStrike" cap="none" normalizeH="0" baseline="0" dirty="0" err="1" smtClean="0">
                <a:ln>
                  <a:noFill/>
                </a:ln>
                <a:solidFill>
                  <a:schemeClr val="tx1"/>
                </a:solidFill>
                <a:effectLst/>
              </a:rPr>
              <a:t>P_Id</a:t>
            </a:r>
            <a:r>
              <a:rPr kumimoji="0" lang="en-US" sz="2000" b="0" i="0" u="none" strike="noStrike" cap="none" normalizeH="0" baseline="0" dirty="0" smtClean="0">
                <a:ln>
                  <a:noFill/>
                </a:ln>
                <a:solidFill>
                  <a:schemeClr val="tx1"/>
                </a:solidFill>
                <a:effectLst/>
              </a:rPr>
              <a:t>" column refers to the persons in the "Persons" table without using their names.</a:t>
            </a:r>
          </a:p>
          <a:p>
            <a:pPr marL="342900" marR="0" lvl="0" indent="-34290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0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rPr>
              <a:t>Notice that the relationship between the </a:t>
            </a:r>
            <a:r>
              <a:rPr lang="en-US" sz="2000" dirty="0" smtClean="0"/>
              <a:t>Persons and Orders table</a:t>
            </a:r>
            <a:r>
              <a:rPr kumimoji="0" lang="en-US" sz="2000" b="0" i="0" u="none" strike="noStrike" cap="none" normalizeH="0" baseline="0" dirty="0" smtClean="0">
                <a:ln>
                  <a:noFill/>
                </a:ln>
                <a:solidFill>
                  <a:schemeClr val="tx1"/>
                </a:solidFill>
                <a:effectLst/>
              </a:rPr>
              <a:t> is the "</a:t>
            </a:r>
            <a:r>
              <a:rPr kumimoji="0" lang="en-US" sz="2000" b="0" i="0" u="none" strike="noStrike" cap="none" normalizeH="0" baseline="0" dirty="0" err="1" smtClean="0">
                <a:ln>
                  <a:noFill/>
                </a:ln>
                <a:solidFill>
                  <a:schemeClr val="tx1"/>
                </a:solidFill>
                <a:effectLst/>
              </a:rPr>
              <a:t>P_Id</a:t>
            </a:r>
            <a:r>
              <a:rPr kumimoji="0" lang="en-US" sz="2000" b="0" i="0" u="none" strike="noStrike" cap="none" normalizeH="0" baseline="0" dirty="0" smtClean="0">
                <a:ln>
                  <a:noFill/>
                </a:ln>
                <a:solidFill>
                  <a:schemeClr val="tx1"/>
                </a:solidFill>
                <a:effectLst/>
              </a:rPr>
              <a:t>" column.</a:t>
            </a:r>
          </a:p>
        </p:txBody>
      </p:sp>
    </p:spTree>
    <p:extLst>
      <p:ext uri="{BB962C8B-B14F-4D97-AF65-F5344CB8AC3E}">
        <p14:creationId xmlns:p14="http://schemas.microsoft.com/office/powerpoint/2010/main" val="563033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DDL Creation Syntax</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a:t>
            </a:fld>
            <a:endParaRPr lang="en-IE"/>
          </a:p>
        </p:txBody>
      </p:sp>
      <p:sp>
        <p:nvSpPr>
          <p:cNvPr id="5" name="Rectangle 4"/>
          <p:cNvSpPr/>
          <p:nvPr/>
        </p:nvSpPr>
        <p:spPr>
          <a:xfrm>
            <a:off x="1403648" y="2780928"/>
            <a:ext cx="6552728" cy="1384995"/>
          </a:xfrm>
          <a:prstGeom prst="rect">
            <a:avLst/>
          </a:prstGeom>
        </p:spPr>
        <p:txBody>
          <a:bodyPr wrap="square">
            <a:spAutoFit/>
          </a:bodyPr>
          <a:lstStyle/>
          <a:p>
            <a:r>
              <a:rPr lang="en-IE" sz="2800" dirty="0"/>
              <a:t>CREATE TABLE </a:t>
            </a:r>
            <a:r>
              <a:rPr lang="en-IE" sz="2800" i="1" dirty="0"/>
              <a:t>relation-name</a:t>
            </a:r>
          </a:p>
          <a:p>
            <a:r>
              <a:rPr lang="en-IE" sz="2800" dirty="0" smtClean="0"/>
              <a:t>	(</a:t>
            </a:r>
            <a:r>
              <a:rPr lang="en-IE" sz="2800" i="1" dirty="0"/>
              <a:t>attribute-name domain</a:t>
            </a:r>
          </a:p>
          <a:p>
            <a:r>
              <a:rPr lang="en-IE" sz="2800" dirty="0" smtClean="0"/>
              <a:t>	[, </a:t>
            </a:r>
            <a:r>
              <a:rPr lang="en-IE" sz="2800" i="1" dirty="0"/>
              <a:t>attribute-name domain </a:t>
            </a:r>
            <a:r>
              <a:rPr lang="en-IE" sz="2800" dirty="0"/>
              <a:t>]*)</a:t>
            </a:r>
          </a:p>
        </p:txBody>
      </p:sp>
    </p:spTree>
    <p:extLst>
      <p:ext uri="{BB962C8B-B14F-4D97-AF65-F5344CB8AC3E}">
        <p14:creationId xmlns:p14="http://schemas.microsoft.com/office/powerpoint/2010/main" val="19342576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effectLst/>
              </a:rPr>
              <a:t>Different SQL </a:t>
            </a:r>
            <a:r>
              <a:rPr lang="en-IE" b="1" dirty="0" smtClean="0">
                <a:effectLst/>
              </a:rPr>
              <a:t>JOINs</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50</a:t>
            </a:fld>
            <a:endParaRPr lang="en-IE"/>
          </a:p>
        </p:txBody>
      </p:sp>
      <p:sp>
        <p:nvSpPr>
          <p:cNvPr id="5" name="Rectangle 4"/>
          <p:cNvSpPr/>
          <p:nvPr/>
        </p:nvSpPr>
        <p:spPr>
          <a:xfrm>
            <a:off x="1331640" y="1305342"/>
            <a:ext cx="6984776" cy="5447645"/>
          </a:xfrm>
          <a:prstGeom prst="rect">
            <a:avLst/>
          </a:prstGeom>
        </p:spPr>
        <p:txBody>
          <a:bodyPr wrap="square">
            <a:spAutoFit/>
          </a:bodyPr>
          <a:lstStyle/>
          <a:p>
            <a:r>
              <a:rPr lang="en-IE" sz="2400" dirty="0"/>
              <a:t>Before we continue with examples, we will list the types of JOIN you can use, and the differences between them.</a:t>
            </a:r>
          </a:p>
          <a:p>
            <a:pPr marL="285750" indent="-285750">
              <a:buFont typeface="Arial" pitchFamily="34" charset="0"/>
              <a:buChar char="•"/>
            </a:pPr>
            <a:r>
              <a:rPr lang="en-IE" sz="2400" b="1" dirty="0" smtClean="0"/>
              <a:t>JOIN (Also Called Inner Join)</a:t>
            </a:r>
            <a:r>
              <a:rPr lang="en-IE" sz="2400" dirty="0" smtClean="0"/>
              <a:t>: </a:t>
            </a:r>
            <a:r>
              <a:rPr lang="en-IE" sz="2400" dirty="0"/>
              <a:t>Return rows when there is at least one match in both tables</a:t>
            </a:r>
          </a:p>
          <a:p>
            <a:pPr marL="285750" indent="-285750">
              <a:buFont typeface="Arial" pitchFamily="34" charset="0"/>
              <a:buChar char="•"/>
            </a:pPr>
            <a:r>
              <a:rPr lang="en-IE" sz="2400" b="1" dirty="0"/>
              <a:t>LEFT </a:t>
            </a:r>
            <a:r>
              <a:rPr lang="en-IE" sz="2400" b="1" dirty="0" smtClean="0"/>
              <a:t>JOIN(Also called LEFT OUTER JOIN): </a:t>
            </a:r>
            <a:r>
              <a:rPr lang="en-IE" sz="2400" dirty="0"/>
              <a:t>Return all rows from the left table, even if there are no matches in the right table</a:t>
            </a:r>
          </a:p>
          <a:p>
            <a:pPr marL="285750" indent="-285750">
              <a:buFont typeface="Arial" pitchFamily="34" charset="0"/>
              <a:buChar char="•"/>
            </a:pPr>
            <a:r>
              <a:rPr lang="en-IE" sz="2400" b="1" dirty="0" smtClean="0"/>
              <a:t>RIGHT JOIN(Also called Right OUTER JOIN):</a:t>
            </a:r>
            <a:r>
              <a:rPr lang="en-IE" sz="2400" dirty="0" smtClean="0"/>
              <a:t> </a:t>
            </a:r>
            <a:r>
              <a:rPr lang="en-IE" sz="2400" dirty="0"/>
              <a:t>Return all rows from the right table, even if there are no matches in the left table</a:t>
            </a:r>
          </a:p>
          <a:p>
            <a:pPr marL="285750" indent="-285750">
              <a:buFont typeface="Arial" pitchFamily="34" charset="0"/>
              <a:buChar char="•"/>
            </a:pPr>
            <a:r>
              <a:rPr lang="en-IE" sz="2400" b="1" dirty="0"/>
              <a:t>FULL JOIN</a:t>
            </a:r>
            <a:r>
              <a:rPr lang="en-IE" sz="2400" dirty="0"/>
              <a:t>: Return rows when there is a match in one of the tables</a:t>
            </a:r>
          </a:p>
          <a:p>
            <a:r>
              <a:rPr lang="en-IE" dirty="0"/>
              <a:t/>
            </a:r>
            <a:br>
              <a:rPr lang="en-IE" dirty="0"/>
            </a:br>
            <a:endParaRPr lang="en-IE" dirty="0"/>
          </a:p>
        </p:txBody>
      </p:sp>
    </p:spTree>
    <p:extLst>
      <p:ext uri="{BB962C8B-B14F-4D97-AF65-F5344CB8AC3E}">
        <p14:creationId xmlns:p14="http://schemas.microsoft.com/office/powerpoint/2010/main" val="27880760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INNER 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51</a:t>
            </a:fld>
            <a:endParaRPr lang="en-IE"/>
          </a:p>
        </p:txBody>
      </p:sp>
      <p:sp>
        <p:nvSpPr>
          <p:cNvPr id="5" name="Rectangle 4"/>
          <p:cNvSpPr/>
          <p:nvPr/>
        </p:nvSpPr>
        <p:spPr>
          <a:xfrm>
            <a:off x="1187624" y="1556792"/>
            <a:ext cx="7056784" cy="830997"/>
          </a:xfrm>
          <a:prstGeom prst="rect">
            <a:avLst/>
          </a:prstGeom>
        </p:spPr>
        <p:txBody>
          <a:bodyPr wrap="square">
            <a:spAutoFit/>
          </a:bodyPr>
          <a:lstStyle/>
          <a:p>
            <a:r>
              <a:rPr lang="en-IE" sz="2400" dirty="0"/>
              <a:t>The INNER JOIN keyword return rows when there is at least one match in both </a:t>
            </a:r>
            <a:r>
              <a:rPr lang="en-IE" sz="2400" dirty="0" smtClean="0"/>
              <a:t>tables.</a:t>
            </a:r>
            <a:endParaRPr lang="en-IE" sz="2400" dirty="0"/>
          </a:p>
        </p:txBody>
      </p:sp>
      <p:sp>
        <p:nvSpPr>
          <p:cNvPr id="6" name="Rectangle 5"/>
          <p:cNvSpPr/>
          <p:nvPr/>
        </p:nvSpPr>
        <p:spPr>
          <a:xfrm>
            <a:off x="1331640" y="2636912"/>
            <a:ext cx="2937664" cy="369332"/>
          </a:xfrm>
          <a:prstGeom prst="rect">
            <a:avLst/>
          </a:prstGeom>
        </p:spPr>
        <p:txBody>
          <a:bodyPr wrap="none">
            <a:spAutoFit/>
          </a:bodyPr>
          <a:lstStyle/>
          <a:p>
            <a:r>
              <a:rPr lang="en-IE" b="1" dirty="0"/>
              <a:t>SQL INNER JOIN </a:t>
            </a:r>
            <a:r>
              <a:rPr lang="en-IE" b="1" dirty="0" smtClean="0"/>
              <a:t>Syntax:</a:t>
            </a:r>
            <a:endParaRPr lang="en-IE" b="1" dirty="0"/>
          </a:p>
        </p:txBody>
      </p:sp>
      <p:sp>
        <p:nvSpPr>
          <p:cNvPr id="7" name="Rectangle 6"/>
          <p:cNvSpPr/>
          <p:nvPr/>
        </p:nvSpPr>
        <p:spPr>
          <a:xfrm>
            <a:off x="1331640" y="3284984"/>
            <a:ext cx="6768752" cy="1200329"/>
          </a:xfrm>
          <a:prstGeom prst="rect">
            <a:avLst/>
          </a:prstGeom>
        </p:spPr>
        <p:txBody>
          <a:bodyPr wrap="square">
            <a:spAutoFit/>
          </a:bodyPr>
          <a:lstStyle/>
          <a:p>
            <a:r>
              <a:rPr lang="en-IE" dirty="0"/>
              <a:t>SELECT </a:t>
            </a:r>
            <a:r>
              <a:rPr lang="en-IE" dirty="0" err="1"/>
              <a:t>column_name</a:t>
            </a:r>
            <a:r>
              <a:rPr lang="en-IE" dirty="0"/>
              <a:t>(s)</a:t>
            </a:r>
          </a:p>
          <a:p>
            <a:r>
              <a:rPr lang="en-IE" dirty="0"/>
              <a:t>FROM table_name1</a:t>
            </a:r>
          </a:p>
          <a:p>
            <a:r>
              <a:rPr lang="en-IE" dirty="0"/>
              <a:t>INNER JOIN table_name2</a:t>
            </a:r>
          </a:p>
          <a:p>
            <a:r>
              <a:rPr lang="en-IE" dirty="0"/>
              <a:t>ON table_name1.column_name=table_name2.column_name</a:t>
            </a:r>
          </a:p>
        </p:txBody>
      </p:sp>
    </p:spTree>
    <p:extLst>
      <p:ext uri="{BB962C8B-B14F-4D97-AF65-F5344CB8AC3E}">
        <p14:creationId xmlns:p14="http://schemas.microsoft.com/office/powerpoint/2010/main" val="35395743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INNER 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52</a:t>
            </a:fld>
            <a:endParaRPr lang="en-IE"/>
          </a:p>
        </p:txBody>
      </p:sp>
      <p:sp>
        <p:nvSpPr>
          <p:cNvPr id="5" name="Rectangle 4"/>
          <p:cNvSpPr/>
          <p:nvPr/>
        </p:nvSpPr>
        <p:spPr>
          <a:xfrm>
            <a:off x="1259632" y="1556792"/>
            <a:ext cx="7488832" cy="1569660"/>
          </a:xfrm>
          <a:prstGeom prst="rect">
            <a:avLst/>
          </a:prstGeom>
        </p:spPr>
        <p:txBody>
          <a:bodyPr wrap="square">
            <a:spAutoFit/>
          </a:bodyPr>
          <a:lstStyle/>
          <a:p>
            <a:r>
              <a:rPr lang="en-IE" sz="2400" dirty="0" smtClean="0"/>
              <a:t>Using the Person and Orders Tables we </a:t>
            </a:r>
            <a:r>
              <a:rPr lang="en-IE" sz="2400" dirty="0"/>
              <a:t>want to list all the persons with any orders</a:t>
            </a:r>
            <a:r>
              <a:rPr lang="en-IE" sz="2400" dirty="0" smtClean="0"/>
              <a:t>.</a:t>
            </a:r>
          </a:p>
          <a:p>
            <a:endParaRPr lang="en-IE" sz="2400" dirty="0"/>
          </a:p>
          <a:p>
            <a:r>
              <a:rPr lang="en-IE" sz="2400" dirty="0"/>
              <a:t>We use the following SELECT statement:</a:t>
            </a:r>
          </a:p>
        </p:txBody>
      </p:sp>
      <p:sp>
        <p:nvSpPr>
          <p:cNvPr id="6" name="Rectangle 5"/>
          <p:cNvSpPr/>
          <p:nvPr/>
        </p:nvSpPr>
        <p:spPr>
          <a:xfrm>
            <a:off x="1259632" y="3284984"/>
            <a:ext cx="8442176" cy="1477328"/>
          </a:xfrm>
          <a:prstGeom prst="rect">
            <a:avLst/>
          </a:prstGeom>
        </p:spPr>
        <p:txBody>
          <a:bodyPr wrap="square">
            <a:spAutoFit/>
          </a:bodyPr>
          <a:lstStyle/>
          <a:p>
            <a:r>
              <a:rPr lang="en-IE" dirty="0"/>
              <a:t>SELECT </a:t>
            </a:r>
            <a:r>
              <a:rPr lang="en-IE" dirty="0" err="1"/>
              <a:t>Persons.LastName</a:t>
            </a:r>
            <a:r>
              <a:rPr lang="en-IE" dirty="0"/>
              <a:t>, </a:t>
            </a:r>
            <a:r>
              <a:rPr lang="en-IE" dirty="0" err="1" smtClean="0"/>
              <a:t>Persons.FirstName,Orders.OrderNo</a:t>
            </a:r>
            <a:r>
              <a:rPr lang="en-IE" dirty="0"/>
              <a:t/>
            </a:r>
            <a:br>
              <a:rPr lang="en-IE" dirty="0"/>
            </a:br>
            <a:r>
              <a:rPr lang="en-IE" dirty="0" smtClean="0"/>
              <a:t>	FROM </a:t>
            </a:r>
            <a:r>
              <a:rPr lang="en-IE" dirty="0"/>
              <a:t>Persons</a:t>
            </a:r>
            <a:br>
              <a:rPr lang="en-IE" dirty="0"/>
            </a:br>
            <a:r>
              <a:rPr lang="en-IE" dirty="0" smtClean="0"/>
              <a:t>	INNER </a:t>
            </a:r>
            <a:r>
              <a:rPr lang="en-IE" dirty="0"/>
              <a:t>JOIN Orders</a:t>
            </a:r>
            <a:br>
              <a:rPr lang="en-IE" dirty="0"/>
            </a:br>
            <a:r>
              <a:rPr lang="en-IE" dirty="0" smtClean="0"/>
              <a:t>	ON </a:t>
            </a:r>
            <a:r>
              <a:rPr lang="en-IE" dirty="0" err="1"/>
              <a:t>Persons.P_Id</a:t>
            </a:r>
            <a:r>
              <a:rPr lang="en-IE" dirty="0"/>
              <a:t>=</a:t>
            </a:r>
            <a:r>
              <a:rPr lang="en-IE" dirty="0" err="1"/>
              <a:t>Orders.P_Id</a:t>
            </a:r>
            <a:r>
              <a:rPr lang="en-IE" dirty="0"/>
              <a:t/>
            </a:r>
            <a:br>
              <a:rPr lang="en-IE" dirty="0"/>
            </a:br>
            <a:r>
              <a:rPr lang="en-IE" dirty="0" smtClean="0"/>
              <a:t>	ORDER </a:t>
            </a:r>
            <a:r>
              <a:rPr lang="en-IE" dirty="0"/>
              <a:t>BY </a:t>
            </a:r>
            <a:r>
              <a:rPr lang="en-IE" dirty="0" err="1"/>
              <a:t>Persons.LastName</a:t>
            </a:r>
            <a:endParaRPr lang="en-IE" dirty="0"/>
          </a:p>
        </p:txBody>
      </p:sp>
      <p:sp>
        <p:nvSpPr>
          <p:cNvPr id="7" name="Rectangle 6"/>
          <p:cNvSpPr/>
          <p:nvPr/>
        </p:nvSpPr>
        <p:spPr>
          <a:xfrm>
            <a:off x="1115616" y="5733256"/>
            <a:ext cx="7560840" cy="646331"/>
          </a:xfrm>
          <a:prstGeom prst="rect">
            <a:avLst/>
          </a:prstGeom>
        </p:spPr>
        <p:txBody>
          <a:bodyPr wrap="square">
            <a:spAutoFit/>
          </a:bodyPr>
          <a:lstStyle/>
          <a:p>
            <a:r>
              <a:rPr lang="en-IE" dirty="0" smtClean="0"/>
              <a:t>The INNER JOIN keyword return rows when there is </a:t>
            </a:r>
            <a:r>
              <a:rPr lang="en-IE" b="1" dirty="0" smtClean="0">
                <a:solidFill>
                  <a:srgbClr val="FF0000"/>
                </a:solidFill>
              </a:rPr>
              <a:t>at least one match in both tables.</a:t>
            </a:r>
            <a:endParaRPr lang="en-IE" b="1" dirty="0">
              <a:solidFill>
                <a:srgbClr val="FF0000"/>
              </a:solidFill>
            </a:endParaRPr>
          </a:p>
        </p:txBody>
      </p:sp>
    </p:spTree>
    <p:extLst>
      <p:ext uri="{BB962C8B-B14F-4D97-AF65-F5344CB8AC3E}">
        <p14:creationId xmlns:p14="http://schemas.microsoft.com/office/powerpoint/2010/main" val="34518629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528" y="332656"/>
            <a:ext cx="3672408" cy="922432"/>
          </a:xfrm>
        </p:spPr>
        <p:txBody>
          <a:bodyPr>
            <a:normAutofit fontScale="90000"/>
          </a:bodyPr>
          <a:lstStyle/>
          <a:p>
            <a:r>
              <a:rPr lang="en-IE" b="1" dirty="0">
                <a:effectLst/>
              </a:rPr>
              <a:t>SQL INNER </a:t>
            </a:r>
            <a:r>
              <a:rPr lang="en-IE" b="1" dirty="0" smtClean="0">
                <a:effectLst/>
              </a:rPr>
              <a:t/>
            </a:r>
            <a:br>
              <a:rPr lang="en-IE" b="1" dirty="0" smtClean="0">
                <a:effectLst/>
              </a:rPr>
            </a:br>
            <a:r>
              <a:rPr lang="en-IE" b="1" dirty="0" smtClean="0">
                <a:effectLst/>
              </a:rPr>
              <a:t>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53</a:t>
            </a:fld>
            <a:endParaRPr lang="en-IE"/>
          </a:p>
        </p:txBody>
      </p:sp>
      <p:graphicFrame>
        <p:nvGraphicFramePr>
          <p:cNvPr id="5" name="Table 4"/>
          <p:cNvGraphicFramePr>
            <a:graphicFrameLocks noGrp="1"/>
          </p:cNvGraphicFramePr>
          <p:nvPr>
            <p:extLst/>
          </p:nvPr>
        </p:nvGraphicFramePr>
        <p:xfrm>
          <a:off x="1243839" y="2636912"/>
          <a:ext cx="7499349" cy="1828800"/>
        </p:xfrm>
        <a:graphic>
          <a:graphicData uri="http://schemas.openxmlformats.org/drawingml/2006/table">
            <a:tbl>
              <a:tblPr>
                <a:tableStyleId>{5940675A-B579-460E-94D1-54222C63F5DA}</a:tableStyleId>
              </a:tblPr>
              <a:tblGrid>
                <a:gridCol w="2499783">
                  <a:extLst>
                    <a:ext uri="{9D8B030D-6E8A-4147-A177-3AD203B41FA5}">
                      <a16:colId xmlns:a16="http://schemas.microsoft.com/office/drawing/2014/main" val="20000"/>
                    </a:ext>
                  </a:extLst>
                </a:gridCol>
                <a:gridCol w="2499783">
                  <a:extLst>
                    <a:ext uri="{9D8B030D-6E8A-4147-A177-3AD203B41FA5}">
                      <a16:colId xmlns:a16="http://schemas.microsoft.com/office/drawing/2014/main" val="20001"/>
                    </a:ext>
                  </a:extLst>
                </a:gridCol>
                <a:gridCol w="2499783">
                  <a:extLst>
                    <a:ext uri="{9D8B030D-6E8A-4147-A177-3AD203B41FA5}">
                      <a16:colId xmlns:a16="http://schemas.microsoft.com/office/drawing/2014/main" val="20002"/>
                    </a:ext>
                  </a:extLst>
                </a:gridCol>
              </a:tblGrid>
              <a:tr h="0">
                <a:tc>
                  <a:txBody>
                    <a:bodyPr/>
                    <a:lstStyle/>
                    <a:p>
                      <a:pPr algn="l"/>
                      <a:r>
                        <a:rPr lang="en-IE" dirty="0" err="1"/>
                        <a:t>LastName</a:t>
                      </a:r>
                      <a:endParaRPr lang="en-IE" dirty="0"/>
                    </a:p>
                  </a:txBody>
                  <a:tcPr anchor="ctr"/>
                </a:tc>
                <a:tc>
                  <a:txBody>
                    <a:bodyPr/>
                    <a:lstStyle/>
                    <a:p>
                      <a:pPr algn="l"/>
                      <a:r>
                        <a:rPr lang="en-IE"/>
                        <a:t>FirstName</a:t>
                      </a:r>
                    </a:p>
                  </a:txBody>
                  <a:tcPr anchor="ctr"/>
                </a:tc>
                <a:tc>
                  <a:txBody>
                    <a:bodyPr/>
                    <a:lstStyle/>
                    <a:p>
                      <a:pPr algn="l"/>
                      <a:r>
                        <a:rPr lang="en-IE"/>
                        <a:t>OrderNo</a:t>
                      </a:r>
                    </a:p>
                  </a:txBody>
                  <a:tcPr anchor="ctr"/>
                </a:tc>
                <a:extLst>
                  <a:ext uri="{0D108BD9-81ED-4DB2-BD59-A6C34878D82A}">
                    <a16:rowId xmlns:a16="http://schemas.microsoft.com/office/drawing/2014/main" val="10000"/>
                  </a:ext>
                </a:extLst>
              </a:tr>
              <a:tr h="0">
                <a:tc>
                  <a:txBody>
                    <a:bodyPr/>
                    <a:lstStyle/>
                    <a:p>
                      <a:r>
                        <a:rPr lang="en-IE" dirty="0"/>
                        <a:t>Hansen</a:t>
                      </a:r>
                    </a:p>
                  </a:txBody>
                  <a:tcPr anchor="ctr"/>
                </a:tc>
                <a:tc>
                  <a:txBody>
                    <a:bodyPr/>
                    <a:lstStyle/>
                    <a:p>
                      <a:r>
                        <a:rPr lang="en-IE"/>
                        <a:t>Ola</a:t>
                      </a:r>
                    </a:p>
                  </a:txBody>
                  <a:tcPr anchor="ctr"/>
                </a:tc>
                <a:tc>
                  <a:txBody>
                    <a:bodyPr/>
                    <a:lstStyle/>
                    <a:p>
                      <a:r>
                        <a:rPr lang="en-IE"/>
                        <a:t>22456</a:t>
                      </a:r>
                    </a:p>
                  </a:txBody>
                  <a:tcPr anchor="ctr"/>
                </a:tc>
                <a:extLst>
                  <a:ext uri="{0D108BD9-81ED-4DB2-BD59-A6C34878D82A}">
                    <a16:rowId xmlns:a16="http://schemas.microsoft.com/office/drawing/2014/main" val="10001"/>
                  </a:ext>
                </a:extLst>
              </a:tr>
              <a:tr h="0">
                <a:tc>
                  <a:txBody>
                    <a:bodyPr/>
                    <a:lstStyle/>
                    <a:p>
                      <a:r>
                        <a:rPr lang="en-IE"/>
                        <a:t>Hansen</a:t>
                      </a:r>
                    </a:p>
                  </a:txBody>
                  <a:tcPr anchor="ctr"/>
                </a:tc>
                <a:tc>
                  <a:txBody>
                    <a:bodyPr/>
                    <a:lstStyle/>
                    <a:p>
                      <a:r>
                        <a:rPr lang="en-IE"/>
                        <a:t>Ola</a:t>
                      </a:r>
                    </a:p>
                  </a:txBody>
                  <a:tcPr anchor="ctr"/>
                </a:tc>
                <a:tc>
                  <a:txBody>
                    <a:bodyPr/>
                    <a:lstStyle/>
                    <a:p>
                      <a:r>
                        <a:rPr lang="en-IE"/>
                        <a:t>24562</a:t>
                      </a:r>
                    </a:p>
                  </a:txBody>
                  <a:tcPr anchor="ctr"/>
                </a:tc>
                <a:extLst>
                  <a:ext uri="{0D108BD9-81ED-4DB2-BD59-A6C34878D82A}">
                    <a16:rowId xmlns:a16="http://schemas.microsoft.com/office/drawing/2014/main" val="10002"/>
                  </a:ext>
                </a:extLst>
              </a:tr>
              <a:tr h="0">
                <a:tc>
                  <a:txBody>
                    <a:bodyPr/>
                    <a:lstStyle/>
                    <a:p>
                      <a:r>
                        <a:rPr lang="en-IE"/>
                        <a:t>Pettersen</a:t>
                      </a:r>
                    </a:p>
                  </a:txBody>
                  <a:tcPr anchor="ctr"/>
                </a:tc>
                <a:tc>
                  <a:txBody>
                    <a:bodyPr/>
                    <a:lstStyle/>
                    <a:p>
                      <a:r>
                        <a:rPr lang="en-IE"/>
                        <a:t>Kari</a:t>
                      </a:r>
                    </a:p>
                  </a:txBody>
                  <a:tcPr anchor="ctr"/>
                </a:tc>
                <a:tc>
                  <a:txBody>
                    <a:bodyPr/>
                    <a:lstStyle/>
                    <a:p>
                      <a:r>
                        <a:rPr lang="en-IE"/>
                        <a:t>77895</a:t>
                      </a:r>
                    </a:p>
                  </a:txBody>
                  <a:tcPr anchor="ctr"/>
                </a:tc>
                <a:extLst>
                  <a:ext uri="{0D108BD9-81ED-4DB2-BD59-A6C34878D82A}">
                    <a16:rowId xmlns:a16="http://schemas.microsoft.com/office/drawing/2014/main" val="10003"/>
                  </a:ext>
                </a:extLst>
              </a:tr>
              <a:tr h="0">
                <a:tc>
                  <a:txBody>
                    <a:bodyPr/>
                    <a:lstStyle/>
                    <a:p>
                      <a:r>
                        <a:rPr lang="en-IE" dirty="0" err="1"/>
                        <a:t>Pettersen</a:t>
                      </a:r>
                      <a:endParaRPr lang="en-IE" dirty="0"/>
                    </a:p>
                  </a:txBody>
                  <a:tcPr anchor="ctr"/>
                </a:tc>
                <a:tc>
                  <a:txBody>
                    <a:bodyPr/>
                    <a:lstStyle/>
                    <a:p>
                      <a:r>
                        <a:rPr lang="en-IE" dirty="0"/>
                        <a:t>Kari</a:t>
                      </a:r>
                    </a:p>
                  </a:txBody>
                  <a:tcPr anchor="ctr"/>
                </a:tc>
                <a:tc>
                  <a:txBody>
                    <a:bodyPr/>
                    <a:lstStyle/>
                    <a:p>
                      <a:r>
                        <a:rPr lang="en-IE" dirty="0"/>
                        <a:t>44678</a:t>
                      </a:r>
                    </a:p>
                  </a:txBody>
                  <a:tcPr anchor="ct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1243839" y="1988840"/>
            <a:ext cx="59756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The result-set will look like this:</a:t>
            </a:r>
          </a:p>
        </p:txBody>
      </p:sp>
      <p:sp>
        <p:nvSpPr>
          <p:cNvPr id="7" name="Rectangle 6"/>
          <p:cNvSpPr/>
          <p:nvPr/>
        </p:nvSpPr>
        <p:spPr>
          <a:xfrm>
            <a:off x="1243839" y="5229200"/>
            <a:ext cx="6768752" cy="1477328"/>
          </a:xfrm>
          <a:prstGeom prst="rect">
            <a:avLst/>
          </a:prstGeom>
        </p:spPr>
        <p:txBody>
          <a:bodyPr wrap="square">
            <a:spAutoFit/>
          </a:bodyPr>
          <a:lstStyle/>
          <a:p>
            <a:r>
              <a:rPr lang="en-IE" dirty="0"/>
              <a:t>The INNER JOIN keyword </a:t>
            </a:r>
            <a:r>
              <a:rPr lang="en-IE" dirty="0" smtClean="0"/>
              <a:t>returns </a:t>
            </a:r>
            <a:r>
              <a:rPr lang="en-IE" dirty="0"/>
              <a:t>rows when </a:t>
            </a:r>
            <a:r>
              <a:rPr lang="en-IE" b="1" dirty="0">
                <a:solidFill>
                  <a:srgbClr val="FF0000"/>
                </a:solidFill>
              </a:rPr>
              <a:t>there is at least one match in both tables.</a:t>
            </a:r>
            <a:r>
              <a:rPr lang="en-IE" dirty="0"/>
              <a:t> If there are rows in "Persons" that do not have matches in "Orders", those rows will NOT be listed.</a:t>
            </a:r>
          </a:p>
          <a:p>
            <a:r>
              <a:rPr lang="en-IE" dirty="0"/>
              <a:t/>
            </a:r>
            <a:br>
              <a:rPr lang="en-IE" dirty="0"/>
            </a:b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83768"/>
            <a:ext cx="427212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2747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LEFT 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54</a:t>
            </a:fld>
            <a:endParaRPr lang="en-IE"/>
          </a:p>
        </p:txBody>
      </p:sp>
      <p:sp>
        <p:nvSpPr>
          <p:cNvPr id="5" name="Rectangle 4"/>
          <p:cNvSpPr/>
          <p:nvPr/>
        </p:nvSpPr>
        <p:spPr>
          <a:xfrm>
            <a:off x="1115616" y="1484784"/>
            <a:ext cx="7848872" cy="3847207"/>
          </a:xfrm>
          <a:prstGeom prst="rect">
            <a:avLst/>
          </a:prstGeom>
        </p:spPr>
        <p:txBody>
          <a:bodyPr wrap="square">
            <a:spAutoFit/>
          </a:bodyPr>
          <a:lstStyle/>
          <a:p>
            <a:pPr marL="342900" indent="-342900">
              <a:buFont typeface="Arial" pitchFamily="34" charset="0"/>
              <a:buChar char="•"/>
            </a:pPr>
            <a:r>
              <a:rPr lang="en-IE" sz="2400" dirty="0"/>
              <a:t>The LEFT JOIN </a:t>
            </a:r>
            <a:r>
              <a:rPr lang="en-IE" sz="2400" dirty="0" smtClean="0"/>
              <a:t>(also called </a:t>
            </a:r>
            <a:r>
              <a:rPr lang="en-IE" sz="2400" dirty="0"/>
              <a:t>LEFT OUTER </a:t>
            </a:r>
            <a:r>
              <a:rPr lang="en-IE" sz="2400" dirty="0" smtClean="0"/>
              <a:t>JOIN) keyword </a:t>
            </a:r>
            <a:r>
              <a:rPr lang="en-IE" sz="2400" dirty="0"/>
              <a:t>returns all rows from the left table (table_name1), even if there are no matches in the right table (table_name2).</a:t>
            </a:r>
          </a:p>
          <a:p>
            <a:endParaRPr lang="en-IE" sz="2400" b="1" dirty="0" smtClean="0"/>
          </a:p>
          <a:p>
            <a:r>
              <a:rPr lang="en-IE" sz="2400" b="1" dirty="0" smtClean="0"/>
              <a:t>SQL </a:t>
            </a:r>
            <a:r>
              <a:rPr lang="en-IE" sz="2400" b="1" dirty="0"/>
              <a:t>LEFT JOIN Syntax</a:t>
            </a:r>
          </a:p>
          <a:p>
            <a:r>
              <a:rPr lang="en-IE" sz="2000" dirty="0"/>
              <a:t>SELECT </a:t>
            </a:r>
            <a:r>
              <a:rPr lang="en-IE" sz="2000" dirty="0" err="1"/>
              <a:t>column_name</a:t>
            </a:r>
            <a:r>
              <a:rPr lang="en-IE" sz="2000" dirty="0"/>
              <a:t>(s)</a:t>
            </a:r>
            <a:br>
              <a:rPr lang="en-IE" sz="2000" dirty="0"/>
            </a:br>
            <a:r>
              <a:rPr lang="en-IE" sz="2000" dirty="0" smtClean="0"/>
              <a:t>	FROM </a:t>
            </a:r>
            <a:r>
              <a:rPr lang="en-IE" sz="2000" dirty="0"/>
              <a:t>table_name1</a:t>
            </a:r>
            <a:br>
              <a:rPr lang="en-IE" sz="2000" dirty="0"/>
            </a:br>
            <a:r>
              <a:rPr lang="en-IE" sz="2000" dirty="0" smtClean="0"/>
              <a:t>	LEFT </a:t>
            </a:r>
            <a:r>
              <a:rPr lang="en-IE" sz="2000" dirty="0"/>
              <a:t>JOIN table_name2</a:t>
            </a:r>
            <a:br>
              <a:rPr lang="en-IE" sz="2000" dirty="0"/>
            </a:br>
            <a:r>
              <a:rPr lang="en-IE" sz="2000" dirty="0" smtClean="0"/>
              <a:t>	ON </a:t>
            </a:r>
            <a:r>
              <a:rPr lang="en-IE" sz="2000" dirty="0"/>
              <a:t>table_name1.column_name</a:t>
            </a:r>
            <a:r>
              <a:rPr lang="en-IE" sz="2000" dirty="0" smtClean="0"/>
              <a:t>=</a:t>
            </a:r>
          </a:p>
          <a:p>
            <a:r>
              <a:rPr lang="en-IE" sz="2000" dirty="0"/>
              <a:t> </a:t>
            </a:r>
            <a:r>
              <a:rPr lang="en-IE" sz="2000" dirty="0" smtClean="0"/>
              <a:t>                                               table_name2.column_name</a:t>
            </a:r>
            <a:endParaRPr lang="en-IE" sz="2000" dirty="0"/>
          </a:p>
        </p:txBody>
      </p:sp>
    </p:spTree>
    <p:extLst>
      <p:ext uri="{BB962C8B-B14F-4D97-AF65-F5344CB8AC3E}">
        <p14:creationId xmlns:p14="http://schemas.microsoft.com/office/powerpoint/2010/main" val="18422675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LEFT 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55</a:t>
            </a:fld>
            <a:endParaRPr lang="en-IE"/>
          </a:p>
        </p:txBody>
      </p:sp>
      <p:sp>
        <p:nvSpPr>
          <p:cNvPr id="5" name="Rectangle 4"/>
          <p:cNvSpPr/>
          <p:nvPr/>
        </p:nvSpPr>
        <p:spPr>
          <a:xfrm>
            <a:off x="1187624" y="1628800"/>
            <a:ext cx="7056784" cy="3785652"/>
          </a:xfrm>
          <a:prstGeom prst="rect">
            <a:avLst/>
          </a:prstGeom>
        </p:spPr>
        <p:txBody>
          <a:bodyPr wrap="square">
            <a:spAutoFit/>
          </a:bodyPr>
          <a:lstStyle/>
          <a:p>
            <a:pPr marL="342900" indent="-342900">
              <a:buFont typeface="Arial" pitchFamily="34" charset="0"/>
              <a:buChar char="•"/>
            </a:pPr>
            <a:r>
              <a:rPr lang="en-IE" sz="2400" dirty="0" smtClean="0"/>
              <a:t>Using the Persons and Orders Table we </a:t>
            </a:r>
            <a:r>
              <a:rPr lang="en-IE" sz="2400" dirty="0"/>
              <a:t>want to list all the persons and their orders - if any, from the tables </a:t>
            </a:r>
            <a:r>
              <a:rPr lang="en-IE" sz="2400" dirty="0" smtClean="0"/>
              <a:t>above.</a:t>
            </a:r>
          </a:p>
          <a:p>
            <a:pPr marL="342900" indent="-342900">
              <a:buFont typeface="Arial" pitchFamily="34" charset="0"/>
              <a:buChar char="•"/>
            </a:pPr>
            <a:endParaRPr lang="en-IE" sz="2400" dirty="0"/>
          </a:p>
          <a:p>
            <a:r>
              <a:rPr lang="en-IE" sz="2400" dirty="0" smtClean="0"/>
              <a:t>We </a:t>
            </a:r>
            <a:r>
              <a:rPr lang="en-IE" sz="2400" dirty="0"/>
              <a:t>use the following SELECT statement:</a:t>
            </a:r>
          </a:p>
          <a:p>
            <a:r>
              <a:rPr lang="en-IE" sz="2000" dirty="0" smtClean="0"/>
              <a:t>SELECT </a:t>
            </a:r>
            <a:r>
              <a:rPr lang="en-IE" sz="2000" dirty="0" err="1"/>
              <a:t>Persons.LastName</a:t>
            </a:r>
            <a:r>
              <a:rPr lang="en-IE" sz="2000" dirty="0"/>
              <a:t>, </a:t>
            </a:r>
            <a:r>
              <a:rPr lang="en-IE" sz="2000" dirty="0" err="1"/>
              <a:t>Persons.FirstName</a:t>
            </a:r>
            <a:r>
              <a:rPr lang="en-IE" sz="2000" dirty="0"/>
              <a:t>, </a:t>
            </a:r>
            <a:endParaRPr lang="en-IE" sz="2000" dirty="0" smtClean="0"/>
          </a:p>
          <a:p>
            <a:r>
              <a:rPr lang="en-IE" sz="2000" dirty="0"/>
              <a:t> </a:t>
            </a:r>
            <a:r>
              <a:rPr lang="en-IE" sz="2000" dirty="0" smtClean="0"/>
              <a:t>					</a:t>
            </a:r>
            <a:r>
              <a:rPr lang="en-IE" sz="2000" dirty="0" err="1" smtClean="0"/>
              <a:t>Orders.OrderNo</a:t>
            </a:r>
            <a:r>
              <a:rPr lang="en-IE" sz="2000" dirty="0"/>
              <a:t/>
            </a:r>
            <a:br>
              <a:rPr lang="en-IE" sz="2000" dirty="0"/>
            </a:br>
            <a:r>
              <a:rPr lang="en-IE" sz="2000" dirty="0" smtClean="0"/>
              <a:t>	FROM </a:t>
            </a:r>
            <a:r>
              <a:rPr lang="en-IE" sz="2000" dirty="0"/>
              <a:t>Persons</a:t>
            </a:r>
            <a:br>
              <a:rPr lang="en-IE" sz="2000" dirty="0"/>
            </a:br>
            <a:r>
              <a:rPr lang="en-IE" sz="2000" dirty="0" smtClean="0"/>
              <a:t>	LEFT </a:t>
            </a:r>
            <a:r>
              <a:rPr lang="en-IE" sz="2000" dirty="0"/>
              <a:t>JOIN Orders</a:t>
            </a:r>
            <a:br>
              <a:rPr lang="en-IE" sz="2000" dirty="0"/>
            </a:br>
            <a:r>
              <a:rPr lang="en-IE" sz="2000" dirty="0" smtClean="0"/>
              <a:t>	ON </a:t>
            </a:r>
            <a:r>
              <a:rPr lang="en-IE" sz="2000" dirty="0" err="1" smtClean="0"/>
              <a:t>Persons.P_Id</a:t>
            </a:r>
            <a:r>
              <a:rPr lang="en-IE" sz="2000" dirty="0" smtClean="0"/>
              <a:t>=</a:t>
            </a:r>
            <a:r>
              <a:rPr lang="en-IE" sz="2000" dirty="0" err="1" smtClean="0"/>
              <a:t>Orders.P_Id</a:t>
            </a:r>
            <a:r>
              <a:rPr lang="en-IE" sz="2000" dirty="0"/>
              <a:t/>
            </a:r>
            <a:br>
              <a:rPr lang="en-IE" sz="2000" dirty="0"/>
            </a:br>
            <a:r>
              <a:rPr lang="en-IE" sz="2000" dirty="0" smtClean="0"/>
              <a:t>	ORDER </a:t>
            </a:r>
            <a:r>
              <a:rPr lang="en-IE" sz="2000" dirty="0"/>
              <a:t>BY </a:t>
            </a:r>
            <a:r>
              <a:rPr lang="en-IE" sz="2000" dirty="0" err="1"/>
              <a:t>Persons.LastName</a:t>
            </a:r>
            <a:endParaRPr lang="en-IE" sz="2000" dirty="0"/>
          </a:p>
        </p:txBody>
      </p:sp>
      <p:sp>
        <p:nvSpPr>
          <p:cNvPr id="7" name="Rectangle 6"/>
          <p:cNvSpPr/>
          <p:nvPr/>
        </p:nvSpPr>
        <p:spPr>
          <a:xfrm>
            <a:off x="1043608" y="5805264"/>
            <a:ext cx="7488832" cy="646331"/>
          </a:xfrm>
          <a:prstGeom prst="rect">
            <a:avLst/>
          </a:prstGeom>
        </p:spPr>
        <p:txBody>
          <a:bodyPr wrap="square">
            <a:spAutoFit/>
          </a:bodyPr>
          <a:lstStyle/>
          <a:p>
            <a:pPr lvl="0" eaLnBrk="0" hangingPunct="0"/>
            <a:r>
              <a:rPr lang="en-US" dirty="0" smtClean="0"/>
              <a:t>The LEFT JOIN keyword returns </a:t>
            </a:r>
            <a:r>
              <a:rPr lang="en-US" b="1" dirty="0" smtClean="0">
                <a:solidFill>
                  <a:srgbClr val="FF0000"/>
                </a:solidFill>
              </a:rPr>
              <a:t>all the rows from the left table </a:t>
            </a:r>
            <a:r>
              <a:rPr lang="en-US" dirty="0" smtClean="0"/>
              <a:t>(Persons), even if there are no matches in the right table (Orders).</a:t>
            </a:r>
            <a:endParaRPr lang="en-US" dirty="0"/>
          </a:p>
        </p:txBody>
      </p:sp>
    </p:spTree>
    <p:extLst>
      <p:ext uri="{BB962C8B-B14F-4D97-AF65-F5344CB8AC3E}">
        <p14:creationId xmlns:p14="http://schemas.microsoft.com/office/powerpoint/2010/main" val="7340729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3208400" cy="1143000"/>
          </a:xfrm>
        </p:spPr>
        <p:txBody>
          <a:bodyPr>
            <a:normAutofit fontScale="90000"/>
          </a:bodyPr>
          <a:lstStyle/>
          <a:p>
            <a:r>
              <a:rPr lang="en-IE" b="1" dirty="0">
                <a:effectLst/>
              </a:rPr>
              <a:t>SQL LEFT </a:t>
            </a:r>
            <a:r>
              <a:rPr lang="en-IE" b="1" dirty="0" smtClean="0">
                <a:effectLst/>
              </a:rPr>
              <a:t/>
            </a:r>
            <a:br>
              <a:rPr lang="en-IE" b="1" dirty="0" smtClean="0">
                <a:effectLst/>
              </a:rPr>
            </a:br>
            <a:r>
              <a:rPr lang="en-IE" b="1" dirty="0" smtClean="0">
                <a:effectLst/>
              </a:rPr>
              <a:t>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56</a:t>
            </a:fld>
            <a:endParaRPr lang="en-IE"/>
          </a:p>
        </p:txBody>
      </p:sp>
      <p:graphicFrame>
        <p:nvGraphicFramePr>
          <p:cNvPr id="5" name="Table 4"/>
          <p:cNvGraphicFramePr>
            <a:graphicFrameLocks noGrp="1"/>
          </p:cNvGraphicFramePr>
          <p:nvPr>
            <p:extLst/>
          </p:nvPr>
        </p:nvGraphicFramePr>
        <p:xfrm>
          <a:off x="1405631" y="2564904"/>
          <a:ext cx="7499349" cy="2194560"/>
        </p:xfrm>
        <a:graphic>
          <a:graphicData uri="http://schemas.openxmlformats.org/drawingml/2006/table">
            <a:tbl>
              <a:tblPr>
                <a:tableStyleId>{5940675A-B579-460E-94D1-54222C63F5DA}</a:tableStyleId>
              </a:tblPr>
              <a:tblGrid>
                <a:gridCol w="2499783">
                  <a:extLst>
                    <a:ext uri="{9D8B030D-6E8A-4147-A177-3AD203B41FA5}">
                      <a16:colId xmlns:a16="http://schemas.microsoft.com/office/drawing/2014/main" val="20000"/>
                    </a:ext>
                  </a:extLst>
                </a:gridCol>
                <a:gridCol w="2499783">
                  <a:extLst>
                    <a:ext uri="{9D8B030D-6E8A-4147-A177-3AD203B41FA5}">
                      <a16:colId xmlns:a16="http://schemas.microsoft.com/office/drawing/2014/main" val="20001"/>
                    </a:ext>
                  </a:extLst>
                </a:gridCol>
                <a:gridCol w="2499783">
                  <a:extLst>
                    <a:ext uri="{9D8B030D-6E8A-4147-A177-3AD203B41FA5}">
                      <a16:colId xmlns:a16="http://schemas.microsoft.com/office/drawing/2014/main" val="20002"/>
                    </a:ext>
                  </a:extLst>
                </a:gridCol>
              </a:tblGrid>
              <a:tr h="0">
                <a:tc>
                  <a:txBody>
                    <a:bodyPr/>
                    <a:lstStyle/>
                    <a:p>
                      <a:pPr algn="l"/>
                      <a:r>
                        <a:rPr lang="en-IE" dirty="0" err="1"/>
                        <a:t>LastName</a:t>
                      </a:r>
                      <a:endParaRPr lang="en-IE" dirty="0"/>
                    </a:p>
                  </a:txBody>
                  <a:tcPr anchor="ctr"/>
                </a:tc>
                <a:tc>
                  <a:txBody>
                    <a:bodyPr/>
                    <a:lstStyle/>
                    <a:p>
                      <a:pPr algn="l"/>
                      <a:r>
                        <a:rPr lang="en-IE"/>
                        <a:t>FirstName</a:t>
                      </a:r>
                    </a:p>
                  </a:txBody>
                  <a:tcPr anchor="ctr"/>
                </a:tc>
                <a:tc>
                  <a:txBody>
                    <a:bodyPr/>
                    <a:lstStyle/>
                    <a:p>
                      <a:pPr algn="l"/>
                      <a:r>
                        <a:rPr lang="en-IE"/>
                        <a:t>OrderNo</a:t>
                      </a:r>
                    </a:p>
                  </a:txBody>
                  <a:tcPr anchor="ctr"/>
                </a:tc>
                <a:extLst>
                  <a:ext uri="{0D108BD9-81ED-4DB2-BD59-A6C34878D82A}">
                    <a16:rowId xmlns:a16="http://schemas.microsoft.com/office/drawing/2014/main" val="10000"/>
                  </a:ext>
                </a:extLst>
              </a:tr>
              <a:tr h="0">
                <a:tc>
                  <a:txBody>
                    <a:bodyPr/>
                    <a:lstStyle/>
                    <a:p>
                      <a:r>
                        <a:rPr lang="en-IE" dirty="0"/>
                        <a:t>Hansen</a:t>
                      </a:r>
                    </a:p>
                  </a:txBody>
                  <a:tcPr anchor="ctr"/>
                </a:tc>
                <a:tc>
                  <a:txBody>
                    <a:bodyPr/>
                    <a:lstStyle/>
                    <a:p>
                      <a:r>
                        <a:rPr lang="en-IE"/>
                        <a:t>Ola</a:t>
                      </a:r>
                    </a:p>
                  </a:txBody>
                  <a:tcPr anchor="ctr"/>
                </a:tc>
                <a:tc>
                  <a:txBody>
                    <a:bodyPr/>
                    <a:lstStyle/>
                    <a:p>
                      <a:r>
                        <a:rPr lang="en-IE"/>
                        <a:t>22456</a:t>
                      </a:r>
                    </a:p>
                  </a:txBody>
                  <a:tcPr anchor="ctr"/>
                </a:tc>
                <a:extLst>
                  <a:ext uri="{0D108BD9-81ED-4DB2-BD59-A6C34878D82A}">
                    <a16:rowId xmlns:a16="http://schemas.microsoft.com/office/drawing/2014/main" val="10001"/>
                  </a:ext>
                </a:extLst>
              </a:tr>
              <a:tr h="0">
                <a:tc>
                  <a:txBody>
                    <a:bodyPr/>
                    <a:lstStyle/>
                    <a:p>
                      <a:r>
                        <a:rPr lang="en-IE"/>
                        <a:t>Hansen</a:t>
                      </a:r>
                    </a:p>
                  </a:txBody>
                  <a:tcPr anchor="ctr"/>
                </a:tc>
                <a:tc>
                  <a:txBody>
                    <a:bodyPr/>
                    <a:lstStyle/>
                    <a:p>
                      <a:r>
                        <a:rPr lang="en-IE"/>
                        <a:t>Ola</a:t>
                      </a:r>
                    </a:p>
                  </a:txBody>
                  <a:tcPr anchor="ctr"/>
                </a:tc>
                <a:tc>
                  <a:txBody>
                    <a:bodyPr/>
                    <a:lstStyle/>
                    <a:p>
                      <a:r>
                        <a:rPr lang="en-IE"/>
                        <a:t>24562</a:t>
                      </a:r>
                    </a:p>
                  </a:txBody>
                  <a:tcPr anchor="ctr"/>
                </a:tc>
                <a:extLst>
                  <a:ext uri="{0D108BD9-81ED-4DB2-BD59-A6C34878D82A}">
                    <a16:rowId xmlns:a16="http://schemas.microsoft.com/office/drawing/2014/main" val="10002"/>
                  </a:ext>
                </a:extLst>
              </a:tr>
              <a:tr h="0">
                <a:tc>
                  <a:txBody>
                    <a:bodyPr/>
                    <a:lstStyle/>
                    <a:p>
                      <a:r>
                        <a:rPr lang="en-IE"/>
                        <a:t>Pettersen</a:t>
                      </a:r>
                    </a:p>
                  </a:txBody>
                  <a:tcPr anchor="ctr"/>
                </a:tc>
                <a:tc>
                  <a:txBody>
                    <a:bodyPr/>
                    <a:lstStyle/>
                    <a:p>
                      <a:r>
                        <a:rPr lang="en-IE"/>
                        <a:t>Kari</a:t>
                      </a:r>
                    </a:p>
                  </a:txBody>
                  <a:tcPr anchor="ctr"/>
                </a:tc>
                <a:tc>
                  <a:txBody>
                    <a:bodyPr/>
                    <a:lstStyle/>
                    <a:p>
                      <a:r>
                        <a:rPr lang="en-IE"/>
                        <a:t>77895</a:t>
                      </a:r>
                    </a:p>
                  </a:txBody>
                  <a:tcPr anchor="ctr"/>
                </a:tc>
                <a:extLst>
                  <a:ext uri="{0D108BD9-81ED-4DB2-BD59-A6C34878D82A}">
                    <a16:rowId xmlns:a16="http://schemas.microsoft.com/office/drawing/2014/main" val="10003"/>
                  </a:ext>
                </a:extLst>
              </a:tr>
              <a:tr h="0">
                <a:tc>
                  <a:txBody>
                    <a:bodyPr/>
                    <a:lstStyle/>
                    <a:p>
                      <a:r>
                        <a:rPr lang="en-IE"/>
                        <a:t>Pettersen</a:t>
                      </a:r>
                    </a:p>
                  </a:txBody>
                  <a:tcPr anchor="ctr"/>
                </a:tc>
                <a:tc>
                  <a:txBody>
                    <a:bodyPr/>
                    <a:lstStyle/>
                    <a:p>
                      <a:r>
                        <a:rPr lang="en-IE"/>
                        <a:t>Kari</a:t>
                      </a:r>
                    </a:p>
                  </a:txBody>
                  <a:tcPr anchor="ctr"/>
                </a:tc>
                <a:tc>
                  <a:txBody>
                    <a:bodyPr/>
                    <a:lstStyle/>
                    <a:p>
                      <a:r>
                        <a:rPr lang="en-IE"/>
                        <a:t>44678</a:t>
                      </a:r>
                    </a:p>
                  </a:txBody>
                  <a:tcPr anchor="ctr"/>
                </a:tc>
                <a:extLst>
                  <a:ext uri="{0D108BD9-81ED-4DB2-BD59-A6C34878D82A}">
                    <a16:rowId xmlns:a16="http://schemas.microsoft.com/office/drawing/2014/main" val="10004"/>
                  </a:ext>
                </a:extLst>
              </a:tr>
              <a:tr h="0">
                <a:tc>
                  <a:txBody>
                    <a:bodyPr/>
                    <a:lstStyle/>
                    <a:p>
                      <a:r>
                        <a:rPr lang="en-IE"/>
                        <a:t>Svendson</a:t>
                      </a:r>
                    </a:p>
                  </a:txBody>
                  <a:tcPr anchor="ctr"/>
                </a:tc>
                <a:tc>
                  <a:txBody>
                    <a:bodyPr/>
                    <a:lstStyle/>
                    <a:p>
                      <a:r>
                        <a:rPr lang="en-IE" dirty="0" err="1"/>
                        <a:t>Tove</a:t>
                      </a:r>
                      <a:endParaRPr lang="en-IE" dirty="0"/>
                    </a:p>
                  </a:txBody>
                  <a:tcPr anchor="ctr"/>
                </a:tc>
                <a:tc>
                  <a:txBody>
                    <a:bodyPr/>
                    <a:lstStyle/>
                    <a:p>
                      <a:r>
                        <a:rPr lang="en-IE" dirty="0"/>
                        <a:t> </a:t>
                      </a:r>
                    </a:p>
                  </a:txBody>
                  <a:tcPr anchor="ctr"/>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1377788" y="1777303"/>
            <a:ext cx="442941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rPr>
              <a:t>The result-set will look like 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1435100" y="5085184"/>
            <a:ext cx="7169348" cy="1200329"/>
          </a:xfrm>
          <a:prstGeom prst="rect">
            <a:avLst/>
          </a:prstGeom>
        </p:spPr>
        <p:txBody>
          <a:bodyPr wrap="square">
            <a:spAutoFit/>
          </a:bodyPr>
          <a:lstStyle/>
          <a:p>
            <a:pPr lvl="0" eaLnBrk="0" hangingPunct="0"/>
            <a:r>
              <a:rPr lang="en-US" sz="2400" dirty="0"/>
              <a:t>The LEFT JOIN keyword returns all the rows from the left table (Persons), even if there are no matches in the right table (Orders).</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4440"/>
            <a:ext cx="427212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7688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RIGHT 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57</a:t>
            </a:fld>
            <a:endParaRPr lang="en-IE"/>
          </a:p>
        </p:txBody>
      </p:sp>
      <p:sp>
        <p:nvSpPr>
          <p:cNvPr id="5" name="Rectangle 4"/>
          <p:cNvSpPr/>
          <p:nvPr/>
        </p:nvSpPr>
        <p:spPr>
          <a:xfrm>
            <a:off x="1475656" y="1556792"/>
            <a:ext cx="6840760" cy="4216539"/>
          </a:xfrm>
          <a:prstGeom prst="rect">
            <a:avLst/>
          </a:prstGeom>
        </p:spPr>
        <p:txBody>
          <a:bodyPr wrap="square">
            <a:spAutoFit/>
          </a:bodyPr>
          <a:lstStyle/>
          <a:p>
            <a:pPr marL="342900" indent="-342900">
              <a:buFont typeface="Arial" pitchFamily="34" charset="0"/>
              <a:buChar char="•"/>
            </a:pPr>
            <a:r>
              <a:rPr lang="en-IE" sz="2400" dirty="0"/>
              <a:t>The RIGHT JOIN </a:t>
            </a:r>
            <a:r>
              <a:rPr lang="en-IE" sz="2400" dirty="0" smtClean="0"/>
              <a:t>(Sometimes called RIGHT OUTER Join) keyword </a:t>
            </a:r>
            <a:r>
              <a:rPr lang="en-IE" sz="2400" dirty="0"/>
              <a:t>returns all the rows from the right table (table_name2), even if there are no matches in the left table (table_name1</a:t>
            </a:r>
            <a:r>
              <a:rPr lang="en-IE" sz="2400" dirty="0" smtClean="0"/>
              <a:t>).</a:t>
            </a:r>
          </a:p>
          <a:p>
            <a:endParaRPr lang="en-IE" sz="2400" dirty="0"/>
          </a:p>
          <a:p>
            <a:r>
              <a:rPr lang="en-IE" sz="2400" b="1" dirty="0"/>
              <a:t>SQL RIGHT JOIN Syntax</a:t>
            </a:r>
          </a:p>
          <a:p>
            <a:r>
              <a:rPr lang="en-IE" sz="2000" dirty="0"/>
              <a:t>SELECT </a:t>
            </a:r>
            <a:r>
              <a:rPr lang="en-IE" sz="2000" dirty="0" err="1"/>
              <a:t>column_name</a:t>
            </a:r>
            <a:r>
              <a:rPr lang="en-IE" sz="2000" dirty="0"/>
              <a:t>(s)</a:t>
            </a:r>
            <a:br>
              <a:rPr lang="en-IE" sz="2000" dirty="0"/>
            </a:br>
            <a:r>
              <a:rPr lang="en-IE" sz="2000" dirty="0" smtClean="0"/>
              <a:t>	FROM </a:t>
            </a:r>
            <a:r>
              <a:rPr lang="en-IE" sz="2000" dirty="0"/>
              <a:t>table_name1</a:t>
            </a:r>
            <a:br>
              <a:rPr lang="en-IE" sz="2000" dirty="0"/>
            </a:br>
            <a:r>
              <a:rPr lang="en-IE" sz="2000" dirty="0" smtClean="0"/>
              <a:t>	RIGHT </a:t>
            </a:r>
            <a:r>
              <a:rPr lang="en-IE" sz="2000" dirty="0"/>
              <a:t>JOIN table_name2</a:t>
            </a:r>
            <a:br>
              <a:rPr lang="en-IE" sz="2000" dirty="0"/>
            </a:br>
            <a:r>
              <a:rPr lang="en-IE" sz="2000" dirty="0" smtClean="0"/>
              <a:t>	ON table_name1.column_name=</a:t>
            </a:r>
          </a:p>
          <a:p>
            <a:r>
              <a:rPr lang="en-IE" sz="2000" dirty="0"/>
              <a:t>	</a:t>
            </a:r>
            <a:r>
              <a:rPr lang="en-IE" sz="2000" dirty="0" smtClean="0"/>
              <a:t>		table_name2.column_name</a:t>
            </a:r>
            <a:endParaRPr lang="en-IE" sz="2000" dirty="0"/>
          </a:p>
        </p:txBody>
      </p:sp>
    </p:spTree>
    <p:extLst>
      <p:ext uri="{BB962C8B-B14F-4D97-AF65-F5344CB8AC3E}">
        <p14:creationId xmlns:p14="http://schemas.microsoft.com/office/powerpoint/2010/main" val="5664949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RIGHT 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58</a:t>
            </a:fld>
            <a:endParaRPr lang="en-IE"/>
          </a:p>
        </p:txBody>
      </p:sp>
      <p:sp>
        <p:nvSpPr>
          <p:cNvPr id="5" name="Rectangle 4"/>
          <p:cNvSpPr/>
          <p:nvPr/>
        </p:nvSpPr>
        <p:spPr>
          <a:xfrm>
            <a:off x="1475656" y="1412776"/>
            <a:ext cx="7200800" cy="3416320"/>
          </a:xfrm>
          <a:prstGeom prst="rect">
            <a:avLst/>
          </a:prstGeom>
        </p:spPr>
        <p:txBody>
          <a:bodyPr wrap="square">
            <a:spAutoFit/>
          </a:bodyPr>
          <a:lstStyle/>
          <a:p>
            <a:r>
              <a:rPr lang="en-IE" sz="2400" dirty="0"/>
              <a:t>Now we want to list all the orders with containing persons - if any, from the tables above.</a:t>
            </a:r>
          </a:p>
          <a:p>
            <a:endParaRPr lang="en-IE" sz="2400" dirty="0" smtClean="0"/>
          </a:p>
          <a:p>
            <a:r>
              <a:rPr lang="en-IE" sz="2400" dirty="0" smtClean="0"/>
              <a:t>We </a:t>
            </a:r>
            <a:r>
              <a:rPr lang="en-IE" sz="2400" dirty="0"/>
              <a:t>use the following SELECT statement:</a:t>
            </a:r>
          </a:p>
          <a:p>
            <a:r>
              <a:rPr lang="en-IE" sz="2000" dirty="0"/>
              <a:t>SELECT </a:t>
            </a:r>
            <a:r>
              <a:rPr lang="en-IE" sz="2000" dirty="0" err="1"/>
              <a:t>Persons.LastName</a:t>
            </a:r>
            <a:r>
              <a:rPr lang="en-IE" sz="2000" dirty="0"/>
              <a:t>, </a:t>
            </a:r>
            <a:r>
              <a:rPr lang="en-IE" sz="2000" dirty="0" err="1" smtClean="0"/>
              <a:t>Persons.FirstName</a:t>
            </a:r>
            <a:r>
              <a:rPr lang="en-IE" sz="2000" dirty="0"/>
              <a:t>, </a:t>
            </a:r>
            <a:r>
              <a:rPr lang="en-IE" sz="2000" dirty="0" smtClean="0"/>
              <a:t>						</a:t>
            </a:r>
            <a:r>
              <a:rPr lang="en-IE" sz="2000" dirty="0" err="1" smtClean="0"/>
              <a:t>Orders.OrderNo</a:t>
            </a:r>
            <a:r>
              <a:rPr lang="en-IE" sz="2000" dirty="0"/>
              <a:t/>
            </a:r>
            <a:br>
              <a:rPr lang="en-IE" sz="2000" dirty="0"/>
            </a:br>
            <a:r>
              <a:rPr lang="en-IE" sz="2000" dirty="0" smtClean="0"/>
              <a:t>	FROM </a:t>
            </a:r>
            <a:r>
              <a:rPr lang="en-IE" sz="2000" dirty="0"/>
              <a:t>Persons</a:t>
            </a:r>
            <a:br>
              <a:rPr lang="en-IE" sz="2000" dirty="0"/>
            </a:br>
            <a:r>
              <a:rPr lang="en-IE" sz="2000" dirty="0" smtClean="0"/>
              <a:t>	RIGHT </a:t>
            </a:r>
            <a:r>
              <a:rPr lang="en-IE" sz="2000" dirty="0"/>
              <a:t>JOIN Orders</a:t>
            </a:r>
            <a:br>
              <a:rPr lang="en-IE" sz="2000" dirty="0"/>
            </a:br>
            <a:r>
              <a:rPr lang="en-IE" sz="2000" dirty="0" smtClean="0"/>
              <a:t>	ON </a:t>
            </a:r>
            <a:r>
              <a:rPr lang="en-IE" sz="2000" dirty="0" err="1"/>
              <a:t>Persons.P_Id</a:t>
            </a:r>
            <a:r>
              <a:rPr lang="en-IE" sz="2000" dirty="0"/>
              <a:t>=</a:t>
            </a:r>
            <a:r>
              <a:rPr lang="en-IE" sz="2000" dirty="0" err="1"/>
              <a:t>Orders.P_Id</a:t>
            </a:r>
            <a:r>
              <a:rPr lang="en-IE" sz="2000" dirty="0"/>
              <a:t/>
            </a:r>
            <a:br>
              <a:rPr lang="en-IE" sz="2000" dirty="0"/>
            </a:br>
            <a:r>
              <a:rPr lang="en-IE" sz="2000" dirty="0" smtClean="0"/>
              <a:t>	ORDER </a:t>
            </a:r>
            <a:r>
              <a:rPr lang="en-IE" sz="2000" dirty="0"/>
              <a:t>BY </a:t>
            </a:r>
            <a:r>
              <a:rPr lang="en-IE" sz="2000" dirty="0" err="1"/>
              <a:t>Persons.LastName</a:t>
            </a:r>
            <a:endParaRPr lang="en-IE" sz="2000" dirty="0"/>
          </a:p>
        </p:txBody>
      </p:sp>
      <p:sp>
        <p:nvSpPr>
          <p:cNvPr id="6" name="Rectangle 5"/>
          <p:cNvSpPr/>
          <p:nvPr/>
        </p:nvSpPr>
        <p:spPr>
          <a:xfrm>
            <a:off x="1043608" y="5877272"/>
            <a:ext cx="7632848" cy="646331"/>
          </a:xfrm>
          <a:prstGeom prst="rect">
            <a:avLst/>
          </a:prstGeom>
        </p:spPr>
        <p:txBody>
          <a:bodyPr wrap="square">
            <a:spAutoFit/>
          </a:bodyPr>
          <a:lstStyle/>
          <a:p>
            <a:pPr marL="342900" indent="-342900">
              <a:buFont typeface="Arial" pitchFamily="34" charset="0"/>
              <a:buChar char="•"/>
            </a:pPr>
            <a:r>
              <a:rPr lang="en-IE" dirty="0" smtClean="0"/>
              <a:t>The RIGHT keyword returns all the rows from the right table even if there are no matches in the left table.</a:t>
            </a:r>
          </a:p>
        </p:txBody>
      </p:sp>
    </p:spTree>
    <p:extLst>
      <p:ext uri="{BB962C8B-B14F-4D97-AF65-F5344CB8AC3E}">
        <p14:creationId xmlns:p14="http://schemas.microsoft.com/office/powerpoint/2010/main" val="13372596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3208400" cy="1143000"/>
          </a:xfrm>
        </p:spPr>
        <p:txBody>
          <a:bodyPr>
            <a:normAutofit fontScale="90000"/>
          </a:bodyPr>
          <a:lstStyle/>
          <a:p>
            <a:r>
              <a:rPr lang="en-IE" b="1" dirty="0">
                <a:effectLst/>
              </a:rPr>
              <a:t>SQL RIGHT </a:t>
            </a:r>
            <a:r>
              <a:rPr lang="en-IE" b="1" dirty="0" smtClean="0">
                <a:effectLst/>
              </a:rPr>
              <a:t/>
            </a:r>
            <a:br>
              <a:rPr lang="en-IE" b="1" dirty="0" smtClean="0">
                <a:effectLst/>
              </a:rPr>
            </a:br>
            <a:r>
              <a:rPr lang="en-IE" b="1" dirty="0" smtClean="0">
                <a:effectLst/>
              </a:rPr>
              <a:t>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59</a:t>
            </a:fld>
            <a:endParaRPr lang="en-IE"/>
          </a:p>
        </p:txBody>
      </p:sp>
      <p:graphicFrame>
        <p:nvGraphicFramePr>
          <p:cNvPr id="5" name="Table 4"/>
          <p:cNvGraphicFramePr>
            <a:graphicFrameLocks noGrp="1"/>
          </p:cNvGraphicFramePr>
          <p:nvPr>
            <p:extLst/>
          </p:nvPr>
        </p:nvGraphicFramePr>
        <p:xfrm>
          <a:off x="1187624" y="3322672"/>
          <a:ext cx="7499349" cy="2194560"/>
        </p:xfrm>
        <a:graphic>
          <a:graphicData uri="http://schemas.openxmlformats.org/drawingml/2006/table">
            <a:tbl>
              <a:tblPr>
                <a:tableStyleId>{5940675A-B579-460E-94D1-54222C63F5DA}</a:tableStyleId>
              </a:tblPr>
              <a:tblGrid>
                <a:gridCol w="2499783">
                  <a:extLst>
                    <a:ext uri="{9D8B030D-6E8A-4147-A177-3AD203B41FA5}">
                      <a16:colId xmlns:a16="http://schemas.microsoft.com/office/drawing/2014/main" val="20000"/>
                    </a:ext>
                  </a:extLst>
                </a:gridCol>
                <a:gridCol w="2499783">
                  <a:extLst>
                    <a:ext uri="{9D8B030D-6E8A-4147-A177-3AD203B41FA5}">
                      <a16:colId xmlns:a16="http://schemas.microsoft.com/office/drawing/2014/main" val="20001"/>
                    </a:ext>
                  </a:extLst>
                </a:gridCol>
                <a:gridCol w="2499783">
                  <a:extLst>
                    <a:ext uri="{9D8B030D-6E8A-4147-A177-3AD203B41FA5}">
                      <a16:colId xmlns:a16="http://schemas.microsoft.com/office/drawing/2014/main" val="20002"/>
                    </a:ext>
                  </a:extLst>
                </a:gridCol>
              </a:tblGrid>
              <a:tr h="0">
                <a:tc>
                  <a:txBody>
                    <a:bodyPr/>
                    <a:lstStyle/>
                    <a:p>
                      <a:pPr algn="l"/>
                      <a:r>
                        <a:rPr lang="en-IE" dirty="0" err="1"/>
                        <a:t>LastName</a:t>
                      </a:r>
                      <a:endParaRPr lang="en-IE" dirty="0"/>
                    </a:p>
                  </a:txBody>
                  <a:tcPr anchor="ctr"/>
                </a:tc>
                <a:tc>
                  <a:txBody>
                    <a:bodyPr/>
                    <a:lstStyle/>
                    <a:p>
                      <a:pPr algn="l"/>
                      <a:r>
                        <a:rPr lang="en-IE"/>
                        <a:t>FirstName</a:t>
                      </a:r>
                    </a:p>
                  </a:txBody>
                  <a:tcPr anchor="ctr"/>
                </a:tc>
                <a:tc>
                  <a:txBody>
                    <a:bodyPr/>
                    <a:lstStyle/>
                    <a:p>
                      <a:pPr algn="l"/>
                      <a:r>
                        <a:rPr lang="en-IE"/>
                        <a:t>OrderNo</a:t>
                      </a:r>
                    </a:p>
                  </a:txBody>
                  <a:tcPr anchor="ctr"/>
                </a:tc>
                <a:extLst>
                  <a:ext uri="{0D108BD9-81ED-4DB2-BD59-A6C34878D82A}">
                    <a16:rowId xmlns:a16="http://schemas.microsoft.com/office/drawing/2014/main" val="10000"/>
                  </a:ext>
                </a:extLst>
              </a:tr>
              <a:tr h="0">
                <a:tc>
                  <a:txBody>
                    <a:bodyPr/>
                    <a:lstStyle/>
                    <a:p>
                      <a:r>
                        <a:rPr lang="en-IE"/>
                        <a:t>Hansen</a:t>
                      </a:r>
                    </a:p>
                  </a:txBody>
                  <a:tcPr anchor="ctr"/>
                </a:tc>
                <a:tc>
                  <a:txBody>
                    <a:bodyPr/>
                    <a:lstStyle/>
                    <a:p>
                      <a:r>
                        <a:rPr lang="en-IE"/>
                        <a:t>Ola</a:t>
                      </a:r>
                    </a:p>
                  </a:txBody>
                  <a:tcPr anchor="ctr"/>
                </a:tc>
                <a:tc>
                  <a:txBody>
                    <a:bodyPr/>
                    <a:lstStyle/>
                    <a:p>
                      <a:r>
                        <a:rPr lang="en-IE"/>
                        <a:t>22456</a:t>
                      </a:r>
                    </a:p>
                  </a:txBody>
                  <a:tcPr anchor="ctr"/>
                </a:tc>
                <a:extLst>
                  <a:ext uri="{0D108BD9-81ED-4DB2-BD59-A6C34878D82A}">
                    <a16:rowId xmlns:a16="http://schemas.microsoft.com/office/drawing/2014/main" val="10001"/>
                  </a:ext>
                </a:extLst>
              </a:tr>
              <a:tr h="0">
                <a:tc>
                  <a:txBody>
                    <a:bodyPr/>
                    <a:lstStyle/>
                    <a:p>
                      <a:r>
                        <a:rPr lang="en-IE"/>
                        <a:t>Hansen</a:t>
                      </a:r>
                    </a:p>
                  </a:txBody>
                  <a:tcPr anchor="ctr"/>
                </a:tc>
                <a:tc>
                  <a:txBody>
                    <a:bodyPr/>
                    <a:lstStyle/>
                    <a:p>
                      <a:r>
                        <a:rPr lang="en-IE"/>
                        <a:t>Ola</a:t>
                      </a:r>
                    </a:p>
                  </a:txBody>
                  <a:tcPr anchor="ctr"/>
                </a:tc>
                <a:tc>
                  <a:txBody>
                    <a:bodyPr/>
                    <a:lstStyle/>
                    <a:p>
                      <a:r>
                        <a:rPr lang="en-IE"/>
                        <a:t>24562</a:t>
                      </a:r>
                    </a:p>
                  </a:txBody>
                  <a:tcPr anchor="ctr"/>
                </a:tc>
                <a:extLst>
                  <a:ext uri="{0D108BD9-81ED-4DB2-BD59-A6C34878D82A}">
                    <a16:rowId xmlns:a16="http://schemas.microsoft.com/office/drawing/2014/main" val="10002"/>
                  </a:ext>
                </a:extLst>
              </a:tr>
              <a:tr h="0">
                <a:tc>
                  <a:txBody>
                    <a:bodyPr/>
                    <a:lstStyle/>
                    <a:p>
                      <a:r>
                        <a:rPr lang="en-IE"/>
                        <a:t>Pettersen</a:t>
                      </a:r>
                    </a:p>
                  </a:txBody>
                  <a:tcPr anchor="ctr"/>
                </a:tc>
                <a:tc>
                  <a:txBody>
                    <a:bodyPr/>
                    <a:lstStyle/>
                    <a:p>
                      <a:r>
                        <a:rPr lang="en-IE"/>
                        <a:t>Kari</a:t>
                      </a:r>
                    </a:p>
                  </a:txBody>
                  <a:tcPr anchor="ctr"/>
                </a:tc>
                <a:tc>
                  <a:txBody>
                    <a:bodyPr/>
                    <a:lstStyle/>
                    <a:p>
                      <a:r>
                        <a:rPr lang="en-IE"/>
                        <a:t>77895</a:t>
                      </a:r>
                    </a:p>
                  </a:txBody>
                  <a:tcPr anchor="ctr"/>
                </a:tc>
                <a:extLst>
                  <a:ext uri="{0D108BD9-81ED-4DB2-BD59-A6C34878D82A}">
                    <a16:rowId xmlns:a16="http://schemas.microsoft.com/office/drawing/2014/main" val="10003"/>
                  </a:ext>
                </a:extLst>
              </a:tr>
              <a:tr h="0">
                <a:tc>
                  <a:txBody>
                    <a:bodyPr/>
                    <a:lstStyle/>
                    <a:p>
                      <a:r>
                        <a:rPr lang="en-IE"/>
                        <a:t>Pettersen</a:t>
                      </a:r>
                    </a:p>
                  </a:txBody>
                  <a:tcPr anchor="ctr"/>
                </a:tc>
                <a:tc>
                  <a:txBody>
                    <a:bodyPr/>
                    <a:lstStyle/>
                    <a:p>
                      <a:r>
                        <a:rPr lang="en-IE"/>
                        <a:t>Kari</a:t>
                      </a:r>
                    </a:p>
                  </a:txBody>
                  <a:tcPr anchor="ctr"/>
                </a:tc>
                <a:tc>
                  <a:txBody>
                    <a:bodyPr/>
                    <a:lstStyle/>
                    <a:p>
                      <a:r>
                        <a:rPr lang="en-IE"/>
                        <a:t>44678</a:t>
                      </a:r>
                    </a:p>
                  </a:txBody>
                  <a:tcPr anchor="ctr"/>
                </a:tc>
                <a:extLst>
                  <a:ext uri="{0D108BD9-81ED-4DB2-BD59-A6C34878D82A}">
                    <a16:rowId xmlns:a16="http://schemas.microsoft.com/office/drawing/2014/main" val="10004"/>
                  </a:ext>
                </a:extLst>
              </a:tr>
              <a:tr h="0">
                <a:tc>
                  <a:txBody>
                    <a:bodyPr/>
                    <a:lstStyle/>
                    <a:p>
                      <a:r>
                        <a:rPr lang="en-IE" dirty="0"/>
                        <a:t> </a:t>
                      </a:r>
                    </a:p>
                  </a:txBody>
                  <a:tcPr anchor="ctr"/>
                </a:tc>
                <a:tc>
                  <a:txBody>
                    <a:bodyPr/>
                    <a:lstStyle/>
                    <a:p>
                      <a:r>
                        <a:rPr lang="en-IE" dirty="0"/>
                        <a:t> </a:t>
                      </a:r>
                    </a:p>
                  </a:txBody>
                  <a:tcPr anchor="ctr"/>
                </a:tc>
                <a:tc>
                  <a:txBody>
                    <a:bodyPr/>
                    <a:lstStyle/>
                    <a:p>
                      <a:r>
                        <a:rPr lang="en-IE" dirty="0"/>
                        <a:t>34764</a:t>
                      </a:r>
                    </a:p>
                  </a:txBody>
                  <a:tcPr anchor="ctr"/>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1229050" y="2548791"/>
            <a:ext cx="44294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rPr>
              <a:t>The result-set will look like this:</a:t>
            </a:r>
          </a:p>
        </p:txBody>
      </p:sp>
      <p:sp>
        <p:nvSpPr>
          <p:cNvPr id="7" name="Rectangle 6"/>
          <p:cNvSpPr/>
          <p:nvPr/>
        </p:nvSpPr>
        <p:spPr>
          <a:xfrm>
            <a:off x="1259632" y="5517232"/>
            <a:ext cx="6768752" cy="1200329"/>
          </a:xfrm>
          <a:prstGeom prst="rect">
            <a:avLst/>
          </a:prstGeom>
        </p:spPr>
        <p:txBody>
          <a:bodyPr wrap="square">
            <a:spAutoFit/>
          </a:bodyPr>
          <a:lstStyle/>
          <a:p>
            <a:pPr lvl="0" eaLnBrk="0" hangingPunct="0"/>
            <a:r>
              <a:rPr lang="en-US" sz="2400" dirty="0"/>
              <a:t>The RIGHT JOIN keyword returns all the rows from the right table (Orders), even if there are no matches in the left table (Persons).</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3768"/>
            <a:ext cx="427212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278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DDL Creation Example</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6</a:t>
            </a:fld>
            <a:endParaRPr lang="en-IE"/>
          </a:p>
        </p:txBody>
      </p:sp>
      <p:sp>
        <p:nvSpPr>
          <p:cNvPr id="6" name="Rectangle 5"/>
          <p:cNvSpPr/>
          <p:nvPr/>
        </p:nvSpPr>
        <p:spPr>
          <a:xfrm>
            <a:off x="1370770" y="1700808"/>
            <a:ext cx="6369582" cy="1938992"/>
          </a:xfrm>
          <a:prstGeom prst="rect">
            <a:avLst/>
          </a:prstGeom>
        </p:spPr>
        <p:txBody>
          <a:bodyPr wrap="square">
            <a:spAutoFit/>
          </a:bodyPr>
          <a:lstStyle/>
          <a:p>
            <a:r>
              <a:rPr lang="en-IE" sz="2400" dirty="0"/>
              <a:t>CREATE TABLE </a:t>
            </a:r>
            <a:r>
              <a:rPr lang="en-IE" sz="2400" i="1" dirty="0"/>
              <a:t>branch</a:t>
            </a:r>
          </a:p>
          <a:p>
            <a:r>
              <a:rPr lang="en-IE" sz="2400" i="1" dirty="0" smtClean="0"/>
              <a:t>		( </a:t>
            </a:r>
            <a:r>
              <a:rPr lang="en-IE" sz="2400" i="1" dirty="0"/>
              <a:t>name </a:t>
            </a:r>
            <a:r>
              <a:rPr lang="en-IE" sz="2400" dirty="0" err="1"/>
              <a:t>varchar</a:t>
            </a:r>
            <a:r>
              <a:rPr lang="en-IE" sz="2400" i="1" dirty="0"/>
              <a:t>(10),</a:t>
            </a:r>
          </a:p>
          <a:p>
            <a:r>
              <a:rPr lang="en-IE" sz="2400" i="1" dirty="0" smtClean="0"/>
              <a:t>		   city </a:t>
            </a:r>
            <a:r>
              <a:rPr lang="en-IE" sz="2400" dirty="0" err="1"/>
              <a:t>varchar</a:t>
            </a:r>
            <a:r>
              <a:rPr lang="en-IE" sz="2400" i="1" dirty="0"/>
              <a:t>(20),</a:t>
            </a:r>
          </a:p>
          <a:p>
            <a:r>
              <a:rPr lang="en-IE" sz="2400" i="1" dirty="0" smtClean="0"/>
              <a:t>		   director </a:t>
            </a:r>
            <a:r>
              <a:rPr lang="en-IE" sz="2400" dirty="0" err="1"/>
              <a:t>varchar</a:t>
            </a:r>
            <a:r>
              <a:rPr lang="en-IE" sz="2400" i="1" dirty="0"/>
              <a:t>(20),</a:t>
            </a:r>
          </a:p>
          <a:p>
            <a:r>
              <a:rPr lang="en-IE" sz="2400" i="1" dirty="0" smtClean="0"/>
              <a:t>		   assets integer)</a:t>
            </a:r>
            <a:endParaRPr lang="en-IE" sz="2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933056"/>
            <a:ext cx="648072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88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FULL 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60</a:t>
            </a:fld>
            <a:endParaRPr lang="en-IE"/>
          </a:p>
        </p:txBody>
      </p:sp>
      <p:sp>
        <p:nvSpPr>
          <p:cNvPr id="5" name="Rectangle 1"/>
          <p:cNvSpPr>
            <a:spLocks noChangeArrowheads="1"/>
          </p:cNvSpPr>
          <p:nvPr/>
        </p:nvSpPr>
        <p:spPr bwMode="auto">
          <a:xfrm>
            <a:off x="1196118" y="1481445"/>
            <a:ext cx="7272808" cy="530914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rPr>
              <a:t>The FULL JOIN keyword return rows when there is a match in one of the tables.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SQL FULL JOIN Syntax:</a:t>
            </a:r>
          </a:p>
          <a:p>
            <a:endParaRPr lang="en-IE" sz="2400" dirty="0" smtClean="0"/>
          </a:p>
          <a:p>
            <a:r>
              <a:rPr lang="en-IE" sz="2400" dirty="0" smtClean="0"/>
              <a:t>SELECT </a:t>
            </a:r>
            <a:r>
              <a:rPr lang="en-IE" sz="2400" dirty="0" err="1"/>
              <a:t>column_name</a:t>
            </a:r>
            <a:r>
              <a:rPr lang="en-IE" sz="2400" dirty="0"/>
              <a:t>(s)</a:t>
            </a:r>
            <a:br>
              <a:rPr lang="en-IE" sz="2400" dirty="0"/>
            </a:br>
            <a:r>
              <a:rPr lang="en-IE" sz="2400" dirty="0" smtClean="0"/>
              <a:t>	FROM </a:t>
            </a:r>
            <a:r>
              <a:rPr lang="en-IE" sz="2400" dirty="0"/>
              <a:t>table_name1</a:t>
            </a:r>
            <a:br>
              <a:rPr lang="en-IE" sz="2400" dirty="0"/>
            </a:br>
            <a:r>
              <a:rPr lang="en-IE" sz="2400" dirty="0" smtClean="0"/>
              <a:t>	FULL </a:t>
            </a:r>
            <a:r>
              <a:rPr lang="en-IE" sz="2400" dirty="0"/>
              <a:t>JOIN table_name2</a:t>
            </a:r>
            <a:br>
              <a:rPr lang="en-IE" sz="2400" dirty="0"/>
            </a:br>
            <a:r>
              <a:rPr lang="en-IE" sz="2400" dirty="0" smtClean="0"/>
              <a:t>	ON </a:t>
            </a:r>
            <a:r>
              <a:rPr lang="en-IE" sz="2400" dirty="0"/>
              <a:t>table_name1.column_name</a:t>
            </a:r>
            <a:r>
              <a:rPr lang="en-IE" sz="2400" dirty="0" smtClean="0"/>
              <a:t>=</a:t>
            </a:r>
          </a:p>
          <a:p>
            <a:r>
              <a:rPr lang="en-IE" sz="2400" dirty="0"/>
              <a:t>	</a:t>
            </a:r>
            <a:r>
              <a:rPr lang="en-IE" sz="2400" dirty="0" smtClean="0"/>
              <a:t>	table_name2.column_name</a:t>
            </a:r>
            <a:endParaRPr lang="en-IE" sz="2400" dirty="0"/>
          </a:p>
          <a:p>
            <a:r>
              <a:rPr lang="en-IE" sz="2400" dirty="0"/>
              <a:t/>
            </a:r>
            <a:br>
              <a:rPr lang="en-IE" sz="2400" dirty="0"/>
            </a:br>
            <a:r>
              <a:rPr kumimoji="0" lang="en-US" sz="1300" b="0" i="0" u="none" strike="noStrike" cap="none" normalizeH="0" baseline="0" dirty="0" smtClean="0">
                <a:ln>
                  <a:noFill/>
                </a:ln>
                <a:solidFill>
                  <a:srgbClr val="FFFFFF"/>
                </a:solidFill>
                <a:effectLst/>
                <a:latin typeface="Courier New" pitchFamily="49" charset="0"/>
                <a:cs typeface="Courier New" pitchFamily="49" charset="0"/>
              </a:rPr>
              <a:t/>
            </a:r>
            <a:br>
              <a:rPr kumimoji="0" lang="en-US" sz="1300" b="0" i="0" u="none" strike="noStrike" cap="none" normalizeH="0" baseline="0" dirty="0" smtClean="0">
                <a:ln>
                  <a:noFill/>
                </a:ln>
                <a:solidFill>
                  <a:srgbClr val="FFFFFF"/>
                </a:solidFill>
                <a:effectLst/>
                <a:latin typeface="Courier New" pitchFamily="49" charset="0"/>
                <a:cs typeface="Courier New" pitchFamily="49" charset="0"/>
              </a:rPr>
            </a:br>
            <a:r>
              <a:rPr kumimoji="0" lang="en-US" sz="1300" b="0" i="0" u="none" strike="noStrike" cap="none" normalizeH="0" baseline="0" dirty="0" smtClean="0">
                <a:ln>
                  <a:noFill/>
                </a:ln>
                <a:solidFill>
                  <a:srgbClr val="FFFFFF"/>
                </a:solidFill>
                <a:effectLst/>
                <a:latin typeface="Courier New" pitchFamily="49" charset="0"/>
                <a:cs typeface="Courier New" pitchFamily="49" charset="0"/>
              </a:rPr>
              <a:t>FULL JOIN table_name2</a:t>
            </a:r>
            <a:br>
              <a:rPr kumimoji="0" lang="en-US" sz="1300" b="0" i="0" u="none" strike="noStrike" cap="none" normalizeH="0" baseline="0" dirty="0" smtClean="0">
                <a:ln>
                  <a:noFill/>
                </a:ln>
                <a:solidFill>
                  <a:srgbClr val="FFFFFF"/>
                </a:solidFill>
                <a:effectLst/>
                <a:latin typeface="Courier New" pitchFamily="49" charset="0"/>
                <a:cs typeface="Courier New" pitchFamily="49" charset="0"/>
              </a:rPr>
            </a:br>
            <a:r>
              <a:rPr kumimoji="0" lang="en-US" sz="1300" b="0" i="0" u="none" strike="noStrike" cap="none" normalizeH="0" baseline="0" dirty="0" smtClean="0">
                <a:ln>
                  <a:noFill/>
                </a:ln>
                <a:solidFill>
                  <a:srgbClr val="FFFFFF"/>
                </a:solidFill>
                <a:effectLst/>
                <a:latin typeface="Courier New" pitchFamily="49" charset="0"/>
                <a:cs typeface="Courier New" pitchFamily="49" charset="0"/>
              </a:rPr>
              <a:t>ON table_name1.column_name=table_name2.column_name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642026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effectLst/>
              </a:rPr>
              <a:t>SQL FULL 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61</a:t>
            </a:fld>
            <a:endParaRPr lang="en-IE"/>
          </a:p>
        </p:txBody>
      </p:sp>
      <p:sp>
        <p:nvSpPr>
          <p:cNvPr id="5" name="Rectangle 4"/>
          <p:cNvSpPr/>
          <p:nvPr/>
        </p:nvSpPr>
        <p:spPr>
          <a:xfrm>
            <a:off x="1403648" y="1844824"/>
            <a:ext cx="7272808" cy="4154984"/>
          </a:xfrm>
          <a:prstGeom prst="rect">
            <a:avLst/>
          </a:prstGeom>
        </p:spPr>
        <p:txBody>
          <a:bodyPr wrap="square">
            <a:spAutoFit/>
          </a:bodyPr>
          <a:lstStyle/>
          <a:p>
            <a:r>
              <a:rPr lang="en-IE" sz="2400" dirty="0"/>
              <a:t>Now we want to list all the persons and their orders, and all the orders with their persons.</a:t>
            </a:r>
          </a:p>
          <a:p>
            <a:endParaRPr lang="en-IE" sz="2400" dirty="0" smtClean="0"/>
          </a:p>
          <a:p>
            <a:r>
              <a:rPr lang="en-IE" sz="2400" dirty="0" smtClean="0"/>
              <a:t>We </a:t>
            </a:r>
            <a:r>
              <a:rPr lang="en-IE" sz="2400" dirty="0"/>
              <a:t>use the following SELECT statement:</a:t>
            </a:r>
          </a:p>
          <a:p>
            <a:endParaRPr lang="en-IE" sz="2400" dirty="0" smtClean="0"/>
          </a:p>
          <a:p>
            <a:r>
              <a:rPr lang="en-IE" sz="2400" dirty="0" smtClean="0"/>
              <a:t>SELECT </a:t>
            </a:r>
            <a:r>
              <a:rPr lang="en-IE" sz="2400" dirty="0" err="1"/>
              <a:t>Persons.LastName</a:t>
            </a:r>
            <a:r>
              <a:rPr lang="en-IE" sz="2400" dirty="0"/>
              <a:t>, </a:t>
            </a:r>
            <a:r>
              <a:rPr lang="en-IE" sz="2400" dirty="0" err="1"/>
              <a:t>Persons.FirstName</a:t>
            </a:r>
            <a:r>
              <a:rPr lang="en-IE" sz="2400" dirty="0"/>
              <a:t>, </a:t>
            </a:r>
            <a:r>
              <a:rPr lang="en-IE" sz="2400" dirty="0" smtClean="0"/>
              <a:t>	</a:t>
            </a:r>
            <a:r>
              <a:rPr lang="en-IE" sz="2400" dirty="0" err="1" smtClean="0"/>
              <a:t>Orders.OrderNo</a:t>
            </a:r>
            <a:r>
              <a:rPr lang="en-IE" sz="2400" dirty="0"/>
              <a:t/>
            </a:r>
            <a:br>
              <a:rPr lang="en-IE" sz="2400" dirty="0"/>
            </a:br>
            <a:r>
              <a:rPr lang="en-IE" sz="2400" dirty="0" smtClean="0"/>
              <a:t>	FROM </a:t>
            </a:r>
            <a:r>
              <a:rPr lang="en-IE" sz="2400" dirty="0"/>
              <a:t>Persons</a:t>
            </a:r>
            <a:br>
              <a:rPr lang="en-IE" sz="2400" dirty="0"/>
            </a:br>
            <a:r>
              <a:rPr lang="en-IE" sz="2400" dirty="0" smtClean="0"/>
              <a:t>	FULL </a:t>
            </a:r>
            <a:r>
              <a:rPr lang="en-IE" sz="2400" dirty="0"/>
              <a:t>JOIN Orders</a:t>
            </a:r>
            <a:br>
              <a:rPr lang="en-IE" sz="2400" dirty="0"/>
            </a:br>
            <a:r>
              <a:rPr lang="en-IE" sz="2400" dirty="0" smtClean="0"/>
              <a:t>	ON </a:t>
            </a:r>
            <a:r>
              <a:rPr lang="en-IE" sz="2400" dirty="0" err="1"/>
              <a:t>Persons.P_Id</a:t>
            </a:r>
            <a:r>
              <a:rPr lang="en-IE" sz="2400" dirty="0"/>
              <a:t>=</a:t>
            </a:r>
            <a:r>
              <a:rPr lang="en-IE" sz="2400" dirty="0" err="1"/>
              <a:t>Orders.P_Id</a:t>
            </a:r>
            <a:r>
              <a:rPr lang="en-IE" sz="2400" dirty="0"/>
              <a:t/>
            </a:r>
            <a:br>
              <a:rPr lang="en-IE" sz="2400" dirty="0"/>
            </a:br>
            <a:r>
              <a:rPr lang="en-IE" sz="2400" dirty="0" smtClean="0"/>
              <a:t>	ORDER </a:t>
            </a:r>
            <a:r>
              <a:rPr lang="en-IE" sz="2400" dirty="0"/>
              <a:t>BY </a:t>
            </a:r>
            <a:r>
              <a:rPr lang="en-IE" sz="2400" dirty="0" err="1"/>
              <a:t>Persons.LastName</a:t>
            </a:r>
            <a:endParaRPr lang="en-IE" sz="2400" dirty="0"/>
          </a:p>
        </p:txBody>
      </p:sp>
      <p:sp>
        <p:nvSpPr>
          <p:cNvPr id="6" name="Rectangle 5"/>
          <p:cNvSpPr/>
          <p:nvPr/>
        </p:nvSpPr>
        <p:spPr>
          <a:xfrm>
            <a:off x="1043608" y="6021288"/>
            <a:ext cx="7632848" cy="646331"/>
          </a:xfrm>
          <a:prstGeom prst="rect">
            <a:avLst/>
          </a:prstGeom>
        </p:spPr>
        <p:txBody>
          <a:bodyPr wrap="square">
            <a:spAutoFit/>
          </a:bodyPr>
          <a:lstStyle/>
          <a:p>
            <a:r>
              <a:rPr lang="en-US" dirty="0" smtClean="0"/>
              <a:t>The FULL JOIN keyword returns </a:t>
            </a:r>
            <a:r>
              <a:rPr lang="en-US" dirty="0" smtClean="0">
                <a:solidFill>
                  <a:srgbClr val="FF0000"/>
                </a:solidFill>
              </a:rPr>
              <a:t>all the rows from the left table </a:t>
            </a:r>
            <a:r>
              <a:rPr lang="en-US" dirty="0" smtClean="0"/>
              <a:t>(Persons), </a:t>
            </a:r>
            <a:r>
              <a:rPr lang="en-US" dirty="0" smtClean="0">
                <a:solidFill>
                  <a:srgbClr val="FF0000"/>
                </a:solidFill>
              </a:rPr>
              <a:t>and all the rows from the right table </a:t>
            </a:r>
            <a:r>
              <a:rPr lang="en-US" dirty="0" smtClean="0"/>
              <a:t>(Orders).</a:t>
            </a:r>
            <a:endParaRPr lang="en-IE" dirty="0"/>
          </a:p>
        </p:txBody>
      </p:sp>
    </p:spTree>
    <p:extLst>
      <p:ext uri="{BB962C8B-B14F-4D97-AF65-F5344CB8AC3E}">
        <p14:creationId xmlns:p14="http://schemas.microsoft.com/office/powerpoint/2010/main" val="5944942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12368"/>
            <a:ext cx="2952328" cy="1143000"/>
          </a:xfrm>
        </p:spPr>
        <p:txBody>
          <a:bodyPr>
            <a:normAutofit fontScale="90000"/>
          </a:bodyPr>
          <a:lstStyle/>
          <a:p>
            <a:r>
              <a:rPr lang="en-IE" b="1" dirty="0">
                <a:effectLst/>
              </a:rPr>
              <a:t>SQL FULL </a:t>
            </a:r>
            <a:r>
              <a:rPr lang="en-IE" b="1" dirty="0" smtClean="0">
                <a:effectLst/>
              </a:rPr>
              <a:t/>
            </a:r>
            <a:br>
              <a:rPr lang="en-IE" b="1" dirty="0" smtClean="0">
                <a:effectLst/>
              </a:rPr>
            </a:br>
            <a:r>
              <a:rPr lang="en-IE" b="1" dirty="0" smtClean="0">
                <a:effectLst/>
              </a:rPr>
              <a:t>JOIN </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62</a:t>
            </a:fld>
            <a:endParaRPr lang="en-IE"/>
          </a:p>
        </p:txBody>
      </p:sp>
      <p:graphicFrame>
        <p:nvGraphicFramePr>
          <p:cNvPr id="5" name="Table 4"/>
          <p:cNvGraphicFramePr>
            <a:graphicFrameLocks noGrp="1"/>
          </p:cNvGraphicFramePr>
          <p:nvPr>
            <p:extLst/>
          </p:nvPr>
        </p:nvGraphicFramePr>
        <p:xfrm>
          <a:off x="1259632" y="2469089"/>
          <a:ext cx="7499349" cy="2560320"/>
        </p:xfrm>
        <a:graphic>
          <a:graphicData uri="http://schemas.openxmlformats.org/drawingml/2006/table">
            <a:tbl>
              <a:tblPr>
                <a:tableStyleId>{5940675A-B579-460E-94D1-54222C63F5DA}</a:tableStyleId>
              </a:tblPr>
              <a:tblGrid>
                <a:gridCol w="2499783">
                  <a:extLst>
                    <a:ext uri="{9D8B030D-6E8A-4147-A177-3AD203B41FA5}">
                      <a16:colId xmlns:a16="http://schemas.microsoft.com/office/drawing/2014/main" val="20000"/>
                    </a:ext>
                  </a:extLst>
                </a:gridCol>
                <a:gridCol w="2499783">
                  <a:extLst>
                    <a:ext uri="{9D8B030D-6E8A-4147-A177-3AD203B41FA5}">
                      <a16:colId xmlns:a16="http://schemas.microsoft.com/office/drawing/2014/main" val="20001"/>
                    </a:ext>
                  </a:extLst>
                </a:gridCol>
                <a:gridCol w="2499783">
                  <a:extLst>
                    <a:ext uri="{9D8B030D-6E8A-4147-A177-3AD203B41FA5}">
                      <a16:colId xmlns:a16="http://schemas.microsoft.com/office/drawing/2014/main" val="20002"/>
                    </a:ext>
                  </a:extLst>
                </a:gridCol>
              </a:tblGrid>
              <a:tr h="0">
                <a:tc>
                  <a:txBody>
                    <a:bodyPr/>
                    <a:lstStyle/>
                    <a:p>
                      <a:pPr algn="l"/>
                      <a:r>
                        <a:rPr lang="en-IE" dirty="0" err="1"/>
                        <a:t>LastName</a:t>
                      </a:r>
                      <a:endParaRPr lang="en-IE" dirty="0"/>
                    </a:p>
                  </a:txBody>
                  <a:tcPr anchor="ctr"/>
                </a:tc>
                <a:tc>
                  <a:txBody>
                    <a:bodyPr/>
                    <a:lstStyle/>
                    <a:p>
                      <a:pPr algn="l"/>
                      <a:r>
                        <a:rPr lang="en-IE"/>
                        <a:t>FirstName</a:t>
                      </a:r>
                    </a:p>
                  </a:txBody>
                  <a:tcPr anchor="ctr"/>
                </a:tc>
                <a:tc>
                  <a:txBody>
                    <a:bodyPr/>
                    <a:lstStyle/>
                    <a:p>
                      <a:pPr algn="l"/>
                      <a:r>
                        <a:rPr lang="en-IE"/>
                        <a:t>OrderNo</a:t>
                      </a:r>
                    </a:p>
                  </a:txBody>
                  <a:tcPr anchor="ctr"/>
                </a:tc>
                <a:extLst>
                  <a:ext uri="{0D108BD9-81ED-4DB2-BD59-A6C34878D82A}">
                    <a16:rowId xmlns:a16="http://schemas.microsoft.com/office/drawing/2014/main" val="10000"/>
                  </a:ext>
                </a:extLst>
              </a:tr>
              <a:tr h="0">
                <a:tc>
                  <a:txBody>
                    <a:bodyPr/>
                    <a:lstStyle/>
                    <a:p>
                      <a:r>
                        <a:rPr lang="en-IE"/>
                        <a:t>Hansen</a:t>
                      </a:r>
                    </a:p>
                  </a:txBody>
                  <a:tcPr anchor="ctr"/>
                </a:tc>
                <a:tc>
                  <a:txBody>
                    <a:bodyPr/>
                    <a:lstStyle/>
                    <a:p>
                      <a:r>
                        <a:rPr lang="en-IE"/>
                        <a:t>Ola</a:t>
                      </a:r>
                    </a:p>
                  </a:txBody>
                  <a:tcPr anchor="ctr"/>
                </a:tc>
                <a:tc>
                  <a:txBody>
                    <a:bodyPr/>
                    <a:lstStyle/>
                    <a:p>
                      <a:r>
                        <a:rPr lang="en-IE"/>
                        <a:t>22456</a:t>
                      </a:r>
                    </a:p>
                  </a:txBody>
                  <a:tcPr anchor="ctr"/>
                </a:tc>
                <a:extLst>
                  <a:ext uri="{0D108BD9-81ED-4DB2-BD59-A6C34878D82A}">
                    <a16:rowId xmlns:a16="http://schemas.microsoft.com/office/drawing/2014/main" val="10001"/>
                  </a:ext>
                </a:extLst>
              </a:tr>
              <a:tr h="0">
                <a:tc>
                  <a:txBody>
                    <a:bodyPr/>
                    <a:lstStyle/>
                    <a:p>
                      <a:r>
                        <a:rPr lang="en-IE" dirty="0"/>
                        <a:t>Hansen</a:t>
                      </a:r>
                    </a:p>
                  </a:txBody>
                  <a:tcPr anchor="ctr"/>
                </a:tc>
                <a:tc>
                  <a:txBody>
                    <a:bodyPr/>
                    <a:lstStyle/>
                    <a:p>
                      <a:r>
                        <a:rPr lang="en-IE"/>
                        <a:t>Ola</a:t>
                      </a:r>
                    </a:p>
                  </a:txBody>
                  <a:tcPr anchor="ctr"/>
                </a:tc>
                <a:tc>
                  <a:txBody>
                    <a:bodyPr/>
                    <a:lstStyle/>
                    <a:p>
                      <a:r>
                        <a:rPr lang="en-IE"/>
                        <a:t>24562</a:t>
                      </a:r>
                    </a:p>
                  </a:txBody>
                  <a:tcPr anchor="ctr"/>
                </a:tc>
                <a:extLst>
                  <a:ext uri="{0D108BD9-81ED-4DB2-BD59-A6C34878D82A}">
                    <a16:rowId xmlns:a16="http://schemas.microsoft.com/office/drawing/2014/main" val="10002"/>
                  </a:ext>
                </a:extLst>
              </a:tr>
              <a:tr h="0">
                <a:tc>
                  <a:txBody>
                    <a:bodyPr/>
                    <a:lstStyle/>
                    <a:p>
                      <a:r>
                        <a:rPr lang="en-IE"/>
                        <a:t>Pettersen</a:t>
                      </a:r>
                    </a:p>
                  </a:txBody>
                  <a:tcPr anchor="ctr"/>
                </a:tc>
                <a:tc>
                  <a:txBody>
                    <a:bodyPr/>
                    <a:lstStyle/>
                    <a:p>
                      <a:r>
                        <a:rPr lang="en-IE"/>
                        <a:t>Kari</a:t>
                      </a:r>
                    </a:p>
                  </a:txBody>
                  <a:tcPr anchor="ctr"/>
                </a:tc>
                <a:tc>
                  <a:txBody>
                    <a:bodyPr/>
                    <a:lstStyle/>
                    <a:p>
                      <a:r>
                        <a:rPr lang="en-IE"/>
                        <a:t>77895</a:t>
                      </a:r>
                    </a:p>
                  </a:txBody>
                  <a:tcPr anchor="ctr"/>
                </a:tc>
                <a:extLst>
                  <a:ext uri="{0D108BD9-81ED-4DB2-BD59-A6C34878D82A}">
                    <a16:rowId xmlns:a16="http://schemas.microsoft.com/office/drawing/2014/main" val="10003"/>
                  </a:ext>
                </a:extLst>
              </a:tr>
              <a:tr h="0">
                <a:tc>
                  <a:txBody>
                    <a:bodyPr/>
                    <a:lstStyle/>
                    <a:p>
                      <a:r>
                        <a:rPr lang="en-IE" dirty="0" err="1"/>
                        <a:t>Pettersen</a:t>
                      </a:r>
                      <a:endParaRPr lang="en-IE" dirty="0"/>
                    </a:p>
                  </a:txBody>
                  <a:tcPr anchor="ctr"/>
                </a:tc>
                <a:tc>
                  <a:txBody>
                    <a:bodyPr/>
                    <a:lstStyle/>
                    <a:p>
                      <a:r>
                        <a:rPr lang="en-IE"/>
                        <a:t>Kari</a:t>
                      </a:r>
                    </a:p>
                  </a:txBody>
                  <a:tcPr anchor="ctr"/>
                </a:tc>
                <a:tc>
                  <a:txBody>
                    <a:bodyPr/>
                    <a:lstStyle/>
                    <a:p>
                      <a:r>
                        <a:rPr lang="en-IE"/>
                        <a:t>44678</a:t>
                      </a:r>
                    </a:p>
                  </a:txBody>
                  <a:tcPr anchor="ctr"/>
                </a:tc>
                <a:extLst>
                  <a:ext uri="{0D108BD9-81ED-4DB2-BD59-A6C34878D82A}">
                    <a16:rowId xmlns:a16="http://schemas.microsoft.com/office/drawing/2014/main" val="10004"/>
                  </a:ext>
                </a:extLst>
              </a:tr>
              <a:tr h="0">
                <a:tc>
                  <a:txBody>
                    <a:bodyPr/>
                    <a:lstStyle/>
                    <a:p>
                      <a:r>
                        <a:rPr lang="en-IE"/>
                        <a:t>Svendson</a:t>
                      </a:r>
                    </a:p>
                  </a:txBody>
                  <a:tcPr anchor="ctr"/>
                </a:tc>
                <a:tc>
                  <a:txBody>
                    <a:bodyPr/>
                    <a:lstStyle/>
                    <a:p>
                      <a:r>
                        <a:rPr lang="en-IE"/>
                        <a:t>Tove</a:t>
                      </a:r>
                    </a:p>
                  </a:txBody>
                  <a:tcPr anchor="ctr"/>
                </a:tc>
                <a:tc>
                  <a:txBody>
                    <a:bodyPr/>
                    <a:lstStyle/>
                    <a:p>
                      <a:r>
                        <a:rPr lang="en-IE"/>
                        <a:t> </a:t>
                      </a:r>
                    </a:p>
                  </a:txBody>
                  <a:tcPr anchor="ctr"/>
                </a:tc>
                <a:extLst>
                  <a:ext uri="{0D108BD9-81ED-4DB2-BD59-A6C34878D82A}">
                    <a16:rowId xmlns:a16="http://schemas.microsoft.com/office/drawing/2014/main" val="10005"/>
                  </a:ext>
                </a:extLst>
              </a:tr>
              <a:tr h="0">
                <a:tc>
                  <a:txBody>
                    <a:bodyPr/>
                    <a:lstStyle/>
                    <a:p>
                      <a:r>
                        <a:rPr lang="en-IE"/>
                        <a:t> </a:t>
                      </a:r>
                    </a:p>
                  </a:txBody>
                  <a:tcPr anchor="ctr"/>
                </a:tc>
                <a:tc>
                  <a:txBody>
                    <a:bodyPr/>
                    <a:lstStyle/>
                    <a:p>
                      <a:r>
                        <a:rPr lang="en-IE"/>
                        <a:t> </a:t>
                      </a:r>
                    </a:p>
                  </a:txBody>
                  <a:tcPr anchor="ctr"/>
                </a:tc>
                <a:tc>
                  <a:txBody>
                    <a:bodyPr/>
                    <a:lstStyle/>
                    <a:p>
                      <a:r>
                        <a:rPr lang="en-IE" dirty="0"/>
                        <a:t>34764</a:t>
                      </a:r>
                    </a:p>
                  </a:txBody>
                  <a:tcPr anchor="ctr"/>
                </a:tc>
                <a:extLst>
                  <a:ext uri="{0D108BD9-81ED-4DB2-BD59-A6C34878D82A}">
                    <a16:rowId xmlns:a16="http://schemas.microsoft.com/office/drawing/2014/main" val="10006"/>
                  </a:ext>
                </a:extLst>
              </a:tr>
            </a:tbl>
          </a:graphicData>
        </a:graphic>
      </p:graphicFrame>
      <p:sp>
        <p:nvSpPr>
          <p:cNvPr id="6" name="Rectangle 1"/>
          <p:cNvSpPr>
            <a:spLocks noChangeArrowheads="1"/>
          </p:cNvSpPr>
          <p:nvPr/>
        </p:nvSpPr>
        <p:spPr bwMode="auto">
          <a:xfrm>
            <a:off x="1259632" y="1988840"/>
            <a:ext cx="44294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rPr>
              <a:t>The result-set will look like this:</a:t>
            </a:r>
          </a:p>
        </p:txBody>
      </p:sp>
      <p:sp>
        <p:nvSpPr>
          <p:cNvPr id="7" name="Rectangle 6"/>
          <p:cNvSpPr/>
          <p:nvPr/>
        </p:nvSpPr>
        <p:spPr>
          <a:xfrm>
            <a:off x="1187624" y="5085184"/>
            <a:ext cx="7383938" cy="1631216"/>
          </a:xfrm>
          <a:prstGeom prst="rect">
            <a:avLst/>
          </a:prstGeom>
        </p:spPr>
        <p:txBody>
          <a:bodyPr wrap="square">
            <a:spAutoFit/>
          </a:bodyPr>
          <a:lstStyle/>
          <a:p>
            <a:pPr lvl="0" eaLnBrk="0" hangingPunct="0"/>
            <a:r>
              <a:rPr lang="en-US" sz="2000" dirty="0"/>
              <a:t>The FULL JOIN keyword returns </a:t>
            </a:r>
            <a:r>
              <a:rPr lang="en-US" sz="2000" dirty="0">
                <a:solidFill>
                  <a:srgbClr val="FF0000"/>
                </a:solidFill>
              </a:rPr>
              <a:t>all the rows from the left table </a:t>
            </a:r>
            <a:r>
              <a:rPr lang="en-US" sz="2000" dirty="0"/>
              <a:t>(Persons), </a:t>
            </a:r>
            <a:r>
              <a:rPr lang="en-US" sz="2000" dirty="0">
                <a:solidFill>
                  <a:srgbClr val="FF0000"/>
                </a:solidFill>
              </a:rPr>
              <a:t>and all the rows from the right table </a:t>
            </a:r>
            <a:r>
              <a:rPr lang="en-US" sz="2000" dirty="0"/>
              <a:t>(Orders). If there are rows in "Persons" that do not have matches in "Orders", or if there are rows in "Orders" that do not have matches in "Persons", those rows will be listed as well.</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83768"/>
            <a:ext cx="427212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8277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Another SQL join</a:t>
            </a:r>
            <a:endParaRPr lang="en-IE" dirty="0"/>
          </a:p>
        </p:txBody>
      </p:sp>
      <p:sp>
        <p:nvSpPr>
          <p:cNvPr id="3" name="Content Placeholder 2"/>
          <p:cNvSpPr>
            <a:spLocks noGrp="1"/>
          </p:cNvSpPr>
          <p:nvPr>
            <p:ph idx="1"/>
          </p:nvPr>
        </p:nvSpPr>
        <p:spPr/>
        <p:txBody>
          <a:bodyPr/>
          <a:lstStyle/>
          <a:p>
            <a:r>
              <a:rPr lang="en-IE" dirty="0"/>
              <a:t> </a:t>
            </a:r>
            <a:r>
              <a:rPr lang="en-IE" dirty="0" smtClean="0"/>
              <a:t>This example shows the names </a:t>
            </a:r>
            <a:r>
              <a:rPr lang="en-IE" smtClean="0"/>
              <a:t>of the </a:t>
            </a:r>
            <a:r>
              <a:rPr lang="en-IE" dirty="0" smtClean="0"/>
              <a:t>doctors who wrote prescriptions for  Colm Cummins. </a:t>
            </a:r>
          </a:p>
          <a:p>
            <a:pPr marL="82296" indent="0">
              <a:buNone/>
            </a:pPr>
            <a:endParaRPr lang="en-IE" dirty="0"/>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63</a:t>
            </a:fld>
            <a:endParaRPr lang="en-I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56992"/>
            <a:ext cx="66865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loud 7"/>
          <p:cNvSpPr/>
          <p:nvPr/>
        </p:nvSpPr>
        <p:spPr>
          <a:xfrm>
            <a:off x="6660232" y="332656"/>
            <a:ext cx="164599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Run this example</a:t>
            </a:r>
            <a:endParaRPr lang="en-IE" dirty="0"/>
          </a:p>
        </p:txBody>
      </p:sp>
    </p:spTree>
    <p:extLst>
      <p:ext uri="{BB962C8B-B14F-4D97-AF65-F5344CB8AC3E}">
        <p14:creationId xmlns:p14="http://schemas.microsoft.com/office/powerpoint/2010/main" val="27746186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Union </a:t>
            </a:r>
            <a:endParaRPr lang="en-IE" dirty="0"/>
          </a:p>
        </p:txBody>
      </p:sp>
      <p:sp>
        <p:nvSpPr>
          <p:cNvPr id="3" name="Content Placeholder 2"/>
          <p:cNvSpPr>
            <a:spLocks noGrp="1"/>
          </p:cNvSpPr>
          <p:nvPr>
            <p:ph idx="1"/>
          </p:nvPr>
        </p:nvSpPr>
        <p:spPr/>
        <p:txBody>
          <a:bodyPr/>
          <a:lstStyle/>
          <a:p>
            <a:r>
              <a:rPr lang="en-IE" dirty="0"/>
              <a:t>The UNION operator is used to combine the result-set of two or more SELECT statements.</a:t>
            </a:r>
          </a:p>
          <a:p>
            <a:r>
              <a:rPr lang="en-IE" dirty="0"/>
              <a:t>Each SELECT statement within UNION must have the same number of columns</a:t>
            </a:r>
          </a:p>
          <a:p>
            <a:r>
              <a:rPr lang="en-IE" dirty="0"/>
              <a:t>The columns must also have similar data types</a:t>
            </a:r>
          </a:p>
          <a:p>
            <a:r>
              <a:rPr lang="en-IE" dirty="0"/>
              <a:t>The columns in each SELECT statement must also be in the same order</a:t>
            </a:r>
          </a:p>
          <a:p>
            <a:endParaRPr lang="en-IE" dirty="0"/>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64</a:t>
            </a:fld>
            <a:endParaRPr lang="en-IE"/>
          </a:p>
        </p:txBody>
      </p:sp>
    </p:spTree>
    <p:extLst>
      <p:ext uri="{BB962C8B-B14F-4D97-AF65-F5344CB8AC3E}">
        <p14:creationId xmlns:p14="http://schemas.microsoft.com/office/powerpoint/2010/main" val="26726819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Union</a:t>
            </a:r>
            <a:endParaRPr lang="en-IE" dirty="0"/>
          </a:p>
        </p:txBody>
      </p:sp>
      <p:sp>
        <p:nvSpPr>
          <p:cNvPr id="3" name="Content Placeholder 2"/>
          <p:cNvSpPr>
            <a:spLocks noGrp="1"/>
          </p:cNvSpPr>
          <p:nvPr>
            <p:ph idx="1"/>
          </p:nvPr>
        </p:nvSpPr>
        <p:spPr/>
        <p:txBody>
          <a:bodyPr/>
          <a:lstStyle/>
          <a:p>
            <a:r>
              <a:rPr lang="en-IE" dirty="0"/>
              <a:t>SELECT </a:t>
            </a:r>
            <a:r>
              <a:rPr lang="en-IE" i="1" dirty="0" err="1"/>
              <a:t>column_name</a:t>
            </a:r>
            <a:r>
              <a:rPr lang="en-IE" i="1" dirty="0"/>
              <a:t>(s)</a:t>
            </a:r>
            <a:r>
              <a:rPr lang="en-IE" dirty="0"/>
              <a:t> FROM </a:t>
            </a:r>
            <a:r>
              <a:rPr lang="en-IE" i="1" dirty="0"/>
              <a:t>table1</a:t>
            </a:r>
            <a:r>
              <a:rPr lang="en-IE" dirty="0"/>
              <a:t/>
            </a:r>
            <a:br>
              <a:rPr lang="en-IE" dirty="0"/>
            </a:br>
            <a:r>
              <a:rPr lang="en-IE" dirty="0"/>
              <a:t>UNION</a:t>
            </a:r>
            <a:br>
              <a:rPr lang="en-IE" dirty="0"/>
            </a:br>
            <a:r>
              <a:rPr lang="en-IE" dirty="0"/>
              <a:t>SELECT </a:t>
            </a:r>
            <a:r>
              <a:rPr lang="en-IE" i="1" dirty="0" err="1"/>
              <a:t>column_name</a:t>
            </a:r>
            <a:r>
              <a:rPr lang="en-IE" i="1" dirty="0"/>
              <a:t>(s)</a:t>
            </a:r>
            <a:r>
              <a:rPr lang="en-IE" dirty="0"/>
              <a:t> FROM </a:t>
            </a:r>
            <a:r>
              <a:rPr lang="en-IE" i="1" dirty="0"/>
              <a:t>table2</a:t>
            </a:r>
            <a:r>
              <a:rPr lang="en-IE" dirty="0"/>
              <a:t>; </a:t>
            </a:r>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65</a:t>
            </a:fld>
            <a:endParaRPr lang="en-IE"/>
          </a:p>
        </p:txBody>
      </p:sp>
    </p:spTree>
    <p:extLst>
      <p:ext uri="{BB962C8B-B14F-4D97-AF65-F5344CB8AC3E}">
        <p14:creationId xmlns:p14="http://schemas.microsoft.com/office/powerpoint/2010/main" val="16064994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Union</a:t>
            </a:r>
            <a:endParaRPr lang="en-IE" dirty="0"/>
          </a:p>
        </p:txBody>
      </p:sp>
      <p:sp>
        <p:nvSpPr>
          <p:cNvPr id="3" name="Content Placeholder 2"/>
          <p:cNvSpPr>
            <a:spLocks noGrp="1"/>
          </p:cNvSpPr>
          <p:nvPr>
            <p:ph idx="1"/>
          </p:nvPr>
        </p:nvSpPr>
        <p:spPr/>
        <p:txBody>
          <a:bodyPr/>
          <a:lstStyle/>
          <a:p>
            <a:r>
              <a:rPr lang="en-IE" dirty="0" smtClean="0"/>
              <a:t>Try some examples from W3schools</a:t>
            </a:r>
          </a:p>
          <a:p>
            <a:endParaRPr lang="en-IE" dirty="0"/>
          </a:p>
          <a:p>
            <a:pPr marL="82296" indent="0">
              <a:buNone/>
            </a:pPr>
            <a:r>
              <a:rPr lang="en-IE" dirty="0">
                <a:hlinkClick r:id="rId2"/>
              </a:rPr>
              <a:t>https://</a:t>
            </a:r>
            <a:r>
              <a:rPr lang="en-IE" dirty="0" smtClean="0">
                <a:hlinkClick r:id="rId2"/>
              </a:rPr>
              <a:t>www.w3schools.com/sql/sql_union.asp</a:t>
            </a:r>
            <a:endParaRPr lang="en-IE" dirty="0" smtClean="0"/>
          </a:p>
          <a:p>
            <a:pPr marL="82296" indent="0">
              <a:buNone/>
            </a:pPr>
            <a:endParaRPr lang="en-IE" dirty="0"/>
          </a:p>
        </p:txBody>
      </p:sp>
      <p:sp>
        <p:nvSpPr>
          <p:cNvPr id="4" name="Footer Placeholder 3"/>
          <p:cNvSpPr>
            <a:spLocks noGrp="1"/>
          </p:cNvSpPr>
          <p:nvPr>
            <p:ph type="ftr" sz="quarter" idx="11"/>
          </p:nvPr>
        </p:nvSpPr>
        <p:spPr/>
        <p:txBody>
          <a:bodyPr/>
          <a:lstStyle/>
          <a:p>
            <a:pPr>
              <a:defRPr/>
            </a:pPr>
            <a:endParaRPr lang="en-IE" smtClean="0"/>
          </a:p>
          <a:p>
            <a:pPr>
              <a:defRPr/>
            </a:pPr>
            <a:endParaRPr lang="en-IE" dirty="0"/>
          </a:p>
        </p:txBody>
      </p:sp>
      <p:sp>
        <p:nvSpPr>
          <p:cNvPr id="5" name="Slide Number Placeholder 4"/>
          <p:cNvSpPr>
            <a:spLocks noGrp="1"/>
          </p:cNvSpPr>
          <p:nvPr>
            <p:ph type="sldNum" sz="quarter" idx="12"/>
          </p:nvPr>
        </p:nvSpPr>
        <p:spPr/>
        <p:txBody>
          <a:bodyPr/>
          <a:lstStyle/>
          <a:p>
            <a:pPr>
              <a:defRPr/>
            </a:pPr>
            <a:fld id="{F5A5C72E-2A7E-4414-8FF0-69AAAACB5367}" type="slidenum">
              <a:rPr lang="en-IE" smtClean="0"/>
              <a:pPr>
                <a:defRPr/>
              </a:pPr>
              <a:t>66</a:t>
            </a:fld>
            <a:endParaRPr lang="en-IE"/>
          </a:p>
        </p:txBody>
      </p:sp>
    </p:spTree>
    <p:extLst>
      <p:ext uri="{BB962C8B-B14F-4D97-AF65-F5344CB8AC3E}">
        <p14:creationId xmlns:p14="http://schemas.microsoft.com/office/powerpoint/2010/main" val="27423919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W3schools example</a:t>
            </a:r>
            <a:endParaRPr lang="en-GB" dirty="0"/>
          </a:p>
        </p:txBody>
      </p:sp>
      <p:pic>
        <p:nvPicPr>
          <p:cNvPr id="4" name="Content Placeholder 3"/>
          <p:cNvPicPr>
            <a:picLocks noGrp="1" noChangeAspect="1"/>
          </p:cNvPicPr>
          <p:nvPr>
            <p:ph idx="1"/>
          </p:nvPr>
        </p:nvPicPr>
        <p:blipFill>
          <a:blip r:embed="rId2"/>
          <a:stretch>
            <a:fillRect/>
          </a:stretch>
        </p:blipFill>
        <p:spPr>
          <a:xfrm>
            <a:off x="1331640" y="1594520"/>
            <a:ext cx="2562225" cy="1590675"/>
          </a:xfrm>
          <a:prstGeom prst="rect">
            <a:avLst/>
          </a:prstGeom>
        </p:spPr>
      </p:pic>
      <p:pic>
        <p:nvPicPr>
          <p:cNvPr id="5" name="Picture 4"/>
          <p:cNvPicPr>
            <a:picLocks noChangeAspect="1"/>
          </p:cNvPicPr>
          <p:nvPr/>
        </p:nvPicPr>
        <p:blipFill>
          <a:blip r:embed="rId3"/>
          <a:stretch>
            <a:fillRect/>
          </a:stretch>
        </p:blipFill>
        <p:spPr>
          <a:xfrm>
            <a:off x="5220263" y="1575865"/>
            <a:ext cx="2066925" cy="3114675"/>
          </a:xfrm>
          <a:prstGeom prst="rect">
            <a:avLst/>
          </a:prstGeom>
        </p:spPr>
      </p:pic>
    </p:spTree>
    <p:extLst>
      <p:ext uri="{BB962C8B-B14F-4D97-AF65-F5344CB8AC3E}">
        <p14:creationId xmlns:p14="http://schemas.microsoft.com/office/powerpoint/2010/main" val="2735659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Index</a:t>
            </a:r>
            <a:endParaRPr lang="en-IE" dirty="0"/>
          </a:p>
        </p:txBody>
      </p:sp>
    </p:spTree>
    <p:extLst>
      <p:ext uri="{BB962C8B-B14F-4D97-AF65-F5344CB8AC3E}">
        <p14:creationId xmlns:p14="http://schemas.microsoft.com/office/powerpoint/2010/main" val="29145193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Index</a:t>
            </a:r>
            <a:endParaRPr lang="en-IE" dirty="0"/>
          </a:p>
        </p:txBody>
      </p:sp>
      <p:sp>
        <p:nvSpPr>
          <p:cNvPr id="3" name="Content Placeholder 2"/>
          <p:cNvSpPr>
            <a:spLocks noGrp="1"/>
          </p:cNvSpPr>
          <p:nvPr>
            <p:ph idx="1"/>
          </p:nvPr>
        </p:nvSpPr>
        <p:spPr/>
        <p:txBody>
          <a:bodyPr/>
          <a:lstStyle/>
          <a:p>
            <a:r>
              <a:rPr lang="en-IE" dirty="0" smtClean="0"/>
              <a:t>An </a:t>
            </a:r>
            <a:r>
              <a:rPr lang="en-IE" i="1" dirty="0" smtClean="0"/>
              <a:t>index</a:t>
            </a:r>
            <a:r>
              <a:rPr lang="en-IE" dirty="0" smtClean="0"/>
              <a:t> speeds up joins and searching by providing a way for a database management system to go directly to a row rather than having to search through all the rows until it finds the one you want.</a:t>
            </a:r>
          </a:p>
          <a:p>
            <a:r>
              <a:rPr lang="en-IE" dirty="0" smtClean="0"/>
              <a:t>MySQL automatically creates an index for primary key, foreign key, and unique constraints</a:t>
            </a:r>
            <a:endParaRPr lang="en-IE" dirty="0"/>
          </a:p>
        </p:txBody>
      </p:sp>
    </p:spTree>
    <p:extLst>
      <p:ext uri="{BB962C8B-B14F-4D97-AF65-F5344CB8AC3E}">
        <p14:creationId xmlns:p14="http://schemas.microsoft.com/office/powerpoint/2010/main" val="1641922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DDL Alteration Syntax</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7</a:t>
            </a:fld>
            <a:endParaRPr lang="en-IE"/>
          </a:p>
        </p:txBody>
      </p:sp>
      <p:sp>
        <p:nvSpPr>
          <p:cNvPr id="5" name="Rectangle 4"/>
          <p:cNvSpPr/>
          <p:nvPr/>
        </p:nvSpPr>
        <p:spPr>
          <a:xfrm>
            <a:off x="1411756" y="1628800"/>
            <a:ext cx="6552728" cy="3108543"/>
          </a:xfrm>
          <a:prstGeom prst="rect">
            <a:avLst/>
          </a:prstGeom>
        </p:spPr>
        <p:txBody>
          <a:bodyPr wrap="square">
            <a:spAutoFit/>
          </a:bodyPr>
          <a:lstStyle/>
          <a:p>
            <a:r>
              <a:rPr lang="en-GB" sz="2800" dirty="0" smtClean="0"/>
              <a:t>To add an attribute:</a:t>
            </a:r>
            <a:endParaRPr lang="en-IE" sz="2800" dirty="0" smtClean="0"/>
          </a:p>
          <a:p>
            <a:pPr algn="ctr"/>
            <a:r>
              <a:rPr lang="en-IE" sz="2800" dirty="0" smtClean="0"/>
              <a:t>ALTER </a:t>
            </a:r>
            <a:r>
              <a:rPr lang="en-IE" sz="2800" dirty="0"/>
              <a:t>TABLE </a:t>
            </a:r>
            <a:r>
              <a:rPr lang="en-IE" sz="2800" i="1" dirty="0" err="1"/>
              <a:t>relation_name</a:t>
            </a:r>
            <a:r>
              <a:rPr lang="en-IE" sz="2800" i="1" dirty="0"/>
              <a:t> </a:t>
            </a:r>
            <a:endParaRPr lang="en-IE" sz="2800" i="1" dirty="0" smtClean="0"/>
          </a:p>
          <a:p>
            <a:pPr algn="ctr"/>
            <a:r>
              <a:rPr lang="en-IE" sz="2800" i="1" dirty="0"/>
              <a:t> </a:t>
            </a:r>
            <a:r>
              <a:rPr lang="en-IE" sz="2800" i="1" dirty="0" smtClean="0"/>
              <a:t>       </a:t>
            </a:r>
            <a:r>
              <a:rPr lang="en-IE" sz="2800" dirty="0" smtClean="0"/>
              <a:t>ADD </a:t>
            </a:r>
            <a:r>
              <a:rPr lang="en-IE" sz="2800" i="1" dirty="0" err="1"/>
              <a:t>Att</a:t>
            </a:r>
            <a:r>
              <a:rPr lang="en-IE" sz="2800" i="1" dirty="0"/>
              <a:t> </a:t>
            </a:r>
            <a:r>
              <a:rPr lang="en-IE" sz="2800" i="1" dirty="0" smtClean="0"/>
              <a:t>Domain</a:t>
            </a:r>
          </a:p>
          <a:p>
            <a:endParaRPr lang="en-IE" sz="2800" i="1" dirty="0" smtClean="0"/>
          </a:p>
          <a:p>
            <a:r>
              <a:rPr lang="en-GB" sz="2800" dirty="0"/>
              <a:t>To </a:t>
            </a:r>
            <a:r>
              <a:rPr lang="en-GB" sz="2800" dirty="0" smtClean="0"/>
              <a:t>remove an </a:t>
            </a:r>
            <a:r>
              <a:rPr lang="en-GB" sz="2800" dirty="0"/>
              <a:t>attribute</a:t>
            </a:r>
            <a:r>
              <a:rPr lang="en-GB" sz="2800" dirty="0" smtClean="0"/>
              <a:t>:</a:t>
            </a:r>
            <a:endParaRPr lang="en-GB" sz="2800" i="1" dirty="0"/>
          </a:p>
          <a:p>
            <a:pPr algn="ctr"/>
            <a:r>
              <a:rPr lang="en-IE" sz="2800" dirty="0"/>
              <a:t>ALTER TABLE </a:t>
            </a:r>
            <a:r>
              <a:rPr lang="en-IE" sz="2800" i="1" dirty="0" err="1"/>
              <a:t>relation_name</a:t>
            </a:r>
            <a:r>
              <a:rPr lang="en-IE" sz="2800" i="1" dirty="0"/>
              <a:t> </a:t>
            </a:r>
            <a:endParaRPr lang="en-IE" sz="2800" i="1" dirty="0" smtClean="0"/>
          </a:p>
          <a:p>
            <a:pPr algn="ctr"/>
            <a:r>
              <a:rPr lang="en-IE" sz="2800" i="1" dirty="0"/>
              <a:t> </a:t>
            </a:r>
            <a:r>
              <a:rPr lang="en-IE" sz="2800" i="1" dirty="0" smtClean="0"/>
              <a:t>       </a:t>
            </a:r>
            <a:r>
              <a:rPr lang="en-IE" sz="2800" dirty="0" smtClean="0"/>
              <a:t>DROP </a:t>
            </a:r>
            <a:r>
              <a:rPr lang="en-IE" sz="2800" i="1" dirty="0" err="1"/>
              <a:t>Att</a:t>
            </a:r>
            <a:endParaRPr lang="en-IE" sz="2800" dirty="0"/>
          </a:p>
        </p:txBody>
      </p:sp>
    </p:spTree>
    <p:extLst>
      <p:ext uri="{BB962C8B-B14F-4D97-AF65-F5344CB8AC3E}">
        <p14:creationId xmlns:p14="http://schemas.microsoft.com/office/powerpoint/2010/main" val="6132891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INDEX</a:t>
            </a:r>
            <a:endParaRPr lang="en-IE" dirty="0"/>
          </a:p>
        </p:txBody>
      </p:sp>
      <p:sp>
        <p:nvSpPr>
          <p:cNvPr id="3" name="Content Placeholder 2"/>
          <p:cNvSpPr>
            <a:spLocks noGrp="1"/>
          </p:cNvSpPr>
          <p:nvPr>
            <p:ph idx="1"/>
          </p:nvPr>
        </p:nvSpPr>
        <p:spPr/>
        <p:txBody>
          <a:bodyPr/>
          <a:lstStyle/>
          <a:p>
            <a:r>
              <a:rPr lang="en-IE" dirty="0" smtClean="0"/>
              <a:t>You can use the CREATE INDEX statement to create other indexes for a table.  </a:t>
            </a:r>
            <a:endParaRPr lang="en-IE" dirty="0"/>
          </a:p>
          <a:p>
            <a:r>
              <a:rPr lang="en-IE" dirty="0" smtClean="0"/>
              <a:t>SHOW INDEX FROM table_name</a:t>
            </a:r>
          </a:p>
          <a:p>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005064"/>
            <a:ext cx="7955285" cy="2533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66740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Show index from the workbench</a:t>
            </a:r>
            <a:endParaRPr lang="en-IE" dirty="0"/>
          </a:p>
        </p:txBody>
      </p:sp>
      <p:sp>
        <p:nvSpPr>
          <p:cNvPr id="3" name="Content Placeholder 2"/>
          <p:cNvSpPr>
            <a:spLocks noGrp="1"/>
          </p:cNvSpPr>
          <p:nvPr>
            <p:ph idx="1"/>
          </p:nvPr>
        </p:nvSpPr>
        <p:spPr/>
        <p:txBody>
          <a:bodyPr/>
          <a:lstStyle/>
          <a:p>
            <a:r>
              <a:rPr lang="en-IE" dirty="0" smtClean="0"/>
              <a:t>Right click on the table and select the Alter Table command </a:t>
            </a:r>
          </a:p>
          <a:p>
            <a:pPr marL="82296" indent="0">
              <a:buNone/>
            </a:pPr>
            <a:endParaRPr lang="en-IE"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11799"/>
            <a:ext cx="6264696" cy="367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99083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Index Type</a:t>
            </a:r>
            <a:endParaRPr lang="en-IE" dirty="0"/>
          </a:p>
        </p:txBody>
      </p:sp>
      <p:sp>
        <p:nvSpPr>
          <p:cNvPr id="3" name="Content Placeholder 2"/>
          <p:cNvSpPr>
            <a:spLocks noGrp="1"/>
          </p:cNvSpPr>
          <p:nvPr>
            <p:ph idx="1"/>
          </p:nvPr>
        </p:nvSpPr>
        <p:spPr>
          <a:xfrm>
            <a:off x="971600" y="1268760"/>
            <a:ext cx="6250310" cy="576064"/>
          </a:xfrm>
        </p:spPr>
        <p:txBody>
          <a:bodyPr>
            <a:normAutofit fontScale="85000" lnSpcReduction="10000"/>
          </a:bodyPr>
          <a:lstStyle/>
          <a:p>
            <a:r>
              <a:rPr lang="en-IE" dirty="0" smtClean="0"/>
              <a:t>BTREE – a  type of binary search tree </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933056"/>
            <a:ext cx="83153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7521818" y="5695950"/>
            <a:ext cx="1154520" cy="1285875"/>
          </a:xfrm>
          <a:custGeom>
            <a:avLst/>
            <a:gdLst>
              <a:gd name="connsiteX0" fmla="*/ 1088782 w 1154520"/>
              <a:gd name="connsiteY0" fmla="*/ 76200 h 1285875"/>
              <a:gd name="connsiteX1" fmla="*/ 831607 w 1154520"/>
              <a:gd name="connsiteY1" fmla="*/ 19050 h 1285875"/>
              <a:gd name="connsiteX2" fmla="*/ 212482 w 1154520"/>
              <a:gd name="connsiteY2" fmla="*/ 9525 h 1285875"/>
              <a:gd name="connsiteX3" fmla="*/ 183907 w 1154520"/>
              <a:gd name="connsiteY3" fmla="*/ 19050 h 1285875"/>
              <a:gd name="connsiteX4" fmla="*/ 136282 w 1154520"/>
              <a:gd name="connsiteY4" fmla="*/ 76200 h 1285875"/>
              <a:gd name="connsiteX5" fmla="*/ 88657 w 1154520"/>
              <a:gd name="connsiteY5" fmla="*/ 133350 h 1285875"/>
              <a:gd name="connsiteX6" fmla="*/ 31507 w 1154520"/>
              <a:gd name="connsiteY6" fmla="*/ 228600 h 1285875"/>
              <a:gd name="connsiteX7" fmla="*/ 12457 w 1154520"/>
              <a:gd name="connsiteY7" fmla="*/ 285750 h 1285875"/>
              <a:gd name="connsiteX8" fmla="*/ 12457 w 1154520"/>
              <a:gd name="connsiteY8" fmla="*/ 809625 h 1285875"/>
              <a:gd name="connsiteX9" fmla="*/ 31507 w 1154520"/>
              <a:gd name="connsiteY9" fmla="*/ 952500 h 1285875"/>
              <a:gd name="connsiteX10" fmla="*/ 50557 w 1154520"/>
              <a:gd name="connsiteY10" fmla="*/ 981075 h 1285875"/>
              <a:gd name="connsiteX11" fmla="*/ 69607 w 1154520"/>
              <a:gd name="connsiteY11" fmla="*/ 1019175 h 1285875"/>
              <a:gd name="connsiteX12" fmla="*/ 126757 w 1154520"/>
              <a:gd name="connsiteY12" fmla="*/ 1085850 h 1285875"/>
              <a:gd name="connsiteX13" fmla="*/ 164857 w 1154520"/>
              <a:gd name="connsiteY13" fmla="*/ 1143000 h 1285875"/>
              <a:gd name="connsiteX14" fmla="*/ 183907 w 1154520"/>
              <a:gd name="connsiteY14" fmla="*/ 1181100 h 1285875"/>
              <a:gd name="connsiteX15" fmla="*/ 345832 w 1154520"/>
              <a:gd name="connsiteY15" fmla="*/ 1276350 h 1285875"/>
              <a:gd name="connsiteX16" fmla="*/ 402982 w 1154520"/>
              <a:gd name="connsiteY16" fmla="*/ 1285875 h 1285875"/>
              <a:gd name="connsiteX17" fmla="*/ 631582 w 1154520"/>
              <a:gd name="connsiteY17" fmla="*/ 1276350 h 1285875"/>
              <a:gd name="connsiteX18" fmla="*/ 679207 w 1154520"/>
              <a:gd name="connsiteY18" fmla="*/ 1247775 h 1285875"/>
              <a:gd name="connsiteX19" fmla="*/ 745882 w 1154520"/>
              <a:gd name="connsiteY19" fmla="*/ 1171575 h 1285875"/>
              <a:gd name="connsiteX20" fmla="*/ 803032 w 1154520"/>
              <a:gd name="connsiteY20" fmla="*/ 1047750 h 1285875"/>
              <a:gd name="connsiteX21" fmla="*/ 812557 w 1154520"/>
              <a:gd name="connsiteY21" fmla="*/ 1009650 h 1285875"/>
              <a:gd name="connsiteX22" fmla="*/ 831607 w 1154520"/>
              <a:gd name="connsiteY22" fmla="*/ 485775 h 1285875"/>
              <a:gd name="connsiteX23" fmla="*/ 841132 w 1154520"/>
              <a:gd name="connsiteY23" fmla="*/ 314325 h 1285875"/>
              <a:gd name="connsiteX24" fmla="*/ 860182 w 1154520"/>
              <a:gd name="connsiteY24" fmla="*/ 285750 h 1285875"/>
              <a:gd name="connsiteX25" fmla="*/ 898282 w 1154520"/>
              <a:gd name="connsiteY25" fmla="*/ 276225 h 1285875"/>
              <a:gd name="connsiteX26" fmla="*/ 926857 w 1154520"/>
              <a:gd name="connsiteY26" fmla="*/ 257175 h 1285875"/>
              <a:gd name="connsiteX27" fmla="*/ 1012582 w 1154520"/>
              <a:gd name="connsiteY27" fmla="*/ 238125 h 1285875"/>
              <a:gd name="connsiteX28" fmla="*/ 1117357 w 1154520"/>
              <a:gd name="connsiteY28" fmla="*/ 228600 h 1285875"/>
              <a:gd name="connsiteX29" fmla="*/ 1126882 w 1154520"/>
              <a:gd name="connsiteY29" fmla="*/ 76200 h 1285875"/>
              <a:gd name="connsiteX30" fmla="*/ 1088782 w 1154520"/>
              <a:gd name="connsiteY30" fmla="*/ 7620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54520" h="1285875">
                <a:moveTo>
                  <a:pt x="1088782" y="76200"/>
                </a:moveTo>
                <a:cubicBezTo>
                  <a:pt x="1039569" y="66675"/>
                  <a:pt x="918571" y="31255"/>
                  <a:pt x="831607" y="19050"/>
                </a:cubicBezTo>
                <a:cubicBezTo>
                  <a:pt x="607963" y="-12339"/>
                  <a:pt x="439776" y="3031"/>
                  <a:pt x="212482" y="9525"/>
                </a:cubicBezTo>
                <a:cubicBezTo>
                  <a:pt x="202957" y="12700"/>
                  <a:pt x="192261" y="13481"/>
                  <a:pt x="183907" y="19050"/>
                </a:cubicBezTo>
                <a:cubicBezTo>
                  <a:pt x="156180" y="37535"/>
                  <a:pt x="155205" y="51871"/>
                  <a:pt x="136282" y="76200"/>
                </a:cubicBezTo>
                <a:cubicBezTo>
                  <a:pt x="121058" y="95774"/>
                  <a:pt x="102706" y="112916"/>
                  <a:pt x="88657" y="133350"/>
                </a:cubicBezTo>
                <a:cubicBezTo>
                  <a:pt x="67680" y="163861"/>
                  <a:pt x="43216" y="193474"/>
                  <a:pt x="31507" y="228600"/>
                </a:cubicBezTo>
                <a:lnTo>
                  <a:pt x="12457" y="285750"/>
                </a:lnTo>
                <a:cubicBezTo>
                  <a:pt x="-6018" y="525930"/>
                  <a:pt x="-2178" y="421806"/>
                  <a:pt x="12457" y="809625"/>
                </a:cubicBezTo>
                <a:cubicBezTo>
                  <a:pt x="12967" y="823133"/>
                  <a:pt x="17284" y="919314"/>
                  <a:pt x="31507" y="952500"/>
                </a:cubicBezTo>
                <a:cubicBezTo>
                  <a:pt x="36016" y="963022"/>
                  <a:pt x="44877" y="971136"/>
                  <a:pt x="50557" y="981075"/>
                </a:cubicBezTo>
                <a:cubicBezTo>
                  <a:pt x="57602" y="993403"/>
                  <a:pt x="62082" y="1007134"/>
                  <a:pt x="69607" y="1019175"/>
                </a:cubicBezTo>
                <a:cubicBezTo>
                  <a:pt x="89972" y="1051759"/>
                  <a:pt x="100781" y="1059874"/>
                  <a:pt x="126757" y="1085850"/>
                </a:cubicBezTo>
                <a:cubicBezTo>
                  <a:pt x="147655" y="1169443"/>
                  <a:pt x="117872" y="1086618"/>
                  <a:pt x="164857" y="1143000"/>
                </a:cubicBezTo>
                <a:cubicBezTo>
                  <a:pt x="173947" y="1153908"/>
                  <a:pt x="173474" y="1171469"/>
                  <a:pt x="183907" y="1181100"/>
                </a:cubicBezTo>
                <a:cubicBezTo>
                  <a:pt x="243592" y="1236194"/>
                  <a:pt x="276231" y="1258950"/>
                  <a:pt x="345832" y="1276350"/>
                </a:cubicBezTo>
                <a:cubicBezTo>
                  <a:pt x="364568" y="1281034"/>
                  <a:pt x="383932" y="1282700"/>
                  <a:pt x="402982" y="1285875"/>
                </a:cubicBezTo>
                <a:cubicBezTo>
                  <a:pt x="479182" y="1282700"/>
                  <a:pt x="556031" y="1286771"/>
                  <a:pt x="631582" y="1276350"/>
                </a:cubicBezTo>
                <a:cubicBezTo>
                  <a:pt x="649922" y="1273820"/>
                  <a:pt x="665560" y="1260285"/>
                  <a:pt x="679207" y="1247775"/>
                </a:cubicBezTo>
                <a:cubicBezTo>
                  <a:pt x="704086" y="1224969"/>
                  <a:pt x="727160" y="1199657"/>
                  <a:pt x="745882" y="1171575"/>
                </a:cubicBezTo>
                <a:cubicBezTo>
                  <a:pt x="766627" y="1140457"/>
                  <a:pt x="791154" y="1089322"/>
                  <a:pt x="803032" y="1047750"/>
                </a:cubicBezTo>
                <a:cubicBezTo>
                  <a:pt x="806628" y="1035163"/>
                  <a:pt x="809382" y="1022350"/>
                  <a:pt x="812557" y="1009650"/>
                </a:cubicBezTo>
                <a:cubicBezTo>
                  <a:pt x="825295" y="512869"/>
                  <a:pt x="813571" y="792382"/>
                  <a:pt x="831607" y="485775"/>
                </a:cubicBezTo>
                <a:cubicBezTo>
                  <a:pt x="834968" y="428636"/>
                  <a:pt x="833037" y="370988"/>
                  <a:pt x="841132" y="314325"/>
                </a:cubicBezTo>
                <a:cubicBezTo>
                  <a:pt x="842751" y="302992"/>
                  <a:pt x="850657" y="292100"/>
                  <a:pt x="860182" y="285750"/>
                </a:cubicBezTo>
                <a:cubicBezTo>
                  <a:pt x="871074" y="278488"/>
                  <a:pt x="885582" y="279400"/>
                  <a:pt x="898282" y="276225"/>
                </a:cubicBezTo>
                <a:cubicBezTo>
                  <a:pt x="907807" y="269875"/>
                  <a:pt x="916618" y="262295"/>
                  <a:pt x="926857" y="257175"/>
                </a:cubicBezTo>
                <a:cubicBezTo>
                  <a:pt x="948842" y="246182"/>
                  <a:pt x="993446" y="240376"/>
                  <a:pt x="1012582" y="238125"/>
                </a:cubicBezTo>
                <a:cubicBezTo>
                  <a:pt x="1047411" y="234027"/>
                  <a:pt x="1082432" y="231775"/>
                  <a:pt x="1117357" y="228600"/>
                </a:cubicBezTo>
                <a:cubicBezTo>
                  <a:pt x="1148080" y="182516"/>
                  <a:pt x="1178112" y="150199"/>
                  <a:pt x="1126882" y="76200"/>
                </a:cubicBezTo>
                <a:cubicBezTo>
                  <a:pt x="1112424" y="55316"/>
                  <a:pt x="1137995" y="85725"/>
                  <a:pt x="1088782" y="76200"/>
                </a:cubicBez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830" y="2060848"/>
            <a:ext cx="210502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259632" y="2204864"/>
            <a:ext cx="4572000" cy="923330"/>
          </a:xfrm>
          <a:prstGeom prst="rect">
            <a:avLst/>
          </a:prstGeom>
        </p:spPr>
        <p:txBody>
          <a:bodyPr>
            <a:spAutoFit/>
          </a:bodyPr>
          <a:lstStyle/>
          <a:p>
            <a:r>
              <a:rPr lang="en-IE" dirty="0" smtClean="0"/>
              <a:t>The </a:t>
            </a:r>
            <a:r>
              <a:rPr lang="en-IE" dirty="0"/>
              <a:t>B-tree is optimized for systems that read and write large blocks of data. It is commonly used in databases and </a:t>
            </a:r>
            <a:r>
              <a:rPr lang="en-IE" dirty="0" smtClean="0"/>
              <a:t>file systems</a:t>
            </a:r>
            <a:r>
              <a:rPr lang="en-IE" dirty="0"/>
              <a:t>.</a:t>
            </a:r>
          </a:p>
        </p:txBody>
      </p:sp>
    </p:spTree>
    <p:extLst>
      <p:ext uri="{BB962C8B-B14F-4D97-AF65-F5344CB8AC3E}">
        <p14:creationId xmlns:p14="http://schemas.microsoft.com/office/powerpoint/2010/main" val="3317152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DROP INDEX</a:t>
            </a:r>
            <a:endParaRPr lang="en-IE" dirty="0"/>
          </a:p>
        </p:txBody>
      </p:sp>
      <p:sp>
        <p:nvSpPr>
          <p:cNvPr id="3" name="Content Placeholder 2"/>
          <p:cNvSpPr>
            <a:spLocks noGrp="1"/>
          </p:cNvSpPr>
          <p:nvPr>
            <p:ph idx="1"/>
          </p:nvPr>
        </p:nvSpPr>
        <p:spPr/>
        <p:txBody>
          <a:bodyPr>
            <a:normAutofit lnSpcReduction="10000"/>
          </a:bodyPr>
          <a:lstStyle/>
          <a:p>
            <a:r>
              <a:rPr lang="en-IE" dirty="0" smtClean="0"/>
              <a:t>You can use the DROP INDEX statement to drop an index from a table.</a:t>
            </a:r>
          </a:p>
          <a:p>
            <a:pPr marL="82296" indent="0">
              <a:buNone/>
            </a:pPr>
            <a:endParaRPr lang="en-IE" dirty="0" smtClean="0"/>
          </a:p>
          <a:p>
            <a:r>
              <a:rPr lang="en-IE" sz="2000" dirty="0" smtClean="0"/>
              <a:t>DROP INDEX  </a:t>
            </a:r>
            <a:r>
              <a:rPr lang="en-IE" sz="2000" dirty="0" err="1" smtClean="0"/>
              <a:t>index_name</a:t>
            </a:r>
            <a:r>
              <a:rPr lang="en-IE" sz="2000" dirty="0" smtClean="0"/>
              <a:t> ON table_name</a:t>
            </a:r>
          </a:p>
          <a:p>
            <a:endParaRPr lang="en-IE" sz="2000" dirty="0" smtClean="0"/>
          </a:p>
          <a:p>
            <a:r>
              <a:rPr lang="en-IE" sz="2400" dirty="0" smtClean="0"/>
              <a:t>You may want to create indexes for columns that are used frequently in search conditions or joins.  </a:t>
            </a:r>
          </a:p>
          <a:p>
            <a:pPr marL="82296" indent="0">
              <a:buNone/>
            </a:pPr>
            <a:endParaRPr lang="en-IE" sz="2400" dirty="0" smtClean="0"/>
          </a:p>
          <a:p>
            <a:r>
              <a:rPr lang="en-IE" sz="2400" dirty="0" smtClean="0"/>
              <a:t>You will want to avoid creating indexes on columns that are updated frequently since this slows down the insert, update and delete operations.</a:t>
            </a:r>
            <a:endParaRPr lang="en-IE" sz="2400" dirty="0"/>
          </a:p>
          <a:p>
            <a:endParaRPr lang="en-IE" dirty="0"/>
          </a:p>
        </p:txBody>
      </p:sp>
    </p:spTree>
    <p:extLst>
      <p:ext uri="{BB962C8B-B14F-4D97-AF65-F5344CB8AC3E}">
        <p14:creationId xmlns:p14="http://schemas.microsoft.com/office/powerpoint/2010/main" val="3415552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DDL Alteration Example</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8</a:t>
            </a:fld>
            <a:endParaRPr lang="en-IE"/>
          </a:p>
        </p:txBody>
      </p:sp>
      <p:sp>
        <p:nvSpPr>
          <p:cNvPr id="6" name="Rectangle 5"/>
          <p:cNvSpPr/>
          <p:nvPr/>
        </p:nvSpPr>
        <p:spPr>
          <a:xfrm>
            <a:off x="1370770" y="1700808"/>
            <a:ext cx="6369582" cy="461665"/>
          </a:xfrm>
          <a:prstGeom prst="rect">
            <a:avLst/>
          </a:prstGeom>
        </p:spPr>
        <p:txBody>
          <a:bodyPr wrap="square">
            <a:spAutoFit/>
          </a:bodyPr>
          <a:lstStyle/>
          <a:p>
            <a:r>
              <a:rPr lang="en-IE" sz="2400" dirty="0"/>
              <a:t>ALTER TABLE </a:t>
            </a:r>
            <a:r>
              <a:rPr lang="en-IE" sz="2400" i="1" dirty="0"/>
              <a:t>branch </a:t>
            </a:r>
            <a:r>
              <a:rPr lang="en-IE" sz="2400" dirty="0">
                <a:solidFill>
                  <a:srgbClr val="FF0000"/>
                </a:solidFill>
              </a:rPr>
              <a:t>ADD</a:t>
            </a:r>
            <a:r>
              <a:rPr lang="en-IE" sz="2400" dirty="0"/>
              <a:t> </a:t>
            </a:r>
            <a:r>
              <a:rPr lang="en-IE" sz="2400" i="1" dirty="0"/>
              <a:t>zip </a:t>
            </a:r>
            <a:r>
              <a:rPr lang="en-IE" sz="2400" dirty="0"/>
              <a:t>INTEGER</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61" y="2348880"/>
            <a:ext cx="648072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5367" y="4869160"/>
            <a:ext cx="6563814" cy="1425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a:xfrm>
            <a:off x="4211960" y="3897052"/>
            <a:ext cx="2248687"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becomes</a:t>
            </a:r>
            <a:endParaRPr lang="en-IE" dirty="0"/>
          </a:p>
        </p:txBody>
      </p:sp>
    </p:spTree>
    <p:extLst>
      <p:ext uri="{BB962C8B-B14F-4D97-AF65-F5344CB8AC3E}">
        <p14:creationId xmlns:p14="http://schemas.microsoft.com/office/powerpoint/2010/main" val="188124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randombar(horizont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DDL Alteration Example</a:t>
            </a:r>
            <a:endParaRPr lang="en-IE" dirty="0"/>
          </a:p>
        </p:txBody>
      </p:sp>
      <p:sp>
        <p:nvSpPr>
          <p:cNvPr id="3" name="Footer Placeholder 2"/>
          <p:cNvSpPr>
            <a:spLocks noGrp="1"/>
          </p:cNvSpPr>
          <p:nvPr>
            <p:ph type="ftr" sz="quarter" idx="11"/>
          </p:nvPr>
        </p:nvSpPr>
        <p:spPr/>
        <p:txBody>
          <a:bodyPr/>
          <a:lstStyle/>
          <a:p>
            <a:pPr>
              <a:defRPr/>
            </a:pPr>
            <a:endParaRPr lang="en-IE" smtClean="0"/>
          </a:p>
          <a:p>
            <a:pPr>
              <a:defRPr/>
            </a:pPr>
            <a:endParaRPr lang="en-IE" dirty="0"/>
          </a:p>
        </p:txBody>
      </p:sp>
      <p:sp>
        <p:nvSpPr>
          <p:cNvPr id="4" name="Slide Number Placeholder 3"/>
          <p:cNvSpPr>
            <a:spLocks noGrp="1"/>
          </p:cNvSpPr>
          <p:nvPr>
            <p:ph type="sldNum" sz="quarter" idx="12"/>
          </p:nvPr>
        </p:nvSpPr>
        <p:spPr/>
        <p:txBody>
          <a:bodyPr/>
          <a:lstStyle/>
          <a:p>
            <a:pPr>
              <a:defRPr/>
            </a:pPr>
            <a:fld id="{2CAB1721-8B5D-4EDF-AC93-D5DE227246E6}" type="slidenum">
              <a:rPr lang="en-IE" smtClean="0"/>
              <a:pPr>
                <a:defRPr/>
              </a:pPr>
              <a:t>9</a:t>
            </a:fld>
            <a:endParaRPr lang="en-IE"/>
          </a:p>
        </p:txBody>
      </p:sp>
      <p:sp>
        <p:nvSpPr>
          <p:cNvPr id="6" name="Rectangle 5"/>
          <p:cNvSpPr/>
          <p:nvPr/>
        </p:nvSpPr>
        <p:spPr>
          <a:xfrm>
            <a:off x="1370770" y="1700808"/>
            <a:ext cx="6369582" cy="461665"/>
          </a:xfrm>
          <a:prstGeom prst="rect">
            <a:avLst/>
          </a:prstGeom>
        </p:spPr>
        <p:txBody>
          <a:bodyPr wrap="square">
            <a:spAutoFit/>
          </a:bodyPr>
          <a:lstStyle/>
          <a:p>
            <a:r>
              <a:rPr lang="en-IE" sz="2400" dirty="0"/>
              <a:t>ALTER TABLE </a:t>
            </a:r>
            <a:r>
              <a:rPr lang="en-IE" sz="2400" i="1" dirty="0"/>
              <a:t>branch </a:t>
            </a:r>
            <a:r>
              <a:rPr lang="en-IE" sz="2400" dirty="0">
                <a:solidFill>
                  <a:srgbClr val="FF0000"/>
                </a:solidFill>
              </a:rPr>
              <a:t>DROP</a:t>
            </a:r>
            <a:r>
              <a:rPr lang="en-IE" sz="2400" dirty="0"/>
              <a:t> </a:t>
            </a:r>
            <a:r>
              <a:rPr lang="en-IE" sz="2400" i="1" dirty="0"/>
              <a:t>zip</a:t>
            </a:r>
            <a:endParaRPr lang="en-IE" sz="2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0722" y="4725144"/>
            <a:ext cx="5851861"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7316" y="2204598"/>
            <a:ext cx="6563814" cy="1425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a:xfrm>
            <a:off x="4211960" y="3897052"/>
            <a:ext cx="2248687"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becomes</a:t>
            </a:r>
            <a:endParaRPr lang="en-IE" dirty="0"/>
          </a:p>
        </p:txBody>
      </p:sp>
    </p:spTree>
    <p:extLst>
      <p:ext uri="{BB962C8B-B14F-4D97-AF65-F5344CB8AC3E}">
        <p14:creationId xmlns:p14="http://schemas.microsoft.com/office/powerpoint/2010/main" val="193698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randombar(horizont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752</TotalTime>
  <Words>2998</Words>
  <Application>Microsoft Office PowerPoint</Application>
  <PresentationFormat>On-screen Show (4:3)</PresentationFormat>
  <Paragraphs>836</Paragraphs>
  <Slides>73</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73</vt:i4>
      </vt:variant>
    </vt:vector>
  </HeadingPairs>
  <TitlesOfParts>
    <vt:vector size="85" baseType="lpstr">
      <vt:lpstr>Arial</vt:lpstr>
      <vt:lpstr>Calibri</vt:lpstr>
      <vt:lpstr>Comic Sans MS</vt:lpstr>
      <vt:lpstr>Courier New</vt:lpstr>
      <vt:lpstr>Gill Sans MT</vt:lpstr>
      <vt:lpstr>Helvetica</vt:lpstr>
      <vt:lpstr>Monotype Sorts</vt:lpstr>
      <vt:lpstr>OCR A Extended</vt:lpstr>
      <vt:lpstr>Times New Roman</vt:lpstr>
      <vt:lpstr>Verdana</vt:lpstr>
      <vt:lpstr>Wingdings 2</vt:lpstr>
      <vt:lpstr>Solstice</vt:lpstr>
      <vt:lpstr>Introduction</vt:lpstr>
      <vt:lpstr>Contents</vt:lpstr>
      <vt:lpstr>SQL</vt:lpstr>
      <vt:lpstr>Data Definition Language (DDL)</vt:lpstr>
      <vt:lpstr>SQL DDL Creation Syntax</vt:lpstr>
      <vt:lpstr>SQL DDL Creation Example</vt:lpstr>
      <vt:lpstr>SQL DDL Alteration Syntax</vt:lpstr>
      <vt:lpstr>SQL DDL Alteration Example</vt:lpstr>
      <vt:lpstr>SQL DDL Alteration Example</vt:lpstr>
      <vt:lpstr>SQL</vt:lpstr>
      <vt:lpstr>Data Manipulation Language (DML)</vt:lpstr>
      <vt:lpstr>The LIKE operator</vt:lpstr>
      <vt:lpstr>Eliminating Duplicates</vt:lpstr>
      <vt:lpstr>SELECT DISTINCT Example</vt:lpstr>
      <vt:lpstr>SQL ORDER BY Keyword</vt:lpstr>
      <vt:lpstr>ORDER BY (Default ASC) Example</vt:lpstr>
      <vt:lpstr>SQL Scalar functions </vt:lpstr>
      <vt:lpstr>SQL  Aggregate Functions </vt:lpstr>
      <vt:lpstr>Recap the DML statements ..</vt:lpstr>
      <vt:lpstr>PowerPoint Presentation</vt:lpstr>
      <vt:lpstr>PowerPoint Presentation</vt:lpstr>
      <vt:lpstr>PowerPoint Presentation</vt:lpstr>
      <vt:lpstr>PowerPoint Presentation</vt:lpstr>
      <vt:lpstr>PowerPoint Presentation</vt:lpstr>
      <vt:lpstr>PowerPoint Presentation</vt:lpstr>
      <vt:lpstr>SQL NULL Values</vt:lpstr>
      <vt:lpstr>SQL NULL Values</vt:lpstr>
      <vt:lpstr>SQL IS NULL</vt:lpstr>
      <vt:lpstr>SQL IS NOT NULL</vt:lpstr>
      <vt:lpstr>How to group and summarize data</vt:lpstr>
      <vt:lpstr>Example using details table</vt:lpstr>
      <vt:lpstr>Group By with 2 columns</vt:lpstr>
      <vt:lpstr>Group By and Having Clause</vt:lpstr>
      <vt:lpstr>Group By &amp; Having Clause example</vt:lpstr>
      <vt:lpstr>Group By  &amp; WITH ROLLUP</vt:lpstr>
      <vt:lpstr>Exercises for details table</vt:lpstr>
      <vt:lpstr>WITH ROLLUP example</vt:lpstr>
      <vt:lpstr>SQL NOW() Function</vt:lpstr>
      <vt:lpstr>SQL NOW() Example</vt:lpstr>
      <vt:lpstr>SQL AND Operator</vt:lpstr>
      <vt:lpstr>AND Example</vt:lpstr>
      <vt:lpstr>SQL OR Operator</vt:lpstr>
      <vt:lpstr>OR Example</vt:lpstr>
      <vt:lpstr>Exercise</vt:lpstr>
      <vt:lpstr>Subqueries</vt:lpstr>
      <vt:lpstr>Example Query</vt:lpstr>
      <vt:lpstr>SQL Joins </vt:lpstr>
      <vt:lpstr>SQL Joins</vt:lpstr>
      <vt:lpstr>SQL Joins</vt:lpstr>
      <vt:lpstr>Different SQL JOINs</vt:lpstr>
      <vt:lpstr>SQL INNER JOIN </vt:lpstr>
      <vt:lpstr>SQL INNER JOIN </vt:lpstr>
      <vt:lpstr>SQL INNER  JOIN </vt:lpstr>
      <vt:lpstr>SQL LEFT JOIN </vt:lpstr>
      <vt:lpstr>SQL LEFT JOIN </vt:lpstr>
      <vt:lpstr>SQL LEFT  JOIN </vt:lpstr>
      <vt:lpstr>SQL RIGHT JOIN </vt:lpstr>
      <vt:lpstr>SQL RIGHT JOIN </vt:lpstr>
      <vt:lpstr>SQL RIGHT  JOIN </vt:lpstr>
      <vt:lpstr>SQL FULL JOIN </vt:lpstr>
      <vt:lpstr>SQL FULL JOIN </vt:lpstr>
      <vt:lpstr>SQL FULL  JOIN </vt:lpstr>
      <vt:lpstr>Another SQL join</vt:lpstr>
      <vt:lpstr>Union </vt:lpstr>
      <vt:lpstr>Union</vt:lpstr>
      <vt:lpstr>Union</vt:lpstr>
      <vt:lpstr>W3schools example</vt:lpstr>
      <vt:lpstr>Index</vt:lpstr>
      <vt:lpstr>Index</vt:lpstr>
      <vt:lpstr>CREATE INDEX</vt:lpstr>
      <vt:lpstr>Show index from the workbench</vt:lpstr>
      <vt:lpstr>Index Type</vt:lpstr>
      <vt:lpstr>DROP INDEX</vt:lpstr>
    </vt:vector>
  </TitlesOfParts>
  <Company>Athlone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Databases</dc:title>
  <dc:creator>Sheila Fallon</dc:creator>
  <cp:lastModifiedBy>Sheila Fallon</cp:lastModifiedBy>
  <cp:revision>101</cp:revision>
  <dcterms:created xsi:type="dcterms:W3CDTF">2012-11-28T12:59:06Z</dcterms:created>
  <dcterms:modified xsi:type="dcterms:W3CDTF">2019-09-18T09:45:35Z</dcterms:modified>
</cp:coreProperties>
</file>