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4" r:id="rId18"/>
    <p:sldId id="337" r:id="rId19"/>
    <p:sldId id="285" r:id="rId20"/>
    <p:sldId id="286" r:id="rId21"/>
    <p:sldId id="287" r:id="rId22"/>
    <p:sldId id="298" r:id="rId23"/>
    <p:sldId id="299" r:id="rId24"/>
    <p:sldId id="288" r:id="rId25"/>
    <p:sldId id="342" r:id="rId26"/>
    <p:sldId id="343" r:id="rId27"/>
    <p:sldId id="344" r:id="rId28"/>
    <p:sldId id="345" r:id="rId29"/>
    <p:sldId id="346" r:id="rId30"/>
    <p:sldId id="347" r:id="rId31"/>
    <p:sldId id="348" r:id="rId32"/>
    <p:sldId id="349" r:id="rId33"/>
    <p:sldId id="350" r:id="rId34"/>
    <p:sldId id="351" r:id="rId35"/>
    <p:sldId id="352" r:id="rId36"/>
    <p:sldId id="353" r:id="rId37"/>
    <p:sldId id="354" r:id="rId38"/>
    <p:sldId id="359" r:id="rId39"/>
    <p:sldId id="360" r:id="rId40"/>
    <p:sldId id="355" r:id="rId41"/>
    <p:sldId id="356" r:id="rId42"/>
    <p:sldId id="357" r:id="rId43"/>
    <p:sldId id="358" r:id="rId44"/>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706" autoAdjust="0"/>
    <p:restoredTop sz="94660"/>
  </p:normalViewPr>
  <p:slideViewPr>
    <p:cSldViewPr>
      <p:cViewPr varScale="1">
        <p:scale>
          <a:sx n="106" d="100"/>
          <a:sy n="106" d="100"/>
        </p:scale>
        <p:origin x="666" y="10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A254C67-DC0F-4E2D-ACE1-9A23DA3DDF68}" type="datetimeFigureOut">
              <a:rPr lang="en-IE" smtClean="0"/>
              <a:t>25/09/2018</a:t>
            </a:fld>
            <a:endParaRPr lang="en-IE"/>
          </a:p>
        </p:txBody>
      </p:sp>
      <p:sp>
        <p:nvSpPr>
          <p:cNvPr id="20" name="Footer Placeholder 19"/>
          <p:cNvSpPr>
            <a:spLocks noGrp="1"/>
          </p:cNvSpPr>
          <p:nvPr>
            <p:ph type="ftr" sz="quarter" idx="11"/>
          </p:nvPr>
        </p:nvSpPr>
        <p:spPr/>
        <p:txBody>
          <a:bodyPr/>
          <a:lstStyle>
            <a:extLst/>
          </a:lstStyle>
          <a:p>
            <a:endParaRPr lang="en-IE"/>
          </a:p>
        </p:txBody>
      </p:sp>
      <p:sp>
        <p:nvSpPr>
          <p:cNvPr id="10" name="Slide Number Placeholder 9"/>
          <p:cNvSpPr>
            <a:spLocks noGrp="1"/>
          </p:cNvSpPr>
          <p:nvPr>
            <p:ph type="sldNum" sz="quarter" idx="12"/>
          </p:nvPr>
        </p:nvSpPr>
        <p:spPr/>
        <p:txBody>
          <a:bodyPr/>
          <a:lstStyle>
            <a:extLst/>
          </a:lstStyle>
          <a:p>
            <a:fld id="{CB764D92-227F-49CA-975D-DF8504C1D88B}" type="slidenum">
              <a:rPr lang="en-IE" smtClean="0"/>
              <a:t>‹#›</a:t>
            </a:fld>
            <a:endParaRPr lang="en-IE"/>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254C67-DC0F-4E2D-ACE1-9A23DA3DDF68}" type="datetimeFigureOut">
              <a:rPr lang="en-IE" smtClean="0"/>
              <a:t>25/09/2018</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CB764D92-227F-49CA-975D-DF8504C1D88B}"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254C67-DC0F-4E2D-ACE1-9A23DA3DDF68}" type="datetimeFigureOut">
              <a:rPr lang="en-IE" smtClean="0"/>
              <a:t>25/09/2018</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CB764D92-227F-49CA-975D-DF8504C1D88B}"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254C67-DC0F-4E2D-ACE1-9A23DA3DDF68}" type="datetimeFigureOut">
              <a:rPr lang="en-IE" smtClean="0"/>
              <a:t>25/09/2018</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CB764D92-227F-49CA-975D-DF8504C1D88B}"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A254C67-DC0F-4E2D-ACE1-9A23DA3DDF68}" type="datetimeFigureOut">
              <a:rPr lang="en-IE" smtClean="0"/>
              <a:t>25/09/2018</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CB764D92-227F-49CA-975D-DF8504C1D88B}" type="slidenum">
              <a:rPr lang="en-IE" smtClean="0"/>
              <a:t>‹#›</a:t>
            </a:fld>
            <a:endParaRPr lang="en-IE"/>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A254C67-DC0F-4E2D-ACE1-9A23DA3DDF68}" type="datetimeFigureOut">
              <a:rPr lang="en-IE" smtClean="0"/>
              <a:t>25/09/2018</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CB764D92-227F-49CA-975D-DF8504C1D88B}" type="slidenum">
              <a:rPr lang="en-IE" smtClean="0"/>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A254C67-DC0F-4E2D-ACE1-9A23DA3DDF68}" type="datetimeFigureOut">
              <a:rPr lang="en-IE" smtClean="0"/>
              <a:t>25/09/2018</a:t>
            </a:fld>
            <a:endParaRPr lang="en-IE"/>
          </a:p>
        </p:txBody>
      </p:sp>
      <p:sp>
        <p:nvSpPr>
          <p:cNvPr id="8" name="Footer Placeholder 7"/>
          <p:cNvSpPr>
            <a:spLocks noGrp="1"/>
          </p:cNvSpPr>
          <p:nvPr>
            <p:ph type="ftr" sz="quarter" idx="11"/>
          </p:nvPr>
        </p:nvSpPr>
        <p:spPr/>
        <p:txBody>
          <a:bodyPr/>
          <a:lstStyle>
            <a:extLst/>
          </a:lstStyle>
          <a:p>
            <a:endParaRPr lang="en-IE"/>
          </a:p>
        </p:txBody>
      </p:sp>
      <p:sp>
        <p:nvSpPr>
          <p:cNvPr id="9" name="Slide Number Placeholder 8"/>
          <p:cNvSpPr>
            <a:spLocks noGrp="1"/>
          </p:cNvSpPr>
          <p:nvPr>
            <p:ph type="sldNum" sz="quarter" idx="12"/>
          </p:nvPr>
        </p:nvSpPr>
        <p:spPr/>
        <p:txBody>
          <a:bodyPr/>
          <a:lstStyle>
            <a:extLst/>
          </a:lstStyle>
          <a:p>
            <a:fld id="{CB764D92-227F-49CA-975D-DF8504C1D88B}" type="slidenum">
              <a:rPr lang="en-IE" smtClean="0"/>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A254C67-DC0F-4E2D-ACE1-9A23DA3DDF68}" type="datetimeFigureOut">
              <a:rPr lang="en-IE" smtClean="0"/>
              <a:t>25/09/2018</a:t>
            </a:fld>
            <a:endParaRPr lang="en-IE"/>
          </a:p>
        </p:txBody>
      </p:sp>
      <p:sp>
        <p:nvSpPr>
          <p:cNvPr id="4" name="Footer Placeholder 3"/>
          <p:cNvSpPr>
            <a:spLocks noGrp="1"/>
          </p:cNvSpPr>
          <p:nvPr>
            <p:ph type="ftr" sz="quarter" idx="11"/>
          </p:nvPr>
        </p:nvSpPr>
        <p:spPr/>
        <p:txBody>
          <a:bodyPr/>
          <a:lstStyle>
            <a:extLst/>
          </a:lstStyle>
          <a:p>
            <a:endParaRPr lang="en-IE"/>
          </a:p>
        </p:txBody>
      </p:sp>
      <p:sp>
        <p:nvSpPr>
          <p:cNvPr id="5" name="Slide Number Placeholder 4"/>
          <p:cNvSpPr>
            <a:spLocks noGrp="1"/>
          </p:cNvSpPr>
          <p:nvPr>
            <p:ph type="sldNum" sz="quarter" idx="12"/>
          </p:nvPr>
        </p:nvSpPr>
        <p:spPr/>
        <p:txBody>
          <a:bodyPr/>
          <a:lstStyle>
            <a:extLst/>
          </a:lstStyle>
          <a:p>
            <a:fld id="{CB764D92-227F-49CA-975D-DF8504C1D88B}"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A254C67-DC0F-4E2D-ACE1-9A23DA3DDF68}" type="datetimeFigureOut">
              <a:rPr lang="en-IE" smtClean="0"/>
              <a:t>25/09/2018</a:t>
            </a:fld>
            <a:endParaRPr lang="en-IE"/>
          </a:p>
        </p:txBody>
      </p:sp>
      <p:sp>
        <p:nvSpPr>
          <p:cNvPr id="3" name="Footer Placeholder 2"/>
          <p:cNvSpPr>
            <a:spLocks noGrp="1"/>
          </p:cNvSpPr>
          <p:nvPr>
            <p:ph type="ftr" sz="quarter" idx="11"/>
          </p:nvPr>
        </p:nvSpPr>
        <p:spPr/>
        <p:txBody>
          <a:bodyPr/>
          <a:lstStyle>
            <a:extLst/>
          </a:lstStyle>
          <a:p>
            <a:endParaRPr lang="en-IE"/>
          </a:p>
        </p:txBody>
      </p:sp>
      <p:sp>
        <p:nvSpPr>
          <p:cNvPr id="4" name="Slide Number Placeholder 3"/>
          <p:cNvSpPr>
            <a:spLocks noGrp="1"/>
          </p:cNvSpPr>
          <p:nvPr>
            <p:ph type="sldNum" sz="quarter" idx="12"/>
          </p:nvPr>
        </p:nvSpPr>
        <p:spPr/>
        <p:txBody>
          <a:bodyPr/>
          <a:lstStyle>
            <a:extLst/>
          </a:lstStyle>
          <a:p>
            <a:fld id="{CB764D92-227F-49CA-975D-DF8504C1D88B}" type="slidenum">
              <a:rPr lang="en-IE" smtClean="0"/>
              <a:t>‹#›</a:t>
            </a:fld>
            <a:endParaRPr lang="en-IE"/>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A254C67-DC0F-4E2D-ACE1-9A23DA3DDF68}" type="datetimeFigureOut">
              <a:rPr lang="en-IE" smtClean="0"/>
              <a:t>25/09/2018</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CB764D92-227F-49CA-975D-DF8504C1D88B}" type="slidenum">
              <a:rPr lang="en-IE" smtClean="0"/>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A254C67-DC0F-4E2D-ACE1-9A23DA3DDF68}" type="datetimeFigureOut">
              <a:rPr lang="en-IE" smtClean="0"/>
              <a:t>25/09/2018</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CB764D92-227F-49CA-975D-DF8504C1D88B}" type="slidenum">
              <a:rPr lang="en-IE" smtClean="0"/>
              <a:t>‹#›</a:t>
            </a:fld>
            <a:endParaRPr lang="en-IE"/>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A254C67-DC0F-4E2D-ACE1-9A23DA3DDF68}" type="datetimeFigureOut">
              <a:rPr lang="en-IE" smtClean="0"/>
              <a:t>25/09/2018</a:t>
            </a:fld>
            <a:endParaRPr lang="en-IE"/>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E"/>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B764D92-227F-49CA-975D-DF8504C1D88B}" type="slidenum">
              <a:rPr lang="en-IE" smtClean="0"/>
              <a:t>‹#›</a:t>
            </a:fld>
            <a:endParaRPr lang="en-IE"/>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package" Target="../embeddings/Microsoft_Word_Document1.docx"/></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package" Target="../embeddings/Microsoft_Word_Document2.docx"/></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More SQL…</a:t>
            </a:r>
            <a:endParaRPr lang="en-IE" dirty="0"/>
          </a:p>
        </p:txBody>
      </p:sp>
      <p:sp>
        <p:nvSpPr>
          <p:cNvPr id="4" name="Subtitle 3"/>
          <p:cNvSpPr>
            <a:spLocks noGrp="1"/>
          </p:cNvSpPr>
          <p:nvPr>
            <p:ph type="subTitle" idx="1"/>
          </p:nvPr>
        </p:nvSpPr>
        <p:spPr/>
        <p:txBody>
          <a:bodyPr>
            <a:normAutofit lnSpcReduction="10000"/>
          </a:bodyPr>
          <a:lstStyle/>
          <a:p>
            <a:endParaRPr lang="en-IE" dirty="0" smtClean="0"/>
          </a:p>
          <a:p>
            <a:endParaRPr lang="en-IE" dirty="0"/>
          </a:p>
          <a:p>
            <a:endParaRPr lang="en-IE" dirty="0" smtClean="0"/>
          </a:p>
          <a:p>
            <a:r>
              <a:rPr lang="en-IE" dirty="0" smtClean="0"/>
              <a:t>Sheila Fallon</a:t>
            </a:r>
            <a:endParaRPr lang="en-IE" dirty="0"/>
          </a:p>
        </p:txBody>
      </p:sp>
    </p:spTree>
    <p:extLst>
      <p:ext uri="{BB962C8B-B14F-4D97-AF65-F5344CB8AC3E}">
        <p14:creationId xmlns:p14="http://schemas.microsoft.com/office/powerpoint/2010/main" val="2830901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4288520" cy="1143000"/>
          </a:xfrm>
        </p:spPr>
        <p:txBody>
          <a:bodyPr/>
          <a:lstStyle/>
          <a:p>
            <a:r>
              <a:rPr lang="en-IE" dirty="0" smtClean="0"/>
              <a:t>Simplified Queries</a:t>
            </a:r>
            <a:endParaRPr lang="en-IE" dirty="0"/>
          </a:p>
        </p:txBody>
      </p:sp>
      <p:sp>
        <p:nvSpPr>
          <p:cNvPr id="3" name="Content Placeholder 2"/>
          <p:cNvSpPr>
            <a:spLocks noGrp="1"/>
          </p:cNvSpPr>
          <p:nvPr>
            <p:ph idx="1"/>
          </p:nvPr>
        </p:nvSpPr>
        <p:spPr/>
        <p:txBody>
          <a:bodyPr/>
          <a:lstStyle/>
          <a:p>
            <a:r>
              <a:rPr lang="en-IE" dirty="0" smtClean="0"/>
              <a:t>Views can be used to hide the complexity of retrieval operations.  Then the data can be retrieved using simple SELECT statements that specify a view in the FROM clause.</a:t>
            </a:r>
            <a:endParaRPr lang="en-I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16632"/>
            <a:ext cx="2262758" cy="1195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4418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4288520" cy="1143000"/>
          </a:xfrm>
        </p:spPr>
        <p:txBody>
          <a:bodyPr/>
          <a:lstStyle/>
          <a:p>
            <a:r>
              <a:rPr lang="en-IE" dirty="0" smtClean="0"/>
              <a:t>Updatability</a:t>
            </a:r>
            <a:endParaRPr lang="en-IE" dirty="0"/>
          </a:p>
        </p:txBody>
      </p:sp>
      <p:sp>
        <p:nvSpPr>
          <p:cNvPr id="3" name="Content Placeholder 2"/>
          <p:cNvSpPr>
            <a:spLocks noGrp="1"/>
          </p:cNvSpPr>
          <p:nvPr>
            <p:ph idx="1"/>
          </p:nvPr>
        </p:nvSpPr>
        <p:spPr/>
        <p:txBody>
          <a:bodyPr/>
          <a:lstStyle/>
          <a:p>
            <a:r>
              <a:rPr lang="en-IE" dirty="0" smtClean="0"/>
              <a:t>With certain restrictions, views can be used to update, insert, and delete data from a base table</a:t>
            </a:r>
            <a:endParaRPr lang="en-I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16632"/>
            <a:ext cx="2262758" cy="1195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4418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Working with views</a:t>
            </a:r>
            <a:endParaRPr lang="en-IE" dirty="0"/>
          </a:p>
        </p:txBody>
      </p:sp>
      <p:sp>
        <p:nvSpPr>
          <p:cNvPr id="3" name="Content Placeholder 2"/>
          <p:cNvSpPr>
            <a:spLocks noGrp="1"/>
          </p:cNvSpPr>
          <p:nvPr>
            <p:ph idx="1"/>
          </p:nvPr>
        </p:nvSpPr>
        <p:spPr>
          <a:xfrm>
            <a:off x="1115616" y="1447800"/>
            <a:ext cx="7848872" cy="5221560"/>
          </a:xfrm>
        </p:spPr>
        <p:txBody>
          <a:bodyPr/>
          <a:lstStyle/>
          <a:p>
            <a:r>
              <a:rPr lang="en-IE" dirty="0" smtClean="0"/>
              <a:t>You can create a view by joining two tables</a:t>
            </a:r>
          </a:p>
          <a:p>
            <a:r>
              <a:rPr lang="en-IE" dirty="0" smtClean="0"/>
              <a:t>If a view contains calculated columns, you will want to name that column</a:t>
            </a:r>
          </a:p>
          <a:p>
            <a:endParaRPr lang="en-IE" dirty="0"/>
          </a:p>
          <a:p>
            <a:pPr marL="82296" indent="0">
              <a:buNone/>
            </a:pPr>
            <a:endParaRPr lang="en-IE"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717032"/>
            <a:ext cx="39147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4716016" y="450912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994198"/>
            <a:ext cx="220027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344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Creating an Updatable view</a:t>
            </a:r>
            <a:endParaRPr lang="en-IE" dirty="0"/>
          </a:p>
        </p:txBody>
      </p:sp>
      <p:sp>
        <p:nvSpPr>
          <p:cNvPr id="3" name="Content Placeholder 2"/>
          <p:cNvSpPr>
            <a:spLocks noGrp="1"/>
          </p:cNvSpPr>
          <p:nvPr>
            <p:ph idx="1"/>
          </p:nvPr>
        </p:nvSpPr>
        <p:spPr>
          <a:xfrm>
            <a:off x="1403648" y="1196752"/>
            <a:ext cx="7530040" cy="5051648"/>
          </a:xfrm>
        </p:spPr>
        <p:txBody>
          <a:bodyPr>
            <a:normAutofit fontScale="77500" lnSpcReduction="20000"/>
          </a:bodyPr>
          <a:lstStyle/>
          <a:p>
            <a:r>
              <a:rPr lang="en-IE" dirty="0" smtClean="0"/>
              <a:t>Once you create a view, you can refer to it in a SELECT statement.  </a:t>
            </a:r>
          </a:p>
          <a:p>
            <a:pPr marL="82296" indent="0">
              <a:buNone/>
            </a:pPr>
            <a:endParaRPr lang="en-IE" dirty="0" smtClean="0"/>
          </a:p>
          <a:p>
            <a:r>
              <a:rPr lang="en-IE" dirty="0" smtClean="0"/>
              <a:t>You can also refer to it in  INSERT, UPDATE and DELETE statements, but to do this the view must be updatable.  </a:t>
            </a:r>
          </a:p>
          <a:p>
            <a:pPr marL="82296" indent="0">
              <a:buNone/>
            </a:pPr>
            <a:endParaRPr lang="en-IE" dirty="0" smtClean="0"/>
          </a:p>
          <a:p>
            <a:r>
              <a:rPr lang="en-IE" dirty="0" smtClean="0"/>
              <a:t>If a view isn’t updatable, it’s called a </a:t>
            </a:r>
            <a:r>
              <a:rPr lang="en-IE" b="1" dirty="0" smtClean="0"/>
              <a:t>read-only view</a:t>
            </a:r>
          </a:p>
          <a:p>
            <a:pPr marL="82296" indent="0">
              <a:buNone/>
            </a:pPr>
            <a:endParaRPr lang="en-IE" b="1" dirty="0" smtClean="0"/>
          </a:p>
          <a:p>
            <a:r>
              <a:rPr lang="en-IE" dirty="0" smtClean="0"/>
              <a:t>The requirements for coding updatable views are more restrictive than for coding read-only views.  That’s because MySQL must be able to unambiguously determine which base tables and columns are affected</a:t>
            </a:r>
          </a:p>
        </p:txBody>
      </p:sp>
    </p:spTree>
    <p:extLst>
      <p:ext uri="{BB962C8B-B14F-4D97-AF65-F5344CB8AC3E}">
        <p14:creationId xmlns:p14="http://schemas.microsoft.com/office/powerpoint/2010/main" val="247888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Requirements for creating an updateable view</a:t>
            </a:r>
            <a:endParaRPr lang="en-IE" dirty="0"/>
          </a:p>
        </p:txBody>
      </p:sp>
      <p:sp>
        <p:nvSpPr>
          <p:cNvPr id="3" name="Content Placeholder 2"/>
          <p:cNvSpPr>
            <a:spLocks noGrp="1"/>
          </p:cNvSpPr>
          <p:nvPr>
            <p:ph idx="1"/>
          </p:nvPr>
        </p:nvSpPr>
        <p:spPr/>
        <p:txBody>
          <a:bodyPr/>
          <a:lstStyle/>
          <a:p>
            <a:r>
              <a:rPr lang="en-IE" dirty="0" smtClean="0"/>
              <a:t>The select list can’t include a DISTINCT clause</a:t>
            </a:r>
          </a:p>
          <a:p>
            <a:r>
              <a:rPr lang="en-IE" dirty="0" smtClean="0"/>
              <a:t>The select list can’t include aggregate functions</a:t>
            </a:r>
          </a:p>
          <a:p>
            <a:r>
              <a:rPr lang="en-IE" dirty="0" smtClean="0"/>
              <a:t>The SELECT statement can’t include a GROUP BY or HAVING clause</a:t>
            </a:r>
          </a:p>
          <a:p>
            <a:r>
              <a:rPr lang="en-IE" dirty="0" smtClean="0"/>
              <a:t>The view can’t include the UNION operator</a:t>
            </a:r>
            <a:endParaRPr lang="en-IE" dirty="0"/>
          </a:p>
        </p:txBody>
      </p:sp>
    </p:spTree>
    <p:extLst>
      <p:ext uri="{BB962C8B-B14F-4D97-AF65-F5344CB8AC3E}">
        <p14:creationId xmlns:p14="http://schemas.microsoft.com/office/powerpoint/2010/main" val="2888822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Insert/delete rows through a view</a:t>
            </a:r>
            <a:endParaRPr lang="en-IE" dirty="0"/>
          </a:p>
        </p:txBody>
      </p:sp>
      <p:sp>
        <p:nvSpPr>
          <p:cNvPr id="3" name="Content Placeholder 2"/>
          <p:cNvSpPr>
            <a:spLocks noGrp="1"/>
          </p:cNvSpPr>
          <p:nvPr>
            <p:ph idx="1"/>
          </p:nvPr>
        </p:nvSpPr>
        <p:spPr/>
        <p:txBody>
          <a:bodyPr>
            <a:normAutofit fontScale="85000" lnSpcReduction="10000"/>
          </a:bodyPr>
          <a:lstStyle/>
          <a:p>
            <a:r>
              <a:rPr lang="en-IE" dirty="0" smtClean="0"/>
              <a:t>Its more common to insert/delete rows by working with the base tables</a:t>
            </a:r>
          </a:p>
          <a:p>
            <a:r>
              <a:rPr lang="en-IE" dirty="0" smtClean="0"/>
              <a:t>E.g. for the INSERT statement to insert rows into a base table through a view, both the view and the INSERT statement must include all columns from the base table that require a value</a:t>
            </a:r>
          </a:p>
          <a:p>
            <a:r>
              <a:rPr lang="en-IE" dirty="0" smtClean="0"/>
              <a:t>If the view names more than one base table, an INSERT statement can insert data into only one of those tables</a:t>
            </a:r>
          </a:p>
          <a:p>
            <a:r>
              <a:rPr lang="en-IE" dirty="0" smtClean="0"/>
              <a:t>To DELETE rows from a base table through a view, the view must be based on a single table.</a:t>
            </a:r>
            <a:endParaRPr lang="en-IE" dirty="0"/>
          </a:p>
        </p:txBody>
      </p:sp>
    </p:spTree>
    <p:extLst>
      <p:ext uri="{BB962C8B-B14F-4D97-AF65-F5344CB8AC3E}">
        <p14:creationId xmlns:p14="http://schemas.microsoft.com/office/powerpoint/2010/main" val="2284163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Class Exercise</a:t>
            </a:r>
            <a:endParaRPr lang="en-IE" dirty="0"/>
          </a:p>
        </p:txBody>
      </p:sp>
      <p:sp>
        <p:nvSpPr>
          <p:cNvPr id="3" name="Content Placeholder 2"/>
          <p:cNvSpPr>
            <a:spLocks noGrp="1"/>
          </p:cNvSpPr>
          <p:nvPr>
            <p:ph idx="1"/>
          </p:nvPr>
        </p:nvSpPr>
        <p:spPr>
          <a:xfrm>
            <a:off x="1403648" y="1484784"/>
            <a:ext cx="7498080" cy="4800600"/>
          </a:xfrm>
        </p:spPr>
        <p:txBody>
          <a:bodyPr/>
          <a:lstStyle/>
          <a:p>
            <a:r>
              <a:rPr lang="en-IE" dirty="0" smtClean="0"/>
              <a:t>In </a:t>
            </a:r>
            <a:r>
              <a:rPr lang="en-IE" dirty="0" err="1" smtClean="0"/>
              <a:t>theDocs</a:t>
            </a:r>
            <a:r>
              <a:rPr lang="en-IE" dirty="0" smtClean="0"/>
              <a:t> database create the following view  (hint: look up the concat function)</a:t>
            </a:r>
          </a:p>
          <a:p>
            <a:pPr marL="82296" indent="0">
              <a:buNone/>
            </a:pPr>
            <a:endParaRPr lang="en-IE" dirty="0"/>
          </a:p>
          <a:p>
            <a:pPr marL="82296" indent="0">
              <a:buNone/>
            </a:pPr>
            <a:endParaRPr lang="en-I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140968"/>
            <a:ext cx="3578696" cy="268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169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Stored Programs</a:t>
            </a:r>
            <a:endParaRPr lang="en-IE" dirty="0"/>
          </a:p>
        </p:txBody>
      </p:sp>
      <p:sp>
        <p:nvSpPr>
          <p:cNvPr id="3" name="Content Placeholder 2"/>
          <p:cNvSpPr>
            <a:spLocks noGrp="1"/>
          </p:cNvSpPr>
          <p:nvPr>
            <p:ph idx="1"/>
          </p:nvPr>
        </p:nvSpPr>
        <p:spPr/>
        <p:txBody>
          <a:bodyPr/>
          <a:lstStyle/>
          <a:p>
            <a:r>
              <a:rPr lang="en-IE" dirty="0" smtClean="0"/>
              <a:t>Stored Programs can include procedural code to control the flow of execution </a:t>
            </a:r>
          </a:p>
          <a:p>
            <a:r>
              <a:rPr lang="en-IE" dirty="0" smtClean="0"/>
              <a:t>4 types of Stored Program:</a:t>
            </a:r>
          </a:p>
          <a:p>
            <a:pPr marL="916686" lvl="1" indent="-514350">
              <a:buFont typeface="+mj-lt"/>
              <a:buAutoNum type="arabicPeriod"/>
            </a:pPr>
            <a:r>
              <a:rPr lang="en-IE" dirty="0" smtClean="0"/>
              <a:t>Stored Procedure</a:t>
            </a:r>
          </a:p>
          <a:p>
            <a:pPr marL="916686" lvl="1" indent="-514350">
              <a:buFont typeface="+mj-lt"/>
              <a:buAutoNum type="arabicPeriod"/>
            </a:pPr>
            <a:r>
              <a:rPr lang="en-IE" dirty="0" smtClean="0"/>
              <a:t>Stored Function</a:t>
            </a:r>
          </a:p>
          <a:p>
            <a:pPr marL="916686" lvl="1" indent="-514350">
              <a:buFont typeface="+mj-lt"/>
              <a:buAutoNum type="arabicPeriod"/>
            </a:pPr>
            <a:r>
              <a:rPr lang="en-IE" dirty="0" smtClean="0"/>
              <a:t>Trigger</a:t>
            </a:r>
          </a:p>
          <a:p>
            <a:pPr marL="916686" lvl="1" indent="-514350">
              <a:buFont typeface="+mj-lt"/>
              <a:buAutoNum type="arabicPeriod"/>
            </a:pPr>
            <a:r>
              <a:rPr lang="en-IE" dirty="0" smtClean="0"/>
              <a:t>Event</a:t>
            </a:r>
            <a:endParaRPr lang="en-IE" dirty="0"/>
          </a:p>
        </p:txBody>
      </p:sp>
    </p:spTree>
    <p:extLst>
      <p:ext uri="{BB962C8B-B14F-4D97-AF65-F5344CB8AC3E}">
        <p14:creationId xmlns:p14="http://schemas.microsoft.com/office/powerpoint/2010/main" val="90668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600888" cy="1381274"/>
          </a:xfrm>
        </p:spPr>
        <p:txBody>
          <a:bodyPr/>
          <a:lstStyle/>
          <a:p>
            <a:r>
              <a:rPr lang="en-IE" dirty="0" smtClean="0"/>
              <a:t>Stored Procedure</a:t>
            </a:r>
            <a:endParaRPr lang="en-IE" dirty="0"/>
          </a:p>
        </p:txBody>
      </p:sp>
      <p:sp>
        <p:nvSpPr>
          <p:cNvPr id="3" name="Content Placeholder 2"/>
          <p:cNvSpPr>
            <a:spLocks noGrp="1"/>
          </p:cNvSpPr>
          <p:nvPr>
            <p:ph idx="1"/>
          </p:nvPr>
        </p:nvSpPr>
        <p:spPr>
          <a:xfrm>
            <a:off x="1435608" y="1844824"/>
            <a:ext cx="7456872" cy="4403576"/>
          </a:xfrm>
        </p:spPr>
        <p:txBody>
          <a:bodyPr/>
          <a:lstStyle/>
          <a:p>
            <a:endParaRPr lang="en-IE" dirty="0" smtClean="0"/>
          </a:p>
          <a:p>
            <a:r>
              <a:rPr lang="en-IE" dirty="0" smtClean="0"/>
              <a:t>A Stored Procedure is a database object that contains a block of procedural SQL code.  You can use SPs to execute an INSERT, UPDATE , or DELETE statement </a:t>
            </a:r>
            <a:endParaRPr lang="en-I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35546"/>
            <a:ext cx="2676436" cy="1420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8603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Stored Procedure</a:t>
            </a:r>
            <a:endParaRPr lang="en-IE" dirty="0"/>
          </a:p>
        </p:txBody>
      </p:sp>
      <p:sp>
        <p:nvSpPr>
          <p:cNvPr id="3" name="Content Placeholder 2"/>
          <p:cNvSpPr>
            <a:spLocks noGrp="1"/>
          </p:cNvSpPr>
          <p:nvPr>
            <p:ph idx="1"/>
          </p:nvPr>
        </p:nvSpPr>
        <p:spPr/>
        <p:txBody>
          <a:bodyPr>
            <a:normAutofit/>
          </a:bodyPr>
          <a:lstStyle/>
          <a:p>
            <a:pPr marL="82296" indent="0">
              <a:buNone/>
            </a:pPr>
            <a:r>
              <a:rPr lang="en-US" sz="2000" dirty="0" smtClean="0"/>
              <a:t>The Syntax of the CREATE PROCEDURE Statement</a:t>
            </a:r>
          </a:p>
          <a:p>
            <a:pPr marL="82296" indent="0">
              <a:buNone/>
            </a:pPr>
            <a:endParaRPr lang="en-US" sz="2000" dirty="0" smtClean="0"/>
          </a:p>
          <a:p>
            <a:pPr marL="82296" indent="0">
              <a:buNone/>
            </a:pPr>
            <a:r>
              <a:rPr lang="en-US" sz="2000" dirty="0" smtClean="0"/>
              <a:t>CREATE </a:t>
            </a:r>
            <a:r>
              <a:rPr lang="en-US" sz="2000" dirty="0"/>
              <a:t>PROCEDURE </a:t>
            </a:r>
            <a:r>
              <a:rPr lang="en-US" sz="2000" dirty="0" err="1"/>
              <a:t>procedure_name</a:t>
            </a:r>
            <a:r>
              <a:rPr lang="en-US" sz="2000" dirty="0"/>
              <a:t> </a:t>
            </a:r>
            <a:endParaRPr lang="en-IE" sz="2000" dirty="0"/>
          </a:p>
          <a:p>
            <a:pPr marL="82296" indent="0">
              <a:buNone/>
            </a:pPr>
            <a:r>
              <a:rPr lang="en-US" sz="2000" dirty="0"/>
              <a:t>(</a:t>
            </a:r>
            <a:endParaRPr lang="en-IE" sz="2000" dirty="0"/>
          </a:p>
          <a:p>
            <a:pPr marL="82296" indent="0">
              <a:buNone/>
            </a:pPr>
            <a:r>
              <a:rPr lang="en-US" sz="2000" dirty="0"/>
              <a:t>    [parameter_name_1 </a:t>
            </a:r>
            <a:r>
              <a:rPr lang="en-US" sz="2000" dirty="0" err="1"/>
              <a:t>data_type</a:t>
            </a:r>
            <a:r>
              <a:rPr lang="en-US" sz="2000" dirty="0"/>
              <a:t>]</a:t>
            </a:r>
            <a:endParaRPr lang="en-IE" sz="2000" dirty="0"/>
          </a:p>
          <a:p>
            <a:pPr marL="82296" indent="0">
              <a:buNone/>
            </a:pPr>
            <a:r>
              <a:rPr lang="en-US" sz="2000" dirty="0"/>
              <a:t>    [, parameter_name_2 </a:t>
            </a:r>
            <a:r>
              <a:rPr lang="en-US" sz="2000" dirty="0" err="1"/>
              <a:t>data_type</a:t>
            </a:r>
            <a:r>
              <a:rPr lang="en-US" sz="2000" dirty="0"/>
              <a:t>]...</a:t>
            </a:r>
            <a:endParaRPr lang="en-IE" sz="2000" dirty="0"/>
          </a:p>
          <a:p>
            <a:pPr marL="82296" indent="0">
              <a:buNone/>
            </a:pPr>
            <a:r>
              <a:rPr lang="en-US" sz="2000" dirty="0"/>
              <a:t>)</a:t>
            </a:r>
            <a:endParaRPr lang="en-IE" sz="2000" dirty="0"/>
          </a:p>
          <a:p>
            <a:pPr marL="82296" indent="0">
              <a:buNone/>
            </a:pPr>
            <a:r>
              <a:rPr lang="en-US" sz="2000" dirty="0" err="1"/>
              <a:t>sql_block</a:t>
            </a:r>
            <a:endParaRPr lang="en-IE" sz="2000" dirty="0"/>
          </a:p>
          <a:p>
            <a:pPr marL="82296" indent="0">
              <a:buNone/>
            </a:pPr>
            <a:endParaRPr lang="en-IE" dirty="0"/>
          </a:p>
        </p:txBody>
      </p:sp>
    </p:spTree>
    <p:extLst>
      <p:ext uri="{BB962C8B-B14F-4D97-AF65-F5344CB8AC3E}">
        <p14:creationId xmlns:p14="http://schemas.microsoft.com/office/powerpoint/2010/main" val="2200630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Contents</a:t>
            </a:r>
            <a:endParaRPr lang="en-IE" dirty="0"/>
          </a:p>
        </p:txBody>
      </p:sp>
      <p:sp>
        <p:nvSpPr>
          <p:cNvPr id="2" name="Content Placeholder 1"/>
          <p:cNvSpPr>
            <a:spLocks noGrp="1"/>
          </p:cNvSpPr>
          <p:nvPr>
            <p:ph idx="1"/>
          </p:nvPr>
        </p:nvSpPr>
        <p:spPr/>
        <p:txBody>
          <a:bodyPr/>
          <a:lstStyle/>
          <a:p>
            <a:r>
              <a:rPr lang="en-IE" dirty="0" smtClean="0"/>
              <a:t>Views</a:t>
            </a:r>
          </a:p>
          <a:p>
            <a:r>
              <a:rPr lang="en-IE" dirty="0" smtClean="0"/>
              <a:t>Stored Programs</a:t>
            </a:r>
          </a:p>
          <a:p>
            <a:pPr marL="870966" lvl="1" indent="-514350">
              <a:buFont typeface="+mj-lt"/>
              <a:buAutoNum type="arabicPeriod"/>
            </a:pPr>
            <a:r>
              <a:rPr lang="en-IE" dirty="0" smtClean="0"/>
              <a:t>Stored Procedure</a:t>
            </a:r>
          </a:p>
          <a:p>
            <a:pPr marL="870966" lvl="1" indent="-514350">
              <a:buFont typeface="+mj-lt"/>
              <a:buAutoNum type="arabicPeriod"/>
            </a:pPr>
            <a:r>
              <a:rPr lang="en-IE" dirty="0" smtClean="0"/>
              <a:t>Stored Function </a:t>
            </a:r>
          </a:p>
          <a:p>
            <a:pPr marL="870966" lvl="1" indent="-514350">
              <a:buFont typeface="+mj-lt"/>
              <a:buAutoNum type="arabicPeriod"/>
            </a:pPr>
            <a:r>
              <a:rPr lang="en-IE" dirty="0" smtClean="0"/>
              <a:t>Trigger</a:t>
            </a:r>
          </a:p>
          <a:p>
            <a:pPr marL="870966" lvl="1" indent="-514350">
              <a:buFont typeface="+mj-lt"/>
              <a:buAutoNum type="arabicPeriod"/>
            </a:pPr>
            <a:r>
              <a:rPr lang="en-IE" dirty="0" smtClean="0"/>
              <a:t>Event</a:t>
            </a:r>
          </a:p>
          <a:p>
            <a:pPr marL="356616" lvl="1" indent="0">
              <a:buNone/>
            </a:pPr>
            <a:endParaRPr lang="en-IE" dirty="0" smtClean="0"/>
          </a:p>
          <a:p>
            <a:pPr marL="916686" lvl="1" indent="-514350">
              <a:buFont typeface="+mj-lt"/>
              <a:buAutoNum type="arabicPeriod"/>
            </a:pPr>
            <a:endParaRPr lang="en-IE" dirty="0" smtClean="0"/>
          </a:p>
          <a:p>
            <a:endParaRPr lang="en-IE" dirty="0"/>
          </a:p>
        </p:txBody>
      </p:sp>
    </p:spTree>
    <p:extLst>
      <p:ext uri="{BB962C8B-B14F-4D97-AF65-F5344CB8AC3E}">
        <p14:creationId xmlns:p14="http://schemas.microsoft.com/office/powerpoint/2010/main" val="2912546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A Script that creates a SP that updates a table</a:t>
            </a:r>
            <a:endParaRPr lang="en-IE" dirty="0"/>
          </a:p>
        </p:txBody>
      </p:sp>
      <p:sp>
        <p:nvSpPr>
          <p:cNvPr id="3" name="Content Placeholder 2"/>
          <p:cNvSpPr>
            <a:spLocks noGrp="1"/>
          </p:cNvSpPr>
          <p:nvPr>
            <p:ph idx="1"/>
          </p:nvPr>
        </p:nvSpPr>
        <p:spPr/>
        <p:txBody>
          <a:bodyPr>
            <a:normAutofit fontScale="47500" lnSpcReduction="20000"/>
          </a:bodyPr>
          <a:lstStyle/>
          <a:p>
            <a:pPr marL="82296" indent="0">
              <a:buNone/>
            </a:pPr>
            <a:r>
              <a:rPr lang="en-US" dirty="0">
                <a:solidFill>
                  <a:schemeClr val="accent5">
                    <a:lumMod val="60000"/>
                    <a:lumOff val="40000"/>
                  </a:schemeClr>
                </a:solidFill>
              </a:rPr>
              <a:t>DELIMITER //</a:t>
            </a:r>
            <a:endParaRPr lang="en-IE" dirty="0">
              <a:solidFill>
                <a:schemeClr val="accent5">
                  <a:lumMod val="60000"/>
                  <a:lumOff val="40000"/>
                </a:schemeClr>
              </a:solidFill>
            </a:endParaRPr>
          </a:p>
          <a:p>
            <a:pPr marL="82296" indent="0">
              <a:buNone/>
            </a:pPr>
            <a:endParaRPr lang="en-IE" dirty="0"/>
          </a:p>
          <a:p>
            <a:pPr marL="82296" indent="0">
              <a:buNone/>
            </a:pPr>
            <a:r>
              <a:rPr lang="en-US" dirty="0"/>
              <a:t>CREATE PROCEDURE </a:t>
            </a:r>
            <a:r>
              <a:rPr lang="en-US" dirty="0" err="1"/>
              <a:t>update_invoices_credit_total</a:t>
            </a:r>
            <a:endParaRPr lang="en-IE" dirty="0"/>
          </a:p>
          <a:p>
            <a:pPr marL="82296" indent="0">
              <a:buNone/>
            </a:pPr>
            <a:r>
              <a:rPr lang="en-US" dirty="0"/>
              <a:t>(</a:t>
            </a:r>
            <a:endParaRPr lang="en-IE" dirty="0"/>
          </a:p>
          <a:p>
            <a:pPr marL="82296" indent="0">
              <a:buNone/>
            </a:pPr>
            <a:r>
              <a:rPr lang="en-US" dirty="0"/>
              <a:t>  </a:t>
            </a:r>
            <a:r>
              <a:rPr lang="en-US" dirty="0" err="1">
                <a:solidFill>
                  <a:srgbClr val="0070C0"/>
                </a:solidFill>
              </a:rPr>
              <a:t>invoice_id_param</a:t>
            </a:r>
            <a:r>
              <a:rPr lang="en-US" dirty="0">
                <a:solidFill>
                  <a:srgbClr val="0070C0"/>
                </a:solidFill>
              </a:rPr>
              <a:t>      INT,</a:t>
            </a:r>
            <a:endParaRPr lang="en-IE" dirty="0">
              <a:solidFill>
                <a:srgbClr val="0070C0"/>
              </a:solidFill>
            </a:endParaRPr>
          </a:p>
          <a:p>
            <a:pPr marL="82296" indent="0">
              <a:buNone/>
            </a:pPr>
            <a:r>
              <a:rPr lang="en-US" dirty="0">
                <a:solidFill>
                  <a:srgbClr val="0070C0"/>
                </a:solidFill>
              </a:rPr>
              <a:t>  </a:t>
            </a:r>
            <a:r>
              <a:rPr lang="en-US" dirty="0" err="1">
                <a:solidFill>
                  <a:srgbClr val="0070C0"/>
                </a:solidFill>
              </a:rPr>
              <a:t>credit_total_param</a:t>
            </a:r>
            <a:r>
              <a:rPr lang="en-US" dirty="0">
                <a:solidFill>
                  <a:srgbClr val="0070C0"/>
                </a:solidFill>
              </a:rPr>
              <a:t>    DECIMAL(9,2) </a:t>
            </a:r>
            <a:endParaRPr lang="en-IE" dirty="0">
              <a:solidFill>
                <a:srgbClr val="0070C0"/>
              </a:solidFill>
            </a:endParaRPr>
          </a:p>
          <a:p>
            <a:pPr marL="82296" indent="0">
              <a:buNone/>
            </a:pPr>
            <a:r>
              <a:rPr lang="en-US" dirty="0"/>
              <a:t>)</a:t>
            </a:r>
            <a:endParaRPr lang="en-IE" dirty="0"/>
          </a:p>
          <a:p>
            <a:pPr marL="82296" indent="0">
              <a:buNone/>
            </a:pPr>
            <a:r>
              <a:rPr lang="en-US" dirty="0"/>
              <a:t>BEGIN</a:t>
            </a:r>
            <a:endParaRPr lang="en-IE" dirty="0"/>
          </a:p>
          <a:p>
            <a:pPr marL="82296" indent="0">
              <a:buNone/>
            </a:pPr>
            <a:r>
              <a:rPr lang="en-US" dirty="0"/>
              <a:t>  DECLARE </a:t>
            </a:r>
            <a:r>
              <a:rPr lang="en-US" dirty="0" err="1"/>
              <a:t>sql_error</a:t>
            </a:r>
            <a:r>
              <a:rPr lang="en-US" dirty="0"/>
              <a:t> TINYINT DEFAULT FALSE;</a:t>
            </a:r>
            <a:endParaRPr lang="en-IE" dirty="0"/>
          </a:p>
          <a:p>
            <a:pPr marL="82296" indent="0">
              <a:buNone/>
            </a:pPr>
            <a:r>
              <a:rPr lang="en-US" dirty="0"/>
              <a:t>  </a:t>
            </a:r>
            <a:endParaRPr lang="en-IE" dirty="0"/>
          </a:p>
          <a:p>
            <a:pPr marL="82296" indent="0">
              <a:buNone/>
            </a:pPr>
            <a:r>
              <a:rPr lang="en-US" dirty="0"/>
              <a:t>  DECLARE CONTINUE HANDLER FOR SQLEXCEPTION</a:t>
            </a:r>
            <a:endParaRPr lang="en-IE" dirty="0"/>
          </a:p>
          <a:p>
            <a:pPr marL="82296" indent="0">
              <a:buNone/>
            </a:pPr>
            <a:r>
              <a:rPr lang="en-US" dirty="0"/>
              <a:t>    SET </a:t>
            </a:r>
            <a:r>
              <a:rPr lang="en-US" dirty="0" err="1"/>
              <a:t>sql_error</a:t>
            </a:r>
            <a:r>
              <a:rPr lang="en-US" dirty="0"/>
              <a:t> = TRUE;</a:t>
            </a:r>
            <a:endParaRPr lang="en-IE" dirty="0"/>
          </a:p>
          <a:p>
            <a:pPr marL="82296" indent="0">
              <a:buNone/>
            </a:pPr>
            <a:r>
              <a:rPr lang="en-US" dirty="0"/>
              <a:t> </a:t>
            </a:r>
            <a:endParaRPr lang="en-IE" dirty="0"/>
          </a:p>
          <a:p>
            <a:pPr marL="82296" indent="0">
              <a:buNone/>
            </a:pPr>
            <a:r>
              <a:rPr lang="en-US" dirty="0"/>
              <a:t>  START TRANSACTION;  </a:t>
            </a:r>
            <a:endParaRPr lang="en-IE" dirty="0"/>
          </a:p>
          <a:p>
            <a:pPr marL="82296" indent="0">
              <a:buNone/>
            </a:pPr>
            <a:r>
              <a:rPr lang="en-US" dirty="0"/>
              <a:t> </a:t>
            </a:r>
            <a:endParaRPr lang="en-IE" dirty="0"/>
          </a:p>
          <a:p>
            <a:pPr marL="82296" indent="0">
              <a:buNone/>
            </a:pPr>
            <a:r>
              <a:rPr lang="en-US" dirty="0"/>
              <a:t>  UPDATE invoices</a:t>
            </a:r>
            <a:endParaRPr lang="en-IE" dirty="0"/>
          </a:p>
          <a:p>
            <a:pPr marL="82296" indent="0">
              <a:buNone/>
            </a:pPr>
            <a:r>
              <a:rPr lang="en-US" dirty="0"/>
              <a:t>  SET </a:t>
            </a:r>
            <a:r>
              <a:rPr lang="en-US" dirty="0" err="1"/>
              <a:t>credit_total</a:t>
            </a:r>
            <a:r>
              <a:rPr lang="en-US" dirty="0"/>
              <a:t> = </a:t>
            </a:r>
            <a:r>
              <a:rPr lang="en-US" dirty="0" err="1"/>
              <a:t>credit_total_param</a:t>
            </a:r>
            <a:endParaRPr lang="en-IE" dirty="0"/>
          </a:p>
          <a:p>
            <a:pPr marL="82296" indent="0">
              <a:buNone/>
            </a:pPr>
            <a:r>
              <a:rPr lang="en-US" dirty="0"/>
              <a:t>  WHERE </a:t>
            </a:r>
            <a:r>
              <a:rPr lang="en-US" dirty="0" err="1"/>
              <a:t>invoice_id</a:t>
            </a:r>
            <a:r>
              <a:rPr lang="en-US" dirty="0"/>
              <a:t> = </a:t>
            </a:r>
            <a:r>
              <a:rPr lang="en-US" dirty="0" err="1"/>
              <a:t>invoice_id_param</a:t>
            </a:r>
            <a:r>
              <a:rPr lang="en-US" dirty="0"/>
              <a:t>;</a:t>
            </a:r>
            <a:endParaRPr lang="en-IE" dirty="0"/>
          </a:p>
          <a:p>
            <a:endParaRPr lang="en-IE" dirty="0"/>
          </a:p>
        </p:txBody>
      </p:sp>
      <p:sp>
        <p:nvSpPr>
          <p:cNvPr id="8" name="TextBox 7"/>
          <p:cNvSpPr txBox="1"/>
          <p:nvPr/>
        </p:nvSpPr>
        <p:spPr>
          <a:xfrm>
            <a:off x="6683070" y="2276872"/>
            <a:ext cx="2460930" cy="923330"/>
          </a:xfrm>
          <a:prstGeom prst="rect">
            <a:avLst/>
          </a:prstGeom>
          <a:noFill/>
        </p:spPr>
        <p:txBody>
          <a:bodyPr wrap="none" rtlCol="0">
            <a:spAutoFit/>
          </a:bodyPr>
          <a:lstStyle/>
          <a:p>
            <a:r>
              <a:rPr lang="en-IE" dirty="0" smtClean="0">
                <a:solidFill>
                  <a:srgbClr val="0070C0"/>
                </a:solidFill>
              </a:rPr>
              <a:t>Parameters used to pass</a:t>
            </a:r>
          </a:p>
          <a:p>
            <a:r>
              <a:rPr lang="en-IE" dirty="0">
                <a:solidFill>
                  <a:srgbClr val="0070C0"/>
                </a:solidFill>
              </a:rPr>
              <a:t>v</a:t>
            </a:r>
            <a:r>
              <a:rPr lang="en-IE" dirty="0" smtClean="0">
                <a:solidFill>
                  <a:srgbClr val="0070C0"/>
                </a:solidFill>
              </a:rPr>
              <a:t>alues to the SP from a </a:t>
            </a:r>
          </a:p>
          <a:p>
            <a:r>
              <a:rPr lang="en-IE" dirty="0">
                <a:solidFill>
                  <a:srgbClr val="0070C0"/>
                </a:solidFill>
              </a:rPr>
              <a:t>c</a:t>
            </a:r>
            <a:r>
              <a:rPr lang="en-IE" dirty="0" smtClean="0">
                <a:solidFill>
                  <a:srgbClr val="0070C0"/>
                </a:solidFill>
              </a:rPr>
              <a:t>alling program</a:t>
            </a:r>
            <a:endParaRPr lang="en-IE" dirty="0">
              <a:solidFill>
                <a:srgbClr val="0070C0"/>
              </a:solidFill>
            </a:endParaRPr>
          </a:p>
        </p:txBody>
      </p:sp>
      <p:sp>
        <p:nvSpPr>
          <p:cNvPr id="10" name="Right Arrow 9"/>
          <p:cNvSpPr/>
          <p:nvPr/>
        </p:nvSpPr>
        <p:spPr>
          <a:xfrm>
            <a:off x="5508104" y="23603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Folded Corner 11"/>
          <p:cNvSpPr/>
          <p:nvPr/>
        </p:nvSpPr>
        <p:spPr>
          <a:xfrm>
            <a:off x="7380312" y="3429000"/>
            <a:ext cx="1224136" cy="9144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Condition Handler</a:t>
            </a:r>
            <a:endParaRPr lang="en-IE" dirty="0"/>
          </a:p>
        </p:txBody>
      </p:sp>
      <p:sp>
        <p:nvSpPr>
          <p:cNvPr id="13" name="Right Arrow 12"/>
          <p:cNvSpPr/>
          <p:nvPr/>
        </p:nvSpPr>
        <p:spPr>
          <a:xfrm>
            <a:off x="6193866" y="36438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 name="Straight Arrow Connector 4"/>
          <p:cNvCxnSpPr/>
          <p:nvPr/>
        </p:nvCxnSpPr>
        <p:spPr>
          <a:xfrm flipV="1">
            <a:off x="2699792" y="1376772"/>
            <a:ext cx="1944216" cy="10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716016" y="842138"/>
            <a:ext cx="4309814" cy="1069268"/>
          </a:xfrm>
          <a:prstGeom prst="rect">
            <a:avLst/>
          </a:prstGeom>
          <a:solidFill>
            <a:schemeClr val="accent5">
              <a:lumMod val="60000"/>
              <a:lumOff val="40000"/>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sz="1400" dirty="0" smtClean="0">
                <a:solidFill>
                  <a:schemeClr val="accent5">
                    <a:lumMod val="60000"/>
                    <a:lumOff val="40000"/>
                  </a:schemeClr>
                </a:solidFill>
              </a:rPr>
              <a:t>Changes default delimiter of the semicolon (;) to //</a:t>
            </a:r>
          </a:p>
          <a:p>
            <a:r>
              <a:rPr lang="en-IE" sz="1400" dirty="0" smtClean="0">
                <a:solidFill>
                  <a:schemeClr val="accent5">
                    <a:lumMod val="60000"/>
                    <a:lumOff val="40000"/>
                  </a:schemeClr>
                </a:solidFill>
              </a:rPr>
              <a:t>This is necessary as the ;</a:t>
            </a:r>
            <a:r>
              <a:rPr lang="en-IE" sz="1400" dirty="0" err="1" smtClean="0">
                <a:solidFill>
                  <a:schemeClr val="accent5">
                    <a:lumMod val="60000"/>
                    <a:lumOff val="40000"/>
                  </a:schemeClr>
                </a:solidFill>
              </a:rPr>
              <a:t>semicolan</a:t>
            </a:r>
            <a:r>
              <a:rPr lang="en-IE" sz="1400" dirty="0" smtClean="0">
                <a:solidFill>
                  <a:schemeClr val="accent5">
                    <a:lumMod val="60000"/>
                    <a:lumOff val="40000"/>
                  </a:schemeClr>
                </a:solidFill>
              </a:rPr>
              <a:t> is used within the CREATE PROCEDURE statement and it allows you to use the // to identify the end of the CREATE PROCEDURE statement</a:t>
            </a:r>
            <a:endParaRPr lang="en-IE" sz="1400" dirty="0">
              <a:solidFill>
                <a:schemeClr val="accent5">
                  <a:lumMod val="60000"/>
                  <a:lumOff val="40000"/>
                </a:schemeClr>
              </a:solidFill>
            </a:endParaRPr>
          </a:p>
        </p:txBody>
      </p:sp>
    </p:spTree>
    <p:extLst>
      <p:ext uri="{BB962C8B-B14F-4D97-AF65-F5344CB8AC3E}">
        <p14:creationId xmlns:p14="http://schemas.microsoft.com/office/powerpoint/2010/main" val="299888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A Script that creates a SP that updates a table ctd</a:t>
            </a:r>
            <a:endParaRPr lang="en-IE" dirty="0"/>
          </a:p>
        </p:txBody>
      </p:sp>
      <p:sp>
        <p:nvSpPr>
          <p:cNvPr id="3" name="Content Placeholder 2"/>
          <p:cNvSpPr>
            <a:spLocks noGrp="1"/>
          </p:cNvSpPr>
          <p:nvPr>
            <p:ph idx="1"/>
          </p:nvPr>
        </p:nvSpPr>
        <p:spPr/>
        <p:txBody>
          <a:bodyPr>
            <a:normAutofit/>
          </a:bodyPr>
          <a:lstStyle/>
          <a:p>
            <a:pPr marL="82296" indent="0">
              <a:buNone/>
            </a:pPr>
            <a:r>
              <a:rPr lang="en-US" sz="2400" dirty="0"/>
              <a:t> IF </a:t>
            </a:r>
            <a:r>
              <a:rPr lang="en-US" sz="2400" dirty="0" err="1"/>
              <a:t>sql_error</a:t>
            </a:r>
            <a:r>
              <a:rPr lang="en-US" sz="2400" dirty="0"/>
              <a:t> = FALSE THEN</a:t>
            </a:r>
            <a:endParaRPr lang="en-IE" sz="2400" dirty="0"/>
          </a:p>
          <a:p>
            <a:pPr marL="82296" indent="0">
              <a:buNone/>
            </a:pPr>
            <a:r>
              <a:rPr lang="en-US" sz="2400" dirty="0"/>
              <a:t>    COMMIT</a:t>
            </a:r>
            <a:r>
              <a:rPr lang="en-US" sz="2400" dirty="0" smtClean="0"/>
              <a:t>;</a:t>
            </a:r>
            <a:endParaRPr lang="en-IE" sz="2400" dirty="0"/>
          </a:p>
          <a:p>
            <a:pPr marL="82296" indent="0">
              <a:buNone/>
            </a:pPr>
            <a:r>
              <a:rPr lang="en-US" sz="2400" dirty="0"/>
              <a:t>  ELSE</a:t>
            </a:r>
            <a:endParaRPr lang="en-IE" sz="2400" dirty="0"/>
          </a:p>
          <a:p>
            <a:pPr marL="82296" indent="0">
              <a:buNone/>
            </a:pPr>
            <a:r>
              <a:rPr lang="en-US" sz="2400" dirty="0"/>
              <a:t>    ROLLBACK;</a:t>
            </a:r>
            <a:endParaRPr lang="en-IE" sz="2400" dirty="0"/>
          </a:p>
          <a:p>
            <a:pPr marL="82296" indent="0">
              <a:buNone/>
            </a:pPr>
            <a:r>
              <a:rPr lang="en-US" sz="2400" dirty="0"/>
              <a:t>  END IF;</a:t>
            </a:r>
            <a:endParaRPr lang="en-IE" sz="2400" dirty="0"/>
          </a:p>
          <a:p>
            <a:pPr marL="82296" indent="0">
              <a:buNone/>
            </a:pPr>
            <a:r>
              <a:rPr lang="en-US" sz="2400" dirty="0">
                <a:solidFill>
                  <a:schemeClr val="accent5">
                    <a:lumMod val="60000"/>
                    <a:lumOff val="40000"/>
                  </a:schemeClr>
                </a:solidFill>
              </a:rPr>
              <a:t>END</a:t>
            </a:r>
            <a:r>
              <a:rPr lang="en-US" sz="2400" dirty="0" smtClean="0">
                <a:solidFill>
                  <a:schemeClr val="accent5">
                    <a:lumMod val="60000"/>
                    <a:lumOff val="40000"/>
                  </a:schemeClr>
                </a:solidFill>
              </a:rPr>
              <a:t>//</a:t>
            </a:r>
          </a:p>
          <a:p>
            <a:pPr marL="82296" indent="0">
              <a:buNone/>
            </a:pPr>
            <a:endParaRPr lang="en-IE" sz="2600" dirty="0"/>
          </a:p>
          <a:p>
            <a:r>
              <a:rPr lang="en-US" sz="2400" dirty="0"/>
              <a:t>A statement that calls the stored </a:t>
            </a:r>
            <a:r>
              <a:rPr lang="en-US" sz="2400" dirty="0" smtClean="0"/>
              <a:t>procedure</a:t>
            </a:r>
            <a:endParaRPr lang="en-IE" sz="2400" dirty="0"/>
          </a:p>
          <a:p>
            <a:pPr marL="82296" indent="0">
              <a:buNone/>
            </a:pPr>
            <a:r>
              <a:rPr lang="en-US" sz="2400" dirty="0"/>
              <a:t>CALL </a:t>
            </a:r>
            <a:r>
              <a:rPr lang="en-US" sz="2400" dirty="0" err="1"/>
              <a:t>update_invoices_credit_total</a:t>
            </a:r>
            <a:r>
              <a:rPr lang="en-US" sz="2400" dirty="0"/>
              <a:t>(</a:t>
            </a:r>
            <a:r>
              <a:rPr lang="en-US" sz="2400" dirty="0">
                <a:solidFill>
                  <a:srgbClr val="0070C0"/>
                </a:solidFill>
              </a:rPr>
              <a:t>56</a:t>
            </a:r>
            <a:r>
              <a:rPr lang="en-US" sz="2400" dirty="0"/>
              <a:t>, </a:t>
            </a:r>
            <a:r>
              <a:rPr lang="en-US" sz="2400" dirty="0">
                <a:solidFill>
                  <a:srgbClr val="0070C0"/>
                </a:solidFill>
              </a:rPr>
              <a:t>300</a:t>
            </a:r>
            <a:r>
              <a:rPr lang="en-US" sz="2400" dirty="0"/>
              <a:t>);</a:t>
            </a:r>
            <a:endParaRPr lang="en-IE" sz="2400" dirty="0"/>
          </a:p>
        </p:txBody>
      </p:sp>
      <p:sp>
        <p:nvSpPr>
          <p:cNvPr id="4" name="TextBox 3"/>
          <p:cNvSpPr txBox="1"/>
          <p:nvPr/>
        </p:nvSpPr>
        <p:spPr>
          <a:xfrm>
            <a:off x="3995936" y="5949280"/>
            <a:ext cx="4661212" cy="369332"/>
          </a:xfrm>
          <a:prstGeom prst="rect">
            <a:avLst/>
          </a:prstGeom>
          <a:noFill/>
        </p:spPr>
        <p:txBody>
          <a:bodyPr wrap="none" rtlCol="0">
            <a:spAutoFit/>
          </a:bodyPr>
          <a:lstStyle/>
          <a:p>
            <a:r>
              <a:rPr lang="en-IE" dirty="0" smtClean="0">
                <a:solidFill>
                  <a:srgbClr val="0070C0"/>
                </a:solidFill>
              </a:rPr>
              <a:t>Passing values to the SP, one for each parameter</a:t>
            </a:r>
            <a:endParaRPr lang="en-IE" dirty="0">
              <a:solidFill>
                <a:srgbClr val="0070C0"/>
              </a:solidFill>
            </a:endParaRPr>
          </a:p>
        </p:txBody>
      </p:sp>
      <p:sp>
        <p:nvSpPr>
          <p:cNvPr id="5" name="Up Arrow 4"/>
          <p:cNvSpPr/>
          <p:nvPr/>
        </p:nvSpPr>
        <p:spPr>
          <a:xfrm>
            <a:off x="6819697" y="5532282"/>
            <a:ext cx="484632" cy="4169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46977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Condition Handler</a:t>
            </a:r>
            <a:endParaRPr lang="en-IE"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143758713"/>
              </p:ext>
            </p:extLst>
          </p:nvPr>
        </p:nvGraphicFramePr>
        <p:xfrm>
          <a:off x="1475656" y="1412776"/>
          <a:ext cx="6208209" cy="4800600"/>
        </p:xfrm>
        <a:graphic>
          <a:graphicData uri="http://schemas.openxmlformats.org/presentationml/2006/ole">
            <mc:AlternateContent xmlns:mc="http://schemas.openxmlformats.org/markup-compatibility/2006">
              <mc:Choice xmlns:v="urn:schemas-microsoft-com:vml" Requires="v">
                <p:oleObj spid="_x0000_s1095" name="Document" r:id="rId4" imgW="6959604" imgH="5381981" progId="Word.Document.12">
                  <p:embed/>
                </p:oleObj>
              </mc:Choice>
              <mc:Fallback>
                <p:oleObj name="Document" r:id="rId4" imgW="6959604" imgH="5381981" progId="Word.Document.1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1412776"/>
                        <a:ext cx="6208209"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08361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Condition Handler ctd.</a:t>
            </a:r>
            <a:endParaRPr lang="en-IE"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348384838"/>
              </p:ext>
            </p:extLst>
          </p:nvPr>
        </p:nvGraphicFramePr>
        <p:xfrm>
          <a:off x="1331640" y="1196752"/>
          <a:ext cx="7321550" cy="1701800"/>
        </p:xfrm>
        <a:graphic>
          <a:graphicData uri="http://schemas.openxmlformats.org/presentationml/2006/ole">
            <mc:AlternateContent xmlns:mc="http://schemas.openxmlformats.org/markup-compatibility/2006">
              <mc:Choice xmlns:v="urn:schemas-microsoft-com:vml" Requires="v">
                <p:oleObj spid="_x0000_s2120" name="Document" r:id="rId4" imgW="7321727" imgH="1702295" progId="Word.Document.12">
                  <p:embed/>
                </p:oleObj>
              </mc:Choice>
              <mc:Fallback>
                <p:oleObj name="Document" r:id="rId4" imgW="7321727" imgH="1702295" progId="Word.Document.1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196752"/>
                        <a:ext cx="732155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1033739" y="2756827"/>
            <a:ext cx="7344816" cy="2308324"/>
          </a:xfrm>
          <a:prstGeom prst="rect">
            <a:avLst/>
          </a:prstGeom>
          <a:noFill/>
        </p:spPr>
        <p:txBody>
          <a:bodyPr wrap="square" rtlCol="0">
            <a:spAutoFit/>
          </a:bodyPr>
          <a:lstStyle/>
          <a:p>
            <a:pPr marL="285750" indent="-285750">
              <a:buFont typeface="Arial" panose="020B0604020202020204" pitchFamily="34" charset="0"/>
              <a:buChar char="•"/>
            </a:pPr>
            <a:r>
              <a:rPr lang="en-IE" sz="2400" dirty="0" smtClean="0"/>
              <a:t>You can use the DECLARE … HANDLER statement to declare a handler for errors that may occur.  In MySQL, this is referred to as a condition handler.</a:t>
            </a:r>
          </a:p>
          <a:p>
            <a:endParaRPr lang="en-IE" sz="2400" dirty="0" smtClean="0"/>
          </a:p>
          <a:p>
            <a:pPr marL="285750" indent="-285750">
              <a:buFont typeface="Arial" panose="020B0604020202020204" pitchFamily="34" charset="0"/>
              <a:buChar char="•"/>
            </a:pPr>
            <a:r>
              <a:rPr lang="en-IE" sz="2400" dirty="0" smtClean="0"/>
              <a:t>To continue execution when an error occurs, use the CONTUINUE keyword.  </a:t>
            </a:r>
            <a:endParaRPr lang="en-IE" sz="2400" dirty="0"/>
          </a:p>
        </p:txBody>
      </p:sp>
    </p:spTree>
    <p:extLst>
      <p:ext uri="{BB962C8B-B14F-4D97-AF65-F5344CB8AC3E}">
        <p14:creationId xmlns:p14="http://schemas.microsoft.com/office/powerpoint/2010/main" val="4252964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 –……</a:t>
            </a:r>
            <a:endParaRPr lang="en-IE" dirty="0"/>
          </a:p>
        </p:txBody>
      </p:sp>
      <p:sp>
        <p:nvSpPr>
          <p:cNvPr id="3" name="Content Placeholder 2"/>
          <p:cNvSpPr>
            <a:spLocks noGrp="1"/>
          </p:cNvSpPr>
          <p:nvPr>
            <p:ph idx="1"/>
          </p:nvPr>
        </p:nvSpPr>
        <p:spPr/>
        <p:txBody>
          <a:bodyPr>
            <a:normAutofit lnSpcReduction="10000"/>
          </a:bodyPr>
          <a:lstStyle/>
          <a:p>
            <a:r>
              <a:rPr lang="en-IE" dirty="0" smtClean="0"/>
              <a:t>Write a </a:t>
            </a:r>
            <a:r>
              <a:rPr lang="en-IE" dirty="0"/>
              <a:t>SP named </a:t>
            </a:r>
            <a:r>
              <a:rPr lang="en-IE" dirty="0" smtClean="0"/>
              <a:t>“</a:t>
            </a:r>
            <a:r>
              <a:rPr lang="en-IE" dirty="0" err="1" smtClean="0"/>
              <a:t>update_details_rate</a:t>
            </a:r>
            <a:r>
              <a:rPr lang="en-IE" dirty="0" smtClean="0"/>
              <a:t>”  that will increase the rate for an employee by a given amount</a:t>
            </a:r>
          </a:p>
          <a:p>
            <a:pPr marL="82296" indent="0">
              <a:buNone/>
            </a:pPr>
            <a:endParaRPr lang="en-IE" dirty="0" smtClean="0"/>
          </a:p>
          <a:p>
            <a:r>
              <a:rPr lang="en-IE" dirty="0" smtClean="0"/>
              <a:t>call </a:t>
            </a:r>
            <a:r>
              <a:rPr lang="en-IE" dirty="0" err="1"/>
              <a:t>update_details_rate</a:t>
            </a:r>
            <a:r>
              <a:rPr lang="en-IE" dirty="0"/>
              <a:t> (</a:t>
            </a:r>
            <a:r>
              <a:rPr lang="en-IE" dirty="0">
                <a:solidFill>
                  <a:schemeClr val="accent1">
                    <a:lumMod val="60000"/>
                    <a:lumOff val="40000"/>
                  </a:schemeClr>
                </a:solidFill>
              </a:rPr>
              <a:t>6, 100.10</a:t>
            </a:r>
            <a:r>
              <a:rPr lang="en-IE" dirty="0" smtClean="0"/>
              <a:t>);</a:t>
            </a:r>
          </a:p>
          <a:p>
            <a:pPr marL="82296" indent="0">
              <a:buNone/>
            </a:pPr>
            <a:endParaRPr lang="en-IE" dirty="0"/>
          </a:p>
          <a:p>
            <a:pPr marL="82296" indent="0">
              <a:buNone/>
            </a:pPr>
            <a:endParaRPr lang="en-IE" dirty="0" smtClean="0"/>
          </a:p>
          <a:p>
            <a:r>
              <a:rPr lang="en-IE" dirty="0" smtClean="0"/>
              <a:t>Id and rate increase are passed in as parameters </a:t>
            </a:r>
            <a:endParaRPr lang="en-IE" dirty="0"/>
          </a:p>
        </p:txBody>
      </p:sp>
      <p:cxnSp>
        <p:nvCxnSpPr>
          <p:cNvPr id="8" name="Straight Arrow Connector 7"/>
          <p:cNvCxnSpPr/>
          <p:nvPr/>
        </p:nvCxnSpPr>
        <p:spPr>
          <a:xfrm flipV="1">
            <a:off x="2627784" y="3933056"/>
            <a:ext cx="3816424"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326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Input &amp; Output parameters</a:t>
            </a:r>
            <a:endParaRPr lang="en-IE" dirty="0"/>
          </a:p>
        </p:txBody>
      </p:sp>
      <p:sp>
        <p:nvSpPr>
          <p:cNvPr id="3" name="Content Placeholder 2"/>
          <p:cNvSpPr>
            <a:spLocks noGrp="1"/>
          </p:cNvSpPr>
          <p:nvPr>
            <p:ph idx="1"/>
          </p:nvPr>
        </p:nvSpPr>
        <p:spPr/>
        <p:txBody>
          <a:bodyPr>
            <a:normAutofit fontScale="92500" lnSpcReduction="20000"/>
          </a:bodyPr>
          <a:lstStyle/>
          <a:p>
            <a:r>
              <a:rPr lang="en-IE" dirty="0" smtClean="0"/>
              <a:t>Input parameters accept values that are passed from the calling program.  These values cannot be changed by the body of the SP.  By default, parameters are identified as input parameters.  As a result, the IN keyword is optional for identifying input parameters.  </a:t>
            </a:r>
          </a:p>
          <a:p>
            <a:r>
              <a:rPr lang="en-IE" dirty="0" smtClean="0"/>
              <a:t>Output parameters </a:t>
            </a:r>
            <a:r>
              <a:rPr lang="en-IE" dirty="0"/>
              <a:t>s</a:t>
            </a:r>
            <a:r>
              <a:rPr lang="en-IE" dirty="0" smtClean="0"/>
              <a:t>tore values that are passed back to the calling program. These values must be set by the body of the SP.  To identify an output parameter, you must code the OUT keyword.  </a:t>
            </a:r>
            <a:endParaRPr lang="en-IE" dirty="0"/>
          </a:p>
        </p:txBody>
      </p:sp>
    </p:spTree>
    <p:extLst>
      <p:ext uri="{BB962C8B-B14F-4D97-AF65-F5344CB8AC3E}">
        <p14:creationId xmlns:p14="http://schemas.microsoft.com/office/powerpoint/2010/main" val="1512085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SP - input &amp; output parameters</a:t>
            </a:r>
            <a:endParaRPr lang="en-IE" dirty="0"/>
          </a:p>
        </p:txBody>
      </p:sp>
      <p:sp>
        <p:nvSpPr>
          <p:cNvPr id="3" name="Content Placeholder 2"/>
          <p:cNvSpPr>
            <a:spLocks noGrp="1"/>
          </p:cNvSpPr>
          <p:nvPr>
            <p:ph sz="half" idx="1"/>
          </p:nvPr>
        </p:nvSpPr>
        <p:spPr>
          <a:xfrm>
            <a:off x="1435608" y="1524000"/>
            <a:ext cx="2992376" cy="4663440"/>
          </a:xfrm>
        </p:spPr>
        <p:txBody>
          <a:bodyPr>
            <a:normAutofit fontScale="25000" lnSpcReduction="20000"/>
          </a:bodyPr>
          <a:lstStyle/>
          <a:p>
            <a:pPr marL="82296" indent="0">
              <a:buNone/>
            </a:pPr>
            <a:r>
              <a:rPr lang="en-US" sz="3100" dirty="0"/>
              <a:t>DELIMITER //</a:t>
            </a:r>
            <a:endParaRPr lang="en-IE" sz="3100" dirty="0"/>
          </a:p>
          <a:p>
            <a:pPr marL="82296" indent="0">
              <a:buNone/>
            </a:pPr>
            <a:r>
              <a:rPr lang="en-US" sz="3100" dirty="0"/>
              <a:t> </a:t>
            </a:r>
            <a:endParaRPr lang="en-IE" sz="3100" dirty="0"/>
          </a:p>
          <a:p>
            <a:pPr marL="82296" indent="0">
              <a:buNone/>
            </a:pPr>
            <a:r>
              <a:rPr lang="en-US" sz="3100" dirty="0"/>
              <a:t>CREATE PROCEDURE </a:t>
            </a:r>
            <a:r>
              <a:rPr lang="en-US" sz="3100" dirty="0" err="1"/>
              <a:t>update_invoices_credit_total</a:t>
            </a:r>
            <a:endParaRPr lang="en-IE" sz="3100" dirty="0"/>
          </a:p>
          <a:p>
            <a:pPr marL="82296" indent="0">
              <a:buNone/>
            </a:pPr>
            <a:r>
              <a:rPr lang="en-US" sz="3100" dirty="0"/>
              <a:t>(</a:t>
            </a:r>
            <a:endParaRPr lang="en-IE" sz="3100" dirty="0"/>
          </a:p>
          <a:p>
            <a:pPr marL="82296" indent="0">
              <a:buNone/>
            </a:pPr>
            <a:r>
              <a:rPr lang="en-US" sz="3100" dirty="0">
                <a:solidFill>
                  <a:srgbClr val="0070C0"/>
                </a:solidFill>
              </a:rPr>
              <a:t>  IN  </a:t>
            </a:r>
            <a:r>
              <a:rPr lang="en-US" sz="3100" dirty="0" err="1">
                <a:solidFill>
                  <a:srgbClr val="0070C0"/>
                </a:solidFill>
              </a:rPr>
              <a:t>invoice_id_param</a:t>
            </a:r>
            <a:r>
              <a:rPr lang="en-US" sz="3100" dirty="0">
                <a:solidFill>
                  <a:srgbClr val="0070C0"/>
                </a:solidFill>
              </a:rPr>
              <a:t>    INT,</a:t>
            </a:r>
            <a:endParaRPr lang="en-IE" sz="3100" dirty="0">
              <a:solidFill>
                <a:srgbClr val="0070C0"/>
              </a:solidFill>
            </a:endParaRPr>
          </a:p>
          <a:p>
            <a:pPr marL="82296" indent="0">
              <a:buNone/>
            </a:pPr>
            <a:r>
              <a:rPr lang="en-US" sz="3100" dirty="0">
                <a:solidFill>
                  <a:srgbClr val="0070C0"/>
                </a:solidFill>
              </a:rPr>
              <a:t>  IN  </a:t>
            </a:r>
            <a:r>
              <a:rPr lang="en-US" sz="3100" dirty="0" err="1">
                <a:solidFill>
                  <a:srgbClr val="0070C0"/>
                </a:solidFill>
              </a:rPr>
              <a:t>credit_total_param</a:t>
            </a:r>
            <a:r>
              <a:rPr lang="en-US" sz="3100" dirty="0">
                <a:solidFill>
                  <a:srgbClr val="0070C0"/>
                </a:solidFill>
              </a:rPr>
              <a:t>  DECIMAL(9,2), </a:t>
            </a:r>
            <a:endParaRPr lang="en-IE" sz="3100" dirty="0">
              <a:solidFill>
                <a:srgbClr val="0070C0"/>
              </a:solidFill>
            </a:endParaRPr>
          </a:p>
          <a:p>
            <a:pPr marL="82296" indent="0">
              <a:buNone/>
            </a:pPr>
            <a:r>
              <a:rPr lang="en-US" sz="3100" dirty="0">
                <a:solidFill>
                  <a:srgbClr val="FF0000"/>
                </a:solidFill>
              </a:rPr>
              <a:t>  OUT </a:t>
            </a:r>
            <a:r>
              <a:rPr lang="en-US" sz="3100" dirty="0" err="1">
                <a:solidFill>
                  <a:srgbClr val="FF0000"/>
                </a:solidFill>
              </a:rPr>
              <a:t>update_count</a:t>
            </a:r>
            <a:r>
              <a:rPr lang="en-US" sz="3100" dirty="0">
                <a:solidFill>
                  <a:srgbClr val="FF0000"/>
                </a:solidFill>
              </a:rPr>
              <a:t>        INT</a:t>
            </a:r>
            <a:endParaRPr lang="en-IE" sz="3100" dirty="0">
              <a:solidFill>
                <a:srgbClr val="FF0000"/>
              </a:solidFill>
            </a:endParaRPr>
          </a:p>
          <a:p>
            <a:pPr marL="82296" indent="0">
              <a:buNone/>
            </a:pPr>
            <a:r>
              <a:rPr lang="en-US" sz="3100" dirty="0"/>
              <a:t>)</a:t>
            </a:r>
            <a:endParaRPr lang="en-IE" sz="3100" dirty="0"/>
          </a:p>
          <a:p>
            <a:pPr marL="82296" indent="0">
              <a:buNone/>
            </a:pPr>
            <a:r>
              <a:rPr lang="en-US" sz="3100" dirty="0"/>
              <a:t>BEGIN</a:t>
            </a:r>
            <a:endParaRPr lang="en-IE" sz="3100" dirty="0"/>
          </a:p>
          <a:p>
            <a:pPr marL="82296" indent="0">
              <a:buNone/>
            </a:pPr>
            <a:r>
              <a:rPr lang="en-US" sz="3100" dirty="0"/>
              <a:t>  DECLARE </a:t>
            </a:r>
            <a:r>
              <a:rPr lang="en-US" sz="3100" dirty="0" err="1"/>
              <a:t>sql_error</a:t>
            </a:r>
            <a:r>
              <a:rPr lang="en-US" sz="3100" dirty="0"/>
              <a:t> TINYINT DEFAULT FALSE;</a:t>
            </a:r>
            <a:endParaRPr lang="en-IE" sz="3100" dirty="0"/>
          </a:p>
          <a:p>
            <a:pPr marL="82296" indent="0">
              <a:buNone/>
            </a:pPr>
            <a:r>
              <a:rPr lang="en-US" sz="3100" dirty="0"/>
              <a:t>  </a:t>
            </a:r>
            <a:endParaRPr lang="en-IE" sz="3100" dirty="0"/>
          </a:p>
          <a:p>
            <a:pPr marL="82296" indent="0">
              <a:buNone/>
            </a:pPr>
            <a:r>
              <a:rPr lang="en-US" sz="3100" dirty="0"/>
              <a:t>  DECLARE CONTINUE HANDLER FOR SQLEXCEPTION</a:t>
            </a:r>
            <a:endParaRPr lang="en-IE" sz="3100" dirty="0"/>
          </a:p>
          <a:p>
            <a:pPr marL="82296" indent="0">
              <a:buNone/>
            </a:pPr>
            <a:r>
              <a:rPr lang="en-US" sz="3100" dirty="0"/>
              <a:t>    SET </a:t>
            </a:r>
            <a:r>
              <a:rPr lang="en-US" sz="3100" dirty="0" err="1"/>
              <a:t>sql_error</a:t>
            </a:r>
            <a:r>
              <a:rPr lang="en-US" sz="3100" dirty="0"/>
              <a:t> = TRUE;</a:t>
            </a:r>
            <a:endParaRPr lang="en-IE" sz="3100" dirty="0"/>
          </a:p>
          <a:p>
            <a:pPr marL="82296" indent="0">
              <a:buNone/>
            </a:pPr>
            <a:r>
              <a:rPr lang="en-US" sz="3100" dirty="0"/>
              <a:t> </a:t>
            </a:r>
            <a:endParaRPr lang="en-IE" sz="3100" dirty="0"/>
          </a:p>
          <a:p>
            <a:pPr marL="82296" indent="0">
              <a:buNone/>
            </a:pPr>
            <a:r>
              <a:rPr lang="en-US" sz="3100" dirty="0"/>
              <a:t>  START TRANSACTION</a:t>
            </a:r>
            <a:r>
              <a:rPr lang="en-US" sz="3100" dirty="0" smtClean="0"/>
              <a:t>;</a:t>
            </a:r>
          </a:p>
          <a:p>
            <a:pPr marL="82296" indent="0">
              <a:buNone/>
            </a:pPr>
            <a:r>
              <a:rPr lang="en-US" sz="3100" dirty="0"/>
              <a:t> UPDATE invoices</a:t>
            </a:r>
            <a:endParaRPr lang="en-IE" sz="3100" dirty="0"/>
          </a:p>
          <a:p>
            <a:pPr marL="82296" indent="0">
              <a:buNone/>
            </a:pPr>
            <a:r>
              <a:rPr lang="en-US" sz="3100" dirty="0">
                <a:solidFill>
                  <a:srgbClr val="0070C0"/>
                </a:solidFill>
              </a:rPr>
              <a:t>  SET </a:t>
            </a:r>
            <a:r>
              <a:rPr lang="en-US" sz="3100" dirty="0" err="1">
                <a:solidFill>
                  <a:srgbClr val="0070C0"/>
                </a:solidFill>
              </a:rPr>
              <a:t>credit_total</a:t>
            </a:r>
            <a:r>
              <a:rPr lang="en-US" sz="3100" dirty="0">
                <a:solidFill>
                  <a:srgbClr val="0070C0"/>
                </a:solidFill>
              </a:rPr>
              <a:t> = </a:t>
            </a:r>
            <a:r>
              <a:rPr lang="en-US" sz="3100" dirty="0" err="1">
                <a:solidFill>
                  <a:srgbClr val="0070C0"/>
                </a:solidFill>
              </a:rPr>
              <a:t>credit_total_param</a:t>
            </a:r>
            <a:endParaRPr lang="en-IE" sz="3100" dirty="0">
              <a:solidFill>
                <a:srgbClr val="0070C0"/>
              </a:solidFill>
            </a:endParaRPr>
          </a:p>
          <a:p>
            <a:pPr marL="82296" indent="0">
              <a:buNone/>
            </a:pPr>
            <a:r>
              <a:rPr lang="en-US" sz="3100" dirty="0">
                <a:solidFill>
                  <a:srgbClr val="0070C0"/>
                </a:solidFill>
              </a:rPr>
              <a:t>  WHERE </a:t>
            </a:r>
            <a:r>
              <a:rPr lang="en-US" sz="3100" dirty="0" err="1">
                <a:solidFill>
                  <a:srgbClr val="0070C0"/>
                </a:solidFill>
              </a:rPr>
              <a:t>invoice_id</a:t>
            </a:r>
            <a:r>
              <a:rPr lang="en-US" sz="3100" dirty="0">
                <a:solidFill>
                  <a:srgbClr val="0070C0"/>
                </a:solidFill>
              </a:rPr>
              <a:t> = </a:t>
            </a:r>
            <a:r>
              <a:rPr lang="en-US" sz="3100" dirty="0" err="1">
                <a:solidFill>
                  <a:srgbClr val="0070C0"/>
                </a:solidFill>
              </a:rPr>
              <a:t>invoice_id_param</a:t>
            </a:r>
            <a:r>
              <a:rPr lang="en-US" sz="3100" dirty="0">
                <a:solidFill>
                  <a:srgbClr val="0070C0"/>
                </a:solidFill>
              </a:rPr>
              <a:t>;</a:t>
            </a:r>
            <a:endParaRPr lang="en-IE" sz="3100" dirty="0">
              <a:solidFill>
                <a:srgbClr val="0070C0"/>
              </a:solidFill>
            </a:endParaRPr>
          </a:p>
          <a:p>
            <a:pPr marL="82296" indent="0">
              <a:buNone/>
            </a:pPr>
            <a:r>
              <a:rPr lang="en-US" sz="3100" dirty="0"/>
              <a:t>  </a:t>
            </a:r>
            <a:endParaRPr lang="en-IE" sz="3100" dirty="0"/>
          </a:p>
          <a:p>
            <a:pPr marL="82296" indent="0">
              <a:buNone/>
            </a:pPr>
            <a:r>
              <a:rPr lang="en-US" sz="3100" dirty="0"/>
              <a:t>  IF </a:t>
            </a:r>
            <a:r>
              <a:rPr lang="en-US" sz="3100" dirty="0" err="1"/>
              <a:t>sql_error</a:t>
            </a:r>
            <a:r>
              <a:rPr lang="en-US" sz="3100" dirty="0"/>
              <a:t> = FALSE THEN</a:t>
            </a:r>
            <a:endParaRPr lang="en-IE" sz="3100" dirty="0"/>
          </a:p>
          <a:p>
            <a:pPr marL="82296" indent="0">
              <a:buNone/>
            </a:pPr>
            <a:r>
              <a:rPr lang="en-US" sz="3100" dirty="0"/>
              <a:t>    </a:t>
            </a:r>
            <a:r>
              <a:rPr lang="en-US" sz="3100" dirty="0">
                <a:solidFill>
                  <a:srgbClr val="FF0000"/>
                </a:solidFill>
              </a:rPr>
              <a:t>SET </a:t>
            </a:r>
            <a:r>
              <a:rPr lang="en-US" sz="3100" dirty="0" err="1">
                <a:solidFill>
                  <a:srgbClr val="FF0000"/>
                </a:solidFill>
              </a:rPr>
              <a:t>update_count</a:t>
            </a:r>
            <a:r>
              <a:rPr lang="en-US" sz="3100" dirty="0">
                <a:solidFill>
                  <a:srgbClr val="FF0000"/>
                </a:solidFill>
              </a:rPr>
              <a:t> = 1;</a:t>
            </a:r>
            <a:endParaRPr lang="en-IE" sz="3100" dirty="0">
              <a:solidFill>
                <a:srgbClr val="FF0000"/>
              </a:solidFill>
            </a:endParaRPr>
          </a:p>
          <a:p>
            <a:pPr marL="82296" indent="0">
              <a:buNone/>
            </a:pPr>
            <a:r>
              <a:rPr lang="en-US" sz="3100" dirty="0"/>
              <a:t>    COMMIT;</a:t>
            </a:r>
            <a:endParaRPr lang="en-IE" sz="3100" dirty="0"/>
          </a:p>
          <a:p>
            <a:pPr marL="82296" indent="0">
              <a:buNone/>
            </a:pPr>
            <a:r>
              <a:rPr lang="en-US" sz="3100" dirty="0"/>
              <a:t>  ELSE</a:t>
            </a:r>
            <a:endParaRPr lang="en-IE" sz="3100" dirty="0"/>
          </a:p>
          <a:p>
            <a:pPr marL="82296" indent="0">
              <a:buNone/>
            </a:pPr>
            <a:r>
              <a:rPr lang="en-US" sz="3100" dirty="0">
                <a:solidFill>
                  <a:srgbClr val="FF0000"/>
                </a:solidFill>
              </a:rPr>
              <a:t>    SET </a:t>
            </a:r>
            <a:r>
              <a:rPr lang="en-US" sz="3100" dirty="0" err="1">
                <a:solidFill>
                  <a:srgbClr val="FF0000"/>
                </a:solidFill>
              </a:rPr>
              <a:t>update_count</a:t>
            </a:r>
            <a:r>
              <a:rPr lang="en-US" sz="3100" dirty="0">
                <a:solidFill>
                  <a:srgbClr val="FF0000"/>
                </a:solidFill>
              </a:rPr>
              <a:t> = 0;</a:t>
            </a:r>
            <a:endParaRPr lang="en-IE" sz="3100" dirty="0">
              <a:solidFill>
                <a:srgbClr val="FF0000"/>
              </a:solidFill>
            </a:endParaRPr>
          </a:p>
          <a:p>
            <a:pPr marL="82296" indent="0">
              <a:buNone/>
            </a:pPr>
            <a:r>
              <a:rPr lang="en-US" sz="3100" dirty="0"/>
              <a:t>    ROLLBACK;</a:t>
            </a:r>
            <a:endParaRPr lang="en-IE" sz="3100" dirty="0"/>
          </a:p>
          <a:p>
            <a:pPr marL="82296" indent="0">
              <a:buNone/>
            </a:pPr>
            <a:r>
              <a:rPr lang="en-US" sz="3100" dirty="0"/>
              <a:t>  END IF;</a:t>
            </a:r>
            <a:endParaRPr lang="en-IE" sz="3100" dirty="0"/>
          </a:p>
          <a:p>
            <a:pPr marL="82296" indent="0">
              <a:buNone/>
            </a:pPr>
            <a:r>
              <a:rPr lang="en-US" sz="3100" dirty="0"/>
              <a:t>END//</a:t>
            </a:r>
            <a:endParaRPr lang="en-IE" sz="3100" dirty="0"/>
          </a:p>
          <a:p>
            <a:endParaRPr lang="en-IE" dirty="0"/>
          </a:p>
        </p:txBody>
      </p:sp>
      <p:sp>
        <p:nvSpPr>
          <p:cNvPr id="7" name="Content Placeholder 6"/>
          <p:cNvSpPr>
            <a:spLocks noGrp="1"/>
          </p:cNvSpPr>
          <p:nvPr>
            <p:ph sz="half" idx="2"/>
          </p:nvPr>
        </p:nvSpPr>
        <p:spPr>
          <a:xfrm>
            <a:off x="4211960" y="1484784"/>
            <a:ext cx="4392488" cy="4702656"/>
          </a:xfrm>
        </p:spPr>
        <p:txBody>
          <a:bodyPr>
            <a:normAutofit fontScale="25000" lnSpcReduction="20000"/>
          </a:bodyPr>
          <a:lstStyle/>
          <a:p>
            <a:r>
              <a:rPr lang="en-US" sz="8000" b="1" dirty="0"/>
              <a:t>A </a:t>
            </a:r>
            <a:r>
              <a:rPr lang="en-US" sz="8000" b="1" dirty="0" smtClean="0"/>
              <a:t>statement </a:t>
            </a:r>
            <a:r>
              <a:rPr lang="en-US" sz="8000" b="1" dirty="0"/>
              <a:t>that calls </a:t>
            </a:r>
            <a:r>
              <a:rPr lang="en-US" sz="8000" b="1" dirty="0" smtClean="0"/>
              <a:t>this </a:t>
            </a:r>
            <a:r>
              <a:rPr lang="en-US" sz="8000" b="1" dirty="0"/>
              <a:t>stored </a:t>
            </a:r>
            <a:r>
              <a:rPr lang="en-US" sz="8000" b="1" dirty="0" smtClean="0"/>
              <a:t>procedure:</a:t>
            </a:r>
          </a:p>
          <a:p>
            <a:pPr marL="82296" indent="0">
              <a:buNone/>
            </a:pPr>
            <a:endParaRPr lang="en-US" sz="8000" b="1" dirty="0" smtClean="0"/>
          </a:p>
          <a:p>
            <a:pPr marL="82296" indent="0">
              <a:buNone/>
            </a:pPr>
            <a:r>
              <a:rPr lang="en-US" sz="4800" b="1" dirty="0" smtClean="0"/>
              <a:t>CALL </a:t>
            </a:r>
            <a:r>
              <a:rPr lang="en-US" sz="4800" b="1" dirty="0" err="1"/>
              <a:t>update_invoices_credit_total</a:t>
            </a:r>
            <a:r>
              <a:rPr lang="en-US" sz="4800" b="1" dirty="0"/>
              <a:t>(</a:t>
            </a:r>
            <a:r>
              <a:rPr lang="en-US" sz="4800" b="1" dirty="0">
                <a:solidFill>
                  <a:srgbClr val="0070C0"/>
                </a:solidFill>
              </a:rPr>
              <a:t>56, 200, </a:t>
            </a:r>
            <a:r>
              <a:rPr lang="en-US" sz="4800" b="1" dirty="0" smtClean="0">
                <a:solidFill>
                  <a:srgbClr val="FF0000"/>
                </a:solidFill>
              </a:rPr>
              <a:t>@</a:t>
            </a:r>
            <a:r>
              <a:rPr lang="en-US" sz="4800" b="1" dirty="0" err="1" smtClean="0">
                <a:solidFill>
                  <a:srgbClr val="FF0000"/>
                </a:solidFill>
              </a:rPr>
              <a:t>update_count</a:t>
            </a:r>
            <a:r>
              <a:rPr lang="en-US" sz="4800" b="1" dirty="0" smtClean="0"/>
              <a:t>);</a:t>
            </a:r>
          </a:p>
          <a:p>
            <a:pPr marL="82296" indent="0">
              <a:buNone/>
            </a:pPr>
            <a:endParaRPr lang="en-US" sz="4800" b="1" dirty="0" smtClean="0"/>
          </a:p>
          <a:p>
            <a:r>
              <a:rPr lang="en-US" sz="8000" b="1" dirty="0" smtClean="0"/>
              <a:t>A statement to see the value of the output parameter:</a:t>
            </a:r>
            <a:endParaRPr lang="en-US" sz="8000" b="1" dirty="0"/>
          </a:p>
          <a:p>
            <a:pPr marL="82296" indent="0">
              <a:buNone/>
            </a:pPr>
            <a:endParaRPr lang="en-IE" sz="4800" b="1" dirty="0"/>
          </a:p>
          <a:p>
            <a:pPr marL="82296" indent="0">
              <a:buNone/>
            </a:pPr>
            <a:r>
              <a:rPr lang="en-US" sz="4800" b="1" dirty="0"/>
              <a:t>SELECT CONCAT('</a:t>
            </a:r>
            <a:r>
              <a:rPr lang="en-US" sz="4800" b="1" dirty="0" err="1"/>
              <a:t>row_count</a:t>
            </a:r>
            <a:r>
              <a:rPr lang="en-US" sz="4800" b="1" dirty="0"/>
              <a:t>: ', </a:t>
            </a:r>
            <a:r>
              <a:rPr lang="en-US" sz="4800" b="1" dirty="0" smtClean="0"/>
              <a:t> cast(</a:t>
            </a:r>
            <a:r>
              <a:rPr lang="en-US" sz="4800" b="1" dirty="0" smtClean="0">
                <a:solidFill>
                  <a:srgbClr val="FF0000"/>
                </a:solidFill>
              </a:rPr>
              <a:t>@</a:t>
            </a:r>
            <a:r>
              <a:rPr lang="en-US" sz="4800" b="1" dirty="0" err="1" smtClean="0">
                <a:solidFill>
                  <a:srgbClr val="FF0000"/>
                </a:solidFill>
              </a:rPr>
              <a:t>update_count</a:t>
            </a:r>
            <a:r>
              <a:rPr lang="en-US" sz="4800" b="1" dirty="0" smtClean="0">
                <a:solidFill>
                  <a:srgbClr val="FF0000"/>
                </a:solidFill>
              </a:rPr>
              <a:t> </a:t>
            </a:r>
            <a:r>
              <a:rPr lang="en-US" sz="4800" b="1" dirty="0" smtClean="0"/>
              <a:t>as char)) </a:t>
            </a:r>
            <a:r>
              <a:rPr lang="en-US" sz="4800" b="1" dirty="0"/>
              <a:t>AS </a:t>
            </a:r>
            <a:r>
              <a:rPr lang="en-US" sz="4800" b="1" dirty="0" err="1"/>
              <a:t>update_count</a:t>
            </a:r>
            <a:r>
              <a:rPr lang="en-US" sz="4800" b="1" dirty="0" smtClean="0"/>
              <a:t>;</a:t>
            </a:r>
          </a:p>
          <a:p>
            <a:pPr marL="82296" indent="0">
              <a:buNone/>
            </a:pPr>
            <a:endParaRPr lang="en-US" sz="4800" b="1" dirty="0"/>
          </a:p>
          <a:p>
            <a:pPr marL="82296" indent="0">
              <a:buNone/>
            </a:pPr>
            <a:r>
              <a:rPr lang="en-US" sz="4800" b="1" dirty="0" smtClean="0"/>
              <a:t>Or </a:t>
            </a:r>
          </a:p>
          <a:p>
            <a:pPr marL="82296" indent="0">
              <a:buNone/>
            </a:pPr>
            <a:endParaRPr lang="en-US" sz="4800" b="1" dirty="0"/>
          </a:p>
          <a:p>
            <a:pPr marL="82296" indent="0">
              <a:buNone/>
            </a:pPr>
            <a:r>
              <a:rPr lang="en-US" sz="4800" b="1" dirty="0" smtClean="0"/>
              <a:t>Select @</a:t>
            </a:r>
            <a:r>
              <a:rPr lang="en-US" sz="4800" b="1" dirty="0" err="1" smtClean="0"/>
              <a:t>update_count</a:t>
            </a:r>
            <a:r>
              <a:rPr lang="en-US" sz="4800" b="1" dirty="0" smtClean="0"/>
              <a:t>;</a:t>
            </a:r>
            <a:endParaRPr lang="en-IE" sz="4800" b="1" dirty="0"/>
          </a:p>
          <a:p>
            <a:endParaRPr lang="en-IE" dirty="0" smtClean="0"/>
          </a:p>
          <a:p>
            <a:endParaRPr lang="en-IE" dirty="0"/>
          </a:p>
          <a:p>
            <a:endParaRPr lang="en-IE" dirty="0" smtClean="0"/>
          </a:p>
          <a:p>
            <a:endParaRPr lang="en-IE" dirty="0"/>
          </a:p>
          <a:p>
            <a:endParaRPr lang="en-IE" dirty="0" smtClean="0"/>
          </a:p>
        </p:txBody>
      </p:sp>
    </p:spTree>
    <p:extLst>
      <p:ext uri="{BB962C8B-B14F-4D97-AF65-F5344CB8AC3E}">
        <p14:creationId xmlns:p14="http://schemas.microsoft.com/office/powerpoint/2010/main" val="2227680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Stored Function   </a:t>
            </a:r>
            <a:endParaRPr lang="en-IE" dirty="0"/>
          </a:p>
        </p:txBody>
      </p:sp>
      <p:sp>
        <p:nvSpPr>
          <p:cNvPr id="3" name="Content Placeholder 2"/>
          <p:cNvSpPr>
            <a:spLocks noGrp="1"/>
          </p:cNvSpPr>
          <p:nvPr>
            <p:ph idx="1"/>
          </p:nvPr>
        </p:nvSpPr>
        <p:spPr>
          <a:xfrm>
            <a:off x="1331640" y="1700808"/>
            <a:ext cx="7488832" cy="4547592"/>
          </a:xfrm>
        </p:spPr>
        <p:txBody>
          <a:bodyPr>
            <a:normAutofit/>
          </a:bodyPr>
          <a:lstStyle/>
          <a:p>
            <a:r>
              <a:rPr lang="en-IE" dirty="0" smtClean="0"/>
              <a:t>The code for creating a Stored Function works similarly to the code for creating a Stored Procedure.  However, there are 2 primary differences</a:t>
            </a:r>
          </a:p>
          <a:p>
            <a:pPr marL="916686" lvl="1" indent="-514350">
              <a:buFont typeface="+mj-lt"/>
              <a:buAutoNum type="arabicPeriod"/>
            </a:pPr>
            <a:r>
              <a:rPr lang="en-IE" dirty="0" smtClean="0"/>
              <a:t>A MySQL function always returns a single value</a:t>
            </a:r>
          </a:p>
          <a:p>
            <a:pPr marL="916686" lvl="1" indent="-514350">
              <a:buFont typeface="+mj-lt"/>
              <a:buAutoNum type="arabicPeriod"/>
            </a:pPr>
            <a:r>
              <a:rPr lang="en-IE" dirty="0" smtClean="0"/>
              <a:t>A function can’t make changes to the database such as executing an INSERT, UPDATE or DELETE statement.</a:t>
            </a:r>
            <a:endParaRPr lang="en-I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332657"/>
            <a:ext cx="2261047" cy="119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7609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Stored Functions ctd.</a:t>
            </a:r>
            <a:endParaRPr lang="en-IE" dirty="0"/>
          </a:p>
        </p:txBody>
      </p:sp>
      <p:sp>
        <p:nvSpPr>
          <p:cNvPr id="3" name="Content Placeholder 2"/>
          <p:cNvSpPr>
            <a:spLocks noGrp="1"/>
          </p:cNvSpPr>
          <p:nvPr>
            <p:ph idx="1"/>
          </p:nvPr>
        </p:nvSpPr>
        <p:spPr/>
        <p:txBody>
          <a:bodyPr>
            <a:normAutofit fontScale="92500" lnSpcReduction="10000"/>
          </a:bodyPr>
          <a:lstStyle/>
          <a:p>
            <a:r>
              <a:rPr lang="en-IE" dirty="0"/>
              <a:t>To identify the data type that’s returned by a function, you use the RETURNS keyword in the declaration for the function.  Then, in the body of the function, you use the RETURN keyword to specify the value that’s </a:t>
            </a:r>
            <a:r>
              <a:rPr lang="en-IE" dirty="0" smtClean="0"/>
              <a:t>returned</a:t>
            </a:r>
          </a:p>
          <a:p>
            <a:pPr marL="82296" indent="0">
              <a:buNone/>
            </a:pPr>
            <a:endParaRPr lang="en-IE" dirty="0" smtClean="0"/>
          </a:p>
          <a:p>
            <a:r>
              <a:rPr lang="en-IE" dirty="0" smtClean="0"/>
              <a:t>A function can accept input parameters that work like the input parameters for a SP</a:t>
            </a:r>
          </a:p>
          <a:p>
            <a:r>
              <a:rPr lang="en-IE" dirty="0" smtClean="0"/>
              <a:t>To call a SF, you can use it in any expression just like a built-in function.</a:t>
            </a:r>
            <a:endParaRPr lang="en-IE" dirty="0"/>
          </a:p>
        </p:txBody>
      </p:sp>
    </p:spTree>
    <p:extLst>
      <p:ext uri="{BB962C8B-B14F-4D97-AF65-F5344CB8AC3E}">
        <p14:creationId xmlns:p14="http://schemas.microsoft.com/office/powerpoint/2010/main" val="2369302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 function that calculates salary</a:t>
            </a:r>
            <a:endParaRPr lang="en-IE" dirty="0"/>
          </a:p>
        </p:txBody>
      </p:sp>
      <p:sp>
        <p:nvSpPr>
          <p:cNvPr id="3" name="Content Placeholder 2"/>
          <p:cNvSpPr>
            <a:spLocks noGrp="1"/>
          </p:cNvSpPr>
          <p:nvPr>
            <p:ph idx="1"/>
          </p:nvPr>
        </p:nvSpPr>
        <p:spPr>
          <a:xfrm>
            <a:off x="1187624" y="1447800"/>
            <a:ext cx="7746064" cy="5293568"/>
          </a:xfrm>
        </p:spPr>
        <p:txBody>
          <a:bodyPr>
            <a:noAutofit/>
          </a:bodyPr>
          <a:lstStyle/>
          <a:p>
            <a:pPr marL="82296" indent="0">
              <a:buNone/>
            </a:pPr>
            <a:r>
              <a:rPr lang="en-IE" sz="1600" dirty="0"/>
              <a:t>Drop  Function if exists </a:t>
            </a:r>
            <a:r>
              <a:rPr lang="en-IE" sz="1600" dirty="0" err="1"/>
              <a:t>calculate_salary</a:t>
            </a:r>
            <a:r>
              <a:rPr lang="en-IE" sz="1600" dirty="0" smtClean="0"/>
              <a:t>;</a:t>
            </a:r>
            <a:endParaRPr lang="en-IE" sz="1600" dirty="0"/>
          </a:p>
          <a:p>
            <a:pPr marL="82296" indent="0">
              <a:buNone/>
            </a:pPr>
            <a:r>
              <a:rPr lang="en-IE" sz="1600" dirty="0"/>
              <a:t>DELIMITER </a:t>
            </a:r>
            <a:r>
              <a:rPr lang="en-IE" sz="1600" dirty="0" smtClean="0"/>
              <a:t>//</a:t>
            </a:r>
            <a:endParaRPr lang="en-IE" sz="1600" dirty="0"/>
          </a:p>
          <a:p>
            <a:pPr marL="82296" indent="0">
              <a:buNone/>
            </a:pPr>
            <a:r>
              <a:rPr lang="en-IE" sz="1600" dirty="0"/>
              <a:t>CREATE Function </a:t>
            </a:r>
            <a:r>
              <a:rPr lang="en-IE" sz="1600" dirty="0" err="1"/>
              <a:t>calculate_salary</a:t>
            </a:r>
            <a:endParaRPr lang="en-IE" sz="1600" dirty="0"/>
          </a:p>
          <a:p>
            <a:pPr marL="82296" indent="0">
              <a:buNone/>
            </a:pPr>
            <a:r>
              <a:rPr lang="en-IE" sz="1600" dirty="0"/>
              <a:t>(</a:t>
            </a:r>
          </a:p>
          <a:p>
            <a:pPr marL="82296" indent="0">
              <a:buNone/>
            </a:pPr>
            <a:r>
              <a:rPr lang="en-IE" sz="1600" dirty="0"/>
              <a:t>  </a:t>
            </a:r>
            <a:r>
              <a:rPr lang="en-IE" sz="1600" dirty="0" err="1"/>
              <a:t>id_param</a:t>
            </a:r>
            <a:r>
              <a:rPr lang="en-IE" sz="1600" dirty="0"/>
              <a:t>         INT</a:t>
            </a:r>
          </a:p>
          <a:p>
            <a:pPr marL="82296" indent="0">
              <a:buNone/>
            </a:pPr>
            <a:r>
              <a:rPr lang="en-IE" sz="1600" dirty="0" smtClean="0"/>
              <a:t>)</a:t>
            </a:r>
            <a:endParaRPr lang="en-IE" sz="1600" dirty="0"/>
          </a:p>
          <a:p>
            <a:pPr marL="82296" indent="0">
              <a:buNone/>
            </a:pPr>
            <a:r>
              <a:rPr lang="en-IE" sz="1600" dirty="0"/>
              <a:t>RETURNS DECIMAL(9,2</a:t>
            </a:r>
            <a:r>
              <a:rPr lang="en-IE" sz="1600" dirty="0" smtClean="0"/>
              <a:t>)</a:t>
            </a:r>
            <a:endParaRPr lang="en-IE" sz="1600" dirty="0"/>
          </a:p>
          <a:p>
            <a:pPr marL="82296" indent="0">
              <a:buNone/>
            </a:pPr>
            <a:r>
              <a:rPr lang="en-IE" sz="1600" dirty="0"/>
              <a:t>BEGIN</a:t>
            </a:r>
          </a:p>
          <a:p>
            <a:pPr marL="82296" indent="0">
              <a:buNone/>
            </a:pPr>
            <a:r>
              <a:rPr lang="en-IE" sz="1600" dirty="0"/>
              <a:t>  DECLARE </a:t>
            </a:r>
            <a:r>
              <a:rPr lang="en-IE" sz="1600" dirty="0" err="1"/>
              <a:t>salary_var</a:t>
            </a:r>
            <a:r>
              <a:rPr lang="en-IE" sz="1600" dirty="0"/>
              <a:t> DECIMAL(9,2</a:t>
            </a:r>
            <a:r>
              <a:rPr lang="en-IE" sz="1600" dirty="0" smtClean="0"/>
              <a:t>); </a:t>
            </a:r>
            <a:endParaRPr lang="en-IE" sz="1600" dirty="0"/>
          </a:p>
          <a:p>
            <a:pPr marL="82296" indent="0">
              <a:buNone/>
            </a:pPr>
            <a:r>
              <a:rPr lang="en-IE" sz="1600" dirty="0" smtClean="0"/>
              <a:t>	select </a:t>
            </a:r>
            <a:r>
              <a:rPr lang="en-IE" sz="1600" dirty="0"/>
              <a:t>sum(rate*hours)</a:t>
            </a:r>
          </a:p>
          <a:p>
            <a:pPr marL="82296" indent="0">
              <a:buNone/>
            </a:pPr>
            <a:r>
              <a:rPr lang="en-IE" sz="1600" dirty="0" smtClean="0"/>
              <a:t>	into </a:t>
            </a:r>
            <a:r>
              <a:rPr lang="en-IE" sz="1600" dirty="0" err="1"/>
              <a:t>salary_var</a:t>
            </a:r>
            <a:endParaRPr lang="en-IE" sz="1600" dirty="0"/>
          </a:p>
          <a:p>
            <a:pPr marL="82296" indent="0">
              <a:buNone/>
            </a:pPr>
            <a:r>
              <a:rPr lang="en-IE" sz="1600" dirty="0" smtClean="0"/>
              <a:t>	from </a:t>
            </a:r>
            <a:r>
              <a:rPr lang="en-IE" sz="1600" dirty="0"/>
              <a:t>details</a:t>
            </a:r>
          </a:p>
          <a:p>
            <a:pPr marL="82296" indent="0">
              <a:buNone/>
            </a:pPr>
            <a:r>
              <a:rPr lang="en-IE" sz="1600" dirty="0" smtClean="0"/>
              <a:t>	where </a:t>
            </a:r>
            <a:r>
              <a:rPr lang="en-IE" sz="1600" dirty="0"/>
              <a:t>id = </a:t>
            </a:r>
            <a:r>
              <a:rPr lang="en-IE" sz="1600" dirty="0" err="1"/>
              <a:t>id_param</a:t>
            </a:r>
            <a:r>
              <a:rPr lang="en-IE" sz="1600" dirty="0" smtClean="0"/>
              <a:t>;</a:t>
            </a:r>
            <a:endParaRPr lang="en-IE" sz="1600" dirty="0"/>
          </a:p>
          <a:p>
            <a:pPr marL="82296" indent="0">
              <a:buNone/>
            </a:pPr>
            <a:r>
              <a:rPr lang="en-IE" sz="1600" dirty="0"/>
              <a:t> RETURN </a:t>
            </a:r>
            <a:r>
              <a:rPr lang="en-IE" sz="1600" dirty="0" err="1"/>
              <a:t>salary_var</a:t>
            </a:r>
            <a:r>
              <a:rPr lang="en-IE" sz="1600" dirty="0"/>
              <a:t>;</a:t>
            </a:r>
          </a:p>
          <a:p>
            <a:pPr marL="82296" indent="0">
              <a:buNone/>
            </a:pPr>
            <a:r>
              <a:rPr lang="en-IE" sz="1600" dirty="0"/>
              <a:t>END</a:t>
            </a:r>
            <a:r>
              <a:rPr lang="en-IE" sz="1600" dirty="0" smtClean="0"/>
              <a:t>//</a:t>
            </a:r>
            <a:endParaRPr lang="en-IE" sz="1600" dirty="0"/>
          </a:p>
          <a:p>
            <a:pPr marL="82296" indent="0">
              <a:buNone/>
            </a:pPr>
            <a:r>
              <a:rPr lang="en-IE" sz="1600" dirty="0">
                <a:solidFill>
                  <a:srgbClr val="0070C0"/>
                </a:solidFill>
              </a:rPr>
              <a:t>select </a:t>
            </a:r>
            <a:r>
              <a:rPr lang="en-IE" sz="1600" dirty="0" err="1">
                <a:solidFill>
                  <a:srgbClr val="0070C0"/>
                </a:solidFill>
              </a:rPr>
              <a:t>calculate_salary</a:t>
            </a:r>
            <a:r>
              <a:rPr lang="en-IE" sz="1600" dirty="0">
                <a:solidFill>
                  <a:srgbClr val="0070C0"/>
                </a:solidFill>
              </a:rPr>
              <a:t>(3</a:t>
            </a:r>
            <a:r>
              <a:rPr lang="en-IE" sz="1600" dirty="0" smtClean="0">
                <a:solidFill>
                  <a:srgbClr val="0070C0"/>
                </a:solidFill>
              </a:rPr>
              <a:t>);		Calling the Function</a:t>
            </a:r>
            <a:endParaRPr lang="en-IE" sz="1600" dirty="0">
              <a:solidFill>
                <a:srgbClr val="0070C0"/>
              </a:solidFill>
            </a:endParaRPr>
          </a:p>
        </p:txBody>
      </p:sp>
      <p:sp>
        <p:nvSpPr>
          <p:cNvPr id="4" name="Right Arrow 3"/>
          <p:cNvSpPr/>
          <p:nvPr/>
        </p:nvSpPr>
        <p:spPr>
          <a:xfrm>
            <a:off x="3563888" y="624580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Cloud 4"/>
          <p:cNvSpPr/>
          <p:nvPr/>
        </p:nvSpPr>
        <p:spPr>
          <a:xfrm>
            <a:off x="6588224" y="2708920"/>
            <a:ext cx="2160240" cy="151216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Run this example</a:t>
            </a:r>
            <a:endParaRPr lang="en-IE" dirty="0"/>
          </a:p>
        </p:txBody>
      </p:sp>
    </p:spTree>
    <p:extLst>
      <p:ext uri="{BB962C8B-B14F-4D97-AF65-F5344CB8AC3E}">
        <p14:creationId xmlns:p14="http://schemas.microsoft.com/office/powerpoint/2010/main" val="21386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Views</a:t>
            </a:r>
            <a:endParaRPr lang="en-IE" dirty="0"/>
          </a:p>
        </p:txBody>
      </p:sp>
    </p:spTree>
    <p:extLst>
      <p:ext uri="{BB962C8B-B14F-4D97-AF65-F5344CB8AC3E}">
        <p14:creationId xmlns:p14="http://schemas.microsoft.com/office/powerpoint/2010/main" val="2982658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DROP Function</a:t>
            </a:r>
            <a:endParaRPr lang="en-IE" dirty="0"/>
          </a:p>
        </p:txBody>
      </p:sp>
      <p:sp>
        <p:nvSpPr>
          <p:cNvPr id="3" name="Content Placeholder 2"/>
          <p:cNvSpPr>
            <a:spLocks noGrp="1"/>
          </p:cNvSpPr>
          <p:nvPr>
            <p:ph idx="1"/>
          </p:nvPr>
        </p:nvSpPr>
        <p:spPr/>
        <p:txBody>
          <a:bodyPr/>
          <a:lstStyle/>
          <a:p>
            <a:r>
              <a:rPr lang="en-IE" sz="2800" dirty="0" smtClean="0"/>
              <a:t>DROP FUNCTION  IF EXISTS </a:t>
            </a:r>
            <a:r>
              <a:rPr lang="en-IE" sz="2800" dirty="0" err="1" smtClean="0"/>
              <a:t>calculate_salary</a:t>
            </a:r>
            <a:r>
              <a:rPr lang="en-IE" sz="2800" dirty="0" smtClean="0"/>
              <a:t>;</a:t>
            </a:r>
            <a:endParaRPr lang="en-IE" sz="2800" dirty="0"/>
          </a:p>
          <a:p>
            <a:pPr marL="82296" indent="0">
              <a:buNone/>
            </a:pPr>
            <a:endParaRPr lang="en-IE" dirty="0"/>
          </a:p>
        </p:txBody>
      </p:sp>
    </p:spTree>
    <p:extLst>
      <p:ext uri="{BB962C8B-B14F-4D97-AF65-F5344CB8AC3E}">
        <p14:creationId xmlns:p14="http://schemas.microsoft.com/office/powerpoint/2010/main" val="2875426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Triggers</a:t>
            </a:r>
            <a:endParaRPr lang="en-IE" dirty="0"/>
          </a:p>
        </p:txBody>
      </p:sp>
      <p:sp>
        <p:nvSpPr>
          <p:cNvPr id="3" name="Content Placeholder 2"/>
          <p:cNvSpPr>
            <a:spLocks noGrp="1"/>
          </p:cNvSpPr>
          <p:nvPr>
            <p:ph idx="1"/>
          </p:nvPr>
        </p:nvSpPr>
        <p:spPr/>
        <p:txBody>
          <a:bodyPr>
            <a:normAutofit lnSpcReduction="10000"/>
          </a:bodyPr>
          <a:lstStyle/>
          <a:p>
            <a:r>
              <a:rPr lang="en-IE" dirty="0" smtClean="0"/>
              <a:t>A trigger is a named block of code that executes, or fires, in response to an insert update or delete statement</a:t>
            </a:r>
          </a:p>
          <a:p>
            <a:r>
              <a:rPr lang="en-IE" dirty="0" smtClean="0"/>
              <a:t>You can fire a trigger </a:t>
            </a:r>
            <a:r>
              <a:rPr lang="en-IE" b="1" dirty="0" smtClean="0"/>
              <a:t>before </a:t>
            </a:r>
            <a:r>
              <a:rPr lang="en-IE" dirty="0" smtClean="0"/>
              <a:t>or </a:t>
            </a:r>
            <a:r>
              <a:rPr lang="en-IE" b="1" dirty="0" smtClean="0"/>
              <a:t>after</a:t>
            </a:r>
            <a:r>
              <a:rPr lang="en-IE" dirty="0" smtClean="0"/>
              <a:t> an insert, update or delete statement is executed on a table.</a:t>
            </a:r>
          </a:p>
          <a:p>
            <a:r>
              <a:rPr lang="en-IE" dirty="0" smtClean="0"/>
              <a:t>You must specify a FOR EACH ROW clause.  This creates a </a:t>
            </a:r>
            <a:r>
              <a:rPr lang="en-IE" i="1" dirty="0" smtClean="0"/>
              <a:t>row-level trigger </a:t>
            </a:r>
            <a:r>
              <a:rPr lang="en-IE" dirty="0" smtClean="0"/>
              <a:t>that fires once for each row that’s modified.</a:t>
            </a:r>
          </a:p>
          <a:p>
            <a:r>
              <a:rPr lang="en-IE" dirty="0" smtClean="0"/>
              <a:t>MySQL only supports row-level triggers</a:t>
            </a:r>
            <a:endParaRPr lang="en-I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116632"/>
            <a:ext cx="2676436" cy="1420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281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BEFORE  TRIGGER</a:t>
            </a:r>
            <a:endParaRPr lang="en-IE" dirty="0"/>
          </a:p>
        </p:txBody>
      </p:sp>
      <p:sp>
        <p:nvSpPr>
          <p:cNvPr id="3" name="Content Placeholder 2"/>
          <p:cNvSpPr>
            <a:spLocks noGrp="1"/>
          </p:cNvSpPr>
          <p:nvPr>
            <p:ph idx="1"/>
          </p:nvPr>
        </p:nvSpPr>
        <p:spPr/>
        <p:txBody>
          <a:bodyPr>
            <a:normAutofit fontScale="77500" lnSpcReduction="20000"/>
          </a:bodyPr>
          <a:lstStyle/>
          <a:p>
            <a:pPr marL="82296" indent="0">
              <a:buNone/>
            </a:pPr>
            <a:r>
              <a:rPr lang="en-IE" dirty="0"/>
              <a:t>DELIMITER </a:t>
            </a:r>
            <a:r>
              <a:rPr lang="en-IE" dirty="0" smtClean="0"/>
              <a:t>//</a:t>
            </a:r>
            <a:endParaRPr lang="en-IE" dirty="0"/>
          </a:p>
          <a:p>
            <a:pPr marL="82296" indent="0">
              <a:buNone/>
            </a:pPr>
            <a:r>
              <a:rPr lang="en-IE" dirty="0"/>
              <a:t>CREATE TRIGGER </a:t>
            </a:r>
            <a:r>
              <a:rPr lang="en-IE" dirty="0" err="1"/>
              <a:t>details_before_update</a:t>
            </a:r>
            <a:endParaRPr lang="en-IE" dirty="0"/>
          </a:p>
          <a:p>
            <a:pPr marL="82296" indent="0">
              <a:buNone/>
            </a:pPr>
            <a:r>
              <a:rPr lang="en-IE" dirty="0"/>
              <a:t>  BEFORE UPDATE ON details</a:t>
            </a:r>
          </a:p>
          <a:p>
            <a:pPr marL="82296" indent="0">
              <a:buNone/>
            </a:pPr>
            <a:r>
              <a:rPr lang="en-IE" dirty="0"/>
              <a:t>  FOR EACH ROW </a:t>
            </a:r>
          </a:p>
          <a:p>
            <a:pPr marL="82296" indent="0">
              <a:buNone/>
            </a:pPr>
            <a:r>
              <a:rPr lang="en-IE" dirty="0"/>
              <a:t>BEGIN</a:t>
            </a:r>
          </a:p>
          <a:p>
            <a:pPr marL="82296" indent="0">
              <a:buNone/>
            </a:pPr>
            <a:r>
              <a:rPr lang="en-IE" dirty="0"/>
              <a:t>  SET </a:t>
            </a:r>
            <a:r>
              <a:rPr lang="en-IE" dirty="0" err="1"/>
              <a:t>NEW.department</a:t>
            </a:r>
            <a:r>
              <a:rPr lang="en-IE" dirty="0"/>
              <a:t> = UPPER(</a:t>
            </a:r>
            <a:r>
              <a:rPr lang="en-IE" dirty="0" err="1"/>
              <a:t>NEW.department</a:t>
            </a:r>
            <a:r>
              <a:rPr lang="en-IE" dirty="0"/>
              <a:t>);</a:t>
            </a:r>
          </a:p>
          <a:p>
            <a:pPr marL="82296" indent="0">
              <a:buNone/>
            </a:pPr>
            <a:r>
              <a:rPr lang="en-IE" dirty="0"/>
              <a:t>END// </a:t>
            </a:r>
          </a:p>
          <a:p>
            <a:pPr marL="82296" indent="0">
              <a:buNone/>
            </a:pPr>
            <a:endParaRPr lang="en-IE" dirty="0"/>
          </a:p>
          <a:p>
            <a:r>
              <a:rPr lang="en-IE" dirty="0" smtClean="0"/>
              <a:t>An UPDATE statement that fires the trigger</a:t>
            </a:r>
            <a:endParaRPr lang="en-IE" dirty="0"/>
          </a:p>
          <a:p>
            <a:pPr marL="82296" indent="0">
              <a:buNone/>
            </a:pPr>
            <a:r>
              <a:rPr lang="en-IE" dirty="0"/>
              <a:t>update details </a:t>
            </a:r>
          </a:p>
          <a:p>
            <a:pPr marL="82296" indent="0">
              <a:buNone/>
            </a:pPr>
            <a:r>
              <a:rPr lang="en-IE" dirty="0"/>
              <a:t>set department = "</a:t>
            </a:r>
            <a:r>
              <a:rPr lang="en-IE" dirty="0" smtClean="0"/>
              <a:t>any </a:t>
            </a:r>
            <a:r>
              <a:rPr lang="en-IE" dirty="0" err="1" smtClean="0"/>
              <a:t>dept</a:t>
            </a:r>
            <a:r>
              <a:rPr lang="en-IE" dirty="0" smtClean="0"/>
              <a:t>"</a:t>
            </a:r>
            <a:endParaRPr lang="en-IE" dirty="0"/>
          </a:p>
          <a:p>
            <a:pPr marL="82296" indent="0">
              <a:buNone/>
            </a:pPr>
            <a:r>
              <a:rPr lang="en-IE" dirty="0"/>
              <a:t>where id = 5;</a:t>
            </a:r>
          </a:p>
        </p:txBody>
      </p:sp>
      <p:sp>
        <p:nvSpPr>
          <p:cNvPr id="4" name="Cloud 3"/>
          <p:cNvSpPr/>
          <p:nvPr/>
        </p:nvSpPr>
        <p:spPr>
          <a:xfrm>
            <a:off x="7020272" y="1916832"/>
            <a:ext cx="1944216" cy="136815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Run this example</a:t>
            </a:r>
            <a:endParaRPr lang="en-IE" dirty="0"/>
          </a:p>
        </p:txBody>
      </p:sp>
    </p:spTree>
    <p:extLst>
      <p:ext uri="{BB962C8B-B14F-4D97-AF65-F5344CB8AC3E}">
        <p14:creationId xmlns:p14="http://schemas.microsoft.com/office/powerpoint/2010/main" val="1588985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AFTER TRIGGER</a:t>
            </a:r>
            <a:endParaRPr lang="en-IE" dirty="0"/>
          </a:p>
        </p:txBody>
      </p:sp>
      <p:sp>
        <p:nvSpPr>
          <p:cNvPr id="3" name="Content Placeholder 2"/>
          <p:cNvSpPr>
            <a:spLocks noGrp="1"/>
          </p:cNvSpPr>
          <p:nvPr>
            <p:ph idx="1"/>
          </p:nvPr>
        </p:nvSpPr>
        <p:spPr/>
        <p:txBody>
          <a:bodyPr/>
          <a:lstStyle/>
          <a:p>
            <a:r>
              <a:rPr lang="en-IE" dirty="0" smtClean="0"/>
              <a:t>You can use an AFTER trigger to insert rows into an audit table</a:t>
            </a:r>
          </a:p>
          <a:p>
            <a:r>
              <a:rPr lang="en-IE" dirty="0" smtClean="0"/>
              <a:t>Example</a:t>
            </a:r>
          </a:p>
          <a:p>
            <a:r>
              <a:rPr lang="en-IE" dirty="0" smtClean="0"/>
              <a:t>Create a table that stores information about actions that occurred on the orders table</a:t>
            </a:r>
            <a:endParaRPr lang="en-IE" dirty="0"/>
          </a:p>
        </p:txBody>
      </p:sp>
    </p:spTree>
    <p:extLst>
      <p:ext uri="{BB962C8B-B14F-4D97-AF65-F5344CB8AC3E}">
        <p14:creationId xmlns:p14="http://schemas.microsoft.com/office/powerpoint/2010/main" val="4086155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Create an Audit table</a:t>
            </a:r>
            <a:endParaRPr lang="en-IE" dirty="0"/>
          </a:p>
        </p:txBody>
      </p:sp>
      <p:sp>
        <p:nvSpPr>
          <p:cNvPr id="3" name="Content Placeholder 2"/>
          <p:cNvSpPr>
            <a:spLocks noGrp="1"/>
          </p:cNvSpPr>
          <p:nvPr>
            <p:ph idx="1"/>
          </p:nvPr>
        </p:nvSpPr>
        <p:spPr/>
        <p:txBody>
          <a:bodyPr>
            <a:normAutofit fontScale="70000" lnSpcReduction="20000"/>
          </a:bodyPr>
          <a:lstStyle/>
          <a:p>
            <a:r>
              <a:rPr lang="en-IE" dirty="0" smtClean="0"/>
              <a:t>CREATE TABLE </a:t>
            </a:r>
          </a:p>
          <a:p>
            <a:endParaRPr lang="en-IE" dirty="0"/>
          </a:p>
          <a:p>
            <a:r>
              <a:rPr lang="en-IE" dirty="0"/>
              <a:t>use </a:t>
            </a:r>
            <a:r>
              <a:rPr lang="en-IE" dirty="0" err="1"/>
              <a:t>om</a:t>
            </a:r>
            <a:r>
              <a:rPr lang="en-IE" dirty="0"/>
              <a:t>;</a:t>
            </a:r>
          </a:p>
          <a:p>
            <a:pPr marL="82296" indent="0">
              <a:buNone/>
            </a:pPr>
            <a:endParaRPr lang="en-IE" dirty="0"/>
          </a:p>
          <a:p>
            <a:pPr marL="82296" indent="0">
              <a:buNone/>
            </a:pPr>
            <a:r>
              <a:rPr lang="en-IE" dirty="0"/>
              <a:t>DROP TABLE IF EXISTS orders_audit;</a:t>
            </a:r>
          </a:p>
          <a:p>
            <a:pPr marL="82296" indent="0">
              <a:buNone/>
            </a:pPr>
            <a:endParaRPr lang="en-IE" dirty="0"/>
          </a:p>
          <a:p>
            <a:pPr marL="82296" indent="0">
              <a:buNone/>
            </a:pPr>
            <a:r>
              <a:rPr lang="en-IE" dirty="0"/>
              <a:t>CREATE TABLE orders_audit</a:t>
            </a:r>
          </a:p>
          <a:p>
            <a:pPr marL="82296" indent="0">
              <a:buNone/>
            </a:pPr>
            <a:r>
              <a:rPr lang="en-IE" dirty="0"/>
              <a:t>(</a:t>
            </a:r>
          </a:p>
          <a:p>
            <a:pPr marL="82296" indent="0">
              <a:buNone/>
            </a:pPr>
            <a:r>
              <a:rPr lang="en-IE" dirty="0"/>
              <a:t>    </a:t>
            </a:r>
            <a:r>
              <a:rPr lang="en-IE" dirty="0" err="1"/>
              <a:t>order_id</a:t>
            </a:r>
            <a:r>
              <a:rPr lang="en-IE" dirty="0"/>
              <a:t>        INT     NOT NULL,</a:t>
            </a:r>
          </a:p>
          <a:p>
            <a:pPr marL="82296" indent="0">
              <a:buNone/>
            </a:pPr>
            <a:r>
              <a:rPr lang="en-IE" dirty="0"/>
              <a:t>    </a:t>
            </a:r>
            <a:r>
              <a:rPr lang="en-IE" dirty="0" err="1"/>
              <a:t>customer_id</a:t>
            </a:r>
            <a:r>
              <a:rPr lang="en-IE" dirty="0"/>
              <a:t>     INT     NOT NULL,</a:t>
            </a:r>
          </a:p>
          <a:p>
            <a:pPr marL="82296" indent="0">
              <a:buNone/>
            </a:pPr>
            <a:r>
              <a:rPr lang="en-IE" dirty="0"/>
              <a:t>    </a:t>
            </a:r>
            <a:r>
              <a:rPr lang="en-IE" dirty="0" err="1"/>
              <a:t>action_type</a:t>
            </a:r>
            <a:r>
              <a:rPr lang="en-IE" dirty="0"/>
              <a:t>     VARCHAR(50),</a:t>
            </a:r>
          </a:p>
          <a:p>
            <a:pPr marL="82296" indent="0">
              <a:buNone/>
            </a:pPr>
            <a:r>
              <a:rPr lang="en-IE" dirty="0"/>
              <a:t>    </a:t>
            </a:r>
            <a:r>
              <a:rPr lang="en-IE" dirty="0" err="1"/>
              <a:t>action_date</a:t>
            </a:r>
            <a:r>
              <a:rPr lang="en-IE" dirty="0"/>
              <a:t>     DATETIME NOT NULL</a:t>
            </a:r>
          </a:p>
          <a:p>
            <a:pPr marL="82296" indent="0">
              <a:buNone/>
            </a:pPr>
            <a:r>
              <a:rPr lang="en-IE" dirty="0"/>
              <a:t>)</a:t>
            </a:r>
          </a:p>
        </p:txBody>
      </p:sp>
    </p:spTree>
    <p:extLst>
      <p:ext uri="{BB962C8B-B14F-4D97-AF65-F5344CB8AC3E}">
        <p14:creationId xmlns:p14="http://schemas.microsoft.com/office/powerpoint/2010/main" val="931869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200" dirty="0" smtClean="0"/>
              <a:t>Triggers that insert rows into  the audit table – AFTER INSERT</a:t>
            </a:r>
            <a:endParaRPr lang="en-IE" sz="3200" dirty="0"/>
          </a:p>
        </p:txBody>
      </p:sp>
      <p:sp>
        <p:nvSpPr>
          <p:cNvPr id="3" name="Content Placeholder 2"/>
          <p:cNvSpPr>
            <a:spLocks noGrp="1"/>
          </p:cNvSpPr>
          <p:nvPr>
            <p:ph idx="1"/>
          </p:nvPr>
        </p:nvSpPr>
        <p:spPr>
          <a:xfrm>
            <a:off x="1043608" y="1268760"/>
            <a:ext cx="7600888" cy="5365576"/>
          </a:xfrm>
        </p:spPr>
        <p:txBody>
          <a:bodyPr>
            <a:normAutofit/>
          </a:bodyPr>
          <a:lstStyle/>
          <a:p>
            <a:pPr marL="82296" indent="0">
              <a:buNone/>
            </a:pPr>
            <a:r>
              <a:rPr lang="en-IE" sz="1800" dirty="0"/>
              <a:t>DELIMITER </a:t>
            </a:r>
            <a:r>
              <a:rPr lang="en-IE" sz="1800" dirty="0" smtClean="0"/>
              <a:t>//</a:t>
            </a:r>
            <a:endParaRPr lang="en-IE" sz="1800" dirty="0"/>
          </a:p>
          <a:p>
            <a:pPr marL="82296" indent="0">
              <a:buNone/>
            </a:pPr>
            <a:r>
              <a:rPr lang="en-IE" sz="1800" dirty="0"/>
              <a:t>DROP TRIGGER IF EXISTS orders_after_insert</a:t>
            </a:r>
            <a:r>
              <a:rPr lang="en-IE" sz="1800" dirty="0" smtClean="0"/>
              <a:t>;</a:t>
            </a:r>
            <a:endParaRPr lang="en-IE" sz="1800" dirty="0"/>
          </a:p>
          <a:p>
            <a:pPr marL="82296" indent="0">
              <a:buNone/>
            </a:pPr>
            <a:r>
              <a:rPr lang="en-IE" sz="1800" dirty="0"/>
              <a:t>CREATE  TRIGGER orders_after_insert</a:t>
            </a:r>
          </a:p>
          <a:p>
            <a:pPr marL="82296" indent="0">
              <a:buNone/>
            </a:pPr>
            <a:r>
              <a:rPr lang="en-IE" sz="1800" dirty="0"/>
              <a:t>    AFTER INSERT on orders</a:t>
            </a:r>
          </a:p>
          <a:p>
            <a:pPr marL="82296" indent="0">
              <a:buNone/>
            </a:pPr>
            <a:r>
              <a:rPr lang="en-IE" sz="1800" dirty="0"/>
              <a:t>    FOR EACH ROW</a:t>
            </a:r>
          </a:p>
          <a:p>
            <a:pPr marL="82296" indent="0">
              <a:buNone/>
            </a:pPr>
            <a:r>
              <a:rPr lang="en-IE" sz="1800" dirty="0"/>
              <a:t>BEGIN</a:t>
            </a:r>
          </a:p>
          <a:p>
            <a:pPr marL="82296" indent="0">
              <a:buNone/>
            </a:pPr>
            <a:r>
              <a:rPr lang="en-IE" sz="1800" dirty="0"/>
              <a:t>    INSERT INTO </a:t>
            </a:r>
            <a:r>
              <a:rPr lang="en-IE" sz="1800" dirty="0" smtClean="0"/>
              <a:t>orders_audit </a:t>
            </a:r>
            <a:r>
              <a:rPr lang="en-IE" sz="1800" dirty="0"/>
              <a:t>VALUES</a:t>
            </a:r>
          </a:p>
          <a:p>
            <a:pPr marL="82296" indent="0">
              <a:buNone/>
            </a:pPr>
            <a:r>
              <a:rPr lang="en-IE" sz="1800" dirty="0"/>
              <a:t>    (</a:t>
            </a:r>
            <a:r>
              <a:rPr lang="en-IE" sz="1800" b="1" dirty="0"/>
              <a:t>NEW</a:t>
            </a:r>
            <a:r>
              <a:rPr lang="en-IE" sz="1800" dirty="0"/>
              <a:t>.order_id, </a:t>
            </a:r>
            <a:r>
              <a:rPr lang="en-IE" sz="1800" b="1" dirty="0"/>
              <a:t>NEW</a:t>
            </a:r>
            <a:r>
              <a:rPr lang="en-IE" sz="1800" dirty="0"/>
              <a:t>.customer_id, "INSERTED", NOW());</a:t>
            </a:r>
          </a:p>
          <a:p>
            <a:pPr marL="82296" indent="0">
              <a:buNone/>
            </a:pPr>
            <a:r>
              <a:rPr lang="en-IE" sz="1800" dirty="0"/>
              <a:t>    </a:t>
            </a:r>
          </a:p>
          <a:p>
            <a:pPr marL="82296" indent="0">
              <a:buNone/>
            </a:pPr>
            <a:r>
              <a:rPr lang="en-IE" sz="1800" dirty="0"/>
              <a:t>END//</a:t>
            </a:r>
          </a:p>
          <a:p>
            <a:pPr marL="82296" indent="0">
              <a:buNone/>
            </a:pPr>
            <a:r>
              <a:rPr lang="en-IE" sz="1800" dirty="0" smtClean="0"/>
              <a:t>INSERT </a:t>
            </a:r>
            <a:r>
              <a:rPr lang="en-IE" sz="1800" dirty="0"/>
              <a:t>INTO orders VALUES (</a:t>
            </a:r>
            <a:r>
              <a:rPr lang="en-IE" sz="1800" b="1" dirty="0"/>
              <a:t>1215, 11, </a:t>
            </a:r>
            <a:r>
              <a:rPr lang="en-IE" sz="1800" dirty="0"/>
              <a:t>'2009-11-23', '2009-11-28');</a:t>
            </a:r>
          </a:p>
          <a:p>
            <a:pPr marL="82296" indent="0">
              <a:buNone/>
            </a:pPr>
            <a:r>
              <a:rPr lang="en-IE" sz="1800" dirty="0" smtClean="0"/>
              <a:t>SELECT </a:t>
            </a:r>
            <a:r>
              <a:rPr lang="en-IE" sz="1800" dirty="0"/>
              <a:t>* from om.orders_audit;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5301208"/>
            <a:ext cx="345757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4427984" y="5013176"/>
            <a:ext cx="504056"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004048" y="5013176"/>
            <a:ext cx="64807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loud 7"/>
          <p:cNvSpPr/>
          <p:nvPr/>
        </p:nvSpPr>
        <p:spPr>
          <a:xfrm>
            <a:off x="6732240" y="1700808"/>
            <a:ext cx="2160240" cy="172819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Use OM database to run this example</a:t>
            </a:r>
            <a:endParaRPr lang="en-IE" dirty="0"/>
          </a:p>
        </p:txBody>
      </p:sp>
    </p:spTree>
    <p:extLst>
      <p:ext uri="{BB962C8B-B14F-4D97-AF65-F5344CB8AC3E}">
        <p14:creationId xmlns:p14="http://schemas.microsoft.com/office/powerpoint/2010/main" val="1226501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384864" cy="3421360"/>
          </a:xfrm>
        </p:spPr>
        <p:txBody>
          <a:bodyPr>
            <a:normAutofit fontScale="85000" lnSpcReduction="20000"/>
          </a:bodyPr>
          <a:lstStyle/>
          <a:p>
            <a:pPr marL="82296" indent="0">
              <a:buNone/>
            </a:pPr>
            <a:r>
              <a:rPr lang="en-IE" sz="2400" dirty="0"/>
              <a:t>DELIMITER </a:t>
            </a:r>
            <a:r>
              <a:rPr lang="en-IE" sz="2400" dirty="0" smtClean="0"/>
              <a:t>//</a:t>
            </a:r>
            <a:endParaRPr lang="en-IE" sz="2400" dirty="0"/>
          </a:p>
          <a:p>
            <a:pPr marL="82296" indent="0">
              <a:buNone/>
            </a:pPr>
            <a:r>
              <a:rPr lang="en-IE" sz="2400" dirty="0"/>
              <a:t>DROP TRIGGER IF EXISTS </a:t>
            </a:r>
            <a:r>
              <a:rPr lang="en-IE" sz="2400" dirty="0" err="1"/>
              <a:t>orders_after_delete</a:t>
            </a:r>
            <a:r>
              <a:rPr lang="en-IE" sz="2400" dirty="0" smtClean="0"/>
              <a:t>;</a:t>
            </a:r>
            <a:endParaRPr lang="en-IE" sz="2400" dirty="0"/>
          </a:p>
          <a:p>
            <a:pPr marL="82296" indent="0">
              <a:buNone/>
            </a:pPr>
            <a:r>
              <a:rPr lang="en-IE" sz="2400" dirty="0"/>
              <a:t>CREATE  TRIGGER </a:t>
            </a:r>
            <a:r>
              <a:rPr lang="en-IE" sz="2400" dirty="0" err="1"/>
              <a:t>orders_after_delete</a:t>
            </a:r>
            <a:endParaRPr lang="en-IE" sz="2400" dirty="0"/>
          </a:p>
          <a:p>
            <a:pPr marL="82296" indent="0">
              <a:buNone/>
            </a:pPr>
            <a:r>
              <a:rPr lang="en-IE" sz="2400" dirty="0"/>
              <a:t>    AFTER DELETE on orders</a:t>
            </a:r>
          </a:p>
          <a:p>
            <a:pPr marL="82296" indent="0">
              <a:buNone/>
            </a:pPr>
            <a:r>
              <a:rPr lang="en-IE" sz="2400" dirty="0"/>
              <a:t>    FOR EACH ROW</a:t>
            </a:r>
          </a:p>
          <a:p>
            <a:pPr marL="82296" indent="0">
              <a:buNone/>
            </a:pPr>
            <a:r>
              <a:rPr lang="en-IE" sz="2400" dirty="0"/>
              <a:t>BEGIN</a:t>
            </a:r>
          </a:p>
          <a:p>
            <a:pPr marL="82296" indent="0">
              <a:buNone/>
            </a:pPr>
            <a:r>
              <a:rPr lang="en-IE" sz="2400" dirty="0"/>
              <a:t>    INSERT INTO orders_audit VALUES</a:t>
            </a:r>
          </a:p>
          <a:p>
            <a:pPr marL="82296" indent="0">
              <a:buNone/>
            </a:pPr>
            <a:r>
              <a:rPr lang="en-IE" sz="2400" dirty="0"/>
              <a:t>    (</a:t>
            </a:r>
            <a:r>
              <a:rPr lang="en-IE" sz="2400" dirty="0" err="1"/>
              <a:t>OLD.order_id</a:t>
            </a:r>
            <a:r>
              <a:rPr lang="en-IE" sz="2400" dirty="0"/>
              <a:t>, </a:t>
            </a:r>
            <a:r>
              <a:rPr lang="en-IE" sz="2400" dirty="0" err="1"/>
              <a:t>OLD.customer_id</a:t>
            </a:r>
            <a:r>
              <a:rPr lang="en-IE" sz="2400" dirty="0"/>
              <a:t>, "DELETED", NOW</a:t>
            </a:r>
            <a:r>
              <a:rPr lang="en-IE" sz="2400" dirty="0" smtClean="0"/>
              <a:t>());   </a:t>
            </a:r>
            <a:endParaRPr lang="en-IE" sz="2400" dirty="0"/>
          </a:p>
          <a:p>
            <a:pPr marL="82296" indent="0">
              <a:buNone/>
            </a:pPr>
            <a:r>
              <a:rPr lang="en-IE" sz="2400" dirty="0"/>
              <a:t>END</a:t>
            </a:r>
            <a:r>
              <a:rPr lang="en-IE" sz="2400" dirty="0" smtClean="0"/>
              <a:t>//</a:t>
            </a:r>
            <a:endParaRPr lang="en-IE" sz="2400" dirty="0"/>
          </a:p>
          <a:p>
            <a:pPr marL="82296" indent="0">
              <a:buNone/>
            </a:pPr>
            <a:r>
              <a:rPr lang="en-IE" sz="2400" dirty="0"/>
              <a:t>DELETE FROM  orders WHERE </a:t>
            </a:r>
            <a:r>
              <a:rPr lang="en-IE" sz="2400" dirty="0" err="1"/>
              <a:t>order_id</a:t>
            </a:r>
            <a:r>
              <a:rPr lang="en-IE" sz="2400" dirty="0"/>
              <a:t> = 1216;</a:t>
            </a:r>
          </a:p>
        </p:txBody>
      </p:sp>
      <p:sp>
        <p:nvSpPr>
          <p:cNvPr id="4" name="Title 1"/>
          <p:cNvSpPr>
            <a:spLocks noGrp="1"/>
          </p:cNvSpPr>
          <p:nvPr>
            <p:ph type="title"/>
          </p:nvPr>
        </p:nvSpPr>
        <p:spPr/>
        <p:txBody>
          <a:bodyPr>
            <a:normAutofit/>
          </a:bodyPr>
          <a:lstStyle/>
          <a:p>
            <a:r>
              <a:rPr lang="en-IE" sz="3200" dirty="0" smtClean="0"/>
              <a:t>Triggers that insert rows into  the audit table – AFTER DELETE</a:t>
            </a:r>
            <a:endParaRPr lang="en-IE"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4971785"/>
            <a:ext cx="38100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39552" y="5307303"/>
            <a:ext cx="3373424" cy="369332"/>
          </a:xfrm>
          <a:prstGeom prst="rect">
            <a:avLst/>
          </a:prstGeom>
        </p:spPr>
        <p:txBody>
          <a:bodyPr wrap="none">
            <a:spAutoFit/>
          </a:bodyPr>
          <a:lstStyle/>
          <a:p>
            <a:pPr marL="82296" indent="0">
              <a:buNone/>
            </a:pPr>
            <a:r>
              <a:rPr lang="en-IE" dirty="0"/>
              <a:t>SELECT * from om.orders_audit;</a:t>
            </a:r>
          </a:p>
        </p:txBody>
      </p:sp>
      <p:sp>
        <p:nvSpPr>
          <p:cNvPr id="7" name="Right Arrow 6"/>
          <p:cNvSpPr/>
          <p:nvPr/>
        </p:nvSpPr>
        <p:spPr>
          <a:xfrm>
            <a:off x="3910018" y="5307303"/>
            <a:ext cx="8059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Cloud 4"/>
          <p:cNvSpPr/>
          <p:nvPr/>
        </p:nvSpPr>
        <p:spPr>
          <a:xfrm>
            <a:off x="6732240" y="1700808"/>
            <a:ext cx="1800200" cy="15624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Use OM database to run this example</a:t>
            </a:r>
            <a:endParaRPr lang="en-IE" dirty="0"/>
          </a:p>
        </p:txBody>
      </p:sp>
    </p:spTree>
    <p:extLst>
      <p:ext uri="{BB962C8B-B14F-4D97-AF65-F5344CB8AC3E}">
        <p14:creationId xmlns:p14="http://schemas.microsoft.com/office/powerpoint/2010/main" val="473929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Show Triggers/ DROP TRIGGERS</a:t>
            </a:r>
            <a:endParaRPr lang="en-IE" dirty="0"/>
          </a:p>
        </p:txBody>
      </p:sp>
      <p:sp>
        <p:nvSpPr>
          <p:cNvPr id="3" name="Content Placeholder 2"/>
          <p:cNvSpPr>
            <a:spLocks noGrp="1"/>
          </p:cNvSpPr>
          <p:nvPr>
            <p:ph idx="1"/>
          </p:nvPr>
        </p:nvSpPr>
        <p:spPr/>
        <p:txBody>
          <a:bodyPr/>
          <a:lstStyle/>
          <a:p>
            <a:r>
              <a:rPr lang="en-IE" dirty="0" smtClean="0"/>
              <a:t>SHOW  TRIGGERS;</a:t>
            </a:r>
          </a:p>
          <a:p>
            <a:pPr marL="82296" indent="0">
              <a:buNone/>
            </a:pPr>
            <a:r>
              <a:rPr lang="en-IE" dirty="0" smtClean="0"/>
              <a:t>or</a:t>
            </a:r>
          </a:p>
          <a:p>
            <a:r>
              <a:rPr lang="en-IE" dirty="0" smtClean="0"/>
              <a:t>SHOW TRIGERS IN </a:t>
            </a:r>
            <a:r>
              <a:rPr lang="en-IE" dirty="0" err="1" smtClean="0"/>
              <a:t>om</a:t>
            </a:r>
            <a:r>
              <a:rPr lang="en-IE" dirty="0" smtClean="0"/>
              <a:t>;</a:t>
            </a:r>
          </a:p>
          <a:p>
            <a:endParaRPr lang="en-IE" dirty="0"/>
          </a:p>
          <a:p>
            <a:r>
              <a:rPr lang="en-IE" dirty="0" smtClean="0"/>
              <a:t>MySQL does not provide a way to alter TRIGGERS, you have use the DROP TRIGGER statement and CREATE a new TRIGGER</a:t>
            </a:r>
            <a:endParaRPr lang="en-IE" dirty="0"/>
          </a:p>
        </p:txBody>
      </p:sp>
    </p:spTree>
    <p:extLst>
      <p:ext uri="{BB962C8B-B14F-4D97-AF65-F5344CB8AC3E}">
        <p14:creationId xmlns:p14="http://schemas.microsoft.com/office/powerpoint/2010/main" val="4040511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Triggers – some considerations</a:t>
            </a:r>
            <a:endParaRPr lang="en-IE" dirty="0"/>
          </a:p>
        </p:txBody>
      </p:sp>
      <p:sp>
        <p:nvSpPr>
          <p:cNvPr id="3" name="Content Placeholder 2"/>
          <p:cNvSpPr>
            <a:spLocks noGrp="1"/>
          </p:cNvSpPr>
          <p:nvPr>
            <p:ph idx="1"/>
          </p:nvPr>
        </p:nvSpPr>
        <p:spPr/>
        <p:txBody>
          <a:bodyPr>
            <a:normAutofit fontScale="92500" lnSpcReduction="20000"/>
          </a:bodyPr>
          <a:lstStyle/>
          <a:p>
            <a:r>
              <a:rPr lang="en-IE" dirty="0" smtClean="0"/>
              <a:t>Triggers can obscure what the server is really doing, because a simple statement can make the server perform a lot of “invisible” work.  E.g. if a trigger updates a related table, it can double the number of rows a statement affects.</a:t>
            </a:r>
          </a:p>
          <a:p>
            <a:r>
              <a:rPr lang="en-IE" dirty="0" smtClean="0"/>
              <a:t>Using triggers can slow down processing if there are a lot of data inserts, e.g. an over night job that populates a warehouse</a:t>
            </a:r>
          </a:p>
          <a:p>
            <a:r>
              <a:rPr lang="en-IE" dirty="0" smtClean="0"/>
              <a:t>Using Triggers can make maintenance of code more difficult as they are not directly visible</a:t>
            </a:r>
          </a:p>
          <a:p>
            <a:endParaRPr lang="en-IE" dirty="0" smtClean="0"/>
          </a:p>
          <a:p>
            <a:endParaRPr lang="en-IE" dirty="0" smtClean="0"/>
          </a:p>
        </p:txBody>
      </p:sp>
    </p:spTree>
    <p:extLst>
      <p:ext uri="{BB962C8B-B14F-4D97-AF65-F5344CB8AC3E}">
        <p14:creationId xmlns:p14="http://schemas.microsoft.com/office/powerpoint/2010/main" val="543606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dirty="0" smtClean="0"/>
              <a:t>Triggers can be hard to debug – its often difficult to analyse performance bottlenecks when triggers are involved.</a:t>
            </a:r>
          </a:p>
          <a:p>
            <a:r>
              <a:rPr lang="en-IE" dirty="0" smtClean="0"/>
              <a:t>Triggers can cause non obvious deadlocks</a:t>
            </a:r>
            <a:endParaRPr lang="en-IE" dirty="0"/>
          </a:p>
        </p:txBody>
      </p:sp>
      <p:sp>
        <p:nvSpPr>
          <p:cNvPr id="4" name="Title 1"/>
          <p:cNvSpPr>
            <a:spLocks noGrp="1"/>
          </p:cNvSpPr>
          <p:nvPr>
            <p:ph type="title"/>
          </p:nvPr>
        </p:nvSpPr>
        <p:spPr/>
        <p:txBody>
          <a:bodyPr>
            <a:normAutofit/>
          </a:bodyPr>
          <a:lstStyle/>
          <a:p>
            <a:r>
              <a:rPr lang="en-IE" dirty="0" smtClean="0"/>
              <a:t>Triggers – some considerations</a:t>
            </a:r>
            <a:endParaRPr lang="en-IE" dirty="0"/>
          </a:p>
        </p:txBody>
      </p:sp>
    </p:spTree>
    <p:extLst>
      <p:ext uri="{BB962C8B-B14F-4D97-AF65-F5344CB8AC3E}">
        <p14:creationId xmlns:p14="http://schemas.microsoft.com/office/powerpoint/2010/main" val="19509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Introduction to views</a:t>
            </a:r>
            <a:endParaRPr lang="en-IE" dirty="0"/>
          </a:p>
        </p:txBody>
      </p:sp>
      <p:sp>
        <p:nvSpPr>
          <p:cNvPr id="4" name="Content Placeholder 3"/>
          <p:cNvSpPr>
            <a:spLocks noGrp="1"/>
          </p:cNvSpPr>
          <p:nvPr>
            <p:ph idx="1"/>
          </p:nvPr>
        </p:nvSpPr>
        <p:spPr/>
        <p:txBody>
          <a:bodyPr/>
          <a:lstStyle/>
          <a:p>
            <a:r>
              <a:rPr lang="en-IE" dirty="0" smtClean="0"/>
              <a:t>A view consists of a SELECT statement that’s stored as an object in the database</a:t>
            </a:r>
          </a:p>
          <a:p>
            <a:r>
              <a:rPr lang="en-IE" dirty="0" smtClean="0"/>
              <a:t>Use the CREATE  VIEW statement</a:t>
            </a:r>
          </a:p>
          <a:p>
            <a:pPr marL="82296" indent="0">
              <a:buNone/>
            </a:pPr>
            <a:endParaRPr lang="en-IE" dirty="0" smtClean="0"/>
          </a:p>
          <a:p>
            <a:pPr marL="82296" indent="0">
              <a:buNone/>
            </a:pPr>
            <a:r>
              <a:rPr lang="en-IE" sz="2400" dirty="0"/>
              <a:t>CREATE VIEW  </a:t>
            </a:r>
            <a:r>
              <a:rPr lang="en-IE" sz="2400" dirty="0" err="1"/>
              <a:t>names_department</a:t>
            </a:r>
            <a:r>
              <a:rPr lang="en-IE" sz="2400" dirty="0"/>
              <a:t> AS</a:t>
            </a:r>
          </a:p>
          <a:p>
            <a:pPr marL="82296" indent="0">
              <a:buNone/>
            </a:pPr>
            <a:r>
              <a:rPr lang="en-IE" sz="2400" dirty="0"/>
              <a:t>SELECT </a:t>
            </a:r>
            <a:r>
              <a:rPr lang="en-IE" sz="2400" dirty="0" err="1"/>
              <a:t>firstName</a:t>
            </a:r>
            <a:r>
              <a:rPr lang="en-IE" sz="2400" dirty="0"/>
              <a:t>, </a:t>
            </a:r>
            <a:r>
              <a:rPr lang="en-IE" sz="2400" dirty="0" err="1"/>
              <a:t>LastName</a:t>
            </a:r>
            <a:r>
              <a:rPr lang="en-IE" sz="2400" dirty="0"/>
              <a:t>, department</a:t>
            </a:r>
          </a:p>
          <a:p>
            <a:pPr marL="82296" indent="0">
              <a:buNone/>
            </a:pPr>
            <a:r>
              <a:rPr lang="en-IE" sz="2400" dirty="0"/>
              <a:t>FROM details;</a:t>
            </a:r>
          </a:p>
          <a:p>
            <a:pPr marL="82296" indent="0">
              <a:buNone/>
            </a:pPr>
            <a:endParaRPr lang="en-IE" sz="2400" dirty="0"/>
          </a:p>
          <a:p>
            <a:pPr marL="82296" indent="0">
              <a:buNone/>
            </a:pPr>
            <a:r>
              <a:rPr lang="en-IE" sz="2400" dirty="0"/>
              <a:t>select * from </a:t>
            </a:r>
            <a:r>
              <a:rPr lang="en-IE" sz="2400" dirty="0" err="1" smtClean="0"/>
              <a:t>names_department</a:t>
            </a:r>
            <a:r>
              <a:rPr lang="en-IE" sz="2400"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4653136"/>
            <a:ext cx="16573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9470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Events</a:t>
            </a:r>
            <a:endParaRPr lang="en-IE" dirty="0"/>
          </a:p>
        </p:txBody>
      </p:sp>
      <p:sp>
        <p:nvSpPr>
          <p:cNvPr id="3" name="Content Placeholder 2"/>
          <p:cNvSpPr>
            <a:spLocks noGrp="1"/>
          </p:cNvSpPr>
          <p:nvPr>
            <p:ph idx="1"/>
          </p:nvPr>
        </p:nvSpPr>
        <p:spPr/>
        <p:txBody>
          <a:bodyPr/>
          <a:lstStyle/>
          <a:p>
            <a:r>
              <a:rPr lang="en-IE" dirty="0" smtClean="0"/>
              <a:t>An event, or scheduled event, is a named block of code that executes, or fires according to the event scheduler.</a:t>
            </a:r>
          </a:p>
          <a:p>
            <a:r>
              <a:rPr lang="en-IE" dirty="0" smtClean="0"/>
              <a:t>By default the event scheduler is OFF</a:t>
            </a:r>
          </a:p>
          <a:p>
            <a:r>
              <a:rPr lang="en-IE" dirty="0"/>
              <a:t>SHOW VARIABLES</a:t>
            </a:r>
            <a:r>
              <a:rPr lang="en-IE" dirty="0" smtClean="0"/>
              <a:t>;</a:t>
            </a:r>
          </a:p>
          <a:p>
            <a:endParaRPr lang="en-IE" dirty="0" smtClean="0"/>
          </a:p>
          <a:p>
            <a:r>
              <a:rPr lang="en-IE" dirty="0" smtClean="0"/>
              <a:t>SET GLOBAL event_scheduler = ON;</a:t>
            </a:r>
            <a:endParaRPr lang="en-I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437112"/>
            <a:ext cx="29146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5805263"/>
            <a:ext cx="229552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194867"/>
            <a:ext cx="2676436" cy="1420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2559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One-time Event</a:t>
            </a:r>
            <a:endParaRPr lang="en-IE" dirty="0"/>
          </a:p>
        </p:txBody>
      </p:sp>
      <p:sp>
        <p:nvSpPr>
          <p:cNvPr id="3" name="Content Placeholder 2"/>
          <p:cNvSpPr>
            <a:spLocks noGrp="1"/>
          </p:cNvSpPr>
          <p:nvPr>
            <p:ph idx="1"/>
          </p:nvPr>
        </p:nvSpPr>
        <p:spPr/>
        <p:txBody>
          <a:bodyPr>
            <a:normAutofit/>
          </a:bodyPr>
          <a:lstStyle/>
          <a:p>
            <a:r>
              <a:rPr lang="en-IE" dirty="0" smtClean="0"/>
              <a:t>An event can be a </a:t>
            </a:r>
            <a:r>
              <a:rPr lang="en-IE" i="1" dirty="0" smtClean="0"/>
              <a:t>one-time event</a:t>
            </a:r>
            <a:r>
              <a:rPr lang="en-IE" dirty="0" smtClean="0"/>
              <a:t> that occurs once or a </a:t>
            </a:r>
            <a:r>
              <a:rPr lang="en-IE" i="1" dirty="0" smtClean="0"/>
              <a:t>recurring event </a:t>
            </a:r>
            <a:r>
              <a:rPr lang="en-IE" dirty="0" smtClean="0"/>
              <a:t>that occurs regularly at a specified interval. </a:t>
            </a:r>
          </a:p>
          <a:p>
            <a:pPr marL="82296" indent="0">
              <a:buNone/>
            </a:pPr>
            <a:r>
              <a:rPr lang="en-IE" dirty="0" smtClean="0"/>
              <a: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645024"/>
            <a:ext cx="6522715" cy="1451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reeform 5"/>
          <p:cNvSpPr/>
          <p:nvPr/>
        </p:nvSpPr>
        <p:spPr>
          <a:xfrm>
            <a:off x="6409678" y="3994951"/>
            <a:ext cx="2352582" cy="1091954"/>
          </a:xfrm>
          <a:custGeom>
            <a:avLst/>
            <a:gdLst>
              <a:gd name="connsiteX0" fmla="*/ 2317072 w 2352582"/>
              <a:gd name="connsiteY0" fmla="*/ 124288 h 1091954"/>
              <a:gd name="connsiteX1" fmla="*/ 2192784 w 2352582"/>
              <a:gd name="connsiteY1" fmla="*/ 79899 h 1091954"/>
              <a:gd name="connsiteX2" fmla="*/ 2157273 w 2352582"/>
              <a:gd name="connsiteY2" fmla="*/ 53266 h 1091954"/>
              <a:gd name="connsiteX3" fmla="*/ 2068497 w 2352582"/>
              <a:gd name="connsiteY3" fmla="*/ 44389 h 1091954"/>
              <a:gd name="connsiteX4" fmla="*/ 1864310 w 2352582"/>
              <a:gd name="connsiteY4" fmla="*/ 17756 h 1091954"/>
              <a:gd name="connsiteX5" fmla="*/ 1802167 w 2352582"/>
              <a:gd name="connsiteY5" fmla="*/ 8878 h 1091954"/>
              <a:gd name="connsiteX6" fmla="*/ 1686757 w 2352582"/>
              <a:gd name="connsiteY6" fmla="*/ 0 h 1091954"/>
              <a:gd name="connsiteX7" fmla="*/ 1305017 w 2352582"/>
              <a:gd name="connsiteY7" fmla="*/ 17756 h 1091954"/>
              <a:gd name="connsiteX8" fmla="*/ 1162974 w 2352582"/>
              <a:gd name="connsiteY8" fmla="*/ 35511 h 1091954"/>
              <a:gd name="connsiteX9" fmla="*/ 1136341 w 2352582"/>
              <a:gd name="connsiteY9" fmla="*/ 44389 h 1091954"/>
              <a:gd name="connsiteX10" fmla="*/ 1065320 w 2352582"/>
              <a:gd name="connsiteY10" fmla="*/ 53266 h 1091954"/>
              <a:gd name="connsiteX11" fmla="*/ 1003176 w 2352582"/>
              <a:gd name="connsiteY11" fmla="*/ 62144 h 1091954"/>
              <a:gd name="connsiteX12" fmla="*/ 923277 w 2352582"/>
              <a:gd name="connsiteY12" fmla="*/ 79899 h 1091954"/>
              <a:gd name="connsiteX13" fmla="*/ 878889 w 2352582"/>
              <a:gd name="connsiteY13" fmla="*/ 88777 h 1091954"/>
              <a:gd name="connsiteX14" fmla="*/ 852256 w 2352582"/>
              <a:gd name="connsiteY14" fmla="*/ 97655 h 1091954"/>
              <a:gd name="connsiteX15" fmla="*/ 790112 w 2352582"/>
              <a:gd name="connsiteY15" fmla="*/ 115410 h 1091954"/>
              <a:gd name="connsiteX16" fmla="*/ 745724 w 2352582"/>
              <a:gd name="connsiteY16" fmla="*/ 133166 h 1091954"/>
              <a:gd name="connsiteX17" fmla="*/ 621437 w 2352582"/>
              <a:gd name="connsiteY17" fmla="*/ 159799 h 1091954"/>
              <a:gd name="connsiteX18" fmla="*/ 470516 w 2352582"/>
              <a:gd name="connsiteY18" fmla="*/ 195309 h 1091954"/>
              <a:gd name="connsiteX19" fmla="*/ 417250 w 2352582"/>
              <a:gd name="connsiteY19" fmla="*/ 221942 h 1091954"/>
              <a:gd name="connsiteX20" fmla="*/ 381739 w 2352582"/>
              <a:gd name="connsiteY20" fmla="*/ 230820 h 1091954"/>
              <a:gd name="connsiteX21" fmla="*/ 319596 w 2352582"/>
              <a:gd name="connsiteY21" fmla="*/ 284086 h 1091954"/>
              <a:gd name="connsiteX22" fmla="*/ 292963 w 2352582"/>
              <a:gd name="connsiteY22" fmla="*/ 292964 h 1091954"/>
              <a:gd name="connsiteX23" fmla="*/ 239697 w 2352582"/>
              <a:gd name="connsiteY23" fmla="*/ 346230 h 1091954"/>
              <a:gd name="connsiteX24" fmla="*/ 195308 w 2352582"/>
              <a:gd name="connsiteY24" fmla="*/ 399496 h 1091954"/>
              <a:gd name="connsiteX25" fmla="*/ 115409 w 2352582"/>
              <a:gd name="connsiteY25" fmla="*/ 470517 h 1091954"/>
              <a:gd name="connsiteX26" fmla="*/ 71021 w 2352582"/>
              <a:gd name="connsiteY26" fmla="*/ 523783 h 1091954"/>
              <a:gd name="connsiteX27" fmla="*/ 35510 w 2352582"/>
              <a:gd name="connsiteY27" fmla="*/ 568171 h 1091954"/>
              <a:gd name="connsiteX28" fmla="*/ 8877 w 2352582"/>
              <a:gd name="connsiteY28" fmla="*/ 612560 h 1091954"/>
              <a:gd name="connsiteX29" fmla="*/ 0 w 2352582"/>
              <a:gd name="connsiteY29" fmla="*/ 639193 h 1091954"/>
              <a:gd name="connsiteX30" fmla="*/ 8877 w 2352582"/>
              <a:gd name="connsiteY30" fmla="*/ 790113 h 1091954"/>
              <a:gd name="connsiteX31" fmla="*/ 26633 w 2352582"/>
              <a:gd name="connsiteY31" fmla="*/ 825624 h 1091954"/>
              <a:gd name="connsiteX32" fmla="*/ 44388 w 2352582"/>
              <a:gd name="connsiteY32" fmla="*/ 870012 h 1091954"/>
              <a:gd name="connsiteX33" fmla="*/ 71021 w 2352582"/>
              <a:gd name="connsiteY33" fmla="*/ 905523 h 1091954"/>
              <a:gd name="connsiteX34" fmla="*/ 115409 w 2352582"/>
              <a:gd name="connsiteY34" fmla="*/ 932156 h 1091954"/>
              <a:gd name="connsiteX35" fmla="*/ 186431 w 2352582"/>
              <a:gd name="connsiteY35" fmla="*/ 958789 h 1091954"/>
              <a:gd name="connsiteX36" fmla="*/ 221941 w 2352582"/>
              <a:gd name="connsiteY36" fmla="*/ 985422 h 1091954"/>
              <a:gd name="connsiteX37" fmla="*/ 355106 w 2352582"/>
              <a:gd name="connsiteY37" fmla="*/ 1012055 h 1091954"/>
              <a:gd name="connsiteX38" fmla="*/ 514905 w 2352582"/>
              <a:gd name="connsiteY38" fmla="*/ 1038688 h 1091954"/>
              <a:gd name="connsiteX39" fmla="*/ 568171 w 2352582"/>
              <a:gd name="connsiteY39" fmla="*/ 1056443 h 1091954"/>
              <a:gd name="connsiteX40" fmla="*/ 727969 w 2352582"/>
              <a:gd name="connsiteY40" fmla="*/ 1074199 h 1091954"/>
              <a:gd name="connsiteX41" fmla="*/ 781235 w 2352582"/>
              <a:gd name="connsiteY41" fmla="*/ 1083076 h 1091954"/>
              <a:gd name="connsiteX42" fmla="*/ 967666 w 2352582"/>
              <a:gd name="connsiteY42" fmla="*/ 1091954 h 1091954"/>
              <a:gd name="connsiteX43" fmla="*/ 1526959 w 2352582"/>
              <a:gd name="connsiteY43" fmla="*/ 1074199 h 1091954"/>
              <a:gd name="connsiteX44" fmla="*/ 1571347 w 2352582"/>
              <a:gd name="connsiteY44" fmla="*/ 1065321 h 1091954"/>
              <a:gd name="connsiteX45" fmla="*/ 1686757 w 2352582"/>
              <a:gd name="connsiteY45" fmla="*/ 1038688 h 1091954"/>
              <a:gd name="connsiteX46" fmla="*/ 1713390 w 2352582"/>
              <a:gd name="connsiteY46" fmla="*/ 1020932 h 1091954"/>
              <a:gd name="connsiteX47" fmla="*/ 2015231 w 2352582"/>
              <a:gd name="connsiteY47" fmla="*/ 870012 h 1091954"/>
              <a:gd name="connsiteX48" fmla="*/ 2086252 w 2352582"/>
              <a:gd name="connsiteY48" fmla="*/ 807868 h 1091954"/>
              <a:gd name="connsiteX49" fmla="*/ 2130640 w 2352582"/>
              <a:gd name="connsiteY49" fmla="*/ 754602 h 1091954"/>
              <a:gd name="connsiteX50" fmla="*/ 2175029 w 2352582"/>
              <a:gd name="connsiteY50" fmla="*/ 656948 h 1091954"/>
              <a:gd name="connsiteX51" fmla="*/ 2192784 w 2352582"/>
              <a:gd name="connsiteY51" fmla="*/ 621437 h 1091954"/>
              <a:gd name="connsiteX52" fmla="*/ 2201662 w 2352582"/>
              <a:gd name="connsiteY52" fmla="*/ 594804 h 1091954"/>
              <a:gd name="connsiteX53" fmla="*/ 2219417 w 2352582"/>
              <a:gd name="connsiteY53" fmla="*/ 559294 h 1091954"/>
              <a:gd name="connsiteX54" fmla="*/ 2228295 w 2352582"/>
              <a:gd name="connsiteY54" fmla="*/ 523783 h 1091954"/>
              <a:gd name="connsiteX55" fmla="*/ 2246050 w 2352582"/>
              <a:gd name="connsiteY55" fmla="*/ 488272 h 1091954"/>
              <a:gd name="connsiteX56" fmla="*/ 2254928 w 2352582"/>
              <a:gd name="connsiteY56" fmla="*/ 452762 h 1091954"/>
              <a:gd name="connsiteX57" fmla="*/ 2281561 w 2352582"/>
              <a:gd name="connsiteY57" fmla="*/ 408373 h 1091954"/>
              <a:gd name="connsiteX58" fmla="*/ 2299316 w 2352582"/>
              <a:gd name="connsiteY58" fmla="*/ 372863 h 1091954"/>
              <a:gd name="connsiteX59" fmla="*/ 2325949 w 2352582"/>
              <a:gd name="connsiteY59" fmla="*/ 239698 h 1091954"/>
              <a:gd name="connsiteX60" fmla="*/ 2352582 w 2352582"/>
              <a:gd name="connsiteY60" fmla="*/ 150921 h 1091954"/>
              <a:gd name="connsiteX61" fmla="*/ 2317072 w 2352582"/>
              <a:gd name="connsiteY61" fmla="*/ 124288 h 109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352582" h="1091954">
                <a:moveTo>
                  <a:pt x="2317072" y="124288"/>
                </a:moveTo>
                <a:cubicBezTo>
                  <a:pt x="2290439" y="112451"/>
                  <a:pt x="2214919" y="90966"/>
                  <a:pt x="2192784" y="79899"/>
                </a:cubicBezTo>
                <a:cubicBezTo>
                  <a:pt x="2179550" y="73282"/>
                  <a:pt x="2171500" y="57331"/>
                  <a:pt x="2157273" y="53266"/>
                </a:cubicBezTo>
                <a:cubicBezTo>
                  <a:pt x="2128678" y="45096"/>
                  <a:pt x="2098089" y="47348"/>
                  <a:pt x="2068497" y="44389"/>
                </a:cubicBezTo>
                <a:cubicBezTo>
                  <a:pt x="1961247" y="8638"/>
                  <a:pt x="2050544" y="33275"/>
                  <a:pt x="1864310" y="17756"/>
                </a:cubicBezTo>
                <a:cubicBezTo>
                  <a:pt x="1843458" y="16018"/>
                  <a:pt x="1822988" y="10960"/>
                  <a:pt x="1802167" y="8878"/>
                </a:cubicBezTo>
                <a:cubicBezTo>
                  <a:pt x="1763775" y="5039"/>
                  <a:pt x="1725227" y="2959"/>
                  <a:pt x="1686757" y="0"/>
                </a:cubicBezTo>
                <a:lnTo>
                  <a:pt x="1305017" y="17756"/>
                </a:lnTo>
                <a:cubicBezTo>
                  <a:pt x="1272056" y="19622"/>
                  <a:pt x="1200952" y="27071"/>
                  <a:pt x="1162974" y="35511"/>
                </a:cubicBezTo>
                <a:cubicBezTo>
                  <a:pt x="1153839" y="37541"/>
                  <a:pt x="1145548" y="42715"/>
                  <a:pt x="1136341" y="44389"/>
                </a:cubicBezTo>
                <a:cubicBezTo>
                  <a:pt x="1112868" y="48657"/>
                  <a:pt x="1088969" y="50113"/>
                  <a:pt x="1065320" y="53266"/>
                </a:cubicBezTo>
                <a:cubicBezTo>
                  <a:pt x="1044579" y="56031"/>
                  <a:pt x="1023816" y="58704"/>
                  <a:pt x="1003176" y="62144"/>
                </a:cubicBezTo>
                <a:cubicBezTo>
                  <a:pt x="949648" y="71066"/>
                  <a:pt x="971143" y="69262"/>
                  <a:pt x="923277" y="79899"/>
                </a:cubicBezTo>
                <a:cubicBezTo>
                  <a:pt x="908547" y="83172"/>
                  <a:pt x="893527" y="85117"/>
                  <a:pt x="878889" y="88777"/>
                </a:cubicBezTo>
                <a:cubicBezTo>
                  <a:pt x="869811" y="91047"/>
                  <a:pt x="861219" y="94966"/>
                  <a:pt x="852256" y="97655"/>
                </a:cubicBezTo>
                <a:cubicBezTo>
                  <a:pt x="831621" y="103845"/>
                  <a:pt x="810550" y="108597"/>
                  <a:pt x="790112" y="115410"/>
                </a:cubicBezTo>
                <a:cubicBezTo>
                  <a:pt x="774994" y="120449"/>
                  <a:pt x="761135" y="129110"/>
                  <a:pt x="745724" y="133166"/>
                </a:cubicBezTo>
                <a:cubicBezTo>
                  <a:pt x="704750" y="143949"/>
                  <a:pt x="661632" y="146401"/>
                  <a:pt x="621437" y="159799"/>
                </a:cubicBezTo>
                <a:cubicBezTo>
                  <a:pt x="518874" y="193986"/>
                  <a:pt x="618245" y="163653"/>
                  <a:pt x="470516" y="195309"/>
                </a:cubicBezTo>
                <a:cubicBezTo>
                  <a:pt x="420642" y="205996"/>
                  <a:pt x="466627" y="200780"/>
                  <a:pt x="417250" y="221942"/>
                </a:cubicBezTo>
                <a:cubicBezTo>
                  <a:pt x="406035" y="226748"/>
                  <a:pt x="393576" y="227861"/>
                  <a:pt x="381739" y="230820"/>
                </a:cubicBezTo>
                <a:cubicBezTo>
                  <a:pt x="360750" y="251809"/>
                  <a:pt x="346168" y="268902"/>
                  <a:pt x="319596" y="284086"/>
                </a:cubicBezTo>
                <a:cubicBezTo>
                  <a:pt x="311471" y="288729"/>
                  <a:pt x="301841" y="290005"/>
                  <a:pt x="292963" y="292964"/>
                </a:cubicBezTo>
                <a:cubicBezTo>
                  <a:pt x="275208" y="310719"/>
                  <a:pt x="253626" y="325338"/>
                  <a:pt x="239697" y="346230"/>
                </a:cubicBezTo>
                <a:cubicBezTo>
                  <a:pt x="222239" y="372416"/>
                  <a:pt x="220940" y="378136"/>
                  <a:pt x="195308" y="399496"/>
                </a:cubicBezTo>
                <a:cubicBezTo>
                  <a:pt x="155281" y="432852"/>
                  <a:pt x="158573" y="405770"/>
                  <a:pt x="115409" y="470517"/>
                </a:cubicBezTo>
                <a:cubicBezTo>
                  <a:pt x="71327" y="536642"/>
                  <a:pt x="127983" y="455428"/>
                  <a:pt x="71021" y="523783"/>
                </a:cubicBezTo>
                <a:cubicBezTo>
                  <a:pt x="15035" y="590966"/>
                  <a:pt x="87160" y="516524"/>
                  <a:pt x="35510" y="568171"/>
                </a:cubicBezTo>
                <a:cubicBezTo>
                  <a:pt x="10364" y="643616"/>
                  <a:pt x="45435" y="551629"/>
                  <a:pt x="8877" y="612560"/>
                </a:cubicBezTo>
                <a:cubicBezTo>
                  <a:pt x="4062" y="620584"/>
                  <a:pt x="2959" y="630315"/>
                  <a:pt x="0" y="639193"/>
                </a:cubicBezTo>
                <a:cubicBezTo>
                  <a:pt x="2959" y="689500"/>
                  <a:pt x="1750" y="740226"/>
                  <a:pt x="8877" y="790113"/>
                </a:cubicBezTo>
                <a:cubicBezTo>
                  <a:pt x="10749" y="803214"/>
                  <a:pt x="21258" y="813530"/>
                  <a:pt x="26633" y="825624"/>
                </a:cubicBezTo>
                <a:cubicBezTo>
                  <a:pt x="33105" y="840186"/>
                  <a:pt x="36649" y="856082"/>
                  <a:pt x="44388" y="870012"/>
                </a:cubicBezTo>
                <a:cubicBezTo>
                  <a:pt x="51574" y="882946"/>
                  <a:pt x="59886" y="895780"/>
                  <a:pt x="71021" y="905523"/>
                </a:cubicBezTo>
                <a:cubicBezTo>
                  <a:pt x="84007" y="916886"/>
                  <a:pt x="99976" y="924439"/>
                  <a:pt x="115409" y="932156"/>
                </a:cubicBezTo>
                <a:cubicBezTo>
                  <a:pt x="195150" y="972026"/>
                  <a:pt x="68658" y="893359"/>
                  <a:pt x="186431" y="958789"/>
                </a:cubicBezTo>
                <a:cubicBezTo>
                  <a:pt x="199365" y="965975"/>
                  <a:pt x="207832" y="980966"/>
                  <a:pt x="221941" y="985422"/>
                </a:cubicBezTo>
                <a:cubicBezTo>
                  <a:pt x="265107" y="999053"/>
                  <a:pt x="311580" y="999619"/>
                  <a:pt x="355106" y="1012055"/>
                </a:cubicBezTo>
                <a:cubicBezTo>
                  <a:pt x="448678" y="1038789"/>
                  <a:pt x="395795" y="1027859"/>
                  <a:pt x="514905" y="1038688"/>
                </a:cubicBezTo>
                <a:cubicBezTo>
                  <a:pt x="532660" y="1044606"/>
                  <a:pt x="549935" y="1052235"/>
                  <a:pt x="568171" y="1056443"/>
                </a:cubicBezTo>
                <a:cubicBezTo>
                  <a:pt x="607164" y="1065441"/>
                  <a:pt x="696182" y="1070459"/>
                  <a:pt x="727969" y="1074199"/>
                </a:cubicBezTo>
                <a:cubicBezTo>
                  <a:pt x="745846" y="1076302"/>
                  <a:pt x="763284" y="1081746"/>
                  <a:pt x="781235" y="1083076"/>
                </a:cubicBezTo>
                <a:cubicBezTo>
                  <a:pt x="843279" y="1087672"/>
                  <a:pt x="905522" y="1088995"/>
                  <a:pt x="967666" y="1091954"/>
                </a:cubicBezTo>
                <a:lnTo>
                  <a:pt x="1526959" y="1074199"/>
                </a:lnTo>
                <a:cubicBezTo>
                  <a:pt x="1542033" y="1073534"/>
                  <a:pt x="1556644" y="1068714"/>
                  <a:pt x="1571347" y="1065321"/>
                </a:cubicBezTo>
                <a:cubicBezTo>
                  <a:pt x="1710544" y="1033199"/>
                  <a:pt x="1585336" y="1058973"/>
                  <a:pt x="1686757" y="1038688"/>
                </a:cubicBezTo>
                <a:cubicBezTo>
                  <a:pt x="1695635" y="1032769"/>
                  <a:pt x="1703899" y="1025806"/>
                  <a:pt x="1713390" y="1020932"/>
                </a:cubicBezTo>
                <a:cubicBezTo>
                  <a:pt x="1813457" y="969546"/>
                  <a:pt x="1921634" y="932409"/>
                  <a:pt x="2015231" y="870012"/>
                </a:cubicBezTo>
                <a:cubicBezTo>
                  <a:pt x="2039415" y="853890"/>
                  <a:pt x="2073268" y="833837"/>
                  <a:pt x="2086252" y="807868"/>
                </a:cubicBezTo>
                <a:cubicBezTo>
                  <a:pt x="2108779" y="762815"/>
                  <a:pt x="2092996" y="779699"/>
                  <a:pt x="2130640" y="754602"/>
                </a:cubicBezTo>
                <a:cubicBezTo>
                  <a:pt x="2147889" y="702858"/>
                  <a:pt x="2135332" y="736342"/>
                  <a:pt x="2175029" y="656948"/>
                </a:cubicBezTo>
                <a:cubicBezTo>
                  <a:pt x="2180947" y="645111"/>
                  <a:pt x="2188599" y="633992"/>
                  <a:pt x="2192784" y="621437"/>
                </a:cubicBezTo>
                <a:cubicBezTo>
                  <a:pt x="2195743" y="612559"/>
                  <a:pt x="2197976" y="603405"/>
                  <a:pt x="2201662" y="594804"/>
                </a:cubicBezTo>
                <a:cubicBezTo>
                  <a:pt x="2206875" y="582640"/>
                  <a:pt x="2214770" y="571685"/>
                  <a:pt x="2219417" y="559294"/>
                </a:cubicBezTo>
                <a:cubicBezTo>
                  <a:pt x="2223701" y="547870"/>
                  <a:pt x="2224011" y="535207"/>
                  <a:pt x="2228295" y="523783"/>
                </a:cubicBezTo>
                <a:cubicBezTo>
                  <a:pt x="2232942" y="511392"/>
                  <a:pt x="2241403" y="500663"/>
                  <a:pt x="2246050" y="488272"/>
                </a:cubicBezTo>
                <a:cubicBezTo>
                  <a:pt x="2250334" y="476848"/>
                  <a:pt x="2249973" y="463911"/>
                  <a:pt x="2254928" y="452762"/>
                </a:cubicBezTo>
                <a:cubicBezTo>
                  <a:pt x="2261936" y="436994"/>
                  <a:pt x="2273181" y="423457"/>
                  <a:pt x="2281561" y="408373"/>
                </a:cubicBezTo>
                <a:cubicBezTo>
                  <a:pt x="2287988" y="396805"/>
                  <a:pt x="2293398" y="384700"/>
                  <a:pt x="2299316" y="372863"/>
                </a:cubicBezTo>
                <a:cubicBezTo>
                  <a:pt x="2306750" y="320827"/>
                  <a:pt x="2308828" y="291060"/>
                  <a:pt x="2325949" y="239698"/>
                </a:cubicBezTo>
                <a:cubicBezTo>
                  <a:pt x="2347564" y="174857"/>
                  <a:pt x="2339166" y="204589"/>
                  <a:pt x="2352582" y="150921"/>
                </a:cubicBezTo>
                <a:cubicBezTo>
                  <a:pt x="2340898" y="115866"/>
                  <a:pt x="2343705" y="136125"/>
                  <a:pt x="2317072" y="124288"/>
                </a:cubicBez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8" name="Straight Arrow Connector 7"/>
          <p:cNvCxnSpPr/>
          <p:nvPr/>
        </p:nvCxnSpPr>
        <p:spPr>
          <a:xfrm flipV="1">
            <a:off x="1907704" y="4869160"/>
            <a:ext cx="450197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87624" y="5683983"/>
            <a:ext cx="7930825" cy="369332"/>
          </a:xfrm>
          <a:prstGeom prst="rect">
            <a:avLst/>
          </a:prstGeom>
          <a:noFill/>
        </p:spPr>
        <p:txBody>
          <a:bodyPr wrap="none" rtlCol="0">
            <a:spAutoFit/>
          </a:bodyPr>
          <a:lstStyle/>
          <a:p>
            <a:r>
              <a:rPr lang="en-IE" dirty="0" smtClean="0"/>
              <a:t>Note: I used MINUTE here for testing purposes, MONTH would be more realistic </a:t>
            </a:r>
            <a:endParaRPr lang="en-IE" dirty="0"/>
          </a:p>
        </p:txBody>
      </p:sp>
      <p:sp>
        <p:nvSpPr>
          <p:cNvPr id="10" name="Cloud 9"/>
          <p:cNvSpPr/>
          <p:nvPr/>
        </p:nvSpPr>
        <p:spPr>
          <a:xfrm>
            <a:off x="107504" y="2276872"/>
            <a:ext cx="1800200" cy="15624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Use OM database to run this example</a:t>
            </a:r>
            <a:endParaRPr lang="en-IE" dirty="0"/>
          </a:p>
        </p:txBody>
      </p:sp>
    </p:spTree>
    <p:extLst>
      <p:ext uri="{BB962C8B-B14F-4D97-AF65-F5344CB8AC3E}">
        <p14:creationId xmlns:p14="http://schemas.microsoft.com/office/powerpoint/2010/main" val="3911933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Recurring Event</a:t>
            </a:r>
            <a:endParaRPr lang="en-IE" dirty="0"/>
          </a:p>
        </p:txBody>
      </p:sp>
      <p:sp>
        <p:nvSpPr>
          <p:cNvPr id="3" name="Content Placeholder 2"/>
          <p:cNvSpPr>
            <a:spLocks noGrp="1"/>
          </p:cNvSpPr>
          <p:nvPr>
            <p:ph idx="1"/>
          </p:nvPr>
        </p:nvSpPr>
        <p:spPr/>
        <p:txBody>
          <a:bodyPr/>
          <a:lstStyle/>
          <a:p>
            <a:endParaRPr lang="en-IE" dirty="0" smtClean="0"/>
          </a:p>
          <a:p>
            <a:endParaRPr lang="en-IE" dirty="0"/>
          </a:p>
          <a:p>
            <a:endParaRPr lang="en-IE" dirty="0" smtClean="0"/>
          </a:p>
          <a:p>
            <a:endParaRPr lang="en-I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56792"/>
            <a:ext cx="601980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5903650" y="2075973"/>
            <a:ext cx="2082773" cy="1041791"/>
          </a:xfrm>
          <a:custGeom>
            <a:avLst/>
            <a:gdLst>
              <a:gd name="connsiteX0" fmla="*/ 2068498 w 2082773"/>
              <a:gd name="connsiteY0" fmla="*/ 267732 h 1041791"/>
              <a:gd name="connsiteX1" fmla="*/ 1722268 w 2082773"/>
              <a:gd name="connsiteY1" fmla="*/ 107934 h 1041791"/>
              <a:gd name="connsiteX2" fmla="*/ 1580226 w 2082773"/>
              <a:gd name="connsiteY2" fmla="*/ 72423 h 1041791"/>
              <a:gd name="connsiteX3" fmla="*/ 1420428 w 2082773"/>
              <a:gd name="connsiteY3" fmla="*/ 45790 h 1041791"/>
              <a:gd name="connsiteX4" fmla="*/ 1287263 w 2082773"/>
              <a:gd name="connsiteY4" fmla="*/ 28035 h 1041791"/>
              <a:gd name="connsiteX5" fmla="*/ 727969 w 2082773"/>
              <a:gd name="connsiteY5" fmla="*/ 10279 h 1041791"/>
              <a:gd name="connsiteX6" fmla="*/ 284086 w 2082773"/>
              <a:gd name="connsiteY6" fmla="*/ 28035 h 1041791"/>
              <a:gd name="connsiteX7" fmla="*/ 239698 w 2082773"/>
              <a:gd name="connsiteY7" fmla="*/ 45790 h 1041791"/>
              <a:gd name="connsiteX8" fmla="*/ 221942 w 2082773"/>
              <a:gd name="connsiteY8" fmla="*/ 63545 h 1041791"/>
              <a:gd name="connsiteX9" fmla="*/ 168676 w 2082773"/>
              <a:gd name="connsiteY9" fmla="*/ 90178 h 1041791"/>
              <a:gd name="connsiteX10" fmla="*/ 115410 w 2082773"/>
              <a:gd name="connsiteY10" fmla="*/ 143444 h 1041791"/>
              <a:gd name="connsiteX11" fmla="*/ 53267 w 2082773"/>
              <a:gd name="connsiteY11" fmla="*/ 196710 h 1041791"/>
              <a:gd name="connsiteX12" fmla="*/ 35511 w 2082773"/>
              <a:gd name="connsiteY12" fmla="*/ 232221 h 1041791"/>
              <a:gd name="connsiteX13" fmla="*/ 26633 w 2082773"/>
              <a:gd name="connsiteY13" fmla="*/ 276610 h 1041791"/>
              <a:gd name="connsiteX14" fmla="*/ 8878 w 2082773"/>
              <a:gd name="connsiteY14" fmla="*/ 347631 h 1041791"/>
              <a:gd name="connsiteX15" fmla="*/ 0 w 2082773"/>
              <a:gd name="connsiteY15" fmla="*/ 400897 h 1041791"/>
              <a:gd name="connsiteX16" fmla="*/ 8878 w 2082773"/>
              <a:gd name="connsiteY16" fmla="*/ 605083 h 1041791"/>
              <a:gd name="connsiteX17" fmla="*/ 17756 w 2082773"/>
              <a:gd name="connsiteY17" fmla="*/ 640594 h 1041791"/>
              <a:gd name="connsiteX18" fmla="*/ 26633 w 2082773"/>
              <a:gd name="connsiteY18" fmla="*/ 684982 h 1041791"/>
              <a:gd name="connsiteX19" fmla="*/ 53267 w 2082773"/>
              <a:gd name="connsiteY19" fmla="*/ 782637 h 1041791"/>
              <a:gd name="connsiteX20" fmla="*/ 79900 w 2082773"/>
              <a:gd name="connsiteY20" fmla="*/ 844780 h 1041791"/>
              <a:gd name="connsiteX21" fmla="*/ 106533 w 2082773"/>
              <a:gd name="connsiteY21" fmla="*/ 906924 h 1041791"/>
              <a:gd name="connsiteX22" fmla="*/ 150921 w 2082773"/>
              <a:gd name="connsiteY22" fmla="*/ 933557 h 1041791"/>
              <a:gd name="connsiteX23" fmla="*/ 239698 w 2082773"/>
              <a:gd name="connsiteY23" fmla="*/ 977945 h 1041791"/>
              <a:gd name="connsiteX24" fmla="*/ 284086 w 2082773"/>
              <a:gd name="connsiteY24" fmla="*/ 995701 h 1041791"/>
              <a:gd name="connsiteX25" fmla="*/ 390618 w 2082773"/>
              <a:gd name="connsiteY25" fmla="*/ 1004578 h 1041791"/>
              <a:gd name="connsiteX26" fmla="*/ 1447061 w 2082773"/>
              <a:gd name="connsiteY26" fmla="*/ 1004578 h 1041791"/>
              <a:gd name="connsiteX27" fmla="*/ 1491449 w 2082773"/>
              <a:gd name="connsiteY27" fmla="*/ 995701 h 1041791"/>
              <a:gd name="connsiteX28" fmla="*/ 1580226 w 2082773"/>
              <a:gd name="connsiteY28" fmla="*/ 986823 h 1041791"/>
              <a:gd name="connsiteX29" fmla="*/ 1695635 w 2082773"/>
              <a:gd name="connsiteY29" fmla="*/ 951312 h 1041791"/>
              <a:gd name="connsiteX30" fmla="*/ 1775534 w 2082773"/>
              <a:gd name="connsiteY30" fmla="*/ 915802 h 1041791"/>
              <a:gd name="connsiteX31" fmla="*/ 1793290 w 2082773"/>
              <a:gd name="connsiteY31" fmla="*/ 898046 h 1041791"/>
              <a:gd name="connsiteX32" fmla="*/ 1890944 w 2082773"/>
              <a:gd name="connsiteY32" fmla="*/ 835903 h 1041791"/>
              <a:gd name="connsiteX33" fmla="*/ 1908700 w 2082773"/>
              <a:gd name="connsiteY33" fmla="*/ 782637 h 1041791"/>
              <a:gd name="connsiteX34" fmla="*/ 1944210 w 2082773"/>
              <a:gd name="connsiteY34" fmla="*/ 729371 h 1041791"/>
              <a:gd name="connsiteX35" fmla="*/ 1961966 w 2082773"/>
              <a:gd name="connsiteY35" fmla="*/ 436408 h 1041791"/>
              <a:gd name="connsiteX36" fmla="*/ 1970843 w 2082773"/>
              <a:gd name="connsiteY36" fmla="*/ 320998 h 1041791"/>
              <a:gd name="connsiteX37" fmla="*/ 2015232 w 2082773"/>
              <a:gd name="connsiteY37" fmla="*/ 267732 h 1041791"/>
              <a:gd name="connsiteX38" fmla="*/ 2068498 w 2082773"/>
              <a:gd name="connsiteY38" fmla="*/ 267732 h 1041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82773" h="1041791">
                <a:moveTo>
                  <a:pt x="2068498" y="267732"/>
                </a:moveTo>
                <a:cubicBezTo>
                  <a:pt x="2019671" y="241099"/>
                  <a:pt x="2163918" y="308686"/>
                  <a:pt x="1722268" y="107934"/>
                </a:cubicBezTo>
                <a:cubicBezTo>
                  <a:pt x="1697187" y="96533"/>
                  <a:pt x="1600998" y="77311"/>
                  <a:pt x="1580226" y="72423"/>
                </a:cubicBezTo>
                <a:cubicBezTo>
                  <a:pt x="1453952" y="42712"/>
                  <a:pt x="1565660" y="62877"/>
                  <a:pt x="1420428" y="45790"/>
                </a:cubicBezTo>
                <a:cubicBezTo>
                  <a:pt x="1394328" y="42719"/>
                  <a:pt x="1311023" y="29039"/>
                  <a:pt x="1287263" y="28035"/>
                </a:cubicBezTo>
                <a:cubicBezTo>
                  <a:pt x="1100904" y="20161"/>
                  <a:pt x="727969" y="10279"/>
                  <a:pt x="727969" y="10279"/>
                </a:cubicBezTo>
                <a:cubicBezTo>
                  <a:pt x="579035" y="13448"/>
                  <a:pt x="424016" y="-24439"/>
                  <a:pt x="284086" y="28035"/>
                </a:cubicBezTo>
                <a:cubicBezTo>
                  <a:pt x="269165" y="33630"/>
                  <a:pt x="254494" y="39872"/>
                  <a:pt x="239698" y="45790"/>
                </a:cubicBezTo>
                <a:cubicBezTo>
                  <a:pt x="233779" y="51708"/>
                  <a:pt x="229119" y="59239"/>
                  <a:pt x="221942" y="63545"/>
                </a:cubicBezTo>
                <a:cubicBezTo>
                  <a:pt x="174485" y="92019"/>
                  <a:pt x="215298" y="48737"/>
                  <a:pt x="168676" y="90178"/>
                </a:cubicBezTo>
                <a:cubicBezTo>
                  <a:pt x="149909" y="106860"/>
                  <a:pt x="135498" y="128378"/>
                  <a:pt x="115410" y="143444"/>
                </a:cubicBezTo>
                <a:cubicBezTo>
                  <a:pt x="96759" y="157433"/>
                  <a:pt x="67534" y="176736"/>
                  <a:pt x="53267" y="196710"/>
                </a:cubicBezTo>
                <a:cubicBezTo>
                  <a:pt x="45575" y="207479"/>
                  <a:pt x="41430" y="220384"/>
                  <a:pt x="35511" y="232221"/>
                </a:cubicBezTo>
                <a:cubicBezTo>
                  <a:pt x="32552" y="247017"/>
                  <a:pt x="30026" y="261907"/>
                  <a:pt x="26633" y="276610"/>
                </a:cubicBezTo>
                <a:cubicBezTo>
                  <a:pt x="21146" y="300387"/>
                  <a:pt x="12890" y="323561"/>
                  <a:pt x="8878" y="347631"/>
                </a:cubicBezTo>
                <a:lnTo>
                  <a:pt x="0" y="400897"/>
                </a:lnTo>
                <a:cubicBezTo>
                  <a:pt x="2959" y="468959"/>
                  <a:pt x="3845" y="537143"/>
                  <a:pt x="8878" y="605083"/>
                </a:cubicBezTo>
                <a:cubicBezTo>
                  <a:pt x="9779" y="617251"/>
                  <a:pt x="15109" y="628683"/>
                  <a:pt x="17756" y="640594"/>
                </a:cubicBezTo>
                <a:cubicBezTo>
                  <a:pt x="21029" y="655324"/>
                  <a:pt x="24339" y="670068"/>
                  <a:pt x="26633" y="684982"/>
                </a:cubicBezTo>
                <a:cubicBezTo>
                  <a:pt x="39894" y="771181"/>
                  <a:pt x="20908" y="734101"/>
                  <a:pt x="53267" y="782637"/>
                </a:cubicBezTo>
                <a:cubicBezTo>
                  <a:pt x="74085" y="845096"/>
                  <a:pt x="46990" y="767990"/>
                  <a:pt x="79900" y="844780"/>
                </a:cubicBezTo>
                <a:cubicBezTo>
                  <a:pt x="87860" y="863353"/>
                  <a:pt x="91807" y="892198"/>
                  <a:pt x="106533" y="906924"/>
                </a:cubicBezTo>
                <a:cubicBezTo>
                  <a:pt x="118734" y="919125"/>
                  <a:pt x="135696" y="925437"/>
                  <a:pt x="150921" y="933557"/>
                </a:cubicBezTo>
                <a:cubicBezTo>
                  <a:pt x="180114" y="949126"/>
                  <a:pt x="208979" y="965657"/>
                  <a:pt x="239698" y="977945"/>
                </a:cubicBezTo>
                <a:cubicBezTo>
                  <a:pt x="254494" y="983864"/>
                  <a:pt x="268393" y="992932"/>
                  <a:pt x="284086" y="995701"/>
                </a:cubicBezTo>
                <a:cubicBezTo>
                  <a:pt x="319178" y="1001894"/>
                  <a:pt x="355107" y="1001619"/>
                  <a:pt x="390618" y="1004578"/>
                </a:cubicBezTo>
                <a:cubicBezTo>
                  <a:pt x="764116" y="1079281"/>
                  <a:pt x="457979" y="1021201"/>
                  <a:pt x="1447061" y="1004578"/>
                </a:cubicBezTo>
                <a:cubicBezTo>
                  <a:pt x="1462148" y="1004324"/>
                  <a:pt x="1476492" y="997695"/>
                  <a:pt x="1491449" y="995701"/>
                </a:cubicBezTo>
                <a:cubicBezTo>
                  <a:pt x="1520928" y="991771"/>
                  <a:pt x="1550634" y="989782"/>
                  <a:pt x="1580226" y="986823"/>
                </a:cubicBezTo>
                <a:cubicBezTo>
                  <a:pt x="1687252" y="960067"/>
                  <a:pt x="1615173" y="981485"/>
                  <a:pt x="1695635" y="951312"/>
                </a:cubicBezTo>
                <a:cubicBezTo>
                  <a:pt x="1734155" y="936867"/>
                  <a:pt x="1728632" y="945116"/>
                  <a:pt x="1775534" y="915802"/>
                </a:cubicBezTo>
                <a:cubicBezTo>
                  <a:pt x="1782632" y="911366"/>
                  <a:pt x="1786326" y="902689"/>
                  <a:pt x="1793290" y="898046"/>
                </a:cubicBezTo>
                <a:cubicBezTo>
                  <a:pt x="1953994" y="790910"/>
                  <a:pt x="1783188" y="916719"/>
                  <a:pt x="1890944" y="835903"/>
                </a:cubicBezTo>
                <a:cubicBezTo>
                  <a:pt x="1896863" y="818148"/>
                  <a:pt x="1895466" y="795871"/>
                  <a:pt x="1908700" y="782637"/>
                </a:cubicBezTo>
                <a:cubicBezTo>
                  <a:pt x="1935812" y="755523"/>
                  <a:pt x="1922712" y="772367"/>
                  <a:pt x="1944210" y="729371"/>
                </a:cubicBezTo>
                <a:cubicBezTo>
                  <a:pt x="1950129" y="631717"/>
                  <a:pt x="1954463" y="533953"/>
                  <a:pt x="1961966" y="436408"/>
                </a:cubicBezTo>
                <a:cubicBezTo>
                  <a:pt x="1964925" y="397938"/>
                  <a:pt x="1963732" y="358921"/>
                  <a:pt x="1970843" y="320998"/>
                </a:cubicBezTo>
                <a:cubicBezTo>
                  <a:pt x="1972859" y="310247"/>
                  <a:pt x="2007770" y="270930"/>
                  <a:pt x="2015232" y="267732"/>
                </a:cubicBezTo>
                <a:cubicBezTo>
                  <a:pt x="2026112" y="263069"/>
                  <a:pt x="2117325" y="294365"/>
                  <a:pt x="2068498" y="267732"/>
                </a:cubicBez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6" name="Straight Arrow Connector 5"/>
          <p:cNvCxnSpPr/>
          <p:nvPr/>
        </p:nvCxnSpPr>
        <p:spPr>
          <a:xfrm flipH="1">
            <a:off x="3563888" y="2780928"/>
            <a:ext cx="3312368"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07704" y="3717032"/>
            <a:ext cx="5964646" cy="369332"/>
          </a:xfrm>
          <a:prstGeom prst="rect">
            <a:avLst/>
          </a:prstGeom>
          <a:noFill/>
        </p:spPr>
        <p:txBody>
          <a:bodyPr wrap="none" rtlCol="0">
            <a:spAutoFit/>
          </a:bodyPr>
          <a:lstStyle/>
          <a:p>
            <a:r>
              <a:rPr lang="en-IE" dirty="0" smtClean="0"/>
              <a:t>You can use MINUTE, HOUR, DAY, WEEK, MONTH  or YEAR</a:t>
            </a:r>
            <a:endParaRPr lang="en-IE" dirty="0"/>
          </a:p>
        </p:txBody>
      </p:sp>
    </p:spTree>
    <p:extLst>
      <p:ext uri="{BB962C8B-B14F-4D97-AF65-F5344CB8AC3E}">
        <p14:creationId xmlns:p14="http://schemas.microsoft.com/office/powerpoint/2010/main" val="1762936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View, Alter or Drop Events</a:t>
            </a:r>
            <a:endParaRPr lang="en-IE" dirty="0"/>
          </a:p>
        </p:txBody>
      </p:sp>
      <p:sp>
        <p:nvSpPr>
          <p:cNvPr id="3" name="Content Placeholder 2"/>
          <p:cNvSpPr>
            <a:spLocks noGrp="1"/>
          </p:cNvSpPr>
          <p:nvPr>
            <p:ph idx="1"/>
          </p:nvPr>
        </p:nvSpPr>
        <p:spPr/>
        <p:txBody>
          <a:bodyPr/>
          <a:lstStyle/>
          <a:p>
            <a:r>
              <a:rPr lang="en-IE" sz="2400" dirty="0" smtClean="0"/>
              <a:t>SHOW EVENTS</a:t>
            </a:r>
          </a:p>
          <a:p>
            <a:r>
              <a:rPr lang="en-IE" sz="2400" dirty="0" smtClean="0"/>
              <a:t>SHOW EVENTS IN </a:t>
            </a:r>
            <a:r>
              <a:rPr lang="en-IE" sz="2400" dirty="0" err="1" smtClean="0"/>
              <a:t>om</a:t>
            </a:r>
            <a:r>
              <a:rPr lang="en-IE" sz="2400" dirty="0" smtClean="0"/>
              <a:t>;</a:t>
            </a:r>
          </a:p>
          <a:p>
            <a:r>
              <a:rPr lang="en-IE" sz="2400" dirty="0" smtClean="0"/>
              <a:t>To enable or disable an event:</a:t>
            </a:r>
          </a:p>
          <a:p>
            <a:r>
              <a:rPr lang="en-IE" sz="2400" dirty="0" smtClean="0"/>
              <a:t>ALTER </a:t>
            </a:r>
            <a:r>
              <a:rPr lang="en-IE" sz="2400" dirty="0"/>
              <a:t>EVENT </a:t>
            </a:r>
            <a:r>
              <a:rPr lang="en-IE" sz="2400" dirty="0" err="1" smtClean="0"/>
              <a:t>monthly_delete_audit_rows</a:t>
            </a:r>
            <a:r>
              <a:rPr lang="en-IE" sz="2400" dirty="0" smtClean="0"/>
              <a:t> DISABLE/ENABLE </a:t>
            </a:r>
          </a:p>
          <a:p>
            <a:endParaRPr lang="en-IE" sz="2400" dirty="0" smtClean="0"/>
          </a:p>
          <a:p>
            <a:r>
              <a:rPr lang="en-IE" sz="2400" dirty="0" smtClean="0"/>
              <a:t>DROP EVENT IF EXISTS </a:t>
            </a:r>
            <a:r>
              <a:rPr lang="en-IE" sz="2400" dirty="0" err="1"/>
              <a:t>monthly_delete_audit_rows</a:t>
            </a:r>
            <a:r>
              <a:rPr lang="en-IE" sz="2400" dirty="0"/>
              <a:t> </a:t>
            </a:r>
            <a:endParaRPr lang="en-IE" sz="2400" dirty="0" smtClean="0"/>
          </a:p>
          <a:p>
            <a:pPr marL="82296" indent="0">
              <a:buNone/>
            </a:pPr>
            <a:endParaRPr lang="en-IE" sz="2000" dirty="0"/>
          </a:p>
        </p:txBody>
      </p:sp>
    </p:spTree>
    <p:extLst>
      <p:ext uri="{BB962C8B-B14F-4D97-AF65-F5344CB8AC3E}">
        <p14:creationId xmlns:p14="http://schemas.microsoft.com/office/powerpoint/2010/main" val="324875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3640448" cy="1143000"/>
          </a:xfrm>
        </p:spPr>
        <p:txBody>
          <a:bodyPr>
            <a:normAutofit fontScale="90000"/>
          </a:bodyPr>
          <a:lstStyle/>
          <a:p>
            <a:r>
              <a:rPr lang="en-IE" dirty="0" smtClean="0"/>
              <a:t>Virtual Table/</a:t>
            </a:r>
            <a:br>
              <a:rPr lang="en-IE" dirty="0" smtClean="0"/>
            </a:br>
            <a:r>
              <a:rPr lang="en-IE" dirty="0" smtClean="0"/>
              <a:t>viewed table</a:t>
            </a:r>
            <a:endParaRPr lang="en-IE" dirty="0"/>
          </a:p>
        </p:txBody>
      </p:sp>
      <p:sp>
        <p:nvSpPr>
          <p:cNvPr id="4" name="Content Placeholder 3"/>
          <p:cNvSpPr>
            <a:spLocks noGrp="1"/>
          </p:cNvSpPr>
          <p:nvPr>
            <p:ph idx="1"/>
          </p:nvPr>
        </p:nvSpPr>
        <p:spPr>
          <a:xfrm>
            <a:off x="1435608" y="1519330"/>
            <a:ext cx="7494625" cy="4729069"/>
          </a:xfrm>
        </p:spPr>
        <p:txBody>
          <a:bodyPr/>
          <a:lstStyle/>
          <a:p>
            <a:r>
              <a:rPr lang="en-IE" dirty="0" smtClean="0"/>
              <a:t>Although a view behaves like a virtual table, it doesn’t store any data.  Instead, a view always refers back to its base tables.</a:t>
            </a:r>
          </a:p>
          <a:p>
            <a:r>
              <a:rPr lang="en-IE" dirty="0" smtClean="0"/>
              <a:t>When you create a view, you can refer to the view anywhere you would normally use a table in a SELECT, INSERT, UPDATE or DELETE statement</a:t>
            </a:r>
          </a:p>
        </p:txBody>
      </p:sp>
      <p:sp>
        <p:nvSpPr>
          <p:cNvPr id="5" name="Right Arrow 4"/>
          <p:cNvSpPr/>
          <p:nvPr/>
        </p:nvSpPr>
        <p:spPr>
          <a:xfrm>
            <a:off x="4932040" y="5486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61787"/>
            <a:ext cx="2082552" cy="1277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5288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Update example</a:t>
            </a:r>
            <a:endParaRPr lang="en-IE" dirty="0"/>
          </a:p>
        </p:txBody>
      </p:sp>
      <p:sp>
        <p:nvSpPr>
          <p:cNvPr id="4" name="Content Placeholder 3"/>
          <p:cNvSpPr>
            <a:spLocks noGrp="1"/>
          </p:cNvSpPr>
          <p:nvPr>
            <p:ph idx="1"/>
          </p:nvPr>
        </p:nvSpPr>
        <p:spPr/>
        <p:txBody>
          <a:bodyPr/>
          <a:lstStyle/>
          <a:p>
            <a:endParaRPr lang="en-IE" dirty="0" smtClean="0"/>
          </a:p>
          <a:p>
            <a:endParaRPr lang="en-IE" dirty="0"/>
          </a:p>
          <a:p>
            <a:r>
              <a:rPr lang="en-IE" dirty="0" smtClean="0"/>
              <a:t>This will update Joe Mullins to a researcher in the details table.</a:t>
            </a:r>
          </a:p>
          <a:p>
            <a:r>
              <a:rPr lang="en-IE" dirty="0" smtClean="0"/>
              <a:t>To drop a view :</a:t>
            </a:r>
          </a:p>
          <a:p>
            <a:pPr lvl="1"/>
            <a:r>
              <a:rPr lang="en-IE" dirty="0" smtClean="0"/>
              <a:t>DROP  VIEW </a:t>
            </a:r>
            <a:r>
              <a:rPr lang="en-IE" dirty="0" err="1" smtClean="0"/>
              <a:t>view_name</a:t>
            </a:r>
            <a:r>
              <a:rPr lang="en-IE" dirty="0" smtClean="0"/>
              <a:t>;</a:t>
            </a:r>
          </a:p>
          <a:p>
            <a:pPr marL="82296" indent="0">
              <a:buNone/>
            </a:pPr>
            <a:endParaRPr lang="en-I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84784"/>
            <a:ext cx="4410075"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2037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Benefits of using a view</a:t>
            </a:r>
            <a:endParaRPr lang="en-IE" dirty="0"/>
          </a:p>
        </p:txBody>
      </p:sp>
      <p:sp>
        <p:nvSpPr>
          <p:cNvPr id="4" name="Content Placeholder 3"/>
          <p:cNvSpPr>
            <a:spLocks noGrp="1"/>
          </p:cNvSpPr>
          <p:nvPr>
            <p:ph idx="1"/>
          </p:nvPr>
        </p:nvSpPr>
        <p:spPr/>
        <p:txBody>
          <a:bodyPr/>
          <a:lstStyle/>
          <a:p>
            <a:pPr marL="596646" indent="-514350">
              <a:buFont typeface="+mj-lt"/>
              <a:buAutoNum type="arabicPeriod"/>
            </a:pPr>
            <a:r>
              <a:rPr lang="en-IE" dirty="0" smtClean="0"/>
              <a:t>Design Independence</a:t>
            </a:r>
          </a:p>
          <a:p>
            <a:pPr marL="596646" indent="-514350">
              <a:buFont typeface="+mj-lt"/>
              <a:buAutoNum type="arabicPeriod"/>
            </a:pPr>
            <a:r>
              <a:rPr lang="en-IE" dirty="0" smtClean="0"/>
              <a:t>Data Security</a:t>
            </a:r>
          </a:p>
          <a:p>
            <a:pPr marL="596646" indent="-514350">
              <a:buFont typeface="+mj-lt"/>
              <a:buAutoNum type="arabicPeriod"/>
            </a:pPr>
            <a:r>
              <a:rPr lang="en-IE" dirty="0" smtClean="0"/>
              <a:t>Simplified queries</a:t>
            </a:r>
          </a:p>
          <a:p>
            <a:pPr marL="596646" indent="-514350">
              <a:buFont typeface="+mj-lt"/>
              <a:buAutoNum type="arabicPeriod"/>
            </a:pPr>
            <a:r>
              <a:rPr lang="en-IE" dirty="0" smtClean="0"/>
              <a:t>Updatability</a:t>
            </a:r>
          </a:p>
          <a:p>
            <a:pPr marL="596646" indent="-514350">
              <a:buFont typeface="+mj-lt"/>
              <a:buAutoNum type="arabicPeriod"/>
            </a:pPr>
            <a:endParaRPr lang="en-IE" dirty="0"/>
          </a:p>
          <a:p>
            <a:pPr marL="596646" indent="-514350">
              <a:buFont typeface="+mj-lt"/>
              <a:buAutoNum type="arabicPeriod"/>
            </a:pPr>
            <a:endParaRPr lang="en-IE" dirty="0" smtClean="0"/>
          </a:p>
          <a:p>
            <a:pPr marL="596646" indent="-514350">
              <a:buFont typeface="+mj-lt"/>
              <a:buAutoNum type="arabicPeriod"/>
            </a:pPr>
            <a:endParaRPr lang="en-IE" dirty="0"/>
          </a:p>
          <a:p>
            <a:pPr marL="596646" indent="-514350">
              <a:buFont typeface="+mj-lt"/>
              <a:buAutoNum type="arabicPeriod"/>
            </a:pPr>
            <a:endParaRPr lang="en-IE" dirty="0"/>
          </a:p>
        </p:txBody>
      </p:sp>
    </p:spTree>
    <p:extLst>
      <p:ext uri="{BB962C8B-B14F-4D97-AF65-F5344CB8AC3E}">
        <p14:creationId xmlns:p14="http://schemas.microsoft.com/office/powerpoint/2010/main" val="2663312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4720568" cy="1143000"/>
          </a:xfrm>
        </p:spPr>
        <p:txBody>
          <a:bodyPr>
            <a:normAutofit fontScale="90000"/>
          </a:bodyPr>
          <a:lstStyle/>
          <a:p>
            <a:r>
              <a:rPr lang="en-IE" dirty="0" smtClean="0"/>
              <a:t>Design Independence</a:t>
            </a:r>
            <a:endParaRPr lang="en-IE" dirty="0"/>
          </a:p>
        </p:txBody>
      </p:sp>
      <p:sp>
        <p:nvSpPr>
          <p:cNvPr id="3" name="Content Placeholder 2"/>
          <p:cNvSpPr>
            <a:spLocks noGrp="1"/>
          </p:cNvSpPr>
          <p:nvPr>
            <p:ph idx="1"/>
          </p:nvPr>
        </p:nvSpPr>
        <p:spPr/>
        <p:txBody>
          <a:bodyPr/>
          <a:lstStyle/>
          <a:p>
            <a:r>
              <a:rPr lang="en-IE" dirty="0" smtClean="0"/>
              <a:t>Views can limit the exposure of tables to external users and applications.  As a result, if the design of the table changes, you can modify the view as necessary so users who query the view don’t need to be aware of the change, and applications that use the view don’t need to be modified.</a:t>
            </a: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206616"/>
            <a:ext cx="2262758" cy="1195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5092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4288520" cy="1143000"/>
          </a:xfrm>
        </p:spPr>
        <p:txBody>
          <a:bodyPr/>
          <a:lstStyle/>
          <a:p>
            <a:r>
              <a:rPr lang="en-IE" dirty="0" smtClean="0"/>
              <a:t>Data Security</a:t>
            </a:r>
            <a:endParaRPr lang="en-IE" dirty="0"/>
          </a:p>
        </p:txBody>
      </p:sp>
      <p:sp>
        <p:nvSpPr>
          <p:cNvPr id="3" name="Content Placeholder 2"/>
          <p:cNvSpPr>
            <a:spLocks noGrp="1"/>
          </p:cNvSpPr>
          <p:nvPr>
            <p:ph idx="1"/>
          </p:nvPr>
        </p:nvSpPr>
        <p:spPr/>
        <p:txBody>
          <a:bodyPr/>
          <a:lstStyle/>
          <a:p>
            <a:r>
              <a:rPr lang="en-IE" dirty="0" smtClean="0"/>
              <a:t>Views can restrict access to data in a table by using the SELECT clause to include only selected columns of a table or by using the WHERE clause to include only selected rows in a table.</a:t>
            </a:r>
            <a:endParaRPr lang="en-I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16632"/>
            <a:ext cx="2262758" cy="1195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58143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2814</TotalTime>
  <Words>1842</Words>
  <Application>Microsoft Office PowerPoint</Application>
  <PresentationFormat>On-screen Show (4:3)</PresentationFormat>
  <Paragraphs>310</Paragraphs>
  <Slides>43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9" baseType="lpstr">
      <vt:lpstr>Arial</vt:lpstr>
      <vt:lpstr>Gill Sans MT</vt:lpstr>
      <vt:lpstr>Verdana</vt:lpstr>
      <vt:lpstr>Wingdings 2</vt:lpstr>
      <vt:lpstr>Solstice</vt:lpstr>
      <vt:lpstr>Document</vt:lpstr>
      <vt:lpstr>More SQL…</vt:lpstr>
      <vt:lpstr>Contents</vt:lpstr>
      <vt:lpstr>Views</vt:lpstr>
      <vt:lpstr>Introduction to views</vt:lpstr>
      <vt:lpstr>Virtual Table/ viewed table</vt:lpstr>
      <vt:lpstr>Update example</vt:lpstr>
      <vt:lpstr>Benefits of using a view</vt:lpstr>
      <vt:lpstr>Design Independence</vt:lpstr>
      <vt:lpstr>Data Security</vt:lpstr>
      <vt:lpstr>Simplified Queries</vt:lpstr>
      <vt:lpstr>Updatability</vt:lpstr>
      <vt:lpstr>Working with views</vt:lpstr>
      <vt:lpstr>Creating an Updatable view</vt:lpstr>
      <vt:lpstr>Requirements for creating an updateable view</vt:lpstr>
      <vt:lpstr>Insert/delete rows through a view</vt:lpstr>
      <vt:lpstr>Class Exercise</vt:lpstr>
      <vt:lpstr>Stored Programs</vt:lpstr>
      <vt:lpstr>Stored Procedure</vt:lpstr>
      <vt:lpstr>Stored Procedure</vt:lpstr>
      <vt:lpstr>A Script that creates a SP that updates a table</vt:lpstr>
      <vt:lpstr>A Script that creates a SP that updates a table ctd</vt:lpstr>
      <vt:lpstr>Condition Handler</vt:lpstr>
      <vt:lpstr>Condition Handler ctd.</vt:lpstr>
      <vt:lpstr>Exercise –……</vt:lpstr>
      <vt:lpstr>Input &amp; Output parameters</vt:lpstr>
      <vt:lpstr>SP - input &amp; output parameters</vt:lpstr>
      <vt:lpstr>Stored Function   </vt:lpstr>
      <vt:lpstr>Stored Functions ctd.</vt:lpstr>
      <vt:lpstr>A function that calculates salary</vt:lpstr>
      <vt:lpstr>DROP Function</vt:lpstr>
      <vt:lpstr>Triggers</vt:lpstr>
      <vt:lpstr>BEFORE  TRIGGER</vt:lpstr>
      <vt:lpstr>AFTER TRIGGER</vt:lpstr>
      <vt:lpstr>Create an Audit table</vt:lpstr>
      <vt:lpstr>Triggers that insert rows into  the audit table – AFTER INSERT</vt:lpstr>
      <vt:lpstr>Triggers that insert rows into  the audit table – AFTER DELETE</vt:lpstr>
      <vt:lpstr>Show Triggers/ DROP TRIGGERS</vt:lpstr>
      <vt:lpstr>Triggers – some considerations</vt:lpstr>
      <vt:lpstr>Triggers – some considerations</vt:lpstr>
      <vt:lpstr>Events</vt:lpstr>
      <vt:lpstr>One-time Event</vt:lpstr>
      <vt:lpstr>Recurring Event</vt:lpstr>
      <vt:lpstr>View, Alter or Drop Events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sheilafallon</dc:creator>
  <cp:lastModifiedBy>Sheila Fallon</cp:lastModifiedBy>
  <cp:revision>72</cp:revision>
  <cp:lastPrinted>2013-12-10T13:00:24Z</cp:lastPrinted>
  <dcterms:created xsi:type="dcterms:W3CDTF">2013-11-18T14:20:52Z</dcterms:created>
  <dcterms:modified xsi:type="dcterms:W3CDTF">2018-09-25T15:03:22Z</dcterms:modified>
</cp:coreProperties>
</file>