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9" r:id="rId2"/>
    <p:sldId id="260" r:id="rId3"/>
    <p:sldId id="261" r:id="rId4"/>
    <p:sldId id="262" r:id="rId5"/>
    <p:sldId id="263"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266" r:id="rId20"/>
    <p:sldId id="301" r:id="rId21"/>
    <p:sldId id="302" r:id="rId22"/>
    <p:sldId id="303" r:id="rId23"/>
    <p:sldId id="304" r:id="rId24"/>
    <p:sldId id="306" r:id="rId25"/>
    <p:sldId id="307" r:id="rId26"/>
    <p:sldId id="308" r:id="rId27"/>
    <p:sldId id="271" r:id="rId28"/>
    <p:sldId id="272" r:id="rId29"/>
    <p:sldId id="328" r:id="rId30"/>
    <p:sldId id="273" r:id="rId31"/>
    <p:sldId id="275" r:id="rId32"/>
    <p:sldId id="276" r:id="rId33"/>
    <p:sldId id="277" r:id="rId34"/>
    <p:sldId id="324" r:id="rId35"/>
    <p:sldId id="278" r:id="rId36"/>
    <p:sldId id="279" r:id="rId37"/>
    <p:sldId id="280" r:id="rId38"/>
    <p:sldId id="281" r:id="rId39"/>
    <p:sldId id="282" r:id="rId40"/>
    <p:sldId id="284" r:id="rId41"/>
    <p:sldId id="286" r:id="rId42"/>
    <p:sldId id="287" r:id="rId43"/>
    <p:sldId id="288" r:id="rId44"/>
    <p:sldId id="289" r:id="rId45"/>
    <p:sldId id="291" r:id="rId46"/>
    <p:sldId id="292" r:id="rId47"/>
    <p:sldId id="293" r:id="rId48"/>
    <p:sldId id="295" r:id="rId49"/>
    <p:sldId id="296" r:id="rId50"/>
    <p:sldId id="32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16" autoAdjust="0"/>
  </p:normalViewPr>
  <p:slideViewPr>
    <p:cSldViewPr>
      <p:cViewPr varScale="1">
        <p:scale>
          <a:sx n="56" d="100"/>
          <a:sy n="56" d="100"/>
        </p:scale>
        <p:origin x="1806" y="7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95961-311A-4B52-8D01-143D156D41AC}" type="datetimeFigureOut">
              <a:rPr lang="en-IE" smtClean="0"/>
              <a:t>21/10/2021</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29C975-BA7A-4DCD-A7A6-E87903B72B8A}" type="slidenum">
              <a:rPr lang="en-IE" smtClean="0"/>
              <a:t>‹#›</a:t>
            </a:fld>
            <a:endParaRPr lang="en-IE"/>
          </a:p>
        </p:txBody>
      </p:sp>
    </p:spTree>
    <p:extLst>
      <p:ext uri="{BB962C8B-B14F-4D97-AF65-F5344CB8AC3E}">
        <p14:creationId xmlns:p14="http://schemas.microsoft.com/office/powerpoint/2010/main" val="96807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http://highscalability.com/blog/2012/9/11/how-big-is-a-petabyte-exabyte-zettabyte-or-a-yottabyte.html</a:t>
            </a:r>
          </a:p>
          <a:p>
            <a:endParaRPr lang="en-IE" dirty="0"/>
          </a:p>
        </p:txBody>
      </p:sp>
      <p:sp>
        <p:nvSpPr>
          <p:cNvPr id="4" name="Slide Number Placeholder 3"/>
          <p:cNvSpPr>
            <a:spLocks noGrp="1"/>
          </p:cNvSpPr>
          <p:nvPr>
            <p:ph type="sldNum" sz="quarter" idx="10"/>
          </p:nvPr>
        </p:nvSpPr>
        <p:spPr/>
        <p:txBody>
          <a:bodyPr/>
          <a:lstStyle/>
          <a:p>
            <a:fld id="{6629C975-BA7A-4DCD-A7A6-E87903B72B8A}" type="slidenum">
              <a:rPr lang="en-IE" smtClean="0"/>
              <a:t>8</a:t>
            </a:fld>
            <a:endParaRPr lang="en-IE"/>
          </a:p>
        </p:txBody>
      </p:sp>
    </p:spTree>
    <p:extLst>
      <p:ext uri="{BB962C8B-B14F-4D97-AF65-F5344CB8AC3E}">
        <p14:creationId xmlns:p14="http://schemas.microsoft.com/office/powerpoint/2010/main" val="339326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629C975-BA7A-4DCD-A7A6-E87903B72B8A}" type="slidenum">
              <a:rPr lang="en-IE" smtClean="0"/>
              <a:t>10</a:t>
            </a:fld>
            <a:endParaRPr lang="en-IE"/>
          </a:p>
        </p:txBody>
      </p:sp>
    </p:spTree>
    <p:extLst>
      <p:ext uri="{BB962C8B-B14F-4D97-AF65-F5344CB8AC3E}">
        <p14:creationId xmlns:p14="http://schemas.microsoft.com/office/powerpoint/2010/main" val="4269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mtClean="0"/>
              <a:t>7 mins</a:t>
            </a:r>
            <a:endParaRPr lang="en-IE"/>
          </a:p>
        </p:txBody>
      </p:sp>
      <p:sp>
        <p:nvSpPr>
          <p:cNvPr id="4" name="Slide Number Placeholder 3"/>
          <p:cNvSpPr>
            <a:spLocks noGrp="1"/>
          </p:cNvSpPr>
          <p:nvPr>
            <p:ph type="sldNum" sz="quarter" idx="10"/>
          </p:nvPr>
        </p:nvSpPr>
        <p:spPr/>
        <p:txBody>
          <a:bodyPr/>
          <a:lstStyle/>
          <a:p>
            <a:fld id="{ED72D346-1576-4B78-A6DB-005F74D92CAE}" type="slidenum">
              <a:rPr lang="en-IE" smtClean="0"/>
              <a:t>18</a:t>
            </a:fld>
            <a:endParaRPr lang="en-IE"/>
          </a:p>
        </p:txBody>
      </p:sp>
    </p:spTree>
    <p:extLst>
      <p:ext uri="{BB962C8B-B14F-4D97-AF65-F5344CB8AC3E}">
        <p14:creationId xmlns:p14="http://schemas.microsoft.com/office/powerpoint/2010/main" val="71877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F464F-547D-4CF9-800A-47D075B8FF08}" type="slidenum">
              <a:rPr lang="en-US"/>
              <a:pPr/>
              <a:t>19</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2364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D6EF4-35FD-4D1F-8863-E63243B3B5DA}" type="slidenum">
              <a:rPr lang="en-US"/>
              <a:pPr/>
              <a:t>27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00640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80FFC-B9AF-46DE-BB1E-36DA6462B014}" type="slidenum">
              <a:rPr lang="en-US"/>
              <a:pPr/>
              <a:t>31</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749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F5A32-5492-4F5C-B3D7-58422AAD3D31}" type="slidenum">
              <a:rPr lang="en-US"/>
              <a:pPr/>
              <a:t>32</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782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E2B43C7-E19F-4B47-880A-E55BF553818B}" type="slidenum">
              <a:rPr lang="en-IE" smtClean="0"/>
              <a:t>35</a:t>
            </a:fld>
            <a:endParaRPr lang="en-IE"/>
          </a:p>
        </p:txBody>
      </p:sp>
    </p:spTree>
    <p:extLst>
      <p:ext uri="{BB962C8B-B14F-4D97-AF65-F5344CB8AC3E}">
        <p14:creationId xmlns:p14="http://schemas.microsoft.com/office/powerpoint/2010/main" val="242136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C317C599-B833-46C5-BA5D-8022A9A2B339}" type="datetimeFigureOut">
              <a:rPr lang="en-IE" smtClean="0"/>
              <a:t>21/10/2021</a:t>
            </a:fld>
            <a:endParaRPr lang="en-IE"/>
          </a:p>
        </p:txBody>
      </p:sp>
      <p:sp>
        <p:nvSpPr>
          <p:cNvPr id="20" name="Footer Placeholder 19"/>
          <p:cNvSpPr>
            <a:spLocks noGrp="1"/>
          </p:cNvSpPr>
          <p:nvPr>
            <p:ph type="ftr" sz="quarter" idx="11"/>
          </p:nvPr>
        </p:nvSpPr>
        <p:spPr/>
        <p:txBody>
          <a:bodyPr/>
          <a:lstStyle/>
          <a:p>
            <a:endParaRPr lang="en-IE"/>
          </a:p>
        </p:txBody>
      </p:sp>
      <p:sp>
        <p:nvSpPr>
          <p:cNvPr id="10" name="Slide Number Placeholder 9"/>
          <p:cNvSpPr>
            <a:spLocks noGrp="1"/>
          </p:cNvSpPr>
          <p:nvPr>
            <p:ph type="sldNum" sz="quarter" idx="12"/>
          </p:nvPr>
        </p:nvSpPr>
        <p:spPr/>
        <p:txBody>
          <a:bodyPr/>
          <a:lstStyle/>
          <a:p>
            <a:fld id="{49B08D8C-2353-4488-A20E-E5AB20960A55}" type="slidenum">
              <a:rPr lang="en-IE" smtClean="0"/>
              <a:t>‹#›</a:t>
            </a:fld>
            <a:endParaRPr lang="en-IE"/>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C599-B833-46C5-BA5D-8022A9A2B339}" type="datetimeFigureOut">
              <a:rPr lang="en-IE" smtClean="0"/>
              <a:t>21/10/2021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B08D8C-2353-4488-A20E-E5AB20960A55}"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C599-B833-46C5-BA5D-8022A9A2B339}" type="datetimeFigureOut">
              <a:rPr lang="en-IE" smtClean="0"/>
              <a:t>21/10/2021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B08D8C-2353-4488-A20E-E5AB20960A55}"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C599-B833-46C5-BA5D-8022A9A2B339}" type="datetimeFigureOut">
              <a:rPr lang="en-IE" smtClean="0"/>
              <a:t>21/10/2021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B08D8C-2353-4488-A20E-E5AB20960A55}"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17C599-B833-46C5-BA5D-8022A9A2B339}" type="datetimeFigureOut">
              <a:rPr lang="en-IE" smtClean="0"/>
              <a:t>21/10/2021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9B08D8C-2353-4488-A20E-E5AB20960A55}" type="slidenum">
              <a:rPr lang="en-IE" smtClean="0"/>
              <a:t>‹#›</a:t>
            </a:fld>
            <a:endParaRPr lang="en-I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C599-B833-46C5-BA5D-8022A9A2B339}" type="datetimeFigureOut">
              <a:rPr lang="en-IE" smtClean="0"/>
              <a:t>21/10/2021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9B08D8C-2353-4488-A20E-E5AB20960A55}"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17C599-B833-46C5-BA5D-8022A9A2B339}" type="datetimeFigureOut">
              <a:rPr lang="en-IE" smtClean="0"/>
              <a:t>21/10/2021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9B08D8C-2353-4488-A20E-E5AB20960A55}"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17C599-B833-46C5-BA5D-8022A9A2B339}" type="datetimeFigureOut">
              <a:rPr lang="en-IE" smtClean="0"/>
              <a:t>21/10/2021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9B08D8C-2353-4488-A20E-E5AB20960A55}"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317C599-B833-46C5-BA5D-8022A9A2B339}" type="datetimeFigureOut">
              <a:rPr lang="en-IE" smtClean="0"/>
              <a:t>21/10/2021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9B08D8C-2353-4488-A20E-E5AB20960A55}" type="slidenum">
              <a:rPr lang="en-IE" smtClean="0"/>
              <a:t>‹#›</a:t>
            </a:fld>
            <a:endParaRPr lang="en-I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C599-B833-46C5-BA5D-8022A9A2B339}" type="datetimeFigureOut">
              <a:rPr lang="en-IE" smtClean="0"/>
              <a:t>21/10/2021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9B08D8C-2353-4488-A20E-E5AB20960A55}"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17C599-B833-46C5-BA5D-8022A9A2B339}" type="datetimeFigureOut">
              <a:rPr lang="en-IE" smtClean="0"/>
              <a:t>21/10/2021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9B08D8C-2353-4488-A20E-E5AB20960A55}" type="slidenum">
              <a:rPr lang="en-IE" smtClean="0"/>
              <a:t>‹#›</a:t>
            </a:fld>
            <a:endParaRPr lang="en-I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317C599-B833-46C5-BA5D-8022A9A2B339}" type="datetimeFigureOut">
              <a:rPr lang="en-IE" smtClean="0"/>
              <a:t>21/10/2021</a:t>
            </a:fld>
            <a:endParaRPr lang="en-IE"/>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E"/>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9B08D8C-2353-4488-A20E-E5AB20960A55}" type="slidenum">
              <a:rPr lang="en-IE" smtClean="0"/>
              <a:t>‹#›</a:t>
            </a:fld>
            <a:endParaRPr lang="en-I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7D1CQ_LOiz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en.wikipedia.org/wiki/File:Neo4j.jpg"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NoSQL</a:t>
            </a:r>
            <a:endParaRPr lang="en-IE" dirty="0"/>
          </a:p>
        </p:txBody>
      </p:sp>
      <p:sp>
        <p:nvSpPr>
          <p:cNvPr id="3" name="Subtitle 2"/>
          <p:cNvSpPr>
            <a:spLocks noGrp="1"/>
          </p:cNvSpPr>
          <p:nvPr>
            <p:ph type="subTitle" idx="1"/>
          </p:nvPr>
        </p:nvSpPr>
        <p:spPr/>
        <p:txBody>
          <a:bodyPr/>
          <a:lstStyle/>
          <a:p>
            <a:endParaRPr lang="en-IE" dirty="0" smtClean="0"/>
          </a:p>
          <a:p>
            <a:endParaRPr lang="en-IE" dirty="0"/>
          </a:p>
          <a:p>
            <a:r>
              <a:rPr lang="en-IE" dirty="0" smtClean="0"/>
              <a:t>Not Only SQL</a:t>
            </a:r>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1</a:t>
            </a:fld>
            <a:endParaRPr lang="en-IE"/>
          </a:p>
        </p:txBody>
      </p:sp>
    </p:spTree>
    <p:extLst>
      <p:ext uri="{BB962C8B-B14F-4D97-AF65-F5344CB8AC3E}">
        <p14:creationId xmlns:p14="http://schemas.microsoft.com/office/powerpoint/2010/main" val="2909976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Variety</a:t>
            </a:r>
            <a:endParaRPr lang="en-IE" dirty="0"/>
          </a:p>
        </p:txBody>
      </p:sp>
      <p:pic>
        <p:nvPicPr>
          <p:cNvPr id="4" name="Content Placeholder 3"/>
          <p:cNvPicPr>
            <a:picLocks noGrp="1" noChangeAspect="1"/>
          </p:cNvPicPr>
          <p:nvPr>
            <p:ph idx="1"/>
          </p:nvPr>
        </p:nvPicPr>
        <p:blipFill>
          <a:blip r:embed="rId3"/>
          <a:stretch>
            <a:fillRect/>
          </a:stretch>
        </p:blipFill>
        <p:spPr>
          <a:xfrm>
            <a:off x="2195736" y="1417638"/>
            <a:ext cx="5638800" cy="4343400"/>
          </a:xfrm>
          <a:prstGeom prst="rect">
            <a:avLst/>
          </a:prstGeom>
        </p:spPr>
      </p:pic>
    </p:spTree>
    <p:extLst>
      <p:ext uri="{BB962C8B-B14F-4D97-AF65-F5344CB8AC3E}">
        <p14:creationId xmlns:p14="http://schemas.microsoft.com/office/powerpoint/2010/main" val="117239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Veracity - </a:t>
            </a:r>
            <a:r>
              <a:rPr lang="en-IE" dirty="0"/>
              <a:t>Uncertainty of </a:t>
            </a:r>
            <a:r>
              <a:rPr lang="en-IE" dirty="0" smtClean="0"/>
              <a:t>data</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Big </a:t>
            </a:r>
            <a:r>
              <a:rPr lang="en-IE" dirty="0"/>
              <a:t>Data Veracity refers to the biases, noise and abnormality in data. </a:t>
            </a:r>
            <a:endParaRPr lang="en-IE" dirty="0" smtClean="0"/>
          </a:p>
          <a:p>
            <a:r>
              <a:rPr lang="en-IE" dirty="0" smtClean="0"/>
              <a:t>Is </a:t>
            </a:r>
            <a:r>
              <a:rPr lang="en-IE" dirty="0"/>
              <a:t>the data that is being stored, and mined meaningful to the problem being </a:t>
            </a:r>
            <a:r>
              <a:rPr lang="en-IE" dirty="0" smtClean="0"/>
              <a:t>analysed?</a:t>
            </a:r>
          </a:p>
          <a:p>
            <a:r>
              <a:rPr lang="en-IE" dirty="0" smtClean="0"/>
              <a:t>Some feel </a:t>
            </a:r>
            <a:r>
              <a:rPr lang="en-IE" dirty="0"/>
              <a:t>veracity in data analysis is the biggest challenge when compares to things like volume and velocity. </a:t>
            </a:r>
            <a:endParaRPr lang="en-IE" dirty="0" smtClean="0"/>
          </a:p>
          <a:p>
            <a:r>
              <a:rPr lang="en-IE" dirty="0" smtClean="0"/>
              <a:t>In </a:t>
            </a:r>
            <a:r>
              <a:rPr lang="en-IE" dirty="0"/>
              <a:t>scoping out your big data strategy you need to have your team and partners work to help keep your data clean and processes to keep ‘dirty data’ from accumulating in your systems</a:t>
            </a:r>
          </a:p>
        </p:txBody>
      </p:sp>
    </p:spTree>
    <p:extLst>
      <p:ext uri="{BB962C8B-B14F-4D97-AF65-F5344CB8AC3E}">
        <p14:creationId xmlns:p14="http://schemas.microsoft.com/office/powerpoint/2010/main" val="427432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Veracity</a:t>
            </a:r>
            <a:endParaRPr lang="en-IE" dirty="0"/>
          </a:p>
        </p:txBody>
      </p:sp>
      <p:pic>
        <p:nvPicPr>
          <p:cNvPr id="4" name="Content Placeholder 3"/>
          <p:cNvPicPr>
            <a:picLocks noGrp="1" noChangeAspect="1"/>
          </p:cNvPicPr>
          <p:nvPr>
            <p:ph idx="1"/>
          </p:nvPr>
        </p:nvPicPr>
        <p:blipFill>
          <a:blip r:embed="rId2"/>
          <a:stretch>
            <a:fillRect/>
          </a:stretch>
        </p:blipFill>
        <p:spPr>
          <a:xfrm>
            <a:off x="1691680" y="1425448"/>
            <a:ext cx="5819775" cy="4352925"/>
          </a:xfrm>
          <a:prstGeom prst="rect">
            <a:avLst/>
          </a:prstGeom>
        </p:spPr>
      </p:pic>
    </p:spTree>
    <p:extLst>
      <p:ext uri="{BB962C8B-B14F-4D97-AF65-F5344CB8AC3E}">
        <p14:creationId xmlns:p14="http://schemas.microsoft.com/office/powerpoint/2010/main" val="411037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Velocity - </a:t>
            </a:r>
            <a:r>
              <a:rPr lang="en-IE" dirty="0"/>
              <a:t>Analysis of </a:t>
            </a:r>
            <a:r>
              <a:rPr lang="en-IE" dirty="0" smtClean="0"/>
              <a:t>data</a:t>
            </a:r>
            <a:endParaRPr lang="en-IE" dirty="0"/>
          </a:p>
        </p:txBody>
      </p:sp>
      <p:sp>
        <p:nvSpPr>
          <p:cNvPr id="3" name="Content Placeholder 2"/>
          <p:cNvSpPr>
            <a:spLocks noGrp="1"/>
          </p:cNvSpPr>
          <p:nvPr>
            <p:ph idx="1"/>
          </p:nvPr>
        </p:nvSpPr>
        <p:spPr/>
        <p:txBody>
          <a:bodyPr>
            <a:normAutofit fontScale="92500"/>
          </a:bodyPr>
          <a:lstStyle/>
          <a:p>
            <a:r>
              <a:rPr lang="en-IE" dirty="0" smtClean="0"/>
              <a:t>Big </a:t>
            </a:r>
            <a:r>
              <a:rPr lang="en-IE" dirty="0"/>
              <a:t>Data Velocity deals with </a:t>
            </a:r>
            <a:r>
              <a:rPr lang="en-IE" b="1" dirty="0"/>
              <a:t>the pace at which data flows</a:t>
            </a:r>
            <a:r>
              <a:rPr lang="en-IE" dirty="0"/>
              <a:t> in from sources like business processes, machines, networks and human interaction with things like social media sites, mobile devices, etc. </a:t>
            </a:r>
            <a:endParaRPr lang="en-IE" dirty="0" smtClean="0"/>
          </a:p>
          <a:p>
            <a:r>
              <a:rPr lang="en-IE" dirty="0" smtClean="0"/>
              <a:t>The </a:t>
            </a:r>
            <a:r>
              <a:rPr lang="en-IE" dirty="0"/>
              <a:t>flow of data is massive and </a:t>
            </a:r>
            <a:r>
              <a:rPr lang="en-IE" dirty="0" smtClean="0"/>
              <a:t>continuous.</a:t>
            </a:r>
          </a:p>
          <a:p>
            <a:r>
              <a:rPr lang="en-IE" dirty="0" smtClean="0"/>
              <a:t>This </a:t>
            </a:r>
            <a:r>
              <a:rPr lang="en-IE" b="1" dirty="0"/>
              <a:t>real-time </a:t>
            </a:r>
            <a:r>
              <a:rPr lang="en-IE" dirty="0"/>
              <a:t>data can help researchers and businesses make valuable decisions that provide strategic competitive </a:t>
            </a:r>
            <a:r>
              <a:rPr lang="en-IE" dirty="0" smtClean="0"/>
              <a:t>advantages</a:t>
            </a:r>
            <a:endParaRPr lang="en-IE" dirty="0"/>
          </a:p>
        </p:txBody>
      </p:sp>
    </p:spTree>
    <p:extLst>
      <p:ext uri="{BB962C8B-B14F-4D97-AF65-F5344CB8AC3E}">
        <p14:creationId xmlns:p14="http://schemas.microsoft.com/office/powerpoint/2010/main" val="422988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Velocity</a:t>
            </a:r>
            <a:endParaRPr lang="en-IE" dirty="0"/>
          </a:p>
        </p:txBody>
      </p:sp>
      <p:pic>
        <p:nvPicPr>
          <p:cNvPr id="4" name="Content Placeholder 3"/>
          <p:cNvPicPr>
            <a:picLocks noGrp="1" noChangeAspect="1"/>
          </p:cNvPicPr>
          <p:nvPr>
            <p:ph idx="1"/>
          </p:nvPr>
        </p:nvPicPr>
        <p:blipFill>
          <a:blip r:embed="rId2"/>
          <a:stretch>
            <a:fillRect/>
          </a:stretch>
        </p:blipFill>
        <p:spPr>
          <a:xfrm>
            <a:off x="2274887" y="1695450"/>
            <a:ext cx="5819775" cy="4305300"/>
          </a:xfrm>
          <a:prstGeom prst="rect">
            <a:avLst/>
          </a:prstGeom>
        </p:spPr>
      </p:pic>
    </p:spTree>
    <p:extLst>
      <p:ext uri="{BB962C8B-B14F-4D97-AF65-F5344CB8AC3E}">
        <p14:creationId xmlns:p14="http://schemas.microsoft.com/office/powerpoint/2010/main" val="257250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Relational Databases</a:t>
            </a:r>
            <a:endParaRPr lang="en-IE" dirty="0"/>
          </a:p>
        </p:txBody>
      </p:sp>
      <p:sp>
        <p:nvSpPr>
          <p:cNvPr id="3" name="Content Placeholder 2"/>
          <p:cNvSpPr>
            <a:spLocks noGrp="1"/>
          </p:cNvSpPr>
          <p:nvPr>
            <p:ph idx="1"/>
          </p:nvPr>
        </p:nvSpPr>
        <p:spPr/>
        <p:txBody>
          <a:bodyPr/>
          <a:lstStyle/>
          <a:p>
            <a:r>
              <a:rPr lang="en-IE" dirty="0"/>
              <a:t>Tables </a:t>
            </a:r>
          </a:p>
          <a:p>
            <a:r>
              <a:rPr lang="en-IE" dirty="0" smtClean="0"/>
              <a:t>SQL (Structured Query Language)</a:t>
            </a:r>
          </a:p>
          <a:p>
            <a:r>
              <a:rPr lang="en-IE" dirty="0" smtClean="0"/>
              <a:t>MySQL, Sybase, Oracle </a:t>
            </a:r>
          </a:p>
          <a:p>
            <a:pPr marL="82296" indent="0">
              <a:buNone/>
            </a:pPr>
            <a:endParaRPr lang="en-IE" dirty="0" smtClean="0"/>
          </a:p>
        </p:txBody>
      </p:sp>
      <p:pic>
        <p:nvPicPr>
          <p:cNvPr id="4" name="Picture 3"/>
          <p:cNvPicPr>
            <a:picLocks noChangeAspect="1"/>
          </p:cNvPicPr>
          <p:nvPr/>
        </p:nvPicPr>
        <p:blipFill>
          <a:blip r:embed="rId2"/>
          <a:stretch>
            <a:fillRect/>
          </a:stretch>
        </p:blipFill>
        <p:spPr>
          <a:xfrm>
            <a:off x="1547664" y="3717032"/>
            <a:ext cx="5600700" cy="2324100"/>
          </a:xfrm>
          <a:prstGeom prst="rect">
            <a:avLst/>
          </a:prstGeom>
        </p:spPr>
      </p:pic>
      <p:pic>
        <p:nvPicPr>
          <p:cNvPr id="5" name="Picture 4"/>
          <p:cNvPicPr>
            <a:picLocks noChangeAspect="1"/>
          </p:cNvPicPr>
          <p:nvPr/>
        </p:nvPicPr>
        <p:blipFill>
          <a:blip r:embed="rId3"/>
          <a:stretch>
            <a:fillRect/>
          </a:stretch>
        </p:blipFill>
        <p:spPr>
          <a:xfrm>
            <a:off x="6732240" y="188640"/>
            <a:ext cx="2095500" cy="1714500"/>
          </a:xfrm>
          <a:prstGeom prst="rect">
            <a:avLst/>
          </a:prstGeom>
        </p:spPr>
      </p:pic>
      <p:pic>
        <p:nvPicPr>
          <p:cNvPr id="6" name="Picture 5"/>
          <p:cNvPicPr>
            <a:picLocks noChangeAspect="1"/>
          </p:cNvPicPr>
          <p:nvPr/>
        </p:nvPicPr>
        <p:blipFill>
          <a:blip r:embed="rId4"/>
          <a:stretch>
            <a:fillRect/>
          </a:stretch>
        </p:blipFill>
        <p:spPr>
          <a:xfrm>
            <a:off x="7163467" y="4879082"/>
            <a:ext cx="1914525" cy="1162050"/>
          </a:xfrm>
          <a:prstGeom prst="rect">
            <a:avLst/>
          </a:prstGeom>
        </p:spPr>
      </p:pic>
      <p:pic>
        <p:nvPicPr>
          <p:cNvPr id="7" name="Picture 6"/>
          <p:cNvPicPr>
            <a:picLocks noChangeAspect="1"/>
          </p:cNvPicPr>
          <p:nvPr/>
        </p:nvPicPr>
        <p:blipFill>
          <a:blip r:embed="rId5"/>
          <a:stretch>
            <a:fillRect/>
          </a:stretch>
        </p:blipFill>
        <p:spPr>
          <a:xfrm>
            <a:off x="7260420" y="3143250"/>
            <a:ext cx="1609725" cy="704850"/>
          </a:xfrm>
          <a:prstGeom prst="rect">
            <a:avLst/>
          </a:prstGeom>
        </p:spPr>
      </p:pic>
    </p:spTree>
    <p:extLst>
      <p:ext uri="{BB962C8B-B14F-4D97-AF65-F5344CB8AC3E}">
        <p14:creationId xmlns:p14="http://schemas.microsoft.com/office/powerpoint/2010/main" val="588795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Newer databases for large data sets</a:t>
            </a:r>
            <a:endParaRPr lang="en-IE" dirty="0"/>
          </a:p>
        </p:txBody>
      </p:sp>
      <p:pic>
        <p:nvPicPr>
          <p:cNvPr id="4" name="Content Placeholder 3"/>
          <p:cNvPicPr>
            <a:picLocks noGrp="1" noChangeAspect="1"/>
          </p:cNvPicPr>
          <p:nvPr>
            <p:ph idx="1"/>
          </p:nvPr>
        </p:nvPicPr>
        <p:blipFill>
          <a:blip r:embed="rId2"/>
          <a:stretch>
            <a:fillRect/>
          </a:stretch>
        </p:blipFill>
        <p:spPr>
          <a:xfrm>
            <a:off x="1043608" y="5499863"/>
            <a:ext cx="3952875" cy="1304925"/>
          </a:xfrm>
          <a:prstGeom prst="rect">
            <a:avLst/>
          </a:prstGeom>
        </p:spPr>
      </p:pic>
      <p:pic>
        <p:nvPicPr>
          <p:cNvPr id="5" name="Picture 4"/>
          <p:cNvPicPr>
            <a:picLocks noChangeAspect="1"/>
          </p:cNvPicPr>
          <p:nvPr/>
        </p:nvPicPr>
        <p:blipFill>
          <a:blip r:embed="rId3"/>
          <a:stretch>
            <a:fillRect/>
          </a:stretch>
        </p:blipFill>
        <p:spPr>
          <a:xfrm>
            <a:off x="5409438" y="5652264"/>
            <a:ext cx="3524250" cy="1000125"/>
          </a:xfrm>
          <a:prstGeom prst="rect">
            <a:avLst/>
          </a:prstGeom>
        </p:spPr>
      </p:pic>
      <p:sp>
        <p:nvSpPr>
          <p:cNvPr id="6" name="Content Placeholder 2"/>
          <p:cNvSpPr txBox="1">
            <a:spLocks/>
          </p:cNvSpPr>
          <p:nvPr/>
        </p:nvSpPr>
        <p:spPr>
          <a:xfrm>
            <a:off x="1043608" y="1447800"/>
            <a:ext cx="7992888" cy="535698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E" dirty="0"/>
              <a:t>NoSQL databases are increasingly used in big data and real-time web applications</a:t>
            </a:r>
            <a:r>
              <a:rPr lang="en-IE" dirty="0" smtClean="0"/>
              <a:t>. </a:t>
            </a:r>
          </a:p>
          <a:p>
            <a:r>
              <a:rPr lang="en-IE" dirty="0" smtClean="0"/>
              <a:t>Data is modelled </a:t>
            </a:r>
            <a:r>
              <a:rPr lang="en-IE" dirty="0"/>
              <a:t>in means other than the tabular relations used in relational </a:t>
            </a:r>
            <a:r>
              <a:rPr lang="en-IE" dirty="0" smtClean="0"/>
              <a:t>databases</a:t>
            </a:r>
          </a:p>
          <a:p>
            <a:r>
              <a:rPr lang="en-IE" dirty="0" smtClean="0"/>
              <a:t>Horizontal rather than vertical scaling (see next slide)</a:t>
            </a:r>
          </a:p>
        </p:txBody>
      </p:sp>
    </p:spTree>
    <p:extLst>
      <p:ext uri="{BB962C8B-B14F-4D97-AF65-F5344CB8AC3E}">
        <p14:creationId xmlns:p14="http://schemas.microsoft.com/office/powerpoint/2010/main" val="50076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54" y="4653136"/>
            <a:ext cx="8291264" cy="1944216"/>
          </a:xfrm>
        </p:spPr>
        <p:txBody>
          <a:bodyPr>
            <a:noAutofit/>
          </a:bodyPr>
          <a:lstStyle/>
          <a:p>
            <a:r>
              <a:rPr lang="en-US" sz="2800" b="0" dirty="0">
                <a:effectLst/>
              </a:rPr>
              <a:t>Horizontal </a:t>
            </a:r>
            <a:r>
              <a:rPr lang="en-US" sz="2800" dirty="0">
                <a:effectLst/>
              </a:rPr>
              <a:t>scaling</a:t>
            </a:r>
            <a:r>
              <a:rPr lang="en-US" sz="2800" b="0" dirty="0">
                <a:effectLst/>
              </a:rPr>
              <a:t> means that you </a:t>
            </a:r>
            <a:r>
              <a:rPr lang="en-US" sz="2800" dirty="0">
                <a:effectLst/>
              </a:rPr>
              <a:t>scale</a:t>
            </a:r>
            <a:r>
              <a:rPr lang="en-US" sz="2800" b="0" dirty="0">
                <a:effectLst/>
              </a:rPr>
              <a:t> by adding more machines into your pool of resources where </a:t>
            </a:r>
            <a:r>
              <a:rPr lang="en-US" sz="2800" dirty="0">
                <a:effectLst/>
              </a:rPr>
              <a:t>Vertical scaling</a:t>
            </a:r>
            <a:r>
              <a:rPr lang="en-US" sz="2800" b="0" dirty="0">
                <a:effectLst/>
              </a:rPr>
              <a:t> means that you </a:t>
            </a:r>
            <a:r>
              <a:rPr lang="en-US" sz="2800" dirty="0">
                <a:effectLst/>
              </a:rPr>
              <a:t>scale</a:t>
            </a:r>
            <a:r>
              <a:rPr lang="en-US" sz="2800" b="0" dirty="0">
                <a:effectLst/>
              </a:rPr>
              <a:t> by adding more power (CPU, RAM) to your existing machine.</a:t>
            </a:r>
            <a:endParaRPr lang="en-IE" sz="2800" dirty="0"/>
          </a:p>
        </p:txBody>
      </p:sp>
      <p:sp>
        <p:nvSpPr>
          <p:cNvPr id="4" name="Text Placeholder 3"/>
          <p:cNvSpPr>
            <a:spLocks noGrp="1"/>
          </p:cNvSpPr>
          <p:nvPr>
            <p:ph type="body" idx="1"/>
          </p:nvPr>
        </p:nvSpPr>
        <p:spPr/>
        <p:txBody>
          <a:bodyPr>
            <a:normAutofit/>
          </a:bodyPr>
          <a:lstStyle/>
          <a:p>
            <a:r>
              <a:rPr lang="en-IE" sz="2400" dirty="0" smtClean="0"/>
              <a:t>Horizontal Scaling </a:t>
            </a:r>
            <a:endParaRPr lang="en-IE" sz="2400" dirty="0"/>
          </a:p>
        </p:txBody>
      </p:sp>
      <p:sp>
        <p:nvSpPr>
          <p:cNvPr id="6" name="Text Placeholder 5"/>
          <p:cNvSpPr>
            <a:spLocks noGrp="1"/>
          </p:cNvSpPr>
          <p:nvPr>
            <p:ph type="body" sz="half" idx="3"/>
          </p:nvPr>
        </p:nvSpPr>
        <p:spPr/>
        <p:txBody>
          <a:bodyPr>
            <a:normAutofit/>
          </a:bodyPr>
          <a:lstStyle/>
          <a:p>
            <a:r>
              <a:rPr lang="en-IE" sz="2400" dirty="0" smtClean="0"/>
              <a:t>Vertical Scaling </a:t>
            </a:r>
            <a:endParaRPr lang="en-IE" sz="2400" dirty="0"/>
          </a:p>
        </p:txBody>
      </p:sp>
      <p:pic>
        <p:nvPicPr>
          <p:cNvPr id="9" name="Content Placeholder 8"/>
          <p:cNvPicPr>
            <a:picLocks noGrp="1" noChangeAspect="1"/>
          </p:cNvPicPr>
          <p:nvPr>
            <p:ph sz="quarter" idx="2"/>
          </p:nvPr>
        </p:nvPicPr>
        <p:blipFill>
          <a:blip r:embed="rId2"/>
          <a:stretch>
            <a:fillRect/>
          </a:stretch>
        </p:blipFill>
        <p:spPr>
          <a:xfrm>
            <a:off x="5570778" y="1772816"/>
            <a:ext cx="1076325" cy="1609725"/>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1115616" y="1618048"/>
            <a:ext cx="2232248" cy="2359779"/>
          </a:xfrm>
          <a:prstGeom prst="rect">
            <a:avLst/>
          </a:prstGeom>
        </p:spPr>
      </p:pic>
    </p:spTree>
    <p:extLst>
      <p:ext uri="{BB962C8B-B14F-4D97-AF65-F5344CB8AC3E}">
        <p14:creationId xmlns:p14="http://schemas.microsoft.com/office/powerpoint/2010/main" val="58824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Explaining Big Data</a:t>
            </a:r>
            <a:endParaRPr lang="en-IE" dirty="0"/>
          </a:p>
        </p:txBody>
      </p:sp>
      <p:sp>
        <p:nvSpPr>
          <p:cNvPr id="3" name="Content Placeholder 2"/>
          <p:cNvSpPr>
            <a:spLocks noGrp="1"/>
          </p:cNvSpPr>
          <p:nvPr>
            <p:ph idx="1"/>
          </p:nvPr>
        </p:nvSpPr>
        <p:spPr/>
        <p:txBody>
          <a:bodyPr/>
          <a:lstStyle/>
          <a:p>
            <a:r>
              <a:rPr lang="en-IE" dirty="0">
                <a:hlinkClick r:id="rId3"/>
              </a:rPr>
              <a:t>https://</a:t>
            </a:r>
            <a:r>
              <a:rPr lang="en-IE" dirty="0" smtClean="0">
                <a:hlinkClick r:id="rId3"/>
              </a:rPr>
              <a:t>www.youtube.com/watch?v=7D1CQ_LOizA</a:t>
            </a:r>
            <a:endParaRPr lang="en-IE" dirty="0" smtClean="0"/>
          </a:p>
          <a:p>
            <a:endParaRPr lang="en-IE" dirty="0"/>
          </a:p>
        </p:txBody>
      </p:sp>
    </p:spTree>
    <p:extLst>
      <p:ext uri="{BB962C8B-B14F-4D97-AF65-F5344CB8AC3E}">
        <p14:creationId xmlns:p14="http://schemas.microsoft.com/office/powerpoint/2010/main" val="400442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is NoSQL?</a:t>
            </a:r>
          </a:p>
        </p:txBody>
      </p:sp>
      <p:sp>
        <p:nvSpPr>
          <p:cNvPr id="58371" name="Rectangle 3"/>
          <p:cNvSpPr>
            <a:spLocks noGrp="1" noChangeArrowheads="1"/>
          </p:cNvSpPr>
          <p:nvPr>
            <p:ph sz="quarter" idx="1"/>
          </p:nvPr>
        </p:nvSpPr>
        <p:spPr/>
        <p:txBody>
          <a:bodyPr>
            <a:normAutofit/>
          </a:bodyPr>
          <a:lstStyle/>
          <a:p>
            <a:r>
              <a:rPr lang="en-US" sz="2400" dirty="0"/>
              <a:t>Stands for </a:t>
            </a:r>
            <a:r>
              <a:rPr lang="en-US" sz="2400" b="1" dirty="0"/>
              <a:t>N</a:t>
            </a:r>
            <a:r>
              <a:rPr lang="en-US" sz="2400" dirty="0"/>
              <a:t>ot </a:t>
            </a:r>
            <a:r>
              <a:rPr lang="en-US" sz="2400" b="1" dirty="0"/>
              <a:t>O</a:t>
            </a:r>
            <a:r>
              <a:rPr lang="en-US" sz="2400" dirty="0"/>
              <a:t>nly </a:t>
            </a:r>
            <a:r>
              <a:rPr lang="en-US" sz="2400" b="1" dirty="0" smtClean="0"/>
              <a:t>SQL</a:t>
            </a:r>
          </a:p>
          <a:p>
            <a:pPr marL="82296" indent="0">
              <a:buNone/>
            </a:pPr>
            <a:endParaRPr lang="en-US" sz="2400" b="1" dirty="0"/>
          </a:p>
          <a:p>
            <a:r>
              <a:rPr lang="en-US" sz="2400" dirty="0"/>
              <a:t>Class of non-relational data storage </a:t>
            </a:r>
            <a:r>
              <a:rPr lang="en-US" sz="2400" dirty="0" smtClean="0"/>
              <a:t>systems</a:t>
            </a:r>
          </a:p>
          <a:p>
            <a:pPr marL="82296" indent="0">
              <a:buNone/>
            </a:pPr>
            <a:endParaRPr lang="en-US" sz="2400" dirty="0"/>
          </a:p>
          <a:p>
            <a:r>
              <a:rPr lang="en-US" sz="2400" dirty="0"/>
              <a:t>Usually do not require a fixed table schema nor do they use the concept of </a:t>
            </a:r>
            <a:r>
              <a:rPr lang="en-US" sz="2400" dirty="0" smtClean="0"/>
              <a:t>joins</a:t>
            </a:r>
          </a:p>
          <a:p>
            <a:pPr marL="82296" indent="0">
              <a:buNone/>
            </a:pPr>
            <a:endParaRPr lang="en-US" sz="2400" dirty="0"/>
          </a:p>
          <a:p>
            <a:r>
              <a:rPr lang="en-US" sz="2400" dirty="0"/>
              <a:t>All </a:t>
            </a:r>
            <a:r>
              <a:rPr lang="en-US" sz="2400" dirty="0" err="1"/>
              <a:t>NoSQL</a:t>
            </a:r>
            <a:r>
              <a:rPr lang="en-US" sz="2400" dirty="0"/>
              <a:t> offerings relax one or more of the ACID properties (will talk about the CAP theorem</a:t>
            </a:r>
            <a:r>
              <a:rPr lang="en-US" sz="2400" dirty="0" smtClean="0"/>
              <a:t>)</a:t>
            </a:r>
          </a:p>
          <a:p>
            <a:pPr marL="82296" indent="0">
              <a:buNone/>
            </a:pPr>
            <a:endParaRPr lang="en-US" sz="2400" dirty="0"/>
          </a:p>
          <a:p>
            <a:endParaRPr lang="en-US" sz="2400" dirty="0"/>
          </a:p>
        </p:txBody>
      </p:sp>
      <p:sp>
        <p:nvSpPr>
          <p:cNvPr id="2" name="Slide Number Placeholder 1"/>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spTree>
    <p:extLst>
      <p:ext uri="{BB962C8B-B14F-4D97-AF65-F5344CB8AC3E}">
        <p14:creationId xmlns:p14="http://schemas.microsoft.com/office/powerpoint/2010/main" val="5051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Contents</a:t>
            </a:r>
            <a:endParaRPr lang="en-IE" dirty="0"/>
          </a:p>
        </p:txBody>
      </p:sp>
      <p:sp>
        <p:nvSpPr>
          <p:cNvPr id="3" name="Content Placeholder 2"/>
          <p:cNvSpPr>
            <a:spLocks noGrp="1"/>
          </p:cNvSpPr>
          <p:nvPr>
            <p:ph idx="1"/>
          </p:nvPr>
        </p:nvSpPr>
        <p:spPr/>
        <p:txBody>
          <a:bodyPr>
            <a:normAutofit/>
          </a:bodyPr>
          <a:lstStyle/>
          <a:p>
            <a:r>
              <a:rPr lang="en-IE" dirty="0" smtClean="0"/>
              <a:t>Big Data</a:t>
            </a:r>
          </a:p>
          <a:p>
            <a:r>
              <a:rPr lang="en-IE" dirty="0" err="1" smtClean="0"/>
              <a:t>Denormalization</a:t>
            </a:r>
            <a:endParaRPr lang="en-IE" dirty="0" smtClean="0"/>
          </a:p>
          <a:p>
            <a:r>
              <a:rPr lang="en-IE" dirty="0" smtClean="0"/>
              <a:t>NoSQL introduction</a:t>
            </a:r>
          </a:p>
          <a:p>
            <a:r>
              <a:rPr lang="en-IE" dirty="0" smtClean="0"/>
              <a:t>Cap Theorem</a:t>
            </a:r>
          </a:p>
          <a:p>
            <a:r>
              <a:rPr lang="en-IE" dirty="0" smtClean="0"/>
              <a:t>Types of NoSQL databases</a:t>
            </a:r>
          </a:p>
          <a:p>
            <a:r>
              <a:rPr lang="en-IE" dirty="0" smtClean="0"/>
              <a:t>Characteristics of NoSQL </a:t>
            </a:r>
          </a:p>
          <a:p>
            <a:r>
              <a:rPr lang="en-IE" dirty="0" smtClean="0"/>
              <a:t>Advantages of NoSQL</a:t>
            </a:r>
          </a:p>
          <a:p>
            <a:pPr marL="82296" indent="0">
              <a:buNone/>
            </a:pPr>
            <a:endParaRPr lang="en-IE" dirty="0" smtClean="0"/>
          </a:p>
          <a:p>
            <a:endParaRPr lang="en-IE" dirty="0" smtClean="0"/>
          </a:p>
          <a:p>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2</a:t>
            </a:fld>
            <a:endParaRPr lang="en-IE"/>
          </a:p>
        </p:txBody>
      </p:sp>
    </p:spTree>
    <p:extLst>
      <p:ext uri="{BB962C8B-B14F-4D97-AF65-F5344CB8AC3E}">
        <p14:creationId xmlns:p14="http://schemas.microsoft.com/office/powerpoint/2010/main" val="316647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E" dirty="0" err="1" smtClean="0"/>
              <a:t>Denormalization</a:t>
            </a:r>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20</a:t>
            </a:fld>
            <a:endParaRPr lang="en-IE"/>
          </a:p>
        </p:txBody>
      </p:sp>
    </p:spTree>
    <p:extLst>
      <p:ext uri="{BB962C8B-B14F-4D97-AF65-F5344CB8AC3E}">
        <p14:creationId xmlns:p14="http://schemas.microsoft.com/office/powerpoint/2010/main" val="908319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Denormalization</a:t>
            </a:r>
            <a:endParaRPr lang="en-IE" dirty="0"/>
          </a:p>
        </p:txBody>
      </p:sp>
      <p:sp>
        <p:nvSpPr>
          <p:cNvPr id="3" name="Content Placeholder 2"/>
          <p:cNvSpPr>
            <a:spLocks noGrp="1"/>
          </p:cNvSpPr>
          <p:nvPr>
            <p:ph idx="1"/>
          </p:nvPr>
        </p:nvSpPr>
        <p:spPr/>
        <p:txBody>
          <a:bodyPr>
            <a:normAutofit/>
          </a:bodyPr>
          <a:lstStyle/>
          <a:p>
            <a:r>
              <a:rPr lang="en-IE" b="1" dirty="0" err="1"/>
              <a:t>Denormalization</a:t>
            </a:r>
            <a:r>
              <a:rPr lang="en-IE" dirty="0"/>
              <a:t> is the process of attempting to optimize the read performance of a database by adding redundant data or by grouping data</a:t>
            </a:r>
            <a:r>
              <a:rPr lang="en-IE" dirty="0" smtClean="0"/>
              <a:t>.</a:t>
            </a:r>
          </a:p>
          <a:p>
            <a:pPr marL="82296" indent="0">
              <a:buNone/>
            </a:pPr>
            <a:endParaRPr lang="en-IE" dirty="0" smtClean="0"/>
          </a:p>
          <a:p>
            <a:pPr marL="82296" indent="0">
              <a:buNone/>
            </a:pPr>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21</a:t>
            </a:fld>
            <a:endParaRPr lang="en-IE"/>
          </a:p>
        </p:txBody>
      </p:sp>
    </p:spTree>
    <p:extLst>
      <p:ext uri="{BB962C8B-B14F-4D97-AF65-F5344CB8AC3E}">
        <p14:creationId xmlns:p14="http://schemas.microsoft.com/office/powerpoint/2010/main" val="1538731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Denormalisation</a:t>
            </a:r>
            <a:endParaRPr lang="en-IE" dirty="0"/>
          </a:p>
        </p:txBody>
      </p:sp>
      <p:sp>
        <p:nvSpPr>
          <p:cNvPr id="3" name="Rectangle 2"/>
          <p:cNvSpPr/>
          <p:nvPr/>
        </p:nvSpPr>
        <p:spPr>
          <a:xfrm>
            <a:off x="1331640" y="1124744"/>
            <a:ext cx="7632848" cy="5201424"/>
          </a:xfrm>
          <a:prstGeom prst="rect">
            <a:avLst/>
          </a:prstGeom>
        </p:spPr>
        <p:txBody>
          <a:bodyPr wrap="square">
            <a:spAutoFit/>
          </a:bodyPr>
          <a:lstStyle/>
          <a:p>
            <a:pPr marL="342900" indent="-342900">
              <a:buFont typeface="Arial" pitchFamily="34" charset="0"/>
              <a:buChar char="•"/>
            </a:pPr>
            <a:r>
              <a:rPr lang="en-IE" sz="2800" dirty="0" smtClean="0"/>
              <a:t>Normalizing </a:t>
            </a:r>
            <a:r>
              <a:rPr lang="en-IE" sz="2800" dirty="0"/>
              <a:t>tables is generally the recommended approach. </a:t>
            </a:r>
            <a:endParaRPr lang="en-IE" sz="2800" dirty="0" smtClean="0"/>
          </a:p>
          <a:p>
            <a:pPr marL="342900" indent="-342900">
              <a:buFont typeface="Arial" pitchFamily="34" charset="0"/>
              <a:buChar char="•"/>
            </a:pPr>
            <a:r>
              <a:rPr lang="en-IE" sz="2800" dirty="0" smtClean="0"/>
              <a:t>The </a:t>
            </a:r>
            <a:r>
              <a:rPr lang="en-IE" sz="2800" dirty="0"/>
              <a:t>premise of the normalization rules is that SQL statements can retrieve the information by joining the two tables. </a:t>
            </a:r>
            <a:endParaRPr lang="en-IE" sz="2800" dirty="0" smtClean="0"/>
          </a:p>
          <a:p>
            <a:pPr marL="342900" indent="-342900">
              <a:buFont typeface="Arial" pitchFamily="34" charset="0"/>
              <a:buChar char="•"/>
            </a:pPr>
            <a:r>
              <a:rPr lang="en-IE" sz="2800" dirty="0" smtClean="0"/>
              <a:t>The </a:t>
            </a:r>
            <a:r>
              <a:rPr lang="en-IE" sz="2800" dirty="0"/>
              <a:t>problem is that, in some cases, </a:t>
            </a:r>
            <a:r>
              <a:rPr lang="en-IE" sz="2800" b="1" dirty="0"/>
              <a:t>performance problems</a:t>
            </a:r>
            <a:r>
              <a:rPr lang="en-IE" sz="2800" dirty="0"/>
              <a:t> can occur as a result of normalization. </a:t>
            </a:r>
            <a:endParaRPr lang="en-IE" sz="2800" dirty="0" smtClean="0"/>
          </a:p>
          <a:p>
            <a:pPr marL="342900" indent="-342900">
              <a:buFont typeface="Arial" pitchFamily="34" charset="0"/>
              <a:buChar char="•"/>
            </a:pPr>
            <a:r>
              <a:rPr lang="en-IE" sz="2800" dirty="0" smtClean="0"/>
              <a:t>For </a:t>
            </a:r>
            <a:r>
              <a:rPr lang="en-IE" sz="2800" dirty="0"/>
              <a:t>example, some user queries might view data that is in two or more related tables; the result is too many joins.</a:t>
            </a:r>
            <a:r>
              <a:rPr lang="en-IE" sz="2400" dirty="0"/>
              <a:t/>
            </a:r>
            <a:br>
              <a:rPr lang="en-IE" sz="2400" dirty="0"/>
            </a:br>
            <a:endParaRPr lang="en-IE" sz="2400" dirty="0"/>
          </a:p>
        </p:txBody>
      </p:sp>
      <p:sp>
        <p:nvSpPr>
          <p:cNvPr id="4" name="Slide Number Placeholder 3"/>
          <p:cNvSpPr>
            <a:spLocks noGrp="1"/>
          </p:cNvSpPr>
          <p:nvPr>
            <p:ph type="sldNum" sz="quarter" idx="12"/>
          </p:nvPr>
        </p:nvSpPr>
        <p:spPr/>
        <p:txBody>
          <a:bodyPr/>
          <a:lstStyle/>
          <a:p>
            <a:fld id="{CA333755-EEBC-4BD2-8D18-41167AB38E77}" type="slidenum">
              <a:rPr lang="en-IE" smtClean="0"/>
              <a:t>22</a:t>
            </a:fld>
            <a:endParaRPr lang="en-IE"/>
          </a:p>
        </p:txBody>
      </p:sp>
    </p:spTree>
    <p:extLst>
      <p:ext uri="{BB962C8B-B14F-4D97-AF65-F5344CB8AC3E}">
        <p14:creationId xmlns:p14="http://schemas.microsoft.com/office/powerpoint/2010/main" val="13241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3600" dirty="0" smtClean="0">
                <a:effectLst>
                  <a:outerShdw blurRad="38100" dist="38100" dir="2700000" algn="tl">
                    <a:srgbClr val="000000">
                      <a:alpha val="43137"/>
                    </a:srgbClr>
                  </a:outerShdw>
                </a:effectLst>
              </a:rPr>
              <a:t>Joins - The Disadvantage </a:t>
            </a:r>
            <a:r>
              <a:rPr lang="en-IE" sz="3600" dirty="0">
                <a:effectLst>
                  <a:outerShdw blurRad="38100" dist="38100" dir="2700000" algn="tl">
                    <a:srgbClr val="000000">
                      <a:alpha val="43137"/>
                    </a:srgbClr>
                  </a:outerShdw>
                </a:effectLst>
              </a:rPr>
              <a:t>of </a:t>
            </a:r>
            <a:r>
              <a:rPr lang="en-IE" sz="3600" dirty="0" smtClean="0">
                <a:effectLst>
                  <a:outerShdw blurRad="38100" dist="38100" dir="2700000" algn="tl">
                    <a:srgbClr val="000000">
                      <a:alpha val="43137"/>
                    </a:srgbClr>
                  </a:outerShdw>
                </a:effectLst>
              </a:rPr>
              <a:t>Normalization </a:t>
            </a:r>
            <a:r>
              <a:rPr lang="en-IE" dirty="0">
                <a:effectLst/>
              </a:rPr>
              <a:t/>
            </a:r>
            <a:br>
              <a:rPr lang="en-IE" dirty="0">
                <a:effectLst/>
              </a:rPr>
            </a:br>
            <a:endParaRPr lang="en-IE" dirty="0"/>
          </a:p>
        </p:txBody>
      </p:sp>
      <p:sp>
        <p:nvSpPr>
          <p:cNvPr id="3" name="Rectangle 2"/>
          <p:cNvSpPr/>
          <p:nvPr/>
        </p:nvSpPr>
        <p:spPr>
          <a:xfrm>
            <a:off x="1403648" y="1196752"/>
            <a:ext cx="7416824" cy="6278642"/>
          </a:xfrm>
          <a:prstGeom prst="rect">
            <a:avLst/>
          </a:prstGeom>
        </p:spPr>
        <p:txBody>
          <a:bodyPr wrap="square">
            <a:spAutoFit/>
          </a:bodyPr>
          <a:lstStyle/>
          <a:p>
            <a:endParaRPr lang="en-IE" sz="2400" dirty="0" smtClean="0"/>
          </a:p>
          <a:p>
            <a:pPr marL="342900" indent="-342900">
              <a:buFont typeface="Arial" pitchFamily="34" charset="0"/>
              <a:buChar char="•"/>
            </a:pPr>
            <a:r>
              <a:rPr lang="en-IE" sz="2400" dirty="0" smtClean="0"/>
              <a:t>The main </a:t>
            </a:r>
            <a:r>
              <a:rPr lang="en-IE" sz="2400" dirty="0"/>
              <a:t>drawback to having a highly normalization database structure is that you may need a large number of joins to pull back the records the application needs to function. </a:t>
            </a:r>
            <a:endParaRPr lang="en-IE" sz="2400" dirty="0" smtClean="0"/>
          </a:p>
          <a:p>
            <a:endParaRPr lang="en-IE" sz="2400" dirty="0" smtClean="0"/>
          </a:p>
          <a:p>
            <a:pPr marL="342900" indent="-342900">
              <a:buFont typeface="Arial" pitchFamily="34" charset="0"/>
              <a:buChar char="•"/>
            </a:pPr>
            <a:r>
              <a:rPr lang="en-IE" sz="2400" dirty="0"/>
              <a:t>This will become apparent in environments in which many concurrent users access the database. </a:t>
            </a:r>
          </a:p>
          <a:p>
            <a:endParaRPr lang="en-IE" sz="2400" dirty="0"/>
          </a:p>
          <a:p>
            <a:pPr marL="342900" indent="-342900">
              <a:buFont typeface="Arial" pitchFamily="34" charset="0"/>
              <a:buChar char="•"/>
            </a:pPr>
            <a:r>
              <a:rPr lang="en-IE" sz="2400" dirty="0"/>
              <a:t>To help alleviate this issue, application designers </a:t>
            </a:r>
            <a:r>
              <a:rPr lang="en-IE" sz="2400" b="1" dirty="0" err="1"/>
              <a:t>denormalize</a:t>
            </a:r>
            <a:r>
              <a:rPr lang="en-IE" sz="2400" b="1" dirty="0"/>
              <a:t> the database </a:t>
            </a:r>
            <a:r>
              <a:rPr lang="en-IE" sz="2400" dirty="0"/>
              <a:t>design after the normalization process in order to meet the application performance requirements, usually by adding summary and/or redundant data back into the normalized tables.</a:t>
            </a:r>
          </a:p>
          <a:p>
            <a:pPr marL="342900" indent="-342900">
              <a:buFont typeface="Arial" pitchFamily="34" charset="0"/>
              <a:buChar char="•"/>
            </a:pPr>
            <a:endParaRPr lang="en-IE" sz="2400" dirty="0" smtClean="0"/>
          </a:p>
          <a:p>
            <a:endParaRPr lang="en-IE" sz="2400" dirty="0" smtClean="0"/>
          </a:p>
          <a:p>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23</a:t>
            </a:fld>
            <a:endParaRPr lang="en-IE"/>
          </a:p>
        </p:txBody>
      </p:sp>
    </p:spTree>
    <p:extLst>
      <p:ext uri="{BB962C8B-B14F-4D97-AF65-F5344CB8AC3E}">
        <p14:creationId xmlns:p14="http://schemas.microsoft.com/office/powerpoint/2010/main" val="3852547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Denormalization Example</a:t>
            </a:r>
            <a:endParaRPr lang="en-IE" dirty="0"/>
          </a:p>
        </p:txBody>
      </p:sp>
      <p:sp>
        <p:nvSpPr>
          <p:cNvPr id="3" name="Rectangle 2"/>
          <p:cNvSpPr/>
          <p:nvPr/>
        </p:nvSpPr>
        <p:spPr>
          <a:xfrm>
            <a:off x="1187624" y="1340768"/>
            <a:ext cx="7200800" cy="4247317"/>
          </a:xfrm>
          <a:prstGeom prst="rect">
            <a:avLst/>
          </a:prstGeom>
        </p:spPr>
        <p:txBody>
          <a:bodyPr wrap="square">
            <a:spAutoFit/>
          </a:bodyPr>
          <a:lstStyle/>
          <a:p>
            <a:pPr marL="457200" indent="-457200">
              <a:buFont typeface="Arial" pitchFamily="34" charset="0"/>
              <a:buChar char="•"/>
            </a:pPr>
            <a:r>
              <a:rPr lang="en-IE" sz="2800" dirty="0" smtClean="0"/>
              <a:t>A </a:t>
            </a:r>
            <a:r>
              <a:rPr lang="en-IE" sz="2800" dirty="0"/>
              <a:t>data architect might keep a running total of employees’ accumulated earnings for the year in the employee table rather than recalculating the data through a series of joins. </a:t>
            </a:r>
            <a:endParaRPr lang="en-IE" sz="2800" dirty="0" smtClean="0"/>
          </a:p>
          <a:p>
            <a:pPr marL="457200" indent="-457200">
              <a:buFont typeface="Arial" pitchFamily="34" charset="0"/>
              <a:buChar char="•"/>
            </a:pPr>
            <a:r>
              <a:rPr lang="en-IE" sz="2800" dirty="0" smtClean="0"/>
              <a:t>It </a:t>
            </a:r>
            <a:r>
              <a:rPr lang="en-IE" sz="2800" dirty="0"/>
              <a:t>might also be reasonable to duplicate attributive table information into the primary tables (e.g., copy an employee’s job description into the employee table).</a:t>
            </a:r>
          </a:p>
          <a:p>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24</a:t>
            </a:fld>
            <a:endParaRPr lang="en-IE"/>
          </a:p>
        </p:txBody>
      </p:sp>
    </p:spTree>
    <p:extLst>
      <p:ext uri="{BB962C8B-B14F-4D97-AF65-F5344CB8AC3E}">
        <p14:creationId xmlns:p14="http://schemas.microsoft.com/office/powerpoint/2010/main" val="4242730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320"/>
            <a:ext cx="7674056" cy="1143000"/>
          </a:xfrm>
        </p:spPr>
        <p:txBody>
          <a:bodyPr>
            <a:normAutofit fontScale="90000"/>
          </a:bodyPr>
          <a:lstStyle/>
          <a:p>
            <a:r>
              <a:rPr lang="en-GB" dirty="0" smtClean="0"/>
              <a:t>Denormalization – Consider the DB Purpose</a:t>
            </a:r>
            <a:endParaRPr lang="en-IE" dirty="0"/>
          </a:p>
        </p:txBody>
      </p:sp>
      <p:sp>
        <p:nvSpPr>
          <p:cNvPr id="3" name="Rectangle 2"/>
          <p:cNvSpPr/>
          <p:nvPr/>
        </p:nvSpPr>
        <p:spPr>
          <a:xfrm>
            <a:off x="1259632" y="1484784"/>
            <a:ext cx="7632848" cy="4062651"/>
          </a:xfrm>
          <a:prstGeom prst="rect">
            <a:avLst/>
          </a:prstGeom>
        </p:spPr>
        <p:txBody>
          <a:bodyPr wrap="square">
            <a:spAutoFit/>
          </a:bodyPr>
          <a:lstStyle/>
          <a:p>
            <a:pPr marL="342900" indent="-342900">
              <a:buFont typeface="Arial" pitchFamily="34" charset="0"/>
              <a:buChar char="•"/>
            </a:pPr>
            <a:r>
              <a:rPr lang="en-IE" sz="2400" dirty="0" smtClean="0"/>
              <a:t>What is the </a:t>
            </a:r>
            <a:r>
              <a:rPr lang="en-IE" sz="2400" dirty="0"/>
              <a:t>database’s intended </a:t>
            </a:r>
            <a:r>
              <a:rPr lang="en-IE" sz="2400" dirty="0" smtClean="0"/>
              <a:t>use</a:t>
            </a:r>
            <a:r>
              <a:rPr lang="en-IE" sz="2400" dirty="0"/>
              <a:t>?</a:t>
            </a:r>
            <a:endParaRPr lang="en-IE" sz="2400" dirty="0" smtClean="0"/>
          </a:p>
          <a:p>
            <a:pPr marL="342900" indent="-342900">
              <a:buFont typeface="Arial" pitchFamily="34" charset="0"/>
              <a:buChar char="•"/>
            </a:pPr>
            <a:r>
              <a:rPr lang="en-IE" sz="2400" dirty="0" smtClean="0"/>
              <a:t>Specifically</a:t>
            </a:r>
            <a:r>
              <a:rPr lang="en-IE" sz="2400" dirty="0"/>
              <a:t>, you should consider whether the database will be used primarily for </a:t>
            </a:r>
            <a:r>
              <a:rPr lang="en-IE" sz="2400" dirty="0" smtClean="0"/>
              <a:t>warehousing or </a:t>
            </a:r>
            <a:r>
              <a:rPr lang="en-IE" sz="2400" dirty="0"/>
              <a:t>transaction activity. </a:t>
            </a:r>
            <a:endParaRPr lang="en-IE" sz="2400" dirty="0" smtClean="0"/>
          </a:p>
          <a:p>
            <a:pPr marL="342900" indent="-342900">
              <a:buFont typeface="Arial" pitchFamily="34" charset="0"/>
              <a:buChar char="•"/>
            </a:pPr>
            <a:r>
              <a:rPr lang="en-IE" sz="2400" dirty="0" smtClean="0"/>
              <a:t>In </a:t>
            </a:r>
            <a:r>
              <a:rPr lang="en-IE" sz="2400" b="1" dirty="0" smtClean="0"/>
              <a:t>transactional </a:t>
            </a:r>
            <a:r>
              <a:rPr lang="en-IE" sz="2400" b="1" dirty="0"/>
              <a:t>processing </a:t>
            </a:r>
            <a:r>
              <a:rPr lang="en-IE" sz="2400" dirty="0" smtClean="0"/>
              <a:t>databases</a:t>
            </a:r>
            <a:r>
              <a:rPr lang="en-IE" sz="2400" dirty="0"/>
              <a:t>, normalization is vital for ensuring data integrity </a:t>
            </a:r>
            <a:endParaRPr lang="en-IE" sz="2400" dirty="0" smtClean="0"/>
          </a:p>
          <a:p>
            <a:pPr marL="342900" indent="-342900">
              <a:buFont typeface="Arial" pitchFamily="34" charset="0"/>
              <a:buChar char="•"/>
            </a:pPr>
            <a:r>
              <a:rPr lang="en-IE" sz="2400" dirty="0" smtClean="0"/>
              <a:t>Conversely</a:t>
            </a:r>
            <a:r>
              <a:rPr lang="en-IE" sz="2400" dirty="0"/>
              <a:t>, </a:t>
            </a:r>
            <a:r>
              <a:rPr lang="en-IE" sz="2400" dirty="0" smtClean="0"/>
              <a:t>in </a:t>
            </a:r>
            <a:r>
              <a:rPr lang="en-IE" sz="2400" b="1" dirty="0" smtClean="0"/>
              <a:t>warehouse implementations,</a:t>
            </a:r>
            <a:r>
              <a:rPr lang="en-IE" sz="2400" dirty="0" smtClean="0"/>
              <a:t> </a:t>
            </a:r>
            <a:r>
              <a:rPr lang="en-IE" sz="2400" dirty="0"/>
              <a:t>read performance is most important, and therefore database designers implement a much higher degree of denormalization. </a:t>
            </a:r>
            <a:endParaRPr lang="en-IE" sz="2400" dirty="0" smtClean="0"/>
          </a:p>
          <a:p>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25</a:t>
            </a:fld>
            <a:endParaRPr lang="en-IE"/>
          </a:p>
        </p:txBody>
      </p:sp>
    </p:spTree>
    <p:extLst>
      <p:ext uri="{BB962C8B-B14F-4D97-AF65-F5344CB8AC3E}">
        <p14:creationId xmlns:p14="http://schemas.microsoft.com/office/powerpoint/2010/main" val="1095481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Summary – when to denormalize</a:t>
            </a:r>
            <a:endParaRPr lang="en-IE" dirty="0"/>
          </a:p>
        </p:txBody>
      </p:sp>
      <p:sp>
        <p:nvSpPr>
          <p:cNvPr id="4" name="Content Placeholder 3"/>
          <p:cNvSpPr>
            <a:spLocks noGrp="1"/>
          </p:cNvSpPr>
          <p:nvPr>
            <p:ph idx="1"/>
          </p:nvPr>
        </p:nvSpPr>
        <p:spPr/>
        <p:txBody>
          <a:bodyPr>
            <a:normAutofit fontScale="77500" lnSpcReduction="20000"/>
          </a:bodyPr>
          <a:lstStyle/>
          <a:p>
            <a:pPr marL="596646" indent="-514350">
              <a:buFont typeface="+mj-lt"/>
              <a:buAutoNum type="arabicPeriod"/>
            </a:pPr>
            <a:r>
              <a:rPr lang="en-IE" dirty="0" smtClean="0"/>
              <a:t>When a column from a joined table is used repeatedly in search criteria, you should consider moving that column to the primary key table if it will eliminate the need for a join</a:t>
            </a:r>
          </a:p>
          <a:p>
            <a:pPr marL="596646" indent="-514350">
              <a:buFont typeface="+mj-lt"/>
              <a:buAutoNum type="arabicPeriod"/>
            </a:pPr>
            <a:r>
              <a:rPr lang="en-IE" dirty="0" smtClean="0"/>
              <a:t>If a table is updated infrequently, you should consider denormalizing it to improve efficiency.  Because the data remains relatively constant, you don’t have to worry about data redundancy errors once the initial data is entered and verified</a:t>
            </a:r>
          </a:p>
          <a:p>
            <a:pPr marL="596646" indent="-514350">
              <a:buFont typeface="+mj-lt"/>
              <a:buAutoNum type="arabicPeriod"/>
            </a:pPr>
            <a:r>
              <a:rPr lang="en-IE" dirty="0" smtClean="0"/>
              <a:t>Include columns with derived values when those values are used frequently in search conditions.  If you do so, you need to be sure that the column value is always synchronized with the value of the columns its derived from.</a:t>
            </a:r>
          </a:p>
          <a:p>
            <a:pPr marL="596646" indent="-514350">
              <a:buFont typeface="+mj-lt"/>
              <a:buAutoNum type="arabicPeriod"/>
            </a:pPr>
            <a:endParaRPr lang="en-IE" dirty="0"/>
          </a:p>
        </p:txBody>
      </p:sp>
      <p:sp>
        <p:nvSpPr>
          <p:cNvPr id="3" name="Slide Number Placeholder 2"/>
          <p:cNvSpPr>
            <a:spLocks noGrp="1"/>
          </p:cNvSpPr>
          <p:nvPr>
            <p:ph type="sldNum" sz="quarter" idx="12"/>
          </p:nvPr>
        </p:nvSpPr>
        <p:spPr/>
        <p:txBody>
          <a:bodyPr/>
          <a:lstStyle/>
          <a:p>
            <a:fld id="{CA333755-EEBC-4BD2-8D18-41167AB38E77}" type="slidenum">
              <a:rPr lang="en-IE" smtClean="0"/>
              <a:t>26</a:t>
            </a:fld>
            <a:endParaRPr lang="en-IE"/>
          </a:p>
        </p:txBody>
      </p:sp>
    </p:spTree>
    <p:extLst>
      <p:ext uri="{BB962C8B-B14F-4D97-AF65-F5344CB8AC3E}">
        <p14:creationId xmlns:p14="http://schemas.microsoft.com/office/powerpoint/2010/main" val="2362266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CAP Theorem</a:t>
            </a:r>
          </a:p>
        </p:txBody>
      </p:sp>
      <p:sp>
        <p:nvSpPr>
          <p:cNvPr id="40963" name="Rectangle 3"/>
          <p:cNvSpPr>
            <a:spLocks noGrp="1" noChangeArrowheads="1"/>
          </p:cNvSpPr>
          <p:nvPr>
            <p:ph sz="quarter" idx="1"/>
          </p:nvPr>
        </p:nvSpPr>
        <p:spPr/>
        <p:txBody>
          <a:bodyPr>
            <a:noAutofit/>
          </a:bodyPr>
          <a:lstStyle/>
          <a:p>
            <a:r>
              <a:rPr lang="en-IE" dirty="0"/>
              <a:t>Eric Brewer, states that it is impossible for a distributed computer system to simultaneously provide all three of the following guarantees</a:t>
            </a:r>
            <a:r>
              <a:rPr lang="en-IE" dirty="0" smtClean="0"/>
              <a:t>:</a:t>
            </a:r>
            <a:endParaRPr lang="en-US" dirty="0"/>
          </a:p>
          <a:p>
            <a:pPr marL="813816" lvl="1" indent="-457200">
              <a:buFont typeface="+mj-lt"/>
              <a:buAutoNum type="arabicPeriod"/>
            </a:pPr>
            <a:r>
              <a:rPr lang="en-US" sz="3200" dirty="0" smtClean="0"/>
              <a:t>Consistency</a:t>
            </a:r>
          </a:p>
          <a:p>
            <a:pPr marL="813816" lvl="1" indent="-457200">
              <a:buFont typeface="+mj-lt"/>
              <a:buAutoNum type="arabicPeriod"/>
            </a:pPr>
            <a:r>
              <a:rPr lang="en-US" sz="3200" dirty="0" smtClean="0"/>
              <a:t>Availability  </a:t>
            </a:r>
          </a:p>
          <a:p>
            <a:pPr marL="813816" lvl="1" indent="-457200">
              <a:buFont typeface="+mj-lt"/>
              <a:buAutoNum type="arabicPeriod"/>
            </a:pPr>
            <a:r>
              <a:rPr lang="en-US" sz="3200" dirty="0"/>
              <a:t>P</a:t>
            </a:r>
            <a:r>
              <a:rPr lang="en-US" sz="3200" dirty="0" smtClean="0"/>
              <a:t>artition Tolerance</a:t>
            </a:r>
            <a:endParaRPr lang="en-US" sz="3200" dirty="0"/>
          </a:p>
        </p:txBody>
      </p:sp>
      <p:sp>
        <p:nvSpPr>
          <p:cNvPr id="2" name="Slide Number Placeholder 1"/>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27</a:t>
            </a:fld>
            <a:endParaRPr kumimoji="0" lang="en-US" dirty="0">
              <a:solidFill>
                <a:srgbClr val="FFFFFF"/>
              </a:solidFill>
            </a:endParaRPr>
          </a:p>
        </p:txBody>
      </p:sp>
    </p:spTree>
    <p:extLst>
      <p:ext uri="{BB962C8B-B14F-4D97-AF65-F5344CB8AC3E}">
        <p14:creationId xmlns:p14="http://schemas.microsoft.com/office/powerpoint/2010/main" val="40916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746064" cy="886656"/>
          </a:xfrm>
        </p:spPr>
        <p:txBody>
          <a:bodyPr/>
          <a:lstStyle/>
          <a:p>
            <a:r>
              <a:rPr lang="en-IE" dirty="0" smtClean="0"/>
              <a:t>CAP Theorem ctd.</a:t>
            </a:r>
            <a:endParaRPr lang="en-IE" dirty="0"/>
          </a:p>
        </p:txBody>
      </p:sp>
      <p:sp>
        <p:nvSpPr>
          <p:cNvPr id="3" name="Content Placeholder 2"/>
          <p:cNvSpPr>
            <a:spLocks noGrp="1"/>
          </p:cNvSpPr>
          <p:nvPr>
            <p:ph idx="1"/>
          </p:nvPr>
        </p:nvSpPr>
        <p:spPr>
          <a:xfrm>
            <a:off x="1475656" y="1161294"/>
            <a:ext cx="7668344" cy="4571962"/>
          </a:xfrm>
        </p:spPr>
        <p:txBody>
          <a:bodyPr>
            <a:normAutofit fontScale="92500" lnSpcReduction="20000"/>
          </a:bodyPr>
          <a:lstStyle/>
          <a:p>
            <a:r>
              <a:rPr lang="en-US" sz="3000" b="1" dirty="0" smtClean="0"/>
              <a:t>Consistency</a:t>
            </a:r>
            <a:r>
              <a:rPr lang="en-US" sz="3000" b="1" dirty="0"/>
              <a:t>: </a:t>
            </a:r>
            <a:r>
              <a:rPr lang="en-US" sz="3000" dirty="0"/>
              <a:t>write a value and then you read the value you get the same value back. In a partitioned system there are windows where that's not </a:t>
            </a:r>
            <a:r>
              <a:rPr lang="en-US" sz="3000" dirty="0" smtClean="0"/>
              <a:t>true</a:t>
            </a:r>
          </a:p>
          <a:p>
            <a:pPr marL="82296" indent="0">
              <a:buNone/>
            </a:pPr>
            <a:endParaRPr lang="en-US" sz="3000" dirty="0" smtClean="0"/>
          </a:p>
          <a:p>
            <a:r>
              <a:rPr lang="en-US" sz="3000" b="1" dirty="0" smtClean="0"/>
              <a:t>Availability</a:t>
            </a:r>
            <a:r>
              <a:rPr lang="en-US" sz="3000" dirty="0"/>
              <a:t>: may not always be able to write or read. The system will say you can't write because it wants to keep the system consistent</a:t>
            </a:r>
            <a:r>
              <a:rPr lang="en-US" sz="3000" dirty="0" smtClean="0"/>
              <a:t>.</a:t>
            </a:r>
          </a:p>
          <a:p>
            <a:pPr marL="82296" indent="0">
              <a:buNone/>
            </a:pPr>
            <a:endParaRPr lang="en-US" sz="3000" dirty="0" smtClean="0"/>
          </a:p>
          <a:p>
            <a:r>
              <a:rPr lang="en-US" sz="3000" b="1" dirty="0"/>
              <a:t>Partition Tolerance</a:t>
            </a:r>
            <a:r>
              <a:rPr lang="en-US" sz="3000" dirty="0"/>
              <a:t>: </a:t>
            </a:r>
            <a:r>
              <a:rPr lang="en-IE" sz="3000" dirty="0"/>
              <a:t>The system continues to operate despite arbitrary partitioning due to network failures. </a:t>
            </a:r>
            <a:endParaRPr lang="en-US" sz="3800" dirty="0" smtClean="0"/>
          </a:p>
          <a:p>
            <a:pPr marL="82296" indent="0">
              <a:buNone/>
            </a:pPr>
            <a:endParaRPr lang="en-US" sz="3800" dirty="0" smtClean="0"/>
          </a:p>
          <a:p>
            <a:endParaRPr lang="en-US" sz="3800" dirty="0"/>
          </a:p>
          <a:p>
            <a:pPr marL="82296" indent="0">
              <a:buNone/>
            </a:pPr>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28</a:t>
            </a:fld>
            <a:endParaRPr lang="en-IE"/>
          </a:p>
        </p:txBody>
      </p:sp>
    </p:spTree>
    <p:extLst>
      <p:ext uri="{BB962C8B-B14F-4D97-AF65-F5344CB8AC3E}">
        <p14:creationId xmlns:p14="http://schemas.microsoft.com/office/powerpoint/2010/main" val="618151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CAP Theorem ctd.</a:t>
            </a:r>
            <a:endParaRPr lang="en-IE" dirty="0"/>
          </a:p>
        </p:txBody>
      </p:sp>
      <p:sp>
        <p:nvSpPr>
          <p:cNvPr id="3" name="Content Placeholder 2"/>
          <p:cNvSpPr>
            <a:spLocks noGrp="1"/>
          </p:cNvSpPr>
          <p:nvPr>
            <p:ph idx="1"/>
          </p:nvPr>
        </p:nvSpPr>
        <p:spPr/>
        <p:txBody>
          <a:bodyPr/>
          <a:lstStyle/>
          <a:p>
            <a:r>
              <a:rPr lang="en-US" dirty="0"/>
              <a:t>You can have at most two of these three properties for any shared-data system</a:t>
            </a:r>
          </a:p>
          <a:p>
            <a:r>
              <a:rPr lang="en-US" dirty="0"/>
              <a:t>To scale out, you have to partition.  That leaves either consistency or availability to choose from</a:t>
            </a:r>
          </a:p>
          <a:p>
            <a:pPr lvl="1"/>
            <a:r>
              <a:rPr lang="en-US" sz="3200" dirty="0"/>
              <a:t>In almost all cases, you would choose availability over consistency</a:t>
            </a:r>
          </a:p>
          <a:p>
            <a:endParaRPr lang="en-IE" dirty="0"/>
          </a:p>
        </p:txBody>
      </p:sp>
    </p:spTree>
    <p:extLst>
      <p:ext uri="{BB962C8B-B14F-4D97-AF65-F5344CB8AC3E}">
        <p14:creationId xmlns:p14="http://schemas.microsoft.com/office/powerpoint/2010/main" val="400453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 What is it?</a:t>
            </a:r>
            <a:endParaRPr lang="en-US" dirty="0"/>
          </a:p>
        </p:txBody>
      </p:sp>
      <p:sp>
        <p:nvSpPr>
          <p:cNvPr id="3" name="Content Placeholder 2"/>
          <p:cNvSpPr>
            <a:spLocks noGrp="1"/>
          </p:cNvSpPr>
          <p:nvPr>
            <p:ph idx="1"/>
          </p:nvPr>
        </p:nvSpPr>
        <p:spPr/>
        <p:txBody>
          <a:bodyPr/>
          <a:lstStyle/>
          <a:p>
            <a:r>
              <a:rPr lang="en-US" dirty="0" smtClean="0"/>
              <a:t>Massive volumes of rapidly growing data:</a:t>
            </a:r>
          </a:p>
          <a:p>
            <a:pPr lvl="1"/>
            <a:r>
              <a:rPr lang="en-US" dirty="0" smtClean="0"/>
              <a:t>Smartphones broadcasting location (few </a:t>
            </a:r>
            <a:r>
              <a:rPr lang="en-US" dirty="0" err="1" smtClean="0"/>
              <a:t>secs</a:t>
            </a:r>
            <a:r>
              <a:rPr lang="en-US" dirty="0" smtClean="0"/>
              <a:t>)</a:t>
            </a:r>
          </a:p>
          <a:p>
            <a:pPr lvl="1"/>
            <a:r>
              <a:rPr lang="en-US" dirty="0" smtClean="0"/>
              <a:t>Chips in cars diagnostic tests (1000s per sec)</a:t>
            </a:r>
          </a:p>
          <a:p>
            <a:pPr lvl="1"/>
            <a:r>
              <a:rPr lang="en-US" dirty="0" smtClean="0"/>
              <a:t>Cameras recording public/private spaces</a:t>
            </a:r>
          </a:p>
          <a:p>
            <a:pPr lvl="1"/>
            <a:r>
              <a:rPr lang="en-US" dirty="0" smtClean="0"/>
              <a:t>RFID tags read at as travel through supply-chain </a:t>
            </a:r>
          </a:p>
        </p:txBody>
      </p:sp>
      <p:sp>
        <p:nvSpPr>
          <p:cNvPr id="4" name="Slide Number Placeholder 3"/>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3</a:t>
            </a:fld>
            <a:endParaRPr kumimoji="0" lang="en-US" dirty="0">
              <a:solidFill>
                <a:srgbClr val="FFFFFF"/>
              </a:solidFill>
            </a:endParaRPr>
          </a:p>
        </p:txBody>
      </p:sp>
    </p:spTree>
    <p:extLst>
      <p:ext uri="{BB962C8B-B14F-4D97-AF65-F5344CB8AC3E}">
        <p14:creationId xmlns:p14="http://schemas.microsoft.com/office/powerpoint/2010/main" val="80419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CAP Theorem ctd.</a:t>
            </a:r>
            <a:endParaRPr lang="en-IE" dirty="0"/>
          </a:p>
        </p:txBody>
      </p:sp>
      <p:sp>
        <p:nvSpPr>
          <p:cNvPr id="3" name="Content Placeholder 2"/>
          <p:cNvSpPr>
            <a:spLocks noGrp="1"/>
          </p:cNvSpPr>
          <p:nvPr>
            <p:ph idx="1"/>
          </p:nvPr>
        </p:nvSpPr>
        <p:spPr/>
        <p:txBody>
          <a:bodyPr>
            <a:normAutofit fontScale="70000" lnSpcReduction="20000"/>
          </a:bodyPr>
          <a:lstStyle/>
          <a:p>
            <a:r>
              <a:rPr lang="en-US" sz="3800" dirty="0"/>
              <a:t>Choose a specific approach based on the needs of the service.</a:t>
            </a:r>
          </a:p>
          <a:p>
            <a:pPr lvl="1"/>
            <a:r>
              <a:rPr lang="en-US" sz="3800" dirty="0"/>
              <a:t> For the checkout process you always want to honor requests to add items to a shopping cart because it's revenue producing. </a:t>
            </a:r>
          </a:p>
          <a:p>
            <a:pPr lvl="1"/>
            <a:r>
              <a:rPr lang="en-US" sz="3800" dirty="0" smtClean="0"/>
              <a:t>In </a:t>
            </a:r>
            <a:r>
              <a:rPr lang="en-US" sz="3800" dirty="0"/>
              <a:t>this case you choose high availability. Errors are hidden from the customer and sorted out later.</a:t>
            </a:r>
          </a:p>
          <a:p>
            <a:pPr lvl="1"/>
            <a:endParaRPr lang="en-US" sz="3800" dirty="0"/>
          </a:p>
          <a:p>
            <a:r>
              <a:rPr lang="en-US" sz="3800" dirty="0"/>
              <a:t>When a customer submits an order you favor consistency because several </a:t>
            </a:r>
            <a:r>
              <a:rPr lang="en-US" sz="3800" dirty="0" smtClean="0"/>
              <a:t>services-credit </a:t>
            </a:r>
            <a:r>
              <a:rPr lang="en-US" sz="3800" dirty="0"/>
              <a:t>card processing, shipping and handling, reporting </a:t>
            </a:r>
            <a:r>
              <a:rPr lang="en-US" sz="3800" dirty="0" smtClean="0"/>
              <a:t>are </a:t>
            </a:r>
            <a:r>
              <a:rPr lang="en-US" sz="3800" dirty="0"/>
              <a:t>simultaneously accessing the data. </a:t>
            </a:r>
          </a:p>
          <a:p>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30</a:t>
            </a:fld>
            <a:endParaRPr lang="en-IE"/>
          </a:p>
        </p:txBody>
      </p:sp>
    </p:spTree>
    <p:extLst>
      <p:ext uri="{BB962C8B-B14F-4D97-AF65-F5344CB8AC3E}">
        <p14:creationId xmlns:p14="http://schemas.microsoft.com/office/powerpoint/2010/main" val="556825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Consistency Model</a:t>
            </a:r>
          </a:p>
        </p:txBody>
      </p:sp>
      <p:sp>
        <p:nvSpPr>
          <p:cNvPr id="73731" name="Rectangle 3"/>
          <p:cNvSpPr>
            <a:spLocks noGrp="1" noChangeArrowheads="1"/>
          </p:cNvSpPr>
          <p:nvPr>
            <p:ph sz="quarter" idx="1"/>
          </p:nvPr>
        </p:nvSpPr>
        <p:spPr>
          <a:xfrm>
            <a:off x="755576" y="1484784"/>
            <a:ext cx="8763000" cy="4876800"/>
          </a:xfrm>
        </p:spPr>
        <p:txBody>
          <a:bodyPr>
            <a:normAutofit lnSpcReduction="10000"/>
          </a:bodyPr>
          <a:lstStyle/>
          <a:p>
            <a:r>
              <a:rPr lang="en-US" sz="2400" dirty="0"/>
              <a:t>A consistency model determines rules for visibility and apparent order of updates.</a:t>
            </a:r>
          </a:p>
          <a:p>
            <a:r>
              <a:rPr lang="en-US" sz="2400" dirty="0"/>
              <a:t>For example:</a:t>
            </a:r>
          </a:p>
          <a:p>
            <a:pPr lvl="1"/>
            <a:r>
              <a:rPr lang="en-US" sz="2200" dirty="0"/>
              <a:t>Row X is replicated on nodes M and N</a:t>
            </a:r>
          </a:p>
          <a:p>
            <a:pPr lvl="1"/>
            <a:r>
              <a:rPr lang="en-US" sz="2200" dirty="0"/>
              <a:t>Client A writes row X to node N</a:t>
            </a:r>
          </a:p>
          <a:p>
            <a:pPr lvl="1"/>
            <a:r>
              <a:rPr lang="en-US" sz="2200" dirty="0"/>
              <a:t>Some period of time t elapses.</a:t>
            </a:r>
          </a:p>
          <a:p>
            <a:pPr lvl="1"/>
            <a:r>
              <a:rPr lang="en-US" sz="2200" dirty="0"/>
              <a:t>Client B reads row X from node M</a:t>
            </a:r>
          </a:p>
          <a:p>
            <a:pPr lvl="1"/>
            <a:r>
              <a:rPr lang="en-US" sz="2200" dirty="0"/>
              <a:t>Does client B see the write from client A?</a:t>
            </a:r>
          </a:p>
          <a:p>
            <a:pPr lvl="1"/>
            <a:r>
              <a:rPr lang="en-US" sz="2200" dirty="0"/>
              <a:t>Consistency is a continuum with tradeoffs</a:t>
            </a:r>
          </a:p>
          <a:p>
            <a:pPr lvl="1"/>
            <a:r>
              <a:rPr lang="en-US" sz="2200" dirty="0"/>
              <a:t>For </a:t>
            </a:r>
            <a:r>
              <a:rPr lang="en-US" sz="2200" dirty="0" err="1"/>
              <a:t>NoSQL</a:t>
            </a:r>
            <a:r>
              <a:rPr lang="en-US" sz="2200" dirty="0"/>
              <a:t>, the answer would be: maybe</a:t>
            </a:r>
          </a:p>
          <a:p>
            <a:pPr lvl="1"/>
            <a:r>
              <a:rPr lang="en-US" sz="2200" dirty="0"/>
              <a:t>CAP Theorem states: Strict Consistency can't be achieved at the </a:t>
            </a:r>
            <a:endParaRPr lang="en-US" sz="2200" dirty="0" smtClean="0"/>
          </a:p>
          <a:p>
            <a:pPr marL="402336" lvl="1" indent="0">
              <a:buNone/>
            </a:pPr>
            <a:r>
              <a:rPr lang="en-US" sz="2200" dirty="0" smtClean="0"/>
              <a:t>same </a:t>
            </a:r>
            <a:r>
              <a:rPr lang="en-US" sz="2200" dirty="0"/>
              <a:t>time as availability and partition-tolerance.</a:t>
            </a:r>
          </a:p>
        </p:txBody>
      </p:sp>
      <p:sp>
        <p:nvSpPr>
          <p:cNvPr id="2" name="Slide Number Placeholder 1"/>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31</a:t>
            </a:fld>
            <a:endParaRPr kumimoji="0" lang="en-US" dirty="0">
              <a:solidFill>
                <a:srgbClr val="FFFFFF"/>
              </a:solidFill>
            </a:endParaRPr>
          </a:p>
        </p:txBody>
      </p:sp>
    </p:spTree>
    <p:extLst>
      <p:ext uri="{BB962C8B-B14F-4D97-AF65-F5344CB8AC3E}">
        <p14:creationId xmlns:p14="http://schemas.microsoft.com/office/powerpoint/2010/main" val="4183913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Eventual Consistency</a:t>
            </a:r>
          </a:p>
        </p:txBody>
      </p:sp>
      <p:sp>
        <p:nvSpPr>
          <p:cNvPr id="43011" name="Rectangle 3"/>
          <p:cNvSpPr>
            <a:spLocks noGrp="1" noChangeArrowheads="1"/>
          </p:cNvSpPr>
          <p:nvPr>
            <p:ph sz="quarter" idx="1"/>
          </p:nvPr>
        </p:nvSpPr>
        <p:spPr/>
        <p:txBody>
          <a:bodyPr/>
          <a:lstStyle/>
          <a:p>
            <a:r>
              <a:rPr lang="en-US" sz="2400" dirty="0"/>
              <a:t>When no updates occur for a long period of time, eventually all updates will propagate through the system and all the nodes will be </a:t>
            </a:r>
            <a:r>
              <a:rPr lang="en-US" sz="2400" dirty="0" smtClean="0"/>
              <a:t>consistent</a:t>
            </a:r>
          </a:p>
          <a:p>
            <a:pPr marL="82296" indent="0">
              <a:buNone/>
            </a:pPr>
            <a:endParaRPr lang="en-US" sz="2400" dirty="0"/>
          </a:p>
          <a:p>
            <a:r>
              <a:rPr lang="en-US" sz="2400" dirty="0"/>
              <a:t>For a given accepted update and a given node, eventually either the update reaches the node or the node is removed from </a:t>
            </a:r>
            <a:r>
              <a:rPr lang="en-US" sz="2400" dirty="0" smtClean="0"/>
              <a:t>service</a:t>
            </a:r>
          </a:p>
          <a:p>
            <a:pPr marL="82296" indent="0">
              <a:buNone/>
            </a:pPr>
            <a:endParaRPr lang="en-US" sz="2400" dirty="0"/>
          </a:p>
          <a:p>
            <a:r>
              <a:rPr lang="en-US" sz="2400" dirty="0"/>
              <a:t>Known as BASE (</a:t>
            </a:r>
            <a:r>
              <a:rPr lang="en-US" sz="2400" b="1" dirty="0"/>
              <a:t>B</a:t>
            </a:r>
            <a:r>
              <a:rPr lang="en-US" sz="2400" dirty="0"/>
              <a:t>asically </a:t>
            </a:r>
            <a:r>
              <a:rPr lang="en-US" sz="2400" b="1" dirty="0"/>
              <a:t>A</a:t>
            </a:r>
            <a:r>
              <a:rPr lang="en-US" sz="2400" dirty="0"/>
              <a:t>vailable, </a:t>
            </a:r>
            <a:r>
              <a:rPr lang="en-US" sz="2400" b="1" dirty="0"/>
              <a:t>S</a:t>
            </a:r>
            <a:r>
              <a:rPr lang="en-US" sz="2400" dirty="0"/>
              <a:t>oft state, </a:t>
            </a:r>
            <a:r>
              <a:rPr lang="en-US" sz="2400" b="1" dirty="0"/>
              <a:t>E</a:t>
            </a:r>
            <a:r>
              <a:rPr lang="en-US" sz="2400" dirty="0"/>
              <a:t>ventual consistency), as opposed to ACID</a:t>
            </a:r>
          </a:p>
        </p:txBody>
      </p:sp>
      <p:sp>
        <p:nvSpPr>
          <p:cNvPr id="2" name="Slide Number Placeholder 1"/>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32</a:t>
            </a:fld>
            <a:endParaRPr kumimoji="0" lang="en-US" dirty="0">
              <a:solidFill>
                <a:srgbClr val="FFFFFF"/>
              </a:solidFill>
            </a:endParaRPr>
          </a:p>
        </p:txBody>
      </p:sp>
    </p:spTree>
    <p:extLst>
      <p:ext uri="{BB962C8B-B14F-4D97-AF65-F5344CB8AC3E}">
        <p14:creationId xmlns:p14="http://schemas.microsoft.com/office/powerpoint/2010/main" val="3234250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210146"/>
          </a:xfrm>
        </p:spPr>
        <p:txBody>
          <a:bodyPr>
            <a:noAutofit/>
          </a:bodyPr>
          <a:lstStyle/>
          <a:p>
            <a:r>
              <a:rPr lang="en-US" sz="3200" dirty="0">
                <a:effectLst/>
              </a:rPr>
              <a:t>BASE (</a:t>
            </a:r>
            <a:r>
              <a:rPr lang="en-US" sz="3200" b="1" dirty="0">
                <a:effectLst/>
              </a:rPr>
              <a:t>B</a:t>
            </a:r>
            <a:r>
              <a:rPr lang="en-US" sz="3200" dirty="0">
                <a:effectLst/>
              </a:rPr>
              <a:t>asically </a:t>
            </a:r>
            <a:r>
              <a:rPr lang="en-US" sz="3200" b="1" dirty="0">
                <a:effectLst/>
              </a:rPr>
              <a:t>A</a:t>
            </a:r>
            <a:r>
              <a:rPr lang="en-US" sz="3200" dirty="0">
                <a:effectLst/>
              </a:rPr>
              <a:t>vailable, </a:t>
            </a:r>
            <a:r>
              <a:rPr lang="en-US" sz="3200" b="1" dirty="0">
                <a:effectLst/>
              </a:rPr>
              <a:t>S</a:t>
            </a:r>
            <a:r>
              <a:rPr lang="en-US" sz="3200" dirty="0">
                <a:effectLst/>
              </a:rPr>
              <a:t>oft state, </a:t>
            </a:r>
            <a:r>
              <a:rPr lang="en-US" sz="3200" b="1" dirty="0">
                <a:effectLst/>
              </a:rPr>
              <a:t>E</a:t>
            </a:r>
            <a:r>
              <a:rPr lang="en-US" sz="3200" dirty="0">
                <a:effectLst/>
              </a:rPr>
              <a:t>ventual consistency), as opposed to ACID</a:t>
            </a:r>
          </a:p>
        </p:txBody>
      </p:sp>
      <p:sp>
        <p:nvSpPr>
          <p:cNvPr id="3" name="Content Placeholder 2"/>
          <p:cNvSpPr>
            <a:spLocks noGrp="1"/>
          </p:cNvSpPr>
          <p:nvPr>
            <p:ph idx="1"/>
          </p:nvPr>
        </p:nvSpPr>
        <p:spPr/>
        <p:txBody>
          <a:bodyPr>
            <a:normAutofit lnSpcReduction="10000"/>
          </a:bodyPr>
          <a:lstStyle/>
          <a:p>
            <a:r>
              <a:rPr lang="en-US" dirty="0"/>
              <a:t>The types of large systems based on CAP aren't ACID they are BASE </a:t>
            </a:r>
            <a:endParaRPr lang="en-US" dirty="0" smtClean="0"/>
          </a:p>
          <a:p>
            <a:pPr marL="649224" lvl="2" indent="0">
              <a:buNone/>
            </a:pPr>
            <a:r>
              <a:rPr lang="en-US" dirty="0" smtClean="0"/>
              <a:t>* </a:t>
            </a:r>
            <a:r>
              <a:rPr lang="en-US" dirty="0"/>
              <a:t>Basically Available - system seems to work all the time</a:t>
            </a:r>
            <a:br>
              <a:rPr lang="en-US" dirty="0"/>
            </a:br>
            <a:r>
              <a:rPr lang="en-US" dirty="0"/>
              <a:t>* Soft State - it doesn't have to be consistent all the time</a:t>
            </a:r>
            <a:br>
              <a:rPr lang="en-US" dirty="0"/>
            </a:br>
            <a:r>
              <a:rPr lang="en-US" dirty="0"/>
              <a:t>* Eventually Consistent - becomes consistent at some later time</a:t>
            </a:r>
            <a:br>
              <a:rPr lang="en-US" dirty="0"/>
            </a:br>
            <a:endParaRPr lang="en-US" dirty="0"/>
          </a:p>
          <a:p>
            <a:r>
              <a:rPr lang="en-US" dirty="0"/>
              <a:t>Everyone who builds big applications builds them on CAP and BASE: Google, Yahoo, Facebook, Amazon, eBay, </a:t>
            </a:r>
            <a:r>
              <a:rPr lang="en-US" dirty="0" err="1"/>
              <a:t>etc</a:t>
            </a:r>
            <a:r>
              <a:rPr lang="en-US" dirty="0"/>
              <a:t> </a:t>
            </a:r>
          </a:p>
          <a:p>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33</a:t>
            </a:fld>
            <a:endParaRPr lang="en-IE"/>
          </a:p>
        </p:txBody>
      </p:sp>
    </p:spTree>
    <p:extLst>
      <p:ext uri="{BB962C8B-B14F-4D97-AF65-F5344CB8AC3E}">
        <p14:creationId xmlns:p14="http://schemas.microsoft.com/office/powerpoint/2010/main" val="2380537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NoSQL Databases</a:t>
            </a:r>
            <a:endParaRPr lang="en-IE" dirty="0"/>
          </a:p>
        </p:txBody>
      </p:sp>
      <p:sp>
        <p:nvSpPr>
          <p:cNvPr id="3" name="Slide Number Placeholder 2"/>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34</a:t>
            </a:fld>
            <a:endParaRPr kumimoji="0" lang="en-US" dirty="0">
              <a:solidFill>
                <a:srgbClr val="FFFFFF"/>
              </a:solidFill>
            </a:endParaRPr>
          </a:p>
        </p:txBody>
      </p:sp>
      <p:pic>
        <p:nvPicPr>
          <p:cNvPr id="1136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608" y="1401614"/>
            <a:ext cx="7065984" cy="5316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522725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bwMode="auto">
          <a:xfrm>
            <a:off x="1043608" y="0"/>
            <a:ext cx="822960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Types of NoSQL Databases</a:t>
            </a:r>
          </a:p>
        </p:txBody>
      </p:sp>
      <p:sp>
        <p:nvSpPr>
          <p:cNvPr id="61443" name="Rectangle 3"/>
          <p:cNvSpPr>
            <a:spLocks noGrp="1"/>
          </p:cNvSpPr>
          <p:nvPr>
            <p:ph type="body" idx="1"/>
          </p:nvPr>
        </p:nvSpPr>
        <p:spPr>
          <a:xfrm>
            <a:off x="468313" y="1989138"/>
            <a:ext cx="8229600" cy="3456086"/>
          </a:xfrm>
        </p:spPr>
        <p:txBody>
          <a:bodyPr>
            <a:normAutofit fontScale="92500" lnSpcReduction="10000"/>
          </a:bodyPr>
          <a:lstStyle/>
          <a:p>
            <a:pPr>
              <a:lnSpc>
                <a:spcPct val="80000"/>
              </a:lnSpc>
            </a:pPr>
            <a:r>
              <a:rPr lang="en-GB" sz="2400" b="1" dirty="0"/>
              <a:t>Key-value </a:t>
            </a:r>
            <a:r>
              <a:rPr lang="en-GB" sz="2400" b="1" dirty="0" smtClean="0"/>
              <a:t>databases </a:t>
            </a:r>
          </a:p>
          <a:p>
            <a:pPr>
              <a:lnSpc>
                <a:spcPct val="80000"/>
              </a:lnSpc>
            </a:pPr>
            <a:r>
              <a:rPr lang="en-GB" sz="1800" b="1" dirty="0" smtClean="0"/>
              <a:t>Based on Amazon’s Dynamo</a:t>
            </a:r>
            <a:endParaRPr lang="en-GB" sz="1800" b="1" dirty="0"/>
          </a:p>
          <a:p>
            <a:pPr lvl="1">
              <a:lnSpc>
                <a:spcPct val="80000"/>
              </a:lnSpc>
            </a:pPr>
            <a:r>
              <a:rPr lang="en-GB" sz="2000" dirty="0"/>
              <a:t>a table with two columns, such as ID and NAME</a:t>
            </a:r>
          </a:p>
          <a:p>
            <a:pPr lvl="2">
              <a:lnSpc>
                <a:spcPct val="80000"/>
              </a:lnSpc>
            </a:pPr>
            <a:r>
              <a:rPr lang="en-GB" sz="1800" dirty="0"/>
              <a:t>ID column being the key </a:t>
            </a:r>
          </a:p>
          <a:p>
            <a:pPr lvl="2">
              <a:lnSpc>
                <a:spcPct val="80000"/>
              </a:lnSpc>
            </a:pPr>
            <a:r>
              <a:rPr lang="en-GB" sz="1800" dirty="0"/>
              <a:t>NAME column storing the value = a blob that the data store just stores</a:t>
            </a:r>
          </a:p>
          <a:p>
            <a:pPr lvl="1">
              <a:lnSpc>
                <a:spcPct val="80000"/>
              </a:lnSpc>
            </a:pPr>
            <a:r>
              <a:rPr lang="en-GB" sz="2000" dirty="0"/>
              <a:t>basic operations: get the value for the key, put a value for a key, delete a key from the data store</a:t>
            </a:r>
          </a:p>
          <a:p>
            <a:pPr>
              <a:lnSpc>
                <a:spcPct val="80000"/>
              </a:lnSpc>
            </a:pPr>
            <a:r>
              <a:rPr lang="en-GB" sz="2400" b="1" dirty="0"/>
              <a:t>Document databases</a:t>
            </a:r>
          </a:p>
          <a:p>
            <a:pPr lvl="1">
              <a:lnSpc>
                <a:spcPct val="80000"/>
              </a:lnSpc>
            </a:pPr>
            <a:r>
              <a:rPr lang="en-GB" sz="2000" dirty="0"/>
              <a:t>document databases store documents in the value part of the key-value store</a:t>
            </a:r>
          </a:p>
          <a:p>
            <a:pPr lvl="1">
              <a:lnSpc>
                <a:spcPct val="80000"/>
              </a:lnSpc>
            </a:pPr>
            <a:r>
              <a:rPr lang="en-GB" sz="2000" dirty="0"/>
              <a:t>key-value stores where the value is </a:t>
            </a:r>
            <a:r>
              <a:rPr lang="en-GB" sz="2000" b="1" dirty="0"/>
              <a:t>examinable</a:t>
            </a:r>
          </a:p>
          <a:p>
            <a:pPr lvl="2">
              <a:lnSpc>
                <a:spcPct val="80000"/>
              </a:lnSpc>
            </a:pPr>
            <a:r>
              <a:rPr lang="en-GB" sz="1800" dirty="0" smtClean="0"/>
              <a:t>can </a:t>
            </a:r>
            <a:r>
              <a:rPr lang="en-GB" sz="1800" dirty="0"/>
              <a:t>consist of maps, </a:t>
            </a:r>
            <a:r>
              <a:rPr lang="en-GB" sz="1800" dirty="0" smtClean="0"/>
              <a:t>collections</a:t>
            </a:r>
            <a:endParaRPr lang="en-GB" sz="1800" dirty="0"/>
          </a:p>
          <a:p>
            <a:pPr lvl="2">
              <a:lnSpc>
                <a:spcPct val="80000"/>
              </a:lnSpc>
            </a:pPr>
            <a:r>
              <a:rPr lang="en-GB" sz="1800" b="1" dirty="0" smtClean="0"/>
              <a:t>We will look at MongoDB</a:t>
            </a:r>
          </a:p>
          <a:p>
            <a:pPr lvl="2">
              <a:lnSpc>
                <a:spcPct val="80000"/>
              </a:lnSpc>
            </a:pPr>
            <a:endParaRPr lang="en-GB" sz="1800" dirty="0"/>
          </a:p>
        </p:txBody>
      </p:sp>
      <p:pic>
        <p:nvPicPr>
          <p:cNvPr id="61445" name="Picture 5" descr="Ria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628775"/>
            <a:ext cx="1800225" cy="611188"/>
          </a:xfrm>
          <a:prstGeom prst="rect">
            <a:avLst/>
          </a:prstGeom>
          <a:noFill/>
          <a:extLst>
            <a:ext uri="{909E8E84-426E-40DD-AFC4-6F175D3DCCD1}">
              <a14:hiddenFill xmlns:a14="http://schemas.microsoft.com/office/drawing/2010/main">
                <a:solidFill>
                  <a:srgbClr val="FFFFFF"/>
                </a:solidFill>
              </a14:hiddenFill>
            </a:ext>
          </a:extLst>
        </p:spPr>
      </p:pic>
      <p:pic>
        <p:nvPicPr>
          <p:cNvPr id="61446" name="Picture 6" descr="Red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628775"/>
            <a:ext cx="1908175" cy="615950"/>
          </a:xfrm>
          <a:prstGeom prst="rect">
            <a:avLst/>
          </a:prstGeom>
          <a:noFill/>
          <a:extLst>
            <a:ext uri="{909E8E84-426E-40DD-AFC4-6F175D3DCCD1}">
              <a14:hiddenFill xmlns:a14="http://schemas.microsoft.com/office/drawing/2010/main">
                <a:solidFill>
                  <a:srgbClr val="FFFFFF"/>
                </a:solidFill>
              </a14:hiddenFill>
            </a:ext>
          </a:extLst>
        </p:spPr>
      </p:pic>
      <p:pic>
        <p:nvPicPr>
          <p:cNvPr id="614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075" y="5733255"/>
            <a:ext cx="2160588" cy="717550"/>
          </a:xfrm>
          <a:prstGeom prst="rect">
            <a:avLst/>
          </a:prstGeom>
          <a:noFill/>
          <a:extLst>
            <a:ext uri="{909E8E84-426E-40DD-AFC4-6F175D3DCCD1}">
              <a14:hiddenFill xmlns:a14="http://schemas.microsoft.com/office/drawing/2010/main">
                <a:solidFill>
                  <a:srgbClr val="FFFFFF"/>
                </a:solidFill>
              </a14:hiddenFill>
            </a:ext>
          </a:extLst>
        </p:spPr>
      </p:pic>
      <p:pic>
        <p:nvPicPr>
          <p:cNvPr id="6144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5520944"/>
            <a:ext cx="1368425" cy="115093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35</a:t>
            </a:fld>
            <a:endParaRPr kumimoji="0" lang="en-US" dirty="0">
              <a:solidFill>
                <a:srgbClr val="FFFFFF"/>
              </a:solidFill>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5499452"/>
            <a:ext cx="1172344" cy="1218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822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Stores</a:t>
            </a:r>
            <a:endParaRPr lang="en-US" dirty="0"/>
          </a:p>
        </p:txBody>
      </p:sp>
      <p:pic>
        <p:nvPicPr>
          <p:cNvPr id="7" name="Picture 6" descr="Selection_038.png"/>
          <p:cNvPicPr>
            <a:picLocks noChangeAspect="1"/>
          </p:cNvPicPr>
          <p:nvPr/>
        </p:nvPicPr>
        <p:blipFill>
          <a:blip r:embed="rId2" cstate="print"/>
          <a:stretch>
            <a:fillRect/>
          </a:stretch>
        </p:blipFill>
        <p:spPr>
          <a:xfrm>
            <a:off x="4590448" y="1219200"/>
            <a:ext cx="3715352" cy="18288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555808100"/>
              </p:ext>
            </p:extLst>
          </p:nvPr>
        </p:nvGraphicFramePr>
        <p:xfrm>
          <a:off x="304800" y="1524000"/>
          <a:ext cx="4038600" cy="1483360"/>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20000"/>
                    </a:ext>
                  </a:extLst>
                </a:gridCol>
                <a:gridCol w="1097310">
                  <a:extLst>
                    <a:ext uri="{9D8B030D-6E8A-4147-A177-3AD203B41FA5}">
                      <a16:colId xmlns:a16="http://schemas.microsoft.com/office/drawing/2014/main" val="20001"/>
                    </a:ext>
                  </a:extLst>
                </a:gridCol>
                <a:gridCol w="92199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370840">
                <a:tc>
                  <a:txBody>
                    <a:bodyPr/>
                    <a:lstStyle/>
                    <a:p>
                      <a:pPr algn="ctr"/>
                      <a:r>
                        <a:rPr lang="en-US" sz="1400" dirty="0" smtClean="0"/>
                        <a:t>id</a:t>
                      </a:r>
                      <a:endParaRPr lang="en-US" sz="1400" dirty="0"/>
                    </a:p>
                  </a:txBody>
                  <a:tcPr/>
                </a:tc>
                <a:tc>
                  <a:txBody>
                    <a:bodyPr/>
                    <a:lstStyle/>
                    <a:p>
                      <a:pPr algn="ctr"/>
                      <a:r>
                        <a:rPr lang="en-US" sz="1400" dirty="0" err="1" smtClean="0"/>
                        <a:t>hair_color</a:t>
                      </a:r>
                      <a:endParaRPr lang="en-US" sz="1400" dirty="0"/>
                    </a:p>
                  </a:txBody>
                  <a:tcPr/>
                </a:tc>
                <a:tc>
                  <a:txBody>
                    <a:bodyPr/>
                    <a:lstStyle/>
                    <a:p>
                      <a:pPr algn="ctr"/>
                      <a:r>
                        <a:rPr lang="en-US" sz="1400" dirty="0" smtClean="0"/>
                        <a:t>age</a:t>
                      </a:r>
                      <a:endParaRPr lang="en-US" sz="1400" dirty="0"/>
                    </a:p>
                  </a:txBody>
                  <a:tcPr/>
                </a:tc>
                <a:tc>
                  <a:txBody>
                    <a:bodyPr/>
                    <a:lstStyle/>
                    <a:p>
                      <a:pPr algn="ctr"/>
                      <a:r>
                        <a:rPr lang="en-US" sz="1400" dirty="0" smtClean="0"/>
                        <a:t>height</a:t>
                      </a:r>
                      <a:endParaRPr lang="en-US" sz="1400" dirty="0"/>
                    </a:p>
                  </a:txBody>
                  <a:tcPr/>
                </a:tc>
                <a:extLst>
                  <a:ext uri="{0D108BD9-81ED-4DB2-BD59-A6C34878D82A}">
                    <a16:rowId xmlns:a16="http://schemas.microsoft.com/office/drawing/2014/main" val="10000"/>
                  </a:ext>
                </a:extLst>
              </a:tr>
              <a:tr h="370840">
                <a:tc>
                  <a:txBody>
                    <a:bodyPr/>
                    <a:lstStyle/>
                    <a:p>
                      <a:r>
                        <a:rPr lang="en-US" dirty="0" smtClean="0"/>
                        <a:t>1923</a:t>
                      </a:r>
                      <a:endParaRPr lang="en-US" dirty="0"/>
                    </a:p>
                  </a:txBody>
                  <a:tcPr/>
                </a:tc>
                <a:tc>
                  <a:txBody>
                    <a:bodyPr/>
                    <a:lstStyle/>
                    <a:p>
                      <a:r>
                        <a:rPr lang="en-US" dirty="0" smtClean="0"/>
                        <a:t>Red</a:t>
                      </a:r>
                      <a:endParaRPr lang="en-US" dirty="0"/>
                    </a:p>
                  </a:txBody>
                  <a:tcPr/>
                </a:tc>
                <a:tc>
                  <a:txBody>
                    <a:bodyPr/>
                    <a:lstStyle/>
                    <a:p>
                      <a:r>
                        <a:rPr lang="en-US" dirty="0" smtClean="0"/>
                        <a:t>18</a:t>
                      </a:r>
                      <a:endParaRPr lang="en-US" dirty="0"/>
                    </a:p>
                  </a:txBody>
                  <a:tcPr/>
                </a:tc>
                <a:tc>
                  <a:txBody>
                    <a:bodyPr/>
                    <a:lstStyle/>
                    <a:p>
                      <a:r>
                        <a:rPr lang="en-US" dirty="0" smtClean="0"/>
                        <a:t>6’0”</a:t>
                      </a:r>
                      <a:endParaRPr lang="en-US" dirty="0"/>
                    </a:p>
                  </a:txBody>
                  <a:tcPr/>
                </a:tc>
                <a:extLst>
                  <a:ext uri="{0D108BD9-81ED-4DB2-BD59-A6C34878D82A}">
                    <a16:rowId xmlns:a16="http://schemas.microsoft.com/office/drawing/2014/main" val="10001"/>
                  </a:ext>
                </a:extLst>
              </a:tr>
              <a:tr h="370840">
                <a:tc>
                  <a:txBody>
                    <a:bodyPr/>
                    <a:lstStyle/>
                    <a:p>
                      <a:r>
                        <a:rPr lang="en-US" dirty="0" smtClean="0"/>
                        <a:t>3371</a:t>
                      </a:r>
                      <a:endParaRPr lang="en-US" dirty="0"/>
                    </a:p>
                  </a:txBody>
                  <a:tcPr/>
                </a:tc>
                <a:tc>
                  <a:txBody>
                    <a:bodyPr/>
                    <a:lstStyle/>
                    <a:p>
                      <a:r>
                        <a:rPr lang="en-US" dirty="0" smtClean="0"/>
                        <a:t>Blue</a:t>
                      </a:r>
                      <a:endParaRPr lang="en-US" dirty="0"/>
                    </a:p>
                  </a:txBody>
                  <a:tcPr/>
                </a:tc>
                <a:tc>
                  <a:txBody>
                    <a:bodyPr/>
                    <a:lstStyle/>
                    <a:p>
                      <a:r>
                        <a:rPr lang="en-US" dirty="0" smtClean="0"/>
                        <a:t>34</a:t>
                      </a:r>
                      <a:endParaRPr lang="en-US" dirty="0"/>
                    </a:p>
                  </a:txBody>
                  <a:tcPr/>
                </a:tc>
                <a:tc>
                  <a:txBody>
                    <a:bodyPr/>
                    <a:lstStyle/>
                    <a:p>
                      <a:r>
                        <a:rPr lang="en-US" dirty="0" smtClean="0"/>
                        <a:t>NA</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143000" y="3059668"/>
            <a:ext cx="2795445" cy="461665"/>
          </a:xfrm>
          <a:prstGeom prst="rect">
            <a:avLst/>
          </a:prstGeom>
          <a:noFill/>
        </p:spPr>
        <p:txBody>
          <a:bodyPr wrap="square" rtlCol="0">
            <a:spAutoFit/>
          </a:bodyPr>
          <a:lstStyle>
            <a:defPPr>
              <a:defRPr lang="en-US"/>
            </a:defPPr>
            <a:lvl1pPr>
              <a:defRPr sz="2400" i="0">
                <a:latin typeface="+mn-lt"/>
              </a:defRPr>
            </a:lvl1pPr>
          </a:lstStyle>
          <a:p>
            <a:r>
              <a:rPr lang="en-US" altLang="zh-CN" dirty="0"/>
              <a:t>Table in relational db</a:t>
            </a:r>
            <a:endParaRPr lang="zh-CN" altLang="en-US" dirty="0"/>
          </a:p>
        </p:txBody>
      </p:sp>
      <p:sp>
        <p:nvSpPr>
          <p:cNvPr id="6" name="TextBox 5"/>
          <p:cNvSpPr txBox="1"/>
          <p:nvPr/>
        </p:nvSpPr>
        <p:spPr>
          <a:xfrm>
            <a:off x="4953000" y="3124200"/>
            <a:ext cx="3934475" cy="461665"/>
          </a:xfrm>
          <a:prstGeom prst="rect">
            <a:avLst/>
          </a:prstGeom>
          <a:noFill/>
        </p:spPr>
        <p:txBody>
          <a:bodyPr wrap="square" rtlCol="0">
            <a:spAutoFit/>
          </a:bodyPr>
          <a:lstStyle>
            <a:defPPr>
              <a:defRPr lang="en-US"/>
            </a:defPPr>
            <a:lvl1pPr>
              <a:defRPr sz="2400" i="0">
                <a:latin typeface="+mn-lt"/>
              </a:defRPr>
            </a:lvl1pPr>
          </a:lstStyle>
          <a:p>
            <a:r>
              <a:rPr lang="en-US" altLang="zh-CN" dirty="0"/>
              <a:t>Store/Domain in Key-Value db</a:t>
            </a:r>
            <a:endParaRPr lang="zh-CN" altLang="en-US" dirty="0"/>
          </a:p>
        </p:txBody>
      </p:sp>
      <p:sp>
        <p:nvSpPr>
          <p:cNvPr id="3" name="Slide Number Placeholder 2"/>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36</a:t>
            </a:fld>
            <a:endParaRPr kumimoji="0" lang="en-US" dirty="0">
              <a:solidFill>
                <a:srgbClr val="FFFFFF"/>
              </a:solidFill>
            </a:endParaRPr>
          </a:p>
        </p:txBody>
      </p:sp>
    </p:spTree>
    <p:extLst>
      <p:ext uri="{BB962C8B-B14F-4D97-AF65-F5344CB8AC3E}">
        <p14:creationId xmlns:p14="http://schemas.microsoft.com/office/powerpoint/2010/main" val="1133335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bwMode="auto">
          <a:xfrm>
            <a:off x="1105694" y="0"/>
            <a:ext cx="822960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Types of NoSQL Databases</a:t>
            </a:r>
          </a:p>
        </p:txBody>
      </p:sp>
      <p:sp>
        <p:nvSpPr>
          <p:cNvPr id="62467" name="Rectangle 3"/>
          <p:cNvSpPr>
            <a:spLocks noGrp="1"/>
          </p:cNvSpPr>
          <p:nvPr>
            <p:ph type="body" idx="1"/>
          </p:nvPr>
        </p:nvSpPr>
        <p:spPr>
          <a:xfrm>
            <a:off x="1105695" y="1124744"/>
            <a:ext cx="7426746" cy="3024336"/>
          </a:xfrm>
        </p:spPr>
        <p:txBody>
          <a:bodyPr>
            <a:normAutofit/>
          </a:bodyPr>
          <a:lstStyle/>
          <a:p>
            <a:pPr>
              <a:lnSpc>
                <a:spcPct val="80000"/>
              </a:lnSpc>
            </a:pPr>
            <a:r>
              <a:rPr lang="en-GB" sz="2400" b="1" dirty="0" smtClean="0"/>
              <a:t>Graph databases</a:t>
            </a:r>
          </a:p>
          <a:p>
            <a:pPr>
              <a:lnSpc>
                <a:spcPct val="80000"/>
              </a:lnSpc>
            </a:pPr>
            <a:r>
              <a:rPr lang="en-GB" sz="2400" b="1" dirty="0" smtClean="0"/>
              <a:t>Inspired by Euler &amp; graph theory</a:t>
            </a:r>
          </a:p>
          <a:p>
            <a:pPr lvl="1">
              <a:lnSpc>
                <a:spcPct val="80000"/>
              </a:lnSpc>
            </a:pPr>
            <a:r>
              <a:rPr lang="en-GB" sz="2000" b="1" dirty="0" smtClean="0"/>
              <a:t>Key value pairs – nodes (equivalent to rows in </a:t>
            </a:r>
            <a:r>
              <a:rPr lang="en-GB" sz="2000" b="1" dirty="0" err="1" smtClean="0"/>
              <a:t>rdbms</a:t>
            </a:r>
            <a:r>
              <a:rPr lang="en-GB" sz="2000" b="1" dirty="0" smtClean="0"/>
              <a:t>)</a:t>
            </a:r>
          </a:p>
          <a:p>
            <a:pPr lvl="1">
              <a:lnSpc>
                <a:spcPct val="80000"/>
              </a:lnSpc>
            </a:pPr>
            <a:r>
              <a:rPr lang="en-GB" sz="2000" dirty="0" smtClean="0"/>
              <a:t>Types of  relationships between nodes </a:t>
            </a:r>
          </a:p>
          <a:p>
            <a:pPr lvl="1">
              <a:lnSpc>
                <a:spcPct val="80000"/>
              </a:lnSpc>
            </a:pPr>
            <a:r>
              <a:rPr lang="en-GB" sz="2000" dirty="0" smtClean="0"/>
              <a:t>Properties of the relationships  (e.g. how do two people know each other , work, college, social etc.)</a:t>
            </a:r>
            <a:endParaRPr lang="en-GB" sz="2000" dirty="0"/>
          </a:p>
          <a:p>
            <a:pPr lvl="1">
              <a:lnSpc>
                <a:spcPct val="80000"/>
              </a:lnSpc>
            </a:pPr>
            <a:r>
              <a:rPr lang="en-GB" sz="2000" dirty="0" smtClean="0"/>
              <a:t>allow </a:t>
            </a:r>
            <a:r>
              <a:rPr lang="en-GB" sz="2000" dirty="0"/>
              <a:t>to find interesting </a:t>
            </a:r>
            <a:r>
              <a:rPr lang="en-GB" sz="2000" dirty="0" smtClean="0"/>
              <a:t>patterns</a:t>
            </a:r>
            <a:endParaRPr lang="en-GB" sz="1800" dirty="0"/>
          </a:p>
        </p:txBody>
      </p:sp>
      <p:pic>
        <p:nvPicPr>
          <p:cNvPr id="62471" name="Picture 7" descr="Neo4j.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887" y="4615494"/>
            <a:ext cx="2160588" cy="593725"/>
          </a:xfrm>
          <a:prstGeom prst="rect">
            <a:avLst/>
          </a:prstGeom>
          <a:noFill/>
          <a:extLst>
            <a:ext uri="{909E8E84-426E-40DD-AFC4-6F175D3DCCD1}">
              <a14:hiddenFill xmlns:a14="http://schemas.microsoft.com/office/drawing/2010/main">
                <a:solidFill>
                  <a:srgbClr val="FFFFFF"/>
                </a:solidFill>
              </a14:hiddenFill>
            </a:ext>
          </a:extLst>
        </p:spPr>
      </p:pic>
      <p:pic>
        <p:nvPicPr>
          <p:cNvPr id="624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5827713"/>
            <a:ext cx="229235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37</a:t>
            </a:fld>
            <a:endParaRPr kumimoji="0" lang="en-US" dirty="0">
              <a:solidFill>
                <a:srgbClr val="FFFFFF"/>
              </a:solidFill>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404664"/>
            <a:ext cx="1422458" cy="138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503826"/>
            <a:ext cx="4320480" cy="333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54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NoSQL Databases</a:t>
            </a:r>
            <a:endParaRPr lang="en-IE" dirty="0"/>
          </a:p>
        </p:txBody>
      </p:sp>
      <p:sp>
        <p:nvSpPr>
          <p:cNvPr id="3" name="Content Placeholder 2"/>
          <p:cNvSpPr>
            <a:spLocks noGrp="1"/>
          </p:cNvSpPr>
          <p:nvPr>
            <p:ph idx="1"/>
          </p:nvPr>
        </p:nvSpPr>
        <p:spPr>
          <a:xfrm>
            <a:off x="1435608" y="2000250"/>
            <a:ext cx="7498080" cy="4248150"/>
          </a:xfrm>
        </p:spPr>
        <p:txBody>
          <a:bodyPr>
            <a:normAutofit fontScale="70000" lnSpcReduction="20000"/>
          </a:bodyPr>
          <a:lstStyle/>
          <a:p>
            <a:pPr marL="82296" indent="0">
              <a:buNone/>
            </a:pPr>
            <a:endParaRPr lang="en-IE" dirty="0"/>
          </a:p>
          <a:p>
            <a:r>
              <a:rPr lang="en-IE" b="1" dirty="0" smtClean="0"/>
              <a:t>BigTable clones / </a:t>
            </a:r>
            <a:r>
              <a:rPr lang="en-IE" b="1" dirty="0" err="1" smtClean="0"/>
              <a:t>ColumnFamily</a:t>
            </a:r>
            <a:r>
              <a:rPr lang="en-IE" b="1" dirty="0" smtClean="0"/>
              <a:t> </a:t>
            </a:r>
            <a:r>
              <a:rPr lang="en-IE" dirty="0" smtClean="0"/>
              <a:t>– </a:t>
            </a:r>
          </a:p>
          <a:p>
            <a:r>
              <a:rPr lang="en-GB" b="1" dirty="0"/>
              <a:t>Based </a:t>
            </a:r>
            <a:r>
              <a:rPr lang="en-GB" b="1" dirty="0" smtClean="0"/>
              <a:t>on Google’s </a:t>
            </a:r>
            <a:r>
              <a:rPr lang="en-GB" b="1" dirty="0" err="1" smtClean="0"/>
              <a:t>BigTable</a:t>
            </a:r>
            <a:endParaRPr lang="en-GB" b="1" dirty="0"/>
          </a:p>
          <a:p>
            <a:endParaRPr lang="en-IE" dirty="0" smtClean="0"/>
          </a:p>
          <a:p>
            <a:pPr lvl="1"/>
            <a:r>
              <a:rPr lang="en-IE" dirty="0" smtClean="0"/>
              <a:t>Distributed system for managing structured data that is designed to scale to a very large size.</a:t>
            </a:r>
          </a:p>
          <a:p>
            <a:pPr lvl="1"/>
            <a:r>
              <a:rPr lang="en-IE" dirty="0" smtClean="0"/>
              <a:t>Data is indexed by row key, column key, and a timestamp.</a:t>
            </a:r>
          </a:p>
          <a:p>
            <a:endParaRPr lang="en-IE" dirty="0"/>
          </a:p>
          <a:p>
            <a:endParaRPr lang="en-IE" dirty="0" smtClean="0"/>
          </a:p>
          <a:p>
            <a:r>
              <a:rPr lang="en-IE" dirty="0" smtClean="0"/>
              <a:t>Each cell in a Bigtable can contain multiple versions of the same data;  These versions are indexed by a time stamp.</a:t>
            </a:r>
          </a:p>
          <a:p>
            <a:endParaRPr lang="en-IE" dirty="0"/>
          </a:p>
          <a:p>
            <a:pPr marL="82296" indent="0">
              <a:buNone/>
            </a:pPr>
            <a:endParaRPr lang="en-IE" dirty="0" smtClean="0"/>
          </a:p>
          <a:p>
            <a:pPr marL="82296" indent="0">
              <a:buNone/>
            </a:pPr>
            <a:endParaRPr lang="en-IE" dirty="0"/>
          </a:p>
        </p:txBody>
      </p:sp>
      <p:sp>
        <p:nvSpPr>
          <p:cNvPr id="4" name="Slide Number Placeholder 3"/>
          <p:cNvSpPr>
            <a:spLocks noGrp="1"/>
          </p:cNvSpPr>
          <p:nvPr>
            <p:ph type="sldNum" sz="quarter" idx="12"/>
          </p:nvPr>
        </p:nvSpPr>
        <p:spPr/>
        <p:txBody>
          <a:bodyPr/>
          <a:lstStyle/>
          <a:p>
            <a:fld id="{CA333755-EEBC-4BD2-8D18-41167AB38E77}" type="slidenum">
              <a:rPr lang="en-IE" smtClean="0"/>
              <a:t>38</a:t>
            </a:fld>
            <a:endParaRPr lang="en-I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365104"/>
            <a:ext cx="6158514" cy="650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1082675"/>
            <a:ext cx="1401762" cy="917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082675"/>
            <a:ext cx="1438275" cy="9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679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BigTable ctd.</a:t>
            </a:r>
            <a:endParaRPr lang="en-IE" dirty="0"/>
          </a:p>
        </p:txBody>
      </p:sp>
      <p:sp>
        <p:nvSpPr>
          <p:cNvPr id="3" name="Content Placeholder 2"/>
          <p:cNvSpPr>
            <a:spLocks noGrp="1"/>
          </p:cNvSpPr>
          <p:nvPr>
            <p:ph idx="1"/>
          </p:nvPr>
        </p:nvSpPr>
        <p:spPr/>
        <p:txBody>
          <a:bodyPr>
            <a:normAutofit fontScale="85000" lnSpcReduction="20000"/>
          </a:bodyPr>
          <a:lstStyle/>
          <a:p>
            <a:r>
              <a:rPr lang="en-IE" dirty="0"/>
              <a:t>Each cell in a Bigtable can contain multiple versions of the same </a:t>
            </a:r>
            <a:r>
              <a:rPr lang="en-IE" dirty="0" smtClean="0"/>
              <a:t>data, These </a:t>
            </a:r>
            <a:r>
              <a:rPr lang="en-IE" dirty="0"/>
              <a:t>versions </a:t>
            </a:r>
            <a:r>
              <a:rPr lang="en-IE" dirty="0" smtClean="0"/>
              <a:t>are </a:t>
            </a:r>
            <a:r>
              <a:rPr lang="en-IE" dirty="0"/>
              <a:t>indexed by a time stamp</a:t>
            </a:r>
            <a:r>
              <a:rPr lang="en-IE" dirty="0" smtClean="0"/>
              <a:t>.</a:t>
            </a:r>
          </a:p>
          <a:p>
            <a:endParaRPr lang="en-IE" dirty="0"/>
          </a:p>
          <a:p>
            <a:endParaRPr lang="en-IE" dirty="0" smtClean="0"/>
          </a:p>
          <a:p>
            <a:endParaRPr lang="en-IE" dirty="0"/>
          </a:p>
          <a:p>
            <a:endParaRPr lang="en-IE" dirty="0" smtClean="0"/>
          </a:p>
          <a:p>
            <a:endParaRPr lang="en-IE" dirty="0"/>
          </a:p>
          <a:p>
            <a:endParaRPr lang="en-IE" dirty="0" smtClean="0"/>
          </a:p>
          <a:p>
            <a:pPr marL="82296" indent="0">
              <a:buNone/>
            </a:pPr>
            <a:endParaRPr lang="en-IE" dirty="0"/>
          </a:p>
          <a:p>
            <a:r>
              <a:rPr lang="en-IE" dirty="0" smtClean="0"/>
              <a:t>Each individual row can have it’s own schema – e.g. one row has 2 email columns, another 3</a:t>
            </a:r>
          </a:p>
        </p:txBody>
      </p:sp>
      <p:sp>
        <p:nvSpPr>
          <p:cNvPr id="4" name="Slide Number Placeholder 3"/>
          <p:cNvSpPr>
            <a:spLocks noGrp="1"/>
          </p:cNvSpPr>
          <p:nvPr>
            <p:ph type="sldNum" sz="quarter" idx="12"/>
          </p:nvPr>
        </p:nvSpPr>
        <p:spPr/>
        <p:txBody>
          <a:bodyPr/>
          <a:lstStyle/>
          <a:p>
            <a:fld id="{CA333755-EEBC-4BD2-8D18-41167AB38E77}" type="slidenum">
              <a:rPr lang="en-IE" smtClean="0"/>
              <a:t>39</a:t>
            </a:fld>
            <a:endParaRPr lang="en-I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068960"/>
            <a:ext cx="50292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827" y="332656"/>
            <a:ext cx="1401762" cy="917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32656"/>
            <a:ext cx="1438275" cy="9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99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endParaRPr lang="en-IE"/>
          </a:p>
        </p:txBody>
      </p:sp>
      <p:pic>
        <p:nvPicPr>
          <p:cNvPr id="4" name="Picture 36" descr="60_seconds_on_internet_nfographic1.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6096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365255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of Different Data Models</a:t>
            </a:r>
            <a:endParaRPr lang="en-IE" dirty="0"/>
          </a:p>
        </p:txBody>
      </p:sp>
      <p:sp>
        <p:nvSpPr>
          <p:cNvPr id="3" name="Content Placeholder 2"/>
          <p:cNvSpPr>
            <a:spLocks noGrp="1"/>
          </p:cNvSpPr>
          <p:nvPr>
            <p:ph sz="quarter" idx="1"/>
          </p:nvPr>
        </p:nvSpPr>
        <p:spPr/>
        <p:txBody>
          <a:bodyPr/>
          <a:lstStyle/>
          <a:p>
            <a:endParaRPr lang="en-IE"/>
          </a:p>
        </p:txBody>
      </p:sp>
      <p:pic>
        <p:nvPicPr>
          <p:cNvPr id="4" name="Content Placeholder 3" descr="four_category.png"/>
          <p:cNvPicPr>
            <a:picLocks noGrp="1" noChangeAspect="1"/>
          </p:cNvPicPr>
          <p:nvPr/>
        </p:nvPicPr>
        <p:blipFill>
          <a:blip r:embed="rId2" cstate="print"/>
          <a:srcRect t="4545"/>
          <a:stretch>
            <a:fillRect/>
          </a:stretch>
        </p:blipFill>
        <p:spPr>
          <a:xfrm>
            <a:off x="96491" y="1272540"/>
            <a:ext cx="8951016" cy="5280660"/>
          </a:xfrm>
          <a:prstGeom prst="rect">
            <a:avLst/>
          </a:prstGeom>
        </p:spPr>
      </p:pic>
      <p:sp>
        <p:nvSpPr>
          <p:cNvPr id="5" name="Slide Number Placeholder 4"/>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40</a:t>
            </a:fld>
            <a:endParaRPr kumimoji="0" lang="en-US" dirty="0">
              <a:solidFill>
                <a:srgbClr val="FFFFFF"/>
              </a:solidFill>
            </a:endParaRPr>
          </a:p>
        </p:txBody>
      </p:sp>
    </p:spTree>
    <p:extLst>
      <p:ext uri="{BB962C8B-B14F-4D97-AF65-F5344CB8AC3E}">
        <p14:creationId xmlns:p14="http://schemas.microsoft.com/office/powerpoint/2010/main" val="1029672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GB" sz="4100" dirty="0"/>
              <a:t>NoSQL Databases – the End of Relational Databases?</a:t>
            </a:r>
          </a:p>
        </p:txBody>
      </p:sp>
      <p:sp>
        <p:nvSpPr>
          <p:cNvPr id="59395" name="Rectangle 3"/>
          <p:cNvSpPr>
            <a:spLocks noGrp="1"/>
          </p:cNvSpPr>
          <p:nvPr>
            <p:ph type="body" idx="1"/>
          </p:nvPr>
        </p:nvSpPr>
        <p:spPr>
          <a:xfrm>
            <a:off x="1043608" y="1556792"/>
            <a:ext cx="7848872" cy="4625975"/>
          </a:xfrm>
        </p:spPr>
        <p:txBody>
          <a:bodyPr>
            <a:normAutofit/>
          </a:bodyPr>
          <a:lstStyle/>
          <a:p>
            <a:pPr>
              <a:lnSpc>
                <a:spcPct val="90000"/>
              </a:lnSpc>
            </a:pPr>
            <a:r>
              <a:rPr lang="en-GB" sz="2400" dirty="0"/>
              <a:t>R</a:t>
            </a:r>
            <a:r>
              <a:rPr lang="en-GB" sz="2400" dirty="0" smtClean="0"/>
              <a:t>elational </a:t>
            </a:r>
            <a:r>
              <a:rPr lang="en-GB" sz="2400" dirty="0"/>
              <a:t>databases are </a:t>
            </a:r>
            <a:r>
              <a:rPr lang="en-GB" sz="2400" u="sng" dirty="0"/>
              <a:t>not</a:t>
            </a:r>
            <a:r>
              <a:rPr lang="en-GB" sz="2400" dirty="0"/>
              <a:t> going away</a:t>
            </a:r>
          </a:p>
          <a:p>
            <a:pPr>
              <a:lnSpc>
                <a:spcPct val="90000"/>
              </a:lnSpc>
            </a:pPr>
            <a:r>
              <a:rPr lang="en-GB" sz="2400" dirty="0"/>
              <a:t>C</a:t>
            </a:r>
            <a:r>
              <a:rPr lang="en-GB" sz="2400" dirty="0" smtClean="0"/>
              <a:t>ompelling </a:t>
            </a:r>
            <a:r>
              <a:rPr lang="en-GB" sz="2400" dirty="0"/>
              <a:t>arguments for most projects </a:t>
            </a:r>
          </a:p>
          <a:p>
            <a:pPr lvl="1">
              <a:lnSpc>
                <a:spcPct val="90000"/>
              </a:lnSpc>
            </a:pPr>
            <a:r>
              <a:rPr lang="en-GB" sz="2000" dirty="0"/>
              <a:t>familiarity, stability, feature set, and available support</a:t>
            </a:r>
          </a:p>
          <a:p>
            <a:pPr>
              <a:lnSpc>
                <a:spcPct val="90000"/>
              </a:lnSpc>
            </a:pPr>
            <a:r>
              <a:rPr lang="en-GB" sz="2400" dirty="0"/>
              <a:t>W</a:t>
            </a:r>
            <a:r>
              <a:rPr lang="en-GB" sz="2400" dirty="0" smtClean="0"/>
              <a:t>e </a:t>
            </a:r>
            <a:r>
              <a:rPr lang="en-GB" sz="2400" dirty="0"/>
              <a:t>should see relational databases as one option for data storage</a:t>
            </a:r>
          </a:p>
          <a:p>
            <a:pPr lvl="1">
              <a:lnSpc>
                <a:spcPct val="90000"/>
              </a:lnSpc>
            </a:pPr>
            <a:r>
              <a:rPr lang="en-GB" sz="2000" b="1" dirty="0"/>
              <a:t>polyglot persistence</a:t>
            </a:r>
            <a:r>
              <a:rPr lang="en-GB" sz="2000" dirty="0"/>
              <a:t> - using different data stores in different circumstances</a:t>
            </a:r>
          </a:p>
          <a:p>
            <a:pPr>
              <a:lnSpc>
                <a:spcPct val="90000"/>
              </a:lnSpc>
            </a:pPr>
            <a:r>
              <a:rPr lang="en-GB" sz="2400" dirty="0"/>
              <a:t>T</a:t>
            </a:r>
            <a:r>
              <a:rPr lang="en-GB" sz="2400" dirty="0" smtClean="0"/>
              <a:t>he </a:t>
            </a:r>
            <a:r>
              <a:rPr lang="en-GB" sz="2400" dirty="0"/>
              <a:t>problem they solve:</a:t>
            </a:r>
          </a:p>
          <a:p>
            <a:pPr lvl="1">
              <a:lnSpc>
                <a:spcPct val="90000"/>
              </a:lnSpc>
            </a:pPr>
            <a:r>
              <a:rPr lang="en-GB" sz="2000" dirty="0"/>
              <a:t>huge amounts of data are now handled in </a:t>
            </a:r>
            <a:r>
              <a:rPr lang="en-GB" sz="2000" b="1" dirty="0"/>
              <a:t>real-time</a:t>
            </a:r>
          </a:p>
          <a:p>
            <a:pPr lvl="1">
              <a:lnSpc>
                <a:spcPct val="90000"/>
              </a:lnSpc>
            </a:pPr>
            <a:r>
              <a:rPr lang="en-GB" sz="2000" dirty="0"/>
              <a:t>both data and use cases are getting more and more </a:t>
            </a:r>
            <a:r>
              <a:rPr lang="en-GB" sz="2000" b="1" dirty="0"/>
              <a:t>dynamic</a:t>
            </a:r>
          </a:p>
          <a:p>
            <a:pPr lvl="1">
              <a:lnSpc>
                <a:spcPct val="90000"/>
              </a:lnSpc>
            </a:pPr>
            <a:r>
              <a:rPr lang="en-GB" sz="2000" dirty="0"/>
              <a:t>social networks (relying on </a:t>
            </a:r>
            <a:r>
              <a:rPr lang="en-GB" sz="2000" b="1" dirty="0"/>
              <a:t>graph data</a:t>
            </a:r>
            <a:r>
              <a:rPr lang="en-GB" sz="2000" dirty="0"/>
              <a:t>) have gained impressive </a:t>
            </a:r>
            <a:r>
              <a:rPr lang="en-GB" sz="2000" dirty="0" smtClean="0"/>
              <a:t>momentum</a:t>
            </a:r>
            <a:endParaRPr lang="en-GB" sz="2000" dirty="0"/>
          </a:p>
        </p:txBody>
      </p:sp>
      <p:sp>
        <p:nvSpPr>
          <p:cNvPr id="2" name="Slide Number Placeholder 1"/>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41</a:t>
            </a:fld>
            <a:endParaRPr kumimoji="0" lang="en-US" dirty="0">
              <a:solidFill>
                <a:srgbClr val="FFFFFF"/>
              </a:solidFill>
            </a:endParaRPr>
          </a:p>
        </p:txBody>
      </p:sp>
    </p:spTree>
    <p:extLst>
      <p:ext uri="{BB962C8B-B14F-4D97-AF65-F5344CB8AC3E}">
        <p14:creationId xmlns:p14="http://schemas.microsoft.com/office/powerpoint/2010/main" val="2421030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 - </a:t>
            </a:r>
            <a:r>
              <a:rPr lang="en-IE" b="1" dirty="0">
                <a:effectLst/>
              </a:rPr>
              <a:t>Characteristics</a:t>
            </a:r>
            <a:endParaRPr lang="en-IE" dirty="0"/>
          </a:p>
        </p:txBody>
      </p:sp>
      <p:sp>
        <p:nvSpPr>
          <p:cNvPr id="4" name="Rectangle 3"/>
          <p:cNvSpPr/>
          <p:nvPr/>
        </p:nvSpPr>
        <p:spPr>
          <a:xfrm>
            <a:off x="1187624" y="1213008"/>
            <a:ext cx="7776864" cy="4893647"/>
          </a:xfrm>
          <a:prstGeom prst="rect">
            <a:avLst/>
          </a:prstGeom>
        </p:spPr>
        <p:txBody>
          <a:bodyPr wrap="square">
            <a:spAutoFit/>
          </a:bodyPr>
          <a:lstStyle/>
          <a:p>
            <a:pPr marL="342900" indent="-342900">
              <a:buFont typeface="Arial" pitchFamily="34" charset="0"/>
              <a:buChar char="•"/>
            </a:pPr>
            <a:r>
              <a:rPr lang="en-IE" sz="2400" dirty="0"/>
              <a:t>NoSQL databases have a number of distinctive characteristics </a:t>
            </a:r>
            <a:endParaRPr lang="en-IE" sz="2400" dirty="0" smtClean="0"/>
          </a:p>
          <a:p>
            <a:pPr marL="342900" indent="-342900">
              <a:buFont typeface="Arial" pitchFamily="34" charset="0"/>
              <a:buChar char="•"/>
            </a:pPr>
            <a:r>
              <a:rPr lang="en-IE" sz="2400" dirty="0" smtClean="0"/>
              <a:t>NoSQL </a:t>
            </a:r>
            <a:r>
              <a:rPr lang="en-IE" sz="2400" dirty="0"/>
              <a:t>does </a:t>
            </a:r>
            <a:r>
              <a:rPr lang="en-IE" sz="2400" b="1" dirty="0"/>
              <a:t>not use SQL </a:t>
            </a:r>
            <a:r>
              <a:rPr lang="en-IE" sz="2400" dirty="0"/>
              <a:t>as its query language. </a:t>
            </a:r>
            <a:endParaRPr lang="en-IE" sz="2400" dirty="0" smtClean="0"/>
          </a:p>
          <a:p>
            <a:pPr marL="342900" indent="-342900">
              <a:buFont typeface="Arial" pitchFamily="34" charset="0"/>
              <a:buChar char="•"/>
            </a:pPr>
            <a:r>
              <a:rPr lang="en-IE" sz="2400" dirty="0" smtClean="0"/>
              <a:t>NoSQL </a:t>
            </a:r>
            <a:r>
              <a:rPr lang="en-IE" sz="2400" dirty="0"/>
              <a:t>database systems arose alongside major Internet companies</a:t>
            </a:r>
            <a:r>
              <a:rPr lang="en-IE" sz="2400" dirty="0" smtClean="0"/>
              <a:t>, e.g.  </a:t>
            </a:r>
            <a:r>
              <a:rPr lang="en-IE" sz="2400" dirty="0"/>
              <a:t>Google, Amazon, and Facebook, which had challenges in dealing with huge quantities of data which conventional RDBMS solutions could not cope </a:t>
            </a:r>
            <a:r>
              <a:rPr lang="en-IE" sz="2400" dirty="0" smtClean="0"/>
              <a:t>with.</a:t>
            </a:r>
          </a:p>
          <a:p>
            <a:pPr marL="342900" indent="-342900">
              <a:buFont typeface="Arial" pitchFamily="34" charset="0"/>
              <a:buChar char="•"/>
            </a:pPr>
            <a:r>
              <a:rPr lang="en-IE" sz="2400" dirty="0" smtClean="0"/>
              <a:t>NoSQL </a:t>
            </a:r>
            <a:r>
              <a:rPr lang="en-IE" sz="2400" dirty="0"/>
              <a:t>database systems are developed to manage large volumes of data that do not necessarily follow a fixed schema. </a:t>
            </a:r>
            <a:endParaRPr lang="en-IE" sz="2400" dirty="0" smtClean="0"/>
          </a:p>
          <a:p>
            <a:pPr marL="342900" indent="-342900">
              <a:buFont typeface="Arial" pitchFamily="34" charset="0"/>
              <a:buChar char="•"/>
            </a:pPr>
            <a:r>
              <a:rPr lang="en-IE" sz="2400" dirty="0" smtClean="0"/>
              <a:t>Data </a:t>
            </a:r>
            <a:r>
              <a:rPr lang="en-IE" sz="2400" dirty="0"/>
              <a:t>is partitioned among different machines (for performance reasons and size limitations) so that traditional JOIN operations cannot be used</a:t>
            </a:r>
            <a:r>
              <a:rPr lang="en-IE" sz="2400" dirty="0" smtClean="0"/>
              <a:t>.</a:t>
            </a:r>
            <a:endParaRPr lang="en-IE" sz="2400" dirty="0"/>
          </a:p>
        </p:txBody>
      </p:sp>
      <p:sp>
        <p:nvSpPr>
          <p:cNvPr id="3" name="Slide Number Placeholder 2"/>
          <p:cNvSpPr>
            <a:spLocks noGrp="1"/>
          </p:cNvSpPr>
          <p:nvPr>
            <p:ph type="sldNum" sz="quarter" idx="12"/>
          </p:nvPr>
        </p:nvSpPr>
        <p:spPr/>
        <p:txBody>
          <a:bodyPr/>
          <a:lstStyle/>
          <a:p>
            <a:fld id="{CA333755-EEBC-4BD2-8D18-41167AB38E77}" type="slidenum">
              <a:rPr lang="en-IE" smtClean="0"/>
              <a:t>42</a:t>
            </a:fld>
            <a:endParaRPr lang="en-IE"/>
          </a:p>
        </p:txBody>
      </p:sp>
    </p:spTree>
    <p:extLst>
      <p:ext uri="{BB962C8B-B14F-4D97-AF65-F5344CB8AC3E}">
        <p14:creationId xmlns:p14="http://schemas.microsoft.com/office/powerpoint/2010/main" val="31625004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 - </a:t>
            </a:r>
            <a:r>
              <a:rPr lang="en-IE" b="1" dirty="0">
                <a:effectLst/>
              </a:rPr>
              <a:t>Characteristics</a:t>
            </a:r>
            <a:endParaRPr lang="en-IE" dirty="0"/>
          </a:p>
        </p:txBody>
      </p:sp>
      <p:sp>
        <p:nvSpPr>
          <p:cNvPr id="4" name="Rectangle 3"/>
          <p:cNvSpPr/>
          <p:nvPr/>
        </p:nvSpPr>
        <p:spPr>
          <a:xfrm>
            <a:off x="1187624" y="1213008"/>
            <a:ext cx="7776864" cy="5262979"/>
          </a:xfrm>
          <a:prstGeom prst="rect">
            <a:avLst/>
          </a:prstGeom>
        </p:spPr>
        <p:txBody>
          <a:bodyPr wrap="square">
            <a:spAutoFit/>
          </a:bodyPr>
          <a:lstStyle/>
          <a:p>
            <a:pPr marL="285750" indent="-285750">
              <a:buFont typeface="Arial" pitchFamily="34" charset="0"/>
              <a:buChar char="•"/>
            </a:pPr>
            <a:r>
              <a:rPr lang="en-IE" sz="2400" dirty="0" smtClean="0"/>
              <a:t>NoSQL </a:t>
            </a:r>
            <a:r>
              <a:rPr lang="en-IE" sz="2400" dirty="0"/>
              <a:t>cannot necessarily give full ACID guarantees</a:t>
            </a:r>
            <a:r>
              <a:rPr lang="en-IE" sz="2400" dirty="0" smtClean="0"/>
              <a:t>. </a:t>
            </a:r>
          </a:p>
          <a:p>
            <a:pPr marL="800100" lvl="1" indent="-342900">
              <a:buFont typeface="Arial" pitchFamily="34" charset="0"/>
              <a:buChar char="•"/>
            </a:pPr>
            <a:r>
              <a:rPr lang="en-IE" sz="2400" dirty="0" smtClean="0"/>
              <a:t>Usually </a:t>
            </a:r>
            <a:r>
              <a:rPr lang="en-IE" sz="2400" dirty="0"/>
              <a:t>only eventual consistency is guaranteed or transactions limited to single data items. </a:t>
            </a:r>
            <a:endParaRPr lang="en-IE" sz="2400" dirty="0" smtClean="0"/>
          </a:p>
          <a:p>
            <a:pPr marL="800100" lvl="1" indent="-342900">
              <a:buFont typeface="Arial" pitchFamily="34" charset="0"/>
              <a:buChar char="•"/>
            </a:pPr>
            <a:r>
              <a:rPr lang="en-IE" sz="2400" dirty="0" smtClean="0"/>
              <a:t>This </a:t>
            </a:r>
            <a:r>
              <a:rPr lang="en-IE" sz="2400" dirty="0"/>
              <a:t>means that given a sufficiently long </a:t>
            </a:r>
            <a:r>
              <a:rPr lang="en-IE" sz="2400" dirty="0" smtClean="0"/>
              <a:t>length of </a:t>
            </a:r>
            <a:r>
              <a:rPr lang="en-IE" sz="2400" dirty="0"/>
              <a:t>time over which no changes are sent, </a:t>
            </a:r>
            <a:r>
              <a:rPr lang="en-IE" sz="2400" b="1" dirty="0"/>
              <a:t>all updates can be expected to propagate eventually through the </a:t>
            </a:r>
            <a:r>
              <a:rPr lang="en-IE" sz="2400" b="1" dirty="0" smtClean="0"/>
              <a:t>system</a:t>
            </a:r>
            <a:r>
              <a:rPr lang="en-IE" sz="2400" dirty="0" smtClean="0"/>
              <a:t>.</a:t>
            </a:r>
          </a:p>
          <a:p>
            <a:endParaRPr lang="en-IE" sz="2400" dirty="0" smtClean="0"/>
          </a:p>
          <a:p>
            <a:pPr marL="285750" indent="-285750">
              <a:buFont typeface="Arial" pitchFamily="34" charset="0"/>
              <a:buChar char="•"/>
            </a:pPr>
            <a:r>
              <a:rPr lang="en-IE" sz="2400" dirty="0" smtClean="0"/>
              <a:t>NoSQL </a:t>
            </a:r>
            <a:r>
              <a:rPr lang="en-IE" sz="2400" dirty="0"/>
              <a:t>has a distributed, fault-tolerant architecture. </a:t>
            </a:r>
          </a:p>
          <a:p>
            <a:pPr marL="800100" lvl="1" indent="-342900">
              <a:buFont typeface="Arial" pitchFamily="34" charset="0"/>
              <a:buChar char="•"/>
            </a:pPr>
            <a:r>
              <a:rPr lang="en-IE" sz="2400" dirty="0" smtClean="0"/>
              <a:t>Several </a:t>
            </a:r>
            <a:r>
              <a:rPr lang="en-IE" sz="2400" dirty="0"/>
              <a:t>NoSQL systems employ a distributed architecture, with the data held in a redundant manner on several servers. </a:t>
            </a:r>
            <a:endParaRPr lang="en-IE" sz="2400" dirty="0" smtClean="0"/>
          </a:p>
          <a:p>
            <a:pPr marL="800100" lvl="1" indent="-342900">
              <a:buFont typeface="Arial" pitchFamily="34" charset="0"/>
              <a:buChar char="•"/>
            </a:pPr>
            <a:r>
              <a:rPr lang="en-IE" sz="2400" dirty="0" smtClean="0"/>
              <a:t>In </a:t>
            </a:r>
            <a:r>
              <a:rPr lang="en-IE" sz="2400" dirty="0"/>
              <a:t>this way, the system can easily scale out by adding more servers, and failure of a server can be tolerated. </a:t>
            </a:r>
            <a:endParaRPr lang="en-IE" sz="2400" dirty="0" smtClean="0"/>
          </a:p>
        </p:txBody>
      </p:sp>
      <p:sp>
        <p:nvSpPr>
          <p:cNvPr id="3" name="Slide Number Placeholder 2"/>
          <p:cNvSpPr>
            <a:spLocks noGrp="1"/>
          </p:cNvSpPr>
          <p:nvPr>
            <p:ph type="sldNum" sz="quarter" idx="12"/>
          </p:nvPr>
        </p:nvSpPr>
        <p:spPr/>
        <p:txBody>
          <a:bodyPr/>
          <a:lstStyle/>
          <a:p>
            <a:fld id="{CA333755-EEBC-4BD2-8D18-41167AB38E77}" type="slidenum">
              <a:rPr lang="en-IE" smtClean="0"/>
              <a:t>43</a:t>
            </a:fld>
            <a:endParaRPr lang="en-IE"/>
          </a:p>
        </p:txBody>
      </p:sp>
    </p:spTree>
    <p:extLst>
      <p:ext uri="{BB962C8B-B14F-4D97-AF65-F5344CB8AC3E}">
        <p14:creationId xmlns:p14="http://schemas.microsoft.com/office/powerpoint/2010/main" val="357717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 - </a:t>
            </a:r>
            <a:r>
              <a:rPr lang="en-IE" b="1" dirty="0">
                <a:effectLst/>
              </a:rPr>
              <a:t>Characteristics</a:t>
            </a:r>
            <a:endParaRPr lang="en-IE" dirty="0"/>
          </a:p>
        </p:txBody>
      </p:sp>
      <p:sp>
        <p:nvSpPr>
          <p:cNvPr id="4" name="Rectangle 3"/>
          <p:cNvSpPr/>
          <p:nvPr/>
        </p:nvSpPr>
        <p:spPr>
          <a:xfrm>
            <a:off x="1187624" y="1213008"/>
            <a:ext cx="7776864" cy="2308324"/>
          </a:xfrm>
          <a:prstGeom prst="rect">
            <a:avLst/>
          </a:prstGeom>
        </p:spPr>
        <p:txBody>
          <a:bodyPr wrap="square">
            <a:spAutoFit/>
          </a:bodyPr>
          <a:lstStyle/>
          <a:p>
            <a:pPr marL="285750" indent="-285750">
              <a:buFont typeface="Arial" pitchFamily="34" charset="0"/>
              <a:buChar char="•"/>
            </a:pPr>
            <a:r>
              <a:rPr lang="en-IE" sz="2400" dirty="0" smtClean="0"/>
              <a:t>This </a:t>
            </a:r>
            <a:r>
              <a:rPr lang="en-IE" sz="2400" dirty="0"/>
              <a:t>type of database typically scales horizontally and is used for managing large amounts of data, when </a:t>
            </a:r>
            <a:r>
              <a:rPr lang="en-IE" sz="2400" b="1" dirty="0"/>
              <a:t>the performance and real-time nature is more important than consistency</a:t>
            </a:r>
            <a:r>
              <a:rPr lang="en-IE" sz="2400" dirty="0"/>
              <a:t> (as in indexing a large number of documents, serving pages on high-traffic web sites, and delivering streaming media)</a:t>
            </a:r>
          </a:p>
        </p:txBody>
      </p:sp>
      <p:sp>
        <p:nvSpPr>
          <p:cNvPr id="3" name="Slide Number Placeholder 2"/>
          <p:cNvSpPr>
            <a:spLocks noGrp="1"/>
          </p:cNvSpPr>
          <p:nvPr>
            <p:ph type="sldNum" sz="quarter" idx="12"/>
          </p:nvPr>
        </p:nvSpPr>
        <p:spPr/>
        <p:txBody>
          <a:bodyPr/>
          <a:lstStyle/>
          <a:p>
            <a:fld id="{CA333755-EEBC-4BD2-8D18-41167AB38E77}" type="slidenum">
              <a:rPr lang="en-IE" smtClean="0"/>
              <a:t>44</a:t>
            </a:fld>
            <a:endParaRPr lang="en-IE"/>
          </a:p>
        </p:txBody>
      </p:sp>
    </p:spTree>
    <p:extLst>
      <p:ext uri="{BB962C8B-B14F-4D97-AF65-F5344CB8AC3E}">
        <p14:creationId xmlns:p14="http://schemas.microsoft.com/office/powerpoint/2010/main" val="6337834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NoSQL Advantages</a:t>
            </a:r>
            <a:endParaRPr lang="en-IE" dirty="0"/>
          </a:p>
        </p:txBody>
      </p:sp>
      <p:sp>
        <p:nvSpPr>
          <p:cNvPr id="3" name="Rectangle 2"/>
          <p:cNvSpPr/>
          <p:nvPr/>
        </p:nvSpPr>
        <p:spPr>
          <a:xfrm>
            <a:off x="1547664" y="1412776"/>
            <a:ext cx="4501553" cy="2677656"/>
          </a:xfrm>
          <a:prstGeom prst="rect">
            <a:avLst/>
          </a:prstGeom>
        </p:spPr>
        <p:txBody>
          <a:bodyPr wrap="none">
            <a:spAutoFit/>
          </a:bodyPr>
          <a:lstStyle/>
          <a:p>
            <a:pPr marL="457200" indent="-457200">
              <a:buFont typeface="Arial" pitchFamily="34" charset="0"/>
              <a:buChar char="•"/>
            </a:pPr>
            <a:r>
              <a:rPr lang="en-IE" sz="2800" dirty="0"/>
              <a:t>Elastic </a:t>
            </a:r>
            <a:r>
              <a:rPr lang="en-IE" sz="2800" dirty="0" smtClean="0"/>
              <a:t>scaling</a:t>
            </a:r>
          </a:p>
          <a:p>
            <a:pPr marL="457200" indent="-457200">
              <a:buFont typeface="Arial" pitchFamily="34" charset="0"/>
              <a:buChar char="•"/>
            </a:pPr>
            <a:r>
              <a:rPr lang="en-IE" sz="2800" dirty="0"/>
              <a:t>Big </a:t>
            </a:r>
            <a:r>
              <a:rPr lang="en-IE" sz="2800" dirty="0" smtClean="0"/>
              <a:t>data</a:t>
            </a:r>
          </a:p>
          <a:p>
            <a:pPr marL="457200" indent="-457200">
              <a:buFont typeface="Arial" pitchFamily="34" charset="0"/>
              <a:buChar char="•"/>
            </a:pPr>
            <a:r>
              <a:rPr lang="en-IE" sz="2800" dirty="0"/>
              <a:t>Reduced Personnel </a:t>
            </a:r>
            <a:r>
              <a:rPr lang="en-IE" sz="2800" dirty="0" smtClean="0"/>
              <a:t>Costs</a:t>
            </a:r>
          </a:p>
          <a:p>
            <a:pPr marL="457200" indent="-457200">
              <a:buFont typeface="Arial" pitchFamily="34" charset="0"/>
              <a:buChar char="•"/>
            </a:pPr>
            <a:r>
              <a:rPr lang="en-IE" sz="2800" dirty="0"/>
              <a:t>Reduced Equipment </a:t>
            </a:r>
            <a:r>
              <a:rPr lang="en-IE" sz="2800" dirty="0" smtClean="0"/>
              <a:t>Costs</a:t>
            </a:r>
          </a:p>
          <a:p>
            <a:pPr marL="457200" indent="-457200">
              <a:buFont typeface="Arial" pitchFamily="34" charset="0"/>
              <a:buChar char="•"/>
            </a:pPr>
            <a:r>
              <a:rPr lang="en-GB" sz="2800" dirty="0" smtClean="0"/>
              <a:t>Flexible Data Models</a:t>
            </a:r>
            <a:endParaRPr lang="en-IE" sz="2800" dirty="0"/>
          </a:p>
          <a:p>
            <a:pPr marL="457200" indent="-457200">
              <a:buFont typeface="Arial" pitchFamily="34" charset="0"/>
              <a:buChar char="•"/>
            </a:pPr>
            <a:endParaRPr lang="en-IE" sz="2800" dirty="0"/>
          </a:p>
        </p:txBody>
      </p:sp>
      <p:sp>
        <p:nvSpPr>
          <p:cNvPr id="4" name="Slide Number Placeholder 3"/>
          <p:cNvSpPr>
            <a:spLocks noGrp="1"/>
          </p:cNvSpPr>
          <p:nvPr>
            <p:ph type="sldNum" sz="quarter" idx="12"/>
          </p:nvPr>
        </p:nvSpPr>
        <p:spPr/>
        <p:txBody>
          <a:bodyPr/>
          <a:lstStyle/>
          <a:p>
            <a:fld id="{CA333755-EEBC-4BD2-8D18-41167AB38E77}" type="slidenum">
              <a:rPr lang="en-IE" smtClean="0"/>
              <a:t>45</a:t>
            </a:fld>
            <a:endParaRPr lang="en-IE"/>
          </a:p>
        </p:txBody>
      </p:sp>
    </p:spTree>
    <p:extLst>
      <p:ext uri="{BB962C8B-B14F-4D97-AF65-F5344CB8AC3E}">
        <p14:creationId xmlns:p14="http://schemas.microsoft.com/office/powerpoint/2010/main" val="82898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NoSQL - </a:t>
            </a:r>
            <a:r>
              <a:rPr lang="en-IE" dirty="0"/>
              <a:t>Elastic S</a:t>
            </a:r>
            <a:r>
              <a:rPr lang="en-IE" dirty="0" smtClean="0"/>
              <a:t>caling</a:t>
            </a:r>
            <a:endParaRPr lang="en-IE" dirty="0"/>
          </a:p>
        </p:txBody>
      </p:sp>
      <p:sp>
        <p:nvSpPr>
          <p:cNvPr id="4" name="Rectangle 3"/>
          <p:cNvSpPr/>
          <p:nvPr/>
        </p:nvSpPr>
        <p:spPr>
          <a:xfrm>
            <a:off x="1475656" y="1196752"/>
            <a:ext cx="7056784" cy="5539978"/>
          </a:xfrm>
          <a:prstGeom prst="rect">
            <a:avLst/>
          </a:prstGeom>
        </p:spPr>
        <p:txBody>
          <a:bodyPr wrap="square">
            <a:spAutoFit/>
          </a:bodyPr>
          <a:lstStyle/>
          <a:p>
            <a:pPr marL="342900" indent="-342900">
              <a:buFont typeface="Arial" pitchFamily="34" charset="0"/>
              <a:buChar char="•"/>
            </a:pPr>
            <a:r>
              <a:rPr lang="en-IE" sz="2400" dirty="0" smtClean="0"/>
              <a:t>For </a:t>
            </a:r>
            <a:r>
              <a:rPr lang="en-IE" sz="2400" dirty="0"/>
              <a:t>years, database administrators have relied on </a:t>
            </a:r>
            <a:r>
              <a:rPr lang="en-IE" sz="2400" b="1" dirty="0"/>
              <a:t>scale up </a:t>
            </a:r>
            <a:r>
              <a:rPr lang="en-IE" sz="2400" dirty="0"/>
              <a:t>— buying bigger servers as database load increases — </a:t>
            </a:r>
            <a:r>
              <a:rPr lang="en-IE" sz="2400" b="1" dirty="0"/>
              <a:t>rather than scale out </a:t>
            </a:r>
            <a:r>
              <a:rPr lang="en-IE" sz="2400" dirty="0"/>
              <a:t>— distributing the database across multiple hosts as load increases. </a:t>
            </a:r>
            <a:endParaRPr lang="en-IE" sz="2400" dirty="0" smtClean="0"/>
          </a:p>
          <a:p>
            <a:pPr marL="342900" indent="-342900">
              <a:buFont typeface="Arial" pitchFamily="34" charset="0"/>
              <a:buChar char="•"/>
            </a:pPr>
            <a:r>
              <a:rPr lang="en-IE" sz="2400" dirty="0" smtClean="0"/>
              <a:t>However</a:t>
            </a:r>
            <a:r>
              <a:rPr lang="en-IE" sz="2400" dirty="0"/>
              <a:t>, as transaction rates and availability requirements increase, and as databases move into the cloud or onto virtualized environments, the economic advantages of scaling out on commodity hardware become </a:t>
            </a:r>
            <a:r>
              <a:rPr lang="en-IE" sz="2400" dirty="0" smtClean="0"/>
              <a:t>irresistible.</a:t>
            </a:r>
          </a:p>
          <a:p>
            <a:pPr marL="342900" indent="-342900">
              <a:buFont typeface="Arial" pitchFamily="34" charset="0"/>
              <a:buChar char="•"/>
            </a:pPr>
            <a:r>
              <a:rPr lang="en-IE" sz="2400" dirty="0" smtClean="0"/>
              <a:t>RDBMS </a:t>
            </a:r>
            <a:r>
              <a:rPr lang="en-IE" sz="2400" dirty="0"/>
              <a:t>might not scale out easily on commodity clusters, but the new breed of NoSQL databases are designed to expand transparently to take advantage of new nodes, and they’re usually designed with low-cost commodity hardware in mind.</a:t>
            </a:r>
          </a:p>
          <a:p>
            <a:endParaRPr lang="en-IE" dirty="0"/>
          </a:p>
        </p:txBody>
      </p:sp>
      <p:sp>
        <p:nvSpPr>
          <p:cNvPr id="3" name="Slide Number Placeholder 2"/>
          <p:cNvSpPr>
            <a:spLocks noGrp="1"/>
          </p:cNvSpPr>
          <p:nvPr>
            <p:ph type="sldNum" sz="quarter" idx="12"/>
          </p:nvPr>
        </p:nvSpPr>
        <p:spPr/>
        <p:txBody>
          <a:bodyPr/>
          <a:lstStyle/>
          <a:p>
            <a:fld id="{CA333755-EEBC-4BD2-8D18-41167AB38E77}" type="slidenum">
              <a:rPr lang="en-IE" smtClean="0"/>
              <a:t>46</a:t>
            </a:fld>
            <a:endParaRPr lang="en-IE"/>
          </a:p>
        </p:txBody>
      </p:sp>
    </p:spTree>
    <p:extLst>
      <p:ext uri="{BB962C8B-B14F-4D97-AF65-F5344CB8AC3E}">
        <p14:creationId xmlns:p14="http://schemas.microsoft.com/office/powerpoint/2010/main" val="40991845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847" y="88489"/>
            <a:ext cx="7498080" cy="1143000"/>
          </a:xfrm>
        </p:spPr>
        <p:txBody>
          <a:bodyPr>
            <a:normAutofit/>
          </a:bodyPr>
          <a:lstStyle/>
          <a:p>
            <a:r>
              <a:rPr lang="en-GB" dirty="0" smtClean="0"/>
              <a:t>NoSQL - </a:t>
            </a:r>
            <a:r>
              <a:rPr lang="en-IE" dirty="0"/>
              <a:t>Big </a:t>
            </a:r>
            <a:r>
              <a:rPr lang="en-IE" dirty="0" smtClean="0"/>
              <a:t>Data</a:t>
            </a:r>
            <a:endParaRPr lang="en-IE" dirty="0"/>
          </a:p>
        </p:txBody>
      </p:sp>
      <p:sp>
        <p:nvSpPr>
          <p:cNvPr id="4" name="Rectangle 3"/>
          <p:cNvSpPr/>
          <p:nvPr/>
        </p:nvSpPr>
        <p:spPr>
          <a:xfrm>
            <a:off x="1475656" y="1196752"/>
            <a:ext cx="7056784" cy="5539978"/>
          </a:xfrm>
          <a:prstGeom prst="rect">
            <a:avLst/>
          </a:prstGeom>
        </p:spPr>
        <p:txBody>
          <a:bodyPr wrap="square">
            <a:spAutoFit/>
          </a:bodyPr>
          <a:lstStyle/>
          <a:p>
            <a:pPr marL="342900" indent="-342900">
              <a:buFont typeface="Arial" pitchFamily="34" charset="0"/>
              <a:buChar char="•"/>
            </a:pPr>
            <a:r>
              <a:rPr lang="en-IE" sz="2400" dirty="0" smtClean="0"/>
              <a:t>Just </a:t>
            </a:r>
            <a:r>
              <a:rPr lang="en-IE" sz="2400" dirty="0"/>
              <a:t>as transaction rates have grown out of recognition over the last decade, the volumes of data that are being stored also have increased massively. </a:t>
            </a:r>
            <a:endParaRPr lang="en-IE" sz="2400" dirty="0" smtClean="0"/>
          </a:p>
          <a:p>
            <a:pPr marL="342900" indent="-342900">
              <a:buFont typeface="Arial" pitchFamily="34" charset="0"/>
              <a:buChar char="•"/>
            </a:pPr>
            <a:r>
              <a:rPr lang="en-IE" sz="2400" dirty="0" smtClean="0"/>
              <a:t>O’Reilly </a:t>
            </a:r>
            <a:r>
              <a:rPr lang="en-IE" sz="2400" dirty="0"/>
              <a:t>has cleverly called this the “industrial revolution of data.” </a:t>
            </a:r>
            <a:endParaRPr lang="en-IE" sz="2400" dirty="0" smtClean="0"/>
          </a:p>
          <a:p>
            <a:pPr marL="342900" indent="-342900">
              <a:buFont typeface="Arial" pitchFamily="34" charset="0"/>
              <a:buChar char="•"/>
            </a:pPr>
            <a:r>
              <a:rPr lang="en-IE" sz="2400" dirty="0" smtClean="0"/>
              <a:t>RDBMS </a:t>
            </a:r>
            <a:r>
              <a:rPr lang="en-IE" sz="2400" dirty="0"/>
              <a:t>capacity has been growing to match these increases, but as with transaction rates, the constraints of data volumes that can be practically managed by a single RDBMS are becoming intolerable for some enterprises. </a:t>
            </a:r>
            <a:endParaRPr lang="en-IE" sz="2400" dirty="0" smtClean="0"/>
          </a:p>
          <a:p>
            <a:pPr marL="342900" indent="-342900">
              <a:buFont typeface="Arial" pitchFamily="34" charset="0"/>
              <a:buChar char="•"/>
            </a:pPr>
            <a:r>
              <a:rPr lang="en-IE" sz="2400" dirty="0" smtClean="0"/>
              <a:t>Today</a:t>
            </a:r>
            <a:r>
              <a:rPr lang="en-IE" sz="2400" dirty="0"/>
              <a:t>, the volumes of “big data” that can be handled by NoSQL systems, such as Hadoop, outstrip what can be handled by the biggest RDBMS.</a:t>
            </a:r>
          </a:p>
          <a:p>
            <a:endParaRPr lang="en-IE" dirty="0"/>
          </a:p>
        </p:txBody>
      </p:sp>
      <p:sp>
        <p:nvSpPr>
          <p:cNvPr id="3" name="Slide Number Placeholder 2"/>
          <p:cNvSpPr>
            <a:spLocks noGrp="1"/>
          </p:cNvSpPr>
          <p:nvPr>
            <p:ph type="sldNum" sz="quarter" idx="12"/>
          </p:nvPr>
        </p:nvSpPr>
        <p:spPr/>
        <p:txBody>
          <a:bodyPr/>
          <a:lstStyle/>
          <a:p>
            <a:fld id="{CA333755-EEBC-4BD2-8D18-41167AB38E77}" type="slidenum">
              <a:rPr lang="en-IE" smtClean="0"/>
              <a:t>47</a:t>
            </a:fld>
            <a:endParaRPr lang="en-IE"/>
          </a:p>
        </p:txBody>
      </p:sp>
    </p:spTree>
    <p:extLst>
      <p:ext uri="{BB962C8B-B14F-4D97-AF65-F5344CB8AC3E}">
        <p14:creationId xmlns:p14="http://schemas.microsoft.com/office/powerpoint/2010/main" val="40320083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847" y="88489"/>
            <a:ext cx="7498080" cy="1143000"/>
          </a:xfrm>
        </p:spPr>
        <p:txBody>
          <a:bodyPr>
            <a:normAutofit fontScale="90000"/>
          </a:bodyPr>
          <a:lstStyle/>
          <a:p>
            <a:r>
              <a:rPr lang="en-GB" dirty="0" smtClean="0"/>
              <a:t>NoSQL – </a:t>
            </a:r>
            <a:r>
              <a:rPr lang="en-IE" dirty="0" smtClean="0"/>
              <a:t>Reduced Personnel Costs</a:t>
            </a:r>
            <a:endParaRPr lang="en-IE" dirty="0"/>
          </a:p>
        </p:txBody>
      </p:sp>
      <p:sp>
        <p:nvSpPr>
          <p:cNvPr id="4" name="Rectangle 3"/>
          <p:cNvSpPr/>
          <p:nvPr/>
        </p:nvSpPr>
        <p:spPr>
          <a:xfrm>
            <a:off x="1475656" y="1196752"/>
            <a:ext cx="7056784" cy="4431983"/>
          </a:xfrm>
          <a:prstGeom prst="rect">
            <a:avLst/>
          </a:prstGeom>
        </p:spPr>
        <p:txBody>
          <a:bodyPr wrap="square">
            <a:spAutoFit/>
          </a:bodyPr>
          <a:lstStyle/>
          <a:p>
            <a:pPr marL="342900" indent="-342900">
              <a:buFont typeface="Arial" pitchFamily="34" charset="0"/>
              <a:buChar char="•"/>
            </a:pPr>
            <a:r>
              <a:rPr lang="en-IE" sz="2400" dirty="0" smtClean="0"/>
              <a:t>Despite </a:t>
            </a:r>
            <a:r>
              <a:rPr lang="en-IE" sz="2400" dirty="0"/>
              <a:t>the many manageability improvements claimed by RDBMS vendors over the years, high-end RDBMS systems can be maintained only with the assistance of expensive, highly trained DBAs. </a:t>
            </a:r>
            <a:endParaRPr lang="en-IE" sz="2400" dirty="0" smtClean="0"/>
          </a:p>
          <a:p>
            <a:pPr marL="342900" indent="-342900">
              <a:buFont typeface="Arial" pitchFamily="34" charset="0"/>
              <a:buChar char="•"/>
            </a:pPr>
            <a:r>
              <a:rPr lang="en-IE" sz="2400" dirty="0" smtClean="0"/>
              <a:t>DBAs </a:t>
            </a:r>
            <a:r>
              <a:rPr lang="en-IE" sz="2400" dirty="0"/>
              <a:t>are </a:t>
            </a:r>
            <a:r>
              <a:rPr lang="en-IE" sz="2400" dirty="0" smtClean="0"/>
              <a:t>involved </a:t>
            </a:r>
            <a:r>
              <a:rPr lang="en-IE" sz="2400" dirty="0"/>
              <a:t>in the design, installation, and </a:t>
            </a:r>
            <a:r>
              <a:rPr lang="en-IE" sz="2400" dirty="0" smtClean="0"/>
              <a:t>on-going </a:t>
            </a:r>
            <a:r>
              <a:rPr lang="en-IE" sz="2400" dirty="0"/>
              <a:t>tuning of high-end RDBMS </a:t>
            </a:r>
            <a:r>
              <a:rPr lang="en-IE" sz="2400" dirty="0" smtClean="0"/>
              <a:t>systems.</a:t>
            </a:r>
          </a:p>
          <a:p>
            <a:pPr marL="342900" indent="-342900">
              <a:buFont typeface="Arial" pitchFamily="34" charset="0"/>
              <a:buChar char="•"/>
            </a:pPr>
            <a:r>
              <a:rPr lang="en-IE" sz="2400" dirty="0" smtClean="0"/>
              <a:t>NoSQL </a:t>
            </a:r>
            <a:r>
              <a:rPr lang="en-IE" sz="2400" dirty="0"/>
              <a:t>databases are generally designed from the ground up to require less management:  automatic repair, data distribution, and simpler data models lead to lower administration and tuning requirements — in theory. </a:t>
            </a:r>
            <a:endParaRPr lang="en-IE" sz="2400" dirty="0" smtClean="0"/>
          </a:p>
          <a:p>
            <a:endParaRPr lang="en-IE" dirty="0"/>
          </a:p>
        </p:txBody>
      </p:sp>
      <p:sp>
        <p:nvSpPr>
          <p:cNvPr id="3" name="Slide Number Placeholder 2"/>
          <p:cNvSpPr>
            <a:spLocks noGrp="1"/>
          </p:cNvSpPr>
          <p:nvPr>
            <p:ph type="sldNum" sz="quarter" idx="12"/>
          </p:nvPr>
        </p:nvSpPr>
        <p:spPr/>
        <p:txBody>
          <a:bodyPr/>
          <a:lstStyle/>
          <a:p>
            <a:fld id="{CA333755-EEBC-4BD2-8D18-41167AB38E77}" type="slidenum">
              <a:rPr lang="en-IE" smtClean="0"/>
              <a:t>48</a:t>
            </a:fld>
            <a:endParaRPr lang="en-IE"/>
          </a:p>
        </p:txBody>
      </p:sp>
    </p:spTree>
    <p:extLst>
      <p:ext uri="{BB962C8B-B14F-4D97-AF65-F5344CB8AC3E}">
        <p14:creationId xmlns:p14="http://schemas.microsoft.com/office/powerpoint/2010/main" val="640517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847" y="88489"/>
            <a:ext cx="7498080" cy="1143000"/>
          </a:xfrm>
        </p:spPr>
        <p:txBody>
          <a:bodyPr>
            <a:normAutofit fontScale="90000"/>
          </a:bodyPr>
          <a:lstStyle/>
          <a:p>
            <a:r>
              <a:rPr lang="en-GB" dirty="0" smtClean="0"/>
              <a:t>NoSQL – </a:t>
            </a:r>
            <a:r>
              <a:rPr lang="en-IE" dirty="0" smtClean="0"/>
              <a:t>Reduced Equipment Costs</a:t>
            </a:r>
            <a:endParaRPr lang="en-IE" dirty="0"/>
          </a:p>
        </p:txBody>
      </p:sp>
      <p:sp>
        <p:nvSpPr>
          <p:cNvPr id="4" name="Rectangle 3"/>
          <p:cNvSpPr/>
          <p:nvPr/>
        </p:nvSpPr>
        <p:spPr>
          <a:xfrm>
            <a:off x="1475656" y="1196752"/>
            <a:ext cx="7056784" cy="3693319"/>
          </a:xfrm>
          <a:prstGeom prst="rect">
            <a:avLst/>
          </a:prstGeom>
        </p:spPr>
        <p:txBody>
          <a:bodyPr wrap="square">
            <a:spAutoFit/>
          </a:bodyPr>
          <a:lstStyle/>
          <a:p>
            <a:endParaRPr lang="en-IE" dirty="0"/>
          </a:p>
          <a:p>
            <a:pPr marL="342900" indent="-342900">
              <a:buFont typeface="Arial" pitchFamily="34" charset="0"/>
              <a:buChar char="•"/>
            </a:pPr>
            <a:r>
              <a:rPr lang="en-IE" sz="2400" dirty="0" smtClean="0"/>
              <a:t>NoSQL </a:t>
            </a:r>
            <a:r>
              <a:rPr lang="en-IE" sz="2400" dirty="0"/>
              <a:t>databases typically use clusters of cheap commodity servers to manage the exploding data and transaction volumes, while RDBMS tends to rely on expensive proprietary servers and storage systems. </a:t>
            </a:r>
            <a:endParaRPr lang="en-IE" sz="2400" dirty="0" smtClean="0"/>
          </a:p>
          <a:p>
            <a:pPr marL="342900" indent="-342900">
              <a:buFont typeface="Arial" pitchFamily="34" charset="0"/>
              <a:buChar char="•"/>
            </a:pPr>
            <a:r>
              <a:rPr lang="en-IE" sz="2400" dirty="0" smtClean="0"/>
              <a:t>The </a:t>
            </a:r>
            <a:r>
              <a:rPr lang="en-IE" sz="2400" dirty="0"/>
              <a:t>result is that the cost per gigabyte or transaction/second for NoSQL can be many times less than the cost for RDBMS, allowing you to store and process more data at a much lower price point</a:t>
            </a:r>
            <a:r>
              <a:rPr lang="en-IE" sz="2400" dirty="0" smtClean="0"/>
              <a:t>.</a:t>
            </a:r>
            <a:endParaRPr lang="en-IE" sz="2400" dirty="0"/>
          </a:p>
        </p:txBody>
      </p:sp>
      <p:sp>
        <p:nvSpPr>
          <p:cNvPr id="3" name="Slide Number Placeholder 2"/>
          <p:cNvSpPr>
            <a:spLocks noGrp="1"/>
          </p:cNvSpPr>
          <p:nvPr>
            <p:ph type="sldNum" sz="quarter" idx="12"/>
          </p:nvPr>
        </p:nvSpPr>
        <p:spPr/>
        <p:txBody>
          <a:bodyPr/>
          <a:lstStyle/>
          <a:p>
            <a:fld id="{CA333755-EEBC-4BD2-8D18-41167AB38E77}" type="slidenum">
              <a:rPr lang="en-IE" smtClean="0"/>
              <a:t>49</a:t>
            </a:fld>
            <a:endParaRPr lang="en-IE"/>
          </a:p>
        </p:txBody>
      </p:sp>
    </p:spTree>
    <p:extLst>
      <p:ext uri="{BB962C8B-B14F-4D97-AF65-F5344CB8AC3E}">
        <p14:creationId xmlns:p14="http://schemas.microsoft.com/office/powerpoint/2010/main" val="7318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Big Data</a:t>
            </a:r>
            <a:endParaRPr lang="en-US" dirty="0"/>
          </a:p>
        </p:txBody>
      </p:sp>
      <p:sp>
        <p:nvSpPr>
          <p:cNvPr id="3" name="Content Placeholder 2"/>
          <p:cNvSpPr>
            <a:spLocks noGrp="1"/>
          </p:cNvSpPr>
          <p:nvPr>
            <p:ph idx="1"/>
          </p:nvPr>
        </p:nvSpPr>
        <p:spPr/>
        <p:txBody>
          <a:bodyPr>
            <a:normAutofit lnSpcReduction="10000"/>
          </a:bodyPr>
          <a:lstStyle/>
          <a:p>
            <a:r>
              <a:rPr lang="en-US" dirty="0" smtClean="0"/>
              <a:t>Grows at a fast pace</a:t>
            </a:r>
          </a:p>
          <a:p>
            <a:r>
              <a:rPr lang="en-US" dirty="0" smtClean="0"/>
              <a:t>Diverse</a:t>
            </a:r>
          </a:p>
          <a:p>
            <a:r>
              <a:rPr lang="en-US" dirty="0"/>
              <a:t>N</a:t>
            </a:r>
            <a:r>
              <a:rPr lang="en-US" dirty="0" smtClean="0"/>
              <a:t>ot formally modeled </a:t>
            </a:r>
          </a:p>
          <a:p>
            <a:r>
              <a:rPr lang="en-US" dirty="0" smtClean="0"/>
              <a:t>Unstructured</a:t>
            </a:r>
          </a:p>
          <a:p>
            <a:r>
              <a:rPr lang="en-US" dirty="0" smtClean="0"/>
              <a:t>Heterogeneous</a:t>
            </a:r>
          </a:p>
          <a:p>
            <a:r>
              <a:rPr lang="en-US" dirty="0" smtClean="0"/>
              <a:t>Data is valuable</a:t>
            </a:r>
          </a:p>
          <a:p>
            <a:r>
              <a:rPr lang="en-US" dirty="0" smtClean="0"/>
              <a:t>Standard DBs and DWs cannot capture diversity and heterogeneity</a:t>
            </a:r>
          </a:p>
          <a:p>
            <a:r>
              <a:rPr lang="en-US" dirty="0" smtClean="0"/>
              <a:t>Cannot achieve satisfactory performance</a:t>
            </a:r>
          </a:p>
          <a:p>
            <a:endParaRPr lang="en-US" dirty="0"/>
          </a:p>
        </p:txBody>
      </p:sp>
      <p:sp>
        <p:nvSpPr>
          <p:cNvPr id="4" name="Slide Number Placeholder 3"/>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spTree>
    <p:extLst>
      <p:ext uri="{BB962C8B-B14F-4D97-AF65-F5344CB8AC3E}">
        <p14:creationId xmlns:p14="http://schemas.microsoft.com/office/powerpoint/2010/main" val="2666606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847" y="88489"/>
            <a:ext cx="7498080" cy="1143000"/>
          </a:xfrm>
        </p:spPr>
        <p:txBody>
          <a:bodyPr>
            <a:normAutofit/>
          </a:bodyPr>
          <a:lstStyle/>
          <a:p>
            <a:r>
              <a:rPr lang="en-GB" dirty="0" smtClean="0"/>
              <a:t>NoSQL – </a:t>
            </a:r>
            <a:r>
              <a:rPr lang="en-IE" dirty="0"/>
              <a:t>Flexible </a:t>
            </a:r>
            <a:r>
              <a:rPr lang="en-IE" dirty="0" smtClean="0"/>
              <a:t>Data Models</a:t>
            </a:r>
            <a:endParaRPr lang="en-IE" dirty="0"/>
          </a:p>
        </p:txBody>
      </p:sp>
      <p:sp>
        <p:nvSpPr>
          <p:cNvPr id="4" name="Rectangle 3"/>
          <p:cNvSpPr/>
          <p:nvPr/>
        </p:nvSpPr>
        <p:spPr>
          <a:xfrm>
            <a:off x="1475656" y="1196752"/>
            <a:ext cx="7056784" cy="5632311"/>
          </a:xfrm>
          <a:prstGeom prst="rect">
            <a:avLst/>
          </a:prstGeom>
        </p:spPr>
        <p:txBody>
          <a:bodyPr wrap="square">
            <a:spAutoFit/>
          </a:bodyPr>
          <a:lstStyle/>
          <a:p>
            <a:pPr marL="342900" indent="-342900">
              <a:buFont typeface="Arial" pitchFamily="34" charset="0"/>
              <a:buChar char="•"/>
            </a:pPr>
            <a:r>
              <a:rPr lang="en-IE" sz="2400" dirty="0" smtClean="0"/>
              <a:t>Change </a:t>
            </a:r>
            <a:r>
              <a:rPr lang="en-IE" sz="2400" dirty="0"/>
              <a:t>management is a big headache for large production RDBMS. Even minor changes to the data model of an RDBMS have to be carefully managed and may necessitate downtime or reduced service levels.</a:t>
            </a:r>
          </a:p>
          <a:p>
            <a:pPr marL="342900" indent="-342900">
              <a:buFont typeface="Arial" pitchFamily="34" charset="0"/>
              <a:buChar char="•"/>
            </a:pPr>
            <a:endParaRPr lang="en-IE" sz="2400" dirty="0"/>
          </a:p>
          <a:p>
            <a:pPr marL="342900" indent="-342900">
              <a:buFont typeface="Arial" pitchFamily="34" charset="0"/>
              <a:buChar char="•"/>
            </a:pPr>
            <a:r>
              <a:rPr lang="en-IE" sz="2400" dirty="0"/>
              <a:t>NoSQL databases have far more relaxed — or even </a:t>
            </a:r>
            <a:r>
              <a:rPr lang="en-IE" sz="2400" dirty="0" err="1"/>
              <a:t>nonexistent</a:t>
            </a:r>
            <a:r>
              <a:rPr lang="en-IE" sz="2400" dirty="0"/>
              <a:t> — data model restrictions. NoSQL Key Value stores and document databases allow the application to store virtually any structure it wants in a data element. Even the more rigidly defined BigTable-based NoSQL databases (Cassandra, </a:t>
            </a:r>
            <a:r>
              <a:rPr lang="en-IE" sz="2400" dirty="0" err="1"/>
              <a:t>HBase</a:t>
            </a:r>
            <a:r>
              <a:rPr lang="en-IE" sz="2400" dirty="0"/>
              <a:t>) typically allow new columns to be created without too much fuss.</a:t>
            </a:r>
          </a:p>
          <a:p>
            <a:pPr marL="342900" indent="-342900">
              <a:buFont typeface="Arial" pitchFamily="34" charset="0"/>
              <a:buChar char="•"/>
            </a:pPr>
            <a:endParaRPr lang="en-IE" sz="2400" dirty="0"/>
          </a:p>
        </p:txBody>
      </p:sp>
      <p:sp>
        <p:nvSpPr>
          <p:cNvPr id="3" name="Slide Number Placeholder 2"/>
          <p:cNvSpPr>
            <a:spLocks noGrp="1"/>
          </p:cNvSpPr>
          <p:nvPr>
            <p:ph type="sldNum" sz="quarter" idx="12"/>
          </p:nvPr>
        </p:nvSpPr>
        <p:spPr/>
        <p:txBody>
          <a:bodyPr/>
          <a:lstStyle/>
          <a:p>
            <a:fld id="{CA333755-EEBC-4BD2-8D18-41167AB38E77}" type="slidenum">
              <a:rPr lang="en-IE" smtClean="0"/>
              <a:t>50</a:t>
            </a:fld>
            <a:endParaRPr lang="en-IE"/>
          </a:p>
        </p:txBody>
      </p:sp>
    </p:spTree>
    <p:extLst>
      <p:ext uri="{BB962C8B-B14F-4D97-AF65-F5344CB8AC3E}">
        <p14:creationId xmlns:p14="http://schemas.microsoft.com/office/powerpoint/2010/main" val="3692468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Big Data – 4 Vs</a:t>
            </a:r>
            <a:endParaRPr lang="en-IE" dirty="0"/>
          </a:p>
        </p:txBody>
      </p:sp>
      <p:sp>
        <p:nvSpPr>
          <p:cNvPr id="3" name="Content Placeholder 2"/>
          <p:cNvSpPr>
            <a:spLocks noGrp="1"/>
          </p:cNvSpPr>
          <p:nvPr>
            <p:ph idx="1"/>
          </p:nvPr>
        </p:nvSpPr>
        <p:spPr/>
        <p:txBody>
          <a:bodyPr/>
          <a:lstStyle/>
          <a:p>
            <a:r>
              <a:rPr lang="en-IE" dirty="0" smtClean="0"/>
              <a:t>Volume</a:t>
            </a:r>
          </a:p>
          <a:p>
            <a:r>
              <a:rPr lang="en-IE" dirty="0" smtClean="0"/>
              <a:t>Variety</a:t>
            </a:r>
          </a:p>
          <a:p>
            <a:r>
              <a:rPr lang="en-IE" dirty="0"/>
              <a:t>Veracity</a:t>
            </a:r>
          </a:p>
          <a:p>
            <a:r>
              <a:rPr lang="en-IE" dirty="0" smtClean="0"/>
              <a:t>Velocity</a:t>
            </a:r>
          </a:p>
          <a:p>
            <a:pPr marL="82296" indent="0">
              <a:buNone/>
            </a:pPr>
            <a:endParaRPr lang="en-IE" dirty="0"/>
          </a:p>
        </p:txBody>
      </p:sp>
      <p:pic>
        <p:nvPicPr>
          <p:cNvPr id="4" name="Picture 3"/>
          <p:cNvPicPr>
            <a:picLocks noChangeAspect="1"/>
          </p:cNvPicPr>
          <p:nvPr/>
        </p:nvPicPr>
        <p:blipFill>
          <a:blip r:embed="rId2"/>
          <a:stretch>
            <a:fillRect/>
          </a:stretch>
        </p:blipFill>
        <p:spPr>
          <a:xfrm>
            <a:off x="3739386" y="3284984"/>
            <a:ext cx="5191125" cy="3133725"/>
          </a:xfrm>
          <a:prstGeom prst="rect">
            <a:avLst/>
          </a:prstGeom>
        </p:spPr>
      </p:pic>
    </p:spTree>
    <p:extLst>
      <p:ext uri="{BB962C8B-B14F-4D97-AF65-F5344CB8AC3E}">
        <p14:creationId xmlns:p14="http://schemas.microsoft.com/office/powerpoint/2010/main" val="177868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Volume</a:t>
            </a:r>
            <a:endParaRPr lang="en-IE" dirty="0"/>
          </a:p>
        </p:txBody>
      </p:sp>
      <p:sp>
        <p:nvSpPr>
          <p:cNvPr id="3" name="Content Placeholder 2"/>
          <p:cNvSpPr>
            <a:spLocks noGrp="1"/>
          </p:cNvSpPr>
          <p:nvPr>
            <p:ph idx="1"/>
          </p:nvPr>
        </p:nvSpPr>
        <p:spPr/>
        <p:txBody>
          <a:bodyPr/>
          <a:lstStyle/>
          <a:p>
            <a:r>
              <a:rPr lang="en-IE" dirty="0" smtClean="0"/>
              <a:t>Scale of the Data</a:t>
            </a:r>
          </a:p>
          <a:p>
            <a:r>
              <a:rPr lang="en-IE" dirty="0" smtClean="0"/>
              <a:t>Enormous </a:t>
            </a:r>
            <a:r>
              <a:rPr lang="en-IE" dirty="0"/>
              <a:t>volumes of </a:t>
            </a:r>
            <a:r>
              <a:rPr lang="en-IE" dirty="0" smtClean="0"/>
              <a:t>data</a:t>
            </a:r>
          </a:p>
          <a:p>
            <a:r>
              <a:rPr lang="en-IE" dirty="0" smtClean="0"/>
              <a:t>It </a:t>
            </a:r>
            <a:r>
              <a:rPr lang="en-IE" dirty="0"/>
              <a:t>used to be employees created </a:t>
            </a:r>
            <a:r>
              <a:rPr lang="en-IE" dirty="0" smtClean="0"/>
              <a:t>data</a:t>
            </a:r>
          </a:p>
          <a:p>
            <a:r>
              <a:rPr lang="en-IE" dirty="0" smtClean="0"/>
              <a:t>Now </a:t>
            </a:r>
            <a:r>
              <a:rPr lang="en-IE" dirty="0"/>
              <a:t>that data is generated by machines, networks and human interaction on systems like social </a:t>
            </a:r>
            <a:r>
              <a:rPr lang="en-IE" dirty="0" smtClean="0"/>
              <a:t>media.</a:t>
            </a:r>
            <a:endParaRPr lang="en-IE" dirty="0"/>
          </a:p>
        </p:txBody>
      </p:sp>
    </p:spTree>
    <p:extLst>
      <p:ext uri="{BB962C8B-B14F-4D97-AF65-F5344CB8AC3E}">
        <p14:creationId xmlns:p14="http://schemas.microsoft.com/office/powerpoint/2010/main" val="28979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Volume</a:t>
            </a:r>
            <a:endParaRPr lang="en-IE" dirty="0"/>
          </a:p>
        </p:txBody>
      </p:sp>
      <p:sp>
        <p:nvSpPr>
          <p:cNvPr id="3" name="Content Placeholder 2"/>
          <p:cNvSpPr>
            <a:spLocks noGrp="1"/>
          </p:cNvSpPr>
          <p:nvPr>
            <p:ph idx="1"/>
          </p:nvPr>
        </p:nvSpPr>
        <p:spPr/>
        <p:txBody>
          <a:bodyPr/>
          <a:lstStyle/>
          <a:p>
            <a:pPr marL="82296" indent="0">
              <a:buNone/>
            </a:pPr>
            <a:endParaRPr lang="en-IE" dirty="0"/>
          </a:p>
        </p:txBody>
      </p:sp>
      <p:pic>
        <p:nvPicPr>
          <p:cNvPr id="4" name="Picture 3"/>
          <p:cNvPicPr>
            <a:picLocks noChangeAspect="1"/>
          </p:cNvPicPr>
          <p:nvPr/>
        </p:nvPicPr>
        <p:blipFill>
          <a:blip r:embed="rId3"/>
          <a:stretch>
            <a:fillRect/>
          </a:stretch>
        </p:blipFill>
        <p:spPr>
          <a:xfrm>
            <a:off x="1547664" y="1447800"/>
            <a:ext cx="5600700" cy="4457700"/>
          </a:xfrm>
          <a:prstGeom prst="rect">
            <a:avLst/>
          </a:prstGeom>
        </p:spPr>
      </p:pic>
    </p:spTree>
    <p:extLst>
      <p:ext uri="{BB962C8B-B14F-4D97-AF65-F5344CB8AC3E}">
        <p14:creationId xmlns:p14="http://schemas.microsoft.com/office/powerpoint/2010/main" val="323213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Variety - </a:t>
            </a:r>
            <a:r>
              <a:rPr lang="en-IE" dirty="0"/>
              <a:t>Different forms of </a:t>
            </a:r>
            <a:r>
              <a:rPr lang="en-IE" dirty="0" smtClean="0"/>
              <a:t>data</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Variety </a:t>
            </a:r>
            <a:r>
              <a:rPr lang="en-IE" dirty="0"/>
              <a:t>refers to the many sources and types of data both structured and </a:t>
            </a:r>
            <a:r>
              <a:rPr lang="en-IE" dirty="0" smtClean="0"/>
              <a:t>unstructured.</a:t>
            </a:r>
          </a:p>
          <a:p>
            <a:r>
              <a:rPr lang="en-IE" dirty="0" smtClean="0"/>
              <a:t>We </a:t>
            </a:r>
            <a:r>
              <a:rPr lang="en-IE" dirty="0"/>
              <a:t>used to store data from sources like spreadsheets and databases. </a:t>
            </a:r>
            <a:endParaRPr lang="en-IE" dirty="0" smtClean="0"/>
          </a:p>
          <a:p>
            <a:r>
              <a:rPr lang="en-IE" dirty="0" smtClean="0"/>
              <a:t>Now </a:t>
            </a:r>
            <a:r>
              <a:rPr lang="en-IE" dirty="0"/>
              <a:t>data comes in the form of emails, photos, videos, monitoring devices, PDFs, audio, etc. </a:t>
            </a:r>
            <a:endParaRPr lang="en-IE" dirty="0" smtClean="0"/>
          </a:p>
          <a:p>
            <a:r>
              <a:rPr lang="en-IE" dirty="0" smtClean="0"/>
              <a:t>This </a:t>
            </a:r>
            <a:r>
              <a:rPr lang="en-IE" dirty="0"/>
              <a:t>variety of unstructured data creates problems for storage, mining and </a:t>
            </a:r>
            <a:r>
              <a:rPr lang="en-IE" dirty="0" smtClean="0"/>
              <a:t>analysing </a:t>
            </a:r>
            <a:r>
              <a:rPr lang="en-IE" dirty="0"/>
              <a:t>data.</a:t>
            </a:r>
          </a:p>
        </p:txBody>
      </p:sp>
    </p:spTree>
    <p:extLst>
      <p:ext uri="{BB962C8B-B14F-4D97-AF65-F5344CB8AC3E}">
        <p14:creationId xmlns:p14="http://schemas.microsoft.com/office/powerpoint/2010/main" val="2958000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1796</TotalTime>
  <Words>2595</Words>
  <Application>Microsoft Office PowerPoint</Application>
  <PresentationFormat>On-screen Show (4:3)</PresentationFormat>
  <Paragraphs>309</Paragraphs>
  <Slides>50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Gill Sans MT</vt:lpstr>
      <vt:lpstr>华文中宋</vt:lpstr>
      <vt:lpstr>Verdana</vt:lpstr>
      <vt:lpstr>Wingdings 2</vt:lpstr>
      <vt:lpstr>Solstice</vt:lpstr>
      <vt:lpstr>NoSQL</vt:lpstr>
      <vt:lpstr>Contents</vt:lpstr>
      <vt:lpstr>Big Data - What is it?</vt:lpstr>
      <vt:lpstr>PowerPoint Presentation</vt:lpstr>
      <vt:lpstr>Characteristics of Big Data</vt:lpstr>
      <vt:lpstr>Big Data – 4 Vs</vt:lpstr>
      <vt:lpstr>Volume</vt:lpstr>
      <vt:lpstr>Volume</vt:lpstr>
      <vt:lpstr>Variety - Different forms of data</vt:lpstr>
      <vt:lpstr>Variety</vt:lpstr>
      <vt:lpstr>Veracity - Uncertainty of data</vt:lpstr>
      <vt:lpstr>Veracity</vt:lpstr>
      <vt:lpstr>Velocity - Analysis of data</vt:lpstr>
      <vt:lpstr>Velocity</vt:lpstr>
      <vt:lpstr>Relational Databases</vt:lpstr>
      <vt:lpstr>Newer databases for large data sets</vt:lpstr>
      <vt:lpstr>Horizontal scaling means that you scale by adding more machines into your pool of resources where Vertical scaling means that you scale by adding more power (CPU, RAM) to your existing machine.</vt:lpstr>
      <vt:lpstr>Explaining Big Data</vt:lpstr>
      <vt:lpstr>What is NoSQL?</vt:lpstr>
      <vt:lpstr>Denormalization</vt:lpstr>
      <vt:lpstr>Denormalization</vt:lpstr>
      <vt:lpstr>Denormalisation</vt:lpstr>
      <vt:lpstr>Joins - The Disadvantage of Normalization  </vt:lpstr>
      <vt:lpstr>Denormalization Example</vt:lpstr>
      <vt:lpstr>Denormalization – Consider the DB Purpose</vt:lpstr>
      <vt:lpstr>Summary – when to denormalize</vt:lpstr>
      <vt:lpstr>CAP Theorem</vt:lpstr>
      <vt:lpstr>CAP Theorem ctd.</vt:lpstr>
      <vt:lpstr>CAP Theorem ctd.</vt:lpstr>
      <vt:lpstr>CAP Theorem ctd.</vt:lpstr>
      <vt:lpstr>Consistency Model</vt:lpstr>
      <vt:lpstr>Eventual Consistency</vt:lpstr>
      <vt:lpstr>BASE (Basically Available, Soft state, Eventual consistency), as opposed to ACID</vt:lpstr>
      <vt:lpstr>Types of NoSQL Databases</vt:lpstr>
      <vt:lpstr>Types of NoSQL Databases</vt:lpstr>
      <vt:lpstr>Key-Value Stores</vt:lpstr>
      <vt:lpstr>Types of NoSQL Databases</vt:lpstr>
      <vt:lpstr>Types of NoSQL Databases</vt:lpstr>
      <vt:lpstr>BigTable ctd.</vt:lpstr>
      <vt:lpstr>Focus of Different Data Models</vt:lpstr>
      <vt:lpstr>NoSQL Databases – the End of Relational Databases?</vt:lpstr>
      <vt:lpstr>NoSQL - Characteristics</vt:lpstr>
      <vt:lpstr>NoSQL - Characteristics</vt:lpstr>
      <vt:lpstr>NoSQL - Characteristics</vt:lpstr>
      <vt:lpstr>NoSQL Advantages</vt:lpstr>
      <vt:lpstr>NoSQL - Elastic Scaling</vt:lpstr>
      <vt:lpstr>NoSQL - Big Data</vt:lpstr>
      <vt:lpstr>NoSQL – Reduced Personnel Costs</vt:lpstr>
      <vt:lpstr>NoSQL – Reduced Equipment Costs</vt:lpstr>
      <vt:lpstr>NoSQL – Flexible Data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sheilafallon</dc:creator>
  <cp:lastModifiedBy>Sheila Fallon</cp:lastModifiedBy>
  <cp:revision>18</cp:revision>
  <dcterms:created xsi:type="dcterms:W3CDTF">2014-02-22T13:54:51Z</dcterms:created>
  <dcterms:modified xsi:type="dcterms:W3CDTF">2021-10-21T14:05:00Z</dcterms:modified>
</cp:coreProperties>
</file>