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424" r:id="rId19"/>
    <p:sldId id="425" r:id="rId20"/>
    <p:sldId id="429" r:id="rId21"/>
    <p:sldId id="430" r:id="rId22"/>
    <p:sldId id="431" r:id="rId23"/>
    <p:sldId id="432" r:id="rId24"/>
    <p:sldId id="426" r:id="rId25"/>
    <p:sldId id="427" r:id="rId26"/>
    <p:sldId id="428" r:id="rId27"/>
    <p:sldId id="433" r:id="rId28"/>
    <p:sldId id="434" r:id="rId29"/>
    <p:sldId id="435" r:id="rId30"/>
    <p:sldId id="454" r:id="rId31"/>
    <p:sldId id="455" r:id="rId32"/>
    <p:sldId id="436" r:id="rId33"/>
    <p:sldId id="437" r:id="rId34"/>
    <p:sldId id="438" r:id="rId35"/>
    <p:sldId id="439" r:id="rId36"/>
    <p:sldId id="440" r:id="rId37"/>
    <p:sldId id="441" r:id="rId38"/>
    <p:sldId id="442" r:id="rId39"/>
    <p:sldId id="443" r:id="rId40"/>
    <p:sldId id="444" r:id="rId41"/>
    <p:sldId id="453" r:id="rId42"/>
    <p:sldId id="445" r:id="rId43"/>
    <p:sldId id="446" r:id="rId44"/>
    <p:sldId id="447" r:id="rId45"/>
    <p:sldId id="458" r:id="rId46"/>
    <p:sldId id="448" r:id="rId47"/>
    <p:sldId id="449" r:id="rId48"/>
    <p:sldId id="451" r:id="rId49"/>
    <p:sldId id="45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p:cViewPr varScale="1">
        <p:scale>
          <a:sx n="75" d="100"/>
          <a:sy n="75" d="100"/>
        </p:scale>
        <p:origin x="1230" y="72"/>
      </p:cViewPr>
      <p:guideLst>
        <p:guide orient="horz" pos="2160"/>
        <p:guide pos="2880"/>
      </p:guideLst>
    </p:cSldViewPr>
  </p:slideViewPr>
  <p:notesTextViewPr>
    <p:cViewPr>
      <p:scale>
        <a:sx n="1" d="1"/>
        <a:sy n="1" d="1"/>
      </p:scale>
      <p:origin x="0" y="0"/>
    </p:cViewPr>
  </p:notesTextViewPr>
  <p:sorterViewPr>
    <p:cViewPr>
      <p:scale>
        <a:sx n="100" d="100"/>
        <a:sy n="100" d="100"/>
      </p:scale>
      <p:origin x="0" y="107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3274A5-39AC-45E8-B55B-510FE681B727}" type="datetimeFigureOut">
              <a:rPr lang="en-IE" smtClean="0"/>
              <a:pPr/>
              <a:t>25/10/2016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1868D-DE1E-4BBA-9BBD-96C4C6F7790A}" type="slidenum">
              <a:rPr lang="en-IE" smtClean="0"/>
              <a:pPr/>
              <a:t>‹#›</a:t>
            </a:fld>
            <a:endParaRPr lang="en-IE"/>
          </a:p>
        </p:txBody>
      </p:sp>
    </p:spTree>
    <p:extLst>
      <p:ext uri="{BB962C8B-B14F-4D97-AF65-F5344CB8AC3E}">
        <p14:creationId xmlns:p14="http://schemas.microsoft.com/office/powerpoint/2010/main" val="97578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headEnd/>
            <a:tailEnd/>
          </a:ln>
        </p:spPr>
        <p:txBody>
          <a:bodyPr/>
          <a:lstStyle/>
          <a:p>
            <a:fld id="{DAA9ADB7-02CF-4D28-AE40-D168B4373453}" type="slidenum">
              <a:rPr lang="en-US" smtClean="0"/>
              <a:pPr/>
              <a:t>2</a:t>
            </a:fld>
            <a:endParaRPr lang="en-US"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endParaRPr lang="pt-PT" smtClean="0"/>
          </a:p>
        </p:txBody>
      </p:sp>
    </p:spTree>
    <p:extLst>
      <p:ext uri="{BB962C8B-B14F-4D97-AF65-F5344CB8AC3E}">
        <p14:creationId xmlns:p14="http://schemas.microsoft.com/office/powerpoint/2010/main" val="425652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miter lim="800000"/>
            <a:headEnd/>
            <a:tailEnd/>
          </a:ln>
        </p:spPr>
        <p:txBody>
          <a:bodyPr/>
          <a:lstStyle/>
          <a:p>
            <a:fld id="{A4988DCF-9D54-44B4-BECF-394365B2C6C3}" type="slidenum">
              <a:rPr lang="en-US" smtClean="0"/>
              <a:pPr/>
              <a:t>17</a:t>
            </a:fld>
            <a:endParaRPr lang="en-US"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endParaRPr lang="pt-PT" smtClean="0"/>
          </a:p>
        </p:txBody>
      </p:sp>
    </p:spTree>
    <p:extLst>
      <p:ext uri="{BB962C8B-B14F-4D97-AF65-F5344CB8AC3E}">
        <p14:creationId xmlns:p14="http://schemas.microsoft.com/office/powerpoint/2010/main" val="308912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miter lim="800000"/>
            <a:headEnd/>
            <a:tailEnd/>
          </a:ln>
        </p:spPr>
        <p:txBody>
          <a:bodyPr/>
          <a:lstStyle/>
          <a:p>
            <a:fld id="{28B9930C-6A99-4E7E-97AF-13BCD78B6C45}" type="slidenum">
              <a:rPr lang="en-US" smtClean="0"/>
              <a:pPr/>
              <a:t>49</a:t>
            </a:fld>
            <a:endParaRPr lang="en-US"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0229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20" name="Footer Placeholder 19"/>
          <p:cNvSpPr>
            <a:spLocks noGrp="1"/>
          </p:cNvSpPr>
          <p:nvPr>
            <p:ph type="ftr" sz="quarter" idx="11"/>
          </p:nvPr>
        </p:nvSpPr>
        <p:spPr/>
        <p:txBody>
          <a:bodyPr/>
          <a:lstStyle>
            <a:extLst/>
          </a:lstStyle>
          <a:p>
            <a:endParaRPr lang="en-IE"/>
          </a:p>
        </p:txBody>
      </p:sp>
      <p:sp>
        <p:nvSpPr>
          <p:cNvPr id="10" name="Slide Number Placeholder 9"/>
          <p:cNvSpPr>
            <a:spLocks noGrp="1"/>
          </p:cNvSpPr>
          <p:nvPr>
            <p:ph type="sldNum" sz="quarter" idx="12"/>
          </p:nvPr>
        </p:nvSpPr>
        <p:spPr/>
        <p:txBody>
          <a:bodyPr/>
          <a:lstStyle>
            <a:extLst/>
          </a:lstStyle>
          <a:p>
            <a:fld id="{BC74AF4C-651E-431F-BA32-8C0DD12749FC}" type="slidenum">
              <a:rPr lang="en-IE" smtClean="0"/>
              <a:pPr/>
              <a:t>‹#›</a:t>
            </a:fld>
            <a:endParaRPr lang="en-IE"/>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BC74AF4C-651E-431F-BA32-8C0DD12749FC}" type="slidenum">
              <a:rPr lang="en-IE" smtClean="0"/>
              <a:pPr/>
              <a:t>‹#›</a:t>
            </a:fld>
            <a:endParaRPr lang="en-I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BC74AF4C-651E-431F-BA32-8C0DD12749FC}" type="slidenum">
              <a:rPr lang="en-IE" smtClean="0"/>
              <a:pPr/>
              <a:t>‹#›</a:t>
            </a:fld>
            <a:endParaRPr lang="en-I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BC74AF4C-651E-431F-BA32-8C0DD12749FC}"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504E463-38F1-4487-98B1-8BBA84E2F931}" type="datetimeFigureOut">
              <a:rPr lang="en-IE" smtClean="0"/>
              <a:pPr/>
              <a:t>25/10/2016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BC74AF4C-651E-431F-BA32-8C0DD12749FC}" type="slidenum">
              <a:rPr lang="en-IE" smtClean="0"/>
              <a:pPr/>
              <a:t>‹#›</a:t>
            </a:fld>
            <a:endParaRPr lang="en-I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504E463-38F1-4487-98B1-8BBA84E2F931}" type="datetimeFigureOut">
              <a:rPr lang="en-IE" smtClean="0"/>
              <a:pPr/>
              <a:t>25/10/2016</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C74AF4C-651E-431F-BA32-8C0DD12749FC}" type="slidenum">
              <a:rPr lang="en-IE" smtClean="0"/>
              <a:pPr/>
              <a:t>‹#›</a:t>
            </a:fld>
            <a:endParaRPr lang="en-I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6305" y="1728877"/>
            <a:ext cx="4400500" cy="1754326"/>
          </a:xfrm>
          <a:prstGeom prst="rect">
            <a:avLst/>
          </a:prstGeom>
          <a:noFill/>
        </p:spPr>
        <p:txBody>
          <a:bodyPr wrap="none" lIns="91440" tIns="45720" rIns="91440" bIns="45720">
            <a:spAutoFit/>
          </a:bodyPr>
          <a:lstStyle/>
          <a:p>
            <a:pPr algn="ctr"/>
            <a:r>
              <a:rPr lang="en-GB" sz="5400" b="1" cap="none" spc="0" dirty="0" smtClean="0">
                <a:ln w="12700">
                  <a:solidFill>
                    <a:schemeClr val="tx2">
                      <a:satMod val="155000"/>
                    </a:schemeClr>
                  </a:solidFill>
                  <a:prstDash val="solid"/>
                </a:ln>
                <a:solidFill>
                  <a:schemeClr val="bg2">
                    <a:tint val="85000"/>
                    <a:satMod val="155000"/>
                  </a:schemeClr>
                </a:solidFill>
              </a:rPr>
              <a:t>Transaction </a:t>
            </a:r>
          </a:p>
          <a:p>
            <a:pPr algn="ctr"/>
            <a:r>
              <a:rPr lang="en-GB" sz="5400" b="1" cap="none" spc="0" dirty="0" smtClean="0">
                <a:ln w="12700">
                  <a:solidFill>
                    <a:schemeClr val="tx2">
                      <a:satMod val="155000"/>
                    </a:schemeClr>
                  </a:solidFill>
                  <a:prstDash val="solid"/>
                </a:ln>
                <a:solidFill>
                  <a:schemeClr val="bg2">
                    <a:tint val="85000"/>
                    <a:satMod val="155000"/>
                  </a:schemeClr>
                </a:solidFill>
              </a:rPr>
              <a:t>Management</a:t>
            </a:r>
          </a:p>
        </p:txBody>
      </p:sp>
      <p:sp>
        <p:nvSpPr>
          <p:cNvPr id="5" name="Slide Number Placeholder 4"/>
          <p:cNvSpPr>
            <a:spLocks noGrp="1"/>
          </p:cNvSpPr>
          <p:nvPr>
            <p:ph type="sldNum" sz="quarter" idx="12"/>
          </p:nvPr>
        </p:nvSpPr>
        <p:spPr/>
        <p:txBody>
          <a:bodyPr/>
          <a:lstStyle/>
          <a:p>
            <a:pPr>
              <a:defRPr/>
            </a:pPr>
            <a:fld id="{CAFB6F63-198B-46AA-93C7-F6BEFE145286}" type="slidenum">
              <a:rPr lang="en-US" smtClean="0"/>
              <a:pPr>
                <a:defRPr/>
              </a:pPr>
              <a:t>1</a:t>
            </a:fld>
            <a:endParaRPr lang="en-US"/>
          </a:p>
        </p:txBody>
      </p:sp>
    </p:spTree>
    <p:extLst>
      <p:ext uri="{BB962C8B-B14F-4D97-AF65-F5344CB8AC3E}">
        <p14:creationId xmlns:p14="http://schemas.microsoft.com/office/powerpoint/2010/main" val="109317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ATOMICITY</a:t>
            </a:r>
            <a:endParaRPr lang="en-IE" dirty="0"/>
          </a:p>
        </p:txBody>
      </p:sp>
      <p:sp>
        <p:nvSpPr>
          <p:cNvPr id="22531" name="Rectangle 2"/>
          <p:cNvSpPr>
            <a:spLocks noChangeArrowheads="1"/>
          </p:cNvSpPr>
          <p:nvPr/>
        </p:nvSpPr>
        <p:spPr bwMode="auto">
          <a:xfrm>
            <a:off x="1357313" y="1460500"/>
            <a:ext cx="6959600" cy="4524375"/>
          </a:xfrm>
          <a:prstGeom prst="rect">
            <a:avLst/>
          </a:prstGeom>
          <a:noFill/>
          <a:ln w="9525">
            <a:noFill/>
            <a:miter lim="800000"/>
            <a:headEnd/>
            <a:tailEnd/>
          </a:ln>
        </p:spPr>
        <p:txBody>
          <a:bodyPr>
            <a:spAutoFit/>
          </a:bodyPr>
          <a:lstStyle/>
          <a:p>
            <a:pPr marL="342900" indent="-342900">
              <a:buFont typeface="Arial" charset="0"/>
              <a:buChar char="•"/>
            </a:pPr>
            <a:r>
              <a:rPr lang="en-IE" sz="2400"/>
              <a:t>ATOMICITY: We must guarantee that each transaction is processed ATOMICALLY - i.e. either none of it is done, or all of it is done. </a:t>
            </a:r>
          </a:p>
          <a:p>
            <a:pPr marL="342900" indent="-342900">
              <a:buFont typeface="Arial" charset="0"/>
              <a:buChar char="•"/>
            </a:pPr>
            <a:r>
              <a:rPr lang="en-IE" sz="2400"/>
              <a:t>It must NOT be possible for only part of a transaction to be carried out. </a:t>
            </a:r>
          </a:p>
          <a:p>
            <a:pPr marL="342900" indent="-342900">
              <a:buFont typeface="Arial" charset="0"/>
              <a:buChar char="•"/>
            </a:pPr>
            <a:r>
              <a:rPr lang="en-IE" sz="2400"/>
              <a:t>This means that if a transaction is aborted for any reason (due to a logical error in the data or a request by the user), then all effects of the transaction must be removed from the database and the database must be restored to the state it was in before the transaction was begun.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10</a:t>
            </a:fld>
            <a:endParaRPr lang="en-US"/>
          </a:p>
        </p:txBody>
      </p:sp>
    </p:spTree>
    <p:extLst>
      <p:ext uri="{BB962C8B-B14F-4D97-AF65-F5344CB8AC3E}">
        <p14:creationId xmlns:p14="http://schemas.microsoft.com/office/powerpoint/2010/main" val="4206558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CONSISTENCY</a:t>
            </a:r>
            <a:endParaRPr lang="en-IE" dirty="0"/>
          </a:p>
        </p:txBody>
      </p:sp>
      <p:sp>
        <p:nvSpPr>
          <p:cNvPr id="23555" name="Rectangle 2"/>
          <p:cNvSpPr>
            <a:spLocks noChangeArrowheads="1"/>
          </p:cNvSpPr>
          <p:nvPr/>
        </p:nvSpPr>
        <p:spPr bwMode="auto">
          <a:xfrm>
            <a:off x="1597025" y="1320800"/>
            <a:ext cx="7081838" cy="2678113"/>
          </a:xfrm>
          <a:prstGeom prst="rect">
            <a:avLst/>
          </a:prstGeom>
          <a:noFill/>
          <a:ln w="9525">
            <a:noFill/>
            <a:miter lim="800000"/>
            <a:headEnd/>
            <a:tailEnd/>
          </a:ln>
        </p:spPr>
        <p:txBody>
          <a:bodyPr>
            <a:spAutoFit/>
          </a:bodyPr>
          <a:lstStyle/>
          <a:p>
            <a:pPr marL="457200" indent="-457200">
              <a:buFont typeface="Arial" charset="0"/>
              <a:buChar char="•"/>
            </a:pPr>
            <a:r>
              <a:rPr lang="en-IE" sz="2800"/>
              <a:t>If a transaction is executed in isolation (with no other transactions executing concurrently), and the database is in a consistent state when the transaction starts, then it will still be in a consistent state when it is finished.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11</a:t>
            </a:fld>
            <a:endParaRPr lang="en-US"/>
          </a:p>
        </p:txBody>
      </p:sp>
    </p:spTree>
    <p:extLst>
      <p:ext uri="{BB962C8B-B14F-4D97-AF65-F5344CB8AC3E}">
        <p14:creationId xmlns:p14="http://schemas.microsoft.com/office/powerpoint/2010/main" val="1412552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ISOLATION</a:t>
            </a:r>
            <a:endParaRPr lang="en-IE" dirty="0"/>
          </a:p>
        </p:txBody>
      </p:sp>
      <p:sp>
        <p:nvSpPr>
          <p:cNvPr id="24579" name="Rectangle 2"/>
          <p:cNvSpPr>
            <a:spLocks noChangeArrowheads="1"/>
          </p:cNvSpPr>
          <p:nvPr/>
        </p:nvSpPr>
        <p:spPr bwMode="auto">
          <a:xfrm>
            <a:off x="1270000" y="1362075"/>
            <a:ext cx="6945313" cy="2678113"/>
          </a:xfrm>
          <a:prstGeom prst="rect">
            <a:avLst/>
          </a:prstGeom>
          <a:noFill/>
          <a:ln w="9525">
            <a:noFill/>
            <a:miter lim="800000"/>
            <a:headEnd/>
            <a:tailEnd/>
          </a:ln>
        </p:spPr>
        <p:txBody>
          <a:bodyPr>
            <a:spAutoFit/>
          </a:bodyPr>
          <a:lstStyle/>
          <a:p>
            <a:pPr marL="457200" indent="-457200">
              <a:buFont typeface="Arial" charset="0"/>
              <a:buChar char="•"/>
            </a:pPr>
            <a:r>
              <a:rPr lang="en-IE" sz="2800"/>
              <a:t>Even if transactions are executing concurrently, the overall result is the same as if they executed serially - i.e. as if each transaction executed in isolation, with one transaction completing before the next begins.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12</a:t>
            </a:fld>
            <a:endParaRPr lang="en-US"/>
          </a:p>
        </p:txBody>
      </p:sp>
    </p:spTree>
    <p:extLst>
      <p:ext uri="{BB962C8B-B14F-4D97-AF65-F5344CB8AC3E}">
        <p14:creationId xmlns:p14="http://schemas.microsoft.com/office/powerpoint/2010/main" val="4213245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DURABILITY</a:t>
            </a:r>
            <a:endParaRPr lang="en-IE" dirty="0"/>
          </a:p>
        </p:txBody>
      </p:sp>
      <p:sp>
        <p:nvSpPr>
          <p:cNvPr id="25603" name="Rectangle 2"/>
          <p:cNvSpPr>
            <a:spLocks noChangeArrowheads="1"/>
          </p:cNvSpPr>
          <p:nvPr/>
        </p:nvSpPr>
        <p:spPr bwMode="auto">
          <a:xfrm>
            <a:off x="1284288" y="1490663"/>
            <a:ext cx="6872287" cy="3108325"/>
          </a:xfrm>
          <a:prstGeom prst="rect">
            <a:avLst/>
          </a:prstGeom>
          <a:noFill/>
          <a:ln w="9525">
            <a:noFill/>
            <a:miter lim="800000"/>
            <a:headEnd/>
            <a:tailEnd/>
          </a:ln>
        </p:spPr>
        <p:txBody>
          <a:bodyPr>
            <a:spAutoFit/>
          </a:bodyPr>
          <a:lstStyle/>
          <a:p>
            <a:pPr marL="342900" indent="-342900">
              <a:buFont typeface="Arial" charset="0"/>
              <a:buChar char="•"/>
            </a:pPr>
            <a:r>
              <a:rPr lang="en-IE" sz="2800"/>
              <a:t>Once a transaction is completed, its effects on the database must persist, even if there is a subsequent system crash. </a:t>
            </a:r>
          </a:p>
          <a:p>
            <a:pPr marL="342900" indent="-342900">
              <a:buFont typeface="Arial" charset="0"/>
              <a:buChar char="•"/>
            </a:pPr>
            <a:r>
              <a:rPr lang="en-IE" sz="2800"/>
              <a:t>This may mean restoring some data that was destroyed by a crash upon restart.</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13</a:t>
            </a:fld>
            <a:endParaRPr lang="en-US"/>
          </a:p>
        </p:txBody>
      </p:sp>
    </p:spTree>
    <p:extLst>
      <p:ext uri="{BB962C8B-B14F-4D97-AF65-F5344CB8AC3E}">
        <p14:creationId xmlns:p14="http://schemas.microsoft.com/office/powerpoint/2010/main" val="4191227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US" dirty="0" smtClean="0">
                <a:solidFill>
                  <a:schemeClr val="tx2">
                    <a:satMod val="130000"/>
                  </a:schemeClr>
                </a:solidFill>
              </a:rPr>
              <a:t>Transaction States</a:t>
            </a:r>
            <a:endParaRPr lang="en-IE" dirty="0"/>
          </a:p>
        </p:txBody>
      </p:sp>
      <p:sp>
        <p:nvSpPr>
          <p:cNvPr id="26627" name="Rectangle 2"/>
          <p:cNvSpPr>
            <a:spLocks noChangeArrowheads="1"/>
          </p:cNvSpPr>
          <p:nvPr/>
        </p:nvSpPr>
        <p:spPr bwMode="auto">
          <a:xfrm>
            <a:off x="1495425" y="1590675"/>
            <a:ext cx="6370638" cy="3108543"/>
          </a:xfrm>
          <a:prstGeom prst="rect">
            <a:avLst/>
          </a:prstGeom>
          <a:noFill/>
          <a:ln w="9525">
            <a:noFill/>
            <a:miter lim="800000"/>
            <a:headEnd/>
            <a:tailEnd/>
          </a:ln>
        </p:spPr>
        <p:txBody>
          <a:bodyPr>
            <a:spAutoFit/>
          </a:bodyPr>
          <a:lstStyle/>
          <a:p>
            <a:pPr marL="457200" indent="-457200">
              <a:buFont typeface="Gill Sans MT" pitchFamily="34" charset="0"/>
              <a:buAutoNum type="arabicPeriod"/>
            </a:pPr>
            <a:r>
              <a:rPr lang="en-IE" sz="2800" b="1" dirty="0"/>
              <a:t>Active</a:t>
            </a:r>
            <a:r>
              <a:rPr lang="en-IE" sz="2800" dirty="0"/>
              <a:t>: from the time it starts, until it either fails or reaches its last statement</a:t>
            </a:r>
            <a:r>
              <a:rPr lang="en-IE" sz="2800" dirty="0" smtClean="0"/>
              <a:t>.</a:t>
            </a:r>
          </a:p>
          <a:p>
            <a:pPr marL="457200" indent="-457200">
              <a:buFont typeface="Gill Sans MT" pitchFamily="34" charset="0"/>
              <a:buAutoNum type="arabicPeriod"/>
            </a:pPr>
            <a:r>
              <a:rPr lang="en-IE" sz="2800" b="1" dirty="0" smtClean="0"/>
              <a:t>Partially </a:t>
            </a:r>
            <a:r>
              <a:rPr lang="en-IE" sz="2800" b="1" dirty="0"/>
              <a:t>committed</a:t>
            </a:r>
            <a:r>
              <a:rPr lang="en-IE" sz="2800" dirty="0"/>
              <a:t>: its last statement has executed, but its changes to the database have not yet been made permanent. </a:t>
            </a:r>
            <a:endParaRPr lang="en-IE" sz="2800" dirty="0">
              <a:solidFill>
                <a:srgbClr val="FF0000"/>
              </a:solidFill>
            </a:endParaRP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14</a:t>
            </a:fld>
            <a:endParaRPr lang="en-US"/>
          </a:p>
        </p:txBody>
      </p:sp>
    </p:spTree>
    <p:extLst>
      <p:ext uri="{BB962C8B-B14F-4D97-AF65-F5344CB8AC3E}">
        <p14:creationId xmlns:p14="http://schemas.microsoft.com/office/powerpoint/2010/main" val="3337171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US" dirty="0" smtClean="0">
                <a:solidFill>
                  <a:schemeClr val="tx2">
                    <a:satMod val="130000"/>
                  </a:schemeClr>
                </a:solidFill>
              </a:rPr>
              <a:t>Transaction States</a:t>
            </a:r>
            <a:endParaRPr lang="en-IE" dirty="0"/>
          </a:p>
        </p:txBody>
      </p:sp>
      <p:sp>
        <p:nvSpPr>
          <p:cNvPr id="27651" name="Rectangle 2"/>
          <p:cNvSpPr>
            <a:spLocks noChangeArrowheads="1"/>
          </p:cNvSpPr>
          <p:nvPr/>
        </p:nvSpPr>
        <p:spPr bwMode="auto">
          <a:xfrm>
            <a:off x="1408113" y="1720850"/>
            <a:ext cx="6372225" cy="3108325"/>
          </a:xfrm>
          <a:prstGeom prst="rect">
            <a:avLst/>
          </a:prstGeom>
          <a:noFill/>
          <a:ln w="9525">
            <a:noFill/>
            <a:miter lim="800000"/>
            <a:headEnd/>
            <a:tailEnd/>
          </a:ln>
        </p:spPr>
        <p:txBody>
          <a:bodyPr>
            <a:spAutoFit/>
          </a:bodyPr>
          <a:lstStyle/>
          <a:p>
            <a:r>
              <a:rPr lang="en-IE" sz="2800"/>
              <a:t>3. </a:t>
            </a:r>
            <a:r>
              <a:rPr lang="en-IE" sz="2800" b="1"/>
              <a:t>Committed</a:t>
            </a:r>
            <a:r>
              <a:rPr lang="en-IE" sz="2800"/>
              <a:t>: its changes to the database have been made permanent. As soon as a transaction has partially committed, the DBMS attempts to move it to the committed state - though there is no guarantee it will be able to successfully do so.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15</a:t>
            </a:fld>
            <a:endParaRPr lang="en-US"/>
          </a:p>
        </p:txBody>
      </p:sp>
    </p:spTree>
    <p:extLst>
      <p:ext uri="{BB962C8B-B14F-4D97-AF65-F5344CB8AC3E}">
        <p14:creationId xmlns:p14="http://schemas.microsoft.com/office/powerpoint/2010/main" val="897898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US" dirty="0" smtClean="0">
                <a:solidFill>
                  <a:schemeClr val="tx2">
                    <a:satMod val="130000"/>
                  </a:schemeClr>
                </a:solidFill>
              </a:rPr>
              <a:t>Transaction States</a:t>
            </a:r>
            <a:endParaRPr lang="en-IE" dirty="0"/>
          </a:p>
        </p:txBody>
      </p:sp>
      <p:sp>
        <p:nvSpPr>
          <p:cNvPr id="28675" name="Rectangle 2"/>
          <p:cNvSpPr>
            <a:spLocks noChangeArrowheads="1"/>
          </p:cNvSpPr>
          <p:nvPr/>
        </p:nvSpPr>
        <p:spPr bwMode="auto">
          <a:xfrm>
            <a:off x="1335088" y="1677988"/>
            <a:ext cx="7388225" cy="4524315"/>
          </a:xfrm>
          <a:prstGeom prst="rect">
            <a:avLst/>
          </a:prstGeom>
          <a:noFill/>
          <a:ln w="9525">
            <a:noFill/>
            <a:miter lim="800000"/>
            <a:headEnd/>
            <a:tailEnd/>
          </a:ln>
        </p:spPr>
        <p:txBody>
          <a:bodyPr>
            <a:spAutoFit/>
          </a:bodyPr>
          <a:lstStyle/>
          <a:p>
            <a:r>
              <a:rPr lang="en-IE" sz="2400" dirty="0"/>
              <a:t>4. </a:t>
            </a:r>
            <a:r>
              <a:rPr lang="en-IE" sz="2400" b="1" dirty="0"/>
              <a:t>Failed</a:t>
            </a:r>
            <a:r>
              <a:rPr lang="en-IE" sz="2400" dirty="0"/>
              <a:t>: a logical error or user abort has precluded completion, so any changes it has made to the database must be undone. Note: The SQL ROLLBACK statement places the transaction into the failed state. A SQL COMMIT that fails due to a constraint violation also places the transaction into a failed state. </a:t>
            </a:r>
            <a:r>
              <a:rPr lang="en-IE" sz="2400" b="1" u="sng" dirty="0"/>
              <a:t>Once a transaction has failed, the DBMS must move the transaction to the aborted state. </a:t>
            </a:r>
          </a:p>
          <a:p>
            <a:r>
              <a:rPr lang="en-IE" sz="2400" dirty="0"/>
              <a:t> </a:t>
            </a:r>
          </a:p>
          <a:p>
            <a:r>
              <a:rPr lang="en-IE" sz="2400" dirty="0"/>
              <a:t>5. </a:t>
            </a:r>
            <a:r>
              <a:rPr lang="en-IE" sz="2400" b="1" dirty="0"/>
              <a:t>Aborted</a:t>
            </a:r>
            <a:r>
              <a:rPr lang="en-IE" sz="2400" dirty="0"/>
              <a:t>: all effects of the transaction have been removed from the database.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16</a:t>
            </a:fld>
            <a:endParaRPr lang="en-US"/>
          </a:p>
        </p:txBody>
      </p:sp>
    </p:spTree>
    <p:extLst>
      <p:ext uri="{BB962C8B-B14F-4D97-AF65-F5344CB8AC3E}">
        <p14:creationId xmlns:p14="http://schemas.microsoft.com/office/powerpoint/2010/main" val="463485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Transaction State </a:t>
            </a:r>
            <a:r>
              <a:rPr lang="en-US" dirty="0" smtClean="0">
                <a:solidFill>
                  <a:schemeClr val="tx2">
                    <a:satMod val="130000"/>
                  </a:schemeClr>
                </a:solidFill>
              </a:rPr>
              <a:t>Diagram</a:t>
            </a:r>
            <a:endParaRPr lang="en-US" dirty="0">
              <a:solidFill>
                <a:schemeClr val="tx2">
                  <a:satMod val="130000"/>
                </a:schemeClr>
              </a:solidFill>
            </a:endParaRPr>
          </a:p>
        </p:txBody>
      </p:sp>
      <p:pic>
        <p:nvPicPr>
          <p:cNvPr id="29699" name="Picture 3"/>
          <p:cNvPicPr>
            <a:picLocks noChangeAspect="1" noChangeArrowheads="1"/>
          </p:cNvPicPr>
          <p:nvPr/>
        </p:nvPicPr>
        <p:blipFill>
          <a:blip r:embed="rId3" cstate="print"/>
          <a:srcRect l="9917" t="551" r="10124" b="551"/>
          <a:stretch>
            <a:fillRect/>
          </a:stretch>
        </p:blipFill>
        <p:spPr bwMode="auto">
          <a:xfrm>
            <a:off x="1863725" y="1219200"/>
            <a:ext cx="5529263" cy="5016500"/>
          </a:xfrm>
          <a:prstGeom prst="rect">
            <a:avLst/>
          </a:prstGeom>
          <a:noFill/>
          <a:ln w="38100" cmpd="dbl">
            <a:solidFill>
              <a:schemeClr val="tx2"/>
            </a:solidFill>
            <a:miter lim="800000"/>
            <a:headEnd/>
            <a:tailEnd/>
          </a:ln>
          <a:effectLst/>
        </p:spPr>
      </p:pic>
      <p:sp>
        <p:nvSpPr>
          <p:cNvPr id="2" name="Slide Number Placeholder 1"/>
          <p:cNvSpPr>
            <a:spLocks noGrp="1"/>
          </p:cNvSpPr>
          <p:nvPr>
            <p:ph type="sldNum" sz="quarter" idx="12"/>
          </p:nvPr>
        </p:nvSpPr>
        <p:spPr/>
        <p:txBody>
          <a:bodyPr/>
          <a:lstStyle/>
          <a:p>
            <a:pPr>
              <a:defRPr/>
            </a:pPr>
            <a:fld id="{DF0CE4B4-2FB4-477C-AF85-4377FB4EA7E4}" type="slidenum">
              <a:rPr lang="en-US" smtClean="0"/>
              <a:pPr>
                <a:defRPr/>
              </a:pPr>
              <a:t>17</a:t>
            </a:fld>
            <a:endParaRPr lang="en-US"/>
          </a:p>
        </p:txBody>
      </p:sp>
    </p:spTree>
    <p:extLst>
      <p:ext uri="{BB962C8B-B14F-4D97-AF65-F5344CB8AC3E}">
        <p14:creationId xmlns:p14="http://schemas.microsoft.com/office/powerpoint/2010/main" val="1525976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AutoCommit</a:t>
            </a:r>
            <a:r>
              <a:rPr lang="en-IE" dirty="0" smtClean="0"/>
              <a:t> Mode</a:t>
            </a:r>
            <a:endParaRPr lang="en-IE" dirty="0"/>
          </a:p>
        </p:txBody>
      </p:sp>
      <p:sp>
        <p:nvSpPr>
          <p:cNvPr id="3" name="Content Placeholder 2"/>
          <p:cNvSpPr>
            <a:spLocks noGrp="1"/>
          </p:cNvSpPr>
          <p:nvPr>
            <p:ph idx="1"/>
          </p:nvPr>
        </p:nvSpPr>
        <p:spPr/>
        <p:txBody>
          <a:bodyPr/>
          <a:lstStyle/>
          <a:p>
            <a:r>
              <a:rPr lang="en-IE" dirty="0" smtClean="0"/>
              <a:t>By default, a MySQL session uses the </a:t>
            </a:r>
            <a:r>
              <a:rPr lang="en-IE" dirty="0" err="1" smtClean="0"/>
              <a:t>autocommit</a:t>
            </a:r>
            <a:r>
              <a:rPr lang="en-IE" dirty="0" smtClean="0"/>
              <a:t> mode which automatically commits INSERT, UPDATE and DELETE statements immediately after you execute them,  </a:t>
            </a:r>
          </a:p>
          <a:p>
            <a:r>
              <a:rPr lang="en-IE" dirty="0" smtClean="0"/>
              <a:t>You can use transactions to change this.</a:t>
            </a:r>
            <a:endParaRPr lang="en-IE" dirty="0"/>
          </a:p>
        </p:txBody>
      </p:sp>
    </p:spTree>
    <p:extLst>
      <p:ext uri="{BB962C8B-B14F-4D97-AF65-F5344CB8AC3E}">
        <p14:creationId xmlns:p14="http://schemas.microsoft.com/office/powerpoint/2010/main" val="294542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Procedures</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Transactions are often coded as Stored </a:t>
            </a:r>
            <a:r>
              <a:rPr lang="en-IE" dirty="0"/>
              <a:t>P</a:t>
            </a:r>
            <a:r>
              <a:rPr lang="en-IE" dirty="0" smtClean="0"/>
              <a:t>rocedures in MySQL.</a:t>
            </a:r>
          </a:p>
          <a:p>
            <a:r>
              <a:rPr lang="en-IE" dirty="0" smtClean="0"/>
              <a:t>We will look at a SP named test that does not accept any parameters.</a:t>
            </a:r>
          </a:p>
          <a:p>
            <a:r>
              <a:rPr lang="en-IE" dirty="0" smtClean="0"/>
              <a:t>The DELIMITER statement changes the delimiter from the default delimiter of the </a:t>
            </a:r>
            <a:r>
              <a:rPr lang="en-IE" dirty="0" err="1" smtClean="0"/>
              <a:t>semicolan</a:t>
            </a:r>
            <a:r>
              <a:rPr lang="en-IE" dirty="0" smtClean="0"/>
              <a:t> (;)  to two slashes (//).  This is necessary because the </a:t>
            </a:r>
            <a:r>
              <a:rPr lang="en-IE" dirty="0" err="1" smtClean="0"/>
              <a:t>semicolan</a:t>
            </a:r>
            <a:r>
              <a:rPr lang="en-IE" dirty="0" smtClean="0"/>
              <a:t> is used within the CREATE PROCEDURE statement and it allows you to use two front slashes to identify the end of the CREATE PROCEDURE statement.</a:t>
            </a:r>
          </a:p>
          <a:p>
            <a:endParaRPr lang="en-IE" dirty="0"/>
          </a:p>
        </p:txBody>
      </p:sp>
    </p:spTree>
    <p:extLst>
      <p:ext uri="{BB962C8B-B14F-4D97-AF65-F5344CB8AC3E}">
        <p14:creationId xmlns:p14="http://schemas.microsoft.com/office/powerpoint/2010/main" val="24121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normAutofit/>
          </a:bodyPr>
          <a:lstStyle/>
          <a:p>
            <a:pPr eaLnBrk="1" fontAlgn="auto" hangingPunct="1">
              <a:spcAft>
                <a:spcPts val="0"/>
              </a:spcAft>
              <a:defRPr/>
            </a:pPr>
            <a:r>
              <a:rPr lang="en-US" sz="4000" dirty="0" smtClean="0">
                <a:solidFill>
                  <a:schemeClr val="tx2">
                    <a:satMod val="130000"/>
                  </a:schemeClr>
                </a:solidFill>
              </a:rPr>
              <a:t>Chapter Contents</a:t>
            </a:r>
            <a:endParaRPr lang="en-US" sz="4000" dirty="0">
              <a:solidFill>
                <a:schemeClr val="tx2">
                  <a:satMod val="130000"/>
                </a:schemeClr>
              </a:solidFill>
            </a:endParaRPr>
          </a:p>
        </p:txBody>
      </p:sp>
      <p:sp>
        <p:nvSpPr>
          <p:cNvPr id="14339" name="Rectangle 3"/>
          <p:cNvSpPr>
            <a:spLocks noGrp="1" noChangeArrowheads="1"/>
          </p:cNvSpPr>
          <p:nvPr>
            <p:ph idx="1"/>
          </p:nvPr>
        </p:nvSpPr>
        <p:spPr>
          <a:xfrm>
            <a:off x="1188720" y="1396682"/>
            <a:ext cx="7631752" cy="5128661"/>
          </a:xfrm>
        </p:spPr>
        <p:txBody>
          <a:bodyPr>
            <a:normAutofit fontScale="92500" lnSpcReduction="10000"/>
          </a:bodyPr>
          <a:lstStyle/>
          <a:p>
            <a:pPr marL="402336" lvl="1" indent="0" eaLnBrk="1" hangingPunct="1">
              <a:lnSpc>
                <a:spcPct val="80000"/>
              </a:lnSpc>
              <a:buNone/>
            </a:pPr>
            <a:endParaRPr lang="en-US" sz="3600" dirty="0" smtClean="0">
              <a:solidFill>
                <a:schemeClr val="tx2">
                  <a:lumMod val="75000"/>
                </a:schemeClr>
              </a:solidFill>
              <a:latin typeface="Arial" pitchFamily="34" charset="0"/>
              <a:cs typeface="Arial" pitchFamily="34" charset="0"/>
            </a:endParaRPr>
          </a:p>
          <a:p>
            <a:pPr lvl="1" eaLnBrk="1" hangingPunct="1">
              <a:lnSpc>
                <a:spcPct val="80000"/>
              </a:lnSpc>
            </a:pPr>
            <a:r>
              <a:rPr lang="en-US" sz="3600" dirty="0" smtClean="0">
                <a:solidFill>
                  <a:schemeClr val="tx2">
                    <a:lumMod val="75000"/>
                  </a:schemeClr>
                </a:solidFill>
                <a:latin typeface="Arial" pitchFamily="34" charset="0"/>
                <a:cs typeface="Arial" pitchFamily="34" charset="0"/>
              </a:rPr>
              <a:t>Transaction Concept</a:t>
            </a:r>
          </a:p>
          <a:p>
            <a:pPr lvl="1" eaLnBrk="1" hangingPunct="1">
              <a:lnSpc>
                <a:spcPct val="80000"/>
              </a:lnSpc>
            </a:pPr>
            <a:r>
              <a:rPr lang="en-US" sz="3600" dirty="0" smtClean="0">
                <a:solidFill>
                  <a:schemeClr val="tx2">
                    <a:lumMod val="75000"/>
                  </a:schemeClr>
                </a:solidFill>
                <a:latin typeface="Arial" pitchFamily="34" charset="0"/>
                <a:cs typeface="Arial" pitchFamily="34" charset="0"/>
              </a:rPr>
              <a:t>ACID principles</a:t>
            </a:r>
          </a:p>
          <a:p>
            <a:pPr lvl="1" eaLnBrk="1" hangingPunct="1">
              <a:lnSpc>
                <a:spcPct val="80000"/>
              </a:lnSpc>
            </a:pPr>
            <a:r>
              <a:rPr lang="en-US" sz="3600" dirty="0" smtClean="0">
                <a:solidFill>
                  <a:schemeClr val="tx2">
                    <a:lumMod val="75000"/>
                  </a:schemeClr>
                </a:solidFill>
                <a:latin typeface="Arial" pitchFamily="34" charset="0"/>
                <a:cs typeface="Arial" pitchFamily="34" charset="0"/>
              </a:rPr>
              <a:t>Transaction State Diagram</a:t>
            </a:r>
          </a:p>
          <a:p>
            <a:pPr lvl="1" eaLnBrk="1" hangingPunct="1">
              <a:lnSpc>
                <a:spcPct val="80000"/>
              </a:lnSpc>
            </a:pPr>
            <a:r>
              <a:rPr lang="en-US" sz="3600" dirty="0" smtClean="0">
                <a:solidFill>
                  <a:schemeClr val="tx2">
                    <a:lumMod val="75000"/>
                  </a:schemeClr>
                </a:solidFill>
                <a:latin typeface="Arial" pitchFamily="34" charset="0"/>
                <a:cs typeface="Arial" pitchFamily="34" charset="0"/>
              </a:rPr>
              <a:t>Stored Procedures</a:t>
            </a:r>
          </a:p>
          <a:p>
            <a:pPr lvl="1" eaLnBrk="1" hangingPunct="1">
              <a:lnSpc>
                <a:spcPct val="80000"/>
              </a:lnSpc>
            </a:pPr>
            <a:r>
              <a:rPr lang="en-US" sz="3600" dirty="0" smtClean="0">
                <a:solidFill>
                  <a:schemeClr val="tx2">
                    <a:lumMod val="75000"/>
                  </a:schemeClr>
                </a:solidFill>
                <a:latin typeface="Arial" pitchFamily="34" charset="0"/>
                <a:cs typeface="Arial" pitchFamily="34" charset="0"/>
              </a:rPr>
              <a:t>Concurrency Problems</a:t>
            </a:r>
          </a:p>
          <a:p>
            <a:pPr lvl="2">
              <a:lnSpc>
                <a:spcPct val="80000"/>
              </a:lnSpc>
            </a:pPr>
            <a:r>
              <a:rPr lang="en-US" sz="3200" dirty="0" smtClean="0">
                <a:solidFill>
                  <a:schemeClr val="tx2">
                    <a:lumMod val="75000"/>
                  </a:schemeClr>
                </a:solidFill>
                <a:latin typeface="Arial" pitchFamily="34" charset="0"/>
                <a:cs typeface="Arial" pitchFamily="34" charset="0"/>
              </a:rPr>
              <a:t>Lost Updates</a:t>
            </a:r>
          </a:p>
          <a:p>
            <a:pPr lvl="2">
              <a:lnSpc>
                <a:spcPct val="80000"/>
              </a:lnSpc>
            </a:pPr>
            <a:r>
              <a:rPr lang="en-US" sz="3200" dirty="0" smtClean="0">
                <a:solidFill>
                  <a:schemeClr val="tx2">
                    <a:lumMod val="75000"/>
                  </a:schemeClr>
                </a:solidFill>
                <a:latin typeface="Arial" pitchFamily="34" charset="0"/>
                <a:cs typeface="Arial" pitchFamily="34" charset="0"/>
              </a:rPr>
              <a:t>Dirty Reads</a:t>
            </a:r>
          </a:p>
          <a:p>
            <a:pPr lvl="2">
              <a:lnSpc>
                <a:spcPct val="80000"/>
              </a:lnSpc>
            </a:pPr>
            <a:r>
              <a:rPr lang="en-US" sz="3200" dirty="0" err="1" smtClean="0">
                <a:solidFill>
                  <a:schemeClr val="tx2">
                    <a:lumMod val="75000"/>
                  </a:schemeClr>
                </a:solidFill>
                <a:latin typeface="Arial" pitchFamily="34" charset="0"/>
                <a:cs typeface="Arial" pitchFamily="34" charset="0"/>
              </a:rPr>
              <a:t>Nonrepeatable</a:t>
            </a:r>
            <a:r>
              <a:rPr lang="en-US" sz="3200" dirty="0" smtClean="0">
                <a:solidFill>
                  <a:schemeClr val="tx2">
                    <a:lumMod val="75000"/>
                  </a:schemeClr>
                </a:solidFill>
                <a:latin typeface="Arial" pitchFamily="34" charset="0"/>
                <a:cs typeface="Arial" pitchFamily="34" charset="0"/>
              </a:rPr>
              <a:t> Reads</a:t>
            </a:r>
          </a:p>
          <a:p>
            <a:pPr lvl="2">
              <a:lnSpc>
                <a:spcPct val="80000"/>
              </a:lnSpc>
            </a:pPr>
            <a:r>
              <a:rPr lang="en-US" sz="3200" dirty="0" smtClean="0">
                <a:solidFill>
                  <a:schemeClr val="tx2">
                    <a:lumMod val="75000"/>
                  </a:schemeClr>
                </a:solidFill>
                <a:latin typeface="Arial" pitchFamily="34" charset="0"/>
                <a:cs typeface="Arial" pitchFamily="34" charset="0"/>
              </a:rPr>
              <a:t>Phantom </a:t>
            </a:r>
          </a:p>
          <a:p>
            <a:pPr lvl="1">
              <a:lnSpc>
                <a:spcPct val="80000"/>
              </a:lnSpc>
            </a:pPr>
            <a:r>
              <a:rPr lang="en-US" sz="3600" dirty="0" smtClean="0">
                <a:solidFill>
                  <a:schemeClr val="tx2">
                    <a:lumMod val="75000"/>
                  </a:schemeClr>
                </a:solidFill>
                <a:latin typeface="Arial" pitchFamily="34" charset="0"/>
                <a:cs typeface="Arial" pitchFamily="34" charset="0"/>
              </a:rPr>
              <a:t>Transaction Isolation Level</a:t>
            </a:r>
          </a:p>
          <a:p>
            <a:pPr lvl="1">
              <a:lnSpc>
                <a:spcPct val="80000"/>
              </a:lnSpc>
            </a:pPr>
            <a:r>
              <a:rPr lang="en-US" sz="3600" dirty="0" smtClean="0">
                <a:solidFill>
                  <a:schemeClr val="tx2">
                    <a:lumMod val="75000"/>
                  </a:schemeClr>
                </a:solidFill>
                <a:latin typeface="Arial" pitchFamily="34" charset="0"/>
                <a:cs typeface="Arial" pitchFamily="34" charset="0"/>
              </a:rPr>
              <a:t>Deadlock</a:t>
            </a:r>
          </a:p>
        </p:txBody>
      </p:sp>
      <p:sp>
        <p:nvSpPr>
          <p:cNvPr id="2" name="Slide Number Placeholder 1"/>
          <p:cNvSpPr>
            <a:spLocks noGrp="1"/>
          </p:cNvSpPr>
          <p:nvPr>
            <p:ph type="sldNum" sz="quarter" idx="12"/>
          </p:nvPr>
        </p:nvSpPr>
        <p:spPr/>
        <p:txBody>
          <a:bodyPr/>
          <a:lstStyle/>
          <a:p>
            <a:pPr>
              <a:defRPr/>
            </a:pPr>
            <a:fld id="{DF0CE4B4-2FB4-477C-AF85-4377FB4EA7E4}" type="slidenum">
              <a:rPr lang="en-US" smtClean="0"/>
              <a:pPr>
                <a:defRPr/>
              </a:pPr>
              <a:t>2</a:t>
            </a:fld>
            <a:endParaRPr lang="en-US"/>
          </a:p>
        </p:txBody>
      </p:sp>
    </p:spTree>
    <p:extLst>
      <p:ext uri="{BB962C8B-B14F-4D97-AF65-F5344CB8AC3E}">
        <p14:creationId xmlns:p14="http://schemas.microsoft.com/office/powerpoint/2010/main" val="3943443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 SP  - Error Handling</a:t>
            </a:r>
            <a:endParaRPr lang="en-IE" dirty="0"/>
          </a:p>
        </p:txBody>
      </p:sp>
      <p:sp>
        <p:nvSpPr>
          <p:cNvPr id="3" name="Content Placeholder 2"/>
          <p:cNvSpPr>
            <a:spLocks noGrp="1"/>
          </p:cNvSpPr>
          <p:nvPr>
            <p:ph idx="1"/>
          </p:nvPr>
        </p:nvSpPr>
        <p:spPr/>
        <p:txBody>
          <a:bodyPr>
            <a:normAutofit lnSpcReduction="10000"/>
          </a:bodyPr>
          <a:lstStyle/>
          <a:p>
            <a:r>
              <a:rPr lang="en-IE" dirty="0" smtClean="0"/>
              <a:t>The SP named test has 3 INSERT statements that are coded as a transaction. </a:t>
            </a:r>
          </a:p>
          <a:p>
            <a:r>
              <a:rPr lang="en-IE" dirty="0" smtClean="0"/>
              <a:t>The SP declares a variable named </a:t>
            </a:r>
            <a:r>
              <a:rPr lang="en-IE" dirty="0" err="1" smtClean="0"/>
              <a:t>sql_error</a:t>
            </a:r>
            <a:r>
              <a:rPr lang="en-IE" dirty="0" smtClean="0"/>
              <a:t> and sets it to FALSE indicating that no SQL error has occurred.</a:t>
            </a:r>
          </a:p>
          <a:p>
            <a:r>
              <a:rPr lang="en-IE" dirty="0" smtClean="0"/>
              <a:t>Then the second DECLARE statement creates a condition handler that sets the </a:t>
            </a:r>
            <a:r>
              <a:rPr lang="en-IE" dirty="0" err="1" smtClean="0"/>
              <a:t>sql</a:t>
            </a:r>
            <a:r>
              <a:rPr lang="en-IE" dirty="0" smtClean="0"/>
              <a:t>-error variable to TRUE if a SQL error occurs.</a:t>
            </a:r>
            <a:endParaRPr lang="en-IE" dirty="0"/>
          </a:p>
        </p:txBody>
      </p:sp>
    </p:spTree>
    <p:extLst>
      <p:ext uri="{BB962C8B-B14F-4D97-AF65-F5344CB8AC3E}">
        <p14:creationId xmlns:p14="http://schemas.microsoft.com/office/powerpoint/2010/main" val="339387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 SP</a:t>
            </a:r>
            <a:endParaRPr lang="en-IE" dirty="0"/>
          </a:p>
        </p:txBody>
      </p:sp>
      <p:sp>
        <p:nvSpPr>
          <p:cNvPr id="3" name="Content Placeholder 2"/>
          <p:cNvSpPr>
            <a:spLocks noGrp="1"/>
          </p:cNvSpPr>
          <p:nvPr>
            <p:ph idx="1"/>
          </p:nvPr>
        </p:nvSpPr>
        <p:spPr/>
        <p:txBody>
          <a:bodyPr/>
          <a:lstStyle/>
          <a:p>
            <a:r>
              <a:rPr lang="en-IE" dirty="0" smtClean="0"/>
              <a:t>The START TRANSACTION statement identifies the start of the transaction which temporarily turns off </a:t>
            </a:r>
            <a:r>
              <a:rPr lang="en-IE" dirty="0" err="1" smtClean="0"/>
              <a:t>autocommit</a:t>
            </a:r>
            <a:r>
              <a:rPr lang="en-IE" dirty="0" smtClean="0"/>
              <a:t> mode.</a:t>
            </a:r>
          </a:p>
          <a:p>
            <a:r>
              <a:rPr lang="en-IE" dirty="0" smtClean="0"/>
              <a:t>Then the 1</a:t>
            </a:r>
            <a:r>
              <a:rPr lang="en-IE" baseline="30000" dirty="0" smtClean="0"/>
              <a:t>st</a:t>
            </a:r>
            <a:r>
              <a:rPr lang="en-IE" dirty="0" smtClean="0"/>
              <a:t> INSERT adds a new invoice to the invoice table.</a:t>
            </a:r>
          </a:p>
          <a:p>
            <a:r>
              <a:rPr lang="en-IE" dirty="0" smtClean="0"/>
              <a:t>Next 2 more INSERTs add the line items to the invoice-</a:t>
            </a:r>
            <a:r>
              <a:rPr lang="en-IE" dirty="0" err="1" smtClean="0"/>
              <a:t>line_items</a:t>
            </a:r>
            <a:r>
              <a:rPr lang="en-IE" dirty="0" smtClean="0"/>
              <a:t> table.</a:t>
            </a:r>
          </a:p>
          <a:p>
            <a:endParaRPr lang="en-IE" dirty="0" smtClean="0"/>
          </a:p>
        </p:txBody>
      </p:sp>
    </p:spTree>
    <p:extLst>
      <p:ext uri="{BB962C8B-B14F-4D97-AF65-F5344CB8AC3E}">
        <p14:creationId xmlns:p14="http://schemas.microsoft.com/office/powerpoint/2010/main" val="201904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 SP</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After the INSERT statements, an IF statement uses the SQL error variable to check whether an error occurred when executing any of the INSERT statements. </a:t>
            </a:r>
          </a:p>
          <a:p>
            <a:r>
              <a:rPr lang="en-IE" dirty="0" smtClean="0"/>
              <a:t>If an SQL error did not occur, this code uses the COMMIT statement to commit the changes to the database, which makes the changes permanent.  </a:t>
            </a:r>
          </a:p>
          <a:p>
            <a:r>
              <a:rPr lang="en-IE" dirty="0" smtClean="0"/>
              <a:t>Otherwise the ROLLBACK statement rolls back the changes, which cancels them</a:t>
            </a:r>
            <a:endParaRPr lang="en-IE" dirty="0"/>
          </a:p>
        </p:txBody>
      </p:sp>
    </p:spTree>
    <p:extLst>
      <p:ext uri="{BB962C8B-B14F-4D97-AF65-F5344CB8AC3E}">
        <p14:creationId xmlns:p14="http://schemas.microsoft.com/office/powerpoint/2010/main" val="81425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Maintaining Data Integrity</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To understand why this is necessary, suppose that each of these INSERT statements is committed to the database immediately after it’s executed.  Then what will happen if the 3</a:t>
            </a:r>
            <a:r>
              <a:rPr lang="en-IE" baseline="30000" dirty="0" smtClean="0"/>
              <a:t>rd</a:t>
            </a:r>
            <a:r>
              <a:rPr lang="en-IE" dirty="0" smtClean="0"/>
              <a:t> INSERT statement fails? </a:t>
            </a:r>
            <a:endParaRPr lang="en-IE" dirty="0"/>
          </a:p>
          <a:p>
            <a:r>
              <a:rPr lang="en-IE" dirty="0" smtClean="0"/>
              <a:t>In that case the invoices and </a:t>
            </a:r>
            <a:r>
              <a:rPr lang="en-IE" dirty="0" err="1" smtClean="0"/>
              <a:t>invoice_Line_Items</a:t>
            </a:r>
            <a:r>
              <a:rPr lang="en-IE" dirty="0" smtClean="0"/>
              <a:t> tables won’t match.  Specifically the sum of the </a:t>
            </a:r>
            <a:r>
              <a:rPr lang="en-IE" dirty="0" err="1" smtClean="0"/>
              <a:t>line_item_amount</a:t>
            </a:r>
            <a:r>
              <a:rPr lang="en-IE" dirty="0" smtClean="0"/>
              <a:t> columns in the </a:t>
            </a:r>
            <a:r>
              <a:rPr lang="en-IE" dirty="0" err="1" smtClean="0"/>
              <a:t>invoice_Line_Itemstable</a:t>
            </a:r>
            <a:r>
              <a:rPr lang="en-IE" dirty="0" smtClean="0"/>
              <a:t> won’t equal to the </a:t>
            </a:r>
            <a:r>
              <a:rPr lang="en-IE" dirty="0" err="1" smtClean="0"/>
              <a:t>invoice_total</a:t>
            </a:r>
            <a:r>
              <a:rPr lang="en-IE" dirty="0" smtClean="0"/>
              <a:t> column in the Invoices table. </a:t>
            </a:r>
          </a:p>
          <a:p>
            <a:r>
              <a:rPr lang="en-IE" dirty="0" smtClean="0"/>
              <a:t>In other words, the </a:t>
            </a:r>
            <a:r>
              <a:rPr lang="en-IE" b="1" dirty="0" smtClean="0"/>
              <a:t>integrity of the data won’t be maintained</a:t>
            </a:r>
            <a:endParaRPr lang="en-IE" b="1" dirty="0"/>
          </a:p>
        </p:txBody>
      </p:sp>
    </p:spTree>
    <p:extLst>
      <p:ext uri="{BB962C8B-B14F-4D97-AF65-F5344CB8AC3E}">
        <p14:creationId xmlns:p14="http://schemas.microsoft.com/office/powerpoint/2010/main" val="154961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288876622"/>
              </p:ext>
            </p:extLst>
          </p:nvPr>
        </p:nvGraphicFramePr>
        <p:xfrm>
          <a:off x="914400" y="682625"/>
          <a:ext cx="7780338" cy="5238750"/>
        </p:xfrm>
        <a:graphic>
          <a:graphicData uri="http://schemas.openxmlformats.org/presentationml/2006/ole">
            <mc:AlternateContent xmlns:mc="http://schemas.openxmlformats.org/markup-compatibility/2006">
              <mc:Choice xmlns:v="urn:schemas-microsoft-com:vml" Requires="v">
                <p:oleObj spid="_x0000_s15409" name="Document" r:id="rId3" imgW="8029025" imgH="5439518" progId="Word.Document.12">
                  <p:embed/>
                </p:oleObj>
              </mc:Choice>
              <mc:Fallback>
                <p:oleObj name="Document" r:id="rId3" imgW="8029025" imgH="5439518" progId="Word.Document.12">
                  <p:embed/>
                  <p:pic>
                    <p:nvPicPr>
                      <p:cNvPr id="0" name=""/>
                      <p:cNvPicPr>
                        <a:picLocks noChangeAspect="1" noChangeArrowheads="1"/>
                      </p:cNvPicPr>
                      <p:nvPr/>
                    </p:nvPicPr>
                    <p:blipFill>
                      <a:blip r:embed="rId4"/>
                      <a:srcRect/>
                      <a:stretch>
                        <a:fillRect/>
                      </a:stretch>
                    </p:blipFill>
                    <p:spPr bwMode="auto">
                      <a:xfrm>
                        <a:off x="914400" y="682625"/>
                        <a:ext cx="7780338" cy="523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8695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543806558"/>
              </p:ext>
            </p:extLst>
          </p:nvPr>
        </p:nvGraphicFramePr>
        <p:xfrm>
          <a:off x="914400" y="685800"/>
          <a:ext cx="7315200" cy="3101975"/>
        </p:xfrm>
        <a:graphic>
          <a:graphicData uri="http://schemas.openxmlformats.org/presentationml/2006/ole">
            <mc:AlternateContent xmlns:mc="http://schemas.openxmlformats.org/markup-compatibility/2006">
              <mc:Choice xmlns:v="urn:schemas-microsoft-com:vml" Requires="v">
                <p:oleObj spid="_x0000_s16433" name="Document" r:id="rId3" imgW="7321727" imgH="3094657" progId="Word.Document.12">
                  <p:embed/>
                </p:oleObj>
              </mc:Choice>
              <mc:Fallback>
                <p:oleObj name="Document" r:id="rId3" imgW="7321727" imgH="309465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85800"/>
                        <a:ext cx="7315200" cy="310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5901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Exercise</a:t>
            </a:r>
            <a:endParaRPr lang="en-IE" dirty="0"/>
          </a:p>
        </p:txBody>
      </p:sp>
      <p:sp>
        <p:nvSpPr>
          <p:cNvPr id="3" name="Content Placeholder 2"/>
          <p:cNvSpPr>
            <a:spLocks noGrp="1"/>
          </p:cNvSpPr>
          <p:nvPr>
            <p:ph idx="1"/>
          </p:nvPr>
        </p:nvSpPr>
        <p:spPr/>
        <p:txBody>
          <a:bodyPr/>
          <a:lstStyle/>
          <a:p>
            <a:r>
              <a:rPr lang="en-IE" dirty="0" smtClean="0"/>
              <a:t>Write a transaction to update the details table as follows </a:t>
            </a:r>
          </a:p>
          <a:p>
            <a:pPr lvl="1"/>
            <a:r>
              <a:rPr lang="en-IE" dirty="0" smtClean="0"/>
              <a:t>Increase employee  id = 9 hours by 10</a:t>
            </a:r>
          </a:p>
          <a:p>
            <a:pPr lvl="1"/>
            <a:r>
              <a:rPr lang="en-IE" dirty="0" smtClean="0"/>
              <a:t>Decrease employee id =10 hours by 10</a:t>
            </a:r>
            <a:endParaRPr lang="en-IE" dirty="0"/>
          </a:p>
        </p:txBody>
      </p:sp>
    </p:spTree>
    <p:extLst>
      <p:ext uri="{BB962C8B-B14F-4D97-AF65-F5344CB8AC3E}">
        <p14:creationId xmlns:p14="http://schemas.microsoft.com/office/powerpoint/2010/main" val="398192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Concurrency </a:t>
            </a:r>
            <a:endParaRPr lang="en-IE" dirty="0"/>
          </a:p>
        </p:txBody>
      </p:sp>
      <p:sp>
        <p:nvSpPr>
          <p:cNvPr id="3" name="Content Placeholder 2"/>
          <p:cNvSpPr>
            <a:spLocks noGrp="1"/>
          </p:cNvSpPr>
          <p:nvPr>
            <p:ph idx="1"/>
          </p:nvPr>
        </p:nvSpPr>
        <p:spPr/>
        <p:txBody>
          <a:bodyPr/>
          <a:lstStyle/>
          <a:p>
            <a:r>
              <a:rPr lang="en-IE" i="1" dirty="0"/>
              <a:t>“</a:t>
            </a:r>
            <a:r>
              <a:rPr lang="en-IE" dirty="0"/>
              <a:t>CONCURRENCY CONTROL deals with ensuring that the integrity of the database is preserved when it is being simultaneously accessed by more than one user”</a:t>
            </a:r>
          </a:p>
          <a:p>
            <a:endParaRPr lang="en-IE" dirty="0"/>
          </a:p>
        </p:txBody>
      </p:sp>
    </p:spTree>
    <p:extLst>
      <p:ext uri="{BB962C8B-B14F-4D97-AF65-F5344CB8AC3E}">
        <p14:creationId xmlns:p14="http://schemas.microsoft.com/office/powerpoint/2010/main" val="2361854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Four types of Concurrency problems</a:t>
            </a:r>
            <a:endParaRPr lang="en-IE" dirty="0"/>
          </a:p>
        </p:txBody>
      </p:sp>
      <p:sp>
        <p:nvSpPr>
          <p:cNvPr id="3" name="Content Placeholder 2"/>
          <p:cNvSpPr>
            <a:spLocks noGrp="1"/>
          </p:cNvSpPr>
          <p:nvPr>
            <p:ph idx="1"/>
          </p:nvPr>
        </p:nvSpPr>
        <p:spPr/>
        <p:txBody>
          <a:bodyPr>
            <a:normAutofit/>
          </a:bodyPr>
          <a:lstStyle/>
          <a:p>
            <a:pPr marL="596646" indent="-514350">
              <a:buFont typeface="+mj-lt"/>
              <a:buAutoNum type="arabicPeriod"/>
            </a:pPr>
            <a:r>
              <a:rPr lang="en-GB" b="1" dirty="0"/>
              <a:t>Lost Updates </a:t>
            </a:r>
            <a:endParaRPr lang="en-IE" dirty="0"/>
          </a:p>
          <a:p>
            <a:pPr marL="596646" indent="-514350">
              <a:buFont typeface="+mj-lt"/>
              <a:buAutoNum type="arabicPeriod"/>
            </a:pPr>
            <a:r>
              <a:rPr lang="en-GB" b="1" dirty="0"/>
              <a:t>Dirty </a:t>
            </a:r>
            <a:r>
              <a:rPr lang="en-GB" b="1" dirty="0" smtClean="0"/>
              <a:t>Reads</a:t>
            </a:r>
            <a:endParaRPr lang="en-IE" dirty="0"/>
          </a:p>
          <a:p>
            <a:pPr marL="596646" indent="-514350">
              <a:buFont typeface="+mj-lt"/>
              <a:buAutoNum type="arabicPeriod"/>
            </a:pPr>
            <a:r>
              <a:rPr lang="en-GB" b="1" dirty="0"/>
              <a:t>Nonrepeatable reads</a:t>
            </a:r>
            <a:endParaRPr lang="en-IE" dirty="0"/>
          </a:p>
          <a:p>
            <a:pPr marL="596646" indent="-514350">
              <a:buFont typeface="+mj-lt"/>
              <a:buAutoNum type="arabicPeriod"/>
            </a:pPr>
            <a:r>
              <a:rPr lang="en-GB" b="1" dirty="0" smtClean="0"/>
              <a:t>Phantom </a:t>
            </a:r>
            <a:r>
              <a:rPr lang="en-GB" b="1" dirty="0"/>
              <a:t>Reads</a:t>
            </a:r>
            <a:endParaRPr lang="en-IE" dirty="0"/>
          </a:p>
          <a:p>
            <a:pPr marL="82296" indent="0">
              <a:buNone/>
            </a:pPr>
            <a:endParaRPr lang="en-IE" dirty="0"/>
          </a:p>
        </p:txBody>
      </p:sp>
    </p:spTree>
    <p:extLst>
      <p:ext uri="{BB962C8B-B14F-4D97-AF65-F5344CB8AC3E}">
        <p14:creationId xmlns:p14="http://schemas.microsoft.com/office/powerpoint/2010/main" val="3247898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effectLst/>
              </a:rPr>
              <a:t>1 - Lost Updates</a:t>
            </a:r>
            <a:endParaRPr lang="en-IE" dirty="0">
              <a:effectLst/>
            </a:endParaRPr>
          </a:p>
        </p:txBody>
      </p:sp>
      <p:sp>
        <p:nvSpPr>
          <p:cNvPr id="3" name="Content Placeholder 2"/>
          <p:cNvSpPr>
            <a:spLocks noGrp="1"/>
          </p:cNvSpPr>
          <p:nvPr>
            <p:ph idx="1"/>
          </p:nvPr>
        </p:nvSpPr>
        <p:spPr/>
        <p:txBody>
          <a:bodyPr>
            <a:normAutofit/>
          </a:bodyPr>
          <a:lstStyle/>
          <a:p>
            <a:pPr marL="82296" indent="0">
              <a:buNone/>
            </a:pPr>
            <a:r>
              <a:rPr lang="en-GB" dirty="0" smtClean="0"/>
              <a:t>This occurs </a:t>
            </a:r>
            <a:r>
              <a:rPr lang="en-GB" dirty="0"/>
              <a:t>when two transactions select the same row and then update the row based on the values originally selected.  Since each transaction is unaware of the other, the later update overwrites the earlier </a:t>
            </a:r>
            <a:r>
              <a:rPr lang="en-GB" dirty="0" smtClean="0"/>
              <a:t>update</a:t>
            </a:r>
          </a:p>
          <a:p>
            <a:pPr marL="82296" indent="0">
              <a:buNone/>
            </a:pPr>
            <a:endParaRPr lang="en-GB" dirty="0"/>
          </a:p>
          <a:p>
            <a:pPr marL="82296" indent="0">
              <a:buNone/>
            </a:pPr>
            <a:r>
              <a:rPr lang="en-GB" dirty="0" smtClean="0"/>
              <a:t>Example with the funds transfer and computation of interest </a:t>
            </a:r>
            <a:endParaRPr lang="en-IE" dirty="0"/>
          </a:p>
        </p:txBody>
      </p:sp>
    </p:spTree>
    <p:extLst>
      <p:ext uri="{BB962C8B-B14F-4D97-AF65-F5344CB8AC3E}">
        <p14:creationId xmlns:p14="http://schemas.microsoft.com/office/powerpoint/2010/main" val="71650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CONCURRENCY CONTROL</a:t>
            </a:r>
            <a:endParaRPr lang="en-IE" dirty="0"/>
          </a:p>
        </p:txBody>
      </p:sp>
      <p:sp>
        <p:nvSpPr>
          <p:cNvPr id="15363" name="Rectangle 2"/>
          <p:cNvSpPr>
            <a:spLocks noChangeArrowheads="1"/>
          </p:cNvSpPr>
          <p:nvPr/>
        </p:nvSpPr>
        <p:spPr bwMode="auto">
          <a:xfrm>
            <a:off x="1242974" y="1164134"/>
            <a:ext cx="7097713" cy="5262979"/>
          </a:xfrm>
          <a:prstGeom prst="rect">
            <a:avLst/>
          </a:prstGeom>
          <a:noFill/>
          <a:ln w="9525">
            <a:noFill/>
            <a:miter lim="800000"/>
            <a:headEnd/>
            <a:tailEnd/>
          </a:ln>
        </p:spPr>
        <p:txBody>
          <a:bodyPr>
            <a:spAutoFit/>
          </a:bodyPr>
          <a:lstStyle/>
          <a:p>
            <a:pPr algn="ctr"/>
            <a:r>
              <a:rPr lang="en-IE" sz="2800" i="1" dirty="0"/>
              <a:t>“</a:t>
            </a:r>
            <a:r>
              <a:rPr lang="en-IE" sz="2800" dirty="0"/>
              <a:t>CONCURRENCY CONTROL deals with ensuring that the integrity of the database is preserved when it is being simultaneously accessed by more than one user</a:t>
            </a:r>
            <a:r>
              <a:rPr lang="en-IE" sz="2800" dirty="0" smtClean="0"/>
              <a:t>”</a:t>
            </a:r>
          </a:p>
          <a:p>
            <a:pPr algn="ctr"/>
            <a:endParaRPr lang="en-IE" sz="2800" dirty="0" smtClean="0"/>
          </a:p>
          <a:p>
            <a:r>
              <a:rPr lang="en-IE" sz="2800" dirty="0" smtClean="0"/>
              <a:t>If you’ve been working with MySQL on your own computer, you’ve been the only user of your database.  In the real world , though, a database may be used by thousands of users at the same time.  Then what happens when two users e.g. try to update the same data at the same time ..?</a:t>
            </a:r>
            <a:endParaRPr lang="en-IE" sz="2800" dirty="0"/>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3</a:t>
            </a:fld>
            <a:endParaRPr lang="en-US"/>
          </a:p>
        </p:txBody>
      </p:sp>
    </p:spTree>
    <p:extLst>
      <p:ext uri="{BB962C8B-B14F-4D97-AF65-F5344CB8AC3E}">
        <p14:creationId xmlns:p14="http://schemas.microsoft.com/office/powerpoint/2010/main" val="247676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effectLst/>
              </a:rPr>
              <a:t>2 - Dirty Reads</a:t>
            </a:r>
            <a:endParaRPr lang="en-IE" dirty="0">
              <a:effectLst/>
            </a:endParaRPr>
          </a:p>
        </p:txBody>
      </p:sp>
      <p:sp>
        <p:nvSpPr>
          <p:cNvPr id="3" name="Content Placeholder 2"/>
          <p:cNvSpPr>
            <a:spLocks noGrp="1"/>
          </p:cNvSpPr>
          <p:nvPr>
            <p:ph idx="1"/>
          </p:nvPr>
        </p:nvSpPr>
        <p:spPr/>
        <p:txBody>
          <a:bodyPr>
            <a:normAutofit/>
          </a:bodyPr>
          <a:lstStyle/>
          <a:p>
            <a:pPr marL="82296" indent="0">
              <a:buNone/>
            </a:pPr>
            <a:r>
              <a:rPr lang="en-GB" dirty="0" smtClean="0"/>
              <a:t>This occurs </a:t>
            </a:r>
            <a:r>
              <a:rPr lang="en-GB" dirty="0"/>
              <a:t>when a transaction selects data that hasn’t been committed by another transaction.  For example, transaction A changes a row.  Transaction B then selects the changed row before transaction A commits the change.  If transaction A then rolls back the change, </a:t>
            </a:r>
            <a:r>
              <a:rPr lang="en-GB" b="1" dirty="0"/>
              <a:t>transaction B has selected data that doesn’t exist in the database.</a:t>
            </a:r>
            <a:endParaRPr lang="en-IE" b="1" dirty="0"/>
          </a:p>
          <a:p>
            <a:endParaRPr lang="en-IE" dirty="0"/>
          </a:p>
        </p:txBody>
      </p:sp>
    </p:spTree>
    <p:extLst>
      <p:ext uri="{BB962C8B-B14F-4D97-AF65-F5344CB8AC3E}">
        <p14:creationId xmlns:p14="http://schemas.microsoft.com/office/powerpoint/2010/main" val="379285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effectLst/>
              </a:rPr>
              <a:t/>
            </a:r>
            <a:br>
              <a:rPr lang="en-GB" dirty="0" smtClean="0">
                <a:effectLst/>
              </a:rPr>
            </a:br>
            <a:r>
              <a:rPr lang="en-GB" dirty="0" smtClean="0">
                <a:effectLst/>
              </a:rPr>
              <a:t>3 - Nonrepeatable </a:t>
            </a:r>
            <a:r>
              <a:rPr lang="en-GB" dirty="0">
                <a:effectLst/>
              </a:rPr>
              <a:t>reads</a:t>
            </a:r>
            <a:r>
              <a:rPr lang="en-IE" dirty="0"/>
              <a:t/>
            </a:r>
            <a:br>
              <a:rPr lang="en-IE" dirty="0"/>
            </a:br>
            <a:endParaRPr lang="en-IE" dirty="0"/>
          </a:p>
        </p:txBody>
      </p:sp>
      <p:sp>
        <p:nvSpPr>
          <p:cNvPr id="3" name="Content Placeholder 2"/>
          <p:cNvSpPr>
            <a:spLocks noGrp="1"/>
          </p:cNvSpPr>
          <p:nvPr>
            <p:ph idx="1"/>
          </p:nvPr>
        </p:nvSpPr>
        <p:spPr/>
        <p:txBody>
          <a:bodyPr>
            <a:normAutofit lnSpcReduction="10000"/>
          </a:bodyPr>
          <a:lstStyle/>
          <a:p>
            <a:pPr marL="82296" indent="0">
              <a:buNone/>
            </a:pPr>
            <a:r>
              <a:rPr lang="en-GB" dirty="0" smtClean="0"/>
              <a:t>Nonrepeatable Reads Occur when two SELECT statements that try to get the same data </a:t>
            </a:r>
            <a:r>
              <a:rPr lang="en-GB" b="1" dirty="0" smtClean="0"/>
              <a:t>get different values because another transaction has updated the data in the time between the two statements</a:t>
            </a:r>
            <a:r>
              <a:rPr lang="en-GB" dirty="0" smtClean="0"/>
              <a:t>.  </a:t>
            </a:r>
          </a:p>
          <a:p>
            <a:pPr marL="82296" indent="0">
              <a:buNone/>
            </a:pPr>
            <a:r>
              <a:rPr lang="en-GB" dirty="0" smtClean="0"/>
              <a:t>For example, transaction A selects a row.  Transaction B then updates the row.  When transaction A selects the same row again, the data is different.</a:t>
            </a:r>
            <a:endParaRPr lang="en-IE" dirty="0" smtClean="0"/>
          </a:p>
          <a:p>
            <a:endParaRPr lang="en-IE" dirty="0"/>
          </a:p>
        </p:txBody>
      </p:sp>
    </p:spTree>
    <p:extLst>
      <p:ext uri="{BB962C8B-B14F-4D97-AF65-F5344CB8AC3E}">
        <p14:creationId xmlns:p14="http://schemas.microsoft.com/office/powerpoint/2010/main" val="2916858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effectLst/>
              </a:rPr>
              <a:t/>
            </a:r>
            <a:br>
              <a:rPr lang="en-GB" dirty="0" smtClean="0">
                <a:effectLst/>
              </a:rPr>
            </a:br>
            <a:r>
              <a:rPr lang="en-GB" dirty="0" smtClean="0">
                <a:effectLst/>
              </a:rPr>
              <a:t>4 - Phantom </a:t>
            </a:r>
            <a:r>
              <a:rPr lang="en-GB" dirty="0">
                <a:effectLst/>
              </a:rPr>
              <a:t>Reads</a:t>
            </a:r>
            <a:r>
              <a:rPr lang="en-IE" dirty="0"/>
              <a:t/>
            </a:r>
            <a:br>
              <a:rPr lang="en-IE" dirty="0"/>
            </a:br>
            <a:endParaRPr lang="en-IE" dirty="0"/>
          </a:p>
        </p:txBody>
      </p:sp>
      <p:sp>
        <p:nvSpPr>
          <p:cNvPr id="3" name="Content Placeholder 2"/>
          <p:cNvSpPr>
            <a:spLocks noGrp="1"/>
          </p:cNvSpPr>
          <p:nvPr>
            <p:ph idx="1"/>
          </p:nvPr>
        </p:nvSpPr>
        <p:spPr/>
        <p:txBody>
          <a:bodyPr>
            <a:normAutofit fontScale="92500" lnSpcReduction="10000"/>
          </a:bodyPr>
          <a:lstStyle/>
          <a:p>
            <a:pPr marL="82296" indent="0">
              <a:buNone/>
            </a:pPr>
            <a:r>
              <a:rPr lang="en-GB" dirty="0" smtClean="0"/>
              <a:t>Phantom Reads occur </a:t>
            </a:r>
            <a:r>
              <a:rPr lang="en-GB" dirty="0"/>
              <a:t>when you perform an update or delete on a set of rows at the same time that another transaction is performing an insert or delete that affects one or more rows in that same set of rows.  </a:t>
            </a:r>
            <a:endParaRPr lang="en-GB" dirty="0" smtClean="0"/>
          </a:p>
          <a:p>
            <a:pPr marL="82296" indent="0">
              <a:buNone/>
            </a:pPr>
            <a:r>
              <a:rPr lang="en-GB" dirty="0" smtClean="0"/>
              <a:t>For </a:t>
            </a:r>
            <a:r>
              <a:rPr lang="en-GB" dirty="0"/>
              <a:t>example, transaction A updates the payment total for each invoice that has a balance due, but transaction B inserts a new, unpaid, invoice while transaction A is still running.  After transaction A finishes, there is still an invoice with a balance due.</a:t>
            </a:r>
            <a:endParaRPr lang="en-IE" dirty="0"/>
          </a:p>
          <a:p>
            <a:endParaRPr lang="en-IE" dirty="0"/>
          </a:p>
        </p:txBody>
      </p:sp>
    </p:spTree>
    <p:extLst>
      <p:ext uri="{BB962C8B-B14F-4D97-AF65-F5344CB8AC3E}">
        <p14:creationId xmlns:p14="http://schemas.microsoft.com/office/powerpoint/2010/main" val="257327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transaction isolation level</a:t>
            </a:r>
            <a:endParaRPr lang="en-IE" dirty="0"/>
          </a:p>
        </p:txBody>
      </p:sp>
      <p:sp>
        <p:nvSpPr>
          <p:cNvPr id="3" name="Content Placeholder 2"/>
          <p:cNvSpPr>
            <a:spLocks noGrp="1"/>
          </p:cNvSpPr>
          <p:nvPr>
            <p:ph idx="1"/>
          </p:nvPr>
        </p:nvSpPr>
        <p:spPr/>
        <p:txBody>
          <a:bodyPr/>
          <a:lstStyle/>
          <a:p>
            <a:r>
              <a:rPr lang="en-IE" dirty="0" smtClean="0"/>
              <a:t>The simplest way to prevent concurrency problems is  change the default locking behaviour.  To do that, you use the SET TRANSACTION ISOLATION LEVEL statement.  </a:t>
            </a:r>
          </a:p>
          <a:p>
            <a:r>
              <a:rPr lang="en-IE" dirty="0" smtClean="0"/>
              <a:t>The transaction isolation level controls the degree to which transactions are isolated from one another.</a:t>
            </a:r>
            <a:endParaRPr lang="en-IE" dirty="0"/>
          </a:p>
        </p:txBody>
      </p:sp>
    </p:spTree>
    <p:extLst>
      <p:ext uri="{BB962C8B-B14F-4D97-AF65-F5344CB8AC3E}">
        <p14:creationId xmlns:p14="http://schemas.microsoft.com/office/powerpoint/2010/main" val="3743464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Concurrency Problems prevented by each transaction isolation level</a:t>
            </a:r>
            <a:endParaRPr lang="en-I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3590918"/>
              </p:ext>
            </p:extLst>
          </p:nvPr>
        </p:nvGraphicFramePr>
        <p:xfrm>
          <a:off x="1619672" y="1844823"/>
          <a:ext cx="6408711" cy="2664296"/>
        </p:xfrm>
        <a:graphic>
          <a:graphicData uri="http://schemas.openxmlformats.org/drawingml/2006/table">
            <a:tbl>
              <a:tblPr firstRow="1" firstCol="1" bandRow="1">
                <a:tableStyleId>{5C22544A-7EE6-4342-B048-85BDC9FD1C3A}</a:tableStyleId>
              </a:tblPr>
              <a:tblGrid>
                <a:gridCol w="1653863"/>
                <a:gridCol w="758019"/>
                <a:gridCol w="1294411"/>
                <a:gridCol w="1351209"/>
                <a:gridCol w="1351209"/>
              </a:tblGrid>
              <a:tr h="470094">
                <a:tc>
                  <a:txBody>
                    <a:bodyPr/>
                    <a:lstStyle/>
                    <a:p>
                      <a:pPr>
                        <a:spcAft>
                          <a:spcPts val="0"/>
                        </a:spcAft>
                      </a:pPr>
                      <a:r>
                        <a:rPr lang="en-GB" sz="1400" dirty="0">
                          <a:effectLst/>
                        </a:rPr>
                        <a:t>Isolation Level</a:t>
                      </a:r>
                      <a:endParaRPr lang="en-IE" sz="1400" dirty="0">
                        <a:effectLst/>
                        <a:latin typeface="Times New Roman"/>
                        <a:ea typeface="Times New Roman"/>
                      </a:endParaRPr>
                    </a:p>
                  </a:txBody>
                  <a:tcPr marL="68580" marR="68580" marT="0" marB="0"/>
                </a:tc>
                <a:tc>
                  <a:txBody>
                    <a:bodyPr/>
                    <a:lstStyle/>
                    <a:p>
                      <a:pPr>
                        <a:spcAft>
                          <a:spcPts val="0"/>
                        </a:spcAft>
                      </a:pPr>
                      <a:r>
                        <a:rPr lang="en-GB" sz="1400" dirty="0">
                          <a:effectLst/>
                        </a:rPr>
                        <a:t>Dirty Reads</a:t>
                      </a:r>
                      <a:endParaRPr lang="en-IE" sz="1400" dirty="0">
                        <a:effectLst/>
                        <a:latin typeface="Times New Roman"/>
                        <a:ea typeface="Times New Roman"/>
                      </a:endParaRPr>
                    </a:p>
                  </a:txBody>
                  <a:tcPr marL="68580" marR="68580" marT="0" marB="0"/>
                </a:tc>
                <a:tc>
                  <a:txBody>
                    <a:bodyPr/>
                    <a:lstStyle/>
                    <a:p>
                      <a:pPr>
                        <a:spcAft>
                          <a:spcPts val="0"/>
                        </a:spcAft>
                      </a:pPr>
                      <a:r>
                        <a:rPr lang="en-GB" sz="1400" dirty="0">
                          <a:effectLst/>
                        </a:rPr>
                        <a:t>Lost Updates</a:t>
                      </a:r>
                      <a:endParaRPr lang="en-IE" sz="1400" dirty="0">
                        <a:effectLst/>
                        <a:latin typeface="Times New Roman"/>
                        <a:ea typeface="Times New Roman"/>
                      </a:endParaRPr>
                    </a:p>
                  </a:txBody>
                  <a:tcPr marL="68580" marR="68580" marT="0" marB="0"/>
                </a:tc>
                <a:tc>
                  <a:txBody>
                    <a:bodyPr/>
                    <a:lstStyle/>
                    <a:p>
                      <a:pPr>
                        <a:spcAft>
                          <a:spcPts val="0"/>
                        </a:spcAft>
                      </a:pPr>
                      <a:r>
                        <a:rPr lang="en-GB" sz="1400" dirty="0">
                          <a:effectLst/>
                        </a:rPr>
                        <a:t>Nonrepeatable reads</a:t>
                      </a:r>
                      <a:endParaRPr lang="en-IE" sz="1400" dirty="0">
                        <a:effectLst/>
                        <a:latin typeface="Times New Roman"/>
                        <a:ea typeface="Times New Roman"/>
                      </a:endParaRPr>
                    </a:p>
                  </a:txBody>
                  <a:tcPr marL="68580" marR="68580" marT="0" marB="0"/>
                </a:tc>
                <a:tc>
                  <a:txBody>
                    <a:bodyPr/>
                    <a:lstStyle/>
                    <a:p>
                      <a:pPr>
                        <a:spcAft>
                          <a:spcPts val="0"/>
                        </a:spcAft>
                      </a:pPr>
                      <a:r>
                        <a:rPr lang="en-GB" sz="1400">
                          <a:effectLst/>
                        </a:rPr>
                        <a:t>Phantom reads</a:t>
                      </a:r>
                      <a:endParaRPr lang="en-IE" sz="1400">
                        <a:effectLst/>
                        <a:latin typeface="Times New Roman"/>
                        <a:ea typeface="Times New Roman"/>
                      </a:endParaRPr>
                    </a:p>
                  </a:txBody>
                  <a:tcPr marL="68580" marR="68580" marT="0" marB="0"/>
                </a:tc>
              </a:tr>
              <a:tr h="705141">
                <a:tc>
                  <a:txBody>
                    <a:bodyPr/>
                    <a:lstStyle/>
                    <a:p>
                      <a:pPr>
                        <a:spcAft>
                          <a:spcPts val="0"/>
                        </a:spcAft>
                      </a:pPr>
                      <a:r>
                        <a:rPr lang="en-GB" sz="1400">
                          <a:effectLst/>
                        </a:rPr>
                        <a:t>READ UNCOMMITTED</a:t>
                      </a:r>
                      <a:endParaRPr lang="en-IE" sz="1400">
                        <a:effectLst/>
                        <a:latin typeface="Times New Roman"/>
                        <a:ea typeface="Times New Roman"/>
                      </a:endParaRPr>
                    </a:p>
                  </a:txBody>
                  <a:tcPr marL="68580" marR="68580" marT="0" marB="0"/>
                </a:tc>
                <a:tc>
                  <a:txBody>
                    <a:bodyPr/>
                    <a:lstStyle/>
                    <a:p>
                      <a:pPr>
                        <a:spcAft>
                          <a:spcPts val="0"/>
                        </a:spcAft>
                      </a:pPr>
                      <a:r>
                        <a:rPr lang="en-GB" sz="1400" dirty="0">
                          <a:effectLst/>
                        </a:rPr>
                        <a:t>Allows</a:t>
                      </a:r>
                      <a:endParaRPr lang="en-IE" sz="1400" dirty="0">
                        <a:effectLst/>
                        <a:latin typeface="Times New Roman"/>
                        <a:ea typeface="Times New Roman"/>
                      </a:endParaRPr>
                    </a:p>
                  </a:txBody>
                  <a:tcPr marL="68580" marR="68580" marT="0" marB="0"/>
                </a:tc>
                <a:tc>
                  <a:txBody>
                    <a:bodyPr/>
                    <a:lstStyle/>
                    <a:p>
                      <a:pPr>
                        <a:spcAft>
                          <a:spcPts val="0"/>
                        </a:spcAft>
                      </a:pPr>
                      <a:r>
                        <a:rPr lang="en-GB" sz="1400">
                          <a:effectLst/>
                        </a:rPr>
                        <a:t>Allows</a:t>
                      </a:r>
                      <a:endParaRPr lang="en-IE" sz="1400">
                        <a:effectLst/>
                        <a:latin typeface="Times New Roman"/>
                        <a:ea typeface="Times New Roman"/>
                      </a:endParaRPr>
                    </a:p>
                  </a:txBody>
                  <a:tcPr marL="68580" marR="68580" marT="0" marB="0"/>
                </a:tc>
                <a:tc>
                  <a:txBody>
                    <a:bodyPr/>
                    <a:lstStyle/>
                    <a:p>
                      <a:pPr>
                        <a:spcAft>
                          <a:spcPts val="0"/>
                        </a:spcAft>
                      </a:pPr>
                      <a:r>
                        <a:rPr lang="en-GB" sz="1400" dirty="0">
                          <a:effectLst/>
                        </a:rPr>
                        <a:t>Allows</a:t>
                      </a:r>
                      <a:endParaRPr lang="en-IE" sz="1400" dirty="0">
                        <a:effectLst/>
                        <a:latin typeface="Times New Roman"/>
                        <a:ea typeface="Times New Roman"/>
                      </a:endParaRPr>
                    </a:p>
                  </a:txBody>
                  <a:tcPr marL="68580" marR="68580" marT="0" marB="0"/>
                </a:tc>
                <a:tc>
                  <a:txBody>
                    <a:bodyPr/>
                    <a:lstStyle/>
                    <a:p>
                      <a:pPr>
                        <a:spcAft>
                          <a:spcPts val="0"/>
                        </a:spcAft>
                      </a:pPr>
                      <a:r>
                        <a:rPr lang="en-GB" sz="1400" dirty="0">
                          <a:effectLst/>
                        </a:rPr>
                        <a:t>Allows</a:t>
                      </a:r>
                      <a:endParaRPr lang="en-IE" sz="1400" dirty="0">
                        <a:effectLst/>
                        <a:latin typeface="Times New Roman"/>
                        <a:ea typeface="Times New Roman"/>
                      </a:endParaRPr>
                    </a:p>
                  </a:txBody>
                  <a:tcPr marL="68580" marR="68580" marT="0" marB="0"/>
                </a:tc>
              </a:tr>
              <a:tr h="611380">
                <a:tc>
                  <a:txBody>
                    <a:bodyPr/>
                    <a:lstStyle/>
                    <a:p>
                      <a:pPr>
                        <a:spcAft>
                          <a:spcPts val="0"/>
                        </a:spcAft>
                      </a:pPr>
                      <a:r>
                        <a:rPr lang="en-GB" sz="1400">
                          <a:effectLst/>
                        </a:rPr>
                        <a:t>READ COMMITTED</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 </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Allows</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Allows</a:t>
                      </a:r>
                      <a:endParaRPr lang="en-IE" sz="1400">
                        <a:effectLst/>
                        <a:latin typeface="Times New Roman"/>
                        <a:ea typeface="Times New Roman"/>
                      </a:endParaRPr>
                    </a:p>
                  </a:txBody>
                  <a:tcPr marL="68580" marR="68580" marT="0" marB="0"/>
                </a:tc>
                <a:tc>
                  <a:txBody>
                    <a:bodyPr/>
                    <a:lstStyle/>
                    <a:p>
                      <a:pPr>
                        <a:spcAft>
                          <a:spcPts val="0"/>
                        </a:spcAft>
                      </a:pPr>
                      <a:r>
                        <a:rPr lang="en-GB" sz="1400" dirty="0">
                          <a:effectLst/>
                        </a:rPr>
                        <a:t>Allows</a:t>
                      </a:r>
                      <a:endParaRPr lang="en-IE" sz="1400" dirty="0">
                        <a:effectLst/>
                        <a:latin typeface="Times New Roman"/>
                        <a:ea typeface="Times New Roman"/>
                      </a:endParaRPr>
                    </a:p>
                  </a:txBody>
                  <a:tcPr marL="68580" marR="68580" marT="0" marB="0"/>
                </a:tc>
              </a:tr>
              <a:tr h="470094">
                <a:tc>
                  <a:txBody>
                    <a:bodyPr/>
                    <a:lstStyle/>
                    <a:p>
                      <a:pPr>
                        <a:spcAft>
                          <a:spcPts val="0"/>
                        </a:spcAft>
                      </a:pPr>
                      <a:r>
                        <a:rPr lang="en-GB" sz="1400">
                          <a:effectLst/>
                        </a:rPr>
                        <a:t>REPEATABLE READ</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dirty="0">
                          <a:effectLst/>
                        </a:rPr>
                        <a:t>Allows</a:t>
                      </a:r>
                      <a:endParaRPr lang="en-IE" sz="1400" dirty="0">
                        <a:effectLst/>
                        <a:latin typeface="Times New Roman"/>
                        <a:ea typeface="Times New Roman"/>
                      </a:endParaRPr>
                    </a:p>
                  </a:txBody>
                  <a:tcPr marL="68580" marR="68580" marT="0" marB="0"/>
                </a:tc>
              </a:tr>
              <a:tr h="407587">
                <a:tc>
                  <a:txBody>
                    <a:bodyPr/>
                    <a:lstStyle/>
                    <a:p>
                      <a:pPr>
                        <a:spcAft>
                          <a:spcPts val="0"/>
                        </a:spcAft>
                      </a:pPr>
                      <a:r>
                        <a:rPr lang="en-GB" sz="1400" dirty="0">
                          <a:effectLst/>
                        </a:rPr>
                        <a:t>SERIALIZABLE</a:t>
                      </a:r>
                      <a:endParaRPr lang="en-IE" sz="1400" dirty="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a:effectLst/>
                        </a:rPr>
                        <a:t>Prevents</a:t>
                      </a:r>
                      <a:endParaRPr lang="en-IE" sz="1400">
                        <a:effectLst/>
                        <a:latin typeface="Times New Roman"/>
                        <a:ea typeface="Times New Roman"/>
                      </a:endParaRPr>
                    </a:p>
                  </a:txBody>
                  <a:tcPr marL="68580" marR="68580" marT="0" marB="0"/>
                </a:tc>
                <a:tc>
                  <a:txBody>
                    <a:bodyPr/>
                    <a:lstStyle/>
                    <a:p>
                      <a:pPr>
                        <a:spcAft>
                          <a:spcPts val="0"/>
                        </a:spcAft>
                      </a:pPr>
                      <a:r>
                        <a:rPr lang="en-GB" sz="1400" dirty="0">
                          <a:effectLst/>
                        </a:rPr>
                        <a:t>Prevents</a:t>
                      </a:r>
                      <a:endParaRPr lang="en-IE" sz="1400" dirty="0">
                        <a:effectLst/>
                        <a:latin typeface="Times New Roman"/>
                        <a:ea typeface="Times New Roman"/>
                      </a:endParaRPr>
                    </a:p>
                  </a:txBody>
                  <a:tcPr marL="68580" marR="68580" marT="0" marB="0"/>
                </a:tc>
              </a:tr>
            </a:tbl>
          </a:graphicData>
        </a:graphic>
      </p:graphicFrame>
      <p:sp>
        <p:nvSpPr>
          <p:cNvPr id="5" name="TextBox 4"/>
          <p:cNvSpPr txBox="1"/>
          <p:nvPr/>
        </p:nvSpPr>
        <p:spPr>
          <a:xfrm>
            <a:off x="1403648" y="5229200"/>
            <a:ext cx="6694590" cy="646331"/>
          </a:xfrm>
          <a:prstGeom prst="rect">
            <a:avLst/>
          </a:prstGeom>
          <a:noFill/>
        </p:spPr>
        <p:txBody>
          <a:bodyPr wrap="none" rtlCol="0">
            <a:spAutoFit/>
          </a:bodyPr>
          <a:lstStyle/>
          <a:p>
            <a:r>
              <a:rPr lang="en-IE" dirty="0" smtClean="0"/>
              <a:t>This figure lists the 4 transaction isolation levels that MySQL provides</a:t>
            </a:r>
          </a:p>
          <a:p>
            <a:r>
              <a:rPr lang="en-IE" dirty="0" smtClean="0"/>
              <a:t> and shows which concurrency problems they prevent or allow</a:t>
            </a:r>
            <a:endParaRPr lang="en-IE" dirty="0"/>
          </a:p>
        </p:txBody>
      </p:sp>
    </p:spTree>
    <p:extLst>
      <p:ext uri="{BB962C8B-B14F-4D97-AF65-F5344CB8AC3E}">
        <p14:creationId xmlns:p14="http://schemas.microsoft.com/office/powerpoint/2010/main" val="224314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Serializable</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We see from the previous table that if you use the SERIALIZABLE option, all 4 concurrency problems will be prevented.  Each transaction is completely isolated from every other transaction and concurrency is severely restricted.  The server does this by locking each resource, preventing other transactions accessing it.  Since each transaction must wait for the previous transaction to commit, the transactions are executed serially, one after another.</a:t>
            </a:r>
            <a:endParaRPr lang="en-IE" dirty="0"/>
          </a:p>
        </p:txBody>
      </p:sp>
    </p:spTree>
    <p:extLst>
      <p:ext uri="{BB962C8B-B14F-4D97-AF65-F5344CB8AC3E}">
        <p14:creationId xmlns:p14="http://schemas.microsoft.com/office/powerpoint/2010/main" val="370052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Serializable</a:t>
            </a:r>
            <a:r>
              <a:rPr lang="en-IE" dirty="0" smtClean="0"/>
              <a:t> – </a:t>
            </a:r>
            <a:r>
              <a:rPr lang="en-IE" dirty="0" err="1" smtClean="0"/>
              <a:t>ctd</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Since the SERIALIZABLE level eliminates all concurrency problems, you may think that this is always the best option.  However, this option requires more overhead to manage all of the locks, so the access time for each transaction is increased.  For some systems, this may cause significant performance problems- typically you want to use SERIALIZABLE isolation level only for situations in which phantom reads aren’t acceptable.</a:t>
            </a:r>
            <a:endParaRPr lang="en-IE" dirty="0"/>
          </a:p>
        </p:txBody>
      </p:sp>
    </p:spTree>
    <p:extLst>
      <p:ext uri="{BB962C8B-B14F-4D97-AF65-F5344CB8AC3E}">
        <p14:creationId xmlns:p14="http://schemas.microsoft.com/office/powerpoint/2010/main" val="2097596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READ UNCOMMITTED</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The lowest isolation level is READ UNCOMMITTED, which allows all four of the concurrency problems to occur.  It does this by performing SELECT queries without setting any locks and without honouring any existing locks.  Since this means that your SELECT statement will always execute immediately, this setting provides the best performance.  Since other transactions can retrieve and modify the same data, however, this setting can’t prevent concurrency problems.</a:t>
            </a:r>
            <a:endParaRPr lang="en-IE" dirty="0"/>
          </a:p>
        </p:txBody>
      </p:sp>
    </p:spTree>
    <p:extLst>
      <p:ext uri="{BB962C8B-B14F-4D97-AF65-F5344CB8AC3E}">
        <p14:creationId xmlns:p14="http://schemas.microsoft.com/office/powerpoint/2010/main" val="113994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READ COMMITTED</a:t>
            </a:r>
            <a:endParaRPr lang="en-IE" dirty="0"/>
          </a:p>
        </p:txBody>
      </p:sp>
      <p:sp>
        <p:nvSpPr>
          <p:cNvPr id="3" name="Content Placeholder 2"/>
          <p:cNvSpPr>
            <a:spLocks noGrp="1"/>
          </p:cNvSpPr>
          <p:nvPr>
            <p:ph idx="1"/>
          </p:nvPr>
        </p:nvSpPr>
        <p:spPr/>
        <p:txBody>
          <a:bodyPr/>
          <a:lstStyle/>
          <a:p>
            <a:r>
              <a:rPr lang="en-IE" dirty="0" smtClean="0"/>
              <a:t>The READ COMMITTED isolation level prevents transactions from seeing data that has been changed by other transactions but not committed.  This prevents dirty reads, but allows for other types of concurrency problems.</a:t>
            </a:r>
            <a:endParaRPr lang="en-IE" dirty="0"/>
          </a:p>
        </p:txBody>
      </p:sp>
    </p:spTree>
    <p:extLst>
      <p:ext uri="{BB962C8B-B14F-4D97-AF65-F5344CB8AC3E}">
        <p14:creationId xmlns:p14="http://schemas.microsoft.com/office/powerpoint/2010/main" val="1835041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REPEATABLE READ</a:t>
            </a:r>
            <a:endParaRPr lang="en-IE" dirty="0"/>
          </a:p>
        </p:txBody>
      </p:sp>
      <p:sp>
        <p:nvSpPr>
          <p:cNvPr id="3" name="Content Placeholder 2"/>
          <p:cNvSpPr>
            <a:spLocks noGrp="1"/>
          </p:cNvSpPr>
          <p:nvPr>
            <p:ph idx="1"/>
          </p:nvPr>
        </p:nvSpPr>
        <p:spPr/>
        <p:txBody>
          <a:bodyPr/>
          <a:lstStyle/>
          <a:p>
            <a:r>
              <a:rPr lang="en-IE" dirty="0" smtClean="0"/>
              <a:t>The default isolation level for MySQL is REPEATABLE READ.   With this level, rows read by a transaction will be read consistently within the same transaction.  To accomplish that, the server places locks on all the data used by the transaction that prevents others from updating the data.  </a:t>
            </a:r>
            <a:endParaRPr lang="en-IE" dirty="0"/>
          </a:p>
        </p:txBody>
      </p:sp>
    </p:spTree>
    <p:extLst>
      <p:ext uri="{BB962C8B-B14F-4D97-AF65-F5344CB8AC3E}">
        <p14:creationId xmlns:p14="http://schemas.microsoft.com/office/powerpoint/2010/main" val="34835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GB" dirty="0" smtClean="0"/>
              <a:t>Database Consistency</a:t>
            </a:r>
            <a:endParaRPr lang="en-IE" dirty="0"/>
          </a:p>
        </p:txBody>
      </p:sp>
      <p:sp>
        <p:nvSpPr>
          <p:cNvPr id="16387" name="Rectangle 3"/>
          <p:cNvSpPr>
            <a:spLocks noChangeArrowheads="1"/>
          </p:cNvSpPr>
          <p:nvPr/>
        </p:nvSpPr>
        <p:spPr bwMode="auto">
          <a:xfrm>
            <a:off x="1531938" y="1477963"/>
            <a:ext cx="6392862" cy="1816100"/>
          </a:xfrm>
          <a:prstGeom prst="rect">
            <a:avLst/>
          </a:prstGeom>
          <a:noFill/>
          <a:ln w="9525">
            <a:noFill/>
            <a:miter lim="800000"/>
            <a:headEnd/>
            <a:tailEnd/>
          </a:ln>
        </p:spPr>
        <p:txBody>
          <a:bodyPr>
            <a:spAutoFit/>
          </a:bodyPr>
          <a:lstStyle/>
          <a:p>
            <a:r>
              <a:rPr lang="en-IE" sz="2800" dirty="0"/>
              <a:t>A database is in a CONSISTENT state if there are no contradictions between items stored in the database. </a:t>
            </a:r>
          </a:p>
          <a:p>
            <a:endParaRPr lang="en-IE" sz="2800" dirty="0"/>
          </a:p>
        </p:txBody>
      </p:sp>
      <p:sp>
        <p:nvSpPr>
          <p:cNvPr id="5" name="Rectangle 4"/>
          <p:cNvSpPr>
            <a:spLocks noChangeArrowheads="1"/>
          </p:cNvSpPr>
          <p:nvPr/>
        </p:nvSpPr>
        <p:spPr bwMode="auto">
          <a:xfrm>
            <a:off x="1531938" y="3275013"/>
            <a:ext cx="6392862" cy="1816100"/>
          </a:xfrm>
          <a:prstGeom prst="rect">
            <a:avLst/>
          </a:prstGeom>
          <a:noFill/>
          <a:ln w="9525">
            <a:noFill/>
            <a:miter lim="800000"/>
            <a:headEnd/>
            <a:tailEnd/>
          </a:ln>
        </p:spPr>
        <p:txBody>
          <a:bodyPr>
            <a:spAutoFit/>
          </a:bodyPr>
          <a:lstStyle/>
          <a:p>
            <a:r>
              <a:rPr lang="en-IE" sz="2800" dirty="0"/>
              <a:t>However, during the course of routine processing, it is sometimes necessary for the database to momentarily enter an inconsistent state.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4</a:t>
            </a:fld>
            <a:endParaRPr lang="en-US"/>
          </a:p>
        </p:txBody>
      </p:sp>
    </p:spTree>
    <p:extLst>
      <p:ext uri="{BB962C8B-B14F-4D97-AF65-F5344CB8AC3E}">
        <p14:creationId xmlns:p14="http://schemas.microsoft.com/office/powerpoint/2010/main" val="37224808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Deadlock</a:t>
            </a:r>
            <a:endParaRPr lang="en-IE" dirty="0"/>
          </a:p>
        </p:txBody>
      </p:sp>
      <p:sp>
        <p:nvSpPr>
          <p:cNvPr id="3" name="Content Placeholder 2"/>
          <p:cNvSpPr>
            <a:spLocks noGrp="1"/>
          </p:cNvSpPr>
          <p:nvPr>
            <p:ph idx="1"/>
          </p:nvPr>
        </p:nvSpPr>
        <p:spPr/>
        <p:txBody>
          <a:bodyPr>
            <a:normAutofit fontScale="55000" lnSpcReduction="20000"/>
          </a:bodyPr>
          <a:lstStyle/>
          <a:p>
            <a:r>
              <a:rPr lang="en-IE" sz="4000" dirty="0" smtClean="0"/>
              <a:t>A deadlock occurs when neither of two transactions can be committed because each has a lock on a resource needed by another transaction.  </a:t>
            </a:r>
          </a:p>
          <a:p>
            <a:endParaRPr lang="en-IE" sz="4000" dirty="0" smtClean="0"/>
          </a:p>
          <a:p>
            <a:pPr marL="82296" indent="0">
              <a:buNone/>
            </a:pPr>
            <a:r>
              <a:rPr lang="en-IE" dirty="0"/>
              <a:t> </a:t>
            </a:r>
            <a:r>
              <a:rPr lang="en-IE" dirty="0" smtClean="0"/>
              <a:t>- See explanation on next slide</a:t>
            </a:r>
          </a:p>
          <a:p>
            <a:pPr marL="82296" indent="0">
              <a:buNone/>
            </a:pPr>
            <a:r>
              <a:rPr lang="en-US" b="1" dirty="0" smtClean="0"/>
              <a:t>Transaction </a:t>
            </a:r>
            <a:r>
              <a:rPr lang="en-US" b="1" dirty="0"/>
              <a:t>A</a:t>
            </a:r>
            <a:endParaRPr lang="en-IE" b="1" dirty="0"/>
          </a:p>
          <a:p>
            <a:pPr marL="82296" indent="0">
              <a:buNone/>
            </a:pPr>
            <a:r>
              <a:rPr lang="en-US" dirty="0"/>
              <a:t>START TRANSACTION;</a:t>
            </a:r>
            <a:endParaRPr lang="en-IE" dirty="0"/>
          </a:p>
          <a:p>
            <a:pPr marL="82296" indent="0">
              <a:buNone/>
            </a:pPr>
            <a:r>
              <a:rPr lang="en-US" dirty="0"/>
              <a:t>UPDATE savings SET balance = balance - </a:t>
            </a:r>
            <a:r>
              <a:rPr lang="en-US" dirty="0" err="1"/>
              <a:t>transfer_amount</a:t>
            </a:r>
            <a:r>
              <a:rPr lang="en-US" dirty="0"/>
              <a:t>;</a:t>
            </a:r>
            <a:endParaRPr lang="en-IE" dirty="0"/>
          </a:p>
          <a:p>
            <a:pPr marL="82296" indent="0">
              <a:buNone/>
            </a:pPr>
            <a:r>
              <a:rPr lang="en-US" dirty="0"/>
              <a:t>UPDATE checking SET balance = balance + </a:t>
            </a:r>
            <a:r>
              <a:rPr lang="en-US" dirty="0" err="1"/>
              <a:t>transfer_amount</a:t>
            </a:r>
            <a:r>
              <a:rPr lang="en-US" dirty="0"/>
              <a:t>;</a:t>
            </a:r>
            <a:endParaRPr lang="en-IE" dirty="0"/>
          </a:p>
          <a:p>
            <a:pPr marL="82296" indent="0">
              <a:buNone/>
            </a:pPr>
            <a:r>
              <a:rPr lang="en-US" dirty="0"/>
              <a:t>COMMIT;</a:t>
            </a:r>
            <a:endParaRPr lang="en-IE" dirty="0"/>
          </a:p>
          <a:p>
            <a:pPr marL="82296" indent="0">
              <a:buNone/>
            </a:pPr>
            <a:r>
              <a:rPr lang="en-US" b="1" dirty="0"/>
              <a:t>Transaction B (possible deadlock)</a:t>
            </a:r>
            <a:endParaRPr lang="en-IE" b="1" dirty="0"/>
          </a:p>
          <a:p>
            <a:pPr marL="82296" indent="0">
              <a:buNone/>
            </a:pPr>
            <a:r>
              <a:rPr lang="en-US" dirty="0"/>
              <a:t>START TRANSACTION;</a:t>
            </a:r>
            <a:endParaRPr lang="en-IE" dirty="0"/>
          </a:p>
          <a:p>
            <a:pPr marL="82296" indent="0">
              <a:buNone/>
            </a:pPr>
            <a:r>
              <a:rPr lang="en-US" dirty="0"/>
              <a:t>UPDATE checking SET balance = balance - </a:t>
            </a:r>
            <a:r>
              <a:rPr lang="en-US" dirty="0" err="1"/>
              <a:t>transfer_amount</a:t>
            </a:r>
            <a:r>
              <a:rPr lang="en-US" dirty="0"/>
              <a:t>;</a:t>
            </a:r>
            <a:endParaRPr lang="en-IE" dirty="0"/>
          </a:p>
          <a:p>
            <a:pPr marL="82296" indent="0">
              <a:buNone/>
            </a:pPr>
            <a:r>
              <a:rPr lang="en-US" dirty="0"/>
              <a:t>UPDATE savings SET balance = balance + </a:t>
            </a:r>
            <a:r>
              <a:rPr lang="en-US" dirty="0" err="1"/>
              <a:t>transfer_amount</a:t>
            </a:r>
            <a:r>
              <a:rPr lang="en-US" dirty="0"/>
              <a:t>;</a:t>
            </a:r>
            <a:endParaRPr lang="en-IE" dirty="0"/>
          </a:p>
          <a:p>
            <a:pPr marL="82296" indent="0">
              <a:buNone/>
            </a:pPr>
            <a:r>
              <a:rPr lang="en-US" dirty="0"/>
              <a:t>COMMIT;</a:t>
            </a:r>
            <a:endParaRPr lang="en-IE" dirty="0"/>
          </a:p>
          <a:p>
            <a:endParaRPr lang="en-IE" dirty="0"/>
          </a:p>
        </p:txBody>
      </p:sp>
    </p:spTree>
    <p:extLst>
      <p:ext uri="{BB962C8B-B14F-4D97-AF65-F5344CB8AC3E}">
        <p14:creationId xmlns:p14="http://schemas.microsoft.com/office/powerpoint/2010/main" val="4220161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Deadlock Victim </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Here, transaction A updates the savings account first, then the checking account, while transaction B updates the checking account first and then the savings account. </a:t>
            </a:r>
          </a:p>
          <a:p>
            <a:r>
              <a:rPr lang="en-IE" dirty="0" smtClean="0"/>
              <a:t>Now, suppose that the </a:t>
            </a:r>
            <a:r>
              <a:rPr lang="en-IE" b="1" dirty="0" smtClean="0"/>
              <a:t>first statement in transaction A locks the savings account</a:t>
            </a:r>
            <a:r>
              <a:rPr lang="en-IE" dirty="0" smtClean="0"/>
              <a:t>, and the </a:t>
            </a:r>
            <a:r>
              <a:rPr lang="en-IE" b="1" dirty="0" smtClean="0"/>
              <a:t>first statement in transaction B locks the checking account.</a:t>
            </a:r>
            <a:r>
              <a:rPr lang="en-IE" dirty="0" smtClean="0"/>
              <a:t>  At that point, a deadlock occurs because transaction A needs the savings account and transaction B has to be rolled back so the other can proceed, and the loser is known as a </a:t>
            </a:r>
            <a:r>
              <a:rPr lang="en-IE" b="1" i="1" dirty="0" smtClean="0"/>
              <a:t>deadlock victim</a:t>
            </a:r>
            <a:r>
              <a:rPr lang="en-IE" dirty="0" smtClean="0"/>
              <a:t>.</a:t>
            </a:r>
            <a:endParaRPr lang="en-IE" dirty="0"/>
          </a:p>
        </p:txBody>
      </p:sp>
    </p:spTree>
    <p:extLst>
      <p:ext uri="{BB962C8B-B14F-4D97-AF65-F5344CB8AC3E}">
        <p14:creationId xmlns:p14="http://schemas.microsoft.com/office/powerpoint/2010/main" val="2079577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Four ways to prevent Deadlock</a:t>
            </a:r>
            <a:endParaRPr lang="en-IE" dirty="0"/>
          </a:p>
        </p:txBody>
      </p:sp>
      <p:sp>
        <p:nvSpPr>
          <p:cNvPr id="3" name="Content Placeholder 2"/>
          <p:cNvSpPr>
            <a:spLocks noGrp="1"/>
          </p:cNvSpPr>
          <p:nvPr>
            <p:ph idx="1"/>
          </p:nvPr>
        </p:nvSpPr>
        <p:spPr/>
        <p:txBody>
          <a:bodyPr/>
          <a:lstStyle/>
          <a:p>
            <a:pPr marL="596646" indent="-514350">
              <a:buFont typeface="+mj-lt"/>
              <a:buAutoNum type="arabicPeriod"/>
            </a:pPr>
            <a:r>
              <a:rPr lang="en-IE" dirty="0" smtClean="0"/>
              <a:t>Don’t allow transactions to remain open very long</a:t>
            </a:r>
          </a:p>
          <a:p>
            <a:pPr marL="596646" indent="-514350">
              <a:buFont typeface="+mj-lt"/>
              <a:buAutoNum type="arabicPeriod"/>
            </a:pPr>
            <a:r>
              <a:rPr lang="en-IE" dirty="0" smtClean="0"/>
              <a:t>Don’t use a transaction isolation level higher than necessary</a:t>
            </a:r>
          </a:p>
          <a:p>
            <a:pPr marL="596646" indent="-514350">
              <a:buFont typeface="+mj-lt"/>
              <a:buAutoNum type="arabicPeriod"/>
            </a:pPr>
            <a:r>
              <a:rPr lang="en-IE" dirty="0" smtClean="0"/>
              <a:t>Make large changes when you be assured of nearly exclusive access</a:t>
            </a:r>
          </a:p>
          <a:p>
            <a:pPr marL="596646" indent="-514350">
              <a:buFont typeface="+mj-lt"/>
              <a:buAutoNum type="arabicPeriod"/>
            </a:pPr>
            <a:r>
              <a:rPr lang="en-IE" dirty="0" smtClean="0"/>
              <a:t>Take locking behaviour into consideration when coding your transactions</a:t>
            </a:r>
          </a:p>
        </p:txBody>
      </p:sp>
    </p:spTree>
    <p:extLst>
      <p:ext uri="{BB962C8B-B14F-4D97-AF65-F5344CB8AC3E}">
        <p14:creationId xmlns:p14="http://schemas.microsoft.com/office/powerpoint/2010/main" val="2814552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1)Don’t allow transactions to remain open very long</a:t>
            </a:r>
            <a:endParaRPr lang="en-IE" dirty="0"/>
          </a:p>
        </p:txBody>
      </p:sp>
      <p:sp>
        <p:nvSpPr>
          <p:cNvPr id="3" name="Content Placeholder 2"/>
          <p:cNvSpPr>
            <a:spLocks noGrp="1"/>
          </p:cNvSpPr>
          <p:nvPr>
            <p:ph idx="1"/>
          </p:nvPr>
        </p:nvSpPr>
        <p:spPr>
          <a:xfrm>
            <a:off x="1435608" y="1447800"/>
            <a:ext cx="7528880" cy="5149552"/>
          </a:xfrm>
        </p:spPr>
        <p:txBody>
          <a:bodyPr>
            <a:normAutofit fontScale="47500" lnSpcReduction="20000"/>
          </a:bodyPr>
          <a:lstStyle/>
          <a:p>
            <a:r>
              <a:rPr lang="en-US" sz="4400" b="1" dirty="0"/>
              <a:t>Keep transactions short </a:t>
            </a:r>
            <a:r>
              <a:rPr lang="en-US" sz="4400" dirty="0"/>
              <a:t>– the longer you leave a transaction open and uncommitted, the more likely it is that another transaction will need to work with that same </a:t>
            </a:r>
            <a:r>
              <a:rPr lang="en-US" sz="4400" dirty="0" smtClean="0"/>
              <a:t>resource</a:t>
            </a:r>
          </a:p>
          <a:p>
            <a:pPr marL="82296" indent="0">
              <a:buNone/>
            </a:pPr>
            <a:endParaRPr lang="en-IE" sz="4400" dirty="0"/>
          </a:p>
          <a:p>
            <a:r>
              <a:rPr lang="en-US" sz="4400" dirty="0"/>
              <a:t>W</a:t>
            </a:r>
            <a:r>
              <a:rPr lang="en-US" sz="4400" dirty="0" smtClean="0"/>
              <a:t>hen </a:t>
            </a:r>
            <a:r>
              <a:rPr lang="en-US" sz="4400" dirty="0"/>
              <a:t>coding your transaction make sure to include the appropriate </a:t>
            </a:r>
            <a:r>
              <a:rPr lang="en-US" sz="4400" b="1" dirty="0"/>
              <a:t>COMMIT</a:t>
            </a:r>
            <a:r>
              <a:rPr lang="en-US" sz="4400" dirty="0"/>
              <a:t> and </a:t>
            </a:r>
            <a:r>
              <a:rPr lang="en-US" sz="4400" b="1" dirty="0"/>
              <a:t>ROLLBACK</a:t>
            </a:r>
            <a:r>
              <a:rPr lang="en-US" sz="4400" dirty="0"/>
              <a:t> statements.   Don’t code statements that take a long time to </a:t>
            </a:r>
            <a:r>
              <a:rPr lang="en-US" sz="4400" dirty="0" smtClean="0"/>
              <a:t>execute </a:t>
            </a:r>
            <a:r>
              <a:rPr lang="en-US" sz="4400" dirty="0"/>
              <a:t>between the START TRANSACTION statement that starts the transaction and the COMMIT or ROLLBACK statement that finishes the transaction</a:t>
            </a:r>
            <a:r>
              <a:rPr lang="en-US" sz="4400" dirty="0" smtClean="0"/>
              <a:t>.</a:t>
            </a:r>
          </a:p>
          <a:p>
            <a:endParaRPr lang="en-IE" sz="4400" dirty="0"/>
          </a:p>
          <a:p>
            <a:r>
              <a:rPr lang="en-US" sz="4400" dirty="0"/>
              <a:t>Keep SELECT statements outside of the transaction except when absolutely </a:t>
            </a:r>
            <a:r>
              <a:rPr lang="en-US" sz="4400" dirty="0" smtClean="0"/>
              <a:t>necessary</a:t>
            </a:r>
          </a:p>
          <a:p>
            <a:endParaRPr lang="en-IE" sz="4400" dirty="0"/>
          </a:p>
          <a:p>
            <a:r>
              <a:rPr lang="en-US" sz="4400" dirty="0"/>
              <a:t>Never code requests for user input during a transaction</a:t>
            </a:r>
            <a:endParaRPr lang="en-IE" sz="4400" dirty="0"/>
          </a:p>
          <a:p>
            <a:endParaRPr lang="en-IE" dirty="0"/>
          </a:p>
        </p:txBody>
      </p:sp>
    </p:spTree>
    <p:extLst>
      <p:ext uri="{BB962C8B-B14F-4D97-AF65-F5344CB8AC3E}">
        <p14:creationId xmlns:p14="http://schemas.microsoft.com/office/powerpoint/2010/main" val="1210809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2) Don’t use a transaction isolation level higher than necessary</a:t>
            </a:r>
            <a:endParaRPr lang="en-IE" dirty="0"/>
          </a:p>
        </p:txBody>
      </p:sp>
      <p:sp>
        <p:nvSpPr>
          <p:cNvPr id="5" name="Rectangle 1"/>
          <p:cNvSpPr>
            <a:spLocks noChangeArrowheads="1"/>
          </p:cNvSpPr>
          <p:nvPr/>
        </p:nvSpPr>
        <p:spPr bwMode="auto">
          <a:xfrm>
            <a:off x="1377519" y="1556792"/>
            <a:ext cx="7738016"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transaction isolation level controls the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degree to which transactions are isolated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from one another.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a:t>
            </a:r>
            <a:r>
              <a:rPr kumimoji="0" lang="en-GB" sz="28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higher you set the isolation level,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more likely it</a:t>
            </a:r>
            <a:r>
              <a:rPr kumimoji="0" lang="en-GB" sz="28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 that two transactions will be</a:t>
            </a:r>
            <a:r>
              <a:rPr kumimoji="0" lang="en-GB" sz="28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unable to work with the same resource at </a:t>
            </a:r>
          </a:p>
          <a:p>
            <a:pPr marL="0" marR="0" lvl="0" indent="0" algn="l" defTabSz="914400" rtl="0" eaLnBrk="1" fontAlgn="base" latinLnBrk="0" hangingPunct="1">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same time.</a:t>
            </a:r>
            <a:endParaRPr kumimoji="0" lang="en-IE"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default level of REPEATABLE READ </a:t>
            </a:r>
          </a:p>
          <a:p>
            <a:pPr marL="0" marR="0" lvl="0" indent="0" algn="l" defTabSz="914400" rtl="0" eaLnBrk="0" fontAlgn="base" latinLnBrk="0" hangingPunct="0">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 usually acceptable, but you should </a:t>
            </a:r>
          </a:p>
          <a:p>
            <a:pPr marL="0" marR="0" lvl="0" indent="0" algn="l" defTabSz="914400" rtl="0" eaLnBrk="0" fontAlgn="base" latinLnBrk="0" hangingPunct="0">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consider changing to READ COMMITTED </a:t>
            </a:r>
          </a:p>
          <a:p>
            <a:pPr marL="0" marR="0" lvl="0" indent="0" algn="l" defTabSz="914400" rtl="0" eaLnBrk="0" fontAlgn="base" latinLnBrk="0" hangingPunct="0">
              <a:lnSpc>
                <a:spcPct val="100000"/>
              </a:lnSpc>
              <a:spcBef>
                <a:spcPct val="0"/>
              </a:spcBef>
              <a:spcAft>
                <a:spcPct val="0"/>
              </a:spcAft>
              <a:buClrTx/>
              <a:buSzTx/>
              <a:buFontTx/>
              <a:buNone/>
              <a:tabLst>
                <a:tab pos="347663" algn="l"/>
                <a:tab pos="457200" algn="l"/>
              </a:tabLst>
            </a:pPr>
            <a:r>
              <a:rPr kumimoji="0" lang="en-GB"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deadlock becomes a problem</a:t>
            </a:r>
            <a:r>
              <a:rPr kumimoji="0" lang="en-GB"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IE"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7663" algn="l"/>
                <a:tab pos="457200" algn="l"/>
              </a:tabLst>
            </a:pPr>
            <a:endParaRPr kumimoji="0" lang="en-IE"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54449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Recap - transaction isolation</a:t>
            </a:r>
            <a:endParaRPr lang="en-I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7765090"/>
              </p:ext>
            </p:extLst>
          </p:nvPr>
        </p:nvGraphicFramePr>
        <p:xfrm>
          <a:off x="1403648" y="1700808"/>
          <a:ext cx="5400601" cy="3312367"/>
        </p:xfrm>
        <a:graphic>
          <a:graphicData uri="http://schemas.openxmlformats.org/drawingml/2006/table">
            <a:tbl>
              <a:tblPr firstRow="1" firstCol="1" bandRow="1">
                <a:tableStyleId>{5C22544A-7EE6-4342-B048-85BDC9FD1C3A}</a:tableStyleId>
              </a:tblPr>
              <a:tblGrid>
                <a:gridCol w="1387613"/>
                <a:gridCol w="772039"/>
                <a:gridCol w="1079827"/>
                <a:gridCol w="1080561"/>
                <a:gridCol w="1080561"/>
              </a:tblGrid>
              <a:tr h="736082">
                <a:tc>
                  <a:txBody>
                    <a:bodyPr/>
                    <a:lstStyle/>
                    <a:p>
                      <a:pPr>
                        <a:spcAft>
                          <a:spcPts val="0"/>
                        </a:spcAft>
                      </a:pPr>
                      <a:r>
                        <a:rPr lang="en-GB" sz="1000" dirty="0">
                          <a:effectLst/>
                        </a:rPr>
                        <a:t>Isolation Level</a:t>
                      </a:r>
                      <a:endParaRPr lang="en-IE" sz="1000" dirty="0">
                        <a:effectLst/>
                        <a:latin typeface="Times New Roman"/>
                        <a:ea typeface="Times New Roman"/>
                      </a:endParaRPr>
                    </a:p>
                  </a:txBody>
                  <a:tcPr marL="68580" marR="68580" marT="0" marB="0"/>
                </a:tc>
                <a:tc>
                  <a:txBody>
                    <a:bodyPr/>
                    <a:lstStyle/>
                    <a:p>
                      <a:pPr>
                        <a:spcAft>
                          <a:spcPts val="0"/>
                        </a:spcAft>
                      </a:pPr>
                      <a:r>
                        <a:rPr lang="en-GB" sz="1000">
                          <a:effectLst/>
                        </a:rPr>
                        <a:t>Dirty Reads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Lost Updates</a:t>
                      </a:r>
                      <a:endParaRPr lang="en-IE" sz="1000">
                        <a:effectLst/>
                        <a:latin typeface="Times New Roman"/>
                        <a:ea typeface="Times New Roman"/>
                      </a:endParaRPr>
                    </a:p>
                  </a:txBody>
                  <a:tcPr marL="68580" marR="68580" marT="0" marB="0"/>
                </a:tc>
                <a:tc>
                  <a:txBody>
                    <a:bodyPr/>
                    <a:lstStyle/>
                    <a:p>
                      <a:pPr>
                        <a:spcAft>
                          <a:spcPts val="0"/>
                        </a:spcAft>
                      </a:pPr>
                      <a:r>
                        <a:rPr lang="en-GB" sz="1000" dirty="0">
                          <a:effectLst/>
                        </a:rPr>
                        <a:t>Nonrepeatable reads</a:t>
                      </a:r>
                      <a:endParaRPr lang="en-IE" sz="1000" dirty="0">
                        <a:effectLst/>
                        <a:latin typeface="Times New Roman"/>
                        <a:ea typeface="Times New Roman"/>
                      </a:endParaRPr>
                    </a:p>
                  </a:txBody>
                  <a:tcPr marL="68580" marR="68580" marT="0" marB="0"/>
                </a:tc>
                <a:tc>
                  <a:txBody>
                    <a:bodyPr/>
                    <a:lstStyle/>
                    <a:p>
                      <a:pPr>
                        <a:spcAft>
                          <a:spcPts val="0"/>
                        </a:spcAft>
                      </a:pPr>
                      <a:r>
                        <a:rPr lang="en-GB" sz="1000">
                          <a:effectLst/>
                        </a:rPr>
                        <a:t>Phantom reads</a:t>
                      </a:r>
                      <a:endParaRPr lang="en-IE" sz="1000">
                        <a:effectLst/>
                        <a:latin typeface="Times New Roman"/>
                        <a:ea typeface="Times New Roman"/>
                      </a:endParaRPr>
                    </a:p>
                  </a:txBody>
                  <a:tcPr marL="68580" marR="68580" marT="0" marB="0"/>
                </a:tc>
              </a:tr>
              <a:tr h="736082">
                <a:tc>
                  <a:txBody>
                    <a:bodyPr/>
                    <a:lstStyle/>
                    <a:p>
                      <a:pPr>
                        <a:spcAft>
                          <a:spcPts val="0"/>
                        </a:spcAft>
                      </a:pPr>
                      <a:r>
                        <a:rPr lang="en-GB" sz="1000">
                          <a:effectLst/>
                        </a:rPr>
                        <a:t>READ UNCOMMITTED</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Allows</a:t>
                      </a:r>
                      <a:endParaRPr lang="en-IE" sz="1000">
                        <a:effectLst/>
                        <a:latin typeface="Times New Roman"/>
                        <a:ea typeface="Times New Roman"/>
                      </a:endParaRPr>
                    </a:p>
                  </a:txBody>
                  <a:tcPr marL="68580" marR="68580" marT="0" marB="0"/>
                </a:tc>
                <a:tc>
                  <a:txBody>
                    <a:bodyPr/>
                    <a:lstStyle/>
                    <a:p>
                      <a:pPr>
                        <a:spcAft>
                          <a:spcPts val="0"/>
                        </a:spcAft>
                      </a:pPr>
                      <a:r>
                        <a:rPr lang="en-GB" sz="1000" dirty="0">
                          <a:effectLst/>
                        </a:rPr>
                        <a:t>Allows</a:t>
                      </a:r>
                      <a:endParaRPr lang="en-IE" sz="1000" dirty="0">
                        <a:effectLst/>
                        <a:latin typeface="Times New Roman"/>
                        <a:ea typeface="Times New Roman"/>
                      </a:endParaRPr>
                    </a:p>
                  </a:txBody>
                  <a:tcPr marL="68580" marR="68580" marT="0" marB="0"/>
                </a:tc>
                <a:tc>
                  <a:txBody>
                    <a:bodyPr/>
                    <a:lstStyle/>
                    <a:p>
                      <a:pPr>
                        <a:spcAft>
                          <a:spcPts val="0"/>
                        </a:spcAft>
                      </a:pPr>
                      <a:r>
                        <a:rPr lang="en-GB" sz="1000" dirty="0">
                          <a:effectLst/>
                        </a:rPr>
                        <a:t>Allows</a:t>
                      </a:r>
                      <a:endParaRPr lang="en-IE" sz="1000" dirty="0">
                        <a:effectLst/>
                        <a:latin typeface="Times New Roman"/>
                        <a:ea typeface="Times New Roman"/>
                      </a:endParaRPr>
                    </a:p>
                  </a:txBody>
                  <a:tcPr marL="68580" marR="68580" marT="0" marB="0"/>
                </a:tc>
                <a:tc>
                  <a:txBody>
                    <a:bodyPr/>
                    <a:lstStyle/>
                    <a:p>
                      <a:pPr>
                        <a:spcAft>
                          <a:spcPts val="0"/>
                        </a:spcAft>
                      </a:pPr>
                      <a:r>
                        <a:rPr lang="en-GB" sz="1000">
                          <a:effectLst/>
                        </a:rPr>
                        <a:t>Allows</a:t>
                      </a:r>
                      <a:endParaRPr lang="en-IE" sz="1000">
                        <a:effectLst/>
                        <a:latin typeface="Times New Roman"/>
                        <a:ea typeface="Times New Roman"/>
                      </a:endParaRPr>
                    </a:p>
                  </a:txBody>
                  <a:tcPr marL="68580" marR="68580" marT="0" marB="0"/>
                </a:tc>
              </a:tr>
              <a:tr h="736082">
                <a:tc>
                  <a:txBody>
                    <a:bodyPr/>
                    <a:lstStyle/>
                    <a:p>
                      <a:pPr>
                        <a:spcAft>
                          <a:spcPts val="0"/>
                        </a:spcAft>
                      </a:pPr>
                      <a:r>
                        <a:rPr lang="en-GB" sz="1000">
                          <a:effectLst/>
                        </a:rPr>
                        <a:t>READ COMMITTED</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 </a:t>
                      </a:r>
                      <a:endParaRPr lang="en-IE" sz="1000">
                        <a:effectLst/>
                        <a:latin typeface="Times New Roman"/>
                        <a:ea typeface="Times New Roman"/>
                      </a:endParaRPr>
                    </a:p>
                  </a:txBody>
                  <a:tcPr marL="68580" marR="68580" marT="0" marB="0"/>
                </a:tc>
                <a:tc>
                  <a:txBody>
                    <a:bodyPr/>
                    <a:lstStyle/>
                    <a:p>
                      <a:pPr>
                        <a:spcAft>
                          <a:spcPts val="0"/>
                        </a:spcAft>
                      </a:pPr>
                      <a:r>
                        <a:rPr lang="en-GB" sz="1000" dirty="0">
                          <a:effectLst/>
                        </a:rPr>
                        <a:t>Allows</a:t>
                      </a:r>
                      <a:endParaRPr lang="en-IE" sz="1000" dirty="0">
                        <a:effectLst/>
                        <a:latin typeface="Times New Roman"/>
                        <a:ea typeface="Times New Roman"/>
                      </a:endParaRPr>
                    </a:p>
                  </a:txBody>
                  <a:tcPr marL="68580" marR="68580" marT="0" marB="0"/>
                </a:tc>
                <a:tc>
                  <a:txBody>
                    <a:bodyPr/>
                    <a:lstStyle/>
                    <a:p>
                      <a:pPr>
                        <a:spcAft>
                          <a:spcPts val="0"/>
                        </a:spcAft>
                      </a:pPr>
                      <a:r>
                        <a:rPr lang="en-GB" sz="1000">
                          <a:effectLst/>
                        </a:rPr>
                        <a:t>Allows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Allows</a:t>
                      </a:r>
                      <a:endParaRPr lang="en-IE" sz="1000">
                        <a:effectLst/>
                        <a:latin typeface="Times New Roman"/>
                        <a:ea typeface="Times New Roman"/>
                      </a:endParaRPr>
                    </a:p>
                  </a:txBody>
                  <a:tcPr marL="68580" marR="68580" marT="0" marB="0"/>
                </a:tc>
              </a:tr>
              <a:tr h="736082">
                <a:tc>
                  <a:txBody>
                    <a:bodyPr/>
                    <a:lstStyle/>
                    <a:p>
                      <a:pPr>
                        <a:spcAft>
                          <a:spcPts val="0"/>
                        </a:spcAft>
                      </a:pPr>
                      <a:r>
                        <a:rPr lang="en-GB" sz="1000">
                          <a:effectLst/>
                        </a:rPr>
                        <a:t>REPEATABLE READ</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Allows</a:t>
                      </a:r>
                      <a:endParaRPr lang="en-IE" sz="1000">
                        <a:effectLst/>
                        <a:latin typeface="Times New Roman"/>
                        <a:ea typeface="Times New Roman"/>
                      </a:endParaRPr>
                    </a:p>
                  </a:txBody>
                  <a:tcPr marL="68580" marR="68580" marT="0" marB="0"/>
                </a:tc>
              </a:tr>
              <a:tr h="368039">
                <a:tc>
                  <a:txBody>
                    <a:bodyPr/>
                    <a:lstStyle/>
                    <a:p>
                      <a:pPr>
                        <a:spcAft>
                          <a:spcPts val="0"/>
                        </a:spcAft>
                      </a:pPr>
                      <a:r>
                        <a:rPr lang="en-GB" sz="1000">
                          <a:effectLst/>
                        </a:rPr>
                        <a:t>SERIALIZABLE</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a:effectLst/>
                        </a:rPr>
                        <a:t>Prevents</a:t>
                      </a:r>
                      <a:endParaRPr lang="en-IE" sz="1000">
                        <a:effectLst/>
                        <a:latin typeface="Times New Roman"/>
                        <a:ea typeface="Times New Roman"/>
                      </a:endParaRPr>
                    </a:p>
                  </a:txBody>
                  <a:tcPr marL="68580" marR="68580" marT="0" marB="0"/>
                </a:tc>
                <a:tc>
                  <a:txBody>
                    <a:bodyPr/>
                    <a:lstStyle/>
                    <a:p>
                      <a:pPr>
                        <a:spcAft>
                          <a:spcPts val="0"/>
                        </a:spcAft>
                      </a:pPr>
                      <a:r>
                        <a:rPr lang="en-GB" sz="1000" dirty="0">
                          <a:effectLst/>
                        </a:rPr>
                        <a:t>Prevents</a:t>
                      </a:r>
                      <a:endParaRPr lang="en-IE" sz="1000" dirty="0">
                        <a:effectLst/>
                        <a:latin typeface="Times New Roman"/>
                        <a:ea typeface="Times New Roman"/>
                      </a:endParaRPr>
                    </a:p>
                  </a:txBody>
                  <a:tcPr marL="68580" marR="68580" marT="0" marB="0"/>
                </a:tc>
              </a:tr>
            </a:tbl>
          </a:graphicData>
        </a:graphic>
      </p:graphicFrame>
      <p:sp>
        <p:nvSpPr>
          <p:cNvPr id="3" name="Rectangle 2"/>
          <p:cNvSpPr/>
          <p:nvPr/>
        </p:nvSpPr>
        <p:spPr>
          <a:xfrm>
            <a:off x="1547664" y="5349115"/>
            <a:ext cx="6696744" cy="1200329"/>
          </a:xfrm>
          <a:prstGeom prst="rect">
            <a:avLst/>
          </a:prstGeom>
        </p:spPr>
        <p:txBody>
          <a:bodyPr wrap="square">
            <a:spAutoFit/>
          </a:bodyPr>
          <a:lstStyle/>
          <a:p>
            <a:r>
              <a:rPr lang="en-IE" sz="2400" dirty="0"/>
              <a:t>This figure lists the 4 transaction isolation levels that MySQL </a:t>
            </a:r>
            <a:r>
              <a:rPr lang="en-IE" sz="2400" dirty="0" smtClean="0"/>
              <a:t>provides and </a:t>
            </a:r>
            <a:r>
              <a:rPr lang="en-IE" sz="2400" dirty="0"/>
              <a:t>shows which concurrency problems they prevent or allow</a:t>
            </a:r>
          </a:p>
        </p:txBody>
      </p:sp>
    </p:spTree>
    <p:extLst>
      <p:ext uri="{BB962C8B-B14F-4D97-AF65-F5344CB8AC3E}">
        <p14:creationId xmlns:p14="http://schemas.microsoft.com/office/powerpoint/2010/main" val="1834519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282154"/>
          </a:xfrm>
        </p:spPr>
        <p:txBody>
          <a:bodyPr>
            <a:normAutofit fontScale="90000"/>
          </a:bodyPr>
          <a:lstStyle/>
          <a:p>
            <a:r>
              <a:rPr lang="en-IE" sz="3600" dirty="0" smtClean="0"/>
              <a:t>3</a:t>
            </a:r>
            <a:r>
              <a:rPr lang="en-IE" sz="3600" b="1" dirty="0" smtClean="0">
                <a:effectLst/>
              </a:rPr>
              <a:t>) Make large changes when you can be assured of nearly exclusive access</a:t>
            </a:r>
            <a:endParaRPr lang="en-IE" sz="3600" b="1" dirty="0">
              <a:effectLst/>
            </a:endParaRPr>
          </a:p>
        </p:txBody>
      </p:sp>
      <p:sp>
        <p:nvSpPr>
          <p:cNvPr id="3" name="Content Placeholder 2"/>
          <p:cNvSpPr>
            <a:spLocks noGrp="1"/>
          </p:cNvSpPr>
          <p:nvPr>
            <p:ph idx="1"/>
          </p:nvPr>
        </p:nvSpPr>
        <p:spPr>
          <a:xfrm>
            <a:off x="1547664" y="1772816"/>
            <a:ext cx="7386024" cy="4475584"/>
          </a:xfrm>
        </p:spPr>
        <p:txBody>
          <a:bodyPr>
            <a:normAutofit fontScale="85000" lnSpcReduction="10000"/>
          </a:bodyPr>
          <a:lstStyle/>
          <a:p>
            <a:r>
              <a:rPr lang="en-US" dirty="0"/>
              <a:t>You should schedule transactions that modify a large number of rows to run when no other transactions, or only a small number of other transactions, will be running.  That way, it’s less likely that the transactions will try to change the same rows at the same time.  </a:t>
            </a:r>
            <a:endParaRPr lang="en-IE" dirty="0"/>
          </a:p>
          <a:p>
            <a:r>
              <a:rPr lang="en-US" dirty="0"/>
              <a:t>If you need to change millions of rows in an active table, don’t do so during hours of peak usage.  If possible, give yourself exclusive access to the database before making large changes.</a:t>
            </a:r>
            <a:endParaRPr lang="en-IE" dirty="0"/>
          </a:p>
          <a:p>
            <a:pPr marL="82296" indent="0">
              <a:buNone/>
            </a:pPr>
            <a:endParaRPr lang="en-IE" dirty="0"/>
          </a:p>
        </p:txBody>
      </p:sp>
    </p:spTree>
    <p:extLst>
      <p:ext uri="{BB962C8B-B14F-4D97-AF65-F5344CB8AC3E}">
        <p14:creationId xmlns:p14="http://schemas.microsoft.com/office/powerpoint/2010/main" val="500848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962088" cy="1143000"/>
          </a:xfrm>
        </p:spPr>
        <p:txBody>
          <a:bodyPr>
            <a:normAutofit fontScale="90000"/>
          </a:bodyPr>
          <a:lstStyle/>
          <a:p>
            <a:r>
              <a:rPr lang="en-IE" sz="3200" b="1" dirty="0" smtClean="0">
                <a:effectLst/>
              </a:rPr>
              <a:t>4)Take locking behaviour into consideration when coding you transaction</a:t>
            </a:r>
            <a:endParaRPr lang="en-IE" sz="3200" b="1" dirty="0">
              <a:effectLst/>
            </a:endParaRPr>
          </a:p>
        </p:txBody>
      </p:sp>
      <p:sp>
        <p:nvSpPr>
          <p:cNvPr id="3" name="Content Placeholder 2"/>
          <p:cNvSpPr>
            <a:spLocks noGrp="1"/>
          </p:cNvSpPr>
          <p:nvPr>
            <p:ph idx="1"/>
          </p:nvPr>
        </p:nvSpPr>
        <p:spPr/>
        <p:txBody>
          <a:bodyPr/>
          <a:lstStyle/>
          <a:p>
            <a:r>
              <a:rPr lang="en-US" dirty="0"/>
              <a:t>If you need to code two or more transactions that update the same resources, code the updates in the same order in each transaction. – see transactions </a:t>
            </a:r>
            <a:r>
              <a:rPr lang="en-US" dirty="0" smtClean="0"/>
              <a:t>on next slide</a:t>
            </a:r>
            <a:endParaRPr lang="en-IE" dirty="0"/>
          </a:p>
          <a:p>
            <a:endParaRPr lang="en-IE" dirty="0"/>
          </a:p>
        </p:txBody>
      </p:sp>
    </p:spTree>
    <p:extLst>
      <p:ext uri="{BB962C8B-B14F-4D97-AF65-F5344CB8AC3E}">
        <p14:creationId xmlns:p14="http://schemas.microsoft.com/office/powerpoint/2010/main" val="3752566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Update Statements that illustrate Deadlocking</a:t>
            </a:r>
            <a:endParaRPr lang="en-IE" dirty="0"/>
          </a:p>
        </p:txBody>
      </p:sp>
      <p:sp>
        <p:nvSpPr>
          <p:cNvPr id="3" name="Content Placeholder 2"/>
          <p:cNvSpPr>
            <a:spLocks noGrp="1"/>
          </p:cNvSpPr>
          <p:nvPr>
            <p:ph idx="1"/>
          </p:nvPr>
        </p:nvSpPr>
        <p:spPr>
          <a:xfrm>
            <a:off x="1403648" y="1412776"/>
            <a:ext cx="7498080" cy="4800600"/>
          </a:xfrm>
        </p:spPr>
        <p:txBody>
          <a:bodyPr>
            <a:normAutofit fontScale="55000" lnSpcReduction="20000"/>
          </a:bodyPr>
          <a:lstStyle/>
          <a:p>
            <a:pPr marL="82296" indent="0">
              <a:buNone/>
            </a:pPr>
            <a:r>
              <a:rPr lang="en-US" b="1" dirty="0">
                <a:solidFill>
                  <a:srgbClr val="FF0000"/>
                </a:solidFill>
              </a:rPr>
              <a:t>UPDATE statements that illustrate deadlocking</a:t>
            </a:r>
            <a:endParaRPr lang="en-IE" b="1" dirty="0">
              <a:solidFill>
                <a:srgbClr val="FF0000"/>
              </a:solidFill>
            </a:endParaRPr>
          </a:p>
          <a:p>
            <a:pPr marL="82296" indent="0">
              <a:buNone/>
            </a:pPr>
            <a:r>
              <a:rPr lang="en-US" b="1" dirty="0"/>
              <a:t>Transaction A</a:t>
            </a:r>
            <a:endParaRPr lang="en-IE" b="1" dirty="0"/>
          </a:p>
          <a:p>
            <a:pPr marL="82296" indent="0">
              <a:buNone/>
            </a:pPr>
            <a:r>
              <a:rPr lang="en-US" dirty="0"/>
              <a:t>START TRANSACTION;</a:t>
            </a:r>
            <a:endParaRPr lang="en-IE" dirty="0"/>
          </a:p>
          <a:p>
            <a:pPr marL="82296" indent="0">
              <a:buNone/>
            </a:pPr>
            <a:r>
              <a:rPr lang="en-US" dirty="0"/>
              <a:t>UPDATE </a:t>
            </a:r>
            <a:r>
              <a:rPr lang="en-US" dirty="0">
                <a:solidFill>
                  <a:srgbClr val="0070C0"/>
                </a:solidFill>
              </a:rPr>
              <a:t>savings</a:t>
            </a:r>
            <a:r>
              <a:rPr lang="en-US" dirty="0"/>
              <a:t> SET balance = balance - </a:t>
            </a:r>
            <a:r>
              <a:rPr lang="en-US" dirty="0" err="1"/>
              <a:t>transfer_amount</a:t>
            </a:r>
            <a:r>
              <a:rPr lang="en-US" dirty="0"/>
              <a:t>;</a:t>
            </a:r>
            <a:endParaRPr lang="en-IE" dirty="0"/>
          </a:p>
          <a:p>
            <a:pPr marL="82296" indent="0">
              <a:buNone/>
            </a:pPr>
            <a:r>
              <a:rPr lang="en-US" dirty="0"/>
              <a:t>UPDATE </a:t>
            </a:r>
            <a:r>
              <a:rPr lang="en-US" dirty="0">
                <a:solidFill>
                  <a:srgbClr val="0070C0"/>
                </a:solidFill>
              </a:rPr>
              <a:t>checking</a:t>
            </a:r>
            <a:r>
              <a:rPr lang="en-US" dirty="0"/>
              <a:t> SET balance = balance + </a:t>
            </a:r>
            <a:r>
              <a:rPr lang="en-US" dirty="0" err="1"/>
              <a:t>transfer_amount</a:t>
            </a:r>
            <a:r>
              <a:rPr lang="en-US" dirty="0"/>
              <a:t>;</a:t>
            </a:r>
            <a:endParaRPr lang="en-IE" dirty="0"/>
          </a:p>
          <a:p>
            <a:pPr marL="82296" indent="0">
              <a:buNone/>
            </a:pPr>
            <a:r>
              <a:rPr lang="en-US" dirty="0"/>
              <a:t>COMMIT;</a:t>
            </a:r>
            <a:endParaRPr lang="en-IE" dirty="0"/>
          </a:p>
          <a:p>
            <a:pPr marL="82296" indent="0">
              <a:buNone/>
            </a:pPr>
            <a:r>
              <a:rPr lang="en-US" b="1" dirty="0"/>
              <a:t>Transaction B </a:t>
            </a:r>
            <a:r>
              <a:rPr lang="en-US" b="1" dirty="0">
                <a:solidFill>
                  <a:srgbClr val="FF0000"/>
                </a:solidFill>
              </a:rPr>
              <a:t>(possible deadlock)</a:t>
            </a:r>
            <a:endParaRPr lang="en-IE" b="1" dirty="0">
              <a:solidFill>
                <a:srgbClr val="FF0000"/>
              </a:solidFill>
            </a:endParaRPr>
          </a:p>
          <a:p>
            <a:pPr marL="82296" indent="0">
              <a:buNone/>
            </a:pPr>
            <a:r>
              <a:rPr lang="en-US" dirty="0"/>
              <a:t>START TRANSACTION;</a:t>
            </a:r>
            <a:endParaRPr lang="en-IE" dirty="0"/>
          </a:p>
          <a:p>
            <a:pPr marL="82296" indent="0">
              <a:buNone/>
            </a:pPr>
            <a:r>
              <a:rPr lang="en-US" dirty="0"/>
              <a:t>UPDATE </a:t>
            </a:r>
            <a:r>
              <a:rPr lang="en-US" dirty="0">
                <a:solidFill>
                  <a:srgbClr val="FF0000"/>
                </a:solidFill>
              </a:rPr>
              <a:t>checking </a:t>
            </a:r>
            <a:r>
              <a:rPr lang="en-US" dirty="0"/>
              <a:t>SET balance = balance - </a:t>
            </a:r>
            <a:r>
              <a:rPr lang="en-US" dirty="0" err="1"/>
              <a:t>transfer_amount</a:t>
            </a:r>
            <a:r>
              <a:rPr lang="en-US" dirty="0"/>
              <a:t>;</a:t>
            </a:r>
            <a:endParaRPr lang="en-IE" dirty="0"/>
          </a:p>
          <a:p>
            <a:pPr marL="82296" indent="0">
              <a:buNone/>
            </a:pPr>
            <a:r>
              <a:rPr lang="en-US" dirty="0"/>
              <a:t>UPDATE </a:t>
            </a:r>
            <a:r>
              <a:rPr lang="en-US" dirty="0">
                <a:solidFill>
                  <a:srgbClr val="FF0000"/>
                </a:solidFill>
              </a:rPr>
              <a:t>savings</a:t>
            </a:r>
            <a:r>
              <a:rPr lang="en-US" dirty="0"/>
              <a:t> SET balance = balance + </a:t>
            </a:r>
            <a:r>
              <a:rPr lang="en-US" dirty="0" err="1"/>
              <a:t>transfer_amount</a:t>
            </a:r>
            <a:r>
              <a:rPr lang="en-US" dirty="0"/>
              <a:t>;</a:t>
            </a:r>
            <a:endParaRPr lang="en-IE" dirty="0"/>
          </a:p>
          <a:p>
            <a:pPr marL="82296" indent="0">
              <a:buNone/>
            </a:pPr>
            <a:r>
              <a:rPr lang="en-US" dirty="0"/>
              <a:t>COMMIT;</a:t>
            </a:r>
            <a:endParaRPr lang="en-IE" dirty="0"/>
          </a:p>
          <a:p>
            <a:pPr marL="82296" indent="0">
              <a:buNone/>
            </a:pPr>
            <a:r>
              <a:rPr lang="en-US" b="1" dirty="0"/>
              <a:t>Transaction B </a:t>
            </a:r>
            <a:r>
              <a:rPr lang="en-US" b="1" dirty="0">
                <a:solidFill>
                  <a:srgbClr val="0070C0"/>
                </a:solidFill>
              </a:rPr>
              <a:t>(prevents </a:t>
            </a:r>
            <a:r>
              <a:rPr lang="en-US" b="1" dirty="0" smtClean="0">
                <a:solidFill>
                  <a:srgbClr val="0070C0"/>
                </a:solidFill>
              </a:rPr>
              <a:t>deadlocks -  note order )</a:t>
            </a:r>
            <a:endParaRPr lang="en-IE" b="1" dirty="0">
              <a:solidFill>
                <a:srgbClr val="0070C0"/>
              </a:solidFill>
            </a:endParaRPr>
          </a:p>
          <a:p>
            <a:pPr marL="82296" indent="0">
              <a:buNone/>
            </a:pPr>
            <a:r>
              <a:rPr lang="en-US" dirty="0"/>
              <a:t>START TRANSACTION;</a:t>
            </a:r>
            <a:endParaRPr lang="en-IE" dirty="0"/>
          </a:p>
          <a:p>
            <a:pPr marL="82296" indent="0">
              <a:buNone/>
            </a:pPr>
            <a:r>
              <a:rPr lang="en-US" dirty="0"/>
              <a:t>UPDATE </a:t>
            </a:r>
            <a:r>
              <a:rPr lang="en-US" dirty="0">
                <a:solidFill>
                  <a:srgbClr val="0070C0"/>
                </a:solidFill>
              </a:rPr>
              <a:t>savings</a:t>
            </a:r>
            <a:r>
              <a:rPr lang="en-US" dirty="0"/>
              <a:t> SET balance = balance + </a:t>
            </a:r>
            <a:r>
              <a:rPr lang="en-US" dirty="0" err="1"/>
              <a:t>transfer_amount</a:t>
            </a:r>
            <a:r>
              <a:rPr lang="en-US" dirty="0"/>
              <a:t>;</a:t>
            </a:r>
            <a:endParaRPr lang="en-IE" dirty="0"/>
          </a:p>
          <a:p>
            <a:pPr marL="82296" indent="0">
              <a:buNone/>
            </a:pPr>
            <a:r>
              <a:rPr lang="en-US" dirty="0"/>
              <a:t>UPDATE </a:t>
            </a:r>
            <a:r>
              <a:rPr lang="en-US" dirty="0">
                <a:solidFill>
                  <a:srgbClr val="0070C0"/>
                </a:solidFill>
              </a:rPr>
              <a:t>checking</a:t>
            </a:r>
            <a:r>
              <a:rPr lang="en-US" dirty="0"/>
              <a:t> SET balance = balance - </a:t>
            </a:r>
            <a:r>
              <a:rPr lang="en-US" dirty="0" err="1"/>
              <a:t>transfer_amount</a:t>
            </a:r>
            <a:r>
              <a:rPr lang="en-US" dirty="0"/>
              <a:t>;</a:t>
            </a:r>
            <a:endParaRPr lang="en-IE" dirty="0"/>
          </a:p>
          <a:p>
            <a:endParaRPr lang="en-IE" dirty="0"/>
          </a:p>
        </p:txBody>
      </p:sp>
    </p:spTree>
    <p:extLst>
      <p:ext uri="{BB962C8B-B14F-4D97-AF65-F5344CB8AC3E}">
        <p14:creationId xmlns:p14="http://schemas.microsoft.com/office/powerpoint/2010/main" val="2485263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normAutofit/>
          </a:bodyPr>
          <a:lstStyle/>
          <a:p>
            <a:pPr>
              <a:defRPr/>
            </a:pPr>
            <a:r>
              <a:rPr lang="en-US" sz="3200" dirty="0" smtClean="0"/>
              <a:t>Advantages of concurrent transaction Execution </a:t>
            </a:r>
            <a:endParaRPr lang="en-US" sz="3200" dirty="0"/>
          </a:p>
        </p:txBody>
      </p:sp>
      <p:sp>
        <p:nvSpPr>
          <p:cNvPr id="32771" name="Rectangle 3"/>
          <p:cNvSpPr>
            <a:spLocks noGrp="1" noChangeArrowheads="1"/>
          </p:cNvSpPr>
          <p:nvPr>
            <p:ph type="body" idx="1"/>
          </p:nvPr>
        </p:nvSpPr>
        <p:spPr>
          <a:xfrm>
            <a:off x="971600" y="1412776"/>
            <a:ext cx="7439025" cy="5099050"/>
          </a:xfrm>
        </p:spPr>
        <p:txBody>
          <a:bodyPr/>
          <a:lstStyle/>
          <a:p>
            <a:pPr marL="859536" lvl="1" indent="-457200">
              <a:buFont typeface="+mj-lt"/>
              <a:buAutoNum type="arabicPeriod"/>
            </a:pPr>
            <a:r>
              <a:rPr lang="en-US" sz="2400" b="1" dirty="0"/>
              <a:t>I</a:t>
            </a:r>
            <a:r>
              <a:rPr lang="en-US" sz="2400" b="1" dirty="0" smtClean="0"/>
              <a:t>ncreased processor and disk utilization</a:t>
            </a:r>
            <a:r>
              <a:rPr lang="en-US" sz="2400" dirty="0" smtClean="0"/>
              <a:t>, leading to better transaction </a:t>
            </a:r>
            <a:r>
              <a:rPr lang="en-US" sz="2400" i="1" dirty="0" smtClean="0"/>
              <a:t>throughput</a:t>
            </a:r>
          </a:p>
          <a:p>
            <a:pPr lvl="2"/>
            <a:r>
              <a:rPr lang="en-US" dirty="0" smtClean="0"/>
              <a:t>E.g. one transaction can be using the CPU while another is reading from or writing to the disk</a:t>
            </a:r>
          </a:p>
          <a:p>
            <a:pPr marL="859536" lvl="1" indent="-457200">
              <a:buFont typeface="+mj-lt"/>
              <a:buAutoNum type="arabicPeriod"/>
            </a:pPr>
            <a:r>
              <a:rPr lang="en-US" sz="2400" b="1" dirty="0"/>
              <a:t>R</a:t>
            </a:r>
            <a:r>
              <a:rPr lang="en-US" sz="2400" b="1" dirty="0" smtClean="0"/>
              <a:t>educed average response time</a:t>
            </a:r>
            <a:r>
              <a:rPr lang="en-US" sz="2400" dirty="0" smtClean="0"/>
              <a:t> for transactions: short transactions need not wait behind long ones.</a:t>
            </a:r>
          </a:p>
          <a:p>
            <a:pPr marL="402336" lvl="1" indent="0">
              <a:buNone/>
            </a:pPr>
            <a:endParaRPr lang="en-US" sz="2400" dirty="0" smtClean="0"/>
          </a:p>
          <a:p>
            <a:pPr marL="82296" indent="0">
              <a:buNone/>
            </a:pPr>
            <a:r>
              <a:rPr lang="en-IE" sz="2400" dirty="0" smtClean="0"/>
              <a:t>Concurrent execution of transactions is important when data must be fetched from disk or when transactions are long, and is less important when data is in memory and transactions are very short</a:t>
            </a:r>
            <a:endParaRPr lang="en-US" sz="2400" dirty="0" smtClean="0"/>
          </a:p>
        </p:txBody>
      </p:sp>
      <p:sp>
        <p:nvSpPr>
          <p:cNvPr id="2" name="Slide Number Placeholder 1"/>
          <p:cNvSpPr>
            <a:spLocks noGrp="1"/>
          </p:cNvSpPr>
          <p:nvPr>
            <p:ph type="sldNum" sz="quarter" idx="12"/>
          </p:nvPr>
        </p:nvSpPr>
        <p:spPr/>
        <p:txBody>
          <a:bodyPr/>
          <a:lstStyle/>
          <a:p>
            <a:pPr>
              <a:defRPr/>
            </a:pPr>
            <a:fld id="{DF0CE4B4-2FB4-477C-AF85-4377FB4EA7E4}" type="slidenum">
              <a:rPr lang="en-US" smtClean="0"/>
              <a:pPr>
                <a:defRPr/>
              </a:pPr>
              <a:t>49</a:t>
            </a:fld>
            <a:endParaRPr lang="en-US"/>
          </a:p>
        </p:txBody>
      </p:sp>
    </p:spTree>
    <p:extLst>
      <p:ext uri="{BB962C8B-B14F-4D97-AF65-F5344CB8AC3E}">
        <p14:creationId xmlns:p14="http://schemas.microsoft.com/office/powerpoint/2010/main" val="410846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GB" dirty="0" smtClean="0"/>
              <a:t>Database Consistency</a:t>
            </a:r>
            <a:endParaRPr lang="en-IE" dirty="0"/>
          </a:p>
        </p:txBody>
      </p:sp>
      <p:sp>
        <p:nvSpPr>
          <p:cNvPr id="3" name="Rectangle 2"/>
          <p:cNvSpPr/>
          <p:nvPr/>
        </p:nvSpPr>
        <p:spPr>
          <a:xfrm>
            <a:off x="1430338" y="1635125"/>
            <a:ext cx="7278687" cy="4894263"/>
          </a:xfrm>
          <a:prstGeom prst="rect">
            <a:avLst/>
          </a:prstGeom>
        </p:spPr>
        <p:txBody>
          <a:bodyPr>
            <a:spAutoFit/>
          </a:bodyPr>
          <a:lstStyle/>
          <a:p>
            <a:pPr marL="342900" indent="-342900">
              <a:buFont typeface="Arial" pitchFamily="34" charset="0"/>
              <a:buChar char="•"/>
              <a:defRPr/>
            </a:pPr>
            <a:r>
              <a:rPr lang="en-IE" sz="2800" dirty="0"/>
              <a:t>The DBMS must take measures to ensure that this momentary inconsistency does not become permanent</a:t>
            </a:r>
          </a:p>
          <a:p>
            <a:pPr marL="342900" indent="-342900">
              <a:buFont typeface="Arial" pitchFamily="34" charset="0"/>
              <a:buChar char="•"/>
              <a:defRPr/>
            </a:pPr>
            <a:r>
              <a:rPr lang="en-IE" sz="2800" dirty="0"/>
              <a:t>If another user were to access the data at this point, that user would see inconsistent data; and if user were performing an operation that updated the database, the inconsistent data might be incorporated into that update. </a:t>
            </a:r>
          </a:p>
          <a:p>
            <a:pPr>
              <a:defRPr/>
            </a:pPr>
            <a:endParaRPr lang="en-IE" dirty="0"/>
          </a:p>
          <a:p>
            <a:pPr>
              <a:defRPr/>
            </a:pPr>
            <a:endParaRPr lang="en-IE" dirty="0"/>
          </a:p>
          <a:p>
            <a:pPr>
              <a:defRPr/>
            </a:pPr>
            <a:r>
              <a:rPr lang="en-IE" dirty="0"/>
              <a:t> </a:t>
            </a:r>
          </a:p>
        </p:txBody>
      </p:sp>
      <p:sp>
        <p:nvSpPr>
          <p:cNvPr id="4" name="Slide Number Placeholder 3"/>
          <p:cNvSpPr>
            <a:spLocks noGrp="1"/>
          </p:cNvSpPr>
          <p:nvPr>
            <p:ph type="sldNum" sz="quarter" idx="12"/>
          </p:nvPr>
        </p:nvSpPr>
        <p:spPr/>
        <p:txBody>
          <a:bodyPr/>
          <a:lstStyle/>
          <a:p>
            <a:pPr>
              <a:defRPr/>
            </a:pPr>
            <a:fld id="{CAFB6F63-198B-46AA-93C7-F6BEFE145286}" type="slidenum">
              <a:rPr lang="en-US" smtClean="0"/>
              <a:pPr>
                <a:defRPr/>
              </a:pPr>
              <a:t>5</a:t>
            </a:fld>
            <a:endParaRPr lang="en-US"/>
          </a:p>
        </p:txBody>
      </p:sp>
    </p:spTree>
    <p:extLst>
      <p:ext uri="{BB962C8B-B14F-4D97-AF65-F5344CB8AC3E}">
        <p14:creationId xmlns:p14="http://schemas.microsoft.com/office/powerpoint/2010/main" val="403652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GB" dirty="0" smtClean="0"/>
              <a:t>Database Consistency</a:t>
            </a:r>
            <a:endParaRPr lang="en-IE" dirty="0"/>
          </a:p>
        </p:txBody>
      </p:sp>
      <p:sp>
        <p:nvSpPr>
          <p:cNvPr id="18435" name="Rectangle 2"/>
          <p:cNvSpPr>
            <a:spLocks noChangeArrowheads="1"/>
          </p:cNvSpPr>
          <p:nvPr/>
        </p:nvSpPr>
        <p:spPr bwMode="auto">
          <a:xfrm>
            <a:off x="1400175" y="1347788"/>
            <a:ext cx="7366000" cy="2678112"/>
          </a:xfrm>
          <a:prstGeom prst="rect">
            <a:avLst/>
          </a:prstGeom>
          <a:noFill/>
          <a:ln w="9525">
            <a:noFill/>
            <a:miter lim="800000"/>
            <a:headEnd/>
            <a:tailEnd/>
          </a:ln>
        </p:spPr>
        <p:txBody>
          <a:bodyPr>
            <a:spAutoFit/>
          </a:bodyPr>
          <a:lstStyle/>
          <a:p>
            <a:r>
              <a:rPr lang="en-IE" sz="2800"/>
              <a:t>In the case of concurrent processing, overlapping of two operations on the same data could also result in inconsistency - e.g. if the funds transfer were being executed with another computation to post interest, the following could occur </a:t>
            </a:r>
          </a:p>
        </p:txBody>
      </p:sp>
      <p:pic>
        <p:nvPicPr>
          <p:cNvPr id="18436" name="Picture 2"/>
          <p:cNvPicPr>
            <a:picLocks noChangeAspect="1" noChangeArrowheads="1"/>
          </p:cNvPicPr>
          <p:nvPr/>
        </p:nvPicPr>
        <p:blipFill>
          <a:blip r:embed="rId2" cstate="print"/>
          <a:srcRect/>
          <a:stretch>
            <a:fillRect/>
          </a:stretch>
        </p:blipFill>
        <p:spPr bwMode="auto">
          <a:xfrm>
            <a:off x="1528763" y="4025900"/>
            <a:ext cx="6848475" cy="1704975"/>
          </a:xfrm>
          <a:prstGeom prst="rect">
            <a:avLst/>
          </a:prstGeom>
          <a:noFill/>
          <a:ln w="9525">
            <a:noFill/>
            <a:miter lim="800000"/>
            <a:headEnd/>
            <a:tailEnd/>
          </a:ln>
          <a:effectLst/>
        </p:spPr>
      </p:pic>
      <p:sp>
        <p:nvSpPr>
          <p:cNvPr id="4" name="Rectangle 3"/>
          <p:cNvSpPr>
            <a:spLocks noChangeArrowheads="1"/>
          </p:cNvSpPr>
          <p:nvPr/>
        </p:nvSpPr>
        <p:spPr bwMode="auto">
          <a:xfrm>
            <a:off x="1528763" y="5737225"/>
            <a:ext cx="7175500" cy="400050"/>
          </a:xfrm>
          <a:prstGeom prst="rect">
            <a:avLst/>
          </a:prstGeom>
          <a:noFill/>
          <a:ln w="9525">
            <a:noFill/>
            <a:miter lim="800000"/>
            <a:headEnd/>
            <a:tailEnd/>
          </a:ln>
        </p:spPr>
        <p:txBody>
          <a:bodyPr wrap="none">
            <a:spAutoFit/>
          </a:bodyPr>
          <a:lstStyle/>
          <a:p>
            <a:r>
              <a:rPr lang="en-IE" dirty="0"/>
              <a:t>The updated balance is overwritten by the posting of interest</a:t>
            </a:r>
            <a:r>
              <a:rPr lang="en-IE" dirty="0">
                <a:solidFill>
                  <a:srgbClr val="FF0000"/>
                </a:solidFill>
              </a:rPr>
              <a:t>.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6</a:t>
            </a:fld>
            <a:endParaRPr lang="en-US"/>
          </a:p>
        </p:txBody>
      </p:sp>
    </p:spTree>
    <p:extLst>
      <p:ext uri="{BB962C8B-B14F-4D97-AF65-F5344CB8AC3E}">
        <p14:creationId xmlns:p14="http://schemas.microsoft.com/office/powerpoint/2010/main" val="167969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IE" dirty="0" smtClean="0"/>
              <a:t>The Transaction Concept</a:t>
            </a:r>
            <a:endParaRPr lang="en-IE" dirty="0"/>
          </a:p>
        </p:txBody>
      </p:sp>
      <p:sp>
        <p:nvSpPr>
          <p:cNvPr id="19459" name="Rectangle 2"/>
          <p:cNvSpPr>
            <a:spLocks noChangeArrowheads="1"/>
          </p:cNvSpPr>
          <p:nvPr/>
        </p:nvSpPr>
        <p:spPr bwMode="auto">
          <a:xfrm>
            <a:off x="1393825" y="1536700"/>
            <a:ext cx="7183438" cy="4832350"/>
          </a:xfrm>
          <a:prstGeom prst="rect">
            <a:avLst/>
          </a:prstGeom>
          <a:noFill/>
          <a:ln w="9525">
            <a:noFill/>
            <a:miter lim="800000"/>
            <a:headEnd/>
            <a:tailEnd/>
          </a:ln>
        </p:spPr>
        <p:txBody>
          <a:bodyPr>
            <a:spAutoFit/>
          </a:bodyPr>
          <a:lstStyle/>
          <a:p>
            <a:pPr marL="342900" indent="-342900">
              <a:buFont typeface="Arial" charset="0"/>
              <a:buChar char="•"/>
            </a:pPr>
            <a:r>
              <a:rPr lang="en-IE" sz="2800"/>
              <a:t>At the heart of strategies for preventing problems like these is to make the DBMS work by processing of a series of TRANSACTIONS. </a:t>
            </a:r>
          </a:p>
          <a:p>
            <a:pPr marL="342900" indent="-342900">
              <a:buFont typeface="Arial" charset="0"/>
              <a:buChar char="•"/>
            </a:pPr>
            <a:r>
              <a:rPr lang="en-IE" sz="2800"/>
              <a:t>Each transaction begins with the database in a consistent state, and ends with the database in a consistent state - but may momentarily place the database into an inconsistent state due to the necessity of performing updates one after another. </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7</a:t>
            </a:fld>
            <a:endParaRPr lang="en-US"/>
          </a:p>
        </p:txBody>
      </p:sp>
    </p:spTree>
    <p:extLst>
      <p:ext uri="{BB962C8B-B14F-4D97-AF65-F5344CB8AC3E}">
        <p14:creationId xmlns:p14="http://schemas.microsoft.com/office/powerpoint/2010/main" val="2134877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Definition of a Transaction</a:t>
            </a:r>
            <a:endParaRPr lang="en-IE" dirty="0"/>
          </a:p>
        </p:txBody>
      </p:sp>
      <p:sp>
        <p:nvSpPr>
          <p:cNvPr id="5" name="Content Placeholder 4"/>
          <p:cNvSpPr>
            <a:spLocks noGrp="1"/>
          </p:cNvSpPr>
          <p:nvPr>
            <p:ph idx="1"/>
          </p:nvPr>
        </p:nvSpPr>
        <p:spPr/>
        <p:txBody>
          <a:bodyPr/>
          <a:lstStyle/>
          <a:p>
            <a:r>
              <a:rPr lang="en-IE" dirty="0" smtClean="0"/>
              <a:t>A transaction is a group of SQL statements that you combine into  a </a:t>
            </a:r>
            <a:r>
              <a:rPr lang="en-IE" b="1" dirty="0" smtClean="0"/>
              <a:t>single logical unit of work</a:t>
            </a:r>
            <a:r>
              <a:rPr lang="en-IE" dirty="0" smtClean="0"/>
              <a:t>.  By combining SQL statements like this, you can prevent certain kinds of database errors.</a:t>
            </a:r>
            <a:endParaRPr lang="en-IE" dirty="0"/>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8</a:t>
            </a:fld>
            <a:endParaRPr lang="en-US"/>
          </a:p>
        </p:txBody>
      </p:sp>
    </p:spTree>
    <p:extLst>
      <p:ext uri="{BB962C8B-B14F-4D97-AF65-F5344CB8AC3E}">
        <p14:creationId xmlns:p14="http://schemas.microsoft.com/office/powerpoint/2010/main" val="299332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lstStyle/>
          <a:p>
            <a:pPr>
              <a:defRPr/>
            </a:pPr>
            <a:r>
              <a:rPr lang="en-GB" dirty="0" smtClean="0"/>
              <a:t>ACID Principles</a:t>
            </a:r>
            <a:endParaRPr lang="en-IE" dirty="0"/>
          </a:p>
        </p:txBody>
      </p:sp>
      <p:sp>
        <p:nvSpPr>
          <p:cNvPr id="21507" name="Rectangle 2"/>
          <p:cNvSpPr>
            <a:spLocks noChangeArrowheads="1"/>
          </p:cNvSpPr>
          <p:nvPr/>
        </p:nvSpPr>
        <p:spPr bwMode="auto">
          <a:xfrm>
            <a:off x="1284288" y="1568450"/>
            <a:ext cx="7337425" cy="3108325"/>
          </a:xfrm>
          <a:prstGeom prst="rect">
            <a:avLst/>
          </a:prstGeom>
          <a:noFill/>
          <a:ln w="9525">
            <a:noFill/>
            <a:miter lim="800000"/>
            <a:headEnd/>
            <a:tailEnd/>
          </a:ln>
        </p:spPr>
        <p:txBody>
          <a:bodyPr>
            <a:spAutoFit/>
          </a:bodyPr>
          <a:lstStyle/>
          <a:p>
            <a:pPr marL="457200" indent="-457200">
              <a:buFont typeface="Arial" charset="0"/>
              <a:buChar char="•"/>
            </a:pPr>
            <a:r>
              <a:rPr lang="en-IE" sz="2800" dirty="0"/>
              <a:t>To preserve system consistency, we must guarantee that each transaction satisfies four requirements. </a:t>
            </a:r>
          </a:p>
          <a:p>
            <a:pPr marL="457200" indent="-457200">
              <a:buFont typeface="Arial" charset="0"/>
              <a:buChar char="•"/>
            </a:pPr>
            <a:r>
              <a:rPr lang="en-IE" sz="2800" dirty="0"/>
              <a:t>These are called the ACID properties, after the first letters of their names; Atomicity, Consistency, Isolation, Durability</a:t>
            </a:r>
          </a:p>
        </p:txBody>
      </p:sp>
      <p:sp>
        <p:nvSpPr>
          <p:cNvPr id="3" name="Slide Number Placeholder 2"/>
          <p:cNvSpPr>
            <a:spLocks noGrp="1"/>
          </p:cNvSpPr>
          <p:nvPr>
            <p:ph type="sldNum" sz="quarter" idx="12"/>
          </p:nvPr>
        </p:nvSpPr>
        <p:spPr/>
        <p:txBody>
          <a:bodyPr/>
          <a:lstStyle/>
          <a:p>
            <a:pPr>
              <a:defRPr/>
            </a:pPr>
            <a:fld id="{CAFB6F63-198B-46AA-93C7-F6BEFE145286}" type="slidenum">
              <a:rPr lang="en-US" smtClean="0"/>
              <a:pPr>
                <a:defRPr/>
              </a:pPr>
              <a:t>9</a:t>
            </a:fld>
            <a:endParaRPr lang="en-US"/>
          </a:p>
        </p:txBody>
      </p:sp>
    </p:spTree>
    <p:extLst>
      <p:ext uri="{BB962C8B-B14F-4D97-AF65-F5344CB8AC3E}">
        <p14:creationId xmlns:p14="http://schemas.microsoft.com/office/powerpoint/2010/main" val="3669958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12569</TotalTime>
  <Words>2772</Words>
  <Application>Microsoft Office PowerPoint</Application>
  <PresentationFormat>On-screen Show (4:3)</PresentationFormat>
  <Paragraphs>264</Paragraphs>
  <Slides>49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Gill Sans MT</vt:lpstr>
      <vt:lpstr>Times New Roman</vt:lpstr>
      <vt:lpstr>Verdana</vt:lpstr>
      <vt:lpstr>Wingdings 2</vt:lpstr>
      <vt:lpstr>Solstice</vt:lpstr>
      <vt:lpstr>Document</vt:lpstr>
      <vt:lpstr>PowerPoint Presentation</vt:lpstr>
      <vt:lpstr>Chapter Contents</vt:lpstr>
      <vt:lpstr>CONCURRENCY CONTROL</vt:lpstr>
      <vt:lpstr>Database Consistency</vt:lpstr>
      <vt:lpstr>Database Consistency</vt:lpstr>
      <vt:lpstr>Database Consistency</vt:lpstr>
      <vt:lpstr>The Transaction Concept</vt:lpstr>
      <vt:lpstr>Definition of a Transaction</vt:lpstr>
      <vt:lpstr>ACID Principles</vt:lpstr>
      <vt:lpstr>ATOMICITY</vt:lpstr>
      <vt:lpstr>CONSISTENCY</vt:lpstr>
      <vt:lpstr>ISOLATION</vt:lpstr>
      <vt:lpstr>DURABILITY</vt:lpstr>
      <vt:lpstr>Transaction States</vt:lpstr>
      <vt:lpstr>Transaction States</vt:lpstr>
      <vt:lpstr>Transaction States</vt:lpstr>
      <vt:lpstr>Transaction State Diagram</vt:lpstr>
      <vt:lpstr>AutoCommit Mode</vt:lpstr>
      <vt:lpstr>Stored Procedures</vt:lpstr>
      <vt:lpstr>Test SP  - Error Handling</vt:lpstr>
      <vt:lpstr>Test SP</vt:lpstr>
      <vt:lpstr>Test SP</vt:lpstr>
      <vt:lpstr>Maintaining Data Integrity</vt:lpstr>
      <vt:lpstr>PowerPoint Presentation</vt:lpstr>
      <vt:lpstr>PowerPoint Presentation</vt:lpstr>
      <vt:lpstr>Class Exercise</vt:lpstr>
      <vt:lpstr>Concurrency </vt:lpstr>
      <vt:lpstr>Four types of Concurrency problems</vt:lpstr>
      <vt:lpstr>1 - Lost Updates</vt:lpstr>
      <vt:lpstr>2 - Dirty Reads</vt:lpstr>
      <vt:lpstr> 3 - Nonrepeatable reads </vt:lpstr>
      <vt:lpstr> 4 - Phantom Reads </vt:lpstr>
      <vt:lpstr>The transaction isolation level</vt:lpstr>
      <vt:lpstr>Concurrency Problems prevented by each transaction isolation level</vt:lpstr>
      <vt:lpstr>Serializable</vt:lpstr>
      <vt:lpstr>Serializable – ctd</vt:lpstr>
      <vt:lpstr>READ UNCOMMITTED</vt:lpstr>
      <vt:lpstr>READ COMMITTED</vt:lpstr>
      <vt:lpstr>REPEATABLE READ</vt:lpstr>
      <vt:lpstr>Deadlock</vt:lpstr>
      <vt:lpstr>Deadlock Victim </vt:lpstr>
      <vt:lpstr>Four ways to prevent Deadlock</vt:lpstr>
      <vt:lpstr>1)Don’t allow transactions to remain open very long</vt:lpstr>
      <vt:lpstr>2) Don’t use a transaction isolation level higher than necessary</vt:lpstr>
      <vt:lpstr>Recap - transaction isolation</vt:lpstr>
      <vt:lpstr>3) Make large changes when you can be assured of nearly exclusive access</vt:lpstr>
      <vt:lpstr>4)Take locking behaviour into consideration when coding you transaction</vt:lpstr>
      <vt:lpstr>Update Statements that illustrate Deadlocking</vt:lpstr>
      <vt:lpstr>Advantages of concurrent transaction Execution </vt:lpstr>
    </vt:vector>
  </TitlesOfParts>
  <Company>Athlone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Sheila Fallon</dc:creator>
  <cp:lastModifiedBy>Sheila Fallon</cp:lastModifiedBy>
  <cp:revision>196</cp:revision>
  <dcterms:created xsi:type="dcterms:W3CDTF">2012-10-30T10:11:50Z</dcterms:created>
  <dcterms:modified xsi:type="dcterms:W3CDTF">2016-10-25T09:51:51Z</dcterms:modified>
</cp:coreProperties>
</file>