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9" r:id="rId15"/>
    <p:sldId id="490" r:id="rId16"/>
    <p:sldId id="491" r:id="rId17"/>
    <p:sldId id="493" r:id="rId18"/>
    <p:sldId id="515" r:id="rId19"/>
    <p:sldId id="516" r:id="rId20"/>
    <p:sldId id="517" r:id="rId21"/>
    <p:sldId id="518" r:id="rId22"/>
    <p:sldId id="494" r:id="rId23"/>
    <p:sldId id="495" r:id="rId24"/>
    <p:sldId id="496" r:id="rId25"/>
    <p:sldId id="497" r:id="rId26"/>
    <p:sldId id="498" r:id="rId27"/>
    <p:sldId id="499" r:id="rId28"/>
    <p:sldId id="502" r:id="rId29"/>
    <p:sldId id="585" r:id="rId30"/>
    <p:sldId id="503" r:id="rId31"/>
    <p:sldId id="504" r:id="rId32"/>
    <p:sldId id="505" r:id="rId33"/>
    <p:sldId id="512" r:id="rId34"/>
    <p:sldId id="567" r:id="rId35"/>
    <p:sldId id="568" r:id="rId36"/>
    <p:sldId id="569" r:id="rId37"/>
    <p:sldId id="570" r:id="rId38"/>
    <p:sldId id="545" r:id="rId39"/>
    <p:sldId id="572" r:id="rId40"/>
    <p:sldId id="573" r:id="rId41"/>
    <p:sldId id="576" r:id="rId42"/>
    <p:sldId id="548" r:id="rId43"/>
    <p:sldId id="575" r:id="rId44"/>
    <p:sldId id="574" r:id="rId45"/>
    <p:sldId id="57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89876" autoAdjust="0"/>
  </p:normalViewPr>
  <p:slideViewPr>
    <p:cSldViewPr>
      <p:cViewPr varScale="1">
        <p:scale>
          <a:sx n="66" d="100"/>
          <a:sy n="66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BD571-D1A3-4AC4-BF95-3BA70ADEC2C5}" type="datetimeFigureOut">
              <a:rPr lang="en-IE" smtClean="0"/>
              <a:t>21/10/2021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43C7-E19F-4B47-880A-E55BF55381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5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db.runCommand</a:t>
            </a:r>
            <a:r>
              <a:rPr lang="en-IE" dirty="0" smtClean="0"/>
              <a:t>({</a:t>
            </a:r>
            <a:r>
              <a:rPr lang="en-IE" dirty="0" err="1" smtClean="0"/>
              <a:t>collMod</a:t>
            </a:r>
            <a:r>
              <a:rPr lang="en-IE" dirty="0" smtClean="0"/>
              <a:t>: "book", validator: {price: {$type: 1}}});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B43C7-E19F-4B47-880A-E55BF553818B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715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&gt; </a:t>
            </a:r>
            <a:r>
              <a:rPr lang="en-IE" dirty="0" err="1" smtClean="0"/>
              <a:t>db.runCommand</a:t>
            </a:r>
            <a:r>
              <a:rPr lang="en-IE" dirty="0" smtClean="0"/>
              <a:t>({</a:t>
            </a:r>
            <a:r>
              <a:rPr lang="en-IE" dirty="0" err="1" smtClean="0"/>
              <a:t>collMod</a:t>
            </a:r>
            <a:r>
              <a:rPr lang="en-IE" dirty="0" smtClean="0"/>
              <a:t>: "book", validator:{$and: [ {price: {$type: 1}}, {name:</a:t>
            </a:r>
          </a:p>
          <a:p>
            <a:r>
              <a:rPr lang="en-IE" dirty="0" smtClean="0"/>
              <a:t> {$type:2}} ]}});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B43C7-E19F-4B47-880A-E55BF553818B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49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53F7-50C5-463C-A8B1-94A26D2D06BB}" type="datetime1">
              <a:rPr lang="en-IE" smtClean="0"/>
              <a:t>21/10/2021</a:t>
            </a:fld>
            <a:endParaRPr lang="en-I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F7C2-0C86-4296-B36C-D25339751CD6}" type="datetime1">
              <a:rPr lang="en-IE" smtClean="0"/>
              <a:t>21/10/2021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727B-70DA-487C-A5A1-3F2837148A8A}" type="datetime1">
              <a:rPr lang="en-IE" smtClean="0"/>
              <a:t>21/10/2021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875C-93F1-49DB-ABBA-B81811827A70}" type="datetime1">
              <a:rPr lang="en-IE" smtClean="0"/>
              <a:t>21/10/2021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FF84-EAE4-4598-8DFE-17910C578A61}" type="datetime1">
              <a:rPr lang="en-IE" smtClean="0"/>
              <a:t>21/10/2021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829-ACA1-445C-891B-EC7B9B3D2862}" type="datetime1">
              <a:rPr lang="en-IE" smtClean="0"/>
              <a:t>21/10/2021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EE57-6D05-4055-BEA5-F42CF51610D9}" type="datetime1">
              <a:rPr lang="en-IE" smtClean="0"/>
              <a:t>21/10/2021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6C2-3107-4141-BE83-DB8109DD1DA3}" type="datetime1">
              <a:rPr lang="en-IE" smtClean="0"/>
              <a:t>21/10/2021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8780-93EF-446E-A9F7-06AB14C34137}" type="datetime1">
              <a:rPr lang="en-IE" smtClean="0"/>
              <a:t>21/10/2021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BA0-605D-4CF0-8DF9-BCDE9CFBF671}" type="datetime1">
              <a:rPr lang="en-IE" smtClean="0"/>
              <a:t>21/10/2021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C852-A69D-468D-975C-5D411E3B2B56}" type="datetime1">
              <a:rPr lang="en-IE" smtClean="0"/>
              <a:t>21/10/2021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2E940F-F7B6-47F7-9A58-1BC08DFD766B}" type="datetime1">
              <a:rPr lang="en-IE" smtClean="0"/>
              <a:t>21/10/2021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333755-EEBC-4BD2-8D18-41167AB38E77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MongoDB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86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Advantages of Sharding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IE" dirty="0" smtClean="0"/>
              <a:t>Each </a:t>
            </a:r>
            <a:r>
              <a:rPr lang="en-IE" dirty="0"/>
              <a:t>shard processes fewer operations as the cluster grows. As a result, shared clusters can increase capacity and throughput </a:t>
            </a:r>
            <a:r>
              <a:rPr lang="en-IE" i="1" dirty="0" smtClean="0"/>
              <a:t>horizontally</a:t>
            </a:r>
            <a:r>
              <a:rPr lang="en-IE" dirty="0" smtClean="0"/>
              <a:t>. For </a:t>
            </a:r>
            <a:r>
              <a:rPr lang="en-IE" dirty="0"/>
              <a:t>example, to insert data, the application only needs to access the shard responsible for that </a:t>
            </a:r>
            <a:r>
              <a:rPr lang="en-IE" dirty="0" smtClean="0"/>
              <a:t>records</a:t>
            </a:r>
          </a:p>
          <a:p>
            <a:pPr marL="596646" indent="-514350">
              <a:buFont typeface="+mj-lt"/>
              <a:buAutoNum type="arabicPeriod"/>
            </a:pPr>
            <a:r>
              <a:rPr lang="en-IE" dirty="0"/>
              <a:t>Sharding reduces the amount of data that each server needs to store</a:t>
            </a:r>
          </a:p>
          <a:p>
            <a:pPr marL="596646" indent="-51435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552728" cy="608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6342803"/>
            <a:ext cx="4680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/>
              <a:t>http://docs.mongodb.org/</a:t>
            </a:r>
          </a:p>
        </p:txBody>
      </p:sp>
    </p:spTree>
    <p:extLst>
      <p:ext uri="{BB962C8B-B14F-4D97-AF65-F5344CB8AC3E}">
        <p14:creationId xmlns:p14="http://schemas.microsoft.com/office/powerpoint/2010/main" val="19274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2920368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Replication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4658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Replication is the process of synchronizing data across multiple servers</a:t>
            </a:r>
          </a:p>
          <a:p>
            <a:r>
              <a:rPr lang="en-IE" dirty="0" smtClean="0"/>
              <a:t>This protects the database from the loss of a single server.</a:t>
            </a:r>
          </a:p>
          <a:p>
            <a:r>
              <a:rPr lang="en-IE" dirty="0" smtClean="0"/>
              <a:t>It also allows recovery from hardware failure and service interruption</a:t>
            </a:r>
          </a:p>
          <a:p>
            <a:r>
              <a:rPr lang="en-US" dirty="0"/>
              <a:t>A Replica Set is a group of </a:t>
            </a:r>
            <a:r>
              <a:rPr lang="en-US" dirty="0" err="1"/>
              <a:t>MongoDB</a:t>
            </a:r>
            <a:r>
              <a:rPr lang="en-US" dirty="0"/>
              <a:t> servers that maintain the same data set, providing redundancy and increasing data </a:t>
            </a:r>
            <a:r>
              <a:rPr lang="en-US" dirty="0" smtClean="0"/>
              <a:t>availability</a:t>
            </a:r>
            <a:endParaRPr lang="en-IE" dirty="0" smtClean="0"/>
          </a:p>
          <a:p>
            <a:pPr marL="82296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0" y="620688"/>
            <a:ext cx="6400800" cy="2286000"/>
          </a:xfrm>
        </p:spPr>
        <p:txBody>
          <a:bodyPr/>
          <a:lstStyle/>
          <a:p>
            <a:r>
              <a:rPr lang="en-IE" dirty="0" smtClean="0"/>
              <a:t>MongoDB – Interactive Shell 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5776" y="2564904"/>
            <a:ext cx="5896744" cy="519856"/>
          </a:xfrm>
        </p:spPr>
        <p:txBody>
          <a:bodyPr/>
          <a:lstStyle/>
          <a:p>
            <a:r>
              <a:rPr lang="en-IE" dirty="0" smtClean="0"/>
              <a:t>Download the zip file from Moodle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2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mongodb.config</a:t>
            </a:r>
            <a:endParaRPr lang="en-US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IE" dirty="0"/>
              <a:t> Create data/</a:t>
            </a:r>
            <a:r>
              <a:rPr lang="en-IE" dirty="0" err="1"/>
              <a:t>db</a:t>
            </a:r>
            <a:r>
              <a:rPr lang="en-IE" dirty="0"/>
              <a:t> folder - this determines where databases are created.</a:t>
            </a:r>
          </a:p>
          <a:p>
            <a:r>
              <a:rPr lang="en-IE" dirty="0" smtClean="0"/>
              <a:t>Create a file called </a:t>
            </a:r>
            <a:r>
              <a:rPr lang="en-IE" dirty="0" err="1" smtClean="0"/>
              <a:t>mongodb.config</a:t>
            </a:r>
            <a:r>
              <a:rPr lang="en-IE" dirty="0" smtClean="0"/>
              <a:t> in the bin folder.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5644214" cy="241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38" y="3933056"/>
            <a:ext cx="3295866" cy="196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7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498080" cy="1143000"/>
          </a:xfrm>
        </p:spPr>
        <p:txBody>
          <a:bodyPr/>
          <a:lstStyle/>
          <a:p>
            <a:r>
              <a:rPr lang="en-IE" dirty="0" smtClean="0"/>
              <a:t>Run the Server</a:t>
            </a:r>
            <a:endParaRPr lang="en-US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610160" cy="5195664"/>
          </a:xfrm>
        </p:spPr>
        <p:txBody>
          <a:bodyPr/>
          <a:lstStyle/>
          <a:p>
            <a:r>
              <a:rPr lang="en-IE" dirty="0" err="1" smtClean="0"/>
              <a:t>mongod</a:t>
            </a:r>
            <a:r>
              <a:rPr lang="en-IE" dirty="0" smtClean="0"/>
              <a:t> --</a:t>
            </a:r>
            <a:r>
              <a:rPr lang="en-IE" dirty="0" err="1" smtClean="0"/>
              <a:t>config</a:t>
            </a:r>
            <a:r>
              <a:rPr lang="en-IE" dirty="0" smtClean="0"/>
              <a:t> .\</a:t>
            </a:r>
            <a:r>
              <a:rPr lang="en-IE" dirty="0" err="1" smtClean="0"/>
              <a:t>mongodb.config</a:t>
            </a:r>
            <a:endParaRPr lang="en-IE" dirty="0" smtClean="0"/>
          </a:p>
          <a:p>
            <a:r>
              <a:rPr lang="en-IE" dirty="0" smtClean="0"/>
              <a:t>[You might need to delete a lock file (</a:t>
            </a:r>
            <a:r>
              <a:rPr lang="en-IE" dirty="0" err="1" smtClean="0"/>
              <a:t>mongod.lock</a:t>
            </a:r>
            <a:r>
              <a:rPr lang="en-IE" dirty="0" smtClean="0"/>
              <a:t>) in your example folder if </a:t>
            </a:r>
            <a:r>
              <a:rPr lang="en-IE" dirty="0" err="1" smtClean="0"/>
              <a:t>mongod</a:t>
            </a:r>
            <a:r>
              <a:rPr lang="en-IE" dirty="0" smtClean="0"/>
              <a:t> was not shut down correctly].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90448"/>
            <a:ext cx="6120679" cy="365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Run the Client</a:t>
            </a:r>
            <a:endParaRPr 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</a:t>
            </a:r>
            <a:r>
              <a:rPr lang="en-IE" dirty="0" smtClean="0"/>
              <a:t>ongo</a:t>
            </a:r>
          </a:p>
          <a:p>
            <a:pPr marL="82296" indent="0">
              <a:buNone/>
            </a:pPr>
            <a:endParaRPr lang="en-I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565785" cy="207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6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MongoDB 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Allows you to issue commands to MongoDB</a:t>
            </a:r>
          </a:p>
          <a:p>
            <a:r>
              <a:rPr lang="en-IE" dirty="0" smtClean="0"/>
              <a:t>Is a </a:t>
            </a:r>
            <a:r>
              <a:rPr lang="en-IE" dirty="0" err="1" smtClean="0"/>
              <a:t>Javascript</a:t>
            </a:r>
            <a:r>
              <a:rPr lang="en-IE" dirty="0" smtClean="0"/>
              <a:t> Shell.</a:t>
            </a:r>
          </a:p>
          <a:p>
            <a:r>
              <a:rPr lang="en-IE" dirty="0" smtClean="0"/>
              <a:t>Allows you to insert, query, update,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17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idx="1"/>
          </p:nvPr>
        </p:nvSpPr>
        <p:spPr>
          <a:xfrm>
            <a:off x="1381858" y="1052513"/>
            <a:ext cx="7496908" cy="4800600"/>
          </a:xfrm>
        </p:spPr>
        <p:txBody>
          <a:bodyPr/>
          <a:lstStyle/>
          <a:p>
            <a:r>
              <a:rPr lang="en-IE" altLang="en-US" smtClean="0"/>
              <a:t>JSON provides an easy way to create and store data structures for use with JavaScript</a:t>
            </a:r>
          </a:p>
          <a:p>
            <a:r>
              <a:rPr lang="en-IE" altLang="en-US" smtClean="0"/>
              <a:t>Data encoded with JSON can be read into a variable which creates an object.</a:t>
            </a:r>
          </a:p>
          <a:p>
            <a:r>
              <a:rPr lang="en-IE" altLang="en-US" i="1" smtClean="0"/>
              <a:t>www.</a:t>
            </a:r>
            <a:r>
              <a:rPr lang="en-IE" altLang="en-US" b="1" i="1" smtClean="0"/>
              <a:t>json</a:t>
            </a:r>
            <a:r>
              <a:rPr lang="en-IE" altLang="en-US" i="1" smtClean="0"/>
              <a:t>.org/</a:t>
            </a:r>
            <a:r>
              <a:rPr lang="en-IE" altLang="en-US" b="1" i="1" smtClean="0"/>
              <a:t>js</a:t>
            </a:r>
            <a:r>
              <a:rPr lang="en-IE" altLang="en-US" i="1" smtClean="0"/>
              <a:t>.htm</a:t>
            </a:r>
            <a:endParaRPr lang="en-IE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581150" y="228600"/>
            <a:ext cx="7866185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88322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idx="1"/>
          </p:nvPr>
        </p:nvSpPr>
        <p:spPr>
          <a:xfrm>
            <a:off x="1381858" y="1052513"/>
            <a:ext cx="7496908" cy="4800600"/>
          </a:xfrm>
        </p:spPr>
        <p:txBody>
          <a:bodyPr/>
          <a:lstStyle/>
          <a:p>
            <a:endParaRPr lang="en-IE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581150" y="228600"/>
            <a:ext cx="7866185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dirty="0" smtClean="0"/>
              <a:t>JSON - Example</a:t>
            </a: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08" y="1125538"/>
            <a:ext cx="6778869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47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Overview of MongoDB</a:t>
            </a:r>
          </a:p>
          <a:p>
            <a:r>
              <a:rPr lang="en-IE" dirty="0" smtClean="0"/>
              <a:t>MongoDB Server</a:t>
            </a:r>
          </a:p>
          <a:p>
            <a:r>
              <a:rPr lang="en-IE" dirty="0" smtClean="0"/>
              <a:t>MongoDB Client</a:t>
            </a:r>
            <a:r>
              <a:rPr lang="en-IE" dirty="0"/>
              <a:t> </a:t>
            </a:r>
            <a:r>
              <a:rPr lang="en-IE" dirty="0" smtClean="0"/>
              <a:t>- Interactive shell</a:t>
            </a:r>
          </a:p>
          <a:p>
            <a:r>
              <a:rPr lang="en-IE" dirty="0" smtClean="0"/>
              <a:t>Validation</a:t>
            </a:r>
            <a:endParaRPr lang="en-IE" dirty="0" smtClean="0"/>
          </a:p>
          <a:p>
            <a:pPr marL="585216" indent="-457200"/>
            <a:endParaRPr lang="en-IE" dirty="0" smtClean="0"/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1"/>
          <p:cNvSpPr>
            <a:spLocks noGrp="1"/>
          </p:cNvSpPr>
          <p:nvPr>
            <p:ph idx="1"/>
          </p:nvPr>
        </p:nvSpPr>
        <p:spPr>
          <a:xfrm>
            <a:off x="1381858" y="1052513"/>
            <a:ext cx="7496908" cy="4800600"/>
          </a:xfrm>
        </p:spPr>
        <p:txBody>
          <a:bodyPr/>
          <a:lstStyle/>
          <a:p>
            <a:r>
              <a:rPr lang="en-IE" altLang="en-US" smtClean="0"/>
              <a:t>Data is represented in name/value pairs</a:t>
            </a:r>
          </a:p>
          <a:p>
            <a:r>
              <a:rPr lang="en-IE" altLang="en-US" smtClean="0"/>
              <a:t>Curly braces hold objects and each name is followed by ':‘ (colon), the name/value pairs are separated by , (comma).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581150" y="228600"/>
            <a:ext cx="7866185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dirty="0" smtClean="0"/>
              <a:t>JSON - Syntax</a:t>
            </a:r>
          </a:p>
        </p:txBody>
      </p:sp>
    </p:spTree>
    <p:extLst>
      <p:ext uri="{BB962C8B-B14F-4D97-AF65-F5344CB8AC3E}">
        <p14:creationId xmlns:p14="http://schemas.microsoft.com/office/powerpoint/2010/main" val="139875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1"/>
          <p:cNvSpPr>
            <a:spLocks noGrp="1"/>
          </p:cNvSpPr>
          <p:nvPr>
            <p:ph idx="1"/>
          </p:nvPr>
        </p:nvSpPr>
        <p:spPr>
          <a:xfrm>
            <a:off x="1381858" y="1052513"/>
            <a:ext cx="7496908" cy="5329237"/>
          </a:xfrm>
        </p:spPr>
        <p:txBody>
          <a:bodyPr/>
          <a:lstStyle/>
          <a:p>
            <a:r>
              <a:rPr lang="en-IE" altLang="en-US" smtClean="0"/>
              <a:t>Number</a:t>
            </a:r>
          </a:p>
          <a:p>
            <a:r>
              <a:rPr lang="en-IE" altLang="en-US" smtClean="0"/>
              <a:t>String</a:t>
            </a:r>
          </a:p>
          <a:p>
            <a:r>
              <a:rPr lang="en-IE" altLang="en-US" smtClean="0"/>
              <a:t>Boolean</a:t>
            </a:r>
          </a:p>
          <a:p>
            <a:endParaRPr lang="en-IE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581150" y="228600"/>
            <a:ext cx="7866185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dirty="0" smtClean="0"/>
              <a:t>JSON - </a:t>
            </a:r>
            <a:r>
              <a:rPr lang="en-IE" dirty="0" err="1" smtClean="0"/>
              <a:t>Datatypes</a:t>
            </a:r>
            <a:endParaRPr lang="en-IE" dirty="0" smtClean="0"/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70" y="3116264"/>
            <a:ext cx="378948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24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/>
              <a:t>Querying data in </a:t>
            </a:r>
            <a:r>
              <a:rPr lang="en-IE" sz="4000" dirty="0" err="1" smtClean="0"/>
              <a:t>Mongodb</a:t>
            </a:r>
            <a:endParaRPr lang="en-I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db</a:t>
            </a:r>
            <a:r>
              <a:rPr lang="en-IE" dirty="0" smtClean="0"/>
              <a:t> – to display the database you are using </a:t>
            </a:r>
          </a:p>
          <a:p>
            <a:r>
              <a:rPr lang="en-IE" dirty="0" smtClean="0"/>
              <a:t>show </a:t>
            </a:r>
            <a:r>
              <a:rPr lang="en-IE" dirty="0" err="1" smtClean="0"/>
              <a:t>dbs</a:t>
            </a:r>
            <a:r>
              <a:rPr lang="en-IE" dirty="0" smtClean="0"/>
              <a:t> – to list the databases</a:t>
            </a:r>
            <a:endParaRPr lang="en-IE" dirty="0"/>
          </a:p>
          <a:p>
            <a:r>
              <a:rPr lang="en-IE" dirty="0"/>
              <a:t>u</a:t>
            </a:r>
            <a:r>
              <a:rPr lang="en-IE" dirty="0" smtClean="0"/>
              <a:t>se Lib – to switch database</a:t>
            </a:r>
          </a:p>
          <a:p>
            <a:r>
              <a:rPr lang="en-IE" dirty="0" err="1" smtClean="0"/>
              <a:t>db.getCollectionNames</a:t>
            </a:r>
            <a:r>
              <a:rPr lang="en-IE" dirty="0" smtClean="0"/>
              <a:t>() or show collections</a:t>
            </a:r>
            <a:endParaRPr lang="en-IE" dirty="0"/>
          </a:p>
          <a:p>
            <a:r>
              <a:rPr lang="en-IE" dirty="0"/>
              <a:t>i</a:t>
            </a:r>
            <a:r>
              <a:rPr lang="en-IE" dirty="0" smtClean="0"/>
              <a:t>nsert</a:t>
            </a:r>
            <a:endParaRPr lang="en-IE" dirty="0"/>
          </a:p>
          <a:p>
            <a:pPr marL="356616" lvl="1" indent="0">
              <a:buNone/>
            </a:pPr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name:'Harry</a:t>
            </a:r>
            <a:r>
              <a:rPr lang="en-IE" dirty="0"/>
              <a:t> Potter', </a:t>
            </a:r>
            <a:r>
              <a:rPr lang="en-IE" dirty="0" smtClean="0"/>
              <a:t>price:19.99})</a:t>
            </a:r>
          </a:p>
          <a:p>
            <a:pPr marL="356616" lvl="1" indent="0">
              <a:buNone/>
            </a:pPr>
            <a:r>
              <a:rPr lang="en-IE" dirty="0" smtClean="0"/>
              <a:t>(</a:t>
            </a:r>
            <a:r>
              <a:rPr lang="en-IE" dirty="0" err="1" smtClean="0"/>
              <a:t>db</a:t>
            </a:r>
            <a:r>
              <a:rPr lang="en-IE" dirty="0" smtClean="0"/>
              <a:t> refers to the current database)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4766"/>
            <a:ext cx="1588977" cy="65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Insert (using interactive shell)</a:t>
            </a:r>
            <a:endParaRPr lang="en-US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name:'Introduction</a:t>
            </a:r>
            <a:r>
              <a:rPr lang="en-IE" dirty="0"/>
              <a:t> to MongoDB', price:'39.99</a:t>
            </a:r>
            <a:r>
              <a:rPr lang="en-IE" dirty="0" smtClean="0"/>
              <a:t>'})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lang="en-US" dirty="0" smtClean="0"/>
          </a:p>
          <a:p>
            <a:r>
              <a:rPr lang="en-IE" dirty="0" err="1" smtClean="0"/>
              <a:t>db.book.find</a:t>
            </a:r>
            <a:r>
              <a:rPr lang="en-IE" dirty="0" smtClean="0"/>
              <a:t>()  (lists all the documents in a collection)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91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Insert – Schema-less</a:t>
            </a:r>
            <a:endParaRPr lang="en-US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5176" indent="-457200"/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name:'Introduction</a:t>
            </a:r>
            <a:r>
              <a:rPr lang="en-IE" dirty="0"/>
              <a:t> to </a:t>
            </a:r>
            <a:r>
              <a:rPr lang="en-IE" dirty="0" smtClean="0"/>
              <a:t>Java', price:49.99})</a:t>
            </a:r>
            <a:endParaRPr lang="en-IE" dirty="0"/>
          </a:p>
          <a:p>
            <a:r>
              <a:rPr lang="en-IE" dirty="0" err="1" smtClean="0"/>
              <a:t>db.book.insert</a:t>
            </a:r>
            <a:r>
              <a:rPr lang="en-IE" dirty="0" smtClean="0"/>
              <a:t>({</a:t>
            </a:r>
            <a:r>
              <a:rPr lang="en-IE" dirty="0" err="1" smtClean="0"/>
              <a:t>name:‘C</a:t>
            </a:r>
            <a:r>
              <a:rPr lang="en-IE" dirty="0" smtClean="0"/>
              <a:t>#’})</a:t>
            </a:r>
          </a:p>
          <a:p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name:‘</a:t>
            </a:r>
            <a:r>
              <a:rPr lang="en-IE" dirty="0" err="1" smtClean="0"/>
              <a:t>C</a:t>
            </a:r>
            <a:r>
              <a:rPr lang="en-IE" dirty="0" smtClean="0"/>
              <a:t>++’})</a:t>
            </a:r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Schema-less database.</a:t>
            </a:r>
          </a:p>
          <a:p>
            <a:endParaRPr lang="en-IE" dirty="0"/>
          </a:p>
          <a:p>
            <a:r>
              <a:rPr lang="en-IE" dirty="0" err="1" smtClean="0"/>
              <a:t>db.book.find</a:t>
            </a:r>
            <a:r>
              <a:rPr lang="en-IE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3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Query Selectors</a:t>
            </a:r>
            <a:endParaRPr lang="en-US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{field: value} is used to find any documents where field is equal to value.</a:t>
            </a:r>
          </a:p>
          <a:p>
            <a:r>
              <a:rPr lang="en-IE" dirty="0" err="1" smtClean="0"/>
              <a:t>db.book.find</a:t>
            </a:r>
            <a:r>
              <a:rPr lang="en-IE" dirty="0" smtClean="0"/>
              <a:t>({</a:t>
            </a:r>
            <a:r>
              <a:rPr lang="en-IE" dirty="0" err="1" smtClean="0"/>
              <a:t>name:‘C</a:t>
            </a:r>
            <a:r>
              <a:rPr lang="en-IE" dirty="0" smtClean="0"/>
              <a:t>++'})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1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More Data</a:t>
            </a:r>
            <a:endParaRPr lang="en-US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name:'MySQL</a:t>
            </a:r>
            <a:r>
              <a:rPr lang="en-IE" dirty="0"/>
              <a:t>', price:20.99</a:t>
            </a:r>
            <a:r>
              <a:rPr lang="en-IE" dirty="0" smtClean="0"/>
              <a:t>})</a:t>
            </a:r>
          </a:p>
          <a:p>
            <a:r>
              <a:rPr lang="en-IE" dirty="0" err="1"/>
              <a:t>db.book.insert</a:t>
            </a:r>
            <a:r>
              <a:rPr lang="en-IE" dirty="0"/>
              <a:t>({</a:t>
            </a:r>
            <a:r>
              <a:rPr lang="en-IE" dirty="0" err="1"/>
              <a:t>name</a:t>
            </a:r>
            <a:r>
              <a:rPr lang="en-IE" dirty="0" err="1" smtClean="0"/>
              <a:t>:‘Android</a:t>
            </a:r>
            <a:r>
              <a:rPr lang="en-IE" dirty="0" smtClean="0"/>
              <a:t>', </a:t>
            </a:r>
            <a:r>
              <a:rPr lang="en-IE" dirty="0"/>
              <a:t>price:20.99})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Range Queries &amp; Operators</a:t>
            </a:r>
            <a:endParaRPr lang="en-US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db.book.find</a:t>
            </a:r>
            <a:r>
              <a:rPr lang="en-US" dirty="0"/>
              <a:t>({price:{$lt:25}})</a:t>
            </a:r>
            <a:endParaRPr lang="en-US" dirty="0" smtClean="0"/>
          </a:p>
          <a:p>
            <a:r>
              <a:rPr lang="en-US" dirty="0" err="1" smtClean="0"/>
              <a:t>db.book.find</a:t>
            </a:r>
            <a:r>
              <a:rPr lang="en-US" dirty="0" smtClean="0"/>
              <a:t>({price: {$</a:t>
            </a:r>
            <a:r>
              <a:rPr lang="en-US" dirty="0" err="1" smtClean="0"/>
              <a:t>lt</a:t>
            </a:r>
            <a:r>
              <a:rPr lang="en-US" dirty="0" smtClean="0"/>
              <a:t>: 25, $</a:t>
            </a:r>
            <a:r>
              <a:rPr lang="en-US" dirty="0" err="1" smtClean="0"/>
              <a:t>gt</a:t>
            </a:r>
            <a:r>
              <a:rPr lang="en-US" dirty="0" smtClean="0"/>
              <a:t>: 20}} )</a:t>
            </a:r>
          </a:p>
          <a:p>
            <a:endParaRPr lang="en-US" dirty="0" smtClean="0"/>
          </a:p>
          <a:p>
            <a:endParaRPr lang="en-IE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, $</a:t>
            </a:r>
            <a:r>
              <a:rPr lang="en-US" dirty="0" err="1" smtClean="0"/>
              <a:t>lte</a:t>
            </a:r>
            <a:r>
              <a:rPr lang="en-US" dirty="0" smtClean="0"/>
              <a:t>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gte</a:t>
            </a:r>
            <a:r>
              <a:rPr lang="en-US" dirty="0" smtClean="0"/>
              <a:t> and $ne are used for less than, less than or equal, greater than, greater than or equal and not equal operations</a:t>
            </a:r>
          </a:p>
        </p:txBody>
      </p:sp>
    </p:spTree>
    <p:extLst>
      <p:ext uri="{BB962C8B-B14F-4D97-AF65-F5344CB8AC3E}">
        <p14:creationId xmlns:p14="http://schemas.microsoft.com/office/powerpoint/2010/main" val="21378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Updating / Set</a:t>
            </a:r>
            <a:endParaRPr lang="en-US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Set is used to change fields.</a:t>
            </a:r>
          </a:p>
          <a:p>
            <a:r>
              <a:rPr lang="en-IE" sz="2800" dirty="0" err="1" smtClean="0"/>
              <a:t>db.book.update</a:t>
            </a:r>
            <a:r>
              <a:rPr lang="en-IE" sz="2800" dirty="0" smtClean="0"/>
              <a:t>({</a:t>
            </a:r>
            <a:r>
              <a:rPr lang="en-IE" sz="2800" dirty="0" err="1" smtClean="0"/>
              <a:t>name:‘Databases</a:t>
            </a:r>
            <a:r>
              <a:rPr lang="en-IE" sz="2800" dirty="0" smtClean="0"/>
              <a:t>'}, {$set: {price: 24}})</a:t>
            </a:r>
          </a:p>
          <a:p>
            <a:r>
              <a:rPr lang="en-IE" sz="2800" dirty="0" err="1" smtClean="0"/>
              <a:t>db.book.find</a:t>
            </a:r>
            <a:r>
              <a:rPr lang="en-IE" sz="2800" dirty="0" smtClean="0"/>
              <a:t>({</a:t>
            </a:r>
            <a:r>
              <a:rPr lang="en-IE" sz="2800" dirty="0" err="1" smtClean="0"/>
              <a:t>name:‘Databases</a:t>
            </a:r>
            <a:r>
              <a:rPr lang="en-IE" sz="2800" dirty="0" smtClean="0"/>
              <a:t>'})</a:t>
            </a:r>
          </a:p>
          <a:p>
            <a:pPr marL="82296" indent="0">
              <a:buNone/>
            </a:pPr>
            <a:endParaRPr lang="en-US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889905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4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Adding a new field to all documents in a collection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In case you want to add a </a:t>
            </a:r>
            <a:r>
              <a:rPr lang="en-US" altLang="en-US" dirty="0" err="1">
                <a:latin typeface="Arial" panose="020B0604020202020204" pitchFamily="34" charset="0"/>
              </a:rPr>
              <a:t>new_field</a:t>
            </a:r>
            <a:r>
              <a:rPr lang="en-US" altLang="en-US" dirty="0">
                <a:latin typeface="Arial" panose="020B0604020202020204" pitchFamily="34" charset="0"/>
              </a:rPr>
              <a:t> to all your collection, you have to use empty selector, and set multi flag to true (last </a:t>
            </a:r>
            <a:r>
              <a:rPr lang="en-US" altLang="en-US" dirty="0" err="1">
                <a:latin typeface="Arial" panose="020B0604020202020204" pitchFamily="34" charset="0"/>
              </a:rPr>
              <a:t>param</a:t>
            </a:r>
            <a:r>
              <a:rPr lang="en-US" altLang="en-US" dirty="0">
                <a:latin typeface="Arial" panose="020B0604020202020204" pitchFamily="34" charset="0"/>
              </a:rPr>
              <a:t>) to </a:t>
            </a:r>
            <a:r>
              <a:rPr lang="en-US" altLang="en-US">
                <a:latin typeface="Arial" panose="020B0604020202020204" pitchFamily="34" charset="0"/>
              </a:rPr>
              <a:t>update </a:t>
            </a:r>
            <a:r>
              <a:rPr lang="en-US" altLang="en-US" smtClean="0">
                <a:latin typeface="Arial" panose="020B0604020202020204" pitchFamily="34" charset="0"/>
              </a:rPr>
              <a:t>all the </a:t>
            </a:r>
            <a:r>
              <a:rPr lang="en-US" altLang="en-US" dirty="0" smtClean="0">
                <a:latin typeface="Arial" panose="020B0604020202020204" pitchFamily="34" charset="0"/>
              </a:rPr>
              <a:t>documents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dirty="0" smtClean="0">
                <a:latin typeface="Arial" panose="020B0604020202020204" pitchFamily="34" charset="0"/>
              </a:rPr>
              <a:t>	</a:t>
            </a:r>
            <a:r>
              <a:rPr lang="en-US" altLang="en-US" sz="2600" dirty="0" err="1" smtClean="0">
                <a:latin typeface="Arial" panose="020B0604020202020204" pitchFamily="34" charset="0"/>
              </a:rPr>
              <a:t>db.your_collection.update</a:t>
            </a:r>
            <a:r>
              <a:rPr lang="en-US" altLang="en-US" sz="2600" dirty="0">
                <a:latin typeface="Arial" panose="020B0604020202020204" pitchFamily="34" charset="0"/>
              </a:rPr>
              <a:t>({},{$set : </a:t>
            </a:r>
            <a:r>
              <a:rPr lang="en-US" altLang="en-US" sz="2600" dirty="0" smtClean="0">
                <a:latin typeface="Arial" panose="020B0604020202020204" pitchFamily="34" charset="0"/>
              </a:rPr>
              <a:t>{"</a:t>
            </a:r>
            <a:r>
              <a:rPr lang="en-US" altLang="en-US" sz="2600" dirty="0">
                <a:latin typeface="Arial" panose="020B0604020202020204" pitchFamily="34" charset="0"/>
              </a:rPr>
              <a:t>new_field":1}},</a:t>
            </a:r>
            <a:r>
              <a:rPr lang="en-US" altLang="en-US" sz="2600" dirty="0" err="1">
                <a:latin typeface="Arial" panose="020B0604020202020204" pitchFamily="34" charset="0"/>
              </a:rPr>
              <a:t>false,true</a:t>
            </a:r>
            <a:r>
              <a:rPr lang="en-US" altLang="en-US" sz="2600" dirty="0" smtClean="0"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1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100" dirty="0"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the above example last 2 fields </a:t>
            </a:r>
            <a:r>
              <a:rPr lang="en-US" altLang="en-US" sz="2400" dirty="0">
                <a:latin typeface="Arial Unicode MS" panose="020B0604020202020204" pitchFamily="34" charset="-128"/>
                <a:cs typeface="Consolas" panose="020B0609020204030204" pitchFamily="49" charset="0"/>
              </a:rPr>
              <a:t>false, true</a:t>
            </a:r>
            <a:r>
              <a:rPr lang="en-US" altLang="en-US" dirty="0"/>
              <a:t> specifies the </a:t>
            </a:r>
            <a:r>
              <a:rPr lang="en-US" altLang="en-US" sz="2400" dirty="0" err="1">
                <a:latin typeface="Arial Unicode MS" panose="020B0604020202020204" pitchFamily="34" charset="-128"/>
                <a:cs typeface="Consolas" panose="020B0609020204030204" pitchFamily="49" charset="0"/>
              </a:rPr>
              <a:t>upsert</a:t>
            </a:r>
            <a:r>
              <a:rPr lang="en-US" altLang="en-US" dirty="0"/>
              <a:t> and </a:t>
            </a:r>
            <a:r>
              <a:rPr lang="en-US" altLang="en-US" sz="2400" dirty="0">
                <a:latin typeface="Arial Unicode MS" panose="020B0604020202020204" pitchFamily="34" charset="-128"/>
                <a:cs typeface="Consolas" panose="020B0609020204030204" pitchFamily="49" charset="0"/>
              </a:rPr>
              <a:t>multi</a:t>
            </a:r>
            <a:r>
              <a:rPr lang="en-US" altLang="en-US" dirty="0"/>
              <a:t> flags. </a:t>
            </a:r>
            <a:endParaRPr lang="en-US" altLang="en-US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000" dirty="0" err="1">
                <a:latin typeface="Arial" panose="020B0604020202020204" pitchFamily="34" charset="0"/>
              </a:rPr>
              <a:t>Upsert</a:t>
            </a:r>
            <a:r>
              <a:rPr lang="en-US" altLang="en-US" sz="4000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If set to true, creates a new document when no document matches the query criteria.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000" dirty="0">
                <a:latin typeface="Arial" panose="020B0604020202020204" pitchFamily="34" charset="0"/>
              </a:rPr>
              <a:t>Multi:</a:t>
            </a:r>
            <a:r>
              <a:rPr lang="en-US" altLang="en-US" dirty="0">
                <a:latin typeface="Arial" panose="020B0604020202020204" pitchFamily="34" charset="0"/>
              </a:rPr>
              <a:t> If set to true, updates multiple documents that meet the query criteria. If set to false, updates one document.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humongous - extremely large : huge </a:t>
            </a:r>
          </a:p>
          <a:p>
            <a:r>
              <a:rPr lang="en-US" dirty="0">
                <a:hlinkClick r:id="rId2"/>
              </a:rPr>
              <a:t>http://www.mongodb.org/</a:t>
            </a:r>
            <a:endParaRPr lang="en-US" dirty="0"/>
          </a:p>
          <a:p>
            <a:r>
              <a:rPr lang="en-US" dirty="0"/>
              <a:t>An open source, high-performance, schema-free, document-oriented </a:t>
            </a:r>
            <a:r>
              <a:rPr lang="en-US" dirty="0" err="1"/>
              <a:t>NoSQL</a:t>
            </a:r>
            <a:r>
              <a:rPr lang="en-US" dirty="0"/>
              <a:t> database system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A record in MongoDB is a document, which is a data structure composed of field and value pairs.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Counting</a:t>
            </a:r>
            <a:endParaRPr lang="en-US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db.book.find</a:t>
            </a:r>
            <a:r>
              <a:rPr lang="en-IE" dirty="0" smtClean="0"/>
              <a:t>({price: {$</a:t>
            </a:r>
            <a:r>
              <a:rPr lang="en-IE" dirty="0" err="1" smtClean="0"/>
              <a:t>gt</a:t>
            </a:r>
            <a:r>
              <a:rPr lang="en-IE" dirty="0" smtClean="0"/>
              <a:t>: 25}}).count()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560840" cy="120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6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Remove Documents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MongoDB, the </a:t>
            </a:r>
            <a:r>
              <a:rPr lang="en-IE" dirty="0" err="1"/>
              <a:t>db.collection.remove</a:t>
            </a:r>
            <a:r>
              <a:rPr lang="en-IE" dirty="0" smtClean="0"/>
              <a:t>() method removes all </a:t>
            </a:r>
            <a:r>
              <a:rPr lang="en-IE" dirty="0"/>
              <a:t>documents from a </a:t>
            </a:r>
            <a:r>
              <a:rPr lang="en-IE" dirty="0" smtClean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1417638"/>
          </a:xfrm>
        </p:spPr>
        <p:txBody>
          <a:bodyPr>
            <a:normAutofit fontScale="90000"/>
          </a:bodyPr>
          <a:lstStyle/>
          <a:p>
            <a:r>
              <a:rPr lang="en-IE" b="1" dirty="0"/>
              <a:t/>
            </a:r>
            <a:br>
              <a:rPr lang="en-IE" b="1" dirty="0"/>
            </a:br>
            <a:r>
              <a:rPr lang="en-IE" b="1" dirty="0" smtClean="0"/>
              <a:t>Remove </a:t>
            </a:r>
            <a:r>
              <a:rPr lang="en-IE" b="1" dirty="0"/>
              <a:t>Documents that matches a condition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db.book.remove</a:t>
            </a:r>
            <a:r>
              <a:rPr lang="en-IE" dirty="0"/>
              <a:t>( { </a:t>
            </a:r>
            <a:r>
              <a:rPr lang="en-IE" dirty="0" smtClean="0"/>
              <a:t>name </a:t>
            </a:r>
            <a:r>
              <a:rPr lang="en-IE" dirty="0"/>
              <a:t>: </a:t>
            </a:r>
            <a:r>
              <a:rPr lang="en-IE" dirty="0" smtClean="0"/>
              <a:t>“Databases" </a:t>
            </a:r>
            <a:r>
              <a:rPr lang="en-IE" dirty="0"/>
              <a:t>} </a:t>
            </a:r>
            <a:r>
              <a:rPr lang="en-IE" dirty="0" smtClean="0"/>
              <a:t>)</a:t>
            </a:r>
          </a:p>
          <a:p>
            <a:endParaRPr lang="en-IE" dirty="0"/>
          </a:p>
          <a:p>
            <a:pPr marL="82296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43" y="2420888"/>
            <a:ext cx="6086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do: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Run </a:t>
            </a:r>
            <a:r>
              <a:rPr lang="en-IE" dirty="0" err="1" smtClean="0"/>
              <a:t>mongoDB</a:t>
            </a:r>
            <a:r>
              <a:rPr lang="en-IE" dirty="0" smtClean="0"/>
              <a:t> server - follow steps given earlier (create </a:t>
            </a:r>
            <a:r>
              <a:rPr lang="en-IE" dirty="0" err="1" smtClean="0"/>
              <a:t>config</a:t>
            </a:r>
            <a:r>
              <a:rPr lang="en-IE" dirty="0" smtClean="0"/>
              <a:t> file, </a:t>
            </a:r>
            <a:r>
              <a:rPr lang="en-IE" dirty="0" err="1" smtClean="0"/>
              <a:t>db</a:t>
            </a:r>
            <a:r>
              <a:rPr lang="en-IE" dirty="0" smtClean="0"/>
              <a:t> folder )</a:t>
            </a:r>
          </a:p>
          <a:p>
            <a:r>
              <a:rPr lang="en-IE" dirty="0" smtClean="0"/>
              <a:t>Run the command line client</a:t>
            </a:r>
          </a:p>
          <a:p>
            <a:r>
              <a:rPr lang="en-IE" dirty="0" smtClean="0"/>
              <a:t>Try the  following commands</a:t>
            </a:r>
            <a:r>
              <a:rPr lang="en-IE" dirty="0"/>
              <a:t>:</a:t>
            </a:r>
            <a:r>
              <a:rPr lang="en-IE" dirty="0" smtClean="0"/>
              <a:t> use, insert, update etc.</a:t>
            </a:r>
          </a:p>
          <a:p>
            <a:pPr marL="82296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Validation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45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Benefit of flexible schemas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Relational</a:t>
            </a:r>
          </a:p>
          <a:p>
            <a:pPr lvl="1"/>
            <a:r>
              <a:rPr lang="en-IE" dirty="0" smtClean="0"/>
              <a:t>Up-front schema definition phase</a:t>
            </a:r>
          </a:p>
          <a:p>
            <a:pPr lvl="1"/>
            <a:r>
              <a:rPr lang="en-IE" dirty="0" smtClean="0"/>
              <a:t>Adding a new column takes time to develop and “lots” of time to roll out in production</a:t>
            </a:r>
          </a:p>
          <a:p>
            <a:pPr lvl="1"/>
            <a:r>
              <a:rPr lang="en-IE" dirty="0" smtClean="0"/>
              <a:t>Existing rows must be reformatted 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MongoDB</a:t>
            </a:r>
          </a:p>
          <a:p>
            <a:pPr lvl="1"/>
            <a:r>
              <a:rPr lang="en-IE" dirty="0" smtClean="0"/>
              <a:t>Start hacking your app right away</a:t>
            </a:r>
          </a:p>
          <a:p>
            <a:pPr lvl="1"/>
            <a:r>
              <a:rPr lang="en-IE" dirty="0" smtClean="0"/>
              <a:t>Want to store new type on information?</a:t>
            </a:r>
          </a:p>
          <a:p>
            <a:pPr lvl="1"/>
            <a:r>
              <a:rPr lang="en-IE" dirty="0" smtClean="0"/>
              <a:t>Just start adding it</a:t>
            </a:r>
          </a:p>
          <a:p>
            <a:pPr lvl="1"/>
            <a:r>
              <a:rPr lang="en-IE" dirty="0" smtClean="0"/>
              <a:t>If it doesn’t apply to all instances – just leave it out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034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validate documents?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Many people writing to the database</a:t>
            </a:r>
          </a:p>
          <a:p>
            <a:pPr lvl="1"/>
            <a:r>
              <a:rPr lang="en-IE" dirty="0" smtClean="0"/>
              <a:t>Many developers</a:t>
            </a:r>
          </a:p>
          <a:p>
            <a:pPr lvl="1"/>
            <a:r>
              <a:rPr lang="en-IE" dirty="0" smtClean="0"/>
              <a:t>Many teams</a:t>
            </a:r>
          </a:p>
          <a:p>
            <a:pPr lvl="1"/>
            <a:r>
              <a:rPr lang="en-IE" dirty="0" smtClean="0"/>
              <a:t>Many companies</a:t>
            </a:r>
          </a:p>
          <a:p>
            <a:pPr lvl="1"/>
            <a:r>
              <a:rPr lang="en-IE" dirty="0" smtClean="0"/>
              <a:t>Many development languages</a:t>
            </a:r>
          </a:p>
          <a:p>
            <a:r>
              <a:rPr lang="en-IE" dirty="0" smtClean="0"/>
              <a:t>Multiple application want to exploit the same data, need to agree on what’s there</a:t>
            </a:r>
          </a:p>
          <a:p>
            <a:r>
              <a:rPr lang="en-IE" dirty="0" smtClean="0"/>
              <a:t>Usually a core set of keys and attributes you want there.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155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validate documents</a:t>
            </a:r>
            <a:r>
              <a:rPr lang="en-IE" dirty="0" smtClean="0"/>
              <a:t>? </a:t>
            </a:r>
            <a:r>
              <a:rPr lang="en-IE" dirty="0" err="1" smtClean="0"/>
              <a:t>ctd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For any key you may care about </a:t>
            </a:r>
          </a:p>
          <a:p>
            <a:pPr lvl="1"/>
            <a:r>
              <a:rPr lang="en-IE" dirty="0" smtClean="0"/>
              <a:t>Existence </a:t>
            </a:r>
          </a:p>
          <a:p>
            <a:pPr lvl="1"/>
            <a:r>
              <a:rPr lang="en-IE" dirty="0" smtClean="0"/>
              <a:t>Type</a:t>
            </a:r>
          </a:p>
          <a:p>
            <a:pPr lvl="1"/>
            <a:r>
              <a:rPr lang="en-IE" dirty="0" smtClean="0"/>
              <a:t>Format</a:t>
            </a:r>
          </a:p>
          <a:p>
            <a:pPr lvl="1"/>
            <a:r>
              <a:rPr lang="en-IE" dirty="0" smtClean="0"/>
              <a:t>Value</a:t>
            </a:r>
          </a:p>
          <a:p>
            <a:pPr lvl="1"/>
            <a:r>
              <a:rPr lang="en-IE" dirty="0" smtClean="0"/>
              <a:t>Existence in combination with other keys (e.g. need a phone number or an email address)</a:t>
            </a:r>
          </a:p>
          <a:p>
            <a:pPr lvl="1"/>
            <a:r>
              <a:rPr lang="en-IE" dirty="0" smtClean="0"/>
              <a:t>Some core checks </a:t>
            </a:r>
          </a:p>
          <a:p>
            <a:pPr lvl="2"/>
            <a:r>
              <a:rPr lang="en-IE" dirty="0"/>
              <a:t>E.g. price should always be there and it should be a number  and e.g. &gt; 0</a:t>
            </a:r>
          </a:p>
          <a:p>
            <a:pPr marL="658368" lvl="2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4633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MongoDB 3.2 validation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Using MongoDB query language</a:t>
            </a:r>
          </a:p>
          <a:p>
            <a:r>
              <a:rPr lang="en-IE" dirty="0" smtClean="0"/>
              <a:t>Automatically tests each insert/update and delivers a warning or error if a rule is broke.</a:t>
            </a:r>
          </a:p>
          <a:p>
            <a:r>
              <a:rPr lang="en-IE" dirty="0" smtClean="0"/>
              <a:t>You choose which attributes to validate and which you don’t care about</a:t>
            </a:r>
          </a:p>
        </p:txBody>
      </p:sp>
    </p:spTree>
    <p:extLst>
      <p:ext uri="{BB962C8B-B14F-4D97-AF65-F5344CB8AC3E}">
        <p14:creationId xmlns:p14="http://schemas.microsoft.com/office/powerpoint/2010/main" val="3500243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Book collection fails if you don’t include a name attribute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628800"/>
            <a:ext cx="7544191" cy="20882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5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Relational v. Mongo</a:t>
            </a:r>
            <a:endParaRPr lang="en-US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u="sng" smtClean="0"/>
              <a:t>Relational</a:t>
            </a:r>
            <a:r>
              <a:rPr lang="en-IE" smtClean="0"/>
              <a:t>		</a:t>
            </a:r>
            <a:r>
              <a:rPr lang="en-IE" u="sng" smtClean="0"/>
              <a:t>Mongo</a:t>
            </a:r>
          </a:p>
          <a:p>
            <a:r>
              <a:rPr lang="en-IE" smtClean="0"/>
              <a:t>database		database</a:t>
            </a:r>
          </a:p>
          <a:p>
            <a:r>
              <a:rPr lang="en-IE" smtClean="0"/>
              <a:t>table			collection</a:t>
            </a:r>
          </a:p>
          <a:p>
            <a:r>
              <a:rPr lang="en-IE" smtClean="0"/>
              <a:t>row			document</a:t>
            </a:r>
          </a:p>
          <a:p>
            <a:r>
              <a:rPr lang="en-IE" smtClean="0"/>
              <a:t>column			field</a:t>
            </a:r>
            <a:endParaRPr lang="en-US" smtClean="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H="1">
            <a:off x="2756347" y="2925763"/>
            <a:ext cx="647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3440559" y="2925763"/>
            <a:ext cx="0" cy="10795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H="1">
            <a:off x="6948264" y="3465513"/>
            <a:ext cx="7207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7668989" y="3500438"/>
            <a:ext cx="0" cy="5048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H="1">
            <a:off x="3080197" y="4005263"/>
            <a:ext cx="36036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H="1">
            <a:off x="7092950" y="4005263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To see what </a:t>
            </a:r>
            <a:r>
              <a:rPr lang="en-IE" dirty="0"/>
              <a:t>rules have been added to a </a:t>
            </a:r>
            <a:r>
              <a:rPr lang="en-IE" dirty="0" smtClean="0"/>
              <a:t>collection 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41" y="1844824"/>
            <a:ext cx="6955843" cy="29748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055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Restricting the values for a field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08" y="1772816"/>
            <a:ext cx="8002280" cy="576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41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75" y="2668823"/>
            <a:ext cx="482917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11" y="5124450"/>
            <a:ext cx="4343400" cy="1657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7708" y="2992879"/>
            <a:ext cx="3115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The category field in the book </a:t>
            </a:r>
          </a:p>
          <a:p>
            <a:r>
              <a:rPr lang="en-IE" sz="1600" dirty="0" smtClean="0"/>
              <a:t>Collection has a validation rule added limiting it’s value to Children, Education or other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306531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book collection fails if you include rouge attribute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83" y="1700808"/>
            <a:ext cx="7765017" cy="15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Validation - String 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877" y="1556792"/>
            <a:ext cx="8064896" cy="576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43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08" y="3068960"/>
            <a:ext cx="5886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00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Validation : Number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47" y="1628800"/>
            <a:ext cx="8108101" cy="576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44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3429000"/>
            <a:ext cx="3971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Validation – combining a number of rules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2288" y="3590925"/>
            <a:ext cx="5867400" cy="2952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3755-EEBC-4BD2-8D18-41167AB38E77}" type="slidenum">
              <a:rPr lang="en-IE" smtClean="0"/>
              <a:t>45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98" y="2204864"/>
            <a:ext cx="6143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mtClean="0"/>
              <a:t>Mongo is a Schema-less Database</a:t>
            </a:r>
            <a:endParaRPr lang="en-US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Fields are associated with documents rather than collections.</a:t>
            </a:r>
          </a:p>
          <a:p>
            <a:r>
              <a:rPr lang="en-IE" dirty="0" smtClean="0"/>
              <a:t>In other words different documents in a collection can have different fields.</a:t>
            </a:r>
          </a:p>
          <a:p>
            <a:r>
              <a:rPr lang="en-IE" dirty="0" smtClean="0"/>
              <a:t> MongoDB is a schema-less database.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7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7992888" cy="1714202"/>
          </a:xfrm>
        </p:spPr>
        <p:txBody>
          <a:bodyPr>
            <a:normAutofit/>
          </a:bodyPr>
          <a:lstStyle/>
          <a:p>
            <a:r>
              <a:rPr lang="en-IE" dirty="0" smtClean="0"/>
              <a:t>Large Data Sets – Scalability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57400"/>
            <a:ext cx="7498080" cy="4800600"/>
          </a:xfrm>
        </p:spPr>
        <p:txBody>
          <a:bodyPr/>
          <a:lstStyle/>
          <a:p>
            <a:r>
              <a:rPr lang="en-IE" dirty="0" smtClean="0"/>
              <a:t>Large data sets and high throughput applications challenge the capacity of a single server:</a:t>
            </a:r>
          </a:p>
          <a:p>
            <a:pPr lvl="1"/>
            <a:r>
              <a:rPr lang="en-IE" dirty="0" smtClean="0"/>
              <a:t>High query rates can exhaust CPU</a:t>
            </a:r>
          </a:p>
          <a:p>
            <a:pPr lvl="1"/>
            <a:r>
              <a:rPr lang="en-IE" dirty="0" smtClean="0"/>
              <a:t>Large data sets can exceed storage capacity of a single machine/ can also stress RAM</a:t>
            </a:r>
          </a:p>
          <a:p>
            <a:pPr lvl="1"/>
            <a:endParaRPr lang="en-IE" dirty="0" smtClean="0"/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8064896" cy="1714202"/>
          </a:xfrm>
        </p:spPr>
        <p:txBody>
          <a:bodyPr>
            <a:normAutofit/>
          </a:bodyPr>
          <a:lstStyle/>
          <a:p>
            <a:r>
              <a:rPr lang="en-IE" dirty="0" smtClean="0"/>
              <a:t>Large Data Sets – Scalability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786112" cy="5157192"/>
          </a:xfrm>
        </p:spPr>
        <p:txBody>
          <a:bodyPr/>
          <a:lstStyle/>
          <a:p>
            <a:r>
              <a:rPr lang="en-IE" dirty="0" smtClean="0"/>
              <a:t>Database systems have 2 approaches to address these scalability issues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IE" dirty="0" smtClean="0"/>
              <a:t>Vertical Scaling – “scale up” – increase CPU, increase storage capacity.  Practical maximum for vertical scaling, cost of these high performance systems versus smaller systems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IE" dirty="0" smtClean="0"/>
              <a:t>Sharding or Horizontal scaling distributes data over multiple servers, or shards.  Each shard is an independent database, and collectively, the shards make up a single logical database.</a:t>
            </a:r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2992376" cy="1143000"/>
          </a:xfrm>
        </p:spPr>
        <p:txBody>
          <a:bodyPr/>
          <a:lstStyle/>
          <a:p>
            <a:r>
              <a:rPr lang="en-IE" dirty="0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844824"/>
            <a:ext cx="7498080" cy="4800600"/>
          </a:xfrm>
        </p:spPr>
        <p:txBody>
          <a:bodyPr/>
          <a:lstStyle/>
          <a:p>
            <a:r>
              <a:rPr lang="en-IE" dirty="0" smtClean="0"/>
              <a:t>MongoDB's </a:t>
            </a:r>
            <a:r>
              <a:rPr lang="en-IE" dirty="0"/>
              <a:t>path to scaling out to huge volumes.</a:t>
            </a:r>
          </a:p>
          <a:p>
            <a:r>
              <a:rPr lang="en-IE" dirty="0" smtClean="0"/>
              <a:t>MongoDB provides horizontal scalability as part of its core functionality</a:t>
            </a:r>
          </a:p>
          <a:p>
            <a:r>
              <a:rPr lang="en-IE" dirty="0" smtClean="0"/>
              <a:t>Automatic shading distributes data across a cluster of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2776352" cy="1143000"/>
          </a:xfrm>
        </p:spPr>
        <p:txBody>
          <a:bodyPr/>
          <a:lstStyle/>
          <a:p>
            <a:r>
              <a:rPr lang="en-IE" dirty="0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690149"/>
            <a:ext cx="7498080" cy="4800600"/>
          </a:xfrm>
        </p:spPr>
        <p:txBody>
          <a:bodyPr/>
          <a:lstStyle/>
          <a:p>
            <a:r>
              <a:rPr lang="en-IE" dirty="0" smtClean="0"/>
              <a:t>Sharding is a method for storing data across multiple machines.  </a:t>
            </a:r>
          </a:p>
          <a:p>
            <a:r>
              <a:rPr lang="en-IE" dirty="0" smtClean="0"/>
              <a:t>MongoDB uses sharding to support deployments with very large data sets and high throughput operations.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153E7-5DB7-4E36-8BAF-BB66C95DE266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35600</TotalTime>
  <Words>1231</Words>
  <Application>Microsoft Office PowerPoint</Application>
  <PresentationFormat>On-screen Show (4:3)</PresentationFormat>
  <Paragraphs>208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Unicode MS</vt:lpstr>
      <vt:lpstr>Calibri</vt:lpstr>
      <vt:lpstr>Consolas</vt:lpstr>
      <vt:lpstr>Gill Sans MT</vt:lpstr>
      <vt:lpstr>Verdana</vt:lpstr>
      <vt:lpstr>Wingdings 2</vt:lpstr>
      <vt:lpstr>Solstice</vt:lpstr>
      <vt:lpstr>MongoDB</vt:lpstr>
      <vt:lpstr>Contents</vt:lpstr>
      <vt:lpstr>Introduction</vt:lpstr>
      <vt:lpstr>Relational v. Mongo</vt:lpstr>
      <vt:lpstr>Mongo is a Schema-less Database</vt:lpstr>
      <vt:lpstr>Large Data Sets – Scalability Issues</vt:lpstr>
      <vt:lpstr>Large Data Sets – Scalability Issues</vt:lpstr>
      <vt:lpstr>Sharding</vt:lpstr>
      <vt:lpstr>Sharding</vt:lpstr>
      <vt:lpstr>Advantages of Sharding </vt:lpstr>
      <vt:lpstr>PowerPoint Presentation</vt:lpstr>
      <vt:lpstr>Replication</vt:lpstr>
      <vt:lpstr>MongoDB – Interactive Shell </vt:lpstr>
      <vt:lpstr>mongodb.config</vt:lpstr>
      <vt:lpstr>Run the Server</vt:lpstr>
      <vt:lpstr>Run the Client</vt:lpstr>
      <vt:lpstr>MongoDB Interactive Shell</vt:lpstr>
      <vt:lpstr>JSON</vt:lpstr>
      <vt:lpstr>JSON - Example</vt:lpstr>
      <vt:lpstr>JSON - Syntax</vt:lpstr>
      <vt:lpstr>JSON - Datatypes</vt:lpstr>
      <vt:lpstr>Querying data in Mongodb</vt:lpstr>
      <vt:lpstr>Insert (using interactive shell)</vt:lpstr>
      <vt:lpstr>Insert – Schema-less</vt:lpstr>
      <vt:lpstr>Query Selectors</vt:lpstr>
      <vt:lpstr>More Data</vt:lpstr>
      <vt:lpstr>Range Queries &amp; Operators</vt:lpstr>
      <vt:lpstr>Updating / Set</vt:lpstr>
      <vt:lpstr>Adding a new field to all documents in a collection</vt:lpstr>
      <vt:lpstr>Counting</vt:lpstr>
      <vt:lpstr>Remove Documents </vt:lpstr>
      <vt:lpstr> Remove Documents that matches a condition </vt:lpstr>
      <vt:lpstr>To do:</vt:lpstr>
      <vt:lpstr>Validation</vt:lpstr>
      <vt:lpstr>Benefit of flexible schemas</vt:lpstr>
      <vt:lpstr>Why validate documents?</vt:lpstr>
      <vt:lpstr>Why validate documents? ctd</vt:lpstr>
      <vt:lpstr>MongoDB 3.2 validation</vt:lpstr>
      <vt:lpstr>Book collection fails if you don’t include a name attribute</vt:lpstr>
      <vt:lpstr>To see what rules have been added to a collection </vt:lpstr>
      <vt:lpstr>Restricting the values for a field</vt:lpstr>
      <vt:lpstr>book collection fails if you include rouge attribute</vt:lpstr>
      <vt:lpstr>Validation - String </vt:lpstr>
      <vt:lpstr>Validation : Number</vt:lpstr>
      <vt:lpstr>Validation – combining a number of rules</vt:lpstr>
    </vt:vector>
  </TitlesOfParts>
  <Company>Athlone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Author: Sheila Fallon</dc:creator>
  <cp:lastModifiedBy>Sheila Fallon</cp:lastModifiedBy>
  <cp:revision>201</cp:revision>
  <dcterms:created xsi:type="dcterms:W3CDTF">2013-02-06T20:07:16Z</dcterms:created>
  <dcterms:modified xsi:type="dcterms:W3CDTF">2021-10-21T14:28:52Z</dcterms:modified>
</cp:coreProperties>
</file>