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2" r:id="rId8"/>
    <p:sldId id="264" r:id="rId9"/>
    <p:sldId id="265" r:id="rId10"/>
    <p:sldId id="268" r:id="rId11"/>
    <p:sldId id="272" r:id="rId12"/>
    <p:sldId id="273" r:id="rId13"/>
    <p:sldId id="274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hivamb/netflix-show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A4194-27E6-4CA8-9F76-9AE16DC25C4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9335A8-735E-43DA-BB8D-ADCDB63686F7}">
      <dgm:prSet/>
      <dgm:spPr/>
      <dgm:t>
        <a:bodyPr/>
        <a:lstStyle/>
        <a:p>
          <a:r>
            <a:rPr lang="en-US"/>
            <a:t>The data set reviewed is</a:t>
          </a:r>
        </a:p>
      </dgm:t>
    </dgm:pt>
    <dgm:pt modelId="{F956F792-B766-4D69-A9FE-5443F397899F}" type="parTrans" cxnId="{BD3B7822-4647-4272-8649-AAF7689E3265}">
      <dgm:prSet/>
      <dgm:spPr/>
      <dgm:t>
        <a:bodyPr/>
        <a:lstStyle/>
        <a:p>
          <a:endParaRPr lang="en-US"/>
        </a:p>
      </dgm:t>
    </dgm:pt>
    <dgm:pt modelId="{5C78AC80-F586-473F-A8A3-6B950B74044E}" type="sibTrans" cxnId="{BD3B7822-4647-4272-8649-AAF7689E3265}">
      <dgm:prSet/>
      <dgm:spPr/>
      <dgm:t>
        <a:bodyPr/>
        <a:lstStyle/>
        <a:p>
          <a:endParaRPr lang="en-US"/>
        </a:p>
      </dgm:t>
    </dgm:pt>
    <dgm:pt modelId="{1F7BC3A9-F075-40C6-9BDB-FEC4653990BA}">
      <dgm:prSet/>
      <dgm:spPr/>
      <dgm:t>
        <a:bodyPr/>
        <a:lstStyle/>
        <a:p>
          <a:r>
            <a:rPr lang="en-US"/>
            <a:t>“</a:t>
          </a:r>
          <a:r>
            <a:rPr lang="en-US">
              <a:hlinkClick xmlns:r="http://schemas.openxmlformats.org/officeDocument/2006/relationships" r:id="rId1"/>
            </a:rPr>
            <a:t>Netflix Movies and TV Shows</a:t>
          </a:r>
          <a:r>
            <a:rPr lang="en-US"/>
            <a:t>”</a:t>
          </a:r>
        </a:p>
      </dgm:t>
    </dgm:pt>
    <dgm:pt modelId="{AA287B57-6CB6-4449-98F6-AF0EAC7424B4}" type="parTrans" cxnId="{DB3D37CE-8FF6-4AE6-822E-22DAE2D08130}">
      <dgm:prSet/>
      <dgm:spPr/>
      <dgm:t>
        <a:bodyPr/>
        <a:lstStyle/>
        <a:p>
          <a:endParaRPr lang="en-US"/>
        </a:p>
      </dgm:t>
    </dgm:pt>
    <dgm:pt modelId="{0980E758-C4F4-44CD-AAF6-B38AF595C9CD}" type="sibTrans" cxnId="{DB3D37CE-8FF6-4AE6-822E-22DAE2D08130}">
      <dgm:prSet/>
      <dgm:spPr/>
      <dgm:t>
        <a:bodyPr/>
        <a:lstStyle/>
        <a:p>
          <a:endParaRPr lang="en-US"/>
        </a:p>
      </dgm:t>
    </dgm:pt>
    <dgm:pt modelId="{A1914308-1E5F-42F5-8F07-D1B8CC3AEDB3}">
      <dgm:prSet/>
      <dgm:spPr/>
      <dgm:t>
        <a:bodyPr/>
        <a:lstStyle/>
        <a:p>
          <a:r>
            <a:rPr lang="en-US" dirty="0"/>
            <a:t>Found on Kaggle.</a:t>
          </a:r>
        </a:p>
      </dgm:t>
    </dgm:pt>
    <dgm:pt modelId="{A02CDC2E-E59F-4B93-BC50-F527A4949CCA}" type="parTrans" cxnId="{3CB5C251-0B0D-45CC-AC38-ABDC847CAD74}">
      <dgm:prSet/>
      <dgm:spPr/>
      <dgm:t>
        <a:bodyPr/>
        <a:lstStyle/>
        <a:p>
          <a:endParaRPr lang="en-US"/>
        </a:p>
      </dgm:t>
    </dgm:pt>
    <dgm:pt modelId="{7969B9E7-BC2A-4D14-90F5-97E05ABCA6A9}" type="sibTrans" cxnId="{3CB5C251-0B0D-45CC-AC38-ABDC847CAD74}">
      <dgm:prSet/>
      <dgm:spPr/>
      <dgm:t>
        <a:bodyPr/>
        <a:lstStyle/>
        <a:p>
          <a:endParaRPr lang="en-US"/>
        </a:p>
      </dgm:t>
    </dgm:pt>
    <dgm:pt modelId="{21B82702-996F-4B32-AEF8-4C7A6ED501AC}">
      <dgm:prSet/>
      <dgm:spPr/>
      <dgm:t>
        <a:bodyPr/>
        <a:lstStyle/>
        <a:p>
          <a:r>
            <a:rPr lang="en-US"/>
            <a:t>This was decided on in comparison with available dataset because:</a:t>
          </a:r>
        </a:p>
      </dgm:t>
    </dgm:pt>
    <dgm:pt modelId="{1BBAC810-1362-4AA4-8942-9ECE53775A2F}" type="parTrans" cxnId="{CD3A95B7-0BC5-4E7D-9C01-DD8CE6E17EBD}">
      <dgm:prSet/>
      <dgm:spPr/>
      <dgm:t>
        <a:bodyPr/>
        <a:lstStyle/>
        <a:p>
          <a:endParaRPr lang="en-US"/>
        </a:p>
      </dgm:t>
    </dgm:pt>
    <dgm:pt modelId="{7B2BCC7D-6DF0-4168-BFA3-39BA6DE4BBC9}" type="sibTrans" cxnId="{CD3A95B7-0BC5-4E7D-9C01-DD8CE6E17EBD}">
      <dgm:prSet/>
      <dgm:spPr/>
      <dgm:t>
        <a:bodyPr/>
        <a:lstStyle/>
        <a:p>
          <a:endParaRPr lang="en-US"/>
        </a:p>
      </dgm:t>
    </dgm:pt>
    <dgm:pt modelId="{949F554F-8955-4AA3-8D23-264D99E22000}">
      <dgm:prSet/>
      <dgm:spPr/>
      <dgm:t>
        <a:bodyPr/>
        <a:lstStyle/>
        <a:p>
          <a:r>
            <a:rPr lang="en-US"/>
            <a:t>Provided a large number attributes and records to review.</a:t>
          </a:r>
        </a:p>
      </dgm:t>
    </dgm:pt>
    <dgm:pt modelId="{8ADC489C-6862-4F00-9662-F72FC7039846}" type="parTrans" cxnId="{EA106565-2670-4EA1-A54B-0982210A8227}">
      <dgm:prSet/>
      <dgm:spPr/>
      <dgm:t>
        <a:bodyPr/>
        <a:lstStyle/>
        <a:p>
          <a:endParaRPr lang="en-US"/>
        </a:p>
      </dgm:t>
    </dgm:pt>
    <dgm:pt modelId="{06896A90-DC92-49F4-94A5-36614DC6D775}" type="sibTrans" cxnId="{EA106565-2670-4EA1-A54B-0982210A8227}">
      <dgm:prSet/>
      <dgm:spPr/>
      <dgm:t>
        <a:bodyPr/>
        <a:lstStyle/>
        <a:p>
          <a:endParaRPr lang="en-US"/>
        </a:p>
      </dgm:t>
    </dgm:pt>
    <dgm:pt modelId="{0F9F70CB-4498-4B02-BD8E-31B19B372853}">
      <dgm:prSet/>
      <dgm:spPr/>
      <dgm:t>
        <a:bodyPr/>
        <a:lstStyle/>
        <a:p>
          <a:r>
            <a:rPr lang="en-US" dirty="0"/>
            <a:t>Has active discussions happening on Kaggle</a:t>
          </a:r>
        </a:p>
      </dgm:t>
    </dgm:pt>
    <dgm:pt modelId="{350C582C-F945-4A67-BB0F-270DC1C25DAE}" type="parTrans" cxnId="{DAC8906C-D259-4290-8618-D84FFBCA24C2}">
      <dgm:prSet/>
      <dgm:spPr/>
      <dgm:t>
        <a:bodyPr/>
        <a:lstStyle/>
        <a:p>
          <a:endParaRPr lang="en-US"/>
        </a:p>
      </dgm:t>
    </dgm:pt>
    <dgm:pt modelId="{7A2694DD-6926-44D6-A599-B80592E187C1}" type="sibTrans" cxnId="{DAC8906C-D259-4290-8618-D84FFBCA24C2}">
      <dgm:prSet/>
      <dgm:spPr/>
      <dgm:t>
        <a:bodyPr/>
        <a:lstStyle/>
        <a:p>
          <a:endParaRPr lang="en-US"/>
        </a:p>
      </dgm:t>
    </dgm:pt>
    <dgm:pt modelId="{6B0306B6-450A-443C-9367-016AAA4B7D12}">
      <dgm:prSet/>
      <dgm:spPr/>
      <dgm:t>
        <a:bodyPr/>
        <a:lstStyle/>
        <a:p>
          <a:r>
            <a:rPr lang="en-US"/>
            <a:t>Provides quarterly updates </a:t>
          </a:r>
        </a:p>
      </dgm:t>
    </dgm:pt>
    <dgm:pt modelId="{6D8AF7BF-EC01-4BA3-A610-D0342504D3AC}" type="parTrans" cxnId="{13A4FBEC-FEB5-4276-A90F-E2420F7B641D}">
      <dgm:prSet/>
      <dgm:spPr/>
      <dgm:t>
        <a:bodyPr/>
        <a:lstStyle/>
        <a:p>
          <a:endParaRPr lang="en-US"/>
        </a:p>
      </dgm:t>
    </dgm:pt>
    <dgm:pt modelId="{2AD8B296-E384-4718-ACE6-9E76F178BE0A}" type="sibTrans" cxnId="{13A4FBEC-FEB5-4276-A90F-E2420F7B641D}">
      <dgm:prSet/>
      <dgm:spPr/>
      <dgm:t>
        <a:bodyPr/>
        <a:lstStyle/>
        <a:p>
          <a:endParaRPr lang="en-US"/>
        </a:p>
      </dgm:t>
    </dgm:pt>
    <dgm:pt modelId="{B9FBA235-359D-46EC-910B-54433E5385C1}">
      <dgm:prSet/>
      <dgm:spPr/>
      <dgm:t>
        <a:bodyPr/>
        <a:lstStyle/>
        <a:p>
          <a:r>
            <a:rPr lang="en-US"/>
            <a:t>Usability </a:t>
          </a:r>
        </a:p>
      </dgm:t>
    </dgm:pt>
    <dgm:pt modelId="{1ADB81B8-E27D-46FA-B748-B3A86ABF0CF6}" type="parTrans" cxnId="{C2401D05-6411-4DC4-9055-351789FC08AF}">
      <dgm:prSet/>
      <dgm:spPr/>
      <dgm:t>
        <a:bodyPr/>
        <a:lstStyle/>
        <a:p>
          <a:endParaRPr lang="en-US"/>
        </a:p>
      </dgm:t>
    </dgm:pt>
    <dgm:pt modelId="{77F8617B-96A9-4251-AB61-4CC01EE885AD}" type="sibTrans" cxnId="{C2401D05-6411-4DC4-9055-351789FC08AF}">
      <dgm:prSet/>
      <dgm:spPr/>
      <dgm:t>
        <a:bodyPr/>
        <a:lstStyle/>
        <a:p>
          <a:endParaRPr lang="en-US"/>
        </a:p>
      </dgm:t>
    </dgm:pt>
    <dgm:pt modelId="{491210D4-B543-4AB8-A0A3-60502A3214BC}">
      <dgm:prSet/>
      <dgm:spPr/>
      <dgm:t>
        <a:bodyPr/>
        <a:lstStyle/>
        <a:p>
          <a:r>
            <a:rPr lang="en-US" dirty="0"/>
            <a:t>Limited number of null values</a:t>
          </a:r>
        </a:p>
      </dgm:t>
    </dgm:pt>
    <dgm:pt modelId="{35B41C44-62DB-4760-9226-4BD812F20D12}" type="parTrans" cxnId="{76854A02-7DA1-46A1-888E-CA2A1E4E95B3}">
      <dgm:prSet/>
      <dgm:spPr/>
      <dgm:t>
        <a:bodyPr/>
        <a:lstStyle/>
        <a:p>
          <a:endParaRPr lang="en-US"/>
        </a:p>
      </dgm:t>
    </dgm:pt>
    <dgm:pt modelId="{7BB60C77-0DBF-4457-B9C8-64F7B6CE6F33}" type="sibTrans" cxnId="{76854A02-7DA1-46A1-888E-CA2A1E4E95B3}">
      <dgm:prSet/>
      <dgm:spPr/>
      <dgm:t>
        <a:bodyPr/>
        <a:lstStyle/>
        <a:p>
          <a:endParaRPr lang="en-US"/>
        </a:p>
      </dgm:t>
    </dgm:pt>
    <dgm:pt modelId="{8F1DA358-EFB3-4247-BC79-B55FE6D82803}">
      <dgm:prSet/>
      <dgm:spPr/>
      <dgm:t>
        <a:bodyPr/>
        <a:lstStyle/>
        <a:p>
          <a:r>
            <a:rPr lang="en-US"/>
            <a:t>What we would like to find from the dataset</a:t>
          </a:r>
        </a:p>
      </dgm:t>
    </dgm:pt>
    <dgm:pt modelId="{B13A5879-8BD6-450E-BDC4-2F15CBDE4535}" type="parTrans" cxnId="{7D89B18D-AD56-4BAC-B269-35FB61F40876}">
      <dgm:prSet/>
      <dgm:spPr/>
      <dgm:t>
        <a:bodyPr/>
        <a:lstStyle/>
        <a:p>
          <a:endParaRPr lang="en-US"/>
        </a:p>
      </dgm:t>
    </dgm:pt>
    <dgm:pt modelId="{AD7E5888-D52C-40D9-A59A-410AAABF5024}" type="sibTrans" cxnId="{7D89B18D-AD56-4BAC-B269-35FB61F40876}">
      <dgm:prSet/>
      <dgm:spPr/>
      <dgm:t>
        <a:bodyPr/>
        <a:lstStyle/>
        <a:p>
          <a:endParaRPr lang="en-US"/>
        </a:p>
      </dgm:t>
    </dgm:pt>
    <dgm:pt modelId="{1AA9C399-E359-48D3-9E69-4AAEA6828D49}">
      <dgm:prSet/>
      <dgm:spPr/>
      <dgm:t>
        <a:bodyPr/>
        <a:lstStyle/>
        <a:p>
          <a:r>
            <a:rPr lang="en-US" dirty="0"/>
            <a:t>Break down of movies and Tv shows</a:t>
          </a:r>
        </a:p>
      </dgm:t>
    </dgm:pt>
    <dgm:pt modelId="{7157705D-CB08-4043-BD1B-D09062063D99}" type="parTrans" cxnId="{910B52CB-A10B-416E-BAAB-BC450CE19502}">
      <dgm:prSet/>
      <dgm:spPr/>
      <dgm:t>
        <a:bodyPr/>
        <a:lstStyle/>
        <a:p>
          <a:endParaRPr lang="en-US"/>
        </a:p>
      </dgm:t>
    </dgm:pt>
    <dgm:pt modelId="{8C1DAACF-AED7-4799-AE70-C7D5164380AA}" type="sibTrans" cxnId="{910B52CB-A10B-416E-BAAB-BC450CE19502}">
      <dgm:prSet/>
      <dgm:spPr/>
      <dgm:t>
        <a:bodyPr/>
        <a:lstStyle/>
        <a:p>
          <a:endParaRPr lang="en-US"/>
        </a:p>
      </dgm:t>
    </dgm:pt>
    <dgm:pt modelId="{412ECE4A-DA98-4E19-A3D3-E0BBC5A2B055}">
      <dgm:prSet/>
      <dgm:spPr/>
      <dgm:t>
        <a:bodyPr/>
        <a:lstStyle/>
        <a:p>
          <a:r>
            <a:rPr lang="en-US" dirty="0"/>
            <a:t>Most popular countries, directors, actors and growth</a:t>
          </a:r>
        </a:p>
      </dgm:t>
    </dgm:pt>
    <dgm:pt modelId="{88E72706-1410-4D01-BD9A-E35B26F62FA0}" type="parTrans" cxnId="{8795FADA-518A-49BF-89FA-CB64F86185DB}">
      <dgm:prSet/>
      <dgm:spPr/>
      <dgm:t>
        <a:bodyPr/>
        <a:lstStyle/>
        <a:p>
          <a:endParaRPr lang="en-US"/>
        </a:p>
      </dgm:t>
    </dgm:pt>
    <dgm:pt modelId="{42DED3C6-B9F9-4FF1-BFF4-C0A1B33F674A}" type="sibTrans" cxnId="{8795FADA-518A-49BF-89FA-CB64F86185DB}">
      <dgm:prSet/>
      <dgm:spPr/>
      <dgm:t>
        <a:bodyPr/>
        <a:lstStyle/>
        <a:p>
          <a:endParaRPr lang="en-US"/>
        </a:p>
      </dgm:t>
    </dgm:pt>
    <dgm:pt modelId="{55F17719-E29D-463F-8F90-8C68A0EF0F4C}">
      <dgm:prSet/>
      <dgm:spPr/>
      <dgm:t>
        <a:bodyPr/>
        <a:lstStyle/>
        <a:p>
          <a:r>
            <a:rPr lang="en-US" dirty="0"/>
            <a:t>Recommendations based on title names</a:t>
          </a:r>
        </a:p>
      </dgm:t>
    </dgm:pt>
    <dgm:pt modelId="{94B84BC8-4464-410C-B636-4BB6D53EB244}" type="parTrans" cxnId="{049641C9-1D04-41B3-B312-F7EDF81F69EE}">
      <dgm:prSet/>
      <dgm:spPr/>
      <dgm:t>
        <a:bodyPr/>
        <a:lstStyle/>
        <a:p>
          <a:endParaRPr lang="en-US"/>
        </a:p>
      </dgm:t>
    </dgm:pt>
    <dgm:pt modelId="{A54ECC2B-2C53-4D4F-ADD5-93D3869B5987}" type="sibTrans" cxnId="{049641C9-1D04-41B3-B312-F7EDF81F69EE}">
      <dgm:prSet/>
      <dgm:spPr/>
      <dgm:t>
        <a:bodyPr/>
        <a:lstStyle/>
        <a:p>
          <a:endParaRPr lang="en-US"/>
        </a:p>
      </dgm:t>
    </dgm:pt>
    <dgm:pt modelId="{BDE8C2A6-BC8B-4D59-96E6-6358734612CF}" type="pres">
      <dgm:prSet presAssocID="{C4FA4194-27E6-4CA8-9F76-9AE16DC25C48}" presName="linear" presStyleCnt="0">
        <dgm:presLayoutVars>
          <dgm:dir/>
          <dgm:animLvl val="lvl"/>
          <dgm:resizeHandles val="exact"/>
        </dgm:presLayoutVars>
      </dgm:prSet>
      <dgm:spPr/>
    </dgm:pt>
    <dgm:pt modelId="{EF09393B-1147-47A4-A8AF-E8C5C0040695}" type="pres">
      <dgm:prSet presAssocID="{DB9335A8-735E-43DA-BB8D-ADCDB63686F7}" presName="parentLin" presStyleCnt="0"/>
      <dgm:spPr/>
    </dgm:pt>
    <dgm:pt modelId="{913CA6C4-4143-42C1-8AC5-D5B92C292053}" type="pres">
      <dgm:prSet presAssocID="{DB9335A8-735E-43DA-BB8D-ADCDB63686F7}" presName="parentLeftMargin" presStyleLbl="node1" presStyleIdx="0" presStyleCnt="3"/>
      <dgm:spPr/>
    </dgm:pt>
    <dgm:pt modelId="{7D8241CD-98B9-4BC3-BA93-04F5C4FC48B8}" type="pres">
      <dgm:prSet presAssocID="{DB9335A8-735E-43DA-BB8D-ADCDB63686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3608EF-49B8-43F7-819D-0EC6F5DED7A4}" type="pres">
      <dgm:prSet presAssocID="{DB9335A8-735E-43DA-BB8D-ADCDB63686F7}" presName="negativeSpace" presStyleCnt="0"/>
      <dgm:spPr/>
    </dgm:pt>
    <dgm:pt modelId="{5898DBA7-DF0F-4338-9704-617F760A5C50}" type="pres">
      <dgm:prSet presAssocID="{DB9335A8-735E-43DA-BB8D-ADCDB63686F7}" presName="childText" presStyleLbl="conFgAcc1" presStyleIdx="0" presStyleCnt="3">
        <dgm:presLayoutVars>
          <dgm:bulletEnabled val="1"/>
        </dgm:presLayoutVars>
      </dgm:prSet>
      <dgm:spPr/>
    </dgm:pt>
    <dgm:pt modelId="{A8DE8770-9D2B-4E02-AB66-7B2FC0CEECCE}" type="pres">
      <dgm:prSet presAssocID="{5C78AC80-F586-473F-A8A3-6B950B74044E}" presName="spaceBetweenRectangles" presStyleCnt="0"/>
      <dgm:spPr/>
    </dgm:pt>
    <dgm:pt modelId="{0659670A-C53C-40C4-8BCE-32A12FD390D3}" type="pres">
      <dgm:prSet presAssocID="{21B82702-996F-4B32-AEF8-4C7A6ED501AC}" presName="parentLin" presStyleCnt="0"/>
      <dgm:spPr/>
    </dgm:pt>
    <dgm:pt modelId="{3D6047CA-BED9-4C89-8426-243BEA07334C}" type="pres">
      <dgm:prSet presAssocID="{21B82702-996F-4B32-AEF8-4C7A6ED501AC}" presName="parentLeftMargin" presStyleLbl="node1" presStyleIdx="0" presStyleCnt="3"/>
      <dgm:spPr/>
    </dgm:pt>
    <dgm:pt modelId="{0FED14C1-9D54-4A8E-97AE-6E50CBE01ECA}" type="pres">
      <dgm:prSet presAssocID="{21B82702-996F-4B32-AEF8-4C7A6ED501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37D0DC-7519-4E13-974A-487023C96460}" type="pres">
      <dgm:prSet presAssocID="{21B82702-996F-4B32-AEF8-4C7A6ED501AC}" presName="negativeSpace" presStyleCnt="0"/>
      <dgm:spPr/>
    </dgm:pt>
    <dgm:pt modelId="{0F81FD9D-DAAB-4262-831E-6F9FFA2D79A3}" type="pres">
      <dgm:prSet presAssocID="{21B82702-996F-4B32-AEF8-4C7A6ED501AC}" presName="childText" presStyleLbl="conFgAcc1" presStyleIdx="1" presStyleCnt="3">
        <dgm:presLayoutVars>
          <dgm:bulletEnabled val="1"/>
        </dgm:presLayoutVars>
      </dgm:prSet>
      <dgm:spPr/>
    </dgm:pt>
    <dgm:pt modelId="{E99B4A7B-0F22-4F7B-A199-8D803D267F07}" type="pres">
      <dgm:prSet presAssocID="{7B2BCC7D-6DF0-4168-BFA3-39BA6DE4BBC9}" presName="spaceBetweenRectangles" presStyleCnt="0"/>
      <dgm:spPr/>
    </dgm:pt>
    <dgm:pt modelId="{60B8683D-94C3-45BD-B7EB-E37B708D6D85}" type="pres">
      <dgm:prSet presAssocID="{8F1DA358-EFB3-4247-BC79-B55FE6D82803}" presName="parentLin" presStyleCnt="0"/>
      <dgm:spPr/>
    </dgm:pt>
    <dgm:pt modelId="{916FF54F-4111-4961-8C57-651BB8A25C21}" type="pres">
      <dgm:prSet presAssocID="{8F1DA358-EFB3-4247-BC79-B55FE6D82803}" presName="parentLeftMargin" presStyleLbl="node1" presStyleIdx="1" presStyleCnt="3"/>
      <dgm:spPr/>
    </dgm:pt>
    <dgm:pt modelId="{B2F31B39-D1BA-4B74-BF0C-46C7CB2996E3}" type="pres">
      <dgm:prSet presAssocID="{8F1DA358-EFB3-4247-BC79-B55FE6D828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DA6321-D328-4DF3-A9B2-B2A0A59C1A73}" type="pres">
      <dgm:prSet presAssocID="{8F1DA358-EFB3-4247-BC79-B55FE6D82803}" presName="negativeSpace" presStyleCnt="0"/>
      <dgm:spPr/>
    </dgm:pt>
    <dgm:pt modelId="{447D0453-3694-4239-B610-A65BBB048C77}" type="pres">
      <dgm:prSet presAssocID="{8F1DA358-EFB3-4247-BC79-B55FE6D828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854A02-7DA1-46A1-888E-CA2A1E4E95B3}" srcId="{21B82702-996F-4B32-AEF8-4C7A6ED501AC}" destId="{491210D4-B543-4AB8-A0A3-60502A3214BC}" srcOrd="4" destOrd="0" parTransId="{35B41C44-62DB-4760-9226-4BD812F20D12}" sibTransId="{7BB60C77-0DBF-4457-B9C8-64F7B6CE6F33}"/>
    <dgm:cxn modelId="{C2401D05-6411-4DC4-9055-351789FC08AF}" srcId="{21B82702-996F-4B32-AEF8-4C7A6ED501AC}" destId="{B9FBA235-359D-46EC-910B-54433E5385C1}" srcOrd="3" destOrd="0" parTransId="{1ADB81B8-E27D-46FA-B748-B3A86ABF0CF6}" sibTransId="{77F8617B-96A9-4251-AB61-4CC01EE885AD}"/>
    <dgm:cxn modelId="{4E2D4705-070C-4ABD-AC6F-CC98BC96A2F3}" type="presOf" srcId="{0F9F70CB-4498-4B02-BD8E-31B19B372853}" destId="{0F81FD9D-DAAB-4262-831E-6F9FFA2D79A3}" srcOrd="0" destOrd="1" presId="urn:microsoft.com/office/officeart/2005/8/layout/list1"/>
    <dgm:cxn modelId="{F9097808-3420-4CE7-9B66-8023F6B7BB82}" type="presOf" srcId="{55F17719-E29D-463F-8F90-8C68A0EF0F4C}" destId="{447D0453-3694-4239-B610-A65BBB048C77}" srcOrd="0" destOrd="2" presId="urn:microsoft.com/office/officeart/2005/8/layout/list1"/>
    <dgm:cxn modelId="{BB10BF13-3D13-4915-9A42-8DAB67DAB0CD}" type="presOf" srcId="{1F7BC3A9-F075-40C6-9BDB-FEC4653990BA}" destId="{5898DBA7-DF0F-4338-9704-617F760A5C50}" srcOrd="0" destOrd="0" presId="urn:microsoft.com/office/officeart/2005/8/layout/list1"/>
    <dgm:cxn modelId="{BD3B7822-4647-4272-8649-AAF7689E3265}" srcId="{C4FA4194-27E6-4CA8-9F76-9AE16DC25C48}" destId="{DB9335A8-735E-43DA-BB8D-ADCDB63686F7}" srcOrd="0" destOrd="0" parTransId="{F956F792-B766-4D69-A9FE-5443F397899F}" sibTransId="{5C78AC80-F586-473F-A8A3-6B950B74044E}"/>
    <dgm:cxn modelId="{5917CE5D-8BEA-45F3-8929-7D23FC13B52D}" type="presOf" srcId="{412ECE4A-DA98-4E19-A3D3-E0BBC5A2B055}" destId="{447D0453-3694-4239-B610-A65BBB048C77}" srcOrd="0" destOrd="1" presId="urn:microsoft.com/office/officeart/2005/8/layout/list1"/>
    <dgm:cxn modelId="{EA771B62-DF2A-4852-B8EE-D047F58BD6CB}" type="presOf" srcId="{949F554F-8955-4AA3-8D23-264D99E22000}" destId="{0F81FD9D-DAAB-4262-831E-6F9FFA2D79A3}" srcOrd="0" destOrd="0" presId="urn:microsoft.com/office/officeart/2005/8/layout/list1"/>
    <dgm:cxn modelId="{EA106565-2670-4EA1-A54B-0982210A8227}" srcId="{21B82702-996F-4B32-AEF8-4C7A6ED501AC}" destId="{949F554F-8955-4AA3-8D23-264D99E22000}" srcOrd="0" destOrd="0" parTransId="{8ADC489C-6862-4F00-9662-F72FC7039846}" sibTransId="{06896A90-DC92-49F4-94A5-36614DC6D775}"/>
    <dgm:cxn modelId="{13D3BA66-3A91-46D1-B23B-F5DD71FEDEF6}" type="presOf" srcId="{C4FA4194-27E6-4CA8-9F76-9AE16DC25C48}" destId="{BDE8C2A6-BC8B-4D59-96E6-6358734612CF}" srcOrd="0" destOrd="0" presId="urn:microsoft.com/office/officeart/2005/8/layout/list1"/>
    <dgm:cxn modelId="{CE636F48-9CF0-4F43-BC1E-9D9426E782B6}" type="presOf" srcId="{1AA9C399-E359-48D3-9E69-4AAEA6828D49}" destId="{447D0453-3694-4239-B610-A65BBB048C77}" srcOrd="0" destOrd="0" presId="urn:microsoft.com/office/officeart/2005/8/layout/list1"/>
    <dgm:cxn modelId="{DAC8906C-D259-4290-8618-D84FFBCA24C2}" srcId="{21B82702-996F-4B32-AEF8-4C7A6ED501AC}" destId="{0F9F70CB-4498-4B02-BD8E-31B19B372853}" srcOrd="1" destOrd="0" parTransId="{350C582C-F945-4A67-BB0F-270DC1C25DAE}" sibTransId="{7A2694DD-6926-44D6-A599-B80592E187C1}"/>
    <dgm:cxn modelId="{633B1C70-ECF3-445C-BF24-7D9150786CF8}" type="presOf" srcId="{DB9335A8-735E-43DA-BB8D-ADCDB63686F7}" destId="{7D8241CD-98B9-4BC3-BA93-04F5C4FC48B8}" srcOrd="1" destOrd="0" presId="urn:microsoft.com/office/officeart/2005/8/layout/list1"/>
    <dgm:cxn modelId="{26880071-5060-466A-9EAF-AA09DCAAD521}" type="presOf" srcId="{8F1DA358-EFB3-4247-BC79-B55FE6D82803}" destId="{B2F31B39-D1BA-4B74-BF0C-46C7CB2996E3}" srcOrd="1" destOrd="0" presId="urn:microsoft.com/office/officeart/2005/8/layout/list1"/>
    <dgm:cxn modelId="{E7DD2551-E79D-48B5-9D34-CECC4A74F4C0}" type="presOf" srcId="{DB9335A8-735E-43DA-BB8D-ADCDB63686F7}" destId="{913CA6C4-4143-42C1-8AC5-D5B92C292053}" srcOrd="0" destOrd="0" presId="urn:microsoft.com/office/officeart/2005/8/layout/list1"/>
    <dgm:cxn modelId="{3CB5C251-0B0D-45CC-AC38-ABDC847CAD74}" srcId="{DB9335A8-735E-43DA-BB8D-ADCDB63686F7}" destId="{A1914308-1E5F-42F5-8F07-D1B8CC3AEDB3}" srcOrd="1" destOrd="0" parTransId="{A02CDC2E-E59F-4B93-BC50-F527A4949CCA}" sibTransId="{7969B9E7-BC2A-4D14-90F5-97E05ABCA6A9}"/>
    <dgm:cxn modelId="{D346F974-3321-4A51-975F-8AC49A61FE2A}" type="presOf" srcId="{8F1DA358-EFB3-4247-BC79-B55FE6D82803}" destId="{916FF54F-4111-4961-8C57-651BB8A25C21}" srcOrd="0" destOrd="0" presId="urn:microsoft.com/office/officeart/2005/8/layout/list1"/>
    <dgm:cxn modelId="{9C25E187-E03A-4A27-9416-DFD6A8D2B687}" type="presOf" srcId="{21B82702-996F-4B32-AEF8-4C7A6ED501AC}" destId="{0FED14C1-9D54-4A8E-97AE-6E50CBE01ECA}" srcOrd="1" destOrd="0" presId="urn:microsoft.com/office/officeart/2005/8/layout/list1"/>
    <dgm:cxn modelId="{7D89B18D-AD56-4BAC-B269-35FB61F40876}" srcId="{C4FA4194-27E6-4CA8-9F76-9AE16DC25C48}" destId="{8F1DA358-EFB3-4247-BC79-B55FE6D82803}" srcOrd="2" destOrd="0" parTransId="{B13A5879-8BD6-450E-BDC4-2F15CBDE4535}" sibTransId="{AD7E5888-D52C-40D9-A59A-410AAABF5024}"/>
    <dgm:cxn modelId="{AB49AB93-81C7-4502-B98A-C64F92E99707}" type="presOf" srcId="{491210D4-B543-4AB8-A0A3-60502A3214BC}" destId="{0F81FD9D-DAAB-4262-831E-6F9FFA2D79A3}" srcOrd="0" destOrd="4" presId="urn:microsoft.com/office/officeart/2005/8/layout/list1"/>
    <dgm:cxn modelId="{CD3A95B7-0BC5-4E7D-9C01-DD8CE6E17EBD}" srcId="{C4FA4194-27E6-4CA8-9F76-9AE16DC25C48}" destId="{21B82702-996F-4B32-AEF8-4C7A6ED501AC}" srcOrd="1" destOrd="0" parTransId="{1BBAC810-1362-4AA4-8942-9ECE53775A2F}" sibTransId="{7B2BCC7D-6DF0-4168-BFA3-39BA6DE4BBC9}"/>
    <dgm:cxn modelId="{DE2CCDC5-002F-45D2-8825-69BD5C7F3D69}" type="presOf" srcId="{B9FBA235-359D-46EC-910B-54433E5385C1}" destId="{0F81FD9D-DAAB-4262-831E-6F9FFA2D79A3}" srcOrd="0" destOrd="3" presId="urn:microsoft.com/office/officeart/2005/8/layout/list1"/>
    <dgm:cxn modelId="{C94E62C6-8685-46F8-B3A2-8A7B3225A6BA}" type="presOf" srcId="{21B82702-996F-4B32-AEF8-4C7A6ED501AC}" destId="{3D6047CA-BED9-4C89-8426-243BEA07334C}" srcOrd="0" destOrd="0" presId="urn:microsoft.com/office/officeart/2005/8/layout/list1"/>
    <dgm:cxn modelId="{049641C9-1D04-41B3-B312-F7EDF81F69EE}" srcId="{8F1DA358-EFB3-4247-BC79-B55FE6D82803}" destId="{55F17719-E29D-463F-8F90-8C68A0EF0F4C}" srcOrd="2" destOrd="0" parTransId="{94B84BC8-4464-410C-B636-4BB6D53EB244}" sibTransId="{A54ECC2B-2C53-4D4F-ADD5-93D3869B5987}"/>
    <dgm:cxn modelId="{910B52CB-A10B-416E-BAAB-BC450CE19502}" srcId="{8F1DA358-EFB3-4247-BC79-B55FE6D82803}" destId="{1AA9C399-E359-48D3-9E69-4AAEA6828D49}" srcOrd="0" destOrd="0" parTransId="{7157705D-CB08-4043-BD1B-D09062063D99}" sibTransId="{8C1DAACF-AED7-4799-AE70-C7D5164380AA}"/>
    <dgm:cxn modelId="{DB3D37CE-8FF6-4AE6-822E-22DAE2D08130}" srcId="{DB9335A8-735E-43DA-BB8D-ADCDB63686F7}" destId="{1F7BC3A9-F075-40C6-9BDB-FEC4653990BA}" srcOrd="0" destOrd="0" parTransId="{AA287B57-6CB6-4449-98F6-AF0EAC7424B4}" sibTransId="{0980E758-C4F4-44CD-AAF6-B38AF595C9CD}"/>
    <dgm:cxn modelId="{504BD8D2-0ABA-40EE-9358-5AB98867BB04}" type="presOf" srcId="{A1914308-1E5F-42F5-8F07-D1B8CC3AEDB3}" destId="{5898DBA7-DF0F-4338-9704-617F760A5C50}" srcOrd="0" destOrd="1" presId="urn:microsoft.com/office/officeart/2005/8/layout/list1"/>
    <dgm:cxn modelId="{CFA035D6-E7D7-4984-BCFF-164BDCD69A56}" type="presOf" srcId="{6B0306B6-450A-443C-9367-016AAA4B7D12}" destId="{0F81FD9D-DAAB-4262-831E-6F9FFA2D79A3}" srcOrd="0" destOrd="2" presId="urn:microsoft.com/office/officeart/2005/8/layout/list1"/>
    <dgm:cxn modelId="{8795FADA-518A-49BF-89FA-CB64F86185DB}" srcId="{8F1DA358-EFB3-4247-BC79-B55FE6D82803}" destId="{412ECE4A-DA98-4E19-A3D3-E0BBC5A2B055}" srcOrd="1" destOrd="0" parTransId="{88E72706-1410-4D01-BD9A-E35B26F62FA0}" sibTransId="{42DED3C6-B9F9-4FF1-BFF4-C0A1B33F674A}"/>
    <dgm:cxn modelId="{13A4FBEC-FEB5-4276-A90F-E2420F7B641D}" srcId="{21B82702-996F-4B32-AEF8-4C7A6ED501AC}" destId="{6B0306B6-450A-443C-9367-016AAA4B7D12}" srcOrd="2" destOrd="0" parTransId="{6D8AF7BF-EC01-4BA3-A610-D0342504D3AC}" sibTransId="{2AD8B296-E384-4718-ACE6-9E76F178BE0A}"/>
    <dgm:cxn modelId="{54BC7D72-02BA-455D-AF32-FAE4664B8C29}" type="presParOf" srcId="{BDE8C2A6-BC8B-4D59-96E6-6358734612CF}" destId="{EF09393B-1147-47A4-A8AF-E8C5C0040695}" srcOrd="0" destOrd="0" presId="urn:microsoft.com/office/officeart/2005/8/layout/list1"/>
    <dgm:cxn modelId="{D78CE697-AD5A-4E08-B17D-DB0281ADC85D}" type="presParOf" srcId="{EF09393B-1147-47A4-A8AF-E8C5C0040695}" destId="{913CA6C4-4143-42C1-8AC5-D5B92C292053}" srcOrd="0" destOrd="0" presId="urn:microsoft.com/office/officeart/2005/8/layout/list1"/>
    <dgm:cxn modelId="{F9E9B7CB-655B-401D-89CC-63A9D73489BB}" type="presParOf" srcId="{EF09393B-1147-47A4-A8AF-E8C5C0040695}" destId="{7D8241CD-98B9-4BC3-BA93-04F5C4FC48B8}" srcOrd="1" destOrd="0" presId="urn:microsoft.com/office/officeart/2005/8/layout/list1"/>
    <dgm:cxn modelId="{82F5EA01-C833-40D0-A113-EE47AFFC2E40}" type="presParOf" srcId="{BDE8C2A6-BC8B-4D59-96E6-6358734612CF}" destId="{0A3608EF-49B8-43F7-819D-0EC6F5DED7A4}" srcOrd="1" destOrd="0" presId="urn:microsoft.com/office/officeart/2005/8/layout/list1"/>
    <dgm:cxn modelId="{18510910-4790-4029-9CB5-0E05E35C61D3}" type="presParOf" srcId="{BDE8C2A6-BC8B-4D59-96E6-6358734612CF}" destId="{5898DBA7-DF0F-4338-9704-617F760A5C50}" srcOrd="2" destOrd="0" presId="urn:microsoft.com/office/officeart/2005/8/layout/list1"/>
    <dgm:cxn modelId="{2236D8ED-2D42-4750-B3AC-C2C714F91344}" type="presParOf" srcId="{BDE8C2A6-BC8B-4D59-96E6-6358734612CF}" destId="{A8DE8770-9D2B-4E02-AB66-7B2FC0CEECCE}" srcOrd="3" destOrd="0" presId="urn:microsoft.com/office/officeart/2005/8/layout/list1"/>
    <dgm:cxn modelId="{A4CE0D95-303F-4D23-B8FF-F042040D0074}" type="presParOf" srcId="{BDE8C2A6-BC8B-4D59-96E6-6358734612CF}" destId="{0659670A-C53C-40C4-8BCE-32A12FD390D3}" srcOrd="4" destOrd="0" presId="urn:microsoft.com/office/officeart/2005/8/layout/list1"/>
    <dgm:cxn modelId="{13DA3A7D-64AA-4EBC-8EC8-7C7515206352}" type="presParOf" srcId="{0659670A-C53C-40C4-8BCE-32A12FD390D3}" destId="{3D6047CA-BED9-4C89-8426-243BEA07334C}" srcOrd="0" destOrd="0" presId="urn:microsoft.com/office/officeart/2005/8/layout/list1"/>
    <dgm:cxn modelId="{69A49E02-A388-4498-ABEC-6D7414896AB9}" type="presParOf" srcId="{0659670A-C53C-40C4-8BCE-32A12FD390D3}" destId="{0FED14C1-9D54-4A8E-97AE-6E50CBE01ECA}" srcOrd="1" destOrd="0" presId="urn:microsoft.com/office/officeart/2005/8/layout/list1"/>
    <dgm:cxn modelId="{8775B59A-9DEE-4FAD-9380-C2AE1AF0607B}" type="presParOf" srcId="{BDE8C2A6-BC8B-4D59-96E6-6358734612CF}" destId="{6637D0DC-7519-4E13-974A-487023C96460}" srcOrd="5" destOrd="0" presId="urn:microsoft.com/office/officeart/2005/8/layout/list1"/>
    <dgm:cxn modelId="{1E7470FC-EB86-4500-B1DB-E072E9FFCDD1}" type="presParOf" srcId="{BDE8C2A6-BC8B-4D59-96E6-6358734612CF}" destId="{0F81FD9D-DAAB-4262-831E-6F9FFA2D79A3}" srcOrd="6" destOrd="0" presId="urn:microsoft.com/office/officeart/2005/8/layout/list1"/>
    <dgm:cxn modelId="{E707A8E3-654C-439D-8CA1-A44F66BE7994}" type="presParOf" srcId="{BDE8C2A6-BC8B-4D59-96E6-6358734612CF}" destId="{E99B4A7B-0F22-4F7B-A199-8D803D267F07}" srcOrd="7" destOrd="0" presId="urn:microsoft.com/office/officeart/2005/8/layout/list1"/>
    <dgm:cxn modelId="{ECF34F4B-2D39-436C-8814-FD9267F8C9D4}" type="presParOf" srcId="{BDE8C2A6-BC8B-4D59-96E6-6358734612CF}" destId="{60B8683D-94C3-45BD-B7EB-E37B708D6D85}" srcOrd="8" destOrd="0" presId="urn:microsoft.com/office/officeart/2005/8/layout/list1"/>
    <dgm:cxn modelId="{3E9C4082-EFA4-4566-B9C3-6073E23DB7C8}" type="presParOf" srcId="{60B8683D-94C3-45BD-B7EB-E37B708D6D85}" destId="{916FF54F-4111-4961-8C57-651BB8A25C21}" srcOrd="0" destOrd="0" presId="urn:microsoft.com/office/officeart/2005/8/layout/list1"/>
    <dgm:cxn modelId="{61C525B1-E4E2-4BE2-A5B1-871590F2AF19}" type="presParOf" srcId="{60B8683D-94C3-45BD-B7EB-E37B708D6D85}" destId="{B2F31B39-D1BA-4B74-BF0C-46C7CB2996E3}" srcOrd="1" destOrd="0" presId="urn:microsoft.com/office/officeart/2005/8/layout/list1"/>
    <dgm:cxn modelId="{0A5F8528-5F6E-46B2-AB9E-EE3E72BD9F8B}" type="presParOf" srcId="{BDE8C2A6-BC8B-4D59-96E6-6358734612CF}" destId="{FFDA6321-D328-4DF3-A9B2-B2A0A59C1A73}" srcOrd="9" destOrd="0" presId="urn:microsoft.com/office/officeart/2005/8/layout/list1"/>
    <dgm:cxn modelId="{642E9D2F-666C-40F5-A5C1-DDA33E5E0ABA}" type="presParOf" srcId="{BDE8C2A6-BC8B-4D59-96E6-6358734612CF}" destId="{447D0453-3694-4239-B610-A65BBB048C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DBA7-DF0F-4338-9704-617F760A5C50}">
      <dsp:nvSpPr>
        <dsp:cNvPr id="0" name=""/>
        <dsp:cNvSpPr/>
      </dsp:nvSpPr>
      <dsp:spPr>
        <a:xfrm>
          <a:off x="0" y="285285"/>
          <a:ext cx="701237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“</a:t>
          </a:r>
          <a:r>
            <a:rPr lang="en-US" sz="1600" kern="1200">
              <a:hlinkClick xmlns:r="http://schemas.openxmlformats.org/officeDocument/2006/relationships" r:id="rId1"/>
            </a:rPr>
            <a:t>Netflix Movies and TV Shows</a:t>
          </a:r>
          <a:r>
            <a:rPr lang="en-US" sz="1600" kern="1200"/>
            <a:t>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Found on Kaggle.</a:t>
          </a:r>
        </a:p>
      </dsp:txBody>
      <dsp:txXfrm>
        <a:off x="0" y="285285"/>
        <a:ext cx="7012370" cy="907200"/>
      </dsp:txXfrm>
    </dsp:sp>
    <dsp:sp modelId="{7D8241CD-98B9-4BC3-BA93-04F5C4FC48B8}">
      <dsp:nvSpPr>
        <dsp:cNvPr id="0" name=""/>
        <dsp:cNvSpPr/>
      </dsp:nvSpPr>
      <dsp:spPr>
        <a:xfrm>
          <a:off x="350618" y="4912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set reviewed is</a:t>
          </a:r>
        </a:p>
      </dsp:txBody>
      <dsp:txXfrm>
        <a:off x="373675" y="72182"/>
        <a:ext cx="4862545" cy="426206"/>
      </dsp:txXfrm>
    </dsp:sp>
    <dsp:sp modelId="{0F81FD9D-DAAB-4262-831E-6F9FFA2D79A3}">
      <dsp:nvSpPr>
        <dsp:cNvPr id="0" name=""/>
        <dsp:cNvSpPr/>
      </dsp:nvSpPr>
      <dsp:spPr>
        <a:xfrm>
          <a:off x="0" y="1515045"/>
          <a:ext cx="701237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Provided a large number attributes and records to review.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Has active discussions happening on Kaggle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Provides quarterly updates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Usability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Limited number of null values</a:t>
          </a:r>
        </a:p>
      </dsp:txBody>
      <dsp:txXfrm>
        <a:off x="0" y="1515045"/>
        <a:ext cx="7012370" cy="1663200"/>
      </dsp:txXfrm>
    </dsp:sp>
    <dsp:sp modelId="{0FED14C1-9D54-4A8E-97AE-6E50CBE01ECA}">
      <dsp:nvSpPr>
        <dsp:cNvPr id="0" name=""/>
        <dsp:cNvSpPr/>
      </dsp:nvSpPr>
      <dsp:spPr>
        <a:xfrm>
          <a:off x="350618" y="127888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was decided on in comparison with available dataset because:</a:t>
          </a:r>
        </a:p>
      </dsp:txBody>
      <dsp:txXfrm>
        <a:off x="373675" y="1301942"/>
        <a:ext cx="4862545" cy="426206"/>
      </dsp:txXfrm>
    </dsp:sp>
    <dsp:sp modelId="{447D0453-3694-4239-B610-A65BBB048C77}">
      <dsp:nvSpPr>
        <dsp:cNvPr id="0" name=""/>
        <dsp:cNvSpPr/>
      </dsp:nvSpPr>
      <dsp:spPr>
        <a:xfrm>
          <a:off x="0" y="3500805"/>
          <a:ext cx="701237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33248" rIns="5442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Break down of movies and Tv shows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Most popular countries, directors, actors and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Recommendations based on title names</a:t>
          </a:r>
        </a:p>
      </dsp:txBody>
      <dsp:txXfrm>
        <a:off x="0" y="3500805"/>
        <a:ext cx="7012370" cy="1159200"/>
      </dsp:txXfrm>
    </dsp:sp>
    <dsp:sp modelId="{B2F31B39-D1BA-4B74-BF0C-46C7CB2996E3}">
      <dsp:nvSpPr>
        <dsp:cNvPr id="0" name=""/>
        <dsp:cNvSpPr/>
      </dsp:nvSpPr>
      <dsp:spPr>
        <a:xfrm>
          <a:off x="350618" y="3264645"/>
          <a:ext cx="4908659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 would like to find from the dataset</a:t>
          </a:r>
        </a:p>
      </dsp:txBody>
      <dsp:txXfrm>
        <a:off x="373675" y="3287702"/>
        <a:ext cx="486254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067" y="874608"/>
            <a:ext cx="10980273" cy="32391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of Netflix movies and tv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>
                    <a:alpha val="75000"/>
                  </a:srgbClr>
                </a:solidFill>
                <a:effectLst/>
                <a:latin typeface="Noto Serif" panose="020B0604020202020204" pitchFamily="18" charset="0"/>
              </a:rPr>
              <a:t>Corbin Getz, </a:t>
            </a:r>
            <a:r>
              <a:rPr lang="en-US" b="0" i="0">
                <a:solidFill>
                  <a:srgbClr val="FFFFFF">
                    <a:alpha val="75000"/>
                  </a:srgbClr>
                </a:solidFill>
                <a:effectLst/>
                <a:latin typeface="Noto Serif" panose="02020600060500020200" pitchFamily="18" charset="0"/>
              </a:rPr>
              <a:t>Bilkis Khan, Robert stockwell</a:t>
            </a:r>
          </a:p>
          <a:p>
            <a:endParaRPr lang="en-US" b="0" i="0">
              <a:solidFill>
                <a:srgbClr val="FFFFFF">
                  <a:alpha val="75000"/>
                </a:srgbClr>
              </a:solidFill>
              <a:effectLst/>
              <a:latin typeface="Noto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Yearly growth of movies and tv shows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AEAC0-0022-470C-87D9-2F38BB6D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68436" y="677376"/>
            <a:ext cx="6758098" cy="54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directors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Which director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136613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4205" y="35335"/>
            <a:ext cx="4572000" cy="4572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725795" y="17701"/>
            <a:ext cx="4572000" cy="4572000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Actors and actresses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Which actor or actress has the most movies or tv shows added to Netflix?</a:t>
            </a:r>
          </a:p>
        </p:txBody>
      </p:sp>
    </p:spTree>
    <p:extLst>
      <p:ext uri="{BB962C8B-B14F-4D97-AF65-F5344CB8AC3E}">
        <p14:creationId xmlns:p14="http://schemas.microsoft.com/office/powerpoint/2010/main" val="20994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01355-ABA0-4E2D-AA1A-32E983CF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014218" y="548639"/>
            <a:ext cx="4572000" cy="3806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FFB74E-EC5C-425D-B254-00C2003B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605782" y="548640"/>
            <a:ext cx="4572000" cy="380619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29D65-B9B6-4818-93B3-D9168F9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833C-48EA-4D35-991A-30483A89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20" y="5475712"/>
            <a:ext cx="10947620" cy="476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>
                <a:solidFill>
                  <a:srgbClr val="FFFFFF">
                    <a:alpha val="75000"/>
                  </a:srgbClr>
                </a:solidFill>
              </a:rPr>
              <a:t>Select a movie or tv show on Netflix, we’ll let you know what else you might like.</a:t>
            </a:r>
          </a:p>
        </p:txBody>
      </p:sp>
    </p:spTree>
    <p:extLst>
      <p:ext uri="{BB962C8B-B14F-4D97-AF65-F5344CB8AC3E}">
        <p14:creationId xmlns:p14="http://schemas.microsoft.com/office/powerpoint/2010/main" val="242658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1EA0-1A17-40A4-9632-BA91B39A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C6BD-AAB4-43DD-80B7-B7C26CF3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Break down of movies and Tv shows</a:t>
            </a:r>
          </a:p>
          <a:p>
            <a:pPr lvl="1"/>
            <a:r>
              <a:rPr lang="en-US" dirty="0"/>
              <a:t>Movies dominate at 70%</a:t>
            </a:r>
          </a:p>
          <a:p>
            <a:pPr lvl="1"/>
            <a:r>
              <a:rPr lang="en-US" dirty="0"/>
              <a:t>TV Shows make up 30% of the available flix</a:t>
            </a:r>
          </a:p>
          <a:p>
            <a:pPr lvl="0"/>
            <a:r>
              <a:rPr lang="en-US" dirty="0"/>
              <a:t>Most popular countries and growth</a:t>
            </a:r>
          </a:p>
          <a:p>
            <a:pPr lvl="1"/>
            <a:r>
              <a:rPr lang="en-US" dirty="0"/>
              <a:t>The two most popular countries are the United States and India.</a:t>
            </a:r>
          </a:p>
          <a:p>
            <a:pPr lvl="2"/>
            <a:r>
              <a:rPr lang="en-US" dirty="0"/>
              <a:t>United State by a wide margin </a:t>
            </a:r>
          </a:p>
          <a:p>
            <a:pPr lvl="1"/>
            <a:r>
              <a:rPr lang="en-US" dirty="0"/>
              <a:t>Year 2018 had the most titles release</a:t>
            </a:r>
          </a:p>
          <a:p>
            <a:pPr lvl="1"/>
            <a:r>
              <a:rPr lang="en-US" dirty="0"/>
              <a:t>Movie growth has trended lower since 2018</a:t>
            </a:r>
          </a:p>
          <a:p>
            <a:pPr lvl="1"/>
            <a:r>
              <a:rPr lang="en-US" dirty="0"/>
              <a:t>Tv Show growth has also trended lower since 2021</a:t>
            </a:r>
          </a:p>
          <a:p>
            <a:pPr lvl="0"/>
            <a:r>
              <a:rPr lang="en-US" dirty="0"/>
              <a:t>Recommendations based on title names</a:t>
            </a:r>
          </a:p>
          <a:p>
            <a:pPr lvl="1"/>
            <a:r>
              <a:rPr lang="en-US" dirty="0"/>
              <a:t>Created a recommendation system</a:t>
            </a:r>
          </a:p>
          <a:p>
            <a:pPr lvl="1"/>
            <a:r>
              <a:rPr lang="en-US" dirty="0"/>
              <a:t>Visualize the results with a tree node graphic to help select the next flix to watch.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02A2-946E-4073-A103-A2FD4A36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The team was able to find some interesting things with this dataset . And we answered some of the following questions. </a:t>
            </a:r>
          </a:p>
        </p:txBody>
      </p:sp>
    </p:spTree>
    <p:extLst>
      <p:ext uri="{BB962C8B-B14F-4D97-AF65-F5344CB8AC3E}">
        <p14:creationId xmlns:p14="http://schemas.microsoft.com/office/powerpoint/2010/main" val="87089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1D4-6E84-4D82-BDCB-29BA434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 descr="A person in a basketball uniform&#10;&#10;Description automatically generated with low confidence">
            <a:extLst>
              <a:ext uri="{FF2B5EF4-FFF2-40B4-BE49-F238E27FC236}">
                <a16:creationId xmlns:a16="http://schemas.microsoft.com/office/drawing/2014/main" id="{69CBB8B9-AEC8-41B9-B589-BDCB1637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769" y="1179513"/>
            <a:ext cx="465931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DB26-CAF2-4678-8CCA-49BD61E5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world has been shut down for the past 2 years, and people still demand to be entertained.</a:t>
            </a:r>
          </a:p>
          <a:p>
            <a:r>
              <a:rPr lang="en-US" dirty="0"/>
              <a:t>We decided to investigate entertainment options from one of the most popular streaming platforms, Netflix. </a:t>
            </a:r>
          </a:p>
          <a:p>
            <a:r>
              <a:rPr lang="en-US" dirty="0"/>
              <a:t>The team also investigated a recommendation system based on the dataset that we processed.</a:t>
            </a:r>
          </a:p>
        </p:txBody>
      </p:sp>
    </p:spTree>
    <p:extLst>
      <p:ext uri="{BB962C8B-B14F-4D97-AF65-F5344CB8AC3E}">
        <p14:creationId xmlns:p14="http://schemas.microsoft.com/office/powerpoint/2010/main" val="41667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15B9-F17E-47F7-A5DF-BA628CA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data and Why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45D176-316C-655D-5FA4-7340BA593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777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7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79869-D2B3-4901-BCDD-77997EE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does the initial data look like? And preparation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AD50-9B4D-4AB6-A93F-FB831B9B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dataset contains a total of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12 columns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8807 records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Info() function returned the information on the raw</a:t>
            </a:r>
          </a:p>
          <a:p>
            <a:r>
              <a:rPr lang="en-US">
                <a:solidFill>
                  <a:srgbClr val="FFFFFF"/>
                </a:solidFill>
              </a:rPr>
              <a:t>Converted 2 column data types for later use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Date_added to datetime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Year_added to int</a:t>
            </a:r>
          </a:p>
          <a:p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DB18545-8FB3-4F8F-983A-59BC1BA00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7968082"/>
              </p:ext>
            </p:extLst>
          </p:nvPr>
        </p:nvGraphicFramePr>
        <p:xfrm>
          <a:off x="4592231" y="1042429"/>
          <a:ext cx="6831505" cy="47557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7807">
                  <a:extLst>
                    <a:ext uri="{9D8B030D-6E8A-4147-A177-3AD203B41FA5}">
                      <a16:colId xmlns:a16="http://schemas.microsoft.com/office/drawing/2014/main" val="744269222"/>
                    </a:ext>
                  </a:extLst>
                </a:gridCol>
                <a:gridCol w="2217294">
                  <a:extLst>
                    <a:ext uri="{9D8B030D-6E8A-4147-A177-3AD203B41FA5}">
                      <a16:colId xmlns:a16="http://schemas.microsoft.com/office/drawing/2014/main" val="3068496403"/>
                    </a:ext>
                  </a:extLst>
                </a:gridCol>
                <a:gridCol w="2200788">
                  <a:extLst>
                    <a:ext uri="{9D8B030D-6E8A-4147-A177-3AD203B41FA5}">
                      <a16:colId xmlns:a16="http://schemas.microsoft.com/office/drawing/2014/main" val="1559409416"/>
                    </a:ext>
                  </a:extLst>
                </a:gridCol>
                <a:gridCol w="1585616">
                  <a:extLst>
                    <a:ext uri="{9D8B030D-6E8A-4147-A177-3AD203B41FA5}">
                      <a16:colId xmlns:a16="http://schemas.microsoft.com/office/drawing/2014/main" val="1018548850"/>
                    </a:ext>
                  </a:extLst>
                </a:gridCol>
              </a:tblGrid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#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Column 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Non-Null Count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Dtype 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56066685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show_id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83521150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93426058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7156872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director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6173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454662385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Cast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7982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63549731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7976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85073396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date_added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8797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50171716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release_year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Int64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1743710229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rating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8803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632596144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duration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8804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3343699587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listed_in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462055652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r>
                        <a:rPr lang="en-US" sz="1600"/>
                        <a:t>11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8807</a:t>
                      </a:r>
                    </a:p>
                  </a:txBody>
                  <a:tcPr marL="84781" marR="84781" marT="42390" marB="423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Object</a:t>
                      </a:r>
                    </a:p>
                  </a:txBody>
                  <a:tcPr marL="84781" marR="84781" marT="42390" marB="42390"/>
                </a:tc>
                <a:extLst>
                  <a:ext uri="{0D108BD9-81ED-4DB2-BD59-A6C34878D82A}">
                    <a16:rowId xmlns:a16="http://schemas.microsoft.com/office/drawing/2014/main" val="212129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6684-D317-47F8-B7A6-16358BF7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breakdown of data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0A6E857-D42D-452D-9A1F-E2FE938B2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6441" y="1844707"/>
            <a:ext cx="6531428" cy="4572000"/>
          </a:xfrm>
        </p:spPr>
      </p:pic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E8DAD3B8-929A-4B2C-9F47-EAD7E3657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3" y="1844707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7599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6F77A5-8780-4DF2-B842-2F90BD68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819322"/>
            <a:ext cx="7772400" cy="55572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Countries with most movies and tv shows</a:t>
            </a:r>
          </a:p>
        </p:txBody>
      </p:sp>
    </p:spTree>
    <p:extLst>
      <p:ext uri="{BB962C8B-B14F-4D97-AF65-F5344CB8AC3E}">
        <p14:creationId xmlns:p14="http://schemas.microsoft.com/office/powerpoint/2010/main" val="415240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C022-3362-477D-88A2-23155C2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and India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AEA69980-90B1-46C7-AC3A-79E10EF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90143"/>
            <a:ext cx="5760720" cy="41148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9EAF93-6A1B-4720-A0CF-5789C7F2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46" y="2390143"/>
            <a:ext cx="493776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F8B11-C31E-42A5-A590-9AD142C081F7}"/>
              </a:ext>
            </a:extLst>
          </p:cNvPr>
          <p:cNvSpPr txBox="1"/>
          <p:nvPr/>
        </p:nvSpPr>
        <p:spPr>
          <a:xfrm>
            <a:off x="6090702" y="957129"/>
            <a:ext cx="533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discover that both the United State and India have the highest ranking and the most programs added to the Netflix system. </a:t>
            </a:r>
          </a:p>
          <a:p>
            <a:endParaRPr lang="en-US" dirty="0"/>
          </a:p>
          <a:p>
            <a:r>
              <a:rPr lang="en-US" dirty="0"/>
              <a:t>The United States dominates by a wide margin.</a:t>
            </a:r>
          </a:p>
        </p:txBody>
      </p:sp>
    </p:spTree>
    <p:extLst>
      <p:ext uri="{BB962C8B-B14F-4D97-AF65-F5344CB8AC3E}">
        <p14:creationId xmlns:p14="http://schemas.microsoft.com/office/powerpoint/2010/main" val="4826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1904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Years with the most releases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5A32259C-0C7A-4752-8CB3-F15542654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032" y="258267"/>
            <a:ext cx="7772400" cy="6477000"/>
          </a:xfrm>
        </p:spPr>
      </p:pic>
    </p:spTree>
    <p:extLst>
      <p:ext uri="{BB962C8B-B14F-4D97-AF65-F5344CB8AC3E}">
        <p14:creationId xmlns:p14="http://schemas.microsoft.com/office/powerpoint/2010/main" val="6109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3BD7784-4342-46E9-91A3-5CB4AD9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14" y="548640"/>
            <a:ext cx="6309360" cy="63093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A70C3-511E-4B20-8F63-6915532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Most popular genre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(2010 – 2019)</a:t>
            </a:r>
          </a:p>
        </p:txBody>
      </p:sp>
    </p:spTree>
    <p:extLst>
      <p:ext uri="{BB962C8B-B14F-4D97-AF65-F5344CB8AC3E}">
        <p14:creationId xmlns:p14="http://schemas.microsoft.com/office/powerpoint/2010/main" val="2680607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503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Franklin Gothic Book</vt:lpstr>
      <vt:lpstr>Franklin Gothic Demi</vt:lpstr>
      <vt:lpstr>Noto Serif</vt:lpstr>
      <vt:lpstr>Wingdings 2</vt:lpstr>
      <vt:lpstr>DividendVTI</vt:lpstr>
      <vt:lpstr>Review of Netflix movies and tv shows</vt:lpstr>
      <vt:lpstr>Summary</vt:lpstr>
      <vt:lpstr>The data and Why  </vt:lpstr>
      <vt:lpstr>What does the initial data look like? And preparation</vt:lpstr>
      <vt:lpstr>Quick breakdown of data</vt:lpstr>
      <vt:lpstr>Countries with most movies and tv shows</vt:lpstr>
      <vt:lpstr>United states and India</vt:lpstr>
      <vt:lpstr>Years with the most releases</vt:lpstr>
      <vt:lpstr>Most popular genre (2010 – 2019)</vt:lpstr>
      <vt:lpstr>Yearly growth of movies and tv shows</vt:lpstr>
      <vt:lpstr>directors</vt:lpstr>
      <vt:lpstr>Actors and actresses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Netflix movies and tv shows</dc:title>
  <dc:creator>Andy Stockwell</dc:creator>
  <cp:lastModifiedBy>Andy Stockwell</cp:lastModifiedBy>
  <cp:revision>24</cp:revision>
  <dcterms:created xsi:type="dcterms:W3CDTF">2022-04-09T18:49:10Z</dcterms:created>
  <dcterms:modified xsi:type="dcterms:W3CDTF">2022-04-12T00:16:43Z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