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13"/>
  </p:notesMasterIdLst>
  <p:sldIdLst>
    <p:sldId id="266" r:id="rId2"/>
    <p:sldId id="269" r:id="rId3"/>
    <p:sldId id="263" r:id="rId4"/>
    <p:sldId id="270" r:id="rId5"/>
    <p:sldId id="258" r:id="rId6"/>
    <p:sldId id="265" r:id="rId7"/>
    <p:sldId id="257" r:id="rId8"/>
    <p:sldId id="271" r:id="rId9"/>
    <p:sldId id="268" r:id="rId10"/>
    <p:sldId id="264"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a:srgbClr val="FFCCCC"/>
    <a:srgbClr val="F6CB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EC1A7D-B535-439F-A692-982BABB70786}" v="1855" dt="2022-12-18T04:04:42.5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94" autoAdjust="0"/>
    <p:restoredTop sz="94660"/>
  </p:normalViewPr>
  <p:slideViewPr>
    <p:cSldViewPr snapToGrid="0">
      <p:cViewPr varScale="1">
        <p:scale>
          <a:sx n="79" d="100"/>
          <a:sy n="79" d="100"/>
        </p:scale>
        <p:origin x="66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0524E9-5417-4C3C-8B2D-391BEECEA276}" type="datetimeFigureOut">
              <a:rPr kumimoji="1" lang="ja-JP" altLang="en-US" smtClean="0"/>
              <a:t>2022/12/18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1A225-FA90-42FE-924F-7742A47D738D}" type="slidenum">
              <a:rPr kumimoji="1" lang="ja-JP" altLang="en-US" smtClean="0"/>
              <a:t>‹#›</a:t>
            </a:fld>
            <a:endParaRPr kumimoji="1" lang="ja-JP" altLang="en-US"/>
          </a:p>
        </p:txBody>
      </p:sp>
    </p:spTree>
    <p:extLst>
      <p:ext uri="{BB962C8B-B14F-4D97-AF65-F5344CB8AC3E}">
        <p14:creationId xmlns:p14="http://schemas.microsoft.com/office/powerpoint/2010/main" val="335692170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本チームの目的　ごみの量を減らすこと、ゴミに関わる正確なデータを把握する事の</a:t>
            </a:r>
            <a:r>
              <a:rPr kumimoji="1" lang="en-US" altLang="ja-JP" dirty="0"/>
              <a:t>2</a:t>
            </a:r>
            <a:r>
              <a:rPr kumimoji="1" lang="ja-JP" altLang="en-US" dirty="0"/>
              <a:t>点</a:t>
            </a:r>
            <a:endParaRPr kumimoji="1" lang="en-US" altLang="ja-JP" dirty="0"/>
          </a:p>
          <a:p>
            <a:r>
              <a:rPr kumimoji="1" lang="ja-JP" altLang="en-US" dirty="0"/>
              <a:t>名前を書くだけでゴミの量が</a:t>
            </a:r>
            <a:r>
              <a:rPr kumimoji="1" lang="en-US" altLang="ja-JP" dirty="0"/>
              <a:t>2</a:t>
            </a:r>
            <a:r>
              <a:rPr kumimoji="1" lang="ja-JP" altLang="en-US" dirty="0"/>
              <a:t>割減った事実→分別をより分かりやすくし、住民のごみ分別意欲を高めることでより住民主体でゴミの削減が出来るのではないか</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4501A225-FA90-42FE-924F-7742A47D738D}" type="slidenum">
              <a:rPr kumimoji="1" lang="ja-JP" altLang="en-US" smtClean="0"/>
              <a:t>2</a:t>
            </a:fld>
            <a:endParaRPr kumimoji="1" lang="ja-JP" altLang="en-US"/>
          </a:p>
        </p:txBody>
      </p:sp>
    </p:spTree>
    <p:extLst>
      <p:ext uri="{BB962C8B-B14F-4D97-AF65-F5344CB8AC3E}">
        <p14:creationId xmlns:p14="http://schemas.microsoft.com/office/powerpoint/2010/main" val="3622801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本チームの目的　ごみの量を減らすこと、ゴミに関わる正確なデータを把握する事の</a:t>
            </a:r>
            <a:r>
              <a:rPr kumimoji="1" lang="en-US" altLang="ja-JP" dirty="0"/>
              <a:t>2</a:t>
            </a:r>
            <a:r>
              <a:rPr kumimoji="1" lang="ja-JP" altLang="en-US" dirty="0"/>
              <a:t>点</a:t>
            </a:r>
            <a:endParaRPr kumimoji="1" lang="en-US" altLang="ja-JP" dirty="0"/>
          </a:p>
          <a:p>
            <a:r>
              <a:rPr kumimoji="1" lang="ja-JP" altLang="en-US" dirty="0"/>
              <a:t>名前を書くだけでゴミの量が</a:t>
            </a:r>
            <a:r>
              <a:rPr kumimoji="1" lang="en-US" altLang="ja-JP" dirty="0"/>
              <a:t>2</a:t>
            </a:r>
            <a:r>
              <a:rPr kumimoji="1" lang="ja-JP" altLang="en-US" dirty="0"/>
              <a:t>割減った事実→分別をより分かりやすくし、住民のごみ分別意欲を高めることでより住民主体でゴミの削減が出来るのではないか</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4501A225-FA90-42FE-924F-7742A47D738D}" type="slidenum">
              <a:rPr kumimoji="1" lang="ja-JP" altLang="en-US" smtClean="0"/>
              <a:t>3</a:t>
            </a:fld>
            <a:endParaRPr kumimoji="1" lang="ja-JP" altLang="en-US"/>
          </a:p>
        </p:txBody>
      </p:sp>
    </p:spTree>
    <p:extLst>
      <p:ext uri="{BB962C8B-B14F-4D97-AF65-F5344CB8AC3E}">
        <p14:creationId xmlns:p14="http://schemas.microsoft.com/office/powerpoint/2010/main" val="3519534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本チームの目的　ごみの量を減らすこと、ゴミに関わる正確なデータを把握する事の</a:t>
            </a:r>
            <a:r>
              <a:rPr kumimoji="1" lang="en-US" altLang="ja-JP" dirty="0"/>
              <a:t>2</a:t>
            </a:r>
            <a:r>
              <a:rPr kumimoji="1" lang="ja-JP" altLang="en-US" dirty="0"/>
              <a:t>点</a:t>
            </a:r>
            <a:endParaRPr kumimoji="1" lang="en-US" altLang="ja-JP" dirty="0"/>
          </a:p>
          <a:p>
            <a:r>
              <a:rPr kumimoji="1" lang="ja-JP" altLang="en-US" dirty="0"/>
              <a:t>名前を書くだけでゴミの量が</a:t>
            </a:r>
            <a:r>
              <a:rPr kumimoji="1" lang="en-US" altLang="ja-JP" dirty="0"/>
              <a:t>2</a:t>
            </a:r>
            <a:r>
              <a:rPr kumimoji="1" lang="ja-JP" altLang="en-US" dirty="0"/>
              <a:t>割減った事実→分別をより分かりやすくし、住民のごみ分別意欲を高めることでより住民主体でゴミの削減が出来るのではないか</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4501A225-FA90-42FE-924F-7742A47D738D}" type="slidenum">
              <a:rPr kumimoji="1" lang="ja-JP" altLang="en-US" smtClean="0"/>
              <a:t>4</a:t>
            </a:fld>
            <a:endParaRPr kumimoji="1" lang="ja-JP" altLang="en-US"/>
          </a:p>
        </p:txBody>
      </p:sp>
    </p:spTree>
    <p:extLst>
      <p:ext uri="{BB962C8B-B14F-4D97-AF65-F5344CB8AC3E}">
        <p14:creationId xmlns:p14="http://schemas.microsoft.com/office/powerpoint/2010/main" val="1182304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分別を分かりやすくする方法について</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4501A225-FA90-42FE-924F-7742A47D738D}" type="slidenum">
              <a:rPr kumimoji="1" lang="ja-JP" altLang="en-US" smtClean="0"/>
              <a:t>5</a:t>
            </a:fld>
            <a:endParaRPr kumimoji="1" lang="ja-JP" altLang="en-US"/>
          </a:p>
        </p:txBody>
      </p:sp>
    </p:spTree>
    <p:extLst>
      <p:ext uri="{BB962C8B-B14F-4D97-AF65-F5344CB8AC3E}">
        <p14:creationId xmlns:p14="http://schemas.microsoft.com/office/powerpoint/2010/main" val="1695592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質問機能の拡張について</a:t>
            </a:r>
          </a:p>
        </p:txBody>
      </p:sp>
      <p:sp>
        <p:nvSpPr>
          <p:cNvPr id="4" name="スライド番号プレースホルダー 3"/>
          <p:cNvSpPr>
            <a:spLocks noGrp="1"/>
          </p:cNvSpPr>
          <p:nvPr>
            <p:ph type="sldNum" sz="quarter" idx="5"/>
          </p:nvPr>
        </p:nvSpPr>
        <p:spPr/>
        <p:txBody>
          <a:bodyPr/>
          <a:lstStyle/>
          <a:p>
            <a:fld id="{4501A225-FA90-42FE-924F-7742A47D738D}" type="slidenum">
              <a:rPr kumimoji="1" lang="ja-JP" altLang="en-US" smtClean="0"/>
              <a:t>6</a:t>
            </a:fld>
            <a:endParaRPr kumimoji="1" lang="ja-JP" altLang="en-US"/>
          </a:p>
        </p:txBody>
      </p:sp>
    </p:spTree>
    <p:extLst>
      <p:ext uri="{BB962C8B-B14F-4D97-AF65-F5344CB8AC3E}">
        <p14:creationId xmlns:p14="http://schemas.microsoft.com/office/powerpoint/2010/main" val="2583158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本チームの目的　ごみの量を減らすこと、ゴミに関わる正確なデータを把握する事の</a:t>
            </a:r>
            <a:r>
              <a:rPr kumimoji="1" lang="en-US" altLang="ja-JP" dirty="0"/>
              <a:t>2</a:t>
            </a:r>
            <a:r>
              <a:rPr kumimoji="1" lang="ja-JP" altLang="en-US" dirty="0"/>
              <a:t>点</a:t>
            </a:r>
            <a:endParaRPr kumimoji="1" lang="en-US" altLang="ja-JP" dirty="0"/>
          </a:p>
          <a:p>
            <a:r>
              <a:rPr kumimoji="1" lang="ja-JP" altLang="en-US" dirty="0"/>
              <a:t>名前を書くだけでゴミの量が</a:t>
            </a:r>
            <a:r>
              <a:rPr kumimoji="1" lang="en-US" altLang="ja-JP" dirty="0"/>
              <a:t>2</a:t>
            </a:r>
            <a:r>
              <a:rPr kumimoji="1" lang="ja-JP" altLang="en-US" dirty="0"/>
              <a:t>割減った事実→分別をより分かりやすくし、住民のごみ分別意欲を高めることでより住民主体でゴミの削減が出来るのではないか</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4501A225-FA90-42FE-924F-7742A47D738D}" type="slidenum">
              <a:rPr kumimoji="1" lang="ja-JP" altLang="en-US" smtClean="0"/>
              <a:t>8</a:t>
            </a:fld>
            <a:endParaRPr kumimoji="1" lang="ja-JP" altLang="en-US"/>
          </a:p>
        </p:txBody>
      </p:sp>
    </p:spTree>
    <p:extLst>
      <p:ext uri="{BB962C8B-B14F-4D97-AF65-F5344CB8AC3E}">
        <p14:creationId xmlns:p14="http://schemas.microsoft.com/office/powerpoint/2010/main" val="820149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意欲を高めること</a:t>
            </a:r>
            <a:endParaRPr kumimoji="1" lang="en-US" altLang="ja-JP" dirty="0"/>
          </a:p>
          <a:p>
            <a:r>
              <a:rPr kumimoji="1" lang="ja-JP" altLang="en-US" dirty="0"/>
              <a:t>ゴミが減ったことが分かった時に楽しくなる</a:t>
            </a:r>
            <a:r>
              <a:rPr kumimoji="1" lang="en-US" altLang="ja-JP" dirty="0"/>
              <a:t>UX</a:t>
            </a:r>
          </a:p>
          <a:p>
            <a:r>
              <a:rPr kumimoji="1" lang="ja-JP" altLang="en-US" dirty="0"/>
              <a:t>オープンデータを活用しつつ、例えば〇〇円削減できました～、削減目標達成まであと何％です</a:t>
            </a:r>
            <a:r>
              <a:rPr kumimoji="1" lang="en-US" altLang="ja-JP" dirty="0"/>
              <a:t>(</a:t>
            </a:r>
            <a:r>
              <a:rPr kumimoji="1" lang="ja-JP" altLang="en-US" dirty="0"/>
              <a:t>報酬もあると尚良</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501A225-FA90-42FE-924F-7742A47D738D}" type="slidenum">
              <a:rPr kumimoji="1" lang="ja-JP" altLang="en-US" smtClean="0"/>
              <a:t>9</a:t>
            </a:fld>
            <a:endParaRPr kumimoji="1" lang="ja-JP" altLang="en-US"/>
          </a:p>
        </p:txBody>
      </p:sp>
    </p:spTree>
    <p:extLst>
      <p:ext uri="{BB962C8B-B14F-4D97-AF65-F5344CB8AC3E}">
        <p14:creationId xmlns:p14="http://schemas.microsoft.com/office/powerpoint/2010/main" val="1765112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意欲を高めること</a:t>
            </a:r>
            <a:endParaRPr kumimoji="1" lang="en-US" altLang="ja-JP" dirty="0"/>
          </a:p>
          <a:p>
            <a:r>
              <a:rPr kumimoji="1" lang="ja-JP" altLang="en-US" dirty="0"/>
              <a:t>ゴミが減ったことが分かった時に楽しくなる</a:t>
            </a:r>
            <a:r>
              <a:rPr kumimoji="1" lang="en-US" altLang="ja-JP" dirty="0"/>
              <a:t>UX</a:t>
            </a:r>
          </a:p>
          <a:p>
            <a:r>
              <a:rPr kumimoji="1" lang="ja-JP" altLang="en-US" dirty="0"/>
              <a:t>オープンデータを活用しつつ、例えば〇〇円削減できました～、削減目標達成まであと何％です</a:t>
            </a:r>
            <a:r>
              <a:rPr kumimoji="1" lang="en-US" altLang="ja-JP" dirty="0"/>
              <a:t>(</a:t>
            </a:r>
            <a:r>
              <a:rPr kumimoji="1" lang="ja-JP" altLang="en-US" dirty="0"/>
              <a:t>報酬もあると尚良</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501A225-FA90-42FE-924F-7742A47D738D}" type="slidenum">
              <a:rPr kumimoji="1" lang="ja-JP" altLang="en-US" smtClean="0"/>
              <a:t>10</a:t>
            </a:fld>
            <a:endParaRPr kumimoji="1" lang="ja-JP" altLang="en-US"/>
          </a:p>
        </p:txBody>
      </p:sp>
    </p:spTree>
    <p:extLst>
      <p:ext uri="{BB962C8B-B14F-4D97-AF65-F5344CB8AC3E}">
        <p14:creationId xmlns:p14="http://schemas.microsoft.com/office/powerpoint/2010/main" val="214335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a:t>マスター タイトルの書式設定</a:t>
            </a:r>
            <a:endParaRPr lang="en-US"/>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a:p>
        </p:txBody>
      </p:sp>
      <p:sp>
        <p:nvSpPr>
          <p:cNvPr id="4" name="Date Placeholder 3"/>
          <p:cNvSpPr>
            <a:spLocks noGrp="1"/>
          </p:cNvSpPr>
          <p:nvPr>
            <p:ph type="dt" sz="half" idx="10"/>
          </p:nvPr>
        </p:nvSpPr>
        <p:spPr/>
        <p:txBody>
          <a:bodyPr/>
          <a:lstStyle/>
          <a:p>
            <a:fld id="{E883290D-4280-4273-94F4-74BFECCD139C}" type="datetimeFigureOut">
              <a:rPr kumimoji="1" lang="ja-JP" altLang="en-US" smtClean="0"/>
              <a:t>2022/12/18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ECB72BA-6172-486B-B83C-581EEA54B37C}" type="slidenum">
              <a:rPr kumimoji="1" lang="ja-JP" altLang="en-US" smtClean="0"/>
              <a:t>‹#›</a:t>
            </a:fld>
            <a:endParaRPr kumimoji="1" lang="ja-JP" altLang="en-US"/>
          </a:p>
        </p:txBody>
      </p:sp>
    </p:spTree>
    <p:extLst>
      <p:ext uri="{BB962C8B-B14F-4D97-AF65-F5344CB8AC3E}">
        <p14:creationId xmlns:p14="http://schemas.microsoft.com/office/powerpoint/2010/main" val="2445481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a:t>マスター タイトルの書式設定</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883290D-4280-4273-94F4-74BFECCD139C}" type="datetimeFigureOut">
              <a:rPr kumimoji="1" lang="ja-JP" altLang="en-US" smtClean="0"/>
              <a:t>2022/12/18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ECB72BA-6172-486B-B83C-581EEA54B37C}" type="slidenum">
              <a:rPr kumimoji="1" lang="ja-JP" altLang="en-US" smtClean="0"/>
              <a:t>‹#›</a:t>
            </a:fld>
            <a:endParaRPr kumimoji="1" lang="ja-JP" altLang="en-US"/>
          </a:p>
        </p:txBody>
      </p:sp>
    </p:spTree>
    <p:extLst>
      <p:ext uri="{BB962C8B-B14F-4D97-AF65-F5344CB8AC3E}">
        <p14:creationId xmlns:p14="http://schemas.microsoft.com/office/powerpoint/2010/main" val="952266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883290D-4280-4273-94F4-74BFECCD139C}" type="datetimeFigureOut">
              <a:rPr kumimoji="1" lang="ja-JP" altLang="en-US" smtClean="0"/>
              <a:t>2022/12/18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ECB72BA-6172-486B-B83C-581EEA54B37C}"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3448685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a:t>マスター タイトルの書式設定</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E883290D-4280-4273-94F4-74BFECCD139C}" type="datetimeFigureOut">
              <a:rPr kumimoji="1" lang="ja-JP" altLang="en-US" smtClean="0"/>
              <a:t>2022/12/18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ECB72BA-6172-486B-B83C-581EEA54B37C}" type="slidenum">
              <a:rPr kumimoji="1" lang="ja-JP" altLang="en-US" smtClean="0"/>
              <a:t>‹#›</a:t>
            </a:fld>
            <a:endParaRPr kumimoji="1" lang="ja-JP" altLang="en-US"/>
          </a:p>
        </p:txBody>
      </p:sp>
    </p:spTree>
    <p:extLst>
      <p:ext uri="{BB962C8B-B14F-4D97-AF65-F5344CB8AC3E}">
        <p14:creationId xmlns:p14="http://schemas.microsoft.com/office/powerpoint/2010/main" val="2019572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E883290D-4280-4273-94F4-74BFECCD139C}" type="datetimeFigureOut">
              <a:rPr kumimoji="1" lang="ja-JP" altLang="en-US" smtClean="0"/>
              <a:t>2022/12/18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ECB72BA-6172-486B-B83C-581EEA54B37C}"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29058150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a:t>マスター タイトルの書式設定</a:t>
            </a:r>
            <a:endParaRPr lang="en-US"/>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E883290D-4280-4273-94F4-74BFECCD139C}" type="datetimeFigureOut">
              <a:rPr kumimoji="1" lang="ja-JP" altLang="en-US" smtClean="0"/>
              <a:t>2022/12/18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ECB72BA-6172-486B-B83C-581EEA54B37C}" type="slidenum">
              <a:rPr kumimoji="1" lang="ja-JP" altLang="en-US" smtClean="0"/>
              <a:t>‹#›</a:t>
            </a:fld>
            <a:endParaRPr kumimoji="1" lang="ja-JP" altLang="en-US"/>
          </a:p>
        </p:txBody>
      </p:sp>
    </p:spTree>
    <p:extLst>
      <p:ext uri="{BB962C8B-B14F-4D97-AF65-F5344CB8AC3E}">
        <p14:creationId xmlns:p14="http://schemas.microsoft.com/office/powerpoint/2010/main" val="31072714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E883290D-4280-4273-94F4-74BFECCD139C}" type="datetimeFigureOut">
              <a:rPr kumimoji="1" lang="ja-JP" altLang="en-US" smtClean="0"/>
              <a:t>2022/12/18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ECB72BA-6172-486B-B83C-581EEA54B37C}" type="slidenum">
              <a:rPr kumimoji="1" lang="ja-JP" altLang="en-US" smtClean="0"/>
              <a:t>‹#›</a:t>
            </a:fld>
            <a:endParaRPr kumimoji="1" lang="ja-JP" altLang="en-US"/>
          </a:p>
        </p:txBody>
      </p:sp>
    </p:spTree>
    <p:extLst>
      <p:ext uri="{BB962C8B-B14F-4D97-AF65-F5344CB8AC3E}">
        <p14:creationId xmlns:p14="http://schemas.microsoft.com/office/powerpoint/2010/main" val="608697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E883290D-4280-4273-94F4-74BFECCD139C}" type="datetimeFigureOut">
              <a:rPr kumimoji="1" lang="ja-JP" altLang="en-US" smtClean="0"/>
              <a:t>2022/12/18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ECB72BA-6172-486B-B83C-581EEA54B37C}" type="slidenum">
              <a:rPr kumimoji="1" lang="ja-JP" altLang="en-US" smtClean="0"/>
              <a:t>‹#›</a:t>
            </a:fld>
            <a:endParaRPr kumimoji="1" lang="ja-JP" altLang="en-US"/>
          </a:p>
        </p:txBody>
      </p:sp>
    </p:spTree>
    <p:extLst>
      <p:ext uri="{BB962C8B-B14F-4D97-AF65-F5344CB8AC3E}">
        <p14:creationId xmlns:p14="http://schemas.microsoft.com/office/powerpoint/2010/main" val="2044176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a:t>マスター タイトルの書式設定</a:t>
            </a:r>
            <a:endParaRPr lang="en-US"/>
          </a:p>
        </p:txBody>
      </p:sp>
      <p:sp>
        <p:nvSpPr>
          <p:cNvPr id="3" name="Content Placeholder 2"/>
          <p:cNvSpPr>
            <a:spLocks noGrp="1"/>
          </p:cNvSpPr>
          <p:nvPr>
            <p:ph idx="1"/>
          </p:nvPr>
        </p:nvSpPr>
        <p:spPr>
          <a:xfrm>
            <a:off x="2589212" y="2133600"/>
            <a:ext cx="8915400" cy="377762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E883290D-4280-4273-94F4-74BFECCD139C}" type="datetimeFigureOut">
              <a:rPr kumimoji="1" lang="ja-JP" altLang="en-US" smtClean="0"/>
              <a:t>2022/12/18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ECB72BA-6172-486B-B83C-581EEA54B37C}" type="slidenum">
              <a:rPr kumimoji="1" lang="ja-JP" altLang="en-US" smtClean="0"/>
              <a:t>‹#›</a:t>
            </a:fld>
            <a:endParaRPr kumimoji="1" lang="ja-JP" altLang="en-US"/>
          </a:p>
        </p:txBody>
      </p:sp>
    </p:spTree>
    <p:extLst>
      <p:ext uri="{BB962C8B-B14F-4D97-AF65-F5344CB8AC3E}">
        <p14:creationId xmlns:p14="http://schemas.microsoft.com/office/powerpoint/2010/main" val="1586546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a:t>マスター タイトルの書式設定</a:t>
            </a:r>
            <a:endParaRPr lang="en-US"/>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883290D-4280-4273-94F4-74BFECCD139C}" type="datetimeFigureOut">
              <a:rPr kumimoji="1" lang="ja-JP" altLang="en-US" smtClean="0"/>
              <a:t>2022/12/18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ECB72BA-6172-486B-B83C-581EEA54B37C}" type="slidenum">
              <a:rPr kumimoji="1" lang="ja-JP" altLang="en-US" smtClean="0"/>
              <a:t>‹#›</a:t>
            </a:fld>
            <a:endParaRPr kumimoji="1" lang="ja-JP" altLang="en-US"/>
          </a:p>
        </p:txBody>
      </p:sp>
    </p:spTree>
    <p:extLst>
      <p:ext uri="{BB962C8B-B14F-4D97-AF65-F5344CB8AC3E}">
        <p14:creationId xmlns:p14="http://schemas.microsoft.com/office/powerpoint/2010/main" val="651660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fld id="{E883290D-4280-4273-94F4-74BFECCD139C}" type="datetimeFigureOut">
              <a:rPr kumimoji="1" lang="ja-JP" altLang="en-US" smtClean="0"/>
              <a:t>2022/12/18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ECB72BA-6172-486B-B83C-581EEA54B37C}" type="slidenum">
              <a:rPr kumimoji="1" lang="ja-JP" altLang="en-US" smtClean="0"/>
              <a:t>‹#›</a:t>
            </a:fld>
            <a:endParaRPr kumimoji="1" lang="ja-JP" altLang="en-US"/>
          </a:p>
        </p:txBody>
      </p:sp>
    </p:spTree>
    <p:extLst>
      <p:ext uri="{BB962C8B-B14F-4D97-AF65-F5344CB8AC3E}">
        <p14:creationId xmlns:p14="http://schemas.microsoft.com/office/powerpoint/2010/main" val="303268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E883290D-4280-4273-94F4-74BFECCD139C}" type="datetimeFigureOut">
              <a:rPr kumimoji="1" lang="ja-JP" altLang="en-US" smtClean="0"/>
              <a:t>2022/12/18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ECB72BA-6172-486B-B83C-581EEA54B37C}" type="slidenum">
              <a:rPr kumimoji="1" lang="ja-JP" altLang="en-US" smtClean="0"/>
              <a:t>‹#›</a:t>
            </a:fld>
            <a:endParaRPr kumimoji="1" lang="ja-JP" altLang="en-US"/>
          </a:p>
        </p:txBody>
      </p:sp>
    </p:spTree>
    <p:extLst>
      <p:ext uri="{BB962C8B-B14F-4D97-AF65-F5344CB8AC3E}">
        <p14:creationId xmlns:p14="http://schemas.microsoft.com/office/powerpoint/2010/main" val="1740168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E883290D-4280-4273-94F4-74BFECCD139C}" type="datetimeFigureOut">
              <a:rPr kumimoji="1" lang="ja-JP" altLang="en-US" smtClean="0"/>
              <a:t>2022/12/18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ECB72BA-6172-486B-B83C-581EEA54B37C}" type="slidenum">
              <a:rPr kumimoji="1" lang="ja-JP" altLang="en-US" smtClean="0"/>
              <a:t>‹#›</a:t>
            </a:fld>
            <a:endParaRPr kumimoji="1" lang="ja-JP" altLang="en-US"/>
          </a:p>
        </p:txBody>
      </p:sp>
    </p:spTree>
    <p:extLst>
      <p:ext uri="{BB962C8B-B14F-4D97-AF65-F5344CB8AC3E}">
        <p14:creationId xmlns:p14="http://schemas.microsoft.com/office/powerpoint/2010/main" val="2510521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83290D-4280-4273-94F4-74BFECCD139C}" type="datetimeFigureOut">
              <a:rPr kumimoji="1" lang="ja-JP" altLang="en-US" smtClean="0"/>
              <a:t>2022/12/18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ECB72BA-6172-486B-B83C-581EEA54B37C}" type="slidenum">
              <a:rPr kumimoji="1" lang="ja-JP" altLang="en-US" smtClean="0"/>
              <a:t>‹#›</a:t>
            </a:fld>
            <a:endParaRPr kumimoji="1" lang="ja-JP" altLang="en-US"/>
          </a:p>
        </p:txBody>
      </p:sp>
    </p:spTree>
    <p:extLst>
      <p:ext uri="{BB962C8B-B14F-4D97-AF65-F5344CB8AC3E}">
        <p14:creationId xmlns:p14="http://schemas.microsoft.com/office/powerpoint/2010/main" val="1895828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a:t>マスター タイトルの書式設定</a:t>
            </a:r>
            <a:endParaRPr lang="en-US"/>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883290D-4280-4273-94F4-74BFECCD139C}" type="datetimeFigureOut">
              <a:rPr kumimoji="1" lang="ja-JP" altLang="en-US" smtClean="0"/>
              <a:t>2022/12/18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ECB72BA-6172-486B-B83C-581EEA54B37C}" type="slidenum">
              <a:rPr kumimoji="1" lang="ja-JP" altLang="en-US" smtClean="0"/>
              <a:t>‹#›</a:t>
            </a:fld>
            <a:endParaRPr kumimoji="1" lang="ja-JP" altLang="en-US"/>
          </a:p>
        </p:txBody>
      </p:sp>
    </p:spTree>
    <p:extLst>
      <p:ext uri="{BB962C8B-B14F-4D97-AF65-F5344CB8AC3E}">
        <p14:creationId xmlns:p14="http://schemas.microsoft.com/office/powerpoint/2010/main" val="2413990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a:t>マスター タイトルの書式設定</a:t>
            </a:r>
            <a:endParaRPr lang="en-US"/>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883290D-4280-4273-94F4-74BFECCD139C}" type="datetimeFigureOut">
              <a:rPr kumimoji="1" lang="ja-JP" altLang="en-US" smtClean="0"/>
              <a:t>2022/12/18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ECB72BA-6172-486B-B83C-581EEA54B37C}" type="slidenum">
              <a:rPr kumimoji="1" lang="ja-JP" altLang="en-US" smtClean="0"/>
              <a:t>‹#›</a:t>
            </a:fld>
            <a:endParaRPr kumimoji="1" lang="ja-JP" altLang="en-US"/>
          </a:p>
        </p:txBody>
      </p:sp>
    </p:spTree>
    <p:extLst>
      <p:ext uri="{BB962C8B-B14F-4D97-AF65-F5344CB8AC3E}">
        <p14:creationId xmlns:p14="http://schemas.microsoft.com/office/powerpoint/2010/main" val="3171727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a:t>マスター タイトルの書式設定</a:t>
            </a:r>
            <a:endParaRPr lang="en-US"/>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883290D-4280-4273-94F4-74BFECCD139C}" type="datetimeFigureOut">
              <a:rPr kumimoji="1" lang="ja-JP" altLang="en-US" smtClean="0"/>
              <a:t>2022/12/18</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ECB72BA-6172-486B-B83C-581EEA54B37C}" type="slidenum">
              <a:rPr kumimoji="1" lang="ja-JP" altLang="en-US" smtClean="0"/>
              <a:t>‹#›</a:t>
            </a:fld>
            <a:endParaRPr kumimoji="1" lang="ja-JP" altLang="en-US"/>
          </a:p>
        </p:txBody>
      </p:sp>
    </p:spTree>
    <p:extLst>
      <p:ext uri="{BB962C8B-B14F-4D97-AF65-F5344CB8AC3E}">
        <p14:creationId xmlns:p14="http://schemas.microsoft.com/office/powerpoint/2010/main" val="525520307"/>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kumimoji="1" sz="3600" kern="1200">
          <a:solidFill>
            <a:schemeClr val="accent2">
              <a:lumMod val="7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sabae-hackathon-2022.herokuapp.com/questions" TargetMode="External"/><Relationship Id="rId2" Type="http://schemas.openxmlformats.org/officeDocument/2006/relationships/hyperlink" Target="https://sabae-hackathon-2022.herokuapp.com/admin/inquiries" TargetMode="External"/><Relationship Id="rId1" Type="http://schemas.openxmlformats.org/officeDocument/2006/relationships/slideLayout" Target="../slideLayouts/slideLayout1.xml"/><Relationship Id="rId4" Type="http://schemas.openxmlformats.org/officeDocument/2006/relationships/hyperlink" Target="https://sabae-hackathon-2022.herokuapp.com/questions/new"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A0FAF5-68FB-C345-601A-EFAFF99F9105}"/>
              </a:ext>
            </a:extLst>
          </p:cNvPr>
          <p:cNvSpPr>
            <a:spLocks noGrp="1"/>
          </p:cNvSpPr>
          <p:nvPr>
            <p:ph type="ctrTitle"/>
          </p:nvPr>
        </p:nvSpPr>
        <p:spPr>
          <a:xfrm>
            <a:off x="1852342" y="2315183"/>
            <a:ext cx="9626297" cy="1645857"/>
          </a:xfrm>
        </p:spPr>
        <p:txBody>
          <a:bodyPr/>
          <a:lstStyle/>
          <a:p>
            <a:r>
              <a:rPr kumimoji="1" lang="ja-JP" altLang="en-US" dirty="0">
                <a:solidFill>
                  <a:schemeClr val="accent2">
                    <a:lumMod val="50000"/>
                  </a:schemeClr>
                </a:solidFill>
              </a:rPr>
              <a:t>目指せ！ごみゼロのまち鯖江</a:t>
            </a:r>
            <a:br>
              <a:rPr kumimoji="1" lang="en-US" altLang="ja-JP" dirty="0"/>
            </a:br>
            <a:r>
              <a:rPr kumimoji="1" lang="ja-JP" altLang="en-US" sz="2800" dirty="0"/>
              <a:t>～わから「ない」やりたく「ない」を減らす基礎づくり～</a:t>
            </a:r>
            <a:endParaRPr kumimoji="1" lang="ja-JP" altLang="en-US" dirty="0"/>
          </a:p>
        </p:txBody>
      </p:sp>
    </p:spTree>
    <p:extLst>
      <p:ext uri="{BB962C8B-B14F-4D97-AF65-F5344CB8AC3E}">
        <p14:creationId xmlns:p14="http://schemas.microsoft.com/office/powerpoint/2010/main" val="692256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四角形: 角を丸くする 52">
            <a:extLst>
              <a:ext uri="{FF2B5EF4-FFF2-40B4-BE49-F238E27FC236}">
                <a16:creationId xmlns:a16="http://schemas.microsoft.com/office/drawing/2014/main" id="{7A362FD1-4C13-012C-7A05-32A250E8A3F7}"/>
              </a:ext>
            </a:extLst>
          </p:cNvPr>
          <p:cNvSpPr/>
          <p:nvPr/>
        </p:nvSpPr>
        <p:spPr>
          <a:xfrm>
            <a:off x="6298971" y="3034864"/>
            <a:ext cx="1663430" cy="366409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四角形: 角を丸くする 51">
            <a:extLst>
              <a:ext uri="{FF2B5EF4-FFF2-40B4-BE49-F238E27FC236}">
                <a16:creationId xmlns:a16="http://schemas.microsoft.com/office/drawing/2014/main" id="{858A32EA-8429-05DE-1F11-AB13FEA6FCA3}"/>
              </a:ext>
            </a:extLst>
          </p:cNvPr>
          <p:cNvSpPr/>
          <p:nvPr/>
        </p:nvSpPr>
        <p:spPr>
          <a:xfrm>
            <a:off x="3161489" y="3053227"/>
            <a:ext cx="1663430" cy="366409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F4014582-41D9-022E-098B-F820E85429AC}"/>
              </a:ext>
            </a:extLst>
          </p:cNvPr>
          <p:cNvSpPr>
            <a:spLocks noGrp="1"/>
          </p:cNvSpPr>
          <p:nvPr>
            <p:ph type="ctrTitle"/>
          </p:nvPr>
        </p:nvSpPr>
        <p:spPr>
          <a:xfrm>
            <a:off x="602150" y="140678"/>
            <a:ext cx="11359661" cy="993530"/>
          </a:xfrm>
        </p:spPr>
        <p:txBody>
          <a:bodyPr>
            <a:noAutofit/>
          </a:bodyPr>
          <a:lstStyle/>
          <a:p>
            <a:r>
              <a:rPr kumimoji="1" lang="ja-JP" altLang="en-US">
                <a:solidFill>
                  <a:schemeClr val="accent2">
                    <a:lumMod val="50000"/>
                  </a:schemeClr>
                </a:solidFill>
              </a:rPr>
              <a:t>アプリの</a:t>
            </a:r>
            <a:r>
              <a:rPr lang="ja-JP" altLang="en-US">
                <a:solidFill>
                  <a:schemeClr val="accent2">
                    <a:lumMod val="50000"/>
                  </a:schemeClr>
                </a:solidFill>
              </a:rPr>
              <a:t>機能</a:t>
            </a:r>
            <a:r>
              <a:rPr lang="en-US" altLang="ja-JP">
                <a:solidFill>
                  <a:schemeClr val="accent2">
                    <a:lumMod val="50000"/>
                  </a:schemeClr>
                </a:solidFill>
              </a:rPr>
              <a:t>(</a:t>
            </a:r>
            <a:r>
              <a:rPr lang="ja-JP" altLang="en-US">
                <a:solidFill>
                  <a:schemeClr val="accent2">
                    <a:lumMod val="50000"/>
                  </a:schemeClr>
                </a:solidFill>
              </a:rPr>
              <a:t>発展</a:t>
            </a:r>
            <a:r>
              <a:rPr lang="en-US" altLang="ja-JP">
                <a:solidFill>
                  <a:schemeClr val="accent2">
                    <a:lumMod val="50000"/>
                  </a:schemeClr>
                </a:solidFill>
              </a:rPr>
              <a:t>)</a:t>
            </a:r>
            <a:r>
              <a:rPr kumimoji="1" lang="ja-JP" altLang="en-US">
                <a:solidFill>
                  <a:schemeClr val="accent2">
                    <a:lumMod val="50000"/>
                  </a:schemeClr>
                </a:solidFill>
              </a:rPr>
              <a:t>　意欲を高める</a:t>
            </a:r>
            <a:endParaRPr kumimoji="1" lang="ja-JP" altLang="en-US" dirty="0">
              <a:solidFill>
                <a:schemeClr val="accent2">
                  <a:lumMod val="50000"/>
                </a:schemeClr>
              </a:solidFill>
            </a:endParaRPr>
          </a:p>
        </p:txBody>
      </p:sp>
      <p:sp>
        <p:nvSpPr>
          <p:cNvPr id="4" name="テキスト ボックス 3">
            <a:extLst>
              <a:ext uri="{FF2B5EF4-FFF2-40B4-BE49-F238E27FC236}">
                <a16:creationId xmlns:a16="http://schemas.microsoft.com/office/drawing/2014/main" id="{1F000150-1DCF-953A-7EAC-6FF38F5D3BB6}"/>
              </a:ext>
            </a:extLst>
          </p:cNvPr>
          <p:cNvSpPr txBox="1"/>
          <p:nvPr/>
        </p:nvSpPr>
        <p:spPr>
          <a:xfrm>
            <a:off x="232856" y="1429433"/>
            <a:ext cx="11726287" cy="1328569"/>
          </a:xfrm>
          <a:prstGeom prst="rect">
            <a:avLst/>
          </a:prstGeom>
          <a:noFill/>
        </p:spPr>
        <p:txBody>
          <a:bodyPr wrap="none" rtlCol="0">
            <a:spAutoFit/>
          </a:bodyPr>
          <a:lstStyle/>
          <a:p>
            <a:pPr>
              <a:spcBef>
                <a:spcPts val="1000"/>
              </a:spcBef>
              <a:buClr>
                <a:schemeClr val="accent1"/>
              </a:buClr>
            </a:pPr>
            <a:r>
              <a:rPr kumimoji="1" lang="ja-JP" altLang="en-US" sz="3600" dirty="0">
                <a:solidFill>
                  <a:schemeClr val="tx1">
                    <a:lumMod val="65000"/>
                    <a:lumOff val="35000"/>
                  </a:schemeClr>
                </a:solidFill>
              </a:rPr>
              <a:t>・ゴミが減った時に楽しくなる</a:t>
            </a:r>
            <a:r>
              <a:rPr kumimoji="1" lang="en-US" altLang="ja-JP" sz="3600" dirty="0">
                <a:solidFill>
                  <a:schemeClr val="tx1">
                    <a:lumMod val="65000"/>
                    <a:lumOff val="35000"/>
                  </a:schemeClr>
                </a:solidFill>
              </a:rPr>
              <a:t>UX</a:t>
            </a:r>
          </a:p>
          <a:p>
            <a:pPr>
              <a:spcBef>
                <a:spcPts val="1000"/>
              </a:spcBef>
              <a:buClr>
                <a:schemeClr val="accent1"/>
              </a:buClr>
            </a:pPr>
            <a:r>
              <a:rPr kumimoji="1" lang="ja-JP" altLang="en-US" sz="3600" dirty="0">
                <a:solidFill>
                  <a:schemeClr val="tx1">
                    <a:lumMod val="65000"/>
                    <a:lumOff val="35000"/>
                  </a:schemeClr>
                </a:solidFill>
              </a:rPr>
              <a:t>　　オープンデータを活用してごみの削減量を見える化</a:t>
            </a:r>
          </a:p>
        </p:txBody>
      </p:sp>
      <p:pic>
        <p:nvPicPr>
          <p:cNvPr id="20" name="Picture 6" descr="買い物のイラスト「野菜とパンを買う主婦」 | かわいいフリー素材集 いらすとや">
            <a:extLst>
              <a:ext uri="{FF2B5EF4-FFF2-40B4-BE49-F238E27FC236}">
                <a16:creationId xmlns:a16="http://schemas.microsoft.com/office/drawing/2014/main" id="{33A963F6-E5CE-A41F-0C2D-CE25D1660B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1911" y="4366790"/>
            <a:ext cx="2118850" cy="2118850"/>
          </a:xfrm>
          <a:prstGeom prst="rect">
            <a:avLst/>
          </a:prstGeom>
          <a:noFill/>
          <a:extLst>
            <a:ext uri="{909E8E84-426E-40DD-AFC4-6F175D3DCCD1}">
              <a14:hiddenFill xmlns:a14="http://schemas.microsoft.com/office/drawing/2010/main">
                <a:solidFill>
                  <a:srgbClr val="FFFFFF"/>
                </a:solidFill>
              </a14:hiddenFill>
            </a:ext>
          </a:extLst>
        </p:spPr>
      </p:pic>
      <p:pic>
        <p:nvPicPr>
          <p:cNvPr id="21" name="図 20">
            <a:extLst>
              <a:ext uri="{FF2B5EF4-FFF2-40B4-BE49-F238E27FC236}">
                <a16:creationId xmlns:a16="http://schemas.microsoft.com/office/drawing/2014/main" id="{4CFE0BDC-4995-F587-6C03-D1100A277864}"/>
              </a:ext>
            </a:extLst>
          </p:cNvPr>
          <p:cNvPicPr>
            <a:picLocks noChangeAspect="1"/>
          </p:cNvPicPr>
          <p:nvPr/>
        </p:nvPicPr>
        <p:blipFill>
          <a:blip r:embed="rId4"/>
          <a:stretch>
            <a:fillRect/>
          </a:stretch>
        </p:blipFill>
        <p:spPr>
          <a:xfrm>
            <a:off x="9733599" y="4366789"/>
            <a:ext cx="1827509" cy="2118851"/>
          </a:xfrm>
          <a:prstGeom prst="rect">
            <a:avLst/>
          </a:prstGeom>
        </p:spPr>
      </p:pic>
      <p:pic>
        <p:nvPicPr>
          <p:cNvPr id="34" name="図 33">
            <a:extLst>
              <a:ext uri="{FF2B5EF4-FFF2-40B4-BE49-F238E27FC236}">
                <a16:creationId xmlns:a16="http://schemas.microsoft.com/office/drawing/2014/main" id="{787B1556-74AE-BBC3-24DF-424A9ACA690D}"/>
              </a:ext>
            </a:extLst>
          </p:cNvPr>
          <p:cNvPicPr>
            <a:picLocks noChangeAspect="1"/>
          </p:cNvPicPr>
          <p:nvPr/>
        </p:nvPicPr>
        <p:blipFill>
          <a:blip r:embed="rId5"/>
          <a:stretch>
            <a:fillRect/>
          </a:stretch>
        </p:blipFill>
        <p:spPr>
          <a:xfrm>
            <a:off x="3086227" y="3034867"/>
            <a:ext cx="1827508" cy="3682455"/>
          </a:xfrm>
          <a:prstGeom prst="rect">
            <a:avLst/>
          </a:prstGeom>
        </p:spPr>
      </p:pic>
      <p:pic>
        <p:nvPicPr>
          <p:cNvPr id="46" name="図 45">
            <a:extLst>
              <a:ext uri="{FF2B5EF4-FFF2-40B4-BE49-F238E27FC236}">
                <a16:creationId xmlns:a16="http://schemas.microsoft.com/office/drawing/2014/main" id="{5197F385-F384-2CB8-26E7-1BBB495ABF38}"/>
              </a:ext>
            </a:extLst>
          </p:cNvPr>
          <p:cNvPicPr>
            <a:picLocks noChangeAspect="1"/>
          </p:cNvPicPr>
          <p:nvPr/>
        </p:nvPicPr>
        <p:blipFill>
          <a:blip r:embed="rId6"/>
          <a:stretch>
            <a:fillRect/>
          </a:stretch>
        </p:blipFill>
        <p:spPr>
          <a:xfrm>
            <a:off x="6204535" y="3034864"/>
            <a:ext cx="1827509" cy="3682458"/>
          </a:xfrm>
          <a:prstGeom prst="rect">
            <a:avLst/>
          </a:prstGeom>
        </p:spPr>
      </p:pic>
      <p:pic>
        <p:nvPicPr>
          <p:cNvPr id="51" name="図 50">
            <a:extLst>
              <a:ext uri="{FF2B5EF4-FFF2-40B4-BE49-F238E27FC236}">
                <a16:creationId xmlns:a16="http://schemas.microsoft.com/office/drawing/2014/main" id="{87CF602D-5FF1-7C81-A41E-3734F079BDDB}"/>
              </a:ext>
            </a:extLst>
          </p:cNvPr>
          <p:cNvPicPr>
            <a:picLocks noChangeAspect="1"/>
          </p:cNvPicPr>
          <p:nvPr/>
        </p:nvPicPr>
        <p:blipFill>
          <a:blip r:embed="rId7"/>
          <a:stretch>
            <a:fillRect/>
          </a:stretch>
        </p:blipFill>
        <p:spPr>
          <a:xfrm>
            <a:off x="8813178" y="4790958"/>
            <a:ext cx="279577" cy="635256"/>
          </a:xfrm>
          <a:prstGeom prst="rect">
            <a:avLst/>
          </a:prstGeom>
        </p:spPr>
      </p:pic>
    </p:spTree>
    <p:extLst>
      <p:ext uri="{BB962C8B-B14F-4D97-AF65-F5344CB8AC3E}">
        <p14:creationId xmlns:p14="http://schemas.microsoft.com/office/powerpoint/2010/main" val="3320023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014582-41D9-022E-098B-F820E85429AC}"/>
              </a:ext>
            </a:extLst>
          </p:cNvPr>
          <p:cNvSpPr>
            <a:spLocks noGrp="1"/>
          </p:cNvSpPr>
          <p:nvPr>
            <p:ph type="ctrTitle"/>
          </p:nvPr>
        </p:nvSpPr>
        <p:spPr>
          <a:xfrm>
            <a:off x="602151" y="140678"/>
            <a:ext cx="8224608" cy="993530"/>
          </a:xfrm>
        </p:spPr>
        <p:txBody>
          <a:bodyPr>
            <a:normAutofit/>
          </a:bodyPr>
          <a:lstStyle/>
          <a:p>
            <a:r>
              <a:rPr kumimoji="1" lang="ja-JP" altLang="en-US" dirty="0">
                <a:solidFill>
                  <a:schemeClr val="accent2">
                    <a:lumMod val="50000"/>
                  </a:schemeClr>
                </a:solidFill>
              </a:rPr>
              <a:t>まとめ　アプリの役割</a:t>
            </a:r>
          </a:p>
        </p:txBody>
      </p:sp>
      <p:sp>
        <p:nvSpPr>
          <p:cNvPr id="3" name="字幕 2">
            <a:extLst>
              <a:ext uri="{FF2B5EF4-FFF2-40B4-BE49-F238E27FC236}">
                <a16:creationId xmlns:a16="http://schemas.microsoft.com/office/drawing/2014/main" id="{D91166AB-1C17-529D-D7A4-6F8970C2D411}"/>
              </a:ext>
            </a:extLst>
          </p:cNvPr>
          <p:cNvSpPr>
            <a:spLocks noGrp="1"/>
          </p:cNvSpPr>
          <p:nvPr>
            <p:ph type="subTitle" idx="1"/>
          </p:nvPr>
        </p:nvSpPr>
        <p:spPr>
          <a:xfrm>
            <a:off x="2937563" y="1285181"/>
            <a:ext cx="6316874" cy="1357678"/>
          </a:xfrm>
        </p:spPr>
        <p:txBody>
          <a:bodyPr>
            <a:normAutofit/>
          </a:bodyPr>
          <a:lstStyle/>
          <a:p>
            <a:r>
              <a:rPr kumimoji="1" lang="ja-JP" altLang="en-US" sz="3600" dirty="0"/>
              <a:t>初期は情報収集フェーズ</a:t>
            </a:r>
            <a:endParaRPr kumimoji="1" lang="en-US" altLang="ja-JP" sz="3600" dirty="0"/>
          </a:p>
          <a:p>
            <a:r>
              <a:rPr lang="ja-JP" altLang="en-US" sz="3600" dirty="0"/>
              <a:t>　　初期投資は必要だけど</a:t>
            </a:r>
            <a:r>
              <a:rPr lang="en-US" altLang="ja-JP" sz="3600" dirty="0"/>
              <a:t>…</a:t>
            </a:r>
          </a:p>
          <a:p>
            <a:endParaRPr lang="en-US" altLang="ja-JP" sz="3600" dirty="0"/>
          </a:p>
          <a:p>
            <a:r>
              <a:rPr lang="ja-JP" altLang="en-US" sz="3600" dirty="0"/>
              <a:t>　</a:t>
            </a:r>
            <a:endParaRPr lang="en-US" altLang="ja-JP" sz="3600" dirty="0"/>
          </a:p>
        </p:txBody>
      </p:sp>
      <p:sp>
        <p:nvSpPr>
          <p:cNvPr id="4" name="矢印: 下 3">
            <a:extLst>
              <a:ext uri="{FF2B5EF4-FFF2-40B4-BE49-F238E27FC236}">
                <a16:creationId xmlns:a16="http://schemas.microsoft.com/office/drawing/2014/main" id="{E1019AD5-C4D2-3D9B-36FC-20EFA432100F}"/>
              </a:ext>
            </a:extLst>
          </p:cNvPr>
          <p:cNvSpPr/>
          <p:nvPr/>
        </p:nvSpPr>
        <p:spPr>
          <a:xfrm>
            <a:off x="5382208" y="3114844"/>
            <a:ext cx="1427584" cy="808671"/>
          </a:xfrm>
          <a:prstGeom prst="downArrow">
            <a:avLst>
              <a:gd name="adj1" fmla="val 50000"/>
              <a:gd name="adj2" fmla="val 414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AD566E95-EA48-35AD-050B-A89F9B79D132}"/>
              </a:ext>
            </a:extLst>
          </p:cNvPr>
          <p:cNvSpPr txBox="1"/>
          <p:nvPr/>
        </p:nvSpPr>
        <p:spPr>
          <a:xfrm>
            <a:off x="5136885" y="3210838"/>
            <a:ext cx="2251010" cy="461665"/>
          </a:xfrm>
          <a:prstGeom prst="rect">
            <a:avLst/>
          </a:prstGeom>
          <a:noFill/>
        </p:spPr>
        <p:txBody>
          <a:bodyPr wrap="square">
            <a:spAutoFit/>
          </a:bodyPr>
          <a:lstStyle/>
          <a:p>
            <a:r>
              <a:rPr lang="ja-JP" altLang="en-US" sz="2400" b="1" dirty="0">
                <a:ln>
                  <a:solidFill>
                    <a:schemeClr val="bg1"/>
                  </a:solidFill>
                </a:ln>
              </a:rPr>
              <a:t>長期的な観点</a:t>
            </a:r>
          </a:p>
        </p:txBody>
      </p:sp>
      <p:sp>
        <p:nvSpPr>
          <p:cNvPr id="7" name="字幕 2">
            <a:extLst>
              <a:ext uri="{FF2B5EF4-FFF2-40B4-BE49-F238E27FC236}">
                <a16:creationId xmlns:a16="http://schemas.microsoft.com/office/drawing/2014/main" id="{75A76CF7-62DB-9F78-C094-0F67C724D135}"/>
              </a:ext>
            </a:extLst>
          </p:cNvPr>
          <p:cNvSpPr txBox="1">
            <a:spLocks/>
          </p:cNvSpPr>
          <p:nvPr/>
        </p:nvSpPr>
        <p:spPr>
          <a:xfrm>
            <a:off x="2352092" y="4435103"/>
            <a:ext cx="8915399" cy="2749147"/>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kumimoji="1"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kumimoji="1"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kumimoji="1"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9pPr>
          </a:lstStyle>
          <a:p>
            <a:r>
              <a:rPr lang="ja-JP" altLang="en-US" sz="3600" dirty="0"/>
              <a:t>・町単位でのごみ分別データベース作成</a:t>
            </a:r>
            <a:endParaRPr lang="en-US" altLang="ja-JP" sz="3600" dirty="0"/>
          </a:p>
          <a:p>
            <a:r>
              <a:rPr lang="ja-JP" altLang="en-US" sz="3600" dirty="0"/>
              <a:t>・燃やすごみの削減</a:t>
            </a:r>
            <a:endParaRPr lang="en-US" altLang="ja-JP" sz="3600" dirty="0"/>
          </a:p>
          <a:p>
            <a:r>
              <a:rPr lang="ja-JP" altLang="en-US" sz="3600" dirty="0"/>
              <a:t>・コスト、作業量減少</a:t>
            </a:r>
            <a:endParaRPr lang="en-US" altLang="ja-JP" sz="3600" dirty="0"/>
          </a:p>
        </p:txBody>
      </p:sp>
    </p:spTree>
    <p:extLst>
      <p:ext uri="{BB962C8B-B14F-4D97-AF65-F5344CB8AC3E}">
        <p14:creationId xmlns:p14="http://schemas.microsoft.com/office/powerpoint/2010/main" val="3468302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500"/>
                                        <p:tgtEl>
                                          <p:spTgt spid="7">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Effect transition="in" filter="fade">
                                      <p:cBhvr>
                                        <p:cTn id="16" dur="500"/>
                                        <p:tgtEl>
                                          <p:spTgt spid="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014582-41D9-022E-098B-F820E85429AC}"/>
              </a:ext>
            </a:extLst>
          </p:cNvPr>
          <p:cNvSpPr>
            <a:spLocks noGrp="1"/>
          </p:cNvSpPr>
          <p:nvPr>
            <p:ph type="ctrTitle"/>
          </p:nvPr>
        </p:nvSpPr>
        <p:spPr>
          <a:xfrm>
            <a:off x="391134" y="114301"/>
            <a:ext cx="9326395" cy="993530"/>
          </a:xfrm>
        </p:spPr>
        <p:txBody>
          <a:bodyPr>
            <a:normAutofit fontScale="90000"/>
          </a:bodyPr>
          <a:lstStyle/>
          <a:p>
            <a:r>
              <a:rPr lang="ja-JP" altLang="en-US" dirty="0">
                <a:solidFill>
                  <a:schemeClr val="accent2">
                    <a:lumMod val="50000"/>
                  </a:schemeClr>
                </a:solidFill>
              </a:rPr>
              <a:t>私たちのアプローチ</a:t>
            </a:r>
            <a:endParaRPr kumimoji="1" lang="ja-JP" altLang="en-US" dirty="0">
              <a:solidFill>
                <a:schemeClr val="accent2">
                  <a:lumMod val="50000"/>
                </a:schemeClr>
              </a:solidFill>
            </a:endParaRPr>
          </a:p>
        </p:txBody>
      </p:sp>
      <p:sp>
        <p:nvSpPr>
          <p:cNvPr id="5" name="テキスト ボックス 4">
            <a:extLst>
              <a:ext uri="{FF2B5EF4-FFF2-40B4-BE49-F238E27FC236}">
                <a16:creationId xmlns:a16="http://schemas.microsoft.com/office/drawing/2014/main" id="{74EE65BA-9981-FF50-6185-8160882A2356}"/>
              </a:ext>
            </a:extLst>
          </p:cNvPr>
          <p:cNvSpPr txBox="1"/>
          <p:nvPr/>
        </p:nvSpPr>
        <p:spPr>
          <a:xfrm>
            <a:off x="1315664" y="1769164"/>
            <a:ext cx="9326395" cy="4739759"/>
          </a:xfrm>
          <a:prstGeom prst="rect">
            <a:avLst/>
          </a:prstGeom>
          <a:noFill/>
        </p:spPr>
        <p:txBody>
          <a:bodyPr wrap="square">
            <a:spAutoFit/>
          </a:bodyPr>
          <a:lstStyle/>
          <a:p>
            <a:pPr algn="ctr">
              <a:spcBef>
                <a:spcPts val="1000"/>
              </a:spcBef>
              <a:buClr>
                <a:schemeClr val="accent1"/>
              </a:buClr>
            </a:pPr>
            <a:r>
              <a:rPr kumimoji="1" lang="ja-JP" altLang="en-US" sz="3600" dirty="0">
                <a:solidFill>
                  <a:schemeClr val="tx1">
                    <a:lumMod val="65000"/>
                    <a:lumOff val="35000"/>
                  </a:schemeClr>
                </a:solidFill>
              </a:rPr>
              <a:t>ゴミ袋への記名ですでに</a:t>
            </a:r>
            <a:r>
              <a:rPr kumimoji="1" lang="en-US" altLang="ja-JP" sz="3600" dirty="0">
                <a:solidFill>
                  <a:schemeClr val="tx1">
                    <a:lumMod val="65000"/>
                    <a:lumOff val="35000"/>
                  </a:schemeClr>
                </a:solidFill>
              </a:rPr>
              <a:t>2</a:t>
            </a:r>
            <a:r>
              <a:rPr kumimoji="1" lang="ja-JP" altLang="en-US" sz="3600" dirty="0">
                <a:solidFill>
                  <a:schemeClr val="tx1">
                    <a:lumMod val="65000"/>
                    <a:lumOff val="35000"/>
                  </a:schemeClr>
                </a:solidFill>
              </a:rPr>
              <a:t>割の削減に成功</a:t>
            </a:r>
            <a:endParaRPr kumimoji="1" lang="en-US" altLang="ja-JP" sz="3600" dirty="0">
              <a:solidFill>
                <a:schemeClr val="tx1">
                  <a:lumMod val="65000"/>
                  <a:lumOff val="35000"/>
                </a:schemeClr>
              </a:solidFill>
            </a:endParaRPr>
          </a:p>
          <a:p>
            <a:pPr algn="ctr">
              <a:spcBef>
                <a:spcPts val="1000"/>
              </a:spcBef>
              <a:buClr>
                <a:schemeClr val="accent1"/>
              </a:buClr>
            </a:pPr>
            <a:r>
              <a:rPr kumimoji="1" lang="ja-JP" altLang="en-US" sz="3600" dirty="0">
                <a:solidFill>
                  <a:schemeClr val="tx1">
                    <a:lumMod val="65000"/>
                    <a:lumOff val="35000"/>
                  </a:schemeClr>
                </a:solidFill>
              </a:rPr>
              <a:t>↓</a:t>
            </a:r>
            <a:endParaRPr kumimoji="1" lang="en-US" altLang="ja-JP" sz="3600" dirty="0">
              <a:solidFill>
                <a:schemeClr val="tx1">
                  <a:lumMod val="65000"/>
                  <a:lumOff val="35000"/>
                </a:schemeClr>
              </a:solidFill>
            </a:endParaRPr>
          </a:p>
          <a:p>
            <a:pPr algn="ctr">
              <a:spcBef>
                <a:spcPts val="1000"/>
              </a:spcBef>
              <a:buClr>
                <a:schemeClr val="accent1"/>
              </a:buClr>
            </a:pPr>
            <a:r>
              <a:rPr kumimoji="1" lang="ja-JP" altLang="en-US" sz="3600" dirty="0">
                <a:solidFill>
                  <a:schemeClr val="tx1">
                    <a:lumMod val="65000"/>
                    <a:lumOff val="35000"/>
                  </a:schemeClr>
                </a:solidFill>
              </a:rPr>
              <a:t>それでも協力いただけない方の理由は？</a:t>
            </a:r>
            <a:endParaRPr kumimoji="1" lang="en-US" altLang="ja-JP" sz="3600" dirty="0">
              <a:solidFill>
                <a:schemeClr val="tx1">
                  <a:lumMod val="65000"/>
                  <a:lumOff val="35000"/>
                </a:schemeClr>
              </a:solidFill>
            </a:endParaRPr>
          </a:p>
          <a:p>
            <a:pPr algn="ctr">
              <a:spcBef>
                <a:spcPts val="1000"/>
              </a:spcBef>
              <a:buClr>
                <a:schemeClr val="accent1"/>
              </a:buClr>
            </a:pPr>
            <a:r>
              <a:rPr kumimoji="1" lang="ja-JP" altLang="en-US" sz="3600" dirty="0">
                <a:solidFill>
                  <a:schemeClr val="tx1">
                    <a:lumMod val="65000"/>
                    <a:lumOff val="35000"/>
                  </a:schemeClr>
                </a:solidFill>
              </a:rPr>
              <a:t>①分別方法が分からない</a:t>
            </a:r>
            <a:endParaRPr kumimoji="1" lang="en-US" altLang="ja-JP" sz="3600" dirty="0">
              <a:solidFill>
                <a:schemeClr val="tx1">
                  <a:lumMod val="65000"/>
                  <a:lumOff val="35000"/>
                </a:schemeClr>
              </a:solidFill>
            </a:endParaRPr>
          </a:p>
          <a:p>
            <a:pPr algn="ctr">
              <a:spcBef>
                <a:spcPts val="1000"/>
              </a:spcBef>
              <a:buClr>
                <a:schemeClr val="accent1"/>
              </a:buClr>
            </a:pPr>
            <a:r>
              <a:rPr kumimoji="1" lang="ja-JP" altLang="en-US" sz="3600" dirty="0">
                <a:solidFill>
                  <a:schemeClr val="tx1">
                    <a:lumMod val="65000"/>
                    <a:lumOff val="35000"/>
                  </a:schemeClr>
                </a:solidFill>
              </a:rPr>
              <a:t>②面倒くさい、やりたくない</a:t>
            </a:r>
            <a:endParaRPr kumimoji="1" lang="en-US" altLang="ja-JP" sz="3600" dirty="0">
              <a:solidFill>
                <a:schemeClr val="tx1">
                  <a:lumMod val="65000"/>
                  <a:lumOff val="35000"/>
                </a:schemeClr>
              </a:solidFill>
            </a:endParaRPr>
          </a:p>
          <a:p>
            <a:pPr algn="ctr">
              <a:spcBef>
                <a:spcPts val="1000"/>
              </a:spcBef>
              <a:buClr>
                <a:schemeClr val="accent1"/>
              </a:buClr>
            </a:pPr>
            <a:r>
              <a:rPr kumimoji="1" lang="ja-JP" altLang="en-US" sz="3600" dirty="0">
                <a:solidFill>
                  <a:schemeClr val="tx1">
                    <a:lumMod val="65000"/>
                    <a:lumOff val="35000"/>
                  </a:schemeClr>
                </a:solidFill>
              </a:rPr>
              <a:t>↓</a:t>
            </a:r>
            <a:endParaRPr kumimoji="1" lang="en-US" altLang="ja-JP" sz="3600" dirty="0">
              <a:solidFill>
                <a:schemeClr val="tx1">
                  <a:lumMod val="65000"/>
                  <a:lumOff val="35000"/>
                </a:schemeClr>
              </a:solidFill>
            </a:endParaRPr>
          </a:p>
          <a:p>
            <a:pPr algn="ctr">
              <a:spcBef>
                <a:spcPts val="1000"/>
              </a:spcBef>
              <a:buClr>
                <a:schemeClr val="accent1"/>
              </a:buClr>
            </a:pPr>
            <a:r>
              <a:rPr kumimoji="1" lang="ja-JP" altLang="en-US" sz="3600" dirty="0">
                <a:solidFill>
                  <a:schemeClr val="tx1">
                    <a:lumMod val="65000"/>
                    <a:lumOff val="35000"/>
                  </a:schemeClr>
                </a:solidFill>
              </a:rPr>
              <a:t>これをなくせばもっと削減できるはず</a:t>
            </a:r>
            <a:endParaRPr kumimoji="1" lang="en-US" altLang="ja-JP" sz="3600" dirty="0">
              <a:solidFill>
                <a:schemeClr val="tx1">
                  <a:lumMod val="65000"/>
                  <a:lumOff val="35000"/>
                </a:schemeClr>
              </a:solidFill>
            </a:endParaRPr>
          </a:p>
        </p:txBody>
      </p:sp>
    </p:spTree>
    <p:extLst>
      <p:ext uri="{BB962C8B-B14F-4D97-AF65-F5344CB8AC3E}">
        <p14:creationId xmlns:p14="http://schemas.microsoft.com/office/powerpoint/2010/main" val="517271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014582-41D9-022E-098B-F820E85429AC}"/>
              </a:ext>
            </a:extLst>
          </p:cNvPr>
          <p:cNvSpPr>
            <a:spLocks noGrp="1"/>
          </p:cNvSpPr>
          <p:nvPr>
            <p:ph type="ctrTitle"/>
          </p:nvPr>
        </p:nvSpPr>
        <p:spPr>
          <a:xfrm>
            <a:off x="391135" y="114301"/>
            <a:ext cx="3530234" cy="993530"/>
          </a:xfrm>
        </p:spPr>
        <p:txBody>
          <a:bodyPr>
            <a:normAutofit fontScale="90000"/>
          </a:bodyPr>
          <a:lstStyle/>
          <a:p>
            <a:r>
              <a:rPr kumimoji="1" lang="ja-JP" altLang="en-US" dirty="0">
                <a:solidFill>
                  <a:schemeClr val="accent2">
                    <a:lumMod val="50000"/>
                  </a:schemeClr>
                </a:solidFill>
              </a:rPr>
              <a:t>目的</a:t>
            </a:r>
          </a:p>
        </p:txBody>
      </p:sp>
      <p:sp>
        <p:nvSpPr>
          <p:cNvPr id="3" name="字幕 2">
            <a:extLst>
              <a:ext uri="{FF2B5EF4-FFF2-40B4-BE49-F238E27FC236}">
                <a16:creationId xmlns:a16="http://schemas.microsoft.com/office/drawing/2014/main" id="{D91166AB-1C17-529D-D7A4-6F8970C2D411}"/>
              </a:ext>
            </a:extLst>
          </p:cNvPr>
          <p:cNvSpPr>
            <a:spLocks noGrp="1"/>
          </p:cNvSpPr>
          <p:nvPr>
            <p:ph type="subTitle" idx="1"/>
          </p:nvPr>
        </p:nvSpPr>
        <p:spPr>
          <a:xfrm>
            <a:off x="1899939" y="4546314"/>
            <a:ext cx="9434174" cy="1164911"/>
          </a:xfrm>
        </p:spPr>
        <p:txBody>
          <a:bodyPr>
            <a:normAutofit/>
          </a:bodyPr>
          <a:lstStyle/>
          <a:p>
            <a:r>
              <a:rPr lang="ja-JP" altLang="en-US" sz="3600" dirty="0"/>
              <a:t>基本：ごみの</a:t>
            </a:r>
            <a:r>
              <a:rPr kumimoji="1" lang="ja-JP" altLang="en-US" sz="3600" dirty="0"/>
              <a:t>分別を分かりやすくする</a:t>
            </a:r>
          </a:p>
          <a:p>
            <a:r>
              <a:rPr lang="ja-JP" altLang="en-US" sz="3600" dirty="0"/>
              <a:t>発展：</a:t>
            </a:r>
            <a:r>
              <a:rPr kumimoji="1" lang="ja-JP" altLang="en-US" sz="3600" dirty="0"/>
              <a:t>住民のごみ分別意欲を高める</a:t>
            </a:r>
          </a:p>
        </p:txBody>
      </p:sp>
      <p:sp>
        <p:nvSpPr>
          <p:cNvPr id="5" name="テキスト ボックス 4">
            <a:extLst>
              <a:ext uri="{FF2B5EF4-FFF2-40B4-BE49-F238E27FC236}">
                <a16:creationId xmlns:a16="http://schemas.microsoft.com/office/drawing/2014/main" id="{74EE65BA-9981-FF50-6185-8160882A2356}"/>
              </a:ext>
            </a:extLst>
          </p:cNvPr>
          <p:cNvSpPr txBox="1"/>
          <p:nvPr/>
        </p:nvSpPr>
        <p:spPr>
          <a:xfrm>
            <a:off x="1811775" y="1204959"/>
            <a:ext cx="9326395" cy="1328569"/>
          </a:xfrm>
          <a:prstGeom prst="rect">
            <a:avLst/>
          </a:prstGeom>
          <a:noFill/>
        </p:spPr>
        <p:txBody>
          <a:bodyPr wrap="square">
            <a:spAutoFit/>
          </a:bodyPr>
          <a:lstStyle/>
          <a:p>
            <a:pPr>
              <a:spcBef>
                <a:spcPts val="1000"/>
              </a:spcBef>
              <a:buClr>
                <a:schemeClr val="accent1"/>
              </a:buClr>
            </a:pPr>
            <a:r>
              <a:rPr kumimoji="1" lang="en-US" altLang="ja-JP" sz="3600" dirty="0">
                <a:solidFill>
                  <a:schemeClr val="tx1">
                    <a:lumMod val="65000"/>
                    <a:lumOff val="35000"/>
                  </a:schemeClr>
                </a:solidFill>
              </a:rPr>
              <a:t>1.</a:t>
            </a:r>
            <a:r>
              <a:rPr kumimoji="1" lang="ja-JP" altLang="en-US" sz="3600" dirty="0">
                <a:solidFill>
                  <a:schemeClr val="tx1">
                    <a:lumMod val="65000"/>
                    <a:lumOff val="35000"/>
                  </a:schemeClr>
                </a:solidFill>
              </a:rPr>
              <a:t>ゴミの量を減らす</a:t>
            </a:r>
            <a:endParaRPr kumimoji="1" lang="en-US" altLang="ja-JP" sz="3600" dirty="0">
              <a:solidFill>
                <a:schemeClr val="tx1">
                  <a:lumMod val="65000"/>
                  <a:lumOff val="35000"/>
                </a:schemeClr>
              </a:solidFill>
            </a:endParaRPr>
          </a:p>
          <a:p>
            <a:pPr>
              <a:spcBef>
                <a:spcPts val="1000"/>
              </a:spcBef>
              <a:buClr>
                <a:schemeClr val="accent1"/>
              </a:buClr>
            </a:pPr>
            <a:r>
              <a:rPr kumimoji="1" lang="en-US" altLang="ja-JP" sz="3600" dirty="0">
                <a:solidFill>
                  <a:schemeClr val="tx1">
                    <a:lumMod val="65000"/>
                    <a:lumOff val="35000"/>
                  </a:schemeClr>
                </a:solidFill>
              </a:rPr>
              <a:t>2.</a:t>
            </a:r>
            <a:r>
              <a:rPr kumimoji="1" lang="ja-JP" altLang="en-US" sz="3600" dirty="0">
                <a:solidFill>
                  <a:schemeClr val="tx1">
                    <a:lumMod val="65000"/>
                    <a:lumOff val="35000"/>
                  </a:schemeClr>
                </a:solidFill>
              </a:rPr>
              <a:t>ゴミの正確なデータを把握する</a:t>
            </a:r>
            <a:endParaRPr kumimoji="1" lang="en-US" altLang="ja-JP" sz="3600" dirty="0">
              <a:solidFill>
                <a:schemeClr val="tx1">
                  <a:lumMod val="65000"/>
                  <a:lumOff val="35000"/>
                </a:schemeClr>
              </a:solidFill>
            </a:endParaRPr>
          </a:p>
        </p:txBody>
      </p:sp>
      <p:sp>
        <p:nvSpPr>
          <p:cNvPr id="6" name="タイトル 1">
            <a:extLst>
              <a:ext uri="{FF2B5EF4-FFF2-40B4-BE49-F238E27FC236}">
                <a16:creationId xmlns:a16="http://schemas.microsoft.com/office/drawing/2014/main" id="{5333130F-7934-8D4D-1827-8CC40C270A7E}"/>
              </a:ext>
            </a:extLst>
          </p:cNvPr>
          <p:cNvSpPr txBox="1">
            <a:spLocks/>
          </p:cNvSpPr>
          <p:nvPr/>
        </p:nvSpPr>
        <p:spPr>
          <a:xfrm>
            <a:off x="357762" y="3251270"/>
            <a:ext cx="3530234" cy="993530"/>
          </a:xfrm>
          <a:prstGeom prst="rect">
            <a:avLst/>
          </a:prstGeom>
        </p:spPr>
        <p:txBody>
          <a:bodyPr vert="horz" lIns="91440" tIns="45720" rIns="91440" bIns="45720" rtlCol="0" anchor="b">
            <a:normAutofit fontScale="90000"/>
          </a:bodyPr>
          <a:lstStyle>
            <a:lvl1pPr algn="l" defTabSz="457200" rtl="0" eaLnBrk="1" latinLnBrk="0" hangingPunct="1">
              <a:spcBef>
                <a:spcPct val="0"/>
              </a:spcBef>
              <a:buNone/>
              <a:defRPr kumimoji="1" sz="5400" kern="1200">
                <a:solidFill>
                  <a:schemeClr val="accent2">
                    <a:lumMod val="7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accent2">
                    <a:lumMod val="50000"/>
                  </a:schemeClr>
                </a:solidFill>
              </a:rPr>
              <a:t>アプリ概要</a:t>
            </a:r>
          </a:p>
        </p:txBody>
      </p:sp>
      <p:grpSp>
        <p:nvGrpSpPr>
          <p:cNvPr id="7" name="グループ化 6">
            <a:extLst>
              <a:ext uri="{FF2B5EF4-FFF2-40B4-BE49-F238E27FC236}">
                <a16:creationId xmlns:a16="http://schemas.microsoft.com/office/drawing/2014/main" id="{C899F3DE-59F8-4DFE-3CB7-2C548CC0A9B7}"/>
              </a:ext>
            </a:extLst>
          </p:cNvPr>
          <p:cNvGrpSpPr/>
          <p:nvPr/>
        </p:nvGrpSpPr>
        <p:grpSpPr>
          <a:xfrm rot="291696">
            <a:off x="10371908" y="4075825"/>
            <a:ext cx="1121056" cy="1931907"/>
            <a:chOff x="2326235" y="2576146"/>
            <a:chExt cx="2219388" cy="3824654"/>
          </a:xfrm>
        </p:grpSpPr>
        <p:sp>
          <p:nvSpPr>
            <p:cNvPr id="8" name="四角形: 角を丸くする 7">
              <a:extLst>
                <a:ext uri="{FF2B5EF4-FFF2-40B4-BE49-F238E27FC236}">
                  <a16:creationId xmlns:a16="http://schemas.microsoft.com/office/drawing/2014/main" id="{DA0965F9-B540-AC9A-4650-FA8199DA21DC}"/>
                </a:ext>
              </a:extLst>
            </p:cNvPr>
            <p:cNvSpPr/>
            <p:nvPr/>
          </p:nvSpPr>
          <p:spPr>
            <a:xfrm>
              <a:off x="2326235" y="2576146"/>
              <a:ext cx="2219388" cy="3824654"/>
            </a:xfrm>
            <a:prstGeom prst="roundRect">
              <a:avLst/>
            </a:prstGeom>
            <a:solidFill>
              <a:schemeClr val="bg1"/>
            </a:solidFill>
            <a:ln w="1047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四角形: 角を丸くする 8">
              <a:extLst>
                <a:ext uri="{FF2B5EF4-FFF2-40B4-BE49-F238E27FC236}">
                  <a16:creationId xmlns:a16="http://schemas.microsoft.com/office/drawing/2014/main" id="{CC0BA2FC-C794-C940-4627-758A4F97F561}"/>
                </a:ext>
              </a:extLst>
            </p:cNvPr>
            <p:cNvSpPr/>
            <p:nvPr/>
          </p:nvSpPr>
          <p:spPr>
            <a:xfrm>
              <a:off x="2393644" y="2642088"/>
              <a:ext cx="2081640" cy="3692770"/>
            </a:xfrm>
            <a:prstGeom prst="roundRect">
              <a:avLst/>
            </a:prstGeom>
            <a:solidFill>
              <a:schemeClr val="tx1">
                <a:lumMod val="50000"/>
                <a:lumOff val="5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2">
                    <a:lumMod val="50000"/>
                  </a:schemeClr>
                </a:solidFill>
              </a:endParaRPr>
            </a:p>
          </p:txBody>
        </p:sp>
        <p:sp>
          <p:nvSpPr>
            <p:cNvPr id="10" name="四角形: 角を丸くする 9">
              <a:extLst>
                <a:ext uri="{FF2B5EF4-FFF2-40B4-BE49-F238E27FC236}">
                  <a16:creationId xmlns:a16="http://schemas.microsoft.com/office/drawing/2014/main" id="{CFA51EAF-5858-5AF0-CF68-4B747B3E869E}"/>
                </a:ext>
              </a:extLst>
            </p:cNvPr>
            <p:cNvSpPr/>
            <p:nvPr/>
          </p:nvSpPr>
          <p:spPr>
            <a:xfrm>
              <a:off x="3013501" y="2637692"/>
              <a:ext cx="841926" cy="24178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138133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014582-41D9-022E-098B-F820E85429AC}"/>
              </a:ext>
            </a:extLst>
          </p:cNvPr>
          <p:cNvSpPr>
            <a:spLocks noGrp="1"/>
          </p:cNvSpPr>
          <p:nvPr>
            <p:ph type="ctrTitle"/>
          </p:nvPr>
        </p:nvSpPr>
        <p:spPr>
          <a:xfrm>
            <a:off x="391134" y="114301"/>
            <a:ext cx="9326395" cy="993530"/>
          </a:xfrm>
        </p:spPr>
        <p:txBody>
          <a:bodyPr>
            <a:normAutofit fontScale="90000"/>
          </a:bodyPr>
          <a:lstStyle/>
          <a:p>
            <a:r>
              <a:rPr kumimoji="1" lang="ja-JP" altLang="en-US" dirty="0">
                <a:solidFill>
                  <a:schemeClr val="accent2">
                    <a:lumMod val="50000"/>
                  </a:schemeClr>
                </a:solidFill>
              </a:rPr>
              <a:t>進め方</a:t>
            </a:r>
          </a:p>
        </p:txBody>
      </p:sp>
      <p:sp>
        <p:nvSpPr>
          <p:cNvPr id="5" name="テキスト ボックス 4">
            <a:extLst>
              <a:ext uri="{FF2B5EF4-FFF2-40B4-BE49-F238E27FC236}">
                <a16:creationId xmlns:a16="http://schemas.microsoft.com/office/drawing/2014/main" id="{74EE65BA-9981-FF50-6185-8160882A2356}"/>
              </a:ext>
            </a:extLst>
          </p:cNvPr>
          <p:cNvSpPr txBox="1"/>
          <p:nvPr/>
        </p:nvSpPr>
        <p:spPr>
          <a:xfrm>
            <a:off x="1062745" y="2100431"/>
            <a:ext cx="10629902" cy="1328569"/>
          </a:xfrm>
          <a:prstGeom prst="rect">
            <a:avLst/>
          </a:prstGeom>
          <a:noFill/>
        </p:spPr>
        <p:txBody>
          <a:bodyPr wrap="square">
            <a:spAutoFit/>
          </a:bodyPr>
          <a:lstStyle/>
          <a:p>
            <a:pPr algn="ctr">
              <a:spcBef>
                <a:spcPts val="1000"/>
              </a:spcBef>
              <a:buClr>
                <a:schemeClr val="accent1"/>
              </a:buClr>
            </a:pPr>
            <a:r>
              <a:rPr kumimoji="1" lang="ja-JP" altLang="en-US" sz="3600" b="1" dirty="0">
                <a:solidFill>
                  <a:schemeClr val="tx1">
                    <a:lumMod val="65000"/>
                    <a:lumOff val="35000"/>
                  </a:schemeClr>
                </a:solidFill>
              </a:rPr>
              <a:t>①分別方法を分かりやすくする→ 今回の開発範囲</a:t>
            </a:r>
            <a:endParaRPr kumimoji="1" lang="en-US" altLang="ja-JP" sz="3600" b="1" dirty="0">
              <a:solidFill>
                <a:schemeClr val="tx1">
                  <a:lumMod val="65000"/>
                  <a:lumOff val="35000"/>
                </a:schemeClr>
              </a:solidFill>
            </a:endParaRPr>
          </a:p>
          <a:p>
            <a:pPr algn="ctr">
              <a:spcBef>
                <a:spcPts val="1000"/>
              </a:spcBef>
              <a:buClr>
                <a:schemeClr val="accent1"/>
              </a:buClr>
            </a:pPr>
            <a:r>
              <a:rPr kumimoji="1" lang="ja-JP" altLang="en-US" sz="3600" dirty="0">
                <a:solidFill>
                  <a:schemeClr val="tx1">
                    <a:lumMod val="65000"/>
                    <a:lumOff val="35000"/>
                  </a:schemeClr>
                </a:solidFill>
              </a:rPr>
              <a:t>②面倒くさい、やりたくない→将来の拡張</a:t>
            </a:r>
            <a:endParaRPr kumimoji="1" lang="en-US" altLang="ja-JP" sz="3600" dirty="0">
              <a:solidFill>
                <a:schemeClr val="tx1">
                  <a:lumMod val="65000"/>
                  <a:lumOff val="35000"/>
                </a:schemeClr>
              </a:solidFill>
            </a:endParaRPr>
          </a:p>
        </p:txBody>
      </p:sp>
    </p:spTree>
    <p:extLst>
      <p:ext uri="{BB962C8B-B14F-4D97-AF65-F5344CB8AC3E}">
        <p14:creationId xmlns:p14="http://schemas.microsoft.com/office/powerpoint/2010/main" val="3963964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014582-41D9-022E-098B-F820E85429AC}"/>
              </a:ext>
            </a:extLst>
          </p:cNvPr>
          <p:cNvSpPr>
            <a:spLocks noGrp="1"/>
          </p:cNvSpPr>
          <p:nvPr>
            <p:ph type="ctrTitle"/>
          </p:nvPr>
        </p:nvSpPr>
        <p:spPr>
          <a:xfrm>
            <a:off x="440316" y="160493"/>
            <a:ext cx="10949927" cy="993530"/>
          </a:xfrm>
        </p:spPr>
        <p:txBody>
          <a:bodyPr>
            <a:normAutofit/>
          </a:bodyPr>
          <a:lstStyle/>
          <a:p>
            <a:r>
              <a:rPr kumimoji="1" lang="ja-JP" altLang="en-US" sz="4800" dirty="0">
                <a:solidFill>
                  <a:schemeClr val="accent2">
                    <a:lumMod val="50000"/>
                  </a:schemeClr>
                </a:solidFill>
              </a:rPr>
              <a:t>アプリの機能</a:t>
            </a:r>
            <a:r>
              <a:rPr kumimoji="1" lang="en-US" altLang="ja-JP" sz="4800" dirty="0">
                <a:solidFill>
                  <a:schemeClr val="accent2">
                    <a:lumMod val="50000"/>
                  </a:schemeClr>
                </a:solidFill>
              </a:rPr>
              <a:t>(</a:t>
            </a:r>
            <a:r>
              <a:rPr kumimoji="1" lang="ja-JP" altLang="en-US" sz="4800" dirty="0">
                <a:solidFill>
                  <a:schemeClr val="accent2">
                    <a:lumMod val="50000"/>
                  </a:schemeClr>
                </a:solidFill>
              </a:rPr>
              <a:t>基本</a:t>
            </a:r>
            <a:r>
              <a:rPr kumimoji="1" lang="en-US" altLang="ja-JP" sz="4800" dirty="0">
                <a:solidFill>
                  <a:schemeClr val="accent2">
                    <a:lumMod val="50000"/>
                  </a:schemeClr>
                </a:solidFill>
              </a:rPr>
              <a:t>)</a:t>
            </a:r>
            <a:r>
              <a:rPr kumimoji="1" lang="ja-JP" altLang="en-US" sz="4800" dirty="0">
                <a:solidFill>
                  <a:schemeClr val="accent2">
                    <a:lumMod val="50000"/>
                  </a:schemeClr>
                </a:solidFill>
              </a:rPr>
              <a:t>　検索、質問機能</a:t>
            </a:r>
          </a:p>
        </p:txBody>
      </p:sp>
      <p:grpSp>
        <p:nvGrpSpPr>
          <p:cNvPr id="10" name="グループ化 9">
            <a:extLst>
              <a:ext uri="{FF2B5EF4-FFF2-40B4-BE49-F238E27FC236}">
                <a16:creationId xmlns:a16="http://schemas.microsoft.com/office/drawing/2014/main" id="{4FDD06FE-E1E0-B415-B1B2-F0A5BC6A116D}"/>
              </a:ext>
            </a:extLst>
          </p:cNvPr>
          <p:cNvGrpSpPr/>
          <p:nvPr/>
        </p:nvGrpSpPr>
        <p:grpSpPr>
          <a:xfrm>
            <a:off x="1894599" y="2121592"/>
            <a:ext cx="2219388" cy="3824654"/>
            <a:chOff x="2326235" y="2576146"/>
            <a:chExt cx="2219388" cy="3824654"/>
          </a:xfrm>
        </p:grpSpPr>
        <p:sp>
          <p:nvSpPr>
            <p:cNvPr id="8" name="四角形: 角を丸くする 7">
              <a:extLst>
                <a:ext uri="{FF2B5EF4-FFF2-40B4-BE49-F238E27FC236}">
                  <a16:creationId xmlns:a16="http://schemas.microsoft.com/office/drawing/2014/main" id="{5B093657-CBD1-6BEF-8689-D6D8CE623FCA}"/>
                </a:ext>
              </a:extLst>
            </p:cNvPr>
            <p:cNvSpPr/>
            <p:nvPr/>
          </p:nvSpPr>
          <p:spPr>
            <a:xfrm>
              <a:off x="2326235" y="2576146"/>
              <a:ext cx="2219388" cy="3824654"/>
            </a:xfrm>
            <a:prstGeom prst="roundRect">
              <a:avLst/>
            </a:prstGeom>
            <a:solidFill>
              <a:schemeClr val="bg1"/>
            </a:solidFill>
            <a:ln w="1047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四角形: 角を丸くする 3">
              <a:extLst>
                <a:ext uri="{FF2B5EF4-FFF2-40B4-BE49-F238E27FC236}">
                  <a16:creationId xmlns:a16="http://schemas.microsoft.com/office/drawing/2014/main" id="{D0040285-E412-9FC3-9A13-AFCE8A34AFB2}"/>
                </a:ext>
              </a:extLst>
            </p:cNvPr>
            <p:cNvSpPr/>
            <p:nvPr/>
          </p:nvSpPr>
          <p:spPr>
            <a:xfrm>
              <a:off x="2393644" y="2642088"/>
              <a:ext cx="2081640" cy="3692770"/>
            </a:xfrm>
            <a:prstGeom prst="roundRect">
              <a:avLst/>
            </a:prstGeom>
            <a:solidFill>
              <a:schemeClr val="tx1">
                <a:lumMod val="50000"/>
                <a:lumOff val="5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2">
                    <a:lumMod val="50000"/>
                  </a:schemeClr>
                </a:solidFill>
              </a:endParaRPr>
            </a:p>
          </p:txBody>
        </p:sp>
        <p:sp>
          <p:nvSpPr>
            <p:cNvPr id="6" name="四角形: 角を丸くする 5">
              <a:extLst>
                <a:ext uri="{FF2B5EF4-FFF2-40B4-BE49-F238E27FC236}">
                  <a16:creationId xmlns:a16="http://schemas.microsoft.com/office/drawing/2014/main" id="{366568A4-6225-CAAB-8521-0EA808D24954}"/>
                </a:ext>
              </a:extLst>
            </p:cNvPr>
            <p:cNvSpPr/>
            <p:nvPr/>
          </p:nvSpPr>
          <p:spPr>
            <a:xfrm>
              <a:off x="3013501" y="2637692"/>
              <a:ext cx="841926" cy="24178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字幕 2">
            <a:extLst>
              <a:ext uri="{FF2B5EF4-FFF2-40B4-BE49-F238E27FC236}">
                <a16:creationId xmlns:a16="http://schemas.microsoft.com/office/drawing/2014/main" id="{430D5A89-D92D-C18D-57A5-0559670A8DBE}"/>
              </a:ext>
            </a:extLst>
          </p:cNvPr>
          <p:cNvSpPr txBox="1">
            <a:spLocks/>
          </p:cNvSpPr>
          <p:nvPr/>
        </p:nvSpPr>
        <p:spPr>
          <a:xfrm>
            <a:off x="4303654" y="2424927"/>
            <a:ext cx="3755733" cy="506906"/>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kumimoji="1"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kumimoji="1"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kumimoji="1"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9pPr>
          </a:lstStyle>
          <a:p>
            <a:r>
              <a:rPr lang="ja-JP" altLang="en-US" sz="2400"/>
              <a:t>写真とメッセージを送付　</a:t>
            </a:r>
          </a:p>
        </p:txBody>
      </p:sp>
      <p:grpSp>
        <p:nvGrpSpPr>
          <p:cNvPr id="13" name="グループ化 12">
            <a:extLst>
              <a:ext uri="{FF2B5EF4-FFF2-40B4-BE49-F238E27FC236}">
                <a16:creationId xmlns:a16="http://schemas.microsoft.com/office/drawing/2014/main" id="{47AFB4BD-E219-6116-B37A-E63017A797AD}"/>
              </a:ext>
            </a:extLst>
          </p:cNvPr>
          <p:cNvGrpSpPr/>
          <p:nvPr/>
        </p:nvGrpSpPr>
        <p:grpSpPr>
          <a:xfrm>
            <a:off x="7767789" y="2304032"/>
            <a:ext cx="2319618" cy="3429001"/>
            <a:chOff x="8240229" y="2576146"/>
            <a:chExt cx="2319618" cy="3429001"/>
          </a:xfrm>
        </p:grpSpPr>
        <p:pic>
          <p:nvPicPr>
            <p:cNvPr id="9" name="図 8">
              <a:extLst>
                <a:ext uri="{FF2B5EF4-FFF2-40B4-BE49-F238E27FC236}">
                  <a16:creationId xmlns:a16="http://schemas.microsoft.com/office/drawing/2014/main" id="{7423864B-BDDB-AEBA-F931-D339CFCF570A}"/>
                </a:ext>
              </a:extLst>
            </p:cNvPr>
            <p:cNvPicPr>
              <a:picLocks noChangeAspect="1"/>
            </p:cNvPicPr>
            <p:nvPr/>
          </p:nvPicPr>
          <p:blipFill>
            <a:blip r:embed="rId3"/>
            <a:stretch>
              <a:fillRect/>
            </a:stretch>
          </p:blipFill>
          <p:spPr>
            <a:xfrm>
              <a:off x="8240229" y="2576146"/>
              <a:ext cx="2319618" cy="3429001"/>
            </a:xfrm>
            <a:prstGeom prst="rect">
              <a:avLst/>
            </a:prstGeom>
          </p:spPr>
        </p:pic>
        <p:sp>
          <p:nvSpPr>
            <p:cNvPr id="12" name="字幕 2">
              <a:extLst>
                <a:ext uri="{FF2B5EF4-FFF2-40B4-BE49-F238E27FC236}">
                  <a16:creationId xmlns:a16="http://schemas.microsoft.com/office/drawing/2014/main" id="{729406F7-3CD2-EE6D-E9EF-187000C872FE}"/>
                </a:ext>
              </a:extLst>
            </p:cNvPr>
            <p:cNvSpPr txBox="1">
              <a:spLocks/>
            </p:cNvSpPr>
            <p:nvPr/>
          </p:nvSpPr>
          <p:spPr>
            <a:xfrm>
              <a:off x="8682681" y="5113721"/>
              <a:ext cx="1454378" cy="551126"/>
            </a:xfrm>
            <a:prstGeom prst="rect">
              <a:avLst/>
            </a:prstGeom>
          </p:spPr>
          <p:txBody>
            <a:bodyPr vert="horz" lIns="91440" tIns="45720" rIns="91440" bIns="45720" rtlCol="0" anchor="t">
              <a:normAutofit fontScale="92500" lnSpcReduction="20000"/>
            </a:bodyPr>
            <a:lstStyle>
              <a:lvl1pPr marL="0" indent="0" algn="l" defTabSz="457200" rtl="0" eaLnBrk="1" latinLnBrk="0" hangingPunct="1">
                <a:spcBef>
                  <a:spcPts val="1000"/>
                </a:spcBef>
                <a:spcAft>
                  <a:spcPts val="0"/>
                </a:spcAft>
                <a:buClr>
                  <a:schemeClr val="accent1"/>
                </a:buClr>
                <a:buFont typeface="Wingdings 3" charset="2"/>
                <a:buNone/>
                <a:defRPr kumimoji="1"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kumimoji="1"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kumimoji="1"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9pPr>
            </a:lstStyle>
            <a:p>
              <a:r>
                <a:rPr lang="ja-JP" altLang="en-US" sz="3600"/>
                <a:t>市職員</a:t>
              </a:r>
            </a:p>
          </p:txBody>
        </p:sp>
      </p:grpSp>
      <p:sp>
        <p:nvSpPr>
          <p:cNvPr id="14" name="矢印: 右 13">
            <a:extLst>
              <a:ext uri="{FF2B5EF4-FFF2-40B4-BE49-F238E27FC236}">
                <a16:creationId xmlns:a16="http://schemas.microsoft.com/office/drawing/2014/main" id="{E05792A1-52D4-61F5-1A80-2DAF6EAE0966}"/>
              </a:ext>
            </a:extLst>
          </p:cNvPr>
          <p:cNvSpPr/>
          <p:nvPr/>
        </p:nvSpPr>
        <p:spPr>
          <a:xfrm>
            <a:off x="5156703" y="3115708"/>
            <a:ext cx="1740310" cy="8680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字幕 2">
            <a:extLst>
              <a:ext uri="{FF2B5EF4-FFF2-40B4-BE49-F238E27FC236}">
                <a16:creationId xmlns:a16="http://schemas.microsoft.com/office/drawing/2014/main" id="{DAC40DF6-7EE0-008C-E076-B5159B7C3AA3}"/>
              </a:ext>
            </a:extLst>
          </p:cNvPr>
          <p:cNvSpPr txBox="1">
            <a:spLocks/>
          </p:cNvSpPr>
          <p:nvPr/>
        </p:nvSpPr>
        <p:spPr>
          <a:xfrm>
            <a:off x="5945701" y="1079502"/>
            <a:ext cx="3755733" cy="506906"/>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kumimoji="1"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kumimoji="1"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kumimoji="1"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9pPr>
          </a:lstStyle>
          <a:p>
            <a:endParaRPr lang="ja-JP" altLang="en-US" sz="2400"/>
          </a:p>
        </p:txBody>
      </p:sp>
      <p:sp>
        <p:nvSpPr>
          <p:cNvPr id="17" name="字幕 16">
            <a:extLst>
              <a:ext uri="{FF2B5EF4-FFF2-40B4-BE49-F238E27FC236}">
                <a16:creationId xmlns:a16="http://schemas.microsoft.com/office/drawing/2014/main" id="{319F8A95-1148-7AA9-A1E4-7FA6689BFCCD}"/>
              </a:ext>
            </a:extLst>
          </p:cNvPr>
          <p:cNvSpPr>
            <a:spLocks noGrp="1"/>
          </p:cNvSpPr>
          <p:nvPr>
            <p:ph type="subTitle" idx="1"/>
          </p:nvPr>
        </p:nvSpPr>
        <p:spPr>
          <a:xfrm>
            <a:off x="1911552" y="1454644"/>
            <a:ext cx="2562913" cy="437251"/>
          </a:xfrm>
        </p:spPr>
        <p:txBody>
          <a:bodyPr>
            <a:noAutofit/>
          </a:bodyPr>
          <a:lstStyle/>
          <a:p>
            <a:r>
              <a:rPr lang="ja-JP" altLang="en-US" sz="2400"/>
              <a:t>カスタマー版</a:t>
            </a:r>
            <a:endParaRPr lang="ja-JP" altLang="en-US" sz="2000"/>
          </a:p>
        </p:txBody>
      </p:sp>
      <p:sp>
        <p:nvSpPr>
          <p:cNvPr id="18" name="字幕 16">
            <a:extLst>
              <a:ext uri="{FF2B5EF4-FFF2-40B4-BE49-F238E27FC236}">
                <a16:creationId xmlns:a16="http://schemas.microsoft.com/office/drawing/2014/main" id="{2EFBB88D-1888-7154-44E4-6578A4AE27E2}"/>
              </a:ext>
            </a:extLst>
          </p:cNvPr>
          <p:cNvSpPr txBox="1">
            <a:spLocks/>
          </p:cNvSpPr>
          <p:nvPr/>
        </p:nvSpPr>
        <p:spPr>
          <a:xfrm>
            <a:off x="7988618" y="1463518"/>
            <a:ext cx="2219387" cy="437251"/>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kumimoji="1"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kumimoji="1"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kumimoji="1"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9pPr>
          </a:lstStyle>
          <a:p>
            <a:r>
              <a:rPr lang="ja-JP" altLang="en-US" sz="2400"/>
              <a:t>オペレータ版</a:t>
            </a:r>
            <a:endParaRPr lang="ja-JP" altLang="en-US" sz="2000"/>
          </a:p>
        </p:txBody>
      </p:sp>
      <p:sp>
        <p:nvSpPr>
          <p:cNvPr id="19" name="字幕 16">
            <a:extLst>
              <a:ext uri="{FF2B5EF4-FFF2-40B4-BE49-F238E27FC236}">
                <a16:creationId xmlns:a16="http://schemas.microsoft.com/office/drawing/2014/main" id="{B6C9A137-9E59-8BD3-697C-B7D75F054EC1}"/>
              </a:ext>
            </a:extLst>
          </p:cNvPr>
          <p:cNvSpPr txBox="1">
            <a:spLocks/>
          </p:cNvSpPr>
          <p:nvPr/>
        </p:nvSpPr>
        <p:spPr>
          <a:xfrm>
            <a:off x="9734858" y="3082188"/>
            <a:ext cx="2475026" cy="2556511"/>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kumimoji="1"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kumimoji="1"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kumimoji="1"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9pPr>
          </a:lstStyle>
          <a:p>
            <a:r>
              <a:rPr lang="ja-JP" altLang="en-US" sz="2400" dirty="0"/>
              <a:t>ゴミの分別検索</a:t>
            </a:r>
            <a:endParaRPr lang="en-US" altLang="ja-JP" sz="2400" dirty="0"/>
          </a:p>
          <a:p>
            <a:pPr algn="ctr"/>
            <a:endParaRPr lang="en-US" altLang="ja-JP" sz="2400" dirty="0"/>
          </a:p>
          <a:p>
            <a:pPr algn="ctr"/>
            <a:r>
              <a:rPr lang="ja-JP" altLang="en-US" sz="2400" dirty="0"/>
              <a:t>質問内容記録</a:t>
            </a:r>
            <a:endParaRPr lang="en-US" altLang="ja-JP" sz="2400" dirty="0"/>
          </a:p>
          <a:p>
            <a:pPr algn="ctr"/>
            <a:r>
              <a:rPr lang="ja-JP" altLang="en-US" dirty="0"/>
              <a:t>写真の位置情報記録</a:t>
            </a:r>
            <a:endParaRPr lang="en-US" altLang="ja-JP" dirty="0"/>
          </a:p>
          <a:p>
            <a:pPr algn="ctr"/>
            <a:endParaRPr lang="en-US" altLang="ja-JP" sz="2400" dirty="0"/>
          </a:p>
          <a:p>
            <a:endParaRPr lang="ja-JP" altLang="en-US" sz="2400" dirty="0"/>
          </a:p>
        </p:txBody>
      </p:sp>
      <p:sp>
        <p:nvSpPr>
          <p:cNvPr id="20" name="矢印: 右 19">
            <a:extLst>
              <a:ext uri="{FF2B5EF4-FFF2-40B4-BE49-F238E27FC236}">
                <a16:creationId xmlns:a16="http://schemas.microsoft.com/office/drawing/2014/main" id="{C91D3ED1-10DA-511A-2791-FC744B7EEB30}"/>
              </a:ext>
            </a:extLst>
          </p:cNvPr>
          <p:cNvSpPr/>
          <p:nvPr/>
        </p:nvSpPr>
        <p:spPr>
          <a:xfrm flipH="1">
            <a:off x="5156702" y="4407578"/>
            <a:ext cx="1740309" cy="8680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字幕 2">
            <a:extLst>
              <a:ext uri="{FF2B5EF4-FFF2-40B4-BE49-F238E27FC236}">
                <a16:creationId xmlns:a16="http://schemas.microsoft.com/office/drawing/2014/main" id="{E929C306-A8F4-A5A8-EAB1-3017C995CE2C}"/>
              </a:ext>
            </a:extLst>
          </p:cNvPr>
          <p:cNvSpPr txBox="1">
            <a:spLocks/>
          </p:cNvSpPr>
          <p:nvPr/>
        </p:nvSpPr>
        <p:spPr>
          <a:xfrm>
            <a:off x="5765995" y="5373895"/>
            <a:ext cx="831050" cy="506906"/>
          </a:xfrm>
          <a:prstGeom prst="rect">
            <a:avLst/>
          </a:prstGeom>
        </p:spPr>
        <p:txBody>
          <a:bodyPr vert="horz" lIns="91440" tIns="45720" rIns="91440" bIns="45720" rtlCol="0" anchor="t">
            <a:normAutofit fontScale="25000" lnSpcReduction="20000"/>
          </a:bodyPr>
          <a:lstStyle>
            <a:lvl1pPr marL="0" indent="0" algn="l" defTabSz="457200" rtl="0" eaLnBrk="1" latinLnBrk="0" hangingPunct="1">
              <a:spcBef>
                <a:spcPts val="1000"/>
              </a:spcBef>
              <a:spcAft>
                <a:spcPts val="0"/>
              </a:spcAft>
              <a:buClr>
                <a:schemeClr val="accent1"/>
              </a:buClr>
              <a:buFont typeface="Wingdings 3" charset="2"/>
              <a:buNone/>
              <a:defRPr kumimoji="1"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kumimoji="1"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kumimoji="1"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9pPr>
          </a:lstStyle>
          <a:p>
            <a:r>
              <a:rPr lang="ja-JP" altLang="en-US" sz="9600"/>
              <a:t>返答</a:t>
            </a:r>
            <a:endParaRPr lang="en-US" altLang="ja-JP" sz="1200"/>
          </a:p>
          <a:p>
            <a:r>
              <a:rPr lang="ja-JP" altLang="en-US" sz="1200"/>
              <a:t>　</a:t>
            </a:r>
          </a:p>
        </p:txBody>
      </p:sp>
    </p:spTree>
    <p:extLst>
      <p:ext uri="{BB962C8B-B14F-4D97-AF65-F5344CB8AC3E}">
        <p14:creationId xmlns:p14="http://schemas.microsoft.com/office/powerpoint/2010/main" val="2907663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right)">
                                      <p:cBhvr>
                                        <p:cTn id="20" dur="500"/>
                                        <p:tgtEl>
                                          <p:spTgt spid="21"/>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right)">
                                      <p:cBhvr>
                                        <p:cTn id="2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animBg="1"/>
      <p:bldP spid="19" grpId="0"/>
      <p:bldP spid="20" grpId="0" animBg="1"/>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014582-41D9-022E-098B-F820E85429AC}"/>
              </a:ext>
            </a:extLst>
          </p:cNvPr>
          <p:cNvSpPr>
            <a:spLocks noGrp="1"/>
          </p:cNvSpPr>
          <p:nvPr>
            <p:ph type="ctrTitle"/>
          </p:nvPr>
        </p:nvSpPr>
        <p:spPr>
          <a:xfrm>
            <a:off x="440316" y="160493"/>
            <a:ext cx="11682858" cy="993530"/>
          </a:xfrm>
        </p:spPr>
        <p:txBody>
          <a:bodyPr>
            <a:normAutofit/>
          </a:bodyPr>
          <a:lstStyle/>
          <a:p>
            <a:r>
              <a:rPr kumimoji="1" lang="ja-JP" altLang="en-US" sz="4800" dirty="0">
                <a:solidFill>
                  <a:schemeClr val="accent2">
                    <a:lumMod val="50000"/>
                  </a:schemeClr>
                </a:solidFill>
              </a:rPr>
              <a:t>アプリの機能</a:t>
            </a:r>
            <a:r>
              <a:rPr kumimoji="1" lang="en-US" altLang="ja-JP" sz="4800" dirty="0">
                <a:solidFill>
                  <a:schemeClr val="accent2">
                    <a:lumMod val="50000"/>
                  </a:schemeClr>
                </a:solidFill>
              </a:rPr>
              <a:t>(</a:t>
            </a:r>
            <a:r>
              <a:rPr kumimoji="1" lang="ja-JP" altLang="en-US" sz="4800" dirty="0">
                <a:solidFill>
                  <a:schemeClr val="accent2">
                    <a:lumMod val="50000"/>
                  </a:schemeClr>
                </a:solidFill>
              </a:rPr>
              <a:t>基本＋</a:t>
            </a:r>
            <a:r>
              <a:rPr kumimoji="1" lang="en-US" altLang="ja-JP" sz="4800" dirty="0">
                <a:solidFill>
                  <a:schemeClr val="accent2">
                    <a:lumMod val="50000"/>
                  </a:schemeClr>
                </a:solidFill>
              </a:rPr>
              <a:t>)</a:t>
            </a:r>
            <a:r>
              <a:rPr kumimoji="1" lang="ja-JP" altLang="en-US" sz="4800" dirty="0">
                <a:solidFill>
                  <a:schemeClr val="accent2">
                    <a:lumMod val="50000"/>
                  </a:schemeClr>
                </a:solidFill>
              </a:rPr>
              <a:t>　質問機能・拡張</a:t>
            </a:r>
          </a:p>
        </p:txBody>
      </p:sp>
      <p:grpSp>
        <p:nvGrpSpPr>
          <p:cNvPr id="10" name="グループ化 9">
            <a:extLst>
              <a:ext uri="{FF2B5EF4-FFF2-40B4-BE49-F238E27FC236}">
                <a16:creationId xmlns:a16="http://schemas.microsoft.com/office/drawing/2014/main" id="{4FDD06FE-E1E0-B415-B1B2-F0A5BC6A116D}"/>
              </a:ext>
            </a:extLst>
          </p:cNvPr>
          <p:cNvGrpSpPr/>
          <p:nvPr/>
        </p:nvGrpSpPr>
        <p:grpSpPr>
          <a:xfrm>
            <a:off x="1894599" y="2121592"/>
            <a:ext cx="2219388" cy="3824654"/>
            <a:chOff x="2326235" y="2576146"/>
            <a:chExt cx="2219388" cy="3824654"/>
          </a:xfrm>
        </p:grpSpPr>
        <p:sp>
          <p:nvSpPr>
            <p:cNvPr id="8" name="四角形: 角を丸くする 7">
              <a:extLst>
                <a:ext uri="{FF2B5EF4-FFF2-40B4-BE49-F238E27FC236}">
                  <a16:creationId xmlns:a16="http://schemas.microsoft.com/office/drawing/2014/main" id="{5B093657-CBD1-6BEF-8689-D6D8CE623FCA}"/>
                </a:ext>
              </a:extLst>
            </p:cNvPr>
            <p:cNvSpPr/>
            <p:nvPr/>
          </p:nvSpPr>
          <p:spPr>
            <a:xfrm>
              <a:off x="2326235" y="2576146"/>
              <a:ext cx="2219388" cy="3824654"/>
            </a:xfrm>
            <a:prstGeom prst="roundRect">
              <a:avLst/>
            </a:prstGeom>
            <a:noFill/>
            <a:ln w="1047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四角形: 角を丸くする 3">
              <a:extLst>
                <a:ext uri="{FF2B5EF4-FFF2-40B4-BE49-F238E27FC236}">
                  <a16:creationId xmlns:a16="http://schemas.microsoft.com/office/drawing/2014/main" id="{D0040285-E412-9FC3-9A13-AFCE8A34AFB2}"/>
                </a:ext>
              </a:extLst>
            </p:cNvPr>
            <p:cNvSpPr/>
            <p:nvPr/>
          </p:nvSpPr>
          <p:spPr>
            <a:xfrm>
              <a:off x="2393644" y="2642088"/>
              <a:ext cx="2081640" cy="3692770"/>
            </a:xfrm>
            <a:prstGeom prst="roundRect">
              <a:avLst/>
            </a:prstGeom>
            <a:solidFill>
              <a:schemeClr val="tx1">
                <a:lumMod val="50000"/>
                <a:lumOff val="5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2">
                    <a:lumMod val="50000"/>
                  </a:schemeClr>
                </a:solidFill>
              </a:endParaRPr>
            </a:p>
          </p:txBody>
        </p:sp>
        <p:sp>
          <p:nvSpPr>
            <p:cNvPr id="6" name="四角形: 角を丸くする 5">
              <a:extLst>
                <a:ext uri="{FF2B5EF4-FFF2-40B4-BE49-F238E27FC236}">
                  <a16:creationId xmlns:a16="http://schemas.microsoft.com/office/drawing/2014/main" id="{366568A4-6225-CAAB-8521-0EA808D24954}"/>
                </a:ext>
              </a:extLst>
            </p:cNvPr>
            <p:cNvSpPr/>
            <p:nvPr/>
          </p:nvSpPr>
          <p:spPr>
            <a:xfrm>
              <a:off x="3013501" y="2637692"/>
              <a:ext cx="841926" cy="24178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1" name="字幕 2">
            <a:extLst>
              <a:ext uri="{FF2B5EF4-FFF2-40B4-BE49-F238E27FC236}">
                <a16:creationId xmlns:a16="http://schemas.microsoft.com/office/drawing/2014/main" id="{430D5A89-D92D-C18D-57A5-0559670A8DBE}"/>
              </a:ext>
            </a:extLst>
          </p:cNvPr>
          <p:cNvSpPr txBox="1">
            <a:spLocks/>
          </p:cNvSpPr>
          <p:nvPr/>
        </p:nvSpPr>
        <p:spPr>
          <a:xfrm>
            <a:off x="4484622" y="2073032"/>
            <a:ext cx="3393796" cy="1162027"/>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kumimoji="1"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kumimoji="1"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kumimoji="1"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9pPr>
          </a:lstStyle>
          <a:p>
            <a:r>
              <a:rPr lang="ja-JP" altLang="en-US" sz="2400" dirty="0"/>
              <a:t>質問の多いゴミの写真とメッセージを送付　</a:t>
            </a:r>
          </a:p>
        </p:txBody>
      </p:sp>
      <p:sp>
        <p:nvSpPr>
          <p:cNvPr id="14" name="矢印: 右 13">
            <a:extLst>
              <a:ext uri="{FF2B5EF4-FFF2-40B4-BE49-F238E27FC236}">
                <a16:creationId xmlns:a16="http://schemas.microsoft.com/office/drawing/2014/main" id="{E05792A1-52D4-61F5-1A80-2DAF6EAE0966}"/>
              </a:ext>
            </a:extLst>
          </p:cNvPr>
          <p:cNvSpPr/>
          <p:nvPr/>
        </p:nvSpPr>
        <p:spPr>
          <a:xfrm>
            <a:off x="5156703" y="3115708"/>
            <a:ext cx="1740310" cy="8680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字幕 2">
            <a:extLst>
              <a:ext uri="{FF2B5EF4-FFF2-40B4-BE49-F238E27FC236}">
                <a16:creationId xmlns:a16="http://schemas.microsoft.com/office/drawing/2014/main" id="{DAC40DF6-7EE0-008C-E076-B5159B7C3AA3}"/>
              </a:ext>
            </a:extLst>
          </p:cNvPr>
          <p:cNvSpPr txBox="1">
            <a:spLocks/>
          </p:cNvSpPr>
          <p:nvPr/>
        </p:nvSpPr>
        <p:spPr>
          <a:xfrm>
            <a:off x="5945701" y="1079502"/>
            <a:ext cx="3755733" cy="506906"/>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kumimoji="1"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kumimoji="1"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kumimoji="1"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9pPr>
          </a:lstStyle>
          <a:p>
            <a:endParaRPr lang="ja-JP" altLang="en-US" sz="2400" dirty="0"/>
          </a:p>
        </p:txBody>
      </p:sp>
      <p:sp>
        <p:nvSpPr>
          <p:cNvPr id="17" name="字幕 16">
            <a:extLst>
              <a:ext uri="{FF2B5EF4-FFF2-40B4-BE49-F238E27FC236}">
                <a16:creationId xmlns:a16="http://schemas.microsoft.com/office/drawing/2014/main" id="{319F8A95-1148-7AA9-A1E4-7FA6689BFCCD}"/>
              </a:ext>
            </a:extLst>
          </p:cNvPr>
          <p:cNvSpPr>
            <a:spLocks noGrp="1"/>
          </p:cNvSpPr>
          <p:nvPr>
            <p:ph type="subTitle" idx="1"/>
          </p:nvPr>
        </p:nvSpPr>
        <p:spPr>
          <a:xfrm>
            <a:off x="1939578" y="1463518"/>
            <a:ext cx="2219387" cy="437251"/>
          </a:xfrm>
        </p:spPr>
        <p:txBody>
          <a:bodyPr>
            <a:noAutofit/>
          </a:bodyPr>
          <a:lstStyle/>
          <a:p>
            <a:r>
              <a:rPr lang="ja-JP" altLang="en-US" sz="2400" dirty="0"/>
              <a:t>カスタマー版</a:t>
            </a:r>
            <a:endParaRPr lang="ja-JP" altLang="en-US" sz="2000" dirty="0"/>
          </a:p>
        </p:txBody>
      </p:sp>
      <p:sp>
        <p:nvSpPr>
          <p:cNvPr id="18" name="字幕 16">
            <a:extLst>
              <a:ext uri="{FF2B5EF4-FFF2-40B4-BE49-F238E27FC236}">
                <a16:creationId xmlns:a16="http://schemas.microsoft.com/office/drawing/2014/main" id="{2EFBB88D-1888-7154-44E4-6578A4AE27E2}"/>
              </a:ext>
            </a:extLst>
          </p:cNvPr>
          <p:cNvSpPr txBox="1">
            <a:spLocks/>
          </p:cNvSpPr>
          <p:nvPr/>
        </p:nvSpPr>
        <p:spPr>
          <a:xfrm>
            <a:off x="7988618" y="1463518"/>
            <a:ext cx="2219387" cy="437251"/>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kumimoji="1"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kumimoji="1"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kumimoji="1"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9pPr>
          </a:lstStyle>
          <a:p>
            <a:r>
              <a:rPr lang="ja-JP" altLang="en-US" sz="2400" dirty="0"/>
              <a:t>オペレータ版</a:t>
            </a:r>
            <a:endParaRPr lang="ja-JP" altLang="en-US" sz="2000" dirty="0"/>
          </a:p>
        </p:txBody>
      </p:sp>
      <p:sp>
        <p:nvSpPr>
          <p:cNvPr id="19" name="字幕 16">
            <a:extLst>
              <a:ext uri="{FF2B5EF4-FFF2-40B4-BE49-F238E27FC236}">
                <a16:creationId xmlns:a16="http://schemas.microsoft.com/office/drawing/2014/main" id="{B6C9A137-9E59-8BD3-697C-B7D75F054EC1}"/>
              </a:ext>
            </a:extLst>
          </p:cNvPr>
          <p:cNvSpPr txBox="1">
            <a:spLocks/>
          </p:cNvSpPr>
          <p:nvPr/>
        </p:nvSpPr>
        <p:spPr>
          <a:xfrm>
            <a:off x="7988618" y="5080681"/>
            <a:ext cx="2475026" cy="506906"/>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kumimoji="1"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kumimoji="1"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kumimoji="1"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9pPr>
          </a:lstStyle>
          <a:p>
            <a:pPr algn="ctr"/>
            <a:r>
              <a:rPr lang="ja-JP" altLang="en-US" sz="2400" dirty="0"/>
              <a:t>質問内容データ</a:t>
            </a:r>
            <a:endParaRPr lang="en-US" altLang="ja-JP" sz="2400" dirty="0"/>
          </a:p>
          <a:p>
            <a:endParaRPr lang="ja-JP" altLang="en-US" sz="2400" dirty="0"/>
          </a:p>
        </p:txBody>
      </p:sp>
      <p:sp>
        <p:nvSpPr>
          <p:cNvPr id="20" name="矢印: 右 19">
            <a:extLst>
              <a:ext uri="{FF2B5EF4-FFF2-40B4-BE49-F238E27FC236}">
                <a16:creationId xmlns:a16="http://schemas.microsoft.com/office/drawing/2014/main" id="{C91D3ED1-10DA-511A-2791-FC744B7EEB30}"/>
              </a:ext>
            </a:extLst>
          </p:cNvPr>
          <p:cNvSpPr/>
          <p:nvPr/>
        </p:nvSpPr>
        <p:spPr>
          <a:xfrm flipH="1">
            <a:off x="5156702" y="4407578"/>
            <a:ext cx="1740309" cy="8680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字幕 2">
            <a:extLst>
              <a:ext uri="{FF2B5EF4-FFF2-40B4-BE49-F238E27FC236}">
                <a16:creationId xmlns:a16="http://schemas.microsoft.com/office/drawing/2014/main" id="{E929C306-A8F4-A5A8-EAB1-3017C995CE2C}"/>
              </a:ext>
            </a:extLst>
          </p:cNvPr>
          <p:cNvSpPr txBox="1">
            <a:spLocks/>
          </p:cNvSpPr>
          <p:nvPr/>
        </p:nvSpPr>
        <p:spPr>
          <a:xfrm>
            <a:off x="4403879" y="5513066"/>
            <a:ext cx="3755732" cy="506906"/>
          </a:xfrm>
          <a:prstGeom prst="rect">
            <a:avLst/>
          </a:prstGeom>
        </p:spPr>
        <p:txBody>
          <a:bodyPr vert="horz" lIns="91440" tIns="45720" rIns="91440" bIns="45720" rtlCol="0" anchor="t">
            <a:normAutofit fontScale="25000" lnSpcReduction="20000"/>
          </a:bodyPr>
          <a:lstStyle>
            <a:lvl1pPr marL="0" indent="0" algn="l" defTabSz="457200" rtl="0" eaLnBrk="1" latinLnBrk="0" hangingPunct="1">
              <a:spcBef>
                <a:spcPts val="1000"/>
              </a:spcBef>
              <a:spcAft>
                <a:spcPts val="0"/>
              </a:spcAft>
              <a:buClr>
                <a:schemeClr val="accent1"/>
              </a:buClr>
              <a:buFont typeface="Wingdings 3" charset="2"/>
              <a:buNone/>
              <a:defRPr kumimoji="1"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kumimoji="1"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kumimoji="1"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9pPr>
          </a:lstStyle>
          <a:p>
            <a:r>
              <a:rPr lang="en-US" altLang="ja-JP" sz="9600" dirty="0"/>
              <a:t>Chat bot</a:t>
            </a:r>
            <a:r>
              <a:rPr lang="ja-JP" altLang="en-US" sz="9600" dirty="0"/>
              <a:t>　による返答</a:t>
            </a:r>
            <a:endParaRPr lang="en-US" altLang="ja-JP" sz="1200" dirty="0"/>
          </a:p>
          <a:p>
            <a:r>
              <a:rPr lang="ja-JP" altLang="en-US" sz="1200" dirty="0"/>
              <a:t>　</a:t>
            </a:r>
          </a:p>
        </p:txBody>
      </p:sp>
      <p:pic>
        <p:nvPicPr>
          <p:cNvPr id="3" name="図 2">
            <a:extLst>
              <a:ext uri="{FF2B5EF4-FFF2-40B4-BE49-F238E27FC236}">
                <a16:creationId xmlns:a16="http://schemas.microsoft.com/office/drawing/2014/main" id="{B831ED4A-A8A8-EACF-6FBA-B93DCCDF8AAC}"/>
              </a:ext>
            </a:extLst>
          </p:cNvPr>
          <p:cNvPicPr>
            <a:picLocks noChangeAspect="1"/>
          </p:cNvPicPr>
          <p:nvPr/>
        </p:nvPicPr>
        <p:blipFill>
          <a:blip r:embed="rId3"/>
          <a:stretch>
            <a:fillRect/>
          </a:stretch>
        </p:blipFill>
        <p:spPr>
          <a:xfrm>
            <a:off x="7849942" y="2230188"/>
            <a:ext cx="2358063" cy="2785507"/>
          </a:xfrm>
          <a:prstGeom prst="rect">
            <a:avLst/>
          </a:prstGeom>
        </p:spPr>
      </p:pic>
    </p:spTree>
    <p:extLst>
      <p:ext uri="{BB962C8B-B14F-4D97-AF65-F5344CB8AC3E}">
        <p14:creationId xmlns:p14="http://schemas.microsoft.com/office/powerpoint/2010/main" val="2456738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right)">
                                      <p:cBhvr>
                                        <p:cTn id="20" dur="500"/>
                                        <p:tgtEl>
                                          <p:spTgt spid="21"/>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right)">
                                      <p:cBhvr>
                                        <p:cTn id="2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animBg="1"/>
      <p:bldP spid="19" grpId="0"/>
      <p:bldP spid="20" grpId="0" animBg="1"/>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014582-41D9-022E-098B-F820E85429AC}"/>
              </a:ext>
            </a:extLst>
          </p:cNvPr>
          <p:cNvSpPr>
            <a:spLocks noGrp="1"/>
          </p:cNvSpPr>
          <p:nvPr>
            <p:ph type="ctrTitle"/>
          </p:nvPr>
        </p:nvSpPr>
        <p:spPr>
          <a:xfrm>
            <a:off x="602151" y="140678"/>
            <a:ext cx="6888895" cy="993530"/>
          </a:xfrm>
        </p:spPr>
        <p:txBody>
          <a:bodyPr>
            <a:normAutofit fontScale="90000"/>
          </a:bodyPr>
          <a:lstStyle/>
          <a:p>
            <a:r>
              <a:rPr lang="ja-JP" altLang="en-US">
                <a:solidFill>
                  <a:schemeClr val="accent2">
                    <a:lumMod val="50000"/>
                  </a:schemeClr>
                </a:solidFill>
              </a:rPr>
              <a:t>デモンストレーション</a:t>
            </a:r>
            <a:endParaRPr kumimoji="1" lang="ja-JP" altLang="en-US">
              <a:solidFill>
                <a:schemeClr val="accent2">
                  <a:lumMod val="50000"/>
                </a:schemeClr>
              </a:solidFill>
            </a:endParaRPr>
          </a:p>
        </p:txBody>
      </p:sp>
      <p:sp>
        <p:nvSpPr>
          <p:cNvPr id="4" name="テキスト ボックス 3">
            <a:extLst>
              <a:ext uri="{FF2B5EF4-FFF2-40B4-BE49-F238E27FC236}">
                <a16:creationId xmlns:a16="http://schemas.microsoft.com/office/drawing/2014/main" id="{FE0BDF3A-A0B2-9CA7-1557-4978FBD0E045}"/>
              </a:ext>
            </a:extLst>
          </p:cNvPr>
          <p:cNvSpPr txBox="1"/>
          <p:nvPr/>
        </p:nvSpPr>
        <p:spPr>
          <a:xfrm>
            <a:off x="1429967" y="1783113"/>
            <a:ext cx="8616273" cy="923330"/>
          </a:xfrm>
          <a:prstGeom prst="rect">
            <a:avLst/>
          </a:prstGeom>
          <a:noFill/>
        </p:spPr>
        <p:txBody>
          <a:bodyPr wrap="square">
            <a:spAutoFit/>
          </a:bodyPr>
          <a:lstStyle/>
          <a:p>
            <a:r>
              <a:rPr lang="en-US" altLang="ja-JP" b="0" i="0" u="none" strike="noStrike" dirty="0">
                <a:effectLst/>
                <a:latin typeface="Roboto" panose="020B0604020202020204" pitchFamily="2" charset="0"/>
                <a:hlinkClick r:id="rId2"/>
              </a:rPr>
              <a:t>https://sabae-hackathon-2022.herokuapp.com/admin/inquiries</a:t>
            </a:r>
            <a:r>
              <a:rPr lang="en-US" altLang="ja-JP" b="0" i="0" dirty="0">
                <a:solidFill>
                  <a:srgbClr val="202124"/>
                </a:solidFill>
                <a:effectLst/>
                <a:latin typeface="Roboto" panose="020B0604020202020204" pitchFamily="2" charset="0"/>
              </a:rPr>
              <a:t> </a:t>
            </a:r>
          </a:p>
          <a:p>
            <a:r>
              <a:rPr lang="en-US" altLang="ja-JP" b="0" i="0" u="none" strike="noStrike" dirty="0">
                <a:effectLst/>
                <a:latin typeface="Roboto" panose="020B0604020202020204" pitchFamily="2" charset="0"/>
                <a:hlinkClick r:id="rId3"/>
              </a:rPr>
              <a:t>https://sabae-hackathon-2022.herokuapp.com/questions</a:t>
            </a:r>
            <a:endParaRPr lang="en-US" altLang="ja-JP" b="0" i="0" u="none" strike="noStrike" dirty="0">
              <a:effectLst/>
              <a:latin typeface="Roboto" panose="020B0604020202020204" pitchFamily="2" charset="0"/>
            </a:endParaRPr>
          </a:p>
          <a:p>
            <a:r>
              <a:rPr lang="en-US" altLang="ja-JP" b="0" i="0" dirty="0">
                <a:solidFill>
                  <a:srgbClr val="202124"/>
                </a:solidFill>
                <a:effectLst/>
                <a:latin typeface="Roboto" panose="020B0604020202020204" pitchFamily="2" charset="0"/>
              </a:rPr>
              <a:t> </a:t>
            </a:r>
            <a:r>
              <a:rPr lang="en-US" altLang="ja-JP" b="0" i="0" u="none" strike="noStrike" dirty="0">
                <a:effectLst/>
                <a:latin typeface="Roboto" panose="020B0604020202020204" pitchFamily="2" charset="0"/>
                <a:hlinkClick r:id="rId4"/>
              </a:rPr>
              <a:t>https://sabae-hackathon-2022.herokuapp.com/questions/new</a:t>
            </a:r>
            <a:endParaRPr lang="ja-JP" altLang="en-US" dirty="0"/>
          </a:p>
        </p:txBody>
      </p:sp>
    </p:spTree>
    <p:extLst>
      <p:ext uri="{BB962C8B-B14F-4D97-AF65-F5344CB8AC3E}">
        <p14:creationId xmlns:p14="http://schemas.microsoft.com/office/powerpoint/2010/main" val="254771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014582-41D9-022E-098B-F820E85429AC}"/>
              </a:ext>
            </a:extLst>
          </p:cNvPr>
          <p:cNvSpPr>
            <a:spLocks noGrp="1"/>
          </p:cNvSpPr>
          <p:nvPr>
            <p:ph type="ctrTitle"/>
          </p:nvPr>
        </p:nvSpPr>
        <p:spPr>
          <a:xfrm>
            <a:off x="391134" y="114301"/>
            <a:ext cx="9326395" cy="993530"/>
          </a:xfrm>
        </p:spPr>
        <p:txBody>
          <a:bodyPr>
            <a:normAutofit fontScale="90000"/>
          </a:bodyPr>
          <a:lstStyle/>
          <a:p>
            <a:r>
              <a:rPr kumimoji="1" lang="ja-JP" altLang="en-US" dirty="0">
                <a:solidFill>
                  <a:schemeClr val="accent2">
                    <a:lumMod val="50000"/>
                  </a:schemeClr>
                </a:solidFill>
              </a:rPr>
              <a:t>進め方</a:t>
            </a:r>
          </a:p>
        </p:txBody>
      </p:sp>
      <p:sp>
        <p:nvSpPr>
          <p:cNvPr id="5" name="テキスト ボックス 4">
            <a:extLst>
              <a:ext uri="{FF2B5EF4-FFF2-40B4-BE49-F238E27FC236}">
                <a16:creationId xmlns:a16="http://schemas.microsoft.com/office/drawing/2014/main" id="{74EE65BA-9981-FF50-6185-8160882A2356}"/>
              </a:ext>
            </a:extLst>
          </p:cNvPr>
          <p:cNvSpPr txBox="1"/>
          <p:nvPr/>
        </p:nvSpPr>
        <p:spPr>
          <a:xfrm>
            <a:off x="1062745" y="2100431"/>
            <a:ext cx="10629902" cy="1328569"/>
          </a:xfrm>
          <a:prstGeom prst="rect">
            <a:avLst/>
          </a:prstGeom>
          <a:noFill/>
        </p:spPr>
        <p:txBody>
          <a:bodyPr wrap="square">
            <a:spAutoFit/>
          </a:bodyPr>
          <a:lstStyle/>
          <a:p>
            <a:pPr algn="ctr">
              <a:spcBef>
                <a:spcPts val="1000"/>
              </a:spcBef>
              <a:buClr>
                <a:schemeClr val="accent1"/>
              </a:buClr>
            </a:pPr>
            <a:r>
              <a:rPr kumimoji="1" lang="ja-JP" altLang="en-US" sz="3600" dirty="0">
                <a:solidFill>
                  <a:schemeClr val="tx1">
                    <a:lumMod val="65000"/>
                    <a:lumOff val="35000"/>
                  </a:schemeClr>
                </a:solidFill>
              </a:rPr>
              <a:t>①分別方法を分かりやすくする→ 今回の開発範囲</a:t>
            </a:r>
            <a:endParaRPr kumimoji="1" lang="en-US" altLang="ja-JP" sz="3600" dirty="0">
              <a:solidFill>
                <a:schemeClr val="tx1">
                  <a:lumMod val="65000"/>
                  <a:lumOff val="35000"/>
                </a:schemeClr>
              </a:solidFill>
            </a:endParaRPr>
          </a:p>
          <a:p>
            <a:pPr algn="ctr">
              <a:spcBef>
                <a:spcPts val="1000"/>
              </a:spcBef>
              <a:buClr>
                <a:schemeClr val="accent1"/>
              </a:buClr>
            </a:pPr>
            <a:r>
              <a:rPr kumimoji="1" lang="ja-JP" altLang="en-US" sz="3600" b="1" dirty="0">
                <a:solidFill>
                  <a:schemeClr val="tx1">
                    <a:lumMod val="65000"/>
                    <a:lumOff val="35000"/>
                  </a:schemeClr>
                </a:solidFill>
              </a:rPr>
              <a:t>②面倒くさい、やりたくない→将来の拡張</a:t>
            </a:r>
            <a:endParaRPr kumimoji="1" lang="en-US" altLang="ja-JP" sz="3600" b="1" dirty="0">
              <a:solidFill>
                <a:schemeClr val="tx1">
                  <a:lumMod val="65000"/>
                  <a:lumOff val="35000"/>
                </a:schemeClr>
              </a:solidFill>
            </a:endParaRPr>
          </a:p>
        </p:txBody>
      </p:sp>
    </p:spTree>
    <p:extLst>
      <p:ext uri="{BB962C8B-B14F-4D97-AF65-F5344CB8AC3E}">
        <p14:creationId xmlns:p14="http://schemas.microsoft.com/office/powerpoint/2010/main" val="1243359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014582-41D9-022E-098B-F820E85429AC}"/>
              </a:ext>
            </a:extLst>
          </p:cNvPr>
          <p:cNvSpPr>
            <a:spLocks noGrp="1"/>
          </p:cNvSpPr>
          <p:nvPr>
            <p:ph type="ctrTitle"/>
          </p:nvPr>
        </p:nvSpPr>
        <p:spPr>
          <a:xfrm>
            <a:off x="602150" y="140678"/>
            <a:ext cx="11359661" cy="993530"/>
          </a:xfrm>
        </p:spPr>
        <p:txBody>
          <a:bodyPr>
            <a:noAutofit/>
          </a:bodyPr>
          <a:lstStyle/>
          <a:p>
            <a:r>
              <a:rPr kumimoji="1" lang="ja-JP" altLang="en-US" dirty="0">
                <a:solidFill>
                  <a:schemeClr val="accent2">
                    <a:lumMod val="50000"/>
                  </a:schemeClr>
                </a:solidFill>
              </a:rPr>
              <a:t>アプリの</a:t>
            </a:r>
            <a:r>
              <a:rPr lang="ja-JP" altLang="en-US" dirty="0">
                <a:solidFill>
                  <a:schemeClr val="accent2">
                    <a:lumMod val="50000"/>
                  </a:schemeClr>
                </a:solidFill>
              </a:rPr>
              <a:t>機能</a:t>
            </a:r>
            <a:r>
              <a:rPr lang="en-US" altLang="ja-JP" dirty="0">
                <a:solidFill>
                  <a:schemeClr val="accent2">
                    <a:lumMod val="50000"/>
                  </a:schemeClr>
                </a:solidFill>
              </a:rPr>
              <a:t>(</a:t>
            </a:r>
            <a:r>
              <a:rPr lang="ja-JP" altLang="en-US" dirty="0">
                <a:solidFill>
                  <a:schemeClr val="accent2">
                    <a:lumMod val="50000"/>
                  </a:schemeClr>
                </a:solidFill>
              </a:rPr>
              <a:t>発展</a:t>
            </a:r>
            <a:r>
              <a:rPr lang="en-US" altLang="ja-JP" dirty="0">
                <a:solidFill>
                  <a:schemeClr val="accent2">
                    <a:lumMod val="50000"/>
                  </a:schemeClr>
                </a:solidFill>
              </a:rPr>
              <a:t>)</a:t>
            </a:r>
            <a:r>
              <a:rPr kumimoji="1" lang="ja-JP" altLang="en-US" dirty="0">
                <a:solidFill>
                  <a:schemeClr val="accent2">
                    <a:lumMod val="50000"/>
                  </a:schemeClr>
                </a:solidFill>
              </a:rPr>
              <a:t>　意欲を高める</a:t>
            </a:r>
          </a:p>
        </p:txBody>
      </p:sp>
      <p:sp>
        <p:nvSpPr>
          <p:cNvPr id="4" name="テキスト ボックス 3">
            <a:extLst>
              <a:ext uri="{FF2B5EF4-FFF2-40B4-BE49-F238E27FC236}">
                <a16:creationId xmlns:a16="http://schemas.microsoft.com/office/drawing/2014/main" id="{1F000150-1DCF-953A-7EAC-6FF38F5D3BB6}"/>
              </a:ext>
            </a:extLst>
          </p:cNvPr>
          <p:cNvSpPr txBox="1"/>
          <p:nvPr/>
        </p:nvSpPr>
        <p:spPr>
          <a:xfrm>
            <a:off x="720580" y="1656805"/>
            <a:ext cx="5262979" cy="1328569"/>
          </a:xfrm>
          <a:prstGeom prst="rect">
            <a:avLst/>
          </a:prstGeom>
          <a:noFill/>
        </p:spPr>
        <p:txBody>
          <a:bodyPr wrap="none" rtlCol="0">
            <a:spAutoFit/>
          </a:bodyPr>
          <a:lstStyle/>
          <a:p>
            <a:pPr>
              <a:spcBef>
                <a:spcPts val="1000"/>
              </a:spcBef>
              <a:buClr>
                <a:schemeClr val="accent1"/>
              </a:buClr>
            </a:pPr>
            <a:r>
              <a:rPr kumimoji="1" lang="ja-JP" altLang="en-US" sz="3600" dirty="0">
                <a:solidFill>
                  <a:schemeClr val="tx1">
                    <a:lumMod val="65000"/>
                    <a:lumOff val="35000"/>
                  </a:schemeClr>
                </a:solidFill>
              </a:rPr>
              <a:t>・町内別分別案内の作成</a:t>
            </a:r>
            <a:endParaRPr kumimoji="1" lang="en-US" altLang="ja-JP" sz="3600" dirty="0">
              <a:solidFill>
                <a:schemeClr val="tx1">
                  <a:lumMod val="65000"/>
                  <a:lumOff val="35000"/>
                </a:schemeClr>
              </a:solidFill>
            </a:endParaRPr>
          </a:p>
          <a:p>
            <a:pPr>
              <a:spcBef>
                <a:spcPts val="1000"/>
              </a:spcBef>
              <a:buClr>
                <a:schemeClr val="accent1"/>
              </a:buClr>
            </a:pPr>
            <a:endParaRPr kumimoji="1" lang="en-US" altLang="ja-JP" sz="3600" dirty="0">
              <a:solidFill>
                <a:schemeClr val="tx1">
                  <a:lumMod val="65000"/>
                  <a:lumOff val="35000"/>
                </a:schemeClr>
              </a:solidFill>
            </a:endParaRPr>
          </a:p>
        </p:txBody>
      </p:sp>
      <p:sp>
        <p:nvSpPr>
          <p:cNvPr id="17" name="テキスト ボックス 16">
            <a:extLst>
              <a:ext uri="{FF2B5EF4-FFF2-40B4-BE49-F238E27FC236}">
                <a16:creationId xmlns:a16="http://schemas.microsoft.com/office/drawing/2014/main" id="{00DB4AAE-45EA-B91A-E761-83ADDA3830EC}"/>
              </a:ext>
            </a:extLst>
          </p:cNvPr>
          <p:cNvSpPr txBox="1"/>
          <p:nvPr/>
        </p:nvSpPr>
        <p:spPr>
          <a:xfrm>
            <a:off x="8416566" y="6198397"/>
            <a:ext cx="2031325" cy="369332"/>
          </a:xfrm>
          <a:prstGeom prst="rect">
            <a:avLst/>
          </a:prstGeom>
          <a:noFill/>
        </p:spPr>
        <p:txBody>
          <a:bodyPr wrap="none" rtlCol="0">
            <a:spAutoFit/>
          </a:bodyPr>
          <a:lstStyle/>
          <a:p>
            <a:r>
              <a:rPr kumimoji="1" lang="ja-JP" altLang="en-US" dirty="0"/>
              <a:t>しんめい太郎さん</a:t>
            </a:r>
          </a:p>
        </p:txBody>
      </p:sp>
      <p:sp>
        <p:nvSpPr>
          <p:cNvPr id="18" name="テキスト ボックス 17">
            <a:extLst>
              <a:ext uri="{FF2B5EF4-FFF2-40B4-BE49-F238E27FC236}">
                <a16:creationId xmlns:a16="http://schemas.microsoft.com/office/drawing/2014/main" id="{0726C37F-8625-0CAB-E639-FA74B88899A5}"/>
              </a:ext>
            </a:extLst>
          </p:cNvPr>
          <p:cNvSpPr txBox="1"/>
          <p:nvPr/>
        </p:nvSpPr>
        <p:spPr>
          <a:xfrm>
            <a:off x="2452129" y="6183008"/>
            <a:ext cx="1467068" cy="400110"/>
          </a:xfrm>
          <a:prstGeom prst="rect">
            <a:avLst/>
          </a:prstGeom>
          <a:noFill/>
        </p:spPr>
        <p:txBody>
          <a:bodyPr wrap="none" rtlCol="0">
            <a:spAutoFit/>
          </a:bodyPr>
          <a:lstStyle/>
          <a:p>
            <a:r>
              <a:rPr kumimoji="1" lang="ja-JP" altLang="en-US" sz="2000" dirty="0"/>
              <a:t>とばみさん</a:t>
            </a:r>
          </a:p>
        </p:txBody>
      </p:sp>
      <p:pic>
        <p:nvPicPr>
          <p:cNvPr id="3" name="図 2">
            <a:extLst>
              <a:ext uri="{FF2B5EF4-FFF2-40B4-BE49-F238E27FC236}">
                <a16:creationId xmlns:a16="http://schemas.microsoft.com/office/drawing/2014/main" id="{9D0D5907-3808-807D-BD3E-1AEF880A7FE8}"/>
              </a:ext>
            </a:extLst>
          </p:cNvPr>
          <p:cNvPicPr>
            <a:picLocks noChangeAspect="1"/>
          </p:cNvPicPr>
          <p:nvPr/>
        </p:nvPicPr>
        <p:blipFill>
          <a:blip r:embed="rId3"/>
          <a:stretch>
            <a:fillRect/>
          </a:stretch>
        </p:blipFill>
        <p:spPr>
          <a:xfrm>
            <a:off x="1676313" y="2657597"/>
            <a:ext cx="2938077" cy="3406466"/>
          </a:xfrm>
          <a:prstGeom prst="rect">
            <a:avLst/>
          </a:prstGeom>
        </p:spPr>
      </p:pic>
      <p:pic>
        <p:nvPicPr>
          <p:cNvPr id="5" name="図 4" descr="ダイアグラム が含まれている画像&#10;&#10;自動的に生成された説明">
            <a:extLst>
              <a:ext uri="{FF2B5EF4-FFF2-40B4-BE49-F238E27FC236}">
                <a16:creationId xmlns:a16="http://schemas.microsoft.com/office/drawing/2014/main" id="{8290596D-ECF4-2130-F7D4-04932550EAF5}"/>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9896" b="95964" l="9896" r="91797">
                        <a14:foregroundMark x1="40755" y1="90885" x2="64193" y2="95182"/>
                        <a14:foregroundMark x1="64193" y1="95182" x2="86970" y2="85011"/>
                        <a14:foregroundMark x1="91081" y1="73177" x2="90104" y2="72005"/>
                        <a14:foregroundMark x1="41406" y1="92839" x2="47656" y2="91536"/>
                        <a14:foregroundMark x1="48307" y1="95833" x2="52604" y2="95964"/>
                        <a14:backgroundMark x1="95573" y1="76953" x2="90234" y2="85417"/>
                        <a14:backgroundMark x1="90234" y1="85417" x2="89974" y2="85547"/>
                        <a14:backgroundMark x1="92708" y1="73828" x2="88411" y2="83984"/>
                        <a14:backgroundMark x1="88411" y1="83984" x2="88281" y2="85156"/>
                      </a14:backgroundRemoval>
                    </a14:imgEffect>
                  </a14:imgLayer>
                </a14:imgProps>
              </a:ext>
              <a:ext uri="{28A0092B-C50C-407E-A947-70E740481C1C}">
                <a14:useLocalDpi xmlns:a14="http://schemas.microsoft.com/office/drawing/2010/main" val="0"/>
              </a:ext>
            </a:extLst>
          </a:blip>
          <a:stretch>
            <a:fillRect/>
          </a:stretch>
        </p:blipFill>
        <p:spPr>
          <a:xfrm>
            <a:off x="3185663" y="4495886"/>
            <a:ext cx="1750376" cy="1750376"/>
          </a:xfrm>
          <a:prstGeom prst="rect">
            <a:avLst/>
          </a:prstGeom>
        </p:spPr>
      </p:pic>
      <p:pic>
        <p:nvPicPr>
          <p:cNvPr id="6" name="図 5">
            <a:extLst>
              <a:ext uri="{FF2B5EF4-FFF2-40B4-BE49-F238E27FC236}">
                <a16:creationId xmlns:a16="http://schemas.microsoft.com/office/drawing/2014/main" id="{2ADFC79E-79F9-F702-A9D9-03CC6F48452D}"/>
              </a:ext>
            </a:extLst>
          </p:cNvPr>
          <p:cNvPicPr>
            <a:picLocks noChangeAspect="1"/>
          </p:cNvPicPr>
          <p:nvPr/>
        </p:nvPicPr>
        <p:blipFill>
          <a:blip r:embed="rId6"/>
          <a:stretch>
            <a:fillRect/>
          </a:stretch>
        </p:blipFill>
        <p:spPr>
          <a:xfrm>
            <a:off x="8094888" y="2906147"/>
            <a:ext cx="2745233" cy="3157916"/>
          </a:xfrm>
          <a:prstGeom prst="rect">
            <a:avLst/>
          </a:prstGeom>
        </p:spPr>
      </p:pic>
      <p:pic>
        <p:nvPicPr>
          <p:cNvPr id="16" name="図 15" descr="ダイアグラム が含まれている画像&#10;&#10;自動的に生成された説明">
            <a:extLst>
              <a:ext uri="{FF2B5EF4-FFF2-40B4-BE49-F238E27FC236}">
                <a16:creationId xmlns:a16="http://schemas.microsoft.com/office/drawing/2014/main" id="{A6593B76-35BE-7802-D3D8-04B1284C8136}"/>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9896" b="95964" l="9896" r="91797">
                        <a14:foregroundMark x1="40755" y1="90885" x2="64193" y2="95182"/>
                        <a14:foregroundMark x1="64193" y1="95182" x2="86970" y2="85011"/>
                        <a14:foregroundMark x1="91081" y1="73177" x2="90104" y2="72005"/>
                        <a14:foregroundMark x1="41406" y1="92839" x2="47656" y2="91536"/>
                        <a14:foregroundMark x1="48307" y1="95833" x2="52604" y2="95964"/>
                        <a14:backgroundMark x1="95573" y1="76953" x2="90234" y2="85417"/>
                        <a14:backgroundMark x1="90234" y1="85417" x2="89974" y2="85547"/>
                        <a14:backgroundMark x1="92708" y1="73828" x2="88411" y2="83984"/>
                        <a14:backgroundMark x1="88411" y1="83984" x2="88281" y2="85156"/>
                      </a14:backgroundRemoval>
                    </a14:imgEffect>
                  </a14:imgLayer>
                </a14:imgProps>
              </a:ext>
              <a:ext uri="{28A0092B-C50C-407E-A947-70E740481C1C}">
                <a14:useLocalDpi xmlns:a14="http://schemas.microsoft.com/office/drawing/2010/main" val="0"/>
              </a:ext>
            </a:extLst>
          </a:blip>
          <a:stretch>
            <a:fillRect/>
          </a:stretch>
        </p:blipFill>
        <p:spPr>
          <a:xfrm>
            <a:off x="9694141" y="4623731"/>
            <a:ext cx="1507499" cy="1507499"/>
          </a:xfrm>
          <a:prstGeom prst="rect">
            <a:avLst/>
          </a:prstGeom>
        </p:spPr>
      </p:pic>
      <p:sp>
        <p:nvSpPr>
          <p:cNvPr id="8" name="吹き出し: 角を丸めた四角形 7">
            <a:extLst>
              <a:ext uri="{FF2B5EF4-FFF2-40B4-BE49-F238E27FC236}">
                <a16:creationId xmlns:a16="http://schemas.microsoft.com/office/drawing/2014/main" id="{9EED62D0-6CFA-5B09-B686-9228FA963B84}"/>
              </a:ext>
            </a:extLst>
          </p:cNvPr>
          <p:cNvSpPr/>
          <p:nvPr/>
        </p:nvSpPr>
        <p:spPr>
          <a:xfrm>
            <a:off x="4704410" y="3167573"/>
            <a:ext cx="3103040" cy="522853"/>
          </a:xfrm>
          <a:prstGeom prst="wedgeRoundRectCallout">
            <a:avLst>
              <a:gd name="adj1" fmla="val -47648"/>
              <a:gd name="adj2" fmla="val 112733"/>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ちょうど分別に困ってたの</a:t>
            </a:r>
          </a:p>
        </p:txBody>
      </p:sp>
      <p:sp>
        <p:nvSpPr>
          <p:cNvPr id="9" name="吹き出し: 角を丸めた四角形 8">
            <a:extLst>
              <a:ext uri="{FF2B5EF4-FFF2-40B4-BE49-F238E27FC236}">
                <a16:creationId xmlns:a16="http://schemas.microsoft.com/office/drawing/2014/main" id="{2E91C1F4-B4F1-3242-EDC4-B27381A9C2A3}"/>
              </a:ext>
            </a:extLst>
          </p:cNvPr>
          <p:cNvSpPr/>
          <p:nvPr/>
        </p:nvSpPr>
        <p:spPr>
          <a:xfrm>
            <a:off x="5223477" y="4159447"/>
            <a:ext cx="2117006" cy="522853"/>
          </a:xfrm>
          <a:prstGeom prst="wedgeRoundRectCallout">
            <a:avLst>
              <a:gd name="adj1" fmla="val 84962"/>
              <a:gd name="adj2" fmla="val -50991"/>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手間がはぶけた</a:t>
            </a:r>
          </a:p>
        </p:txBody>
      </p:sp>
    </p:spTree>
    <p:extLst>
      <p:ext uri="{BB962C8B-B14F-4D97-AF65-F5344CB8AC3E}">
        <p14:creationId xmlns:p14="http://schemas.microsoft.com/office/powerpoint/2010/main" val="655493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1000" fill="hold"/>
                                        <p:tgtEl>
                                          <p:spTgt spid="16"/>
                                        </p:tgtEl>
                                      </p:cBhvr>
                                      <p:by x="50000" y="50000"/>
                                    </p:animScale>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nodeType="clickEffect">
                                  <p:stCondLst>
                                    <p:cond delay="0"/>
                                  </p:stCondLst>
                                  <p:childTnLst>
                                    <p:animScale>
                                      <p:cBhvr>
                                        <p:cTn id="10" dur="1000" fill="hold"/>
                                        <p:tgtEl>
                                          <p:spTgt spid="5"/>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708</Words>
  <Application>Microsoft Office PowerPoint</Application>
  <PresentationFormat>ワイド画面</PresentationFormat>
  <Paragraphs>85</Paragraphs>
  <Slides>11</Slides>
  <Notes>8</Notes>
  <HiddenSlides>0</HiddenSlides>
  <MMClips>0</MMClips>
  <ScaleCrop>false</ScaleCrop>
  <HeadingPairs>
    <vt:vector size="4" baseType="variant">
      <vt:variant>
        <vt:lpstr>テーマ</vt:lpstr>
      </vt:variant>
      <vt:variant>
        <vt:i4>1</vt:i4>
      </vt:variant>
      <vt:variant>
        <vt:lpstr>スライド タイトル</vt:lpstr>
      </vt:variant>
      <vt:variant>
        <vt:i4>11</vt:i4>
      </vt:variant>
    </vt:vector>
  </HeadingPairs>
  <TitlesOfParts>
    <vt:vector size="12" baseType="lpstr">
      <vt:lpstr>ウィスプ</vt:lpstr>
      <vt:lpstr>目指せ！ごみゼロのまち鯖江 ～わから「ない」やりたく「ない」を減らす基礎づくり～</vt:lpstr>
      <vt:lpstr>私たちのアプローチ</vt:lpstr>
      <vt:lpstr>目的</vt:lpstr>
      <vt:lpstr>進め方</vt:lpstr>
      <vt:lpstr>アプリの機能(基本)　検索、質問機能</vt:lpstr>
      <vt:lpstr>アプリの機能(基本＋)　質問機能・拡張</vt:lpstr>
      <vt:lpstr>デモンストレーション</vt:lpstr>
      <vt:lpstr>進め方</vt:lpstr>
      <vt:lpstr>アプリの機能(発展)　意欲を高める</vt:lpstr>
      <vt:lpstr>アプリの機能(発展)　意欲を高める</vt:lpstr>
      <vt:lpstr>まとめ　アプリの役割</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メンバー紹介</dc:title>
  <dc:creator>竜喜 田中</dc:creator>
  <cp:lastModifiedBy>s1812042 田中 竜喜</cp:lastModifiedBy>
  <cp:revision>2</cp:revision>
  <dcterms:created xsi:type="dcterms:W3CDTF">2022-12-17T13:46:34Z</dcterms:created>
  <dcterms:modified xsi:type="dcterms:W3CDTF">2022-12-19T02:00:45Z</dcterms:modified>
</cp:coreProperties>
</file>