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4"/>
    <p:restoredTop sz="96327"/>
  </p:normalViewPr>
  <p:slideViewPr>
    <p:cSldViewPr snapToGrid="0" snapToObjects="1">
      <p:cViewPr varScale="1">
        <p:scale>
          <a:sx n="119" d="100"/>
          <a:sy n="119" d="100"/>
        </p:scale>
        <p:origin x="21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FBEFD6C-C24F-8940-9328-2E0F2F764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B6EE1A43-166A-8A46-AA22-0821592E8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B683962-8CCB-D741-A4A8-D75EB28E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4A527-0183-D840-83AA-28F68E301178}" type="datetimeFigureOut">
              <a:rPr lang="sv-SE" smtClean="0"/>
              <a:t>2021-10-13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CDC9594-3A3C-174B-BEC5-AD04D386D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B50808A-4286-2B45-A9DE-D3D07D0D7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49059-BE1D-C747-9FEA-8A7D260AE6C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24084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300648A-6122-DB4D-B9EF-84FF5E8EB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C9BABD6A-B132-3E4B-9B4F-A39C6742D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F7AAB6E-56AC-9544-97BF-E4B99C101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4A527-0183-D840-83AA-28F68E301178}" type="datetimeFigureOut">
              <a:rPr lang="sv-SE" smtClean="0"/>
              <a:t>2021-10-13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9E28BC6-4D1D-2445-8A18-DBD38CDC5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3EA9E3E-99F1-6D4A-BEDC-796650A46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49059-BE1D-C747-9FEA-8A7D260AE6C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49536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339430DA-38D7-DF41-BBF6-5EFD72140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16F82C98-E611-A340-BBF5-305C4C9CE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0067424-EA29-9C45-8A43-6CA2B68A5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4A527-0183-D840-83AA-28F68E301178}" type="datetimeFigureOut">
              <a:rPr lang="sv-SE" smtClean="0"/>
              <a:t>2021-10-13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2DDCDEF-4FD7-934E-8ABF-C4877BC48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795C8F4-843E-194F-8B31-3935938F3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49059-BE1D-C747-9FEA-8A7D260AE6C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32141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9097DBA-CA47-174F-8194-7E7A1D449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7758F94-099F-F744-8114-43CCDD28B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5C739E2-10BC-1A40-9509-5A3C36B27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4A527-0183-D840-83AA-28F68E301178}" type="datetimeFigureOut">
              <a:rPr lang="sv-SE" smtClean="0"/>
              <a:t>2021-10-13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F61DA3F-C0DF-CF4F-A761-F5D3043C4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4751FBE-B0A7-4045-B96D-762192947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49059-BE1D-C747-9FEA-8A7D260AE6C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08120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9A1817F-9EA1-1C4E-ABED-999D5EED9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B5CF1A77-576F-F144-8687-A6EE67CEE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D1F08F8-218A-774C-993F-0E815EF28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4A527-0183-D840-83AA-28F68E301178}" type="datetimeFigureOut">
              <a:rPr lang="sv-SE" smtClean="0"/>
              <a:t>2021-10-13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B5CDE87-BCF0-874F-B048-A9EC75768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3661499-6CA1-4445-9535-CF8D5A2BA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49059-BE1D-C747-9FEA-8A7D260AE6C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5913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E1173FA-1B98-8944-ACE1-F0D782269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6A2E521-D466-9F4E-93A5-49B814F383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DEE415FA-C2F1-7847-A1DE-F7E2E1DEE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E35582E7-A22C-524D-AD08-1DF93D390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4A527-0183-D840-83AA-28F68E301178}" type="datetimeFigureOut">
              <a:rPr lang="sv-SE" smtClean="0"/>
              <a:t>2021-10-13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DF4556BF-9304-0A4D-A765-A6232CFA3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ADA48808-EE77-5641-BF14-D953D474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49059-BE1D-C747-9FEA-8A7D260AE6C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5199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729496B-C0B0-624B-9849-CCC567E0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68C837F-2A46-7E4C-A8E0-5632C05D0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44862062-A560-2446-BE78-D0668F79B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F5BAD915-4736-2044-BE9E-FA61D555E6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AD9AE6DF-A5AF-7946-A7C0-53CD37D89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1314A982-9D78-2547-B5F5-E4238F37D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4A527-0183-D840-83AA-28F68E301178}" type="datetimeFigureOut">
              <a:rPr lang="sv-SE" smtClean="0"/>
              <a:t>2021-10-13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987B0CD6-E893-B841-A1DD-E49A6A7E8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87A8631D-CA73-7947-9C89-EB10D5B13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49059-BE1D-C747-9FEA-8A7D260AE6C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7378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270259D-1959-4C43-A2D7-A28EBCCBB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39E24D36-A17E-AC44-BCAE-DA067D7AE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4A527-0183-D840-83AA-28F68E301178}" type="datetimeFigureOut">
              <a:rPr lang="sv-SE" smtClean="0"/>
              <a:t>2021-10-13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CA3AA43F-66F7-CF4D-8C00-35AE621A8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1024183E-949B-E141-A437-ADB995BC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49059-BE1D-C747-9FEA-8A7D260AE6C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7333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90A76F58-5CE5-4444-B1DA-C1772D903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4A527-0183-D840-83AA-28F68E301178}" type="datetimeFigureOut">
              <a:rPr lang="sv-SE" smtClean="0"/>
              <a:t>2021-10-13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225D5529-D3FA-5C4B-A2CB-343DA9496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A41DC068-2228-5A40-8E9F-9C10E90B7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49059-BE1D-C747-9FEA-8A7D260AE6C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7289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BF6761C-055A-3A49-ABB3-8ACB87E90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5CD50FF-25CF-3F46-AB74-C213A3C81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4F6B9D37-DCE9-8A4B-851D-9DBE7FA43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88772A51-C132-A645-BDA3-23CE6370E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4A527-0183-D840-83AA-28F68E301178}" type="datetimeFigureOut">
              <a:rPr lang="sv-SE" smtClean="0"/>
              <a:t>2021-10-13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7B3C3DBF-5C18-404D-907C-515FF5012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1F0A632-9263-E249-9F03-F78E0B8C0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49059-BE1D-C747-9FEA-8A7D260AE6C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0758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C2944B8-5EC3-8442-9425-65BD71B6A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982F562E-0A39-594F-8051-169A2E325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F8BACAA8-2AF9-D548-B46D-848B83BA1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8FFD89A-E6BE-824C-8E3E-C05F6FA5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4A527-0183-D840-83AA-28F68E301178}" type="datetimeFigureOut">
              <a:rPr lang="sv-SE" smtClean="0"/>
              <a:t>2021-10-13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7A1400F-B0DE-DA45-8166-0D6EF5532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47EBFD37-1C6C-3848-9F44-148890293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49059-BE1D-C747-9FEA-8A7D260AE6C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46727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6FD9D68-8EC7-F34E-BA07-B84C3580C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4DC2541C-C566-9C4C-ACBF-BAE87DC01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02A1086-0617-404E-9A6B-5A6F5BC56F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4A527-0183-D840-83AA-28F68E301178}" type="datetimeFigureOut">
              <a:rPr lang="sv-SE" smtClean="0"/>
              <a:t>2021-10-13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0C133C1-3498-B247-ACD1-310F5381D2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7278093-FE85-0448-97E9-B9DB270DE9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49059-BE1D-C747-9FEA-8A7D260AE6C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9873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0A15B34-AC78-7447-B6DC-2E30FE1ADC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Lab 2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CA5E61B1-EF7E-0440-8891-4791DD0D85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Cruz, Svanborg</a:t>
            </a:r>
          </a:p>
        </p:txBody>
      </p:sp>
    </p:spTree>
    <p:extLst>
      <p:ext uri="{BB962C8B-B14F-4D97-AF65-F5344CB8AC3E}">
        <p14:creationId xmlns:p14="http://schemas.microsoft.com/office/powerpoint/2010/main" val="3135025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2CE5BFE-2455-F64A-957A-2926A15B5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Q2+Q3: </a:t>
            </a:r>
            <a:r>
              <a:rPr lang="sv-SE" dirty="0" err="1"/>
              <a:t>Polynomial</a:t>
            </a:r>
            <a:r>
              <a:rPr lang="sv-SE" dirty="0"/>
              <a:t> parameters: p=6</a:t>
            </a:r>
          </a:p>
        </p:txBody>
      </p:sp>
      <p:pic>
        <p:nvPicPr>
          <p:cNvPr id="4" name="Platshållare för innehåll 3">
            <a:extLst>
              <a:ext uri="{FF2B5EF4-FFF2-40B4-BE49-F238E27FC236}">
                <a16:creationId xmlns:a16="http://schemas.microsoft.com/office/drawing/2014/main" id="{49ED05B6-F30B-3040-A506-E08E7066C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2312" y="1825625"/>
            <a:ext cx="57073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046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6F7EB6C-8CEF-7F45-8A6C-7DF40658E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Q2+Q3: RBF parameters: sigma=0.1</a:t>
            </a:r>
          </a:p>
        </p:txBody>
      </p:sp>
      <p:pic>
        <p:nvPicPr>
          <p:cNvPr id="4" name="Platshållare för innehåll 3">
            <a:extLst>
              <a:ext uri="{FF2B5EF4-FFF2-40B4-BE49-F238E27FC236}">
                <a16:creationId xmlns:a16="http://schemas.microsoft.com/office/drawing/2014/main" id="{B5BBE941-C946-1F44-B6BA-1F8C80CE3E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9956" y="1825625"/>
            <a:ext cx="585208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633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6602969-4123-8E4F-B861-6498EC66A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Q2+Q3: RBF parameters: sigma=1</a:t>
            </a:r>
          </a:p>
        </p:txBody>
      </p:sp>
      <p:pic>
        <p:nvPicPr>
          <p:cNvPr id="4" name="Platshållare för innehåll 3">
            <a:extLst>
              <a:ext uri="{FF2B5EF4-FFF2-40B4-BE49-F238E27FC236}">
                <a16:creationId xmlns:a16="http://schemas.microsoft.com/office/drawing/2014/main" id="{62C824A3-1F3E-3D4E-8C65-1C00BD58D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1994" y="1825625"/>
            <a:ext cx="56080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813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785A5F3-B919-0340-AE2E-7D82D41C3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Q2+Q3: RBF parameters: sigma = 5</a:t>
            </a:r>
          </a:p>
        </p:txBody>
      </p:sp>
      <p:pic>
        <p:nvPicPr>
          <p:cNvPr id="4" name="Platshållare för innehåll 3">
            <a:extLst>
              <a:ext uri="{FF2B5EF4-FFF2-40B4-BE49-F238E27FC236}">
                <a16:creationId xmlns:a16="http://schemas.microsoft.com/office/drawing/2014/main" id="{34C8DB2E-9BA5-DE4C-9487-690DD1699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2034" y="1825625"/>
            <a:ext cx="570793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88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A5A257E-40EA-C84C-A2CD-4E4AF49DB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Q3: Bias-</a:t>
            </a:r>
            <a:r>
              <a:rPr lang="sv-SE" dirty="0" err="1"/>
              <a:t>Variance</a:t>
            </a:r>
            <a:r>
              <a:rPr lang="sv-SE" dirty="0"/>
              <a:t> </a:t>
            </a:r>
            <a:r>
              <a:rPr lang="sv-SE" dirty="0" err="1"/>
              <a:t>Tradeoff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43BECEE-32C6-D549-975D-47C2407E4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In the </a:t>
            </a:r>
            <a:r>
              <a:rPr lang="sv-SE" dirty="0" err="1"/>
              <a:t>polynomial</a:t>
            </a:r>
            <a:r>
              <a:rPr lang="sv-SE" dirty="0"/>
              <a:t> case: </a:t>
            </a:r>
            <a:r>
              <a:rPr lang="sv-SE" dirty="0" err="1"/>
              <a:t>Higher</a:t>
            </a:r>
            <a:r>
              <a:rPr lang="sv-SE" dirty="0"/>
              <a:t> p fits the data </a:t>
            </a:r>
            <a:r>
              <a:rPr lang="sv-SE" dirty="0" err="1"/>
              <a:t>better</a:t>
            </a:r>
            <a:r>
              <a:rPr lang="sv-SE" dirty="0"/>
              <a:t> </a:t>
            </a:r>
            <a:r>
              <a:rPr lang="sv-SE" dirty="0" err="1"/>
              <a:t>because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reach</a:t>
            </a:r>
            <a:r>
              <a:rPr lang="sv-SE" dirty="0"/>
              <a:t> </a:t>
            </a:r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points</a:t>
            </a:r>
            <a:r>
              <a:rPr lang="sv-SE" dirty="0"/>
              <a:t>. </a:t>
            </a:r>
            <a:r>
              <a:rPr lang="sv-SE" dirty="0" err="1"/>
              <a:t>But</a:t>
            </a:r>
            <a:r>
              <a:rPr lang="sv-SE" dirty="0"/>
              <a:t>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introduces</a:t>
            </a:r>
            <a:r>
              <a:rPr lang="sv-SE" dirty="0"/>
              <a:t> a risk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overfitting</a:t>
            </a:r>
            <a:r>
              <a:rPr lang="sv-SE" dirty="0"/>
              <a:t> </a:t>
            </a:r>
            <a:r>
              <a:rPr lang="sv-SE" dirty="0" err="1"/>
              <a:t>which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now</a:t>
            </a:r>
            <a:r>
              <a:rPr lang="sv-SE" dirty="0"/>
              <a:t> </a:t>
            </a:r>
            <a:r>
              <a:rPr lang="sv-SE" dirty="0" err="1"/>
              <a:t>leads</a:t>
            </a:r>
            <a:r>
              <a:rPr lang="sv-SE" dirty="0"/>
              <a:t> to </a:t>
            </a:r>
            <a:r>
              <a:rPr lang="sv-SE" dirty="0" err="1"/>
              <a:t>high</a:t>
            </a:r>
            <a:r>
              <a:rPr lang="sv-SE" dirty="0"/>
              <a:t> </a:t>
            </a:r>
            <a:r>
              <a:rPr lang="sv-SE" dirty="0" err="1"/>
              <a:t>variance</a:t>
            </a:r>
            <a:r>
              <a:rPr lang="sv-SE" dirty="0"/>
              <a:t>.</a:t>
            </a:r>
          </a:p>
          <a:p>
            <a:r>
              <a:rPr lang="sv-SE" dirty="0"/>
              <a:t>In RBF case: </a:t>
            </a:r>
            <a:r>
              <a:rPr lang="sv-SE" dirty="0" err="1"/>
              <a:t>Large</a:t>
            </a:r>
            <a:r>
              <a:rPr lang="sv-SE" dirty="0"/>
              <a:t> sigma </a:t>
            </a:r>
            <a:r>
              <a:rPr lang="sv-SE" dirty="0" err="1"/>
              <a:t>leads</a:t>
            </a:r>
            <a:r>
              <a:rPr lang="sv-SE" dirty="0"/>
              <a:t> to flexible and </a:t>
            </a:r>
            <a:r>
              <a:rPr lang="sv-SE" dirty="0" err="1"/>
              <a:t>smooth</a:t>
            </a:r>
            <a:r>
              <a:rPr lang="sv-SE" dirty="0"/>
              <a:t> </a:t>
            </a:r>
            <a:r>
              <a:rPr lang="sv-SE" dirty="0" err="1"/>
              <a:t>boundry</a:t>
            </a:r>
            <a:r>
              <a:rPr lang="sv-SE" dirty="0"/>
              <a:t>, </a:t>
            </a:r>
            <a:r>
              <a:rPr lang="sv-SE" dirty="0" err="1"/>
              <a:t>thus</a:t>
            </a:r>
            <a:r>
              <a:rPr lang="sv-SE" dirty="0"/>
              <a:t> </a:t>
            </a:r>
            <a:r>
              <a:rPr lang="sv-SE" dirty="0" err="1"/>
              <a:t>avoiding</a:t>
            </a:r>
            <a:r>
              <a:rPr lang="sv-SE" dirty="0"/>
              <a:t> </a:t>
            </a:r>
            <a:r>
              <a:rPr lang="sv-SE" dirty="0" err="1"/>
              <a:t>overfitting</a:t>
            </a:r>
            <a:r>
              <a:rPr lang="sv-SE" dirty="0"/>
              <a:t> and </a:t>
            </a:r>
            <a:r>
              <a:rPr lang="sv-SE" dirty="0" err="1"/>
              <a:t>high</a:t>
            </a:r>
            <a:r>
              <a:rPr lang="sv-SE" dirty="0"/>
              <a:t> </a:t>
            </a:r>
            <a:r>
              <a:rPr lang="sv-SE" dirty="0" err="1"/>
              <a:t>variance</a:t>
            </a:r>
            <a:r>
              <a:rPr lang="sv-SE" dirty="0"/>
              <a:t> </a:t>
            </a:r>
            <a:r>
              <a:rPr lang="sv-SE" dirty="0" err="1"/>
              <a:t>but</a:t>
            </a:r>
            <a:r>
              <a:rPr lang="sv-SE" dirty="0"/>
              <a:t> leading to </a:t>
            </a:r>
            <a:r>
              <a:rPr lang="sv-SE" dirty="0" err="1"/>
              <a:t>high</a:t>
            </a:r>
            <a:r>
              <a:rPr lang="sv-SE" dirty="0"/>
              <a:t> bias.</a:t>
            </a:r>
          </a:p>
        </p:txBody>
      </p:sp>
    </p:spTree>
    <p:extLst>
      <p:ext uri="{BB962C8B-B14F-4D97-AF65-F5344CB8AC3E}">
        <p14:creationId xmlns:p14="http://schemas.microsoft.com/office/powerpoint/2010/main" val="1394745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EC7500D-9058-F04C-9BE2-02B68FFB6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Q4: C-</a:t>
            </a:r>
            <a:r>
              <a:rPr lang="sv-SE" dirty="0" err="1"/>
              <a:t>variable</a:t>
            </a:r>
            <a:r>
              <a:rPr lang="sv-SE" dirty="0"/>
              <a:t> = 0.1</a:t>
            </a:r>
          </a:p>
        </p:txBody>
      </p:sp>
      <p:pic>
        <p:nvPicPr>
          <p:cNvPr id="4" name="Platshållare för innehåll 3">
            <a:extLst>
              <a:ext uri="{FF2B5EF4-FFF2-40B4-BE49-F238E27FC236}">
                <a16:creationId xmlns:a16="http://schemas.microsoft.com/office/drawing/2014/main" id="{CD3FDB2B-BDF9-C94F-A6D8-3E9E5D387D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6527" y="1825625"/>
            <a:ext cx="579894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316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13522AE-DDD6-B546-81FB-1B4D1119B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Q4: C-</a:t>
            </a:r>
            <a:r>
              <a:rPr lang="sv-SE" dirty="0" err="1"/>
              <a:t>variable</a:t>
            </a:r>
            <a:r>
              <a:rPr lang="sv-SE" dirty="0"/>
              <a:t> = 10</a:t>
            </a:r>
          </a:p>
        </p:txBody>
      </p:sp>
      <p:pic>
        <p:nvPicPr>
          <p:cNvPr id="4" name="Platshållare för innehåll 3">
            <a:extLst>
              <a:ext uri="{FF2B5EF4-FFF2-40B4-BE49-F238E27FC236}">
                <a16:creationId xmlns:a16="http://schemas.microsoft.com/office/drawing/2014/main" id="{21D447BF-FA7C-1649-AEB0-196B6FD846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8035" y="1825625"/>
            <a:ext cx="59359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688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071E2F5-3B57-484A-9F8A-11D7395C6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Q4: C-</a:t>
            </a:r>
            <a:r>
              <a:rPr lang="sv-SE" dirty="0" err="1"/>
              <a:t>variable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87B5A86-1233-614A-BE71-596C98426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C is like a </a:t>
            </a:r>
            <a:r>
              <a:rPr lang="sv-SE" dirty="0" err="1"/>
              <a:t>penalty</a:t>
            </a:r>
            <a:r>
              <a:rPr lang="sv-SE" dirty="0"/>
              <a:t> term. </a:t>
            </a:r>
            <a:r>
              <a:rPr lang="sv-SE" dirty="0" err="1"/>
              <a:t>Large</a:t>
            </a:r>
            <a:r>
              <a:rPr lang="sv-SE" dirty="0"/>
              <a:t> C </a:t>
            </a:r>
            <a:r>
              <a:rPr lang="sv-SE" dirty="0" err="1"/>
              <a:t>penalize</a:t>
            </a:r>
            <a:r>
              <a:rPr lang="sv-SE" dirty="0"/>
              <a:t> hard for </a:t>
            </a:r>
            <a:r>
              <a:rPr lang="sv-SE" dirty="0" err="1"/>
              <a:t>errors</a:t>
            </a:r>
            <a:r>
              <a:rPr lang="sv-SE" dirty="0"/>
              <a:t> =&gt; small </a:t>
            </a:r>
            <a:r>
              <a:rPr lang="sv-SE" dirty="0" err="1"/>
              <a:t>margin</a:t>
            </a:r>
            <a:r>
              <a:rPr lang="sv-SE" dirty="0"/>
              <a:t>. Thus </a:t>
            </a:r>
            <a:r>
              <a:rPr lang="sv-SE" dirty="0" err="1"/>
              <a:t>very</a:t>
            </a:r>
            <a:r>
              <a:rPr lang="sv-SE" dirty="0"/>
              <a:t> </a:t>
            </a:r>
            <a:r>
              <a:rPr lang="sv-SE" dirty="0" err="1"/>
              <a:t>large</a:t>
            </a:r>
            <a:r>
              <a:rPr lang="sv-SE" dirty="0"/>
              <a:t> C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move</a:t>
            </a:r>
            <a:r>
              <a:rPr lang="sv-SE" dirty="0"/>
              <a:t> </a:t>
            </a:r>
            <a:r>
              <a:rPr lang="sv-SE" dirty="0" err="1"/>
              <a:t>us</a:t>
            </a:r>
            <a:r>
              <a:rPr lang="sv-SE" dirty="0"/>
              <a:t> </a:t>
            </a:r>
            <a:r>
              <a:rPr lang="sv-SE" dirty="0" err="1"/>
              <a:t>closer</a:t>
            </a:r>
            <a:r>
              <a:rPr lang="sv-SE" dirty="0"/>
              <a:t> to the original case </a:t>
            </a:r>
            <a:r>
              <a:rPr lang="sv-SE" dirty="0" err="1"/>
              <a:t>where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no </a:t>
            </a:r>
            <a:r>
              <a:rPr lang="sv-SE" dirty="0" err="1"/>
              <a:t>upper</a:t>
            </a:r>
            <a:r>
              <a:rPr lang="sv-SE" dirty="0"/>
              <a:t> </a:t>
            </a:r>
            <a:r>
              <a:rPr lang="sv-SE" dirty="0" err="1"/>
              <a:t>bound</a:t>
            </a:r>
            <a:r>
              <a:rPr lang="sv-SE" dirty="0"/>
              <a:t> for </a:t>
            </a:r>
            <a:r>
              <a:rPr lang="sv-SE" dirty="0" err="1"/>
              <a:t>alpha</a:t>
            </a:r>
            <a:r>
              <a:rPr lang="sv-SE" dirty="0"/>
              <a:t>.</a:t>
            </a:r>
          </a:p>
          <a:p>
            <a:r>
              <a:rPr lang="sv-SE" dirty="0"/>
              <a:t>Small C =&gt; </a:t>
            </a:r>
            <a:r>
              <a:rPr lang="sv-SE" dirty="0" err="1"/>
              <a:t>larger</a:t>
            </a:r>
            <a:r>
              <a:rPr lang="sv-SE" dirty="0"/>
              <a:t> </a:t>
            </a:r>
            <a:r>
              <a:rPr lang="sv-SE" dirty="0" err="1"/>
              <a:t>margin</a:t>
            </a:r>
            <a:r>
              <a:rPr lang="sv-SE" dirty="0"/>
              <a:t> and </a:t>
            </a:r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missclassification</a:t>
            </a:r>
            <a:r>
              <a:rPr lang="sv-SE" dirty="0"/>
              <a:t>. </a:t>
            </a:r>
            <a:r>
              <a:rPr lang="sv-SE" dirty="0" err="1"/>
              <a:t>Good</a:t>
            </a:r>
            <a:r>
              <a:rPr lang="sv-SE" dirty="0"/>
              <a:t> to </a:t>
            </a:r>
            <a:r>
              <a:rPr lang="sv-SE" dirty="0" err="1"/>
              <a:t>use</a:t>
            </a:r>
            <a:r>
              <a:rPr lang="sv-SE" dirty="0"/>
              <a:t> for </a:t>
            </a:r>
            <a:r>
              <a:rPr lang="sv-SE" dirty="0" err="1"/>
              <a:t>noisy</a:t>
            </a:r>
            <a:r>
              <a:rPr lang="sv-SE" dirty="0"/>
              <a:t> data.</a:t>
            </a:r>
          </a:p>
          <a:p>
            <a:r>
              <a:rPr lang="sv-SE" dirty="0"/>
              <a:t>C sets the relative </a:t>
            </a:r>
            <a:r>
              <a:rPr lang="sv-SE" dirty="0" err="1"/>
              <a:t>importance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avoiding</a:t>
            </a:r>
            <a:r>
              <a:rPr lang="sv-SE" dirty="0"/>
              <a:t> slack </a:t>
            </a:r>
            <a:r>
              <a:rPr lang="sv-SE" dirty="0" err="1"/>
              <a:t>versus</a:t>
            </a:r>
            <a:r>
              <a:rPr lang="sv-SE" dirty="0"/>
              <a:t> </a:t>
            </a:r>
            <a:r>
              <a:rPr lang="sv-SE" dirty="0" err="1"/>
              <a:t>getting</a:t>
            </a:r>
            <a:r>
              <a:rPr lang="sv-SE" dirty="0"/>
              <a:t> a </a:t>
            </a:r>
            <a:r>
              <a:rPr lang="sv-SE" dirty="0" err="1"/>
              <a:t>wider</a:t>
            </a:r>
            <a:r>
              <a:rPr lang="sv-SE" dirty="0"/>
              <a:t> </a:t>
            </a:r>
            <a:r>
              <a:rPr lang="sv-SE" dirty="0" err="1"/>
              <a:t>margin</a:t>
            </a:r>
            <a:r>
              <a:rPr lang="sv-SE" dirty="0"/>
              <a:t>.</a:t>
            </a:r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06454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D37A49-D3B0-9F4C-BFFC-5E6A8796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Q5: </a:t>
            </a:r>
            <a:r>
              <a:rPr lang="sv-SE" dirty="0" err="1"/>
              <a:t>More</a:t>
            </a:r>
            <a:r>
              <a:rPr lang="sv-SE" dirty="0"/>
              <a:t> Slack </a:t>
            </a:r>
            <a:r>
              <a:rPr lang="sv-SE" dirty="0" err="1"/>
              <a:t>versus</a:t>
            </a:r>
            <a:r>
              <a:rPr lang="sv-SE" dirty="0"/>
              <a:t> </a:t>
            </a:r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Complex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9113899-41D8-3A45-92E8-08801F1D7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600"/>
              </a:spcBef>
            </a:pPr>
            <a:r>
              <a:rPr lang="sv-SE" dirty="0" err="1"/>
              <a:t>When</a:t>
            </a:r>
            <a:r>
              <a:rPr lang="sv-SE" dirty="0"/>
              <a:t> the data </a:t>
            </a:r>
            <a:r>
              <a:rPr lang="sv-SE" dirty="0" err="1"/>
              <a:t>consists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overlapping</a:t>
            </a:r>
            <a:r>
              <a:rPr lang="sv-SE" dirty="0"/>
              <a:t> </a:t>
            </a:r>
            <a:r>
              <a:rPr lang="sv-SE" dirty="0" err="1"/>
              <a:t>classes</a:t>
            </a:r>
            <a:r>
              <a:rPr lang="sv-SE" dirty="0"/>
              <a:t> (for </a:t>
            </a:r>
            <a:r>
              <a:rPr lang="sv-SE" dirty="0" err="1"/>
              <a:t>example</a:t>
            </a:r>
            <a:r>
              <a:rPr lang="sv-SE" dirty="0"/>
              <a:t> </a:t>
            </a:r>
            <a:r>
              <a:rPr lang="sv-SE" dirty="0" err="1"/>
              <a:t>because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noise</a:t>
            </a:r>
            <a:r>
              <a:rPr lang="sv-SE" dirty="0"/>
              <a:t> or </a:t>
            </a:r>
            <a:r>
              <a:rPr lang="sv-SE" dirty="0" err="1"/>
              <a:t>outliers</a:t>
            </a:r>
            <a:r>
              <a:rPr lang="sv-SE" dirty="0"/>
              <a:t>) </a:t>
            </a:r>
            <a:r>
              <a:rPr lang="sv-SE" dirty="0" err="1"/>
              <a:t>then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want</a:t>
            </a:r>
            <a:r>
              <a:rPr lang="sv-SE" dirty="0"/>
              <a:t> to </a:t>
            </a:r>
            <a:r>
              <a:rPr lang="sv-SE" dirty="0" err="1"/>
              <a:t>opt</a:t>
            </a:r>
            <a:r>
              <a:rPr lang="sv-SE" dirty="0"/>
              <a:t> for </a:t>
            </a:r>
            <a:r>
              <a:rPr lang="sv-SE" dirty="0" err="1"/>
              <a:t>more</a:t>
            </a:r>
            <a:r>
              <a:rPr lang="sv-SE" dirty="0"/>
              <a:t> slack, so </a:t>
            </a:r>
            <a:r>
              <a:rPr lang="sv-SE" dirty="0" err="1"/>
              <a:t>that</a:t>
            </a:r>
            <a:r>
              <a:rPr lang="sv-SE" dirty="0"/>
              <a:t> the </a:t>
            </a:r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generalize</a:t>
            </a:r>
            <a:r>
              <a:rPr lang="sv-SE" dirty="0"/>
              <a:t> </a:t>
            </a:r>
            <a:r>
              <a:rPr lang="sv-SE" dirty="0" err="1"/>
              <a:t>better</a:t>
            </a:r>
            <a:r>
              <a:rPr lang="sv-SE" dirty="0"/>
              <a:t>.</a:t>
            </a:r>
          </a:p>
          <a:p>
            <a:pPr>
              <a:spcBef>
                <a:spcPts val="1600"/>
              </a:spcBef>
            </a:pPr>
            <a:r>
              <a:rPr lang="sv-SE" dirty="0" err="1"/>
              <a:t>When</a:t>
            </a:r>
            <a:r>
              <a:rPr lang="sv-SE" dirty="0"/>
              <a:t> the data </a:t>
            </a:r>
            <a:r>
              <a:rPr lang="sv-SE" dirty="0" err="1"/>
              <a:t>consists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separate</a:t>
            </a:r>
            <a:r>
              <a:rPr lang="sv-SE" dirty="0"/>
              <a:t> clusters </a:t>
            </a:r>
            <a:r>
              <a:rPr lang="sv-SE" dirty="0" err="1"/>
              <a:t>of</a:t>
            </a:r>
            <a:r>
              <a:rPr lang="sv-SE" dirty="0"/>
              <a:t> data </a:t>
            </a:r>
            <a:r>
              <a:rPr lang="sv-SE" dirty="0" err="1"/>
              <a:t>points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hard to </a:t>
            </a:r>
            <a:r>
              <a:rPr lang="sv-SE" dirty="0" err="1"/>
              <a:t>separate</a:t>
            </a:r>
            <a:r>
              <a:rPr lang="sv-SE" dirty="0"/>
              <a:t> </a:t>
            </a:r>
            <a:r>
              <a:rPr lang="sv-SE" dirty="0" err="1"/>
              <a:t>linearly</a:t>
            </a:r>
            <a:r>
              <a:rPr lang="sv-SE" dirty="0"/>
              <a:t>,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opt</a:t>
            </a:r>
            <a:r>
              <a:rPr lang="sv-SE" dirty="0"/>
              <a:t> for a </a:t>
            </a:r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complex</a:t>
            </a:r>
            <a:r>
              <a:rPr lang="sv-SE" dirty="0"/>
              <a:t> </a:t>
            </a:r>
            <a:r>
              <a:rPr lang="sv-SE" dirty="0" err="1"/>
              <a:t>kernel</a:t>
            </a:r>
            <a:r>
              <a:rPr lang="sv-SE" dirty="0"/>
              <a:t> </a:t>
            </a:r>
            <a:r>
              <a:rPr lang="sv-SE" dirty="0" err="1"/>
              <a:t>function</a:t>
            </a:r>
            <a:r>
              <a:rPr lang="sv-S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8697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5324640-6695-2644-ABF6-116A60B86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Base</a:t>
            </a:r>
            <a:r>
              <a:rPr lang="sv-SE" dirty="0"/>
              <a:t> Case</a:t>
            </a:r>
          </a:p>
        </p:txBody>
      </p:sp>
      <p:pic>
        <p:nvPicPr>
          <p:cNvPr id="4" name="Platshållare för innehåll 3">
            <a:extLst>
              <a:ext uri="{FF2B5EF4-FFF2-40B4-BE49-F238E27FC236}">
                <a16:creationId xmlns:a16="http://schemas.microsoft.com/office/drawing/2014/main" id="{A3A8F44A-B3C8-AD49-BD5B-12C1B95D0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6894" y="1825625"/>
            <a:ext cx="55982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769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BCCE1FF-97B4-C344-B3EB-1463946C7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Q1: </a:t>
            </a:r>
            <a:r>
              <a:rPr lang="sv-SE" dirty="0" err="1"/>
              <a:t>Move</a:t>
            </a:r>
            <a:r>
              <a:rPr lang="sv-SE" dirty="0"/>
              <a:t> </a:t>
            </a:r>
            <a:r>
              <a:rPr lang="sv-SE" dirty="0" err="1"/>
              <a:t>around</a:t>
            </a:r>
            <a:endParaRPr lang="sv-SE" dirty="0"/>
          </a:p>
        </p:txBody>
      </p:sp>
      <p:pic>
        <p:nvPicPr>
          <p:cNvPr id="4" name="Platshållare för innehåll 3">
            <a:extLst>
              <a:ext uri="{FF2B5EF4-FFF2-40B4-BE49-F238E27FC236}">
                <a16:creationId xmlns:a16="http://schemas.microsoft.com/office/drawing/2014/main" id="{C9609148-DB42-FA4C-9D3C-43EBD37A07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5518" y="1825625"/>
            <a:ext cx="566096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596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595433F-24F9-8E46-8AEC-0FE0BFF6E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Q1: </a:t>
            </a:r>
            <a:r>
              <a:rPr lang="sv-SE" dirty="0" err="1"/>
              <a:t>Move</a:t>
            </a:r>
            <a:r>
              <a:rPr lang="sv-SE" dirty="0"/>
              <a:t> </a:t>
            </a:r>
            <a:r>
              <a:rPr lang="sv-SE" dirty="0" err="1"/>
              <a:t>around</a:t>
            </a:r>
            <a:endParaRPr lang="sv-SE" dirty="0"/>
          </a:p>
        </p:txBody>
      </p:sp>
      <p:pic>
        <p:nvPicPr>
          <p:cNvPr id="4" name="Platshållare för innehåll 3">
            <a:extLst>
              <a:ext uri="{FF2B5EF4-FFF2-40B4-BE49-F238E27FC236}">
                <a16:creationId xmlns:a16="http://schemas.microsoft.com/office/drawing/2014/main" id="{079A6073-BA0A-DA4E-AC78-9943BC14E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3716" y="1825625"/>
            <a:ext cx="58045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950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7F6D7EC-CE45-8845-8D3D-9302A98CA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Q2+Q3: </a:t>
            </a:r>
            <a:r>
              <a:rPr lang="sv-SE" dirty="0" err="1"/>
              <a:t>Polynomial</a:t>
            </a:r>
            <a:r>
              <a:rPr lang="sv-SE" dirty="0"/>
              <a:t> parameters: p=2</a:t>
            </a:r>
          </a:p>
        </p:txBody>
      </p:sp>
      <p:pic>
        <p:nvPicPr>
          <p:cNvPr id="4" name="Platshållare för innehåll 3">
            <a:extLst>
              <a:ext uri="{FF2B5EF4-FFF2-40B4-BE49-F238E27FC236}">
                <a16:creationId xmlns:a16="http://schemas.microsoft.com/office/drawing/2014/main" id="{68DF0B32-891A-F445-9727-AD98454558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3854" y="1825625"/>
            <a:ext cx="562429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23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49C2AE7-7D37-144D-9F81-1EBE10133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Q2+Q3: </a:t>
            </a:r>
            <a:r>
              <a:rPr lang="sv-SE" dirty="0" err="1"/>
              <a:t>Polynomial</a:t>
            </a:r>
            <a:r>
              <a:rPr lang="sv-SE" dirty="0"/>
              <a:t> parameters: p=5</a:t>
            </a:r>
          </a:p>
        </p:txBody>
      </p:sp>
      <p:pic>
        <p:nvPicPr>
          <p:cNvPr id="4" name="Platshållare för innehåll 3">
            <a:extLst>
              <a:ext uri="{FF2B5EF4-FFF2-40B4-BE49-F238E27FC236}">
                <a16:creationId xmlns:a16="http://schemas.microsoft.com/office/drawing/2014/main" id="{E630782E-C909-B44F-97F2-90464AE7C1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4840" y="1825625"/>
            <a:ext cx="60223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115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6712FA4-FB57-124F-AB89-818A10942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Q2+Q3: </a:t>
            </a:r>
            <a:r>
              <a:rPr lang="sv-SE" dirty="0" err="1"/>
              <a:t>Polynomial</a:t>
            </a:r>
            <a:r>
              <a:rPr lang="sv-SE" dirty="0"/>
              <a:t> parameters: p=9</a:t>
            </a:r>
          </a:p>
        </p:txBody>
      </p:sp>
      <p:pic>
        <p:nvPicPr>
          <p:cNvPr id="4" name="Platshållare för innehåll 3">
            <a:extLst>
              <a:ext uri="{FF2B5EF4-FFF2-40B4-BE49-F238E27FC236}">
                <a16:creationId xmlns:a16="http://schemas.microsoft.com/office/drawing/2014/main" id="{3878E7EF-3481-2F4D-B5AA-295129805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2273" y="1825625"/>
            <a:ext cx="58674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29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8F452E7-9F8F-C948-AB50-B845E470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Q2+Q3: </a:t>
            </a:r>
            <a:r>
              <a:rPr lang="sv-SE" dirty="0" err="1"/>
              <a:t>Polynomial</a:t>
            </a:r>
            <a:r>
              <a:rPr lang="sv-SE" dirty="0"/>
              <a:t> parameters: p=2</a:t>
            </a:r>
          </a:p>
        </p:txBody>
      </p:sp>
      <p:pic>
        <p:nvPicPr>
          <p:cNvPr id="4" name="Platshållare för innehåll 3">
            <a:extLst>
              <a:ext uri="{FF2B5EF4-FFF2-40B4-BE49-F238E27FC236}">
                <a16:creationId xmlns:a16="http://schemas.microsoft.com/office/drawing/2014/main" id="{0B6F9DED-CA3D-5A4B-925E-9911091ACA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4684" y="1825625"/>
            <a:ext cx="57026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788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B606C5E-49BA-704C-8B9E-3C48BF4AA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Q2+Q3: </a:t>
            </a:r>
            <a:r>
              <a:rPr lang="sv-SE" dirty="0" err="1"/>
              <a:t>Polynomial</a:t>
            </a:r>
            <a:r>
              <a:rPr lang="sv-SE" dirty="0"/>
              <a:t> parameters: p=5</a:t>
            </a:r>
          </a:p>
        </p:txBody>
      </p:sp>
      <p:pic>
        <p:nvPicPr>
          <p:cNvPr id="4" name="Platshållare för innehåll 3">
            <a:extLst>
              <a:ext uri="{FF2B5EF4-FFF2-40B4-BE49-F238E27FC236}">
                <a16:creationId xmlns:a16="http://schemas.microsoft.com/office/drawing/2014/main" id="{0929B86B-FF2F-F542-AD9B-69DB3EAF8E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9037" y="1825625"/>
            <a:ext cx="57339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09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315</Words>
  <Application>Microsoft Macintosh PowerPoint</Application>
  <PresentationFormat>Bredbild</PresentationFormat>
  <Paragraphs>26</Paragraphs>
  <Slides>18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Office-tema</vt:lpstr>
      <vt:lpstr>Lab 2</vt:lpstr>
      <vt:lpstr>Base Case</vt:lpstr>
      <vt:lpstr>Q1: Move around</vt:lpstr>
      <vt:lpstr>Q1: Move around</vt:lpstr>
      <vt:lpstr>Q2+Q3: Polynomial parameters: p=2</vt:lpstr>
      <vt:lpstr>Q2+Q3: Polynomial parameters: p=5</vt:lpstr>
      <vt:lpstr>Q2+Q3: Polynomial parameters: p=9</vt:lpstr>
      <vt:lpstr>Q2+Q3: Polynomial parameters: p=2</vt:lpstr>
      <vt:lpstr>Q2+Q3: Polynomial parameters: p=5</vt:lpstr>
      <vt:lpstr>Q2+Q3: Polynomial parameters: p=6</vt:lpstr>
      <vt:lpstr>Q2+Q3: RBF parameters: sigma=0.1</vt:lpstr>
      <vt:lpstr>Q2+Q3: RBF parameters: sigma=1</vt:lpstr>
      <vt:lpstr>Q2+Q3: RBF parameters: sigma = 5</vt:lpstr>
      <vt:lpstr>Q3: Bias-Variance Tradeoff</vt:lpstr>
      <vt:lpstr>Q4: C-variable = 0.1</vt:lpstr>
      <vt:lpstr>Q4: C-variable = 10</vt:lpstr>
      <vt:lpstr>Q4: C-variable</vt:lpstr>
      <vt:lpstr>Q5: More Slack versus More Complex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</dc:title>
  <dc:creator>Svanborg Lars</dc:creator>
  <cp:lastModifiedBy>Svanborg Lars</cp:lastModifiedBy>
  <cp:revision>2</cp:revision>
  <dcterms:created xsi:type="dcterms:W3CDTF">2021-10-13T09:33:11Z</dcterms:created>
  <dcterms:modified xsi:type="dcterms:W3CDTF">2021-10-13T09:57:38Z</dcterms:modified>
</cp:coreProperties>
</file>