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2" r:id="rId5"/>
    <p:sldId id="263" r:id="rId6"/>
    <p:sldId id="264" r:id="rId7"/>
    <p:sldId id="265" r:id="rId8"/>
    <p:sldId id="261"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0993" autoAdjust="0"/>
  </p:normalViewPr>
  <p:slideViewPr>
    <p:cSldViewPr snapToGrid="0">
      <p:cViewPr varScale="1">
        <p:scale>
          <a:sx n="89" d="100"/>
          <a:sy n="89" d="100"/>
        </p:scale>
        <p:origin x="13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1A2856-1EBA-4597-8444-A7F1783976B2}" type="datetimeFigureOut">
              <a:rPr lang="en-US" smtClean="0"/>
              <a:t>10/24/2025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4A942-660F-4745-BD0F-1CFC916F4ED8}" type="slidenum">
              <a:rPr lang="en-US" smtClean="0"/>
              <a:t>‹#›</a:t>
            </a:fld>
            <a:endParaRPr lang="en-US"/>
          </a:p>
        </p:txBody>
      </p:sp>
    </p:spTree>
    <p:extLst>
      <p:ext uri="{BB962C8B-B14F-4D97-AF65-F5344CB8AC3E}">
        <p14:creationId xmlns:p14="http://schemas.microsoft.com/office/powerpoint/2010/main" val="985440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Personality typing is a way of categorizing people according to their tendencies to think and act in particular ways. The most popular system of personality typing was developed by Isabel Briggs Myers and her mother, Katharine Briggs, in the 1960's. Myers and Briggs proposed using four key dichotomies to differentiate people: Introversion vs. Extraversion, Sensing vs. Intuition, Thinking vs. Feeling, and Judging vs. Perceiving.</a:t>
            </a:r>
            <a:endParaRPr lang="en-US" dirty="0"/>
          </a:p>
        </p:txBody>
      </p:sp>
      <p:sp>
        <p:nvSpPr>
          <p:cNvPr id="4" name="Slide Number Placeholder 3"/>
          <p:cNvSpPr>
            <a:spLocks noGrp="1"/>
          </p:cNvSpPr>
          <p:nvPr>
            <p:ph type="sldNum" sz="quarter" idx="5"/>
          </p:nvPr>
        </p:nvSpPr>
        <p:spPr/>
        <p:txBody>
          <a:bodyPr/>
          <a:lstStyle/>
          <a:p>
            <a:fld id="{52E4A942-660F-4745-BD0F-1CFC916F4ED8}" type="slidenum">
              <a:rPr lang="en-US" smtClean="0"/>
              <a:t>1</a:t>
            </a:fld>
            <a:endParaRPr lang="en-US"/>
          </a:p>
        </p:txBody>
      </p:sp>
    </p:spTree>
    <p:extLst>
      <p:ext uri="{BB962C8B-B14F-4D97-AF65-F5344CB8AC3E}">
        <p14:creationId xmlns:p14="http://schemas.microsoft.com/office/powerpoint/2010/main" val="758476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MBTI test have ~93 questions to classify 16 personalities.</a:t>
            </a:r>
          </a:p>
          <a:p>
            <a:endParaRPr lang="en-US" dirty="0"/>
          </a:p>
          <a:p>
            <a:r>
              <a:rPr lang="en-US" dirty="0"/>
              <a:t>ENJF(</a:t>
            </a:r>
            <a:r>
              <a:rPr lang="en-US" sz="1200" b="1" i="0" kern="1200" dirty="0">
                <a:solidFill>
                  <a:schemeClr val="tx1"/>
                </a:solidFill>
                <a:effectLst/>
                <a:latin typeface="+mn-lt"/>
                <a:ea typeface="+mn-ea"/>
                <a:cs typeface="+mn-cs"/>
              </a:rPr>
              <a:t>Teacher</a:t>
            </a:r>
            <a:r>
              <a:rPr lang="en-US" dirty="0"/>
              <a:t>) - </a:t>
            </a:r>
            <a:r>
              <a:rPr lang="en-US" sz="1200" b="0" i="0" kern="1200" dirty="0">
                <a:solidFill>
                  <a:schemeClr val="tx1"/>
                </a:solidFill>
                <a:effectLst/>
                <a:latin typeface="+mn-lt"/>
                <a:ea typeface="+mn-ea"/>
                <a:cs typeface="+mn-cs"/>
              </a:rPr>
              <a:t>ENFJs are idealist organizers, driven to lead others toward their insightful vision of what is best for humanity.</a:t>
            </a:r>
            <a:endParaRPr lang="en-US" dirty="0"/>
          </a:p>
          <a:p>
            <a:r>
              <a:rPr lang="en-US" dirty="0"/>
              <a:t>INFJ(</a:t>
            </a:r>
            <a:r>
              <a:rPr lang="en-US" sz="1200" b="1" i="0" kern="1200" dirty="0">
                <a:solidFill>
                  <a:schemeClr val="tx1"/>
                </a:solidFill>
                <a:effectLst/>
                <a:latin typeface="+mn-lt"/>
                <a:ea typeface="+mn-ea"/>
                <a:cs typeface="+mn-cs"/>
              </a:rPr>
              <a:t>Counselor</a:t>
            </a:r>
            <a:r>
              <a:rPr lang="en-US" dirty="0"/>
              <a:t>) - </a:t>
            </a:r>
            <a:r>
              <a:rPr lang="en-US" sz="1200" b="0" i="0" kern="1200" dirty="0">
                <a:solidFill>
                  <a:schemeClr val="tx1"/>
                </a:solidFill>
                <a:effectLst/>
                <a:latin typeface="+mn-lt"/>
                <a:ea typeface="+mn-ea"/>
                <a:cs typeface="+mn-cs"/>
              </a:rPr>
              <a:t>INFJs are creative nurturers with a strong sense of personal integrity and a drive to help others realize their potential.</a:t>
            </a:r>
            <a:endParaRPr lang="en-US" dirty="0"/>
          </a:p>
          <a:p>
            <a:r>
              <a:rPr lang="en-US" dirty="0"/>
              <a:t>INTJ(</a:t>
            </a:r>
            <a:r>
              <a:rPr lang="en-US" sz="1200" b="1" i="0" kern="1200" dirty="0">
                <a:solidFill>
                  <a:schemeClr val="tx1"/>
                </a:solidFill>
                <a:effectLst/>
                <a:latin typeface="+mn-lt"/>
                <a:ea typeface="+mn-ea"/>
                <a:cs typeface="+mn-cs"/>
              </a:rPr>
              <a:t>Mastermind</a:t>
            </a:r>
            <a:r>
              <a:rPr lang="en-US" dirty="0"/>
              <a:t>) - </a:t>
            </a:r>
            <a:r>
              <a:rPr lang="en-US" sz="1200" b="0" i="0" kern="1200" dirty="0">
                <a:solidFill>
                  <a:schemeClr val="tx1"/>
                </a:solidFill>
                <a:effectLst/>
                <a:latin typeface="+mn-lt"/>
                <a:ea typeface="+mn-ea"/>
                <a:cs typeface="+mn-cs"/>
              </a:rPr>
              <a:t>INTJs are analytical problem-solvers, eager to improve systems and processes with their innovative ideas.</a:t>
            </a:r>
            <a:endParaRPr lang="en-US" dirty="0"/>
          </a:p>
          <a:p>
            <a:r>
              <a:rPr lang="en-US" dirty="0"/>
              <a:t>ENTJ(</a:t>
            </a:r>
            <a:r>
              <a:rPr lang="en-US" sz="1200" b="1" i="0" kern="1200" dirty="0">
                <a:solidFill>
                  <a:schemeClr val="tx1"/>
                </a:solidFill>
                <a:effectLst/>
                <a:latin typeface="+mn-lt"/>
                <a:ea typeface="+mn-ea"/>
                <a:cs typeface="+mn-cs"/>
              </a:rPr>
              <a:t>Commander</a:t>
            </a:r>
            <a:r>
              <a:rPr lang="en-US" dirty="0"/>
              <a:t>) – </a:t>
            </a:r>
            <a:r>
              <a:rPr lang="en-US" sz="1200" b="0" i="0" kern="1200" dirty="0">
                <a:solidFill>
                  <a:schemeClr val="tx1"/>
                </a:solidFill>
                <a:effectLst/>
                <a:latin typeface="+mn-lt"/>
                <a:ea typeface="+mn-ea"/>
                <a:cs typeface="+mn-cs"/>
              </a:rPr>
              <a:t>ENTJs are strategic leaders, motivated to take charge, develop efficient solutions, and implement impactful change.</a:t>
            </a:r>
            <a:endParaRPr lang="en-US" dirty="0"/>
          </a:p>
          <a:p>
            <a:r>
              <a:rPr lang="en-US" dirty="0"/>
              <a:t>ENFP(</a:t>
            </a:r>
            <a:r>
              <a:rPr lang="en-US" sz="1200" b="1" i="0" kern="1200" dirty="0">
                <a:solidFill>
                  <a:schemeClr val="tx1"/>
                </a:solidFill>
                <a:effectLst/>
                <a:latin typeface="+mn-lt"/>
                <a:ea typeface="+mn-ea"/>
                <a:cs typeface="+mn-cs"/>
              </a:rPr>
              <a:t>Champion</a:t>
            </a:r>
            <a:r>
              <a:rPr lang="en-US" dirty="0"/>
              <a:t>) -  </a:t>
            </a:r>
            <a:r>
              <a:rPr lang="en-US" sz="1200" b="0" i="0" kern="1200" dirty="0">
                <a:solidFill>
                  <a:schemeClr val="tx1"/>
                </a:solidFill>
                <a:effectLst/>
                <a:latin typeface="+mn-lt"/>
                <a:ea typeface="+mn-ea"/>
                <a:cs typeface="+mn-cs"/>
              </a:rPr>
              <a:t>ENFPs are people-centered creators with a focus on possibilities and a contagious enthusiasm for new ideas, people and activities.</a:t>
            </a:r>
            <a:endParaRPr lang="en-US" dirty="0"/>
          </a:p>
          <a:p>
            <a:r>
              <a:rPr lang="en-US" dirty="0"/>
              <a:t>INFP(</a:t>
            </a:r>
            <a:r>
              <a:rPr lang="en-US" sz="1200" b="1" i="0" kern="1200" dirty="0">
                <a:solidFill>
                  <a:schemeClr val="tx1"/>
                </a:solidFill>
                <a:effectLst/>
                <a:latin typeface="+mn-lt"/>
                <a:ea typeface="+mn-ea"/>
                <a:cs typeface="+mn-cs"/>
              </a:rPr>
              <a:t>Healer) -  </a:t>
            </a:r>
            <a:r>
              <a:rPr lang="en-US" sz="1200" b="0" i="0" kern="1200" dirty="0">
                <a:solidFill>
                  <a:schemeClr val="tx1"/>
                </a:solidFill>
                <a:effectLst/>
                <a:latin typeface="+mn-lt"/>
                <a:ea typeface="+mn-ea"/>
                <a:cs typeface="+mn-cs"/>
              </a:rPr>
              <a:t>INFPs are imaginative idealists, guided by their own unique core values and beliefs.</a:t>
            </a:r>
          </a:p>
          <a:p>
            <a:r>
              <a:rPr lang="en-US" sz="1200" b="0" i="0" kern="1200" dirty="0">
                <a:solidFill>
                  <a:schemeClr val="tx1"/>
                </a:solidFill>
                <a:effectLst/>
                <a:latin typeface="+mn-lt"/>
                <a:ea typeface="+mn-ea"/>
                <a:cs typeface="+mn-cs"/>
              </a:rPr>
              <a:t>INTP(</a:t>
            </a:r>
            <a:r>
              <a:rPr lang="en-US" sz="1200" b="1" i="0" kern="1200" dirty="0">
                <a:solidFill>
                  <a:schemeClr val="tx1"/>
                </a:solidFill>
                <a:effectLst/>
                <a:latin typeface="+mn-lt"/>
                <a:ea typeface="+mn-ea"/>
                <a:cs typeface="+mn-cs"/>
              </a:rPr>
              <a:t>Architect</a:t>
            </a:r>
            <a:r>
              <a:rPr lang="en-US" sz="1200" b="0" i="0" kern="1200" dirty="0">
                <a:solidFill>
                  <a:schemeClr val="tx1"/>
                </a:solidFill>
                <a:effectLst/>
                <a:latin typeface="+mn-lt"/>
                <a:ea typeface="+mn-ea"/>
                <a:cs typeface="+mn-cs"/>
              </a:rPr>
              <a:t>) – INTPs are philosophical innovators, fascinated by logical analysis, systems, and design.</a:t>
            </a:r>
          </a:p>
          <a:p>
            <a:r>
              <a:rPr lang="en-US" sz="1200" b="0" i="0" kern="1200" dirty="0">
                <a:solidFill>
                  <a:schemeClr val="tx1"/>
                </a:solidFill>
                <a:effectLst/>
                <a:latin typeface="+mn-lt"/>
                <a:ea typeface="+mn-ea"/>
                <a:cs typeface="+mn-cs"/>
              </a:rPr>
              <a:t>ENTP(</a:t>
            </a:r>
            <a:r>
              <a:rPr lang="en-US" sz="1200" b="1" i="0" kern="1200" dirty="0">
                <a:solidFill>
                  <a:schemeClr val="tx1"/>
                </a:solidFill>
                <a:effectLst/>
                <a:latin typeface="+mn-lt"/>
                <a:ea typeface="+mn-ea"/>
                <a:cs typeface="+mn-cs"/>
              </a:rPr>
              <a:t>Visionary</a:t>
            </a:r>
            <a:r>
              <a:rPr lang="en-US" sz="1200" b="0" i="0" kern="1200" dirty="0">
                <a:solidFill>
                  <a:schemeClr val="tx1"/>
                </a:solidFill>
                <a:effectLst/>
                <a:latin typeface="+mn-lt"/>
                <a:ea typeface="+mn-ea"/>
                <a:cs typeface="+mn-cs"/>
              </a:rPr>
              <a:t>) –  ENTPs are inspired innovators, motivated to find new solutions to intellectually challenging problems.</a:t>
            </a:r>
          </a:p>
          <a:p>
            <a:r>
              <a:rPr lang="en-US" sz="1200" b="0" i="0" kern="1200" dirty="0">
                <a:solidFill>
                  <a:schemeClr val="tx1"/>
                </a:solidFill>
                <a:effectLst/>
                <a:latin typeface="+mn-lt"/>
                <a:ea typeface="+mn-ea"/>
                <a:cs typeface="+mn-cs"/>
              </a:rPr>
              <a:t>ESFP(</a:t>
            </a:r>
            <a:r>
              <a:rPr lang="en-US" sz="1200" b="1" i="0" kern="1200" dirty="0">
                <a:solidFill>
                  <a:schemeClr val="tx1"/>
                </a:solidFill>
                <a:effectLst/>
                <a:latin typeface="+mn-lt"/>
                <a:ea typeface="+mn-ea"/>
                <a:cs typeface="+mn-cs"/>
              </a:rPr>
              <a:t> Performer</a:t>
            </a:r>
            <a:r>
              <a:rPr lang="en-US" sz="1200" b="0" i="0" kern="1200" dirty="0">
                <a:solidFill>
                  <a:schemeClr val="tx1"/>
                </a:solidFill>
                <a:effectLst/>
                <a:latin typeface="+mn-lt"/>
                <a:ea typeface="+mn-ea"/>
                <a:cs typeface="+mn-cs"/>
              </a:rPr>
              <a:t>) – ESFPs are vivacious entertainers who charm and engage those around them with their fun-loving spontaneity.</a:t>
            </a:r>
          </a:p>
          <a:p>
            <a:r>
              <a:rPr lang="en-US" sz="1200" b="0" i="0" kern="1200" dirty="0">
                <a:solidFill>
                  <a:schemeClr val="tx1"/>
                </a:solidFill>
                <a:effectLst/>
                <a:latin typeface="+mn-lt"/>
                <a:ea typeface="+mn-ea"/>
                <a:cs typeface="+mn-cs"/>
              </a:rPr>
              <a:t>ISFP(</a:t>
            </a:r>
            <a:r>
              <a:rPr lang="en-US" sz="1200" b="1" i="0" kern="1200" dirty="0">
                <a:solidFill>
                  <a:schemeClr val="tx1"/>
                </a:solidFill>
                <a:effectLst/>
                <a:latin typeface="+mn-lt"/>
                <a:ea typeface="+mn-ea"/>
                <a:cs typeface="+mn-cs"/>
              </a:rPr>
              <a:t>Composer</a:t>
            </a:r>
            <a:r>
              <a:rPr lang="en-US" sz="1200" b="0" i="0" kern="1200" dirty="0">
                <a:solidFill>
                  <a:schemeClr val="tx1"/>
                </a:solidFill>
                <a:effectLst/>
                <a:latin typeface="+mn-lt"/>
                <a:ea typeface="+mn-ea"/>
                <a:cs typeface="+mn-cs"/>
              </a:rPr>
              <a:t>) – ISFPs are gentle caretakers who live in the present moment and enjoy their surroundings with cheerful, low-key enthusiasm.</a:t>
            </a:r>
          </a:p>
          <a:p>
            <a:r>
              <a:rPr lang="en-US" sz="1200" b="0" i="0" kern="1200" dirty="0">
                <a:solidFill>
                  <a:schemeClr val="tx1"/>
                </a:solidFill>
                <a:effectLst/>
                <a:latin typeface="+mn-lt"/>
                <a:ea typeface="+mn-ea"/>
                <a:cs typeface="+mn-cs"/>
              </a:rPr>
              <a:t>ISTP(</a:t>
            </a:r>
            <a:r>
              <a:rPr lang="en-US" sz="1200" b="1" i="0" kern="1200" dirty="0">
                <a:solidFill>
                  <a:schemeClr val="tx1"/>
                </a:solidFill>
                <a:effectLst/>
                <a:latin typeface="+mn-lt"/>
                <a:ea typeface="+mn-ea"/>
                <a:cs typeface="+mn-cs"/>
              </a:rPr>
              <a:t>Craftsperson</a:t>
            </a:r>
            <a:r>
              <a:rPr lang="en-US" sz="1200" b="0" i="0" kern="1200" dirty="0">
                <a:solidFill>
                  <a:schemeClr val="tx1"/>
                </a:solidFill>
                <a:effectLst/>
                <a:latin typeface="+mn-lt"/>
                <a:ea typeface="+mn-ea"/>
                <a:cs typeface="+mn-cs"/>
              </a:rPr>
              <a:t>) – ISTPs are observant artisans with an understanding of mechanics and an interest in troubleshooting.</a:t>
            </a:r>
          </a:p>
          <a:p>
            <a:r>
              <a:rPr lang="en-US" sz="1200" b="0" i="0" kern="1200" dirty="0">
                <a:solidFill>
                  <a:schemeClr val="tx1"/>
                </a:solidFill>
                <a:effectLst/>
                <a:latin typeface="+mn-lt"/>
                <a:ea typeface="+mn-ea"/>
                <a:cs typeface="+mn-cs"/>
              </a:rPr>
              <a:t>ESTP(</a:t>
            </a:r>
            <a:r>
              <a:rPr lang="en-US" sz="1200" b="1" i="0" kern="1200" dirty="0">
                <a:solidFill>
                  <a:schemeClr val="tx1"/>
                </a:solidFill>
                <a:effectLst/>
                <a:latin typeface="+mn-lt"/>
                <a:ea typeface="+mn-ea"/>
                <a:cs typeface="+mn-cs"/>
              </a:rPr>
              <a:t>Dynamo</a:t>
            </a:r>
            <a:r>
              <a:rPr lang="en-US" sz="1200" b="0" i="0" kern="1200" dirty="0">
                <a:solidFill>
                  <a:schemeClr val="tx1"/>
                </a:solidFill>
                <a:effectLst/>
                <a:latin typeface="+mn-lt"/>
                <a:ea typeface="+mn-ea"/>
                <a:cs typeface="+mn-cs"/>
              </a:rPr>
              <a:t>) – ESTPs are energetic thrill seekers who bring a sense of dynamic energy to their interactions with others and the world around them.</a:t>
            </a:r>
          </a:p>
          <a:p>
            <a:r>
              <a:rPr lang="en-US" sz="1200" b="0" i="0" kern="1200" dirty="0">
                <a:solidFill>
                  <a:schemeClr val="tx1"/>
                </a:solidFill>
                <a:effectLst/>
                <a:latin typeface="+mn-lt"/>
                <a:ea typeface="+mn-ea"/>
                <a:cs typeface="+mn-cs"/>
              </a:rPr>
              <a:t>ESFJ(</a:t>
            </a:r>
            <a:r>
              <a:rPr lang="en-US" sz="1200" b="1" i="0" kern="1200" dirty="0">
                <a:solidFill>
                  <a:schemeClr val="tx1"/>
                </a:solidFill>
                <a:effectLst/>
                <a:latin typeface="+mn-lt"/>
                <a:ea typeface="+mn-ea"/>
                <a:cs typeface="+mn-cs"/>
              </a:rPr>
              <a:t>Provider</a:t>
            </a:r>
            <a:r>
              <a:rPr lang="en-US" sz="1200" b="0" i="0" kern="1200" dirty="0">
                <a:solidFill>
                  <a:schemeClr val="tx1"/>
                </a:solidFill>
                <a:effectLst/>
                <a:latin typeface="+mn-lt"/>
                <a:ea typeface="+mn-ea"/>
                <a:cs typeface="+mn-cs"/>
              </a:rPr>
              <a:t>) – ESFJs are conscientious helpers, sensitive to the needs of others and energetically dedicated to their responsibilities.</a:t>
            </a:r>
          </a:p>
          <a:p>
            <a:r>
              <a:rPr lang="en-US" sz="1200" b="0" i="0" kern="1200" dirty="0">
                <a:solidFill>
                  <a:schemeClr val="tx1"/>
                </a:solidFill>
                <a:effectLst/>
                <a:latin typeface="+mn-lt"/>
                <a:ea typeface="+mn-ea"/>
                <a:cs typeface="+mn-cs"/>
              </a:rPr>
              <a:t>ISFJ(</a:t>
            </a:r>
            <a:r>
              <a:rPr lang="en-US" sz="1200" b="1" i="0" kern="1200" dirty="0">
                <a:solidFill>
                  <a:schemeClr val="tx1"/>
                </a:solidFill>
                <a:effectLst/>
                <a:latin typeface="+mn-lt"/>
                <a:ea typeface="+mn-ea"/>
                <a:cs typeface="+mn-cs"/>
              </a:rPr>
              <a:t>Protector</a:t>
            </a:r>
            <a:r>
              <a:rPr lang="en-US" sz="1200" b="0" i="0" kern="1200" dirty="0">
                <a:solidFill>
                  <a:schemeClr val="tx1"/>
                </a:solidFill>
                <a:effectLst/>
                <a:latin typeface="+mn-lt"/>
                <a:ea typeface="+mn-ea"/>
                <a:cs typeface="+mn-cs"/>
              </a:rPr>
              <a:t>) –  ISFJs are industrious caretakers, loyal to institutions and ready to do the hard work to take care of the people around them.</a:t>
            </a:r>
          </a:p>
          <a:p>
            <a:r>
              <a:rPr lang="en-US" sz="1200" b="0" i="0" kern="1200" dirty="0">
                <a:solidFill>
                  <a:schemeClr val="tx1"/>
                </a:solidFill>
                <a:effectLst/>
                <a:latin typeface="+mn-lt"/>
                <a:ea typeface="+mn-ea"/>
                <a:cs typeface="+mn-cs"/>
              </a:rPr>
              <a:t>ISTJ(</a:t>
            </a:r>
            <a:r>
              <a:rPr lang="en-US" sz="1200" b="1" i="0" kern="1200" dirty="0">
                <a:solidFill>
                  <a:schemeClr val="tx1"/>
                </a:solidFill>
                <a:effectLst/>
                <a:latin typeface="+mn-lt"/>
                <a:ea typeface="+mn-ea"/>
                <a:cs typeface="+mn-cs"/>
              </a:rPr>
              <a:t>Inspector</a:t>
            </a:r>
            <a:r>
              <a:rPr lang="en-US" sz="1200" b="0" i="0" kern="1200" dirty="0">
                <a:solidFill>
                  <a:schemeClr val="tx1"/>
                </a:solidFill>
                <a:effectLst/>
                <a:latin typeface="+mn-lt"/>
                <a:ea typeface="+mn-ea"/>
                <a:cs typeface="+mn-cs"/>
              </a:rPr>
              <a:t>) – ISTJs are responsible organizers, driven to create and enforce order within systems and institutions.</a:t>
            </a:r>
          </a:p>
          <a:p>
            <a:r>
              <a:rPr lang="en-US" sz="1200" b="0" i="0" kern="1200" dirty="0">
                <a:solidFill>
                  <a:schemeClr val="tx1"/>
                </a:solidFill>
                <a:effectLst/>
                <a:latin typeface="+mn-lt"/>
                <a:ea typeface="+mn-ea"/>
                <a:cs typeface="+mn-cs"/>
              </a:rPr>
              <a:t>ESTJ(</a:t>
            </a:r>
            <a:r>
              <a:rPr lang="en-US" sz="1200" b="1" i="0" kern="1200" dirty="0">
                <a:solidFill>
                  <a:schemeClr val="tx1"/>
                </a:solidFill>
                <a:effectLst/>
                <a:latin typeface="+mn-lt"/>
                <a:ea typeface="+mn-ea"/>
                <a:cs typeface="+mn-cs"/>
              </a:rPr>
              <a:t>Supervisor</a:t>
            </a:r>
            <a:r>
              <a:rPr lang="en-US" sz="1200" b="0" i="0" kern="1200" dirty="0">
                <a:solidFill>
                  <a:schemeClr val="tx1"/>
                </a:solidFill>
                <a:effectLst/>
                <a:latin typeface="+mn-lt"/>
                <a:ea typeface="+mn-ea"/>
                <a:cs typeface="+mn-cs"/>
              </a:rPr>
              <a:t>) - ESTJs are hardworking traditionalists, eager to take charge in organizing projects and people.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Layer 1 – 7.9%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 2 – 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 3 – 27%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 4 – 46.4%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Layer3/4 – 73.4%</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Introverts – 50.9%</a:t>
            </a:r>
          </a:p>
          <a:p>
            <a:r>
              <a:rPr lang="en-US" sz="1200" b="0" i="0" kern="1200" dirty="0">
                <a:solidFill>
                  <a:schemeClr val="tx1"/>
                </a:solidFill>
                <a:effectLst/>
                <a:latin typeface="+mn-lt"/>
                <a:ea typeface="+mn-ea"/>
                <a:cs typeface="+mn-cs"/>
              </a:rPr>
              <a:t>Extroverts – 49.1%</a:t>
            </a:r>
          </a:p>
          <a:p>
            <a:endParaRPr lang="en-US" dirty="0"/>
          </a:p>
        </p:txBody>
      </p:sp>
      <p:sp>
        <p:nvSpPr>
          <p:cNvPr id="4" name="Slide Number Placeholder 3"/>
          <p:cNvSpPr>
            <a:spLocks noGrp="1"/>
          </p:cNvSpPr>
          <p:nvPr>
            <p:ph type="sldNum" sz="quarter" idx="5"/>
          </p:nvPr>
        </p:nvSpPr>
        <p:spPr/>
        <p:txBody>
          <a:bodyPr/>
          <a:lstStyle/>
          <a:p>
            <a:fld id="{52E4A942-660F-4745-BD0F-1CFC916F4ED8}" type="slidenum">
              <a:rPr lang="en-US" smtClean="0"/>
              <a:t>2</a:t>
            </a:fld>
            <a:endParaRPr lang="en-US"/>
          </a:p>
        </p:txBody>
      </p:sp>
    </p:spTree>
    <p:extLst>
      <p:ext uri="{BB962C8B-B14F-4D97-AF65-F5344CB8AC3E}">
        <p14:creationId xmlns:p14="http://schemas.microsoft.com/office/powerpoint/2010/main" val="3852663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Enhance self-awareness:</a:t>
            </a:r>
            <a:r>
              <a:rPr lang="en-US" dirty="0"/>
              <a:t> It helps individuals understand their own strengths, weaknesses, likes, and dislikes.</a:t>
            </a:r>
          </a:p>
          <a:p>
            <a:r>
              <a:rPr lang="en-US" b="1" dirty="0"/>
              <a:t>Improve interpersonal understanding:</a:t>
            </a:r>
            <a:r>
              <a:rPr lang="en-US" dirty="0"/>
              <a:t> It provides a framework for understanding why people may differ in their preferences and behaviors, which can lead to better communication and relationships.</a:t>
            </a:r>
          </a:p>
          <a:p>
            <a:r>
              <a:rPr lang="en-US" b="1" dirty="0"/>
              <a:t>Increase team effectiveness:</a:t>
            </a:r>
            <a:r>
              <a:rPr lang="en-US" dirty="0"/>
              <a:t> Organizations use it to help teams work better together by providing a common language to discuss and appreciate personality differences.</a:t>
            </a:r>
          </a:p>
          <a:p>
            <a:r>
              <a:rPr lang="en-US" b="1" dirty="0"/>
              <a:t>Strengthen communication:</a:t>
            </a:r>
            <a:r>
              <a:rPr lang="en-US" dirty="0"/>
              <a:t> It can help individuals identify their own and others' preferred communication styles, enabling them to adapt and communicate more effectively.</a:t>
            </a:r>
          </a:p>
          <a:p>
            <a:r>
              <a:rPr lang="en-US" b="1" dirty="0"/>
              <a:t>Support skill and career development:</a:t>
            </a:r>
            <a:r>
              <a:rPr lang="en-US" dirty="0"/>
              <a:t> By understanding personality preferences, individuals can explore career paths and roles that may be a better fit for them.</a:t>
            </a:r>
          </a:p>
          <a:p>
            <a:r>
              <a:rPr lang="en-US" b="1" dirty="0"/>
              <a:t>Reduce conflict:</a:t>
            </a:r>
            <a:r>
              <a:rPr lang="en-US" dirty="0"/>
              <a:t> Understanding differences in personality preferences can help reduce misunderstandings that lead to conflict. </a:t>
            </a:r>
          </a:p>
          <a:p>
            <a:endParaRPr lang="en-US" dirty="0"/>
          </a:p>
        </p:txBody>
      </p:sp>
      <p:sp>
        <p:nvSpPr>
          <p:cNvPr id="4" name="Slide Number Placeholder 3"/>
          <p:cNvSpPr>
            <a:spLocks noGrp="1"/>
          </p:cNvSpPr>
          <p:nvPr>
            <p:ph type="sldNum" sz="quarter" idx="5"/>
          </p:nvPr>
        </p:nvSpPr>
        <p:spPr/>
        <p:txBody>
          <a:bodyPr/>
          <a:lstStyle/>
          <a:p>
            <a:fld id="{52E4A942-660F-4745-BD0F-1CFC916F4ED8}" type="slidenum">
              <a:rPr lang="en-US" smtClean="0"/>
              <a:t>3</a:t>
            </a:fld>
            <a:endParaRPr lang="en-US"/>
          </a:p>
        </p:txBody>
      </p:sp>
    </p:spTree>
    <p:extLst>
      <p:ext uri="{BB962C8B-B14F-4D97-AF65-F5344CB8AC3E}">
        <p14:creationId xmlns:p14="http://schemas.microsoft.com/office/powerpoint/2010/main" val="2819692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53C41-CF4E-9FCF-F879-3AA8286B41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029DE5-AEE3-C913-54E8-B27EA3E3C6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2BECAE-E8F5-31E2-5BE1-E8C7CC054EE5}"/>
              </a:ext>
            </a:extLst>
          </p:cNvPr>
          <p:cNvSpPr>
            <a:spLocks noGrp="1"/>
          </p:cNvSpPr>
          <p:nvPr>
            <p:ph type="body" idx="1"/>
          </p:nvPr>
        </p:nvSpPr>
        <p:spPr/>
        <p:txBody>
          <a:bodyPr/>
          <a:lstStyle/>
          <a:p>
            <a:r>
              <a:rPr lang="en-US" b="1" dirty="0"/>
              <a:t>Enhance self-awareness:</a:t>
            </a:r>
            <a:r>
              <a:rPr lang="en-US" dirty="0"/>
              <a:t> It helps individuals understand their own strengths, weaknesses, likes, and dislikes.</a:t>
            </a:r>
          </a:p>
          <a:p>
            <a:r>
              <a:rPr lang="en-US" b="1" dirty="0"/>
              <a:t>Improve interpersonal understanding:</a:t>
            </a:r>
            <a:r>
              <a:rPr lang="en-US" dirty="0"/>
              <a:t> It provides a framework for understanding why people may differ in their preferences and behaviors, which can lead to better communication and relationships.</a:t>
            </a:r>
          </a:p>
          <a:p>
            <a:r>
              <a:rPr lang="en-US" b="1" dirty="0"/>
              <a:t>Increase team effectiveness:</a:t>
            </a:r>
            <a:r>
              <a:rPr lang="en-US" dirty="0"/>
              <a:t> Organizations use it to help teams work better together by providing a common language to discuss and appreciate personality differences.</a:t>
            </a:r>
          </a:p>
          <a:p>
            <a:r>
              <a:rPr lang="en-US" b="1" dirty="0"/>
              <a:t>Strengthen communication:</a:t>
            </a:r>
            <a:r>
              <a:rPr lang="en-US" dirty="0"/>
              <a:t> It can help individuals identify their own and others' preferred communication styles, enabling them to adapt and communicate more effectively.</a:t>
            </a:r>
          </a:p>
          <a:p>
            <a:r>
              <a:rPr lang="en-US" b="1" dirty="0"/>
              <a:t>Support skill and career development:</a:t>
            </a:r>
            <a:r>
              <a:rPr lang="en-US" dirty="0"/>
              <a:t> By understanding personality preferences, individuals can explore career paths and roles that may be a better fit for them.</a:t>
            </a:r>
          </a:p>
          <a:p>
            <a:r>
              <a:rPr lang="en-US" b="1" dirty="0"/>
              <a:t>Reduce conflict:</a:t>
            </a:r>
            <a:r>
              <a:rPr lang="en-US" dirty="0"/>
              <a:t> Understanding differences in personality preferences can help reduce misunderstandings that lead to conflict. </a:t>
            </a:r>
          </a:p>
          <a:p>
            <a:endParaRPr lang="en-US" dirty="0"/>
          </a:p>
        </p:txBody>
      </p:sp>
      <p:sp>
        <p:nvSpPr>
          <p:cNvPr id="4" name="Slide Number Placeholder 3">
            <a:extLst>
              <a:ext uri="{FF2B5EF4-FFF2-40B4-BE49-F238E27FC236}">
                <a16:creationId xmlns:a16="http://schemas.microsoft.com/office/drawing/2014/main" id="{24C80D70-F915-EC38-DE93-5F609756CB5D}"/>
              </a:ext>
            </a:extLst>
          </p:cNvPr>
          <p:cNvSpPr>
            <a:spLocks noGrp="1"/>
          </p:cNvSpPr>
          <p:nvPr>
            <p:ph type="sldNum" sz="quarter" idx="5"/>
          </p:nvPr>
        </p:nvSpPr>
        <p:spPr/>
        <p:txBody>
          <a:bodyPr/>
          <a:lstStyle/>
          <a:p>
            <a:fld id="{52E4A942-660F-4745-BD0F-1CFC916F4ED8}" type="slidenum">
              <a:rPr lang="en-US" smtClean="0"/>
              <a:t>4</a:t>
            </a:fld>
            <a:endParaRPr lang="en-US"/>
          </a:p>
        </p:txBody>
      </p:sp>
    </p:spTree>
    <p:extLst>
      <p:ext uri="{BB962C8B-B14F-4D97-AF65-F5344CB8AC3E}">
        <p14:creationId xmlns:p14="http://schemas.microsoft.com/office/powerpoint/2010/main" val="148732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D09C6-67BE-1E75-6406-F663B208C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3F2E73-499F-9F54-A4D9-0DFFD2BA7B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C68A33-41B1-7625-DBEB-B51809432B15}"/>
              </a:ext>
            </a:extLst>
          </p:cNvPr>
          <p:cNvSpPr>
            <a:spLocks noGrp="1"/>
          </p:cNvSpPr>
          <p:nvPr>
            <p:ph type="body" idx="1"/>
          </p:nvPr>
        </p:nvSpPr>
        <p:spPr/>
        <p:txBody>
          <a:bodyPr/>
          <a:lstStyle/>
          <a:p>
            <a:r>
              <a:rPr lang="en-US" b="1" dirty="0"/>
              <a:t>Enhance self-awareness:</a:t>
            </a:r>
            <a:r>
              <a:rPr lang="en-US" dirty="0"/>
              <a:t> It helps individuals understand their own strengths, weaknesses, likes, and dislikes.</a:t>
            </a:r>
          </a:p>
          <a:p>
            <a:r>
              <a:rPr lang="en-US" b="1" dirty="0"/>
              <a:t>Improve interpersonal understanding:</a:t>
            </a:r>
            <a:r>
              <a:rPr lang="en-US" dirty="0"/>
              <a:t> It provides a framework for understanding why people may differ in their preferences and behaviors, which can lead to better communication and relationships.</a:t>
            </a:r>
          </a:p>
          <a:p>
            <a:r>
              <a:rPr lang="en-US" b="1" dirty="0"/>
              <a:t>Increase team effectiveness:</a:t>
            </a:r>
            <a:r>
              <a:rPr lang="en-US" dirty="0"/>
              <a:t> Organizations use it to help teams work better together by providing a common language to discuss and appreciate personality differences.</a:t>
            </a:r>
          </a:p>
          <a:p>
            <a:r>
              <a:rPr lang="en-US" b="1" dirty="0"/>
              <a:t>Strengthen communication:</a:t>
            </a:r>
            <a:r>
              <a:rPr lang="en-US" dirty="0"/>
              <a:t> It can help individuals identify their own and others' preferred communication styles, enabling them to adapt and communicate more effectively.</a:t>
            </a:r>
          </a:p>
          <a:p>
            <a:r>
              <a:rPr lang="en-US" b="1" dirty="0"/>
              <a:t>Support skill and career development:</a:t>
            </a:r>
            <a:r>
              <a:rPr lang="en-US" dirty="0"/>
              <a:t> By understanding personality preferences, individuals can explore career paths and roles that may be a better fit for them.</a:t>
            </a:r>
          </a:p>
          <a:p>
            <a:r>
              <a:rPr lang="en-US" b="1" dirty="0"/>
              <a:t>Reduce conflict:</a:t>
            </a:r>
            <a:r>
              <a:rPr lang="en-US" dirty="0"/>
              <a:t> Understanding differences in personality preferences can help reduce misunderstandings that lead to conflict. </a:t>
            </a:r>
          </a:p>
          <a:p>
            <a:endParaRPr lang="en-US" dirty="0"/>
          </a:p>
        </p:txBody>
      </p:sp>
      <p:sp>
        <p:nvSpPr>
          <p:cNvPr id="4" name="Slide Number Placeholder 3">
            <a:extLst>
              <a:ext uri="{FF2B5EF4-FFF2-40B4-BE49-F238E27FC236}">
                <a16:creationId xmlns:a16="http://schemas.microsoft.com/office/drawing/2014/main" id="{BA571AC8-988A-BDDD-AF0B-AB315E191E0E}"/>
              </a:ext>
            </a:extLst>
          </p:cNvPr>
          <p:cNvSpPr>
            <a:spLocks noGrp="1"/>
          </p:cNvSpPr>
          <p:nvPr>
            <p:ph type="sldNum" sz="quarter" idx="5"/>
          </p:nvPr>
        </p:nvSpPr>
        <p:spPr/>
        <p:txBody>
          <a:bodyPr/>
          <a:lstStyle/>
          <a:p>
            <a:fld id="{52E4A942-660F-4745-BD0F-1CFC916F4ED8}" type="slidenum">
              <a:rPr lang="en-US" smtClean="0"/>
              <a:t>5</a:t>
            </a:fld>
            <a:endParaRPr lang="en-US"/>
          </a:p>
        </p:txBody>
      </p:sp>
    </p:spTree>
    <p:extLst>
      <p:ext uri="{BB962C8B-B14F-4D97-AF65-F5344CB8AC3E}">
        <p14:creationId xmlns:p14="http://schemas.microsoft.com/office/powerpoint/2010/main" val="178786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6D77-D9BC-7F40-DF06-908514B740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E452BE-D6A7-903A-8D7A-65332FB8C3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0DFD0E-49FB-C9FB-B341-0BC9DE6B85E3}"/>
              </a:ext>
            </a:extLst>
          </p:cNvPr>
          <p:cNvSpPr>
            <a:spLocks noGrp="1"/>
          </p:cNvSpPr>
          <p:nvPr>
            <p:ph type="body" idx="1"/>
          </p:nvPr>
        </p:nvSpPr>
        <p:spPr/>
        <p:txBody>
          <a:bodyPr/>
          <a:lstStyle/>
          <a:p>
            <a:r>
              <a:rPr lang="en-US" b="1" dirty="0"/>
              <a:t>Enhance self-awareness:</a:t>
            </a:r>
            <a:r>
              <a:rPr lang="en-US" dirty="0"/>
              <a:t> It helps individuals understand their own strengths, weaknesses, likes, and dislikes.</a:t>
            </a:r>
          </a:p>
          <a:p>
            <a:r>
              <a:rPr lang="en-US" b="1" dirty="0"/>
              <a:t>Improve interpersonal understanding:</a:t>
            </a:r>
            <a:r>
              <a:rPr lang="en-US" dirty="0"/>
              <a:t> It provides a framework for understanding why people may differ in their preferences and behaviors, which can lead to better communication and relationships.</a:t>
            </a:r>
          </a:p>
          <a:p>
            <a:r>
              <a:rPr lang="en-US" b="1" dirty="0"/>
              <a:t>Increase team effectiveness:</a:t>
            </a:r>
            <a:r>
              <a:rPr lang="en-US" dirty="0"/>
              <a:t> Organizations use it to help teams work better together by providing a common language to discuss and appreciate personality differences.</a:t>
            </a:r>
          </a:p>
          <a:p>
            <a:r>
              <a:rPr lang="en-US" b="1" dirty="0"/>
              <a:t>Strengthen communication:</a:t>
            </a:r>
            <a:r>
              <a:rPr lang="en-US" dirty="0"/>
              <a:t> It can help individuals identify their own and others' preferred communication styles, enabling them to adapt and communicate more effectively.</a:t>
            </a:r>
          </a:p>
          <a:p>
            <a:r>
              <a:rPr lang="en-US" b="1" dirty="0"/>
              <a:t>Support skill and career development:</a:t>
            </a:r>
            <a:r>
              <a:rPr lang="en-US" dirty="0"/>
              <a:t> By understanding personality preferences, individuals can explore career paths and roles that may be a better fit for them.</a:t>
            </a:r>
          </a:p>
          <a:p>
            <a:r>
              <a:rPr lang="en-US" b="1" dirty="0"/>
              <a:t>Reduce conflict:</a:t>
            </a:r>
            <a:r>
              <a:rPr lang="en-US" dirty="0"/>
              <a:t> Understanding differences in personality preferences can help reduce misunderstandings that lead to conflict. </a:t>
            </a:r>
          </a:p>
          <a:p>
            <a:endParaRPr lang="en-US" dirty="0"/>
          </a:p>
        </p:txBody>
      </p:sp>
      <p:sp>
        <p:nvSpPr>
          <p:cNvPr id="4" name="Slide Number Placeholder 3">
            <a:extLst>
              <a:ext uri="{FF2B5EF4-FFF2-40B4-BE49-F238E27FC236}">
                <a16:creationId xmlns:a16="http://schemas.microsoft.com/office/drawing/2014/main" id="{473140AD-5CFC-44AE-86B3-A56FB25FA4F5}"/>
              </a:ext>
            </a:extLst>
          </p:cNvPr>
          <p:cNvSpPr>
            <a:spLocks noGrp="1"/>
          </p:cNvSpPr>
          <p:nvPr>
            <p:ph type="sldNum" sz="quarter" idx="5"/>
          </p:nvPr>
        </p:nvSpPr>
        <p:spPr/>
        <p:txBody>
          <a:bodyPr/>
          <a:lstStyle/>
          <a:p>
            <a:fld id="{52E4A942-660F-4745-BD0F-1CFC916F4ED8}" type="slidenum">
              <a:rPr lang="en-US" smtClean="0"/>
              <a:t>6</a:t>
            </a:fld>
            <a:endParaRPr lang="en-US"/>
          </a:p>
        </p:txBody>
      </p:sp>
    </p:spTree>
    <p:extLst>
      <p:ext uri="{BB962C8B-B14F-4D97-AF65-F5344CB8AC3E}">
        <p14:creationId xmlns:p14="http://schemas.microsoft.com/office/powerpoint/2010/main" val="3870921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D2CE0-5FBD-E92A-6846-3BF3E7F1E4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164122-7D74-1B15-8367-3E2F3F5A97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0DF7DB-51F1-D4AC-0036-7EFB7410327B}"/>
              </a:ext>
            </a:extLst>
          </p:cNvPr>
          <p:cNvSpPr>
            <a:spLocks noGrp="1"/>
          </p:cNvSpPr>
          <p:nvPr>
            <p:ph type="body" idx="1"/>
          </p:nvPr>
        </p:nvSpPr>
        <p:spPr/>
        <p:txBody>
          <a:bodyPr/>
          <a:lstStyle/>
          <a:p>
            <a:r>
              <a:rPr lang="en-US" b="1" dirty="0"/>
              <a:t>Enhance self-awareness:</a:t>
            </a:r>
            <a:r>
              <a:rPr lang="en-US" dirty="0"/>
              <a:t> It helps individuals understand their own strengths, weaknesses, likes, and dislikes.</a:t>
            </a:r>
          </a:p>
          <a:p>
            <a:r>
              <a:rPr lang="en-US" b="1" dirty="0"/>
              <a:t>Improve interpersonal understanding:</a:t>
            </a:r>
            <a:r>
              <a:rPr lang="en-US" dirty="0"/>
              <a:t> It provides a framework for understanding why people may differ in their preferences and behaviors, which can lead to better communication and relationships.</a:t>
            </a:r>
          </a:p>
          <a:p>
            <a:r>
              <a:rPr lang="en-US" b="1" dirty="0"/>
              <a:t>Increase team effectiveness:</a:t>
            </a:r>
            <a:r>
              <a:rPr lang="en-US" dirty="0"/>
              <a:t> Organizations use it to help teams work better together by providing a common language to discuss and appreciate personality differences.</a:t>
            </a:r>
          </a:p>
          <a:p>
            <a:r>
              <a:rPr lang="en-US" b="1" dirty="0"/>
              <a:t>Strengthen communication:</a:t>
            </a:r>
            <a:r>
              <a:rPr lang="en-US" dirty="0"/>
              <a:t> It can help individuals identify their own and others' preferred communication styles, enabling them to adapt and communicate more effectively.</a:t>
            </a:r>
          </a:p>
          <a:p>
            <a:r>
              <a:rPr lang="en-US" b="1" dirty="0"/>
              <a:t>Support skill and career development:</a:t>
            </a:r>
            <a:r>
              <a:rPr lang="en-US" dirty="0"/>
              <a:t> By understanding personality preferences, individuals can explore career paths and roles that may be a better fit for them.</a:t>
            </a:r>
          </a:p>
          <a:p>
            <a:r>
              <a:rPr lang="en-US" b="1" dirty="0"/>
              <a:t>Reduce conflict:</a:t>
            </a:r>
            <a:r>
              <a:rPr lang="en-US" dirty="0"/>
              <a:t> Understanding differences in personality preferences can help reduce misunderstandings that lead to conflict. </a:t>
            </a:r>
          </a:p>
          <a:p>
            <a:endParaRPr lang="en-US" dirty="0"/>
          </a:p>
        </p:txBody>
      </p:sp>
      <p:sp>
        <p:nvSpPr>
          <p:cNvPr id="4" name="Slide Number Placeholder 3">
            <a:extLst>
              <a:ext uri="{FF2B5EF4-FFF2-40B4-BE49-F238E27FC236}">
                <a16:creationId xmlns:a16="http://schemas.microsoft.com/office/drawing/2014/main" id="{2B6BFADB-C71C-3D4B-F484-E385F02EB11C}"/>
              </a:ext>
            </a:extLst>
          </p:cNvPr>
          <p:cNvSpPr>
            <a:spLocks noGrp="1"/>
          </p:cNvSpPr>
          <p:nvPr>
            <p:ph type="sldNum" sz="quarter" idx="5"/>
          </p:nvPr>
        </p:nvSpPr>
        <p:spPr/>
        <p:txBody>
          <a:bodyPr/>
          <a:lstStyle/>
          <a:p>
            <a:fld id="{52E4A942-660F-4745-BD0F-1CFC916F4ED8}" type="slidenum">
              <a:rPr lang="en-US" smtClean="0"/>
              <a:t>7</a:t>
            </a:fld>
            <a:endParaRPr lang="en-US"/>
          </a:p>
        </p:txBody>
      </p:sp>
    </p:spTree>
    <p:extLst>
      <p:ext uri="{BB962C8B-B14F-4D97-AF65-F5344CB8AC3E}">
        <p14:creationId xmlns:p14="http://schemas.microsoft.com/office/powerpoint/2010/main" val="17731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B1F9-356D-AEFB-4039-13F8861070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6469B0-D3A9-51EF-5203-B92C6383FF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0892BF-BD6D-8620-C683-3D5B85497678}"/>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0EBB7D89-C662-4478-4629-EA3378F57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C443F-BA85-004A-6F54-9FCB673B60FB}"/>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1628400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89C2-30FB-19B9-FE34-0A86753282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C8A1D6-AB03-E40C-1AC3-C0B7C80252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0B077A-F756-B28A-85EE-41A1F7280644}"/>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4D1AD7D9-B0C0-487C-C059-9F8E5BA65D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9C95A-7A25-EBCF-415C-5E0473C34F45}"/>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214332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FED60C-E333-EFEF-D39D-E12CAF5ED2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B701F1-689B-1F60-EA4D-0B7A0DDB6F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E47D7-5B25-FCA7-F698-C45FEDBD7890}"/>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B488ECDE-DBDA-373A-F9F7-CAF39A86A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5BC734-811F-3006-5A67-4D46330A6D94}"/>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334455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AEAF-CA9F-7FD4-0E82-8C47DFDC7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21347-7B8A-6992-80D4-C0C1951EA0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1002A-2410-94C9-A558-7E296C1F213E}"/>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5809A3DE-50AE-84D2-0816-A52FA31AD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A9558-4F92-B19C-C9CE-F55338D7E90B}"/>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104245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252B7-3465-C66B-0474-03B3EC9E5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0FDF02-1F31-0E2A-EA49-1E555EC22E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460182-6B63-7272-41E3-256ED902B46E}"/>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7F40F62F-F714-F823-5075-1DDF29C1E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9BD8E-3711-4B4B-85D2-40B73DCAF384}"/>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3020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ACC5-4129-8E04-2B2A-4F8F69CD3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D93DEB-D018-B84C-B843-992FE180CB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B42286-EE59-9B8F-83D5-396544CFA5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B7C766-4E36-B0FB-FC46-CEF0149EAF69}"/>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6" name="Footer Placeholder 5">
            <a:extLst>
              <a:ext uri="{FF2B5EF4-FFF2-40B4-BE49-F238E27FC236}">
                <a16:creationId xmlns:a16="http://schemas.microsoft.com/office/drawing/2014/main" id="{26683CE5-A4D8-C80C-463D-9AFE930C8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FB01E-E5E1-F527-05AF-5A555A430788}"/>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1602183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49E4-4C21-1C9C-BD95-42E37AA586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9FD8DE-159E-0EE9-FE2C-9DB2A957E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DB6351-89DE-8270-D3A2-748FD9491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C89719-0F10-7D6E-3D17-FDA6932539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15CA6F-14B5-2C99-96BB-53F949DC40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CDA127-B818-E68E-23E0-B9A2C4695C66}"/>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8" name="Footer Placeholder 7">
            <a:extLst>
              <a:ext uri="{FF2B5EF4-FFF2-40B4-BE49-F238E27FC236}">
                <a16:creationId xmlns:a16="http://schemas.microsoft.com/office/drawing/2014/main" id="{3494A4B6-134A-292A-6DCC-775EE18E0A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F42AA6-0380-4808-4CDC-E99D80FEB138}"/>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140716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A83C6-447F-21DC-6B04-CA161DE24D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B5DA4A-F933-E4C8-7F35-68A39AC1ED6B}"/>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4" name="Footer Placeholder 3">
            <a:extLst>
              <a:ext uri="{FF2B5EF4-FFF2-40B4-BE49-F238E27FC236}">
                <a16:creationId xmlns:a16="http://schemas.microsoft.com/office/drawing/2014/main" id="{6EA5354D-8069-822F-6F20-24AD0B8390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D827D8-BE24-C756-41F2-14FA59207A33}"/>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328025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075572-C4C2-733A-493C-DE41A220E02D}"/>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3" name="Footer Placeholder 2">
            <a:extLst>
              <a:ext uri="{FF2B5EF4-FFF2-40B4-BE49-F238E27FC236}">
                <a16:creationId xmlns:a16="http://schemas.microsoft.com/office/drawing/2014/main" id="{FAE6001B-FD14-DFBD-0352-1371DA3AB2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1F68F9-0605-196B-AA3A-925F80240940}"/>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46241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510C-D570-A099-E860-6B5B4D2A8F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655F13-EB59-ECAC-664D-E91BE23CF0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411A3E-D693-F263-2505-CDB1A4E62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6336D-AD89-0D76-3F50-EB6AA7BF1A5B}"/>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6" name="Footer Placeholder 5">
            <a:extLst>
              <a:ext uri="{FF2B5EF4-FFF2-40B4-BE49-F238E27FC236}">
                <a16:creationId xmlns:a16="http://schemas.microsoft.com/office/drawing/2014/main" id="{1FD16888-EADA-3BCA-2846-7D41C7DDA9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80BCD3-04C2-87BC-8CA7-9BB4AF59F7B9}"/>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179243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B7E6-B537-8DB2-BF1A-C43D033BC1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280914-740C-63A2-650A-7651364B5C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1B28B9-B39E-9075-9640-44796F76B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F34E3-E1BE-A7D5-4DF7-67FCF4AFF07E}"/>
              </a:ext>
            </a:extLst>
          </p:cNvPr>
          <p:cNvSpPr>
            <a:spLocks noGrp="1"/>
          </p:cNvSpPr>
          <p:nvPr>
            <p:ph type="dt" sz="half" idx="10"/>
          </p:nvPr>
        </p:nvSpPr>
        <p:spPr/>
        <p:txBody>
          <a:bodyPr/>
          <a:lstStyle/>
          <a:p>
            <a:fld id="{A48910F5-E418-4EA5-B700-A1282D029733}" type="datetimeFigureOut">
              <a:rPr lang="en-US" smtClean="0"/>
              <a:t>10/24/2025</a:t>
            </a:fld>
            <a:endParaRPr lang="en-US"/>
          </a:p>
        </p:txBody>
      </p:sp>
      <p:sp>
        <p:nvSpPr>
          <p:cNvPr id="6" name="Footer Placeholder 5">
            <a:extLst>
              <a:ext uri="{FF2B5EF4-FFF2-40B4-BE49-F238E27FC236}">
                <a16:creationId xmlns:a16="http://schemas.microsoft.com/office/drawing/2014/main" id="{E11A2F37-16E0-94F4-0796-7EB8BAD3B2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87141-C9DA-7056-154A-7DDAB1E14D79}"/>
              </a:ext>
            </a:extLst>
          </p:cNvPr>
          <p:cNvSpPr>
            <a:spLocks noGrp="1"/>
          </p:cNvSpPr>
          <p:nvPr>
            <p:ph type="sldNum" sz="quarter" idx="12"/>
          </p:nvPr>
        </p:nvSpPr>
        <p:spPr/>
        <p:txBody>
          <a:bodyPr/>
          <a:lstStyle/>
          <a:p>
            <a:fld id="{4A1BD497-F008-4CCA-8164-C2F8F82B0A43}" type="slidenum">
              <a:rPr lang="en-US" smtClean="0"/>
              <a:t>‹#›</a:t>
            </a:fld>
            <a:endParaRPr lang="en-US"/>
          </a:p>
        </p:txBody>
      </p:sp>
    </p:spTree>
    <p:extLst>
      <p:ext uri="{BB962C8B-B14F-4D97-AF65-F5344CB8AC3E}">
        <p14:creationId xmlns:p14="http://schemas.microsoft.com/office/powerpoint/2010/main" val="351627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914A6C-8D4C-A80F-9734-3F421D0FB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50B7C3A-AE45-3F9A-FC4A-7D58075121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1EBDB4-F9A9-D20E-9262-716C8C3084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8910F5-E418-4EA5-B700-A1282D029733}" type="datetimeFigureOut">
              <a:rPr lang="en-US" smtClean="0"/>
              <a:t>10/24/2025</a:t>
            </a:fld>
            <a:endParaRPr lang="en-US"/>
          </a:p>
        </p:txBody>
      </p:sp>
      <p:sp>
        <p:nvSpPr>
          <p:cNvPr id="5" name="Footer Placeholder 4">
            <a:extLst>
              <a:ext uri="{FF2B5EF4-FFF2-40B4-BE49-F238E27FC236}">
                <a16:creationId xmlns:a16="http://schemas.microsoft.com/office/drawing/2014/main" id="{2D50CD30-16C6-AB9D-E662-FA4FCDBF8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12F32D-F417-EED1-18E5-DC937FCB9B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1BD497-F008-4CCA-8164-C2F8F82B0A43}" type="slidenum">
              <a:rPr lang="en-US" smtClean="0"/>
              <a:t>‹#›</a:t>
            </a:fld>
            <a:endParaRPr lang="en-US"/>
          </a:p>
        </p:txBody>
      </p:sp>
    </p:spTree>
    <p:extLst>
      <p:ext uri="{BB962C8B-B14F-4D97-AF65-F5344CB8AC3E}">
        <p14:creationId xmlns:p14="http://schemas.microsoft.com/office/powerpoint/2010/main" val="2593924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394BF9-FF2D-250F-1D57-0C61561AC725}"/>
              </a:ext>
            </a:extLst>
          </p:cNvPr>
          <p:cNvSpPr/>
          <p:nvPr/>
        </p:nvSpPr>
        <p:spPr>
          <a:xfrm>
            <a:off x="-24317" y="0"/>
            <a:ext cx="12182168" cy="2872292"/>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072A6D-1247-F837-F821-F4059DCEA311}"/>
              </a:ext>
            </a:extLst>
          </p:cNvPr>
          <p:cNvSpPr>
            <a:spLocks noGrp="1"/>
          </p:cNvSpPr>
          <p:nvPr>
            <p:ph type="ctrTitle"/>
          </p:nvPr>
        </p:nvSpPr>
        <p:spPr>
          <a:xfrm>
            <a:off x="9832" y="406401"/>
            <a:ext cx="12182168" cy="2387600"/>
          </a:xfrm>
        </p:spPr>
        <p:txBody>
          <a:bodyPr>
            <a:normAutofit/>
          </a:bodyPr>
          <a:lstStyle/>
          <a:p>
            <a:r>
              <a:rPr lang="en-US" dirty="0"/>
              <a:t>Myers-Briggs Personality Prediction Using Machine Learning Techniques </a:t>
            </a:r>
          </a:p>
        </p:txBody>
      </p:sp>
      <p:sp>
        <p:nvSpPr>
          <p:cNvPr id="3" name="Subtitle 2">
            <a:extLst>
              <a:ext uri="{FF2B5EF4-FFF2-40B4-BE49-F238E27FC236}">
                <a16:creationId xmlns:a16="http://schemas.microsoft.com/office/drawing/2014/main" id="{7DF1E359-1C5D-5A16-DD11-568121A73C9E}"/>
              </a:ext>
            </a:extLst>
          </p:cNvPr>
          <p:cNvSpPr>
            <a:spLocks noGrp="1"/>
          </p:cNvSpPr>
          <p:nvPr>
            <p:ph type="subTitle" idx="1"/>
          </p:nvPr>
        </p:nvSpPr>
        <p:spPr>
          <a:xfrm>
            <a:off x="8143538" y="4984954"/>
            <a:ext cx="3753493" cy="1466645"/>
          </a:xfrm>
        </p:spPr>
        <p:txBody>
          <a:bodyPr/>
          <a:lstStyle/>
          <a:p>
            <a:r>
              <a:rPr lang="en-US" dirty="0"/>
              <a:t>Submitted by:</a:t>
            </a:r>
          </a:p>
          <a:p>
            <a:r>
              <a:rPr lang="en-US" dirty="0"/>
              <a:t>Atul Chandra</a:t>
            </a:r>
          </a:p>
          <a:p>
            <a:r>
              <a:rPr lang="en-US" dirty="0"/>
              <a:t>Jan 2025 Batch</a:t>
            </a:r>
          </a:p>
        </p:txBody>
      </p:sp>
    </p:spTree>
    <p:extLst>
      <p:ext uri="{BB962C8B-B14F-4D97-AF65-F5344CB8AC3E}">
        <p14:creationId xmlns:p14="http://schemas.microsoft.com/office/powerpoint/2010/main" val="137036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41171-9B59-9B22-9CEF-EF9678F8E963}"/>
              </a:ext>
            </a:extLst>
          </p:cNvPr>
          <p:cNvSpPr>
            <a:spLocks noGrp="1"/>
          </p:cNvSpPr>
          <p:nvPr>
            <p:ph type="title"/>
          </p:nvPr>
        </p:nvSpPr>
        <p:spPr>
          <a:xfrm>
            <a:off x="1655" y="94523"/>
            <a:ext cx="5600994" cy="519236"/>
          </a:xfrm>
        </p:spPr>
        <p:txBody>
          <a:bodyPr>
            <a:noAutofit/>
          </a:bodyPr>
          <a:lstStyle/>
          <a:p>
            <a:r>
              <a:rPr lang="en-US" sz="3200" dirty="0"/>
              <a:t>Myers-Briggs Personalities type</a:t>
            </a:r>
          </a:p>
        </p:txBody>
      </p:sp>
      <p:sp>
        <p:nvSpPr>
          <p:cNvPr id="54" name="TextBox 53">
            <a:extLst>
              <a:ext uri="{FF2B5EF4-FFF2-40B4-BE49-F238E27FC236}">
                <a16:creationId xmlns:a16="http://schemas.microsoft.com/office/drawing/2014/main" id="{9218D4B0-AB69-CF50-C50B-E80369A8A812}"/>
              </a:ext>
            </a:extLst>
          </p:cNvPr>
          <p:cNvSpPr txBox="1"/>
          <p:nvPr/>
        </p:nvSpPr>
        <p:spPr>
          <a:xfrm>
            <a:off x="1824397" y="1215444"/>
            <a:ext cx="1870526" cy="646331"/>
          </a:xfrm>
          <a:prstGeom prst="rect">
            <a:avLst/>
          </a:prstGeom>
          <a:noFill/>
        </p:spPr>
        <p:txBody>
          <a:bodyPr wrap="square" rtlCol="0">
            <a:spAutoFit/>
          </a:bodyPr>
          <a:lstStyle/>
          <a:p>
            <a:pPr algn="ctr"/>
            <a:r>
              <a:rPr lang="en-US" b="1" dirty="0"/>
              <a:t>Key dichotomies</a:t>
            </a:r>
            <a:endParaRPr lang="en-US" sz="2400" b="1" dirty="0"/>
          </a:p>
        </p:txBody>
      </p:sp>
      <p:sp>
        <p:nvSpPr>
          <p:cNvPr id="55" name="Oval 54">
            <a:extLst>
              <a:ext uri="{FF2B5EF4-FFF2-40B4-BE49-F238E27FC236}">
                <a16:creationId xmlns:a16="http://schemas.microsoft.com/office/drawing/2014/main" id="{0DBFD716-9951-FBE4-7A66-BC7BA286E220}"/>
              </a:ext>
            </a:extLst>
          </p:cNvPr>
          <p:cNvSpPr/>
          <p:nvPr/>
        </p:nvSpPr>
        <p:spPr>
          <a:xfrm>
            <a:off x="311972" y="3207862"/>
            <a:ext cx="720000" cy="720000"/>
          </a:xfrm>
          <a:prstGeom prst="ellipse">
            <a:avLst/>
          </a:prstGeom>
          <a:solidFill>
            <a:schemeClr val="bg2">
              <a:lumMod val="90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4400" b="1" dirty="0">
                <a:solidFill>
                  <a:schemeClr val="tx1"/>
                </a:solidFill>
              </a:rPr>
              <a:t>E</a:t>
            </a:r>
          </a:p>
        </p:txBody>
      </p:sp>
      <p:sp>
        <p:nvSpPr>
          <p:cNvPr id="56" name="Oval 55">
            <a:extLst>
              <a:ext uri="{FF2B5EF4-FFF2-40B4-BE49-F238E27FC236}">
                <a16:creationId xmlns:a16="http://schemas.microsoft.com/office/drawing/2014/main" id="{2F498CAC-600E-9244-5132-C688442212B2}"/>
              </a:ext>
            </a:extLst>
          </p:cNvPr>
          <p:cNvSpPr/>
          <p:nvPr/>
        </p:nvSpPr>
        <p:spPr>
          <a:xfrm>
            <a:off x="1733660" y="3207862"/>
            <a:ext cx="720000" cy="720000"/>
          </a:xfrm>
          <a:prstGeom prst="ellips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a:t>
            </a:r>
          </a:p>
        </p:txBody>
      </p:sp>
      <p:sp>
        <p:nvSpPr>
          <p:cNvPr id="57" name="Oval 56">
            <a:extLst>
              <a:ext uri="{FF2B5EF4-FFF2-40B4-BE49-F238E27FC236}">
                <a16:creationId xmlns:a16="http://schemas.microsoft.com/office/drawing/2014/main" id="{B68F782F-2839-5ADD-EEB8-A9435516ECF1}"/>
              </a:ext>
            </a:extLst>
          </p:cNvPr>
          <p:cNvSpPr/>
          <p:nvPr/>
        </p:nvSpPr>
        <p:spPr>
          <a:xfrm>
            <a:off x="3155348" y="3207862"/>
            <a:ext cx="720000" cy="720000"/>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T</a:t>
            </a:r>
          </a:p>
        </p:txBody>
      </p:sp>
      <p:sp>
        <p:nvSpPr>
          <p:cNvPr id="58" name="Oval 57">
            <a:extLst>
              <a:ext uri="{FF2B5EF4-FFF2-40B4-BE49-F238E27FC236}">
                <a16:creationId xmlns:a16="http://schemas.microsoft.com/office/drawing/2014/main" id="{45FF4FEC-2D89-2B67-EC0E-4BF28A1162C1}"/>
              </a:ext>
            </a:extLst>
          </p:cNvPr>
          <p:cNvSpPr/>
          <p:nvPr/>
        </p:nvSpPr>
        <p:spPr>
          <a:xfrm>
            <a:off x="4577037" y="3207862"/>
            <a:ext cx="720000" cy="720000"/>
          </a:xfrm>
          <a:prstGeom prst="ellips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J</a:t>
            </a:r>
          </a:p>
        </p:txBody>
      </p:sp>
      <p:sp>
        <p:nvSpPr>
          <p:cNvPr id="60" name="Oval 59">
            <a:extLst>
              <a:ext uri="{FF2B5EF4-FFF2-40B4-BE49-F238E27FC236}">
                <a16:creationId xmlns:a16="http://schemas.microsoft.com/office/drawing/2014/main" id="{55D38BCC-6D40-8B61-BC44-A0FBE6110159}"/>
              </a:ext>
            </a:extLst>
          </p:cNvPr>
          <p:cNvSpPr/>
          <p:nvPr/>
        </p:nvSpPr>
        <p:spPr>
          <a:xfrm>
            <a:off x="322746" y="4483671"/>
            <a:ext cx="720000" cy="720000"/>
          </a:xfrm>
          <a:prstGeom prst="ellips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a:t>
            </a:r>
          </a:p>
        </p:txBody>
      </p:sp>
      <p:sp>
        <p:nvSpPr>
          <p:cNvPr id="61" name="Oval 60">
            <a:extLst>
              <a:ext uri="{FF2B5EF4-FFF2-40B4-BE49-F238E27FC236}">
                <a16:creationId xmlns:a16="http://schemas.microsoft.com/office/drawing/2014/main" id="{0F9DF406-50C7-3AB1-D8DD-CB20EC73CC65}"/>
              </a:ext>
            </a:extLst>
          </p:cNvPr>
          <p:cNvSpPr/>
          <p:nvPr/>
        </p:nvSpPr>
        <p:spPr>
          <a:xfrm>
            <a:off x="1744434" y="4483671"/>
            <a:ext cx="720000" cy="720000"/>
          </a:xfrm>
          <a:prstGeom prst="ellips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N</a:t>
            </a:r>
          </a:p>
        </p:txBody>
      </p:sp>
      <p:sp>
        <p:nvSpPr>
          <p:cNvPr id="62" name="Oval 61">
            <a:extLst>
              <a:ext uri="{FF2B5EF4-FFF2-40B4-BE49-F238E27FC236}">
                <a16:creationId xmlns:a16="http://schemas.microsoft.com/office/drawing/2014/main" id="{989C2DF1-4C19-1731-2307-EAB29292C084}"/>
              </a:ext>
            </a:extLst>
          </p:cNvPr>
          <p:cNvSpPr/>
          <p:nvPr/>
        </p:nvSpPr>
        <p:spPr>
          <a:xfrm>
            <a:off x="3166122" y="4483671"/>
            <a:ext cx="720000" cy="720000"/>
          </a:xfrm>
          <a:prstGeom prst="ellips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F</a:t>
            </a:r>
          </a:p>
        </p:txBody>
      </p:sp>
      <p:sp>
        <p:nvSpPr>
          <p:cNvPr id="63" name="Oval 62">
            <a:extLst>
              <a:ext uri="{FF2B5EF4-FFF2-40B4-BE49-F238E27FC236}">
                <a16:creationId xmlns:a16="http://schemas.microsoft.com/office/drawing/2014/main" id="{245C5DCF-DB09-9ABB-6D15-A4C58C7FCECE}"/>
              </a:ext>
            </a:extLst>
          </p:cNvPr>
          <p:cNvSpPr/>
          <p:nvPr/>
        </p:nvSpPr>
        <p:spPr>
          <a:xfrm>
            <a:off x="4587811" y="4483671"/>
            <a:ext cx="720000" cy="720000"/>
          </a:xfrm>
          <a:prstGeom prst="ellipse">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P</a:t>
            </a:r>
          </a:p>
        </p:txBody>
      </p:sp>
      <p:cxnSp>
        <p:nvCxnSpPr>
          <p:cNvPr id="69" name="Straight Connector 68">
            <a:extLst>
              <a:ext uri="{FF2B5EF4-FFF2-40B4-BE49-F238E27FC236}">
                <a16:creationId xmlns:a16="http://schemas.microsoft.com/office/drawing/2014/main" id="{19EC1F1D-7193-C4F2-0797-5EC8F8C8DF10}"/>
              </a:ext>
            </a:extLst>
          </p:cNvPr>
          <p:cNvCxnSpPr>
            <a:cxnSpLocks/>
          </p:cNvCxnSpPr>
          <p:nvPr/>
        </p:nvCxnSpPr>
        <p:spPr>
          <a:xfrm>
            <a:off x="1427660" y="1857119"/>
            <a:ext cx="11823" cy="3960000"/>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70" name="Straight Connector 69">
            <a:extLst>
              <a:ext uri="{FF2B5EF4-FFF2-40B4-BE49-F238E27FC236}">
                <a16:creationId xmlns:a16="http://schemas.microsoft.com/office/drawing/2014/main" id="{CD4E2108-79C5-6DEF-5607-62C8EAF07F3A}"/>
              </a:ext>
            </a:extLst>
          </p:cNvPr>
          <p:cNvCxnSpPr>
            <a:cxnSpLocks/>
          </p:cNvCxnSpPr>
          <p:nvPr/>
        </p:nvCxnSpPr>
        <p:spPr>
          <a:xfrm>
            <a:off x="2790619" y="1857119"/>
            <a:ext cx="10055" cy="3960000"/>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0584A206-E711-44C7-47DB-8C9BD9F415D8}"/>
              </a:ext>
            </a:extLst>
          </p:cNvPr>
          <p:cNvCxnSpPr>
            <a:cxnSpLocks/>
          </p:cNvCxnSpPr>
          <p:nvPr/>
        </p:nvCxnSpPr>
        <p:spPr>
          <a:xfrm>
            <a:off x="4233936" y="1889095"/>
            <a:ext cx="15240" cy="3960000"/>
          </a:xfrm>
          <a:prstGeom prst="line">
            <a:avLst/>
          </a:prstGeom>
          <a:ln>
            <a:solidFill>
              <a:schemeClr val="bg1">
                <a:lumMod val="85000"/>
              </a:schemeClr>
            </a:solidFill>
          </a:ln>
        </p:spPr>
        <p:style>
          <a:lnRef idx="2">
            <a:schemeClr val="dk1"/>
          </a:lnRef>
          <a:fillRef idx="0">
            <a:schemeClr val="dk1"/>
          </a:fillRef>
          <a:effectRef idx="1">
            <a:schemeClr val="dk1"/>
          </a:effectRef>
          <a:fontRef idx="minor">
            <a:schemeClr val="tx1"/>
          </a:fontRef>
        </p:style>
      </p:cxnSp>
      <p:sp>
        <p:nvSpPr>
          <p:cNvPr id="72" name="TextBox 71">
            <a:extLst>
              <a:ext uri="{FF2B5EF4-FFF2-40B4-BE49-F238E27FC236}">
                <a16:creationId xmlns:a16="http://schemas.microsoft.com/office/drawing/2014/main" id="{E0B26B73-AAF5-CEE5-2974-D2BF54799760}"/>
              </a:ext>
            </a:extLst>
          </p:cNvPr>
          <p:cNvSpPr txBox="1"/>
          <p:nvPr/>
        </p:nvSpPr>
        <p:spPr>
          <a:xfrm>
            <a:off x="91181" y="2820935"/>
            <a:ext cx="1265442" cy="369332"/>
          </a:xfrm>
          <a:prstGeom prst="rect">
            <a:avLst/>
          </a:prstGeom>
          <a:noFill/>
        </p:spPr>
        <p:txBody>
          <a:bodyPr wrap="square" rtlCol="0">
            <a:spAutoFit/>
          </a:bodyPr>
          <a:lstStyle/>
          <a:p>
            <a:pPr algn="ctr"/>
            <a:r>
              <a:rPr lang="en-US" dirty="0"/>
              <a:t>Extraverts</a:t>
            </a:r>
            <a:endParaRPr lang="en-US" sz="2400" dirty="0"/>
          </a:p>
        </p:txBody>
      </p:sp>
      <p:sp>
        <p:nvSpPr>
          <p:cNvPr id="73" name="TextBox 72">
            <a:extLst>
              <a:ext uri="{FF2B5EF4-FFF2-40B4-BE49-F238E27FC236}">
                <a16:creationId xmlns:a16="http://schemas.microsoft.com/office/drawing/2014/main" id="{1AA28488-E21E-6990-9968-A9FBE9771692}"/>
              </a:ext>
            </a:extLst>
          </p:cNvPr>
          <p:cNvSpPr txBox="1"/>
          <p:nvPr/>
        </p:nvSpPr>
        <p:spPr>
          <a:xfrm>
            <a:off x="1459895" y="2820935"/>
            <a:ext cx="1265442" cy="369332"/>
          </a:xfrm>
          <a:prstGeom prst="rect">
            <a:avLst/>
          </a:prstGeom>
          <a:noFill/>
        </p:spPr>
        <p:txBody>
          <a:bodyPr wrap="square" rtlCol="0">
            <a:spAutoFit/>
          </a:bodyPr>
          <a:lstStyle/>
          <a:p>
            <a:pPr algn="ctr"/>
            <a:r>
              <a:rPr lang="en-US" dirty="0"/>
              <a:t>Sensors</a:t>
            </a:r>
            <a:endParaRPr lang="en-US" sz="2400" b="1" dirty="0"/>
          </a:p>
        </p:txBody>
      </p:sp>
      <p:sp>
        <p:nvSpPr>
          <p:cNvPr id="74" name="TextBox 73">
            <a:extLst>
              <a:ext uri="{FF2B5EF4-FFF2-40B4-BE49-F238E27FC236}">
                <a16:creationId xmlns:a16="http://schemas.microsoft.com/office/drawing/2014/main" id="{B8F42CB4-7648-F038-5EEE-78200D59F59B}"/>
              </a:ext>
            </a:extLst>
          </p:cNvPr>
          <p:cNvSpPr txBox="1"/>
          <p:nvPr/>
        </p:nvSpPr>
        <p:spPr>
          <a:xfrm>
            <a:off x="2893157" y="2820935"/>
            <a:ext cx="1265442" cy="369332"/>
          </a:xfrm>
          <a:prstGeom prst="rect">
            <a:avLst/>
          </a:prstGeom>
          <a:noFill/>
        </p:spPr>
        <p:txBody>
          <a:bodyPr wrap="square" rtlCol="0">
            <a:spAutoFit/>
          </a:bodyPr>
          <a:lstStyle/>
          <a:p>
            <a:pPr algn="ctr"/>
            <a:r>
              <a:rPr lang="en-US" dirty="0"/>
              <a:t>Thinkers</a:t>
            </a:r>
            <a:endParaRPr lang="en-US" sz="2400" b="1" dirty="0"/>
          </a:p>
        </p:txBody>
      </p:sp>
      <p:sp>
        <p:nvSpPr>
          <p:cNvPr id="75" name="TextBox 74">
            <a:extLst>
              <a:ext uri="{FF2B5EF4-FFF2-40B4-BE49-F238E27FC236}">
                <a16:creationId xmlns:a16="http://schemas.microsoft.com/office/drawing/2014/main" id="{F82B9697-A63A-1955-9BED-9DE6ACEB76D6}"/>
              </a:ext>
            </a:extLst>
          </p:cNvPr>
          <p:cNvSpPr txBox="1"/>
          <p:nvPr/>
        </p:nvSpPr>
        <p:spPr>
          <a:xfrm>
            <a:off x="4326418" y="2820935"/>
            <a:ext cx="1265442" cy="369332"/>
          </a:xfrm>
          <a:prstGeom prst="rect">
            <a:avLst/>
          </a:prstGeom>
          <a:noFill/>
        </p:spPr>
        <p:txBody>
          <a:bodyPr wrap="square" rtlCol="0">
            <a:spAutoFit/>
          </a:bodyPr>
          <a:lstStyle/>
          <a:p>
            <a:pPr algn="ctr"/>
            <a:r>
              <a:rPr lang="en-US" dirty="0"/>
              <a:t>Judgers</a:t>
            </a:r>
            <a:endParaRPr lang="en-US" sz="2400" b="1" dirty="0"/>
          </a:p>
        </p:txBody>
      </p:sp>
      <p:sp>
        <p:nvSpPr>
          <p:cNvPr id="77" name="TextBox 76">
            <a:extLst>
              <a:ext uri="{FF2B5EF4-FFF2-40B4-BE49-F238E27FC236}">
                <a16:creationId xmlns:a16="http://schemas.microsoft.com/office/drawing/2014/main" id="{6572578A-D283-FE76-21B9-141301686F65}"/>
              </a:ext>
            </a:extLst>
          </p:cNvPr>
          <p:cNvSpPr txBox="1"/>
          <p:nvPr/>
        </p:nvSpPr>
        <p:spPr>
          <a:xfrm>
            <a:off x="101970" y="5232894"/>
            <a:ext cx="1265442" cy="369332"/>
          </a:xfrm>
          <a:prstGeom prst="rect">
            <a:avLst/>
          </a:prstGeom>
          <a:noFill/>
        </p:spPr>
        <p:txBody>
          <a:bodyPr wrap="square" rtlCol="0">
            <a:spAutoFit/>
          </a:bodyPr>
          <a:lstStyle/>
          <a:p>
            <a:pPr algn="ctr"/>
            <a:r>
              <a:rPr lang="en-US" dirty="0"/>
              <a:t>Introverts</a:t>
            </a:r>
            <a:endParaRPr lang="en-US" sz="2400" dirty="0"/>
          </a:p>
        </p:txBody>
      </p:sp>
      <p:sp>
        <p:nvSpPr>
          <p:cNvPr id="78" name="TextBox 77">
            <a:extLst>
              <a:ext uri="{FF2B5EF4-FFF2-40B4-BE49-F238E27FC236}">
                <a16:creationId xmlns:a16="http://schemas.microsoft.com/office/drawing/2014/main" id="{CA9DD57D-3593-45F9-7EDE-F77C5A77FDD7}"/>
              </a:ext>
            </a:extLst>
          </p:cNvPr>
          <p:cNvSpPr txBox="1"/>
          <p:nvPr/>
        </p:nvSpPr>
        <p:spPr>
          <a:xfrm>
            <a:off x="1470684" y="5232894"/>
            <a:ext cx="1265442" cy="369332"/>
          </a:xfrm>
          <a:prstGeom prst="rect">
            <a:avLst/>
          </a:prstGeom>
          <a:noFill/>
        </p:spPr>
        <p:txBody>
          <a:bodyPr wrap="square" rtlCol="0">
            <a:spAutoFit/>
          </a:bodyPr>
          <a:lstStyle/>
          <a:p>
            <a:pPr algn="ctr"/>
            <a:r>
              <a:rPr lang="en-US" dirty="0"/>
              <a:t>Intuitives</a:t>
            </a:r>
            <a:endParaRPr lang="en-US" sz="2400" b="1" dirty="0"/>
          </a:p>
        </p:txBody>
      </p:sp>
      <p:sp>
        <p:nvSpPr>
          <p:cNvPr id="79" name="TextBox 78">
            <a:extLst>
              <a:ext uri="{FF2B5EF4-FFF2-40B4-BE49-F238E27FC236}">
                <a16:creationId xmlns:a16="http://schemas.microsoft.com/office/drawing/2014/main" id="{2B8C35D6-F4B1-1442-FC84-9B9F8A7B9E94}"/>
              </a:ext>
            </a:extLst>
          </p:cNvPr>
          <p:cNvSpPr txBox="1"/>
          <p:nvPr/>
        </p:nvSpPr>
        <p:spPr>
          <a:xfrm>
            <a:off x="2903946" y="5232894"/>
            <a:ext cx="1265442" cy="369332"/>
          </a:xfrm>
          <a:prstGeom prst="rect">
            <a:avLst/>
          </a:prstGeom>
          <a:noFill/>
        </p:spPr>
        <p:txBody>
          <a:bodyPr wrap="square" rtlCol="0">
            <a:spAutoFit/>
          </a:bodyPr>
          <a:lstStyle/>
          <a:p>
            <a:pPr algn="ctr"/>
            <a:r>
              <a:rPr lang="en-US" dirty="0"/>
              <a:t>Feelers</a:t>
            </a:r>
            <a:endParaRPr lang="en-US" sz="2400" b="1" dirty="0"/>
          </a:p>
        </p:txBody>
      </p:sp>
      <p:sp>
        <p:nvSpPr>
          <p:cNvPr id="80" name="TextBox 79">
            <a:extLst>
              <a:ext uri="{FF2B5EF4-FFF2-40B4-BE49-F238E27FC236}">
                <a16:creationId xmlns:a16="http://schemas.microsoft.com/office/drawing/2014/main" id="{215B073A-E0FB-B207-7DD4-E898263E59C5}"/>
              </a:ext>
            </a:extLst>
          </p:cNvPr>
          <p:cNvSpPr txBox="1"/>
          <p:nvPr/>
        </p:nvSpPr>
        <p:spPr>
          <a:xfrm>
            <a:off x="4337207" y="5232894"/>
            <a:ext cx="1265442" cy="369332"/>
          </a:xfrm>
          <a:prstGeom prst="rect">
            <a:avLst/>
          </a:prstGeom>
          <a:noFill/>
        </p:spPr>
        <p:txBody>
          <a:bodyPr wrap="square" rtlCol="0">
            <a:spAutoFit/>
          </a:bodyPr>
          <a:lstStyle/>
          <a:p>
            <a:pPr algn="ctr"/>
            <a:r>
              <a:rPr lang="en-US" dirty="0"/>
              <a:t>Perceivers</a:t>
            </a:r>
            <a:endParaRPr lang="en-US" sz="2400" b="1" dirty="0"/>
          </a:p>
        </p:txBody>
      </p:sp>
      <p:sp>
        <p:nvSpPr>
          <p:cNvPr id="91" name="TextBox 90">
            <a:extLst>
              <a:ext uri="{FF2B5EF4-FFF2-40B4-BE49-F238E27FC236}">
                <a16:creationId xmlns:a16="http://schemas.microsoft.com/office/drawing/2014/main" id="{3A5A3C53-858E-DD6C-B397-A6E3F6B8AFA5}"/>
              </a:ext>
            </a:extLst>
          </p:cNvPr>
          <p:cNvSpPr txBox="1"/>
          <p:nvPr/>
        </p:nvSpPr>
        <p:spPr>
          <a:xfrm>
            <a:off x="50025" y="1931559"/>
            <a:ext cx="1265442" cy="646331"/>
          </a:xfrm>
          <a:prstGeom prst="rect">
            <a:avLst/>
          </a:prstGeom>
          <a:noFill/>
        </p:spPr>
        <p:txBody>
          <a:bodyPr wrap="square" rtlCol="0">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ENERGY STYLE</a:t>
            </a:r>
            <a:endParaRPr lang="en-US" sz="2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20E2E180-5644-729A-574F-2181E89A09E3}"/>
              </a:ext>
            </a:extLst>
          </p:cNvPr>
          <p:cNvSpPr txBox="1"/>
          <p:nvPr/>
        </p:nvSpPr>
        <p:spPr>
          <a:xfrm>
            <a:off x="1364177" y="1931559"/>
            <a:ext cx="1495645" cy="646331"/>
          </a:xfrm>
          <a:prstGeom prst="rect">
            <a:avLst/>
          </a:prstGeom>
          <a:noFill/>
        </p:spPr>
        <p:txBody>
          <a:bodyPr wrap="square" rtlCol="0">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COGNITIVE STYLE</a:t>
            </a:r>
            <a:endParaRPr lang="en-US" sz="2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DA7BF4B1-46D3-0700-66AA-8B37BFF897B8}"/>
              </a:ext>
            </a:extLst>
          </p:cNvPr>
          <p:cNvSpPr txBox="1"/>
          <p:nvPr/>
        </p:nvSpPr>
        <p:spPr>
          <a:xfrm>
            <a:off x="2909343" y="1931559"/>
            <a:ext cx="1265442" cy="646331"/>
          </a:xfrm>
          <a:prstGeom prst="rect">
            <a:avLst/>
          </a:prstGeom>
          <a:noFill/>
        </p:spPr>
        <p:txBody>
          <a:bodyPr wrap="square" rtlCol="0">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VALUES STYLE</a:t>
            </a:r>
            <a:endParaRPr lang="en-US" sz="24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2288013D-6750-8080-6640-0FBB1341252C}"/>
              </a:ext>
            </a:extLst>
          </p:cNvPr>
          <p:cNvSpPr txBox="1"/>
          <p:nvPr/>
        </p:nvSpPr>
        <p:spPr>
          <a:xfrm>
            <a:off x="4319869" y="1931559"/>
            <a:ext cx="1265442" cy="646331"/>
          </a:xfrm>
          <a:prstGeom prst="rect">
            <a:avLst/>
          </a:prstGeom>
          <a:noFill/>
        </p:spPr>
        <p:txBody>
          <a:bodyPr wrap="square" rtlCol="0">
            <a:spAutoFit/>
          </a:bodyP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LIFE</a:t>
            </a:r>
          </a:p>
          <a:p>
            <a:pPr algn="ctr"/>
            <a:r>
              <a:rPr lang="en-US" dirty="0">
                <a:solidFill>
                  <a:schemeClr val="tx1">
                    <a:lumMod val="65000"/>
                    <a:lumOff val="35000"/>
                  </a:schemeClr>
                </a:solidFill>
                <a:latin typeface="Arial" panose="020B0604020202020204" pitchFamily="34" charset="0"/>
                <a:cs typeface="Arial" panose="020B0604020202020204" pitchFamily="34" charset="0"/>
              </a:rPr>
              <a:t> STYLE</a:t>
            </a:r>
            <a:endParaRPr lang="en-US" sz="24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96" name="Straight Arrow Connector 95">
            <a:extLst>
              <a:ext uri="{FF2B5EF4-FFF2-40B4-BE49-F238E27FC236}">
                <a16:creationId xmlns:a16="http://schemas.microsoft.com/office/drawing/2014/main" id="{646DEA4C-1946-C431-BD03-C2388EAB8B2F}"/>
              </a:ext>
            </a:extLst>
          </p:cNvPr>
          <p:cNvCxnSpPr>
            <a:cxnSpLocks/>
          </p:cNvCxnSpPr>
          <p:nvPr/>
        </p:nvCxnSpPr>
        <p:spPr>
          <a:xfrm>
            <a:off x="682746" y="4001930"/>
            <a:ext cx="0" cy="403148"/>
          </a:xfrm>
          <a:prstGeom prst="straightConnector1">
            <a:avLst/>
          </a:prstGeom>
          <a:ln w="38100">
            <a:solidFill>
              <a:schemeClr val="bg1">
                <a:lumMod val="6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15AFD7BC-3EF1-E962-18F8-23D384C9FB91}"/>
              </a:ext>
            </a:extLst>
          </p:cNvPr>
          <p:cNvCxnSpPr>
            <a:cxnSpLocks/>
          </p:cNvCxnSpPr>
          <p:nvPr/>
        </p:nvCxnSpPr>
        <p:spPr>
          <a:xfrm>
            <a:off x="2104551" y="3992965"/>
            <a:ext cx="0" cy="403148"/>
          </a:xfrm>
          <a:prstGeom prst="straightConnector1">
            <a:avLst/>
          </a:prstGeom>
          <a:ln w="38100">
            <a:solidFill>
              <a:schemeClr val="tx2">
                <a:lumMod val="25000"/>
                <a:lumOff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CF83E6B7-0C6A-5294-558D-876CB836EAF8}"/>
              </a:ext>
            </a:extLst>
          </p:cNvPr>
          <p:cNvCxnSpPr>
            <a:cxnSpLocks/>
          </p:cNvCxnSpPr>
          <p:nvPr/>
        </p:nvCxnSpPr>
        <p:spPr>
          <a:xfrm>
            <a:off x="3526356" y="4005516"/>
            <a:ext cx="0" cy="403148"/>
          </a:xfrm>
          <a:prstGeom prst="straightConnector1">
            <a:avLst/>
          </a:prstGeom>
          <a:ln w="38100">
            <a:solidFill>
              <a:schemeClr val="accent3">
                <a:lumMod val="20000"/>
                <a:lumOff val="8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B0E69B4D-63A5-D499-2BB7-29343CA2588E}"/>
              </a:ext>
            </a:extLst>
          </p:cNvPr>
          <p:cNvCxnSpPr>
            <a:cxnSpLocks/>
          </p:cNvCxnSpPr>
          <p:nvPr/>
        </p:nvCxnSpPr>
        <p:spPr>
          <a:xfrm>
            <a:off x="4948161" y="3996548"/>
            <a:ext cx="0" cy="403148"/>
          </a:xfrm>
          <a:prstGeom prst="straightConnector1">
            <a:avLst/>
          </a:prstGeom>
          <a:ln w="38100">
            <a:solidFill>
              <a:schemeClr val="accent2">
                <a:lumMod val="60000"/>
                <a:lumOff val="4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F9B3DAB2-93D9-4DAC-049D-4D88A2D7C899}"/>
              </a:ext>
            </a:extLst>
          </p:cNvPr>
          <p:cNvSpPr/>
          <p:nvPr/>
        </p:nvSpPr>
        <p:spPr>
          <a:xfrm>
            <a:off x="5941284" y="0"/>
            <a:ext cx="6247874"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133" name="Group 132">
            <a:extLst>
              <a:ext uri="{FF2B5EF4-FFF2-40B4-BE49-F238E27FC236}">
                <a16:creationId xmlns:a16="http://schemas.microsoft.com/office/drawing/2014/main" id="{A900CB6F-BFDF-5B88-BDC1-6A20537E07E2}"/>
              </a:ext>
            </a:extLst>
          </p:cNvPr>
          <p:cNvGrpSpPr/>
          <p:nvPr/>
        </p:nvGrpSpPr>
        <p:grpSpPr>
          <a:xfrm>
            <a:off x="5735126" y="1"/>
            <a:ext cx="6707064" cy="6936308"/>
            <a:chOff x="6089490" y="860891"/>
            <a:chExt cx="6105922" cy="5798150"/>
          </a:xfrm>
        </p:grpSpPr>
        <p:grpSp>
          <p:nvGrpSpPr>
            <p:cNvPr id="59" name="Group 58">
              <a:extLst>
                <a:ext uri="{FF2B5EF4-FFF2-40B4-BE49-F238E27FC236}">
                  <a16:creationId xmlns:a16="http://schemas.microsoft.com/office/drawing/2014/main" id="{C9524A72-3189-61EF-5B97-2FCE6486CF29}"/>
                </a:ext>
              </a:extLst>
            </p:cNvPr>
            <p:cNvGrpSpPr/>
            <p:nvPr/>
          </p:nvGrpSpPr>
          <p:grpSpPr>
            <a:xfrm>
              <a:off x="6094801" y="860891"/>
              <a:ext cx="6100611" cy="5760000"/>
              <a:chOff x="5471160" y="860891"/>
              <a:chExt cx="5949696" cy="5760000"/>
            </a:xfrm>
          </p:grpSpPr>
          <p:sp>
            <p:nvSpPr>
              <p:cNvPr id="5" name="Rectangle 4">
                <a:extLst>
                  <a:ext uri="{FF2B5EF4-FFF2-40B4-BE49-F238E27FC236}">
                    <a16:creationId xmlns:a16="http://schemas.microsoft.com/office/drawing/2014/main" id="{99653362-2DC4-8C8B-B7F8-E3205C58350A}"/>
                  </a:ext>
                </a:extLst>
              </p:cNvPr>
              <p:cNvSpPr/>
              <p:nvPr/>
            </p:nvSpPr>
            <p:spPr>
              <a:xfrm>
                <a:off x="5477256" y="860891"/>
                <a:ext cx="1440000" cy="1440000"/>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9522B26C-C6A9-B319-D7CA-90DEBAF26D12}"/>
                  </a:ext>
                </a:extLst>
              </p:cNvPr>
              <p:cNvSpPr/>
              <p:nvPr/>
            </p:nvSpPr>
            <p:spPr>
              <a:xfrm>
                <a:off x="5477256" y="5180891"/>
                <a:ext cx="1440000" cy="1440000"/>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7B975656-17A7-04AB-8C88-BD15AD56BDE7}"/>
                  </a:ext>
                </a:extLst>
              </p:cNvPr>
              <p:cNvSpPr/>
              <p:nvPr/>
            </p:nvSpPr>
            <p:spPr>
              <a:xfrm>
                <a:off x="5477256" y="2300891"/>
                <a:ext cx="1440000" cy="1440000"/>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1778D07-5616-12A4-AB8E-010BA18B7B1E}"/>
                  </a:ext>
                </a:extLst>
              </p:cNvPr>
              <p:cNvSpPr/>
              <p:nvPr/>
            </p:nvSpPr>
            <p:spPr>
              <a:xfrm>
                <a:off x="5477256" y="3740891"/>
                <a:ext cx="1440000" cy="1440000"/>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5A099B3-4BF3-301F-534E-BC734EB411D1}"/>
                  </a:ext>
                </a:extLst>
              </p:cNvPr>
              <p:cNvSpPr/>
              <p:nvPr/>
            </p:nvSpPr>
            <p:spPr>
              <a:xfrm>
                <a:off x="6917256" y="860891"/>
                <a:ext cx="1440000" cy="1440000"/>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59C6100-FD5D-B065-8B61-6D466C2C6C83}"/>
                  </a:ext>
                </a:extLst>
              </p:cNvPr>
              <p:cNvSpPr/>
              <p:nvPr/>
            </p:nvSpPr>
            <p:spPr>
              <a:xfrm>
                <a:off x="6917256" y="5180891"/>
                <a:ext cx="1440000" cy="1440000"/>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3794B07F-15A4-8E12-3DF8-4179CF6F03A3}"/>
                  </a:ext>
                </a:extLst>
              </p:cNvPr>
              <p:cNvSpPr/>
              <p:nvPr/>
            </p:nvSpPr>
            <p:spPr>
              <a:xfrm>
                <a:off x="6917256" y="2300891"/>
                <a:ext cx="1440000" cy="1440000"/>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FEFC154E-7674-15AD-C4D4-16ED95CC5524}"/>
                  </a:ext>
                </a:extLst>
              </p:cNvPr>
              <p:cNvSpPr/>
              <p:nvPr/>
            </p:nvSpPr>
            <p:spPr>
              <a:xfrm>
                <a:off x="6917256" y="3740891"/>
                <a:ext cx="1440000" cy="1440000"/>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DAD8B50E-DB23-CCB5-F5C5-F04DA21FDECB}"/>
                  </a:ext>
                </a:extLst>
              </p:cNvPr>
              <p:cNvSpPr/>
              <p:nvPr/>
            </p:nvSpPr>
            <p:spPr>
              <a:xfrm>
                <a:off x="8357256" y="860891"/>
                <a:ext cx="1440000" cy="1440000"/>
              </a:xfrm>
              <a:prstGeom prst="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6B18BB82-63BC-01BF-7F68-429B0CC16CF2}"/>
                  </a:ext>
                </a:extLst>
              </p:cNvPr>
              <p:cNvSpPr/>
              <p:nvPr/>
            </p:nvSpPr>
            <p:spPr>
              <a:xfrm>
                <a:off x="8357256" y="5180891"/>
                <a:ext cx="1440000" cy="1440000"/>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B33A3BF3-BE0E-638B-5881-5AEEFBF784D8}"/>
                  </a:ext>
                </a:extLst>
              </p:cNvPr>
              <p:cNvSpPr/>
              <p:nvPr/>
            </p:nvSpPr>
            <p:spPr>
              <a:xfrm>
                <a:off x="8357256" y="2300891"/>
                <a:ext cx="1440000" cy="1440000"/>
              </a:xfrm>
              <a:prstGeom prst="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6349A3D6-F240-9D50-03BA-3F088330D2C5}"/>
                  </a:ext>
                </a:extLst>
              </p:cNvPr>
              <p:cNvSpPr/>
              <p:nvPr/>
            </p:nvSpPr>
            <p:spPr>
              <a:xfrm>
                <a:off x="8357256" y="3740891"/>
                <a:ext cx="1440000" cy="1440000"/>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559F37C7-E471-D59F-302F-C56521485683}"/>
                  </a:ext>
                </a:extLst>
              </p:cNvPr>
              <p:cNvSpPr/>
              <p:nvPr/>
            </p:nvSpPr>
            <p:spPr>
              <a:xfrm>
                <a:off x="9797256" y="860891"/>
                <a:ext cx="1440000" cy="1440000"/>
              </a:xfrm>
              <a:prstGeom prst="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DD4A93B5-59AA-3BD5-EA4E-9A71F8679C74}"/>
                  </a:ext>
                </a:extLst>
              </p:cNvPr>
              <p:cNvSpPr/>
              <p:nvPr/>
            </p:nvSpPr>
            <p:spPr>
              <a:xfrm>
                <a:off x="9797256" y="5180891"/>
                <a:ext cx="1440000" cy="1440000"/>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6B1F6C86-B3DD-9107-63F0-41A518D8355F}"/>
                  </a:ext>
                </a:extLst>
              </p:cNvPr>
              <p:cNvSpPr/>
              <p:nvPr/>
            </p:nvSpPr>
            <p:spPr>
              <a:xfrm>
                <a:off x="9797256" y="2300891"/>
                <a:ext cx="1440000" cy="1440000"/>
              </a:xfrm>
              <a:prstGeom prst="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BFDE233-606B-1160-3242-B340C6384B85}"/>
                  </a:ext>
                </a:extLst>
              </p:cNvPr>
              <p:cNvSpPr/>
              <p:nvPr/>
            </p:nvSpPr>
            <p:spPr>
              <a:xfrm>
                <a:off x="9797256" y="3740891"/>
                <a:ext cx="1440000" cy="1440000"/>
              </a:xfrm>
              <a:prstGeom prst="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53ED6F06-8A9A-0898-4B4A-BBFEB86A448C}"/>
                  </a:ext>
                </a:extLst>
              </p:cNvPr>
              <p:cNvSpPr txBox="1"/>
              <p:nvPr/>
            </p:nvSpPr>
            <p:spPr>
              <a:xfrm>
                <a:off x="5477256" y="912614"/>
                <a:ext cx="1440000" cy="461665"/>
              </a:xfrm>
              <a:prstGeom prst="rect">
                <a:avLst/>
              </a:prstGeom>
              <a:noFill/>
            </p:spPr>
            <p:txBody>
              <a:bodyPr wrap="square" rtlCol="0">
                <a:spAutoFit/>
              </a:bodyPr>
              <a:lstStyle/>
              <a:p>
                <a:pPr algn="ctr"/>
                <a:r>
                  <a:rPr lang="en-US" sz="2400" b="1" dirty="0"/>
                  <a:t>ENFJ</a:t>
                </a:r>
              </a:p>
            </p:txBody>
          </p:sp>
          <p:sp>
            <p:nvSpPr>
              <p:cNvPr id="22" name="TextBox 21">
                <a:extLst>
                  <a:ext uri="{FF2B5EF4-FFF2-40B4-BE49-F238E27FC236}">
                    <a16:creationId xmlns:a16="http://schemas.microsoft.com/office/drawing/2014/main" id="{4C19B0C5-8DCE-2111-3590-FB1C1468327E}"/>
                  </a:ext>
                </a:extLst>
              </p:cNvPr>
              <p:cNvSpPr txBox="1"/>
              <p:nvPr/>
            </p:nvSpPr>
            <p:spPr>
              <a:xfrm>
                <a:off x="6917256" y="912614"/>
                <a:ext cx="1440000" cy="461665"/>
              </a:xfrm>
              <a:prstGeom prst="rect">
                <a:avLst/>
              </a:prstGeom>
              <a:noFill/>
            </p:spPr>
            <p:txBody>
              <a:bodyPr wrap="square" rtlCol="0">
                <a:spAutoFit/>
              </a:bodyPr>
              <a:lstStyle/>
              <a:p>
                <a:pPr algn="ctr"/>
                <a:r>
                  <a:rPr lang="en-US" sz="2400" b="1" dirty="0"/>
                  <a:t>INFJ</a:t>
                </a:r>
              </a:p>
            </p:txBody>
          </p:sp>
          <p:sp>
            <p:nvSpPr>
              <p:cNvPr id="23" name="TextBox 22">
                <a:extLst>
                  <a:ext uri="{FF2B5EF4-FFF2-40B4-BE49-F238E27FC236}">
                    <a16:creationId xmlns:a16="http://schemas.microsoft.com/office/drawing/2014/main" id="{04E7ED43-C2D0-81D9-B3C9-07231DE2AEF3}"/>
                  </a:ext>
                </a:extLst>
              </p:cNvPr>
              <p:cNvSpPr txBox="1"/>
              <p:nvPr/>
            </p:nvSpPr>
            <p:spPr>
              <a:xfrm>
                <a:off x="8357256" y="912614"/>
                <a:ext cx="1440000" cy="461665"/>
              </a:xfrm>
              <a:prstGeom prst="rect">
                <a:avLst/>
              </a:prstGeom>
              <a:noFill/>
            </p:spPr>
            <p:txBody>
              <a:bodyPr wrap="square" rtlCol="0">
                <a:spAutoFit/>
              </a:bodyPr>
              <a:lstStyle/>
              <a:p>
                <a:pPr algn="ctr"/>
                <a:r>
                  <a:rPr lang="en-US" sz="2400" b="1" dirty="0"/>
                  <a:t>INTJ</a:t>
                </a:r>
              </a:p>
            </p:txBody>
          </p:sp>
          <p:sp>
            <p:nvSpPr>
              <p:cNvPr id="24" name="TextBox 23">
                <a:extLst>
                  <a:ext uri="{FF2B5EF4-FFF2-40B4-BE49-F238E27FC236}">
                    <a16:creationId xmlns:a16="http://schemas.microsoft.com/office/drawing/2014/main" id="{AB36ED4E-AB4B-D7B0-080B-A87F78354F5A}"/>
                  </a:ext>
                </a:extLst>
              </p:cNvPr>
              <p:cNvSpPr txBox="1"/>
              <p:nvPr/>
            </p:nvSpPr>
            <p:spPr>
              <a:xfrm>
                <a:off x="10016712" y="912614"/>
                <a:ext cx="870876" cy="461665"/>
              </a:xfrm>
              <a:prstGeom prst="rect">
                <a:avLst/>
              </a:prstGeom>
              <a:noFill/>
            </p:spPr>
            <p:txBody>
              <a:bodyPr wrap="square" rtlCol="0">
                <a:spAutoFit/>
              </a:bodyPr>
              <a:lstStyle/>
              <a:p>
                <a:r>
                  <a:rPr lang="en-US" sz="2400" b="1" dirty="0"/>
                  <a:t>ENTJ</a:t>
                </a:r>
              </a:p>
            </p:txBody>
          </p:sp>
          <p:sp>
            <p:nvSpPr>
              <p:cNvPr id="25" name="TextBox 24">
                <a:extLst>
                  <a:ext uri="{FF2B5EF4-FFF2-40B4-BE49-F238E27FC236}">
                    <a16:creationId xmlns:a16="http://schemas.microsoft.com/office/drawing/2014/main" id="{BB816226-EAEA-C7E7-AA0C-BF3994C97F0E}"/>
                  </a:ext>
                </a:extLst>
              </p:cNvPr>
              <p:cNvSpPr txBox="1"/>
              <p:nvPr/>
            </p:nvSpPr>
            <p:spPr>
              <a:xfrm>
                <a:off x="5492496" y="2352614"/>
                <a:ext cx="1420500" cy="461665"/>
              </a:xfrm>
              <a:prstGeom prst="rect">
                <a:avLst/>
              </a:prstGeom>
              <a:noFill/>
            </p:spPr>
            <p:txBody>
              <a:bodyPr wrap="square" rtlCol="0">
                <a:spAutoFit/>
              </a:bodyPr>
              <a:lstStyle/>
              <a:p>
                <a:pPr algn="ctr"/>
                <a:r>
                  <a:rPr lang="en-US" sz="2400" b="1" dirty="0"/>
                  <a:t>ENFP</a:t>
                </a:r>
              </a:p>
            </p:txBody>
          </p:sp>
          <p:sp>
            <p:nvSpPr>
              <p:cNvPr id="26" name="TextBox 25">
                <a:extLst>
                  <a:ext uri="{FF2B5EF4-FFF2-40B4-BE49-F238E27FC236}">
                    <a16:creationId xmlns:a16="http://schemas.microsoft.com/office/drawing/2014/main" id="{80ADE81B-9889-EEE2-CE0A-9CC7FA6117D2}"/>
                  </a:ext>
                </a:extLst>
              </p:cNvPr>
              <p:cNvSpPr txBox="1"/>
              <p:nvPr/>
            </p:nvSpPr>
            <p:spPr>
              <a:xfrm>
                <a:off x="6936756" y="2352614"/>
                <a:ext cx="1401000" cy="461665"/>
              </a:xfrm>
              <a:prstGeom prst="rect">
                <a:avLst/>
              </a:prstGeom>
              <a:noFill/>
            </p:spPr>
            <p:txBody>
              <a:bodyPr wrap="square" rtlCol="0">
                <a:spAutoFit/>
              </a:bodyPr>
              <a:lstStyle/>
              <a:p>
                <a:pPr algn="ctr"/>
                <a:r>
                  <a:rPr lang="en-US" sz="2400" b="1" dirty="0"/>
                  <a:t>INFP</a:t>
                </a:r>
              </a:p>
            </p:txBody>
          </p:sp>
          <p:sp>
            <p:nvSpPr>
              <p:cNvPr id="27" name="TextBox 26">
                <a:extLst>
                  <a:ext uri="{FF2B5EF4-FFF2-40B4-BE49-F238E27FC236}">
                    <a16:creationId xmlns:a16="http://schemas.microsoft.com/office/drawing/2014/main" id="{945ED8A5-B8E3-4188-1CD4-58DF5F795D51}"/>
                  </a:ext>
                </a:extLst>
              </p:cNvPr>
              <p:cNvSpPr txBox="1"/>
              <p:nvPr/>
            </p:nvSpPr>
            <p:spPr>
              <a:xfrm>
                <a:off x="8361516" y="2352614"/>
                <a:ext cx="1416240" cy="461665"/>
              </a:xfrm>
              <a:prstGeom prst="rect">
                <a:avLst/>
              </a:prstGeom>
              <a:noFill/>
            </p:spPr>
            <p:txBody>
              <a:bodyPr wrap="square" rtlCol="0">
                <a:spAutoFit/>
              </a:bodyPr>
              <a:lstStyle/>
              <a:p>
                <a:pPr algn="ctr"/>
                <a:r>
                  <a:rPr lang="en-US" sz="2400" b="1" dirty="0"/>
                  <a:t>INTP</a:t>
                </a:r>
              </a:p>
            </p:txBody>
          </p:sp>
          <p:sp>
            <p:nvSpPr>
              <p:cNvPr id="28" name="TextBox 27">
                <a:extLst>
                  <a:ext uri="{FF2B5EF4-FFF2-40B4-BE49-F238E27FC236}">
                    <a16:creationId xmlns:a16="http://schemas.microsoft.com/office/drawing/2014/main" id="{AFBFB9A3-9AAA-7BB4-BB04-2D1568F45FF0}"/>
                  </a:ext>
                </a:extLst>
              </p:cNvPr>
              <p:cNvSpPr txBox="1"/>
              <p:nvPr/>
            </p:nvSpPr>
            <p:spPr>
              <a:xfrm>
                <a:off x="10016712" y="2352614"/>
                <a:ext cx="956088" cy="461665"/>
              </a:xfrm>
              <a:prstGeom prst="rect">
                <a:avLst/>
              </a:prstGeom>
              <a:noFill/>
            </p:spPr>
            <p:txBody>
              <a:bodyPr wrap="square" rtlCol="0">
                <a:spAutoFit/>
              </a:bodyPr>
              <a:lstStyle/>
              <a:p>
                <a:r>
                  <a:rPr lang="en-US" sz="2400" b="1" dirty="0"/>
                  <a:t>ENTP</a:t>
                </a:r>
              </a:p>
            </p:txBody>
          </p:sp>
          <p:sp>
            <p:nvSpPr>
              <p:cNvPr id="29" name="TextBox 28">
                <a:extLst>
                  <a:ext uri="{FF2B5EF4-FFF2-40B4-BE49-F238E27FC236}">
                    <a16:creationId xmlns:a16="http://schemas.microsoft.com/office/drawing/2014/main" id="{200D0C40-7C26-7AB2-9B9B-FA71A0DB3BBC}"/>
                  </a:ext>
                </a:extLst>
              </p:cNvPr>
              <p:cNvSpPr txBox="1"/>
              <p:nvPr/>
            </p:nvSpPr>
            <p:spPr>
              <a:xfrm>
                <a:off x="5492496" y="3792614"/>
                <a:ext cx="1412568" cy="461665"/>
              </a:xfrm>
              <a:prstGeom prst="rect">
                <a:avLst/>
              </a:prstGeom>
              <a:noFill/>
            </p:spPr>
            <p:txBody>
              <a:bodyPr wrap="square" rtlCol="0">
                <a:spAutoFit/>
              </a:bodyPr>
              <a:lstStyle/>
              <a:p>
                <a:pPr algn="ctr"/>
                <a:r>
                  <a:rPr lang="en-US" sz="2400" b="1" dirty="0"/>
                  <a:t>ESFP</a:t>
                </a:r>
              </a:p>
            </p:txBody>
          </p:sp>
          <p:sp>
            <p:nvSpPr>
              <p:cNvPr id="30" name="TextBox 29">
                <a:extLst>
                  <a:ext uri="{FF2B5EF4-FFF2-40B4-BE49-F238E27FC236}">
                    <a16:creationId xmlns:a16="http://schemas.microsoft.com/office/drawing/2014/main" id="{E18966CB-C3FB-3A82-A236-3BABF7BE772E}"/>
                  </a:ext>
                </a:extLst>
              </p:cNvPr>
              <p:cNvSpPr txBox="1"/>
              <p:nvPr/>
            </p:nvSpPr>
            <p:spPr>
              <a:xfrm>
                <a:off x="6929448" y="3792614"/>
                <a:ext cx="1440000" cy="461665"/>
              </a:xfrm>
              <a:prstGeom prst="rect">
                <a:avLst/>
              </a:prstGeom>
              <a:noFill/>
            </p:spPr>
            <p:txBody>
              <a:bodyPr wrap="square" rtlCol="0">
                <a:spAutoFit/>
              </a:bodyPr>
              <a:lstStyle/>
              <a:p>
                <a:pPr algn="ctr"/>
                <a:r>
                  <a:rPr lang="en-US" sz="2400" b="1" dirty="0"/>
                  <a:t>ISFP</a:t>
                </a:r>
              </a:p>
            </p:txBody>
          </p:sp>
          <p:sp>
            <p:nvSpPr>
              <p:cNvPr id="31" name="TextBox 30">
                <a:extLst>
                  <a:ext uri="{FF2B5EF4-FFF2-40B4-BE49-F238E27FC236}">
                    <a16:creationId xmlns:a16="http://schemas.microsoft.com/office/drawing/2014/main" id="{B65EA213-71A8-91E9-7779-56CAC6110232}"/>
                  </a:ext>
                </a:extLst>
              </p:cNvPr>
              <p:cNvSpPr txBox="1"/>
              <p:nvPr/>
            </p:nvSpPr>
            <p:spPr>
              <a:xfrm>
                <a:off x="8369448" y="3792614"/>
                <a:ext cx="1415616" cy="461665"/>
              </a:xfrm>
              <a:prstGeom prst="rect">
                <a:avLst/>
              </a:prstGeom>
              <a:noFill/>
            </p:spPr>
            <p:txBody>
              <a:bodyPr wrap="square" rtlCol="0">
                <a:spAutoFit/>
              </a:bodyPr>
              <a:lstStyle/>
              <a:p>
                <a:pPr algn="ctr"/>
                <a:r>
                  <a:rPr lang="en-US" sz="2400" b="1" dirty="0"/>
                  <a:t>ISTP</a:t>
                </a:r>
              </a:p>
            </p:txBody>
          </p:sp>
          <p:sp>
            <p:nvSpPr>
              <p:cNvPr id="32" name="TextBox 31">
                <a:extLst>
                  <a:ext uri="{FF2B5EF4-FFF2-40B4-BE49-F238E27FC236}">
                    <a16:creationId xmlns:a16="http://schemas.microsoft.com/office/drawing/2014/main" id="{8F97974B-4990-252C-0764-EE6CE2D3B53B}"/>
                  </a:ext>
                </a:extLst>
              </p:cNvPr>
              <p:cNvSpPr txBox="1"/>
              <p:nvPr/>
            </p:nvSpPr>
            <p:spPr>
              <a:xfrm>
                <a:off x="10016712" y="3792614"/>
                <a:ext cx="956088" cy="461665"/>
              </a:xfrm>
              <a:prstGeom prst="rect">
                <a:avLst/>
              </a:prstGeom>
              <a:noFill/>
            </p:spPr>
            <p:txBody>
              <a:bodyPr wrap="square" rtlCol="0">
                <a:spAutoFit/>
              </a:bodyPr>
              <a:lstStyle/>
              <a:p>
                <a:r>
                  <a:rPr lang="en-US" sz="2400" b="1" dirty="0"/>
                  <a:t>ESTP</a:t>
                </a:r>
              </a:p>
            </p:txBody>
          </p:sp>
          <p:sp>
            <p:nvSpPr>
              <p:cNvPr id="33" name="TextBox 32">
                <a:extLst>
                  <a:ext uri="{FF2B5EF4-FFF2-40B4-BE49-F238E27FC236}">
                    <a16:creationId xmlns:a16="http://schemas.microsoft.com/office/drawing/2014/main" id="{F7A1E260-40D4-40EB-0018-F5F0AF8F7A3E}"/>
                  </a:ext>
                </a:extLst>
              </p:cNvPr>
              <p:cNvSpPr txBox="1"/>
              <p:nvPr/>
            </p:nvSpPr>
            <p:spPr>
              <a:xfrm>
                <a:off x="5492496" y="5208393"/>
                <a:ext cx="1412568" cy="461665"/>
              </a:xfrm>
              <a:prstGeom prst="rect">
                <a:avLst/>
              </a:prstGeom>
              <a:noFill/>
            </p:spPr>
            <p:txBody>
              <a:bodyPr wrap="square" rtlCol="0">
                <a:spAutoFit/>
              </a:bodyPr>
              <a:lstStyle/>
              <a:p>
                <a:pPr algn="ctr"/>
                <a:r>
                  <a:rPr lang="en-US" sz="2400" b="1" dirty="0"/>
                  <a:t>ESFJ</a:t>
                </a:r>
              </a:p>
            </p:txBody>
          </p:sp>
          <p:sp>
            <p:nvSpPr>
              <p:cNvPr id="34" name="TextBox 33">
                <a:extLst>
                  <a:ext uri="{FF2B5EF4-FFF2-40B4-BE49-F238E27FC236}">
                    <a16:creationId xmlns:a16="http://schemas.microsoft.com/office/drawing/2014/main" id="{882E75A7-1C4C-81EA-8256-6149C5DFE480}"/>
                  </a:ext>
                </a:extLst>
              </p:cNvPr>
              <p:cNvSpPr txBox="1"/>
              <p:nvPr/>
            </p:nvSpPr>
            <p:spPr>
              <a:xfrm>
                <a:off x="6936756" y="5208393"/>
                <a:ext cx="1408308" cy="461665"/>
              </a:xfrm>
              <a:prstGeom prst="rect">
                <a:avLst/>
              </a:prstGeom>
              <a:noFill/>
            </p:spPr>
            <p:txBody>
              <a:bodyPr wrap="square" rtlCol="0">
                <a:spAutoFit/>
              </a:bodyPr>
              <a:lstStyle/>
              <a:p>
                <a:pPr algn="ctr"/>
                <a:r>
                  <a:rPr lang="en-US" sz="2400" b="1" dirty="0"/>
                  <a:t>ISFJ</a:t>
                </a:r>
              </a:p>
            </p:txBody>
          </p:sp>
          <p:sp>
            <p:nvSpPr>
              <p:cNvPr id="35" name="TextBox 34">
                <a:extLst>
                  <a:ext uri="{FF2B5EF4-FFF2-40B4-BE49-F238E27FC236}">
                    <a16:creationId xmlns:a16="http://schemas.microsoft.com/office/drawing/2014/main" id="{946659E1-09AD-A96E-E807-75338A57978E}"/>
                  </a:ext>
                </a:extLst>
              </p:cNvPr>
              <p:cNvSpPr txBox="1"/>
              <p:nvPr/>
            </p:nvSpPr>
            <p:spPr>
              <a:xfrm>
                <a:off x="8372496" y="5208393"/>
                <a:ext cx="1412568" cy="461665"/>
              </a:xfrm>
              <a:prstGeom prst="rect">
                <a:avLst/>
              </a:prstGeom>
              <a:noFill/>
            </p:spPr>
            <p:txBody>
              <a:bodyPr wrap="square" rtlCol="0">
                <a:spAutoFit/>
              </a:bodyPr>
              <a:lstStyle/>
              <a:p>
                <a:pPr algn="ctr"/>
                <a:r>
                  <a:rPr lang="en-US" sz="2400" b="1" dirty="0"/>
                  <a:t>ISTJ</a:t>
                </a:r>
              </a:p>
            </p:txBody>
          </p:sp>
          <p:sp>
            <p:nvSpPr>
              <p:cNvPr id="36" name="TextBox 35">
                <a:extLst>
                  <a:ext uri="{FF2B5EF4-FFF2-40B4-BE49-F238E27FC236}">
                    <a16:creationId xmlns:a16="http://schemas.microsoft.com/office/drawing/2014/main" id="{88652BC8-3BC0-4673-B389-3084780AEF81}"/>
                  </a:ext>
                </a:extLst>
              </p:cNvPr>
              <p:cNvSpPr txBox="1"/>
              <p:nvPr/>
            </p:nvSpPr>
            <p:spPr>
              <a:xfrm>
                <a:off x="9797256" y="5208393"/>
                <a:ext cx="1440000" cy="461665"/>
              </a:xfrm>
              <a:prstGeom prst="rect">
                <a:avLst/>
              </a:prstGeom>
              <a:noFill/>
            </p:spPr>
            <p:txBody>
              <a:bodyPr wrap="square" rtlCol="0">
                <a:spAutoFit/>
              </a:bodyPr>
              <a:lstStyle/>
              <a:p>
                <a:pPr algn="ctr"/>
                <a:r>
                  <a:rPr lang="en-US" sz="2400" b="1" dirty="0"/>
                  <a:t>ESTJ</a:t>
                </a:r>
              </a:p>
            </p:txBody>
          </p:sp>
          <p:sp>
            <p:nvSpPr>
              <p:cNvPr id="37" name="TextBox 36">
                <a:extLst>
                  <a:ext uri="{FF2B5EF4-FFF2-40B4-BE49-F238E27FC236}">
                    <a16:creationId xmlns:a16="http://schemas.microsoft.com/office/drawing/2014/main" id="{692E4529-F759-5F0F-7C17-E4136C87E9C0}"/>
                  </a:ext>
                </a:extLst>
              </p:cNvPr>
              <p:cNvSpPr txBox="1"/>
              <p:nvPr/>
            </p:nvSpPr>
            <p:spPr>
              <a:xfrm>
                <a:off x="5477256" y="1226202"/>
                <a:ext cx="1440000" cy="369332"/>
              </a:xfrm>
              <a:prstGeom prst="rect">
                <a:avLst/>
              </a:prstGeom>
              <a:noFill/>
            </p:spPr>
            <p:txBody>
              <a:bodyPr wrap="square" rtlCol="0">
                <a:spAutoFit/>
              </a:bodyPr>
              <a:lstStyle/>
              <a:p>
                <a:pPr algn="ctr"/>
                <a:r>
                  <a:rPr lang="en-US" b="1" dirty="0"/>
                  <a:t>Teacher</a:t>
                </a:r>
              </a:p>
            </p:txBody>
          </p:sp>
          <p:sp>
            <p:nvSpPr>
              <p:cNvPr id="38" name="TextBox 37">
                <a:extLst>
                  <a:ext uri="{FF2B5EF4-FFF2-40B4-BE49-F238E27FC236}">
                    <a16:creationId xmlns:a16="http://schemas.microsoft.com/office/drawing/2014/main" id="{D21B1701-0F8B-23C2-3112-3A0911B23ABA}"/>
                  </a:ext>
                </a:extLst>
              </p:cNvPr>
              <p:cNvSpPr txBox="1"/>
              <p:nvPr/>
            </p:nvSpPr>
            <p:spPr>
              <a:xfrm>
                <a:off x="6917256" y="1241306"/>
                <a:ext cx="1440000" cy="369332"/>
              </a:xfrm>
              <a:prstGeom prst="rect">
                <a:avLst/>
              </a:prstGeom>
              <a:noFill/>
            </p:spPr>
            <p:txBody>
              <a:bodyPr wrap="square" rtlCol="0">
                <a:spAutoFit/>
              </a:bodyPr>
              <a:lstStyle/>
              <a:p>
                <a:pPr algn="ctr"/>
                <a:r>
                  <a:rPr lang="en-US" b="1" dirty="0"/>
                  <a:t>Counselor</a:t>
                </a:r>
              </a:p>
            </p:txBody>
          </p:sp>
          <p:sp>
            <p:nvSpPr>
              <p:cNvPr id="39" name="TextBox 38">
                <a:extLst>
                  <a:ext uri="{FF2B5EF4-FFF2-40B4-BE49-F238E27FC236}">
                    <a16:creationId xmlns:a16="http://schemas.microsoft.com/office/drawing/2014/main" id="{9E3D9A38-D8C9-6C8C-6F4E-598EADA09757}"/>
                  </a:ext>
                </a:extLst>
              </p:cNvPr>
              <p:cNvSpPr txBox="1"/>
              <p:nvPr/>
            </p:nvSpPr>
            <p:spPr>
              <a:xfrm>
                <a:off x="8357256" y="1241306"/>
                <a:ext cx="1440000" cy="369332"/>
              </a:xfrm>
              <a:prstGeom prst="rect">
                <a:avLst/>
              </a:prstGeom>
              <a:noFill/>
            </p:spPr>
            <p:txBody>
              <a:bodyPr wrap="square" rtlCol="0">
                <a:spAutoFit/>
              </a:bodyPr>
              <a:lstStyle/>
              <a:p>
                <a:pPr algn="ctr"/>
                <a:r>
                  <a:rPr lang="en-US" b="1" dirty="0"/>
                  <a:t>Mastermind</a:t>
                </a:r>
              </a:p>
            </p:txBody>
          </p:sp>
          <p:sp>
            <p:nvSpPr>
              <p:cNvPr id="40" name="TextBox 39">
                <a:extLst>
                  <a:ext uri="{FF2B5EF4-FFF2-40B4-BE49-F238E27FC236}">
                    <a16:creationId xmlns:a16="http://schemas.microsoft.com/office/drawing/2014/main" id="{51E041D6-16CB-EFFC-B172-12435045FBD6}"/>
                  </a:ext>
                </a:extLst>
              </p:cNvPr>
              <p:cNvSpPr txBox="1"/>
              <p:nvPr/>
            </p:nvSpPr>
            <p:spPr>
              <a:xfrm>
                <a:off x="9656064" y="1272083"/>
                <a:ext cx="1764792" cy="338554"/>
              </a:xfrm>
              <a:prstGeom prst="rect">
                <a:avLst/>
              </a:prstGeom>
              <a:noFill/>
            </p:spPr>
            <p:txBody>
              <a:bodyPr wrap="square" rtlCol="0">
                <a:spAutoFit/>
              </a:bodyPr>
              <a:lstStyle/>
              <a:p>
                <a:pPr algn="ctr"/>
                <a:r>
                  <a:rPr lang="en-US" sz="1600" b="1" dirty="0"/>
                  <a:t>Field Marshall</a:t>
                </a:r>
              </a:p>
            </p:txBody>
          </p:sp>
          <p:sp>
            <p:nvSpPr>
              <p:cNvPr id="41" name="TextBox 40">
                <a:extLst>
                  <a:ext uri="{FF2B5EF4-FFF2-40B4-BE49-F238E27FC236}">
                    <a16:creationId xmlns:a16="http://schemas.microsoft.com/office/drawing/2014/main" id="{F18CF2D9-749C-BF6A-48EC-EB2786769A88}"/>
                  </a:ext>
                </a:extLst>
              </p:cNvPr>
              <p:cNvSpPr txBox="1"/>
              <p:nvPr/>
            </p:nvSpPr>
            <p:spPr>
              <a:xfrm>
                <a:off x="5492496" y="2657148"/>
                <a:ext cx="1440000" cy="369332"/>
              </a:xfrm>
              <a:prstGeom prst="rect">
                <a:avLst/>
              </a:prstGeom>
              <a:noFill/>
            </p:spPr>
            <p:txBody>
              <a:bodyPr wrap="square" rtlCol="0">
                <a:spAutoFit/>
              </a:bodyPr>
              <a:lstStyle/>
              <a:p>
                <a:pPr algn="ctr"/>
                <a:r>
                  <a:rPr lang="en-US" b="1" dirty="0"/>
                  <a:t>Champion</a:t>
                </a:r>
              </a:p>
            </p:txBody>
          </p:sp>
          <p:sp>
            <p:nvSpPr>
              <p:cNvPr id="42" name="TextBox 41">
                <a:extLst>
                  <a:ext uri="{FF2B5EF4-FFF2-40B4-BE49-F238E27FC236}">
                    <a16:creationId xmlns:a16="http://schemas.microsoft.com/office/drawing/2014/main" id="{321777E6-BFAE-8E37-5C3B-7377FEC22C59}"/>
                  </a:ext>
                </a:extLst>
              </p:cNvPr>
              <p:cNvSpPr txBox="1"/>
              <p:nvPr/>
            </p:nvSpPr>
            <p:spPr>
              <a:xfrm>
                <a:off x="6932496" y="2659174"/>
                <a:ext cx="1440000" cy="369332"/>
              </a:xfrm>
              <a:prstGeom prst="rect">
                <a:avLst/>
              </a:prstGeom>
              <a:noFill/>
            </p:spPr>
            <p:txBody>
              <a:bodyPr wrap="square" rtlCol="0">
                <a:spAutoFit/>
              </a:bodyPr>
              <a:lstStyle/>
              <a:p>
                <a:pPr algn="ctr"/>
                <a:r>
                  <a:rPr lang="en-US" b="1" dirty="0"/>
                  <a:t>Healer</a:t>
                </a:r>
              </a:p>
            </p:txBody>
          </p:sp>
          <p:sp>
            <p:nvSpPr>
              <p:cNvPr id="43" name="TextBox 42">
                <a:extLst>
                  <a:ext uri="{FF2B5EF4-FFF2-40B4-BE49-F238E27FC236}">
                    <a16:creationId xmlns:a16="http://schemas.microsoft.com/office/drawing/2014/main" id="{EA598E36-4BA9-E10B-E68B-076B19203D7B}"/>
                  </a:ext>
                </a:extLst>
              </p:cNvPr>
              <p:cNvSpPr txBox="1"/>
              <p:nvPr/>
            </p:nvSpPr>
            <p:spPr>
              <a:xfrm>
                <a:off x="8372496" y="2661200"/>
                <a:ext cx="1440000" cy="369332"/>
              </a:xfrm>
              <a:prstGeom prst="rect">
                <a:avLst/>
              </a:prstGeom>
              <a:noFill/>
            </p:spPr>
            <p:txBody>
              <a:bodyPr wrap="square" rtlCol="0">
                <a:spAutoFit/>
              </a:bodyPr>
              <a:lstStyle/>
              <a:p>
                <a:pPr algn="ctr"/>
                <a:r>
                  <a:rPr lang="en-US" b="1" dirty="0"/>
                  <a:t>Architect</a:t>
                </a:r>
              </a:p>
            </p:txBody>
          </p:sp>
          <p:sp>
            <p:nvSpPr>
              <p:cNvPr id="44" name="TextBox 43">
                <a:extLst>
                  <a:ext uri="{FF2B5EF4-FFF2-40B4-BE49-F238E27FC236}">
                    <a16:creationId xmlns:a16="http://schemas.microsoft.com/office/drawing/2014/main" id="{1907F079-08CB-5DB0-3433-D6C010848743}"/>
                  </a:ext>
                </a:extLst>
              </p:cNvPr>
              <p:cNvSpPr txBox="1"/>
              <p:nvPr/>
            </p:nvSpPr>
            <p:spPr>
              <a:xfrm>
                <a:off x="9671304" y="2663225"/>
                <a:ext cx="1594409" cy="369332"/>
              </a:xfrm>
              <a:prstGeom prst="rect">
                <a:avLst/>
              </a:prstGeom>
              <a:noFill/>
            </p:spPr>
            <p:txBody>
              <a:bodyPr wrap="square" rtlCol="0">
                <a:spAutoFit/>
              </a:bodyPr>
              <a:lstStyle/>
              <a:p>
                <a:pPr algn="ctr"/>
                <a:r>
                  <a:rPr lang="en-US" b="1" dirty="0"/>
                  <a:t>Inventor</a:t>
                </a:r>
              </a:p>
            </p:txBody>
          </p:sp>
          <p:sp>
            <p:nvSpPr>
              <p:cNvPr id="45" name="TextBox 44">
                <a:extLst>
                  <a:ext uri="{FF2B5EF4-FFF2-40B4-BE49-F238E27FC236}">
                    <a16:creationId xmlns:a16="http://schemas.microsoft.com/office/drawing/2014/main" id="{45417933-FA2A-41D9-82CD-6F2BF3FA0045}"/>
                  </a:ext>
                </a:extLst>
              </p:cNvPr>
              <p:cNvSpPr txBox="1"/>
              <p:nvPr/>
            </p:nvSpPr>
            <p:spPr>
              <a:xfrm>
                <a:off x="5471160" y="4107996"/>
                <a:ext cx="1440000" cy="369332"/>
              </a:xfrm>
              <a:prstGeom prst="rect">
                <a:avLst/>
              </a:prstGeom>
              <a:noFill/>
            </p:spPr>
            <p:txBody>
              <a:bodyPr wrap="square" rtlCol="0">
                <a:spAutoFit/>
              </a:bodyPr>
              <a:lstStyle/>
              <a:p>
                <a:pPr algn="ctr"/>
                <a:r>
                  <a:rPr lang="en-US" b="1" dirty="0"/>
                  <a:t>Performer</a:t>
                </a:r>
              </a:p>
            </p:txBody>
          </p:sp>
          <p:sp>
            <p:nvSpPr>
              <p:cNvPr id="46" name="TextBox 45">
                <a:extLst>
                  <a:ext uri="{FF2B5EF4-FFF2-40B4-BE49-F238E27FC236}">
                    <a16:creationId xmlns:a16="http://schemas.microsoft.com/office/drawing/2014/main" id="{958384DC-EE46-7020-A2B4-80591C73707F}"/>
                  </a:ext>
                </a:extLst>
              </p:cNvPr>
              <p:cNvSpPr txBox="1"/>
              <p:nvPr/>
            </p:nvSpPr>
            <p:spPr>
              <a:xfrm>
                <a:off x="6911160" y="4101584"/>
                <a:ext cx="1440000" cy="369332"/>
              </a:xfrm>
              <a:prstGeom prst="rect">
                <a:avLst/>
              </a:prstGeom>
              <a:noFill/>
            </p:spPr>
            <p:txBody>
              <a:bodyPr wrap="square" rtlCol="0">
                <a:spAutoFit/>
              </a:bodyPr>
              <a:lstStyle/>
              <a:p>
                <a:pPr algn="ctr"/>
                <a:r>
                  <a:rPr lang="en-US" b="1" dirty="0"/>
                  <a:t>Composer</a:t>
                </a:r>
              </a:p>
            </p:txBody>
          </p:sp>
          <p:sp>
            <p:nvSpPr>
              <p:cNvPr id="47" name="TextBox 46">
                <a:extLst>
                  <a:ext uri="{FF2B5EF4-FFF2-40B4-BE49-F238E27FC236}">
                    <a16:creationId xmlns:a16="http://schemas.microsoft.com/office/drawing/2014/main" id="{22A25BFF-2665-DF74-FA44-7575163E0CDC}"/>
                  </a:ext>
                </a:extLst>
              </p:cNvPr>
              <p:cNvSpPr txBox="1"/>
              <p:nvPr/>
            </p:nvSpPr>
            <p:spPr>
              <a:xfrm>
                <a:off x="8351160" y="4101584"/>
                <a:ext cx="1440000" cy="369332"/>
              </a:xfrm>
              <a:prstGeom prst="rect">
                <a:avLst/>
              </a:prstGeom>
              <a:noFill/>
            </p:spPr>
            <p:txBody>
              <a:bodyPr wrap="square" rtlCol="0">
                <a:spAutoFit/>
              </a:bodyPr>
              <a:lstStyle/>
              <a:p>
                <a:pPr algn="ctr"/>
                <a:r>
                  <a:rPr lang="en-US" b="1" dirty="0"/>
                  <a:t>Operator</a:t>
                </a:r>
              </a:p>
            </p:txBody>
          </p:sp>
          <p:sp>
            <p:nvSpPr>
              <p:cNvPr id="48" name="TextBox 47">
                <a:extLst>
                  <a:ext uri="{FF2B5EF4-FFF2-40B4-BE49-F238E27FC236}">
                    <a16:creationId xmlns:a16="http://schemas.microsoft.com/office/drawing/2014/main" id="{2CDE170E-981A-B9C6-91B2-10DCC9BAC8E0}"/>
                  </a:ext>
                </a:extLst>
              </p:cNvPr>
              <p:cNvSpPr txBox="1"/>
              <p:nvPr/>
            </p:nvSpPr>
            <p:spPr>
              <a:xfrm>
                <a:off x="9617694" y="4103315"/>
                <a:ext cx="1764792" cy="369332"/>
              </a:xfrm>
              <a:prstGeom prst="rect">
                <a:avLst/>
              </a:prstGeom>
              <a:noFill/>
            </p:spPr>
            <p:txBody>
              <a:bodyPr wrap="square" rtlCol="0">
                <a:spAutoFit/>
              </a:bodyPr>
              <a:lstStyle/>
              <a:p>
                <a:pPr algn="ctr"/>
                <a:r>
                  <a:rPr lang="en-US" b="1" dirty="0"/>
                  <a:t>Promoter</a:t>
                </a:r>
              </a:p>
            </p:txBody>
          </p:sp>
          <p:sp>
            <p:nvSpPr>
              <p:cNvPr id="49" name="TextBox 48">
                <a:extLst>
                  <a:ext uri="{FF2B5EF4-FFF2-40B4-BE49-F238E27FC236}">
                    <a16:creationId xmlns:a16="http://schemas.microsoft.com/office/drawing/2014/main" id="{7FAE8287-45C3-4BDD-CDD5-F686EFA12DE7}"/>
                  </a:ext>
                </a:extLst>
              </p:cNvPr>
              <p:cNvSpPr txBox="1"/>
              <p:nvPr/>
            </p:nvSpPr>
            <p:spPr>
              <a:xfrm>
                <a:off x="5477256" y="5513124"/>
                <a:ext cx="1440000" cy="369332"/>
              </a:xfrm>
              <a:prstGeom prst="rect">
                <a:avLst/>
              </a:prstGeom>
              <a:noFill/>
            </p:spPr>
            <p:txBody>
              <a:bodyPr wrap="square" rtlCol="0">
                <a:spAutoFit/>
              </a:bodyPr>
              <a:lstStyle/>
              <a:p>
                <a:pPr algn="ctr"/>
                <a:r>
                  <a:rPr lang="en-US" b="1" dirty="0"/>
                  <a:t>Provider</a:t>
                </a:r>
              </a:p>
            </p:txBody>
          </p:sp>
          <p:sp>
            <p:nvSpPr>
              <p:cNvPr id="50" name="TextBox 49">
                <a:extLst>
                  <a:ext uri="{FF2B5EF4-FFF2-40B4-BE49-F238E27FC236}">
                    <a16:creationId xmlns:a16="http://schemas.microsoft.com/office/drawing/2014/main" id="{91E4A1AD-12D3-7AA4-D7BC-53AA9476EB53}"/>
                  </a:ext>
                </a:extLst>
              </p:cNvPr>
              <p:cNvSpPr txBox="1"/>
              <p:nvPr/>
            </p:nvSpPr>
            <p:spPr>
              <a:xfrm>
                <a:off x="6917256" y="5538986"/>
                <a:ext cx="1440000" cy="369332"/>
              </a:xfrm>
              <a:prstGeom prst="rect">
                <a:avLst/>
              </a:prstGeom>
              <a:noFill/>
            </p:spPr>
            <p:txBody>
              <a:bodyPr wrap="square" rtlCol="0">
                <a:spAutoFit/>
              </a:bodyPr>
              <a:lstStyle/>
              <a:p>
                <a:pPr algn="ctr"/>
                <a:r>
                  <a:rPr lang="en-US" b="1" dirty="0"/>
                  <a:t>Protector</a:t>
                </a:r>
              </a:p>
            </p:txBody>
          </p:sp>
          <p:sp>
            <p:nvSpPr>
              <p:cNvPr id="51" name="TextBox 50">
                <a:extLst>
                  <a:ext uri="{FF2B5EF4-FFF2-40B4-BE49-F238E27FC236}">
                    <a16:creationId xmlns:a16="http://schemas.microsoft.com/office/drawing/2014/main" id="{21C3BDB2-D514-4331-CB2A-B6055106A906}"/>
                  </a:ext>
                </a:extLst>
              </p:cNvPr>
              <p:cNvSpPr txBox="1"/>
              <p:nvPr/>
            </p:nvSpPr>
            <p:spPr>
              <a:xfrm>
                <a:off x="8357256" y="5538986"/>
                <a:ext cx="1440000" cy="369332"/>
              </a:xfrm>
              <a:prstGeom prst="rect">
                <a:avLst/>
              </a:prstGeom>
              <a:noFill/>
            </p:spPr>
            <p:txBody>
              <a:bodyPr wrap="square" rtlCol="0">
                <a:spAutoFit/>
              </a:bodyPr>
              <a:lstStyle/>
              <a:p>
                <a:pPr algn="ctr"/>
                <a:r>
                  <a:rPr lang="en-US" b="1" dirty="0"/>
                  <a:t>Inspector</a:t>
                </a:r>
              </a:p>
            </p:txBody>
          </p:sp>
          <p:sp>
            <p:nvSpPr>
              <p:cNvPr id="52" name="TextBox 51">
                <a:extLst>
                  <a:ext uri="{FF2B5EF4-FFF2-40B4-BE49-F238E27FC236}">
                    <a16:creationId xmlns:a16="http://schemas.microsoft.com/office/drawing/2014/main" id="{84A23A64-760D-844B-ED8F-8554B6F24EA6}"/>
                  </a:ext>
                </a:extLst>
              </p:cNvPr>
              <p:cNvSpPr txBox="1"/>
              <p:nvPr/>
            </p:nvSpPr>
            <p:spPr>
              <a:xfrm>
                <a:off x="9656064" y="5551475"/>
                <a:ext cx="1764792" cy="369332"/>
              </a:xfrm>
              <a:prstGeom prst="rect">
                <a:avLst/>
              </a:prstGeom>
              <a:noFill/>
            </p:spPr>
            <p:txBody>
              <a:bodyPr wrap="square" rtlCol="0">
                <a:spAutoFit/>
              </a:bodyPr>
              <a:lstStyle/>
              <a:p>
                <a:pPr algn="ctr"/>
                <a:r>
                  <a:rPr lang="en-US" b="1" dirty="0"/>
                  <a:t>Supervisor</a:t>
                </a:r>
              </a:p>
            </p:txBody>
          </p:sp>
          <p:sp>
            <p:nvSpPr>
              <p:cNvPr id="53" name="TextBox 52">
                <a:extLst>
                  <a:ext uri="{FF2B5EF4-FFF2-40B4-BE49-F238E27FC236}">
                    <a16:creationId xmlns:a16="http://schemas.microsoft.com/office/drawing/2014/main" id="{F43C4B43-1CD6-52D0-EE9A-00B2D5CBAE86}"/>
                  </a:ext>
                </a:extLst>
              </p:cNvPr>
              <p:cNvSpPr txBox="1"/>
              <p:nvPr/>
            </p:nvSpPr>
            <p:spPr>
              <a:xfrm>
                <a:off x="8363260" y="1753053"/>
                <a:ext cx="1440000" cy="600164"/>
              </a:xfrm>
              <a:prstGeom prst="rect">
                <a:avLst/>
              </a:prstGeom>
              <a:noFill/>
            </p:spPr>
            <p:txBody>
              <a:bodyPr wrap="square" rtlCol="0">
                <a:spAutoFit/>
              </a:bodyPr>
              <a:lstStyle/>
              <a:p>
                <a:pPr algn="ctr"/>
                <a:r>
                  <a:rPr lang="en-US" sz="1100" b="1" dirty="0"/>
                  <a:t>Elon Musk</a:t>
                </a:r>
              </a:p>
              <a:p>
                <a:pPr algn="ctr"/>
                <a:r>
                  <a:rPr lang="en-US" sz="1100" b="1" dirty="0"/>
                  <a:t>Christopher Nolan</a:t>
                </a:r>
              </a:p>
              <a:p>
                <a:pPr algn="ctr"/>
                <a:r>
                  <a:rPr lang="en-US" sz="1100" b="1" dirty="0"/>
                  <a:t>Michelle Obama</a:t>
                </a:r>
              </a:p>
            </p:txBody>
          </p:sp>
        </p:grpSp>
        <p:sp>
          <p:nvSpPr>
            <p:cNvPr id="101" name="TextBox 100">
              <a:extLst>
                <a:ext uri="{FF2B5EF4-FFF2-40B4-BE49-F238E27FC236}">
                  <a16:creationId xmlns:a16="http://schemas.microsoft.com/office/drawing/2014/main" id="{7F328C9C-94E1-39F3-8DEB-861D5FDDDB19}"/>
                </a:ext>
              </a:extLst>
            </p:cNvPr>
            <p:cNvSpPr txBox="1"/>
            <p:nvPr/>
          </p:nvSpPr>
          <p:spPr>
            <a:xfrm>
              <a:off x="8029915" y="5817119"/>
              <a:ext cx="639586" cy="261610"/>
            </a:xfrm>
            <a:prstGeom prst="rect">
              <a:avLst/>
            </a:prstGeom>
            <a:noFill/>
          </p:spPr>
          <p:txBody>
            <a:bodyPr wrap="square" rtlCol="0">
              <a:spAutoFit/>
            </a:bodyPr>
            <a:lstStyle/>
            <a:p>
              <a:pPr algn="ctr"/>
              <a:r>
                <a:rPr lang="en-US" sz="1100" b="1" dirty="0"/>
                <a:t>13.8%</a:t>
              </a:r>
            </a:p>
          </p:txBody>
        </p:sp>
        <p:sp>
          <p:nvSpPr>
            <p:cNvPr id="102" name="TextBox 101">
              <a:extLst>
                <a:ext uri="{FF2B5EF4-FFF2-40B4-BE49-F238E27FC236}">
                  <a16:creationId xmlns:a16="http://schemas.microsoft.com/office/drawing/2014/main" id="{FB08C4C6-08D9-8BDE-0237-BEFB3B3B059F}"/>
                </a:ext>
              </a:extLst>
            </p:cNvPr>
            <p:cNvSpPr txBox="1"/>
            <p:nvPr/>
          </p:nvSpPr>
          <p:spPr>
            <a:xfrm>
              <a:off x="6509596" y="5817119"/>
              <a:ext cx="639586" cy="261610"/>
            </a:xfrm>
            <a:prstGeom prst="rect">
              <a:avLst/>
            </a:prstGeom>
            <a:noFill/>
          </p:spPr>
          <p:txBody>
            <a:bodyPr wrap="square" rtlCol="0">
              <a:spAutoFit/>
            </a:bodyPr>
            <a:lstStyle/>
            <a:p>
              <a:pPr algn="ctr"/>
              <a:r>
                <a:rPr lang="en-US" sz="1100" b="1" dirty="0"/>
                <a:t>12.3%</a:t>
              </a:r>
            </a:p>
          </p:txBody>
        </p:sp>
        <p:sp>
          <p:nvSpPr>
            <p:cNvPr id="103" name="TextBox 102">
              <a:extLst>
                <a:ext uri="{FF2B5EF4-FFF2-40B4-BE49-F238E27FC236}">
                  <a16:creationId xmlns:a16="http://schemas.microsoft.com/office/drawing/2014/main" id="{A91BD583-99C4-D3D0-5095-557DFDC30DD5}"/>
                </a:ext>
              </a:extLst>
            </p:cNvPr>
            <p:cNvSpPr txBox="1"/>
            <p:nvPr/>
          </p:nvSpPr>
          <p:spPr>
            <a:xfrm>
              <a:off x="9526658" y="5827877"/>
              <a:ext cx="639586" cy="261610"/>
            </a:xfrm>
            <a:prstGeom prst="rect">
              <a:avLst/>
            </a:prstGeom>
            <a:noFill/>
          </p:spPr>
          <p:txBody>
            <a:bodyPr wrap="square" rtlCol="0">
              <a:spAutoFit/>
            </a:bodyPr>
            <a:lstStyle/>
            <a:p>
              <a:pPr algn="ctr"/>
              <a:r>
                <a:rPr lang="en-US" sz="1100" b="1" dirty="0"/>
                <a:t>11.6%</a:t>
              </a:r>
            </a:p>
          </p:txBody>
        </p:sp>
        <p:sp>
          <p:nvSpPr>
            <p:cNvPr id="104" name="TextBox 103">
              <a:extLst>
                <a:ext uri="{FF2B5EF4-FFF2-40B4-BE49-F238E27FC236}">
                  <a16:creationId xmlns:a16="http://schemas.microsoft.com/office/drawing/2014/main" id="{56F3AE4D-BE72-11C9-DF89-9C27A736FBE7}"/>
                </a:ext>
              </a:extLst>
            </p:cNvPr>
            <p:cNvSpPr txBox="1"/>
            <p:nvPr/>
          </p:nvSpPr>
          <p:spPr>
            <a:xfrm>
              <a:off x="8029915" y="4405078"/>
              <a:ext cx="639586" cy="261610"/>
            </a:xfrm>
            <a:prstGeom prst="rect">
              <a:avLst/>
            </a:prstGeom>
            <a:noFill/>
          </p:spPr>
          <p:txBody>
            <a:bodyPr wrap="square" rtlCol="0">
              <a:spAutoFit/>
            </a:bodyPr>
            <a:lstStyle/>
            <a:p>
              <a:pPr algn="ctr"/>
              <a:r>
                <a:rPr lang="en-US" sz="1100" b="1" dirty="0"/>
                <a:t>8.8%</a:t>
              </a:r>
            </a:p>
          </p:txBody>
        </p:sp>
        <p:sp>
          <p:nvSpPr>
            <p:cNvPr id="105" name="TextBox 104">
              <a:extLst>
                <a:ext uri="{FF2B5EF4-FFF2-40B4-BE49-F238E27FC236}">
                  <a16:creationId xmlns:a16="http://schemas.microsoft.com/office/drawing/2014/main" id="{F519EEDC-8A03-C6D9-368D-BCC57D34D433}"/>
                </a:ext>
              </a:extLst>
            </p:cNvPr>
            <p:cNvSpPr txBox="1"/>
            <p:nvPr/>
          </p:nvSpPr>
          <p:spPr>
            <a:xfrm>
              <a:off x="10974422" y="5817119"/>
              <a:ext cx="639586" cy="261610"/>
            </a:xfrm>
            <a:prstGeom prst="rect">
              <a:avLst/>
            </a:prstGeom>
            <a:noFill/>
          </p:spPr>
          <p:txBody>
            <a:bodyPr wrap="square" rtlCol="0">
              <a:spAutoFit/>
            </a:bodyPr>
            <a:lstStyle/>
            <a:p>
              <a:pPr algn="ctr"/>
              <a:r>
                <a:rPr lang="en-US" sz="1100" b="1" dirty="0"/>
                <a:t>8.7%</a:t>
              </a:r>
            </a:p>
          </p:txBody>
        </p:sp>
        <p:sp>
          <p:nvSpPr>
            <p:cNvPr id="106" name="TextBox 105">
              <a:extLst>
                <a:ext uri="{FF2B5EF4-FFF2-40B4-BE49-F238E27FC236}">
                  <a16:creationId xmlns:a16="http://schemas.microsoft.com/office/drawing/2014/main" id="{AE01A013-D5C5-7B70-8E04-90B115E8246F}"/>
                </a:ext>
              </a:extLst>
            </p:cNvPr>
            <p:cNvSpPr txBox="1"/>
            <p:nvPr/>
          </p:nvSpPr>
          <p:spPr>
            <a:xfrm>
              <a:off x="6540690" y="4405078"/>
              <a:ext cx="639586" cy="261610"/>
            </a:xfrm>
            <a:prstGeom prst="rect">
              <a:avLst/>
            </a:prstGeom>
            <a:noFill/>
          </p:spPr>
          <p:txBody>
            <a:bodyPr wrap="square" rtlCol="0">
              <a:spAutoFit/>
            </a:bodyPr>
            <a:lstStyle/>
            <a:p>
              <a:pPr algn="ctr"/>
              <a:r>
                <a:rPr lang="en-US" sz="1100" b="1" dirty="0"/>
                <a:t>8.5%</a:t>
              </a:r>
            </a:p>
          </p:txBody>
        </p:sp>
        <p:sp>
          <p:nvSpPr>
            <p:cNvPr id="107" name="TextBox 106">
              <a:extLst>
                <a:ext uri="{FF2B5EF4-FFF2-40B4-BE49-F238E27FC236}">
                  <a16:creationId xmlns:a16="http://schemas.microsoft.com/office/drawing/2014/main" id="{ADAF6EC2-7279-12A2-4835-0FB01FA89328}"/>
                </a:ext>
              </a:extLst>
            </p:cNvPr>
            <p:cNvSpPr txBox="1"/>
            <p:nvPr/>
          </p:nvSpPr>
          <p:spPr>
            <a:xfrm>
              <a:off x="6509596" y="2935571"/>
              <a:ext cx="639586" cy="261610"/>
            </a:xfrm>
            <a:prstGeom prst="rect">
              <a:avLst/>
            </a:prstGeom>
            <a:noFill/>
          </p:spPr>
          <p:txBody>
            <a:bodyPr wrap="square" rtlCol="0">
              <a:spAutoFit/>
            </a:bodyPr>
            <a:lstStyle/>
            <a:p>
              <a:pPr algn="ctr"/>
              <a:r>
                <a:rPr lang="en-US" sz="1100" b="1" dirty="0"/>
                <a:t>8.1%</a:t>
              </a:r>
            </a:p>
          </p:txBody>
        </p:sp>
        <p:sp>
          <p:nvSpPr>
            <p:cNvPr id="108" name="TextBox 107">
              <a:extLst>
                <a:ext uri="{FF2B5EF4-FFF2-40B4-BE49-F238E27FC236}">
                  <a16:creationId xmlns:a16="http://schemas.microsoft.com/office/drawing/2014/main" id="{1A505039-54CE-BA0E-9C2F-EB099FC0F20E}"/>
                </a:ext>
              </a:extLst>
            </p:cNvPr>
            <p:cNvSpPr txBox="1"/>
            <p:nvPr/>
          </p:nvSpPr>
          <p:spPr>
            <a:xfrm>
              <a:off x="9488727" y="4405525"/>
              <a:ext cx="639586" cy="261610"/>
            </a:xfrm>
            <a:prstGeom prst="rect">
              <a:avLst/>
            </a:prstGeom>
            <a:noFill/>
          </p:spPr>
          <p:txBody>
            <a:bodyPr wrap="square" rtlCol="0">
              <a:spAutoFit/>
            </a:bodyPr>
            <a:lstStyle/>
            <a:p>
              <a:pPr algn="ctr"/>
              <a:r>
                <a:rPr lang="en-US" sz="1100" b="1" dirty="0"/>
                <a:t>5.4%</a:t>
              </a:r>
            </a:p>
          </p:txBody>
        </p:sp>
        <p:sp>
          <p:nvSpPr>
            <p:cNvPr id="109" name="TextBox 108">
              <a:extLst>
                <a:ext uri="{FF2B5EF4-FFF2-40B4-BE49-F238E27FC236}">
                  <a16:creationId xmlns:a16="http://schemas.microsoft.com/office/drawing/2014/main" id="{371B011F-BA0C-F428-16C5-4F3B34DF4E20}"/>
                </a:ext>
              </a:extLst>
            </p:cNvPr>
            <p:cNvSpPr txBox="1"/>
            <p:nvPr/>
          </p:nvSpPr>
          <p:spPr>
            <a:xfrm>
              <a:off x="8006339" y="2931727"/>
              <a:ext cx="639586" cy="261610"/>
            </a:xfrm>
            <a:prstGeom prst="rect">
              <a:avLst/>
            </a:prstGeom>
            <a:noFill/>
          </p:spPr>
          <p:txBody>
            <a:bodyPr wrap="square" rtlCol="0">
              <a:spAutoFit/>
            </a:bodyPr>
            <a:lstStyle/>
            <a:p>
              <a:pPr algn="ctr"/>
              <a:r>
                <a:rPr lang="en-US" sz="1100" b="1" dirty="0"/>
                <a:t>4.4%</a:t>
              </a:r>
            </a:p>
          </p:txBody>
        </p:sp>
        <p:sp>
          <p:nvSpPr>
            <p:cNvPr id="110" name="TextBox 109">
              <a:extLst>
                <a:ext uri="{FF2B5EF4-FFF2-40B4-BE49-F238E27FC236}">
                  <a16:creationId xmlns:a16="http://schemas.microsoft.com/office/drawing/2014/main" id="{20353F16-7440-7460-FB8D-38E64E0C2CD0}"/>
                </a:ext>
              </a:extLst>
            </p:cNvPr>
            <p:cNvSpPr txBox="1"/>
            <p:nvPr/>
          </p:nvSpPr>
          <p:spPr>
            <a:xfrm>
              <a:off x="10974422" y="4394320"/>
              <a:ext cx="639586" cy="261610"/>
            </a:xfrm>
            <a:prstGeom prst="rect">
              <a:avLst/>
            </a:prstGeom>
            <a:noFill/>
          </p:spPr>
          <p:txBody>
            <a:bodyPr wrap="square" rtlCol="0">
              <a:spAutoFit/>
            </a:bodyPr>
            <a:lstStyle/>
            <a:p>
              <a:pPr algn="ctr"/>
              <a:r>
                <a:rPr lang="en-US" sz="1100" b="1" dirty="0"/>
                <a:t>4.3%</a:t>
              </a:r>
            </a:p>
          </p:txBody>
        </p:sp>
        <p:sp>
          <p:nvSpPr>
            <p:cNvPr id="111" name="TextBox 110">
              <a:extLst>
                <a:ext uri="{FF2B5EF4-FFF2-40B4-BE49-F238E27FC236}">
                  <a16:creationId xmlns:a16="http://schemas.microsoft.com/office/drawing/2014/main" id="{1EBBA0AE-CB00-A65D-4305-5DF42294FA0E}"/>
                </a:ext>
              </a:extLst>
            </p:cNvPr>
            <p:cNvSpPr txBox="1"/>
            <p:nvPr/>
          </p:nvSpPr>
          <p:spPr>
            <a:xfrm>
              <a:off x="9503082" y="2931727"/>
              <a:ext cx="639586" cy="261610"/>
            </a:xfrm>
            <a:prstGeom prst="rect">
              <a:avLst/>
            </a:prstGeom>
            <a:noFill/>
          </p:spPr>
          <p:txBody>
            <a:bodyPr wrap="square" rtlCol="0">
              <a:spAutoFit/>
            </a:bodyPr>
            <a:lstStyle/>
            <a:p>
              <a:pPr algn="ctr"/>
              <a:r>
                <a:rPr lang="en-US" sz="1100" b="1" dirty="0"/>
                <a:t>3.3%</a:t>
              </a:r>
            </a:p>
          </p:txBody>
        </p:sp>
        <p:sp>
          <p:nvSpPr>
            <p:cNvPr id="112" name="TextBox 111">
              <a:extLst>
                <a:ext uri="{FF2B5EF4-FFF2-40B4-BE49-F238E27FC236}">
                  <a16:creationId xmlns:a16="http://schemas.microsoft.com/office/drawing/2014/main" id="{B3905388-E54D-C18F-D35D-F27733B430C0}"/>
                </a:ext>
              </a:extLst>
            </p:cNvPr>
            <p:cNvSpPr txBox="1"/>
            <p:nvPr/>
          </p:nvSpPr>
          <p:spPr>
            <a:xfrm>
              <a:off x="10925377" y="2942485"/>
              <a:ext cx="639586" cy="261610"/>
            </a:xfrm>
            <a:prstGeom prst="rect">
              <a:avLst/>
            </a:prstGeom>
            <a:noFill/>
          </p:spPr>
          <p:txBody>
            <a:bodyPr wrap="square" rtlCol="0">
              <a:spAutoFit/>
            </a:bodyPr>
            <a:lstStyle/>
            <a:p>
              <a:pPr algn="ctr"/>
              <a:r>
                <a:rPr lang="en-US" sz="1100" b="1" dirty="0"/>
                <a:t>3.2%</a:t>
              </a:r>
            </a:p>
          </p:txBody>
        </p:sp>
        <p:sp>
          <p:nvSpPr>
            <p:cNvPr id="113" name="TextBox 112">
              <a:extLst>
                <a:ext uri="{FF2B5EF4-FFF2-40B4-BE49-F238E27FC236}">
                  <a16:creationId xmlns:a16="http://schemas.microsoft.com/office/drawing/2014/main" id="{8E50041F-A751-2292-9D46-F77FA1F73C76}"/>
                </a:ext>
              </a:extLst>
            </p:cNvPr>
            <p:cNvSpPr txBox="1"/>
            <p:nvPr/>
          </p:nvSpPr>
          <p:spPr>
            <a:xfrm>
              <a:off x="6509596" y="1494941"/>
              <a:ext cx="639586" cy="261610"/>
            </a:xfrm>
            <a:prstGeom prst="rect">
              <a:avLst/>
            </a:prstGeom>
            <a:noFill/>
          </p:spPr>
          <p:txBody>
            <a:bodyPr wrap="square" rtlCol="0">
              <a:spAutoFit/>
            </a:bodyPr>
            <a:lstStyle/>
            <a:p>
              <a:pPr algn="ctr"/>
              <a:r>
                <a:rPr lang="en-US" sz="1100" b="1" dirty="0"/>
                <a:t>2.5%</a:t>
              </a:r>
            </a:p>
          </p:txBody>
        </p:sp>
        <p:sp>
          <p:nvSpPr>
            <p:cNvPr id="114" name="TextBox 113">
              <a:extLst>
                <a:ext uri="{FF2B5EF4-FFF2-40B4-BE49-F238E27FC236}">
                  <a16:creationId xmlns:a16="http://schemas.microsoft.com/office/drawing/2014/main" id="{F7E19E80-DA01-8EEC-AB8F-AFE9EDD728BD}"/>
                </a:ext>
              </a:extLst>
            </p:cNvPr>
            <p:cNvSpPr txBox="1"/>
            <p:nvPr/>
          </p:nvSpPr>
          <p:spPr>
            <a:xfrm>
              <a:off x="7957360" y="1501408"/>
              <a:ext cx="639586" cy="261610"/>
            </a:xfrm>
            <a:prstGeom prst="rect">
              <a:avLst/>
            </a:prstGeom>
            <a:noFill/>
          </p:spPr>
          <p:txBody>
            <a:bodyPr wrap="square" rtlCol="0">
              <a:spAutoFit/>
            </a:bodyPr>
            <a:lstStyle/>
            <a:p>
              <a:pPr algn="ctr"/>
              <a:r>
                <a:rPr lang="en-US" sz="1100" b="1" dirty="0"/>
                <a:t>1.5%</a:t>
              </a:r>
            </a:p>
          </p:txBody>
        </p:sp>
        <p:sp>
          <p:nvSpPr>
            <p:cNvPr id="115" name="TextBox 114">
              <a:extLst>
                <a:ext uri="{FF2B5EF4-FFF2-40B4-BE49-F238E27FC236}">
                  <a16:creationId xmlns:a16="http://schemas.microsoft.com/office/drawing/2014/main" id="{8AF5BD4D-B306-E1A5-7741-51A13595596A}"/>
                </a:ext>
              </a:extLst>
            </p:cNvPr>
            <p:cNvSpPr txBox="1"/>
            <p:nvPr/>
          </p:nvSpPr>
          <p:spPr>
            <a:xfrm>
              <a:off x="9488727" y="1494941"/>
              <a:ext cx="639586" cy="261610"/>
            </a:xfrm>
            <a:prstGeom prst="rect">
              <a:avLst/>
            </a:prstGeom>
            <a:noFill/>
          </p:spPr>
          <p:txBody>
            <a:bodyPr wrap="square" rtlCol="0">
              <a:spAutoFit/>
            </a:bodyPr>
            <a:lstStyle/>
            <a:p>
              <a:pPr algn="ctr"/>
              <a:r>
                <a:rPr lang="en-US" sz="1100" b="1" dirty="0"/>
                <a:t>2.1%</a:t>
              </a:r>
            </a:p>
          </p:txBody>
        </p:sp>
        <p:sp>
          <p:nvSpPr>
            <p:cNvPr id="116" name="TextBox 115">
              <a:extLst>
                <a:ext uri="{FF2B5EF4-FFF2-40B4-BE49-F238E27FC236}">
                  <a16:creationId xmlns:a16="http://schemas.microsoft.com/office/drawing/2014/main" id="{967F90BA-EFF8-45B9-B6B0-8D3BF0458F55}"/>
                </a:ext>
              </a:extLst>
            </p:cNvPr>
            <p:cNvSpPr txBox="1"/>
            <p:nvPr/>
          </p:nvSpPr>
          <p:spPr>
            <a:xfrm>
              <a:off x="10936491" y="1491992"/>
              <a:ext cx="639586" cy="261610"/>
            </a:xfrm>
            <a:prstGeom prst="rect">
              <a:avLst/>
            </a:prstGeom>
            <a:noFill/>
          </p:spPr>
          <p:txBody>
            <a:bodyPr wrap="square" rtlCol="0">
              <a:spAutoFit/>
            </a:bodyPr>
            <a:lstStyle/>
            <a:p>
              <a:pPr algn="ctr"/>
              <a:r>
                <a:rPr lang="en-US" sz="1100" b="1" dirty="0"/>
                <a:t>1.8%</a:t>
              </a:r>
            </a:p>
          </p:txBody>
        </p:sp>
        <p:sp>
          <p:nvSpPr>
            <p:cNvPr id="117" name="TextBox 116">
              <a:extLst>
                <a:ext uri="{FF2B5EF4-FFF2-40B4-BE49-F238E27FC236}">
                  <a16:creationId xmlns:a16="http://schemas.microsoft.com/office/drawing/2014/main" id="{280D3D12-9A41-2281-07D8-1A54083DAE46}"/>
                </a:ext>
              </a:extLst>
            </p:cNvPr>
            <p:cNvSpPr txBox="1"/>
            <p:nvPr/>
          </p:nvSpPr>
          <p:spPr>
            <a:xfrm>
              <a:off x="6118546" y="1745897"/>
              <a:ext cx="1476526" cy="600164"/>
            </a:xfrm>
            <a:prstGeom prst="rect">
              <a:avLst/>
            </a:prstGeom>
            <a:noFill/>
          </p:spPr>
          <p:txBody>
            <a:bodyPr wrap="square" rtlCol="0">
              <a:spAutoFit/>
            </a:bodyPr>
            <a:lstStyle/>
            <a:p>
              <a:pPr algn="ctr"/>
              <a:r>
                <a:rPr lang="en-US" sz="1100" b="1" dirty="0"/>
                <a:t>Barack Obama</a:t>
              </a:r>
            </a:p>
            <a:p>
              <a:pPr algn="ctr"/>
              <a:r>
                <a:rPr lang="en-US" sz="1100" b="1" dirty="0"/>
                <a:t>Martin Luther Jr.</a:t>
              </a:r>
            </a:p>
            <a:p>
              <a:pPr algn="ctr"/>
              <a:r>
                <a:rPr lang="en-US" sz="1100" b="1" dirty="0"/>
                <a:t>Nelson Mandela</a:t>
              </a:r>
            </a:p>
          </p:txBody>
        </p:sp>
        <p:sp>
          <p:nvSpPr>
            <p:cNvPr id="118" name="TextBox 117">
              <a:extLst>
                <a:ext uri="{FF2B5EF4-FFF2-40B4-BE49-F238E27FC236}">
                  <a16:creationId xmlns:a16="http://schemas.microsoft.com/office/drawing/2014/main" id="{A9876910-1DE4-1A3A-4E1E-96D20AE5E632}"/>
                </a:ext>
              </a:extLst>
            </p:cNvPr>
            <p:cNvSpPr txBox="1"/>
            <p:nvPr/>
          </p:nvSpPr>
          <p:spPr>
            <a:xfrm>
              <a:off x="7521684" y="1756348"/>
              <a:ext cx="1617085" cy="600164"/>
            </a:xfrm>
            <a:prstGeom prst="rect">
              <a:avLst/>
            </a:prstGeom>
            <a:noFill/>
          </p:spPr>
          <p:txBody>
            <a:bodyPr wrap="square" rtlCol="0">
              <a:spAutoFit/>
            </a:bodyPr>
            <a:lstStyle/>
            <a:p>
              <a:pPr algn="ctr"/>
              <a:r>
                <a:rPr lang="en-US" sz="1100" b="1" dirty="0"/>
                <a:t>Mahatma Gandhi</a:t>
              </a:r>
            </a:p>
            <a:p>
              <a:pPr algn="ctr"/>
              <a:r>
                <a:rPr lang="en-US" sz="1100" b="1" dirty="0"/>
                <a:t>Carl Jung</a:t>
              </a:r>
            </a:p>
            <a:p>
              <a:pPr algn="ctr"/>
              <a:r>
                <a:rPr lang="en-US" sz="1100" b="1" dirty="0"/>
                <a:t>APJ Adbul Kalam</a:t>
              </a:r>
            </a:p>
          </p:txBody>
        </p:sp>
        <p:sp>
          <p:nvSpPr>
            <p:cNvPr id="119" name="TextBox 118">
              <a:extLst>
                <a:ext uri="{FF2B5EF4-FFF2-40B4-BE49-F238E27FC236}">
                  <a16:creationId xmlns:a16="http://schemas.microsoft.com/office/drawing/2014/main" id="{5AC1F2DB-EB19-64F3-CFFC-10F633951873}"/>
                </a:ext>
              </a:extLst>
            </p:cNvPr>
            <p:cNvSpPr txBox="1"/>
            <p:nvPr/>
          </p:nvSpPr>
          <p:spPr>
            <a:xfrm>
              <a:off x="10528091" y="1748306"/>
              <a:ext cx="1476526" cy="600164"/>
            </a:xfrm>
            <a:prstGeom prst="rect">
              <a:avLst/>
            </a:prstGeom>
            <a:noFill/>
          </p:spPr>
          <p:txBody>
            <a:bodyPr wrap="square" rtlCol="0">
              <a:spAutoFit/>
            </a:bodyPr>
            <a:lstStyle/>
            <a:p>
              <a:pPr algn="ctr"/>
              <a:r>
                <a:rPr lang="en-US" sz="1100" b="1" dirty="0"/>
                <a:t>Ratan Tata</a:t>
              </a:r>
            </a:p>
            <a:p>
              <a:pPr algn="ctr"/>
              <a:r>
                <a:rPr lang="en-US" sz="1100" b="1" dirty="0"/>
                <a:t>Steve Jobs</a:t>
              </a:r>
            </a:p>
            <a:p>
              <a:pPr algn="ctr"/>
              <a:r>
                <a:rPr lang="en-US" sz="1100" b="1" dirty="0"/>
                <a:t>Bill Gates</a:t>
              </a:r>
            </a:p>
          </p:txBody>
        </p:sp>
        <p:sp>
          <p:nvSpPr>
            <p:cNvPr id="120" name="TextBox 119">
              <a:extLst>
                <a:ext uri="{FF2B5EF4-FFF2-40B4-BE49-F238E27FC236}">
                  <a16:creationId xmlns:a16="http://schemas.microsoft.com/office/drawing/2014/main" id="{DF4C604E-6699-50DC-C22B-07A67AFDACDE}"/>
                </a:ext>
              </a:extLst>
            </p:cNvPr>
            <p:cNvSpPr txBox="1"/>
            <p:nvPr/>
          </p:nvSpPr>
          <p:spPr>
            <a:xfrm>
              <a:off x="6089490" y="3193680"/>
              <a:ext cx="1476526" cy="600164"/>
            </a:xfrm>
            <a:prstGeom prst="rect">
              <a:avLst/>
            </a:prstGeom>
            <a:noFill/>
          </p:spPr>
          <p:txBody>
            <a:bodyPr wrap="square" rtlCol="0">
              <a:spAutoFit/>
            </a:bodyPr>
            <a:lstStyle/>
            <a:p>
              <a:pPr algn="ctr"/>
              <a:r>
                <a:rPr lang="en-US" sz="1100" b="1" dirty="0"/>
                <a:t>Mark Twain</a:t>
              </a:r>
            </a:p>
            <a:p>
              <a:pPr algn="ctr"/>
              <a:r>
                <a:rPr lang="en-US" sz="1100" b="1" dirty="0"/>
                <a:t>Dr. Suess</a:t>
              </a:r>
            </a:p>
            <a:p>
              <a:pPr algn="ctr"/>
              <a:r>
                <a:rPr lang="en-US" sz="1100" b="1" dirty="0"/>
                <a:t>John Lennon</a:t>
              </a:r>
            </a:p>
          </p:txBody>
        </p:sp>
        <p:sp>
          <p:nvSpPr>
            <p:cNvPr id="121" name="TextBox 120">
              <a:extLst>
                <a:ext uri="{FF2B5EF4-FFF2-40B4-BE49-F238E27FC236}">
                  <a16:creationId xmlns:a16="http://schemas.microsoft.com/office/drawing/2014/main" id="{5F5464D3-D93D-4167-8BC2-AC51A9153107}"/>
                </a:ext>
              </a:extLst>
            </p:cNvPr>
            <p:cNvSpPr txBox="1"/>
            <p:nvPr/>
          </p:nvSpPr>
          <p:spPr>
            <a:xfrm>
              <a:off x="7470886" y="3186130"/>
              <a:ext cx="1667884" cy="600164"/>
            </a:xfrm>
            <a:prstGeom prst="rect">
              <a:avLst/>
            </a:prstGeom>
            <a:noFill/>
          </p:spPr>
          <p:txBody>
            <a:bodyPr wrap="square" rtlCol="0">
              <a:spAutoFit/>
            </a:bodyPr>
            <a:lstStyle/>
            <a:p>
              <a:pPr algn="ctr"/>
              <a:r>
                <a:rPr lang="en-US" sz="1100" b="1" dirty="0"/>
                <a:t>William Shakespeare</a:t>
              </a:r>
            </a:p>
            <a:p>
              <a:pPr algn="ctr"/>
              <a:r>
                <a:rPr lang="en-US" sz="1100" b="1" dirty="0"/>
                <a:t>JRR Tolkien</a:t>
              </a:r>
            </a:p>
            <a:p>
              <a:pPr algn="ctr"/>
              <a:r>
                <a:rPr lang="en-US" sz="1100" b="1" dirty="0"/>
                <a:t>Vincent van Gogh</a:t>
              </a:r>
            </a:p>
          </p:txBody>
        </p:sp>
        <p:sp>
          <p:nvSpPr>
            <p:cNvPr id="122" name="TextBox 121">
              <a:extLst>
                <a:ext uri="{FF2B5EF4-FFF2-40B4-BE49-F238E27FC236}">
                  <a16:creationId xmlns:a16="http://schemas.microsoft.com/office/drawing/2014/main" id="{7520B8AA-00C6-E9F6-0873-11D5D9D7A579}"/>
                </a:ext>
              </a:extLst>
            </p:cNvPr>
            <p:cNvSpPr txBox="1"/>
            <p:nvPr/>
          </p:nvSpPr>
          <p:spPr>
            <a:xfrm>
              <a:off x="9051565" y="3193680"/>
              <a:ext cx="1476526" cy="600164"/>
            </a:xfrm>
            <a:prstGeom prst="rect">
              <a:avLst/>
            </a:prstGeom>
            <a:noFill/>
          </p:spPr>
          <p:txBody>
            <a:bodyPr wrap="square" rtlCol="0">
              <a:spAutoFit/>
            </a:bodyPr>
            <a:lstStyle/>
            <a:p>
              <a:pPr algn="ctr"/>
              <a:r>
                <a:rPr lang="en-US" sz="1100" b="1" dirty="0"/>
                <a:t>Albert Einstein</a:t>
              </a:r>
            </a:p>
            <a:p>
              <a:pPr algn="ctr"/>
              <a:r>
                <a:rPr lang="en-US" sz="1100" b="1" dirty="0"/>
                <a:t>Charles Darwin</a:t>
              </a:r>
            </a:p>
            <a:p>
              <a:pPr algn="ctr"/>
              <a:r>
                <a:rPr lang="en-US" sz="1100" b="1" dirty="0"/>
                <a:t>JRD Tata</a:t>
              </a:r>
            </a:p>
          </p:txBody>
        </p:sp>
        <p:sp>
          <p:nvSpPr>
            <p:cNvPr id="123" name="TextBox 122">
              <a:extLst>
                <a:ext uri="{FF2B5EF4-FFF2-40B4-BE49-F238E27FC236}">
                  <a16:creationId xmlns:a16="http://schemas.microsoft.com/office/drawing/2014/main" id="{596F79FD-75F4-6EA6-EA10-95ACEBD94CD5}"/>
                </a:ext>
              </a:extLst>
            </p:cNvPr>
            <p:cNvSpPr txBox="1"/>
            <p:nvPr/>
          </p:nvSpPr>
          <p:spPr>
            <a:xfrm>
              <a:off x="10532270" y="3179146"/>
              <a:ext cx="1476526" cy="600164"/>
            </a:xfrm>
            <a:prstGeom prst="rect">
              <a:avLst/>
            </a:prstGeom>
            <a:noFill/>
          </p:spPr>
          <p:txBody>
            <a:bodyPr wrap="square" rtlCol="0">
              <a:spAutoFit/>
            </a:bodyPr>
            <a:lstStyle/>
            <a:p>
              <a:pPr algn="ctr"/>
              <a:r>
                <a:rPr lang="en-US" sz="1100" b="1" dirty="0"/>
                <a:t>Leonardo da Vinci</a:t>
              </a:r>
            </a:p>
            <a:p>
              <a:pPr algn="ctr"/>
              <a:r>
                <a:rPr lang="en-US" sz="1100" b="1" dirty="0"/>
                <a:t>Nikola Tesla</a:t>
              </a:r>
            </a:p>
            <a:p>
              <a:pPr algn="ctr"/>
              <a:r>
                <a:rPr lang="en-US" sz="1100" b="1" dirty="0"/>
                <a:t>Thomas Edison</a:t>
              </a:r>
            </a:p>
          </p:txBody>
        </p:sp>
        <p:sp>
          <p:nvSpPr>
            <p:cNvPr id="124" name="TextBox 123">
              <a:extLst>
                <a:ext uri="{FF2B5EF4-FFF2-40B4-BE49-F238E27FC236}">
                  <a16:creationId xmlns:a16="http://schemas.microsoft.com/office/drawing/2014/main" id="{D82B9C08-D1C5-6E82-AA67-90742C574FB8}"/>
                </a:ext>
              </a:extLst>
            </p:cNvPr>
            <p:cNvSpPr txBox="1"/>
            <p:nvPr/>
          </p:nvSpPr>
          <p:spPr>
            <a:xfrm>
              <a:off x="6108505" y="4647401"/>
              <a:ext cx="1476526" cy="600164"/>
            </a:xfrm>
            <a:prstGeom prst="rect">
              <a:avLst/>
            </a:prstGeom>
            <a:noFill/>
          </p:spPr>
          <p:txBody>
            <a:bodyPr wrap="square" rtlCol="0">
              <a:spAutoFit/>
            </a:bodyPr>
            <a:lstStyle/>
            <a:p>
              <a:pPr algn="ctr"/>
              <a:r>
                <a:rPr lang="en-US" sz="1100" b="1" dirty="0"/>
                <a:t>Aamir Khan</a:t>
              </a:r>
            </a:p>
            <a:p>
              <a:pPr algn="ctr"/>
              <a:r>
                <a:rPr lang="en-US" sz="1100" b="1" dirty="0"/>
                <a:t>Elvis Presley</a:t>
              </a:r>
            </a:p>
            <a:p>
              <a:pPr algn="ctr"/>
              <a:r>
                <a:rPr lang="en-US" sz="1100" b="1" dirty="0"/>
                <a:t>Leonardo DiCaprio</a:t>
              </a:r>
            </a:p>
          </p:txBody>
        </p:sp>
        <p:sp>
          <p:nvSpPr>
            <p:cNvPr id="125" name="TextBox 124">
              <a:extLst>
                <a:ext uri="{FF2B5EF4-FFF2-40B4-BE49-F238E27FC236}">
                  <a16:creationId xmlns:a16="http://schemas.microsoft.com/office/drawing/2014/main" id="{BF672AF9-B5AA-B449-752D-56B38356F108}"/>
                </a:ext>
              </a:extLst>
            </p:cNvPr>
            <p:cNvSpPr txBox="1"/>
            <p:nvPr/>
          </p:nvSpPr>
          <p:spPr>
            <a:xfrm>
              <a:off x="7575039" y="4641224"/>
              <a:ext cx="1476526" cy="600164"/>
            </a:xfrm>
            <a:prstGeom prst="rect">
              <a:avLst/>
            </a:prstGeom>
            <a:noFill/>
          </p:spPr>
          <p:txBody>
            <a:bodyPr wrap="square" rtlCol="0">
              <a:spAutoFit/>
            </a:bodyPr>
            <a:lstStyle/>
            <a:p>
              <a:pPr algn="ctr"/>
              <a:r>
                <a:rPr lang="en-US" sz="1100" b="1" dirty="0"/>
                <a:t>Lata Mangeshkar</a:t>
              </a:r>
            </a:p>
            <a:p>
              <a:pPr algn="ctr"/>
              <a:r>
                <a:rPr lang="en-US" sz="1100" b="1" dirty="0"/>
                <a:t>Michael Jackson</a:t>
              </a:r>
            </a:p>
            <a:p>
              <a:pPr algn="ctr"/>
              <a:r>
                <a:rPr lang="en-US" sz="1100" b="1" dirty="0"/>
                <a:t>Mozart</a:t>
              </a:r>
            </a:p>
          </p:txBody>
        </p:sp>
        <p:sp>
          <p:nvSpPr>
            <p:cNvPr id="126" name="TextBox 125">
              <a:extLst>
                <a:ext uri="{FF2B5EF4-FFF2-40B4-BE49-F238E27FC236}">
                  <a16:creationId xmlns:a16="http://schemas.microsoft.com/office/drawing/2014/main" id="{D787E7EA-E139-AE37-63BC-B9FD94AC0E6D}"/>
                </a:ext>
              </a:extLst>
            </p:cNvPr>
            <p:cNvSpPr txBox="1"/>
            <p:nvPr/>
          </p:nvSpPr>
          <p:spPr>
            <a:xfrm>
              <a:off x="9051565" y="4642260"/>
              <a:ext cx="1476526" cy="600164"/>
            </a:xfrm>
            <a:prstGeom prst="rect">
              <a:avLst/>
            </a:prstGeom>
            <a:noFill/>
          </p:spPr>
          <p:txBody>
            <a:bodyPr wrap="square" rtlCol="0">
              <a:spAutoFit/>
            </a:bodyPr>
            <a:lstStyle/>
            <a:p>
              <a:pPr algn="ctr"/>
              <a:r>
                <a:rPr lang="en-US" sz="1100" b="1" dirty="0"/>
                <a:t>Bruce Lee</a:t>
              </a:r>
            </a:p>
            <a:p>
              <a:pPr algn="ctr"/>
              <a:r>
                <a:rPr lang="en-US" sz="1100" b="1" dirty="0"/>
                <a:t>Bear Grylls</a:t>
              </a:r>
            </a:p>
            <a:p>
              <a:pPr algn="ctr"/>
              <a:r>
                <a:rPr lang="en-US" sz="1100" b="1" dirty="0"/>
                <a:t>Tom Cruise</a:t>
              </a:r>
            </a:p>
          </p:txBody>
        </p:sp>
        <p:sp>
          <p:nvSpPr>
            <p:cNvPr id="127" name="TextBox 126">
              <a:extLst>
                <a:ext uri="{FF2B5EF4-FFF2-40B4-BE49-F238E27FC236}">
                  <a16:creationId xmlns:a16="http://schemas.microsoft.com/office/drawing/2014/main" id="{84D1A5BB-0C29-E4FE-7DDA-E1EEE6D979E2}"/>
                </a:ext>
              </a:extLst>
            </p:cNvPr>
            <p:cNvSpPr txBox="1"/>
            <p:nvPr/>
          </p:nvSpPr>
          <p:spPr>
            <a:xfrm>
              <a:off x="10528969" y="4644193"/>
              <a:ext cx="1476526" cy="600164"/>
            </a:xfrm>
            <a:prstGeom prst="rect">
              <a:avLst/>
            </a:prstGeom>
            <a:noFill/>
          </p:spPr>
          <p:txBody>
            <a:bodyPr wrap="square" rtlCol="0">
              <a:spAutoFit/>
            </a:bodyPr>
            <a:lstStyle/>
            <a:p>
              <a:pPr algn="ctr"/>
              <a:r>
                <a:rPr lang="en-US" sz="1100" b="1" dirty="0"/>
                <a:t>Winston Churchill</a:t>
              </a:r>
            </a:p>
            <a:p>
              <a:pPr algn="ctr"/>
              <a:r>
                <a:rPr lang="en-US" sz="1100" b="1" dirty="0"/>
                <a:t>Donald Trump</a:t>
              </a:r>
            </a:p>
            <a:p>
              <a:pPr algn="ctr"/>
              <a:r>
                <a:rPr lang="en-US" sz="1100" b="1" dirty="0"/>
                <a:t>Dwayne Johnson</a:t>
              </a:r>
            </a:p>
          </p:txBody>
        </p:sp>
        <p:sp>
          <p:nvSpPr>
            <p:cNvPr id="128" name="TextBox 127">
              <a:extLst>
                <a:ext uri="{FF2B5EF4-FFF2-40B4-BE49-F238E27FC236}">
                  <a16:creationId xmlns:a16="http://schemas.microsoft.com/office/drawing/2014/main" id="{F5D1BDC8-76A2-E268-7F35-113592544851}"/>
                </a:ext>
              </a:extLst>
            </p:cNvPr>
            <p:cNvSpPr txBox="1"/>
            <p:nvPr/>
          </p:nvSpPr>
          <p:spPr>
            <a:xfrm>
              <a:off x="6126316" y="6058877"/>
              <a:ext cx="1476526" cy="600164"/>
            </a:xfrm>
            <a:prstGeom prst="rect">
              <a:avLst/>
            </a:prstGeom>
            <a:noFill/>
          </p:spPr>
          <p:txBody>
            <a:bodyPr wrap="square" rtlCol="0">
              <a:spAutoFit/>
            </a:bodyPr>
            <a:lstStyle/>
            <a:p>
              <a:pPr algn="ctr"/>
              <a:r>
                <a:rPr lang="en-US" sz="1100" b="1" dirty="0"/>
                <a:t>Bill Clinton</a:t>
              </a:r>
            </a:p>
            <a:p>
              <a:pPr algn="ctr"/>
              <a:r>
                <a:rPr lang="en-US" sz="1100" b="1" dirty="0"/>
                <a:t>Hugh Jackman</a:t>
              </a:r>
            </a:p>
            <a:p>
              <a:pPr algn="ctr"/>
              <a:r>
                <a:rPr lang="en-US" sz="1100" b="1" dirty="0"/>
                <a:t>Pope Francis</a:t>
              </a:r>
            </a:p>
          </p:txBody>
        </p:sp>
        <p:sp>
          <p:nvSpPr>
            <p:cNvPr id="129" name="TextBox 128">
              <a:extLst>
                <a:ext uri="{FF2B5EF4-FFF2-40B4-BE49-F238E27FC236}">
                  <a16:creationId xmlns:a16="http://schemas.microsoft.com/office/drawing/2014/main" id="{8DAA222D-12DD-F1D7-8945-8762D71C6AF9}"/>
                </a:ext>
              </a:extLst>
            </p:cNvPr>
            <p:cNvSpPr txBox="1"/>
            <p:nvPr/>
          </p:nvSpPr>
          <p:spPr>
            <a:xfrm>
              <a:off x="7573638" y="6052700"/>
              <a:ext cx="1476526" cy="600164"/>
            </a:xfrm>
            <a:prstGeom prst="rect">
              <a:avLst/>
            </a:prstGeom>
            <a:noFill/>
          </p:spPr>
          <p:txBody>
            <a:bodyPr wrap="square" rtlCol="0">
              <a:spAutoFit/>
            </a:bodyPr>
            <a:lstStyle/>
            <a:p>
              <a:pPr algn="ctr"/>
              <a:r>
                <a:rPr lang="en-US" sz="1100" b="1" dirty="0"/>
                <a:t>Rosa Parks</a:t>
              </a:r>
            </a:p>
            <a:p>
              <a:pPr algn="ctr"/>
              <a:r>
                <a:rPr lang="en-US" sz="1100" b="1" dirty="0"/>
                <a:t>Queen Elizabeth II</a:t>
              </a:r>
            </a:p>
            <a:p>
              <a:pPr algn="ctr"/>
              <a:r>
                <a:rPr lang="en-US" sz="1100" b="1" dirty="0"/>
                <a:t>Mother Teresa</a:t>
              </a:r>
            </a:p>
          </p:txBody>
        </p:sp>
        <p:sp>
          <p:nvSpPr>
            <p:cNvPr id="130" name="TextBox 129">
              <a:extLst>
                <a:ext uri="{FF2B5EF4-FFF2-40B4-BE49-F238E27FC236}">
                  <a16:creationId xmlns:a16="http://schemas.microsoft.com/office/drawing/2014/main" id="{2E6B4944-95ED-ED00-73DC-A0535B2C1C91}"/>
                </a:ext>
              </a:extLst>
            </p:cNvPr>
            <p:cNvSpPr txBox="1"/>
            <p:nvPr/>
          </p:nvSpPr>
          <p:spPr>
            <a:xfrm>
              <a:off x="9097157" y="6058566"/>
              <a:ext cx="1476526" cy="600164"/>
            </a:xfrm>
            <a:prstGeom prst="rect">
              <a:avLst/>
            </a:prstGeom>
            <a:noFill/>
          </p:spPr>
          <p:txBody>
            <a:bodyPr wrap="square" rtlCol="0">
              <a:spAutoFit/>
            </a:bodyPr>
            <a:lstStyle/>
            <a:p>
              <a:pPr algn="ctr"/>
              <a:r>
                <a:rPr lang="en-US" sz="1100" b="1" dirty="0"/>
                <a:t>Warren Buffett</a:t>
              </a:r>
            </a:p>
            <a:p>
              <a:pPr algn="ctr"/>
              <a:r>
                <a:rPr lang="en-US" sz="1100" b="1" dirty="0"/>
                <a:t>Jeff Bezos</a:t>
              </a:r>
            </a:p>
            <a:p>
              <a:pPr algn="ctr"/>
              <a:r>
                <a:rPr lang="en-US" sz="1100" b="1" dirty="0"/>
                <a:t>Angela Merkel</a:t>
              </a:r>
            </a:p>
          </p:txBody>
        </p:sp>
        <p:sp>
          <p:nvSpPr>
            <p:cNvPr id="131" name="TextBox 130">
              <a:extLst>
                <a:ext uri="{FF2B5EF4-FFF2-40B4-BE49-F238E27FC236}">
                  <a16:creationId xmlns:a16="http://schemas.microsoft.com/office/drawing/2014/main" id="{B70AFECD-D9F6-5642-1D4E-A079FEE0F821}"/>
                </a:ext>
              </a:extLst>
            </p:cNvPr>
            <p:cNvSpPr txBox="1"/>
            <p:nvPr/>
          </p:nvSpPr>
          <p:spPr>
            <a:xfrm>
              <a:off x="10528969" y="6051327"/>
              <a:ext cx="1476526" cy="600164"/>
            </a:xfrm>
            <a:prstGeom prst="rect">
              <a:avLst/>
            </a:prstGeom>
            <a:noFill/>
          </p:spPr>
          <p:txBody>
            <a:bodyPr wrap="square" rtlCol="0">
              <a:spAutoFit/>
            </a:bodyPr>
            <a:lstStyle/>
            <a:p>
              <a:pPr algn="ctr"/>
              <a:r>
                <a:rPr lang="en-US" sz="1100" b="1" dirty="0"/>
                <a:t>Steve Ballmer</a:t>
              </a:r>
            </a:p>
            <a:p>
              <a:pPr algn="ctr"/>
              <a:r>
                <a:rPr lang="en-US" sz="1100" b="1" dirty="0"/>
                <a:t>Henry Ford</a:t>
              </a:r>
            </a:p>
            <a:p>
              <a:pPr algn="ctr"/>
              <a:r>
                <a:rPr lang="en-US" sz="1100" b="1" dirty="0"/>
                <a:t>George Washington</a:t>
              </a:r>
            </a:p>
          </p:txBody>
        </p:sp>
      </p:grpSp>
    </p:spTree>
    <p:extLst>
      <p:ext uri="{BB962C8B-B14F-4D97-AF65-F5344CB8AC3E}">
        <p14:creationId xmlns:p14="http://schemas.microsoft.com/office/powerpoint/2010/main" val="6688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D133C27-3731-F5F7-BBB2-307598141998}"/>
              </a:ext>
            </a:extLst>
          </p:cNvPr>
          <p:cNvCxnSpPr>
            <a:cxnSpLocks/>
          </p:cNvCxnSpPr>
          <p:nvPr/>
        </p:nvCxnSpPr>
        <p:spPr>
          <a:xfrm>
            <a:off x="5485792" y="1043875"/>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91C808C-E98D-DE10-A9D7-B34A92749794}"/>
              </a:ext>
            </a:extLst>
          </p:cNvPr>
          <p:cNvCxnSpPr>
            <a:cxnSpLocks/>
          </p:cNvCxnSpPr>
          <p:nvPr/>
        </p:nvCxnSpPr>
        <p:spPr>
          <a:xfrm>
            <a:off x="9169658" y="1028110"/>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A818D3A-24AE-ABF6-94E8-963C1653E157}"/>
              </a:ext>
            </a:extLst>
          </p:cNvPr>
          <p:cNvCxnSpPr>
            <a:cxnSpLocks/>
          </p:cNvCxnSpPr>
          <p:nvPr/>
        </p:nvCxnSpPr>
        <p:spPr>
          <a:xfrm flipH="1">
            <a:off x="2817858" y="3633753"/>
            <a:ext cx="9257890" cy="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F13C819-7EA8-28FB-25B4-43B773BE2429}"/>
              </a:ext>
            </a:extLst>
          </p:cNvPr>
          <p:cNvCxnSpPr>
            <a:cxnSpLocks/>
          </p:cNvCxnSpPr>
          <p:nvPr/>
        </p:nvCxnSpPr>
        <p:spPr>
          <a:xfrm>
            <a:off x="5485792" y="3864171"/>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A998E4-48CA-56B3-E5F7-8AAD7492D3A0}"/>
              </a:ext>
            </a:extLst>
          </p:cNvPr>
          <p:cNvCxnSpPr>
            <a:cxnSpLocks/>
          </p:cNvCxnSpPr>
          <p:nvPr/>
        </p:nvCxnSpPr>
        <p:spPr>
          <a:xfrm>
            <a:off x="9169658" y="3848406"/>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938A1F96-E3C7-E0E7-C5E7-2EE0EC56A819}"/>
              </a:ext>
            </a:extLst>
          </p:cNvPr>
          <p:cNvSpPr/>
          <p:nvPr/>
        </p:nvSpPr>
        <p:spPr>
          <a:xfrm>
            <a:off x="-24317" y="0"/>
            <a:ext cx="2702967"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41BF0-92B2-963F-D1EE-4AFC24A7C620}"/>
              </a:ext>
            </a:extLst>
          </p:cNvPr>
          <p:cNvSpPr>
            <a:spLocks noGrp="1"/>
          </p:cNvSpPr>
          <p:nvPr>
            <p:ph type="title"/>
          </p:nvPr>
        </p:nvSpPr>
        <p:spPr>
          <a:xfrm>
            <a:off x="78832" y="234644"/>
            <a:ext cx="2496667" cy="3941486"/>
          </a:xfrm>
        </p:spPr>
        <p:txBody>
          <a:bodyPr>
            <a:normAutofit/>
          </a:bodyPr>
          <a:lstStyle/>
          <a:p>
            <a:r>
              <a:rPr lang="en-US" b="1" dirty="0"/>
              <a:t>Objective</a:t>
            </a:r>
            <a:br>
              <a:rPr lang="en-US" dirty="0"/>
            </a:br>
            <a:br>
              <a:rPr lang="en-US" dirty="0"/>
            </a:br>
            <a:r>
              <a:rPr lang="en-US" sz="3600" dirty="0">
                <a:solidFill>
                  <a:schemeClr val="tx1">
                    <a:lumMod val="85000"/>
                    <a:lumOff val="15000"/>
                  </a:schemeClr>
                </a:solidFill>
              </a:rPr>
              <a:t>Predict the personality type using a ML model</a:t>
            </a:r>
            <a:br>
              <a:rPr lang="en-US" sz="3600" dirty="0">
                <a:solidFill>
                  <a:schemeClr val="tx1">
                    <a:lumMod val="85000"/>
                    <a:lumOff val="15000"/>
                  </a:schemeClr>
                </a:solidFill>
              </a:rPr>
            </a:br>
            <a:r>
              <a:rPr lang="en-US" dirty="0"/>
              <a:t> </a:t>
            </a:r>
          </a:p>
        </p:txBody>
      </p:sp>
      <p:sp>
        <p:nvSpPr>
          <p:cNvPr id="11" name="TextBox 10">
            <a:extLst>
              <a:ext uri="{FF2B5EF4-FFF2-40B4-BE49-F238E27FC236}">
                <a16:creationId xmlns:a16="http://schemas.microsoft.com/office/drawing/2014/main" id="{3FB3D676-0F27-9DA6-D7C2-5A975551DB6C}"/>
              </a:ext>
            </a:extLst>
          </p:cNvPr>
          <p:cNvSpPr txBox="1"/>
          <p:nvPr/>
        </p:nvSpPr>
        <p:spPr>
          <a:xfrm>
            <a:off x="3233621" y="1838944"/>
            <a:ext cx="1693378" cy="646331"/>
          </a:xfrm>
          <a:prstGeom prst="rect">
            <a:avLst/>
          </a:prstGeom>
          <a:noFill/>
        </p:spPr>
        <p:txBody>
          <a:bodyPr wrap="square">
            <a:spAutoFit/>
          </a:bodyPr>
          <a:lstStyle/>
          <a:p>
            <a:pPr algn="ctr"/>
            <a:r>
              <a:rPr lang="en-US" b="1" dirty="0"/>
              <a:t>Enhance self-awareness</a:t>
            </a:r>
            <a:endParaRPr lang="en-US" dirty="0"/>
          </a:p>
        </p:txBody>
      </p:sp>
      <p:sp>
        <p:nvSpPr>
          <p:cNvPr id="13" name="TextBox 12">
            <a:extLst>
              <a:ext uri="{FF2B5EF4-FFF2-40B4-BE49-F238E27FC236}">
                <a16:creationId xmlns:a16="http://schemas.microsoft.com/office/drawing/2014/main" id="{E0EC9E41-05E9-9675-9069-D86125266E50}"/>
              </a:ext>
            </a:extLst>
          </p:cNvPr>
          <p:cNvSpPr txBox="1"/>
          <p:nvPr/>
        </p:nvSpPr>
        <p:spPr>
          <a:xfrm>
            <a:off x="6027899" y="1838318"/>
            <a:ext cx="2464627" cy="646331"/>
          </a:xfrm>
          <a:prstGeom prst="rect">
            <a:avLst/>
          </a:prstGeom>
          <a:noFill/>
        </p:spPr>
        <p:txBody>
          <a:bodyPr wrap="square">
            <a:spAutoFit/>
          </a:bodyPr>
          <a:lstStyle/>
          <a:p>
            <a:pPr algn="ctr"/>
            <a:r>
              <a:rPr lang="en-US" b="1" dirty="0"/>
              <a:t>Improve interpersonal skills</a:t>
            </a:r>
            <a:endParaRPr lang="en-US" dirty="0"/>
          </a:p>
        </p:txBody>
      </p:sp>
      <p:sp>
        <p:nvSpPr>
          <p:cNvPr id="16" name="TextBox 15">
            <a:extLst>
              <a:ext uri="{FF2B5EF4-FFF2-40B4-BE49-F238E27FC236}">
                <a16:creationId xmlns:a16="http://schemas.microsoft.com/office/drawing/2014/main" id="{AC73B630-FEEA-F67E-F242-BE243AA6A5D5}"/>
              </a:ext>
            </a:extLst>
          </p:cNvPr>
          <p:cNvSpPr txBox="1"/>
          <p:nvPr/>
        </p:nvSpPr>
        <p:spPr>
          <a:xfrm>
            <a:off x="9610115" y="1838317"/>
            <a:ext cx="2148839" cy="646331"/>
          </a:xfrm>
          <a:prstGeom prst="rect">
            <a:avLst/>
          </a:prstGeom>
          <a:noFill/>
        </p:spPr>
        <p:txBody>
          <a:bodyPr wrap="square">
            <a:spAutoFit/>
          </a:bodyPr>
          <a:lstStyle/>
          <a:p>
            <a:pPr algn="ctr"/>
            <a:r>
              <a:rPr lang="en-US" b="1" dirty="0"/>
              <a:t>Increase team effectiveness</a:t>
            </a:r>
            <a:endParaRPr lang="en-US" dirty="0"/>
          </a:p>
        </p:txBody>
      </p:sp>
      <p:sp>
        <p:nvSpPr>
          <p:cNvPr id="18" name="TextBox 17">
            <a:extLst>
              <a:ext uri="{FF2B5EF4-FFF2-40B4-BE49-F238E27FC236}">
                <a16:creationId xmlns:a16="http://schemas.microsoft.com/office/drawing/2014/main" id="{7005E084-75AE-3C0B-CC28-D4872D4D760E}"/>
              </a:ext>
            </a:extLst>
          </p:cNvPr>
          <p:cNvSpPr txBox="1"/>
          <p:nvPr/>
        </p:nvSpPr>
        <p:spPr>
          <a:xfrm>
            <a:off x="3201347" y="4675005"/>
            <a:ext cx="1907336" cy="646331"/>
          </a:xfrm>
          <a:prstGeom prst="rect">
            <a:avLst/>
          </a:prstGeom>
          <a:noFill/>
        </p:spPr>
        <p:txBody>
          <a:bodyPr wrap="square">
            <a:spAutoFit/>
          </a:bodyPr>
          <a:lstStyle/>
          <a:p>
            <a:pPr algn="ctr"/>
            <a:r>
              <a:rPr lang="en-US" b="1" dirty="0"/>
              <a:t>Strengthen communication</a:t>
            </a:r>
            <a:endParaRPr lang="en-US" dirty="0"/>
          </a:p>
        </p:txBody>
      </p:sp>
      <p:sp>
        <p:nvSpPr>
          <p:cNvPr id="20" name="TextBox 19">
            <a:extLst>
              <a:ext uri="{FF2B5EF4-FFF2-40B4-BE49-F238E27FC236}">
                <a16:creationId xmlns:a16="http://schemas.microsoft.com/office/drawing/2014/main" id="{A9355BF2-D02E-8CD6-470B-8D614F0988BA}"/>
              </a:ext>
            </a:extLst>
          </p:cNvPr>
          <p:cNvSpPr txBox="1"/>
          <p:nvPr/>
        </p:nvSpPr>
        <p:spPr>
          <a:xfrm>
            <a:off x="6027900" y="4675004"/>
            <a:ext cx="2597005" cy="646331"/>
          </a:xfrm>
          <a:prstGeom prst="rect">
            <a:avLst/>
          </a:prstGeom>
          <a:noFill/>
        </p:spPr>
        <p:txBody>
          <a:bodyPr wrap="square">
            <a:spAutoFit/>
          </a:bodyPr>
          <a:lstStyle/>
          <a:p>
            <a:pPr algn="ctr"/>
            <a:r>
              <a:rPr lang="en-US" b="1" dirty="0"/>
              <a:t>Support skill and career development</a:t>
            </a:r>
            <a:endParaRPr lang="en-US" dirty="0"/>
          </a:p>
        </p:txBody>
      </p:sp>
      <p:sp>
        <p:nvSpPr>
          <p:cNvPr id="22" name="TextBox 21">
            <a:extLst>
              <a:ext uri="{FF2B5EF4-FFF2-40B4-BE49-F238E27FC236}">
                <a16:creationId xmlns:a16="http://schemas.microsoft.com/office/drawing/2014/main" id="{EE3A5885-76D8-B8C5-3A85-9EDEE169AD2C}"/>
              </a:ext>
            </a:extLst>
          </p:cNvPr>
          <p:cNvSpPr txBox="1"/>
          <p:nvPr/>
        </p:nvSpPr>
        <p:spPr>
          <a:xfrm>
            <a:off x="9798374" y="4675004"/>
            <a:ext cx="1772320" cy="646331"/>
          </a:xfrm>
          <a:prstGeom prst="rect">
            <a:avLst/>
          </a:prstGeom>
          <a:noFill/>
        </p:spPr>
        <p:txBody>
          <a:bodyPr wrap="square">
            <a:spAutoFit/>
          </a:bodyPr>
          <a:lstStyle/>
          <a:p>
            <a:pPr algn="ctr"/>
            <a:r>
              <a:rPr lang="en-US" b="1" dirty="0"/>
              <a:t>Reduce conflict</a:t>
            </a:r>
            <a:endParaRPr lang="en-US" dirty="0"/>
          </a:p>
        </p:txBody>
      </p:sp>
      <p:pic>
        <p:nvPicPr>
          <p:cNvPr id="23" name="Graphic 22" descr="Teacher with solid fill">
            <a:extLst>
              <a:ext uri="{FF2B5EF4-FFF2-40B4-BE49-F238E27FC236}">
                <a16:creationId xmlns:a16="http://schemas.microsoft.com/office/drawing/2014/main" id="{9C5429D9-C230-8BA4-0760-0EAF30311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6209" y="3667004"/>
            <a:ext cx="1008000" cy="1008000"/>
          </a:xfrm>
          <a:prstGeom prst="rect">
            <a:avLst/>
          </a:prstGeom>
        </p:spPr>
      </p:pic>
      <p:pic>
        <p:nvPicPr>
          <p:cNvPr id="24" name="Graphic 23" descr="Group success with solid fill">
            <a:extLst>
              <a:ext uri="{FF2B5EF4-FFF2-40B4-BE49-F238E27FC236}">
                <a16:creationId xmlns:a16="http://schemas.microsoft.com/office/drawing/2014/main" id="{54A86040-8E10-E90A-0B73-17579534626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62234" y="3774232"/>
            <a:ext cx="1125747" cy="1008000"/>
          </a:xfrm>
          <a:prstGeom prst="rect">
            <a:avLst/>
          </a:prstGeom>
        </p:spPr>
      </p:pic>
      <p:pic>
        <p:nvPicPr>
          <p:cNvPr id="25" name="Graphic 24" descr="Artificial Intelligence with solid fill">
            <a:extLst>
              <a:ext uri="{FF2B5EF4-FFF2-40B4-BE49-F238E27FC236}">
                <a16:creationId xmlns:a16="http://schemas.microsoft.com/office/drawing/2014/main" id="{E50A4BA4-EB83-49CC-5AE1-788928323B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70773" y="912747"/>
            <a:ext cx="1008000" cy="1008000"/>
          </a:xfrm>
          <a:prstGeom prst="rect">
            <a:avLst/>
          </a:prstGeom>
        </p:spPr>
      </p:pic>
      <p:pic>
        <p:nvPicPr>
          <p:cNvPr id="26" name="Graphic 25" descr="Gears with solid fill">
            <a:extLst>
              <a:ext uri="{FF2B5EF4-FFF2-40B4-BE49-F238E27FC236}">
                <a16:creationId xmlns:a16="http://schemas.microsoft.com/office/drawing/2014/main" id="{1E76BAF9-B855-1C78-3C79-6CDD74BDB03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77198" y="974430"/>
            <a:ext cx="914400" cy="914400"/>
          </a:xfrm>
          <a:prstGeom prst="rect">
            <a:avLst/>
          </a:prstGeom>
        </p:spPr>
      </p:pic>
      <p:pic>
        <p:nvPicPr>
          <p:cNvPr id="28" name="Graphic 27" descr="Lecturer with solid fill">
            <a:extLst>
              <a:ext uri="{FF2B5EF4-FFF2-40B4-BE49-F238E27FC236}">
                <a16:creationId xmlns:a16="http://schemas.microsoft.com/office/drawing/2014/main" id="{221F6B66-D0A8-B2A1-00A4-4639F0A5859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869202" y="974430"/>
            <a:ext cx="914400" cy="914400"/>
          </a:xfrm>
          <a:prstGeom prst="rect">
            <a:avLst/>
          </a:prstGeom>
        </p:spPr>
      </p:pic>
      <p:pic>
        <p:nvPicPr>
          <p:cNvPr id="30" name="Graphic 29" descr="Marketing with solid fill">
            <a:extLst>
              <a:ext uri="{FF2B5EF4-FFF2-40B4-BE49-F238E27FC236}">
                <a16:creationId xmlns:a16="http://schemas.microsoft.com/office/drawing/2014/main" id="{AD7B45A5-7927-3F2C-630E-E6E5BEC048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99835" y="3821032"/>
            <a:ext cx="914400" cy="914400"/>
          </a:xfrm>
          <a:prstGeom prst="rect">
            <a:avLst/>
          </a:prstGeom>
        </p:spPr>
      </p:pic>
      <p:sp>
        <p:nvSpPr>
          <p:cNvPr id="34" name="TextBox 33">
            <a:extLst>
              <a:ext uri="{FF2B5EF4-FFF2-40B4-BE49-F238E27FC236}">
                <a16:creationId xmlns:a16="http://schemas.microsoft.com/office/drawing/2014/main" id="{E26BC23F-F924-B318-5B47-AD93D035343C}"/>
              </a:ext>
            </a:extLst>
          </p:cNvPr>
          <p:cNvSpPr txBox="1"/>
          <p:nvPr/>
        </p:nvSpPr>
        <p:spPr>
          <a:xfrm>
            <a:off x="2942459" y="2632603"/>
            <a:ext cx="2464627" cy="646331"/>
          </a:xfrm>
          <a:prstGeom prst="rect">
            <a:avLst/>
          </a:prstGeom>
          <a:noFill/>
        </p:spPr>
        <p:txBody>
          <a:bodyPr wrap="square">
            <a:spAutoFit/>
          </a:bodyPr>
          <a:lstStyle/>
          <a:p>
            <a:r>
              <a:rPr lang="en-US" dirty="0"/>
              <a:t>Strengths and weaknesses</a:t>
            </a:r>
          </a:p>
        </p:txBody>
      </p:sp>
      <p:sp>
        <p:nvSpPr>
          <p:cNvPr id="36" name="TextBox 35">
            <a:extLst>
              <a:ext uri="{FF2B5EF4-FFF2-40B4-BE49-F238E27FC236}">
                <a16:creationId xmlns:a16="http://schemas.microsoft.com/office/drawing/2014/main" id="{3125012D-A1CA-3ED3-6E4F-057B67588B11}"/>
              </a:ext>
            </a:extLst>
          </p:cNvPr>
          <p:cNvSpPr txBox="1"/>
          <p:nvPr/>
        </p:nvSpPr>
        <p:spPr>
          <a:xfrm>
            <a:off x="5685312" y="2639188"/>
            <a:ext cx="3341350" cy="646331"/>
          </a:xfrm>
          <a:prstGeom prst="rect">
            <a:avLst/>
          </a:prstGeom>
          <a:noFill/>
        </p:spPr>
        <p:txBody>
          <a:bodyPr wrap="square">
            <a:spAutoFit/>
          </a:bodyPr>
          <a:lstStyle/>
          <a:p>
            <a:r>
              <a:rPr lang="en-US" dirty="0"/>
              <a:t>Understanding preferences and behaviors</a:t>
            </a:r>
          </a:p>
        </p:txBody>
      </p:sp>
      <p:sp>
        <p:nvSpPr>
          <p:cNvPr id="38" name="TextBox 37">
            <a:extLst>
              <a:ext uri="{FF2B5EF4-FFF2-40B4-BE49-F238E27FC236}">
                <a16:creationId xmlns:a16="http://schemas.microsoft.com/office/drawing/2014/main" id="{3E8AD5BC-23AF-A21A-9B5C-BD20225C4BFA}"/>
              </a:ext>
            </a:extLst>
          </p:cNvPr>
          <p:cNvSpPr txBox="1"/>
          <p:nvPr/>
        </p:nvSpPr>
        <p:spPr>
          <a:xfrm>
            <a:off x="9366445" y="2657457"/>
            <a:ext cx="2800513" cy="646331"/>
          </a:xfrm>
          <a:prstGeom prst="rect">
            <a:avLst/>
          </a:prstGeom>
          <a:noFill/>
        </p:spPr>
        <p:txBody>
          <a:bodyPr wrap="square">
            <a:spAutoFit/>
          </a:bodyPr>
          <a:lstStyle/>
          <a:p>
            <a:r>
              <a:rPr lang="en-US" dirty="0"/>
              <a:t>Teams work better together </a:t>
            </a:r>
          </a:p>
        </p:txBody>
      </p:sp>
      <p:sp>
        <p:nvSpPr>
          <p:cNvPr id="40" name="TextBox 39">
            <a:extLst>
              <a:ext uri="{FF2B5EF4-FFF2-40B4-BE49-F238E27FC236}">
                <a16:creationId xmlns:a16="http://schemas.microsoft.com/office/drawing/2014/main" id="{1A5068F2-D341-CBB8-F7AC-EB98FC7BB0D9}"/>
              </a:ext>
            </a:extLst>
          </p:cNvPr>
          <p:cNvSpPr txBox="1"/>
          <p:nvPr/>
        </p:nvSpPr>
        <p:spPr>
          <a:xfrm>
            <a:off x="2889426" y="5465260"/>
            <a:ext cx="2560691" cy="646331"/>
          </a:xfrm>
          <a:prstGeom prst="rect">
            <a:avLst/>
          </a:prstGeom>
          <a:noFill/>
        </p:spPr>
        <p:txBody>
          <a:bodyPr wrap="square">
            <a:spAutoFit/>
          </a:bodyPr>
          <a:lstStyle/>
          <a:p>
            <a:r>
              <a:rPr lang="en-US" dirty="0"/>
              <a:t>Others' preferred communication styles</a:t>
            </a:r>
          </a:p>
        </p:txBody>
      </p:sp>
      <p:sp>
        <p:nvSpPr>
          <p:cNvPr id="42" name="TextBox 41">
            <a:extLst>
              <a:ext uri="{FF2B5EF4-FFF2-40B4-BE49-F238E27FC236}">
                <a16:creationId xmlns:a16="http://schemas.microsoft.com/office/drawing/2014/main" id="{6955F98E-1698-94A7-01C2-C25AECFE0C0A}"/>
              </a:ext>
            </a:extLst>
          </p:cNvPr>
          <p:cNvSpPr txBox="1"/>
          <p:nvPr/>
        </p:nvSpPr>
        <p:spPr>
          <a:xfrm>
            <a:off x="5895480" y="5454150"/>
            <a:ext cx="3238501" cy="369332"/>
          </a:xfrm>
          <a:prstGeom prst="rect">
            <a:avLst/>
          </a:prstGeom>
          <a:noFill/>
        </p:spPr>
        <p:txBody>
          <a:bodyPr wrap="square">
            <a:spAutoFit/>
          </a:bodyPr>
          <a:lstStyle/>
          <a:p>
            <a:r>
              <a:rPr lang="en-US" dirty="0"/>
              <a:t>Explore career paths and roles </a:t>
            </a:r>
          </a:p>
        </p:txBody>
      </p:sp>
      <p:sp>
        <p:nvSpPr>
          <p:cNvPr id="44" name="TextBox 43">
            <a:extLst>
              <a:ext uri="{FF2B5EF4-FFF2-40B4-BE49-F238E27FC236}">
                <a16:creationId xmlns:a16="http://schemas.microsoft.com/office/drawing/2014/main" id="{7E69B9B6-8401-04E1-BA9E-0FE9D089E0AE}"/>
              </a:ext>
            </a:extLst>
          </p:cNvPr>
          <p:cNvSpPr txBox="1"/>
          <p:nvPr/>
        </p:nvSpPr>
        <p:spPr>
          <a:xfrm>
            <a:off x="9249298" y="5439255"/>
            <a:ext cx="2870472" cy="923330"/>
          </a:xfrm>
          <a:prstGeom prst="rect">
            <a:avLst/>
          </a:prstGeom>
          <a:noFill/>
        </p:spPr>
        <p:txBody>
          <a:bodyPr wrap="square">
            <a:spAutoFit/>
          </a:bodyPr>
          <a:lstStyle/>
          <a:p>
            <a:r>
              <a:rPr lang="en-US" dirty="0"/>
              <a:t>Understanding personality preferences can reduce misunderstandings</a:t>
            </a:r>
          </a:p>
        </p:txBody>
      </p:sp>
    </p:spTree>
    <p:extLst>
      <p:ext uri="{BB962C8B-B14F-4D97-AF65-F5344CB8AC3E}">
        <p14:creationId xmlns:p14="http://schemas.microsoft.com/office/powerpoint/2010/main" val="75709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EA914-FD2C-C517-98D5-96DF595E768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E44A2F9-CDC9-4984-8AB9-412F6E6E0A11}"/>
              </a:ext>
            </a:extLst>
          </p:cNvPr>
          <p:cNvSpPr/>
          <p:nvPr/>
        </p:nvSpPr>
        <p:spPr>
          <a:xfrm>
            <a:off x="7931" y="0"/>
            <a:ext cx="2702967"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A152DA38-CDA8-4DF1-381E-48C561A488ED}"/>
              </a:ext>
            </a:extLst>
          </p:cNvPr>
          <p:cNvCxnSpPr>
            <a:cxnSpLocks/>
          </p:cNvCxnSpPr>
          <p:nvPr/>
        </p:nvCxnSpPr>
        <p:spPr>
          <a:xfrm>
            <a:off x="5485792" y="721127"/>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AE6B91C-0087-E066-2CBA-D0A413561819}"/>
              </a:ext>
            </a:extLst>
          </p:cNvPr>
          <p:cNvCxnSpPr>
            <a:cxnSpLocks/>
          </p:cNvCxnSpPr>
          <p:nvPr/>
        </p:nvCxnSpPr>
        <p:spPr>
          <a:xfrm>
            <a:off x="9169658" y="705362"/>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E0480EF-8092-9F27-D760-8CFB23E7E823}"/>
              </a:ext>
            </a:extLst>
          </p:cNvPr>
          <p:cNvCxnSpPr>
            <a:cxnSpLocks/>
          </p:cNvCxnSpPr>
          <p:nvPr/>
        </p:nvCxnSpPr>
        <p:spPr>
          <a:xfrm flipH="1">
            <a:off x="2817858" y="3311005"/>
            <a:ext cx="9257890" cy="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139E929-EB13-01C0-8FCD-B7A3BF7AD979}"/>
              </a:ext>
            </a:extLst>
          </p:cNvPr>
          <p:cNvCxnSpPr>
            <a:cxnSpLocks/>
          </p:cNvCxnSpPr>
          <p:nvPr/>
        </p:nvCxnSpPr>
        <p:spPr>
          <a:xfrm>
            <a:off x="5485792" y="3541423"/>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D5F9E3A-22BE-8F4A-32C4-E26576629AAB}"/>
              </a:ext>
            </a:extLst>
          </p:cNvPr>
          <p:cNvCxnSpPr>
            <a:cxnSpLocks/>
          </p:cNvCxnSpPr>
          <p:nvPr/>
        </p:nvCxnSpPr>
        <p:spPr>
          <a:xfrm>
            <a:off x="9169658" y="3525658"/>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0D5949-40A0-4133-E76C-87D39CFC0D49}"/>
              </a:ext>
            </a:extLst>
          </p:cNvPr>
          <p:cNvSpPr>
            <a:spLocks noGrp="1"/>
          </p:cNvSpPr>
          <p:nvPr>
            <p:ph type="title"/>
          </p:nvPr>
        </p:nvSpPr>
        <p:spPr>
          <a:xfrm>
            <a:off x="78832" y="129091"/>
            <a:ext cx="2496667" cy="764163"/>
          </a:xfrm>
        </p:spPr>
        <p:txBody>
          <a:bodyPr>
            <a:normAutofit/>
          </a:bodyPr>
          <a:lstStyle/>
          <a:p>
            <a:r>
              <a:rPr lang="en-US" b="1" dirty="0"/>
              <a:t>Approach</a:t>
            </a:r>
            <a:r>
              <a:rPr lang="en-US" dirty="0"/>
              <a:t> </a:t>
            </a:r>
          </a:p>
        </p:txBody>
      </p:sp>
      <p:sp>
        <p:nvSpPr>
          <p:cNvPr id="11" name="TextBox 10">
            <a:extLst>
              <a:ext uri="{FF2B5EF4-FFF2-40B4-BE49-F238E27FC236}">
                <a16:creationId xmlns:a16="http://schemas.microsoft.com/office/drawing/2014/main" id="{82AD741B-09E5-CD8E-1D5C-50303ADA04DC}"/>
              </a:ext>
            </a:extLst>
          </p:cNvPr>
          <p:cNvSpPr txBox="1"/>
          <p:nvPr/>
        </p:nvSpPr>
        <p:spPr>
          <a:xfrm>
            <a:off x="3233621" y="763155"/>
            <a:ext cx="1693378" cy="646331"/>
          </a:xfrm>
          <a:prstGeom prst="rect">
            <a:avLst/>
          </a:prstGeom>
          <a:noFill/>
        </p:spPr>
        <p:txBody>
          <a:bodyPr wrap="square">
            <a:spAutoFit/>
          </a:bodyPr>
          <a:lstStyle/>
          <a:p>
            <a:pPr algn="ctr"/>
            <a:r>
              <a:rPr lang="en-US" b="1" dirty="0"/>
              <a:t>Data Preparation</a:t>
            </a:r>
            <a:endParaRPr lang="en-US" dirty="0"/>
          </a:p>
        </p:txBody>
      </p:sp>
      <p:sp>
        <p:nvSpPr>
          <p:cNvPr id="13" name="TextBox 12">
            <a:extLst>
              <a:ext uri="{FF2B5EF4-FFF2-40B4-BE49-F238E27FC236}">
                <a16:creationId xmlns:a16="http://schemas.microsoft.com/office/drawing/2014/main" id="{019E9F4A-D1C7-FE7F-7FB8-1993EADC50E7}"/>
              </a:ext>
            </a:extLst>
          </p:cNvPr>
          <p:cNvSpPr txBox="1"/>
          <p:nvPr/>
        </p:nvSpPr>
        <p:spPr>
          <a:xfrm>
            <a:off x="6027899" y="762529"/>
            <a:ext cx="2464627" cy="646331"/>
          </a:xfrm>
          <a:prstGeom prst="rect">
            <a:avLst/>
          </a:prstGeom>
          <a:noFill/>
        </p:spPr>
        <p:txBody>
          <a:bodyPr wrap="square">
            <a:spAutoFit/>
          </a:bodyPr>
          <a:lstStyle/>
          <a:p>
            <a:pPr algn="ctr"/>
            <a:r>
              <a:rPr lang="en-US" b="1" dirty="0"/>
              <a:t>Exploratory Data Analysis</a:t>
            </a:r>
            <a:endParaRPr lang="en-US" dirty="0"/>
          </a:p>
        </p:txBody>
      </p:sp>
      <p:sp>
        <p:nvSpPr>
          <p:cNvPr id="16" name="TextBox 15">
            <a:extLst>
              <a:ext uri="{FF2B5EF4-FFF2-40B4-BE49-F238E27FC236}">
                <a16:creationId xmlns:a16="http://schemas.microsoft.com/office/drawing/2014/main" id="{A4FC5188-7252-7A43-2123-8E1D64542424}"/>
              </a:ext>
            </a:extLst>
          </p:cNvPr>
          <p:cNvSpPr txBox="1"/>
          <p:nvPr/>
        </p:nvSpPr>
        <p:spPr>
          <a:xfrm>
            <a:off x="9610115" y="762528"/>
            <a:ext cx="2148839" cy="369332"/>
          </a:xfrm>
          <a:prstGeom prst="rect">
            <a:avLst/>
          </a:prstGeom>
          <a:noFill/>
        </p:spPr>
        <p:txBody>
          <a:bodyPr wrap="square">
            <a:spAutoFit/>
          </a:bodyPr>
          <a:lstStyle/>
          <a:p>
            <a:pPr algn="ctr"/>
            <a:r>
              <a:rPr lang="en-US" b="1" dirty="0"/>
              <a:t>Model Training</a:t>
            </a:r>
            <a:endParaRPr lang="en-US" dirty="0"/>
          </a:p>
        </p:txBody>
      </p:sp>
      <p:sp>
        <p:nvSpPr>
          <p:cNvPr id="18" name="TextBox 17">
            <a:extLst>
              <a:ext uri="{FF2B5EF4-FFF2-40B4-BE49-F238E27FC236}">
                <a16:creationId xmlns:a16="http://schemas.microsoft.com/office/drawing/2014/main" id="{0CCDA8E0-4EF9-BDA2-B910-4A937B4CA6E3}"/>
              </a:ext>
            </a:extLst>
          </p:cNvPr>
          <p:cNvSpPr txBox="1"/>
          <p:nvPr/>
        </p:nvSpPr>
        <p:spPr>
          <a:xfrm>
            <a:off x="3201347" y="3491638"/>
            <a:ext cx="1907336" cy="646331"/>
          </a:xfrm>
          <a:prstGeom prst="rect">
            <a:avLst/>
          </a:prstGeom>
          <a:noFill/>
        </p:spPr>
        <p:txBody>
          <a:bodyPr wrap="square">
            <a:spAutoFit/>
          </a:bodyPr>
          <a:lstStyle/>
          <a:p>
            <a:pPr algn="ctr"/>
            <a:r>
              <a:rPr lang="en-US" b="1" dirty="0"/>
              <a:t>Model Performance</a:t>
            </a:r>
            <a:endParaRPr lang="en-US" dirty="0"/>
          </a:p>
        </p:txBody>
      </p:sp>
      <p:sp>
        <p:nvSpPr>
          <p:cNvPr id="20" name="TextBox 19">
            <a:extLst>
              <a:ext uri="{FF2B5EF4-FFF2-40B4-BE49-F238E27FC236}">
                <a16:creationId xmlns:a16="http://schemas.microsoft.com/office/drawing/2014/main" id="{34755A8F-7DA4-B8D1-B071-44E549D70A58}"/>
              </a:ext>
            </a:extLst>
          </p:cNvPr>
          <p:cNvSpPr txBox="1"/>
          <p:nvPr/>
        </p:nvSpPr>
        <p:spPr>
          <a:xfrm>
            <a:off x="5784816" y="3508554"/>
            <a:ext cx="2597005" cy="369332"/>
          </a:xfrm>
          <a:prstGeom prst="rect">
            <a:avLst/>
          </a:prstGeom>
          <a:noFill/>
        </p:spPr>
        <p:txBody>
          <a:bodyPr wrap="square">
            <a:spAutoFit/>
          </a:bodyPr>
          <a:lstStyle/>
          <a:p>
            <a:pPr algn="ctr"/>
            <a:r>
              <a:rPr lang="en-US" b="1" dirty="0"/>
              <a:t>Parameter Tuning</a:t>
            </a:r>
            <a:endParaRPr lang="en-US" dirty="0"/>
          </a:p>
        </p:txBody>
      </p:sp>
      <p:sp>
        <p:nvSpPr>
          <p:cNvPr id="22" name="TextBox 21">
            <a:extLst>
              <a:ext uri="{FF2B5EF4-FFF2-40B4-BE49-F238E27FC236}">
                <a16:creationId xmlns:a16="http://schemas.microsoft.com/office/drawing/2014/main" id="{10ADD5BD-2180-8E43-AB94-24673406F2B5}"/>
              </a:ext>
            </a:extLst>
          </p:cNvPr>
          <p:cNvSpPr txBox="1"/>
          <p:nvPr/>
        </p:nvSpPr>
        <p:spPr>
          <a:xfrm>
            <a:off x="9798374" y="3491637"/>
            <a:ext cx="1772320" cy="369332"/>
          </a:xfrm>
          <a:prstGeom prst="rect">
            <a:avLst/>
          </a:prstGeom>
          <a:noFill/>
        </p:spPr>
        <p:txBody>
          <a:bodyPr wrap="square">
            <a:spAutoFit/>
          </a:bodyPr>
          <a:lstStyle/>
          <a:p>
            <a:pPr algn="ctr"/>
            <a:r>
              <a:rPr lang="en-US" b="1" dirty="0"/>
              <a:t>Best Model</a:t>
            </a:r>
            <a:endParaRPr lang="en-US" dirty="0"/>
          </a:p>
        </p:txBody>
      </p:sp>
      <p:sp>
        <p:nvSpPr>
          <p:cNvPr id="34" name="TextBox 33">
            <a:extLst>
              <a:ext uri="{FF2B5EF4-FFF2-40B4-BE49-F238E27FC236}">
                <a16:creationId xmlns:a16="http://schemas.microsoft.com/office/drawing/2014/main" id="{00DB1BD3-61ED-659C-40C6-84145E1E938E}"/>
              </a:ext>
            </a:extLst>
          </p:cNvPr>
          <p:cNvSpPr txBox="1"/>
          <p:nvPr/>
        </p:nvSpPr>
        <p:spPr>
          <a:xfrm>
            <a:off x="2738211" y="1405452"/>
            <a:ext cx="2747579" cy="946413"/>
          </a:xfrm>
          <a:prstGeom prst="rect">
            <a:avLst/>
          </a:prstGeom>
          <a:noFill/>
        </p:spPr>
        <p:txBody>
          <a:bodyPr wrap="square">
            <a:spAutoFit/>
          </a:bodyPr>
          <a:lstStyle/>
          <a:p>
            <a:r>
              <a:rPr lang="en-US" dirty="0"/>
              <a:t>- Input Features</a:t>
            </a:r>
          </a:p>
          <a:p>
            <a:r>
              <a:rPr lang="en-US" sz="900" dirty="0"/>
              <a:t>Age	Gender	Education</a:t>
            </a:r>
          </a:p>
          <a:p>
            <a:r>
              <a:rPr lang="en-US" sz="900" dirty="0"/>
              <a:t>Introversion score	Sensing Score	Thinking Score</a:t>
            </a:r>
          </a:p>
          <a:p>
            <a:r>
              <a:rPr lang="en-US" sz="900" dirty="0"/>
              <a:t>Judging Score	Interest	Personality</a:t>
            </a:r>
          </a:p>
          <a:p>
            <a:endParaRPr lang="en-US" sz="1050" dirty="0"/>
          </a:p>
        </p:txBody>
      </p:sp>
      <p:sp>
        <p:nvSpPr>
          <p:cNvPr id="36" name="TextBox 35">
            <a:extLst>
              <a:ext uri="{FF2B5EF4-FFF2-40B4-BE49-F238E27FC236}">
                <a16:creationId xmlns:a16="http://schemas.microsoft.com/office/drawing/2014/main" id="{B6499E00-6E64-FA15-626A-7A063D2D9CAD}"/>
              </a:ext>
            </a:extLst>
          </p:cNvPr>
          <p:cNvSpPr txBox="1"/>
          <p:nvPr/>
        </p:nvSpPr>
        <p:spPr>
          <a:xfrm>
            <a:off x="5586752" y="1600259"/>
            <a:ext cx="3341350" cy="923330"/>
          </a:xfrm>
          <a:prstGeom prst="rect">
            <a:avLst/>
          </a:prstGeom>
          <a:noFill/>
        </p:spPr>
        <p:txBody>
          <a:bodyPr wrap="square">
            <a:spAutoFit/>
          </a:bodyPr>
          <a:lstStyle/>
          <a:p>
            <a:r>
              <a:rPr lang="en-US" dirty="0"/>
              <a:t>- Graph Analysis</a:t>
            </a:r>
          </a:p>
          <a:p>
            <a:r>
              <a:rPr lang="en-US" dirty="0"/>
              <a:t>- Features Distribution</a:t>
            </a:r>
          </a:p>
          <a:p>
            <a:r>
              <a:rPr lang="en-US" dirty="0"/>
              <a:t>- Features Correlation</a:t>
            </a:r>
          </a:p>
        </p:txBody>
      </p:sp>
      <p:sp>
        <p:nvSpPr>
          <p:cNvPr id="38" name="TextBox 37">
            <a:extLst>
              <a:ext uri="{FF2B5EF4-FFF2-40B4-BE49-F238E27FC236}">
                <a16:creationId xmlns:a16="http://schemas.microsoft.com/office/drawing/2014/main" id="{9795453D-73D8-E207-8C54-8C42E96E736C}"/>
              </a:ext>
            </a:extLst>
          </p:cNvPr>
          <p:cNvSpPr txBox="1"/>
          <p:nvPr/>
        </p:nvSpPr>
        <p:spPr>
          <a:xfrm>
            <a:off x="9319256" y="1617839"/>
            <a:ext cx="2800513" cy="1200329"/>
          </a:xfrm>
          <a:prstGeom prst="rect">
            <a:avLst/>
          </a:prstGeom>
          <a:noFill/>
        </p:spPr>
        <p:txBody>
          <a:bodyPr wrap="square">
            <a:spAutoFit/>
          </a:bodyPr>
          <a:lstStyle/>
          <a:p>
            <a:r>
              <a:rPr lang="en-US" dirty="0"/>
              <a:t>- Classification problem</a:t>
            </a:r>
          </a:p>
          <a:p>
            <a:r>
              <a:rPr lang="en-US" dirty="0"/>
              <a:t>- Standardization</a:t>
            </a:r>
          </a:p>
          <a:p>
            <a:r>
              <a:rPr lang="en-US" dirty="0"/>
              <a:t>- Split data</a:t>
            </a:r>
          </a:p>
          <a:p>
            <a:r>
              <a:rPr lang="en-US" dirty="0"/>
              <a:t>- Model selection </a:t>
            </a:r>
          </a:p>
        </p:txBody>
      </p:sp>
      <p:sp>
        <p:nvSpPr>
          <p:cNvPr id="40" name="TextBox 39">
            <a:extLst>
              <a:ext uri="{FF2B5EF4-FFF2-40B4-BE49-F238E27FC236}">
                <a16:creationId xmlns:a16="http://schemas.microsoft.com/office/drawing/2014/main" id="{3E21C10C-12B8-0D63-E40C-0DB441D75A14}"/>
              </a:ext>
            </a:extLst>
          </p:cNvPr>
          <p:cNvSpPr txBox="1"/>
          <p:nvPr/>
        </p:nvSpPr>
        <p:spPr>
          <a:xfrm>
            <a:off x="2968812" y="4266417"/>
            <a:ext cx="2328426" cy="1631216"/>
          </a:xfrm>
          <a:prstGeom prst="rect">
            <a:avLst/>
          </a:prstGeom>
          <a:noFill/>
        </p:spPr>
        <p:txBody>
          <a:bodyPr wrap="square">
            <a:spAutoFit/>
          </a:bodyPr>
          <a:lstStyle/>
          <a:p>
            <a:r>
              <a:rPr lang="en-US" dirty="0"/>
              <a:t>- Cross Validation</a:t>
            </a:r>
          </a:p>
          <a:p>
            <a:r>
              <a:rPr lang="en-US" sz="1600" dirty="0"/>
              <a:t>    - Accuracy</a:t>
            </a:r>
          </a:p>
          <a:p>
            <a:r>
              <a:rPr lang="en-US" dirty="0"/>
              <a:t>- Confusion Matrix</a:t>
            </a:r>
          </a:p>
          <a:p>
            <a:r>
              <a:rPr lang="en-US" sz="1600" dirty="0"/>
              <a:t>    - Precision</a:t>
            </a:r>
          </a:p>
          <a:p>
            <a:r>
              <a:rPr lang="en-US" sz="1600" dirty="0"/>
              <a:t>    - Recall</a:t>
            </a:r>
          </a:p>
          <a:p>
            <a:r>
              <a:rPr lang="en-US" sz="1600" dirty="0"/>
              <a:t>    - F1 Score</a:t>
            </a:r>
          </a:p>
        </p:txBody>
      </p:sp>
      <p:sp>
        <p:nvSpPr>
          <p:cNvPr id="42" name="TextBox 41">
            <a:extLst>
              <a:ext uri="{FF2B5EF4-FFF2-40B4-BE49-F238E27FC236}">
                <a16:creationId xmlns:a16="http://schemas.microsoft.com/office/drawing/2014/main" id="{DBFD2217-FC56-2DEF-EE16-C68FD6B30DA2}"/>
              </a:ext>
            </a:extLst>
          </p:cNvPr>
          <p:cNvSpPr txBox="1"/>
          <p:nvPr/>
        </p:nvSpPr>
        <p:spPr>
          <a:xfrm>
            <a:off x="6080756" y="4241671"/>
            <a:ext cx="2411770" cy="923330"/>
          </a:xfrm>
          <a:prstGeom prst="rect">
            <a:avLst/>
          </a:prstGeom>
          <a:noFill/>
        </p:spPr>
        <p:txBody>
          <a:bodyPr wrap="square">
            <a:spAutoFit/>
          </a:bodyPr>
          <a:lstStyle/>
          <a:p>
            <a:pPr fontAlgn="base" latinLnBrk="1"/>
            <a:r>
              <a:rPr lang="en-US" dirty="0" err="1"/>
              <a:t>GridSearchCV</a:t>
            </a:r>
            <a:endParaRPr lang="en-US" dirty="0"/>
          </a:p>
          <a:p>
            <a:pPr fontAlgn="base" latinLnBrk="1"/>
            <a:r>
              <a:rPr lang="en-US" dirty="0"/>
              <a:t> - max depth</a:t>
            </a:r>
          </a:p>
          <a:p>
            <a:pPr fontAlgn="base" latinLnBrk="1"/>
            <a:r>
              <a:rPr lang="en-US" dirty="0"/>
              <a:t> - </a:t>
            </a:r>
            <a:r>
              <a:rPr lang="en-US" dirty="0" err="1"/>
              <a:t>n_estimator</a:t>
            </a:r>
            <a:endParaRPr lang="en-US" dirty="0"/>
          </a:p>
        </p:txBody>
      </p:sp>
      <p:sp>
        <p:nvSpPr>
          <p:cNvPr id="44" name="TextBox 43">
            <a:extLst>
              <a:ext uri="{FF2B5EF4-FFF2-40B4-BE49-F238E27FC236}">
                <a16:creationId xmlns:a16="http://schemas.microsoft.com/office/drawing/2014/main" id="{A459C0CB-2DE8-4649-4CFE-3463CB10CF84}"/>
              </a:ext>
            </a:extLst>
          </p:cNvPr>
          <p:cNvSpPr txBox="1"/>
          <p:nvPr/>
        </p:nvSpPr>
        <p:spPr>
          <a:xfrm>
            <a:off x="9482173" y="4137969"/>
            <a:ext cx="2474678" cy="1200329"/>
          </a:xfrm>
          <a:prstGeom prst="rect">
            <a:avLst/>
          </a:prstGeom>
          <a:noFill/>
        </p:spPr>
        <p:txBody>
          <a:bodyPr wrap="square">
            <a:spAutoFit/>
          </a:bodyPr>
          <a:lstStyle/>
          <a:p>
            <a:r>
              <a:rPr lang="en-US" dirty="0"/>
              <a:t>Out of all the models trained Random Forest Classifier With 89.5% accuracy. </a:t>
            </a:r>
          </a:p>
        </p:txBody>
      </p:sp>
      <p:sp>
        <p:nvSpPr>
          <p:cNvPr id="3" name="Title 1">
            <a:extLst>
              <a:ext uri="{FF2B5EF4-FFF2-40B4-BE49-F238E27FC236}">
                <a16:creationId xmlns:a16="http://schemas.microsoft.com/office/drawing/2014/main" id="{97EB0021-DA7D-D5C9-D5E2-2F4C66DDB3E3}"/>
              </a:ext>
            </a:extLst>
          </p:cNvPr>
          <p:cNvSpPr txBox="1">
            <a:spLocks/>
          </p:cNvSpPr>
          <p:nvPr/>
        </p:nvSpPr>
        <p:spPr>
          <a:xfrm>
            <a:off x="187861" y="1129921"/>
            <a:ext cx="2041932" cy="399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2">
                    <a:lumMod val="25000"/>
                  </a:schemeClr>
                </a:solidFill>
              </a:rPr>
              <a:t>Data preparation</a:t>
            </a:r>
          </a:p>
        </p:txBody>
      </p:sp>
      <p:sp>
        <p:nvSpPr>
          <p:cNvPr id="10" name="Title 1">
            <a:extLst>
              <a:ext uri="{FF2B5EF4-FFF2-40B4-BE49-F238E27FC236}">
                <a16:creationId xmlns:a16="http://schemas.microsoft.com/office/drawing/2014/main" id="{53494061-C0C1-E183-7935-3679BFE618FD}"/>
              </a:ext>
            </a:extLst>
          </p:cNvPr>
          <p:cNvSpPr txBox="1">
            <a:spLocks/>
          </p:cNvSpPr>
          <p:nvPr/>
        </p:nvSpPr>
        <p:spPr>
          <a:xfrm>
            <a:off x="885730" y="2034592"/>
            <a:ext cx="652615" cy="4288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2">
                    <a:lumMod val="25000"/>
                  </a:schemeClr>
                </a:solidFill>
              </a:rPr>
              <a:t>EDA</a:t>
            </a:r>
          </a:p>
        </p:txBody>
      </p:sp>
      <p:sp>
        <p:nvSpPr>
          <p:cNvPr id="14" name="Title 1">
            <a:extLst>
              <a:ext uri="{FF2B5EF4-FFF2-40B4-BE49-F238E27FC236}">
                <a16:creationId xmlns:a16="http://schemas.microsoft.com/office/drawing/2014/main" id="{5C408682-05AD-DF29-4001-825B33983A54}"/>
              </a:ext>
            </a:extLst>
          </p:cNvPr>
          <p:cNvSpPr txBox="1">
            <a:spLocks/>
          </p:cNvSpPr>
          <p:nvPr/>
        </p:nvSpPr>
        <p:spPr>
          <a:xfrm>
            <a:off x="468831" y="2967468"/>
            <a:ext cx="1477932" cy="63350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2">
                    <a:lumMod val="25000"/>
                  </a:schemeClr>
                </a:solidFill>
              </a:rPr>
              <a:t>Select and train model</a:t>
            </a:r>
          </a:p>
        </p:txBody>
      </p:sp>
      <p:sp>
        <p:nvSpPr>
          <p:cNvPr id="15" name="Title 1">
            <a:extLst>
              <a:ext uri="{FF2B5EF4-FFF2-40B4-BE49-F238E27FC236}">
                <a16:creationId xmlns:a16="http://schemas.microsoft.com/office/drawing/2014/main" id="{6165776C-C35E-9C7A-C0BE-B40E12C58ADC}"/>
              </a:ext>
            </a:extLst>
          </p:cNvPr>
          <p:cNvSpPr txBox="1">
            <a:spLocks/>
          </p:cNvSpPr>
          <p:nvPr/>
        </p:nvSpPr>
        <p:spPr>
          <a:xfrm>
            <a:off x="220135" y="4105546"/>
            <a:ext cx="1984451" cy="7641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2">
                    <a:lumMod val="25000"/>
                  </a:schemeClr>
                </a:solidFill>
              </a:rPr>
              <a:t>Model's performance</a:t>
            </a:r>
          </a:p>
        </p:txBody>
      </p:sp>
      <p:sp>
        <p:nvSpPr>
          <p:cNvPr id="17" name="Title 1">
            <a:extLst>
              <a:ext uri="{FF2B5EF4-FFF2-40B4-BE49-F238E27FC236}">
                <a16:creationId xmlns:a16="http://schemas.microsoft.com/office/drawing/2014/main" id="{D6B45FDA-0A75-3A5C-531D-0E1E8443F96A}"/>
              </a:ext>
            </a:extLst>
          </p:cNvPr>
          <p:cNvSpPr txBox="1">
            <a:spLocks/>
          </p:cNvSpPr>
          <p:nvPr/>
        </p:nvSpPr>
        <p:spPr>
          <a:xfrm>
            <a:off x="479590" y="5372859"/>
            <a:ext cx="1477932" cy="63350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2">
                    <a:lumMod val="25000"/>
                  </a:schemeClr>
                </a:solidFill>
              </a:rPr>
              <a:t>Parameter Tuning</a:t>
            </a:r>
          </a:p>
        </p:txBody>
      </p:sp>
      <p:cxnSp>
        <p:nvCxnSpPr>
          <p:cNvPr id="21" name="Straight Arrow Connector 20">
            <a:extLst>
              <a:ext uri="{FF2B5EF4-FFF2-40B4-BE49-F238E27FC236}">
                <a16:creationId xmlns:a16="http://schemas.microsoft.com/office/drawing/2014/main" id="{0DCC2121-8B6F-BA8B-3C92-61D952FB7288}"/>
              </a:ext>
            </a:extLst>
          </p:cNvPr>
          <p:cNvCxnSpPr>
            <a:cxnSpLocks/>
            <a:stCxn id="3" idx="2"/>
            <a:endCxn id="10" idx="0"/>
          </p:cNvCxnSpPr>
          <p:nvPr/>
        </p:nvCxnSpPr>
        <p:spPr>
          <a:xfrm>
            <a:off x="1208827" y="1529352"/>
            <a:ext cx="3211" cy="50524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2C6474AD-C24B-0E23-C6F8-329E3C8FE0E8}"/>
              </a:ext>
            </a:extLst>
          </p:cNvPr>
          <p:cNvCxnSpPr>
            <a:cxnSpLocks/>
            <a:stCxn id="10" idx="2"/>
            <a:endCxn id="14" idx="0"/>
          </p:cNvCxnSpPr>
          <p:nvPr/>
        </p:nvCxnSpPr>
        <p:spPr>
          <a:xfrm flipH="1">
            <a:off x="1207797" y="2463421"/>
            <a:ext cx="4241" cy="50404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8918FB9-978A-968B-A90E-211C02E92502}"/>
              </a:ext>
            </a:extLst>
          </p:cNvPr>
          <p:cNvCxnSpPr>
            <a:cxnSpLocks/>
            <a:stCxn id="14" idx="2"/>
            <a:endCxn id="15" idx="0"/>
          </p:cNvCxnSpPr>
          <p:nvPr/>
        </p:nvCxnSpPr>
        <p:spPr>
          <a:xfrm>
            <a:off x="1207797" y="3600973"/>
            <a:ext cx="4564" cy="50457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EFEEFB2E-9018-E48F-3740-5F0C6455AC2D}"/>
              </a:ext>
            </a:extLst>
          </p:cNvPr>
          <p:cNvCxnSpPr>
            <a:cxnSpLocks/>
            <a:stCxn id="15" idx="2"/>
            <a:endCxn id="17" idx="0"/>
          </p:cNvCxnSpPr>
          <p:nvPr/>
        </p:nvCxnSpPr>
        <p:spPr>
          <a:xfrm>
            <a:off x="1212361" y="4869709"/>
            <a:ext cx="6195" cy="50315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F6DCC3D6-0CE6-CC71-7B52-4348EAF317E0}"/>
              </a:ext>
            </a:extLst>
          </p:cNvPr>
          <p:cNvSpPr txBox="1"/>
          <p:nvPr/>
        </p:nvSpPr>
        <p:spPr>
          <a:xfrm>
            <a:off x="2724555" y="2243069"/>
            <a:ext cx="2747579" cy="923330"/>
          </a:xfrm>
          <a:prstGeom prst="rect">
            <a:avLst/>
          </a:prstGeom>
          <a:noFill/>
        </p:spPr>
        <p:txBody>
          <a:bodyPr wrap="square">
            <a:spAutoFit/>
          </a:bodyPr>
          <a:lstStyle/>
          <a:p>
            <a:r>
              <a:rPr lang="en-US" dirty="0"/>
              <a:t>- Handling missing data</a:t>
            </a:r>
          </a:p>
          <a:p>
            <a:r>
              <a:rPr lang="en-US" dirty="0"/>
              <a:t>- Handling duplicate data</a:t>
            </a:r>
          </a:p>
          <a:p>
            <a:r>
              <a:rPr lang="en-US" dirty="0"/>
              <a:t>- Label encoding</a:t>
            </a:r>
          </a:p>
        </p:txBody>
      </p:sp>
    </p:spTree>
    <p:extLst>
      <p:ext uri="{BB962C8B-B14F-4D97-AF65-F5344CB8AC3E}">
        <p14:creationId xmlns:p14="http://schemas.microsoft.com/office/powerpoint/2010/main" val="299002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FC08D-7E27-137D-1B0C-23A019EE5C8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418F312-D6F8-0F4D-61F3-A278AAE3F8F9}"/>
              </a:ext>
            </a:extLst>
          </p:cNvPr>
          <p:cNvSpPr/>
          <p:nvPr/>
        </p:nvSpPr>
        <p:spPr>
          <a:xfrm>
            <a:off x="7931" y="0"/>
            <a:ext cx="2702967"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EE5CFC2-956C-5DA7-C13E-123C7C8EFB3A}"/>
              </a:ext>
            </a:extLst>
          </p:cNvPr>
          <p:cNvCxnSpPr>
            <a:cxnSpLocks/>
          </p:cNvCxnSpPr>
          <p:nvPr/>
        </p:nvCxnSpPr>
        <p:spPr>
          <a:xfrm>
            <a:off x="7131712" y="627407"/>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A8F10FC-FAE2-0C20-21C5-991A7A4DF863}"/>
              </a:ext>
            </a:extLst>
          </p:cNvPr>
          <p:cNvCxnSpPr>
            <a:cxnSpLocks/>
          </p:cNvCxnSpPr>
          <p:nvPr/>
        </p:nvCxnSpPr>
        <p:spPr>
          <a:xfrm flipH="1">
            <a:off x="3097560" y="3246457"/>
            <a:ext cx="8244000" cy="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CCC8245-8493-0E73-2284-EB73370A99D0}"/>
              </a:ext>
            </a:extLst>
          </p:cNvPr>
          <p:cNvCxnSpPr>
            <a:cxnSpLocks/>
          </p:cNvCxnSpPr>
          <p:nvPr/>
        </p:nvCxnSpPr>
        <p:spPr>
          <a:xfrm>
            <a:off x="7131712" y="3511295"/>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CD890A0-E309-1D89-D6A1-34E3B8A44621}"/>
              </a:ext>
            </a:extLst>
          </p:cNvPr>
          <p:cNvSpPr>
            <a:spLocks noGrp="1"/>
          </p:cNvSpPr>
          <p:nvPr>
            <p:ph type="title"/>
          </p:nvPr>
        </p:nvSpPr>
        <p:spPr>
          <a:xfrm>
            <a:off x="159927" y="2586396"/>
            <a:ext cx="2496667" cy="1047404"/>
          </a:xfrm>
        </p:spPr>
        <p:txBody>
          <a:bodyPr>
            <a:normAutofit fontScale="90000"/>
          </a:bodyPr>
          <a:lstStyle/>
          <a:p>
            <a:r>
              <a:rPr lang="en-US" b="1" dirty="0"/>
              <a:t>Model Summary</a:t>
            </a:r>
            <a:r>
              <a:rPr lang="en-US" dirty="0"/>
              <a:t> </a:t>
            </a:r>
          </a:p>
        </p:txBody>
      </p:sp>
      <p:sp>
        <p:nvSpPr>
          <p:cNvPr id="11" name="TextBox 10">
            <a:extLst>
              <a:ext uri="{FF2B5EF4-FFF2-40B4-BE49-F238E27FC236}">
                <a16:creationId xmlns:a16="http://schemas.microsoft.com/office/drawing/2014/main" id="{10AAF3ED-3EB0-EBC5-3652-E5A0BB19FB91}"/>
              </a:ext>
            </a:extLst>
          </p:cNvPr>
          <p:cNvSpPr txBox="1"/>
          <p:nvPr/>
        </p:nvSpPr>
        <p:spPr>
          <a:xfrm>
            <a:off x="3682702" y="570008"/>
            <a:ext cx="1693378" cy="369332"/>
          </a:xfrm>
          <a:prstGeom prst="rect">
            <a:avLst/>
          </a:prstGeom>
          <a:noFill/>
        </p:spPr>
        <p:txBody>
          <a:bodyPr wrap="square">
            <a:spAutoFit/>
          </a:bodyPr>
          <a:lstStyle/>
          <a:p>
            <a:pPr algn="ctr"/>
            <a:r>
              <a:rPr lang="en-US" b="1" dirty="0"/>
              <a:t>Data</a:t>
            </a:r>
            <a:endParaRPr lang="en-US" dirty="0"/>
          </a:p>
        </p:txBody>
      </p:sp>
      <p:sp>
        <p:nvSpPr>
          <p:cNvPr id="18" name="TextBox 17">
            <a:extLst>
              <a:ext uri="{FF2B5EF4-FFF2-40B4-BE49-F238E27FC236}">
                <a16:creationId xmlns:a16="http://schemas.microsoft.com/office/drawing/2014/main" id="{99E8BC33-C072-CD0A-AB9A-602096A3DDA6}"/>
              </a:ext>
            </a:extLst>
          </p:cNvPr>
          <p:cNvSpPr txBox="1"/>
          <p:nvPr/>
        </p:nvSpPr>
        <p:spPr>
          <a:xfrm>
            <a:off x="3201347" y="3373300"/>
            <a:ext cx="1907336" cy="369332"/>
          </a:xfrm>
          <a:prstGeom prst="rect">
            <a:avLst/>
          </a:prstGeom>
          <a:noFill/>
        </p:spPr>
        <p:txBody>
          <a:bodyPr wrap="square">
            <a:spAutoFit/>
          </a:bodyPr>
          <a:lstStyle/>
          <a:p>
            <a:pPr algn="ctr"/>
            <a:r>
              <a:rPr lang="en-US" b="1" dirty="0"/>
              <a:t>EDA</a:t>
            </a:r>
            <a:endParaRPr lang="en-US" dirty="0"/>
          </a:p>
        </p:txBody>
      </p:sp>
      <p:sp>
        <p:nvSpPr>
          <p:cNvPr id="40" name="TextBox 39">
            <a:extLst>
              <a:ext uri="{FF2B5EF4-FFF2-40B4-BE49-F238E27FC236}">
                <a16:creationId xmlns:a16="http://schemas.microsoft.com/office/drawing/2014/main" id="{C438E8A2-4C88-C118-27B6-E52A3FD384B2}"/>
              </a:ext>
            </a:extLst>
          </p:cNvPr>
          <p:cNvSpPr txBox="1"/>
          <p:nvPr/>
        </p:nvSpPr>
        <p:spPr>
          <a:xfrm>
            <a:off x="3097559" y="3813869"/>
            <a:ext cx="3441599" cy="2831544"/>
          </a:xfrm>
          <a:prstGeom prst="rect">
            <a:avLst/>
          </a:prstGeom>
          <a:noFill/>
        </p:spPr>
        <p:txBody>
          <a:bodyPr wrap="square">
            <a:spAutoFit/>
          </a:bodyPr>
          <a:lstStyle/>
          <a:p>
            <a:r>
              <a:rPr lang="en-US" dirty="0"/>
              <a:t>Data distribution </a:t>
            </a:r>
          </a:p>
          <a:p>
            <a:r>
              <a:rPr lang="en-US" sz="1600" dirty="0"/>
              <a:t> - Personality</a:t>
            </a:r>
          </a:p>
          <a:p>
            <a:r>
              <a:rPr lang="en-US" sz="1600" dirty="0"/>
              <a:t> - Age</a:t>
            </a:r>
          </a:p>
          <a:p>
            <a:r>
              <a:rPr lang="en-US" sz="1600" dirty="0"/>
              <a:t> - Gender</a:t>
            </a:r>
          </a:p>
          <a:p>
            <a:r>
              <a:rPr lang="en-US" sz="1600" dirty="0"/>
              <a:t> - Personality vs Introversion score</a:t>
            </a:r>
          </a:p>
          <a:p>
            <a:r>
              <a:rPr lang="en-US" sz="1600" dirty="0"/>
              <a:t> - Personality vs Sensing score</a:t>
            </a:r>
          </a:p>
          <a:p>
            <a:r>
              <a:rPr lang="en-US" sz="1600" dirty="0"/>
              <a:t> - Personality vs Judging score</a:t>
            </a:r>
          </a:p>
          <a:p>
            <a:r>
              <a:rPr lang="en-US" sz="1600" dirty="0"/>
              <a:t> - Personality vs Thinking score</a:t>
            </a:r>
          </a:p>
          <a:p>
            <a:endParaRPr lang="en-US" sz="1600" dirty="0"/>
          </a:p>
          <a:p>
            <a:r>
              <a:rPr lang="en-US" sz="1600" dirty="0"/>
              <a:t>Feature Correlation heatmap</a:t>
            </a:r>
          </a:p>
          <a:p>
            <a:endParaRPr lang="en-US" sz="1600" dirty="0"/>
          </a:p>
        </p:txBody>
      </p:sp>
      <p:graphicFrame>
        <p:nvGraphicFramePr>
          <p:cNvPr id="3" name="Table 2">
            <a:extLst>
              <a:ext uri="{FF2B5EF4-FFF2-40B4-BE49-F238E27FC236}">
                <a16:creationId xmlns:a16="http://schemas.microsoft.com/office/drawing/2014/main" id="{EDDAF170-7554-4FAF-F649-DEC7DC10367B}"/>
              </a:ext>
            </a:extLst>
          </p:cNvPr>
          <p:cNvGraphicFramePr>
            <a:graphicFrameLocks noGrp="1"/>
          </p:cNvGraphicFramePr>
          <p:nvPr>
            <p:extLst>
              <p:ext uri="{D42A27DB-BD31-4B8C-83A1-F6EECF244321}">
                <p14:modId xmlns:p14="http://schemas.microsoft.com/office/powerpoint/2010/main" val="2386739437"/>
              </p:ext>
            </p:extLst>
          </p:nvPr>
        </p:nvGraphicFramePr>
        <p:xfrm>
          <a:off x="3097559" y="1031992"/>
          <a:ext cx="3441600" cy="1978055"/>
        </p:xfrm>
        <a:graphic>
          <a:graphicData uri="http://schemas.openxmlformats.org/drawingml/2006/table">
            <a:tbl>
              <a:tblPr>
                <a:tableStyleId>{5C22544A-7EE6-4342-B048-85BDC9FD1C3A}</a:tableStyleId>
              </a:tblPr>
              <a:tblGrid>
                <a:gridCol w="2448501">
                  <a:extLst>
                    <a:ext uri="{9D8B030D-6E8A-4147-A177-3AD203B41FA5}">
                      <a16:colId xmlns:a16="http://schemas.microsoft.com/office/drawing/2014/main" val="3586341362"/>
                    </a:ext>
                  </a:extLst>
                </a:gridCol>
                <a:gridCol w="993099">
                  <a:extLst>
                    <a:ext uri="{9D8B030D-6E8A-4147-A177-3AD203B41FA5}">
                      <a16:colId xmlns:a16="http://schemas.microsoft.com/office/drawing/2014/main" val="3527138945"/>
                    </a:ext>
                  </a:extLst>
                </a:gridCol>
              </a:tblGrid>
              <a:tr h="297355">
                <a:tc>
                  <a:txBody>
                    <a:bodyPr/>
                    <a:lstStyle/>
                    <a:p>
                      <a:pPr algn="l" fontAlgn="b">
                        <a:buNone/>
                      </a:pPr>
                      <a:r>
                        <a:rPr lang="en-US" sz="1100" b="1" u="none" strike="noStrike" dirty="0">
                          <a:effectLst/>
                        </a:rPr>
                        <a:t>Description</a:t>
                      </a:r>
                      <a:endParaRPr lang="en-US" sz="1100" b="1"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r>
                        <a:rPr lang="en-US" sz="1100" b="1" u="none" strike="noStrike" dirty="0">
                          <a:effectLst/>
                        </a:rPr>
                        <a:t>Values</a:t>
                      </a:r>
                      <a:endParaRPr lang="en-US" sz="1100" b="1"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628178246"/>
                  </a:ext>
                </a:extLst>
              </a:tr>
              <a:tr h="336140">
                <a:tc>
                  <a:txBody>
                    <a:bodyPr/>
                    <a:lstStyle/>
                    <a:p>
                      <a:pPr algn="l" rtl="0" fontAlgn="ctr">
                        <a:buNone/>
                      </a:pPr>
                      <a:r>
                        <a:rPr lang="en-US" sz="1200" u="none" strike="noStrike">
                          <a:effectLst/>
                        </a:rPr>
                        <a:t>Records</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dirty="0">
                          <a:effectLst/>
                        </a:rPr>
                        <a:t>34500</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349777607"/>
                  </a:ext>
                </a:extLst>
              </a:tr>
              <a:tr h="336140">
                <a:tc>
                  <a:txBody>
                    <a:bodyPr/>
                    <a:lstStyle/>
                    <a:p>
                      <a:pPr algn="l" rtl="0" fontAlgn="ctr">
                        <a:buNone/>
                      </a:pPr>
                      <a:r>
                        <a:rPr lang="en-US" sz="1200" u="none" strike="noStrike">
                          <a:effectLst/>
                        </a:rPr>
                        <a:t>Missing Values</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a:effectLst/>
                        </a:rPr>
                        <a:t>0</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618100508"/>
                  </a:ext>
                </a:extLst>
              </a:tr>
              <a:tr h="336140">
                <a:tc>
                  <a:txBody>
                    <a:bodyPr/>
                    <a:lstStyle/>
                    <a:p>
                      <a:pPr algn="l" rtl="0" fontAlgn="ctr">
                        <a:buNone/>
                      </a:pPr>
                      <a:r>
                        <a:rPr lang="en-US" sz="1200" u="none" strike="noStrike">
                          <a:effectLst/>
                        </a:rPr>
                        <a:t>Duplicate Values</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a:effectLst/>
                        </a:rPr>
                        <a:t>704</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189145646"/>
                  </a:ext>
                </a:extLst>
              </a:tr>
              <a:tr h="336140">
                <a:tc>
                  <a:txBody>
                    <a:bodyPr/>
                    <a:lstStyle/>
                    <a:p>
                      <a:pPr algn="l" rtl="0" fontAlgn="ctr">
                        <a:buNone/>
                      </a:pPr>
                      <a:r>
                        <a:rPr lang="en-US" sz="1200" u="none" strike="noStrike">
                          <a:effectLst/>
                        </a:rPr>
                        <a:t>Train Data</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a:effectLst/>
                        </a:rPr>
                        <a:t>27037</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711835817"/>
                  </a:ext>
                </a:extLst>
              </a:tr>
              <a:tr h="336140">
                <a:tc>
                  <a:txBody>
                    <a:bodyPr/>
                    <a:lstStyle/>
                    <a:p>
                      <a:pPr algn="l" rtl="0" fontAlgn="ctr">
                        <a:buNone/>
                      </a:pPr>
                      <a:r>
                        <a:rPr lang="en-US" sz="1200" u="none" strike="noStrike">
                          <a:effectLst/>
                        </a:rPr>
                        <a:t>Test Data</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dirty="0">
                          <a:effectLst/>
                        </a:rPr>
                        <a:t>7463</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765892985"/>
                  </a:ext>
                </a:extLst>
              </a:tr>
            </a:tbl>
          </a:graphicData>
        </a:graphic>
      </p:graphicFrame>
      <p:sp>
        <p:nvSpPr>
          <p:cNvPr id="5" name="TextBox 4">
            <a:extLst>
              <a:ext uri="{FF2B5EF4-FFF2-40B4-BE49-F238E27FC236}">
                <a16:creationId xmlns:a16="http://schemas.microsoft.com/office/drawing/2014/main" id="{A5830E26-D81E-BB43-FFF4-5F45CAB7101F}"/>
              </a:ext>
            </a:extLst>
          </p:cNvPr>
          <p:cNvSpPr txBox="1"/>
          <p:nvPr/>
        </p:nvSpPr>
        <p:spPr>
          <a:xfrm>
            <a:off x="8218844" y="573150"/>
            <a:ext cx="2139820" cy="369332"/>
          </a:xfrm>
          <a:prstGeom prst="rect">
            <a:avLst/>
          </a:prstGeom>
          <a:noFill/>
        </p:spPr>
        <p:txBody>
          <a:bodyPr wrap="square">
            <a:spAutoFit/>
          </a:bodyPr>
          <a:lstStyle/>
          <a:p>
            <a:pPr algn="ctr"/>
            <a:r>
              <a:rPr lang="en-US" b="1" dirty="0"/>
              <a:t>Data Processing</a:t>
            </a:r>
            <a:endParaRPr lang="en-US" dirty="0"/>
          </a:p>
        </p:txBody>
      </p:sp>
      <p:sp>
        <p:nvSpPr>
          <p:cNvPr id="8" name="TextBox 7">
            <a:extLst>
              <a:ext uri="{FF2B5EF4-FFF2-40B4-BE49-F238E27FC236}">
                <a16:creationId xmlns:a16="http://schemas.microsoft.com/office/drawing/2014/main" id="{A277C9C5-14DA-B4EF-9798-78CF343B072D}"/>
              </a:ext>
            </a:extLst>
          </p:cNvPr>
          <p:cNvSpPr txBox="1"/>
          <p:nvPr/>
        </p:nvSpPr>
        <p:spPr>
          <a:xfrm>
            <a:off x="7613762" y="939340"/>
            <a:ext cx="3539293" cy="2031325"/>
          </a:xfrm>
          <a:prstGeom prst="rect">
            <a:avLst/>
          </a:prstGeom>
          <a:noFill/>
        </p:spPr>
        <p:txBody>
          <a:bodyPr wrap="square">
            <a:spAutoFit/>
          </a:bodyPr>
          <a:lstStyle/>
          <a:p>
            <a:r>
              <a:rPr lang="en-US" dirty="0"/>
              <a:t> Data Cleaning</a:t>
            </a:r>
          </a:p>
          <a:p>
            <a:r>
              <a:rPr lang="en-US" dirty="0"/>
              <a:t> -Remove duplicate values</a:t>
            </a:r>
          </a:p>
          <a:p>
            <a:r>
              <a:rPr lang="en-US" dirty="0"/>
              <a:t> -Standardization of data</a:t>
            </a:r>
          </a:p>
          <a:p>
            <a:endParaRPr lang="en-US" dirty="0"/>
          </a:p>
          <a:p>
            <a:r>
              <a:rPr lang="en-US" dirty="0"/>
              <a:t>Data split</a:t>
            </a:r>
          </a:p>
          <a:p>
            <a:r>
              <a:rPr lang="en-US" dirty="0"/>
              <a:t> - 80% Training data</a:t>
            </a:r>
          </a:p>
          <a:p>
            <a:r>
              <a:rPr lang="en-US" dirty="0"/>
              <a:t> - 20% Test data</a:t>
            </a:r>
          </a:p>
        </p:txBody>
      </p:sp>
      <p:sp>
        <p:nvSpPr>
          <p:cNvPr id="10" name="TextBox 9">
            <a:extLst>
              <a:ext uri="{FF2B5EF4-FFF2-40B4-BE49-F238E27FC236}">
                <a16:creationId xmlns:a16="http://schemas.microsoft.com/office/drawing/2014/main" id="{68FF2E48-180A-CDDC-B542-0B05706999F4}"/>
              </a:ext>
            </a:extLst>
          </p:cNvPr>
          <p:cNvSpPr txBox="1"/>
          <p:nvPr/>
        </p:nvSpPr>
        <p:spPr>
          <a:xfrm>
            <a:off x="8335086" y="3429000"/>
            <a:ext cx="2207408" cy="646331"/>
          </a:xfrm>
          <a:prstGeom prst="rect">
            <a:avLst/>
          </a:prstGeom>
          <a:noFill/>
        </p:spPr>
        <p:txBody>
          <a:bodyPr wrap="square">
            <a:spAutoFit/>
          </a:bodyPr>
          <a:lstStyle/>
          <a:p>
            <a:pPr algn="ctr"/>
            <a:r>
              <a:rPr lang="en-US" b="1" dirty="0"/>
              <a:t>Machine Learning Models &amp; Metric</a:t>
            </a:r>
          </a:p>
        </p:txBody>
      </p:sp>
      <p:sp>
        <p:nvSpPr>
          <p:cNvPr id="12" name="TextBox 11">
            <a:extLst>
              <a:ext uri="{FF2B5EF4-FFF2-40B4-BE49-F238E27FC236}">
                <a16:creationId xmlns:a16="http://schemas.microsoft.com/office/drawing/2014/main" id="{2E8F65E3-178F-85C6-718A-2F68278D0AEC}"/>
              </a:ext>
            </a:extLst>
          </p:cNvPr>
          <p:cNvSpPr txBox="1"/>
          <p:nvPr/>
        </p:nvSpPr>
        <p:spPr>
          <a:xfrm>
            <a:off x="7983021" y="4419575"/>
            <a:ext cx="3441599" cy="1107996"/>
          </a:xfrm>
          <a:prstGeom prst="rect">
            <a:avLst/>
          </a:prstGeom>
          <a:noFill/>
        </p:spPr>
        <p:txBody>
          <a:bodyPr wrap="square">
            <a:spAutoFit/>
          </a:bodyPr>
          <a:lstStyle/>
          <a:p>
            <a:r>
              <a:rPr lang="en-US" dirty="0" err="1"/>
              <a:t>Softmax</a:t>
            </a:r>
            <a:r>
              <a:rPr lang="en-US" dirty="0"/>
              <a:t> classification</a:t>
            </a:r>
          </a:p>
          <a:p>
            <a:r>
              <a:rPr lang="en-US" sz="1600" dirty="0"/>
              <a:t>Random forest classification</a:t>
            </a:r>
          </a:p>
          <a:p>
            <a:r>
              <a:rPr lang="en-US" sz="1600" dirty="0"/>
              <a:t>SVM classification</a:t>
            </a:r>
          </a:p>
          <a:p>
            <a:endParaRPr lang="en-US" sz="1600" dirty="0"/>
          </a:p>
        </p:txBody>
      </p:sp>
    </p:spTree>
    <p:extLst>
      <p:ext uri="{BB962C8B-B14F-4D97-AF65-F5344CB8AC3E}">
        <p14:creationId xmlns:p14="http://schemas.microsoft.com/office/powerpoint/2010/main" val="134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530A4-CB55-BDB2-E99B-2863F48749E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B8A76C2-E88A-C3C8-E958-1FF7715E0379}"/>
              </a:ext>
            </a:extLst>
          </p:cNvPr>
          <p:cNvSpPr/>
          <p:nvPr/>
        </p:nvSpPr>
        <p:spPr>
          <a:xfrm>
            <a:off x="7932" y="0"/>
            <a:ext cx="2358518"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1C6700B-1866-7E0F-E963-B6C69A9364B1}"/>
              </a:ext>
            </a:extLst>
          </p:cNvPr>
          <p:cNvCxnSpPr>
            <a:cxnSpLocks/>
          </p:cNvCxnSpPr>
          <p:nvPr/>
        </p:nvCxnSpPr>
        <p:spPr>
          <a:xfrm>
            <a:off x="7303835" y="627407"/>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1CD8E0F-EA26-031D-C3AD-D4339FE238AD}"/>
              </a:ext>
            </a:extLst>
          </p:cNvPr>
          <p:cNvCxnSpPr>
            <a:cxnSpLocks/>
          </p:cNvCxnSpPr>
          <p:nvPr/>
        </p:nvCxnSpPr>
        <p:spPr>
          <a:xfrm flipH="1">
            <a:off x="3097560" y="3246457"/>
            <a:ext cx="8244000" cy="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74369A9-7B5D-2413-AF33-88797140B236}"/>
              </a:ext>
            </a:extLst>
          </p:cNvPr>
          <p:cNvCxnSpPr>
            <a:cxnSpLocks/>
          </p:cNvCxnSpPr>
          <p:nvPr/>
        </p:nvCxnSpPr>
        <p:spPr>
          <a:xfrm>
            <a:off x="7303835" y="3511295"/>
            <a:ext cx="0" cy="2268000"/>
          </a:xfrm>
          <a:prstGeom prst="line">
            <a:avLst/>
          </a:prstGeom>
          <a:ln w="25400" cap="rnd">
            <a:solidFill>
              <a:schemeClr val="tx2"/>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97995C6-5663-4FCE-FA25-71EBB2C30761}"/>
              </a:ext>
            </a:extLst>
          </p:cNvPr>
          <p:cNvSpPr>
            <a:spLocks noGrp="1"/>
          </p:cNvSpPr>
          <p:nvPr>
            <p:ph type="title"/>
          </p:nvPr>
        </p:nvSpPr>
        <p:spPr>
          <a:xfrm>
            <a:off x="159927" y="2586396"/>
            <a:ext cx="2496667" cy="1047404"/>
          </a:xfrm>
        </p:spPr>
        <p:txBody>
          <a:bodyPr>
            <a:normAutofit fontScale="90000"/>
          </a:bodyPr>
          <a:lstStyle/>
          <a:p>
            <a:r>
              <a:rPr lang="en-US" b="1" dirty="0"/>
              <a:t>Model Summary</a:t>
            </a:r>
            <a:r>
              <a:rPr lang="en-US" dirty="0"/>
              <a:t> </a:t>
            </a:r>
          </a:p>
        </p:txBody>
      </p:sp>
      <p:sp>
        <p:nvSpPr>
          <p:cNvPr id="11" name="TextBox 10">
            <a:extLst>
              <a:ext uri="{FF2B5EF4-FFF2-40B4-BE49-F238E27FC236}">
                <a16:creationId xmlns:a16="http://schemas.microsoft.com/office/drawing/2014/main" id="{8726E431-5F7C-5C38-BAA2-7A7ECD6D09F8}"/>
              </a:ext>
            </a:extLst>
          </p:cNvPr>
          <p:cNvSpPr txBox="1"/>
          <p:nvPr/>
        </p:nvSpPr>
        <p:spPr>
          <a:xfrm>
            <a:off x="3569822" y="36705"/>
            <a:ext cx="2702966" cy="369332"/>
          </a:xfrm>
          <a:prstGeom prst="rect">
            <a:avLst/>
          </a:prstGeom>
          <a:noFill/>
        </p:spPr>
        <p:txBody>
          <a:bodyPr wrap="square">
            <a:spAutoFit/>
          </a:bodyPr>
          <a:lstStyle/>
          <a:p>
            <a:pPr algn="ctr"/>
            <a:r>
              <a:rPr lang="en-US" b="1" dirty="0"/>
              <a:t>Data Distribution</a:t>
            </a:r>
            <a:endParaRPr lang="en-US" dirty="0"/>
          </a:p>
        </p:txBody>
      </p:sp>
      <p:sp>
        <p:nvSpPr>
          <p:cNvPr id="10" name="TextBox 9">
            <a:extLst>
              <a:ext uri="{FF2B5EF4-FFF2-40B4-BE49-F238E27FC236}">
                <a16:creationId xmlns:a16="http://schemas.microsoft.com/office/drawing/2014/main" id="{39E4E218-F0FA-7D80-D93E-73E9BEEE05FA}"/>
              </a:ext>
            </a:extLst>
          </p:cNvPr>
          <p:cNvSpPr txBox="1"/>
          <p:nvPr/>
        </p:nvSpPr>
        <p:spPr>
          <a:xfrm>
            <a:off x="8618457" y="3310634"/>
            <a:ext cx="2207408" cy="646331"/>
          </a:xfrm>
          <a:prstGeom prst="rect">
            <a:avLst/>
          </a:prstGeom>
          <a:noFill/>
        </p:spPr>
        <p:txBody>
          <a:bodyPr wrap="square">
            <a:spAutoFit/>
          </a:bodyPr>
          <a:lstStyle/>
          <a:p>
            <a:pPr algn="ctr"/>
            <a:r>
              <a:rPr lang="en-US" b="1" dirty="0"/>
              <a:t>Machine Learning Models &amp; Metric</a:t>
            </a:r>
          </a:p>
        </p:txBody>
      </p:sp>
      <p:pic>
        <p:nvPicPr>
          <p:cNvPr id="14" name="Picture 13">
            <a:extLst>
              <a:ext uri="{FF2B5EF4-FFF2-40B4-BE49-F238E27FC236}">
                <a16:creationId xmlns:a16="http://schemas.microsoft.com/office/drawing/2014/main" id="{DF9B1254-6AD9-8ECB-C652-D4B082BAD4D2}"/>
              </a:ext>
            </a:extLst>
          </p:cNvPr>
          <p:cNvPicPr>
            <a:picLocks noChangeAspect="1"/>
          </p:cNvPicPr>
          <p:nvPr/>
        </p:nvPicPr>
        <p:blipFill>
          <a:blip r:embed="rId3"/>
          <a:stretch>
            <a:fillRect/>
          </a:stretch>
        </p:blipFill>
        <p:spPr>
          <a:xfrm>
            <a:off x="2366450" y="352685"/>
            <a:ext cx="2231836" cy="1372124"/>
          </a:xfrm>
          <a:prstGeom prst="rect">
            <a:avLst/>
          </a:prstGeom>
        </p:spPr>
      </p:pic>
      <p:pic>
        <p:nvPicPr>
          <p:cNvPr id="16" name="Picture 15">
            <a:extLst>
              <a:ext uri="{FF2B5EF4-FFF2-40B4-BE49-F238E27FC236}">
                <a16:creationId xmlns:a16="http://schemas.microsoft.com/office/drawing/2014/main" id="{6D70E1AE-3915-4000-A7ED-CDE2D313E6CE}"/>
              </a:ext>
            </a:extLst>
          </p:cNvPr>
          <p:cNvPicPr>
            <a:picLocks noChangeAspect="1"/>
          </p:cNvPicPr>
          <p:nvPr/>
        </p:nvPicPr>
        <p:blipFill>
          <a:blip r:embed="rId4"/>
          <a:stretch>
            <a:fillRect/>
          </a:stretch>
        </p:blipFill>
        <p:spPr>
          <a:xfrm>
            <a:off x="4679158" y="341199"/>
            <a:ext cx="2452554" cy="1448449"/>
          </a:xfrm>
          <a:prstGeom prst="rect">
            <a:avLst/>
          </a:prstGeom>
        </p:spPr>
      </p:pic>
      <p:pic>
        <p:nvPicPr>
          <p:cNvPr id="19" name="Picture 18">
            <a:extLst>
              <a:ext uri="{FF2B5EF4-FFF2-40B4-BE49-F238E27FC236}">
                <a16:creationId xmlns:a16="http://schemas.microsoft.com/office/drawing/2014/main" id="{909DBD7C-A3F8-77AF-6BBB-618EA3B47A50}"/>
              </a:ext>
            </a:extLst>
          </p:cNvPr>
          <p:cNvPicPr>
            <a:picLocks noChangeAspect="1"/>
          </p:cNvPicPr>
          <p:nvPr/>
        </p:nvPicPr>
        <p:blipFill>
          <a:blip r:embed="rId5"/>
          <a:srcRect l="7611"/>
          <a:stretch>
            <a:fillRect/>
          </a:stretch>
        </p:blipFill>
        <p:spPr>
          <a:xfrm>
            <a:off x="2387745" y="1789233"/>
            <a:ext cx="1676838" cy="1330381"/>
          </a:xfrm>
          <a:prstGeom prst="rect">
            <a:avLst/>
          </a:prstGeom>
        </p:spPr>
      </p:pic>
      <p:pic>
        <p:nvPicPr>
          <p:cNvPr id="21" name="Picture 20">
            <a:extLst>
              <a:ext uri="{FF2B5EF4-FFF2-40B4-BE49-F238E27FC236}">
                <a16:creationId xmlns:a16="http://schemas.microsoft.com/office/drawing/2014/main" id="{ED5BD256-B239-1DBE-AA58-D6CC0C294B0E}"/>
              </a:ext>
            </a:extLst>
          </p:cNvPr>
          <p:cNvPicPr>
            <a:picLocks noChangeAspect="1"/>
          </p:cNvPicPr>
          <p:nvPr/>
        </p:nvPicPr>
        <p:blipFill>
          <a:blip r:embed="rId6"/>
          <a:srcRect l="6506" r="7177" b="4101"/>
          <a:stretch>
            <a:fillRect/>
          </a:stretch>
        </p:blipFill>
        <p:spPr>
          <a:xfrm>
            <a:off x="4064582" y="1761406"/>
            <a:ext cx="1155419" cy="1358207"/>
          </a:xfrm>
          <a:prstGeom prst="rect">
            <a:avLst/>
          </a:prstGeom>
        </p:spPr>
      </p:pic>
      <p:pic>
        <p:nvPicPr>
          <p:cNvPr id="23" name="Picture 22">
            <a:extLst>
              <a:ext uri="{FF2B5EF4-FFF2-40B4-BE49-F238E27FC236}">
                <a16:creationId xmlns:a16="http://schemas.microsoft.com/office/drawing/2014/main" id="{252DEABC-622C-C50F-BDA0-9AD81291B36F}"/>
              </a:ext>
            </a:extLst>
          </p:cNvPr>
          <p:cNvPicPr>
            <a:picLocks noChangeAspect="1"/>
          </p:cNvPicPr>
          <p:nvPr/>
        </p:nvPicPr>
        <p:blipFill>
          <a:blip r:embed="rId7"/>
          <a:srcRect l="1166"/>
          <a:stretch>
            <a:fillRect/>
          </a:stretch>
        </p:blipFill>
        <p:spPr>
          <a:xfrm>
            <a:off x="5273870" y="1833924"/>
            <a:ext cx="1698131" cy="1368257"/>
          </a:xfrm>
          <a:prstGeom prst="rect">
            <a:avLst/>
          </a:prstGeom>
        </p:spPr>
      </p:pic>
      <p:sp>
        <p:nvSpPr>
          <p:cNvPr id="24" name="TextBox 23">
            <a:extLst>
              <a:ext uri="{FF2B5EF4-FFF2-40B4-BE49-F238E27FC236}">
                <a16:creationId xmlns:a16="http://schemas.microsoft.com/office/drawing/2014/main" id="{98EFAC08-9F24-D70B-C7F0-41CBE51FDC39}"/>
              </a:ext>
            </a:extLst>
          </p:cNvPr>
          <p:cNvSpPr txBox="1"/>
          <p:nvPr/>
        </p:nvSpPr>
        <p:spPr>
          <a:xfrm>
            <a:off x="3327675" y="3275225"/>
            <a:ext cx="2702966" cy="369332"/>
          </a:xfrm>
          <a:prstGeom prst="rect">
            <a:avLst/>
          </a:prstGeom>
          <a:noFill/>
        </p:spPr>
        <p:txBody>
          <a:bodyPr wrap="square">
            <a:spAutoFit/>
          </a:bodyPr>
          <a:lstStyle/>
          <a:p>
            <a:pPr algn="ctr"/>
            <a:r>
              <a:rPr lang="en-US" b="1" dirty="0"/>
              <a:t>Data Distribution</a:t>
            </a:r>
            <a:endParaRPr lang="en-US" dirty="0"/>
          </a:p>
        </p:txBody>
      </p:sp>
      <p:pic>
        <p:nvPicPr>
          <p:cNvPr id="26" name="Picture 25">
            <a:extLst>
              <a:ext uri="{FF2B5EF4-FFF2-40B4-BE49-F238E27FC236}">
                <a16:creationId xmlns:a16="http://schemas.microsoft.com/office/drawing/2014/main" id="{5D5F3C29-5549-F48C-642E-8ECD01655D89}"/>
              </a:ext>
            </a:extLst>
          </p:cNvPr>
          <p:cNvPicPr>
            <a:picLocks noChangeAspect="1"/>
          </p:cNvPicPr>
          <p:nvPr/>
        </p:nvPicPr>
        <p:blipFill>
          <a:blip r:embed="rId8"/>
          <a:stretch>
            <a:fillRect/>
          </a:stretch>
        </p:blipFill>
        <p:spPr>
          <a:xfrm>
            <a:off x="2384196" y="3710853"/>
            <a:ext cx="2414990" cy="1330382"/>
          </a:xfrm>
          <a:prstGeom prst="rect">
            <a:avLst/>
          </a:prstGeom>
        </p:spPr>
      </p:pic>
      <p:pic>
        <p:nvPicPr>
          <p:cNvPr id="28" name="Picture 27">
            <a:extLst>
              <a:ext uri="{FF2B5EF4-FFF2-40B4-BE49-F238E27FC236}">
                <a16:creationId xmlns:a16="http://schemas.microsoft.com/office/drawing/2014/main" id="{FE6F3CEB-F32C-B93D-54B6-17068CA208E3}"/>
              </a:ext>
            </a:extLst>
          </p:cNvPr>
          <p:cNvPicPr>
            <a:picLocks noChangeAspect="1"/>
          </p:cNvPicPr>
          <p:nvPr/>
        </p:nvPicPr>
        <p:blipFill>
          <a:blip r:embed="rId9"/>
          <a:stretch>
            <a:fillRect/>
          </a:stretch>
        </p:blipFill>
        <p:spPr>
          <a:xfrm>
            <a:off x="4879638" y="3702569"/>
            <a:ext cx="2329335" cy="1301000"/>
          </a:xfrm>
          <a:prstGeom prst="rect">
            <a:avLst/>
          </a:prstGeom>
        </p:spPr>
      </p:pic>
      <p:pic>
        <p:nvPicPr>
          <p:cNvPr id="30" name="Picture 29">
            <a:extLst>
              <a:ext uri="{FF2B5EF4-FFF2-40B4-BE49-F238E27FC236}">
                <a16:creationId xmlns:a16="http://schemas.microsoft.com/office/drawing/2014/main" id="{7A1C99E8-42D7-94C2-2317-6ED1A0750009}"/>
              </a:ext>
            </a:extLst>
          </p:cNvPr>
          <p:cNvPicPr>
            <a:picLocks noChangeAspect="1"/>
          </p:cNvPicPr>
          <p:nvPr/>
        </p:nvPicPr>
        <p:blipFill>
          <a:blip r:embed="rId10"/>
          <a:srcRect l="3082"/>
          <a:stretch>
            <a:fillRect/>
          </a:stretch>
        </p:blipFill>
        <p:spPr>
          <a:xfrm>
            <a:off x="2513772" y="5220176"/>
            <a:ext cx="2357327" cy="1345926"/>
          </a:xfrm>
          <a:prstGeom prst="rect">
            <a:avLst/>
          </a:prstGeom>
        </p:spPr>
      </p:pic>
      <p:pic>
        <p:nvPicPr>
          <p:cNvPr id="32" name="Picture 31">
            <a:extLst>
              <a:ext uri="{FF2B5EF4-FFF2-40B4-BE49-F238E27FC236}">
                <a16:creationId xmlns:a16="http://schemas.microsoft.com/office/drawing/2014/main" id="{25F6D459-70B2-85E8-7E8A-9DAE5D3865B8}"/>
              </a:ext>
            </a:extLst>
          </p:cNvPr>
          <p:cNvPicPr>
            <a:picLocks noChangeAspect="1"/>
          </p:cNvPicPr>
          <p:nvPr/>
        </p:nvPicPr>
        <p:blipFill>
          <a:blip r:embed="rId11"/>
          <a:srcRect r="8225"/>
          <a:stretch>
            <a:fillRect/>
          </a:stretch>
        </p:blipFill>
        <p:spPr>
          <a:xfrm>
            <a:off x="4921306" y="5220176"/>
            <a:ext cx="2312320" cy="1301000"/>
          </a:xfrm>
          <a:prstGeom prst="rect">
            <a:avLst/>
          </a:prstGeom>
        </p:spPr>
      </p:pic>
      <p:pic>
        <p:nvPicPr>
          <p:cNvPr id="34" name="Picture 33">
            <a:extLst>
              <a:ext uri="{FF2B5EF4-FFF2-40B4-BE49-F238E27FC236}">
                <a16:creationId xmlns:a16="http://schemas.microsoft.com/office/drawing/2014/main" id="{D62F8419-8C5E-DF08-062C-7BF7DED705E2}"/>
              </a:ext>
            </a:extLst>
          </p:cNvPr>
          <p:cNvPicPr>
            <a:picLocks noChangeAspect="1"/>
          </p:cNvPicPr>
          <p:nvPr/>
        </p:nvPicPr>
        <p:blipFill>
          <a:blip r:embed="rId12"/>
          <a:stretch>
            <a:fillRect/>
          </a:stretch>
        </p:blipFill>
        <p:spPr>
          <a:xfrm>
            <a:off x="7647509" y="524203"/>
            <a:ext cx="3593822" cy="2703079"/>
          </a:xfrm>
          <a:prstGeom prst="rect">
            <a:avLst/>
          </a:prstGeom>
        </p:spPr>
      </p:pic>
      <p:sp>
        <p:nvSpPr>
          <p:cNvPr id="35" name="TextBox 34">
            <a:extLst>
              <a:ext uri="{FF2B5EF4-FFF2-40B4-BE49-F238E27FC236}">
                <a16:creationId xmlns:a16="http://schemas.microsoft.com/office/drawing/2014/main" id="{D020B400-F073-DD4C-0CAC-2BA66546E979}"/>
              </a:ext>
            </a:extLst>
          </p:cNvPr>
          <p:cNvSpPr txBox="1"/>
          <p:nvPr/>
        </p:nvSpPr>
        <p:spPr>
          <a:xfrm>
            <a:off x="8367379" y="60006"/>
            <a:ext cx="2702966" cy="369332"/>
          </a:xfrm>
          <a:prstGeom prst="rect">
            <a:avLst/>
          </a:prstGeom>
          <a:noFill/>
        </p:spPr>
        <p:txBody>
          <a:bodyPr wrap="square">
            <a:spAutoFit/>
          </a:bodyPr>
          <a:lstStyle/>
          <a:p>
            <a:pPr algn="ctr"/>
            <a:r>
              <a:rPr lang="en-US" b="1" dirty="0"/>
              <a:t>Feature correlation</a:t>
            </a:r>
            <a:endParaRPr lang="en-US" dirty="0"/>
          </a:p>
        </p:txBody>
      </p:sp>
      <p:graphicFrame>
        <p:nvGraphicFramePr>
          <p:cNvPr id="36" name="Table 35">
            <a:extLst>
              <a:ext uri="{FF2B5EF4-FFF2-40B4-BE49-F238E27FC236}">
                <a16:creationId xmlns:a16="http://schemas.microsoft.com/office/drawing/2014/main" id="{FC7A81C4-5397-0FA6-97CD-69BBEF722EC2}"/>
              </a:ext>
            </a:extLst>
          </p:cNvPr>
          <p:cNvGraphicFramePr>
            <a:graphicFrameLocks noGrp="1"/>
          </p:cNvGraphicFramePr>
          <p:nvPr>
            <p:extLst>
              <p:ext uri="{D42A27DB-BD31-4B8C-83A1-F6EECF244321}">
                <p14:modId xmlns:p14="http://schemas.microsoft.com/office/powerpoint/2010/main" val="502932639"/>
              </p:ext>
            </p:extLst>
          </p:nvPr>
        </p:nvGraphicFramePr>
        <p:xfrm>
          <a:off x="7822850" y="4066619"/>
          <a:ext cx="3999801" cy="2267175"/>
        </p:xfrm>
        <a:graphic>
          <a:graphicData uri="http://schemas.openxmlformats.org/drawingml/2006/table">
            <a:tbl>
              <a:tblPr>
                <a:tableStyleId>{5C22544A-7EE6-4342-B048-85BDC9FD1C3A}</a:tableStyleId>
              </a:tblPr>
              <a:tblGrid>
                <a:gridCol w="2935634">
                  <a:extLst>
                    <a:ext uri="{9D8B030D-6E8A-4147-A177-3AD203B41FA5}">
                      <a16:colId xmlns:a16="http://schemas.microsoft.com/office/drawing/2014/main" val="2252294951"/>
                    </a:ext>
                  </a:extLst>
                </a:gridCol>
                <a:gridCol w="1064167">
                  <a:extLst>
                    <a:ext uri="{9D8B030D-6E8A-4147-A177-3AD203B41FA5}">
                      <a16:colId xmlns:a16="http://schemas.microsoft.com/office/drawing/2014/main" val="2063535909"/>
                    </a:ext>
                  </a:extLst>
                </a:gridCol>
              </a:tblGrid>
              <a:tr h="453435">
                <a:tc>
                  <a:txBody>
                    <a:bodyPr/>
                    <a:lstStyle/>
                    <a:p>
                      <a:pPr algn="l" rtl="0" fontAlgn="ctr">
                        <a:buNone/>
                      </a:pPr>
                      <a:r>
                        <a:rPr lang="en-US" sz="1200" b="1" u="none" strike="noStrike" dirty="0">
                          <a:effectLst/>
                        </a:rPr>
                        <a:t>Model</a:t>
                      </a:r>
                      <a:endParaRPr lang="en-US" sz="1200" b="1"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b="1" u="none" strike="noStrike" dirty="0">
                          <a:effectLst/>
                        </a:rPr>
                        <a:t>Accuracy</a:t>
                      </a:r>
                      <a:endParaRPr lang="en-US" sz="1100" b="1"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625501085"/>
                  </a:ext>
                </a:extLst>
              </a:tr>
              <a:tr h="453435">
                <a:tc>
                  <a:txBody>
                    <a:bodyPr/>
                    <a:lstStyle/>
                    <a:p>
                      <a:pPr algn="l" rtl="0" fontAlgn="ctr">
                        <a:buNone/>
                      </a:pPr>
                      <a:r>
                        <a:rPr lang="en-US" sz="1200" u="none" strike="noStrike" dirty="0" err="1">
                          <a:effectLst/>
                        </a:rPr>
                        <a:t>Softmax</a:t>
                      </a:r>
                      <a:r>
                        <a:rPr lang="en-US" sz="1200" u="none" strike="noStrike" dirty="0">
                          <a:effectLst/>
                        </a:rPr>
                        <a:t> Classification</a:t>
                      </a:r>
                      <a:endParaRPr lang="en-US" sz="1200" b="0"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a:effectLst/>
                        </a:rPr>
                        <a:t>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327503877"/>
                  </a:ext>
                </a:extLst>
              </a:tr>
              <a:tr h="453435">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u="none" strike="noStrike" dirty="0">
                          <a:effectLst/>
                        </a:rPr>
                        <a:t>SVM Classifier</a:t>
                      </a:r>
                      <a:endParaRPr lang="en-US" sz="1200" b="0" i="0" u="none" strike="noStrike" dirty="0">
                        <a:solidFill>
                          <a:srgbClr val="000000"/>
                        </a:solidFill>
                        <a:effectLst/>
                        <a:latin typeface="Aptos" panose="020B0004020202020204" pitchFamily="34" charset="0"/>
                      </a:endParaRPr>
                    </a:p>
                    <a:p>
                      <a:pPr algn="l" rtl="0" fontAlgn="ctr">
                        <a:buNone/>
                      </a:pPr>
                      <a:endParaRPr lang="en-US" sz="1200" b="0"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dirty="0">
                          <a:effectLst/>
                        </a:rPr>
                        <a:t>82%</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257568810"/>
                  </a:ext>
                </a:extLst>
              </a:tr>
              <a:tr h="453435">
                <a:tc>
                  <a:txBody>
                    <a:bodyPr/>
                    <a:lstStyle/>
                    <a:p>
                      <a:pPr algn="l" rtl="0" fontAlgn="ctr">
                        <a:buNone/>
                      </a:pPr>
                      <a:r>
                        <a:rPr lang="en-US" sz="1200" u="none" strike="noStrike" dirty="0">
                          <a:effectLst/>
                        </a:rPr>
                        <a:t>Random Forrest classification</a:t>
                      </a:r>
                      <a:endParaRPr lang="en-US" sz="1200" b="0" i="0" u="none" strike="noStrike" dirty="0">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dirty="0">
                          <a:effectLst/>
                        </a:rPr>
                        <a:t>89%</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531341976"/>
                  </a:ext>
                </a:extLst>
              </a:tr>
              <a:tr h="453435">
                <a:tc>
                  <a:txBody>
                    <a:bodyPr/>
                    <a:lstStyle/>
                    <a:p>
                      <a:pPr algn="l" rtl="0" fontAlgn="ctr">
                        <a:buNone/>
                      </a:pPr>
                      <a:r>
                        <a:rPr lang="en-US" sz="1200" u="none" strike="noStrike">
                          <a:effectLst/>
                        </a:rPr>
                        <a:t>Voting Classifier</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l" fontAlgn="b">
                        <a:buNone/>
                      </a:pPr>
                      <a:r>
                        <a:rPr lang="en-US" sz="1100" u="none" strike="noStrike" dirty="0">
                          <a:effectLst/>
                        </a:rPr>
                        <a:t>84%</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689530301"/>
                  </a:ext>
                </a:extLst>
              </a:tr>
            </a:tbl>
          </a:graphicData>
        </a:graphic>
      </p:graphicFrame>
    </p:spTree>
    <p:extLst>
      <p:ext uri="{BB962C8B-B14F-4D97-AF65-F5344CB8AC3E}">
        <p14:creationId xmlns:p14="http://schemas.microsoft.com/office/powerpoint/2010/main" val="380627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40949-B5A7-2598-160C-55572D3588E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A5463B1-A271-EFD8-D732-D14FD62776F7}"/>
              </a:ext>
            </a:extLst>
          </p:cNvPr>
          <p:cNvSpPr/>
          <p:nvPr/>
        </p:nvSpPr>
        <p:spPr>
          <a:xfrm>
            <a:off x="7932" y="0"/>
            <a:ext cx="2358518"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DEFA65B8-A336-209D-2327-BB0607925B39}"/>
              </a:ext>
            </a:extLst>
          </p:cNvPr>
          <p:cNvCxnSpPr>
            <a:cxnSpLocks/>
          </p:cNvCxnSpPr>
          <p:nvPr/>
        </p:nvCxnSpPr>
        <p:spPr>
          <a:xfrm>
            <a:off x="5614883" y="853625"/>
            <a:ext cx="0" cy="5400000"/>
          </a:xfrm>
          <a:prstGeom prst="line">
            <a:avLst/>
          </a:prstGeom>
          <a:ln w="254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1678609-9433-34B4-3BB0-C86DB02AC73B}"/>
              </a:ext>
            </a:extLst>
          </p:cNvPr>
          <p:cNvSpPr>
            <a:spLocks noGrp="1"/>
          </p:cNvSpPr>
          <p:nvPr>
            <p:ph type="title"/>
          </p:nvPr>
        </p:nvSpPr>
        <p:spPr>
          <a:xfrm>
            <a:off x="190719" y="164426"/>
            <a:ext cx="1992944" cy="1047404"/>
          </a:xfrm>
        </p:spPr>
        <p:txBody>
          <a:bodyPr>
            <a:normAutofit/>
          </a:bodyPr>
          <a:lstStyle/>
          <a:p>
            <a:r>
              <a:rPr lang="en-US" b="1" dirty="0"/>
              <a:t>Result</a:t>
            </a:r>
            <a:endParaRPr lang="en-US" dirty="0"/>
          </a:p>
        </p:txBody>
      </p:sp>
      <p:sp>
        <p:nvSpPr>
          <p:cNvPr id="11" name="TextBox 10">
            <a:extLst>
              <a:ext uri="{FF2B5EF4-FFF2-40B4-BE49-F238E27FC236}">
                <a16:creationId xmlns:a16="http://schemas.microsoft.com/office/drawing/2014/main" id="{08B9DF63-7E59-8FDC-910F-70546546ABC4}"/>
              </a:ext>
            </a:extLst>
          </p:cNvPr>
          <p:cNvSpPr txBox="1"/>
          <p:nvPr/>
        </p:nvSpPr>
        <p:spPr>
          <a:xfrm>
            <a:off x="59489" y="2052614"/>
            <a:ext cx="2255403" cy="646331"/>
          </a:xfrm>
          <a:prstGeom prst="rect">
            <a:avLst/>
          </a:prstGeom>
          <a:noFill/>
        </p:spPr>
        <p:txBody>
          <a:bodyPr wrap="square">
            <a:spAutoFit/>
          </a:bodyPr>
          <a:lstStyle/>
          <a:p>
            <a:pPr algn="ctr"/>
            <a:r>
              <a:rPr lang="en-US" b="1" dirty="0"/>
              <a:t>Precision vs Recall </a:t>
            </a:r>
          </a:p>
          <a:p>
            <a:pPr algn="ctr"/>
            <a:r>
              <a:rPr lang="en-US" b="1" dirty="0"/>
              <a:t>vs F1 score</a:t>
            </a:r>
            <a:endParaRPr lang="en-US" dirty="0"/>
          </a:p>
        </p:txBody>
      </p:sp>
      <p:graphicFrame>
        <p:nvGraphicFramePr>
          <p:cNvPr id="3" name="Table 2">
            <a:extLst>
              <a:ext uri="{FF2B5EF4-FFF2-40B4-BE49-F238E27FC236}">
                <a16:creationId xmlns:a16="http://schemas.microsoft.com/office/drawing/2014/main" id="{5932ECD0-9F8F-0713-AAEF-68058720D448}"/>
              </a:ext>
            </a:extLst>
          </p:cNvPr>
          <p:cNvGraphicFramePr>
            <a:graphicFrameLocks noGrp="1"/>
          </p:cNvGraphicFramePr>
          <p:nvPr>
            <p:extLst>
              <p:ext uri="{D42A27DB-BD31-4B8C-83A1-F6EECF244321}">
                <p14:modId xmlns:p14="http://schemas.microsoft.com/office/powerpoint/2010/main" val="434091352"/>
              </p:ext>
            </p:extLst>
          </p:nvPr>
        </p:nvGraphicFramePr>
        <p:xfrm>
          <a:off x="2549237" y="506051"/>
          <a:ext cx="2702967" cy="4191000"/>
        </p:xfrm>
        <a:graphic>
          <a:graphicData uri="http://schemas.openxmlformats.org/drawingml/2006/table">
            <a:tbl>
              <a:tblPr>
                <a:tableStyleId>{5C22544A-7EE6-4342-B048-85BDC9FD1C3A}</a:tableStyleId>
              </a:tblPr>
              <a:tblGrid>
                <a:gridCol w="761970">
                  <a:extLst>
                    <a:ext uri="{9D8B030D-6E8A-4147-A177-3AD203B41FA5}">
                      <a16:colId xmlns:a16="http://schemas.microsoft.com/office/drawing/2014/main" val="831875533"/>
                    </a:ext>
                  </a:extLst>
                </a:gridCol>
                <a:gridCol w="646999">
                  <a:extLst>
                    <a:ext uri="{9D8B030D-6E8A-4147-A177-3AD203B41FA5}">
                      <a16:colId xmlns:a16="http://schemas.microsoft.com/office/drawing/2014/main" val="1355701674"/>
                    </a:ext>
                  </a:extLst>
                </a:gridCol>
                <a:gridCol w="646999">
                  <a:extLst>
                    <a:ext uri="{9D8B030D-6E8A-4147-A177-3AD203B41FA5}">
                      <a16:colId xmlns:a16="http://schemas.microsoft.com/office/drawing/2014/main" val="451296480"/>
                    </a:ext>
                  </a:extLst>
                </a:gridCol>
                <a:gridCol w="646999">
                  <a:extLst>
                    <a:ext uri="{9D8B030D-6E8A-4147-A177-3AD203B41FA5}">
                      <a16:colId xmlns:a16="http://schemas.microsoft.com/office/drawing/2014/main" val="1043547612"/>
                    </a:ext>
                  </a:extLst>
                </a:gridCol>
              </a:tblGrid>
              <a:tr h="288619">
                <a:tc>
                  <a:txBody>
                    <a:bodyPr/>
                    <a:lstStyle/>
                    <a:p>
                      <a:pPr algn="l" fontAlgn="b">
                        <a:buNone/>
                      </a:pPr>
                      <a:r>
                        <a:rPr lang="en-US" sz="1100" b="1" u="none" strike="noStrike" dirty="0">
                          <a:effectLst/>
                        </a:rPr>
                        <a:t>Personality type</a:t>
                      </a:r>
                      <a:endParaRPr lang="en-US" sz="1100" b="1"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r>
                        <a:rPr lang="en-US" sz="1100" b="1" u="none" strike="noStrike" dirty="0">
                          <a:effectLst/>
                        </a:rPr>
                        <a:t>Precision</a:t>
                      </a:r>
                      <a:endParaRPr lang="en-US" sz="1100" b="1"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r>
                        <a:rPr lang="en-US" sz="1100" b="1" u="none" strike="noStrike" dirty="0">
                          <a:effectLst/>
                        </a:rPr>
                        <a:t>recall</a:t>
                      </a:r>
                      <a:endParaRPr lang="en-US" sz="1100" b="1"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r>
                        <a:rPr lang="en-US" sz="1100" b="1" u="none" strike="noStrike" dirty="0">
                          <a:effectLst/>
                        </a:rPr>
                        <a:t>f1-score</a:t>
                      </a:r>
                      <a:endParaRPr lang="en-US" sz="1100" b="1"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819965943"/>
                  </a:ext>
                </a:extLst>
              </a:tr>
              <a:tr h="147517">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4083526308"/>
                  </a:ext>
                </a:extLst>
              </a:tr>
              <a:tr h="147517">
                <a:tc>
                  <a:txBody>
                    <a:bodyPr/>
                    <a:lstStyle/>
                    <a:p>
                      <a:pPr algn="r" fontAlgn="b">
                        <a:buNone/>
                      </a:pPr>
                      <a:r>
                        <a:rPr lang="en-US" sz="1100" u="none" strike="noStrike" dirty="0">
                          <a:effectLst/>
                        </a:rPr>
                        <a:t>0</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0.75</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0.76</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204497290"/>
                  </a:ext>
                </a:extLst>
              </a:tr>
              <a:tr h="147517">
                <a:tc>
                  <a:txBody>
                    <a:bodyPr/>
                    <a:lstStyle/>
                    <a:p>
                      <a:pPr algn="r" fontAlgn="b">
                        <a:buNone/>
                      </a:pPr>
                      <a:r>
                        <a:rPr lang="en-US" sz="1100" u="none" strike="noStrike" dirty="0">
                          <a:effectLst/>
                        </a:rPr>
                        <a:t>1</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0.85</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0.75</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978689153"/>
                  </a:ext>
                </a:extLst>
              </a:tr>
              <a:tr h="147517">
                <a:tc>
                  <a:txBody>
                    <a:bodyPr/>
                    <a:lstStyle/>
                    <a:p>
                      <a:pPr algn="r" fontAlgn="b">
                        <a:buNone/>
                      </a:pPr>
                      <a:r>
                        <a:rPr lang="en-US" sz="1100" u="none" strike="noStrike">
                          <a:effectLst/>
                        </a:rPr>
                        <a:t>2</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0.81</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0.73</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826978339"/>
                  </a:ext>
                </a:extLst>
              </a:tr>
              <a:tr h="147517">
                <a:tc>
                  <a:txBody>
                    <a:bodyPr/>
                    <a:lstStyle/>
                    <a:p>
                      <a:pPr algn="r" fontAlgn="b">
                        <a:buNone/>
                      </a:pPr>
                      <a:r>
                        <a:rPr lang="en-US" sz="1100" u="none" strike="noStrike">
                          <a:effectLst/>
                        </a:rPr>
                        <a:t>3</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0.82</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0.74</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757347573"/>
                  </a:ext>
                </a:extLst>
              </a:tr>
              <a:tr h="147517">
                <a:tc>
                  <a:txBody>
                    <a:bodyPr/>
                    <a:lstStyle/>
                    <a:p>
                      <a:pPr algn="r" fontAlgn="b">
                        <a:buNone/>
                      </a:pPr>
                      <a:r>
                        <a:rPr lang="en-US" sz="1100" u="none" strike="noStrike" dirty="0">
                          <a:effectLst/>
                        </a:rPr>
                        <a:t>4</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0.81</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0.79</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59966853"/>
                  </a:ext>
                </a:extLst>
              </a:tr>
              <a:tr h="147517">
                <a:tc>
                  <a:txBody>
                    <a:bodyPr/>
                    <a:lstStyle/>
                    <a:p>
                      <a:pPr algn="r" fontAlgn="b">
                        <a:buNone/>
                      </a:pPr>
                      <a:r>
                        <a:rPr lang="en-US" sz="1100" u="none" strike="noStrike">
                          <a:effectLst/>
                        </a:rPr>
                        <a:t>5</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0.79</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0.79</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612868636"/>
                  </a:ext>
                </a:extLst>
              </a:tr>
              <a:tr h="147517">
                <a:tc>
                  <a:txBody>
                    <a:bodyPr/>
                    <a:lstStyle/>
                    <a:p>
                      <a:pPr algn="r" fontAlgn="b">
                        <a:buNone/>
                      </a:pPr>
                      <a:r>
                        <a:rPr lang="en-US" sz="1100" u="none" strike="noStrike">
                          <a:effectLst/>
                        </a:rPr>
                        <a:t>6</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0.83</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725951074"/>
                  </a:ext>
                </a:extLst>
              </a:tr>
              <a:tr h="147517">
                <a:tc>
                  <a:txBody>
                    <a:bodyPr/>
                    <a:lstStyle/>
                    <a:p>
                      <a:pPr algn="r" fontAlgn="b">
                        <a:buNone/>
                      </a:pPr>
                      <a:r>
                        <a:rPr lang="en-US" sz="1100" u="none" strike="noStrike" dirty="0">
                          <a:effectLst/>
                        </a:rPr>
                        <a:t>7</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0.77</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4284425220"/>
                  </a:ext>
                </a:extLst>
              </a:tr>
              <a:tr h="147517">
                <a:tc>
                  <a:txBody>
                    <a:bodyPr/>
                    <a:lstStyle/>
                    <a:p>
                      <a:pPr algn="r" fontAlgn="b">
                        <a:buNone/>
                      </a:pPr>
                      <a:r>
                        <a:rPr lang="en-US" sz="1100" u="none" strike="noStrike" dirty="0">
                          <a:effectLst/>
                        </a:rPr>
                        <a:t>8</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0.78</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0.76</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086427411"/>
                  </a:ext>
                </a:extLst>
              </a:tr>
              <a:tr h="147517">
                <a:tc>
                  <a:txBody>
                    <a:bodyPr/>
                    <a:lstStyle/>
                    <a:p>
                      <a:pPr algn="r" fontAlgn="b">
                        <a:buNone/>
                      </a:pPr>
                      <a:r>
                        <a:rPr lang="en-US" sz="1100" u="none" strike="noStrike">
                          <a:effectLst/>
                        </a:rPr>
                        <a:t>9</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0.83</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4281787763"/>
                  </a:ext>
                </a:extLst>
              </a:tr>
              <a:tr h="147517">
                <a:tc>
                  <a:txBody>
                    <a:bodyPr/>
                    <a:lstStyle/>
                    <a:p>
                      <a:pPr algn="r" fontAlgn="b">
                        <a:buNone/>
                      </a:pPr>
                      <a:r>
                        <a:rPr lang="en-US" sz="1100" u="none" strike="noStrike">
                          <a:effectLst/>
                        </a:rPr>
                        <a:t>10</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0.74</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0.75</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51723454"/>
                  </a:ext>
                </a:extLst>
              </a:tr>
              <a:tr h="147517">
                <a:tc>
                  <a:txBody>
                    <a:bodyPr/>
                    <a:lstStyle/>
                    <a:p>
                      <a:pPr algn="r" fontAlgn="b">
                        <a:buNone/>
                      </a:pPr>
                      <a:r>
                        <a:rPr lang="en-US" sz="1100" u="none" strike="noStrike">
                          <a:effectLst/>
                        </a:rPr>
                        <a:t>11</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0.8</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0.79</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1113711720"/>
                  </a:ext>
                </a:extLst>
              </a:tr>
              <a:tr h="147517">
                <a:tc>
                  <a:txBody>
                    <a:bodyPr/>
                    <a:lstStyle/>
                    <a:p>
                      <a:pPr algn="r" fontAlgn="b">
                        <a:buNone/>
                      </a:pPr>
                      <a:r>
                        <a:rPr lang="en-US" sz="1100" u="none" strike="noStrike">
                          <a:effectLst/>
                        </a:rPr>
                        <a:t>12</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0.74</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0.82</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293821589"/>
                  </a:ext>
                </a:extLst>
              </a:tr>
              <a:tr h="147517">
                <a:tc>
                  <a:txBody>
                    <a:bodyPr/>
                    <a:lstStyle/>
                    <a:p>
                      <a:pPr algn="r" fontAlgn="b">
                        <a:buNone/>
                      </a:pPr>
                      <a:r>
                        <a:rPr lang="en-US" sz="1100" u="none" strike="noStrike">
                          <a:effectLst/>
                        </a:rPr>
                        <a:t>13</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0.72</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0.79</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0.75</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839704772"/>
                  </a:ext>
                </a:extLst>
              </a:tr>
              <a:tr h="147517">
                <a:tc>
                  <a:txBody>
                    <a:bodyPr/>
                    <a:lstStyle/>
                    <a:p>
                      <a:pPr algn="r" fontAlgn="b">
                        <a:buNone/>
                      </a:pPr>
                      <a:r>
                        <a:rPr lang="en-US" sz="1100" u="none" strike="noStrike">
                          <a:effectLst/>
                        </a:rPr>
                        <a:t>14</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0.75</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0.77</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0.76</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591600094"/>
                  </a:ext>
                </a:extLst>
              </a:tr>
              <a:tr h="147517">
                <a:tc>
                  <a:txBody>
                    <a:bodyPr/>
                    <a:lstStyle/>
                    <a:p>
                      <a:pPr algn="r" fontAlgn="b">
                        <a:buNone/>
                      </a:pPr>
                      <a:r>
                        <a:rPr lang="en-US" sz="1100" u="none" strike="noStrike" dirty="0">
                          <a:effectLst/>
                        </a:rPr>
                        <a:t>15</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0.76</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0.82</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0.79</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659929773"/>
                  </a:ext>
                </a:extLst>
              </a:tr>
              <a:tr h="147517">
                <a:tc>
                  <a:txBody>
                    <a:bodyPr/>
                    <a:lstStyle/>
                    <a:p>
                      <a:pPr algn="l" fontAlgn="b">
                        <a:buNone/>
                      </a:pP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556837599"/>
                  </a:ext>
                </a:extLst>
              </a:tr>
              <a:tr h="14751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u="none" strike="noStrike" dirty="0">
                          <a:effectLst/>
                        </a:rPr>
                        <a:t>accuracy</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l" fontAlgn="b">
                        <a:buNone/>
                      </a:pP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4241922704"/>
                  </a:ext>
                </a:extLst>
              </a:tr>
              <a:tr h="147517">
                <a:tc>
                  <a:txBody>
                    <a:bodyPr/>
                    <a:lstStyle/>
                    <a:p>
                      <a:pPr algn="l" fontAlgn="b">
                        <a:buNone/>
                      </a:pPr>
                      <a:r>
                        <a:rPr lang="en-US" sz="1100" u="none" strike="noStrike" dirty="0">
                          <a:effectLst/>
                        </a:rPr>
                        <a:t>macro avg</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3993832700"/>
                  </a:ext>
                </a:extLst>
              </a:tr>
              <a:tr h="147517">
                <a:tc>
                  <a:txBody>
                    <a:bodyPr/>
                    <a:lstStyle/>
                    <a:p>
                      <a:pPr algn="l" fontAlgn="b">
                        <a:buNone/>
                      </a:pPr>
                      <a:r>
                        <a:rPr lang="en-US" sz="1100" u="none" strike="noStrike" dirty="0">
                          <a:effectLst/>
                        </a:rPr>
                        <a:t>weighted avg</a:t>
                      </a:r>
                      <a:endParaRPr lang="en-US" sz="1100" b="0" i="0" u="none" strike="noStrike" dirty="0">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a:effectLst/>
                        </a:rPr>
                        <a:t>0.78</a:t>
                      </a:r>
                      <a:endParaRPr lang="en-US" sz="1100" b="0" i="0" u="none" strike="noStrike">
                        <a:solidFill>
                          <a:srgbClr val="000000"/>
                        </a:solidFill>
                        <a:effectLst/>
                        <a:latin typeface="Georgia" panose="02040502050405020303" pitchFamily="18" charset="0"/>
                      </a:endParaRPr>
                    </a:p>
                  </a:txBody>
                  <a:tcPr marL="7620" marR="7620" marT="7620" marB="0" anchor="b"/>
                </a:tc>
                <a:tc>
                  <a:txBody>
                    <a:bodyPr/>
                    <a:lstStyle/>
                    <a:p>
                      <a:pPr algn="r" fontAlgn="b">
                        <a:buNone/>
                      </a:pPr>
                      <a:r>
                        <a:rPr lang="en-US" sz="1100" u="none" strike="noStrike" dirty="0">
                          <a:effectLst/>
                        </a:rPr>
                        <a:t>0.78</a:t>
                      </a:r>
                      <a:endParaRPr lang="en-US" sz="1100" b="0" i="0" u="none" strike="noStrike" dirty="0">
                        <a:solidFill>
                          <a:srgbClr val="000000"/>
                        </a:solidFill>
                        <a:effectLst/>
                        <a:latin typeface="Georgia" panose="02040502050405020303" pitchFamily="18" charset="0"/>
                      </a:endParaRPr>
                    </a:p>
                  </a:txBody>
                  <a:tcPr marL="7620" marR="7620" marT="7620" marB="0" anchor="b"/>
                </a:tc>
                <a:extLst>
                  <a:ext uri="{0D108BD9-81ED-4DB2-BD59-A6C34878D82A}">
                    <a16:rowId xmlns:a16="http://schemas.microsoft.com/office/drawing/2014/main" val="677864322"/>
                  </a:ext>
                </a:extLst>
              </a:tr>
            </a:tbl>
          </a:graphicData>
        </a:graphic>
      </p:graphicFrame>
      <p:pic>
        <p:nvPicPr>
          <p:cNvPr id="3074" name="Picture 2">
            <a:extLst>
              <a:ext uri="{FF2B5EF4-FFF2-40B4-BE49-F238E27FC236}">
                <a16:creationId xmlns:a16="http://schemas.microsoft.com/office/drawing/2014/main" id="{180B118A-3F5A-EC6A-3B63-105C3CF54E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0068" y="4793870"/>
            <a:ext cx="2152573" cy="21609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116C96-7627-D074-5E8C-A4F6D17A2874}"/>
              </a:ext>
            </a:extLst>
          </p:cNvPr>
          <p:cNvSpPr txBox="1"/>
          <p:nvPr/>
        </p:nvSpPr>
        <p:spPr>
          <a:xfrm>
            <a:off x="-973579" y="5413040"/>
            <a:ext cx="4699934" cy="369332"/>
          </a:xfrm>
          <a:prstGeom prst="rect">
            <a:avLst/>
          </a:prstGeom>
          <a:noFill/>
        </p:spPr>
        <p:txBody>
          <a:bodyPr wrap="square">
            <a:spAutoFit/>
          </a:bodyPr>
          <a:lstStyle/>
          <a:p>
            <a:pPr algn="ctr"/>
            <a:r>
              <a:rPr lang="en-US" b="1" dirty="0"/>
              <a:t>Confusion matrix</a:t>
            </a:r>
            <a:endParaRPr lang="en-US" dirty="0"/>
          </a:p>
        </p:txBody>
      </p:sp>
      <p:sp>
        <p:nvSpPr>
          <p:cNvPr id="6" name="TextBox 5">
            <a:extLst>
              <a:ext uri="{FF2B5EF4-FFF2-40B4-BE49-F238E27FC236}">
                <a16:creationId xmlns:a16="http://schemas.microsoft.com/office/drawing/2014/main" id="{B7B843BB-C85A-D2E0-0F2C-597AAB7987CE}"/>
              </a:ext>
            </a:extLst>
          </p:cNvPr>
          <p:cNvSpPr txBox="1"/>
          <p:nvPr/>
        </p:nvSpPr>
        <p:spPr>
          <a:xfrm>
            <a:off x="2617656" y="41797"/>
            <a:ext cx="2255403" cy="369332"/>
          </a:xfrm>
          <a:prstGeom prst="rect">
            <a:avLst/>
          </a:prstGeom>
          <a:noFill/>
        </p:spPr>
        <p:txBody>
          <a:bodyPr wrap="square">
            <a:spAutoFit/>
          </a:bodyPr>
          <a:lstStyle/>
          <a:p>
            <a:pPr algn="ctr"/>
            <a:r>
              <a:rPr lang="en-US" b="1" dirty="0" err="1"/>
              <a:t>Softmax</a:t>
            </a:r>
            <a:r>
              <a:rPr lang="en-US" b="1" dirty="0"/>
              <a:t> Classifier</a:t>
            </a:r>
            <a:endParaRPr lang="en-US" dirty="0"/>
          </a:p>
        </p:txBody>
      </p:sp>
      <p:graphicFrame>
        <p:nvGraphicFramePr>
          <p:cNvPr id="7" name="Table 6">
            <a:extLst>
              <a:ext uri="{FF2B5EF4-FFF2-40B4-BE49-F238E27FC236}">
                <a16:creationId xmlns:a16="http://schemas.microsoft.com/office/drawing/2014/main" id="{9B25F189-1C31-ABC8-257A-8FF06A6A373B}"/>
              </a:ext>
            </a:extLst>
          </p:cNvPr>
          <p:cNvGraphicFramePr>
            <a:graphicFrameLocks noGrp="1"/>
          </p:cNvGraphicFramePr>
          <p:nvPr>
            <p:extLst>
              <p:ext uri="{D42A27DB-BD31-4B8C-83A1-F6EECF244321}">
                <p14:modId xmlns:p14="http://schemas.microsoft.com/office/powerpoint/2010/main" val="2967065194"/>
              </p:ext>
            </p:extLst>
          </p:nvPr>
        </p:nvGraphicFramePr>
        <p:xfrm>
          <a:off x="9202322" y="506051"/>
          <a:ext cx="2798959" cy="4199428"/>
        </p:xfrm>
        <a:graphic>
          <a:graphicData uri="http://schemas.openxmlformats.org/drawingml/2006/table">
            <a:tbl>
              <a:tblPr>
                <a:tableStyleId>{5C22544A-7EE6-4342-B048-85BDC9FD1C3A}</a:tableStyleId>
              </a:tblPr>
              <a:tblGrid>
                <a:gridCol w="862582">
                  <a:extLst>
                    <a:ext uri="{9D8B030D-6E8A-4147-A177-3AD203B41FA5}">
                      <a16:colId xmlns:a16="http://schemas.microsoft.com/office/drawing/2014/main" val="150252218"/>
                    </a:ext>
                  </a:extLst>
                </a:gridCol>
                <a:gridCol w="763793">
                  <a:extLst>
                    <a:ext uri="{9D8B030D-6E8A-4147-A177-3AD203B41FA5}">
                      <a16:colId xmlns:a16="http://schemas.microsoft.com/office/drawing/2014/main" val="28412421"/>
                    </a:ext>
                  </a:extLst>
                </a:gridCol>
                <a:gridCol w="527125">
                  <a:extLst>
                    <a:ext uri="{9D8B030D-6E8A-4147-A177-3AD203B41FA5}">
                      <a16:colId xmlns:a16="http://schemas.microsoft.com/office/drawing/2014/main" val="2892930267"/>
                    </a:ext>
                  </a:extLst>
                </a:gridCol>
                <a:gridCol w="645459">
                  <a:extLst>
                    <a:ext uri="{9D8B030D-6E8A-4147-A177-3AD203B41FA5}">
                      <a16:colId xmlns:a16="http://schemas.microsoft.com/office/drawing/2014/main" val="888361055"/>
                    </a:ext>
                  </a:extLst>
                </a:gridCol>
              </a:tblGrid>
              <a:tr h="321948">
                <a:tc>
                  <a:txBody>
                    <a:bodyPr/>
                    <a:lstStyle/>
                    <a:p>
                      <a:pPr algn="l" rtl="0" fontAlgn="b">
                        <a:buNone/>
                      </a:pPr>
                      <a:r>
                        <a:rPr lang="en-US" sz="1000" b="1" u="none" strike="noStrike" dirty="0">
                          <a:effectLst/>
                        </a:rPr>
                        <a:t>Personality type</a:t>
                      </a:r>
                      <a:endParaRPr lang="en-US" sz="1000" b="1" i="0" u="none" strike="noStrike" dirty="0">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b="1" u="none" strike="noStrike" dirty="0">
                          <a:effectLst/>
                        </a:rPr>
                        <a:t>Precision</a:t>
                      </a:r>
                      <a:endParaRPr lang="en-US" sz="1000" b="1" i="0" u="none" strike="noStrike" dirty="0">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b="1" u="none" strike="noStrike" dirty="0">
                          <a:effectLst/>
                        </a:rPr>
                        <a:t>recall</a:t>
                      </a:r>
                      <a:endParaRPr lang="en-US" sz="1000" b="1" i="0" u="none" strike="noStrike" dirty="0">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b="1" u="none" strike="noStrike" dirty="0">
                          <a:effectLst/>
                        </a:rPr>
                        <a:t>f1-score</a:t>
                      </a:r>
                      <a:endParaRPr lang="en-US" sz="1000" b="1" i="0" u="none" strike="noStrike" dirty="0">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558869756"/>
                  </a:ext>
                </a:extLst>
              </a:tr>
              <a:tr h="256245">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dirty="0">
                          <a:effectLst/>
                        </a:rPr>
                        <a:t> </a:t>
                      </a:r>
                      <a:endParaRPr lang="en-US" sz="1600" b="0" i="0" u="none" strike="noStrike" dirty="0">
                        <a:solidFill>
                          <a:srgbClr val="000000"/>
                        </a:solidFill>
                        <a:effectLst/>
                        <a:latin typeface="Arial" panose="020B0604020202020204" pitchFamily="34" charset="0"/>
                      </a:endParaRPr>
                    </a:p>
                  </a:txBody>
                  <a:tcPr marL="6799" marR="6799" marT="6799" marB="0" anchor="b"/>
                </a:tc>
                <a:extLst>
                  <a:ext uri="{0D108BD9-81ED-4DB2-BD59-A6C34878D82A}">
                    <a16:rowId xmlns:a16="http://schemas.microsoft.com/office/drawing/2014/main" val="3292928997"/>
                  </a:ext>
                </a:extLst>
              </a:tr>
              <a:tr h="164259">
                <a:tc>
                  <a:txBody>
                    <a:bodyPr/>
                    <a:lstStyle/>
                    <a:p>
                      <a:pPr algn="r" rtl="0" fontAlgn="b">
                        <a:buNone/>
                      </a:pPr>
                      <a:r>
                        <a:rPr lang="en-US" sz="1000" u="none" strike="noStrike">
                          <a:effectLst/>
                        </a:rPr>
                        <a:t>0</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0.87</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560886858"/>
                  </a:ext>
                </a:extLst>
              </a:tr>
              <a:tr h="164259">
                <a:tc>
                  <a:txBody>
                    <a:bodyPr/>
                    <a:lstStyle/>
                    <a:p>
                      <a:pPr algn="r" rtl="0" fontAlgn="b">
                        <a:buNone/>
                      </a:pPr>
                      <a:r>
                        <a:rPr lang="en-US" sz="1000" u="none" strike="noStrike">
                          <a:effectLst/>
                        </a:rPr>
                        <a:t>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629408314"/>
                  </a:ext>
                </a:extLst>
              </a:tr>
              <a:tr h="164259">
                <a:tc>
                  <a:txBody>
                    <a:bodyPr/>
                    <a:lstStyle/>
                    <a:p>
                      <a:pPr algn="r" rtl="0" fontAlgn="b">
                        <a:buNone/>
                      </a:pPr>
                      <a:r>
                        <a:rPr lang="en-US" sz="1000" u="none" strike="noStrike">
                          <a:effectLst/>
                        </a:rPr>
                        <a:t>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0.88</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714158190"/>
                  </a:ext>
                </a:extLst>
              </a:tr>
              <a:tr h="164259">
                <a:tc>
                  <a:txBody>
                    <a:bodyPr/>
                    <a:lstStyle/>
                    <a:p>
                      <a:pPr algn="r" rtl="0" fontAlgn="b">
                        <a:buNone/>
                      </a:pPr>
                      <a:r>
                        <a:rPr lang="en-US" sz="1000" u="none" strike="noStrike">
                          <a:effectLst/>
                        </a:rPr>
                        <a:t>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174809152"/>
                  </a:ext>
                </a:extLst>
              </a:tr>
              <a:tr h="164259">
                <a:tc>
                  <a:txBody>
                    <a:bodyPr/>
                    <a:lstStyle/>
                    <a:p>
                      <a:pPr algn="r" rtl="0" fontAlgn="b">
                        <a:buNone/>
                      </a:pPr>
                      <a:r>
                        <a:rPr lang="en-US" sz="1000" u="none" strike="noStrike">
                          <a:effectLst/>
                        </a:rPr>
                        <a:t>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726854250"/>
                  </a:ext>
                </a:extLst>
              </a:tr>
              <a:tr h="164259">
                <a:tc>
                  <a:txBody>
                    <a:bodyPr/>
                    <a:lstStyle/>
                    <a:p>
                      <a:pPr algn="r" rtl="0" fontAlgn="b">
                        <a:buNone/>
                      </a:pPr>
                      <a:r>
                        <a:rPr lang="en-US" sz="1000" u="none" strike="noStrike">
                          <a:effectLst/>
                        </a:rPr>
                        <a:t>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919728077"/>
                  </a:ext>
                </a:extLst>
              </a:tr>
              <a:tr h="164259">
                <a:tc>
                  <a:txBody>
                    <a:bodyPr/>
                    <a:lstStyle/>
                    <a:p>
                      <a:pPr algn="r" rtl="0" fontAlgn="b">
                        <a:buNone/>
                      </a:pPr>
                      <a:r>
                        <a:rPr lang="en-US" sz="1000" u="none" strike="noStrike">
                          <a:effectLst/>
                        </a:rPr>
                        <a:t>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785352911"/>
                  </a:ext>
                </a:extLst>
              </a:tr>
              <a:tr h="164259">
                <a:tc>
                  <a:txBody>
                    <a:bodyPr/>
                    <a:lstStyle/>
                    <a:p>
                      <a:pPr algn="r" rtl="0" fontAlgn="b">
                        <a:buNone/>
                      </a:pPr>
                      <a:r>
                        <a:rPr lang="en-US" sz="1000" u="none" strike="noStrike">
                          <a:effectLst/>
                        </a:rPr>
                        <a:t>7</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981240728"/>
                  </a:ext>
                </a:extLst>
              </a:tr>
              <a:tr h="164259">
                <a:tc>
                  <a:txBody>
                    <a:bodyPr/>
                    <a:lstStyle/>
                    <a:p>
                      <a:pPr algn="r" rtl="0" fontAlgn="b">
                        <a:buNone/>
                      </a:pPr>
                      <a:r>
                        <a:rPr lang="en-US" sz="1000" u="none" strike="noStrike">
                          <a:effectLst/>
                        </a:rPr>
                        <a:t>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536429298"/>
                  </a:ext>
                </a:extLst>
              </a:tr>
              <a:tr h="164259">
                <a:tc>
                  <a:txBody>
                    <a:bodyPr/>
                    <a:lstStyle/>
                    <a:p>
                      <a:pPr algn="r" rtl="0" fontAlgn="b">
                        <a:buNone/>
                      </a:pPr>
                      <a:r>
                        <a:rPr lang="en-US" sz="1000" u="none" strike="noStrike">
                          <a:effectLst/>
                        </a:rPr>
                        <a:t>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450473109"/>
                  </a:ext>
                </a:extLst>
              </a:tr>
              <a:tr h="164259">
                <a:tc>
                  <a:txBody>
                    <a:bodyPr/>
                    <a:lstStyle/>
                    <a:p>
                      <a:pPr algn="r" rtl="0" fontAlgn="b">
                        <a:buNone/>
                      </a:pPr>
                      <a:r>
                        <a:rPr lang="en-US" sz="1000" u="none" strike="noStrike">
                          <a:effectLst/>
                        </a:rPr>
                        <a:t>10</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452320133"/>
                  </a:ext>
                </a:extLst>
              </a:tr>
              <a:tr h="164259">
                <a:tc>
                  <a:txBody>
                    <a:bodyPr/>
                    <a:lstStyle/>
                    <a:p>
                      <a:pPr algn="r" rtl="0" fontAlgn="b">
                        <a:buNone/>
                      </a:pPr>
                      <a:r>
                        <a:rPr lang="en-US" sz="1000" u="none" strike="noStrike">
                          <a:effectLst/>
                        </a:rPr>
                        <a:t>11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646959696"/>
                  </a:ext>
                </a:extLst>
              </a:tr>
              <a:tr h="164259">
                <a:tc>
                  <a:txBody>
                    <a:bodyPr/>
                    <a:lstStyle/>
                    <a:p>
                      <a:pPr algn="r" rtl="0" fontAlgn="b">
                        <a:buNone/>
                      </a:pPr>
                      <a:r>
                        <a:rPr lang="en-US" sz="1000" u="none" strike="noStrike">
                          <a:effectLst/>
                        </a:rPr>
                        <a:t>12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502424404"/>
                  </a:ext>
                </a:extLst>
              </a:tr>
              <a:tr h="164259">
                <a:tc>
                  <a:txBody>
                    <a:bodyPr/>
                    <a:lstStyle/>
                    <a:p>
                      <a:pPr algn="r" rtl="0" fontAlgn="b">
                        <a:buNone/>
                      </a:pPr>
                      <a:r>
                        <a:rPr lang="en-US" sz="1000" u="none" strike="noStrike">
                          <a:effectLst/>
                        </a:rPr>
                        <a:t>13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0.87</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289408996"/>
                  </a:ext>
                </a:extLst>
              </a:tr>
              <a:tr h="164259">
                <a:tc>
                  <a:txBody>
                    <a:bodyPr/>
                    <a:lstStyle/>
                    <a:p>
                      <a:pPr algn="r" rtl="0" fontAlgn="b">
                        <a:buNone/>
                      </a:pPr>
                      <a:r>
                        <a:rPr lang="en-US" sz="1000" u="none" strike="noStrike">
                          <a:effectLst/>
                        </a:rPr>
                        <a:t>14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486638357"/>
                  </a:ext>
                </a:extLst>
              </a:tr>
              <a:tr h="164259">
                <a:tc>
                  <a:txBody>
                    <a:bodyPr/>
                    <a:lstStyle/>
                    <a:p>
                      <a:pPr algn="r" rtl="0" fontAlgn="b">
                        <a:buNone/>
                      </a:pPr>
                      <a:r>
                        <a:rPr lang="en-US" sz="1000" u="none" strike="noStrike">
                          <a:effectLst/>
                        </a:rPr>
                        <a:t>15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978891524"/>
                  </a:ext>
                </a:extLst>
              </a:tr>
              <a:tr h="242212">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extLst>
                  <a:ext uri="{0D108BD9-81ED-4DB2-BD59-A6C34878D82A}">
                    <a16:rowId xmlns:a16="http://schemas.microsoft.com/office/drawing/2014/main" val="280652479"/>
                  </a:ext>
                </a:extLst>
              </a:tr>
              <a:tr h="256245">
                <a:tc>
                  <a:txBody>
                    <a:bodyPr/>
                    <a:lstStyle/>
                    <a:p>
                      <a:pPr algn="l" rtl="0" fontAlgn="b">
                        <a:buNone/>
                      </a:pPr>
                      <a:r>
                        <a:rPr lang="en-US" sz="1000" u="none" strike="noStrike">
                          <a:effectLst/>
                        </a:rPr>
                        <a:t>accuracy</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621946614"/>
                  </a:ext>
                </a:extLst>
              </a:tr>
              <a:tr h="164259">
                <a:tc>
                  <a:txBody>
                    <a:bodyPr/>
                    <a:lstStyle/>
                    <a:p>
                      <a:pPr algn="l" rtl="0" fontAlgn="b">
                        <a:buNone/>
                      </a:pPr>
                      <a:r>
                        <a:rPr lang="en-US" sz="1000" u="none" strike="noStrike">
                          <a:effectLst/>
                        </a:rPr>
                        <a:t>macro avg</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755278589"/>
                  </a:ext>
                </a:extLst>
              </a:tr>
              <a:tr h="321948">
                <a:tc>
                  <a:txBody>
                    <a:bodyPr/>
                    <a:lstStyle/>
                    <a:p>
                      <a:pPr algn="l" rtl="0" fontAlgn="b">
                        <a:buNone/>
                      </a:pPr>
                      <a:r>
                        <a:rPr lang="en-US" sz="1000" u="none" strike="noStrike">
                          <a:effectLst/>
                        </a:rPr>
                        <a:t>weighted avg</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dirty="0">
                          <a:effectLst/>
                        </a:rPr>
                        <a:t>0.9</a:t>
                      </a:r>
                      <a:endParaRPr lang="en-US" sz="1000" b="0" i="0" u="none" strike="noStrike" dirty="0">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565454409"/>
                  </a:ext>
                </a:extLst>
              </a:tr>
            </a:tbl>
          </a:graphicData>
        </a:graphic>
      </p:graphicFrame>
      <p:cxnSp>
        <p:nvCxnSpPr>
          <p:cNvPr id="8" name="Straight Connector 7">
            <a:extLst>
              <a:ext uri="{FF2B5EF4-FFF2-40B4-BE49-F238E27FC236}">
                <a16:creationId xmlns:a16="http://schemas.microsoft.com/office/drawing/2014/main" id="{CBE4E26E-6BFA-052D-24C1-C142D718AA17}"/>
              </a:ext>
            </a:extLst>
          </p:cNvPr>
          <p:cNvCxnSpPr>
            <a:cxnSpLocks/>
          </p:cNvCxnSpPr>
          <p:nvPr/>
        </p:nvCxnSpPr>
        <p:spPr>
          <a:xfrm>
            <a:off x="8930032" y="729000"/>
            <a:ext cx="0" cy="5400000"/>
          </a:xfrm>
          <a:prstGeom prst="line">
            <a:avLst/>
          </a:prstGeom>
          <a:ln w="25400" cap="rnd">
            <a:solidFill>
              <a:schemeClr val="bg1">
                <a:lumMod val="50000"/>
              </a:schemeClr>
            </a:solidFill>
            <a:roun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9660FBC-3060-B110-5A62-5053E075EF27}"/>
              </a:ext>
            </a:extLst>
          </p:cNvPr>
          <p:cNvSpPr txBox="1"/>
          <p:nvPr/>
        </p:nvSpPr>
        <p:spPr>
          <a:xfrm>
            <a:off x="6096000" y="41797"/>
            <a:ext cx="2255403" cy="369332"/>
          </a:xfrm>
          <a:prstGeom prst="rect">
            <a:avLst/>
          </a:prstGeom>
          <a:noFill/>
        </p:spPr>
        <p:txBody>
          <a:bodyPr wrap="square">
            <a:spAutoFit/>
          </a:bodyPr>
          <a:lstStyle/>
          <a:p>
            <a:pPr algn="ctr"/>
            <a:r>
              <a:rPr lang="en-US" b="1" dirty="0"/>
              <a:t>SVM Classifier</a:t>
            </a:r>
            <a:endParaRPr lang="en-US" dirty="0"/>
          </a:p>
        </p:txBody>
      </p:sp>
      <p:sp>
        <p:nvSpPr>
          <p:cNvPr id="12" name="TextBox 11">
            <a:extLst>
              <a:ext uri="{FF2B5EF4-FFF2-40B4-BE49-F238E27FC236}">
                <a16:creationId xmlns:a16="http://schemas.microsoft.com/office/drawing/2014/main" id="{80B169CD-C4B9-EE59-7E66-92C26874FCE2}"/>
              </a:ext>
            </a:extLst>
          </p:cNvPr>
          <p:cNvSpPr txBox="1"/>
          <p:nvPr/>
        </p:nvSpPr>
        <p:spPr>
          <a:xfrm>
            <a:off x="9202322" y="41797"/>
            <a:ext cx="2798959" cy="369332"/>
          </a:xfrm>
          <a:prstGeom prst="rect">
            <a:avLst/>
          </a:prstGeom>
          <a:noFill/>
        </p:spPr>
        <p:txBody>
          <a:bodyPr wrap="square">
            <a:spAutoFit/>
          </a:bodyPr>
          <a:lstStyle/>
          <a:p>
            <a:pPr algn="ctr"/>
            <a:r>
              <a:rPr lang="en-US" b="1" dirty="0" err="1"/>
              <a:t>RandomForest</a:t>
            </a:r>
            <a:r>
              <a:rPr lang="en-US" b="1" dirty="0"/>
              <a:t> Classifier</a:t>
            </a:r>
            <a:endParaRPr lang="en-US" dirty="0"/>
          </a:p>
        </p:txBody>
      </p:sp>
      <p:pic>
        <p:nvPicPr>
          <p:cNvPr id="1026" name="Picture 2">
            <a:extLst>
              <a:ext uri="{FF2B5EF4-FFF2-40B4-BE49-F238E27FC236}">
                <a16:creationId xmlns:a16="http://schemas.microsoft.com/office/drawing/2014/main" id="{C4EE356E-A99F-1C7E-97F8-82D71851C3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9748" y="4822579"/>
            <a:ext cx="2152561" cy="21609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e 12">
            <a:extLst>
              <a:ext uri="{FF2B5EF4-FFF2-40B4-BE49-F238E27FC236}">
                <a16:creationId xmlns:a16="http://schemas.microsoft.com/office/drawing/2014/main" id="{50C57FA1-D9C3-9898-5B8C-F5881CF85F31}"/>
              </a:ext>
            </a:extLst>
          </p:cNvPr>
          <p:cNvGraphicFramePr>
            <a:graphicFrameLocks noGrp="1"/>
          </p:cNvGraphicFramePr>
          <p:nvPr>
            <p:extLst>
              <p:ext uri="{D42A27DB-BD31-4B8C-83A1-F6EECF244321}">
                <p14:modId xmlns:p14="http://schemas.microsoft.com/office/powerpoint/2010/main" val="4100055588"/>
              </p:ext>
            </p:extLst>
          </p:nvPr>
        </p:nvGraphicFramePr>
        <p:xfrm>
          <a:off x="5992720" y="523277"/>
          <a:ext cx="2628932" cy="4173774"/>
        </p:xfrm>
        <a:graphic>
          <a:graphicData uri="http://schemas.openxmlformats.org/drawingml/2006/table">
            <a:tbl>
              <a:tblPr>
                <a:tableStyleId>{5C22544A-7EE6-4342-B048-85BDC9FD1C3A}</a:tableStyleId>
              </a:tblPr>
              <a:tblGrid>
                <a:gridCol w="657233">
                  <a:extLst>
                    <a:ext uri="{9D8B030D-6E8A-4147-A177-3AD203B41FA5}">
                      <a16:colId xmlns:a16="http://schemas.microsoft.com/office/drawing/2014/main" val="53698421"/>
                    </a:ext>
                  </a:extLst>
                </a:gridCol>
                <a:gridCol w="657233">
                  <a:extLst>
                    <a:ext uri="{9D8B030D-6E8A-4147-A177-3AD203B41FA5}">
                      <a16:colId xmlns:a16="http://schemas.microsoft.com/office/drawing/2014/main" val="3106382764"/>
                    </a:ext>
                  </a:extLst>
                </a:gridCol>
                <a:gridCol w="657233">
                  <a:extLst>
                    <a:ext uri="{9D8B030D-6E8A-4147-A177-3AD203B41FA5}">
                      <a16:colId xmlns:a16="http://schemas.microsoft.com/office/drawing/2014/main" val="3297555653"/>
                    </a:ext>
                  </a:extLst>
                </a:gridCol>
                <a:gridCol w="657233">
                  <a:extLst>
                    <a:ext uri="{9D8B030D-6E8A-4147-A177-3AD203B41FA5}">
                      <a16:colId xmlns:a16="http://schemas.microsoft.com/office/drawing/2014/main" val="2307041865"/>
                    </a:ext>
                  </a:extLst>
                </a:gridCol>
              </a:tblGrid>
              <a:tr h="319554">
                <a:tc>
                  <a:txBody>
                    <a:bodyPr/>
                    <a:lstStyle/>
                    <a:p>
                      <a:pPr algn="l" rtl="0" fontAlgn="b">
                        <a:buNone/>
                      </a:pPr>
                      <a:r>
                        <a:rPr lang="en-US" sz="1000" u="none" strike="noStrike">
                          <a:effectLst/>
                        </a:rPr>
                        <a:t>Personality type</a:t>
                      </a:r>
                      <a:endParaRPr lang="en-US" sz="1000" b="1" i="0" u="none" strike="noStrike">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u="none" strike="noStrike">
                          <a:effectLst/>
                        </a:rPr>
                        <a:t>Precision</a:t>
                      </a:r>
                      <a:endParaRPr lang="en-US" sz="1000" b="1" i="0" u="none" strike="noStrike">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u="none" strike="noStrike">
                          <a:effectLst/>
                        </a:rPr>
                        <a:t>recall</a:t>
                      </a:r>
                      <a:endParaRPr lang="en-US" sz="1000" b="1" i="0" u="none" strike="noStrike">
                        <a:solidFill>
                          <a:srgbClr val="000000"/>
                        </a:solidFill>
                        <a:effectLst/>
                        <a:latin typeface="Aptos" panose="020B0004020202020204" pitchFamily="34" charset="0"/>
                      </a:endParaRPr>
                    </a:p>
                  </a:txBody>
                  <a:tcPr marL="6799" marR="6799" marT="6799" marB="0" anchor="b"/>
                </a:tc>
                <a:tc>
                  <a:txBody>
                    <a:bodyPr/>
                    <a:lstStyle/>
                    <a:p>
                      <a:pPr algn="l" rtl="0" fontAlgn="b">
                        <a:buNone/>
                      </a:pPr>
                      <a:r>
                        <a:rPr lang="en-US" sz="1000" u="none" strike="noStrike">
                          <a:effectLst/>
                        </a:rPr>
                        <a:t>f1-score</a:t>
                      </a:r>
                      <a:endParaRPr lang="en-US" sz="1000" b="1"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321151803"/>
                  </a:ext>
                </a:extLst>
              </a:tr>
              <a:tr h="254340">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extLst>
                  <a:ext uri="{0D108BD9-81ED-4DB2-BD59-A6C34878D82A}">
                    <a16:rowId xmlns:a16="http://schemas.microsoft.com/office/drawing/2014/main" val="1663588491"/>
                  </a:ext>
                </a:extLst>
              </a:tr>
              <a:tr h="163038">
                <a:tc>
                  <a:txBody>
                    <a:bodyPr/>
                    <a:lstStyle/>
                    <a:p>
                      <a:pPr algn="r" rtl="0" fontAlgn="b">
                        <a:buNone/>
                      </a:pPr>
                      <a:r>
                        <a:rPr lang="en-US" sz="1000" u="none" strike="noStrike">
                          <a:effectLst/>
                        </a:rPr>
                        <a:t>0</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989959687"/>
                  </a:ext>
                </a:extLst>
              </a:tr>
              <a:tr h="163038">
                <a:tc>
                  <a:txBody>
                    <a:bodyPr/>
                    <a:lstStyle/>
                    <a:p>
                      <a:pPr algn="r" rtl="0" fontAlgn="b">
                        <a:buNone/>
                      </a:pPr>
                      <a:r>
                        <a:rPr lang="en-US" sz="1000" u="none" strike="noStrike">
                          <a:effectLst/>
                        </a:rPr>
                        <a:t>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4047769108"/>
                  </a:ext>
                </a:extLst>
              </a:tr>
              <a:tr h="163038">
                <a:tc>
                  <a:txBody>
                    <a:bodyPr/>
                    <a:lstStyle/>
                    <a:p>
                      <a:pPr algn="r" rtl="0" fontAlgn="b">
                        <a:buNone/>
                      </a:pPr>
                      <a:r>
                        <a:rPr lang="en-US" sz="1000" u="none" strike="noStrike">
                          <a:effectLst/>
                        </a:rPr>
                        <a:t>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623492177"/>
                  </a:ext>
                </a:extLst>
              </a:tr>
              <a:tr h="163038">
                <a:tc>
                  <a:txBody>
                    <a:bodyPr/>
                    <a:lstStyle/>
                    <a:p>
                      <a:pPr algn="r" rtl="0" fontAlgn="b">
                        <a:buNone/>
                      </a:pPr>
                      <a:r>
                        <a:rPr lang="en-US" sz="1000" u="none" strike="noStrike">
                          <a:effectLst/>
                        </a:rPr>
                        <a:t>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860635948"/>
                  </a:ext>
                </a:extLst>
              </a:tr>
              <a:tr h="163038">
                <a:tc>
                  <a:txBody>
                    <a:bodyPr/>
                    <a:lstStyle/>
                    <a:p>
                      <a:pPr algn="r" rtl="0" fontAlgn="b">
                        <a:buNone/>
                      </a:pPr>
                      <a:r>
                        <a:rPr lang="en-US" sz="1000" u="none" strike="noStrike">
                          <a:effectLst/>
                        </a:rPr>
                        <a:t>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0.84</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408052329"/>
                  </a:ext>
                </a:extLst>
              </a:tr>
              <a:tr h="163038">
                <a:tc>
                  <a:txBody>
                    <a:bodyPr/>
                    <a:lstStyle/>
                    <a:p>
                      <a:pPr algn="r" rtl="0" fontAlgn="b">
                        <a:buNone/>
                      </a:pPr>
                      <a:r>
                        <a:rPr lang="en-US" sz="1000" u="none" strike="noStrike">
                          <a:effectLst/>
                        </a:rPr>
                        <a:t>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599201211"/>
                  </a:ext>
                </a:extLst>
              </a:tr>
              <a:tr h="163038">
                <a:tc>
                  <a:txBody>
                    <a:bodyPr/>
                    <a:lstStyle/>
                    <a:p>
                      <a:pPr algn="r" rtl="0" fontAlgn="b">
                        <a:buNone/>
                      </a:pPr>
                      <a:r>
                        <a:rPr lang="en-US" sz="1000" u="none" strike="noStrike">
                          <a:effectLst/>
                        </a:rPr>
                        <a:t>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0.86</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211593910"/>
                  </a:ext>
                </a:extLst>
              </a:tr>
              <a:tr h="163038">
                <a:tc>
                  <a:txBody>
                    <a:bodyPr/>
                    <a:lstStyle/>
                    <a:p>
                      <a:pPr algn="r" rtl="0" fontAlgn="b">
                        <a:buNone/>
                      </a:pPr>
                      <a:r>
                        <a:rPr lang="en-US" sz="1000" u="none" strike="noStrike">
                          <a:effectLst/>
                        </a:rPr>
                        <a:t>7</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148291355"/>
                  </a:ext>
                </a:extLst>
              </a:tr>
              <a:tr h="163038">
                <a:tc>
                  <a:txBody>
                    <a:bodyPr/>
                    <a:lstStyle/>
                    <a:p>
                      <a:pPr algn="r" rtl="0" fontAlgn="b">
                        <a:buNone/>
                      </a:pPr>
                      <a:r>
                        <a:rPr lang="en-US" sz="1000" u="none" strike="noStrike">
                          <a:effectLst/>
                        </a:rPr>
                        <a:t>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326543509"/>
                  </a:ext>
                </a:extLst>
              </a:tr>
              <a:tr h="163038">
                <a:tc>
                  <a:txBody>
                    <a:bodyPr/>
                    <a:lstStyle/>
                    <a:p>
                      <a:pPr algn="r" rtl="0" fontAlgn="b">
                        <a:buNone/>
                      </a:pPr>
                      <a:r>
                        <a:rPr lang="en-US" sz="1000" u="none" strike="noStrike">
                          <a:effectLst/>
                        </a:rPr>
                        <a:t>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0.87</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46012420"/>
                  </a:ext>
                </a:extLst>
              </a:tr>
              <a:tr h="163038">
                <a:tc>
                  <a:txBody>
                    <a:bodyPr/>
                    <a:lstStyle/>
                    <a:p>
                      <a:pPr algn="r" rtl="0" fontAlgn="b">
                        <a:buNone/>
                      </a:pPr>
                      <a:r>
                        <a:rPr lang="en-US" sz="1000" u="none" strike="noStrike">
                          <a:effectLst/>
                        </a:rPr>
                        <a:t>10</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839321669"/>
                  </a:ext>
                </a:extLst>
              </a:tr>
              <a:tr h="163038">
                <a:tc>
                  <a:txBody>
                    <a:bodyPr/>
                    <a:lstStyle/>
                    <a:p>
                      <a:pPr algn="r" rtl="0" fontAlgn="b">
                        <a:buNone/>
                      </a:pPr>
                      <a:r>
                        <a:rPr lang="en-US" sz="1000" u="none" strike="noStrike">
                          <a:effectLst/>
                        </a:rPr>
                        <a:t>11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0.81</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739919584"/>
                  </a:ext>
                </a:extLst>
              </a:tr>
              <a:tr h="163038">
                <a:tc>
                  <a:txBody>
                    <a:bodyPr/>
                    <a:lstStyle/>
                    <a:p>
                      <a:pPr algn="r" rtl="0" fontAlgn="b">
                        <a:buNone/>
                      </a:pPr>
                      <a:r>
                        <a:rPr lang="en-US" sz="1000" u="none" strike="noStrike">
                          <a:effectLst/>
                        </a:rPr>
                        <a:t>12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767285953"/>
                  </a:ext>
                </a:extLst>
              </a:tr>
              <a:tr h="163038">
                <a:tc>
                  <a:txBody>
                    <a:bodyPr/>
                    <a:lstStyle/>
                    <a:p>
                      <a:pPr algn="r" rtl="0" fontAlgn="b">
                        <a:buNone/>
                      </a:pPr>
                      <a:r>
                        <a:rPr lang="en-US" sz="1000" u="none" strike="noStrike">
                          <a:effectLst/>
                        </a:rPr>
                        <a:t>13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0.79</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0.79</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427631270"/>
                  </a:ext>
                </a:extLst>
              </a:tr>
              <a:tr h="163038">
                <a:tc>
                  <a:txBody>
                    <a:bodyPr/>
                    <a:lstStyle/>
                    <a:p>
                      <a:pPr algn="r" rtl="0" fontAlgn="b">
                        <a:buNone/>
                      </a:pPr>
                      <a:r>
                        <a:rPr lang="en-US" sz="1000" u="none" strike="noStrike">
                          <a:effectLst/>
                        </a:rPr>
                        <a:t>14</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0.76</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204395444"/>
                  </a:ext>
                </a:extLst>
              </a:tr>
              <a:tr h="163038">
                <a:tc>
                  <a:txBody>
                    <a:bodyPr/>
                    <a:lstStyle/>
                    <a:p>
                      <a:pPr algn="r" rtl="0" fontAlgn="b">
                        <a:buNone/>
                      </a:pPr>
                      <a:r>
                        <a:rPr lang="en-US" sz="1000" u="none" strike="noStrike">
                          <a:effectLst/>
                        </a:rPr>
                        <a:t>15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0.85</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445182992"/>
                  </a:ext>
                </a:extLst>
              </a:tr>
              <a:tr h="254340">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extLst>
                  <a:ext uri="{0D108BD9-81ED-4DB2-BD59-A6C34878D82A}">
                    <a16:rowId xmlns:a16="http://schemas.microsoft.com/office/drawing/2014/main" val="2456200839"/>
                  </a:ext>
                </a:extLst>
              </a:tr>
              <a:tr h="254340">
                <a:tc>
                  <a:txBody>
                    <a:bodyPr/>
                    <a:lstStyle/>
                    <a:p>
                      <a:pPr algn="l" rtl="0" fontAlgn="b">
                        <a:buNone/>
                      </a:pPr>
                      <a:r>
                        <a:rPr lang="en-US" sz="1000" u="none" strike="noStrike">
                          <a:effectLst/>
                        </a:rPr>
                        <a:t>accuracy</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l" fontAlgn="b">
                        <a:buNone/>
                      </a:pPr>
                      <a:r>
                        <a:rPr lang="en-US" sz="1600" u="none" strike="noStrike">
                          <a:effectLst/>
                        </a:rPr>
                        <a:t> </a:t>
                      </a:r>
                      <a:endParaRPr lang="en-US" sz="1600" b="0" i="0" u="none" strike="noStrike">
                        <a:solidFill>
                          <a:srgbClr val="000000"/>
                        </a:solidFill>
                        <a:effectLst/>
                        <a:latin typeface="Arial" panose="020B06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731661423"/>
                  </a:ext>
                </a:extLst>
              </a:tr>
              <a:tr h="163038">
                <a:tc>
                  <a:txBody>
                    <a:bodyPr/>
                    <a:lstStyle/>
                    <a:p>
                      <a:pPr algn="l" rtl="0" fontAlgn="b">
                        <a:buNone/>
                      </a:pPr>
                      <a:r>
                        <a:rPr lang="en-US" sz="1000" u="none" strike="noStrike">
                          <a:effectLst/>
                        </a:rPr>
                        <a:t>macro avg</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3742839471"/>
                  </a:ext>
                </a:extLst>
              </a:tr>
              <a:tr h="319554">
                <a:tc>
                  <a:txBody>
                    <a:bodyPr/>
                    <a:lstStyle/>
                    <a:p>
                      <a:pPr algn="l" rtl="0" fontAlgn="b">
                        <a:buNone/>
                      </a:pPr>
                      <a:r>
                        <a:rPr lang="en-US" sz="1000" u="none" strike="noStrike">
                          <a:effectLst/>
                        </a:rPr>
                        <a:t>weighted avg</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0.83</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a:effectLst/>
                        </a:rPr>
                        <a:t>0.82</a:t>
                      </a:r>
                      <a:endParaRPr lang="en-US" sz="1000" b="0" i="0" u="none" strike="noStrike">
                        <a:solidFill>
                          <a:srgbClr val="000000"/>
                        </a:solidFill>
                        <a:effectLst/>
                        <a:latin typeface="Aptos" panose="020B0004020202020204" pitchFamily="34" charset="0"/>
                      </a:endParaRPr>
                    </a:p>
                  </a:txBody>
                  <a:tcPr marL="6799" marR="6799" marT="6799" marB="0" anchor="b"/>
                </a:tc>
                <a:tc>
                  <a:txBody>
                    <a:bodyPr/>
                    <a:lstStyle/>
                    <a:p>
                      <a:pPr algn="r" rtl="0" fontAlgn="b">
                        <a:buNone/>
                      </a:pPr>
                      <a:r>
                        <a:rPr lang="en-US" sz="1000" u="none" strike="noStrike" dirty="0">
                          <a:effectLst/>
                        </a:rPr>
                        <a:t>0.82</a:t>
                      </a:r>
                      <a:endParaRPr lang="en-US" sz="1000" b="0" i="0" u="none" strike="noStrike" dirty="0">
                        <a:solidFill>
                          <a:srgbClr val="000000"/>
                        </a:solidFill>
                        <a:effectLst/>
                        <a:latin typeface="Aptos" panose="020B0004020202020204" pitchFamily="34" charset="0"/>
                      </a:endParaRPr>
                    </a:p>
                  </a:txBody>
                  <a:tcPr marL="6799" marR="6799" marT="6799" marB="0" anchor="b"/>
                </a:tc>
                <a:extLst>
                  <a:ext uri="{0D108BD9-81ED-4DB2-BD59-A6C34878D82A}">
                    <a16:rowId xmlns:a16="http://schemas.microsoft.com/office/drawing/2014/main" val="1917483131"/>
                  </a:ext>
                </a:extLst>
              </a:tr>
            </a:tbl>
          </a:graphicData>
        </a:graphic>
      </p:graphicFrame>
      <p:pic>
        <p:nvPicPr>
          <p:cNvPr id="1028" name="Picture 4">
            <a:extLst>
              <a:ext uri="{FF2B5EF4-FFF2-40B4-BE49-F238E27FC236}">
                <a16:creationId xmlns:a16="http://schemas.microsoft.com/office/drawing/2014/main" id="{0D028B6C-A399-0EA1-63E7-7EE2042B23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8841" y="4822579"/>
            <a:ext cx="2152562" cy="2160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628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AD4C0504-4EB7-AEFC-45F4-3D6E61776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110" y="701549"/>
            <a:ext cx="4733598" cy="317968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CE06FBA-521E-2CE0-3E80-8DD519456E01}"/>
              </a:ext>
            </a:extLst>
          </p:cNvPr>
          <p:cNvSpPr/>
          <p:nvPr/>
        </p:nvSpPr>
        <p:spPr>
          <a:xfrm>
            <a:off x="0" y="0"/>
            <a:ext cx="2226833" cy="6858000"/>
          </a:xfrm>
          <a:prstGeom prst="rect">
            <a:avLst/>
          </a:prstGeom>
          <a:solidFill>
            <a:schemeClr val="bg2">
              <a:lumMod val="9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18FCF0F-82FB-1E75-B73E-3512D50A5387}"/>
              </a:ext>
            </a:extLst>
          </p:cNvPr>
          <p:cNvSpPr txBox="1">
            <a:spLocks/>
          </p:cNvSpPr>
          <p:nvPr/>
        </p:nvSpPr>
        <p:spPr>
          <a:xfrm>
            <a:off x="7932" y="2559838"/>
            <a:ext cx="2358517" cy="1047404"/>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Inference</a:t>
            </a:r>
          </a:p>
        </p:txBody>
      </p:sp>
      <p:pic>
        <p:nvPicPr>
          <p:cNvPr id="6" name="Picture 5">
            <a:extLst>
              <a:ext uri="{FF2B5EF4-FFF2-40B4-BE49-F238E27FC236}">
                <a16:creationId xmlns:a16="http://schemas.microsoft.com/office/drawing/2014/main" id="{5249D990-7BCA-7871-EB9A-D76EA5BF5BED}"/>
              </a:ext>
            </a:extLst>
          </p:cNvPr>
          <p:cNvPicPr>
            <a:picLocks noChangeAspect="1"/>
          </p:cNvPicPr>
          <p:nvPr/>
        </p:nvPicPr>
        <p:blipFill>
          <a:blip r:embed="rId3"/>
          <a:stretch>
            <a:fillRect/>
          </a:stretch>
        </p:blipFill>
        <p:spPr>
          <a:xfrm>
            <a:off x="2258869" y="685225"/>
            <a:ext cx="4980791" cy="2743775"/>
          </a:xfrm>
          <a:prstGeom prst="rect">
            <a:avLst/>
          </a:prstGeom>
        </p:spPr>
      </p:pic>
      <p:sp>
        <p:nvSpPr>
          <p:cNvPr id="8" name="TextBox 7">
            <a:extLst>
              <a:ext uri="{FF2B5EF4-FFF2-40B4-BE49-F238E27FC236}">
                <a16:creationId xmlns:a16="http://schemas.microsoft.com/office/drawing/2014/main" id="{336C7652-578C-710C-2CC8-871A30DA1F45}"/>
              </a:ext>
            </a:extLst>
          </p:cNvPr>
          <p:cNvSpPr txBox="1"/>
          <p:nvPr/>
        </p:nvSpPr>
        <p:spPr>
          <a:xfrm>
            <a:off x="2441865" y="3796435"/>
            <a:ext cx="4916245" cy="2585323"/>
          </a:xfrm>
          <a:prstGeom prst="rect">
            <a:avLst/>
          </a:prstGeom>
          <a:noFill/>
        </p:spPr>
        <p:txBody>
          <a:bodyPr wrap="square">
            <a:spAutoFit/>
          </a:bodyPr>
          <a:lstStyle/>
          <a:p>
            <a:r>
              <a:rPr lang="en-US" dirty="0"/>
              <a:t>The model performance comparison shows that the </a:t>
            </a:r>
            <a:r>
              <a:rPr lang="en-US" b="1" dirty="0"/>
              <a:t>Random Forest</a:t>
            </a:r>
            <a:r>
              <a:rPr lang="en-US" dirty="0"/>
              <a:t> classifier achieved the highest overall results, with </a:t>
            </a:r>
            <a:r>
              <a:rPr lang="en-US" b="1" dirty="0"/>
              <a:t>89.5% accuracy</a:t>
            </a:r>
            <a:r>
              <a:rPr lang="en-US" dirty="0"/>
              <a:t>, </a:t>
            </a:r>
            <a:r>
              <a:rPr lang="en-US" b="1" dirty="0"/>
              <a:t>90% precision</a:t>
            </a:r>
            <a:r>
              <a:rPr lang="en-US" dirty="0"/>
              <a:t>, </a:t>
            </a:r>
            <a:r>
              <a:rPr lang="en-US" b="1" dirty="0"/>
              <a:t>90% recall</a:t>
            </a:r>
            <a:r>
              <a:rPr lang="en-US" dirty="0"/>
              <a:t>, and an </a:t>
            </a:r>
            <a:r>
              <a:rPr lang="en-US" b="1" dirty="0"/>
              <a:t>F1 score of 90%</a:t>
            </a:r>
            <a:r>
              <a:rPr lang="en-US" dirty="0"/>
              <a:t>, indicating strong and balanced predictive performance. The </a:t>
            </a:r>
            <a:r>
              <a:rPr lang="en-US" b="1" dirty="0"/>
              <a:t>SVM model</a:t>
            </a:r>
            <a:r>
              <a:rPr lang="en-US" dirty="0"/>
              <a:t> performed moderately well with </a:t>
            </a:r>
            <a:r>
              <a:rPr lang="en-US" b="1" dirty="0"/>
              <a:t>82.1% accuracy</a:t>
            </a:r>
            <a:r>
              <a:rPr lang="en-US" dirty="0"/>
              <a:t>, while the </a:t>
            </a:r>
            <a:r>
              <a:rPr lang="en-US" b="1" dirty="0" err="1"/>
              <a:t>Softmax</a:t>
            </a:r>
            <a:r>
              <a:rPr lang="en-US" b="1" dirty="0"/>
              <a:t> model</a:t>
            </a:r>
            <a:r>
              <a:rPr lang="en-US" dirty="0"/>
              <a:t> showed comparatively lower accuracy at </a:t>
            </a:r>
            <a:r>
              <a:rPr lang="en-US" b="1" dirty="0"/>
              <a:t>77.7%</a:t>
            </a:r>
            <a:r>
              <a:rPr lang="en-US" dirty="0"/>
              <a:t>. </a:t>
            </a:r>
          </a:p>
        </p:txBody>
      </p:sp>
      <p:sp>
        <p:nvSpPr>
          <p:cNvPr id="10" name="TextBox 9">
            <a:extLst>
              <a:ext uri="{FF2B5EF4-FFF2-40B4-BE49-F238E27FC236}">
                <a16:creationId xmlns:a16="http://schemas.microsoft.com/office/drawing/2014/main" id="{654CCFC9-3E0B-EE73-A79B-E03AC69AD195}"/>
              </a:ext>
            </a:extLst>
          </p:cNvPr>
          <p:cNvSpPr txBox="1"/>
          <p:nvPr/>
        </p:nvSpPr>
        <p:spPr>
          <a:xfrm>
            <a:off x="7530346" y="3760732"/>
            <a:ext cx="4389127" cy="2862322"/>
          </a:xfrm>
          <a:prstGeom prst="rect">
            <a:avLst/>
          </a:prstGeom>
          <a:noFill/>
        </p:spPr>
        <p:txBody>
          <a:bodyPr wrap="square">
            <a:spAutoFit/>
          </a:bodyPr>
          <a:lstStyle/>
          <a:p>
            <a:r>
              <a:rPr lang="en-US" dirty="0"/>
              <a:t>The feature importance analysis from the Random Forest model highlights that </a:t>
            </a:r>
            <a:r>
              <a:rPr lang="en-US" b="1" dirty="0"/>
              <a:t>Introversion Score (23.4%)</a:t>
            </a:r>
            <a:r>
              <a:rPr lang="en-US" dirty="0"/>
              <a:t>, </a:t>
            </a:r>
            <a:r>
              <a:rPr lang="en-US" b="1" dirty="0"/>
              <a:t>Thinking Score (21.8%)</a:t>
            </a:r>
            <a:r>
              <a:rPr lang="en-US" dirty="0"/>
              <a:t>, and </a:t>
            </a:r>
            <a:r>
              <a:rPr lang="en-US" b="1" dirty="0"/>
              <a:t>Judging Score (19.6%)</a:t>
            </a:r>
            <a:r>
              <a:rPr lang="en-US" dirty="0"/>
              <a:t> are the most influential factors contributing to the predictions. </a:t>
            </a:r>
            <a:r>
              <a:rPr lang="en-US" b="1" dirty="0"/>
              <a:t>Sensing Score (18.6%)</a:t>
            </a:r>
            <a:r>
              <a:rPr lang="en-US" dirty="0"/>
              <a:t> also plays a significant role, while demographic variables such as </a:t>
            </a:r>
            <a:r>
              <a:rPr lang="en-US" b="1" dirty="0"/>
              <a:t>Age</a:t>
            </a:r>
            <a:r>
              <a:rPr lang="en-US" dirty="0"/>
              <a:t>, </a:t>
            </a:r>
            <a:r>
              <a:rPr lang="en-US" b="1" dirty="0"/>
              <a:t>Education</a:t>
            </a:r>
            <a:r>
              <a:rPr lang="en-US" dirty="0"/>
              <a:t>, and </a:t>
            </a:r>
            <a:r>
              <a:rPr lang="en-US" b="1" dirty="0"/>
              <a:t>Interest</a:t>
            </a:r>
            <a:r>
              <a:rPr lang="en-US" dirty="0"/>
              <a:t> have comparatively smaller impacts. </a:t>
            </a:r>
          </a:p>
        </p:txBody>
      </p:sp>
    </p:spTree>
    <p:extLst>
      <p:ext uri="{BB962C8B-B14F-4D97-AF65-F5344CB8AC3E}">
        <p14:creationId xmlns:p14="http://schemas.microsoft.com/office/powerpoint/2010/main" val="725188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D730-9F95-EC61-585D-87CA99FBC893}"/>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857A2143-123F-D1F4-424C-5BFEBFB3960B}"/>
              </a:ext>
            </a:extLst>
          </p:cNvPr>
          <p:cNvSpPr>
            <a:spLocks noGrp="1"/>
          </p:cNvSpPr>
          <p:nvPr>
            <p:ph idx="1"/>
          </p:nvPr>
        </p:nvSpPr>
        <p:spPr/>
        <p:txBody>
          <a:bodyPr/>
          <a:lstStyle/>
          <a:p>
            <a:r>
              <a:rPr lang="en-US" dirty="0"/>
              <a:t>https://en.wikipedia.org/wiki/Myers%E2%80%93Briggs_Type_Indicator</a:t>
            </a:r>
          </a:p>
          <a:p>
            <a:r>
              <a:rPr lang="en-US" dirty="0"/>
              <a:t>https://thequestinpodcast.com/mbti-statistics/</a:t>
            </a:r>
          </a:p>
        </p:txBody>
      </p:sp>
    </p:spTree>
    <p:extLst>
      <p:ext uri="{BB962C8B-B14F-4D97-AF65-F5344CB8AC3E}">
        <p14:creationId xmlns:p14="http://schemas.microsoft.com/office/powerpoint/2010/main" val="21136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1145</TotalTime>
  <Words>2161</Words>
  <Application>Microsoft Office PowerPoint</Application>
  <PresentationFormat>Widescreen</PresentationFormat>
  <Paragraphs>556</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Georgia</vt:lpstr>
      <vt:lpstr>Office Theme</vt:lpstr>
      <vt:lpstr>Myers-Briggs Personality Prediction Using Machine Learning Techniques </vt:lpstr>
      <vt:lpstr>Myers-Briggs Personalities type</vt:lpstr>
      <vt:lpstr>Objective  Predict the personality type using a ML model  </vt:lpstr>
      <vt:lpstr>Approach </vt:lpstr>
      <vt:lpstr>Model Summary </vt:lpstr>
      <vt:lpstr>Model Summary </vt:lpstr>
      <vt:lpstr>Result</vt:lpstr>
      <vt:lpstr>PowerPoint Presentation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Atul Chandra</dc:creator>
  <cp:lastModifiedBy>Atul Chandra</cp:lastModifiedBy>
  <cp:revision>31</cp:revision>
  <dcterms:created xsi:type="dcterms:W3CDTF">2025-10-21T15:21:08Z</dcterms:created>
  <dcterms:modified xsi:type="dcterms:W3CDTF">2025-10-24T16:12:07Z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6b8fa56-ebb7-417b-b109-6ba892f1b495_Enabled">
    <vt:lpwstr>true</vt:lpwstr>
  </property>
  <property fmtid="{D5CDD505-2E9C-101B-9397-08002B2CF9AE}" pid="3" name="MSIP_Label_76b8fa56-ebb7-417b-b109-6ba892f1b495_SetDate">
    <vt:lpwstr>2025-10-21T16:13:58Z</vt:lpwstr>
  </property>
  <property fmtid="{D5CDD505-2E9C-101B-9397-08002B2CF9AE}" pid="4" name="MSIP_Label_76b8fa56-ebb7-417b-b109-6ba892f1b495_Method">
    <vt:lpwstr>Standard</vt:lpwstr>
  </property>
  <property fmtid="{D5CDD505-2E9C-101B-9397-08002B2CF9AE}" pid="5" name="MSIP_Label_76b8fa56-ebb7-417b-b109-6ba892f1b495_Name">
    <vt:lpwstr>defa4170-0d19-0005-0002-bc88714345d2</vt:lpwstr>
  </property>
  <property fmtid="{D5CDD505-2E9C-101B-9397-08002B2CF9AE}" pid="6" name="MSIP_Label_76b8fa56-ebb7-417b-b109-6ba892f1b495_SiteId">
    <vt:lpwstr>c880139e-fd32-4303-a6c4-3c775406e4c5</vt:lpwstr>
  </property>
  <property fmtid="{D5CDD505-2E9C-101B-9397-08002B2CF9AE}" pid="7" name="MSIP_Label_76b8fa56-ebb7-417b-b109-6ba892f1b495_ActionId">
    <vt:lpwstr>567a665c-424c-4915-a765-c8814815ec18</vt:lpwstr>
  </property>
  <property fmtid="{D5CDD505-2E9C-101B-9397-08002B2CF9AE}" pid="8" name="MSIP_Label_76b8fa56-ebb7-417b-b109-6ba892f1b495_ContentBits">
    <vt:lpwstr>0</vt:lpwstr>
  </property>
  <property fmtid="{D5CDD505-2E9C-101B-9397-08002B2CF9AE}" pid="9" name="MSIP_Label_76b8fa56-ebb7-417b-b109-6ba892f1b495_Tag">
    <vt:lpwstr>10, 3, 0, 1</vt:lpwstr>
  </property>
</Properties>
</file>