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62" r:id="rId5"/>
    <p:sldId id="263" r:id="rId6"/>
    <p:sldId id="264" r:id="rId7"/>
    <p:sldId id="265" r:id="rId8"/>
    <p:sldId id="261" r:id="rId9"/>
    <p:sldId id="25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993" autoAdjust="0"/>
  </p:normalViewPr>
  <p:slideViewPr>
    <p:cSldViewPr snapToGrid="0">
      <p:cViewPr varScale="1">
        <p:scale>
          <a:sx n="89" d="100"/>
          <a:sy n="89" d="100"/>
        </p:scale>
        <p:origin x="132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A2856-1EBA-4597-8444-A7F1783976B2}"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4A942-660F-4745-BD0F-1CFC916F4ED8}" type="slidenum">
              <a:rPr lang="en-US" smtClean="0"/>
              <a:t>‹#›</a:t>
            </a:fld>
            <a:endParaRPr lang="en-US"/>
          </a:p>
        </p:txBody>
      </p:sp>
    </p:spTree>
    <p:extLst>
      <p:ext uri="{BB962C8B-B14F-4D97-AF65-F5344CB8AC3E}">
        <p14:creationId xmlns:p14="http://schemas.microsoft.com/office/powerpoint/2010/main" val="98544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Personality typing is a way of categorizing people according to their tendencies to think and act in particular ways. The most popular system of personality typing was developed by Isabel Briggs Myers and her mother, Katharine Briggs, in the 1960's. Myers and Briggs proposed using four key dichotomies to differentiate people: Introversion vs. Extraversion, Sensing vs. Intuition, Thinking vs. Feeling, and Judging vs. Perceiving.</a:t>
            </a:r>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1</a:t>
            </a:fld>
            <a:endParaRPr lang="en-US"/>
          </a:p>
        </p:txBody>
      </p:sp>
    </p:spTree>
    <p:extLst>
      <p:ext uri="{BB962C8B-B14F-4D97-AF65-F5344CB8AC3E}">
        <p14:creationId xmlns:p14="http://schemas.microsoft.com/office/powerpoint/2010/main" val="75847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MBTI test have ~93 questions to classify 16 personalities.</a:t>
            </a:r>
          </a:p>
          <a:p>
            <a:endParaRPr lang="en-US" dirty="0"/>
          </a:p>
          <a:p>
            <a:r>
              <a:rPr lang="en-US" dirty="0"/>
              <a:t>ENJF(</a:t>
            </a:r>
            <a:r>
              <a:rPr lang="en-US" sz="1200" b="1" i="0" kern="1200" dirty="0">
                <a:solidFill>
                  <a:schemeClr val="tx1"/>
                </a:solidFill>
                <a:effectLst/>
                <a:latin typeface="+mn-lt"/>
                <a:ea typeface="+mn-ea"/>
                <a:cs typeface="+mn-cs"/>
              </a:rPr>
              <a:t>Teacher</a:t>
            </a:r>
            <a:r>
              <a:rPr lang="en-US" dirty="0"/>
              <a:t>) - </a:t>
            </a:r>
            <a:r>
              <a:rPr lang="en-US" sz="1200" b="0" i="0" kern="1200" dirty="0">
                <a:solidFill>
                  <a:schemeClr val="tx1"/>
                </a:solidFill>
                <a:effectLst/>
                <a:latin typeface="+mn-lt"/>
                <a:ea typeface="+mn-ea"/>
                <a:cs typeface="+mn-cs"/>
              </a:rPr>
              <a:t>ENFJs are idealist organizers, driven to lead others toward their insightful vision of what is best for humanity.</a:t>
            </a:r>
            <a:endParaRPr lang="en-US" dirty="0"/>
          </a:p>
          <a:p>
            <a:r>
              <a:rPr lang="en-US" dirty="0"/>
              <a:t>INFJ(</a:t>
            </a:r>
            <a:r>
              <a:rPr lang="en-US" sz="1200" b="1" i="0" kern="1200" dirty="0">
                <a:solidFill>
                  <a:schemeClr val="tx1"/>
                </a:solidFill>
                <a:effectLst/>
                <a:latin typeface="+mn-lt"/>
                <a:ea typeface="+mn-ea"/>
                <a:cs typeface="+mn-cs"/>
              </a:rPr>
              <a:t>Counselor</a:t>
            </a:r>
            <a:r>
              <a:rPr lang="en-US" dirty="0"/>
              <a:t>) - </a:t>
            </a:r>
            <a:r>
              <a:rPr lang="en-US" sz="1200" b="0" i="0" kern="1200" dirty="0">
                <a:solidFill>
                  <a:schemeClr val="tx1"/>
                </a:solidFill>
                <a:effectLst/>
                <a:latin typeface="+mn-lt"/>
                <a:ea typeface="+mn-ea"/>
                <a:cs typeface="+mn-cs"/>
              </a:rPr>
              <a:t>INFJs are creative nurturers with a strong sense of personal integrity and a drive to help others realize their potential.</a:t>
            </a:r>
            <a:endParaRPr lang="en-US" dirty="0"/>
          </a:p>
          <a:p>
            <a:r>
              <a:rPr lang="en-US" dirty="0"/>
              <a:t>INTJ(</a:t>
            </a:r>
            <a:r>
              <a:rPr lang="en-US" sz="1200" b="1" i="0" kern="1200" dirty="0">
                <a:solidFill>
                  <a:schemeClr val="tx1"/>
                </a:solidFill>
                <a:effectLst/>
                <a:latin typeface="+mn-lt"/>
                <a:ea typeface="+mn-ea"/>
                <a:cs typeface="+mn-cs"/>
              </a:rPr>
              <a:t>Mastermind</a:t>
            </a:r>
            <a:r>
              <a:rPr lang="en-US" dirty="0"/>
              <a:t>) - </a:t>
            </a:r>
            <a:r>
              <a:rPr lang="en-US" sz="1200" b="0" i="0" kern="1200" dirty="0">
                <a:solidFill>
                  <a:schemeClr val="tx1"/>
                </a:solidFill>
                <a:effectLst/>
                <a:latin typeface="+mn-lt"/>
                <a:ea typeface="+mn-ea"/>
                <a:cs typeface="+mn-cs"/>
              </a:rPr>
              <a:t>INTJs are analytical problem-solvers, eager to improve systems and processes with their innovative ideas.</a:t>
            </a:r>
            <a:endParaRPr lang="en-US" dirty="0"/>
          </a:p>
          <a:p>
            <a:r>
              <a:rPr lang="en-US" dirty="0"/>
              <a:t>ENTJ(</a:t>
            </a:r>
            <a:r>
              <a:rPr lang="en-US" sz="1200" b="1" i="0" kern="1200" dirty="0">
                <a:solidFill>
                  <a:schemeClr val="tx1"/>
                </a:solidFill>
                <a:effectLst/>
                <a:latin typeface="+mn-lt"/>
                <a:ea typeface="+mn-ea"/>
                <a:cs typeface="+mn-cs"/>
              </a:rPr>
              <a:t>Commander</a:t>
            </a:r>
            <a:r>
              <a:rPr lang="en-US" dirty="0"/>
              <a:t>) – </a:t>
            </a:r>
            <a:r>
              <a:rPr lang="en-US" sz="1200" b="0" i="0" kern="1200" dirty="0">
                <a:solidFill>
                  <a:schemeClr val="tx1"/>
                </a:solidFill>
                <a:effectLst/>
                <a:latin typeface="+mn-lt"/>
                <a:ea typeface="+mn-ea"/>
                <a:cs typeface="+mn-cs"/>
              </a:rPr>
              <a:t>ENTJs are strategic leaders, motivated to take charge, develop efficient solutions, and implement impactful change.</a:t>
            </a:r>
            <a:endParaRPr lang="en-US" dirty="0"/>
          </a:p>
          <a:p>
            <a:r>
              <a:rPr lang="en-US" dirty="0"/>
              <a:t>ENFP(</a:t>
            </a:r>
            <a:r>
              <a:rPr lang="en-US" sz="1200" b="1" i="0" kern="1200" dirty="0">
                <a:solidFill>
                  <a:schemeClr val="tx1"/>
                </a:solidFill>
                <a:effectLst/>
                <a:latin typeface="+mn-lt"/>
                <a:ea typeface="+mn-ea"/>
                <a:cs typeface="+mn-cs"/>
              </a:rPr>
              <a:t>Champion</a:t>
            </a:r>
            <a:r>
              <a:rPr lang="en-US" dirty="0"/>
              <a:t>) -  </a:t>
            </a:r>
            <a:r>
              <a:rPr lang="en-US" sz="1200" b="0" i="0" kern="1200" dirty="0">
                <a:solidFill>
                  <a:schemeClr val="tx1"/>
                </a:solidFill>
                <a:effectLst/>
                <a:latin typeface="+mn-lt"/>
                <a:ea typeface="+mn-ea"/>
                <a:cs typeface="+mn-cs"/>
              </a:rPr>
              <a:t>ENFPs are people-centered creators with a focus on possibilities and a contagious enthusiasm for new ideas, people and activities.</a:t>
            </a:r>
            <a:endParaRPr lang="en-US" dirty="0"/>
          </a:p>
          <a:p>
            <a:r>
              <a:rPr lang="en-US" dirty="0"/>
              <a:t>INFP(</a:t>
            </a:r>
            <a:r>
              <a:rPr lang="en-US" sz="1200" b="1" i="0" kern="1200" dirty="0">
                <a:solidFill>
                  <a:schemeClr val="tx1"/>
                </a:solidFill>
                <a:effectLst/>
                <a:latin typeface="+mn-lt"/>
                <a:ea typeface="+mn-ea"/>
                <a:cs typeface="+mn-cs"/>
              </a:rPr>
              <a:t>Healer) -  </a:t>
            </a:r>
            <a:r>
              <a:rPr lang="en-US" sz="1200" b="0" i="0" kern="1200" dirty="0">
                <a:solidFill>
                  <a:schemeClr val="tx1"/>
                </a:solidFill>
                <a:effectLst/>
                <a:latin typeface="+mn-lt"/>
                <a:ea typeface="+mn-ea"/>
                <a:cs typeface="+mn-cs"/>
              </a:rPr>
              <a:t>INFPs are imaginative idealists, guided by their own unique core values and beliefs.</a:t>
            </a:r>
          </a:p>
          <a:p>
            <a:r>
              <a:rPr lang="en-US" sz="1200" b="0" i="0" kern="1200" dirty="0">
                <a:solidFill>
                  <a:schemeClr val="tx1"/>
                </a:solidFill>
                <a:effectLst/>
                <a:latin typeface="+mn-lt"/>
                <a:ea typeface="+mn-ea"/>
                <a:cs typeface="+mn-cs"/>
              </a:rPr>
              <a:t>INTP(</a:t>
            </a:r>
            <a:r>
              <a:rPr lang="en-US" sz="1200" b="1" i="0" kern="1200" dirty="0">
                <a:solidFill>
                  <a:schemeClr val="tx1"/>
                </a:solidFill>
                <a:effectLst/>
                <a:latin typeface="+mn-lt"/>
                <a:ea typeface="+mn-ea"/>
                <a:cs typeface="+mn-cs"/>
              </a:rPr>
              <a:t>Architect</a:t>
            </a:r>
            <a:r>
              <a:rPr lang="en-US" sz="1200" b="0" i="0" kern="1200" dirty="0">
                <a:solidFill>
                  <a:schemeClr val="tx1"/>
                </a:solidFill>
                <a:effectLst/>
                <a:latin typeface="+mn-lt"/>
                <a:ea typeface="+mn-ea"/>
                <a:cs typeface="+mn-cs"/>
              </a:rPr>
              <a:t>) – INTPs are philosophical innovators, fascinated by logical analysis, systems, and design.</a:t>
            </a:r>
          </a:p>
          <a:p>
            <a:r>
              <a:rPr lang="en-US" sz="1200" b="0" i="0" kern="1200" dirty="0">
                <a:solidFill>
                  <a:schemeClr val="tx1"/>
                </a:solidFill>
                <a:effectLst/>
                <a:latin typeface="+mn-lt"/>
                <a:ea typeface="+mn-ea"/>
                <a:cs typeface="+mn-cs"/>
              </a:rPr>
              <a:t>ENTP(</a:t>
            </a:r>
            <a:r>
              <a:rPr lang="en-US" sz="1200" b="1" i="0" kern="1200" dirty="0">
                <a:solidFill>
                  <a:schemeClr val="tx1"/>
                </a:solidFill>
                <a:effectLst/>
                <a:latin typeface="+mn-lt"/>
                <a:ea typeface="+mn-ea"/>
                <a:cs typeface="+mn-cs"/>
              </a:rPr>
              <a:t>Visionary</a:t>
            </a:r>
            <a:r>
              <a:rPr lang="en-US" sz="1200" b="0" i="0" kern="1200" dirty="0">
                <a:solidFill>
                  <a:schemeClr val="tx1"/>
                </a:solidFill>
                <a:effectLst/>
                <a:latin typeface="+mn-lt"/>
                <a:ea typeface="+mn-ea"/>
                <a:cs typeface="+mn-cs"/>
              </a:rPr>
              <a:t>) –  ENTPs are inspired innovators, motivated to find new solutions to intellectually challenging problems.</a:t>
            </a:r>
          </a:p>
          <a:p>
            <a:r>
              <a:rPr lang="en-US" sz="1200" b="0" i="0" kern="1200" dirty="0">
                <a:solidFill>
                  <a:schemeClr val="tx1"/>
                </a:solidFill>
                <a:effectLst/>
                <a:latin typeface="+mn-lt"/>
                <a:ea typeface="+mn-ea"/>
                <a:cs typeface="+mn-cs"/>
              </a:rPr>
              <a:t>ESFP(</a:t>
            </a:r>
            <a:r>
              <a:rPr lang="en-US" sz="1200" b="1" i="0" kern="1200" dirty="0">
                <a:solidFill>
                  <a:schemeClr val="tx1"/>
                </a:solidFill>
                <a:effectLst/>
                <a:latin typeface="+mn-lt"/>
                <a:ea typeface="+mn-ea"/>
                <a:cs typeface="+mn-cs"/>
              </a:rPr>
              <a:t> Performer</a:t>
            </a:r>
            <a:r>
              <a:rPr lang="en-US" sz="1200" b="0" i="0" kern="1200" dirty="0">
                <a:solidFill>
                  <a:schemeClr val="tx1"/>
                </a:solidFill>
                <a:effectLst/>
                <a:latin typeface="+mn-lt"/>
                <a:ea typeface="+mn-ea"/>
                <a:cs typeface="+mn-cs"/>
              </a:rPr>
              <a:t>) – ESFPs are vivacious entertainers who charm and engage those around them with their fun-loving spontaneity.</a:t>
            </a:r>
          </a:p>
          <a:p>
            <a:r>
              <a:rPr lang="en-US" sz="1200" b="0" i="0" kern="1200" dirty="0">
                <a:solidFill>
                  <a:schemeClr val="tx1"/>
                </a:solidFill>
                <a:effectLst/>
                <a:latin typeface="+mn-lt"/>
                <a:ea typeface="+mn-ea"/>
                <a:cs typeface="+mn-cs"/>
              </a:rPr>
              <a:t>ISFP(</a:t>
            </a:r>
            <a:r>
              <a:rPr lang="en-US" sz="1200" b="1" i="0" kern="1200" dirty="0">
                <a:solidFill>
                  <a:schemeClr val="tx1"/>
                </a:solidFill>
                <a:effectLst/>
                <a:latin typeface="+mn-lt"/>
                <a:ea typeface="+mn-ea"/>
                <a:cs typeface="+mn-cs"/>
              </a:rPr>
              <a:t>Composer</a:t>
            </a:r>
            <a:r>
              <a:rPr lang="en-US" sz="1200" b="0" i="0" kern="1200" dirty="0">
                <a:solidFill>
                  <a:schemeClr val="tx1"/>
                </a:solidFill>
                <a:effectLst/>
                <a:latin typeface="+mn-lt"/>
                <a:ea typeface="+mn-ea"/>
                <a:cs typeface="+mn-cs"/>
              </a:rPr>
              <a:t>) – ISFPs are gentle caretakers who live in the present moment and enjoy their surroundings with cheerful, low-key enthusiasm.</a:t>
            </a:r>
          </a:p>
          <a:p>
            <a:r>
              <a:rPr lang="en-US" sz="1200" b="0" i="0" kern="1200" dirty="0">
                <a:solidFill>
                  <a:schemeClr val="tx1"/>
                </a:solidFill>
                <a:effectLst/>
                <a:latin typeface="+mn-lt"/>
                <a:ea typeface="+mn-ea"/>
                <a:cs typeface="+mn-cs"/>
              </a:rPr>
              <a:t>ISTP(</a:t>
            </a:r>
            <a:r>
              <a:rPr lang="en-US" sz="1200" b="1" i="0" kern="1200" dirty="0">
                <a:solidFill>
                  <a:schemeClr val="tx1"/>
                </a:solidFill>
                <a:effectLst/>
                <a:latin typeface="+mn-lt"/>
                <a:ea typeface="+mn-ea"/>
                <a:cs typeface="+mn-cs"/>
              </a:rPr>
              <a:t>Craftsperson</a:t>
            </a:r>
            <a:r>
              <a:rPr lang="en-US" sz="1200" b="0" i="0" kern="1200" dirty="0">
                <a:solidFill>
                  <a:schemeClr val="tx1"/>
                </a:solidFill>
                <a:effectLst/>
                <a:latin typeface="+mn-lt"/>
                <a:ea typeface="+mn-ea"/>
                <a:cs typeface="+mn-cs"/>
              </a:rPr>
              <a:t>) – ISTPs are observant artisans with an understanding of mechanics and an interest in troubleshooting.</a:t>
            </a:r>
          </a:p>
          <a:p>
            <a:r>
              <a:rPr lang="en-US" sz="1200" b="0" i="0" kern="1200" dirty="0">
                <a:solidFill>
                  <a:schemeClr val="tx1"/>
                </a:solidFill>
                <a:effectLst/>
                <a:latin typeface="+mn-lt"/>
                <a:ea typeface="+mn-ea"/>
                <a:cs typeface="+mn-cs"/>
              </a:rPr>
              <a:t>ESTP(</a:t>
            </a:r>
            <a:r>
              <a:rPr lang="en-US" sz="1200" b="1" i="0" kern="1200" dirty="0">
                <a:solidFill>
                  <a:schemeClr val="tx1"/>
                </a:solidFill>
                <a:effectLst/>
                <a:latin typeface="+mn-lt"/>
                <a:ea typeface="+mn-ea"/>
                <a:cs typeface="+mn-cs"/>
              </a:rPr>
              <a:t>Dynamo</a:t>
            </a:r>
            <a:r>
              <a:rPr lang="en-US" sz="1200" b="0" i="0" kern="1200" dirty="0">
                <a:solidFill>
                  <a:schemeClr val="tx1"/>
                </a:solidFill>
                <a:effectLst/>
                <a:latin typeface="+mn-lt"/>
                <a:ea typeface="+mn-ea"/>
                <a:cs typeface="+mn-cs"/>
              </a:rPr>
              <a:t>) – ESTPs are energetic thrill seekers who bring a sense of dynamic energy to their interactions with others and the world around them.</a:t>
            </a:r>
          </a:p>
          <a:p>
            <a:r>
              <a:rPr lang="en-US" sz="1200" b="0" i="0" kern="1200" dirty="0">
                <a:solidFill>
                  <a:schemeClr val="tx1"/>
                </a:solidFill>
                <a:effectLst/>
                <a:latin typeface="+mn-lt"/>
                <a:ea typeface="+mn-ea"/>
                <a:cs typeface="+mn-cs"/>
              </a:rPr>
              <a:t>ESFJ(</a:t>
            </a:r>
            <a:r>
              <a:rPr lang="en-US" sz="1200" b="1" i="0" kern="1200" dirty="0">
                <a:solidFill>
                  <a:schemeClr val="tx1"/>
                </a:solidFill>
                <a:effectLst/>
                <a:latin typeface="+mn-lt"/>
                <a:ea typeface="+mn-ea"/>
                <a:cs typeface="+mn-cs"/>
              </a:rPr>
              <a:t>Provider</a:t>
            </a:r>
            <a:r>
              <a:rPr lang="en-US" sz="1200" b="0" i="0" kern="1200" dirty="0">
                <a:solidFill>
                  <a:schemeClr val="tx1"/>
                </a:solidFill>
                <a:effectLst/>
                <a:latin typeface="+mn-lt"/>
                <a:ea typeface="+mn-ea"/>
                <a:cs typeface="+mn-cs"/>
              </a:rPr>
              <a:t>) – ESFJs are conscientious helpers, sensitive to the needs of others and energetically dedicated to their responsibilities.</a:t>
            </a:r>
          </a:p>
          <a:p>
            <a:r>
              <a:rPr lang="en-US" sz="1200" b="0" i="0" kern="1200" dirty="0">
                <a:solidFill>
                  <a:schemeClr val="tx1"/>
                </a:solidFill>
                <a:effectLst/>
                <a:latin typeface="+mn-lt"/>
                <a:ea typeface="+mn-ea"/>
                <a:cs typeface="+mn-cs"/>
              </a:rPr>
              <a:t>ISFJ(</a:t>
            </a:r>
            <a:r>
              <a:rPr lang="en-US" sz="1200" b="1" i="0" kern="1200" dirty="0">
                <a:solidFill>
                  <a:schemeClr val="tx1"/>
                </a:solidFill>
                <a:effectLst/>
                <a:latin typeface="+mn-lt"/>
                <a:ea typeface="+mn-ea"/>
                <a:cs typeface="+mn-cs"/>
              </a:rPr>
              <a:t>Protector</a:t>
            </a:r>
            <a:r>
              <a:rPr lang="en-US" sz="1200" b="0" i="0" kern="1200" dirty="0">
                <a:solidFill>
                  <a:schemeClr val="tx1"/>
                </a:solidFill>
                <a:effectLst/>
                <a:latin typeface="+mn-lt"/>
                <a:ea typeface="+mn-ea"/>
                <a:cs typeface="+mn-cs"/>
              </a:rPr>
              <a:t>) –  ISFJs are industrious caretakers, loyal to institutions and ready to do the hard work to take care of the people around them.</a:t>
            </a:r>
          </a:p>
          <a:p>
            <a:r>
              <a:rPr lang="en-US" sz="1200" b="0" i="0" kern="1200" dirty="0">
                <a:solidFill>
                  <a:schemeClr val="tx1"/>
                </a:solidFill>
                <a:effectLst/>
                <a:latin typeface="+mn-lt"/>
                <a:ea typeface="+mn-ea"/>
                <a:cs typeface="+mn-cs"/>
              </a:rPr>
              <a:t>ISTJ(</a:t>
            </a:r>
            <a:r>
              <a:rPr lang="en-US" sz="1200" b="1" i="0" kern="1200" dirty="0">
                <a:solidFill>
                  <a:schemeClr val="tx1"/>
                </a:solidFill>
                <a:effectLst/>
                <a:latin typeface="+mn-lt"/>
                <a:ea typeface="+mn-ea"/>
                <a:cs typeface="+mn-cs"/>
              </a:rPr>
              <a:t>Inspector</a:t>
            </a:r>
            <a:r>
              <a:rPr lang="en-US" sz="1200" b="0" i="0" kern="1200" dirty="0">
                <a:solidFill>
                  <a:schemeClr val="tx1"/>
                </a:solidFill>
                <a:effectLst/>
                <a:latin typeface="+mn-lt"/>
                <a:ea typeface="+mn-ea"/>
                <a:cs typeface="+mn-cs"/>
              </a:rPr>
              <a:t>) – ISTJs are responsible organizers, driven to create and enforce order within systems and institutions.</a:t>
            </a:r>
          </a:p>
          <a:p>
            <a:r>
              <a:rPr lang="en-US" sz="1200" b="0" i="0" kern="1200" dirty="0">
                <a:solidFill>
                  <a:schemeClr val="tx1"/>
                </a:solidFill>
                <a:effectLst/>
                <a:latin typeface="+mn-lt"/>
                <a:ea typeface="+mn-ea"/>
                <a:cs typeface="+mn-cs"/>
              </a:rPr>
              <a:t>ESTJ(</a:t>
            </a:r>
            <a:r>
              <a:rPr lang="en-US" sz="1200" b="1" i="0" kern="1200" dirty="0">
                <a:solidFill>
                  <a:schemeClr val="tx1"/>
                </a:solidFill>
                <a:effectLst/>
                <a:latin typeface="+mn-lt"/>
                <a:ea typeface="+mn-ea"/>
                <a:cs typeface="+mn-cs"/>
              </a:rPr>
              <a:t>Supervisor</a:t>
            </a:r>
            <a:r>
              <a:rPr lang="en-US" sz="1200" b="0" i="0" kern="1200" dirty="0">
                <a:solidFill>
                  <a:schemeClr val="tx1"/>
                </a:solidFill>
                <a:effectLst/>
                <a:latin typeface="+mn-lt"/>
                <a:ea typeface="+mn-ea"/>
                <a:cs typeface="+mn-cs"/>
              </a:rPr>
              <a:t>) - ESTJs are hardworking traditionalists, eager to take charge in organizing projects and people.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Layer 1 – 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2 – 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3 – 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4 – 46.4%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Layer3/4 – 73.4%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Introverts – 50.9%</a:t>
            </a:r>
          </a:p>
          <a:p>
            <a:r>
              <a:rPr lang="en-US" sz="1200" b="0" i="0" kern="1200" dirty="0">
                <a:solidFill>
                  <a:schemeClr val="tx1"/>
                </a:solidFill>
                <a:effectLst/>
                <a:latin typeface="+mn-lt"/>
                <a:ea typeface="+mn-ea"/>
                <a:cs typeface="+mn-cs"/>
              </a:rPr>
              <a:t>Extroverts – 49.1%</a:t>
            </a:r>
          </a:p>
          <a:p>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2</a:t>
            </a:fld>
            <a:endParaRPr lang="en-US"/>
          </a:p>
        </p:txBody>
      </p:sp>
    </p:spTree>
    <p:extLst>
      <p:ext uri="{BB962C8B-B14F-4D97-AF65-F5344CB8AC3E}">
        <p14:creationId xmlns:p14="http://schemas.microsoft.com/office/powerpoint/2010/main" val="385266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3</a:t>
            </a:fld>
            <a:endParaRPr lang="en-US"/>
          </a:p>
        </p:txBody>
      </p:sp>
    </p:spTree>
    <p:extLst>
      <p:ext uri="{BB962C8B-B14F-4D97-AF65-F5344CB8AC3E}">
        <p14:creationId xmlns:p14="http://schemas.microsoft.com/office/powerpoint/2010/main" val="281969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53C41-CF4E-9FCF-F879-3AA8286B4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029DE5-AEE3-C913-54E8-B27EA3E3C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BECAE-E8F5-31E2-5BE1-E8C7CC054EE5}"/>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24C80D70-F915-EC38-DE93-5F609756CB5D}"/>
              </a:ext>
            </a:extLst>
          </p:cNvPr>
          <p:cNvSpPr>
            <a:spLocks noGrp="1"/>
          </p:cNvSpPr>
          <p:nvPr>
            <p:ph type="sldNum" sz="quarter" idx="5"/>
          </p:nvPr>
        </p:nvSpPr>
        <p:spPr/>
        <p:txBody>
          <a:bodyPr/>
          <a:lstStyle/>
          <a:p>
            <a:fld id="{52E4A942-660F-4745-BD0F-1CFC916F4ED8}" type="slidenum">
              <a:rPr lang="en-US" smtClean="0"/>
              <a:t>4</a:t>
            </a:fld>
            <a:endParaRPr lang="en-US"/>
          </a:p>
        </p:txBody>
      </p:sp>
    </p:spTree>
    <p:extLst>
      <p:ext uri="{BB962C8B-B14F-4D97-AF65-F5344CB8AC3E}">
        <p14:creationId xmlns:p14="http://schemas.microsoft.com/office/powerpoint/2010/main" val="148732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D09C6-67BE-1E75-6406-F663B208C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F2E73-499F-9F54-A4D9-0DFFD2BA7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68A33-41B1-7625-DBEB-B51809432B15}"/>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BA571AC8-988A-BDDD-AF0B-AB315E191E0E}"/>
              </a:ext>
            </a:extLst>
          </p:cNvPr>
          <p:cNvSpPr>
            <a:spLocks noGrp="1"/>
          </p:cNvSpPr>
          <p:nvPr>
            <p:ph type="sldNum" sz="quarter" idx="5"/>
          </p:nvPr>
        </p:nvSpPr>
        <p:spPr/>
        <p:txBody>
          <a:bodyPr/>
          <a:lstStyle/>
          <a:p>
            <a:fld id="{52E4A942-660F-4745-BD0F-1CFC916F4ED8}" type="slidenum">
              <a:rPr lang="en-US" smtClean="0"/>
              <a:t>5</a:t>
            </a:fld>
            <a:endParaRPr lang="en-US"/>
          </a:p>
        </p:txBody>
      </p:sp>
    </p:spTree>
    <p:extLst>
      <p:ext uri="{BB962C8B-B14F-4D97-AF65-F5344CB8AC3E}">
        <p14:creationId xmlns:p14="http://schemas.microsoft.com/office/powerpoint/2010/main" val="178786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6D77-D9BC-7F40-DF06-908514B740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452BE-D6A7-903A-8D7A-65332FB8C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0DFD0E-49FB-C9FB-B341-0BC9DE6B85E3}"/>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473140AD-5CFC-44AE-86B3-A56FB25FA4F5}"/>
              </a:ext>
            </a:extLst>
          </p:cNvPr>
          <p:cNvSpPr>
            <a:spLocks noGrp="1"/>
          </p:cNvSpPr>
          <p:nvPr>
            <p:ph type="sldNum" sz="quarter" idx="5"/>
          </p:nvPr>
        </p:nvSpPr>
        <p:spPr/>
        <p:txBody>
          <a:bodyPr/>
          <a:lstStyle/>
          <a:p>
            <a:fld id="{52E4A942-660F-4745-BD0F-1CFC916F4ED8}" type="slidenum">
              <a:rPr lang="en-US" smtClean="0"/>
              <a:t>6</a:t>
            </a:fld>
            <a:endParaRPr lang="en-US"/>
          </a:p>
        </p:txBody>
      </p:sp>
    </p:spTree>
    <p:extLst>
      <p:ext uri="{BB962C8B-B14F-4D97-AF65-F5344CB8AC3E}">
        <p14:creationId xmlns:p14="http://schemas.microsoft.com/office/powerpoint/2010/main" val="387092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D2CE0-5FBD-E92A-6846-3BF3E7F1E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64122-7D74-1B15-8367-3E2F3F5A9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0DF7DB-51F1-D4AC-0036-7EFB7410327B}"/>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2B6BFADB-C71C-3D4B-F484-E385F02EB11C}"/>
              </a:ext>
            </a:extLst>
          </p:cNvPr>
          <p:cNvSpPr>
            <a:spLocks noGrp="1"/>
          </p:cNvSpPr>
          <p:nvPr>
            <p:ph type="sldNum" sz="quarter" idx="5"/>
          </p:nvPr>
        </p:nvSpPr>
        <p:spPr/>
        <p:txBody>
          <a:bodyPr/>
          <a:lstStyle/>
          <a:p>
            <a:fld id="{52E4A942-660F-4745-BD0F-1CFC916F4ED8}" type="slidenum">
              <a:rPr lang="en-US" smtClean="0"/>
              <a:t>7</a:t>
            </a:fld>
            <a:endParaRPr lang="en-US"/>
          </a:p>
        </p:txBody>
      </p:sp>
    </p:spTree>
    <p:extLst>
      <p:ext uri="{BB962C8B-B14F-4D97-AF65-F5344CB8AC3E}">
        <p14:creationId xmlns:p14="http://schemas.microsoft.com/office/powerpoint/2010/main" val="17731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10</a:t>
            </a:fld>
            <a:endParaRPr lang="en-US"/>
          </a:p>
        </p:txBody>
      </p:sp>
    </p:spTree>
    <p:extLst>
      <p:ext uri="{BB962C8B-B14F-4D97-AF65-F5344CB8AC3E}">
        <p14:creationId xmlns:p14="http://schemas.microsoft.com/office/powerpoint/2010/main" val="308900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B1F9-356D-AEFB-4039-13F886107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469B0-D3A9-51EF-5203-B92C6383F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0892BF-BD6D-8620-C683-3D5B85497678}"/>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0EBB7D89-C662-4478-4629-EA3378F57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C443F-BA85-004A-6F54-9FCB673B60FB}"/>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62840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89C2-30FB-19B9-FE34-0A86753282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8A1D6-AB03-E40C-1AC3-C0B7C8025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B077A-F756-B28A-85EE-41A1F7280644}"/>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4D1AD7D9-B0C0-487C-C059-9F8E5BA65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9C95A-7A25-EBCF-415C-5E0473C34F45}"/>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21433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ED60C-E333-EFEF-D39D-E12CAF5ED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B701F1-689B-1F60-EA4D-0B7A0DDB6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47D7-5B25-FCA7-F698-C45FEDBD7890}"/>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B488ECDE-DBDA-373A-F9F7-CAF39A86A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BC734-811F-3006-5A67-4D46330A6D94}"/>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34455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AEAF-CA9F-7FD4-0E82-8C47DFDC7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21347-7B8A-6992-80D4-C0C1951EA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1002A-2410-94C9-A558-7E296C1F213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5809A3DE-50AE-84D2-0816-A52FA31AD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A9558-4F92-B19C-C9CE-F55338D7E90B}"/>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04245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52B7-3465-C66B-0474-03B3EC9E5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FDF02-1F31-0E2A-EA49-1E555EC22E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60182-6B63-7272-41E3-256ED902B46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7F40F62F-F714-F823-5075-1DDF29C1E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9BD8E-3711-4B4B-85D2-40B73DCAF384}"/>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020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ACC5-4129-8E04-2B2A-4F8F69CD3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93DEB-D018-B84C-B843-992FE180C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42286-EE59-9B8F-83D5-396544CFA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7C766-4E36-B0FB-FC46-CEF0149EAF69}"/>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26683CE5-A4D8-C80C-463D-9AFE930C8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FB01E-E5E1-F527-05AF-5A555A430788}"/>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60218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9E4-4C21-1C9C-BD95-42E37AA58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FD8DE-159E-0EE9-FE2C-9DB2A957E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B6351-89DE-8270-D3A2-748FD9491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C89719-0F10-7D6E-3D17-FDA693253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15CA6F-14B5-2C99-96BB-53F949DC4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CDA127-B818-E68E-23E0-B9A2C4695C66}"/>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8" name="Footer Placeholder 7">
            <a:extLst>
              <a:ext uri="{FF2B5EF4-FFF2-40B4-BE49-F238E27FC236}">
                <a16:creationId xmlns:a16="http://schemas.microsoft.com/office/drawing/2014/main" id="{3494A4B6-134A-292A-6DCC-775EE18E0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42AA6-0380-4808-4CDC-E99D80FEB138}"/>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4071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3C6-447F-21DC-6B04-CA161DE24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5DA4A-F933-E4C8-7F35-68A39AC1ED6B}"/>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4" name="Footer Placeholder 3">
            <a:extLst>
              <a:ext uri="{FF2B5EF4-FFF2-40B4-BE49-F238E27FC236}">
                <a16:creationId xmlns:a16="http://schemas.microsoft.com/office/drawing/2014/main" id="{6EA5354D-8069-822F-6F20-24AD0B839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827D8-BE24-C756-41F2-14FA59207A33}"/>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28025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75572-C4C2-733A-493C-DE41A220E02D}"/>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3" name="Footer Placeholder 2">
            <a:extLst>
              <a:ext uri="{FF2B5EF4-FFF2-40B4-BE49-F238E27FC236}">
                <a16:creationId xmlns:a16="http://schemas.microsoft.com/office/drawing/2014/main" id="{FAE6001B-FD14-DFBD-0352-1371DA3AB2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1F68F9-0605-196B-AA3A-925F80240940}"/>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46241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510C-D570-A099-E860-6B5B4D2A8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55F13-EB59-ECAC-664D-E91BE23CF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11A3E-D693-F263-2505-CDB1A4E62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6336D-AD89-0D76-3F50-EB6AA7BF1A5B}"/>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1FD16888-EADA-3BCA-2846-7D41C7DDA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0BCD3-04C2-87BC-8CA7-9BB4AF59F7B9}"/>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79243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B7E6-B537-8DB2-BF1A-C43D033BC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280914-740C-63A2-650A-7651364B5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B28B9-B39E-9075-9640-44796F76B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F34E3-E1BE-A7D5-4DF7-67FCF4AFF07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E11A2F37-16E0-94F4-0796-7EB8BAD3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87141-C9DA-7056-154A-7DDAB1E14D79}"/>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51627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14A6C-8D4C-A80F-9734-3F421D0FB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0B7C3A-AE45-3F9A-FC4A-7D5807512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EBDB4-F9A9-D20E-9262-716C8C308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2D50CD30-16C6-AB9D-E662-FA4FCDBF8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12F32D-F417-EED1-18E5-DC937FCB9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1BD497-F008-4CCA-8164-C2F8F82B0A43}" type="slidenum">
              <a:rPr lang="en-US" smtClean="0"/>
              <a:t>‹#›</a:t>
            </a:fld>
            <a:endParaRPr lang="en-US"/>
          </a:p>
        </p:txBody>
      </p:sp>
    </p:spTree>
    <p:extLst>
      <p:ext uri="{BB962C8B-B14F-4D97-AF65-F5344CB8AC3E}">
        <p14:creationId xmlns:p14="http://schemas.microsoft.com/office/powerpoint/2010/main" val="2593924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072A6D-1247-F837-F821-F4059DCEA311}"/>
              </a:ext>
            </a:extLst>
          </p:cNvPr>
          <p:cNvSpPr>
            <a:spLocks noGrp="1"/>
          </p:cNvSpPr>
          <p:nvPr>
            <p:ph type="ctrTitle"/>
          </p:nvPr>
        </p:nvSpPr>
        <p:spPr>
          <a:xfrm>
            <a:off x="1524003" y="1999615"/>
            <a:ext cx="9144000" cy="2764028"/>
          </a:xfrm>
        </p:spPr>
        <p:txBody>
          <a:bodyPr anchor="ctr">
            <a:normAutofit/>
          </a:bodyPr>
          <a:lstStyle/>
          <a:p>
            <a:r>
              <a:rPr lang="en-US" sz="6100" dirty="0"/>
              <a:t>Myers-Briggs Personality Prediction Using Machine Learning Techniques </a:t>
            </a:r>
          </a:p>
        </p:txBody>
      </p:sp>
      <p:sp>
        <p:nvSpPr>
          <p:cNvPr id="3" name="Subtitle 2">
            <a:extLst>
              <a:ext uri="{FF2B5EF4-FFF2-40B4-BE49-F238E27FC236}">
                <a16:creationId xmlns:a16="http://schemas.microsoft.com/office/drawing/2014/main" id="{7DF1E359-1C5D-5A16-DD11-568121A73C9E}"/>
              </a:ext>
            </a:extLst>
          </p:cNvPr>
          <p:cNvSpPr>
            <a:spLocks noGrp="1"/>
          </p:cNvSpPr>
          <p:nvPr>
            <p:ph type="subTitle" idx="1"/>
          </p:nvPr>
        </p:nvSpPr>
        <p:spPr>
          <a:xfrm>
            <a:off x="1966912" y="5645150"/>
            <a:ext cx="8258176" cy="1212850"/>
          </a:xfrm>
        </p:spPr>
        <p:txBody>
          <a:bodyPr anchor="ctr">
            <a:normAutofit/>
          </a:bodyPr>
          <a:lstStyle/>
          <a:p>
            <a:r>
              <a:rPr lang="en-US" sz="1800"/>
              <a:t>Submitted by:</a:t>
            </a:r>
          </a:p>
          <a:p>
            <a:r>
              <a:rPr lang="en-US" sz="1800"/>
              <a:t>Atul Chandra</a:t>
            </a:r>
          </a:p>
          <a:p>
            <a:r>
              <a:rPr lang="en-US" sz="1800"/>
              <a:t>Jan 2025 Batch</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0369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E758A-6C1D-28C0-F2DF-48C3734452C7}"/>
              </a:ext>
            </a:extLst>
          </p:cNvPr>
          <p:cNvSpPr>
            <a:spLocks noGrp="1"/>
          </p:cNvSpPr>
          <p:nvPr>
            <p:ph type="title"/>
          </p:nvPr>
        </p:nvSpPr>
        <p:spPr>
          <a:xfrm>
            <a:off x="761803" y="350196"/>
            <a:ext cx="4646904" cy="1624520"/>
          </a:xfrm>
        </p:spPr>
        <p:txBody>
          <a:bodyPr anchor="ctr">
            <a:normAutofit/>
          </a:bodyPr>
          <a:lstStyle/>
          <a:p>
            <a:r>
              <a:rPr lang="en-US" sz="4000"/>
              <a:t>Questions and </a:t>
            </a:r>
            <a:br>
              <a:rPr lang="en-US" sz="4000"/>
            </a:br>
            <a:r>
              <a:rPr lang="en-US" sz="4000"/>
              <a:t>Thank you!</a:t>
            </a:r>
          </a:p>
        </p:txBody>
      </p:sp>
      <p:sp>
        <p:nvSpPr>
          <p:cNvPr id="3" name="Content Placeholder 2">
            <a:extLst>
              <a:ext uri="{FF2B5EF4-FFF2-40B4-BE49-F238E27FC236}">
                <a16:creationId xmlns:a16="http://schemas.microsoft.com/office/drawing/2014/main" id="{3AC4A065-3ADF-2E38-DE00-061AF93A3BED}"/>
              </a:ext>
            </a:extLst>
          </p:cNvPr>
          <p:cNvSpPr>
            <a:spLocks noGrp="1"/>
          </p:cNvSpPr>
          <p:nvPr>
            <p:ph idx="1"/>
          </p:nvPr>
        </p:nvSpPr>
        <p:spPr>
          <a:xfrm>
            <a:off x="724547" y="4851699"/>
            <a:ext cx="4646905" cy="1656105"/>
          </a:xfrm>
        </p:spPr>
        <p:txBody>
          <a:bodyPr anchor="ctr">
            <a:normAutofit/>
          </a:bodyPr>
          <a:lstStyle/>
          <a:p>
            <a:pPr marL="0" indent="0">
              <a:buNone/>
            </a:pPr>
            <a:r>
              <a:rPr lang="en-US" sz="2000" dirty="0"/>
              <a:t>Presented by </a:t>
            </a:r>
          </a:p>
          <a:p>
            <a:pPr marL="0" indent="0">
              <a:buNone/>
            </a:pPr>
            <a:r>
              <a:rPr lang="en-US" sz="2000" dirty="0"/>
              <a:t>Atul Chandra</a:t>
            </a:r>
          </a:p>
          <a:p>
            <a:pPr marL="0" indent="0">
              <a:buNone/>
            </a:pPr>
            <a:r>
              <a:rPr lang="en-US" sz="2000" dirty="0"/>
              <a:t>chandra.atul@gmail.com</a:t>
            </a:r>
          </a:p>
          <a:p>
            <a:pPr marL="0" indent="0">
              <a:buNone/>
            </a:pPr>
            <a:endParaRPr lang="en-US" sz="2000" dirty="0"/>
          </a:p>
        </p:txBody>
      </p:sp>
      <p:pic>
        <p:nvPicPr>
          <p:cNvPr id="5" name="Picture 4" descr="Different colored question marks">
            <a:extLst>
              <a:ext uri="{FF2B5EF4-FFF2-40B4-BE49-F238E27FC236}">
                <a16:creationId xmlns:a16="http://schemas.microsoft.com/office/drawing/2014/main" id="{1155B80C-1160-BCF4-7467-2182D659099F}"/>
              </a:ext>
            </a:extLst>
          </p:cNvPr>
          <p:cNvPicPr>
            <a:picLocks noChangeAspect="1"/>
          </p:cNvPicPr>
          <p:nvPr/>
        </p:nvPicPr>
        <p:blipFill>
          <a:blip r:embed="rId3"/>
          <a:srcRect l="23279" r="26665"/>
          <a:stretch>
            <a:fillRect/>
          </a:stretch>
        </p:blipFill>
        <p:spPr>
          <a:xfrm>
            <a:off x="6096000" y="1"/>
            <a:ext cx="6102825" cy="6858000"/>
          </a:xfrm>
          <a:prstGeom prst="rect">
            <a:avLst/>
          </a:prstGeom>
        </p:spPr>
      </p:pic>
    </p:spTree>
    <p:extLst>
      <p:ext uri="{BB962C8B-B14F-4D97-AF65-F5344CB8AC3E}">
        <p14:creationId xmlns:p14="http://schemas.microsoft.com/office/powerpoint/2010/main" val="204471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1171-9B59-9B22-9CEF-EF9678F8E963}"/>
              </a:ext>
            </a:extLst>
          </p:cNvPr>
          <p:cNvSpPr>
            <a:spLocks noGrp="1"/>
          </p:cNvSpPr>
          <p:nvPr>
            <p:ph type="title"/>
          </p:nvPr>
        </p:nvSpPr>
        <p:spPr>
          <a:xfrm>
            <a:off x="1655" y="94523"/>
            <a:ext cx="5600994" cy="519236"/>
          </a:xfrm>
        </p:spPr>
        <p:txBody>
          <a:bodyPr>
            <a:noAutofit/>
          </a:bodyPr>
          <a:lstStyle/>
          <a:p>
            <a:r>
              <a:rPr lang="en-US" sz="3200" dirty="0"/>
              <a:t>Myers-Briggs Personalities type</a:t>
            </a:r>
          </a:p>
        </p:txBody>
      </p:sp>
      <p:sp>
        <p:nvSpPr>
          <p:cNvPr id="54" name="TextBox 53">
            <a:extLst>
              <a:ext uri="{FF2B5EF4-FFF2-40B4-BE49-F238E27FC236}">
                <a16:creationId xmlns:a16="http://schemas.microsoft.com/office/drawing/2014/main" id="{9218D4B0-AB69-CF50-C50B-E80369A8A812}"/>
              </a:ext>
            </a:extLst>
          </p:cNvPr>
          <p:cNvSpPr txBox="1"/>
          <p:nvPr/>
        </p:nvSpPr>
        <p:spPr>
          <a:xfrm>
            <a:off x="1824397" y="1215444"/>
            <a:ext cx="1870526" cy="646331"/>
          </a:xfrm>
          <a:prstGeom prst="rect">
            <a:avLst/>
          </a:prstGeom>
          <a:noFill/>
        </p:spPr>
        <p:txBody>
          <a:bodyPr wrap="square" rtlCol="0">
            <a:spAutoFit/>
          </a:bodyPr>
          <a:lstStyle/>
          <a:p>
            <a:pPr algn="ctr"/>
            <a:r>
              <a:rPr lang="en-US" b="1" dirty="0"/>
              <a:t>Key dichotomies</a:t>
            </a:r>
            <a:endParaRPr lang="en-US" sz="2400" b="1" dirty="0"/>
          </a:p>
        </p:txBody>
      </p:sp>
      <p:sp>
        <p:nvSpPr>
          <p:cNvPr id="55" name="Oval 54">
            <a:extLst>
              <a:ext uri="{FF2B5EF4-FFF2-40B4-BE49-F238E27FC236}">
                <a16:creationId xmlns:a16="http://schemas.microsoft.com/office/drawing/2014/main" id="{0DBFD716-9951-FBE4-7A66-BC7BA286E220}"/>
              </a:ext>
            </a:extLst>
          </p:cNvPr>
          <p:cNvSpPr/>
          <p:nvPr/>
        </p:nvSpPr>
        <p:spPr>
          <a:xfrm>
            <a:off x="311972" y="3207862"/>
            <a:ext cx="720000" cy="720000"/>
          </a:xfrm>
          <a:prstGeom prst="ellipse">
            <a:avLst/>
          </a:prstGeom>
          <a:solidFill>
            <a:schemeClr val="bg2">
              <a:lumMod val="9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4400" b="1" dirty="0">
                <a:solidFill>
                  <a:schemeClr val="tx1"/>
                </a:solidFill>
              </a:rPr>
              <a:t>E</a:t>
            </a:r>
          </a:p>
        </p:txBody>
      </p:sp>
      <p:sp>
        <p:nvSpPr>
          <p:cNvPr id="56" name="Oval 55">
            <a:extLst>
              <a:ext uri="{FF2B5EF4-FFF2-40B4-BE49-F238E27FC236}">
                <a16:creationId xmlns:a16="http://schemas.microsoft.com/office/drawing/2014/main" id="{2F498CAC-600E-9244-5132-C688442212B2}"/>
              </a:ext>
            </a:extLst>
          </p:cNvPr>
          <p:cNvSpPr/>
          <p:nvPr/>
        </p:nvSpPr>
        <p:spPr>
          <a:xfrm>
            <a:off x="1733660" y="3207862"/>
            <a:ext cx="720000" cy="720000"/>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a:t>
            </a:r>
          </a:p>
        </p:txBody>
      </p:sp>
      <p:sp>
        <p:nvSpPr>
          <p:cNvPr id="57" name="Oval 56">
            <a:extLst>
              <a:ext uri="{FF2B5EF4-FFF2-40B4-BE49-F238E27FC236}">
                <a16:creationId xmlns:a16="http://schemas.microsoft.com/office/drawing/2014/main" id="{B68F782F-2839-5ADD-EEB8-A9435516ECF1}"/>
              </a:ext>
            </a:extLst>
          </p:cNvPr>
          <p:cNvSpPr/>
          <p:nvPr/>
        </p:nvSpPr>
        <p:spPr>
          <a:xfrm>
            <a:off x="3155348" y="3207862"/>
            <a:ext cx="720000" cy="72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T</a:t>
            </a:r>
          </a:p>
        </p:txBody>
      </p:sp>
      <p:sp>
        <p:nvSpPr>
          <p:cNvPr id="58" name="Oval 57">
            <a:extLst>
              <a:ext uri="{FF2B5EF4-FFF2-40B4-BE49-F238E27FC236}">
                <a16:creationId xmlns:a16="http://schemas.microsoft.com/office/drawing/2014/main" id="{45FF4FEC-2D89-2B67-EC0E-4BF28A1162C1}"/>
              </a:ext>
            </a:extLst>
          </p:cNvPr>
          <p:cNvSpPr/>
          <p:nvPr/>
        </p:nvSpPr>
        <p:spPr>
          <a:xfrm>
            <a:off x="4577037" y="3207862"/>
            <a:ext cx="720000" cy="720000"/>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J</a:t>
            </a:r>
          </a:p>
        </p:txBody>
      </p:sp>
      <p:sp>
        <p:nvSpPr>
          <p:cNvPr id="60" name="Oval 59">
            <a:extLst>
              <a:ext uri="{FF2B5EF4-FFF2-40B4-BE49-F238E27FC236}">
                <a16:creationId xmlns:a16="http://schemas.microsoft.com/office/drawing/2014/main" id="{55D38BCC-6D40-8B61-BC44-A0FBE6110159}"/>
              </a:ext>
            </a:extLst>
          </p:cNvPr>
          <p:cNvSpPr/>
          <p:nvPr/>
        </p:nvSpPr>
        <p:spPr>
          <a:xfrm>
            <a:off x="322746" y="4483671"/>
            <a:ext cx="720000" cy="720000"/>
          </a:xfrm>
          <a:prstGeom prst="ellips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a:t>
            </a:r>
          </a:p>
        </p:txBody>
      </p:sp>
      <p:sp>
        <p:nvSpPr>
          <p:cNvPr id="61" name="Oval 60">
            <a:extLst>
              <a:ext uri="{FF2B5EF4-FFF2-40B4-BE49-F238E27FC236}">
                <a16:creationId xmlns:a16="http://schemas.microsoft.com/office/drawing/2014/main" id="{0F9DF406-50C7-3AB1-D8DD-CB20EC73CC65}"/>
              </a:ext>
            </a:extLst>
          </p:cNvPr>
          <p:cNvSpPr/>
          <p:nvPr/>
        </p:nvSpPr>
        <p:spPr>
          <a:xfrm>
            <a:off x="1744434" y="4483671"/>
            <a:ext cx="720000" cy="720000"/>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N</a:t>
            </a:r>
          </a:p>
        </p:txBody>
      </p:sp>
      <p:sp>
        <p:nvSpPr>
          <p:cNvPr id="62" name="Oval 61">
            <a:extLst>
              <a:ext uri="{FF2B5EF4-FFF2-40B4-BE49-F238E27FC236}">
                <a16:creationId xmlns:a16="http://schemas.microsoft.com/office/drawing/2014/main" id="{989C2DF1-4C19-1731-2307-EAB29292C084}"/>
              </a:ext>
            </a:extLst>
          </p:cNvPr>
          <p:cNvSpPr/>
          <p:nvPr/>
        </p:nvSpPr>
        <p:spPr>
          <a:xfrm>
            <a:off x="3166122" y="4483671"/>
            <a:ext cx="720000" cy="72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F</a:t>
            </a:r>
          </a:p>
        </p:txBody>
      </p:sp>
      <p:sp>
        <p:nvSpPr>
          <p:cNvPr id="63" name="Oval 62">
            <a:extLst>
              <a:ext uri="{FF2B5EF4-FFF2-40B4-BE49-F238E27FC236}">
                <a16:creationId xmlns:a16="http://schemas.microsoft.com/office/drawing/2014/main" id="{245C5DCF-DB09-9ABB-6D15-A4C58C7FCECE}"/>
              </a:ext>
            </a:extLst>
          </p:cNvPr>
          <p:cNvSpPr/>
          <p:nvPr/>
        </p:nvSpPr>
        <p:spPr>
          <a:xfrm>
            <a:off x="4587811" y="4483671"/>
            <a:ext cx="720000" cy="720000"/>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P</a:t>
            </a:r>
          </a:p>
        </p:txBody>
      </p:sp>
      <p:cxnSp>
        <p:nvCxnSpPr>
          <p:cNvPr id="69" name="Straight Connector 68">
            <a:extLst>
              <a:ext uri="{FF2B5EF4-FFF2-40B4-BE49-F238E27FC236}">
                <a16:creationId xmlns:a16="http://schemas.microsoft.com/office/drawing/2014/main" id="{19EC1F1D-7193-C4F2-0797-5EC8F8C8DF10}"/>
              </a:ext>
            </a:extLst>
          </p:cNvPr>
          <p:cNvCxnSpPr>
            <a:cxnSpLocks/>
          </p:cNvCxnSpPr>
          <p:nvPr/>
        </p:nvCxnSpPr>
        <p:spPr>
          <a:xfrm>
            <a:off x="1427660" y="1857119"/>
            <a:ext cx="11823"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CD4E2108-79C5-6DEF-5607-62C8EAF07F3A}"/>
              </a:ext>
            </a:extLst>
          </p:cNvPr>
          <p:cNvCxnSpPr>
            <a:cxnSpLocks/>
          </p:cNvCxnSpPr>
          <p:nvPr/>
        </p:nvCxnSpPr>
        <p:spPr>
          <a:xfrm>
            <a:off x="2790619" y="1857119"/>
            <a:ext cx="10055"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0584A206-E711-44C7-47DB-8C9BD9F415D8}"/>
              </a:ext>
            </a:extLst>
          </p:cNvPr>
          <p:cNvCxnSpPr>
            <a:cxnSpLocks/>
          </p:cNvCxnSpPr>
          <p:nvPr/>
        </p:nvCxnSpPr>
        <p:spPr>
          <a:xfrm>
            <a:off x="4233936" y="1889095"/>
            <a:ext cx="15240"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E0B26B73-AAF5-CEE5-2974-D2BF54799760}"/>
              </a:ext>
            </a:extLst>
          </p:cNvPr>
          <p:cNvSpPr txBox="1"/>
          <p:nvPr/>
        </p:nvSpPr>
        <p:spPr>
          <a:xfrm>
            <a:off x="91181" y="2820935"/>
            <a:ext cx="1265442" cy="369332"/>
          </a:xfrm>
          <a:prstGeom prst="rect">
            <a:avLst/>
          </a:prstGeom>
          <a:noFill/>
        </p:spPr>
        <p:txBody>
          <a:bodyPr wrap="square" rtlCol="0">
            <a:spAutoFit/>
          </a:bodyPr>
          <a:lstStyle/>
          <a:p>
            <a:pPr algn="ctr"/>
            <a:r>
              <a:rPr lang="en-US" dirty="0"/>
              <a:t>Extraverts</a:t>
            </a:r>
            <a:endParaRPr lang="en-US" sz="2400" dirty="0"/>
          </a:p>
        </p:txBody>
      </p:sp>
      <p:sp>
        <p:nvSpPr>
          <p:cNvPr id="73" name="TextBox 72">
            <a:extLst>
              <a:ext uri="{FF2B5EF4-FFF2-40B4-BE49-F238E27FC236}">
                <a16:creationId xmlns:a16="http://schemas.microsoft.com/office/drawing/2014/main" id="{1AA28488-E21E-6990-9968-A9FBE9771692}"/>
              </a:ext>
            </a:extLst>
          </p:cNvPr>
          <p:cNvSpPr txBox="1"/>
          <p:nvPr/>
        </p:nvSpPr>
        <p:spPr>
          <a:xfrm>
            <a:off x="1459895" y="2820935"/>
            <a:ext cx="1265442" cy="369332"/>
          </a:xfrm>
          <a:prstGeom prst="rect">
            <a:avLst/>
          </a:prstGeom>
          <a:noFill/>
        </p:spPr>
        <p:txBody>
          <a:bodyPr wrap="square" rtlCol="0">
            <a:spAutoFit/>
          </a:bodyPr>
          <a:lstStyle/>
          <a:p>
            <a:pPr algn="ctr"/>
            <a:r>
              <a:rPr lang="en-US" dirty="0"/>
              <a:t>Sensors</a:t>
            </a:r>
            <a:endParaRPr lang="en-US" sz="2400" b="1" dirty="0"/>
          </a:p>
        </p:txBody>
      </p:sp>
      <p:sp>
        <p:nvSpPr>
          <p:cNvPr id="74" name="TextBox 73">
            <a:extLst>
              <a:ext uri="{FF2B5EF4-FFF2-40B4-BE49-F238E27FC236}">
                <a16:creationId xmlns:a16="http://schemas.microsoft.com/office/drawing/2014/main" id="{B8F42CB4-7648-F038-5EEE-78200D59F59B}"/>
              </a:ext>
            </a:extLst>
          </p:cNvPr>
          <p:cNvSpPr txBox="1"/>
          <p:nvPr/>
        </p:nvSpPr>
        <p:spPr>
          <a:xfrm>
            <a:off x="2893157" y="2820935"/>
            <a:ext cx="1265442" cy="369332"/>
          </a:xfrm>
          <a:prstGeom prst="rect">
            <a:avLst/>
          </a:prstGeom>
          <a:noFill/>
        </p:spPr>
        <p:txBody>
          <a:bodyPr wrap="square" rtlCol="0">
            <a:spAutoFit/>
          </a:bodyPr>
          <a:lstStyle/>
          <a:p>
            <a:pPr algn="ctr"/>
            <a:r>
              <a:rPr lang="en-US" dirty="0"/>
              <a:t>Thinkers</a:t>
            </a:r>
            <a:endParaRPr lang="en-US" sz="2400" b="1" dirty="0"/>
          </a:p>
        </p:txBody>
      </p:sp>
      <p:sp>
        <p:nvSpPr>
          <p:cNvPr id="75" name="TextBox 74">
            <a:extLst>
              <a:ext uri="{FF2B5EF4-FFF2-40B4-BE49-F238E27FC236}">
                <a16:creationId xmlns:a16="http://schemas.microsoft.com/office/drawing/2014/main" id="{F82B9697-A63A-1955-9BED-9DE6ACEB76D6}"/>
              </a:ext>
            </a:extLst>
          </p:cNvPr>
          <p:cNvSpPr txBox="1"/>
          <p:nvPr/>
        </p:nvSpPr>
        <p:spPr>
          <a:xfrm>
            <a:off x="4326418" y="2820935"/>
            <a:ext cx="1265442" cy="369332"/>
          </a:xfrm>
          <a:prstGeom prst="rect">
            <a:avLst/>
          </a:prstGeom>
          <a:noFill/>
        </p:spPr>
        <p:txBody>
          <a:bodyPr wrap="square" rtlCol="0">
            <a:spAutoFit/>
          </a:bodyPr>
          <a:lstStyle/>
          <a:p>
            <a:pPr algn="ctr"/>
            <a:r>
              <a:rPr lang="en-US" dirty="0"/>
              <a:t>Judgers</a:t>
            </a:r>
            <a:endParaRPr lang="en-US" sz="2400" b="1" dirty="0"/>
          </a:p>
        </p:txBody>
      </p:sp>
      <p:sp>
        <p:nvSpPr>
          <p:cNvPr id="77" name="TextBox 76">
            <a:extLst>
              <a:ext uri="{FF2B5EF4-FFF2-40B4-BE49-F238E27FC236}">
                <a16:creationId xmlns:a16="http://schemas.microsoft.com/office/drawing/2014/main" id="{6572578A-D283-FE76-21B9-141301686F65}"/>
              </a:ext>
            </a:extLst>
          </p:cNvPr>
          <p:cNvSpPr txBox="1"/>
          <p:nvPr/>
        </p:nvSpPr>
        <p:spPr>
          <a:xfrm>
            <a:off x="101970" y="5232894"/>
            <a:ext cx="1265442" cy="369332"/>
          </a:xfrm>
          <a:prstGeom prst="rect">
            <a:avLst/>
          </a:prstGeom>
          <a:noFill/>
        </p:spPr>
        <p:txBody>
          <a:bodyPr wrap="square" rtlCol="0">
            <a:spAutoFit/>
          </a:bodyPr>
          <a:lstStyle/>
          <a:p>
            <a:pPr algn="ctr"/>
            <a:r>
              <a:rPr lang="en-US" dirty="0"/>
              <a:t>Introverts</a:t>
            </a:r>
            <a:endParaRPr lang="en-US" sz="2400" dirty="0"/>
          </a:p>
        </p:txBody>
      </p:sp>
      <p:sp>
        <p:nvSpPr>
          <p:cNvPr id="78" name="TextBox 77">
            <a:extLst>
              <a:ext uri="{FF2B5EF4-FFF2-40B4-BE49-F238E27FC236}">
                <a16:creationId xmlns:a16="http://schemas.microsoft.com/office/drawing/2014/main" id="{CA9DD57D-3593-45F9-7EDE-F77C5A77FDD7}"/>
              </a:ext>
            </a:extLst>
          </p:cNvPr>
          <p:cNvSpPr txBox="1"/>
          <p:nvPr/>
        </p:nvSpPr>
        <p:spPr>
          <a:xfrm>
            <a:off x="1470684" y="5232894"/>
            <a:ext cx="1265442" cy="369332"/>
          </a:xfrm>
          <a:prstGeom prst="rect">
            <a:avLst/>
          </a:prstGeom>
          <a:noFill/>
        </p:spPr>
        <p:txBody>
          <a:bodyPr wrap="square" rtlCol="0">
            <a:spAutoFit/>
          </a:bodyPr>
          <a:lstStyle/>
          <a:p>
            <a:pPr algn="ctr"/>
            <a:r>
              <a:rPr lang="en-US" dirty="0"/>
              <a:t>Intuitives</a:t>
            </a:r>
            <a:endParaRPr lang="en-US" sz="2400" b="1" dirty="0"/>
          </a:p>
        </p:txBody>
      </p:sp>
      <p:sp>
        <p:nvSpPr>
          <p:cNvPr id="79" name="TextBox 78">
            <a:extLst>
              <a:ext uri="{FF2B5EF4-FFF2-40B4-BE49-F238E27FC236}">
                <a16:creationId xmlns:a16="http://schemas.microsoft.com/office/drawing/2014/main" id="{2B8C35D6-F4B1-1442-FC84-9B9F8A7B9E94}"/>
              </a:ext>
            </a:extLst>
          </p:cNvPr>
          <p:cNvSpPr txBox="1"/>
          <p:nvPr/>
        </p:nvSpPr>
        <p:spPr>
          <a:xfrm>
            <a:off x="2903946" y="5232894"/>
            <a:ext cx="1265442" cy="369332"/>
          </a:xfrm>
          <a:prstGeom prst="rect">
            <a:avLst/>
          </a:prstGeom>
          <a:noFill/>
        </p:spPr>
        <p:txBody>
          <a:bodyPr wrap="square" rtlCol="0">
            <a:spAutoFit/>
          </a:bodyPr>
          <a:lstStyle/>
          <a:p>
            <a:pPr algn="ctr"/>
            <a:r>
              <a:rPr lang="en-US" dirty="0"/>
              <a:t>Feelers</a:t>
            </a:r>
            <a:endParaRPr lang="en-US" sz="2400" b="1" dirty="0"/>
          </a:p>
        </p:txBody>
      </p:sp>
      <p:sp>
        <p:nvSpPr>
          <p:cNvPr id="80" name="TextBox 79">
            <a:extLst>
              <a:ext uri="{FF2B5EF4-FFF2-40B4-BE49-F238E27FC236}">
                <a16:creationId xmlns:a16="http://schemas.microsoft.com/office/drawing/2014/main" id="{215B073A-E0FB-B207-7DD4-E898263E59C5}"/>
              </a:ext>
            </a:extLst>
          </p:cNvPr>
          <p:cNvSpPr txBox="1"/>
          <p:nvPr/>
        </p:nvSpPr>
        <p:spPr>
          <a:xfrm>
            <a:off x="4337207" y="5232894"/>
            <a:ext cx="1265442" cy="369332"/>
          </a:xfrm>
          <a:prstGeom prst="rect">
            <a:avLst/>
          </a:prstGeom>
          <a:noFill/>
        </p:spPr>
        <p:txBody>
          <a:bodyPr wrap="square" rtlCol="0">
            <a:spAutoFit/>
          </a:bodyPr>
          <a:lstStyle/>
          <a:p>
            <a:pPr algn="ctr"/>
            <a:r>
              <a:rPr lang="en-US" dirty="0"/>
              <a:t>Perceivers</a:t>
            </a:r>
            <a:endParaRPr lang="en-US" sz="2400" b="1" dirty="0"/>
          </a:p>
        </p:txBody>
      </p:sp>
      <p:sp>
        <p:nvSpPr>
          <p:cNvPr id="91" name="TextBox 90">
            <a:extLst>
              <a:ext uri="{FF2B5EF4-FFF2-40B4-BE49-F238E27FC236}">
                <a16:creationId xmlns:a16="http://schemas.microsoft.com/office/drawing/2014/main" id="{3A5A3C53-858E-DD6C-B397-A6E3F6B8AFA5}"/>
              </a:ext>
            </a:extLst>
          </p:cNvPr>
          <p:cNvSpPr txBox="1"/>
          <p:nvPr/>
        </p:nvSpPr>
        <p:spPr>
          <a:xfrm>
            <a:off x="50025"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ENERGY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20E2E180-5644-729A-574F-2181E89A09E3}"/>
              </a:ext>
            </a:extLst>
          </p:cNvPr>
          <p:cNvSpPr txBox="1"/>
          <p:nvPr/>
        </p:nvSpPr>
        <p:spPr>
          <a:xfrm>
            <a:off x="1364177" y="1931559"/>
            <a:ext cx="1495645"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COGNITIVE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DA7BF4B1-46D3-0700-66AA-8B37BFF897B8}"/>
              </a:ext>
            </a:extLst>
          </p:cNvPr>
          <p:cNvSpPr txBox="1"/>
          <p:nvPr/>
        </p:nvSpPr>
        <p:spPr>
          <a:xfrm>
            <a:off x="2909343"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VALUES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2288013D-6750-8080-6640-0FBB1341252C}"/>
              </a:ext>
            </a:extLst>
          </p:cNvPr>
          <p:cNvSpPr txBox="1"/>
          <p:nvPr/>
        </p:nvSpPr>
        <p:spPr>
          <a:xfrm>
            <a:off x="4319869"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LIFE</a:t>
            </a:r>
          </a:p>
          <a:p>
            <a:pPr algn="ctr"/>
            <a:r>
              <a:rPr lang="en-US" dirty="0">
                <a:solidFill>
                  <a:schemeClr val="tx1">
                    <a:lumMod val="65000"/>
                    <a:lumOff val="35000"/>
                  </a:schemeClr>
                </a:solidFill>
                <a:latin typeface="Arial" panose="020B0604020202020204" pitchFamily="34" charset="0"/>
                <a:cs typeface="Arial" panose="020B0604020202020204" pitchFamily="34" charset="0"/>
              </a:rPr>
              <a:t>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96" name="Straight Arrow Connector 95">
            <a:extLst>
              <a:ext uri="{FF2B5EF4-FFF2-40B4-BE49-F238E27FC236}">
                <a16:creationId xmlns:a16="http://schemas.microsoft.com/office/drawing/2014/main" id="{646DEA4C-1946-C431-BD03-C2388EAB8B2F}"/>
              </a:ext>
            </a:extLst>
          </p:cNvPr>
          <p:cNvCxnSpPr>
            <a:cxnSpLocks/>
          </p:cNvCxnSpPr>
          <p:nvPr/>
        </p:nvCxnSpPr>
        <p:spPr>
          <a:xfrm>
            <a:off x="682746" y="4001930"/>
            <a:ext cx="0" cy="403148"/>
          </a:xfrm>
          <a:prstGeom prst="straightConnector1">
            <a:avLst/>
          </a:prstGeom>
          <a:ln w="38100">
            <a:solidFill>
              <a:schemeClr val="bg1">
                <a:lumMod val="6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15AFD7BC-3EF1-E962-18F8-23D384C9FB91}"/>
              </a:ext>
            </a:extLst>
          </p:cNvPr>
          <p:cNvCxnSpPr>
            <a:cxnSpLocks/>
          </p:cNvCxnSpPr>
          <p:nvPr/>
        </p:nvCxnSpPr>
        <p:spPr>
          <a:xfrm>
            <a:off x="2104551" y="3992965"/>
            <a:ext cx="0" cy="403148"/>
          </a:xfrm>
          <a:prstGeom prst="straightConnector1">
            <a:avLst/>
          </a:prstGeom>
          <a:ln w="38100">
            <a:solidFill>
              <a:schemeClr val="tx2">
                <a:lumMod val="25000"/>
                <a:lumOff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CF83E6B7-0C6A-5294-558D-876CB836EAF8}"/>
              </a:ext>
            </a:extLst>
          </p:cNvPr>
          <p:cNvCxnSpPr>
            <a:cxnSpLocks/>
          </p:cNvCxnSpPr>
          <p:nvPr/>
        </p:nvCxnSpPr>
        <p:spPr>
          <a:xfrm>
            <a:off x="3526356" y="4005516"/>
            <a:ext cx="0" cy="403148"/>
          </a:xfrm>
          <a:prstGeom prst="straightConnector1">
            <a:avLst/>
          </a:prstGeom>
          <a:ln w="38100">
            <a:solidFill>
              <a:schemeClr val="accent3">
                <a:lumMod val="20000"/>
                <a:lumOff val="8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0E69B4D-63A5-D499-2BB7-29343CA2588E}"/>
              </a:ext>
            </a:extLst>
          </p:cNvPr>
          <p:cNvCxnSpPr>
            <a:cxnSpLocks/>
          </p:cNvCxnSpPr>
          <p:nvPr/>
        </p:nvCxnSpPr>
        <p:spPr>
          <a:xfrm>
            <a:off x="4948161" y="3996548"/>
            <a:ext cx="0" cy="403148"/>
          </a:xfrm>
          <a:prstGeom prst="straightConnector1">
            <a:avLst/>
          </a:prstGeom>
          <a:ln w="38100">
            <a:solidFill>
              <a:schemeClr val="accent2">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F9B3DAB2-93D9-4DAC-049D-4D88A2D7C899}"/>
              </a:ext>
            </a:extLst>
          </p:cNvPr>
          <p:cNvSpPr/>
          <p:nvPr/>
        </p:nvSpPr>
        <p:spPr>
          <a:xfrm>
            <a:off x="5941284" y="0"/>
            <a:ext cx="6247874"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A900CB6F-BFDF-5B88-BDC1-6A20537E07E2}"/>
              </a:ext>
            </a:extLst>
          </p:cNvPr>
          <p:cNvGrpSpPr/>
          <p:nvPr/>
        </p:nvGrpSpPr>
        <p:grpSpPr>
          <a:xfrm>
            <a:off x="5735126" y="1"/>
            <a:ext cx="6707064" cy="6936308"/>
            <a:chOff x="6089490" y="860891"/>
            <a:chExt cx="6105922" cy="5798150"/>
          </a:xfrm>
        </p:grpSpPr>
        <p:grpSp>
          <p:nvGrpSpPr>
            <p:cNvPr id="59" name="Group 58">
              <a:extLst>
                <a:ext uri="{FF2B5EF4-FFF2-40B4-BE49-F238E27FC236}">
                  <a16:creationId xmlns:a16="http://schemas.microsoft.com/office/drawing/2014/main" id="{C9524A72-3189-61EF-5B97-2FCE6486CF29}"/>
                </a:ext>
              </a:extLst>
            </p:cNvPr>
            <p:cNvGrpSpPr/>
            <p:nvPr/>
          </p:nvGrpSpPr>
          <p:grpSpPr>
            <a:xfrm>
              <a:off x="6094801" y="860891"/>
              <a:ext cx="6100611" cy="5760000"/>
              <a:chOff x="5471160" y="860891"/>
              <a:chExt cx="5949696" cy="5760000"/>
            </a:xfrm>
          </p:grpSpPr>
          <p:sp>
            <p:nvSpPr>
              <p:cNvPr id="5" name="Rectangle 4">
                <a:extLst>
                  <a:ext uri="{FF2B5EF4-FFF2-40B4-BE49-F238E27FC236}">
                    <a16:creationId xmlns:a16="http://schemas.microsoft.com/office/drawing/2014/main" id="{99653362-2DC4-8C8B-B7F8-E3205C58350A}"/>
                  </a:ext>
                </a:extLst>
              </p:cNvPr>
              <p:cNvSpPr/>
              <p:nvPr/>
            </p:nvSpPr>
            <p:spPr>
              <a:xfrm>
                <a:off x="5477256" y="86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522B26C-C6A9-B319-D7CA-90DEBAF26D12}"/>
                  </a:ext>
                </a:extLst>
              </p:cNvPr>
              <p:cNvSpPr/>
              <p:nvPr/>
            </p:nvSpPr>
            <p:spPr>
              <a:xfrm>
                <a:off x="5477256" y="518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B975656-17A7-04AB-8C88-BD15AD56BDE7}"/>
                  </a:ext>
                </a:extLst>
              </p:cNvPr>
              <p:cNvSpPr/>
              <p:nvPr/>
            </p:nvSpPr>
            <p:spPr>
              <a:xfrm>
                <a:off x="5477256" y="230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1778D07-5616-12A4-AB8E-010BA18B7B1E}"/>
                  </a:ext>
                </a:extLst>
              </p:cNvPr>
              <p:cNvSpPr/>
              <p:nvPr/>
            </p:nvSpPr>
            <p:spPr>
              <a:xfrm>
                <a:off x="5477256" y="374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5A099B3-4BF3-301F-534E-BC734EB411D1}"/>
                  </a:ext>
                </a:extLst>
              </p:cNvPr>
              <p:cNvSpPr/>
              <p:nvPr/>
            </p:nvSpPr>
            <p:spPr>
              <a:xfrm>
                <a:off x="6917256" y="86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59C6100-FD5D-B065-8B61-6D466C2C6C83}"/>
                  </a:ext>
                </a:extLst>
              </p:cNvPr>
              <p:cNvSpPr/>
              <p:nvPr/>
            </p:nvSpPr>
            <p:spPr>
              <a:xfrm>
                <a:off x="6917256" y="518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794B07F-15A4-8E12-3DF8-4179CF6F03A3}"/>
                  </a:ext>
                </a:extLst>
              </p:cNvPr>
              <p:cNvSpPr/>
              <p:nvPr/>
            </p:nvSpPr>
            <p:spPr>
              <a:xfrm>
                <a:off x="6917256" y="230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FEFC154E-7674-15AD-C4D4-16ED95CC5524}"/>
                  </a:ext>
                </a:extLst>
              </p:cNvPr>
              <p:cNvSpPr/>
              <p:nvPr/>
            </p:nvSpPr>
            <p:spPr>
              <a:xfrm>
                <a:off x="6917256" y="374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AD8B50E-DB23-CCB5-F5C5-F04DA21FDECB}"/>
                  </a:ext>
                </a:extLst>
              </p:cNvPr>
              <p:cNvSpPr/>
              <p:nvPr/>
            </p:nvSpPr>
            <p:spPr>
              <a:xfrm>
                <a:off x="8357256" y="86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B18BB82-63BC-01BF-7F68-429B0CC16CF2}"/>
                  </a:ext>
                </a:extLst>
              </p:cNvPr>
              <p:cNvSpPr/>
              <p:nvPr/>
            </p:nvSpPr>
            <p:spPr>
              <a:xfrm>
                <a:off x="8357256" y="518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B33A3BF3-BE0E-638B-5881-5AEEFBF784D8}"/>
                  </a:ext>
                </a:extLst>
              </p:cNvPr>
              <p:cNvSpPr/>
              <p:nvPr/>
            </p:nvSpPr>
            <p:spPr>
              <a:xfrm>
                <a:off x="8357256" y="230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349A3D6-F240-9D50-03BA-3F088330D2C5}"/>
                  </a:ext>
                </a:extLst>
              </p:cNvPr>
              <p:cNvSpPr/>
              <p:nvPr/>
            </p:nvSpPr>
            <p:spPr>
              <a:xfrm>
                <a:off x="8357256" y="374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59F37C7-E471-D59F-302F-C56521485683}"/>
                  </a:ext>
                </a:extLst>
              </p:cNvPr>
              <p:cNvSpPr/>
              <p:nvPr/>
            </p:nvSpPr>
            <p:spPr>
              <a:xfrm>
                <a:off x="9797256" y="86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D4A93B5-59AA-3BD5-EA4E-9A71F8679C74}"/>
                  </a:ext>
                </a:extLst>
              </p:cNvPr>
              <p:cNvSpPr/>
              <p:nvPr/>
            </p:nvSpPr>
            <p:spPr>
              <a:xfrm>
                <a:off x="9797256" y="518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6B1F6C86-B3DD-9107-63F0-41A518D8355F}"/>
                  </a:ext>
                </a:extLst>
              </p:cNvPr>
              <p:cNvSpPr/>
              <p:nvPr/>
            </p:nvSpPr>
            <p:spPr>
              <a:xfrm>
                <a:off x="9797256" y="230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BFDE233-606B-1160-3242-B340C6384B85}"/>
                  </a:ext>
                </a:extLst>
              </p:cNvPr>
              <p:cNvSpPr/>
              <p:nvPr/>
            </p:nvSpPr>
            <p:spPr>
              <a:xfrm>
                <a:off x="9797256" y="374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53ED6F06-8A9A-0898-4B4A-BBFEB86A448C}"/>
                  </a:ext>
                </a:extLst>
              </p:cNvPr>
              <p:cNvSpPr txBox="1"/>
              <p:nvPr/>
            </p:nvSpPr>
            <p:spPr>
              <a:xfrm>
                <a:off x="5477256" y="912614"/>
                <a:ext cx="1440000" cy="461665"/>
              </a:xfrm>
              <a:prstGeom prst="rect">
                <a:avLst/>
              </a:prstGeom>
              <a:noFill/>
            </p:spPr>
            <p:txBody>
              <a:bodyPr wrap="square" rtlCol="0">
                <a:spAutoFit/>
              </a:bodyPr>
              <a:lstStyle/>
              <a:p>
                <a:pPr algn="ctr"/>
                <a:r>
                  <a:rPr lang="en-US" sz="2400" b="1" dirty="0"/>
                  <a:t>ENFJ</a:t>
                </a:r>
              </a:p>
            </p:txBody>
          </p:sp>
          <p:sp>
            <p:nvSpPr>
              <p:cNvPr id="22" name="TextBox 21">
                <a:extLst>
                  <a:ext uri="{FF2B5EF4-FFF2-40B4-BE49-F238E27FC236}">
                    <a16:creationId xmlns:a16="http://schemas.microsoft.com/office/drawing/2014/main" id="{4C19B0C5-8DCE-2111-3590-FB1C1468327E}"/>
                  </a:ext>
                </a:extLst>
              </p:cNvPr>
              <p:cNvSpPr txBox="1"/>
              <p:nvPr/>
            </p:nvSpPr>
            <p:spPr>
              <a:xfrm>
                <a:off x="6917256" y="912614"/>
                <a:ext cx="1440000" cy="461665"/>
              </a:xfrm>
              <a:prstGeom prst="rect">
                <a:avLst/>
              </a:prstGeom>
              <a:noFill/>
            </p:spPr>
            <p:txBody>
              <a:bodyPr wrap="square" rtlCol="0">
                <a:spAutoFit/>
              </a:bodyPr>
              <a:lstStyle/>
              <a:p>
                <a:pPr algn="ctr"/>
                <a:r>
                  <a:rPr lang="en-US" sz="2400" b="1" dirty="0"/>
                  <a:t>INFJ</a:t>
                </a:r>
              </a:p>
            </p:txBody>
          </p:sp>
          <p:sp>
            <p:nvSpPr>
              <p:cNvPr id="23" name="TextBox 22">
                <a:extLst>
                  <a:ext uri="{FF2B5EF4-FFF2-40B4-BE49-F238E27FC236}">
                    <a16:creationId xmlns:a16="http://schemas.microsoft.com/office/drawing/2014/main" id="{04E7ED43-C2D0-81D9-B3C9-07231DE2AEF3}"/>
                  </a:ext>
                </a:extLst>
              </p:cNvPr>
              <p:cNvSpPr txBox="1"/>
              <p:nvPr/>
            </p:nvSpPr>
            <p:spPr>
              <a:xfrm>
                <a:off x="8357256" y="912614"/>
                <a:ext cx="1440000" cy="461665"/>
              </a:xfrm>
              <a:prstGeom prst="rect">
                <a:avLst/>
              </a:prstGeom>
              <a:noFill/>
            </p:spPr>
            <p:txBody>
              <a:bodyPr wrap="square" rtlCol="0">
                <a:spAutoFit/>
              </a:bodyPr>
              <a:lstStyle/>
              <a:p>
                <a:pPr algn="ctr"/>
                <a:r>
                  <a:rPr lang="en-US" sz="2400" b="1" dirty="0"/>
                  <a:t>INTJ</a:t>
                </a:r>
              </a:p>
            </p:txBody>
          </p:sp>
          <p:sp>
            <p:nvSpPr>
              <p:cNvPr id="24" name="TextBox 23">
                <a:extLst>
                  <a:ext uri="{FF2B5EF4-FFF2-40B4-BE49-F238E27FC236}">
                    <a16:creationId xmlns:a16="http://schemas.microsoft.com/office/drawing/2014/main" id="{AB36ED4E-AB4B-D7B0-080B-A87F78354F5A}"/>
                  </a:ext>
                </a:extLst>
              </p:cNvPr>
              <p:cNvSpPr txBox="1"/>
              <p:nvPr/>
            </p:nvSpPr>
            <p:spPr>
              <a:xfrm>
                <a:off x="10016712" y="912614"/>
                <a:ext cx="870876" cy="461665"/>
              </a:xfrm>
              <a:prstGeom prst="rect">
                <a:avLst/>
              </a:prstGeom>
              <a:noFill/>
            </p:spPr>
            <p:txBody>
              <a:bodyPr wrap="square" rtlCol="0">
                <a:spAutoFit/>
              </a:bodyPr>
              <a:lstStyle/>
              <a:p>
                <a:r>
                  <a:rPr lang="en-US" sz="2400" b="1" dirty="0"/>
                  <a:t>ENTJ</a:t>
                </a:r>
              </a:p>
            </p:txBody>
          </p:sp>
          <p:sp>
            <p:nvSpPr>
              <p:cNvPr id="25" name="TextBox 24">
                <a:extLst>
                  <a:ext uri="{FF2B5EF4-FFF2-40B4-BE49-F238E27FC236}">
                    <a16:creationId xmlns:a16="http://schemas.microsoft.com/office/drawing/2014/main" id="{BB816226-EAEA-C7E7-AA0C-BF3994C97F0E}"/>
                  </a:ext>
                </a:extLst>
              </p:cNvPr>
              <p:cNvSpPr txBox="1"/>
              <p:nvPr/>
            </p:nvSpPr>
            <p:spPr>
              <a:xfrm>
                <a:off x="5492496" y="2352614"/>
                <a:ext cx="1420500" cy="461665"/>
              </a:xfrm>
              <a:prstGeom prst="rect">
                <a:avLst/>
              </a:prstGeom>
              <a:noFill/>
            </p:spPr>
            <p:txBody>
              <a:bodyPr wrap="square" rtlCol="0">
                <a:spAutoFit/>
              </a:bodyPr>
              <a:lstStyle/>
              <a:p>
                <a:pPr algn="ctr"/>
                <a:r>
                  <a:rPr lang="en-US" sz="2400" b="1" dirty="0"/>
                  <a:t>ENFP</a:t>
                </a:r>
              </a:p>
            </p:txBody>
          </p:sp>
          <p:sp>
            <p:nvSpPr>
              <p:cNvPr id="26" name="TextBox 25">
                <a:extLst>
                  <a:ext uri="{FF2B5EF4-FFF2-40B4-BE49-F238E27FC236}">
                    <a16:creationId xmlns:a16="http://schemas.microsoft.com/office/drawing/2014/main" id="{80ADE81B-9889-EEE2-CE0A-9CC7FA6117D2}"/>
                  </a:ext>
                </a:extLst>
              </p:cNvPr>
              <p:cNvSpPr txBox="1"/>
              <p:nvPr/>
            </p:nvSpPr>
            <p:spPr>
              <a:xfrm>
                <a:off x="6936756" y="2352614"/>
                <a:ext cx="1401000" cy="461665"/>
              </a:xfrm>
              <a:prstGeom prst="rect">
                <a:avLst/>
              </a:prstGeom>
              <a:noFill/>
            </p:spPr>
            <p:txBody>
              <a:bodyPr wrap="square" rtlCol="0">
                <a:spAutoFit/>
              </a:bodyPr>
              <a:lstStyle/>
              <a:p>
                <a:pPr algn="ctr"/>
                <a:r>
                  <a:rPr lang="en-US" sz="2400" b="1" dirty="0"/>
                  <a:t>INFP</a:t>
                </a:r>
              </a:p>
            </p:txBody>
          </p:sp>
          <p:sp>
            <p:nvSpPr>
              <p:cNvPr id="27" name="TextBox 26">
                <a:extLst>
                  <a:ext uri="{FF2B5EF4-FFF2-40B4-BE49-F238E27FC236}">
                    <a16:creationId xmlns:a16="http://schemas.microsoft.com/office/drawing/2014/main" id="{945ED8A5-B8E3-4188-1CD4-58DF5F795D51}"/>
                  </a:ext>
                </a:extLst>
              </p:cNvPr>
              <p:cNvSpPr txBox="1"/>
              <p:nvPr/>
            </p:nvSpPr>
            <p:spPr>
              <a:xfrm>
                <a:off x="8361516" y="2352614"/>
                <a:ext cx="1416240" cy="461665"/>
              </a:xfrm>
              <a:prstGeom prst="rect">
                <a:avLst/>
              </a:prstGeom>
              <a:noFill/>
            </p:spPr>
            <p:txBody>
              <a:bodyPr wrap="square" rtlCol="0">
                <a:spAutoFit/>
              </a:bodyPr>
              <a:lstStyle/>
              <a:p>
                <a:pPr algn="ctr"/>
                <a:r>
                  <a:rPr lang="en-US" sz="2400" b="1" dirty="0"/>
                  <a:t>INTP</a:t>
                </a:r>
              </a:p>
            </p:txBody>
          </p:sp>
          <p:sp>
            <p:nvSpPr>
              <p:cNvPr id="28" name="TextBox 27">
                <a:extLst>
                  <a:ext uri="{FF2B5EF4-FFF2-40B4-BE49-F238E27FC236}">
                    <a16:creationId xmlns:a16="http://schemas.microsoft.com/office/drawing/2014/main" id="{AFBFB9A3-9AAA-7BB4-BB04-2D1568F45FF0}"/>
                  </a:ext>
                </a:extLst>
              </p:cNvPr>
              <p:cNvSpPr txBox="1"/>
              <p:nvPr/>
            </p:nvSpPr>
            <p:spPr>
              <a:xfrm>
                <a:off x="10016712" y="2352614"/>
                <a:ext cx="956088" cy="461665"/>
              </a:xfrm>
              <a:prstGeom prst="rect">
                <a:avLst/>
              </a:prstGeom>
              <a:noFill/>
            </p:spPr>
            <p:txBody>
              <a:bodyPr wrap="square" rtlCol="0">
                <a:spAutoFit/>
              </a:bodyPr>
              <a:lstStyle/>
              <a:p>
                <a:r>
                  <a:rPr lang="en-US" sz="2400" b="1" dirty="0"/>
                  <a:t>ENTP</a:t>
                </a:r>
              </a:p>
            </p:txBody>
          </p:sp>
          <p:sp>
            <p:nvSpPr>
              <p:cNvPr id="29" name="TextBox 28">
                <a:extLst>
                  <a:ext uri="{FF2B5EF4-FFF2-40B4-BE49-F238E27FC236}">
                    <a16:creationId xmlns:a16="http://schemas.microsoft.com/office/drawing/2014/main" id="{200D0C40-7C26-7AB2-9B9B-FA71A0DB3BBC}"/>
                  </a:ext>
                </a:extLst>
              </p:cNvPr>
              <p:cNvSpPr txBox="1"/>
              <p:nvPr/>
            </p:nvSpPr>
            <p:spPr>
              <a:xfrm>
                <a:off x="5492496" y="3792614"/>
                <a:ext cx="1412568" cy="461665"/>
              </a:xfrm>
              <a:prstGeom prst="rect">
                <a:avLst/>
              </a:prstGeom>
              <a:noFill/>
            </p:spPr>
            <p:txBody>
              <a:bodyPr wrap="square" rtlCol="0">
                <a:spAutoFit/>
              </a:bodyPr>
              <a:lstStyle/>
              <a:p>
                <a:pPr algn="ctr"/>
                <a:r>
                  <a:rPr lang="en-US" sz="2400" b="1" dirty="0"/>
                  <a:t>ESFP</a:t>
                </a:r>
              </a:p>
            </p:txBody>
          </p:sp>
          <p:sp>
            <p:nvSpPr>
              <p:cNvPr id="30" name="TextBox 29">
                <a:extLst>
                  <a:ext uri="{FF2B5EF4-FFF2-40B4-BE49-F238E27FC236}">
                    <a16:creationId xmlns:a16="http://schemas.microsoft.com/office/drawing/2014/main" id="{E18966CB-C3FB-3A82-A236-3BABF7BE772E}"/>
                  </a:ext>
                </a:extLst>
              </p:cNvPr>
              <p:cNvSpPr txBox="1"/>
              <p:nvPr/>
            </p:nvSpPr>
            <p:spPr>
              <a:xfrm>
                <a:off x="6929448" y="3792614"/>
                <a:ext cx="1440000" cy="461665"/>
              </a:xfrm>
              <a:prstGeom prst="rect">
                <a:avLst/>
              </a:prstGeom>
              <a:noFill/>
            </p:spPr>
            <p:txBody>
              <a:bodyPr wrap="square" rtlCol="0">
                <a:spAutoFit/>
              </a:bodyPr>
              <a:lstStyle/>
              <a:p>
                <a:pPr algn="ctr"/>
                <a:r>
                  <a:rPr lang="en-US" sz="2400" b="1" dirty="0"/>
                  <a:t>ISFP</a:t>
                </a:r>
              </a:p>
            </p:txBody>
          </p:sp>
          <p:sp>
            <p:nvSpPr>
              <p:cNvPr id="31" name="TextBox 30">
                <a:extLst>
                  <a:ext uri="{FF2B5EF4-FFF2-40B4-BE49-F238E27FC236}">
                    <a16:creationId xmlns:a16="http://schemas.microsoft.com/office/drawing/2014/main" id="{B65EA213-71A8-91E9-7779-56CAC6110232}"/>
                  </a:ext>
                </a:extLst>
              </p:cNvPr>
              <p:cNvSpPr txBox="1"/>
              <p:nvPr/>
            </p:nvSpPr>
            <p:spPr>
              <a:xfrm>
                <a:off x="8369448" y="3792614"/>
                <a:ext cx="1415616" cy="461665"/>
              </a:xfrm>
              <a:prstGeom prst="rect">
                <a:avLst/>
              </a:prstGeom>
              <a:noFill/>
            </p:spPr>
            <p:txBody>
              <a:bodyPr wrap="square" rtlCol="0">
                <a:spAutoFit/>
              </a:bodyPr>
              <a:lstStyle/>
              <a:p>
                <a:pPr algn="ctr"/>
                <a:r>
                  <a:rPr lang="en-US" sz="2400" b="1" dirty="0"/>
                  <a:t>ISTP</a:t>
                </a:r>
              </a:p>
            </p:txBody>
          </p:sp>
          <p:sp>
            <p:nvSpPr>
              <p:cNvPr id="32" name="TextBox 31">
                <a:extLst>
                  <a:ext uri="{FF2B5EF4-FFF2-40B4-BE49-F238E27FC236}">
                    <a16:creationId xmlns:a16="http://schemas.microsoft.com/office/drawing/2014/main" id="{8F97974B-4990-252C-0764-EE6CE2D3B53B}"/>
                  </a:ext>
                </a:extLst>
              </p:cNvPr>
              <p:cNvSpPr txBox="1"/>
              <p:nvPr/>
            </p:nvSpPr>
            <p:spPr>
              <a:xfrm>
                <a:off x="10016712" y="3792614"/>
                <a:ext cx="956088" cy="461665"/>
              </a:xfrm>
              <a:prstGeom prst="rect">
                <a:avLst/>
              </a:prstGeom>
              <a:noFill/>
            </p:spPr>
            <p:txBody>
              <a:bodyPr wrap="square" rtlCol="0">
                <a:spAutoFit/>
              </a:bodyPr>
              <a:lstStyle/>
              <a:p>
                <a:r>
                  <a:rPr lang="en-US" sz="2400" b="1" dirty="0"/>
                  <a:t>ESTP</a:t>
                </a:r>
              </a:p>
            </p:txBody>
          </p:sp>
          <p:sp>
            <p:nvSpPr>
              <p:cNvPr id="33" name="TextBox 32">
                <a:extLst>
                  <a:ext uri="{FF2B5EF4-FFF2-40B4-BE49-F238E27FC236}">
                    <a16:creationId xmlns:a16="http://schemas.microsoft.com/office/drawing/2014/main" id="{F7A1E260-40D4-40EB-0018-F5F0AF8F7A3E}"/>
                  </a:ext>
                </a:extLst>
              </p:cNvPr>
              <p:cNvSpPr txBox="1"/>
              <p:nvPr/>
            </p:nvSpPr>
            <p:spPr>
              <a:xfrm>
                <a:off x="5492496" y="5208393"/>
                <a:ext cx="1412568" cy="461665"/>
              </a:xfrm>
              <a:prstGeom prst="rect">
                <a:avLst/>
              </a:prstGeom>
              <a:noFill/>
            </p:spPr>
            <p:txBody>
              <a:bodyPr wrap="square" rtlCol="0">
                <a:spAutoFit/>
              </a:bodyPr>
              <a:lstStyle/>
              <a:p>
                <a:pPr algn="ctr"/>
                <a:r>
                  <a:rPr lang="en-US" sz="2400" b="1" dirty="0"/>
                  <a:t>ESFJ</a:t>
                </a:r>
              </a:p>
            </p:txBody>
          </p:sp>
          <p:sp>
            <p:nvSpPr>
              <p:cNvPr id="34" name="TextBox 33">
                <a:extLst>
                  <a:ext uri="{FF2B5EF4-FFF2-40B4-BE49-F238E27FC236}">
                    <a16:creationId xmlns:a16="http://schemas.microsoft.com/office/drawing/2014/main" id="{882E75A7-1C4C-81EA-8256-6149C5DFE480}"/>
                  </a:ext>
                </a:extLst>
              </p:cNvPr>
              <p:cNvSpPr txBox="1"/>
              <p:nvPr/>
            </p:nvSpPr>
            <p:spPr>
              <a:xfrm>
                <a:off x="6936756" y="5208393"/>
                <a:ext cx="1408308" cy="461665"/>
              </a:xfrm>
              <a:prstGeom prst="rect">
                <a:avLst/>
              </a:prstGeom>
              <a:noFill/>
            </p:spPr>
            <p:txBody>
              <a:bodyPr wrap="square" rtlCol="0">
                <a:spAutoFit/>
              </a:bodyPr>
              <a:lstStyle/>
              <a:p>
                <a:pPr algn="ctr"/>
                <a:r>
                  <a:rPr lang="en-US" sz="2400" b="1" dirty="0"/>
                  <a:t>ISFJ</a:t>
                </a:r>
              </a:p>
            </p:txBody>
          </p:sp>
          <p:sp>
            <p:nvSpPr>
              <p:cNvPr id="35" name="TextBox 34">
                <a:extLst>
                  <a:ext uri="{FF2B5EF4-FFF2-40B4-BE49-F238E27FC236}">
                    <a16:creationId xmlns:a16="http://schemas.microsoft.com/office/drawing/2014/main" id="{946659E1-09AD-A96E-E807-75338A57978E}"/>
                  </a:ext>
                </a:extLst>
              </p:cNvPr>
              <p:cNvSpPr txBox="1"/>
              <p:nvPr/>
            </p:nvSpPr>
            <p:spPr>
              <a:xfrm>
                <a:off x="8372496" y="5208393"/>
                <a:ext cx="1412568" cy="461665"/>
              </a:xfrm>
              <a:prstGeom prst="rect">
                <a:avLst/>
              </a:prstGeom>
              <a:noFill/>
            </p:spPr>
            <p:txBody>
              <a:bodyPr wrap="square" rtlCol="0">
                <a:spAutoFit/>
              </a:bodyPr>
              <a:lstStyle/>
              <a:p>
                <a:pPr algn="ctr"/>
                <a:r>
                  <a:rPr lang="en-US" sz="2400" b="1" dirty="0"/>
                  <a:t>ISTJ</a:t>
                </a:r>
              </a:p>
            </p:txBody>
          </p:sp>
          <p:sp>
            <p:nvSpPr>
              <p:cNvPr id="36" name="TextBox 35">
                <a:extLst>
                  <a:ext uri="{FF2B5EF4-FFF2-40B4-BE49-F238E27FC236}">
                    <a16:creationId xmlns:a16="http://schemas.microsoft.com/office/drawing/2014/main" id="{88652BC8-3BC0-4673-B389-3084780AEF81}"/>
                  </a:ext>
                </a:extLst>
              </p:cNvPr>
              <p:cNvSpPr txBox="1"/>
              <p:nvPr/>
            </p:nvSpPr>
            <p:spPr>
              <a:xfrm>
                <a:off x="9797256" y="5208393"/>
                <a:ext cx="1440000" cy="461665"/>
              </a:xfrm>
              <a:prstGeom prst="rect">
                <a:avLst/>
              </a:prstGeom>
              <a:noFill/>
            </p:spPr>
            <p:txBody>
              <a:bodyPr wrap="square" rtlCol="0">
                <a:spAutoFit/>
              </a:bodyPr>
              <a:lstStyle/>
              <a:p>
                <a:pPr algn="ctr"/>
                <a:r>
                  <a:rPr lang="en-US" sz="2400" b="1" dirty="0"/>
                  <a:t>ESTJ</a:t>
                </a:r>
              </a:p>
            </p:txBody>
          </p:sp>
          <p:sp>
            <p:nvSpPr>
              <p:cNvPr id="37" name="TextBox 36">
                <a:extLst>
                  <a:ext uri="{FF2B5EF4-FFF2-40B4-BE49-F238E27FC236}">
                    <a16:creationId xmlns:a16="http://schemas.microsoft.com/office/drawing/2014/main" id="{692E4529-F759-5F0F-7C17-E4136C87E9C0}"/>
                  </a:ext>
                </a:extLst>
              </p:cNvPr>
              <p:cNvSpPr txBox="1"/>
              <p:nvPr/>
            </p:nvSpPr>
            <p:spPr>
              <a:xfrm>
                <a:off x="5477256" y="1226202"/>
                <a:ext cx="1440000" cy="369332"/>
              </a:xfrm>
              <a:prstGeom prst="rect">
                <a:avLst/>
              </a:prstGeom>
              <a:noFill/>
            </p:spPr>
            <p:txBody>
              <a:bodyPr wrap="square" rtlCol="0">
                <a:spAutoFit/>
              </a:bodyPr>
              <a:lstStyle/>
              <a:p>
                <a:pPr algn="ctr"/>
                <a:r>
                  <a:rPr lang="en-US" b="1" dirty="0"/>
                  <a:t>Teacher</a:t>
                </a:r>
              </a:p>
            </p:txBody>
          </p:sp>
          <p:sp>
            <p:nvSpPr>
              <p:cNvPr id="38" name="TextBox 37">
                <a:extLst>
                  <a:ext uri="{FF2B5EF4-FFF2-40B4-BE49-F238E27FC236}">
                    <a16:creationId xmlns:a16="http://schemas.microsoft.com/office/drawing/2014/main" id="{D21B1701-0F8B-23C2-3112-3A0911B23ABA}"/>
                  </a:ext>
                </a:extLst>
              </p:cNvPr>
              <p:cNvSpPr txBox="1"/>
              <p:nvPr/>
            </p:nvSpPr>
            <p:spPr>
              <a:xfrm>
                <a:off x="6917256" y="1241306"/>
                <a:ext cx="1440000" cy="369332"/>
              </a:xfrm>
              <a:prstGeom prst="rect">
                <a:avLst/>
              </a:prstGeom>
              <a:noFill/>
            </p:spPr>
            <p:txBody>
              <a:bodyPr wrap="square" rtlCol="0">
                <a:spAutoFit/>
              </a:bodyPr>
              <a:lstStyle/>
              <a:p>
                <a:pPr algn="ctr"/>
                <a:r>
                  <a:rPr lang="en-US" b="1" dirty="0"/>
                  <a:t>Counselor</a:t>
                </a:r>
              </a:p>
            </p:txBody>
          </p:sp>
          <p:sp>
            <p:nvSpPr>
              <p:cNvPr id="39" name="TextBox 38">
                <a:extLst>
                  <a:ext uri="{FF2B5EF4-FFF2-40B4-BE49-F238E27FC236}">
                    <a16:creationId xmlns:a16="http://schemas.microsoft.com/office/drawing/2014/main" id="{9E3D9A38-D8C9-6C8C-6F4E-598EADA09757}"/>
                  </a:ext>
                </a:extLst>
              </p:cNvPr>
              <p:cNvSpPr txBox="1"/>
              <p:nvPr/>
            </p:nvSpPr>
            <p:spPr>
              <a:xfrm>
                <a:off x="8357256" y="1241306"/>
                <a:ext cx="1440000" cy="369332"/>
              </a:xfrm>
              <a:prstGeom prst="rect">
                <a:avLst/>
              </a:prstGeom>
              <a:noFill/>
            </p:spPr>
            <p:txBody>
              <a:bodyPr wrap="square" rtlCol="0">
                <a:spAutoFit/>
              </a:bodyPr>
              <a:lstStyle/>
              <a:p>
                <a:pPr algn="ctr"/>
                <a:r>
                  <a:rPr lang="en-US" b="1" dirty="0"/>
                  <a:t>Mastermind</a:t>
                </a:r>
              </a:p>
            </p:txBody>
          </p:sp>
          <p:sp>
            <p:nvSpPr>
              <p:cNvPr id="40" name="TextBox 39">
                <a:extLst>
                  <a:ext uri="{FF2B5EF4-FFF2-40B4-BE49-F238E27FC236}">
                    <a16:creationId xmlns:a16="http://schemas.microsoft.com/office/drawing/2014/main" id="{51E041D6-16CB-EFFC-B172-12435045FBD6}"/>
                  </a:ext>
                </a:extLst>
              </p:cNvPr>
              <p:cNvSpPr txBox="1"/>
              <p:nvPr/>
            </p:nvSpPr>
            <p:spPr>
              <a:xfrm>
                <a:off x="9656064" y="1272083"/>
                <a:ext cx="1764792" cy="338554"/>
              </a:xfrm>
              <a:prstGeom prst="rect">
                <a:avLst/>
              </a:prstGeom>
              <a:noFill/>
            </p:spPr>
            <p:txBody>
              <a:bodyPr wrap="square" rtlCol="0">
                <a:spAutoFit/>
              </a:bodyPr>
              <a:lstStyle/>
              <a:p>
                <a:pPr algn="ctr"/>
                <a:r>
                  <a:rPr lang="en-US" sz="1600" b="1" dirty="0"/>
                  <a:t>Field Marshall</a:t>
                </a:r>
              </a:p>
            </p:txBody>
          </p:sp>
          <p:sp>
            <p:nvSpPr>
              <p:cNvPr id="41" name="TextBox 40">
                <a:extLst>
                  <a:ext uri="{FF2B5EF4-FFF2-40B4-BE49-F238E27FC236}">
                    <a16:creationId xmlns:a16="http://schemas.microsoft.com/office/drawing/2014/main" id="{F18CF2D9-749C-BF6A-48EC-EB2786769A88}"/>
                  </a:ext>
                </a:extLst>
              </p:cNvPr>
              <p:cNvSpPr txBox="1"/>
              <p:nvPr/>
            </p:nvSpPr>
            <p:spPr>
              <a:xfrm>
                <a:off x="5492496" y="2657148"/>
                <a:ext cx="1440000" cy="369332"/>
              </a:xfrm>
              <a:prstGeom prst="rect">
                <a:avLst/>
              </a:prstGeom>
              <a:noFill/>
            </p:spPr>
            <p:txBody>
              <a:bodyPr wrap="square" rtlCol="0">
                <a:spAutoFit/>
              </a:bodyPr>
              <a:lstStyle/>
              <a:p>
                <a:pPr algn="ctr"/>
                <a:r>
                  <a:rPr lang="en-US" b="1" dirty="0"/>
                  <a:t>Champion</a:t>
                </a:r>
              </a:p>
            </p:txBody>
          </p:sp>
          <p:sp>
            <p:nvSpPr>
              <p:cNvPr id="42" name="TextBox 41">
                <a:extLst>
                  <a:ext uri="{FF2B5EF4-FFF2-40B4-BE49-F238E27FC236}">
                    <a16:creationId xmlns:a16="http://schemas.microsoft.com/office/drawing/2014/main" id="{321777E6-BFAE-8E37-5C3B-7377FEC22C59}"/>
                  </a:ext>
                </a:extLst>
              </p:cNvPr>
              <p:cNvSpPr txBox="1"/>
              <p:nvPr/>
            </p:nvSpPr>
            <p:spPr>
              <a:xfrm>
                <a:off x="6932496" y="2659174"/>
                <a:ext cx="1440000" cy="369332"/>
              </a:xfrm>
              <a:prstGeom prst="rect">
                <a:avLst/>
              </a:prstGeom>
              <a:noFill/>
            </p:spPr>
            <p:txBody>
              <a:bodyPr wrap="square" rtlCol="0">
                <a:spAutoFit/>
              </a:bodyPr>
              <a:lstStyle/>
              <a:p>
                <a:pPr algn="ctr"/>
                <a:r>
                  <a:rPr lang="en-US" b="1" dirty="0"/>
                  <a:t>Healer</a:t>
                </a:r>
              </a:p>
            </p:txBody>
          </p:sp>
          <p:sp>
            <p:nvSpPr>
              <p:cNvPr id="43" name="TextBox 42">
                <a:extLst>
                  <a:ext uri="{FF2B5EF4-FFF2-40B4-BE49-F238E27FC236}">
                    <a16:creationId xmlns:a16="http://schemas.microsoft.com/office/drawing/2014/main" id="{EA598E36-4BA9-E10B-E68B-076B19203D7B}"/>
                  </a:ext>
                </a:extLst>
              </p:cNvPr>
              <p:cNvSpPr txBox="1"/>
              <p:nvPr/>
            </p:nvSpPr>
            <p:spPr>
              <a:xfrm>
                <a:off x="8372496" y="2661200"/>
                <a:ext cx="1440000" cy="369332"/>
              </a:xfrm>
              <a:prstGeom prst="rect">
                <a:avLst/>
              </a:prstGeom>
              <a:noFill/>
            </p:spPr>
            <p:txBody>
              <a:bodyPr wrap="square" rtlCol="0">
                <a:spAutoFit/>
              </a:bodyPr>
              <a:lstStyle/>
              <a:p>
                <a:pPr algn="ctr"/>
                <a:r>
                  <a:rPr lang="en-US" b="1" dirty="0"/>
                  <a:t>Architect</a:t>
                </a:r>
              </a:p>
            </p:txBody>
          </p:sp>
          <p:sp>
            <p:nvSpPr>
              <p:cNvPr id="44" name="TextBox 43">
                <a:extLst>
                  <a:ext uri="{FF2B5EF4-FFF2-40B4-BE49-F238E27FC236}">
                    <a16:creationId xmlns:a16="http://schemas.microsoft.com/office/drawing/2014/main" id="{1907F079-08CB-5DB0-3433-D6C010848743}"/>
                  </a:ext>
                </a:extLst>
              </p:cNvPr>
              <p:cNvSpPr txBox="1"/>
              <p:nvPr/>
            </p:nvSpPr>
            <p:spPr>
              <a:xfrm>
                <a:off x="9671304" y="2663225"/>
                <a:ext cx="1594409" cy="369332"/>
              </a:xfrm>
              <a:prstGeom prst="rect">
                <a:avLst/>
              </a:prstGeom>
              <a:noFill/>
            </p:spPr>
            <p:txBody>
              <a:bodyPr wrap="square" rtlCol="0">
                <a:spAutoFit/>
              </a:bodyPr>
              <a:lstStyle/>
              <a:p>
                <a:pPr algn="ctr"/>
                <a:r>
                  <a:rPr lang="en-US" b="1" dirty="0"/>
                  <a:t>Inventor</a:t>
                </a:r>
              </a:p>
            </p:txBody>
          </p:sp>
          <p:sp>
            <p:nvSpPr>
              <p:cNvPr id="45" name="TextBox 44">
                <a:extLst>
                  <a:ext uri="{FF2B5EF4-FFF2-40B4-BE49-F238E27FC236}">
                    <a16:creationId xmlns:a16="http://schemas.microsoft.com/office/drawing/2014/main" id="{45417933-FA2A-41D9-82CD-6F2BF3FA0045}"/>
                  </a:ext>
                </a:extLst>
              </p:cNvPr>
              <p:cNvSpPr txBox="1"/>
              <p:nvPr/>
            </p:nvSpPr>
            <p:spPr>
              <a:xfrm>
                <a:off x="5471160" y="4107996"/>
                <a:ext cx="1440000" cy="369332"/>
              </a:xfrm>
              <a:prstGeom prst="rect">
                <a:avLst/>
              </a:prstGeom>
              <a:noFill/>
            </p:spPr>
            <p:txBody>
              <a:bodyPr wrap="square" rtlCol="0">
                <a:spAutoFit/>
              </a:bodyPr>
              <a:lstStyle/>
              <a:p>
                <a:pPr algn="ctr"/>
                <a:r>
                  <a:rPr lang="en-US" b="1" dirty="0"/>
                  <a:t>Performer</a:t>
                </a:r>
              </a:p>
            </p:txBody>
          </p:sp>
          <p:sp>
            <p:nvSpPr>
              <p:cNvPr id="46" name="TextBox 45">
                <a:extLst>
                  <a:ext uri="{FF2B5EF4-FFF2-40B4-BE49-F238E27FC236}">
                    <a16:creationId xmlns:a16="http://schemas.microsoft.com/office/drawing/2014/main" id="{958384DC-EE46-7020-A2B4-80591C73707F}"/>
                  </a:ext>
                </a:extLst>
              </p:cNvPr>
              <p:cNvSpPr txBox="1"/>
              <p:nvPr/>
            </p:nvSpPr>
            <p:spPr>
              <a:xfrm>
                <a:off x="6911160" y="4101584"/>
                <a:ext cx="1440000" cy="369332"/>
              </a:xfrm>
              <a:prstGeom prst="rect">
                <a:avLst/>
              </a:prstGeom>
              <a:noFill/>
            </p:spPr>
            <p:txBody>
              <a:bodyPr wrap="square" rtlCol="0">
                <a:spAutoFit/>
              </a:bodyPr>
              <a:lstStyle/>
              <a:p>
                <a:pPr algn="ctr"/>
                <a:r>
                  <a:rPr lang="en-US" b="1" dirty="0"/>
                  <a:t>Composer</a:t>
                </a:r>
              </a:p>
            </p:txBody>
          </p:sp>
          <p:sp>
            <p:nvSpPr>
              <p:cNvPr id="47" name="TextBox 46">
                <a:extLst>
                  <a:ext uri="{FF2B5EF4-FFF2-40B4-BE49-F238E27FC236}">
                    <a16:creationId xmlns:a16="http://schemas.microsoft.com/office/drawing/2014/main" id="{22A25BFF-2665-DF74-FA44-7575163E0CDC}"/>
                  </a:ext>
                </a:extLst>
              </p:cNvPr>
              <p:cNvSpPr txBox="1"/>
              <p:nvPr/>
            </p:nvSpPr>
            <p:spPr>
              <a:xfrm>
                <a:off x="8351160" y="4101584"/>
                <a:ext cx="1440000" cy="369332"/>
              </a:xfrm>
              <a:prstGeom prst="rect">
                <a:avLst/>
              </a:prstGeom>
              <a:noFill/>
            </p:spPr>
            <p:txBody>
              <a:bodyPr wrap="square" rtlCol="0">
                <a:spAutoFit/>
              </a:bodyPr>
              <a:lstStyle/>
              <a:p>
                <a:pPr algn="ctr"/>
                <a:r>
                  <a:rPr lang="en-US" b="1" dirty="0"/>
                  <a:t>Operator</a:t>
                </a:r>
              </a:p>
            </p:txBody>
          </p:sp>
          <p:sp>
            <p:nvSpPr>
              <p:cNvPr id="48" name="TextBox 47">
                <a:extLst>
                  <a:ext uri="{FF2B5EF4-FFF2-40B4-BE49-F238E27FC236}">
                    <a16:creationId xmlns:a16="http://schemas.microsoft.com/office/drawing/2014/main" id="{2CDE170E-981A-B9C6-91B2-10DCC9BAC8E0}"/>
                  </a:ext>
                </a:extLst>
              </p:cNvPr>
              <p:cNvSpPr txBox="1"/>
              <p:nvPr/>
            </p:nvSpPr>
            <p:spPr>
              <a:xfrm>
                <a:off x="9617694" y="4103315"/>
                <a:ext cx="1764792" cy="369332"/>
              </a:xfrm>
              <a:prstGeom prst="rect">
                <a:avLst/>
              </a:prstGeom>
              <a:noFill/>
            </p:spPr>
            <p:txBody>
              <a:bodyPr wrap="square" rtlCol="0">
                <a:spAutoFit/>
              </a:bodyPr>
              <a:lstStyle/>
              <a:p>
                <a:pPr algn="ctr"/>
                <a:r>
                  <a:rPr lang="en-US" b="1" dirty="0"/>
                  <a:t>Promoter</a:t>
                </a:r>
              </a:p>
            </p:txBody>
          </p:sp>
          <p:sp>
            <p:nvSpPr>
              <p:cNvPr id="49" name="TextBox 48">
                <a:extLst>
                  <a:ext uri="{FF2B5EF4-FFF2-40B4-BE49-F238E27FC236}">
                    <a16:creationId xmlns:a16="http://schemas.microsoft.com/office/drawing/2014/main" id="{7FAE8287-45C3-4BDD-CDD5-F686EFA12DE7}"/>
                  </a:ext>
                </a:extLst>
              </p:cNvPr>
              <p:cNvSpPr txBox="1"/>
              <p:nvPr/>
            </p:nvSpPr>
            <p:spPr>
              <a:xfrm>
                <a:off x="5477256" y="5513124"/>
                <a:ext cx="1440000" cy="369332"/>
              </a:xfrm>
              <a:prstGeom prst="rect">
                <a:avLst/>
              </a:prstGeom>
              <a:noFill/>
            </p:spPr>
            <p:txBody>
              <a:bodyPr wrap="square" rtlCol="0">
                <a:spAutoFit/>
              </a:bodyPr>
              <a:lstStyle/>
              <a:p>
                <a:pPr algn="ctr"/>
                <a:r>
                  <a:rPr lang="en-US" b="1" dirty="0"/>
                  <a:t>Provider</a:t>
                </a:r>
              </a:p>
            </p:txBody>
          </p:sp>
          <p:sp>
            <p:nvSpPr>
              <p:cNvPr id="50" name="TextBox 49">
                <a:extLst>
                  <a:ext uri="{FF2B5EF4-FFF2-40B4-BE49-F238E27FC236}">
                    <a16:creationId xmlns:a16="http://schemas.microsoft.com/office/drawing/2014/main" id="{91E4A1AD-12D3-7AA4-D7BC-53AA9476EB53}"/>
                  </a:ext>
                </a:extLst>
              </p:cNvPr>
              <p:cNvSpPr txBox="1"/>
              <p:nvPr/>
            </p:nvSpPr>
            <p:spPr>
              <a:xfrm>
                <a:off x="6917256" y="5538986"/>
                <a:ext cx="1440000" cy="369332"/>
              </a:xfrm>
              <a:prstGeom prst="rect">
                <a:avLst/>
              </a:prstGeom>
              <a:noFill/>
            </p:spPr>
            <p:txBody>
              <a:bodyPr wrap="square" rtlCol="0">
                <a:spAutoFit/>
              </a:bodyPr>
              <a:lstStyle/>
              <a:p>
                <a:pPr algn="ctr"/>
                <a:r>
                  <a:rPr lang="en-US" b="1" dirty="0"/>
                  <a:t>Protector</a:t>
                </a:r>
              </a:p>
            </p:txBody>
          </p:sp>
          <p:sp>
            <p:nvSpPr>
              <p:cNvPr id="51" name="TextBox 50">
                <a:extLst>
                  <a:ext uri="{FF2B5EF4-FFF2-40B4-BE49-F238E27FC236}">
                    <a16:creationId xmlns:a16="http://schemas.microsoft.com/office/drawing/2014/main" id="{21C3BDB2-D514-4331-CB2A-B6055106A906}"/>
                  </a:ext>
                </a:extLst>
              </p:cNvPr>
              <p:cNvSpPr txBox="1"/>
              <p:nvPr/>
            </p:nvSpPr>
            <p:spPr>
              <a:xfrm>
                <a:off x="8357256" y="5538986"/>
                <a:ext cx="1440000" cy="369332"/>
              </a:xfrm>
              <a:prstGeom prst="rect">
                <a:avLst/>
              </a:prstGeom>
              <a:noFill/>
            </p:spPr>
            <p:txBody>
              <a:bodyPr wrap="square" rtlCol="0">
                <a:spAutoFit/>
              </a:bodyPr>
              <a:lstStyle/>
              <a:p>
                <a:pPr algn="ctr"/>
                <a:r>
                  <a:rPr lang="en-US" b="1" dirty="0"/>
                  <a:t>Inspector</a:t>
                </a:r>
              </a:p>
            </p:txBody>
          </p:sp>
          <p:sp>
            <p:nvSpPr>
              <p:cNvPr id="52" name="TextBox 51">
                <a:extLst>
                  <a:ext uri="{FF2B5EF4-FFF2-40B4-BE49-F238E27FC236}">
                    <a16:creationId xmlns:a16="http://schemas.microsoft.com/office/drawing/2014/main" id="{84A23A64-760D-844B-ED8F-8554B6F24EA6}"/>
                  </a:ext>
                </a:extLst>
              </p:cNvPr>
              <p:cNvSpPr txBox="1"/>
              <p:nvPr/>
            </p:nvSpPr>
            <p:spPr>
              <a:xfrm>
                <a:off x="9656064" y="5551475"/>
                <a:ext cx="1764792" cy="369332"/>
              </a:xfrm>
              <a:prstGeom prst="rect">
                <a:avLst/>
              </a:prstGeom>
              <a:noFill/>
            </p:spPr>
            <p:txBody>
              <a:bodyPr wrap="square" rtlCol="0">
                <a:spAutoFit/>
              </a:bodyPr>
              <a:lstStyle/>
              <a:p>
                <a:pPr algn="ctr"/>
                <a:r>
                  <a:rPr lang="en-US" b="1" dirty="0"/>
                  <a:t>Supervisor</a:t>
                </a:r>
              </a:p>
            </p:txBody>
          </p:sp>
          <p:sp>
            <p:nvSpPr>
              <p:cNvPr id="53" name="TextBox 52">
                <a:extLst>
                  <a:ext uri="{FF2B5EF4-FFF2-40B4-BE49-F238E27FC236}">
                    <a16:creationId xmlns:a16="http://schemas.microsoft.com/office/drawing/2014/main" id="{F43C4B43-1CD6-52D0-EE9A-00B2D5CBAE86}"/>
                  </a:ext>
                </a:extLst>
              </p:cNvPr>
              <p:cNvSpPr txBox="1"/>
              <p:nvPr/>
            </p:nvSpPr>
            <p:spPr>
              <a:xfrm>
                <a:off x="8363260" y="1753053"/>
                <a:ext cx="1440000" cy="600164"/>
              </a:xfrm>
              <a:prstGeom prst="rect">
                <a:avLst/>
              </a:prstGeom>
              <a:noFill/>
            </p:spPr>
            <p:txBody>
              <a:bodyPr wrap="square" rtlCol="0">
                <a:spAutoFit/>
              </a:bodyPr>
              <a:lstStyle/>
              <a:p>
                <a:pPr algn="ctr"/>
                <a:r>
                  <a:rPr lang="en-US" sz="1100" b="1" dirty="0"/>
                  <a:t>Elon Musk</a:t>
                </a:r>
              </a:p>
              <a:p>
                <a:pPr algn="ctr"/>
                <a:r>
                  <a:rPr lang="en-US" sz="1100" b="1" dirty="0"/>
                  <a:t>Christopher Nolan</a:t>
                </a:r>
              </a:p>
              <a:p>
                <a:pPr algn="ctr"/>
                <a:r>
                  <a:rPr lang="en-US" sz="1100" b="1" dirty="0"/>
                  <a:t>Michelle Obama</a:t>
                </a:r>
              </a:p>
            </p:txBody>
          </p:sp>
        </p:grpSp>
        <p:sp>
          <p:nvSpPr>
            <p:cNvPr id="101" name="TextBox 100">
              <a:extLst>
                <a:ext uri="{FF2B5EF4-FFF2-40B4-BE49-F238E27FC236}">
                  <a16:creationId xmlns:a16="http://schemas.microsoft.com/office/drawing/2014/main" id="{7F328C9C-94E1-39F3-8DEB-861D5FDDDB19}"/>
                </a:ext>
              </a:extLst>
            </p:cNvPr>
            <p:cNvSpPr txBox="1"/>
            <p:nvPr/>
          </p:nvSpPr>
          <p:spPr>
            <a:xfrm>
              <a:off x="8029915" y="5817119"/>
              <a:ext cx="639586" cy="261610"/>
            </a:xfrm>
            <a:prstGeom prst="rect">
              <a:avLst/>
            </a:prstGeom>
            <a:noFill/>
          </p:spPr>
          <p:txBody>
            <a:bodyPr wrap="square" rtlCol="0">
              <a:spAutoFit/>
            </a:bodyPr>
            <a:lstStyle/>
            <a:p>
              <a:pPr algn="ctr"/>
              <a:r>
                <a:rPr lang="en-US" sz="1100" b="1" dirty="0"/>
                <a:t>13.8%</a:t>
              </a:r>
            </a:p>
          </p:txBody>
        </p:sp>
        <p:sp>
          <p:nvSpPr>
            <p:cNvPr id="102" name="TextBox 101">
              <a:extLst>
                <a:ext uri="{FF2B5EF4-FFF2-40B4-BE49-F238E27FC236}">
                  <a16:creationId xmlns:a16="http://schemas.microsoft.com/office/drawing/2014/main" id="{FB08C4C6-08D9-8BDE-0237-BEFB3B3B059F}"/>
                </a:ext>
              </a:extLst>
            </p:cNvPr>
            <p:cNvSpPr txBox="1"/>
            <p:nvPr/>
          </p:nvSpPr>
          <p:spPr>
            <a:xfrm>
              <a:off x="6509596" y="5817119"/>
              <a:ext cx="639586" cy="261610"/>
            </a:xfrm>
            <a:prstGeom prst="rect">
              <a:avLst/>
            </a:prstGeom>
            <a:noFill/>
          </p:spPr>
          <p:txBody>
            <a:bodyPr wrap="square" rtlCol="0">
              <a:spAutoFit/>
            </a:bodyPr>
            <a:lstStyle/>
            <a:p>
              <a:pPr algn="ctr"/>
              <a:r>
                <a:rPr lang="en-US" sz="1100" b="1" dirty="0"/>
                <a:t>12.3%</a:t>
              </a:r>
            </a:p>
          </p:txBody>
        </p:sp>
        <p:sp>
          <p:nvSpPr>
            <p:cNvPr id="103" name="TextBox 102">
              <a:extLst>
                <a:ext uri="{FF2B5EF4-FFF2-40B4-BE49-F238E27FC236}">
                  <a16:creationId xmlns:a16="http://schemas.microsoft.com/office/drawing/2014/main" id="{A91BD583-99C4-D3D0-5095-557DFDC30DD5}"/>
                </a:ext>
              </a:extLst>
            </p:cNvPr>
            <p:cNvSpPr txBox="1"/>
            <p:nvPr/>
          </p:nvSpPr>
          <p:spPr>
            <a:xfrm>
              <a:off x="9526658" y="5827877"/>
              <a:ext cx="639586" cy="261610"/>
            </a:xfrm>
            <a:prstGeom prst="rect">
              <a:avLst/>
            </a:prstGeom>
            <a:noFill/>
          </p:spPr>
          <p:txBody>
            <a:bodyPr wrap="square" rtlCol="0">
              <a:spAutoFit/>
            </a:bodyPr>
            <a:lstStyle/>
            <a:p>
              <a:pPr algn="ctr"/>
              <a:r>
                <a:rPr lang="en-US" sz="1100" b="1" dirty="0"/>
                <a:t>11.6%</a:t>
              </a:r>
            </a:p>
          </p:txBody>
        </p:sp>
        <p:sp>
          <p:nvSpPr>
            <p:cNvPr id="104" name="TextBox 103">
              <a:extLst>
                <a:ext uri="{FF2B5EF4-FFF2-40B4-BE49-F238E27FC236}">
                  <a16:creationId xmlns:a16="http://schemas.microsoft.com/office/drawing/2014/main" id="{56F3AE4D-BE72-11C9-DF89-9C27A736FBE7}"/>
                </a:ext>
              </a:extLst>
            </p:cNvPr>
            <p:cNvSpPr txBox="1"/>
            <p:nvPr/>
          </p:nvSpPr>
          <p:spPr>
            <a:xfrm>
              <a:off x="8029915" y="4405078"/>
              <a:ext cx="639586" cy="261610"/>
            </a:xfrm>
            <a:prstGeom prst="rect">
              <a:avLst/>
            </a:prstGeom>
            <a:noFill/>
          </p:spPr>
          <p:txBody>
            <a:bodyPr wrap="square" rtlCol="0">
              <a:spAutoFit/>
            </a:bodyPr>
            <a:lstStyle/>
            <a:p>
              <a:pPr algn="ctr"/>
              <a:r>
                <a:rPr lang="en-US" sz="1100" b="1" dirty="0"/>
                <a:t>8.8%</a:t>
              </a:r>
            </a:p>
          </p:txBody>
        </p:sp>
        <p:sp>
          <p:nvSpPr>
            <p:cNvPr id="105" name="TextBox 104">
              <a:extLst>
                <a:ext uri="{FF2B5EF4-FFF2-40B4-BE49-F238E27FC236}">
                  <a16:creationId xmlns:a16="http://schemas.microsoft.com/office/drawing/2014/main" id="{F519EEDC-8A03-C6D9-368D-BCC57D34D433}"/>
                </a:ext>
              </a:extLst>
            </p:cNvPr>
            <p:cNvSpPr txBox="1"/>
            <p:nvPr/>
          </p:nvSpPr>
          <p:spPr>
            <a:xfrm>
              <a:off x="10974422" y="5817119"/>
              <a:ext cx="639586" cy="261610"/>
            </a:xfrm>
            <a:prstGeom prst="rect">
              <a:avLst/>
            </a:prstGeom>
            <a:noFill/>
          </p:spPr>
          <p:txBody>
            <a:bodyPr wrap="square" rtlCol="0">
              <a:spAutoFit/>
            </a:bodyPr>
            <a:lstStyle/>
            <a:p>
              <a:pPr algn="ctr"/>
              <a:r>
                <a:rPr lang="en-US" sz="1100" b="1" dirty="0"/>
                <a:t>8.7%</a:t>
              </a:r>
            </a:p>
          </p:txBody>
        </p:sp>
        <p:sp>
          <p:nvSpPr>
            <p:cNvPr id="106" name="TextBox 105">
              <a:extLst>
                <a:ext uri="{FF2B5EF4-FFF2-40B4-BE49-F238E27FC236}">
                  <a16:creationId xmlns:a16="http://schemas.microsoft.com/office/drawing/2014/main" id="{AE01A013-D5C5-7B70-8E04-90B115E8246F}"/>
                </a:ext>
              </a:extLst>
            </p:cNvPr>
            <p:cNvSpPr txBox="1"/>
            <p:nvPr/>
          </p:nvSpPr>
          <p:spPr>
            <a:xfrm>
              <a:off x="6540690" y="4405078"/>
              <a:ext cx="639586" cy="261610"/>
            </a:xfrm>
            <a:prstGeom prst="rect">
              <a:avLst/>
            </a:prstGeom>
            <a:noFill/>
          </p:spPr>
          <p:txBody>
            <a:bodyPr wrap="square" rtlCol="0">
              <a:spAutoFit/>
            </a:bodyPr>
            <a:lstStyle/>
            <a:p>
              <a:pPr algn="ctr"/>
              <a:r>
                <a:rPr lang="en-US" sz="1100" b="1" dirty="0"/>
                <a:t>8.5%</a:t>
              </a:r>
            </a:p>
          </p:txBody>
        </p:sp>
        <p:sp>
          <p:nvSpPr>
            <p:cNvPr id="107" name="TextBox 106">
              <a:extLst>
                <a:ext uri="{FF2B5EF4-FFF2-40B4-BE49-F238E27FC236}">
                  <a16:creationId xmlns:a16="http://schemas.microsoft.com/office/drawing/2014/main" id="{ADAF6EC2-7279-12A2-4835-0FB01FA89328}"/>
                </a:ext>
              </a:extLst>
            </p:cNvPr>
            <p:cNvSpPr txBox="1"/>
            <p:nvPr/>
          </p:nvSpPr>
          <p:spPr>
            <a:xfrm>
              <a:off x="6509596" y="2935571"/>
              <a:ext cx="639586" cy="261610"/>
            </a:xfrm>
            <a:prstGeom prst="rect">
              <a:avLst/>
            </a:prstGeom>
            <a:noFill/>
          </p:spPr>
          <p:txBody>
            <a:bodyPr wrap="square" rtlCol="0">
              <a:spAutoFit/>
            </a:bodyPr>
            <a:lstStyle/>
            <a:p>
              <a:pPr algn="ctr"/>
              <a:r>
                <a:rPr lang="en-US" sz="1100" b="1" dirty="0"/>
                <a:t>8.1%</a:t>
              </a:r>
            </a:p>
          </p:txBody>
        </p:sp>
        <p:sp>
          <p:nvSpPr>
            <p:cNvPr id="108" name="TextBox 107">
              <a:extLst>
                <a:ext uri="{FF2B5EF4-FFF2-40B4-BE49-F238E27FC236}">
                  <a16:creationId xmlns:a16="http://schemas.microsoft.com/office/drawing/2014/main" id="{1A505039-54CE-BA0E-9C2F-EB099FC0F20E}"/>
                </a:ext>
              </a:extLst>
            </p:cNvPr>
            <p:cNvSpPr txBox="1"/>
            <p:nvPr/>
          </p:nvSpPr>
          <p:spPr>
            <a:xfrm>
              <a:off x="9488727" y="4405525"/>
              <a:ext cx="639586" cy="261610"/>
            </a:xfrm>
            <a:prstGeom prst="rect">
              <a:avLst/>
            </a:prstGeom>
            <a:noFill/>
          </p:spPr>
          <p:txBody>
            <a:bodyPr wrap="square" rtlCol="0">
              <a:spAutoFit/>
            </a:bodyPr>
            <a:lstStyle/>
            <a:p>
              <a:pPr algn="ctr"/>
              <a:r>
                <a:rPr lang="en-US" sz="1100" b="1" dirty="0"/>
                <a:t>5.4%</a:t>
              </a:r>
            </a:p>
          </p:txBody>
        </p:sp>
        <p:sp>
          <p:nvSpPr>
            <p:cNvPr id="109" name="TextBox 108">
              <a:extLst>
                <a:ext uri="{FF2B5EF4-FFF2-40B4-BE49-F238E27FC236}">
                  <a16:creationId xmlns:a16="http://schemas.microsoft.com/office/drawing/2014/main" id="{371B011F-BA0C-F428-16C5-4F3B34DF4E20}"/>
                </a:ext>
              </a:extLst>
            </p:cNvPr>
            <p:cNvSpPr txBox="1"/>
            <p:nvPr/>
          </p:nvSpPr>
          <p:spPr>
            <a:xfrm>
              <a:off x="8006339" y="2931727"/>
              <a:ext cx="639586" cy="261610"/>
            </a:xfrm>
            <a:prstGeom prst="rect">
              <a:avLst/>
            </a:prstGeom>
            <a:noFill/>
          </p:spPr>
          <p:txBody>
            <a:bodyPr wrap="square" rtlCol="0">
              <a:spAutoFit/>
            </a:bodyPr>
            <a:lstStyle/>
            <a:p>
              <a:pPr algn="ctr"/>
              <a:r>
                <a:rPr lang="en-US" sz="1100" b="1" dirty="0"/>
                <a:t>4.4%</a:t>
              </a:r>
            </a:p>
          </p:txBody>
        </p:sp>
        <p:sp>
          <p:nvSpPr>
            <p:cNvPr id="110" name="TextBox 109">
              <a:extLst>
                <a:ext uri="{FF2B5EF4-FFF2-40B4-BE49-F238E27FC236}">
                  <a16:creationId xmlns:a16="http://schemas.microsoft.com/office/drawing/2014/main" id="{20353F16-7440-7460-FB8D-38E64E0C2CD0}"/>
                </a:ext>
              </a:extLst>
            </p:cNvPr>
            <p:cNvSpPr txBox="1"/>
            <p:nvPr/>
          </p:nvSpPr>
          <p:spPr>
            <a:xfrm>
              <a:off x="10974422" y="4394320"/>
              <a:ext cx="639586" cy="261610"/>
            </a:xfrm>
            <a:prstGeom prst="rect">
              <a:avLst/>
            </a:prstGeom>
            <a:noFill/>
          </p:spPr>
          <p:txBody>
            <a:bodyPr wrap="square" rtlCol="0">
              <a:spAutoFit/>
            </a:bodyPr>
            <a:lstStyle/>
            <a:p>
              <a:pPr algn="ctr"/>
              <a:r>
                <a:rPr lang="en-US" sz="1100" b="1" dirty="0"/>
                <a:t>4.3%</a:t>
              </a:r>
            </a:p>
          </p:txBody>
        </p:sp>
        <p:sp>
          <p:nvSpPr>
            <p:cNvPr id="111" name="TextBox 110">
              <a:extLst>
                <a:ext uri="{FF2B5EF4-FFF2-40B4-BE49-F238E27FC236}">
                  <a16:creationId xmlns:a16="http://schemas.microsoft.com/office/drawing/2014/main" id="{1EBBA0AE-CB00-A65D-4305-5DF42294FA0E}"/>
                </a:ext>
              </a:extLst>
            </p:cNvPr>
            <p:cNvSpPr txBox="1"/>
            <p:nvPr/>
          </p:nvSpPr>
          <p:spPr>
            <a:xfrm>
              <a:off x="9503082" y="2931727"/>
              <a:ext cx="639586" cy="261610"/>
            </a:xfrm>
            <a:prstGeom prst="rect">
              <a:avLst/>
            </a:prstGeom>
            <a:noFill/>
          </p:spPr>
          <p:txBody>
            <a:bodyPr wrap="square" rtlCol="0">
              <a:spAutoFit/>
            </a:bodyPr>
            <a:lstStyle/>
            <a:p>
              <a:pPr algn="ctr"/>
              <a:r>
                <a:rPr lang="en-US" sz="1100" b="1" dirty="0"/>
                <a:t>3.3%</a:t>
              </a:r>
            </a:p>
          </p:txBody>
        </p:sp>
        <p:sp>
          <p:nvSpPr>
            <p:cNvPr id="112" name="TextBox 111">
              <a:extLst>
                <a:ext uri="{FF2B5EF4-FFF2-40B4-BE49-F238E27FC236}">
                  <a16:creationId xmlns:a16="http://schemas.microsoft.com/office/drawing/2014/main" id="{B3905388-E54D-C18F-D35D-F27733B430C0}"/>
                </a:ext>
              </a:extLst>
            </p:cNvPr>
            <p:cNvSpPr txBox="1"/>
            <p:nvPr/>
          </p:nvSpPr>
          <p:spPr>
            <a:xfrm>
              <a:off x="10925377" y="2942485"/>
              <a:ext cx="639586" cy="261610"/>
            </a:xfrm>
            <a:prstGeom prst="rect">
              <a:avLst/>
            </a:prstGeom>
            <a:noFill/>
          </p:spPr>
          <p:txBody>
            <a:bodyPr wrap="square" rtlCol="0">
              <a:spAutoFit/>
            </a:bodyPr>
            <a:lstStyle/>
            <a:p>
              <a:pPr algn="ctr"/>
              <a:r>
                <a:rPr lang="en-US" sz="1100" b="1" dirty="0"/>
                <a:t>3.2%</a:t>
              </a:r>
            </a:p>
          </p:txBody>
        </p:sp>
        <p:sp>
          <p:nvSpPr>
            <p:cNvPr id="113" name="TextBox 112">
              <a:extLst>
                <a:ext uri="{FF2B5EF4-FFF2-40B4-BE49-F238E27FC236}">
                  <a16:creationId xmlns:a16="http://schemas.microsoft.com/office/drawing/2014/main" id="{8E50041F-A751-2292-9D46-F77FA1F73C76}"/>
                </a:ext>
              </a:extLst>
            </p:cNvPr>
            <p:cNvSpPr txBox="1"/>
            <p:nvPr/>
          </p:nvSpPr>
          <p:spPr>
            <a:xfrm>
              <a:off x="6509596" y="1494941"/>
              <a:ext cx="639586" cy="261610"/>
            </a:xfrm>
            <a:prstGeom prst="rect">
              <a:avLst/>
            </a:prstGeom>
            <a:noFill/>
          </p:spPr>
          <p:txBody>
            <a:bodyPr wrap="square" rtlCol="0">
              <a:spAutoFit/>
            </a:bodyPr>
            <a:lstStyle/>
            <a:p>
              <a:pPr algn="ctr"/>
              <a:r>
                <a:rPr lang="en-US" sz="1100" b="1" dirty="0"/>
                <a:t>2.5%</a:t>
              </a:r>
            </a:p>
          </p:txBody>
        </p:sp>
        <p:sp>
          <p:nvSpPr>
            <p:cNvPr id="114" name="TextBox 113">
              <a:extLst>
                <a:ext uri="{FF2B5EF4-FFF2-40B4-BE49-F238E27FC236}">
                  <a16:creationId xmlns:a16="http://schemas.microsoft.com/office/drawing/2014/main" id="{F7E19E80-DA01-8EEC-AB8F-AFE9EDD728BD}"/>
                </a:ext>
              </a:extLst>
            </p:cNvPr>
            <p:cNvSpPr txBox="1"/>
            <p:nvPr/>
          </p:nvSpPr>
          <p:spPr>
            <a:xfrm>
              <a:off x="7957360" y="1501408"/>
              <a:ext cx="639586" cy="261610"/>
            </a:xfrm>
            <a:prstGeom prst="rect">
              <a:avLst/>
            </a:prstGeom>
            <a:noFill/>
          </p:spPr>
          <p:txBody>
            <a:bodyPr wrap="square" rtlCol="0">
              <a:spAutoFit/>
            </a:bodyPr>
            <a:lstStyle/>
            <a:p>
              <a:pPr algn="ctr"/>
              <a:r>
                <a:rPr lang="en-US" sz="1100" b="1" dirty="0"/>
                <a:t>1.5%</a:t>
              </a:r>
            </a:p>
          </p:txBody>
        </p:sp>
        <p:sp>
          <p:nvSpPr>
            <p:cNvPr id="115" name="TextBox 114">
              <a:extLst>
                <a:ext uri="{FF2B5EF4-FFF2-40B4-BE49-F238E27FC236}">
                  <a16:creationId xmlns:a16="http://schemas.microsoft.com/office/drawing/2014/main" id="{8AF5BD4D-B306-E1A5-7741-51A13595596A}"/>
                </a:ext>
              </a:extLst>
            </p:cNvPr>
            <p:cNvSpPr txBox="1"/>
            <p:nvPr/>
          </p:nvSpPr>
          <p:spPr>
            <a:xfrm>
              <a:off x="9488727" y="1494941"/>
              <a:ext cx="639586" cy="261610"/>
            </a:xfrm>
            <a:prstGeom prst="rect">
              <a:avLst/>
            </a:prstGeom>
            <a:noFill/>
          </p:spPr>
          <p:txBody>
            <a:bodyPr wrap="square" rtlCol="0">
              <a:spAutoFit/>
            </a:bodyPr>
            <a:lstStyle/>
            <a:p>
              <a:pPr algn="ctr"/>
              <a:r>
                <a:rPr lang="en-US" sz="1100" b="1" dirty="0"/>
                <a:t>2.1%</a:t>
              </a:r>
            </a:p>
          </p:txBody>
        </p:sp>
        <p:sp>
          <p:nvSpPr>
            <p:cNvPr id="116" name="TextBox 115">
              <a:extLst>
                <a:ext uri="{FF2B5EF4-FFF2-40B4-BE49-F238E27FC236}">
                  <a16:creationId xmlns:a16="http://schemas.microsoft.com/office/drawing/2014/main" id="{967F90BA-EFF8-45B9-B6B0-8D3BF0458F55}"/>
                </a:ext>
              </a:extLst>
            </p:cNvPr>
            <p:cNvSpPr txBox="1"/>
            <p:nvPr/>
          </p:nvSpPr>
          <p:spPr>
            <a:xfrm>
              <a:off x="10936491" y="1491992"/>
              <a:ext cx="639586" cy="261610"/>
            </a:xfrm>
            <a:prstGeom prst="rect">
              <a:avLst/>
            </a:prstGeom>
            <a:noFill/>
          </p:spPr>
          <p:txBody>
            <a:bodyPr wrap="square" rtlCol="0">
              <a:spAutoFit/>
            </a:bodyPr>
            <a:lstStyle/>
            <a:p>
              <a:pPr algn="ctr"/>
              <a:r>
                <a:rPr lang="en-US" sz="1100" b="1" dirty="0"/>
                <a:t>1.8%</a:t>
              </a:r>
            </a:p>
          </p:txBody>
        </p:sp>
        <p:sp>
          <p:nvSpPr>
            <p:cNvPr id="117" name="TextBox 116">
              <a:extLst>
                <a:ext uri="{FF2B5EF4-FFF2-40B4-BE49-F238E27FC236}">
                  <a16:creationId xmlns:a16="http://schemas.microsoft.com/office/drawing/2014/main" id="{280D3D12-9A41-2281-07D8-1A54083DAE46}"/>
                </a:ext>
              </a:extLst>
            </p:cNvPr>
            <p:cNvSpPr txBox="1"/>
            <p:nvPr/>
          </p:nvSpPr>
          <p:spPr>
            <a:xfrm>
              <a:off x="6118546" y="1745897"/>
              <a:ext cx="1476526" cy="600164"/>
            </a:xfrm>
            <a:prstGeom prst="rect">
              <a:avLst/>
            </a:prstGeom>
            <a:noFill/>
          </p:spPr>
          <p:txBody>
            <a:bodyPr wrap="square" rtlCol="0">
              <a:spAutoFit/>
            </a:bodyPr>
            <a:lstStyle/>
            <a:p>
              <a:pPr algn="ctr"/>
              <a:r>
                <a:rPr lang="en-US" sz="1100" b="1" dirty="0"/>
                <a:t>Barack Obama</a:t>
              </a:r>
            </a:p>
            <a:p>
              <a:pPr algn="ctr"/>
              <a:r>
                <a:rPr lang="en-US" sz="1100" b="1" dirty="0"/>
                <a:t>Martin Luther Jr.</a:t>
              </a:r>
            </a:p>
            <a:p>
              <a:pPr algn="ctr"/>
              <a:r>
                <a:rPr lang="en-US" sz="1100" b="1" dirty="0"/>
                <a:t>Nelson Mandela</a:t>
              </a:r>
            </a:p>
          </p:txBody>
        </p:sp>
        <p:sp>
          <p:nvSpPr>
            <p:cNvPr id="118" name="TextBox 117">
              <a:extLst>
                <a:ext uri="{FF2B5EF4-FFF2-40B4-BE49-F238E27FC236}">
                  <a16:creationId xmlns:a16="http://schemas.microsoft.com/office/drawing/2014/main" id="{A9876910-1DE4-1A3A-4E1E-96D20AE5E632}"/>
                </a:ext>
              </a:extLst>
            </p:cNvPr>
            <p:cNvSpPr txBox="1"/>
            <p:nvPr/>
          </p:nvSpPr>
          <p:spPr>
            <a:xfrm>
              <a:off x="7521684" y="1756348"/>
              <a:ext cx="1617085" cy="600164"/>
            </a:xfrm>
            <a:prstGeom prst="rect">
              <a:avLst/>
            </a:prstGeom>
            <a:noFill/>
          </p:spPr>
          <p:txBody>
            <a:bodyPr wrap="square" rtlCol="0">
              <a:spAutoFit/>
            </a:bodyPr>
            <a:lstStyle/>
            <a:p>
              <a:pPr algn="ctr"/>
              <a:r>
                <a:rPr lang="en-US" sz="1100" b="1" dirty="0"/>
                <a:t>Mahatma Gandhi</a:t>
              </a:r>
            </a:p>
            <a:p>
              <a:pPr algn="ctr"/>
              <a:r>
                <a:rPr lang="en-US" sz="1100" b="1" dirty="0"/>
                <a:t>Carl Jung</a:t>
              </a:r>
            </a:p>
            <a:p>
              <a:pPr algn="ctr"/>
              <a:r>
                <a:rPr lang="en-US" sz="1100" b="1" dirty="0"/>
                <a:t>APJ Adbul Kalam</a:t>
              </a:r>
            </a:p>
          </p:txBody>
        </p:sp>
        <p:sp>
          <p:nvSpPr>
            <p:cNvPr id="119" name="TextBox 118">
              <a:extLst>
                <a:ext uri="{FF2B5EF4-FFF2-40B4-BE49-F238E27FC236}">
                  <a16:creationId xmlns:a16="http://schemas.microsoft.com/office/drawing/2014/main" id="{5AC1F2DB-EB19-64F3-CFFC-10F633951873}"/>
                </a:ext>
              </a:extLst>
            </p:cNvPr>
            <p:cNvSpPr txBox="1"/>
            <p:nvPr/>
          </p:nvSpPr>
          <p:spPr>
            <a:xfrm>
              <a:off x="10528091" y="1748306"/>
              <a:ext cx="1476526" cy="600164"/>
            </a:xfrm>
            <a:prstGeom prst="rect">
              <a:avLst/>
            </a:prstGeom>
            <a:noFill/>
          </p:spPr>
          <p:txBody>
            <a:bodyPr wrap="square" rtlCol="0">
              <a:spAutoFit/>
            </a:bodyPr>
            <a:lstStyle/>
            <a:p>
              <a:pPr algn="ctr"/>
              <a:r>
                <a:rPr lang="en-US" sz="1100" b="1" dirty="0"/>
                <a:t>Ratan Tata</a:t>
              </a:r>
            </a:p>
            <a:p>
              <a:pPr algn="ctr"/>
              <a:r>
                <a:rPr lang="en-US" sz="1100" b="1" dirty="0"/>
                <a:t>Steve Jobs</a:t>
              </a:r>
            </a:p>
            <a:p>
              <a:pPr algn="ctr"/>
              <a:r>
                <a:rPr lang="en-US" sz="1100" b="1" dirty="0"/>
                <a:t>Bill Gates</a:t>
              </a:r>
            </a:p>
          </p:txBody>
        </p:sp>
        <p:sp>
          <p:nvSpPr>
            <p:cNvPr id="120" name="TextBox 119">
              <a:extLst>
                <a:ext uri="{FF2B5EF4-FFF2-40B4-BE49-F238E27FC236}">
                  <a16:creationId xmlns:a16="http://schemas.microsoft.com/office/drawing/2014/main" id="{DF4C604E-6699-50DC-C22B-07A67AFDACDE}"/>
                </a:ext>
              </a:extLst>
            </p:cNvPr>
            <p:cNvSpPr txBox="1"/>
            <p:nvPr/>
          </p:nvSpPr>
          <p:spPr>
            <a:xfrm>
              <a:off x="6089490" y="3193680"/>
              <a:ext cx="1476526" cy="600164"/>
            </a:xfrm>
            <a:prstGeom prst="rect">
              <a:avLst/>
            </a:prstGeom>
            <a:noFill/>
          </p:spPr>
          <p:txBody>
            <a:bodyPr wrap="square" rtlCol="0">
              <a:spAutoFit/>
            </a:bodyPr>
            <a:lstStyle/>
            <a:p>
              <a:pPr algn="ctr"/>
              <a:r>
                <a:rPr lang="en-US" sz="1100" b="1" dirty="0"/>
                <a:t>Mark Twain</a:t>
              </a:r>
            </a:p>
            <a:p>
              <a:pPr algn="ctr"/>
              <a:r>
                <a:rPr lang="en-US" sz="1100" b="1" dirty="0"/>
                <a:t>Dr. Suess</a:t>
              </a:r>
            </a:p>
            <a:p>
              <a:pPr algn="ctr"/>
              <a:r>
                <a:rPr lang="en-US" sz="1100" b="1" dirty="0"/>
                <a:t>John Lennon</a:t>
              </a:r>
            </a:p>
          </p:txBody>
        </p:sp>
        <p:sp>
          <p:nvSpPr>
            <p:cNvPr id="121" name="TextBox 120">
              <a:extLst>
                <a:ext uri="{FF2B5EF4-FFF2-40B4-BE49-F238E27FC236}">
                  <a16:creationId xmlns:a16="http://schemas.microsoft.com/office/drawing/2014/main" id="{5F5464D3-D93D-4167-8BC2-AC51A9153107}"/>
                </a:ext>
              </a:extLst>
            </p:cNvPr>
            <p:cNvSpPr txBox="1"/>
            <p:nvPr/>
          </p:nvSpPr>
          <p:spPr>
            <a:xfrm>
              <a:off x="7470886" y="3186130"/>
              <a:ext cx="1667884" cy="600164"/>
            </a:xfrm>
            <a:prstGeom prst="rect">
              <a:avLst/>
            </a:prstGeom>
            <a:noFill/>
          </p:spPr>
          <p:txBody>
            <a:bodyPr wrap="square" rtlCol="0">
              <a:spAutoFit/>
            </a:bodyPr>
            <a:lstStyle/>
            <a:p>
              <a:pPr algn="ctr"/>
              <a:r>
                <a:rPr lang="en-US" sz="1100" b="1" dirty="0"/>
                <a:t>William Shakespeare</a:t>
              </a:r>
            </a:p>
            <a:p>
              <a:pPr algn="ctr"/>
              <a:r>
                <a:rPr lang="en-US" sz="1100" b="1" dirty="0"/>
                <a:t>JRR Tolkien</a:t>
              </a:r>
            </a:p>
            <a:p>
              <a:pPr algn="ctr"/>
              <a:r>
                <a:rPr lang="en-US" sz="1100" b="1" dirty="0"/>
                <a:t>Vincent van Gogh</a:t>
              </a:r>
            </a:p>
          </p:txBody>
        </p:sp>
        <p:sp>
          <p:nvSpPr>
            <p:cNvPr id="122" name="TextBox 121">
              <a:extLst>
                <a:ext uri="{FF2B5EF4-FFF2-40B4-BE49-F238E27FC236}">
                  <a16:creationId xmlns:a16="http://schemas.microsoft.com/office/drawing/2014/main" id="{7520B8AA-00C6-E9F6-0873-11D5D9D7A579}"/>
                </a:ext>
              </a:extLst>
            </p:cNvPr>
            <p:cNvSpPr txBox="1"/>
            <p:nvPr/>
          </p:nvSpPr>
          <p:spPr>
            <a:xfrm>
              <a:off x="9051565" y="3193680"/>
              <a:ext cx="1476526" cy="600164"/>
            </a:xfrm>
            <a:prstGeom prst="rect">
              <a:avLst/>
            </a:prstGeom>
            <a:noFill/>
          </p:spPr>
          <p:txBody>
            <a:bodyPr wrap="square" rtlCol="0">
              <a:spAutoFit/>
            </a:bodyPr>
            <a:lstStyle/>
            <a:p>
              <a:pPr algn="ctr"/>
              <a:r>
                <a:rPr lang="en-US" sz="1100" b="1" dirty="0"/>
                <a:t>Albert Einstein</a:t>
              </a:r>
            </a:p>
            <a:p>
              <a:pPr algn="ctr"/>
              <a:r>
                <a:rPr lang="en-US" sz="1100" b="1" dirty="0"/>
                <a:t>Charles Darwin</a:t>
              </a:r>
            </a:p>
            <a:p>
              <a:pPr algn="ctr"/>
              <a:r>
                <a:rPr lang="en-US" sz="1100" b="1" dirty="0"/>
                <a:t>JRD Tata</a:t>
              </a:r>
            </a:p>
          </p:txBody>
        </p:sp>
        <p:sp>
          <p:nvSpPr>
            <p:cNvPr id="123" name="TextBox 122">
              <a:extLst>
                <a:ext uri="{FF2B5EF4-FFF2-40B4-BE49-F238E27FC236}">
                  <a16:creationId xmlns:a16="http://schemas.microsoft.com/office/drawing/2014/main" id="{596F79FD-75F4-6EA6-EA10-95ACEBD94CD5}"/>
                </a:ext>
              </a:extLst>
            </p:cNvPr>
            <p:cNvSpPr txBox="1"/>
            <p:nvPr/>
          </p:nvSpPr>
          <p:spPr>
            <a:xfrm>
              <a:off x="10532270" y="3179146"/>
              <a:ext cx="1476526" cy="600164"/>
            </a:xfrm>
            <a:prstGeom prst="rect">
              <a:avLst/>
            </a:prstGeom>
            <a:noFill/>
          </p:spPr>
          <p:txBody>
            <a:bodyPr wrap="square" rtlCol="0">
              <a:spAutoFit/>
            </a:bodyPr>
            <a:lstStyle/>
            <a:p>
              <a:pPr algn="ctr"/>
              <a:r>
                <a:rPr lang="en-US" sz="1100" b="1" dirty="0"/>
                <a:t>Leonardo da Vinci</a:t>
              </a:r>
            </a:p>
            <a:p>
              <a:pPr algn="ctr"/>
              <a:r>
                <a:rPr lang="en-US" sz="1100" b="1" dirty="0"/>
                <a:t>Nikola Tesla</a:t>
              </a:r>
            </a:p>
            <a:p>
              <a:pPr algn="ctr"/>
              <a:r>
                <a:rPr lang="en-US" sz="1100" b="1" dirty="0"/>
                <a:t>Thomas Edison</a:t>
              </a:r>
            </a:p>
          </p:txBody>
        </p:sp>
        <p:sp>
          <p:nvSpPr>
            <p:cNvPr id="124" name="TextBox 123">
              <a:extLst>
                <a:ext uri="{FF2B5EF4-FFF2-40B4-BE49-F238E27FC236}">
                  <a16:creationId xmlns:a16="http://schemas.microsoft.com/office/drawing/2014/main" id="{D82B9C08-D1C5-6E82-AA67-90742C574FB8}"/>
                </a:ext>
              </a:extLst>
            </p:cNvPr>
            <p:cNvSpPr txBox="1"/>
            <p:nvPr/>
          </p:nvSpPr>
          <p:spPr>
            <a:xfrm>
              <a:off x="6108505" y="4647401"/>
              <a:ext cx="1476526" cy="600164"/>
            </a:xfrm>
            <a:prstGeom prst="rect">
              <a:avLst/>
            </a:prstGeom>
            <a:noFill/>
          </p:spPr>
          <p:txBody>
            <a:bodyPr wrap="square" rtlCol="0">
              <a:spAutoFit/>
            </a:bodyPr>
            <a:lstStyle/>
            <a:p>
              <a:pPr algn="ctr"/>
              <a:r>
                <a:rPr lang="en-US" sz="1100" b="1" dirty="0"/>
                <a:t>Aamir Khan</a:t>
              </a:r>
            </a:p>
            <a:p>
              <a:pPr algn="ctr"/>
              <a:r>
                <a:rPr lang="en-US" sz="1100" b="1" dirty="0"/>
                <a:t>Elvis Presley</a:t>
              </a:r>
            </a:p>
            <a:p>
              <a:pPr algn="ctr"/>
              <a:r>
                <a:rPr lang="en-US" sz="1100" b="1" dirty="0"/>
                <a:t>Leonardo DiCaprio</a:t>
              </a:r>
            </a:p>
          </p:txBody>
        </p:sp>
        <p:sp>
          <p:nvSpPr>
            <p:cNvPr id="125" name="TextBox 124">
              <a:extLst>
                <a:ext uri="{FF2B5EF4-FFF2-40B4-BE49-F238E27FC236}">
                  <a16:creationId xmlns:a16="http://schemas.microsoft.com/office/drawing/2014/main" id="{BF672AF9-B5AA-B449-752D-56B38356F108}"/>
                </a:ext>
              </a:extLst>
            </p:cNvPr>
            <p:cNvSpPr txBox="1"/>
            <p:nvPr/>
          </p:nvSpPr>
          <p:spPr>
            <a:xfrm>
              <a:off x="7575039" y="4641224"/>
              <a:ext cx="1476526" cy="600164"/>
            </a:xfrm>
            <a:prstGeom prst="rect">
              <a:avLst/>
            </a:prstGeom>
            <a:noFill/>
          </p:spPr>
          <p:txBody>
            <a:bodyPr wrap="square" rtlCol="0">
              <a:spAutoFit/>
            </a:bodyPr>
            <a:lstStyle/>
            <a:p>
              <a:pPr algn="ctr"/>
              <a:r>
                <a:rPr lang="en-US" sz="1100" b="1" dirty="0"/>
                <a:t>Lata Mangeshkar</a:t>
              </a:r>
            </a:p>
            <a:p>
              <a:pPr algn="ctr"/>
              <a:r>
                <a:rPr lang="en-US" sz="1100" b="1" dirty="0"/>
                <a:t>Michael Jackson</a:t>
              </a:r>
            </a:p>
            <a:p>
              <a:pPr algn="ctr"/>
              <a:r>
                <a:rPr lang="en-US" sz="1100" b="1" dirty="0"/>
                <a:t>Mozart</a:t>
              </a:r>
            </a:p>
          </p:txBody>
        </p:sp>
        <p:sp>
          <p:nvSpPr>
            <p:cNvPr id="126" name="TextBox 125">
              <a:extLst>
                <a:ext uri="{FF2B5EF4-FFF2-40B4-BE49-F238E27FC236}">
                  <a16:creationId xmlns:a16="http://schemas.microsoft.com/office/drawing/2014/main" id="{D787E7EA-E139-AE37-63BC-B9FD94AC0E6D}"/>
                </a:ext>
              </a:extLst>
            </p:cNvPr>
            <p:cNvSpPr txBox="1"/>
            <p:nvPr/>
          </p:nvSpPr>
          <p:spPr>
            <a:xfrm>
              <a:off x="9051565" y="4642260"/>
              <a:ext cx="1476526" cy="600164"/>
            </a:xfrm>
            <a:prstGeom prst="rect">
              <a:avLst/>
            </a:prstGeom>
            <a:noFill/>
          </p:spPr>
          <p:txBody>
            <a:bodyPr wrap="square" rtlCol="0">
              <a:spAutoFit/>
            </a:bodyPr>
            <a:lstStyle/>
            <a:p>
              <a:pPr algn="ctr"/>
              <a:r>
                <a:rPr lang="en-US" sz="1100" b="1" dirty="0"/>
                <a:t>Bruce Lee</a:t>
              </a:r>
            </a:p>
            <a:p>
              <a:pPr algn="ctr"/>
              <a:r>
                <a:rPr lang="en-US" sz="1100" b="1" dirty="0"/>
                <a:t>Bear Grylls</a:t>
              </a:r>
            </a:p>
            <a:p>
              <a:pPr algn="ctr"/>
              <a:r>
                <a:rPr lang="en-US" sz="1100" b="1" dirty="0"/>
                <a:t>Tom Cruise</a:t>
              </a:r>
            </a:p>
          </p:txBody>
        </p:sp>
        <p:sp>
          <p:nvSpPr>
            <p:cNvPr id="127" name="TextBox 126">
              <a:extLst>
                <a:ext uri="{FF2B5EF4-FFF2-40B4-BE49-F238E27FC236}">
                  <a16:creationId xmlns:a16="http://schemas.microsoft.com/office/drawing/2014/main" id="{84D1A5BB-0C29-E4FE-7DDA-E1EEE6D979E2}"/>
                </a:ext>
              </a:extLst>
            </p:cNvPr>
            <p:cNvSpPr txBox="1"/>
            <p:nvPr/>
          </p:nvSpPr>
          <p:spPr>
            <a:xfrm>
              <a:off x="10528969" y="4644193"/>
              <a:ext cx="1476526" cy="600164"/>
            </a:xfrm>
            <a:prstGeom prst="rect">
              <a:avLst/>
            </a:prstGeom>
            <a:noFill/>
          </p:spPr>
          <p:txBody>
            <a:bodyPr wrap="square" rtlCol="0">
              <a:spAutoFit/>
            </a:bodyPr>
            <a:lstStyle/>
            <a:p>
              <a:pPr algn="ctr"/>
              <a:r>
                <a:rPr lang="en-US" sz="1100" b="1" dirty="0"/>
                <a:t>Winston Churchill</a:t>
              </a:r>
            </a:p>
            <a:p>
              <a:pPr algn="ctr"/>
              <a:r>
                <a:rPr lang="en-US" sz="1100" b="1" dirty="0"/>
                <a:t>Donald Trump</a:t>
              </a:r>
            </a:p>
            <a:p>
              <a:pPr algn="ctr"/>
              <a:r>
                <a:rPr lang="en-US" sz="1100" b="1" dirty="0"/>
                <a:t>Dwayne Johnson</a:t>
              </a:r>
            </a:p>
          </p:txBody>
        </p:sp>
        <p:sp>
          <p:nvSpPr>
            <p:cNvPr id="128" name="TextBox 127">
              <a:extLst>
                <a:ext uri="{FF2B5EF4-FFF2-40B4-BE49-F238E27FC236}">
                  <a16:creationId xmlns:a16="http://schemas.microsoft.com/office/drawing/2014/main" id="{F5D1BDC8-76A2-E268-7F35-113592544851}"/>
                </a:ext>
              </a:extLst>
            </p:cNvPr>
            <p:cNvSpPr txBox="1"/>
            <p:nvPr/>
          </p:nvSpPr>
          <p:spPr>
            <a:xfrm>
              <a:off x="6126316" y="6058877"/>
              <a:ext cx="1476526" cy="600164"/>
            </a:xfrm>
            <a:prstGeom prst="rect">
              <a:avLst/>
            </a:prstGeom>
            <a:noFill/>
          </p:spPr>
          <p:txBody>
            <a:bodyPr wrap="square" rtlCol="0">
              <a:spAutoFit/>
            </a:bodyPr>
            <a:lstStyle/>
            <a:p>
              <a:pPr algn="ctr"/>
              <a:r>
                <a:rPr lang="en-US" sz="1100" b="1" dirty="0"/>
                <a:t>Bill Clinton</a:t>
              </a:r>
            </a:p>
            <a:p>
              <a:pPr algn="ctr"/>
              <a:r>
                <a:rPr lang="en-US" sz="1100" b="1" dirty="0"/>
                <a:t>Hugh Jackman</a:t>
              </a:r>
            </a:p>
            <a:p>
              <a:pPr algn="ctr"/>
              <a:r>
                <a:rPr lang="en-US" sz="1100" b="1" dirty="0"/>
                <a:t>Pope Francis</a:t>
              </a:r>
            </a:p>
          </p:txBody>
        </p:sp>
        <p:sp>
          <p:nvSpPr>
            <p:cNvPr id="129" name="TextBox 128">
              <a:extLst>
                <a:ext uri="{FF2B5EF4-FFF2-40B4-BE49-F238E27FC236}">
                  <a16:creationId xmlns:a16="http://schemas.microsoft.com/office/drawing/2014/main" id="{8DAA222D-12DD-F1D7-8945-8762D71C6AF9}"/>
                </a:ext>
              </a:extLst>
            </p:cNvPr>
            <p:cNvSpPr txBox="1"/>
            <p:nvPr/>
          </p:nvSpPr>
          <p:spPr>
            <a:xfrm>
              <a:off x="7573638" y="6052700"/>
              <a:ext cx="1476526" cy="600164"/>
            </a:xfrm>
            <a:prstGeom prst="rect">
              <a:avLst/>
            </a:prstGeom>
            <a:noFill/>
          </p:spPr>
          <p:txBody>
            <a:bodyPr wrap="square" rtlCol="0">
              <a:spAutoFit/>
            </a:bodyPr>
            <a:lstStyle/>
            <a:p>
              <a:pPr algn="ctr"/>
              <a:r>
                <a:rPr lang="en-US" sz="1100" b="1" dirty="0"/>
                <a:t>Rosa Parks</a:t>
              </a:r>
            </a:p>
            <a:p>
              <a:pPr algn="ctr"/>
              <a:r>
                <a:rPr lang="en-US" sz="1100" b="1" dirty="0"/>
                <a:t>Queen Elizabeth II</a:t>
              </a:r>
            </a:p>
            <a:p>
              <a:pPr algn="ctr"/>
              <a:r>
                <a:rPr lang="en-US" sz="1100" b="1" dirty="0"/>
                <a:t>Mother Teresa</a:t>
              </a:r>
            </a:p>
          </p:txBody>
        </p:sp>
        <p:sp>
          <p:nvSpPr>
            <p:cNvPr id="130" name="TextBox 129">
              <a:extLst>
                <a:ext uri="{FF2B5EF4-FFF2-40B4-BE49-F238E27FC236}">
                  <a16:creationId xmlns:a16="http://schemas.microsoft.com/office/drawing/2014/main" id="{2E6B4944-95ED-ED00-73DC-A0535B2C1C91}"/>
                </a:ext>
              </a:extLst>
            </p:cNvPr>
            <p:cNvSpPr txBox="1"/>
            <p:nvPr/>
          </p:nvSpPr>
          <p:spPr>
            <a:xfrm>
              <a:off x="9097157" y="6058566"/>
              <a:ext cx="1476526" cy="600164"/>
            </a:xfrm>
            <a:prstGeom prst="rect">
              <a:avLst/>
            </a:prstGeom>
            <a:noFill/>
          </p:spPr>
          <p:txBody>
            <a:bodyPr wrap="square" rtlCol="0">
              <a:spAutoFit/>
            </a:bodyPr>
            <a:lstStyle/>
            <a:p>
              <a:pPr algn="ctr"/>
              <a:r>
                <a:rPr lang="en-US" sz="1100" b="1" dirty="0"/>
                <a:t>Warren Buffett</a:t>
              </a:r>
            </a:p>
            <a:p>
              <a:pPr algn="ctr"/>
              <a:r>
                <a:rPr lang="en-US" sz="1100" b="1" dirty="0"/>
                <a:t>Jeff Bezos</a:t>
              </a:r>
            </a:p>
            <a:p>
              <a:pPr algn="ctr"/>
              <a:r>
                <a:rPr lang="en-US" sz="1100" b="1" dirty="0"/>
                <a:t>Angela Merkel</a:t>
              </a:r>
            </a:p>
          </p:txBody>
        </p:sp>
        <p:sp>
          <p:nvSpPr>
            <p:cNvPr id="131" name="TextBox 130">
              <a:extLst>
                <a:ext uri="{FF2B5EF4-FFF2-40B4-BE49-F238E27FC236}">
                  <a16:creationId xmlns:a16="http://schemas.microsoft.com/office/drawing/2014/main" id="{B70AFECD-D9F6-5642-1D4E-A079FEE0F821}"/>
                </a:ext>
              </a:extLst>
            </p:cNvPr>
            <p:cNvSpPr txBox="1"/>
            <p:nvPr/>
          </p:nvSpPr>
          <p:spPr>
            <a:xfrm>
              <a:off x="10528969" y="6051327"/>
              <a:ext cx="1476526" cy="600164"/>
            </a:xfrm>
            <a:prstGeom prst="rect">
              <a:avLst/>
            </a:prstGeom>
            <a:noFill/>
          </p:spPr>
          <p:txBody>
            <a:bodyPr wrap="square" rtlCol="0">
              <a:spAutoFit/>
            </a:bodyPr>
            <a:lstStyle/>
            <a:p>
              <a:pPr algn="ctr"/>
              <a:r>
                <a:rPr lang="en-US" sz="1100" b="1" dirty="0"/>
                <a:t>Steve Ballmer</a:t>
              </a:r>
            </a:p>
            <a:p>
              <a:pPr algn="ctr"/>
              <a:r>
                <a:rPr lang="en-US" sz="1100" b="1" dirty="0"/>
                <a:t>Henry Ford</a:t>
              </a:r>
            </a:p>
            <a:p>
              <a:pPr algn="ctr"/>
              <a:r>
                <a:rPr lang="en-US" sz="1100" b="1" dirty="0"/>
                <a:t>George Washington</a:t>
              </a:r>
            </a:p>
          </p:txBody>
        </p:sp>
      </p:grpSp>
    </p:spTree>
    <p:extLst>
      <p:ext uri="{BB962C8B-B14F-4D97-AF65-F5344CB8AC3E}">
        <p14:creationId xmlns:p14="http://schemas.microsoft.com/office/powerpoint/2010/main" val="6688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D133C27-3731-F5F7-BBB2-307598141998}"/>
              </a:ext>
            </a:extLst>
          </p:cNvPr>
          <p:cNvCxnSpPr>
            <a:cxnSpLocks/>
          </p:cNvCxnSpPr>
          <p:nvPr/>
        </p:nvCxnSpPr>
        <p:spPr>
          <a:xfrm>
            <a:off x="5485792" y="104387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1C808C-E98D-DE10-A9D7-B34A92749794}"/>
              </a:ext>
            </a:extLst>
          </p:cNvPr>
          <p:cNvCxnSpPr>
            <a:cxnSpLocks/>
          </p:cNvCxnSpPr>
          <p:nvPr/>
        </p:nvCxnSpPr>
        <p:spPr>
          <a:xfrm>
            <a:off x="9169658" y="1028110"/>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A818D3A-24AE-ABF6-94E8-963C1653E157}"/>
              </a:ext>
            </a:extLst>
          </p:cNvPr>
          <p:cNvCxnSpPr>
            <a:cxnSpLocks/>
          </p:cNvCxnSpPr>
          <p:nvPr/>
        </p:nvCxnSpPr>
        <p:spPr>
          <a:xfrm flipH="1">
            <a:off x="2817858" y="3633753"/>
            <a:ext cx="925789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13C819-7EA8-28FB-25B4-43B773BE2429}"/>
              </a:ext>
            </a:extLst>
          </p:cNvPr>
          <p:cNvCxnSpPr>
            <a:cxnSpLocks/>
          </p:cNvCxnSpPr>
          <p:nvPr/>
        </p:nvCxnSpPr>
        <p:spPr>
          <a:xfrm>
            <a:off x="5485792" y="3864171"/>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A998E4-48CA-56B3-E5F7-8AAD7492D3A0}"/>
              </a:ext>
            </a:extLst>
          </p:cNvPr>
          <p:cNvCxnSpPr>
            <a:cxnSpLocks/>
          </p:cNvCxnSpPr>
          <p:nvPr/>
        </p:nvCxnSpPr>
        <p:spPr>
          <a:xfrm>
            <a:off x="9169658" y="3848406"/>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38A1F96-E3C7-E0E7-C5E7-2EE0EC56A819}"/>
              </a:ext>
            </a:extLst>
          </p:cNvPr>
          <p:cNvSpPr/>
          <p:nvPr/>
        </p:nvSpPr>
        <p:spPr>
          <a:xfrm>
            <a:off x="-24317"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41BF0-92B2-963F-D1EE-4AFC24A7C620}"/>
              </a:ext>
            </a:extLst>
          </p:cNvPr>
          <p:cNvSpPr>
            <a:spLocks noGrp="1"/>
          </p:cNvSpPr>
          <p:nvPr>
            <p:ph type="title"/>
          </p:nvPr>
        </p:nvSpPr>
        <p:spPr>
          <a:xfrm>
            <a:off x="78832" y="234644"/>
            <a:ext cx="2496667" cy="3941486"/>
          </a:xfrm>
        </p:spPr>
        <p:txBody>
          <a:bodyPr>
            <a:normAutofit/>
          </a:bodyPr>
          <a:lstStyle/>
          <a:p>
            <a:r>
              <a:rPr lang="en-US" b="1" dirty="0"/>
              <a:t>Objective</a:t>
            </a:r>
            <a:br>
              <a:rPr lang="en-US" dirty="0"/>
            </a:br>
            <a:br>
              <a:rPr lang="en-US" dirty="0"/>
            </a:br>
            <a:r>
              <a:rPr lang="en-US" sz="3600" dirty="0">
                <a:solidFill>
                  <a:schemeClr val="tx1">
                    <a:lumMod val="85000"/>
                    <a:lumOff val="15000"/>
                  </a:schemeClr>
                </a:solidFill>
              </a:rPr>
              <a:t>Predict the personality type using a ML model</a:t>
            </a:r>
            <a:br>
              <a:rPr lang="en-US" sz="3600" dirty="0">
                <a:solidFill>
                  <a:schemeClr val="tx1">
                    <a:lumMod val="85000"/>
                    <a:lumOff val="15000"/>
                  </a:schemeClr>
                </a:solidFill>
              </a:rPr>
            </a:br>
            <a:r>
              <a:rPr lang="en-US" dirty="0"/>
              <a:t> </a:t>
            </a:r>
          </a:p>
        </p:txBody>
      </p:sp>
      <p:sp>
        <p:nvSpPr>
          <p:cNvPr id="11" name="TextBox 10">
            <a:extLst>
              <a:ext uri="{FF2B5EF4-FFF2-40B4-BE49-F238E27FC236}">
                <a16:creationId xmlns:a16="http://schemas.microsoft.com/office/drawing/2014/main" id="{3FB3D676-0F27-9DA6-D7C2-5A975551DB6C}"/>
              </a:ext>
            </a:extLst>
          </p:cNvPr>
          <p:cNvSpPr txBox="1"/>
          <p:nvPr/>
        </p:nvSpPr>
        <p:spPr>
          <a:xfrm>
            <a:off x="3233621" y="1838944"/>
            <a:ext cx="1693378" cy="646331"/>
          </a:xfrm>
          <a:prstGeom prst="rect">
            <a:avLst/>
          </a:prstGeom>
          <a:noFill/>
        </p:spPr>
        <p:txBody>
          <a:bodyPr wrap="square">
            <a:spAutoFit/>
          </a:bodyPr>
          <a:lstStyle/>
          <a:p>
            <a:pPr algn="ctr"/>
            <a:r>
              <a:rPr lang="en-US" b="1" dirty="0"/>
              <a:t>Enhance self-awareness</a:t>
            </a:r>
            <a:endParaRPr lang="en-US" dirty="0"/>
          </a:p>
        </p:txBody>
      </p:sp>
      <p:sp>
        <p:nvSpPr>
          <p:cNvPr id="13" name="TextBox 12">
            <a:extLst>
              <a:ext uri="{FF2B5EF4-FFF2-40B4-BE49-F238E27FC236}">
                <a16:creationId xmlns:a16="http://schemas.microsoft.com/office/drawing/2014/main" id="{E0EC9E41-05E9-9675-9069-D86125266E50}"/>
              </a:ext>
            </a:extLst>
          </p:cNvPr>
          <p:cNvSpPr txBox="1"/>
          <p:nvPr/>
        </p:nvSpPr>
        <p:spPr>
          <a:xfrm>
            <a:off x="6027899" y="1838318"/>
            <a:ext cx="2464627" cy="646331"/>
          </a:xfrm>
          <a:prstGeom prst="rect">
            <a:avLst/>
          </a:prstGeom>
          <a:noFill/>
        </p:spPr>
        <p:txBody>
          <a:bodyPr wrap="square">
            <a:spAutoFit/>
          </a:bodyPr>
          <a:lstStyle/>
          <a:p>
            <a:pPr algn="ctr"/>
            <a:r>
              <a:rPr lang="en-US" b="1" dirty="0"/>
              <a:t>Improve interpersonal skills</a:t>
            </a:r>
            <a:endParaRPr lang="en-US" dirty="0"/>
          </a:p>
        </p:txBody>
      </p:sp>
      <p:sp>
        <p:nvSpPr>
          <p:cNvPr id="16" name="TextBox 15">
            <a:extLst>
              <a:ext uri="{FF2B5EF4-FFF2-40B4-BE49-F238E27FC236}">
                <a16:creationId xmlns:a16="http://schemas.microsoft.com/office/drawing/2014/main" id="{AC73B630-FEEA-F67E-F242-BE243AA6A5D5}"/>
              </a:ext>
            </a:extLst>
          </p:cNvPr>
          <p:cNvSpPr txBox="1"/>
          <p:nvPr/>
        </p:nvSpPr>
        <p:spPr>
          <a:xfrm>
            <a:off x="9610115" y="1838317"/>
            <a:ext cx="2148839" cy="646331"/>
          </a:xfrm>
          <a:prstGeom prst="rect">
            <a:avLst/>
          </a:prstGeom>
          <a:noFill/>
        </p:spPr>
        <p:txBody>
          <a:bodyPr wrap="square">
            <a:spAutoFit/>
          </a:bodyPr>
          <a:lstStyle/>
          <a:p>
            <a:pPr algn="ctr"/>
            <a:r>
              <a:rPr lang="en-US" b="1" dirty="0"/>
              <a:t>Increase team effectiveness</a:t>
            </a:r>
            <a:endParaRPr lang="en-US" dirty="0"/>
          </a:p>
        </p:txBody>
      </p:sp>
      <p:sp>
        <p:nvSpPr>
          <p:cNvPr id="18" name="TextBox 17">
            <a:extLst>
              <a:ext uri="{FF2B5EF4-FFF2-40B4-BE49-F238E27FC236}">
                <a16:creationId xmlns:a16="http://schemas.microsoft.com/office/drawing/2014/main" id="{7005E084-75AE-3C0B-CC28-D4872D4D760E}"/>
              </a:ext>
            </a:extLst>
          </p:cNvPr>
          <p:cNvSpPr txBox="1"/>
          <p:nvPr/>
        </p:nvSpPr>
        <p:spPr>
          <a:xfrm>
            <a:off x="3201347" y="4675005"/>
            <a:ext cx="1907336" cy="646331"/>
          </a:xfrm>
          <a:prstGeom prst="rect">
            <a:avLst/>
          </a:prstGeom>
          <a:noFill/>
        </p:spPr>
        <p:txBody>
          <a:bodyPr wrap="square">
            <a:spAutoFit/>
          </a:bodyPr>
          <a:lstStyle/>
          <a:p>
            <a:pPr algn="ctr"/>
            <a:r>
              <a:rPr lang="en-US" b="1" dirty="0"/>
              <a:t>Strengthen communication</a:t>
            </a:r>
            <a:endParaRPr lang="en-US" dirty="0"/>
          </a:p>
        </p:txBody>
      </p:sp>
      <p:sp>
        <p:nvSpPr>
          <p:cNvPr id="20" name="TextBox 19">
            <a:extLst>
              <a:ext uri="{FF2B5EF4-FFF2-40B4-BE49-F238E27FC236}">
                <a16:creationId xmlns:a16="http://schemas.microsoft.com/office/drawing/2014/main" id="{A9355BF2-D02E-8CD6-470B-8D614F0988BA}"/>
              </a:ext>
            </a:extLst>
          </p:cNvPr>
          <p:cNvSpPr txBox="1"/>
          <p:nvPr/>
        </p:nvSpPr>
        <p:spPr>
          <a:xfrm>
            <a:off x="6027900" y="4675004"/>
            <a:ext cx="2597005" cy="646331"/>
          </a:xfrm>
          <a:prstGeom prst="rect">
            <a:avLst/>
          </a:prstGeom>
          <a:noFill/>
        </p:spPr>
        <p:txBody>
          <a:bodyPr wrap="square">
            <a:spAutoFit/>
          </a:bodyPr>
          <a:lstStyle/>
          <a:p>
            <a:pPr algn="ctr"/>
            <a:r>
              <a:rPr lang="en-US" b="1" dirty="0"/>
              <a:t>Support skill and career development</a:t>
            </a:r>
            <a:endParaRPr lang="en-US" dirty="0"/>
          </a:p>
        </p:txBody>
      </p:sp>
      <p:sp>
        <p:nvSpPr>
          <p:cNvPr id="22" name="TextBox 21">
            <a:extLst>
              <a:ext uri="{FF2B5EF4-FFF2-40B4-BE49-F238E27FC236}">
                <a16:creationId xmlns:a16="http://schemas.microsoft.com/office/drawing/2014/main" id="{EE3A5885-76D8-B8C5-3A85-9EDEE169AD2C}"/>
              </a:ext>
            </a:extLst>
          </p:cNvPr>
          <p:cNvSpPr txBox="1"/>
          <p:nvPr/>
        </p:nvSpPr>
        <p:spPr>
          <a:xfrm>
            <a:off x="9798374" y="4675004"/>
            <a:ext cx="1772320" cy="646331"/>
          </a:xfrm>
          <a:prstGeom prst="rect">
            <a:avLst/>
          </a:prstGeom>
          <a:noFill/>
        </p:spPr>
        <p:txBody>
          <a:bodyPr wrap="square">
            <a:spAutoFit/>
          </a:bodyPr>
          <a:lstStyle/>
          <a:p>
            <a:pPr algn="ctr"/>
            <a:r>
              <a:rPr lang="en-US" b="1" dirty="0"/>
              <a:t>Reduce conflict</a:t>
            </a:r>
            <a:endParaRPr lang="en-US" dirty="0"/>
          </a:p>
        </p:txBody>
      </p:sp>
      <p:pic>
        <p:nvPicPr>
          <p:cNvPr id="23" name="Graphic 22" descr="Teacher with solid fill">
            <a:extLst>
              <a:ext uri="{FF2B5EF4-FFF2-40B4-BE49-F238E27FC236}">
                <a16:creationId xmlns:a16="http://schemas.microsoft.com/office/drawing/2014/main" id="{9C5429D9-C230-8BA4-0760-0EAF30311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209" y="3667004"/>
            <a:ext cx="1008000" cy="1008000"/>
          </a:xfrm>
          <a:prstGeom prst="rect">
            <a:avLst/>
          </a:prstGeom>
        </p:spPr>
      </p:pic>
      <p:pic>
        <p:nvPicPr>
          <p:cNvPr id="24" name="Graphic 23" descr="Group success with solid fill">
            <a:extLst>
              <a:ext uri="{FF2B5EF4-FFF2-40B4-BE49-F238E27FC236}">
                <a16:creationId xmlns:a16="http://schemas.microsoft.com/office/drawing/2014/main" id="{54A86040-8E10-E90A-0B73-175795346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2234" y="3774232"/>
            <a:ext cx="1125747" cy="1008000"/>
          </a:xfrm>
          <a:prstGeom prst="rect">
            <a:avLst/>
          </a:prstGeom>
        </p:spPr>
      </p:pic>
      <p:pic>
        <p:nvPicPr>
          <p:cNvPr id="25" name="Graphic 24" descr="Artificial Intelligence with solid fill">
            <a:extLst>
              <a:ext uri="{FF2B5EF4-FFF2-40B4-BE49-F238E27FC236}">
                <a16:creationId xmlns:a16="http://schemas.microsoft.com/office/drawing/2014/main" id="{E50A4BA4-EB83-49CC-5AE1-788928323B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70773" y="912747"/>
            <a:ext cx="1008000" cy="1008000"/>
          </a:xfrm>
          <a:prstGeom prst="rect">
            <a:avLst/>
          </a:prstGeom>
        </p:spPr>
      </p:pic>
      <p:pic>
        <p:nvPicPr>
          <p:cNvPr id="26" name="Graphic 25" descr="Gears with solid fill">
            <a:extLst>
              <a:ext uri="{FF2B5EF4-FFF2-40B4-BE49-F238E27FC236}">
                <a16:creationId xmlns:a16="http://schemas.microsoft.com/office/drawing/2014/main" id="{1E76BAF9-B855-1C78-3C79-6CDD74BDB0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77198" y="974430"/>
            <a:ext cx="914400" cy="914400"/>
          </a:xfrm>
          <a:prstGeom prst="rect">
            <a:avLst/>
          </a:prstGeom>
        </p:spPr>
      </p:pic>
      <p:pic>
        <p:nvPicPr>
          <p:cNvPr id="28" name="Graphic 27" descr="Lecturer with solid fill">
            <a:extLst>
              <a:ext uri="{FF2B5EF4-FFF2-40B4-BE49-F238E27FC236}">
                <a16:creationId xmlns:a16="http://schemas.microsoft.com/office/drawing/2014/main" id="{221F6B66-D0A8-B2A1-00A4-4639F0A585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69202" y="974430"/>
            <a:ext cx="914400" cy="914400"/>
          </a:xfrm>
          <a:prstGeom prst="rect">
            <a:avLst/>
          </a:prstGeom>
        </p:spPr>
      </p:pic>
      <p:pic>
        <p:nvPicPr>
          <p:cNvPr id="30" name="Graphic 29" descr="Marketing with solid fill">
            <a:extLst>
              <a:ext uri="{FF2B5EF4-FFF2-40B4-BE49-F238E27FC236}">
                <a16:creationId xmlns:a16="http://schemas.microsoft.com/office/drawing/2014/main" id="{AD7B45A5-7927-3F2C-630E-E6E5BEC048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99835" y="3821032"/>
            <a:ext cx="914400" cy="914400"/>
          </a:xfrm>
          <a:prstGeom prst="rect">
            <a:avLst/>
          </a:prstGeom>
        </p:spPr>
      </p:pic>
      <p:sp>
        <p:nvSpPr>
          <p:cNvPr id="34" name="TextBox 33">
            <a:extLst>
              <a:ext uri="{FF2B5EF4-FFF2-40B4-BE49-F238E27FC236}">
                <a16:creationId xmlns:a16="http://schemas.microsoft.com/office/drawing/2014/main" id="{E26BC23F-F924-B318-5B47-AD93D035343C}"/>
              </a:ext>
            </a:extLst>
          </p:cNvPr>
          <p:cNvSpPr txBox="1"/>
          <p:nvPr/>
        </p:nvSpPr>
        <p:spPr>
          <a:xfrm>
            <a:off x="2942459" y="2632603"/>
            <a:ext cx="2464627" cy="646331"/>
          </a:xfrm>
          <a:prstGeom prst="rect">
            <a:avLst/>
          </a:prstGeom>
          <a:noFill/>
        </p:spPr>
        <p:txBody>
          <a:bodyPr wrap="square">
            <a:spAutoFit/>
          </a:bodyPr>
          <a:lstStyle/>
          <a:p>
            <a:r>
              <a:rPr lang="en-US" dirty="0"/>
              <a:t>Strengths and weaknesses</a:t>
            </a:r>
          </a:p>
        </p:txBody>
      </p:sp>
      <p:sp>
        <p:nvSpPr>
          <p:cNvPr id="36" name="TextBox 35">
            <a:extLst>
              <a:ext uri="{FF2B5EF4-FFF2-40B4-BE49-F238E27FC236}">
                <a16:creationId xmlns:a16="http://schemas.microsoft.com/office/drawing/2014/main" id="{3125012D-A1CA-3ED3-6E4F-057B67588B11}"/>
              </a:ext>
            </a:extLst>
          </p:cNvPr>
          <p:cNvSpPr txBox="1"/>
          <p:nvPr/>
        </p:nvSpPr>
        <p:spPr>
          <a:xfrm>
            <a:off x="5685312" y="2639188"/>
            <a:ext cx="3341350" cy="646331"/>
          </a:xfrm>
          <a:prstGeom prst="rect">
            <a:avLst/>
          </a:prstGeom>
          <a:noFill/>
        </p:spPr>
        <p:txBody>
          <a:bodyPr wrap="square">
            <a:spAutoFit/>
          </a:bodyPr>
          <a:lstStyle/>
          <a:p>
            <a:r>
              <a:rPr lang="en-US" dirty="0"/>
              <a:t>Understanding preferences and behaviors</a:t>
            </a:r>
          </a:p>
        </p:txBody>
      </p:sp>
      <p:sp>
        <p:nvSpPr>
          <p:cNvPr id="38" name="TextBox 37">
            <a:extLst>
              <a:ext uri="{FF2B5EF4-FFF2-40B4-BE49-F238E27FC236}">
                <a16:creationId xmlns:a16="http://schemas.microsoft.com/office/drawing/2014/main" id="{3E8AD5BC-23AF-A21A-9B5C-BD20225C4BFA}"/>
              </a:ext>
            </a:extLst>
          </p:cNvPr>
          <p:cNvSpPr txBox="1"/>
          <p:nvPr/>
        </p:nvSpPr>
        <p:spPr>
          <a:xfrm>
            <a:off x="9366445" y="2657457"/>
            <a:ext cx="2800513" cy="646331"/>
          </a:xfrm>
          <a:prstGeom prst="rect">
            <a:avLst/>
          </a:prstGeom>
          <a:noFill/>
        </p:spPr>
        <p:txBody>
          <a:bodyPr wrap="square">
            <a:spAutoFit/>
          </a:bodyPr>
          <a:lstStyle/>
          <a:p>
            <a:r>
              <a:rPr lang="en-US" dirty="0"/>
              <a:t>Teams work better together </a:t>
            </a:r>
          </a:p>
        </p:txBody>
      </p:sp>
      <p:sp>
        <p:nvSpPr>
          <p:cNvPr id="40" name="TextBox 39">
            <a:extLst>
              <a:ext uri="{FF2B5EF4-FFF2-40B4-BE49-F238E27FC236}">
                <a16:creationId xmlns:a16="http://schemas.microsoft.com/office/drawing/2014/main" id="{1A5068F2-D341-CBB8-F7AC-EB98FC7BB0D9}"/>
              </a:ext>
            </a:extLst>
          </p:cNvPr>
          <p:cNvSpPr txBox="1"/>
          <p:nvPr/>
        </p:nvSpPr>
        <p:spPr>
          <a:xfrm>
            <a:off x="2889426" y="5465260"/>
            <a:ext cx="2560691" cy="646331"/>
          </a:xfrm>
          <a:prstGeom prst="rect">
            <a:avLst/>
          </a:prstGeom>
          <a:noFill/>
        </p:spPr>
        <p:txBody>
          <a:bodyPr wrap="square">
            <a:spAutoFit/>
          </a:bodyPr>
          <a:lstStyle/>
          <a:p>
            <a:r>
              <a:rPr lang="en-US" dirty="0"/>
              <a:t>Others' preferred communication styles</a:t>
            </a:r>
          </a:p>
        </p:txBody>
      </p:sp>
      <p:sp>
        <p:nvSpPr>
          <p:cNvPr id="42" name="TextBox 41">
            <a:extLst>
              <a:ext uri="{FF2B5EF4-FFF2-40B4-BE49-F238E27FC236}">
                <a16:creationId xmlns:a16="http://schemas.microsoft.com/office/drawing/2014/main" id="{6955F98E-1698-94A7-01C2-C25AECFE0C0A}"/>
              </a:ext>
            </a:extLst>
          </p:cNvPr>
          <p:cNvSpPr txBox="1"/>
          <p:nvPr/>
        </p:nvSpPr>
        <p:spPr>
          <a:xfrm>
            <a:off x="5895480" y="5454150"/>
            <a:ext cx="3238501" cy="369332"/>
          </a:xfrm>
          <a:prstGeom prst="rect">
            <a:avLst/>
          </a:prstGeom>
          <a:noFill/>
        </p:spPr>
        <p:txBody>
          <a:bodyPr wrap="square">
            <a:spAutoFit/>
          </a:bodyPr>
          <a:lstStyle/>
          <a:p>
            <a:r>
              <a:rPr lang="en-US" dirty="0"/>
              <a:t>Explore career paths and roles </a:t>
            </a:r>
          </a:p>
        </p:txBody>
      </p:sp>
      <p:sp>
        <p:nvSpPr>
          <p:cNvPr id="44" name="TextBox 43">
            <a:extLst>
              <a:ext uri="{FF2B5EF4-FFF2-40B4-BE49-F238E27FC236}">
                <a16:creationId xmlns:a16="http://schemas.microsoft.com/office/drawing/2014/main" id="{7E69B9B6-8401-04E1-BA9E-0FE9D089E0AE}"/>
              </a:ext>
            </a:extLst>
          </p:cNvPr>
          <p:cNvSpPr txBox="1"/>
          <p:nvPr/>
        </p:nvSpPr>
        <p:spPr>
          <a:xfrm>
            <a:off x="9249298" y="5439255"/>
            <a:ext cx="2870472" cy="923330"/>
          </a:xfrm>
          <a:prstGeom prst="rect">
            <a:avLst/>
          </a:prstGeom>
          <a:noFill/>
        </p:spPr>
        <p:txBody>
          <a:bodyPr wrap="square">
            <a:spAutoFit/>
          </a:bodyPr>
          <a:lstStyle/>
          <a:p>
            <a:r>
              <a:rPr lang="en-US" dirty="0"/>
              <a:t>Understanding personality preferences can reduce misunderstandings</a:t>
            </a:r>
          </a:p>
        </p:txBody>
      </p:sp>
    </p:spTree>
    <p:extLst>
      <p:ext uri="{BB962C8B-B14F-4D97-AF65-F5344CB8AC3E}">
        <p14:creationId xmlns:p14="http://schemas.microsoft.com/office/powerpoint/2010/main" val="75709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EA914-FD2C-C517-98D5-96DF595E768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E44A2F9-CDC9-4984-8AB9-412F6E6E0A11}"/>
              </a:ext>
            </a:extLst>
          </p:cNvPr>
          <p:cNvSpPr/>
          <p:nvPr/>
        </p:nvSpPr>
        <p:spPr>
          <a:xfrm>
            <a:off x="7931"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152DA38-CDA8-4DF1-381E-48C561A488ED}"/>
              </a:ext>
            </a:extLst>
          </p:cNvPr>
          <p:cNvCxnSpPr>
            <a:cxnSpLocks/>
          </p:cNvCxnSpPr>
          <p:nvPr/>
        </p:nvCxnSpPr>
        <p:spPr>
          <a:xfrm>
            <a:off x="5485792" y="72112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AE6B91C-0087-E066-2CBA-D0A413561819}"/>
              </a:ext>
            </a:extLst>
          </p:cNvPr>
          <p:cNvCxnSpPr>
            <a:cxnSpLocks/>
          </p:cNvCxnSpPr>
          <p:nvPr/>
        </p:nvCxnSpPr>
        <p:spPr>
          <a:xfrm>
            <a:off x="9169658" y="705362"/>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0480EF-8092-9F27-D760-8CFB23E7E823}"/>
              </a:ext>
            </a:extLst>
          </p:cNvPr>
          <p:cNvCxnSpPr>
            <a:cxnSpLocks/>
          </p:cNvCxnSpPr>
          <p:nvPr/>
        </p:nvCxnSpPr>
        <p:spPr>
          <a:xfrm flipH="1">
            <a:off x="2817858" y="3311005"/>
            <a:ext cx="925789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39E929-EB13-01C0-8FCD-B7A3BF7AD979}"/>
              </a:ext>
            </a:extLst>
          </p:cNvPr>
          <p:cNvCxnSpPr>
            <a:cxnSpLocks/>
          </p:cNvCxnSpPr>
          <p:nvPr/>
        </p:nvCxnSpPr>
        <p:spPr>
          <a:xfrm>
            <a:off x="5485792" y="3541423"/>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5F9E3A-22BE-8F4A-32C4-E26576629AAB}"/>
              </a:ext>
            </a:extLst>
          </p:cNvPr>
          <p:cNvCxnSpPr>
            <a:cxnSpLocks/>
          </p:cNvCxnSpPr>
          <p:nvPr/>
        </p:nvCxnSpPr>
        <p:spPr>
          <a:xfrm>
            <a:off x="9169658" y="3525658"/>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0D5949-40A0-4133-E76C-87D39CFC0D49}"/>
              </a:ext>
            </a:extLst>
          </p:cNvPr>
          <p:cNvSpPr>
            <a:spLocks noGrp="1"/>
          </p:cNvSpPr>
          <p:nvPr>
            <p:ph type="title"/>
          </p:nvPr>
        </p:nvSpPr>
        <p:spPr>
          <a:xfrm>
            <a:off x="78832" y="129091"/>
            <a:ext cx="2496667" cy="764163"/>
          </a:xfrm>
        </p:spPr>
        <p:txBody>
          <a:bodyPr>
            <a:normAutofit/>
          </a:bodyPr>
          <a:lstStyle/>
          <a:p>
            <a:r>
              <a:rPr lang="en-US" b="1" dirty="0"/>
              <a:t>Approach</a:t>
            </a:r>
            <a:r>
              <a:rPr lang="en-US" dirty="0"/>
              <a:t> </a:t>
            </a:r>
          </a:p>
        </p:txBody>
      </p:sp>
      <p:sp>
        <p:nvSpPr>
          <p:cNvPr id="11" name="TextBox 10">
            <a:extLst>
              <a:ext uri="{FF2B5EF4-FFF2-40B4-BE49-F238E27FC236}">
                <a16:creationId xmlns:a16="http://schemas.microsoft.com/office/drawing/2014/main" id="{82AD741B-09E5-CD8E-1D5C-50303ADA04DC}"/>
              </a:ext>
            </a:extLst>
          </p:cNvPr>
          <p:cNvSpPr txBox="1"/>
          <p:nvPr/>
        </p:nvSpPr>
        <p:spPr>
          <a:xfrm>
            <a:off x="3233621" y="763155"/>
            <a:ext cx="1693378" cy="646331"/>
          </a:xfrm>
          <a:prstGeom prst="rect">
            <a:avLst/>
          </a:prstGeom>
          <a:noFill/>
        </p:spPr>
        <p:txBody>
          <a:bodyPr wrap="square">
            <a:spAutoFit/>
          </a:bodyPr>
          <a:lstStyle/>
          <a:p>
            <a:pPr algn="ctr"/>
            <a:r>
              <a:rPr lang="en-US" b="1" dirty="0"/>
              <a:t>Data Preparation</a:t>
            </a:r>
            <a:endParaRPr lang="en-US" dirty="0"/>
          </a:p>
        </p:txBody>
      </p:sp>
      <p:sp>
        <p:nvSpPr>
          <p:cNvPr id="13" name="TextBox 12">
            <a:extLst>
              <a:ext uri="{FF2B5EF4-FFF2-40B4-BE49-F238E27FC236}">
                <a16:creationId xmlns:a16="http://schemas.microsoft.com/office/drawing/2014/main" id="{019E9F4A-D1C7-FE7F-7FB8-1993EADC50E7}"/>
              </a:ext>
            </a:extLst>
          </p:cNvPr>
          <p:cNvSpPr txBox="1"/>
          <p:nvPr/>
        </p:nvSpPr>
        <p:spPr>
          <a:xfrm>
            <a:off x="6027899" y="762529"/>
            <a:ext cx="2464627" cy="646331"/>
          </a:xfrm>
          <a:prstGeom prst="rect">
            <a:avLst/>
          </a:prstGeom>
          <a:noFill/>
        </p:spPr>
        <p:txBody>
          <a:bodyPr wrap="square">
            <a:spAutoFit/>
          </a:bodyPr>
          <a:lstStyle/>
          <a:p>
            <a:pPr algn="ctr"/>
            <a:r>
              <a:rPr lang="en-US" b="1" dirty="0"/>
              <a:t>Exploratory Data Analysis</a:t>
            </a:r>
            <a:endParaRPr lang="en-US" dirty="0"/>
          </a:p>
        </p:txBody>
      </p:sp>
      <p:sp>
        <p:nvSpPr>
          <p:cNvPr id="16" name="TextBox 15">
            <a:extLst>
              <a:ext uri="{FF2B5EF4-FFF2-40B4-BE49-F238E27FC236}">
                <a16:creationId xmlns:a16="http://schemas.microsoft.com/office/drawing/2014/main" id="{A4FC5188-7252-7A43-2123-8E1D64542424}"/>
              </a:ext>
            </a:extLst>
          </p:cNvPr>
          <p:cNvSpPr txBox="1"/>
          <p:nvPr/>
        </p:nvSpPr>
        <p:spPr>
          <a:xfrm>
            <a:off x="9610115" y="762528"/>
            <a:ext cx="2148839" cy="369332"/>
          </a:xfrm>
          <a:prstGeom prst="rect">
            <a:avLst/>
          </a:prstGeom>
          <a:noFill/>
        </p:spPr>
        <p:txBody>
          <a:bodyPr wrap="square">
            <a:spAutoFit/>
          </a:bodyPr>
          <a:lstStyle/>
          <a:p>
            <a:pPr algn="ctr"/>
            <a:r>
              <a:rPr lang="en-US" b="1" dirty="0"/>
              <a:t>Model Training</a:t>
            </a:r>
            <a:endParaRPr lang="en-US" dirty="0"/>
          </a:p>
        </p:txBody>
      </p:sp>
      <p:sp>
        <p:nvSpPr>
          <p:cNvPr id="18" name="TextBox 17">
            <a:extLst>
              <a:ext uri="{FF2B5EF4-FFF2-40B4-BE49-F238E27FC236}">
                <a16:creationId xmlns:a16="http://schemas.microsoft.com/office/drawing/2014/main" id="{0CCDA8E0-4EF9-BDA2-B910-4A937B4CA6E3}"/>
              </a:ext>
            </a:extLst>
          </p:cNvPr>
          <p:cNvSpPr txBox="1"/>
          <p:nvPr/>
        </p:nvSpPr>
        <p:spPr>
          <a:xfrm>
            <a:off x="3201347" y="3491638"/>
            <a:ext cx="1907336" cy="646331"/>
          </a:xfrm>
          <a:prstGeom prst="rect">
            <a:avLst/>
          </a:prstGeom>
          <a:noFill/>
        </p:spPr>
        <p:txBody>
          <a:bodyPr wrap="square">
            <a:spAutoFit/>
          </a:bodyPr>
          <a:lstStyle/>
          <a:p>
            <a:pPr algn="ctr"/>
            <a:r>
              <a:rPr lang="en-US" b="1" dirty="0"/>
              <a:t>Model Performance</a:t>
            </a:r>
            <a:endParaRPr lang="en-US" dirty="0"/>
          </a:p>
        </p:txBody>
      </p:sp>
      <p:sp>
        <p:nvSpPr>
          <p:cNvPr id="20" name="TextBox 19">
            <a:extLst>
              <a:ext uri="{FF2B5EF4-FFF2-40B4-BE49-F238E27FC236}">
                <a16:creationId xmlns:a16="http://schemas.microsoft.com/office/drawing/2014/main" id="{34755A8F-7DA4-B8D1-B071-44E549D70A58}"/>
              </a:ext>
            </a:extLst>
          </p:cNvPr>
          <p:cNvSpPr txBox="1"/>
          <p:nvPr/>
        </p:nvSpPr>
        <p:spPr>
          <a:xfrm>
            <a:off x="5784816" y="3508554"/>
            <a:ext cx="2597005" cy="369332"/>
          </a:xfrm>
          <a:prstGeom prst="rect">
            <a:avLst/>
          </a:prstGeom>
          <a:noFill/>
        </p:spPr>
        <p:txBody>
          <a:bodyPr wrap="square">
            <a:spAutoFit/>
          </a:bodyPr>
          <a:lstStyle/>
          <a:p>
            <a:pPr algn="ctr"/>
            <a:r>
              <a:rPr lang="en-US" b="1" dirty="0"/>
              <a:t>Parameter Tuning</a:t>
            </a:r>
            <a:endParaRPr lang="en-US" dirty="0"/>
          </a:p>
        </p:txBody>
      </p:sp>
      <p:sp>
        <p:nvSpPr>
          <p:cNvPr id="22" name="TextBox 21">
            <a:extLst>
              <a:ext uri="{FF2B5EF4-FFF2-40B4-BE49-F238E27FC236}">
                <a16:creationId xmlns:a16="http://schemas.microsoft.com/office/drawing/2014/main" id="{10ADD5BD-2180-8E43-AB94-24673406F2B5}"/>
              </a:ext>
            </a:extLst>
          </p:cNvPr>
          <p:cNvSpPr txBox="1"/>
          <p:nvPr/>
        </p:nvSpPr>
        <p:spPr>
          <a:xfrm>
            <a:off x="9798374" y="3491637"/>
            <a:ext cx="1772320" cy="369332"/>
          </a:xfrm>
          <a:prstGeom prst="rect">
            <a:avLst/>
          </a:prstGeom>
          <a:noFill/>
        </p:spPr>
        <p:txBody>
          <a:bodyPr wrap="square">
            <a:spAutoFit/>
          </a:bodyPr>
          <a:lstStyle/>
          <a:p>
            <a:pPr algn="ctr"/>
            <a:r>
              <a:rPr lang="en-US" b="1" dirty="0"/>
              <a:t>Best Model</a:t>
            </a:r>
            <a:endParaRPr lang="en-US" dirty="0"/>
          </a:p>
        </p:txBody>
      </p:sp>
      <p:sp>
        <p:nvSpPr>
          <p:cNvPr id="34" name="TextBox 33">
            <a:extLst>
              <a:ext uri="{FF2B5EF4-FFF2-40B4-BE49-F238E27FC236}">
                <a16:creationId xmlns:a16="http://schemas.microsoft.com/office/drawing/2014/main" id="{00DB1BD3-61ED-659C-40C6-84145E1E938E}"/>
              </a:ext>
            </a:extLst>
          </p:cNvPr>
          <p:cNvSpPr txBox="1"/>
          <p:nvPr/>
        </p:nvSpPr>
        <p:spPr>
          <a:xfrm>
            <a:off x="2738211" y="1405452"/>
            <a:ext cx="2747579" cy="946413"/>
          </a:xfrm>
          <a:prstGeom prst="rect">
            <a:avLst/>
          </a:prstGeom>
          <a:noFill/>
        </p:spPr>
        <p:txBody>
          <a:bodyPr wrap="square">
            <a:spAutoFit/>
          </a:bodyPr>
          <a:lstStyle/>
          <a:p>
            <a:r>
              <a:rPr lang="en-US" dirty="0"/>
              <a:t>- Input Features</a:t>
            </a:r>
          </a:p>
          <a:p>
            <a:r>
              <a:rPr lang="en-US" sz="900" dirty="0"/>
              <a:t>Age	Gender	Education</a:t>
            </a:r>
          </a:p>
          <a:p>
            <a:r>
              <a:rPr lang="en-US" sz="900" dirty="0"/>
              <a:t>Introversion score	Sensing Score	Thinking Score</a:t>
            </a:r>
          </a:p>
          <a:p>
            <a:r>
              <a:rPr lang="en-US" sz="900" dirty="0"/>
              <a:t>Judging Score	Interest	Personality</a:t>
            </a:r>
          </a:p>
          <a:p>
            <a:endParaRPr lang="en-US" sz="1050" dirty="0"/>
          </a:p>
        </p:txBody>
      </p:sp>
      <p:sp>
        <p:nvSpPr>
          <p:cNvPr id="36" name="TextBox 35">
            <a:extLst>
              <a:ext uri="{FF2B5EF4-FFF2-40B4-BE49-F238E27FC236}">
                <a16:creationId xmlns:a16="http://schemas.microsoft.com/office/drawing/2014/main" id="{B6499E00-6E64-FA15-626A-7A063D2D9CAD}"/>
              </a:ext>
            </a:extLst>
          </p:cNvPr>
          <p:cNvSpPr txBox="1"/>
          <p:nvPr/>
        </p:nvSpPr>
        <p:spPr>
          <a:xfrm>
            <a:off x="5586752" y="1600259"/>
            <a:ext cx="3341350" cy="923330"/>
          </a:xfrm>
          <a:prstGeom prst="rect">
            <a:avLst/>
          </a:prstGeom>
          <a:noFill/>
        </p:spPr>
        <p:txBody>
          <a:bodyPr wrap="square">
            <a:spAutoFit/>
          </a:bodyPr>
          <a:lstStyle/>
          <a:p>
            <a:r>
              <a:rPr lang="en-US" dirty="0"/>
              <a:t>- Graph Analysis</a:t>
            </a:r>
          </a:p>
          <a:p>
            <a:r>
              <a:rPr lang="en-US" dirty="0"/>
              <a:t>- Features Distribution</a:t>
            </a:r>
          </a:p>
          <a:p>
            <a:r>
              <a:rPr lang="en-US" dirty="0"/>
              <a:t>- Features Correlation</a:t>
            </a:r>
          </a:p>
        </p:txBody>
      </p:sp>
      <p:sp>
        <p:nvSpPr>
          <p:cNvPr id="38" name="TextBox 37">
            <a:extLst>
              <a:ext uri="{FF2B5EF4-FFF2-40B4-BE49-F238E27FC236}">
                <a16:creationId xmlns:a16="http://schemas.microsoft.com/office/drawing/2014/main" id="{9795453D-73D8-E207-8C54-8C42E96E736C}"/>
              </a:ext>
            </a:extLst>
          </p:cNvPr>
          <p:cNvSpPr txBox="1"/>
          <p:nvPr/>
        </p:nvSpPr>
        <p:spPr>
          <a:xfrm>
            <a:off x="9319256" y="1617839"/>
            <a:ext cx="2800513" cy="1200329"/>
          </a:xfrm>
          <a:prstGeom prst="rect">
            <a:avLst/>
          </a:prstGeom>
          <a:noFill/>
        </p:spPr>
        <p:txBody>
          <a:bodyPr wrap="square">
            <a:spAutoFit/>
          </a:bodyPr>
          <a:lstStyle/>
          <a:p>
            <a:r>
              <a:rPr lang="en-US" dirty="0"/>
              <a:t>- Classification problem</a:t>
            </a:r>
          </a:p>
          <a:p>
            <a:r>
              <a:rPr lang="en-US" dirty="0"/>
              <a:t>- Standardization</a:t>
            </a:r>
          </a:p>
          <a:p>
            <a:r>
              <a:rPr lang="en-US" dirty="0"/>
              <a:t>- Split data</a:t>
            </a:r>
          </a:p>
          <a:p>
            <a:r>
              <a:rPr lang="en-US" dirty="0"/>
              <a:t>- Model selection </a:t>
            </a:r>
          </a:p>
        </p:txBody>
      </p:sp>
      <p:sp>
        <p:nvSpPr>
          <p:cNvPr id="40" name="TextBox 39">
            <a:extLst>
              <a:ext uri="{FF2B5EF4-FFF2-40B4-BE49-F238E27FC236}">
                <a16:creationId xmlns:a16="http://schemas.microsoft.com/office/drawing/2014/main" id="{3E21C10C-12B8-0D63-E40C-0DB441D75A14}"/>
              </a:ext>
            </a:extLst>
          </p:cNvPr>
          <p:cNvSpPr txBox="1"/>
          <p:nvPr/>
        </p:nvSpPr>
        <p:spPr>
          <a:xfrm>
            <a:off x="2968812" y="4266417"/>
            <a:ext cx="2328426" cy="1631216"/>
          </a:xfrm>
          <a:prstGeom prst="rect">
            <a:avLst/>
          </a:prstGeom>
          <a:noFill/>
        </p:spPr>
        <p:txBody>
          <a:bodyPr wrap="square">
            <a:spAutoFit/>
          </a:bodyPr>
          <a:lstStyle/>
          <a:p>
            <a:r>
              <a:rPr lang="en-US" dirty="0"/>
              <a:t>- Cross Validation</a:t>
            </a:r>
          </a:p>
          <a:p>
            <a:r>
              <a:rPr lang="en-US" sz="1600" dirty="0"/>
              <a:t>    - Accuracy</a:t>
            </a:r>
          </a:p>
          <a:p>
            <a:r>
              <a:rPr lang="en-US" dirty="0"/>
              <a:t>- Confusion Matrix</a:t>
            </a:r>
          </a:p>
          <a:p>
            <a:r>
              <a:rPr lang="en-US" sz="1600" dirty="0"/>
              <a:t>    - Precision</a:t>
            </a:r>
          </a:p>
          <a:p>
            <a:r>
              <a:rPr lang="en-US" sz="1600" dirty="0"/>
              <a:t>    - Recall</a:t>
            </a:r>
          </a:p>
          <a:p>
            <a:r>
              <a:rPr lang="en-US" sz="1600" dirty="0"/>
              <a:t>    - F1 Score</a:t>
            </a:r>
          </a:p>
        </p:txBody>
      </p:sp>
      <p:sp>
        <p:nvSpPr>
          <p:cNvPr id="42" name="TextBox 41">
            <a:extLst>
              <a:ext uri="{FF2B5EF4-FFF2-40B4-BE49-F238E27FC236}">
                <a16:creationId xmlns:a16="http://schemas.microsoft.com/office/drawing/2014/main" id="{DBFD2217-FC56-2DEF-EE16-C68FD6B30DA2}"/>
              </a:ext>
            </a:extLst>
          </p:cNvPr>
          <p:cNvSpPr txBox="1"/>
          <p:nvPr/>
        </p:nvSpPr>
        <p:spPr>
          <a:xfrm>
            <a:off x="6080756" y="4241671"/>
            <a:ext cx="2411770" cy="923330"/>
          </a:xfrm>
          <a:prstGeom prst="rect">
            <a:avLst/>
          </a:prstGeom>
          <a:noFill/>
        </p:spPr>
        <p:txBody>
          <a:bodyPr wrap="square">
            <a:spAutoFit/>
          </a:bodyPr>
          <a:lstStyle/>
          <a:p>
            <a:pPr fontAlgn="base" latinLnBrk="1"/>
            <a:r>
              <a:rPr lang="en-US" dirty="0" err="1"/>
              <a:t>GridSearchCV</a:t>
            </a:r>
            <a:endParaRPr lang="en-US" dirty="0"/>
          </a:p>
          <a:p>
            <a:pPr fontAlgn="base" latinLnBrk="1"/>
            <a:r>
              <a:rPr lang="en-US" dirty="0"/>
              <a:t> - max depth</a:t>
            </a:r>
          </a:p>
          <a:p>
            <a:pPr fontAlgn="base" latinLnBrk="1"/>
            <a:r>
              <a:rPr lang="en-US" dirty="0"/>
              <a:t> - </a:t>
            </a:r>
            <a:r>
              <a:rPr lang="en-US" dirty="0" err="1"/>
              <a:t>n_estimator</a:t>
            </a:r>
            <a:endParaRPr lang="en-US" dirty="0"/>
          </a:p>
        </p:txBody>
      </p:sp>
      <p:sp>
        <p:nvSpPr>
          <p:cNvPr id="44" name="TextBox 43">
            <a:extLst>
              <a:ext uri="{FF2B5EF4-FFF2-40B4-BE49-F238E27FC236}">
                <a16:creationId xmlns:a16="http://schemas.microsoft.com/office/drawing/2014/main" id="{A459C0CB-2DE8-4649-4CFE-3463CB10CF84}"/>
              </a:ext>
            </a:extLst>
          </p:cNvPr>
          <p:cNvSpPr txBox="1"/>
          <p:nvPr/>
        </p:nvSpPr>
        <p:spPr>
          <a:xfrm>
            <a:off x="9482173" y="4137969"/>
            <a:ext cx="2474678" cy="1200329"/>
          </a:xfrm>
          <a:prstGeom prst="rect">
            <a:avLst/>
          </a:prstGeom>
          <a:noFill/>
        </p:spPr>
        <p:txBody>
          <a:bodyPr wrap="square">
            <a:spAutoFit/>
          </a:bodyPr>
          <a:lstStyle/>
          <a:p>
            <a:r>
              <a:rPr lang="en-US" dirty="0"/>
              <a:t>Out of all the models trained Random Forest Classifier With 89.5% accuracy. </a:t>
            </a:r>
          </a:p>
        </p:txBody>
      </p:sp>
      <p:sp>
        <p:nvSpPr>
          <p:cNvPr id="3" name="Title 1">
            <a:extLst>
              <a:ext uri="{FF2B5EF4-FFF2-40B4-BE49-F238E27FC236}">
                <a16:creationId xmlns:a16="http://schemas.microsoft.com/office/drawing/2014/main" id="{97EB0021-DA7D-D5C9-D5E2-2F4C66DDB3E3}"/>
              </a:ext>
            </a:extLst>
          </p:cNvPr>
          <p:cNvSpPr txBox="1">
            <a:spLocks/>
          </p:cNvSpPr>
          <p:nvPr/>
        </p:nvSpPr>
        <p:spPr>
          <a:xfrm>
            <a:off x="187861" y="1129921"/>
            <a:ext cx="2041932" cy="39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Data preparation</a:t>
            </a:r>
          </a:p>
        </p:txBody>
      </p:sp>
      <p:sp>
        <p:nvSpPr>
          <p:cNvPr id="10" name="Title 1">
            <a:extLst>
              <a:ext uri="{FF2B5EF4-FFF2-40B4-BE49-F238E27FC236}">
                <a16:creationId xmlns:a16="http://schemas.microsoft.com/office/drawing/2014/main" id="{53494061-C0C1-E183-7935-3679BFE618FD}"/>
              </a:ext>
            </a:extLst>
          </p:cNvPr>
          <p:cNvSpPr txBox="1">
            <a:spLocks/>
          </p:cNvSpPr>
          <p:nvPr/>
        </p:nvSpPr>
        <p:spPr>
          <a:xfrm>
            <a:off x="885730" y="2034592"/>
            <a:ext cx="652615" cy="428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2">
                    <a:lumMod val="25000"/>
                  </a:schemeClr>
                </a:solidFill>
              </a:rPr>
              <a:t>EDA</a:t>
            </a:r>
          </a:p>
        </p:txBody>
      </p:sp>
      <p:sp>
        <p:nvSpPr>
          <p:cNvPr id="14" name="Title 1">
            <a:extLst>
              <a:ext uri="{FF2B5EF4-FFF2-40B4-BE49-F238E27FC236}">
                <a16:creationId xmlns:a16="http://schemas.microsoft.com/office/drawing/2014/main" id="{5C408682-05AD-DF29-4001-825B33983A54}"/>
              </a:ext>
            </a:extLst>
          </p:cNvPr>
          <p:cNvSpPr txBox="1">
            <a:spLocks/>
          </p:cNvSpPr>
          <p:nvPr/>
        </p:nvSpPr>
        <p:spPr>
          <a:xfrm>
            <a:off x="468831" y="2967468"/>
            <a:ext cx="1477932" cy="6335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Select and train model</a:t>
            </a:r>
          </a:p>
        </p:txBody>
      </p:sp>
      <p:sp>
        <p:nvSpPr>
          <p:cNvPr id="15" name="Title 1">
            <a:extLst>
              <a:ext uri="{FF2B5EF4-FFF2-40B4-BE49-F238E27FC236}">
                <a16:creationId xmlns:a16="http://schemas.microsoft.com/office/drawing/2014/main" id="{6165776C-C35E-9C7A-C0BE-B40E12C58ADC}"/>
              </a:ext>
            </a:extLst>
          </p:cNvPr>
          <p:cNvSpPr txBox="1">
            <a:spLocks/>
          </p:cNvSpPr>
          <p:nvPr/>
        </p:nvSpPr>
        <p:spPr>
          <a:xfrm>
            <a:off x="220135" y="4105546"/>
            <a:ext cx="1984451" cy="764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Model's performance</a:t>
            </a:r>
          </a:p>
        </p:txBody>
      </p:sp>
      <p:sp>
        <p:nvSpPr>
          <p:cNvPr id="17" name="Title 1">
            <a:extLst>
              <a:ext uri="{FF2B5EF4-FFF2-40B4-BE49-F238E27FC236}">
                <a16:creationId xmlns:a16="http://schemas.microsoft.com/office/drawing/2014/main" id="{D6B45FDA-0A75-3A5C-531D-0E1E8443F96A}"/>
              </a:ext>
            </a:extLst>
          </p:cNvPr>
          <p:cNvSpPr txBox="1">
            <a:spLocks/>
          </p:cNvSpPr>
          <p:nvPr/>
        </p:nvSpPr>
        <p:spPr>
          <a:xfrm>
            <a:off x="479590" y="5372859"/>
            <a:ext cx="1477932" cy="6335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Parameter Tuning</a:t>
            </a:r>
          </a:p>
        </p:txBody>
      </p:sp>
      <p:cxnSp>
        <p:nvCxnSpPr>
          <p:cNvPr id="21" name="Straight Arrow Connector 20">
            <a:extLst>
              <a:ext uri="{FF2B5EF4-FFF2-40B4-BE49-F238E27FC236}">
                <a16:creationId xmlns:a16="http://schemas.microsoft.com/office/drawing/2014/main" id="{0DCC2121-8B6F-BA8B-3C92-61D952FB7288}"/>
              </a:ext>
            </a:extLst>
          </p:cNvPr>
          <p:cNvCxnSpPr>
            <a:cxnSpLocks/>
            <a:stCxn id="3" idx="2"/>
            <a:endCxn id="10" idx="0"/>
          </p:cNvCxnSpPr>
          <p:nvPr/>
        </p:nvCxnSpPr>
        <p:spPr>
          <a:xfrm>
            <a:off x="1208827" y="1529352"/>
            <a:ext cx="3211" cy="50524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C6474AD-C24B-0E23-C6F8-329E3C8FE0E8}"/>
              </a:ext>
            </a:extLst>
          </p:cNvPr>
          <p:cNvCxnSpPr>
            <a:cxnSpLocks/>
            <a:stCxn id="10" idx="2"/>
            <a:endCxn id="14" idx="0"/>
          </p:cNvCxnSpPr>
          <p:nvPr/>
        </p:nvCxnSpPr>
        <p:spPr>
          <a:xfrm flipH="1">
            <a:off x="1207797" y="2463421"/>
            <a:ext cx="4241" cy="50404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8918FB9-978A-968B-A90E-211C02E92502}"/>
              </a:ext>
            </a:extLst>
          </p:cNvPr>
          <p:cNvCxnSpPr>
            <a:cxnSpLocks/>
            <a:stCxn id="14" idx="2"/>
            <a:endCxn id="15" idx="0"/>
          </p:cNvCxnSpPr>
          <p:nvPr/>
        </p:nvCxnSpPr>
        <p:spPr>
          <a:xfrm>
            <a:off x="1207797" y="3600973"/>
            <a:ext cx="4564" cy="50457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EFEEFB2E-9018-E48F-3740-5F0C6455AC2D}"/>
              </a:ext>
            </a:extLst>
          </p:cNvPr>
          <p:cNvCxnSpPr>
            <a:cxnSpLocks/>
            <a:stCxn id="15" idx="2"/>
            <a:endCxn id="17" idx="0"/>
          </p:cNvCxnSpPr>
          <p:nvPr/>
        </p:nvCxnSpPr>
        <p:spPr>
          <a:xfrm>
            <a:off x="1212361" y="4869709"/>
            <a:ext cx="6195" cy="50315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6DCC3D6-0CE6-CC71-7B52-4348EAF317E0}"/>
              </a:ext>
            </a:extLst>
          </p:cNvPr>
          <p:cNvSpPr txBox="1"/>
          <p:nvPr/>
        </p:nvSpPr>
        <p:spPr>
          <a:xfrm>
            <a:off x="2724555" y="2243069"/>
            <a:ext cx="2747579" cy="923330"/>
          </a:xfrm>
          <a:prstGeom prst="rect">
            <a:avLst/>
          </a:prstGeom>
          <a:noFill/>
        </p:spPr>
        <p:txBody>
          <a:bodyPr wrap="square">
            <a:spAutoFit/>
          </a:bodyPr>
          <a:lstStyle/>
          <a:p>
            <a:r>
              <a:rPr lang="en-US" dirty="0"/>
              <a:t>- Handling missing data</a:t>
            </a:r>
          </a:p>
          <a:p>
            <a:r>
              <a:rPr lang="en-US" dirty="0"/>
              <a:t>- Handling duplicate data</a:t>
            </a:r>
          </a:p>
          <a:p>
            <a:r>
              <a:rPr lang="en-US" dirty="0"/>
              <a:t>- Label encoding</a:t>
            </a:r>
          </a:p>
        </p:txBody>
      </p:sp>
    </p:spTree>
    <p:extLst>
      <p:ext uri="{BB962C8B-B14F-4D97-AF65-F5344CB8AC3E}">
        <p14:creationId xmlns:p14="http://schemas.microsoft.com/office/powerpoint/2010/main" val="299002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FC08D-7E27-137D-1B0C-23A019EE5C8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18F312-D6F8-0F4D-61F3-A278AAE3F8F9}"/>
              </a:ext>
            </a:extLst>
          </p:cNvPr>
          <p:cNvSpPr/>
          <p:nvPr/>
        </p:nvSpPr>
        <p:spPr>
          <a:xfrm>
            <a:off x="7931"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EE5CFC2-956C-5DA7-C13E-123C7C8EFB3A}"/>
              </a:ext>
            </a:extLst>
          </p:cNvPr>
          <p:cNvCxnSpPr>
            <a:cxnSpLocks/>
          </p:cNvCxnSpPr>
          <p:nvPr/>
        </p:nvCxnSpPr>
        <p:spPr>
          <a:xfrm>
            <a:off x="7131712" y="62740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8F10FC-FAE2-0C20-21C5-991A7A4DF863}"/>
              </a:ext>
            </a:extLst>
          </p:cNvPr>
          <p:cNvCxnSpPr>
            <a:cxnSpLocks/>
          </p:cNvCxnSpPr>
          <p:nvPr/>
        </p:nvCxnSpPr>
        <p:spPr>
          <a:xfrm flipH="1">
            <a:off x="3097560" y="3246457"/>
            <a:ext cx="824400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CC8245-8493-0E73-2284-EB73370A99D0}"/>
              </a:ext>
            </a:extLst>
          </p:cNvPr>
          <p:cNvCxnSpPr>
            <a:cxnSpLocks/>
          </p:cNvCxnSpPr>
          <p:nvPr/>
        </p:nvCxnSpPr>
        <p:spPr>
          <a:xfrm>
            <a:off x="7131712" y="351129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D890A0-E309-1D89-D6A1-34E3B8A44621}"/>
              </a:ext>
            </a:extLst>
          </p:cNvPr>
          <p:cNvSpPr>
            <a:spLocks noGrp="1"/>
          </p:cNvSpPr>
          <p:nvPr>
            <p:ph type="title"/>
          </p:nvPr>
        </p:nvSpPr>
        <p:spPr>
          <a:xfrm>
            <a:off x="159927" y="2586396"/>
            <a:ext cx="2496667" cy="1047404"/>
          </a:xfrm>
        </p:spPr>
        <p:txBody>
          <a:bodyPr>
            <a:normAutofit fontScale="90000"/>
          </a:bodyPr>
          <a:lstStyle/>
          <a:p>
            <a:r>
              <a:rPr lang="en-US" b="1" dirty="0"/>
              <a:t>Model Summary</a:t>
            </a:r>
            <a:r>
              <a:rPr lang="en-US" dirty="0"/>
              <a:t> </a:t>
            </a:r>
          </a:p>
        </p:txBody>
      </p:sp>
      <p:sp>
        <p:nvSpPr>
          <p:cNvPr id="11" name="TextBox 10">
            <a:extLst>
              <a:ext uri="{FF2B5EF4-FFF2-40B4-BE49-F238E27FC236}">
                <a16:creationId xmlns:a16="http://schemas.microsoft.com/office/drawing/2014/main" id="{10AAF3ED-3EB0-EBC5-3652-E5A0BB19FB91}"/>
              </a:ext>
            </a:extLst>
          </p:cNvPr>
          <p:cNvSpPr txBox="1"/>
          <p:nvPr/>
        </p:nvSpPr>
        <p:spPr>
          <a:xfrm>
            <a:off x="3682702" y="570008"/>
            <a:ext cx="1693378" cy="369332"/>
          </a:xfrm>
          <a:prstGeom prst="rect">
            <a:avLst/>
          </a:prstGeom>
          <a:noFill/>
        </p:spPr>
        <p:txBody>
          <a:bodyPr wrap="square">
            <a:spAutoFit/>
          </a:bodyPr>
          <a:lstStyle/>
          <a:p>
            <a:pPr algn="ctr"/>
            <a:r>
              <a:rPr lang="en-US" b="1" dirty="0"/>
              <a:t>Data</a:t>
            </a:r>
            <a:endParaRPr lang="en-US" dirty="0"/>
          </a:p>
        </p:txBody>
      </p:sp>
      <p:sp>
        <p:nvSpPr>
          <p:cNvPr id="18" name="TextBox 17">
            <a:extLst>
              <a:ext uri="{FF2B5EF4-FFF2-40B4-BE49-F238E27FC236}">
                <a16:creationId xmlns:a16="http://schemas.microsoft.com/office/drawing/2014/main" id="{99E8BC33-C072-CD0A-AB9A-602096A3DDA6}"/>
              </a:ext>
            </a:extLst>
          </p:cNvPr>
          <p:cNvSpPr txBox="1"/>
          <p:nvPr/>
        </p:nvSpPr>
        <p:spPr>
          <a:xfrm>
            <a:off x="3201347" y="3373300"/>
            <a:ext cx="1907336" cy="369332"/>
          </a:xfrm>
          <a:prstGeom prst="rect">
            <a:avLst/>
          </a:prstGeom>
          <a:noFill/>
        </p:spPr>
        <p:txBody>
          <a:bodyPr wrap="square">
            <a:spAutoFit/>
          </a:bodyPr>
          <a:lstStyle/>
          <a:p>
            <a:pPr algn="ctr"/>
            <a:r>
              <a:rPr lang="en-US" b="1" dirty="0"/>
              <a:t>EDA</a:t>
            </a:r>
            <a:endParaRPr lang="en-US" dirty="0"/>
          </a:p>
        </p:txBody>
      </p:sp>
      <p:sp>
        <p:nvSpPr>
          <p:cNvPr id="40" name="TextBox 39">
            <a:extLst>
              <a:ext uri="{FF2B5EF4-FFF2-40B4-BE49-F238E27FC236}">
                <a16:creationId xmlns:a16="http://schemas.microsoft.com/office/drawing/2014/main" id="{C438E8A2-4C88-C118-27B6-E52A3FD384B2}"/>
              </a:ext>
            </a:extLst>
          </p:cNvPr>
          <p:cNvSpPr txBox="1"/>
          <p:nvPr/>
        </p:nvSpPr>
        <p:spPr>
          <a:xfrm>
            <a:off x="3097559" y="3813869"/>
            <a:ext cx="3441599" cy="2831544"/>
          </a:xfrm>
          <a:prstGeom prst="rect">
            <a:avLst/>
          </a:prstGeom>
          <a:noFill/>
        </p:spPr>
        <p:txBody>
          <a:bodyPr wrap="square">
            <a:spAutoFit/>
          </a:bodyPr>
          <a:lstStyle/>
          <a:p>
            <a:r>
              <a:rPr lang="en-US" dirty="0"/>
              <a:t>Data distribution </a:t>
            </a:r>
          </a:p>
          <a:p>
            <a:r>
              <a:rPr lang="en-US" sz="1600" dirty="0"/>
              <a:t> - Personality</a:t>
            </a:r>
          </a:p>
          <a:p>
            <a:r>
              <a:rPr lang="en-US" sz="1600" dirty="0"/>
              <a:t> - Age</a:t>
            </a:r>
          </a:p>
          <a:p>
            <a:r>
              <a:rPr lang="en-US" sz="1600" dirty="0"/>
              <a:t> - Gender</a:t>
            </a:r>
          </a:p>
          <a:p>
            <a:r>
              <a:rPr lang="en-US" sz="1600" dirty="0"/>
              <a:t> - Personality vs Introversion score</a:t>
            </a:r>
          </a:p>
          <a:p>
            <a:r>
              <a:rPr lang="en-US" sz="1600" dirty="0"/>
              <a:t> - Personality vs Sensing score</a:t>
            </a:r>
          </a:p>
          <a:p>
            <a:r>
              <a:rPr lang="en-US" sz="1600" dirty="0"/>
              <a:t> - Personality vs Judging score</a:t>
            </a:r>
          </a:p>
          <a:p>
            <a:r>
              <a:rPr lang="en-US" sz="1600" dirty="0"/>
              <a:t> - Personality vs Thinking score</a:t>
            </a:r>
          </a:p>
          <a:p>
            <a:endParaRPr lang="en-US" sz="1600" dirty="0"/>
          </a:p>
          <a:p>
            <a:r>
              <a:rPr lang="en-US" sz="1600" dirty="0"/>
              <a:t>Feature Correlation heatmap</a:t>
            </a:r>
          </a:p>
          <a:p>
            <a:endParaRPr lang="en-US" sz="1600" dirty="0"/>
          </a:p>
        </p:txBody>
      </p:sp>
      <p:graphicFrame>
        <p:nvGraphicFramePr>
          <p:cNvPr id="3" name="Table 2">
            <a:extLst>
              <a:ext uri="{FF2B5EF4-FFF2-40B4-BE49-F238E27FC236}">
                <a16:creationId xmlns:a16="http://schemas.microsoft.com/office/drawing/2014/main" id="{EDDAF170-7554-4FAF-F649-DEC7DC10367B}"/>
              </a:ext>
            </a:extLst>
          </p:cNvPr>
          <p:cNvGraphicFramePr>
            <a:graphicFrameLocks noGrp="1"/>
          </p:cNvGraphicFramePr>
          <p:nvPr>
            <p:extLst>
              <p:ext uri="{D42A27DB-BD31-4B8C-83A1-F6EECF244321}">
                <p14:modId xmlns:p14="http://schemas.microsoft.com/office/powerpoint/2010/main" val="2386739437"/>
              </p:ext>
            </p:extLst>
          </p:nvPr>
        </p:nvGraphicFramePr>
        <p:xfrm>
          <a:off x="3097559" y="1031992"/>
          <a:ext cx="3441600" cy="1978055"/>
        </p:xfrm>
        <a:graphic>
          <a:graphicData uri="http://schemas.openxmlformats.org/drawingml/2006/table">
            <a:tbl>
              <a:tblPr>
                <a:tableStyleId>{5C22544A-7EE6-4342-B048-85BDC9FD1C3A}</a:tableStyleId>
              </a:tblPr>
              <a:tblGrid>
                <a:gridCol w="2448501">
                  <a:extLst>
                    <a:ext uri="{9D8B030D-6E8A-4147-A177-3AD203B41FA5}">
                      <a16:colId xmlns:a16="http://schemas.microsoft.com/office/drawing/2014/main" val="3586341362"/>
                    </a:ext>
                  </a:extLst>
                </a:gridCol>
                <a:gridCol w="993099">
                  <a:extLst>
                    <a:ext uri="{9D8B030D-6E8A-4147-A177-3AD203B41FA5}">
                      <a16:colId xmlns:a16="http://schemas.microsoft.com/office/drawing/2014/main" val="3527138945"/>
                    </a:ext>
                  </a:extLst>
                </a:gridCol>
              </a:tblGrid>
              <a:tr h="297355">
                <a:tc>
                  <a:txBody>
                    <a:bodyPr/>
                    <a:lstStyle/>
                    <a:p>
                      <a:pPr algn="l" fontAlgn="b">
                        <a:buNone/>
                      </a:pPr>
                      <a:r>
                        <a:rPr lang="en-US" sz="1100" b="1" u="none" strike="noStrike" dirty="0">
                          <a:effectLst/>
                        </a:rPr>
                        <a:t>Description</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Values</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628178246"/>
                  </a:ext>
                </a:extLst>
              </a:tr>
              <a:tr h="336140">
                <a:tc>
                  <a:txBody>
                    <a:bodyPr/>
                    <a:lstStyle/>
                    <a:p>
                      <a:pPr algn="l" rtl="0" fontAlgn="ctr">
                        <a:buNone/>
                      </a:pPr>
                      <a:r>
                        <a:rPr lang="en-US" sz="1200" u="none" strike="noStrike" dirty="0">
                          <a:effectLst/>
                        </a:rPr>
                        <a:t>Records</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34500</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349777607"/>
                  </a:ext>
                </a:extLst>
              </a:tr>
              <a:tr h="336140">
                <a:tc>
                  <a:txBody>
                    <a:bodyPr/>
                    <a:lstStyle/>
                    <a:p>
                      <a:pPr algn="l" rtl="0" fontAlgn="ctr">
                        <a:buNone/>
                      </a:pPr>
                      <a:r>
                        <a:rPr lang="en-US" sz="1200" u="none" strike="noStrike" dirty="0">
                          <a:effectLst/>
                        </a:rPr>
                        <a:t>Missing Values</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0</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618100508"/>
                  </a:ext>
                </a:extLst>
              </a:tr>
              <a:tr h="336140">
                <a:tc>
                  <a:txBody>
                    <a:bodyPr/>
                    <a:lstStyle/>
                    <a:p>
                      <a:pPr algn="l" rtl="0" fontAlgn="ctr">
                        <a:buNone/>
                      </a:pPr>
                      <a:r>
                        <a:rPr lang="en-US" sz="1200" u="none" strike="noStrike" dirty="0">
                          <a:effectLst/>
                        </a:rPr>
                        <a:t>Duplicate Values</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704</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189145646"/>
                  </a:ext>
                </a:extLst>
              </a:tr>
              <a:tr h="336140">
                <a:tc>
                  <a:txBody>
                    <a:bodyPr/>
                    <a:lstStyle/>
                    <a:p>
                      <a:pPr algn="l" rtl="0" fontAlgn="ctr">
                        <a:buNone/>
                      </a:pPr>
                      <a:r>
                        <a:rPr lang="en-US" sz="1200" u="none" strike="noStrike" dirty="0">
                          <a:effectLst/>
                        </a:rPr>
                        <a:t>Train Data</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27037</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711835817"/>
                  </a:ext>
                </a:extLst>
              </a:tr>
              <a:tr h="336140">
                <a:tc>
                  <a:txBody>
                    <a:bodyPr/>
                    <a:lstStyle/>
                    <a:p>
                      <a:pPr algn="l" rtl="0" fontAlgn="ctr">
                        <a:buNone/>
                      </a:pPr>
                      <a:r>
                        <a:rPr lang="en-US" sz="1200" u="none" strike="noStrike">
                          <a:effectLst/>
                        </a:rPr>
                        <a:t>Test Data</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7463</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765892985"/>
                  </a:ext>
                </a:extLst>
              </a:tr>
            </a:tbl>
          </a:graphicData>
        </a:graphic>
      </p:graphicFrame>
      <p:sp>
        <p:nvSpPr>
          <p:cNvPr id="5" name="TextBox 4">
            <a:extLst>
              <a:ext uri="{FF2B5EF4-FFF2-40B4-BE49-F238E27FC236}">
                <a16:creationId xmlns:a16="http://schemas.microsoft.com/office/drawing/2014/main" id="{A5830E26-D81E-BB43-FFF4-5F45CAB7101F}"/>
              </a:ext>
            </a:extLst>
          </p:cNvPr>
          <p:cNvSpPr txBox="1"/>
          <p:nvPr/>
        </p:nvSpPr>
        <p:spPr>
          <a:xfrm>
            <a:off x="8218844" y="573150"/>
            <a:ext cx="2139820" cy="369332"/>
          </a:xfrm>
          <a:prstGeom prst="rect">
            <a:avLst/>
          </a:prstGeom>
          <a:noFill/>
        </p:spPr>
        <p:txBody>
          <a:bodyPr wrap="square">
            <a:spAutoFit/>
          </a:bodyPr>
          <a:lstStyle/>
          <a:p>
            <a:pPr algn="ctr"/>
            <a:r>
              <a:rPr lang="en-US" b="1" dirty="0"/>
              <a:t>Data Processing</a:t>
            </a:r>
            <a:endParaRPr lang="en-US" dirty="0"/>
          </a:p>
        </p:txBody>
      </p:sp>
      <p:sp>
        <p:nvSpPr>
          <p:cNvPr id="8" name="TextBox 7">
            <a:extLst>
              <a:ext uri="{FF2B5EF4-FFF2-40B4-BE49-F238E27FC236}">
                <a16:creationId xmlns:a16="http://schemas.microsoft.com/office/drawing/2014/main" id="{A277C9C5-14DA-B4EF-9798-78CF343B072D}"/>
              </a:ext>
            </a:extLst>
          </p:cNvPr>
          <p:cNvSpPr txBox="1"/>
          <p:nvPr/>
        </p:nvSpPr>
        <p:spPr>
          <a:xfrm>
            <a:off x="7613762" y="939340"/>
            <a:ext cx="3539293" cy="2031325"/>
          </a:xfrm>
          <a:prstGeom prst="rect">
            <a:avLst/>
          </a:prstGeom>
          <a:noFill/>
        </p:spPr>
        <p:txBody>
          <a:bodyPr wrap="square">
            <a:spAutoFit/>
          </a:bodyPr>
          <a:lstStyle/>
          <a:p>
            <a:r>
              <a:rPr lang="en-US" dirty="0"/>
              <a:t> Data Cleaning</a:t>
            </a:r>
          </a:p>
          <a:p>
            <a:r>
              <a:rPr lang="en-US" dirty="0"/>
              <a:t> -Remove duplicate values</a:t>
            </a:r>
          </a:p>
          <a:p>
            <a:r>
              <a:rPr lang="en-US" dirty="0"/>
              <a:t> -Standardization of data</a:t>
            </a:r>
          </a:p>
          <a:p>
            <a:endParaRPr lang="en-US" dirty="0"/>
          </a:p>
          <a:p>
            <a:r>
              <a:rPr lang="en-US" dirty="0"/>
              <a:t>Data split</a:t>
            </a:r>
          </a:p>
          <a:p>
            <a:r>
              <a:rPr lang="en-US" dirty="0"/>
              <a:t> - 80% Training data</a:t>
            </a:r>
          </a:p>
          <a:p>
            <a:r>
              <a:rPr lang="en-US" dirty="0"/>
              <a:t> - 20% Test data</a:t>
            </a:r>
          </a:p>
        </p:txBody>
      </p:sp>
      <p:sp>
        <p:nvSpPr>
          <p:cNvPr id="10" name="TextBox 9">
            <a:extLst>
              <a:ext uri="{FF2B5EF4-FFF2-40B4-BE49-F238E27FC236}">
                <a16:creationId xmlns:a16="http://schemas.microsoft.com/office/drawing/2014/main" id="{68FF2E48-180A-CDDC-B542-0B05706999F4}"/>
              </a:ext>
            </a:extLst>
          </p:cNvPr>
          <p:cNvSpPr txBox="1"/>
          <p:nvPr/>
        </p:nvSpPr>
        <p:spPr>
          <a:xfrm>
            <a:off x="8335086" y="3429000"/>
            <a:ext cx="2207408" cy="646331"/>
          </a:xfrm>
          <a:prstGeom prst="rect">
            <a:avLst/>
          </a:prstGeom>
          <a:noFill/>
        </p:spPr>
        <p:txBody>
          <a:bodyPr wrap="square">
            <a:spAutoFit/>
          </a:bodyPr>
          <a:lstStyle/>
          <a:p>
            <a:pPr algn="ctr"/>
            <a:r>
              <a:rPr lang="en-US" b="1" dirty="0"/>
              <a:t>Machine Learning Models &amp; Metric</a:t>
            </a:r>
          </a:p>
        </p:txBody>
      </p:sp>
      <p:sp>
        <p:nvSpPr>
          <p:cNvPr id="12" name="TextBox 11">
            <a:extLst>
              <a:ext uri="{FF2B5EF4-FFF2-40B4-BE49-F238E27FC236}">
                <a16:creationId xmlns:a16="http://schemas.microsoft.com/office/drawing/2014/main" id="{2E8F65E3-178F-85C6-718A-2F68278D0AEC}"/>
              </a:ext>
            </a:extLst>
          </p:cNvPr>
          <p:cNvSpPr txBox="1"/>
          <p:nvPr/>
        </p:nvSpPr>
        <p:spPr>
          <a:xfrm>
            <a:off x="7983021" y="4419575"/>
            <a:ext cx="3441599" cy="1107996"/>
          </a:xfrm>
          <a:prstGeom prst="rect">
            <a:avLst/>
          </a:prstGeom>
          <a:noFill/>
        </p:spPr>
        <p:txBody>
          <a:bodyPr wrap="square">
            <a:spAutoFit/>
          </a:bodyPr>
          <a:lstStyle/>
          <a:p>
            <a:r>
              <a:rPr lang="en-US" dirty="0" err="1"/>
              <a:t>Softmax</a:t>
            </a:r>
            <a:r>
              <a:rPr lang="en-US" dirty="0"/>
              <a:t> classification</a:t>
            </a:r>
          </a:p>
          <a:p>
            <a:r>
              <a:rPr lang="en-US" sz="1600" dirty="0"/>
              <a:t>Random forest classification</a:t>
            </a:r>
          </a:p>
          <a:p>
            <a:r>
              <a:rPr lang="en-US" sz="1600" dirty="0"/>
              <a:t>SVM classification</a:t>
            </a:r>
          </a:p>
          <a:p>
            <a:endParaRPr lang="en-US" sz="1600" dirty="0"/>
          </a:p>
        </p:txBody>
      </p:sp>
    </p:spTree>
    <p:extLst>
      <p:ext uri="{BB962C8B-B14F-4D97-AF65-F5344CB8AC3E}">
        <p14:creationId xmlns:p14="http://schemas.microsoft.com/office/powerpoint/2010/main" val="134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530A4-CB55-BDB2-E99B-2863F48749E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B8A76C2-E88A-C3C8-E958-1FF7715E0379}"/>
              </a:ext>
            </a:extLst>
          </p:cNvPr>
          <p:cNvSpPr/>
          <p:nvPr/>
        </p:nvSpPr>
        <p:spPr>
          <a:xfrm>
            <a:off x="7932" y="0"/>
            <a:ext cx="2358518"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1C6700B-1866-7E0F-E963-B6C69A9364B1}"/>
              </a:ext>
            </a:extLst>
          </p:cNvPr>
          <p:cNvCxnSpPr>
            <a:cxnSpLocks/>
          </p:cNvCxnSpPr>
          <p:nvPr/>
        </p:nvCxnSpPr>
        <p:spPr>
          <a:xfrm>
            <a:off x="7303835" y="62740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CD8E0F-EA26-031D-C3AD-D4339FE238AD}"/>
              </a:ext>
            </a:extLst>
          </p:cNvPr>
          <p:cNvCxnSpPr>
            <a:cxnSpLocks/>
          </p:cNvCxnSpPr>
          <p:nvPr/>
        </p:nvCxnSpPr>
        <p:spPr>
          <a:xfrm flipH="1">
            <a:off x="3097560" y="3246457"/>
            <a:ext cx="824400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4369A9-7B5D-2413-AF33-88797140B236}"/>
              </a:ext>
            </a:extLst>
          </p:cNvPr>
          <p:cNvCxnSpPr>
            <a:cxnSpLocks/>
          </p:cNvCxnSpPr>
          <p:nvPr/>
        </p:nvCxnSpPr>
        <p:spPr>
          <a:xfrm>
            <a:off x="7303835" y="351129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7995C6-5663-4FCE-FA25-71EBB2C30761}"/>
              </a:ext>
            </a:extLst>
          </p:cNvPr>
          <p:cNvSpPr>
            <a:spLocks noGrp="1"/>
          </p:cNvSpPr>
          <p:nvPr>
            <p:ph type="title"/>
          </p:nvPr>
        </p:nvSpPr>
        <p:spPr>
          <a:xfrm>
            <a:off x="159927" y="2586396"/>
            <a:ext cx="2496667" cy="1047404"/>
          </a:xfrm>
        </p:spPr>
        <p:txBody>
          <a:bodyPr>
            <a:normAutofit fontScale="90000"/>
          </a:bodyPr>
          <a:lstStyle/>
          <a:p>
            <a:r>
              <a:rPr lang="en-US" b="1" dirty="0"/>
              <a:t>Model Summary</a:t>
            </a:r>
            <a:r>
              <a:rPr lang="en-US" dirty="0"/>
              <a:t> </a:t>
            </a:r>
          </a:p>
        </p:txBody>
      </p:sp>
      <p:sp>
        <p:nvSpPr>
          <p:cNvPr id="11" name="TextBox 10">
            <a:extLst>
              <a:ext uri="{FF2B5EF4-FFF2-40B4-BE49-F238E27FC236}">
                <a16:creationId xmlns:a16="http://schemas.microsoft.com/office/drawing/2014/main" id="{8726E431-5F7C-5C38-BAA2-7A7ECD6D09F8}"/>
              </a:ext>
            </a:extLst>
          </p:cNvPr>
          <p:cNvSpPr txBox="1"/>
          <p:nvPr/>
        </p:nvSpPr>
        <p:spPr>
          <a:xfrm>
            <a:off x="3569822" y="36705"/>
            <a:ext cx="2702966" cy="369332"/>
          </a:xfrm>
          <a:prstGeom prst="rect">
            <a:avLst/>
          </a:prstGeom>
          <a:noFill/>
        </p:spPr>
        <p:txBody>
          <a:bodyPr wrap="square">
            <a:spAutoFit/>
          </a:bodyPr>
          <a:lstStyle/>
          <a:p>
            <a:pPr algn="ctr"/>
            <a:r>
              <a:rPr lang="en-US" b="1" dirty="0"/>
              <a:t>Data Distribution</a:t>
            </a:r>
            <a:endParaRPr lang="en-US" dirty="0"/>
          </a:p>
        </p:txBody>
      </p:sp>
      <p:sp>
        <p:nvSpPr>
          <p:cNvPr id="10" name="TextBox 9">
            <a:extLst>
              <a:ext uri="{FF2B5EF4-FFF2-40B4-BE49-F238E27FC236}">
                <a16:creationId xmlns:a16="http://schemas.microsoft.com/office/drawing/2014/main" id="{39E4E218-F0FA-7D80-D93E-73E9BEEE05FA}"/>
              </a:ext>
            </a:extLst>
          </p:cNvPr>
          <p:cNvSpPr txBox="1"/>
          <p:nvPr/>
        </p:nvSpPr>
        <p:spPr>
          <a:xfrm>
            <a:off x="8618457" y="3310634"/>
            <a:ext cx="2207408" cy="646331"/>
          </a:xfrm>
          <a:prstGeom prst="rect">
            <a:avLst/>
          </a:prstGeom>
          <a:noFill/>
        </p:spPr>
        <p:txBody>
          <a:bodyPr wrap="square">
            <a:spAutoFit/>
          </a:bodyPr>
          <a:lstStyle/>
          <a:p>
            <a:pPr algn="ctr"/>
            <a:r>
              <a:rPr lang="en-US" b="1" dirty="0"/>
              <a:t>Machine Learning Models &amp; Metric</a:t>
            </a:r>
          </a:p>
        </p:txBody>
      </p:sp>
      <p:pic>
        <p:nvPicPr>
          <p:cNvPr id="14" name="Picture 13">
            <a:extLst>
              <a:ext uri="{FF2B5EF4-FFF2-40B4-BE49-F238E27FC236}">
                <a16:creationId xmlns:a16="http://schemas.microsoft.com/office/drawing/2014/main" id="{DF9B1254-6AD9-8ECB-C652-D4B082BAD4D2}"/>
              </a:ext>
            </a:extLst>
          </p:cNvPr>
          <p:cNvPicPr>
            <a:picLocks noChangeAspect="1"/>
          </p:cNvPicPr>
          <p:nvPr/>
        </p:nvPicPr>
        <p:blipFill>
          <a:blip r:embed="rId3"/>
          <a:stretch>
            <a:fillRect/>
          </a:stretch>
        </p:blipFill>
        <p:spPr>
          <a:xfrm>
            <a:off x="2366450" y="352685"/>
            <a:ext cx="2231836" cy="1372124"/>
          </a:xfrm>
          <a:prstGeom prst="rect">
            <a:avLst/>
          </a:prstGeom>
        </p:spPr>
      </p:pic>
      <p:pic>
        <p:nvPicPr>
          <p:cNvPr id="16" name="Picture 15">
            <a:extLst>
              <a:ext uri="{FF2B5EF4-FFF2-40B4-BE49-F238E27FC236}">
                <a16:creationId xmlns:a16="http://schemas.microsoft.com/office/drawing/2014/main" id="{6D70E1AE-3915-4000-A7ED-CDE2D313E6CE}"/>
              </a:ext>
            </a:extLst>
          </p:cNvPr>
          <p:cNvPicPr>
            <a:picLocks noChangeAspect="1"/>
          </p:cNvPicPr>
          <p:nvPr/>
        </p:nvPicPr>
        <p:blipFill>
          <a:blip r:embed="rId4"/>
          <a:stretch>
            <a:fillRect/>
          </a:stretch>
        </p:blipFill>
        <p:spPr>
          <a:xfrm>
            <a:off x="4679158" y="341199"/>
            <a:ext cx="2452554" cy="1448449"/>
          </a:xfrm>
          <a:prstGeom prst="rect">
            <a:avLst/>
          </a:prstGeom>
        </p:spPr>
      </p:pic>
      <p:pic>
        <p:nvPicPr>
          <p:cNvPr id="19" name="Picture 18">
            <a:extLst>
              <a:ext uri="{FF2B5EF4-FFF2-40B4-BE49-F238E27FC236}">
                <a16:creationId xmlns:a16="http://schemas.microsoft.com/office/drawing/2014/main" id="{909DBD7C-A3F8-77AF-6BBB-618EA3B47A50}"/>
              </a:ext>
            </a:extLst>
          </p:cNvPr>
          <p:cNvPicPr>
            <a:picLocks noChangeAspect="1"/>
          </p:cNvPicPr>
          <p:nvPr/>
        </p:nvPicPr>
        <p:blipFill>
          <a:blip r:embed="rId5"/>
          <a:srcRect l="7611"/>
          <a:stretch>
            <a:fillRect/>
          </a:stretch>
        </p:blipFill>
        <p:spPr>
          <a:xfrm>
            <a:off x="2387745" y="1789233"/>
            <a:ext cx="1676838" cy="1330381"/>
          </a:xfrm>
          <a:prstGeom prst="rect">
            <a:avLst/>
          </a:prstGeom>
        </p:spPr>
      </p:pic>
      <p:pic>
        <p:nvPicPr>
          <p:cNvPr id="21" name="Picture 20">
            <a:extLst>
              <a:ext uri="{FF2B5EF4-FFF2-40B4-BE49-F238E27FC236}">
                <a16:creationId xmlns:a16="http://schemas.microsoft.com/office/drawing/2014/main" id="{ED5BD256-B239-1DBE-AA58-D6CC0C294B0E}"/>
              </a:ext>
            </a:extLst>
          </p:cNvPr>
          <p:cNvPicPr>
            <a:picLocks noChangeAspect="1"/>
          </p:cNvPicPr>
          <p:nvPr/>
        </p:nvPicPr>
        <p:blipFill>
          <a:blip r:embed="rId6"/>
          <a:srcRect l="6506" r="7177" b="4101"/>
          <a:stretch>
            <a:fillRect/>
          </a:stretch>
        </p:blipFill>
        <p:spPr>
          <a:xfrm>
            <a:off x="4064582" y="1761406"/>
            <a:ext cx="1155419" cy="1358207"/>
          </a:xfrm>
          <a:prstGeom prst="rect">
            <a:avLst/>
          </a:prstGeom>
        </p:spPr>
      </p:pic>
      <p:pic>
        <p:nvPicPr>
          <p:cNvPr id="23" name="Picture 22">
            <a:extLst>
              <a:ext uri="{FF2B5EF4-FFF2-40B4-BE49-F238E27FC236}">
                <a16:creationId xmlns:a16="http://schemas.microsoft.com/office/drawing/2014/main" id="{252DEABC-622C-C50F-BDA0-9AD81291B36F}"/>
              </a:ext>
            </a:extLst>
          </p:cNvPr>
          <p:cNvPicPr>
            <a:picLocks noChangeAspect="1"/>
          </p:cNvPicPr>
          <p:nvPr/>
        </p:nvPicPr>
        <p:blipFill>
          <a:blip r:embed="rId7"/>
          <a:srcRect l="1166"/>
          <a:stretch>
            <a:fillRect/>
          </a:stretch>
        </p:blipFill>
        <p:spPr>
          <a:xfrm>
            <a:off x="5273870" y="1833924"/>
            <a:ext cx="1698131" cy="1368257"/>
          </a:xfrm>
          <a:prstGeom prst="rect">
            <a:avLst/>
          </a:prstGeom>
        </p:spPr>
      </p:pic>
      <p:sp>
        <p:nvSpPr>
          <p:cNvPr id="24" name="TextBox 23">
            <a:extLst>
              <a:ext uri="{FF2B5EF4-FFF2-40B4-BE49-F238E27FC236}">
                <a16:creationId xmlns:a16="http://schemas.microsoft.com/office/drawing/2014/main" id="{98EFAC08-9F24-D70B-C7F0-41CBE51FDC39}"/>
              </a:ext>
            </a:extLst>
          </p:cNvPr>
          <p:cNvSpPr txBox="1"/>
          <p:nvPr/>
        </p:nvSpPr>
        <p:spPr>
          <a:xfrm>
            <a:off x="3327675" y="3275225"/>
            <a:ext cx="2702966" cy="369332"/>
          </a:xfrm>
          <a:prstGeom prst="rect">
            <a:avLst/>
          </a:prstGeom>
          <a:noFill/>
        </p:spPr>
        <p:txBody>
          <a:bodyPr wrap="square">
            <a:spAutoFit/>
          </a:bodyPr>
          <a:lstStyle/>
          <a:p>
            <a:pPr algn="ctr"/>
            <a:r>
              <a:rPr lang="en-US" b="1" dirty="0"/>
              <a:t>Data Distribution</a:t>
            </a:r>
            <a:endParaRPr lang="en-US" dirty="0"/>
          </a:p>
        </p:txBody>
      </p:sp>
      <p:pic>
        <p:nvPicPr>
          <p:cNvPr id="26" name="Picture 25">
            <a:extLst>
              <a:ext uri="{FF2B5EF4-FFF2-40B4-BE49-F238E27FC236}">
                <a16:creationId xmlns:a16="http://schemas.microsoft.com/office/drawing/2014/main" id="{5D5F3C29-5549-F48C-642E-8ECD01655D89}"/>
              </a:ext>
            </a:extLst>
          </p:cNvPr>
          <p:cNvPicPr>
            <a:picLocks noChangeAspect="1"/>
          </p:cNvPicPr>
          <p:nvPr/>
        </p:nvPicPr>
        <p:blipFill>
          <a:blip r:embed="rId8"/>
          <a:stretch>
            <a:fillRect/>
          </a:stretch>
        </p:blipFill>
        <p:spPr>
          <a:xfrm>
            <a:off x="2384196" y="3710853"/>
            <a:ext cx="2414990" cy="1330382"/>
          </a:xfrm>
          <a:prstGeom prst="rect">
            <a:avLst/>
          </a:prstGeom>
        </p:spPr>
      </p:pic>
      <p:pic>
        <p:nvPicPr>
          <p:cNvPr id="28" name="Picture 27">
            <a:extLst>
              <a:ext uri="{FF2B5EF4-FFF2-40B4-BE49-F238E27FC236}">
                <a16:creationId xmlns:a16="http://schemas.microsoft.com/office/drawing/2014/main" id="{FE6F3CEB-F32C-B93D-54B6-17068CA208E3}"/>
              </a:ext>
            </a:extLst>
          </p:cNvPr>
          <p:cNvPicPr>
            <a:picLocks noChangeAspect="1"/>
          </p:cNvPicPr>
          <p:nvPr/>
        </p:nvPicPr>
        <p:blipFill>
          <a:blip r:embed="rId9"/>
          <a:stretch>
            <a:fillRect/>
          </a:stretch>
        </p:blipFill>
        <p:spPr>
          <a:xfrm>
            <a:off x="4879638" y="3702569"/>
            <a:ext cx="2329335" cy="1301000"/>
          </a:xfrm>
          <a:prstGeom prst="rect">
            <a:avLst/>
          </a:prstGeom>
        </p:spPr>
      </p:pic>
      <p:pic>
        <p:nvPicPr>
          <p:cNvPr id="30" name="Picture 29">
            <a:extLst>
              <a:ext uri="{FF2B5EF4-FFF2-40B4-BE49-F238E27FC236}">
                <a16:creationId xmlns:a16="http://schemas.microsoft.com/office/drawing/2014/main" id="{7A1C99E8-42D7-94C2-2317-6ED1A0750009}"/>
              </a:ext>
            </a:extLst>
          </p:cNvPr>
          <p:cNvPicPr>
            <a:picLocks noChangeAspect="1"/>
          </p:cNvPicPr>
          <p:nvPr/>
        </p:nvPicPr>
        <p:blipFill>
          <a:blip r:embed="rId10"/>
          <a:srcRect l="3082"/>
          <a:stretch>
            <a:fillRect/>
          </a:stretch>
        </p:blipFill>
        <p:spPr>
          <a:xfrm>
            <a:off x="2513772" y="5220176"/>
            <a:ext cx="2357327" cy="1345926"/>
          </a:xfrm>
          <a:prstGeom prst="rect">
            <a:avLst/>
          </a:prstGeom>
        </p:spPr>
      </p:pic>
      <p:pic>
        <p:nvPicPr>
          <p:cNvPr id="32" name="Picture 31">
            <a:extLst>
              <a:ext uri="{FF2B5EF4-FFF2-40B4-BE49-F238E27FC236}">
                <a16:creationId xmlns:a16="http://schemas.microsoft.com/office/drawing/2014/main" id="{25F6D459-70B2-85E8-7E8A-9DAE5D3865B8}"/>
              </a:ext>
            </a:extLst>
          </p:cNvPr>
          <p:cNvPicPr>
            <a:picLocks noChangeAspect="1"/>
          </p:cNvPicPr>
          <p:nvPr/>
        </p:nvPicPr>
        <p:blipFill>
          <a:blip r:embed="rId11"/>
          <a:srcRect r="8225"/>
          <a:stretch>
            <a:fillRect/>
          </a:stretch>
        </p:blipFill>
        <p:spPr>
          <a:xfrm>
            <a:off x="4921306" y="5220176"/>
            <a:ext cx="2312320" cy="1301000"/>
          </a:xfrm>
          <a:prstGeom prst="rect">
            <a:avLst/>
          </a:prstGeom>
        </p:spPr>
      </p:pic>
      <p:pic>
        <p:nvPicPr>
          <p:cNvPr id="34" name="Picture 33">
            <a:extLst>
              <a:ext uri="{FF2B5EF4-FFF2-40B4-BE49-F238E27FC236}">
                <a16:creationId xmlns:a16="http://schemas.microsoft.com/office/drawing/2014/main" id="{D62F8419-8C5E-DF08-062C-7BF7DED705E2}"/>
              </a:ext>
            </a:extLst>
          </p:cNvPr>
          <p:cNvPicPr>
            <a:picLocks noChangeAspect="1"/>
          </p:cNvPicPr>
          <p:nvPr/>
        </p:nvPicPr>
        <p:blipFill>
          <a:blip r:embed="rId12"/>
          <a:stretch>
            <a:fillRect/>
          </a:stretch>
        </p:blipFill>
        <p:spPr>
          <a:xfrm>
            <a:off x="7647509" y="524203"/>
            <a:ext cx="3593822" cy="2703079"/>
          </a:xfrm>
          <a:prstGeom prst="rect">
            <a:avLst/>
          </a:prstGeom>
        </p:spPr>
      </p:pic>
      <p:sp>
        <p:nvSpPr>
          <p:cNvPr id="35" name="TextBox 34">
            <a:extLst>
              <a:ext uri="{FF2B5EF4-FFF2-40B4-BE49-F238E27FC236}">
                <a16:creationId xmlns:a16="http://schemas.microsoft.com/office/drawing/2014/main" id="{D020B400-F073-DD4C-0CAC-2BA66546E979}"/>
              </a:ext>
            </a:extLst>
          </p:cNvPr>
          <p:cNvSpPr txBox="1"/>
          <p:nvPr/>
        </p:nvSpPr>
        <p:spPr>
          <a:xfrm>
            <a:off x="8367379" y="60006"/>
            <a:ext cx="2702966" cy="369332"/>
          </a:xfrm>
          <a:prstGeom prst="rect">
            <a:avLst/>
          </a:prstGeom>
          <a:noFill/>
        </p:spPr>
        <p:txBody>
          <a:bodyPr wrap="square">
            <a:spAutoFit/>
          </a:bodyPr>
          <a:lstStyle/>
          <a:p>
            <a:pPr algn="ctr"/>
            <a:r>
              <a:rPr lang="en-US" b="1" dirty="0"/>
              <a:t>Feature correlation</a:t>
            </a:r>
            <a:endParaRPr lang="en-US" dirty="0"/>
          </a:p>
        </p:txBody>
      </p:sp>
      <p:graphicFrame>
        <p:nvGraphicFramePr>
          <p:cNvPr id="36" name="Table 35">
            <a:extLst>
              <a:ext uri="{FF2B5EF4-FFF2-40B4-BE49-F238E27FC236}">
                <a16:creationId xmlns:a16="http://schemas.microsoft.com/office/drawing/2014/main" id="{FC7A81C4-5397-0FA6-97CD-69BBEF722EC2}"/>
              </a:ext>
            </a:extLst>
          </p:cNvPr>
          <p:cNvGraphicFramePr>
            <a:graphicFrameLocks noGrp="1"/>
          </p:cNvGraphicFramePr>
          <p:nvPr>
            <p:extLst>
              <p:ext uri="{D42A27DB-BD31-4B8C-83A1-F6EECF244321}">
                <p14:modId xmlns:p14="http://schemas.microsoft.com/office/powerpoint/2010/main" val="502932639"/>
              </p:ext>
            </p:extLst>
          </p:nvPr>
        </p:nvGraphicFramePr>
        <p:xfrm>
          <a:off x="7822850" y="4066619"/>
          <a:ext cx="3999801" cy="2267175"/>
        </p:xfrm>
        <a:graphic>
          <a:graphicData uri="http://schemas.openxmlformats.org/drawingml/2006/table">
            <a:tbl>
              <a:tblPr>
                <a:tableStyleId>{5C22544A-7EE6-4342-B048-85BDC9FD1C3A}</a:tableStyleId>
              </a:tblPr>
              <a:tblGrid>
                <a:gridCol w="2935634">
                  <a:extLst>
                    <a:ext uri="{9D8B030D-6E8A-4147-A177-3AD203B41FA5}">
                      <a16:colId xmlns:a16="http://schemas.microsoft.com/office/drawing/2014/main" val="2252294951"/>
                    </a:ext>
                  </a:extLst>
                </a:gridCol>
                <a:gridCol w="1064167">
                  <a:extLst>
                    <a:ext uri="{9D8B030D-6E8A-4147-A177-3AD203B41FA5}">
                      <a16:colId xmlns:a16="http://schemas.microsoft.com/office/drawing/2014/main" val="2063535909"/>
                    </a:ext>
                  </a:extLst>
                </a:gridCol>
              </a:tblGrid>
              <a:tr h="453435">
                <a:tc>
                  <a:txBody>
                    <a:bodyPr/>
                    <a:lstStyle/>
                    <a:p>
                      <a:pPr algn="l" rtl="0" fontAlgn="ctr">
                        <a:buNone/>
                      </a:pPr>
                      <a:r>
                        <a:rPr lang="en-US" sz="1200" b="1" u="none" strike="noStrike" dirty="0">
                          <a:effectLst/>
                        </a:rPr>
                        <a:t>Model</a:t>
                      </a:r>
                      <a:endParaRPr lang="en-US" sz="1200" b="1"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b="1" u="none" strike="noStrike" dirty="0">
                          <a:effectLst/>
                        </a:rPr>
                        <a:t>Accuracy</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625501085"/>
                  </a:ext>
                </a:extLst>
              </a:tr>
              <a:tr h="453435">
                <a:tc>
                  <a:txBody>
                    <a:bodyPr/>
                    <a:lstStyle/>
                    <a:p>
                      <a:pPr algn="l" rtl="0" fontAlgn="ctr">
                        <a:buNone/>
                      </a:pPr>
                      <a:r>
                        <a:rPr lang="en-US" sz="1200" u="none" strike="noStrike" dirty="0" err="1">
                          <a:effectLst/>
                        </a:rPr>
                        <a:t>Softmax</a:t>
                      </a:r>
                      <a:r>
                        <a:rPr lang="en-US" sz="1200" u="none" strike="noStrike" dirty="0">
                          <a:effectLst/>
                        </a:rPr>
                        <a:t> Classification</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327503877"/>
                  </a:ext>
                </a:extLst>
              </a:tr>
              <a:tr h="45343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SVM Classifier</a:t>
                      </a:r>
                      <a:endParaRPr lang="en-US" sz="1200" b="0" i="0" u="none" strike="noStrike" dirty="0">
                        <a:solidFill>
                          <a:srgbClr val="000000"/>
                        </a:solidFill>
                        <a:effectLst/>
                        <a:latin typeface="Aptos" panose="020B0004020202020204" pitchFamily="34" charset="0"/>
                      </a:endParaRPr>
                    </a:p>
                    <a:p>
                      <a:pPr algn="l" rtl="0" fontAlgn="ctr">
                        <a:buNone/>
                      </a:pP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82%</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257568810"/>
                  </a:ext>
                </a:extLst>
              </a:tr>
              <a:tr h="453435">
                <a:tc>
                  <a:txBody>
                    <a:bodyPr/>
                    <a:lstStyle/>
                    <a:p>
                      <a:pPr algn="l" rtl="0" fontAlgn="ctr">
                        <a:buNone/>
                      </a:pPr>
                      <a:r>
                        <a:rPr lang="en-US" sz="1200" u="none" strike="noStrike" dirty="0">
                          <a:effectLst/>
                        </a:rPr>
                        <a:t>Random Forrest classification</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89%</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31341976"/>
                  </a:ext>
                </a:extLst>
              </a:tr>
              <a:tr h="453435">
                <a:tc>
                  <a:txBody>
                    <a:bodyPr/>
                    <a:lstStyle/>
                    <a:p>
                      <a:pPr algn="l" rtl="0" fontAlgn="ctr">
                        <a:buNone/>
                      </a:pPr>
                      <a:r>
                        <a:rPr lang="en-US" sz="1200" u="none" strike="noStrike">
                          <a:effectLst/>
                        </a:rPr>
                        <a:t>Voting Classifier</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84%</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89530301"/>
                  </a:ext>
                </a:extLst>
              </a:tr>
            </a:tbl>
          </a:graphicData>
        </a:graphic>
      </p:graphicFrame>
    </p:spTree>
    <p:extLst>
      <p:ext uri="{BB962C8B-B14F-4D97-AF65-F5344CB8AC3E}">
        <p14:creationId xmlns:p14="http://schemas.microsoft.com/office/powerpoint/2010/main" val="38062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40949-B5A7-2598-160C-55572D3588E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CB05A821-D67F-CCFD-7545-26EEDB1E2579}"/>
              </a:ext>
            </a:extLst>
          </p:cNvPr>
          <p:cNvSpPr/>
          <p:nvPr/>
        </p:nvSpPr>
        <p:spPr>
          <a:xfrm>
            <a:off x="7931" y="4751559"/>
            <a:ext cx="2358518" cy="2106441"/>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5463B1-A271-EFD8-D732-D14FD62776F7}"/>
              </a:ext>
            </a:extLst>
          </p:cNvPr>
          <p:cNvSpPr/>
          <p:nvPr/>
        </p:nvSpPr>
        <p:spPr>
          <a:xfrm>
            <a:off x="7932" y="0"/>
            <a:ext cx="2358518" cy="4697051"/>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EFA65B8-A336-209D-2327-BB0607925B39}"/>
              </a:ext>
            </a:extLst>
          </p:cNvPr>
          <p:cNvCxnSpPr>
            <a:cxnSpLocks/>
          </p:cNvCxnSpPr>
          <p:nvPr/>
        </p:nvCxnSpPr>
        <p:spPr>
          <a:xfrm>
            <a:off x="5614883" y="853625"/>
            <a:ext cx="0" cy="540000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678609-9433-34B4-3BB0-C86DB02AC73B}"/>
              </a:ext>
            </a:extLst>
          </p:cNvPr>
          <p:cNvSpPr>
            <a:spLocks noGrp="1"/>
          </p:cNvSpPr>
          <p:nvPr>
            <p:ph type="title"/>
          </p:nvPr>
        </p:nvSpPr>
        <p:spPr>
          <a:xfrm>
            <a:off x="190719" y="164426"/>
            <a:ext cx="1992944" cy="1047404"/>
          </a:xfrm>
        </p:spPr>
        <p:txBody>
          <a:bodyPr>
            <a:normAutofit/>
          </a:bodyPr>
          <a:lstStyle/>
          <a:p>
            <a:r>
              <a:rPr lang="en-US" b="1" dirty="0"/>
              <a:t>Result</a:t>
            </a:r>
            <a:endParaRPr lang="en-US" dirty="0"/>
          </a:p>
        </p:txBody>
      </p:sp>
      <p:sp>
        <p:nvSpPr>
          <p:cNvPr id="11" name="TextBox 10">
            <a:extLst>
              <a:ext uri="{FF2B5EF4-FFF2-40B4-BE49-F238E27FC236}">
                <a16:creationId xmlns:a16="http://schemas.microsoft.com/office/drawing/2014/main" id="{08B9DF63-7E59-8FDC-910F-70546546ABC4}"/>
              </a:ext>
            </a:extLst>
          </p:cNvPr>
          <p:cNvSpPr txBox="1"/>
          <p:nvPr/>
        </p:nvSpPr>
        <p:spPr>
          <a:xfrm>
            <a:off x="59489" y="2052614"/>
            <a:ext cx="2255403" cy="646331"/>
          </a:xfrm>
          <a:prstGeom prst="rect">
            <a:avLst/>
          </a:prstGeom>
          <a:noFill/>
        </p:spPr>
        <p:txBody>
          <a:bodyPr wrap="square">
            <a:spAutoFit/>
          </a:bodyPr>
          <a:lstStyle/>
          <a:p>
            <a:pPr algn="ctr"/>
            <a:r>
              <a:rPr lang="en-US" b="1" dirty="0"/>
              <a:t>Precision vs Recall </a:t>
            </a:r>
          </a:p>
          <a:p>
            <a:pPr algn="ctr"/>
            <a:r>
              <a:rPr lang="en-US" b="1" dirty="0"/>
              <a:t>vs F1 score</a:t>
            </a:r>
            <a:endParaRPr lang="en-US" dirty="0"/>
          </a:p>
        </p:txBody>
      </p:sp>
      <p:graphicFrame>
        <p:nvGraphicFramePr>
          <p:cNvPr id="3" name="Table 2">
            <a:extLst>
              <a:ext uri="{FF2B5EF4-FFF2-40B4-BE49-F238E27FC236}">
                <a16:creationId xmlns:a16="http://schemas.microsoft.com/office/drawing/2014/main" id="{5932ECD0-9F8F-0713-AAEF-68058720D448}"/>
              </a:ext>
            </a:extLst>
          </p:cNvPr>
          <p:cNvGraphicFramePr>
            <a:graphicFrameLocks noGrp="1"/>
          </p:cNvGraphicFramePr>
          <p:nvPr>
            <p:extLst>
              <p:ext uri="{D42A27DB-BD31-4B8C-83A1-F6EECF244321}">
                <p14:modId xmlns:p14="http://schemas.microsoft.com/office/powerpoint/2010/main" val="434091352"/>
              </p:ext>
            </p:extLst>
          </p:nvPr>
        </p:nvGraphicFramePr>
        <p:xfrm>
          <a:off x="2549237" y="506051"/>
          <a:ext cx="2702967" cy="4191000"/>
        </p:xfrm>
        <a:graphic>
          <a:graphicData uri="http://schemas.openxmlformats.org/drawingml/2006/table">
            <a:tbl>
              <a:tblPr>
                <a:tableStyleId>{5C22544A-7EE6-4342-B048-85BDC9FD1C3A}</a:tableStyleId>
              </a:tblPr>
              <a:tblGrid>
                <a:gridCol w="761970">
                  <a:extLst>
                    <a:ext uri="{9D8B030D-6E8A-4147-A177-3AD203B41FA5}">
                      <a16:colId xmlns:a16="http://schemas.microsoft.com/office/drawing/2014/main" val="831875533"/>
                    </a:ext>
                  </a:extLst>
                </a:gridCol>
                <a:gridCol w="646999">
                  <a:extLst>
                    <a:ext uri="{9D8B030D-6E8A-4147-A177-3AD203B41FA5}">
                      <a16:colId xmlns:a16="http://schemas.microsoft.com/office/drawing/2014/main" val="1355701674"/>
                    </a:ext>
                  </a:extLst>
                </a:gridCol>
                <a:gridCol w="646999">
                  <a:extLst>
                    <a:ext uri="{9D8B030D-6E8A-4147-A177-3AD203B41FA5}">
                      <a16:colId xmlns:a16="http://schemas.microsoft.com/office/drawing/2014/main" val="451296480"/>
                    </a:ext>
                  </a:extLst>
                </a:gridCol>
                <a:gridCol w="646999">
                  <a:extLst>
                    <a:ext uri="{9D8B030D-6E8A-4147-A177-3AD203B41FA5}">
                      <a16:colId xmlns:a16="http://schemas.microsoft.com/office/drawing/2014/main" val="1043547612"/>
                    </a:ext>
                  </a:extLst>
                </a:gridCol>
              </a:tblGrid>
              <a:tr h="288619">
                <a:tc>
                  <a:txBody>
                    <a:bodyPr/>
                    <a:lstStyle/>
                    <a:p>
                      <a:pPr algn="l" fontAlgn="b">
                        <a:buNone/>
                      </a:pPr>
                      <a:r>
                        <a:rPr lang="en-US" sz="1100" b="1" u="none" strike="noStrike" dirty="0">
                          <a:effectLst/>
                        </a:rPr>
                        <a:t>Personality type</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Precision</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recall</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f1-score</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819965943"/>
                  </a:ext>
                </a:extLst>
              </a:tr>
              <a:tr h="147517">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083526308"/>
                  </a:ext>
                </a:extLst>
              </a:tr>
              <a:tr h="147517">
                <a:tc>
                  <a:txBody>
                    <a:bodyPr/>
                    <a:lstStyle/>
                    <a:p>
                      <a:pPr algn="r" fontAlgn="b">
                        <a:buNone/>
                      </a:pPr>
                      <a:r>
                        <a:rPr lang="en-US" sz="1100" u="none" strike="noStrike" dirty="0">
                          <a:effectLst/>
                        </a:rPr>
                        <a:t>0</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204497290"/>
                  </a:ext>
                </a:extLst>
              </a:tr>
              <a:tr h="147517">
                <a:tc>
                  <a:txBody>
                    <a:bodyPr/>
                    <a:lstStyle/>
                    <a:p>
                      <a:pPr algn="r" fontAlgn="b">
                        <a:buNone/>
                      </a:pPr>
                      <a:r>
                        <a:rPr lang="en-US" sz="1100" u="none" strike="noStrike" dirty="0">
                          <a:effectLst/>
                        </a:rPr>
                        <a:t>1</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978689153"/>
                  </a:ext>
                </a:extLst>
              </a:tr>
              <a:tr h="147517">
                <a:tc>
                  <a:txBody>
                    <a:bodyPr/>
                    <a:lstStyle/>
                    <a:p>
                      <a:pPr algn="r" fontAlgn="b">
                        <a:buNone/>
                      </a:pPr>
                      <a:r>
                        <a:rPr lang="en-US" sz="1100" u="none" strike="noStrike">
                          <a:effectLst/>
                        </a:rPr>
                        <a:t>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826978339"/>
                  </a:ext>
                </a:extLst>
              </a:tr>
              <a:tr h="147517">
                <a:tc>
                  <a:txBody>
                    <a:bodyPr/>
                    <a:lstStyle/>
                    <a:p>
                      <a:pPr algn="r" fontAlgn="b">
                        <a:buNone/>
                      </a:pPr>
                      <a:r>
                        <a:rPr lang="en-US" sz="1100" u="none" strike="noStrike">
                          <a:effectLst/>
                        </a:rPr>
                        <a:t>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757347573"/>
                  </a:ext>
                </a:extLst>
              </a:tr>
              <a:tr h="147517">
                <a:tc>
                  <a:txBody>
                    <a:bodyPr/>
                    <a:lstStyle/>
                    <a:p>
                      <a:pPr algn="r" fontAlgn="b">
                        <a:buNone/>
                      </a:pPr>
                      <a:r>
                        <a:rPr lang="en-US" sz="1100" u="none" strike="noStrike" dirty="0">
                          <a:effectLst/>
                        </a:rPr>
                        <a:t>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59966853"/>
                  </a:ext>
                </a:extLst>
              </a:tr>
              <a:tr h="147517">
                <a:tc>
                  <a:txBody>
                    <a:bodyPr/>
                    <a:lstStyle/>
                    <a:p>
                      <a:pPr algn="r" fontAlgn="b">
                        <a:buNone/>
                      </a:pPr>
                      <a:r>
                        <a:rPr lang="en-US" sz="1100" u="none" strike="noStrike">
                          <a:effectLst/>
                        </a:rPr>
                        <a:t>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12868636"/>
                  </a:ext>
                </a:extLst>
              </a:tr>
              <a:tr h="147517">
                <a:tc>
                  <a:txBody>
                    <a:bodyPr/>
                    <a:lstStyle/>
                    <a:p>
                      <a:pPr algn="r" fontAlgn="b">
                        <a:buNone/>
                      </a:pPr>
                      <a:r>
                        <a:rPr lang="en-US" sz="1100" u="none" strike="noStrike">
                          <a:effectLst/>
                        </a:rPr>
                        <a:t>6</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725951074"/>
                  </a:ext>
                </a:extLst>
              </a:tr>
              <a:tr h="147517">
                <a:tc>
                  <a:txBody>
                    <a:bodyPr/>
                    <a:lstStyle/>
                    <a:p>
                      <a:pPr algn="r" fontAlgn="b">
                        <a:buNone/>
                      </a:pPr>
                      <a:r>
                        <a:rPr lang="en-US" sz="1100" u="none" strike="noStrike" dirty="0">
                          <a:effectLst/>
                        </a:rPr>
                        <a:t>7</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0.77</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84425220"/>
                  </a:ext>
                </a:extLst>
              </a:tr>
              <a:tr h="147517">
                <a:tc>
                  <a:txBody>
                    <a:bodyPr/>
                    <a:lstStyle/>
                    <a:p>
                      <a:pPr algn="r" fontAlgn="b">
                        <a:buNone/>
                      </a:pPr>
                      <a:r>
                        <a:rPr lang="en-US" sz="1100" u="none" strike="noStrike" dirty="0">
                          <a:effectLst/>
                        </a:rPr>
                        <a:t>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086427411"/>
                  </a:ext>
                </a:extLst>
              </a:tr>
              <a:tr h="147517">
                <a:tc>
                  <a:txBody>
                    <a:bodyPr/>
                    <a:lstStyle/>
                    <a:p>
                      <a:pPr algn="r" fontAlgn="b">
                        <a:buNone/>
                      </a:pPr>
                      <a:r>
                        <a:rPr lang="en-US" sz="1100" u="none" strike="noStrike">
                          <a:effectLst/>
                        </a:rPr>
                        <a:t>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81787763"/>
                  </a:ext>
                </a:extLst>
              </a:tr>
              <a:tr h="147517">
                <a:tc>
                  <a:txBody>
                    <a:bodyPr/>
                    <a:lstStyle/>
                    <a:p>
                      <a:pPr algn="r" fontAlgn="b">
                        <a:buNone/>
                      </a:pPr>
                      <a:r>
                        <a:rPr lang="en-US" sz="1100" u="none" strike="noStrike">
                          <a:effectLst/>
                        </a:rPr>
                        <a:t>10</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51723454"/>
                  </a:ext>
                </a:extLst>
              </a:tr>
              <a:tr h="147517">
                <a:tc>
                  <a:txBody>
                    <a:bodyPr/>
                    <a:lstStyle/>
                    <a:p>
                      <a:pPr algn="r" fontAlgn="b">
                        <a:buNone/>
                      </a:pPr>
                      <a:r>
                        <a:rPr lang="en-US" sz="1100" u="none" strike="noStrike">
                          <a:effectLst/>
                        </a:rPr>
                        <a:t>11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113711720"/>
                  </a:ext>
                </a:extLst>
              </a:tr>
              <a:tr h="147517">
                <a:tc>
                  <a:txBody>
                    <a:bodyPr/>
                    <a:lstStyle/>
                    <a:p>
                      <a:pPr algn="r" fontAlgn="b">
                        <a:buNone/>
                      </a:pPr>
                      <a:r>
                        <a:rPr lang="en-US" sz="1100" u="none" strike="noStrike">
                          <a:effectLst/>
                        </a:rPr>
                        <a:t>12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0.82</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93821589"/>
                  </a:ext>
                </a:extLst>
              </a:tr>
              <a:tr h="147517">
                <a:tc>
                  <a:txBody>
                    <a:bodyPr/>
                    <a:lstStyle/>
                    <a:p>
                      <a:pPr algn="r" fontAlgn="b">
                        <a:buNone/>
                      </a:pPr>
                      <a:r>
                        <a:rPr lang="en-US" sz="1100" u="none" strike="noStrike">
                          <a:effectLst/>
                        </a:rPr>
                        <a:t>13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0.72</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839704772"/>
                  </a:ext>
                </a:extLst>
              </a:tr>
              <a:tr h="147517">
                <a:tc>
                  <a:txBody>
                    <a:bodyPr/>
                    <a:lstStyle/>
                    <a:p>
                      <a:pPr algn="r" fontAlgn="b">
                        <a:buNone/>
                      </a:pPr>
                      <a:r>
                        <a:rPr lang="en-US" sz="1100" u="none" strike="noStrike">
                          <a:effectLst/>
                        </a:rPr>
                        <a:t>14</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0.75</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91600094"/>
                  </a:ext>
                </a:extLst>
              </a:tr>
              <a:tr h="147517">
                <a:tc>
                  <a:txBody>
                    <a:bodyPr/>
                    <a:lstStyle/>
                    <a:p>
                      <a:pPr algn="r" fontAlgn="b">
                        <a:buNone/>
                      </a:pPr>
                      <a:r>
                        <a:rPr lang="en-US" sz="1100" u="none" strike="noStrike" dirty="0">
                          <a:effectLst/>
                        </a:rPr>
                        <a:t>15</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0.76</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0.79</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659929773"/>
                  </a:ext>
                </a:extLst>
              </a:tr>
              <a:tr h="147517">
                <a:tc>
                  <a:txBody>
                    <a:bodyPr/>
                    <a:lstStyle/>
                    <a:p>
                      <a:pPr algn="l" fontAlgn="b">
                        <a:buNone/>
                      </a:pP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56837599"/>
                  </a:ext>
                </a:extLst>
              </a:tr>
              <a:tr h="1475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accuracy</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41922704"/>
                  </a:ext>
                </a:extLst>
              </a:tr>
              <a:tr h="147517">
                <a:tc>
                  <a:txBody>
                    <a:bodyPr/>
                    <a:lstStyle/>
                    <a:p>
                      <a:pPr algn="l" fontAlgn="b">
                        <a:buNone/>
                      </a:pPr>
                      <a:r>
                        <a:rPr lang="en-US" sz="1100" u="none" strike="noStrike" dirty="0">
                          <a:effectLst/>
                        </a:rPr>
                        <a:t>macro avg</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993832700"/>
                  </a:ext>
                </a:extLst>
              </a:tr>
              <a:tr h="147517">
                <a:tc>
                  <a:txBody>
                    <a:bodyPr/>
                    <a:lstStyle/>
                    <a:p>
                      <a:pPr algn="l" fontAlgn="b">
                        <a:buNone/>
                      </a:pPr>
                      <a:r>
                        <a:rPr lang="en-US" sz="1100" u="none" strike="noStrike" dirty="0">
                          <a:effectLst/>
                        </a:rPr>
                        <a:t>weighted avg</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0.78</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77864322"/>
                  </a:ext>
                </a:extLst>
              </a:tr>
            </a:tbl>
          </a:graphicData>
        </a:graphic>
      </p:graphicFrame>
      <p:pic>
        <p:nvPicPr>
          <p:cNvPr id="3074" name="Picture 2">
            <a:extLst>
              <a:ext uri="{FF2B5EF4-FFF2-40B4-BE49-F238E27FC236}">
                <a16:creationId xmlns:a16="http://schemas.microsoft.com/office/drawing/2014/main" id="{180B118A-3F5A-EC6A-3B63-105C3CF54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068" y="4793870"/>
            <a:ext cx="2152573" cy="21609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116C96-7627-D074-5E8C-A4F6D17A2874}"/>
              </a:ext>
            </a:extLst>
          </p:cNvPr>
          <p:cNvSpPr txBox="1"/>
          <p:nvPr/>
        </p:nvSpPr>
        <p:spPr>
          <a:xfrm>
            <a:off x="-342501" y="5537835"/>
            <a:ext cx="3059381" cy="369332"/>
          </a:xfrm>
          <a:prstGeom prst="rect">
            <a:avLst/>
          </a:prstGeom>
          <a:noFill/>
        </p:spPr>
        <p:txBody>
          <a:bodyPr wrap="square">
            <a:spAutoFit/>
          </a:bodyPr>
          <a:lstStyle/>
          <a:p>
            <a:pPr algn="ctr"/>
            <a:r>
              <a:rPr lang="en-US" b="1" dirty="0"/>
              <a:t>Confusion matrix</a:t>
            </a:r>
            <a:endParaRPr lang="en-US" dirty="0"/>
          </a:p>
        </p:txBody>
      </p:sp>
      <p:sp>
        <p:nvSpPr>
          <p:cNvPr id="6" name="TextBox 5">
            <a:extLst>
              <a:ext uri="{FF2B5EF4-FFF2-40B4-BE49-F238E27FC236}">
                <a16:creationId xmlns:a16="http://schemas.microsoft.com/office/drawing/2014/main" id="{B7B843BB-C85A-D2E0-0F2C-597AAB7987CE}"/>
              </a:ext>
            </a:extLst>
          </p:cNvPr>
          <p:cNvSpPr txBox="1"/>
          <p:nvPr/>
        </p:nvSpPr>
        <p:spPr>
          <a:xfrm>
            <a:off x="2617656" y="41797"/>
            <a:ext cx="2255403" cy="369332"/>
          </a:xfrm>
          <a:prstGeom prst="rect">
            <a:avLst/>
          </a:prstGeom>
          <a:noFill/>
        </p:spPr>
        <p:txBody>
          <a:bodyPr wrap="square">
            <a:spAutoFit/>
          </a:bodyPr>
          <a:lstStyle/>
          <a:p>
            <a:pPr algn="ctr"/>
            <a:r>
              <a:rPr lang="en-US" b="1" dirty="0" err="1"/>
              <a:t>Softmax</a:t>
            </a:r>
            <a:r>
              <a:rPr lang="en-US" b="1" dirty="0"/>
              <a:t> Classifier</a:t>
            </a:r>
            <a:endParaRPr lang="en-US" dirty="0"/>
          </a:p>
        </p:txBody>
      </p:sp>
      <p:graphicFrame>
        <p:nvGraphicFramePr>
          <p:cNvPr id="7" name="Table 6">
            <a:extLst>
              <a:ext uri="{FF2B5EF4-FFF2-40B4-BE49-F238E27FC236}">
                <a16:creationId xmlns:a16="http://schemas.microsoft.com/office/drawing/2014/main" id="{9B25F189-1C31-ABC8-257A-8FF06A6A373B}"/>
              </a:ext>
            </a:extLst>
          </p:cNvPr>
          <p:cNvGraphicFramePr>
            <a:graphicFrameLocks noGrp="1"/>
          </p:cNvGraphicFramePr>
          <p:nvPr>
            <p:extLst>
              <p:ext uri="{D42A27DB-BD31-4B8C-83A1-F6EECF244321}">
                <p14:modId xmlns:p14="http://schemas.microsoft.com/office/powerpoint/2010/main" val="2967065194"/>
              </p:ext>
            </p:extLst>
          </p:nvPr>
        </p:nvGraphicFramePr>
        <p:xfrm>
          <a:off x="9202322" y="506051"/>
          <a:ext cx="2798959" cy="4199428"/>
        </p:xfrm>
        <a:graphic>
          <a:graphicData uri="http://schemas.openxmlformats.org/drawingml/2006/table">
            <a:tbl>
              <a:tblPr>
                <a:tableStyleId>{5C22544A-7EE6-4342-B048-85BDC9FD1C3A}</a:tableStyleId>
              </a:tblPr>
              <a:tblGrid>
                <a:gridCol w="862582">
                  <a:extLst>
                    <a:ext uri="{9D8B030D-6E8A-4147-A177-3AD203B41FA5}">
                      <a16:colId xmlns:a16="http://schemas.microsoft.com/office/drawing/2014/main" val="150252218"/>
                    </a:ext>
                  </a:extLst>
                </a:gridCol>
                <a:gridCol w="763793">
                  <a:extLst>
                    <a:ext uri="{9D8B030D-6E8A-4147-A177-3AD203B41FA5}">
                      <a16:colId xmlns:a16="http://schemas.microsoft.com/office/drawing/2014/main" val="28412421"/>
                    </a:ext>
                  </a:extLst>
                </a:gridCol>
                <a:gridCol w="527125">
                  <a:extLst>
                    <a:ext uri="{9D8B030D-6E8A-4147-A177-3AD203B41FA5}">
                      <a16:colId xmlns:a16="http://schemas.microsoft.com/office/drawing/2014/main" val="2892930267"/>
                    </a:ext>
                  </a:extLst>
                </a:gridCol>
                <a:gridCol w="645459">
                  <a:extLst>
                    <a:ext uri="{9D8B030D-6E8A-4147-A177-3AD203B41FA5}">
                      <a16:colId xmlns:a16="http://schemas.microsoft.com/office/drawing/2014/main" val="888361055"/>
                    </a:ext>
                  </a:extLst>
                </a:gridCol>
              </a:tblGrid>
              <a:tr h="321948">
                <a:tc>
                  <a:txBody>
                    <a:bodyPr/>
                    <a:lstStyle/>
                    <a:p>
                      <a:pPr algn="l" rtl="0" fontAlgn="b">
                        <a:buNone/>
                      </a:pPr>
                      <a:r>
                        <a:rPr lang="en-US" sz="1000" b="1" u="none" strike="noStrike" dirty="0">
                          <a:effectLst/>
                        </a:rPr>
                        <a:t>Personality type</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Precision</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recall</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f1-score</a:t>
                      </a:r>
                      <a:endParaRPr lang="en-US" sz="1000" b="1"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558869756"/>
                  </a:ext>
                </a:extLst>
              </a:tr>
              <a:tr h="256245">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3292928997"/>
                  </a:ext>
                </a:extLst>
              </a:tr>
              <a:tr h="164259">
                <a:tc>
                  <a:txBody>
                    <a:bodyPr/>
                    <a:lstStyle/>
                    <a:p>
                      <a:pPr algn="r" rtl="0" fontAlgn="b">
                        <a:buNone/>
                      </a:pPr>
                      <a:r>
                        <a:rPr lang="en-US" sz="1000" u="none" strike="noStrike">
                          <a:effectLst/>
                        </a:rPr>
                        <a:t>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560886858"/>
                  </a:ext>
                </a:extLst>
              </a:tr>
              <a:tr h="164259">
                <a:tc>
                  <a:txBody>
                    <a:bodyPr/>
                    <a:lstStyle/>
                    <a:p>
                      <a:pPr algn="r" rtl="0" fontAlgn="b">
                        <a:buNone/>
                      </a:pPr>
                      <a:r>
                        <a:rPr lang="en-US" sz="1000" u="none" strike="noStrike">
                          <a:effectLst/>
                        </a:rPr>
                        <a:t>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629408314"/>
                  </a:ext>
                </a:extLst>
              </a:tr>
              <a:tr h="164259">
                <a:tc>
                  <a:txBody>
                    <a:bodyPr/>
                    <a:lstStyle/>
                    <a:p>
                      <a:pPr algn="r" rtl="0" fontAlgn="b">
                        <a:buNone/>
                      </a:pPr>
                      <a:r>
                        <a:rPr lang="en-US" sz="1000" u="none" strike="noStrike">
                          <a:effectLst/>
                        </a:rPr>
                        <a:t>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714158190"/>
                  </a:ext>
                </a:extLst>
              </a:tr>
              <a:tr h="164259">
                <a:tc>
                  <a:txBody>
                    <a:bodyPr/>
                    <a:lstStyle/>
                    <a:p>
                      <a:pPr algn="r" rtl="0" fontAlgn="b">
                        <a:buNone/>
                      </a:pPr>
                      <a:r>
                        <a:rPr lang="en-US" sz="1000" u="none" strike="noStrike">
                          <a:effectLst/>
                        </a:rPr>
                        <a:t>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174809152"/>
                  </a:ext>
                </a:extLst>
              </a:tr>
              <a:tr h="164259">
                <a:tc>
                  <a:txBody>
                    <a:bodyPr/>
                    <a:lstStyle/>
                    <a:p>
                      <a:pPr algn="r" rtl="0" fontAlgn="b">
                        <a:buNone/>
                      </a:pPr>
                      <a:r>
                        <a:rPr lang="en-US" sz="1000" u="none" strike="noStrike">
                          <a:effectLst/>
                        </a:rPr>
                        <a:t>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726854250"/>
                  </a:ext>
                </a:extLst>
              </a:tr>
              <a:tr h="164259">
                <a:tc>
                  <a:txBody>
                    <a:bodyPr/>
                    <a:lstStyle/>
                    <a:p>
                      <a:pPr algn="r" rtl="0" fontAlgn="b">
                        <a:buNone/>
                      </a:pPr>
                      <a:r>
                        <a:rPr lang="en-US" sz="1000" u="none" strike="noStrike">
                          <a:effectLst/>
                        </a:rPr>
                        <a:t>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919728077"/>
                  </a:ext>
                </a:extLst>
              </a:tr>
              <a:tr h="164259">
                <a:tc>
                  <a:txBody>
                    <a:bodyPr/>
                    <a:lstStyle/>
                    <a:p>
                      <a:pPr algn="r" rtl="0" fontAlgn="b">
                        <a:buNone/>
                      </a:pPr>
                      <a:r>
                        <a:rPr lang="en-US" sz="1000" u="none" strike="noStrike">
                          <a:effectLst/>
                        </a:rPr>
                        <a:t>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785352911"/>
                  </a:ext>
                </a:extLst>
              </a:tr>
              <a:tr h="164259">
                <a:tc>
                  <a:txBody>
                    <a:bodyPr/>
                    <a:lstStyle/>
                    <a:p>
                      <a:pPr algn="r" rtl="0" fontAlgn="b">
                        <a:buNone/>
                      </a:pPr>
                      <a:r>
                        <a:rPr lang="en-US" sz="1000" u="none" strike="noStrike">
                          <a:effectLst/>
                        </a:rPr>
                        <a:t>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81240728"/>
                  </a:ext>
                </a:extLst>
              </a:tr>
              <a:tr h="164259">
                <a:tc>
                  <a:txBody>
                    <a:bodyPr/>
                    <a:lstStyle/>
                    <a:p>
                      <a:pPr algn="r" rtl="0" fontAlgn="b">
                        <a:buNone/>
                      </a:pPr>
                      <a:r>
                        <a:rPr lang="en-US" sz="1000" u="none" strike="noStrike">
                          <a:effectLst/>
                        </a:rPr>
                        <a:t>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536429298"/>
                  </a:ext>
                </a:extLst>
              </a:tr>
              <a:tr h="164259">
                <a:tc>
                  <a:txBody>
                    <a:bodyPr/>
                    <a:lstStyle/>
                    <a:p>
                      <a:pPr algn="r" rtl="0" fontAlgn="b">
                        <a:buNone/>
                      </a:pPr>
                      <a:r>
                        <a:rPr lang="en-US" sz="1000" u="none" strike="noStrike">
                          <a:effectLst/>
                        </a:rPr>
                        <a:t>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50473109"/>
                  </a:ext>
                </a:extLst>
              </a:tr>
              <a:tr h="164259">
                <a:tc>
                  <a:txBody>
                    <a:bodyPr/>
                    <a:lstStyle/>
                    <a:p>
                      <a:pPr algn="r" rtl="0" fontAlgn="b">
                        <a:buNone/>
                      </a:pPr>
                      <a:r>
                        <a:rPr lang="en-US" sz="1000" u="none" strike="noStrike">
                          <a:effectLst/>
                        </a:rPr>
                        <a:t>10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52320133"/>
                  </a:ext>
                </a:extLst>
              </a:tr>
              <a:tr h="164259">
                <a:tc>
                  <a:txBody>
                    <a:bodyPr/>
                    <a:lstStyle/>
                    <a:p>
                      <a:pPr algn="r" rtl="0" fontAlgn="b">
                        <a:buNone/>
                      </a:pPr>
                      <a:r>
                        <a:rPr lang="en-US" sz="1000" u="none" strike="noStrike">
                          <a:effectLst/>
                        </a:rPr>
                        <a:t>11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646959696"/>
                  </a:ext>
                </a:extLst>
              </a:tr>
              <a:tr h="164259">
                <a:tc>
                  <a:txBody>
                    <a:bodyPr/>
                    <a:lstStyle/>
                    <a:p>
                      <a:pPr algn="r" rtl="0" fontAlgn="b">
                        <a:buNone/>
                      </a:pPr>
                      <a:r>
                        <a:rPr lang="en-US" sz="1000" u="none" strike="noStrike">
                          <a:effectLst/>
                        </a:rPr>
                        <a:t>12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502424404"/>
                  </a:ext>
                </a:extLst>
              </a:tr>
              <a:tr h="164259">
                <a:tc>
                  <a:txBody>
                    <a:bodyPr/>
                    <a:lstStyle/>
                    <a:p>
                      <a:pPr algn="r" rtl="0" fontAlgn="b">
                        <a:buNone/>
                      </a:pPr>
                      <a:r>
                        <a:rPr lang="en-US" sz="1000" u="none" strike="noStrike">
                          <a:effectLst/>
                        </a:rPr>
                        <a:t>13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289408996"/>
                  </a:ext>
                </a:extLst>
              </a:tr>
              <a:tr h="164259">
                <a:tc>
                  <a:txBody>
                    <a:bodyPr/>
                    <a:lstStyle/>
                    <a:p>
                      <a:pPr algn="r" rtl="0" fontAlgn="b">
                        <a:buNone/>
                      </a:pPr>
                      <a:r>
                        <a:rPr lang="en-US" sz="1000" u="none" strike="noStrike">
                          <a:effectLst/>
                        </a:rPr>
                        <a:t>14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86638357"/>
                  </a:ext>
                </a:extLst>
              </a:tr>
              <a:tr h="164259">
                <a:tc>
                  <a:txBody>
                    <a:bodyPr/>
                    <a:lstStyle/>
                    <a:p>
                      <a:pPr algn="r" rtl="0" fontAlgn="b">
                        <a:buNone/>
                      </a:pPr>
                      <a:r>
                        <a:rPr lang="en-US" sz="1000" u="none" strike="noStrike">
                          <a:effectLst/>
                        </a:rPr>
                        <a:t>15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78891524"/>
                  </a:ext>
                </a:extLst>
              </a:tr>
              <a:tr h="242212">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280652479"/>
                  </a:ext>
                </a:extLst>
              </a:tr>
              <a:tr h="256245">
                <a:tc>
                  <a:txBody>
                    <a:bodyPr/>
                    <a:lstStyle/>
                    <a:p>
                      <a:pPr algn="l" rtl="0" fontAlgn="b">
                        <a:buNone/>
                      </a:pPr>
                      <a:r>
                        <a:rPr lang="en-US" sz="1000" u="none" strike="noStrike">
                          <a:effectLst/>
                        </a:rPr>
                        <a:t>accuracy</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621946614"/>
                  </a:ext>
                </a:extLst>
              </a:tr>
              <a:tr h="164259">
                <a:tc>
                  <a:txBody>
                    <a:bodyPr/>
                    <a:lstStyle/>
                    <a:p>
                      <a:pPr algn="l" rtl="0" fontAlgn="b">
                        <a:buNone/>
                      </a:pPr>
                      <a:r>
                        <a:rPr lang="en-US" sz="1000" u="none" strike="noStrike">
                          <a:effectLst/>
                        </a:rPr>
                        <a:t>macro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55278589"/>
                  </a:ext>
                </a:extLst>
              </a:tr>
              <a:tr h="321948">
                <a:tc>
                  <a:txBody>
                    <a:bodyPr/>
                    <a:lstStyle/>
                    <a:p>
                      <a:pPr algn="l" rtl="0" fontAlgn="b">
                        <a:buNone/>
                      </a:pPr>
                      <a:r>
                        <a:rPr lang="en-US" sz="1000" u="none" strike="noStrike">
                          <a:effectLst/>
                        </a:rPr>
                        <a:t>weighted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dirty="0">
                          <a:effectLst/>
                        </a:rPr>
                        <a:t>0.9</a:t>
                      </a:r>
                      <a:endParaRPr lang="en-US" sz="1000" b="0"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565454409"/>
                  </a:ext>
                </a:extLst>
              </a:tr>
            </a:tbl>
          </a:graphicData>
        </a:graphic>
      </p:graphicFrame>
      <p:cxnSp>
        <p:nvCxnSpPr>
          <p:cNvPr id="8" name="Straight Connector 7">
            <a:extLst>
              <a:ext uri="{FF2B5EF4-FFF2-40B4-BE49-F238E27FC236}">
                <a16:creationId xmlns:a16="http://schemas.microsoft.com/office/drawing/2014/main" id="{CBE4E26E-6BFA-052D-24C1-C142D718AA17}"/>
              </a:ext>
            </a:extLst>
          </p:cNvPr>
          <p:cNvCxnSpPr>
            <a:cxnSpLocks/>
          </p:cNvCxnSpPr>
          <p:nvPr/>
        </p:nvCxnSpPr>
        <p:spPr>
          <a:xfrm>
            <a:off x="8930032" y="729000"/>
            <a:ext cx="0" cy="540000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660FBC-3060-B110-5A62-5053E075EF27}"/>
              </a:ext>
            </a:extLst>
          </p:cNvPr>
          <p:cNvSpPr txBox="1"/>
          <p:nvPr/>
        </p:nvSpPr>
        <p:spPr>
          <a:xfrm>
            <a:off x="6096000" y="41797"/>
            <a:ext cx="2255403" cy="369332"/>
          </a:xfrm>
          <a:prstGeom prst="rect">
            <a:avLst/>
          </a:prstGeom>
          <a:noFill/>
        </p:spPr>
        <p:txBody>
          <a:bodyPr wrap="square">
            <a:spAutoFit/>
          </a:bodyPr>
          <a:lstStyle/>
          <a:p>
            <a:pPr algn="ctr"/>
            <a:r>
              <a:rPr lang="en-US" b="1" dirty="0"/>
              <a:t>SVM Classifier</a:t>
            </a:r>
            <a:endParaRPr lang="en-US" dirty="0"/>
          </a:p>
        </p:txBody>
      </p:sp>
      <p:sp>
        <p:nvSpPr>
          <p:cNvPr id="12" name="TextBox 11">
            <a:extLst>
              <a:ext uri="{FF2B5EF4-FFF2-40B4-BE49-F238E27FC236}">
                <a16:creationId xmlns:a16="http://schemas.microsoft.com/office/drawing/2014/main" id="{80B169CD-C4B9-EE59-7E66-92C26874FCE2}"/>
              </a:ext>
            </a:extLst>
          </p:cNvPr>
          <p:cNvSpPr txBox="1"/>
          <p:nvPr/>
        </p:nvSpPr>
        <p:spPr>
          <a:xfrm>
            <a:off x="9202322" y="41797"/>
            <a:ext cx="2798959" cy="369332"/>
          </a:xfrm>
          <a:prstGeom prst="rect">
            <a:avLst/>
          </a:prstGeom>
          <a:noFill/>
        </p:spPr>
        <p:txBody>
          <a:bodyPr wrap="square">
            <a:spAutoFit/>
          </a:bodyPr>
          <a:lstStyle/>
          <a:p>
            <a:pPr algn="ctr"/>
            <a:r>
              <a:rPr lang="en-US" b="1" dirty="0" err="1"/>
              <a:t>RandomForest</a:t>
            </a:r>
            <a:r>
              <a:rPr lang="en-US" b="1" dirty="0"/>
              <a:t> Classifier</a:t>
            </a:r>
            <a:endParaRPr lang="en-US" dirty="0"/>
          </a:p>
        </p:txBody>
      </p:sp>
      <p:pic>
        <p:nvPicPr>
          <p:cNvPr id="1026" name="Picture 2">
            <a:extLst>
              <a:ext uri="{FF2B5EF4-FFF2-40B4-BE49-F238E27FC236}">
                <a16:creationId xmlns:a16="http://schemas.microsoft.com/office/drawing/2014/main" id="{C4EE356E-A99F-1C7E-97F8-82D71851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9748" y="4822579"/>
            <a:ext cx="2152561" cy="21609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50C57FA1-D9C3-9898-5B8C-F5881CF85F31}"/>
              </a:ext>
            </a:extLst>
          </p:cNvPr>
          <p:cNvGraphicFramePr>
            <a:graphicFrameLocks noGrp="1"/>
          </p:cNvGraphicFramePr>
          <p:nvPr>
            <p:extLst>
              <p:ext uri="{D42A27DB-BD31-4B8C-83A1-F6EECF244321}">
                <p14:modId xmlns:p14="http://schemas.microsoft.com/office/powerpoint/2010/main" val="4100055588"/>
              </p:ext>
            </p:extLst>
          </p:nvPr>
        </p:nvGraphicFramePr>
        <p:xfrm>
          <a:off x="5992720" y="523277"/>
          <a:ext cx="2628932" cy="4173774"/>
        </p:xfrm>
        <a:graphic>
          <a:graphicData uri="http://schemas.openxmlformats.org/drawingml/2006/table">
            <a:tbl>
              <a:tblPr>
                <a:tableStyleId>{5C22544A-7EE6-4342-B048-85BDC9FD1C3A}</a:tableStyleId>
              </a:tblPr>
              <a:tblGrid>
                <a:gridCol w="657233">
                  <a:extLst>
                    <a:ext uri="{9D8B030D-6E8A-4147-A177-3AD203B41FA5}">
                      <a16:colId xmlns:a16="http://schemas.microsoft.com/office/drawing/2014/main" val="53698421"/>
                    </a:ext>
                  </a:extLst>
                </a:gridCol>
                <a:gridCol w="657233">
                  <a:extLst>
                    <a:ext uri="{9D8B030D-6E8A-4147-A177-3AD203B41FA5}">
                      <a16:colId xmlns:a16="http://schemas.microsoft.com/office/drawing/2014/main" val="3106382764"/>
                    </a:ext>
                  </a:extLst>
                </a:gridCol>
                <a:gridCol w="657233">
                  <a:extLst>
                    <a:ext uri="{9D8B030D-6E8A-4147-A177-3AD203B41FA5}">
                      <a16:colId xmlns:a16="http://schemas.microsoft.com/office/drawing/2014/main" val="3297555653"/>
                    </a:ext>
                  </a:extLst>
                </a:gridCol>
                <a:gridCol w="657233">
                  <a:extLst>
                    <a:ext uri="{9D8B030D-6E8A-4147-A177-3AD203B41FA5}">
                      <a16:colId xmlns:a16="http://schemas.microsoft.com/office/drawing/2014/main" val="2307041865"/>
                    </a:ext>
                  </a:extLst>
                </a:gridCol>
              </a:tblGrid>
              <a:tr h="319554">
                <a:tc>
                  <a:txBody>
                    <a:bodyPr/>
                    <a:lstStyle/>
                    <a:p>
                      <a:pPr algn="l" rtl="0" fontAlgn="b">
                        <a:buNone/>
                      </a:pPr>
                      <a:r>
                        <a:rPr lang="en-US" sz="1000" u="none" strike="noStrike">
                          <a:effectLst/>
                        </a:rPr>
                        <a:t>Personality type</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Precision</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recall</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f1-score</a:t>
                      </a:r>
                      <a:endParaRPr lang="en-US" sz="1000" b="1"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321151803"/>
                  </a:ext>
                </a:extLst>
              </a:tr>
              <a:tr h="254340">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1663588491"/>
                  </a:ext>
                </a:extLst>
              </a:tr>
              <a:tr h="163038">
                <a:tc>
                  <a:txBody>
                    <a:bodyPr/>
                    <a:lstStyle/>
                    <a:p>
                      <a:pPr algn="r" rtl="0" fontAlgn="b">
                        <a:buNone/>
                      </a:pPr>
                      <a:r>
                        <a:rPr lang="en-US" sz="1000" u="none" strike="noStrike">
                          <a:effectLst/>
                        </a:rPr>
                        <a:t>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89959687"/>
                  </a:ext>
                </a:extLst>
              </a:tr>
              <a:tr h="163038">
                <a:tc>
                  <a:txBody>
                    <a:bodyPr/>
                    <a:lstStyle/>
                    <a:p>
                      <a:pPr algn="r" rtl="0" fontAlgn="b">
                        <a:buNone/>
                      </a:pPr>
                      <a:r>
                        <a:rPr lang="en-US" sz="1000" u="none" strike="noStrike">
                          <a:effectLst/>
                        </a:rPr>
                        <a:t>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047769108"/>
                  </a:ext>
                </a:extLst>
              </a:tr>
              <a:tr h="163038">
                <a:tc>
                  <a:txBody>
                    <a:bodyPr/>
                    <a:lstStyle/>
                    <a:p>
                      <a:pPr algn="r" rtl="0" fontAlgn="b">
                        <a:buNone/>
                      </a:pPr>
                      <a:r>
                        <a:rPr lang="en-US" sz="1000" u="none" strike="noStrike">
                          <a:effectLst/>
                        </a:rPr>
                        <a:t>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623492177"/>
                  </a:ext>
                </a:extLst>
              </a:tr>
              <a:tr h="163038">
                <a:tc>
                  <a:txBody>
                    <a:bodyPr/>
                    <a:lstStyle/>
                    <a:p>
                      <a:pPr algn="r" rtl="0" fontAlgn="b">
                        <a:buNone/>
                      </a:pPr>
                      <a:r>
                        <a:rPr lang="en-US" sz="1000" u="none" strike="noStrike">
                          <a:effectLst/>
                        </a:rPr>
                        <a:t>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860635948"/>
                  </a:ext>
                </a:extLst>
              </a:tr>
              <a:tr h="163038">
                <a:tc>
                  <a:txBody>
                    <a:bodyPr/>
                    <a:lstStyle/>
                    <a:p>
                      <a:pPr algn="r" rtl="0" fontAlgn="b">
                        <a:buNone/>
                      </a:pPr>
                      <a:r>
                        <a:rPr lang="en-US" sz="1000" u="none" strike="noStrike">
                          <a:effectLst/>
                        </a:rPr>
                        <a:t>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0.84</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08052329"/>
                  </a:ext>
                </a:extLst>
              </a:tr>
              <a:tr h="163038">
                <a:tc>
                  <a:txBody>
                    <a:bodyPr/>
                    <a:lstStyle/>
                    <a:p>
                      <a:pPr algn="r" rtl="0" fontAlgn="b">
                        <a:buNone/>
                      </a:pPr>
                      <a:r>
                        <a:rPr lang="en-US" sz="1000" u="none" strike="noStrike">
                          <a:effectLst/>
                        </a:rPr>
                        <a:t>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599201211"/>
                  </a:ext>
                </a:extLst>
              </a:tr>
              <a:tr h="163038">
                <a:tc>
                  <a:txBody>
                    <a:bodyPr/>
                    <a:lstStyle/>
                    <a:p>
                      <a:pPr algn="r" rtl="0" fontAlgn="b">
                        <a:buNone/>
                      </a:pPr>
                      <a:r>
                        <a:rPr lang="en-US" sz="1000" u="none" strike="noStrike">
                          <a:effectLst/>
                        </a:rPr>
                        <a:t>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211593910"/>
                  </a:ext>
                </a:extLst>
              </a:tr>
              <a:tr h="163038">
                <a:tc>
                  <a:txBody>
                    <a:bodyPr/>
                    <a:lstStyle/>
                    <a:p>
                      <a:pPr algn="r" rtl="0" fontAlgn="b">
                        <a:buNone/>
                      </a:pPr>
                      <a:r>
                        <a:rPr lang="en-US" sz="1000" u="none" strike="noStrike">
                          <a:effectLst/>
                        </a:rPr>
                        <a:t>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148291355"/>
                  </a:ext>
                </a:extLst>
              </a:tr>
              <a:tr h="163038">
                <a:tc>
                  <a:txBody>
                    <a:bodyPr/>
                    <a:lstStyle/>
                    <a:p>
                      <a:pPr algn="r" rtl="0" fontAlgn="b">
                        <a:buNone/>
                      </a:pPr>
                      <a:r>
                        <a:rPr lang="en-US" sz="1000" u="none" strike="noStrike">
                          <a:effectLst/>
                        </a:rPr>
                        <a:t>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326543509"/>
                  </a:ext>
                </a:extLst>
              </a:tr>
              <a:tr h="163038">
                <a:tc>
                  <a:txBody>
                    <a:bodyPr/>
                    <a:lstStyle/>
                    <a:p>
                      <a:pPr algn="r" rtl="0" fontAlgn="b">
                        <a:buNone/>
                      </a:pPr>
                      <a:r>
                        <a:rPr lang="en-US" sz="1000" u="none" strike="noStrike">
                          <a:effectLst/>
                        </a:rPr>
                        <a:t>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6012420"/>
                  </a:ext>
                </a:extLst>
              </a:tr>
              <a:tr h="163038">
                <a:tc>
                  <a:txBody>
                    <a:bodyPr/>
                    <a:lstStyle/>
                    <a:p>
                      <a:pPr algn="r" rtl="0" fontAlgn="b">
                        <a:buNone/>
                      </a:pPr>
                      <a:r>
                        <a:rPr lang="en-US" sz="1000" u="none" strike="noStrike">
                          <a:effectLst/>
                        </a:rPr>
                        <a:t>10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839321669"/>
                  </a:ext>
                </a:extLst>
              </a:tr>
              <a:tr h="163038">
                <a:tc>
                  <a:txBody>
                    <a:bodyPr/>
                    <a:lstStyle/>
                    <a:p>
                      <a:pPr algn="r" rtl="0" fontAlgn="b">
                        <a:buNone/>
                      </a:pPr>
                      <a:r>
                        <a:rPr lang="en-US" sz="1000" u="none" strike="noStrike">
                          <a:effectLst/>
                        </a:rPr>
                        <a:t>11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39919584"/>
                  </a:ext>
                </a:extLst>
              </a:tr>
              <a:tr h="163038">
                <a:tc>
                  <a:txBody>
                    <a:bodyPr/>
                    <a:lstStyle/>
                    <a:p>
                      <a:pPr algn="r" rtl="0" fontAlgn="b">
                        <a:buNone/>
                      </a:pPr>
                      <a:r>
                        <a:rPr lang="en-US" sz="1000" u="none" strike="noStrike">
                          <a:effectLst/>
                        </a:rPr>
                        <a:t>12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767285953"/>
                  </a:ext>
                </a:extLst>
              </a:tr>
              <a:tr h="163038">
                <a:tc>
                  <a:txBody>
                    <a:bodyPr/>
                    <a:lstStyle/>
                    <a:p>
                      <a:pPr algn="r" rtl="0" fontAlgn="b">
                        <a:buNone/>
                      </a:pPr>
                      <a:r>
                        <a:rPr lang="en-US" sz="1000" u="none" strike="noStrike">
                          <a:effectLst/>
                        </a:rPr>
                        <a:t>13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27631270"/>
                  </a:ext>
                </a:extLst>
              </a:tr>
              <a:tr h="163038">
                <a:tc>
                  <a:txBody>
                    <a:bodyPr/>
                    <a:lstStyle/>
                    <a:p>
                      <a:pPr algn="r" rtl="0" fontAlgn="b">
                        <a:buNone/>
                      </a:pPr>
                      <a:r>
                        <a:rPr lang="en-US" sz="1000" u="none" strike="noStrike">
                          <a:effectLst/>
                        </a:rPr>
                        <a:t>14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04395444"/>
                  </a:ext>
                </a:extLst>
              </a:tr>
              <a:tr h="163038">
                <a:tc>
                  <a:txBody>
                    <a:bodyPr/>
                    <a:lstStyle/>
                    <a:p>
                      <a:pPr algn="r" rtl="0" fontAlgn="b">
                        <a:buNone/>
                      </a:pPr>
                      <a:r>
                        <a:rPr lang="en-US" sz="1000" u="none" strike="noStrike">
                          <a:effectLst/>
                        </a:rPr>
                        <a:t>15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45182992"/>
                  </a:ext>
                </a:extLst>
              </a:tr>
              <a:tr h="254340">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2456200839"/>
                  </a:ext>
                </a:extLst>
              </a:tr>
              <a:tr h="254340">
                <a:tc>
                  <a:txBody>
                    <a:bodyPr/>
                    <a:lstStyle/>
                    <a:p>
                      <a:pPr algn="l" rtl="0" fontAlgn="b">
                        <a:buNone/>
                      </a:pPr>
                      <a:r>
                        <a:rPr lang="en-US" sz="1000" u="none" strike="noStrike">
                          <a:effectLst/>
                        </a:rPr>
                        <a:t>accuracy</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731661423"/>
                  </a:ext>
                </a:extLst>
              </a:tr>
              <a:tr h="163038">
                <a:tc>
                  <a:txBody>
                    <a:bodyPr/>
                    <a:lstStyle/>
                    <a:p>
                      <a:pPr algn="l" rtl="0" fontAlgn="b">
                        <a:buNone/>
                      </a:pPr>
                      <a:r>
                        <a:rPr lang="en-US" sz="1000" u="none" strike="noStrike">
                          <a:effectLst/>
                        </a:rPr>
                        <a:t>macro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42839471"/>
                  </a:ext>
                </a:extLst>
              </a:tr>
              <a:tr h="319554">
                <a:tc>
                  <a:txBody>
                    <a:bodyPr/>
                    <a:lstStyle/>
                    <a:p>
                      <a:pPr algn="l" rtl="0" fontAlgn="b">
                        <a:buNone/>
                      </a:pPr>
                      <a:r>
                        <a:rPr lang="en-US" sz="1000" u="none" strike="noStrike">
                          <a:effectLst/>
                        </a:rPr>
                        <a:t>weighted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dirty="0">
                          <a:effectLst/>
                        </a:rPr>
                        <a:t>0.82</a:t>
                      </a:r>
                      <a:endParaRPr lang="en-US" sz="1000" b="0"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17483131"/>
                  </a:ext>
                </a:extLst>
              </a:tr>
            </a:tbl>
          </a:graphicData>
        </a:graphic>
      </p:graphicFrame>
      <p:pic>
        <p:nvPicPr>
          <p:cNvPr id="1028" name="Picture 4">
            <a:extLst>
              <a:ext uri="{FF2B5EF4-FFF2-40B4-BE49-F238E27FC236}">
                <a16:creationId xmlns:a16="http://schemas.microsoft.com/office/drawing/2014/main" id="{0D028B6C-A399-0EA1-63E7-7EE2042B2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841" y="4822579"/>
            <a:ext cx="2152562" cy="21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62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AD4C0504-4EB7-AEFC-45F4-3D6E61776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110" y="701549"/>
            <a:ext cx="4733598" cy="31796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E06FBA-521E-2CE0-3E80-8DD519456E01}"/>
              </a:ext>
            </a:extLst>
          </p:cNvPr>
          <p:cNvSpPr/>
          <p:nvPr/>
        </p:nvSpPr>
        <p:spPr>
          <a:xfrm>
            <a:off x="0" y="0"/>
            <a:ext cx="2226833"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18FCF0F-82FB-1E75-B73E-3512D50A5387}"/>
              </a:ext>
            </a:extLst>
          </p:cNvPr>
          <p:cNvSpPr txBox="1">
            <a:spLocks/>
          </p:cNvSpPr>
          <p:nvPr/>
        </p:nvSpPr>
        <p:spPr>
          <a:xfrm>
            <a:off x="7932" y="2559838"/>
            <a:ext cx="2358517" cy="104740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Inference</a:t>
            </a:r>
          </a:p>
        </p:txBody>
      </p:sp>
      <p:pic>
        <p:nvPicPr>
          <p:cNvPr id="6" name="Picture 5">
            <a:extLst>
              <a:ext uri="{FF2B5EF4-FFF2-40B4-BE49-F238E27FC236}">
                <a16:creationId xmlns:a16="http://schemas.microsoft.com/office/drawing/2014/main" id="{5249D990-7BCA-7871-EB9A-D76EA5BF5BED}"/>
              </a:ext>
            </a:extLst>
          </p:cNvPr>
          <p:cNvPicPr>
            <a:picLocks noChangeAspect="1"/>
          </p:cNvPicPr>
          <p:nvPr/>
        </p:nvPicPr>
        <p:blipFill>
          <a:blip r:embed="rId3"/>
          <a:stretch>
            <a:fillRect/>
          </a:stretch>
        </p:blipFill>
        <p:spPr>
          <a:xfrm>
            <a:off x="2258869" y="685225"/>
            <a:ext cx="4980791" cy="2743775"/>
          </a:xfrm>
          <a:prstGeom prst="rect">
            <a:avLst/>
          </a:prstGeom>
        </p:spPr>
      </p:pic>
      <p:sp>
        <p:nvSpPr>
          <p:cNvPr id="8" name="TextBox 7">
            <a:extLst>
              <a:ext uri="{FF2B5EF4-FFF2-40B4-BE49-F238E27FC236}">
                <a16:creationId xmlns:a16="http://schemas.microsoft.com/office/drawing/2014/main" id="{336C7652-578C-710C-2CC8-871A30DA1F45}"/>
              </a:ext>
            </a:extLst>
          </p:cNvPr>
          <p:cNvSpPr txBox="1"/>
          <p:nvPr/>
        </p:nvSpPr>
        <p:spPr>
          <a:xfrm>
            <a:off x="2441865" y="3796435"/>
            <a:ext cx="4916245" cy="2585323"/>
          </a:xfrm>
          <a:prstGeom prst="rect">
            <a:avLst/>
          </a:prstGeom>
          <a:noFill/>
        </p:spPr>
        <p:txBody>
          <a:bodyPr wrap="square">
            <a:spAutoFit/>
          </a:bodyPr>
          <a:lstStyle/>
          <a:p>
            <a:r>
              <a:rPr lang="en-US" dirty="0"/>
              <a:t>The model performance comparison shows that the </a:t>
            </a:r>
            <a:r>
              <a:rPr lang="en-US" b="1" dirty="0"/>
              <a:t>Random Forest</a:t>
            </a:r>
            <a:r>
              <a:rPr lang="en-US" dirty="0"/>
              <a:t> classifier achieved the highest overall results, with </a:t>
            </a:r>
            <a:r>
              <a:rPr lang="en-US" b="1" dirty="0"/>
              <a:t>89.5% accuracy</a:t>
            </a:r>
            <a:r>
              <a:rPr lang="en-US" dirty="0"/>
              <a:t>, </a:t>
            </a:r>
            <a:r>
              <a:rPr lang="en-US" b="1" dirty="0"/>
              <a:t>90% precision</a:t>
            </a:r>
            <a:r>
              <a:rPr lang="en-US" dirty="0"/>
              <a:t>, </a:t>
            </a:r>
            <a:r>
              <a:rPr lang="en-US" b="1" dirty="0"/>
              <a:t>90% recall</a:t>
            </a:r>
            <a:r>
              <a:rPr lang="en-US" dirty="0"/>
              <a:t>, and an </a:t>
            </a:r>
            <a:r>
              <a:rPr lang="en-US" b="1" dirty="0"/>
              <a:t>F1 score of 90%</a:t>
            </a:r>
            <a:r>
              <a:rPr lang="en-US" dirty="0"/>
              <a:t>, indicating strong and balanced predictive performance. The </a:t>
            </a:r>
            <a:r>
              <a:rPr lang="en-US" b="1" dirty="0"/>
              <a:t>SVM model</a:t>
            </a:r>
            <a:r>
              <a:rPr lang="en-US" dirty="0"/>
              <a:t> performed moderately well with </a:t>
            </a:r>
            <a:r>
              <a:rPr lang="en-US" b="1" dirty="0"/>
              <a:t>82.1% accuracy</a:t>
            </a:r>
            <a:r>
              <a:rPr lang="en-US" dirty="0"/>
              <a:t>, while the </a:t>
            </a:r>
            <a:r>
              <a:rPr lang="en-US" b="1" dirty="0" err="1"/>
              <a:t>Softmax</a:t>
            </a:r>
            <a:r>
              <a:rPr lang="en-US" b="1" dirty="0"/>
              <a:t> model</a:t>
            </a:r>
            <a:r>
              <a:rPr lang="en-US" dirty="0"/>
              <a:t> showed comparatively lower accuracy at </a:t>
            </a:r>
            <a:r>
              <a:rPr lang="en-US" b="1" dirty="0"/>
              <a:t>77.7%</a:t>
            </a:r>
            <a:r>
              <a:rPr lang="en-US" dirty="0"/>
              <a:t>. </a:t>
            </a:r>
          </a:p>
        </p:txBody>
      </p:sp>
      <p:sp>
        <p:nvSpPr>
          <p:cNvPr id="10" name="TextBox 9">
            <a:extLst>
              <a:ext uri="{FF2B5EF4-FFF2-40B4-BE49-F238E27FC236}">
                <a16:creationId xmlns:a16="http://schemas.microsoft.com/office/drawing/2014/main" id="{654CCFC9-3E0B-EE73-A79B-E03AC69AD195}"/>
              </a:ext>
            </a:extLst>
          </p:cNvPr>
          <p:cNvSpPr txBox="1"/>
          <p:nvPr/>
        </p:nvSpPr>
        <p:spPr>
          <a:xfrm>
            <a:off x="7530346" y="3760732"/>
            <a:ext cx="4389127" cy="2862322"/>
          </a:xfrm>
          <a:prstGeom prst="rect">
            <a:avLst/>
          </a:prstGeom>
          <a:noFill/>
        </p:spPr>
        <p:txBody>
          <a:bodyPr wrap="square">
            <a:spAutoFit/>
          </a:bodyPr>
          <a:lstStyle/>
          <a:p>
            <a:r>
              <a:rPr lang="en-US" dirty="0"/>
              <a:t>The feature importance analysis from the Random Forest model highlights that </a:t>
            </a:r>
            <a:r>
              <a:rPr lang="en-US" b="1" dirty="0"/>
              <a:t>Introversion Score (23.4%)</a:t>
            </a:r>
            <a:r>
              <a:rPr lang="en-US" dirty="0"/>
              <a:t>, </a:t>
            </a:r>
            <a:r>
              <a:rPr lang="en-US" b="1" dirty="0"/>
              <a:t>Thinking Score (21.8%)</a:t>
            </a:r>
            <a:r>
              <a:rPr lang="en-US" dirty="0"/>
              <a:t>, and </a:t>
            </a:r>
            <a:r>
              <a:rPr lang="en-US" b="1" dirty="0"/>
              <a:t>Judging Score (19.6%)</a:t>
            </a:r>
            <a:r>
              <a:rPr lang="en-US" dirty="0"/>
              <a:t> are the most influential factors contributing to the predictions. </a:t>
            </a:r>
            <a:r>
              <a:rPr lang="en-US" b="1" dirty="0"/>
              <a:t>Sensing Score (18.6%)</a:t>
            </a:r>
            <a:r>
              <a:rPr lang="en-US" dirty="0"/>
              <a:t> also plays a significant role, while demographic variables such as </a:t>
            </a:r>
            <a:r>
              <a:rPr lang="en-US" b="1" dirty="0"/>
              <a:t>Age</a:t>
            </a:r>
            <a:r>
              <a:rPr lang="en-US" dirty="0"/>
              <a:t>, </a:t>
            </a:r>
            <a:r>
              <a:rPr lang="en-US" b="1" dirty="0"/>
              <a:t>Education</a:t>
            </a:r>
            <a:r>
              <a:rPr lang="en-US" dirty="0"/>
              <a:t>, and </a:t>
            </a:r>
            <a:r>
              <a:rPr lang="en-US" b="1" dirty="0"/>
              <a:t>Interest</a:t>
            </a:r>
            <a:r>
              <a:rPr lang="en-US" dirty="0"/>
              <a:t> have comparatively smaller impacts. </a:t>
            </a:r>
          </a:p>
        </p:txBody>
      </p:sp>
    </p:spTree>
    <p:extLst>
      <p:ext uri="{BB962C8B-B14F-4D97-AF65-F5344CB8AC3E}">
        <p14:creationId xmlns:p14="http://schemas.microsoft.com/office/powerpoint/2010/main" val="72518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730-9F95-EC61-585D-87CA99FBC8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57A2143-123F-D1F4-424C-5BFEBFB3960B}"/>
              </a:ext>
            </a:extLst>
          </p:cNvPr>
          <p:cNvSpPr>
            <a:spLocks noGrp="1"/>
          </p:cNvSpPr>
          <p:nvPr>
            <p:ph idx="1"/>
          </p:nvPr>
        </p:nvSpPr>
        <p:spPr/>
        <p:txBody>
          <a:bodyPr>
            <a:normAutofit fontScale="77500" lnSpcReduction="20000"/>
          </a:bodyPr>
          <a:lstStyle/>
          <a:p>
            <a:pPr marL="0" indent="0">
              <a:buNone/>
            </a:pPr>
            <a:r>
              <a:rPr lang="en-US" b="1" u="sng" dirty="0"/>
              <a:t>MBTI personalities description</a:t>
            </a:r>
          </a:p>
          <a:p>
            <a:r>
              <a:rPr lang="en-US" dirty="0"/>
              <a:t>https://en.wikipedia.org/wiki/Myers%E2%80%93Briggs_Type_Indicator</a:t>
            </a:r>
          </a:p>
          <a:p>
            <a:endParaRPr lang="en-US" dirty="0"/>
          </a:p>
          <a:p>
            <a:pPr marL="0" indent="0">
              <a:buNone/>
            </a:pPr>
            <a:r>
              <a:rPr lang="en-US" b="1" u="sng" dirty="0"/>
              <a:t>MBTI personalities Stats</a:t>
            </a:r>
            <a:endParaRPr lang="en-US" u="sng" dirty="0"/>
          </a:p>
          <a:p>
            <a:r>
              <a:rPr lang="en-US" dirty="0"/>
              <a:t>https://thequestinpodcast.com/mbti-statistics/</a:t>
            </a:r>
          </a:p>
          <a:p>
            <a:endParaRPr lang="en-US" dirty="0"/>
          </a:p>
          <a:p>
            <a:pPr marL="0" indent="0">
              <a:buNone/>
            </a:pPr>
            <a:r>
              <a:rPr lang="en-US" b="1" u="sng" dirty="0"/>
              <a:t>Data source</a:t>
            </a:r>
          </a:p>
          <a:p>
            <a:pPr marL="0" indent="0">
              <a:buNone/>
            </a:pPr>
            <a:r>
              <a:rPr lang="en-US" dirty="0"/>
              <a:t>https://www.kaggle.com/datasets/stealthtechnologies/predict-people-personality-types</a:t>
            </a:r>
          </a:p>
          <a:p>
            <a:pPr marL="0" indent="0">
              <a:buNone/>
            </a:pPr>
            <a:endParaRPr lang="en-US" dirty="0"/>
          </a:p>
          <a:p>
            <a:pPr marL="0" indent="0">
              <a:buNone/>
            </a:pPr>
            <a:r>
              <a:rPr lang="en-US" b="1" u="sng" dirty="0" err="1"/>
              <a:t>Github</a:t>
            </a:r>
            <a:r>
              <a:rPr lang="en-US" b="1" u="sng" dirty="0"/>
              <a:t> repository</a:t>
            </a:r>
          </a:p>
          <a:p>
            <a:pPr marL="0" indent="0">
              <a:buNone/>
            </a:pPr>
            <a:r>
              <a:rPr lang="en-US" u="sng" dirty="0"/>
              <a:t>https://github.com/a-t-ul/Capstone-project-2025</a:t>
            </a:r>
          </a:p>
        </p:txBody>
      </p:sp>
    </p:spTree>
    <p:extLst>
      <p:ext uri="{BB962C8B-B14F-4D97-AF65-F5344CB8AC3E}">
        <p14:creationId xmlns:p14="http://schemas.microsoft.com/office/powerpoint/2010/main" val="2113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1215</TotalTime>
  <Words>2211</Words>
  <Application>Microsoft Office PowerPoint</Application>
  <PresentationFormat>Widescreen</PresentationFormat>
  <Paragraphs>570</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Calibri</vt:lpstr>
      <vt:lpstr>Georgia</vt:lpstr>
      <vt:lpstr>Office Theme</vt:lpstr>
      <vt:lpstr>Myers-Briggs Personality Prediction Using Machine Learning Techniques </vt:lpstr>
      <vt:lpstr>Myers-Briggs Personalities type</vt:lpstr>
      <vt:lpstr>Objective  Predict the personality type using a ML model  </vt:lpstr>
      <vt:lpstr>Approach </vt:lpstr>
      <vt:lpstr>Model Summary </vt:lpstr>
      <vt:lpstr>Model Summary </vt:lpstr>
      <vt:lpstr>Result</vt:lpstr>
      <vt:lpstr>PowerPoint Presentation</vt:lpstr>
      <vt:lpstr>Reference</vt:lpstr>
      <vt:lpstr>Questions and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Chandra</dc:creator>
  <cp:lastModifiedBy>Atul Chandra</cp:lastModifiedBy>
  <cp:revision>35</cp:revision>
  <dcterms:created xsi:type="dcterms:W3CDTF">2025-10-21T15:21:08Z</dcterms:created>
  <dcterms:modified xsi:type="dcterms:W3CDTF">2025-10-24T17:24:17Z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b8fa56-ebb7-417b-b109-6ba892f1b495_Enabled">
    <vt:lpwstr>true</vt:lpwstr>
  </property>
  <property fmtid="{D5CDD505-2E9C-101B-9397-08002B2CF9AE}" pid="3" name="MSIP_Label_76b8fa56-ebb7-417b-b109-6ba892f1b495_SetDate">
    <vt:lpwstr>2025-10-21T16:13:58Z</vt:lpwstr>
  </property>
  <property fmtid="{D5CDD505-2E9C-101B-9397-08002B2CF9AE}" pid="4" name="MSIP_Label_76b8fa56-ebb7-417b-b109-6ba892f1b495_Method">
    <vt:lpwstr>Standard</vt:lpwstr>
  </property>
  <property fmtid="{D5CDD505-2E9C-101B-9397-08002B2CF9AE}" pid="5" name="MSIP_Label_76b8fa56-ebb7-417b-b109-6ba892f1b495_Name">
    <vt:lpwstr>defa4170-0d19-0005-0002-bc88714345d2</vt:lpwstr>
  </property>
  <property fmtid="{D5CDD505-2E9C-101B-9397-08002B2CF9AE}" pid="6" name="MSIP_Label_76b8fa56-ebb7-417b-b109-6ba892f1b495_SiteId">
    <vt:lpwstr>c880139e-fd32-4303-a6c4-3c775406e4c5</vt:lpwstr>
  </property>
  <property fmtid="{D5CDD505-2E9C-101B-9397-08002B2CF9AE}" pid="7" name="MSIP_Label_76b8fa56-ebb7-417b-b109-6ba892f1b495_ActionId">
    <vt:lpwstr>567a665c-424c-4915-a765-c8814815ec18</vt:lpwstr>
  </property>
  <property fmtid="{D5CDD505-2E9C-101B-9397-08002B2CF9AE}" pid="8" name="MSIP_Label_76b8fa56-ebb7-417b-b109-6ba892f1b495_ContentBits">
    <vt:lpwstr>0</vt:lpwstr>
  </property>
  <property fmtid="{D5CDD505-2E9C-101B-9397-08002B2CF9AE}" pid="9" name="MSIP_Label_76b8fa56-ebb7-417b-b109-6ba892f1b495_Tag">
    <vt:lpwstr>10, 3, 0, 1</vt:lpwstr>
  </property>
</Properties>
</file>