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43" r:id="rId1"/>
  </p:sldMasterIdLst>
  <p:notesMasterIdLst>
    <p:notesMasterId r:id="rId41"/>
  </p:notesMasterIdLst>
  <p:sldIdLst>
    <p:sldId id="256" r:id="rId2"/>
    <p:sldId id="299" r:id="rId3"/>
    <p:sldId id="301" r:id="rId4"/>
    <p:sldId id="306" r:id="rId5"/>
    <p:sldId id="307" r:id="rId6"/>
    <p:sldId id="302" r:id="rId7"/>
    <p:sldId id="314" r:id="rId8"/>
    <p:sldId id="316" r:id="rId9"/>
    <p:sldId id="363" r:id="rId10"/>
    <p:sldId id="318" r:id="rId11"/>
    <p:sldId id="364" r:id="rId12"/>
    <p:sldId id="319" r:id="rId13"/>
    <p:sldId id="333" r:id="rId14"/>
    <p:sldId id="304" r:id="rId15"/>
    <p:sldId id="339" r:id="rId16"/>
    <p:sldId id="342" r:id="rId17"/>
    <p:sldId id="343" r:id="rId18"/>
    <p:sldId id="344" r:id="rId19"/>
    <p:sldId id="345" r:id="rId20"/>
    <p:sldId id="346" r:id="rId21"/>
    <p:sldId id="369" r:id="rId22"/>
    <p:sldId id="347" r:id="rId23"/>
    <p:sldId id="348" r:id="rId24"/>
    <p:sldId id="349" r:id="rId25"/>
    <p:sldId id="350" r:id="rId26"/>
    <p:sldId id="351" r:id="rId27"/>
    <p:sldId id="352" r:id="rId28"/>
    <p:sldId id="367" r:id="rId29"/>
    <p:sldId id="353" r:id="rId30"/>
    <p:sldId id="355" r:id="rId31"/>
    <p:sldId id="356" r:id="rId32"/>
    <p:sldId id="357" r:id="rId33"/>
    <p:sldId id="358" r:id="rId34"/>
    <p:sldId id="359" r:id="rId35"/>
    <p:sldId id="368" r:id="rId36"/>
    <p:sldId id="303" r:id="rId37"/>
    <p:sldId id="365" r:id="rId38"/>
    <p:sldId id="317" r:id="rId39"/>
    <p:sldId id="258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Roboto Condensed Light" panose="020B060402020202020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047B3D-A1C1-4B33-96AE-6DDD47D479A5}">
          <p14:sldIdLst>
            <p14:sldId id="256"/>
            <p14:sldId id="299"/>
            <p14:sldId id="301"/>
            <p14:sldId id="306"/>
            <p14:sldId id="307"/>
            <p14:sldId id="302"/>
            <p14:sldId id="314"/>
            <p14:sldId id="316"/>
            <p14:sldId id="363"/>
            <p14:sldId id="318"/>
            <p14:sldId id="364"/>
            <p14:sldId id="319"/>
            <p14:sldId id="333"/>
            <p14:sldId id="304"/>
            <p14:sldId id="339"/>
            <p14:sldId id="342"/>
            <p14:sldId id="343"/>
            <p14:sldId id="344"/>
            <p14:sldId id="345"/>
            <p14:sldId id="346"/>
            <p14:sldId id="369"/>
            <p14:sldId id="347"/>
            <p14:sldId id="348"/>
            <p14:sldId id="349"/>
            <p14:sldId id="350"/>
            <p14:sldId id="351"/>
            <p14:sldId id="352"/>
            <p14:sldId id="367"/>
            <p14:sldId id="353"/>
            <p14:sldId id="355"/>
            <p14:sldId id="356"/>
            <p14:sldId id="357"/>
            <p14:sldId id="358"/>
            <p14:sldId id="359"/>
            <p14:sldId id="368"/>
            <p14:sldId id="303"/>
            <p14:sldId id="365"/>
            <p14:sldId id="31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  <a:srgbClr val="BD582C"/>
    <a:srgbClr val="596886"/>
    <a:srgbClr val="404040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C072E-33A0-4375-8C9F-4AB68330544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348968-712C-461A-A32D-4A2DAB1101A5}" type="pres">
      <dgm:prSet presAssocID="{1AFC072E-33A0-4375-8C9F-4AB68330544F}" presName="arrowDiagram" presStyleCnt="0">
        <dgm:presLayoutVars>
          <dgm:chMax val="5"/>
          <dgm:dir/>
          <dgm:resizeHandles val="exact"/>
        </dgm:presLayoutVars>
      </dgm:prSet>
      <dgm:spPr/>
    </dgm:pt>
  </dgm:ptLst>
  <dgm:cxnLst>
    <dgm:cxn modelId="{063CA055-6721-4953-ADE4-A7F94DF01C36}" type="presOf" srcId="{1AFC072E-33A0-4375-8C9F-4AB68330544F}" destId="{08348968-712C-461A-A32D-4A2DAB1101A5}" srcOrd="0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5B158-FD4D-4011-9223-2DCE05E187D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42726744-8B4D-43E8-9E82-66132A336AFD}">
      <dgm:prSet phldrT="[Text]"/>
      <dgm:spPr/>
      <dgm:t>
        <a:bodyPr/>
        <a:lstStyle/>
        <a:p>
          <a:r>
            <a:rPr lang="fr-FR" dirty="0">
              <a:solidFill>
                <a:srgbClr val="BD582C"/>
              </a:solidFill>
            </a:rPr>
            <a:t>7</a:t>
          </a:r>
        </a:p>
      </dgm:t>
    </dgm:pt>
    <dgm:pt modelId="{130DC2CE-F370-4BBC-B9F7-EB58A495B349}" type="parTrans" cxnId="{624CBA35-DA2C-4E50-A65E-78ED56F1FCC5}">
      <dgm:prSet/>
      <dgm:spPr/>
      <dgm:t>
        <a:bodyPr/>
        <a:lstStyle/>
        <a:p>
          <a:endParaRPr lang="fr-FR"/>
        </a:p>
      </dgm:t>
    </dgm:pt>
    <dgm:pt modelId="{2F18E39C-E4B0-4208-81DB-79D08E54D7A4}" type="sibTrans" cxnId="{624CBA35-DA2C-4E50-A65E-78ED56F1FCC5}">
      <dgm:prSet/>
      <dgm:spPr/>
      <dgm:t>
        <a:bodyPr/>
        <a:lstStyle/>
        <a:p>
          <a:endParaRPr lang="fr-FR"/>
        </a:p>
      </dgm:t>
    </dgm:pt>
    <dgm:pt modelId="{C8E7BF11-8386-4AD1-B32C-E5C88921F739}">
      <dgm:prSet phldrT="[Text]"/>
      <dgm:spPr/>
      <dgm:t>
        <a:bodyPr/>
        <a:lstStyle/>
        <a:p>
          <a:r>
            <a:rPr lang="fr-FR" dirty="0"/>
            <a:t>6</a:t>
          </a:r>
        </a:p>
      </dgm:t>
    </dgm:pt>
    <dgm:pt modelId="{4300B96F-41BF-4469-9EE6-37AF7611369A}" type="parTrans" cxnId="{3E74D568-DC16-4BF6-AA45-9FC663367CC8}">
      <dgm:prSet/>
      <dgm:spPr/>
      <dgm:t>
        <a:bodyPr/>
        <a:lstStyle/>
        <a:p>
          <a:endParaRPr lang="fr-FR"/>
        </a:p>
      </dgm:t>
    </dgm:pt>
    <dgm:pt modelId="{86BE6D9E-FBC8-4E75-8F23-341FB155CEE0}" type="sibTrans" cxnId="{3E74D568-DC16-4BF6-AA45-9FC663367CC8}">
      <dgm:prSet/>
      <dgm:spPr/>
      <dgm:t>
        <a:bodyPr/>
        <a:lstStyle/>
        <a:p>
          <a:endParaRPr lang="fr-FR"/>
        </a:p>
      </dgm:t>
    </dgm:pt>
    <dgm:pt modelId="{B3D5EBBF-E061-417C-A2DC-A240891E1D4C}">
      <dgm:prSet phldrT="[Text]"/>
      <dgm:spPr/>
      <dgm:t>
        <a:bodyPr/>
        <a:lstStyle/>
        <a:p>
          <a:r>
            <a:rPr lang="fr-FR" dirty="0"/>
            <a:t>5</a:t>
          </a:r>
        </a:p>
      </dgm:t>
    </dgm:pt>
    <dgm:pt modelId="{8D1ED5E8-FF54-451C-960F-806C63422E2E}" type="parTrans" cxnId="{C4CCF559-9EDF-4823-B53C-CDA7520A11AC}">
      <dgm:prSet/>
      <dgm:spPr/>
      <dgm:t>
        <a:bodyPr/>
        <a:lstStyle/>
        <a:p>
          <a:endParaRPr lang="fr-FR"/>
        </a:p>
      </dgm:t>
    </dgm:pt>
    <dgm:pt modelId="{0ED586FA-E996-46BD-8CFF-B0ADE07AFF98}" type="sibTrans" cxnId="{C4CCF559-9EDF-4823-B53C-CDA7520A11AC}">
      <dgm:prSet/>
      <dgm:spPr/>
      <dgm:t>
        <a:bodyPr/>
        <a:lstStyle/>
        <a:p>
          <a:endParaRPr lang="fr-FR"/>
        </a:p>
      </dgm:t>
    </dgm:pt>
    <dgm:pt modelId="{44B22665-FFA1-428E-87FB-ABD6A1CCB1EE}">
      <dgm:prSet/>
      <dgm:spPr/>
      <dgm:t>
        <a:bodyPr/>
        <a:lstStyle/>
        <a:p>
          <a:r>
            <a:rPr lang="fr-FR" dirty="0">
              <a:solidFill>
                <a:srgbClr val="BD582C"/>
              </a:solidFill>
            </a:rPr>
            <a:t>4</a:t>
          </a:r>
        </a:p>
      </dgm:t>
    </dgm:pt>
    <dgm:pt modelId="{2A3BD98E-797C-42FC-A6A1-A560C1504406}" type="parTrans" cxnId="{B9E7E22A-B814-42B2-BEBA-B7F8D1A2EF19}">
      <dgm:prSet/>
      <dgm:spPr/>
      <dgm:t>
        <a:bodyPr/>
        <a:lstStyle/>
        <a:p>
          <a:endParaRPr lang="fr-FR"/>
        </a:p>
      </dgm:t>
    </dgm:pt>
    <dgm:pt modelId="{5E5FF505-4421-4CD3-A53F-A39BC0458777}" type="sibTrans" cxnId="{B9E7E22A-B814-42B2-BEBA-B7F8D1A2EF19}">
      <dgm:prSet/>
      <dgm:spPr/>
      <dgm:t>
        <a:bodyPr/>
        <a:lstStyle/>
        <a:p>
          <a:endParaRPr lang="fr-FR"/>
        </a:p>
      </dgm:t>
    </dgm:pt>
    <dgm:pt modelId="{DBDD3192-67D1-4CF4-8D51-3FFFB889BD02}">
      <dgm:prSet/>
      <dgm:spPr/>
      <dgm:t>
        <a:bodyPr/>
        <a:lstStyle/>
        <a:p>
          <a:r>
            <a:rPr lang="fr-FR" dirty="0">
              <a:solidFill>
                <a:srgbClr val="BD582C"/>
              </a:solidFill>
            </a:rPr>
            <a:t>3</a:t>
          </a:r>
        </a:p>
      </dgm:t>
    </dgm:pt>
    <dgm:pt modelId="{74E51557-C625-4679-9265-8CB845BCCE7F}" type="parTrans" cxnId="{8B2FE859-3393-4EAF-BB12-C324DCC357C8}">
      <dgm:prSet/>
      <dgm:spPr/>
      <dgm:t>
        <a:bodyPr/>
        <a:lstStyle/>
        <a:p>
          <a:endParaRPr lang="fr-FR"/>
        </a:p>
      </dgm:t>
    </dgm:pt>
    <dgm:pt modelId="{94247C9F-DC03-404B-A509-2DC16A9BC1DE}" type="sibTrans" cxnId="{8B2FE859-3393-4EAF-BB12-C324DCC357C8}">
      <dgm:prSet/>
      <dgm:spPr/>
      <dgm:t>
        <a:bodyPr/>
        <a:lstStyle/>
        <a:p>
          <a:endParaRPr lang="fr-FR"/>
        </a:p>
      </dgm:t>
    </dgm:pt>
    <dgm:pt modelId="{231D4E8E-01D8-4B75-B40A-A0371EA32E8B}">
      <dgm:prSet/>
      <dgm:spPr/>
      <dgm:t>
        <a:bodyPr/>
        <a:lstStyle/>
        <a:p>
          <a:r>
            <a:rPr lang="fr-FR" dirty="0">
              <a:solidFill>
                <a:srgbClr val="BD582C"/>
              </a:solidFill>
            </a:rPr>
            <a:t>2</a:t>
          </a:r>
        </a:p>
      </dgm:t>
    </dgm:pt>
    <dgm:pt modelId="{060F1D95-B7C9-4640-8C0C-02ED19F8624A}" type="parTrans" cxnId="{DEC462A2-5DEC-4667-9F02-197DE9B4CC53}">
      <dgm:prSet/>
      <dgm:spPr/>
      <dgm:t>
        <a:bodyPr/>
        <a:lstStyle/>
        <a:p>
          <a:endParaRPr lang="fr-FR"/>
        </a:p>
      </dgm:t>
    </dgm:pt>
    <dgm:pt modelId="{7ADA954F-6EFB-47C8-AC7B-27AB898320A9}" type="sibTrans" cxnId="{DEC462A2-5DEC-4667-9F02-197DE9B4CC53}">
      <dgm:prSet/>
      <dgm:spPr/>
      <dgm:t>
        <a:bodyPr/>
        <a:lstStyle/>
        <a:p>
          <a:endParaRPr lang="fr-FR"/>
        </a:p>
      </dgm:t>
    </dgm:pt>
    <dgm:pt modelId="{3D81C56D-D276-49F5-9EB5-5853FED5C459}">
      <dgm:prSet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</a:t>
          </a:r>
        </a:p>
      </dgm:t>
    </dgm:pt>
    <dgm:pt modelId="{5552016B-E84A-4749-984B-110463F9564C}" type="parTrans" cxnId="{7B1ABD34-2D59-4609-8E82-34E451B24080}">
      <dgm:prSet/>
      <dgm:spPr/>
      <dgm:t>
        <a:bodyPr/>
        <a:lstStyle/>
        <a:p>
          <a:endParaRPr lang="fr-FR"/>
        </a:p>
      </dgm:t>
    </dgm:pt>
    <dgm:pt modelId="{EA0FF2D4-11FD-4334-9EFC-2CB1F63CDB4E}" type="sibTrans" cxnId="{7B1ABD34-2D59-4609-8E82-34E451B24080}">
      <dgm:prSet/>
      <dgm:spPr/>
      <dgm:t>
        <a:bodyPr/>
        <a:lstStyle/>
        <a:p>
          <a:endParaRPr lang="fr-FR"/>
        </a:p>
      </dgm:t>
    </dgm:pt>
    <dgm:pt modelId="{FEA3400D-2730-4726-9D05-4901F416DFD0}" type="pres">
      <dgm:prSet presAssocID="{A295B158-FD4D-4011-9223-2DCE05E187D1}" presName="compositeShape" presStyleCnt="0">
        <dgm:presLayoutVars>
          <dgm:chMax val="7"/>
          <dgm:dir/>
          <dgm:resizeHandles val="exact"/>
        </dgm:presLayoutVars>
      </dgm:prSet>
      <dgm:spPr/>
    </dgm:pt>
    <dgm:pt modelId="{64E464B9-1FC7-4C7A-8E75-95A995B5BB2F}" type="pres">
      <dgm:prSet presAssocID="{A295B158-FD4D-4011-9223-2DCE05E187D1}" presName="wedge1" presStyleLbl="node1" presStyleIdx="0" presStyleCnt="7"/>
      <dgm:spPr/>
    </dgm:pt>
    <dgm:pt modelId="{8CCB773C-C507-4667-A4C8-EB473A7732F1}" type="pres">
      <dgm:prSet presAssocID="{A295B158-FD4D-4011-9223-2DCE05E187D1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D568250-D48C-4321-9D54-44661E360646}" type="pres">
      <dgm:prSet presAssocID="{A295B158-FD4D-4011-9223-2DCE05E187D1}" presName="wedge2" presStyleLbl="node1" presStyleIdx="1" presStyleCnt="7"/>
      <dgm:spPr/>
    </dgm:pt>
    <dgm:pt modelId="{86C3249F-5EAB-4AB8-94BD-E3E992958AFA}" type="pres">
      <dgm:prSet presAssocID="{A295B158-FD4D-4011-9223-2DCE05E187D1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3FA007D-5B80-41C7-8676-0412277080FA}" type="pres">
      <dgm:prSet presAssocID="{A295B158-FD4D-4011-9223-2DCE05E187D1}" presName="wedge3" presStyleLbl="node1" presStyleIdx="2" presStyleCnt="7"/>
      <dgm:spPr/>
    </dgm:pt>
    <dgm:pt modelId="{383740E4-9418-4F2D-B33F-6B0062A1512D}" type="pres">
      <dgm:prSet presAssocID="{A295B158-FD4D-4011-9223-2DCE05E187D1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1B36DA0-6811-440F-8B61-A5F2A2AEDFA4}" type="pres">
      <dgm:prSet presAssocID="{A295B158-FD4D-4011-9223-2DCE05E187D1}" presName="wedge4" presStyleLbl="node1" presStyleIdx="3" presStyleCnt="7"/>
      <dgm:spPr/>
    </dgm:pt>
    <dgm:pt modelId="{9C139DF9-9F4F-4C4E-94BF-DC2EB8668367}" type="pres">
      <dgm:prSet presAssocID="{A295B158-FD4D-4011-9223-2DCE05E187D1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E38A441-2B55-40EE-B9BA-B15E9F3E389B}" type="pres">
      <dgm:prSet presAssocID="{A295B158-FD4D-4011-9223-2DCE05E187D1}" presName="wedge5" presStyleLbl="node1" presStyleIdx="4" presStyleCnt="7"/>
      <dgm:spPr/>
    </dgm:pt>
    <dgm:pt modelId="{74F21E03-1862-40A9-8257-192EC97CB48A}" type="pres">
      <dgm:prSet presAssocID="{A295B158-FD4D-4011-9223-2DCE05E187D1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1B954279-62E6-4859-9F2A-C1F3A07607A1}" type="pres">
      <dgm:prSet presAssocID="{A295B158-FD4D-4011-9223-2DCE05E187D1}" presName="wedge6" presStyleLbl="node1" presStyleIdx="5" presStyleCnt="7"/>
      <dgm:spPr/>
    </dgm:pt>
    <dgm:pt modelId="{9C6D552D-953B-4B5C-9478-7973D2359638}" type="pres">
      <dgm:prSet presAssocID="{A295B158-FD4D-4011-9223-2DCE05E187D1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F6C3F2E-44DA-4B18-B28A-279F5BB6D239}" type="pres">
      <dgm:prSet presAssocID="{A295B158-FD4D-4011-9223-2DCE05E187D1}" presName="wedge7" presStyleLbl="node1" presStyleIdx="6" presStyleCnt="7"/>
      <dgm:spPr/>
    </dgm:pt>
    <dgm:pt modelId="{E09A08E5-3BC9-4BFD-A48B-19D39EB6335F}" type="pres">
      <dgm:prSet presAssocID="{A295B158-FD4D-4011-9223-2DCE05E187D1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663A01-19A8-4CBD-A719-D3FBEBF3A40E}" type="presOf" srcId="{B3D5EBBF-E061-417C-A2DC-A240891E1D4C}" destId="{F3FA007D-5B80-41C7-8676-0412277080FA}" srcOrd="0" destOrd="0" presId="urn:microsoft.com/office/officeart/2005/8/layout/chart3"/>
    <dgm:cxn modelId="{B9E7E22A-B814-42B2-BEBA-B7F8D1A2EF19}" srcId="{A295B158-FD4D-4011-9223-2DCE05E187D1}" destId="{44B22665-FFA1-428E-87FB-ABD6A1CCB1EE}" srcOrd="3" destOrd="0" parTransId="{2A3BD98E-797C-42FC-A6A1-A560C1504406}" sibTransId="{5E5FF505-4421-4CD3-A53F-A39BC0458777}"/>
    <dgm:cxn modelId="{7B1ABD34-2D59-4609-8E82-34E451B24080}" srcId="{A295B158-FD4D-4011-9223-2DCE05E187D1}" destId="{3D81C56D-D276-49F5-9EB5-5853FED5C459}" srcOrd="6" destOrd="0" parTransId="{5552016B-E84A-4749-984B-110463F9564C}" sibTransId="{EA0FF2D4-11FD-4334-9EFC-2CB1F63CDB4E}"/>
    <dgm:cxn modelId="{624CBA35-DA2C-4E50-A65E-78ED56F1FCC5}" srcId="{A295B158-FD4D-4011-9223-2DCE05E187D1}" destId="{42726744-8B4D-43E8-9E82-66132A336AFD}" srcOrd="0" destOrd="0" parTransId="{130DC2CE-F370-4BBC-B9F7-EB58A495B349}" sibTransId="{2F18E39C-E4B0-4208-81DB-79D08E54D7A4}"/>
    <dgm:cxn modelId="{0F95C565-ACF4-4B6C-9361-91E3C380C5C1}" type="presOf" srcId="{DBDD3192-67D1-4CF4-8D51-3FFFB889BD02}" destId="{FE38A441-2B55-40EE-B9BA-B15E9F3E389B}" srcOrd="0" destOrd="0" presId="urn:microsoft.com/office/officeart/2005/8/layout/chart3"/>
    <dgm:cxn modelId="{3C0BD446-3D82-41AC-A048-663DCB06A54E}" type="presOf" srcId="{42726744-8B4D-43E8-9E82-66132A336AFD}" destId="{64E464B9-1FC7-4C7A-8E75-95A995B5BB2F}" srcOrd="0" destOrd="0" presId="urn:microsoft.com/office/officeart/2005/8/layout/chart3"/>
    <dgm:cxn modelId="{3E74D568-DC16-4BF6-AA45-9FC663367CC8}" srcId="{A295B158-FD4D-4011-9223-2DCE05E187D1}" destId="{C8E7BF11-8386-4AD1-B32C-E5C88921F739}" srcOrd="1" destOrd="0" parTransId="{4300B96F-41BF-4469-9EE6-37AF7611369A}" sibTransId="{86BE6D9E-FBC8-4E75-8F23-341FB155CEE0}"/>
    <dgm:cxn modelId="{47476369-6A06-4E5F-ABCA-6ABEB9E12DF6}" type="presOf" srcId="{3D81C56D-D276-49F5-9EB5-5853FED5C459}" destId="{DF6C3F2E-44DA-4B18-B28A-279F5BB6D239}" srcOrd="0" destOrd="0" presId="urn:microsoft.com/office/officeart/2005/8/layout/chart3"/>
    <dgm:cxn modelId="{F198546F-6B6A-4958-9B1D-F7AC167F8AC7}" type="presOf" srcId="{3D81C56D-D276-49F5-9EB5-5853FED5C459}" destId="{E09A08E5-3BC9-4BFD-A48B-19D39EB6335F}" srcOrd="1" destOrd="0" presId="urn:microsoft.com/office/officeart/2005/8/layout/chart3"/>
    <dgm:cxn modelId="{37119973-95FA-489F-BFAA-F2C4E47F250A}" type="presOf" srcId="{C8E7BF11-8386-4AD1-B32C-E5C88921F739}" destId="{86C3249F-5EAB-4AB8-94BD-E3E992958AFA}" srcOrd="1" destOrd="0" presId="urn:microsoft.com/office/officeart/2005/8/layout/chart3"/>
    <dgm:cxn modelId="{8B2FE859-3393-4EAF-BB12-C324DCC357C8}" srcId="{A295B158-FD4D-4011-9223-2DCE05E187D1}" destId="{DBDD3192-67D1-4CF4-8D51-3FFFB889BD02}" srcOrd="4" destOrd="0" parTransId="{74E51557-C625-4679-9265-8CB845BCCE7F}" sibTransId="{94247C9F-DC03-404B-A509-2DC16A9BC1DE}"/>
    <dgm:cxn modelId="{C4CCF559-9EDF-4823-B53C-CDA7520A11AC}" srcId="{A295B158-FD4D-4011-9223-2DCE05E187D1}" destId="{B3D5EBBF-E061-417C-A2DC-A240891E1D4C}" srcOrd="2" destOrd="0" parTransId="{8D1ED5E8-FF54-451C-960F-806C63422E2E}" sibTransId="{0ED586FA-E996-46BD-8CFF-B0ADE07AFF98}"/>
    <dgm:cxn modelId="{20394181-847F-4159-84BA-D00D653D45FD}" type="presOf" srcId="{C8E7BF11-8386-4AD1-B32C-E5C88921F739}" destId="{2D568250-D48C-4321-9D54-44661E360646}" srcOrd="0" destOrd="0" presId="urn:microsoft.com/office/officeart/2005/8/layout/chart3"/>
    <dgm:cxn modelId="{B163D08B-22F6-49B6-9181-A9E2425AD40B}" type="presOf" srcId="{42726744-8B4D-43E8-9E82-66132A336AFD}" destId="{8CCB773C-C507-4667-A4C8-EB473A7732F1}" srcOrd="1" destOrd="0" presId="urn:microsoft.com/office/officeart/2005/8/layout/chart3"/>
    <dgm:cxn modelId="{DEC462A2-5DEC-4667-9F02-197DE9B4CC53}" srcId="{A295B158-FD4D-4011-9223-2DCE05E187D1}" destId="{231D4E8E-01D8-4B75-B40A-A0371EA32E8B}" srcOrd="5" destOrd="0" parTransId="{060F1D95-B7C9-4640-8C0C-02ED19F8624A}" sibTransId="{7ADA954F-6EFB-47C8-AC7B-27AB898320A9}"/>
    <dgm:cxn modelId="{DC90ABBC-3582-420F-86F9-5401E914D34E}" type="presOf" srcId="{231D4E8E-01D8-4B75-B40A-A0371EA32E8B}" destId="{9C6D552D-953B-4B5C-9478-7973D2359638}" srcOrd="1" destOrd="0" presId="urn:microsoft.com/office/officeart/2005/8/layout/chart3"/>
    <dgm:cxn modelId="{F88358C5-2178-4405-A7E2-A846C42E093E}" type="presOf" srcId="{A295B158-FD4D-4011-9223-2DCE05E187D1}" destId="{FEA3400D-2730-4726-9D05-4901F416DFD0}" srcOrd="0" destOrd="0" presId="urn:microsoft.com/office/officeart/2005/8/layout/chart3"/>
    <dgm:cxn modelId="{F8CCB6C6-45B8-45E3-9F3D-637E5CB9D3A3}" type="presOf" srcId="{DBDD3192-67D1-4CF4-8D51-3FFFB889BD02}" destId="{74F21E03-1862-40A9-8257-192EC97CB48A}" srcOrd="1" destOrd="0" presId="urn:microsoft.com/office/officeart/2005/8/layout/chart3"/>
    <dgm:cxn modelId="{243C7ED8-B648-4D64-9BC6-4E26927BDFAD}" type="presOf" srcId="{231D4E8E-01D8-4B75-B40A-A0371EA32E8B}" destId="{1B954279-62E6-4859-9F2A-C1F3A07607A1}" srcOrd="0" destOrd="0" presId="urn:microsoft.com/office/officeart/2005/8/layout/chart3"/>
    <dgm:cxn modelId="{EC276CD9-18F3-49BA-AE91-FB918A62D4BB}" type="presOf" srcId="{44B22665-FFA1-428E-87FB-ABD6A1CCB1EE}" destId="{61B36DA0-6811-440F-8B61-A5F2A2AEDFA4}" srcOrd="0" destOrd="0" presId="urn:microsoft.com/office/officeart/2005/8/layout/chart3"/>
    <dgm:cxn modelId="{90761EE9-6C28-43F8-8525-A3B64AC01F3D}" type="presOf" srcId="{B3D5EBBF-E061-417C-A2DC-A240891E1D4C}" destId="{383740E4-9418-4F2D-B33F-6B0062A1512D}" srcOrd="1" destOrd="0" presId="urn:microsoft.com/office/officeart/2005/8/layout/chart3"/>
    <dgm:cxn modelId="{03DB20EA-0043-43CA-8A92-E6983C74B356}" type="presOf" srcId="{44B22665-FFA1-428E-87FB-ABD6A1CCB1EE}" destId="{9C139DF9-9F4F-4C4E-94BF-DC2EB8668367}" srcOrd="1" destOrd="0" presId="urn:microsoft.com/office/officeart/2005/8/layout/chart3"/>
    <dgm:cxn modelId="{E4037490-49A4-45AF-B055-DF891DCA0DFC}" type="presParOf" srcId="{FEA3400D-2730-4726-9D05-4901F416DFD0}" destId="{64E464B9-1FC7-4C7A-8E75-95A995B5BB2F}" srcOrd="0" destOrd="0" presId="urn:microsoft.com/office/officeart/2005/8/layout/chart3"/>
    <dgm:cxn modelId="{FA66BC74-46B7-4B0C-B3C5-1E50BE223709}" type="presParOf" srcId="{FEA3400D-2730-4726-9D05-4901F416DFD0}" destId="{8CCB773C-C507-4667-A4C8-EB473A7732F1}" srcOrd="1" destOrd="0" presId="urn:microsoft.com/office/officeart/2005/8/layout/chart3"/>
    <dgm:cxn modelId="{2E1B31BB-ACAC-4C0F-8ADC-3090F7442EA5}" type="presParOf" srcId="{FEA3400D-2730-4726-9D05-4901F416DFD0}" destId="{2D568250-D48C-4321-9D54-44661E360646}" srcOrd="2" destOrd="0" presId="urn:microsoft.com/office/officeart/2005/8/layout/chart3"/>
    <dgm:cxn modelId="{D83ED048-0C9A-4CBA-8269-FAA7A1CEBC6A}" type="presParOf" srcId="{FEA3400D-2730-4726-9D05-4901F416DFD0}" destId="{86C3249F-5EAB-4AB8-94BD-E3E992958AFA}" srcOrd="3" destOrd="0" presId="urn:microsoft.com/office/officeart/2005/8/layout/chart3"/>
    <dgm:cxn modelId="{784EFEA7-BF9A-42F6-8CDD-B936A545E55E}" type="presParOf" srcId="{FEA3400D-2730-4726-9D05-4901F416DFD0}" destId="{F3FA007D-5B80-41C7-8676-0412277080FA}" srcOrd="4" destOrd="0" presId="urn:microsoft.com/office/officeart/2005/8/layout/chart3"/>
    <dgm:cxn modelId="{AD97DFD9-B6F7-49BE-8DAE-A25065FA92F1}" type="presParOf" srcId="{FEA3400D-2730-4726-9D05-4901F416DFD0}" destId="{383740E4-9418-4F2D-B33F-6B0062A1512D}" srcOrd="5" destOrd="0" presId="urn:microsoft.com/office/officeart/2005/8/layout/chart3"/>
    <dgm:cxn modelId="{D28963F0-BEAD-4159-B1F8-5F091C80D48F}" type="presParOf" srcId="{FEA3400D-2730-4726-9D05-4901F416DFD0}" destId="{61B36DA0-6811-440F-8B61-A5F2A2AEDFA4}" srcOrd="6" destOrd="0" presId="urn:microsoft.com/office/officeart/2005/8/layout/chart3"/>
    <dgm:cxn modelId="{36E0243F-1FC9-44E9-AA0F-907B3EACC3F1}" type="presParOf" srcId="{FEA3400D-2730-4726-9D05-4901F416DFD0}" destId="{9C139DF9-9F4F-4C4E-94BF-DC2EB8668367}" srcOrd="7" destOrd="0" presId="urn:microsoft.com/office/officeart/2005/8/layout/chart3"/>
    <dgm:cxn modelId="{8505CA90-CAEA-40AA-BD30-BECEE3B76417}" type="presParOf" srcId="{FEA3400D-2730-4726-9D05-4901F416DFD0}" destId="{FE38A441-2B55-40EE-B9BA-B15E9F3E389B}" srcOrd="8" destOrd="0" presId="urn:microsoft.com/office/officeart/2005/8/layout/chart3"/>
    <dgm:cxn modelId="{5D11947F-75AC-4F37-A69A-192F6AEA7821}" type="presParOf" srcId="{FEA3400D-2730-4726-9D05-4901F416DFD0}" destId="{74F21E03-1862-40A9-8257-192EC97CB48A}" srcOrd="9" destOrd="0" presId="urn:microsoft.com/office/officeart/2005/8/layout/chart3"/>
    <dgm:cxn modelId="{A438DE83-24D3-4FFC-AC65-44E034DFB86D}" type="presParOf" srcId="{FEA3400D-2730-4726-9D05-4901F416DFD0}" destId="{1B954279-62E6-4859-9F2A-C1F3A07607A1}" srcOrd="10" destOrd="0" presId="urn:microsoft.com/office/officeart/2005/8/layout/chart3"/>
    <dgm:cxn modelId="{3B0E4FF1-DB61-447C-BEB5-A4DB413AE959}" type="presParOf" srcId="{FEA3400D-2730-4726-9D05-4901F416DFD0}" destId="{9C6D552D-953B-4B5C-9478-7973D2359638}" srcOrd="11" destOrd="0" presId="urn:microsoft.com/office/officeart/2005/8/layout/chart3"/>
    <dgm:cxn modelId="{EF05642F-29E6-4618-AFF6-6BAC69B7EA85}" type="presParOf" srcId="{FEA3400D-2730-4726-9D05-4901F416DFD0}" destId="{DF6C3F2E-44DA-4B18-B28A-279F5BB6D239}" srcOrd="12" destOrd="0" presId="urn:microsoft.com/office/officeart/2005/8/layout/chart3"/>
    <dgm:cxn modelId="{CFB7EAA2-6182-4D3F-AE33-D16277F441AF}" type="presParOf" srcId="{FEA3400D-2730-4726-9D05-4901F416DFD0}" destId="{E09A08E5-3BC9-4BFD-A48B-19D39EB6335F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464B9-1FC7-4C7A-8E75-95A995B5BB2F}">
      <dsp:nvSpPr>
        <dsp:cNvPr id="0" name=""/>
        <dsp:cNvSpPr/>
      </dsp:nvSpPr>
      <dsp:spPr>
        <a:xfrm>
          <a:off x="344131" y="154779"/>
          <a:ext cx="2261131" cy="2261131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BD582C"/>
              </a:solidFill>
            </a:rPr>
            <a:t>7</a:t>
          </a:r>
        </a:p>
      </dsp:txBody>
      <dsp:txXfrm>
        <a:off x="1497038" y="370125"/>
        <a:ext cx="619119" cy="390314"/>
      </dsp:txXfrm>
    </dsp:sp>
    <dsp:sp modelId="{2D568250-D48C-4321-9D54-44661E360646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6</a:t>
          </a:r>
        </a:p>
      </dsp:txBody>
      <dsp:txXfrm>
        <a:off x="1833516" y="1083458"/>
        <a:ext cx="656804" cy="417232"/>
      </dsp:txXfrm>
    </dsp:sp>
    <dsp:sp modelId="{F3FA007D-5B80-41C7-8676-0412277080FA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5</a:t>
          </a:r>
        </a:p>
      </dsp:txBody>
      <dsp:txXfrm>
        <a:off x="1739302" y="1621823"/>
        <a:ext cx="592201" cy="430691"/>
      </dsp:txXfrm>
    </dsp:sp>
    <dsp:sp modelId="{61B36DA0-6811-440F-8B61-A5F2A2AEDFA4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BD582C"/>
              </a:solidFill>
            </a:rPr>
            <a:t>4</a:t>
          </a:r>
        </a:p>
      </dsp:txBody>
      <dsp:txXfrm>
        <a:off x="1113454" y="2052515"/>
        <a:ext cx="605660" cy="430691"/>
      </dsp:txXfrm>
    </dsp:sp>
    <dsp:sp modelId="{FE38A441-2B55-40EE-B9BA-B15E9F3E389B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BD582C"/>
              </a:solidFill>
            </a:rPr>
            <a:t>3</a:t>
          </a:r>
        </a:p>
      </dsp:txBody>
      <dsp:txXfrm>
        <a:off x="501064" y="1621823"/>
        <a:ext cx="592201" cy="430691"/>
      </dsp:txXfrm>
    </dsp:sp>
    <dsp:sp modelId="{1B954279-62E6-4859-9F2A-C1F3A07607A1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rgbClr val="BD582C"/>
              </a:solidFill>
            </a:rPr>
            <a:t>2</a:t>
          </a:r>
        </a:p>
      </dsp:txBody>
      <dsp:txXfrm>
        <a:off x="342246" y="1083458"/>
        <a:ext cx="656804" cy="417232"/>
      </dsp:txXfrm>
    </dsp:sp>
    <dsp:sp modelId="{DF6C3F2E-44DA-4B18-B28A-279F5BB6D239}">
      <dsp:nvSpPr>
        <dsp:cNvPr id="0" name=""/>
        <dsp:cNvSpPr/>
      </dsp:nvSpPr>
      <dsp:spPr>
        <a:xfrm>
          <a:off x="285718" y="275911"/>
          <a:ext cx="2261131" cy="2261131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bg1"/>
              </a:solidFill>
            </a:rPr>
            <a:t>1</a:t>
          </a:r>
        </a:p>
      </dsp:txBody>
      <dsp:txXfrm>
        <a:off x="775630" y="491257"/>
        <a:ext cx="619119" cy="390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0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4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1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Comprendre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environnement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88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81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0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24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836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92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86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7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61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544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4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0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80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758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25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2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Ce que nous sommes et ce que nous voulons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229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348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8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9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635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54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3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Vers</a:t>
            </a:r>
            <a:r>
              <a:rPr lang="en-US" dirty="0"/>
              <a:t> quoi </a:t>
            </a:r>
            <a:r>
              <a:rPr lang="en-US" dirty="0" err="1"/>
              <a:t>allons</a:t>
            </a:r>
            <a:r>
              <a:rPr lang="en-US" dirty="0"/>
              <a:t>-nous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218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81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781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93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4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Préparation</a:t>
            </a:r>
            <a:r>
              <a:rPr lang="en-US" dirty="0"/>
              <a:t> du terrain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64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5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9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45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0237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14736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39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04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37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795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9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7227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8899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11108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1042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0986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00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7703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8937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29310" y="1672635"/>
            <a:ext cx="6640946" cy="1587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3200" b="1" i="0" dirty="0">
                <a:effectLst/>
                <a:latin typeface="Montserrat" panose="020B0604020202020204" charset="0"/>
              </a:rPr>
              <a:t>ANALYSEZ DES DONNÉES DE SYSTÈMES ÉDUCATIFS</a:t>
            </a:r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5EEA6211-C263-4A1E-BB76-D42E3795828E}"/>
              </a:ext>
            </a:extLst>
          </p:cNvPr>
          <p:cNvSpPr txBox="1">
            <a:spLocks/>
          </p:cNvSpPr>
          <p:nvPr/>
        </p:nvSpPr>
        <p:spPr>
          <a:xfrm>
            <a:off x="6363854" y="3482109"/>
            <a:ext cx="2664691" cy="83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2400" b="0" dirty="0">
                <a:solidFill>
                  <a:srgbClr val="BD582C"/>
                </a:solidFill>
                <a:latin typeface="Montserrat" panose="020B0604020202020204" charset="0"/>
              </a:rPr>
              <a:t>Audrey Terrien</a:t>
            </a:r>
          </a:p>
          <a:p>
            <a:pPr algn="r"/>
            <a:r>
              <a:rPr lang="fr-FR" sz="2400" b="0" dirty="0">
                <a:solidFill>
                  <a:srgbClr val="BD582C"/>
                </a:solidFill>
                <a:latin typeface="Montserrat" panose="020B0604020202020204" charset="0"/>
              </a:rPr>
              <a:t>08/12/2021</a:t>
            </a:r>
          </a:p>
        </p:txBody>
      </p:sp>
      <p:sp>
        <p:nvSpPr>
          <p:cNvPr id="4" name="Google Shape;184;p11">
            <a:extLst>
              <a:ext uri="{FF2B5EF4-FFF2-40B4-BE49-F238E27FC236}">
                <a16:creationId xmlns:a16="http://schemas.microsoft.com/office/drawing/2014/main" id="{8D2DA498-3F6E-463A-8ECD-B578B8F6F862}"/>
              </a:ext>
            </a:extLst>
          </p:cNvPr>
          <p:cNvSpPr txBox="1">
            <a:spLocks/>
          </p:cNvSpPr>
          <p:nvPr/>
        </p:nvSpPr>
        <p:spPr>
          <a:xfrm>
            <a:off x="175492" y="3574472"/>
            <a:ext cx="5948218" cy="47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2800" b="0" dirty="0">
                <a:solidFill>
                  <a:srgbClr val="404040"/>
                </a:solidFill>
                <a:latin typeface="Montserrat" panose="020B0604020202020204" charset="0"/>
              </a:rPr>
              <a:t>Projet 2 – OC/ Data </a:t>
            </a:r>
            <a:r>
              <a:rPr lang="fr-FR" sz="2800" b="0" dirty="0" err="1">
                <a:solidFill>
                  <a:srgbClr val="404040"/>
                </a:solidFill>
                <a:latin typeface="Montserrat" panose="020B0604020202020204" charset="0"/>
              </a:rPr>
              <a:t>Scientist</a:t>
            </a:r>
            <a:endParaRPr lang="fr-FR" sz="2800" b="0" dirty="0">
              <a:solidFill>
                <a:srgbClr val="404040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233140" y="1339566"/>
            <a:ext cx="2020533" cy="57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graphicFrame>
        <p:nvGraphicFramePr>
          <p:cNvPr id="30" name="Google Shape;342;p23">
            <a:extLst>
              <a:ext uri="{FF2B5EF4-FFF2-40B4-BE49-F238E27FC236}">
                <a16:creationId xmlns:a16="http://schemas.microsoft.com/office/drawing/2014/main" id="{88A087ED-7056-4B9C-A6C8-1F1252BA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539485"/>
              </p:ext>
            </p:extLst>
          </p:nvPr>
        </p:nvGraphicFramePr>
        <p:xfrm>
          <a:off x="249388" y="1385214"/>
          <a:ext cx="8534401" cy="1974099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27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59688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59688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Trois types d’informations à utiliser/confronter et qui sont les…</a:t>
                      </a:r>
                      <a:endParaRPr sz="1400" b="1" dirty="0">
                        <a:solidFill>
                          <a:srgbClr val="59688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Indicateurs statistiques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3665 indicateurs statistiques sur l’éducation/le niveau social/l’accès à Internet/etc.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Zones géographiques (indicateurs géographiques)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241 zones géographiques/niveau social/îles – ne conserve que les pays, soit </a:t>
                      </a:r>
                      <a:r>
                        <a:rPr lang="fr-FR" sz="1200" b="0" noProof="0" dirty="0">
                          <a:solidFill>
                            <a:srgbClr val="BD582C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113 pays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79095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Années (indicateurs temporelles)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65 années entre 1970 et 2050 :</a:t>
                      </a:r>
                    </a:p>
                    <a:p>
                      <a:pPr marL="5143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BD582C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De 1970 à 2015: données récoltées</a:t>
                      </a:r>
                    </a:p>
                    <a:p>
                      <a:pPr marL="5143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200" b="0" noProof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De 2015 à 2050: données prédites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65584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52D9720F-D9F8-45A3-B8E3-E6703800E8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234" y="295563"/>
            <a:ext cx="1328548" cy="1044624"/>
          </a:xfrm>
          <a:prstGeom prst="rect">
            <a:avLst/>
          </a:prstGeom>
        </p:spPr>
      </p:pic>
      <p:sp>
        <p:nvSpPr>
          <p:cNvPr id="18" name="Google Shape;236;p16">
            <a:extLst>
              <a:ext uri="{FF2B5EF4-FFF2-40B4-BE49-F238E27FC236}">
                <a16:creationId xmlns:a16="http://schemas.microsoft.com/office/drawing/2014/main" id="{D6B99930-618D-45E8-A37E-B5A089FA8A01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DES INDICATEURS POTENTIELS </a:t>
            </a:r>
          </a:p>
        </p:txBody>
      </p:sp>
      <p:grpSp>
        <p:nvGrpSpPr>
          <p:cNvPr id="21" name="Google Shape;194;p12">
            <a:extLst>
              <a:ext uri="{FF2B5EF4-FFF2-40B4-BE49-F238E27FC236}">
                <a16:creationId xmlns:a16="http://schemas.microsoft.com/office/drawing/2014/main" id="{D549EA7B-A08E-41F2-AF00-A904F47FE1BA}"/>
              </a:ext>
            </a:extLst>
          </p:cNvPr>
          <p:cNvGrpSpPr/>
          <p:nvPr/>
        </p:nvGrpSpPr>
        <p:grpSpPr>
          <a:xfrm>
            <a:off x="215177" y="176952"/>
            <a:ext cx="309041" cy="403123"/>
            <a:chOff x="590250" y="244200"/>
            <a:chExt cx="407975" cy="532175"/>
          </a:xfrm>
        </p:grpSpPr>
        <p:sp>
          <p:nvSpPr>
            <p:cNvPr id="22" name="Google Shape;195;p12">
              <a:extLst>
                <a:ext uri="{FF2B5EF4-FFF2-40B4-BE49-F238E27FC236}">
                  <a16:creationId xmlns:a16="http://schemas.microsoft.com/office/drawing/2014/main" id="{40DD64D9-8A8C-4518-BA99-455858D2D98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;p12">
              <a:extLst>
                <a:ext uri="{FF2B5EF4-FFF2-40B4-BE49-F238E27FC236}">
                  <a16:creationId xmlns:a16="http://schemas.microsoft.com/office/drawing/2014/main" id="{D7762D52-9E35-4535-AB48-229F1CAE1116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;p12">
              <a:extLst>
                <a:ext uri="{FF2B5EF4-FFF2-40B4-BE49-F238E27FC236}">
                  <a16:creationId xmlns:a16="http://schemas.microsoft.com/office/drawing/2014/main" id="{73A7CCAD-C5D9-45C6-B516-A744E2D01C7E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8;p12">
              <a:extLst>
                <a:ext uri="{FF2B5EF4-FFF2-40B4-BE49-F238E27FC236}">
                  <a16:creationId xmlns:a16="http://schemas.microsoft.com/office/drawing/2014/main" id="{E46FF804-4702-4A8E-A64E-C0AE4FDD4102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;p12">
              <a:extLst>
                <a:ext uri="{FF2B5EF4-FFF2-40B4-BE49-F238E27FC236}">
                  <a16:creationId xmlns:a16="http://schemas.microsoft.com/office/drawing/2014/main" id="{4A709FF7-E16E-4515-A808-B59D27E04D1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;p12">
              <a:extLst>
                <a:ext uri="{FF2B5EF4-FFF2-40B4-BE49-F238E27FC236}">
                  <a16:creationId xmlns:a16="http://schemas.microsoft.com/office/drawing/2014/main" id="{FB7A548B-2B8B-48AD-BC84-1018EA63F221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1;p12">
              <a:extLst>
                <a:ext uri="{FF2B5EF4-FFF2-40B4-BE49-F238E27FC236}">
                  <a16:creationId xmlns:a16="http://schemas.microsoft.com/office/drawing/2014/main" id="{A1CF9D97-D4CE-40CB-B136-46927E38017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02;p12">
              <a:extLst>
                <a:ext uri="{FF2B5EF4-FFF2-40B4-BE49-F238E27FC236}">
                  <a16:creationId xmlns:a16="http://schemas.microsoft.com/office/drawing/2014/main" id="{555BF980-EAE8-425C-A309-F462AFFD312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3;p12">
              <a:extLst>
                <a:ext uri="{FF2B5EF4-FFF2-40B4-BE49-F238E27FC236}">
                  <a16:creationId xmlns:a16="http://schemas.microsoft.com/office/drawing/2014/main" id="{32E17E1E-EF54-490A-AB54-4F54E196C7A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4;p12">
              <a:extLst>
                <a:ext uri="{FF2B5EF4-FFF2-40B4-BE49-F238E27FC236}">
                  <a16:creationId xmlns:a16="http://schemas.microsoft.com/office/drawing/2014/main" id="{5BD21090-798D-433E-847C-35398DA1ED8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05;p12">
              <a:extLst>
                <a:ext uri="{FF2B5EF4-FFF2-40B4-BE49-F238E27FC236}">
                  <a16:creationId xmlns:a16="http://schemas.microsoft.com/office/drawing/2014/main" id="{1CEFC6F5-448D-4B77-90F9-F450F9AD9F4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;p12">
              <a:extLst>
                <a:ext uri="{FF2B5EF4-FFF2-40B4-BE49-F238E27FC236}">
                  <a16:creationId xmlns:a16="http://schemas.microsoft.com/office/drawing/2014/main" id="{D35A96FD-9BD7-48B5-8CCA-3C3C02208F0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7;p12">
              <a:extLst>
                <a:ext uri="{FF2B5EF4-FFF2-40B4-BE49-F238E27FC236}">
                  <a16:creationId xmlns:a16="http://schemas.microsoft.com/office/drawing/2014/main" id="{27C335D1-9F3D-45C8-8BBD-FD0D34A1EAD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8;p12">
              <a:extLst>
                <a:ext uri="{FF2B5EF4-FFF2-40B4-BE49-F238E27FC236}">
                  <a16:creationId xmlns:a16="http://schemas.microsoft.com/office/drawing/2014/main" id="{138BCF24-96ED-4379-9C3D-0D8CA37848A3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87CAE8CC-E68B-49F6-933C-665CC6F038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10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23856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8239C-1A6F-4689-B008-8A31E06E1BA9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E03EA-CF3E-4739-86DE-84062334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416" y="569911"/>
            <a:ext cx="5802747" cy="41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822688-43C5-4AF1-9414-83D84C802601}"/>
              </a:ext>
            </a:extLst>
          </p:cNvPr>
          <p:cNvSpPr/>
          <p:nvPr/>
        </p:nvSpPr>
        <p:spPr>
          <a:xfrm>
            <a:off x="1173019" y="3777673"/>
            <a:ext cx="4572000" cy="8220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113F09-3F6D-4724-84B6-DB67C03B8E47}"/>
              </a:ext>
            </a:extLst>
          </p:cNvPr>
          <p:cNvSpPr/>
          <p:nvPr/>
        </p:nvSpPr>
        <p:spPr>
          <a:xfrm>
            <a:off x="7075055" y="131156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3C850D-AEA3-4D5C-A7A7-0881991DF322}"/>
              </a:ext>
            </a:extLst>
          </p:cNvPr>
          <p:cNvSpPr/>
          <p:nvPr/>
        </p:nvSpPr>
        <p:spPr>
          <a:xfrm>
            <a:off x="7098147" y="2830945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AB4DB-FEAA-4718-B30E-B7B5A0E2B89A}"/>
              </a:ext>
            </a:extLst>
          </p:cNvPr>
          <p:cNvSpPr/>
          <p:nvPr/>
        </p:nvSpPr>
        <p:spPr>
          <a:xfrm>
            <a:off x="7116618" y="393007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BD582C"/>
                </a:solidFill>
              </a:rPr>
              <a:t>3</a:t>
            </a:r>
          </a:p>
        </p:txBody>
      </p:sp>
      <p:grpSp>
        <p:nvGrpSpPr>
          <p:cNvPr id="15" name="Google Shape;435;p27">
            <a:extLst>
              <a:ext uri="{FF2B5EF4-FFF2-40B4-BE49-F238E27FC236}">
                <a16:creationId xmlns:a16="http://schemas.microsoft.com/office/drawing/2014/main" id="{A5D973A1-EA22-45CC-8EAF-FC3ABEA23963}"/>
              </a:ext>
            </a:extLst>
          </p:cNvPr>
          <p:cNvGrpSpPr/>
          <p:nvPr/>
        </p:nvGrpSpPr>
        <p:grpSpPr>
          <a:xfrm>
            <a:off x="187815" y="140393"/>
            <a:ext cx="392063" cy="291505"/>
            <a:chOff x="5247525" y="3007275"/>
            <a:chExt cx="517575" cy="384825"/>
          </a:xfrm>
        </p:grpSpPr>
        <p:sp>
          <p:nvSpPr>
            <p:cNvPr id="18" name="Google Shape;436;p27">
              <a:extLst>
                <a:ext uri="{FF2B5EF4-FFF2-40B4-BE49-F238E27FC236}">
                  <a16:creationId xmlns:a16="http://schemas.microsoft.com/office/drawing/2014/main" id="{6B77F4E7-EA6B-411F-95F9-1810B8FEF3D1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  <p:sp>
          <p:nvSpPr>
            <p:cNvPr id="19" name="Google Shape;437;p27">
              <a:extLst>
                <a:ext uri="{FF2B5EF4-FFF2-40B4-BE49-F238E27FC236}">
                  <a16:creationId xmlns:a16="http://schemas.microsoft.com/office/drawing/2014/main" id="{D3D0E6B0-81DB-4453-9AC7-091CB5438666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</p:grpSp>
      <p:sp>
        <p:nvSpPr>
          <p:cNvPr id="20" name="Google Shape;236;p16">
            <a:extLst>
              <a:ext uri="{FF2B5EF4-FFF2-40B4-BE49-F238E27FC236}">
                <a16:creationId xmlns:a16="http://schemas.microsoft.com/office/drawing/2014/main" id="{5B8044F9-0168-4A9B-84AD-685BC52BAB9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PROCESSUS POUR ARRIVER A L’ANALYSE EXPLORATOIRE 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10B04B95-109C-4563-A512-6779254D9F9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11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17240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0E21C60-5C09-45F1-84A3-8C776B9898D9}"/>
              </a:ext>
            </a:extLst>
          </p:cNvPr>
          <p:cNvSpPr txBox="1"/>
          <p:nvPr/>
        </p:nvSpPr>
        <p:spPr>
          <a:xfrm>
            <a:off x="2484570" y="3496078"/>
            <a:ext cx="126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Aide de l’état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3417F-5A3A-4EB8-86AF-0584C669DA5A}"/>
              </a:ext>
            </a:extLst>
          </p:cNvPr>
          <p:cNvSpPr txBox="1"/>
          <p:nvPr/>
        </p:nvSpPr>
        <p:spPr>
          <a:xfrm>
            <a:off x="2059706" y="2549349"/>
            <a:ext cx="1477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Moyen personnel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F5C94-DF59-4C71-BFEE-76E9A43953FC}"/>
              </a:ext>
            </a:extLst>
          </p:cNvPr>
          <p:cNvSpPr txBox="1"/>
          <p:nvPr/>
        </p:nvSpPr>
        <p:spPr>
          <a:xfrm>
            <a:off x="3967008" y="4077922"/>
            <a:ext cx="1316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assez de professeurs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0D459-72EA-46E7-9328-37D0A909DB6F}"/>
              </a:ext>
            </a:extLst>
          </p:cNvPr>
          <p:cNvSpPr txBox="1"/>
          <p:nvPr/>
        </p:nvSpPr>
        <p:spPr>
          <a:xfrm>
            <a:off x="5389407" y="3514505"/>
            <a:ext cx="1648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enseignement de qualité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202FF-3F3E-49CF-99FE-FA30D9140B23}"/>
              </a:ext>
            </a:extLst>
          </p:cNvPr>
          <p:cNvSpPr txBox="1"/>
          <p:nvPr/>
        </p:nvSpPr>
        <p:spPr>
          <a:xfrm>
            <a:off x="2812460" y="1482502"/>
            <a:ext cx="1556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Temps pour apprendre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223B-0B87-4B92-897C-79640FBF3CEA}"/>
              </a:ext>
            </a:extLst>
          </p:cNvPr>
          <p:cNvSpPr txBox="1"/>
          <p:nvPr/>
        </p:nvSpPr>
        <p:spPr>
          <a:xfrm>
            <a:off x="5200072" y="1380897"/>
            <a:ext cx="2650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Complétion du cursus (secondaire/ tertiaire si possible)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F6FBE2-C85B-4769-91B2-D5D7B5798B35}"/>
              </a:ext>
            </a:extLst>
          </p:cNvPr>
          <p:cNvSpPr txBox="1"/>
          <p:nvPr/>
        </p:nvSpPr>
        <p:spPr>
          <a:xfrm>
            <a:off x="5597227" y="2447704"/>
            <a:ext cx="1930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taux d'alphabétisation élevé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5C54A76-32F2-44B6-93FC-A70D1B0DB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021676"/>
              </p:ext>
            </p:extLst>
          </p:nvPr>
        </p:nvGraphicFramePr>
        <p:xfrm>
          <a:off x="1357747" y="1745673"/>
          <a:ext cx="4978398" cy="232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3409FA7-7945-4F61-AA0B-3168817AC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80153"/>
              </p:ext>
            </p:extLst>
          </p:nvPr>
        </p:nvGraphicFramePr>
        <p:xfrm>
          <a:off x="3186536" y="1542478"/>
          <a:ext cx="2890981" cy="269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FE200DA-3DAF-4650-92C3-4BC7854E799D}"/>
              </a:ext>
            </a:extLst>
          </p:cNvPr>
          <p:cNvSpPr txBox="1"/>
          <p:nvPr/>
        </p:nvSpPr>
        <p:spPr>
          <a:xfrm>
            <a:off x="0" y="4881890"/>
            <a:ext cx="6179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i="1" u="sng" dirty="0">
                <a:solidFill>
                  <a:srgbClr val="263248"/>
                </a:solidFill>
              </a:rPr>
              <a:t>D'après un article de l'OECD </a:t>
            </a:r>
            <a:r>
              <a:rPr lang="fr-FR" sz="1050" i="1" u="sng" dirty="0" err="1">
                <a:solidFill>
                  <a:srgbClr val="263248"/>
                </a:solidFill>
              </a:rPr>
              <a:t>iLibrary</a:t>
            </a:r>
            <a:r>
              <a:rPr lang="fr-FR" sz="1050" i="1" u="sng" dirty="0">
                <a:solidFill>
                  <a:srgbClr val="263248"/>
                </a:solidFill>
              </a:rPr>
              <a:t> logo titré "Introduction: The </a:t>
            </a:r>
            <a:r>
              <a:rPr lang="fr-FR" sz="1050" i="1" u="sng" dirty="0" err="1">
                <a:solidFill>
                  <a:srgbClr val="263248"/>
                </a:solidFill>
              </a:rPr>
              <a:t>indicators</a:t>
            </a:r>
            <a:r>
              <a:rPr lang="fr-FR" sz="1050" i="1" u="sng" dirty="0">
                <a:solidFill>
                  <a:srgbClr val="263248"/>
                </a:solidFill>
              </a:rPr>
              <a:t> and </a:t>
            </a:r>
            <a:r>
              <a:rPr lang="fr-FR" sz="1050" i="1" u="sng" dirty="0" err="1">
                <a:solidFill>
                  <a:srgbClr val="263248"/>
                </a:solidFill>
              </a:rPr>
              <a:t>their</a:t>
            </a:r>
            <a:r>
              <a:rPr lang="fr-FR" sz="1050" i="1" u="sng" dirty="0">
                <a:solidFill>
                  <a:srgbClr val="263248"/>
                </a:solidFill>
              </a:rPr>
              <a:t> </a:t>
            </a:r>
            <a:r>
              <a:rPr lang="fr-FR" sz="1050" i="1" u="sng" dirty="0" err="1">
                <a:solidFill>
                  <a:srgbClr val="263248"/>
                </a:solidFill>
              </a:rPr>
              <a:t>framework</a:t>
            </a:r>
            <a:r>
              <a:rPr lang="fr-FR" sz="1050" i="1" u="sng" dirty="0">
                <a:solidFill>
                  <a:srgbClr val="263248"/>
                </a:solidFill>
              </a:rPr>
              <a:t>"[1]</a:t>
            </a:r>
          </a:p>
        </p:txBody>
      </p:sp>
      <p:grpSp>
        <p:nvGrpSpPr>
          <p:cNvPr id="25" name="Google Shape;435;p27">
            <a:extLst>
              <a:ext uri="{FF2B5EF4-FFF2-40B4-BE49-F238E27FC236}">
                <a16:creationId xmlns:a16="http://schemas.microsoft.com/office/drawing/2014/main" id="{2FDD2486-21A6-4D07-B64D-D277255EA1F0}"/>
              </a:ext>
            </a:extLst>
          </p:cNvPr>
          <p:cNvGrpSpPr/>
          <p:nvPr/>
        </p:nvGrpSpPr>
        <p:grpSpPr>
          <a:xfrm>
            <a:off x="187815" y="140393"/>
            <a:ext cx="392063" cy="291505"/>
            <a:chOff x="5247525" y="3007275"/>
            <a:chExt cx="517575" cy="384825"/>
          </a:xfrm>
        </p:grpSpPr>
        <p:sp>
          <p:nvSpPr>
            <p:cNvPr id="28" name="Google Shape;436;p27">
              <a:extLst>
                <a:ext uri="{FF2B5EF4-FFF2-40B4-BE49-F238E27FC236}">
                  <a16:creationId xmlns:a16="http://schemas.microsoft.com/office/drawing/2014/main" id="{139E7EFD-F162-43A4-BB21-3F9B3008F71B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  <p:sp>
          <p:nvSpPr>
            <p:cNvPr id="30" name="Google Shape;437;p27">
              <a:extLst>
                <a:ext uri="{FF2B5EF4-FFF2-40B4-BE49-F238E27FC236}">
                  <a16:creationId xmlns:a16="http://schemas.microsoft.com/office/drawing/2014/main" id="{26E60403-324E-4139-AB0F-274D3F32D82B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</p:grpSp>
      <p:sp>
        <p:nvSpPr>
          <p:cNvPr id="31" name="Google Shape;236;p16">
            <a:extLst>
              <a:ext uri="{FF2B5EF4-FFF2-40B4-BE49-F238E27FC236}">
                <a16:creationId xmlns:a16="http://schemas.microsoft.com/office/drawing/2014/main" id="{EF6F4131-0539-4CC6-B776-C4D46DFDBA0B}"/>
              </a:ext>
            </a:extLst>
          </p:cNvPr>
          <p:cNvSpPr txBox="1">
            <a:spLocks/>
          </p:cNvSpPr>
          <p:nvPr/>
        </p:nvSpPr>
        <p:spPr>
          <a:xfrm>
            <a:off x="684965" y="36944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 CHOISIE POUR SELECTIONNER LES INDICATEURS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STATISTIQUES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2C8217B0-C72E-4DBF-945A-D1C93656F4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12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68065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233140" y="1339566"/>
            <a:ext cx="2020533" cy="57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203469" y="107163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FD399B-99F9-43CC-B01F-8235EC68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5" y="648276"/>
            <a:ext cx="8190345" cy="3127223"/>
          </a:xfrm>
          <a:prstGeom prst="rect">
            <a:avLst/>
          </a:prstGeom>
        </p:spPr>
      </p:pic>
      <p:sp>
        <p:nvSpPr>
          <p:cNvPr id="37" name="Google Shape;236;p16">
            <a:extLst>
              <a:ext uri="{FF2B5EF4-FFF2-40B4-BE49-F238E27FC236}">
                <a16:creationId xmlns:a16="http://schemas.microsoft.com/office/drawing/2014/main" id="{03130E08-8F23-436A-9FD4-DD89680FADB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FINALE DE TOUS LES INDICATEURS</a:t>
            </a:r>
          </a:p>
        </p:txBody>
      </p: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B289CD12-5255-44A9-9862-4D98CC640820}"/>
              </a:ext>
            </a:extLst>
          </p:cNvPr>
          <p:cNvSpPr txBox="1">
            <a:spLocks/>
          </p:cNvSpPr>
          <p:nvPr/>
        </p:nvSpPr>
        <p:spPr>
          <a:xfrm>
            <a:off x="5330857" y="965199"/>
            <a:ext cx="2737108" cy="152401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lang="en-US" sz="1800" dirty="0">
              <a:solidFill>
                <a:srgbClr val="BD58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Google Shape;236;p16">
            <a:extLst>
              <a:ext uri="{FF2B5EF4-FFF2-40B4-BE49-F238E27FC236}">
                <a16:creationId xmlns:a16="http://schemas.microsoft.com/office/drawing/2014/main" id="{AF6C96E0-23F3-487E-8EFF-00D986B489D5}"/>
              </a:ext>
            </a:extLst>
          </p:cNvPr>
          <p:cNvSpPr txBox="1">
            <a:spLocks/>
          </p:cNvSpPr>
          <p:nvPr/>
        </p:nvSpPr>
        <p:spPr>
          <a:xfrm>
            <a:off x="5089236" y="914399"/>
            <a:ext cx="3426691" cy="27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1800" dirty="0">
                <a:solidFill>
                  <a:srgbClr val="BD58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INDICATEURS STATISTIQUES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47810B-F26A-4B82-8CBB-607D6FC28470}"/>
              </a:ext>
            </a:extLst>
          </p:cNvPr>
          <p:cNvSpPr/>
          <p:nvPr/>
        </p:nvSpPr>
        <p:spPr>
          <a:xfrm>
            <a:off x="5098472" y="2466106"/>
            <a:ext cx="3389746" cy="9882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Google Shape;236;p16">
            <a:extLst>
              <a:ext uri="{FF2B5EF4-FFF2-40B4-BE49-F238E27FC236}">
                <a16:creationId xmlns:a16="http://schemas.microsoft.com/office/drawing/2014/main" id="{E33AE2AE-33DD-4F6D-B841-18128C23AD97}"/>
              </a:ext>
            </a:extLst>
          </p:cNvPr>
          <p:cNvSpPr txBox="1">
            <a:spLocks/>
          </p:cNvSpPr>
          <p:nvPr/>
        </p:nvSpPr>
        <p:spPr>
          <a:xfrm>
            <a:off x="5047672" y="2563088"/>
            <a:ext cx="3426691" cy="27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1800" dirty="0">
                <a:solidFill>
                  <a:srgbClr val="BD58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INDICATEURS GÉOGRAPHIQUES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ED0282-359E-4858-9467-D41DB052B8D3}"/>
              </a:ext>
            </a:extLst>
          </p:cNvPr>
          <p:cNvSpPr/>
          <p:nvPr/>
        </p:nvSpPr>
        <p:spPr>
          <a:xfrm>
            <a:off x="5103091" y="3569847"/>
            <a:ext cx="3389746" cy="70658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Google Shape;236;p16">
            <a:extLst>
              <a:ext uri="{FF2B5EF4-FFF2-40B4-BE49-F238E27FC236}">
                <a16:creationId xmlns:a16="http://schemas.microsoft.com/office/drawing/2014/main" id="{90EFE767-CDBB-497E-87DB-7A57F49C115B}"/>
              </a:ext>
            </a:extLst>
          </p:cNvPr>
          <p:cNvSpPr txBox="1">
            <a:spLocks/>
          </p:cNvSpPr>
          <p:nvPr/>
        </p:nvSpPr>
        <p:spPr>
          <a:xfrm>
            <a:off x="5052291" y="3666829"/>
            <a:ext cx="3426691" cy="27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1800" dirty="0">
                <a:solidFill>
                  <a:srgbClr val="BD58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INDICATEURS TEMPORELS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85DA7-4101-4077-AE01-4430118AB83D}"/>
              </a:ext>
            </a:extLst>
          </p:cNvPr>
          <p:cNvSpPr txBox="1"/>
          <p:nvPr/>
        </p:nvSpPr>
        <p:spPr>
          <a:xfrm>
            <a:off x="5098473" y="3916212"/>
            <a:ext cx="301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63248"/>
                </a:solidFill>
                <a:latin typeface="+mj-lt"/>
              </a:rPr>
              <a:t>ANNEE : De 2000 à 2013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CDEFFE-4213-4FAD-8F41-470C3C4BE73A}"/>
              </a:ext>
            </a:extLst>
          </p:cNvPr>
          <p:cNvSpPr txBox="1"/>
          <p:nvPr/>
        </p:nvSpPr>
        <p:spPr>
          <a:xfrm>
            <a:off x="5093855" y="2821705"/>
            <a:ext cx="301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63248"/>
                </a:solidFill>
                <a:latin typeface="+mj-lt"/>
              </a:rPr>
              <a:t>PAYS : répartis en région et selon leur niveau économique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CCA7A1D8-3CB5-419E-8EA9-7072600009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37136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13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223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35816" y="3259076"/>
            <a:ext cx="5142948" cy="731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ANALYSE PRÉ-EXPLORATOIRE</a:t>
            </a: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AC70B908-FA7B-4732-BD96-E1F92229F206}"/>
              </a:ext>
            </a:extLst>
          </p:cNvPr>
          <p:cNvGrpSpPr/>
          <p:nvPr/>
        </p:nvGrpSpPr>
        <p:grpSpPr>
          <a:xfrm>
            <a:off x="171379" y="175282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E6934927-8486-4426-852B-976F57084A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BE1F1DE4-9D31-4AD5-AE86-A56BFE24919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DE402660-DC80-4A9A-BF45-A08650B5D7B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AE01B325-1C7E-4B00-97D1-A5A8F5E86C39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BBDA7DF-92A8-4CAB-AF20-DC76BBA7F1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14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62062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E4403-41BB-46DB-B706-E8114DC0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6" y="665020"/>
            <a:ext cx="2405639" cy="3801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875DC-2FB0-4B5A-AB1F-1C4AFEEA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74" y="856529"/>
            <a:ext cx="6152294" cy="2810307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AD2380A1-6599-4A93-9501-0E14123BAA2A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680C6061-976A-48B5-8F8B-64E0F764A5BE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45044564-996E-4C51-A5A8-5D565E6DB3F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130E1B01-EE01-4398-AC6A-C6D5CA45CF0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ABDC62B2-4B4E-4E06-A247-37436E1329B6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64878950-3323-40B0-94F3-9402851E19B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D8EF4655-3FFC-4957-B50D-1F807BFF82B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6BE225B7-E7A5-45AF-9DB2-BE429075ADFD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7AE7D52A-CDBE-4677-997A-08EFB05B2A7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962A707F-35D9-42F9-9DFD-4A15DE82E9D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B83991F3-6CC1-40C3-8409-AAEB3531455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AFA074C7-5901-4CFF-83E2-F7C76F33625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7EE27ACE-8F4E-436E-8E9B-2F1DC80D869E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0C2FFCC2-253F-4BAB-BDF3-1526C794C032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6D484567-7177-40CC-980E-45371BDC5743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36;p16">
            <a:extLst>
              <a:ext uri="{FF2B5EF4-FFF2-40B4-BE49-F238E27FC236}">
                <a16:creationId xmlns:a16="http://schemas.microsoft.com/office/drawing/2014/main" id="{4410F140-F064-4B38-B50B-A841A7C38337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PIB par habitant dans le monde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6EF94C25-8C9D-4C74-8EA0-E1A4E9ED33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15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9458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4CCEE-B2F1-4FE5-B0A7-37D5FED4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07" y="695904"/>
            <a:ext cx="2304111" cy="3682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1B9C3F-1B80-46D5-91FF-869E6DFE4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55" y="907472"/>
            <a:ext cx="6226896" cy="2953328"/>
          </a:xfrm>
          <a:prstGeom prst="rect">
            <a:avLst/>
          </a:prstGeom>
        </p:spPr>
      </p:pic>
      <p:grpSp>
        <p:nvGrpSpPr>
          <p:cNvPr id="11" name="Google Shape;194;p12">
            <a:extLst>
              <a:ext uri="{FF2B5EF4-FFF2-40B4-BE49-F238E27FC236}">
                <a16:creationId xmlns:a16="http://schemas.microsoft.com/office/drawing/2014/main" id="{0EBC66C5-22E0-4A46-ACB3-4D7A53BF1D7C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2" name="Google Shape;195;p12">
              <a:extLst>
                <a:ext uri="{FF2B5EF4-FFF2-40B4-BE49-F238E27FC236}">
                  <a16:creationId xmlns:a16="http://schemas.microsoft.com/office/drawing/2014/main" id="{4B475080-3832-4371-8035-80A6EF302D9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;p12">
              <a:extLst>
                <a:ext uri="{FF2B5EF4-FFF2-40B4-BE49-F238E27FC236}">
                  <a16:creationId xmlns:a16="http://schemas.microsoft.com/office/drawing/2014/main" id="{D847D0F7-8F79-484B-969B-126335E8A92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;p12">
              <a:extLst>
                <a:ext uri="{FF2B5EF4-FFF2-40B4-BE49-F238E27FC236}">
                  <a16:creationId xmlns:a16="http://schemas.microsoft.com/office/drawing/2014/main" id="{A420C988-C78C-492A-B32C-207C400DEA4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;p12">
              <a:extLst>
                <a:ext uri="{FF2B5EF4-FFF2-40B4-BE49-F238E27FC236}">
                  <a16:creationId xmlns:a16="http://schemas.microsoft.com/office/drawing/2014/main" id="{E058F059-3FC7-4384-9A58-114458AB267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;p12">
              <a:extLst>
                <a:ext uri="{FF2B5EF4-FFF2-40B4-BE49-F238E27FC236}">
                  <a16:creationId xmlns:a16="http://schemas.microsoft.com/office/drawing/2014/main" id="{7155F5CF-3D54-4C05-BB47-14946379D34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;p12">
              <a:extLst>
                <a:ext uri="{FF2B5EF4-FFF2-40B4-BE49-F238E27FC236}">
                  <a16:creationId xmlns:a16="http://schemas.microsoft.com/office/drawing/2014/main" id="{508781F5-3094-4A9A-8B86-C4F9E9BAF664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1;p12">
              <a:extLst>
                <a:ext uri="{FF2B5EF4-FFF2-40B4-BE49-F238E27FC236}">
                  <a16:creationId xmlns:a16="http://schemas.microsoft.com/office/drawing/2014/main" id="{4F7898EC-7B8A-40F0-8C75-9848179F3431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02;p12">
              <a:extLst>
                <a:ext uri="{FF2B5EF4-FFF2-40B4-BE49-F238E27FC236}">
                  <a16:creationId xmlns:a16="http://schemas.microsoft.com/office/drawing/2014/main" id="{C9C9FEE6-35AD-4819-987C-469A231F2C5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2">
              <a:extLst>
                <a:ext uri="{FF2B5EF4-FFF2-40B4-BE49-F238E27FC236}">
                  <a16:creationId xmlns:a16="http://schemas.microsoft.com/office/drawing/2014/main" id="{518D8F73-0DEF-445B-9971-7A1F2965E5E9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4;p12">
              <a:extLst>
                <a:ext uri="{FF2B5EF4-FFF2-40B4-BE49-F238E27FC236}">
                  <a16:creationId xmlns:a16="http://schemas.microsoft.com/office/drawing/2014/main" id="{8EC2783C-75CB-4642-A31E-3E0EAA9D587F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05;p12">
              <a:extLst>
                <a:ext uri="{FF2B5EF4-FFF2-40B4-BE49-F238E27FC236}">
                  <a16:creationId xmlns:a16="http://schemas.microsoft.com/office/drawing/2014/main" id="{6F29A1CE-757A-432F-90FB-39FBB8FC973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;p12">
              <a:extLst>
                <a:ext uri="{FF2B5EF4-FFF2-40B4-BE49-F238E27FC236}">
                  <a16:creationId xmlns:a16="http://schemas.microsoft.com/office/drawing/2014/main" id="{B67E8345-81F1-4CC0-98DB-7BCAD0C5983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;p12">
              <a:extLst>
                <a:ext uri="{FF2B5EF4-FFF2-40B4-BE49-F238E27FC236}">
                  <a16:creationId xmlns:a16="http://schemas.microsoft.com/office/drawing/2014/main" id="{249092C1-F3FC-43B5-946E-B4F29F97085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;p12">
              <a:extLst>
                <a:ext uri="{FF2B5EF4-FFF2-40B4-BE49-F238E27FC236}">
                  <a16:creationId xmlns:a16="http://schemas.microsoft.com/office/drawing/2014/main" id="{1E3B1A4F-037A-41E5-B447-B545C5A74ECC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36;p16">
            <a:extLst>
              <a:ext uri="{FF2B5EF4-FFF2-40B4-BE49-F238E27FC236}">
                <a16:creationId xmlns:a16="http://schemas.microsoft.com/office/drawing/2014/main" id="{3F6A90CC-E8D3-4B63-B382-665F8D38D94B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Population, entre 15-24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dans le monde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502F65F8-13DA-48A1-9B87-17D1606E78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16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6914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60A9A-A52E-4DC6-A709-C1BDD616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5" y="628073"/>
            <a:ext cx="2385798" cy="3728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EAF8C-941B-4361-8A16-43F443632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03" y="814820"/>
            <a:ext cx="6133234" cy="2901558"/>
          </a:xfrm>
          <a:prstGeom prst="rect">
            <a:avLst/>
          </a:prstGeom>
        </p:spPr>
      </p:pic>
      <p:grpSp>
        <p:nvGrpSpPr>
          <p:cNvPr id="29" name="Google Shape;194;p12">
            <a:extLst>
              <a:ext uri="{FF2B5EF4-FFF2-40B4-BE49-F238E27FC236}">
                <a16:creationId xmlns:a16="http://schemas.microsoft.com/office/drawing/2014/main" id="{BC443EE5-F446-4475-BA9F-A4BD78830D00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30" name="Google Shape;195;p12">
              <a:extLst>
                <a:ext uri="{FF2B5EF4-FFF2-40B4-BE49-F238E27FC236}">
                  <a16:creationId xmlns:a16="http://schemas.microsoft.com/office/drawing/2014/main" id="{8E40C8E5-F622-4D5D-829C-5058CDF7DFE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;p12">
              <a:extLst>
                <a:ext uri="{FF2B5EF4-FFF2-40B4-BE49-F238E27FC236}">
                  <a16:creationId xmlns:a16="http://schemas.microsoft.com/office/drawing/2014/main" id="{E725E212-2EA7-4F3A-959F-6C20819DAFEF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7;p12">
              <a:extLst>
                <a:ext uri="{FF2B5EF4-FFF2-40B4-BE49-F238E27FC236}">
                  <a16:creationId xmlns:a16="http://schemas.microsoft.com/office/drawing/2014/main" id="{25636353-C46D-48BB-94EF-72EFBEFA94E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;p12">
              <a:extLst>
                <a:ext uri="{FF2B5EF4-FFF2-40B4-BE49-F238E27FC236}">
                  <a16:creationId xmlns:a16="http://schemas.microsoft.com/office/drawing/2014/main" id="{0043B023-DF5A-4684-A5DD-DD9F81B14C02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9;p12">
              <a:extLst>
                <a:ext uri="{FF2B5EF4-FFF2-40B4-BE49-F238E27FC236}">
                  <a16:creationId xmlns:a16="http://schemas.microsoft.com/office/drawing/2014/main" id="{0F26A7BD-0220-4880-B8D0-AE58F98EAAB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0;p12">
              <a:extLst>
                <a:ext uri="{FF2B5EF4-FFF2-40B4-BE49-F238E27FC236}">
                  <a16:creationId xmlns:a16="http://schemas.microsoft.com/office/drawing/2014/main" id="{800C0227-9DD1-47B3-87C7-4A9D42A0DF13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1;p12">
              <a:extLst>
                <a:ext uri="{FF2B5EF4-FFF2-40B4-BE49-F238E27FC236}">
                  <a16:creationId xmlns:a16="http://schemas.microsoft.com/office/drawing/2014/main" id="{82288F57-55F3-421B-9399-3CCFDE00E13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02;p12">
              <a:extLst>
                <a:ext uri="{FF2B5EF4-FFF2-40B4-BE49-F238E27FC236}">
                  <a16:creationId xmlns:a16="http://schemas.microsoft.com/office/drawing/2014/main" id="{5927D2C0-E153-4746-8BF1-781D94B7E4E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3;p12">
              <a:extLst>
                <a:ext uri="{FF2B5EF4-FFF2-40B4-BE49-F238E27FC236}">
                  <a16:creationId xmlns:a16="http://schemas.microsoft.com/office/drawing/2014/main" id="{3EFD8402-30C6-425E-BC12-2CE994ACF499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4;p12">
              <a:extLst>
                <a:ext uri="{FF2B5EF4-FFF2-40B4-BE49-F238E27FC236}">
                  <a16:creationId xmlns:a16="http://schemas.microsoft.com/office/drawing/2014/main" id="{1ADFEB14-155E-4FEF-83BC-412604C2CBA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05;p12">
              <a:extLst>
                <a:ext uri="{FF2B5EF4-FFF2-40B4-BE49-F238E27FC236}">
                  <a16:creationId xmlns:a16="http://schemas.microsoft.com/office/drawing/2014/main" id="{52844C77-8E74-4B07-A49C-043C7EA1FEDC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6;p12">
              <a:extLst>
                <a:ext uri="{FF2B5EF4-FFF2-40B4-BE49-F238E27FC236}">
                  <a16:creationId xmlns:a16="http://schemas.microsoft.com/office/drawing/2014/main" id="{CDD0A458-A7C4-40B1-817F-9D8961EC562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;p12">
              <a:extLst>
                <a:ext uri="{FF2B5EF4-FFF2-40B4-BE49-F238E27FC236}">
                  <a16:creationId xmlns:a16="http://schemas.microsoft.com/office/drawing/2014/main" id="{F218B325-9629-46A1-8DAF-2EFEBF070DC1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8;p12">
              <a:extLst>
                <a:ext uri="{FF2B5EF4-FFF2-40B4-BE49-F238E27FC236}">
                  <a16:creationId xmlns:a16="http://schemas.microsoft.com/office/drawing/2014/main" id="{73C405DA-D0B4-410C-B5DC-B5310D928FB8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36;p16">
            <a:extLst>
              <a:ext uri="{FF2B5EF4-FFF2-40B4-BE49-F238E27FC236}">
                <a16:creationId xmlns:a16="http://schemas.microsoft.com/office/drawing/2014/main" id="{11711A39-4ACF-4C41-97DE-D273424E3074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d’internet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(pour 100 p.) dans le monde</a:t>
            </a:r>
          </a:p>
        </p:txBody>
      </p:sp>
      <p:sp>
        <p:nvSpPr>
          <p:cNvPr id="45" name="Slide Number Placeholder 4">
            <a:extLst>
              <a:ext uri="{FF2B5EF4-FFF2-40B4-BE49-F238E27FC236}">
                <a16:creationId xmlns:a16="http://schemas.microsoft.com/office/drawing/2014/main" id="{BDE99B97-205F-41A7-9AE7-D6CD21D682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17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70776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444DA-7F80-4DF3-BD8B-581E8C4F17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5872"/>
          <a:stretch/>
        </p:blipFill>
        <p:spPr>
          <a:xfrm>
            <a:off x="637309" y="683497"/>
            <a:ext cx="1736436" cy="238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56590F-7107-4C56-A9C1-EB7D3007BC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846" y="601091"/>
            <a:ext cx="2139517" cy="185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E51D1-3078-4D18-B8DF-14A999E2B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7" y="917532"/>
            <a:ext cx="2087418" cy="3760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6D2DC-BF40-4A81-9936-49E1BE3C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6007" y="724611"/>
            <a:ext cx="6281594" cy="2919614"/>
          </a:xfrm>
          <a:prstGeom prst="rect">
            <a:avLst/>
          </a:prstGeom>
        </p:spPr>
      </p:pic>
      <p:grpSp>
        <p:nvGrpSpPr>
          <p:cNvPr id="14" name="Google Shape;194;p12">
            <a:extLst>
              <a:ext uri="{FF2B5EF4-FFF2-40B4-BE49-F238E27FC236}">
                <a16:creationId xmlns:a16="http://schemas.microsoft.com/office/drawing/2014/main" id="{A33406F8-2A47-4676-A6CD-203ED21FD754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5" name="Google Shape;195;p12">
              <a:extLst>
                <a:ext uri="{FF2B5EF4-FFF2-40B4-BE49-F238E27FC236}">
                  <a16:creationId xmlns:a16="http://schemas.microsoft.com/office/drawing/2014/main" id="{02E78456-F651-4017-9B61-D32D55629312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;p12">
              <a:extLst>
                <a:ext uri="{FF2B5EF4-FFF2-40B4-BE49-F238E27FC236}">
                  <a16:creationId xmlns:a16="http://schemas.microsoft.com/office/drawing/2014/main" id="{7140AED7-682B-4A30-9318-830368D86EBF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7;p12">
              <a:extLst>
                <a:ext uri="{FF2B5EF4-FFF2-40B4-BE49-F238E27FC236}">
                  <a16:creationId xmlns:a16="http://schemas.microsoft.com/office/drawing/2014/main" id="{EC59AEBC-FD77-407D-9F79-A347B05CEA7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;p12">
              <a:extLst>
                <a:ext uri="{FF2B5EF4-FFF2-40B4-BE49-F238E27FC236}">
                  <a16:creationId xmlns:a16="http://schemas.microsoft.com/office/drawing/2014/main" id="{953493FE-C5D0-4DA8-85BD-F29444842300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;p12">
              <a:extLst>
                <a:ext uri="{FF2B5EF4-FFF2-40B4-BE49-F238E27FC236}">
                  <a16:creationId xmlns:a16="http://schemas.microsoft.com/office/drawing/2014/main" id="{72EB16A7-2087-476C-8C8E-537EA5762E6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0;p12">
              <a:extLst>
                <a:ext uri="{FF2B5EF4-FFF2-40B4-BE49-F238E27FC236}">
                  <a16:creationId xmlns:a16="http://schemas.microsoft.com/office/drawing/2014/main" id="{DB6BC59E-F62A-42BD-8274-F7F454BB6AC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1;p12">
              <a:extLst>
                <a:ext uri="{FF2B5EF4-FFF2-40B4-BE49-F238E27FC236}">
                  <a16:creationId xmlns:a16="http://schemas.microsoft.com/office/drawing/2014/main" id="{742DD40C-B1F6-4434-B663-4A1F02B263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02;p12">
              <a:extLst>
                <a:ext uri="{FF2B5EF4-FFF2-40B4-BE49-F238E27FC236}">
                  <a16:creationId xmlns:a16="http://schemas.microsoft.com/office/drawing/2014/main" id="{ADF684C7-0B89-4099-B13A-246745ADA1E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3;p12">
              <a:extLst>
                <a:ext uri="{FF2B5EF4-FFF2-40B4-BE49-F238E27FC236}">
                  <a16:creationId xmlns:a16="http://schemas.microsoft.com/office/drawing/2014/main" id="{BC63CF94-0630-4D7E-8402-63B27432C01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4;p12">
              <a:extLst>
                <a:ext uri="{FF2B5EF4-FFF2-40B4-BE49-F238E27FC236}">
                  <a16:creationId xmlns:a16="http://schemas.microsoft.com/office/drawing/2014/main" id="{66CD0184-E526-4E5F-88E2-5EF4ABC03709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05;p12">
              <a:extLst>
                <a:ext uri="{FF2B5EF4-FFF2-40B4-BE49-F238E27FC236}">
                  <a16:creationId xmlns:a16="http://schemas.microsoft.com/office/drawing/2014/main" id="{27C6F791-9C6B-4D27-BF66-A45095244947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6;p12">
              <a:extLst>
                <a:ext uri="{FF2B5EF4-FFF2-40B4-BE49-F238E27FC236}">
                  <a16:creationId xmlns:a16="http://schemas.microsoft.com/office/drawing/2014/main" id="{1733628D-DE73-4A4A-A31E-C4D1B344346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;p12">
              <a:extLst>
                <a:ext uri="{FF2B5EF4-FFF2-40B4-BE49-F238E27FC236}">
                  <a16:creationId xmlns:a16="http://schemas.microsoft.com/office/drawing/2014/main" id="{0D20C3C1-6277-4AA4-AD83-BED50B1AA090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8;p12">
              <a:extLst>
                <a:ext uri="{FF2B5EF4-FFF2-40B4-BE49-F238E27FC236}">
                  <a16:creationId xmlns:a16="http://schemas.microsoft.com/office/drawing/2014/main" id="{B443F4E1-8FD4-435C-A66B-2038DB1E897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36;p16">
            <a:extLst>
              <a:ext uri="{FF2B5EF4-FFF2-40B4-BE49-F238E27FC236}">
                <a16:creationId xmlns:a16="http://schemas.microsoft.com/office/drawing/2014/main" id="{D861D8A8-AA01-44BA-ADED-22C802DA747E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7780159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Pourcentage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PIB national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dédié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l’education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le monde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E43C5059-A0E2-4B10-8B0D-3A7E08BCB5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18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82451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B9B7E-1203-4E49-99CE-3D143594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8" y="951346"/>
            <a:ext cx="3383539" cy="3113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AEEC0-4EB9-4EFF-B239-2A5ADC79F8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5237" y="545815"/>
            <a:ext cx="5089235" cy="2843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D82C8-4F09-4A28-8F61-9ADF5BF2F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315" y="3372316"/>
            <a:ext cx="2321358" cy="135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BB9174-1A15-45BB-9BF1-9A7B24CC4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001" y="3409662"/>
            <a:ext cx="963035" cy="153404"/>
          </a:xfrm>
          <a:prstGeom prst="rect">
            <a:avLst/>
          </a:prstGeom>
        </p:spPr>
      </p:pic>
      <p:grpSp>
        <p:nvGrpSpPr>
          <p:cNvPr id="13" name="Google Shape;194;p12">
            <a:extLst>
              <a:ext uri="{FF2B5EF4-FFF2-40B4-BE49-F238E27FC236}">
                <a16:creationId xmlns:a16="http://schemas.microsoft.com/office/drawing/2014/main" id="{245DBFFA-974A-4FFF-B075-487AFFA69102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4" name="Google Shape;195;p12">
              <a:extLst>
                <a:ext uri="{FF2B5EF4-FFF2-40B4-BE49-F238E27FC236}">
                  <a16:creationId xmlns:a16="http://schemas.microsoft.com/office/drawing/2014/main" id="{C2E90E2C-3D03-4285-9E85-DE964D2A191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;p12">
              <a:extLst>
                <a:ext uri="{FF2B5EF4-FFF2-40B4-BE49-F238E27FC236}">
                  <a16:creationId xmlns:a16="http://schemas.microsoft.com/office/drawing/2014/main" id="{7F867BD2-36F4-4478-AFED-6BBA1EFA514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;p12">
              <a:extLst>
                <a:ext uri="{FF2B5EF4-FFF2-40B4-BE49-F238E27FC236}">
                  <a16:creationId xmlns:a16="http://schemas.microsoft.com/office/drawing/2014/main" id="{D44A6443-3043-467E-997D-A90C5B02E5E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;p12">
              <a:extLst>
                <a:ext uri="{FF2B5EF4-FFF2-40B4-BE49-F238E27FC236}">
                  <a16:creationId xmlns:a16="http://schemas.microsoft.com/office/drawing/2014/main" id="{F3EF8060-B0D4-464D-8320-8AE2DECEDEE8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;p12">
              <a:extLst>
                <a:ext uri="{FF2B5EF4-FFF2-40B4-BE49-F238E27FC236}">
                  <a16:creationId xmlns:a16="http://schemas.microsoft.com/office/drawing/2014/main" id="{9CA2FD4D-0DD1-4662-B371-BABF9ADDEE2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0;p12">
              <a:extLst>
                <a:ext uri="{FF2B5EF4-FFF2-40B4-BE49-F238E27FC236}">
                  <a16:creationId xmlns:a16="http://schemas.microsoft.com/office/drawing/2014/main" id="{CF2C751A-15A1-4C61-8665-089857AB9586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1;p12">
              <a:extLst>
                <a:ext uri="{FF2B5EF4-FFF2-40B4-BE49-F238E27FC236}">
                  <a16:creationId xmlns:a16="http://schemas.microsoft.com/office/drawing/2014/main" id="{D0E8A640-2F21-40F5-B37E-229B5F54F7A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02;p12">
              <a:extLst>
                <a:ext uri="{FF2B5EF4-FFF2-40B4-BE49-F238E27FC236}">
                  <a16:creationId xmlns:a16="http://schemas.microsoft.com/office/drawing/2014/main" id="{ABB18C17-EDAE-4521-A3A9-49466967B2F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3;p12">
              <a:extLst>
                <a:ext uri="{FF2B5EF4-FFF2-40B4-BE49-F238E27FC236}">
                  <a16:creationId xmlns:a16="http://schemas.microsoft.com/office/drawing/2014/main" id="{7B2D5798-CBC8-471B-9F87-2FD61E758416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4;p12">
              <a:extLst>
                <a:ext uri="{FF2B5EF4-FFF2-40B4-BE49-F238E27FC236}">
                  <a16:creationId xmlns:a16="http://schemas.microsoft.com/office/drawing/2014/main" id="{77C32E63-2070-4114-9575-9EC60BC0661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05;p12">
              <a:extLst>
                <a:ext uri="{FF2B5EF4-FFF2-40B4-BE49-F238E27FC236}">
                  <a16:creationId xmlns:a16="http://schemas.microsoft.com/office/drawing/2014/main" id="{C6D8D8FA-AF94-441C-AFAB-D4DB0F63DA7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;p12">
              <a:extLst>
                <a:ext uri="{FF2B5EF4-FFF2-40B4-BE49-F238E27FC236}">
                  <a16:creationId xmlns:a16="http://schemas.microsoft.com/office/drawing/2014/main" id="{68C06BD6-4D97-4BF3-841A-B7770FF5150A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;p12">
              <a:extLst>
                <a:ext uri="{FF2B5EF4-FFF2-40B4-BE49-F238E27FC236}">
                  <a16:creationId xmlns:a16="http://schemas.microsoft.com/office/drawing/2014/main" id="{C3503B25-3DBE-48D0-9E0F-953B1C210445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;p12">
              <a:extLst>
                <a:ext uri="{FF2B5EF4-FFF2-40B4-BE49-F238E27FC236}">
                  <a16:creationId xmlns:a16="http://schemas.microsoft.com/office/drawing/2014/main" id="{9E0708E2-E98F-4945-AA72-39557D18891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36;p16">
            <a:extLst>
              <a:ext uri="{FF2B5EF4-FFF2-40B4-BE49-F238E27FC236}">
                <a16:creationId xmlns:a16="http://schemas.microsoft.com/office/drawing/2014/main" id="{FB369647-9126-4E5D-A401-E80D6805E277}"/>
              </a:ext>
            </a:extLst>
          </p:cNvPr>
          <p:cNvSpPr txBox="1">
            <a:spLocks/>
          </p:cNvSpPr>
          <p:nvPr/>
        </p:nvSpPr>
        <p:spPr>
          <a:xfrm>
            <a:off x="735768" y="-1"/>
            <a:ext cx="7835577" cy="10991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élèves/prof dans l’éducation secondaire/tertiaire dans le monde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740548A2-6448-4386-81FF-F77BC70475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19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9254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6"/>
          <p:cNvGrpSpPr/>
          <p:nvPr/>
        </p:nvGrpSpPr>
        <p:grpSpPr>
          <a:xfrm>
            <a:off x="171379" y="175282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6;p16">
            <a:extLst>
              <a:ext uri="{FF2B5EF4-FFF2-40B4-BE49-F238E27FC236}">
                <a16:creationId xmlns:a16="http://schemas.microsoft.com/office/drawing/2014/main" id="{9A43E79A-CF7F-4E06-94C8-4B97CDFE681F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L’ÉTUDE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A0035-AFD9-4F7E-A02B-6ECB71697122}"/>
              </a:ext>
            </a:extLst>
          </p:cNvPr>
          <p:cNvSpPr txBox="1"/>
          <p:nvPr/>
        </p:nvSpPr>
        <p:spPr>
          <a:xfrm>
            <a:off x="877455" y="1376218"/>
            <a:ext cx="608676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Contexte et questions stratégiques de la société</a:t>
            </a: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Préparation à l’exploitation du jeu de données</a:t>
            </a: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Analyse pré-exploratoire</a:t>
            </a: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Conclusion sur la pertinence du jeu de données final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EC024-8949-4015-8F99-21D1D2A18C1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60171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79169-035B-414D-9417-0DC323AF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2" y="850948"/>
            <a:ext cx="3221313" cy="293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3463C-83E5-42A9-AE66-5B7CE6A2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23"/>
          <a:stretch/>
        </p:blipFill>
        <p:spPr>
          <a:xfrm>
            <a:off x="3602182" y="661845"/>
            <a:ext cx="4793672" cy="2755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575D3-98D8-46B8-BFD6-48FE35A9B8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270" y="3445164"/>
            <a:ext cx="1899626" cy="129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ACCAC4-4C45-434E-8187-218C3A7E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543" y="3409663"/>
            <a:ext cx="770948" cy="147628"/>
          </a:xfrm>
          <a:prstGeom prst="rect">
            <a:avLst/>
          </a:prstGeom>
        </p:spPr>
      </p:pic>
      <p:grpSp>
        <p:nvGrpSpPr>
          <p:cNvPr id="30" name="Google Shape;194;p12">
            <a:extLst>
              <a:ext uri="{FF2B5EF4-FFF2-40B4-BE49-F238E27FC236}">
                <a16:creationId xmlns:a16="http://schemas.microsoft.com/office/drawing/2014/main" id="{394F0FB2-8AB0-45C2-9C27-DEEEE41F6425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31" name="Google Shape;195;p12">
              <a:extLst>
                <a:ext uri="{FF2B5EF4-FFF2-40B4-BE49-F238E27FC236}">
                  <a16:creationId xmlns:a16="http://schemas.microsoft.com/office/drawing/2014/main" id="{9A3D1A9F-AF93-44EC-958F-D4C7C105EDA2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;p12">
              <a:extLst>
                <a:ext uri="{FF2B5EF4-FFF2-40B4-BE49-F238E27FC236}">
                  <a16:creationId xmlns:a16="http://schemas.microsoft.com/office/drawing/2014/main" id="{85B3B9A5-7A3C-4598-B592-3014817062D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7;p12">
              <a:extLst>
                <a:ext uri="{FF2B5EF4-FFF2-40B4-BE49-F238E27FC236}">
                  <a16:creationId xmlns:a16="http://schemas.microsoft.com/office/drawing/2014/main" id="{EEB6E3DF-90FE-49FA-BDCB-D28D9146CA4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8;p12">
              <a:extLst>
                <a:ext uri="{FF2B5EF4-FFF2-40B4-BE49-F238E27FC236}">
                  <a16:creationId xmlns:a16="http://schemas.microsoft.com/office/drawing/2014/main" id="{6F7451AB-B9B9-4A93-B619-CBE60135DE6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9;p12">
              <a:extLst>
                <a:ext uri="{FF2B5EF4-FFF2-40B4-BE49-F238E27FC236}">
                  <a16:creationId xmlns:a16="http://schemas.microsoft.com/office/drawing/2014/main" id="{F22648A3-0A7A-4D18-A703-6A6981A9DAD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0;p12">
              <a:extLst>
                <a:ext uri="{FF2B5EF4-FFF2-40B4-BE49-F238E27FC236}">
                  <a16:creationId xmlns:a16="http://schemas.microsoft.com/office/drawing/2014/main" id="{6B7BEC83-2D81-4769-9A29-169943B6C38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1;p12">
              <a:extLst>
                <a:ext uri="{FF2B5EF4-FFF2-40B4-BE49-F238E27FC236}">
                  <a16:creationId xmlns:a16="http://schemas.microsoft.com/office/drawing/2014/main" id="{FF1C1FAF-3AF6-4D1B-ADD6-295398F7427F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02;p12">
              <a:extLst>
                <a:ext uri="{FF2B5EF4-FFF2-40B4-BE49-F238E27FC236}">
                  <a16:creationId xmlns:a16="http://schemas.microsoft.com/office/drawing/2014/main" id="{188E7FEB-C669-439B-AE9B-C33BBF0BB92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3;p12">
              <a:extLst>
                <a:ext uri="{FF2B5EF4-FFF2-40B4-BE49-F238E27FC236}">
                  <a16:creationId xmlns:a16="http://schemas.microsoft.com/office/drawing/2014/main" id="{9CCC281F-03BE-456D-9E76-54C39A93DBB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4;p12">
              <a:extLst>
                <a:ext uri="{FF2B5EF4-FFF2-40B4-BE49-F238E27FC236}">
                  <a16:creationId xmlns:a16="http://schemas.microsoft.com/office/drawing/2014/main" id="{6A5EA702-D4E0-47FF-99CB-4B8BD12845B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05;p12">
              <a:extLst>
                <a:ext uri="{FF2B5EF4-FFF2-40B4-BE49-F238E27FC236}">
                  <a16:creationId xmlns:a16="http://schemas.microsoft.com/office/drawing/2014/main" id="{D5692F21-2AB3-42A0-8684-D9609C5A7EA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6;p12">
              <a:extLst>
                <a:ext uri="{FF2B5EF4-FFF2-40B4-BE49-F238E27FC236}">
                  <a16:creationId xmlns:a16="http://schemas.microsoft.com/office/drawing/2014/main" id="{BE7A408F-9586-4060-9189-95FAC339260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;p12">
              <a:extLst>
                <a:ext uri="{FF2B5EF4-FFF2-40B4-BE49-F238E27FC236}">
                  <a16:creationId xmlns:a16="http://schemas.microsoft.com/office/drawing/2014/main" id="{5F80A339-B16A-41AA-BD21-23C1F0406687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8;p12">
              <a:extLst>
                <a:ext uri="{FF2B5EF4-FFF2-40B4-BE49-F238E27FC236}">
                  <a16:creationId xmlns:a16="http://schemas.microsoft.com/office/drawing/2014/main" id="{8A8A6158-45A2-447D-A4F8-6A7954753731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36;p16">
            <a:extLst>
              <a:ext uri="{FF2B5EF4-FFF2-40B4-BE49-F238E27FC236}">
                <a16:creationId xmlns:a16="http://schemas.microsoft.com/office/drawing/2014/main" id="{33889FCF-9160-4DE7-BAA3-5BFB48FF6AE1}"/>
              </a:ext>
            </a:extLst>
          </p:cNvPr>
          <p:cNvSpPr txBox="1">
            <a:spLocks/>
          </p:cNvSpPr>
          <p:nvPr/>
        </p:nvSpPr>
        <p:spPr>
          <a:xfrm>
            <a:off x="735768" y="-1"/>
            <a:ext cx="7974123" cy="932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d’élèves rentrant dans l’éducation secondaire/tertiaire dans le monde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2614FCB2-C863-4889-8919-48A2E563ED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20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39371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F2CF27D2-CC55-43DF-A5A6-DF642CAB3B0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grpSp>
        <p:nvGrpSpPr>
          <p:cNvPr id="35" name="Google Shape;450;p28">
            <a:extLst>
              <a:ext uri="{FF2B5EF4-FFF2-40B4-BE49-F238E27FC236}">
                <a16:creationId xmlns:a16="http://schemas.microsoft.com/office/drawing/2014/main" id="{B1572D79-BBD1-4F39-ACDC-57DB77D2E9A9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36" name="Google Shape;451;p28">
              <a:extLst>
                <a:ext uri="{FF2B5EF4-FFF2-40B4-BE49-F238E27FC236}">
                  <a16:creationId xmlns:a16="http://schemas.microsoft.com/office/drawing/2014/main" id="{4899E2C5-ADA6-4314-B11B-2640F2B0737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28">
              <a:extLst>
                <a:ext uri="{FF2B5EF4-FFF2-40B4-BE49-F238E27FC236}">
                  <a16:creationId xmlns:a16="http://schemas.microsoft.com/office/drawing/2014/main" id="{B2076093-0D23-41C1-B23F-6E7F433F893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28">
              <a:extLst>
                <a:ext uri="{FF2B5EF4-FFF2-40B4-BE49-F238E27FC236}">
                  <a16:creationId xmlns:a16="http://schemas.microsoft.com/office/drawing/2014/main" id="{CFA92825-F270-4137-A28C-D383AFF015F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28">
              <a:extLst>
                <a:ext uri="{FF2B5EF4-FFF2-40B4-BE49-F238E27FC236}">
                  <a16:creationId xmlns:a16="http://schemas.microsoft.com/office/drawing/2014/main" id="{01257B0E-C2B7-49B3-9A71-F53D83873F4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28">
              <a:extLst>
                <a:ext uri="{FF2B5EF4-FFF2-40B4-BE49-F238E27FC236}">
                  <a16:creationId xmlns:a16="http://schemas.microsoft.com/office/drawing/2014/main" id="{3E2EB675-9316-43B4-922B-11B028FC0A3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28">
              <a:extLst>
                <a:ext uri="{FF2B5EF4-FFF2-40B4-BE49-F238E27FC236}">
                  <a16:creationId xmlns:a16="http://schemas.microsoft.com/office/drawing/2014/main" id="{46FA4E75-1493-44DF-BADD-94C0C33714F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28">
              <a:extLst>
                <a:ext uri="{FF2B5EF4-FFF2-40B4-BE49-F238E27FC236}">
                  <a16:creationId xmlns:a16="http://schemas.microsoft.com/office/drawing/2014/main" id="{E1D22A90-0A9B-400F-BB86-368ED5FDD54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FE8B80-E862-48F9-A0BE-0DF37058982B}"/>
              </a:ext>
            </a:extLst>
          </p:cNvPr>
          <p:cNvSpPr txBox="1"/>
          <p:nvPr/>
        </p:nvSpPr>
        <p:spPr>
          <a:xfrm>
            <a:off x="808181" y="983674"/>
            <a:ext cx="7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Sur l’in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fluence des régions du monde sur les indicateurs statistiques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66E7A-EDF7-4E19-97BD-F1540661F9D1}"/>
              </a:ext>
            </a:extLst>
          </p:cNvPr>
          <p:cNvSpPr txBox="1"/>
          <p:nvPr/>
        </p:nvSpPr>
        <p:spPr>
          <a:xfrm>
            <a:off x="822036" y="1385455"/>
            <a:ext cx="74167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Le niveau économique a un impact important sur plusieurs des indicateurs statistiques. 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L’Amérique du Nord et l’Europe (de l’Ouest et Centrale) sont souvent les mieux classés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fr-FR" sz="1400" b="1" dirty="0">
                <a:solidFill>
                  <a:srgbClr val="BD582C"/>
                </a:solidFill>
                <a:latin typeface="+mj-lt"/>
                <a:sym typeface="Wingdings" panose="05000000000000000000" pitchFamily="2" charset="2"/>
              </a:rPr>
              <a:t>Exception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: La taille de la population où le Sud de l’Asie est mieux classé (Inde et Indonésie)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405A4-B6AF-43B6-BBFA-781366C14B98}"/>
              </a:ext>
            </a:extLst>
          </p:cNvPr>
          <p:cNvSpPr txBox="1"/>
          <p:nvPr/>
        </p:nvSpPr>
        <p:spPr>
          <a:xfrm>
            <a:off x="785090" y="2512298"/>
            <a:ext cx="75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Sur les indicateurs statistiques à retirer pour la suite de l’analyse sur les pays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BEF4F6-A842-42FF-9AAD-8FCEFF6162DB}"/>
              </a:ext>
            </a:extLst>
          </p:cNvPr>
          <p:cNvCxnSpPr>
            <a:cxnSpLocks/>
          </p:cNvCxnSpPr>
          <p:nvPr/>
        </p:nvCxnSpPr>
        <p:spPr>
          <a:xfrm>
            <a:off x="905164" y="2854050"/>
            <a:ext cx="744450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03B04C-3258-4A91-BF6B-AA3641EED97F}"/>
              </a:ext>
            </a:extLst>
          </p:cNvPr>
          <p:cNvSpPr txBox="1"/>
          <p:nvPr/>
        </p:nvSpPr>
        <p:spPr>
          <a:xfrm>
            <a:off x="831273" y="2923315"/>
            <a:ext cx="7555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fr-FR" sz="1400" b="1" dirty="0">
                <a:solidFill>
                  <a:srgbClr val="BD582C"/>
                </a:solidFill>
                <a:latin typeface="+mj-lt"/>
              </a:rPr>
              <a:t>Le PIB liée à l’éducation</a:t>
            </a:r>
            <a:r>
              <a:rPr lang="fr-FR" sz="1400" dirty="0">
                <a:solidFill>
                  <a:srgbClr val="BD582C"/>
                </a:solidFill>
                <a:latin typeface="+mj-lt"/>
              </a:rPr>
              <a:t>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est forcément lié au PIB total </a:t>
            </a:r>
          </a:p>
          <a:p>
            <a:pPr marL="442913" lvl="1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 pays pauvre/ communisme peut se retrouver en tête alors qu’il n’est pas forcément le premier choix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fr-FR" sz="1400" b="1" dirty="0">
                <a:solidFill>
                  <a:srgbClr val="BD582C"/>
                </a:solidFill>
                <a:latin typeface="+mj-lt"/>
              </a:rPr>
              <a:t>Le ratio élèves/professeur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dans l’éducation secondaire/tertiaire</a:t>
            </a:r>
          </a:p>
          <a:p>
            <a:pPr lvl="1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ratio élèves/professeur est très lié à l’éducation sur place – l’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EdTech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 situe dans un cadre à part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fr-FR" sz="1400" b="1" dirty="0">
                <a:solidFill>
                  <a:srgbClr val="BD582C"/>
                </a:solidFill>
                <a:latin typeface="+mj-lt"/>
              </a:rPr>
              <a:t>Le taux d’élèves rentrant dans l’éducation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secondaire/tertiaire </a:t>
            </a:r>
          </a:p>
          <a:p>
            <a:pPr lvl="1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Très lié au niveau économique d’un pays (sinon biais avec les redoublements/ expatriés) </a:t>
            </a:r>
          </a:p>
          <a:p>
            <a:pPr algn="l"/>
            <a:endParaRPr lang="fr-FR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EED4BC7D-87A9-4A91-A943-32EB2CDF62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21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51796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9BFF2CE-E4C5-4003-85AC-4CC50A1FA814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35650-6598-446F-8BEF-8A3FFA1B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0" y="767811"/>
            <a:ext cx="5734071" cy="3000626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4C8257C3-CC14-4440-9293-CB27FC97AD16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FF8DD5A6-864C-40F0-B64E-7017252E57A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4F21151E-6143-452E-86B4-C6BFDF8088B1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7B44C62C-0A9B-4A80-B9CF-BD34CDC2EE73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381708DD-768C-45CE-B283-D1F2070FA34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A687D6A7-D067-41F1-B967-34F097AFAA54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35A41E88-05C8-403D-B0F9-518274B4A57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E28BE08B-67B1-443E-BC7E-3495CFC117F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30C91E0E-EAD4-4521-84B6-32E7B18479F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48394BC7-5DB3-469F-872E-C03BA30FA94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1ED362D8-556B-4038-A9EB-3EAD93170D4F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35219FB8-1DA1-47D0-9F05-141D6B5C9FD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BF7F4E47-A8F8-4953-AA32-1D765A575354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76BAD58F-7CCC-48F3-9E05-4AF582CD90F2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AFBBAB94-6995-4CAD-903A-DB401B1C7BEA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8CBF2409-DDF6-4306-A685-C6AF36C62675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PIB par habitant par pays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4BE0F957-07FE-416C-971F-E513D95688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22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6673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B469055-870D-41A0-92FA-E1AFCF4D78C4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99C6D-08B5-4790-94F2-D8F0073D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6" y="762720"/>
            <a:ext cx="5717817" cy="2848698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8F7549E5-AF93-49E7-A8B3-E69EFA798F09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7D1C9E3C-A612-4902-86F1-684A1D24C002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53E68F6E-8401-46D1-AE15-0CCF00D03B4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3CC27954-2F01-465A-8591-7159F6F717DA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C20BFDC9-B149-44D9-B5AE-0EA18DCD2DAF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16894F8F-9E4D-4CA5-9BC9-F9E22882619D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9815ECBA-D3C2-44A7-A532-61ABB4000DC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A052A128-9A53-4F6C-A2A3-DC1E19127797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BA3BD2B2-9E79-4752-92B9-8AA04B88269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BCBD3306-76CF-4EB0-BBCA-5B34735D869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842B2D30-AC28-45F8-86B9-4235819A64E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800FA70B-0644-4DEA-8393-8347A872AD84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C3609130-404F-4878-8A3C-4670FCBB7D68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997C814F-5A4A-4774-BA07-B439CDD45B10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837F5FDB-082D-4BF9-8B98-2053380E7A1D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EBC12C29-6724-4898-9442-39FE847BB1A1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Population, entre 15-24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par pays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F8C68577-78D3-45FA-8F85-A8DABA3C62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23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27535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CFBD666-C8DF-4EF3-B5C6-FDF3FD3621EA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52A41-7B01-453B-B2F5-3B24D50E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" y="847292"/>
            <a:ext cx="5834288" cy="2838017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DBD95AC5-B4F0-42B1-95DB-20F3CFF095AD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4131E736-060A-4F48-9A75-A2D11284E01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2096C760-EDD0-49D0-ACD5-C44728953D6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B0C9B096-48B0-4EFA-8DCB-AD9B3AC50A3F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5DB1143E-E685-48F0-91B0-51899882CD3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4EE4786E-D1ED-4AD4-9894-B89591673B7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CACBBF30-8490-4D44-A5ED-8627D92D8B7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E70B7D92-0643-4C47-84A2-E7B1D984A1B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50D4076E-DBC5-417B-B91E-9D977318FBE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4855A6C7-286F-47DF-8CB9-CE7A11977680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4B54B6B6-2DFE-45BA-98C0-BAC4F29BC5E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D205068C-6784-469A-BF84-C56DEE9C1549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6C7BEA6D-D386-4E63-8536-8C52EEB3D208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09F9EC8A-0061-4899-B22C-3C53172DD92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A8943641-70D2-4861-8C0F-EC6FE751A0F3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36;p16">
            <a:extLst>
              <a:ext uri="{FF2B5EF4-FFF2-40B4-BE49-F238E27FC236}">
                <a16:creationId xmlns:a16="http://schemas.microsoft.com/office/drawing/2014/main" id="{622552DA-AEE8-4F5F-98D8-52C4016B744B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d’internet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 pays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CA83D6BD-99C3-4096-A678-46A0742CD9FB}"/>
              </a:ext>
            </a:extLst>
          </p:cNvPr>
          <p:cNvSpPr txBox="1">
            <a:spLocks/>
          </p:cNvSpPr>
          <p:nvPr/>
        </p:nvSpPr>
        <p:spPr>
          <a:xfrm>
            <a:off x="7721600" y="4827900"/>
            <a:ext cx="914400" cy="31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pPr/>
              <a:t>24</a:t>
            </a:fld>
            <a:r>
              <a:rPr lang="en" sz="1800">
                <a:solidFill>
                  <a:srgbClr val="263248"/>
                </a:solidFill>
              </a:rPr>
              <a:t>/39</a:t>
            </a:r>
            <a:endParaRPr lang="en" sz="1800" dirty="0">
              <a:solidFill>
                <a:srgbClr val="263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77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AB2D840-6DDE-4717-996E-987C1E5C94C5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412D2-962C-49E9-BF5A-7FD711CD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6" y="879764"/>
            <a:ext cx="6002077" cy="2768600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568C5277-28AF-43F7-AED2-F9AB134A6F17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3D4777C8-C12B-45B6-80FD-678B7BA5033B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7CC01A95-B90D-49CA-A109-0C4EC4B8BE1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14A8AF05-D531-4E26-88B8-08305E96ADBB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9DC25A5D-5436-48E5-8272-573E3E594EC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186003BD-38AA-488A-B80C-E86817E05B7B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DA9FA56E-9966-449B-A3B4-D56E7249650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A0ACDB72-613C-4061-B158-EBAAEA3F6C90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BE994846-F236-4756-8FC5-B21145167A5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2C66D0B3-913A-4392-8127-738836F6041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9C8E04BD-5B3E-42C3-8417-B86FA189A1B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4CD9777F-949E-4D2D-ABFA-58AD47F7BDE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DA753148-B299-49F5-98E9-81D11C4C685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F9155755-8B57-4D37-9E3C-48D329427CC2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F6973E38-9EB5-44F1-9151-F774B9752AD6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36;p16">
            <a:extLst>
              <a:ext uri="{FF2B5EF4-FFF2-40B4-BE49-F238E27FC236}">
                <a16:creationId xmlns:a16="http://schemas.microsoft.com/office/drawing/2014/main" id="{9DDF5967-21FE-4286-BAB4-2B1227A188FA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7780159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Pourcentage du PIB national dédié à l’éducation par pays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5C329C8-1F18-4AEA-8282-CA78F7EC1C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25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95416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0A07388-8D89-4109-BFC5-4B3E895A7728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6938B-E7F2-45C6-A35E-0C99FBF6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8" y="772391"/>
            <a:ext cx="5614843" cy="2992438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EEFDB00D-4A89-476D-901C-9C925A8AC64B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1864821E-6911-4B49-B02A-E120F9A8B6E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D708EF0A-8C5F-4EA5-8ABC-2826FB34AC0F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4780DE25-B0DD-4F65-ACB2-3FF1438C929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FD63EF8D-FA37-4124-883E-1B75999DAE6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59044387-8005-45F4-AE77-5B1777094629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D42E79D2-6BA5-4FAC-A5E9-2A76E117AA44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3E7DC23C-47C1-40E5-A5A2-10F3AA411F64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AB2F6A92-8362-4E17-8A05-FA5743EB44B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E0CCBCF1-C388-456E-9F75-139C3508C021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F7E356C5-B216-4B39-9981-F22A98AB9AB0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ECCBD010-B882-427F-861F-E6AFEB542FA8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6866CEE7-9418-4DC4-ADC4-05A24529C749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B1574882-6D92-45ED-B345-5F86E2309C4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5B808B1B-F6A2-4D78-AB01-46BECD10D161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84CB4379-1710-404E-84E1-8F8A419CEF48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8408232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élèves/prof dans l’éducation secondaire/tertiaire par pays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A3CB0E26-62EE-4F14-9BAC-BC665EA330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26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71014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F79656-B547-4C29-89A7-C2EE9E1765BB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499EA-1BC4-48B0-AAF5-400700E0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0" y="860567"/>
            <a:ext cx="6076803" cy="3240376"/>
          </a:xfrm>
          <a:prstGeom prst="rect">
            <a:avLst/>
          </a:prstGeom>
        </p:spPr>
      </p:pic>
      <p:grpSp>
        <p:nvGrpSpPr>
          <p:cNvPr id="28" name="Google Shape;194;p12">
            <a:extLst>
              <a:ext uri="{FF2B5EF4-FFF2-40B4-BE49-F238E27FC236}">
                <a16:creationId xmlns:a16="http://schemas.microsoft.com/office/drawing/2014/main" id="{A0F0D984-040B-40FE-9CF2-6A15879EB5F4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29" name="Google Shape;195;p12">
              <a:extLst>
                <a:ext uri="{FF2B5EF4-FFF2-40B4-BE49-F238E27FC236}">
                  <a16:creationId xmlns:a16="http://schemas.microsoft.com/office/drawing/2014/main" id="{F260051D-350B-4AD9-8645-D814DD558B0E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;p12">
              <a:extLst>
                <a:ext uri="{FF2B5EF4-FFF2-40B4-BE49-F238E27FC236}">
                  <a16:creationId xmlns:a16="http://schemas.microsoft.com/office/drawing/2014/main" id="{291455F6-5385-4CF1-9813-B4B40B044A56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7;p12">
              <a:extLst>
                <a:ext uri="{FF2B5EF4-FFF2-40B4-BE49-F238E27FC236}">
                  <a16:creationId xmlns:a16="http://schemas.microsoft.com/office/drawing/2014/main" id="{5E26F7A1-EA04-4B5E-A87B-F478345EE3E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;p12">
              <a:extLst>
                <a:ext uri="{FF2B5EF4-FFF2-40B4-BE49-F238E27FC236}">
                  <a16:creationId xmlns:a16="http://schemas.microsoft.com/office/drawing/2014/main" id="{9683A7BC-0932-41A2-8F96-ABADB8688A42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9;p12">
              <a:extLst>
                <a:ext uri="{FF2B5EF4-FFF2-40B4-BE49-F238E27FC236}">
                  <a16:creationId xmlns:a16="http://schemas.microsoft.com/office/drawing/2014/main" id="{4760CB4D-1E8E-406A-BA3B-07CBFCCF5AEB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;p12">
              <a:extLst>
                <a:ext uri="{FF2B5EF4-FFF2-40B4-BE49-F238E27FC236}">
                  <a16:creationId xmlns:a16="http://schemas.microsoft.com/office/drawing/2014/main" id="{A6129ED0-7981-436E-9FA3-CF0E4EFBC361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;p12">
              <a:extLst>
                <a:ext uri="{FF2B5EF4-FFF2-40B4-BE49-F238E27FC236}">
                  <a16:creationId xmlns:a16="http://schemas.microsoft.com/office/drawing/2014/main" id="{6DD88BBF-5137-4B7F-A072-74D98EA6F5E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02;p12">
              <a:extLst>
                <a:ext uri="{FF2B5EF4-FFF2-40B4-BE49-F238E27FC236}">
                  <a16:creationId xmlns:a16="http://schemas.microsoft.com/office/drawing/2014/main" id="{07D91D91-EEE5-4247-9CFC-C568520E9F5A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3;p12">
              <a:extLst>
                <a:ext uri="{FF2B5EF4-FFF2-40B4-BE49-F238E27FC236}">
                  <a16:creationId xmlns:a16="http://schemas.microsoft.com/office/drawing/2014/main" id="{945BADE0-395E-4690-B26C-0F9BC37466F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4;p12">
              <a:extLst>
                <a:ext uri="{FF2B5EF4-FFF2-40B4-BE49-F238E27FC236}">
                  <a16:creationId xmlns:a16="http://schemas.microsoft.com/office/drawing/2014/main" id="{96CE8F17-103A-4398-867F-8A939EEB0AC8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05;p12">
              <a:extLst>
                <a:ext uri="{FF2B5EF4-FFF2-40B4-BE49-F238E27FC236}">
                  <a16:creationId xmlns:a16="http://schemas.microsoft.com/office/drawing/2014/main" id="{8B27AA03-97BC-4BF5-89CA-F2104390D704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;p12">
              <a:extLst>
                <a:ext uri="{FF2B5EF4-FFF2-40B4-BE49-F238E27FC236}">
                  <a16:creationId xmlns:a16="http://schemas.microsoft.com/office/drawing/2014/main" id="{4C642E6A-01C3-468B-BD5D-62DBD885CA5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;p12">
              <a:extLst>
                <a:ext uri="{FF2B5EF4-FFF2-40B4-BE49-F238E27FC236}">
                  <a16:creationId xmlns:a16="http://schemas.microsoft.com/office/drawing/2014/main" id="{BFCF000D-C722-4615-AC6B-F83F789E0667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;p12">
              <a:extLst>
                <a:ext uri="{FF2B5EF4-FFF2-40B4-BE49-F238E27FC236}">
                  <a16:creationId xmlns:a16="http://schemas.microsoft.com/office/drawing/2014/main" id="{201077DA-474C-49FE-B5C5-A979AA35A38C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94;p12">
            <a:extLst>
              <a:ext uri="{FF2B5EF4-FFF2-40B4-BE49-F238E27FC236}">
                <a16:creationId xmlns:a16="http://schemas.microsoft.com/office/drawing/2014/main" id="{34126DD5-9CD2-4523-BCCE-27B929F0F036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45" name="Google Shape;195;p12">
              <a:extLst>
                <a:ext uri="{FF2B5EF4-FFF2-40B4-BE49-F238E27FC236}">
                  <a16:creationId xmlns:a16="http://schemas.microsoft.com/office/drawing/2014/main" id="{FDCD2149-C635-4C62-ABAE-E2C3E64356BB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;p12">
              <a:extLst>
                <a:ext uri="{FF2B5EF4-FFF2-40B4-BE49-F238E27FC236}">
                  <a16:creationId xmlns:a16="http://schemas.microsoft.com/office/drawing/2014/main" id="{40A98BDE-C877-42FE-8F46-1D31D0BC3202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;p12">
              <a:extLst>
                <a:ext uri="{FF2B5EF4-FFF2-40B4-BE49-F238E27FC236}">
                  <a16:creationId xmlns:a16="http://schemas.microsoft.com/office/drawing/2014/main" id="{03281D30-AA47-4437-9E55-A113CB87B8A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;p12">
              <a:extLst>
                <a:ext uri="{FF2B5EF4-FFF2-40B4-BE49-F238E27FC236}">
                  <a16:creationId xmlns:a16="http://schemas.microsoft.com/office/drawing/2014/main" id="{E6046B20-C8B1-43BC-A897-ED788C89F57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9;p12">
              <a:extLst>
                <a:ext uri="{FF2B5EF4-FFF2-40B4-BE49-F238E27FC236}">
                  <a16:creationId xmlns:a16="http://schemas.microsoft.com/office/drawing/2014/main" id="{0A5CD970-55A5-4668-B8A9-D53267B5E82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;p12">
              <a:extLst>
                <a:ext uri="{FF2B5EF4-FFF2-40B4-BE49-F238E27FC236}">
                  <a16:creationId xmlns:a16="http://schemas.microsoft.com/office/drawing/2014/main" id="{A31876AC-6B1D-4A29-9211-AFA8352E45C4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1;p12">
              <a:extLst>
                <a:ext uri="{FF2B5EF4-FFF2-40B4-BE49-F238E27FC236}">
                  <a16:creationId xmlns:a16="http://schemas.microsoft.com/office/drawing/2014/main" id="{BF0B52B4-0562-4A16-AB47-A588123F522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02;p12">
              <a:extLst>
                <a:ext uri="{FF2B5EF4-FFF2-40B4-BE49-F238E27FC236}">
                  <a16:creationId xmlns:a16="http://schemas.microsoft.com/office/drawing/2014/main" id="{BA37B7A7-759A-46C0-865E-0B27ABE73A6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;p12">
              <a:extLst>
                <a:ext uri="{FF2B5EF4-FFF2-40B4-BE49-F238E27FC236}">
                  <a16:creationId xmlns:a16="http://schemas.microsoft.com/office/drawing/2014/main" id="{8727B6A3-BAC8-4298-9D23-DE8BAEBFEA81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;p12">
              <a:extLst>
                <a:ext uri="{FF2B5EF4-FFF2-40B4-BE49-F238E27FC236}">
                  <a16:creationId xmlns:a16="http://schemas.microsoft.com/office/drawing/2014/main" id="{21BB45A4-FCE5-4719-90A0-01049CE876D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05;p12">
              <a:extLst>
                <a:ext uri="{FF2B5EF4-FFF2-40B4-BE49-F238E27FC236}">
                  <a16:creationId xmlns:a16="http://schemas.microsoft.com/office/drawing/2014/main" id="{D08CD44C-D2FA-42A9-8753-B65BD33A9F7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;p12">
              <a:extLst>
                <a:ext uri="{FF2B5EF4-FFF2-40B4-BE49-F238E27FC236}">
                  <a16:creationId xmlns:a16="http://schemas.microsoft.com/office/drawing/2014/main" id="{E759D58B-FCB7-401D-A12A-5D6BC90B772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7;p12">
              <a:extLst>
                <a:ext uri="{FF2B5EF4-FFF2-40B4-BE49-F238E27FC236}">
                  <a16:creationId xmlns:a16="http://schemas.microsoft.com/office/drawing/2014/main" id="{9C705F74-AB05-4F88-8771-92A839D08A5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8;p12">
              <a:extLst>
                <a:ext uri="{FF2B5EF4-FFF2-40B4-BE49-F238E27FC236}">
                  <a16:creationId xmlns:a16="http://schemas.microsoft.com/office/drawing/2014/main" id="{5EA442A6-BE27-436A-93CF-CCFFDA92565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36;p16">
            <a:extLst>
              <a:ext uri="{FF2B5EF4-FFF2-40B4-BE49-F238E27FC236}">
                <a16:creationId xmlns:a16="http://schemas.microsoft.com/office/drawing/2014/main" id="{BDBE08B7-AB1A-49CB-A8F4-686F193F6BD6}"/>
              </a:ext>
            </a:extLst>
          </p:cNvPr>
          <p:cNvSpPr txBox="1">
            <a:spLocks/>
          </p:cNvSpPr>
          <p:nvPr/>
        </p:nvSpPr>
        <p:spPr>
          <a:xfrm>
            <a:off x="735768" y="-1"/>
            <a:ext cx="7974123" cy="10529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d’élèves rentrant dans l’éducation secondaire/tertiaire par pays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8619F648-4782-4031-8F8E-EAA2FE44AF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27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239292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F2CF27D2-CC55-43DF-A5A6-DF642CAB3B0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grpSp>
        <p:nvGrpSpPr>
          <p:cNvPr id="35" name="Google Shape;450;p28">
            <a:extLst>
              <a:ext uri="{FF2B5EF4-FFF2-40B4-BE49-F238E27FC236}">
                <a16:creationId xmlns:a16="http://schemas.microsoft.com/office/drawing/2014/main" id="{B1572D79-BBD1-4F39-ACDC-57DB77D2E9A9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36" name="Google Shape;451;p28">
              <a:extLst>
                <a:ext uri="{FF2B5EF4-FFF2-40B4-BE49-F238E27FC236}">
                  <a16:creationId xmlns:a16="http://schemas.microsoft.com/office/drawing/2014/main" id="{4899E2C5-ADA6-4314-B11B-2640F2B0737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28">
              <a:extLst>
                <a:ext uri="{FF2B5EF4-FFF2-40B4-BE49-F238E27FC236}">
                  <a16:creationId xmlns:a16="http://schemas.microsoft.com/office/drawing/2014/main" id="{B2076093-0D23-41C1-B23F-6E7F433F893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28">
              <a:extLst>
                <a:ext uri="{FF2B5EF4-FFF2-40B4-BE49-F238E27FC236}">
                  <a16:creationId xmlns:a16="http://schemas.microsoft.com/office/drawing/2014/main" id="{CFA92825-F270-4137-A28C-D383AFF015F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28">
              <a:extLst>
                <a:ext uri="{FF2B5EF4-FFF2-40B4-BE49-F238E27FC236}">
                  <a16:creationId xmlns:a16="http://schemas.microsoft.com/office/drawing/2014/main" id="{01257B0E-C2B7-49B3-9A71-F53D83873F4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28">
              <a:extLst>
                <a:ext uri="{FF2B5EF4-FFF2-40B4-BE49-F238E27FC236}">
                  <a16:creationId xmlns:a16="http://schemas.microsoft.com/office/drawing/2014/main" id="{3E2EB675-9316-43B4-922B-11B028FC0A3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28">
              <a:extLst>
                <a:ext uri="{FF2B5EF4-FFF2-40B4-BE49-F238E27FC236}">
                  <a16:creationId xmlns:a16="http://schemas.microsoft.com/office/drawing/2014/main" id="{46FA4E75-1493-44DF-BADD-94C0C33714F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28">
              <a:extLst>
                <a:ext uri="{FF2B5EF4-FFF2-40B4-BE49-F238E27FC236}">
                  <a16:creationId xmlns:a16="http://schemas.microsoft.com/office/drawing/2014/main" id="{E1D22A90-0A9B-400F-BB86-368ED5FDD54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FE8B80-E862-48F9-A0BE-0DF37058982B}"/>
              </a:ext>
            </a:extLst>
          </p:cNvPr>
          <p:cNvSpPr txBox="1"/>
          <p:nvPr/>
        </p:nvSpPr>
        <p:spPr>
          <a:xfrm>
            <a:off x="808181" y="983674"/>
            <a:ext cx="7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Quels sont les </a:t>
            </a:r>
            <a:r>
              <a:rPr lang="fr-FR" b="1" i="0" dirty="0">
                <a:solidFill>
                  <a:srgbClr val="BD582C"/>
                </a:solidFill>
                <a:latin typeface="+mj-lt"/>
              </a:rPr>
              <a:t>pays avec un fort potentiel de clients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pour nos services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70901-7279-4B9E-BBC6-0A955C742922}"/>
              </a:ext>
            </a:extLst>
          </p:cNvPr>
          <p:cNvSpPr txBox="1"/>
          <p:nvPr/>
        </p:nvSpPr>
        <p:spPr>
          <a:xfrm>
            <a:off x="1163773" y="1385455"/>
            <a:ext cx="6096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Deux facteurs principaux vont jouer :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- la taille de la population cible (15-24 ans)</a:t>
            </a:r>
          </a:p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	- le PIB par habitant</a:t>
            </a:r>
          </a:p>
          <a:p>
            <a:pPr algn="l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Avec ces deux facte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urs en tête les pays au fort potentiel de clients sont: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DE0C7-404D-4A56-B3BA-1151CE3D1325}"/>
              </a:ext>
            </a:extLst>
          </p:cNvPr>
          <p:cNvSpPr txBox="1"/>
          <p:nvPr/>
        </p:nvSpPr>
        <p:spPr>
          <a:xfrm>
            <a:off x="1228427" y="2687787"/>
            <a:ext cx="3556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 L’Inde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La Chine (dictature)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Les Etats-Unis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L’Indonésie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Pakistan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A0E69-DF14-4CC1-AF69-C7FD5A3FAFAC}"/>
              </a:ext>
            </a:extLst>
          </p:cNvPr>
          <p:cNvSpPr txBox="1"/>
          <p:nvPr/>
        </p:nvSpPr>
        <p:spPr>
          <a:xfrm>
            <a:off x="3505192" y="2692405"/>
            <a:ext cx="3556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 La Norvège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Luxembourg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La Suisse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Danemark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Qatar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25B6C3B4-F468-4549-B47C-49DDB17B23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28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196362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1325FEF-E14C-4F90-AFC3-D99B43E03624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802B3-8C7C-476D-A798-42C35E12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0" y="748147"/>
            <a:ext cx="7022650" cy="3241963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35913172-FA42-4CC3-80C8-F9B82BF3B27D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8A96FF88-C391-40BC-94DA-12AAC618C918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76086CDF-9F07-4BBC-993C-EB8E1F9A657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E7D8EADF-BFE7-45E8-8A69-8CC20795DDA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1BA4838B-37DE-42F0-AE16-7CC1F4C64FF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1713630C-1532-4FEB-897C-F508DC746B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DE62D089-09D5-4BD7-8FE6-6156EBE75D26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02604B40-F870-4CCB-99AF-E14D9A432ED6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B8C01352-838B-400C-95BA-1742F1DF684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03B9C015-6013-45F3-9F60-20EF53469785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D6BA9A6F-1CB3-454B-95B5-ADC2BAFA54E3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E4DA728B-C8A7-4E52-9682-818CDCCD2ECF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91869085-4CDE-4514-9605-5450C117865A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B0CC993F-E989-44F7-8FCC-F16D563197E9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79F90FEC-D078-49F6-AC3D-FEE231FFCE4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F08138D1-8D23-46C9-B0E0-39D03E39A247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PIB par habitant par pays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4154F6-3B16-4E68-8055-C9EF05EAFC2C}"/>
              </a:ext>
            </a:extLst>
          </p:cNvPr>
          <p:cNvSpPr txBox="1"/>
          <p:nvPr/>
        </p:nvSpPr>
        <p:spPr>
          <a:xfrm>
            <a:off x="701956" y="3962401"/>
            <a:ext cx="519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La crise de 2008 a eu un impact négatif sur tous les pays sélectionnés mais à partir de 2011, les pays se sont relevés ou se sont stabilisés.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A26F50-E4E1-49CB-8502-97C5C4DFE241}"/>
              </a:ext>
            </a:extLst>
          </p:cNvPr>
          <p:cNvSpPr txBox="1"/>
          <p:nvPr/>
        </p:nvSpPr>
        <p:spPr>
          <a:xfrm>
            <a:off x="715810" y="4456547"/>
            <a:ext cx="519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Petits pays surreprésentés – surtout ceux provenant d’Europe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A10FFE00-5C3A-4844-901F-753C0DF077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29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78523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518943" y="3397621"/>
            <a:ext cx="5244548" cy="749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CONTEXTE ET OBJECTIFS</a:t>
            </a: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C8BF8D75-EAC0-47C8-8902-8AFF0FA1FCCC}"/>
              </a:ext>
            </a:extLst>
          </p:cNvPr>
          <p:cNvGrpSpPr/>
          <p:nvPr/>
        </p:nvGrpSpPr>
        <p:grpSpPr>
          <a:xfrm>
            <a:off x="171379" y="175282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827CD0CD-C9B8-4684-8B0F-A77DF4F45979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0F8260AB-C44F-4691-8806-9E26439AC2C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B4167B04-91A6-4D9A-B258-A672D3FE66E3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8DB71F6E-718B-4FC5-BE66-7EEE9F97CB97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DAD906B-4F3A-447D-B43A-355744AC8C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8606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C729CD6-9AC2-4A42-BFF6-B67C51637D79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C7FDF-53E3-45B8-9825-4FFFE9F9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1" y="703696"/>
            <a:ext cx="6890904" cy="3270259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2E1467F7-CD4B-4289-910C-853883377A80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3EE51D4F-C508-42CE-8573-35ECE275C73E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DE58CFD8-96C2-4E83-AA5C-A68167F8896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17A69C38-4DD3-4199-A2D8-EA078DD11302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08A665D2-E96D-43DE-8519-1D0DD106F1B9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0D9182ED-8266-4319-A978-1A870FADFDFD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DFA5780C-A7B4-43D0-A0E3-152EF546C55B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0BFB89DC-93EB-4EF0-BB58-D6A3AF8E603F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CCC5A907-E657-4401-9A4B-728DD02F1BE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34F892C2-A824-409F-872F-09D7338FA93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5200B001-CF75-4DE2-8B73-607448B8D137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68462A16-E315-45CB-84D4-738288BFE3D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13A859F3-B6B1-41AA-891A-E8D40C278FC9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3F9EAA9F-D977-4AC8-9A73-E250CFBAD330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E836243D-BA71-477D-B260-7E144B3989AC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36;p16">
            <a:extLst>
              <a:ext uri="{FF2B5EF4-FFF2-40B4-BE49-F238E27FC236}">
                <a16:creationId xmlns:a16="http://schemas.microsoft.com/office/drawing/2014/main" id="{20E9689F-BDE3-4831-938D-DF4DDE24E0BE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Population, entre 15-24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par pays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4A86B2-0C99-460D-BC6C-BE536CCD804D}"/>
              </a:ext>
            </a:extLst>
          </p:cNvPr>
          <p:cNvSpPr txBox="1"/>
          <p:nvPr/>
        </p:nvSpPr>
        <p:spPr>
          <a:xfrm>
            <a:off x="678864" y="4040911"/>
            <a:ext cx="547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Inde et Chine sont les pays avec le plus de population entre 15-24 ans.</a:t>
            </a:r>
          </a:p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Les USA, le Pakistan et l’Indonésie sont aussi d’excellents candidats. 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DF07B27A-0BF6-4AC6-BC10-ECC4B4196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30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62130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0FE2299-4544-49E9-A242-231E6DF0E149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D79B-EAC8-40C7-BE61-138D1386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4" y="777587"/>
            <a:ext cx="6618866" cy="3127903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DDC0ECF1-1B0A-45C2-A420-9018CD0A2965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C41C6A96-F2C9-4861-92BE-DC8A6C43DDB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401DE65C-C450-4B6E-9420-44B634C7069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5B78467F-0436-46EE-8777-11322A0F658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704CE508-B822-4667-A51F-4FC481B17AF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F6E90440-C9EB-4CCC-ACB6-7E523909662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B44695DE-4BCF-41BE-A2BA-258201A29A73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E9AC5A57-A248-40A8-8678-C2489A2A9A4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EA8693C1-2117-40B9-B1DD-3403DA7A667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31A3D20F-F080-419B-8875-B25B9F697673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B9678934-0AC1-471F-8219-CD0472CFE8A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E6465D18-A6EF-4FD6-8A38-DE0AC210A2DB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7E86FB56-FCCD-4A97-B01F-372C5808246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E9C4FC14-BCB0-4608-9B76-DD9B4F2C9D07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A9F5EFE7-EE15-4E62-8C85-A25D764395E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36;p16">
            <a:extLst>
              <a:ext uri="{FF2B5EF4-FFF2-40B4-BE49-F238E27FC236}">
                <a16:creationId xmlns:a16="http://schemas.microsoft.com/office/drawing/2014/main" id="{5DC891A4-30DF-45F0-B65E-92B9FD3B9167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d’internet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 pays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02725-061A-4E44-8D8E-ACE033FA8DD9}"/>
              </a:ext>
            </a:extLst>
          </p:cNvPr>
          <p:cNvSpPr txBox="1"/>
          <p:nvPr/>
        </p:nvSpPr>
        <p:spPr>
          <a:xfrm>
            <a:off x="715810" y="3911601"/>
            <a:ext cx="519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Petits pays surreprésentés – tous provenant d’Europe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690F22D-6C9C-4472-9EFF-87219F4FEF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31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38446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FFD108-5BC8-46AC-A9B4-FDFAB27AC97B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8C16-8969-4484-B6BB-D42DB2BD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1" y="740641"/>
            <a:ext cx="6904328" cy="3290573"/>
          </a:xfrm>
          <a:prstGeom prst="rect">
            <a:avLst/>
          </a:prstGeom>
        </p:spPr>
      </p:pic>
      <p:grpSp>
        <p:nvGrpSpPr>
          <p:cNvPr id="12" name="Google Shape;194;p12">
            <a:extLst>
              <a:ext uri="{FF2B5EF4-FFF2-40B4-BE49-F238E27FC236}">
                <a16:creationId xmlns:a16="http://schemas.microsoft.com/office/drawing/2014/main" id="{475C61E2-6D15-4734-AD33-E26992F3DFBF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3" name="Google Shape;195;p12">
              <a:extLst>
                <a:ext uri="{FF2B5EF4-FFF2-40B4-BE49-F238E27FC236}">
                  <a16:creationId xmlns:a16="http://schemas.microsoft.com/office/drawing/2014/main" id="{1AEEC069-EE29-4066-BDA5-637BC3FAEA82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>
              <a:extLst>
                <a:ext uri="{FF2B5EF4-FFF2-40B4-BE49-F238E27FC236}">
                  <a16:creationId xmlns:a16="http://schemas.microsoft.com/office/drawing/2014/main" id="{651D2590-8CAA-48BE-B1F1-D316ED628EB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>
              <a:extLst>
                <a:ext uri="{FF2B5EF4-FFF2-40B4-BE49-F238E27FC236}">
                  <a16:creationId xmlns:a16="http://schemas.microsoft.com/office/drawing/2014/main" id="{A71A6A7A-FB33-4166-A8BD-87E89718EE7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>
              <a:extLst>
                <a:ext uri="{FF2B5EF4-FFF2-40B4-BE49-F238E27FC236}">
                  <a16:creationId xmlns:a16="http://schemas.microsoft.com/office/drawing/2014/main" id="{FAED8A17-6450-4092-9C35-CDD475A82E49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>
              <a:extLst>
                <a:ext uri="{FF2B5EF4-FFF2-40B4-BE49-F238E27FC236}">
                  <a16:creationId xmlns:a16="http://schemas.microsoft.com/office/drawing/2014/main" id="{800D67A9-A525-4A66-84E2-2CB0A14D8AB9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>
              <a:extLst>
                <a:ext uri="{FF2B5EF4-FFF2-40B4-BE49-F238E27FC236}">
                  <a16:creationId xmlns:a16="http://schemas.microsoft.com/office/drawing/2014/main" id="{F4D44C13-A663-4146-8E91-EB88EF66E79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>
              <a:extLst>
                <a:ext uri="{FF2B5EF4-FFF2-40B4-BE49-F238E27FC236}">
                  <a16:creationId xmlns:a16="http://schemas.microsoft.com/office/drawing/2014/main" id="{D292558F-548C-4290-89D7-BBD8F836CF8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2;p12">
              <a:extLst>
                <a:ext uri="{FF2B5EF4-FFF2-40B4-BE49-F238E27FC236}">
                  <a16:creationId xmlns:a16="http://schemas.microsoft.com/office/drawing/2014/main" id="{BF94927B-90EE-48D7-A974-A5B8227D087E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>
              <a:extLst>
                <a:ext uri="{FF2B5EF4-FFF2-40B4-BE49-F238E27FC236}">
                  <a16:creationId xmlns:a16="http://schemas.microsoft.com/office/drawing/2014/main" id="{6D8508A9-2A02-4719-AB35-CD2EF923F56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>
              <a:extLst>
                <a:ext uri="{FF2B5EF4-FFF2-40B4-BE49-F238E27FC236}">
                  <a16:creationId xmlns:a16="http://schemas.microsoft.com/office/drawing/2014/main" id="{D20CC465-63B0-4956-9EC5-6523F211479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05;p12">
              <a:extLst>
                <a:ext uri="{FF2B5EF4-FFF2-40B4-BE49-F238E27FC236}">
                  <a16:creationId xmlns:a16="http://schemas.microsoft.com/office/drawing/2014/main" id="{7CA498F2-218B-42BF-8B82-180D74FB2EF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>
              <a:extLst>
                <a:ext uri="{FF2B5EF4-FFF2-40B4-BE49-F238E27FC236}">
                  <a16:creationId xmlns:a16="http://schemas.microsoft.com/office/drawing/2014/main" id="{7D8D2171-7B6A-4282-871D-8A8F5E21270F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>
              <a:extLst>
                <a:ext uri="{FF2B5EF4-FFF2-40B4-BE49-F238E27FC236}">
                  <a16:creationId xmlns:a16="http://schemas.microsoft.com/office/drawing/2014/main" id="{AE93B81F-D3AA-4388-813A-124C28CC3899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>
              <a:extLst>
                <a:ext uri="{FF2B5EF4-FFF2-40B4-BE49-F238E27FC236}">
                  <a16:creationId xmlns:a16="http://schemas.microsoft.com/office/drawing/2014/main" id="{0FD0BE43-97D8-4FFD-883A-608BE56D91E0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36;p16">
            <a:extLst>
              <a:ext uri="{FF2B5EF4-FFF2-40B4-BE49-F238E27FC236}">
                <a16:creationId xmlns:a16="http://schemas.microsoft.com/office/drawing/2014/main" id="{77B945F6-D37F-41FB-B4C3-1B6780A46F27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7780159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Pourcentage du PIB national dédié à l’éducation pays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8A47E-28E1-432B-B006-01B42EAC394D}"/>
              </a:ext>
            </a:extLst>
          </p:cNvPr>
          <p:cNvSpPr txBox="1"/>
          <p:nvPr/>
        </p:nvSpPr>
        <p:spPr>
          <a:xfrm>
            <a:off x="706571" y="3957784"/>
            <a:ext cx="591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Petits pays et assez pauvre (ou avec une dictature en place) surreprésentés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BBF23C81-6322-4EC0-B546-0786AF0DFD7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32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87147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FCB1D4-F8BB-4DF0-8333-623425671F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343" y="699799"/>
            <a:ext cx="5324330" cy="2906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36D709-8766-49AA-86D9-386847B3BE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7383" y="868214"/>
            <a:ext cx="2955832" cy="191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24E10-C541-4451-8D30-3678DA924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291" y="3629891"/>
            <a:ext cx="942110" cy="139555"/>
          </a:xfrm>
          <a:prstGeom prst="rect">
            <a:avLst/>
          </a:prstGeom>
        </p:spPr>
      </p:pic>
      <p:grpSp>
        <p:nvGrpSpPr>
          <p:cNvPr id="16" name="Google Shape;194;p12">
            <a:extLst>
              <a:ext uri="{FF2B5EF4-FFF2-40B4-BE49-F238E27FC236}">
                <a16:creationId xmlns:a16="http://schemas.microsoft.com/office/drawing/2014/main" id="{BAA7AF49-305A-4F09-B976-A60B5E375CEF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17" name="Google Shape;195;p12">
              <a:extLst>
                <a:ext uri="{FF2B5EF4-FFF2-40B4-BE49-F238E27FC236}">
                  <a16:creationId xmlns:a16="http://schemas.microsoft.com/office/drawing/2014/main" id="{EE010B2F-E556-45A3-BF42-0DE91DAAE2E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;p12">
              <a:extLst>
                <a:ext uri="{FF2B5EF4-FFF2-40B4-BE49-F238E27FC236}">
                  <a16:creationId xmlns:a16="http://schemas.microsoft.com/office/drawing/2014/main" id="{A2E18DE2-CC44-4F13-8E78-CF764DBEE076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;p12">
              <a:extLst>
                <a:ext uri="{FF2B5EF4-FFF2-40B4-BE49-F238E27FC236}">
                  <a16:creationId xmlns:a16="http://schemas.microsoft.com/office/drawing/2014/main" id="{D8579F55-47B2-44C6-8017-F76A0282F97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;p12">
              <a:extLst>
                <a:ext uri="{FF2B5EF4-FFF2-40B4-BE49-F238E27FC236}">
                  <a16:creationId xmlns:a16="http://schemas.microsoft.com/office/drawing/2014/main" id="{1F696190-372B-4443-9854-5FA4B2D84E10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;p12">
              <a:extLst>
                <a:ext uri="{FF2B5EF4-FFF2-40B4-BE49-F238E27FC236}">
                  <a16:creationId xmlns:a16="http://schemas.microsoft.com/office/drawing/2014/main" id="{76D68F5E-66A3-4539-9F8B-BFD41035CB1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0;p12">
              <a:extLst>
                <a:ext uri="{FF2B5EF4-FFF2-40B4-BE49-F238E27FC236}">
                  <a16:creationId xmlns:a16="http://schemas.microsoft.com/office/drawing/2014/main" id="{4F95D687-9F77-4548-BFB0-9DD92CCE86D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1;p12">
              <a:extLst>
                <a:ext uri="{FF2B5EF4-FFF2-40B4-BE49-F238E27FC236}">
                  <a16:creationId xmlns:a16="http://schemas.microsoft.com/office/drawing/2014/main" id="{472B6E78-E99F-4811-828E-18F0C4E8F4C4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02;p12">
              <a:extLst>
                <a:ext uri="{FF2B5EF4-FFF2-40B4-BE49-F238E27FC236}">
                  <a16:creationId xmlns:a16="http://schemas.microsoft.com/office/drawing/2014/main" id="{23B6CC4A-0667-4E06-BF3C-C0463FB350D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;p12">
              <a:extLst>
                <a:ext uri="{FF2B5EF4-FFF2-40B4-BE49-F238E27FC236}">
                  <a16:creationId xmlns:a16="http://schemas.microsoft.com/office/drawing/2014/main" id="{F92B04EA-2067-4FF9-91F3-ED11ED937F6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4;p12">
              <a:extLst>
                <a:ext uri="{FF2B5EF4-FFF2-40B4-BE49-F238E27FC236}">
                  <a16:creationId xmlns:a16="http://schemas.microsoft.com/office/drawing/2014/main" id="{14784AB9-D619-4CA7-A2B9-F5B07EB869B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05;p12">
              <a:extLst>
                <a:ext uri="{FF2B5EF4-FFF2-40B4-BE49-F238E27FC236}">
                  <a16:creationId xmlns:a16="http://schemas.microsoft.com/office/drawing/2014/main" id="{41B72D70-9A88-4613-A9D6-A840E746886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;p12">
              <a:extLst>
                <a:ext uri="{FF2B5EF4-FFF2-40B4-BE49-F238E27FC236}">
                  <a16:creationId xmlns:a16="http://schemas.microsoft.com/office/drawing/2014/main" id="{1D45FBFE-2DAD-4C0B-92F0-2A5FA05CDCB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7;p12">
              <a:extLst>
                <a:ext uri="{FF2B5EF4-FFF2-40B4-BE49-F238E27FC236}">
                  <a16:creationId xmlns:a16="http://schemas.microsoft.com/office/drawing/2014/main" id="{FD4EE03E-976C-480D-A7E5-41F1C3FC5CB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8;p12">
              <a:extLst>
                <a:ext uri="{FF2B5EF4-FFF2-40B4-BE49-F238E27FC236}">
                  <a16:creationId xmlns:a16="http://schemas.microsoft.com/office/drawing/2014/main" id="{1AA2EDDE-5E23-4BD3-BFBA-12C701DBD86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36;p16">
            <a:extLst>
              <a:ext uri="{FF2B5EF4-FFF2-40B4-BE49-F238E27FC236}">
                <a16:creationId xmlns:a16="http://schemas.microsoft.com/office/drawing/2014/main" id="{325A7123-F00A-4BFD-A524-92F4FB20F34F}"/>
              </a:ext>
            </a:extLst>
          </p:cNvPr>
          <p:cNvSpPr txBox="1">
            <a:spLocks/>
          </p:cNvSpPr>
          <p:nvPr/>
        </p:nvSpPr>
        <p:spPr>
          <a:xfrm>
            <a:off x="735768" y="0"/>
            <a:ext cx="8408232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élèves/prof dans l’éducation secondaire/tertiaire par pays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1977F5-9A44-4FCD-BC65-AFC0E293522E}"/>
              </a:ext>
            </a:extLst>
          </p:cNvPr>
          <p:cNvSpPr txBox="1"/>
          <p:nvPr/>
        </p:nvSpPr>
        <p:spPr>
          <a:xfrm>
            <a:off x="706571" y="3957784"/>
            <a:ext cx="591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Petits pays et assez pauvre (ou avec une dictature en place) surreprésentés</a:t>
            </a: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8D5A7793-43D1-4283-B995-D0FA7E9B1C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33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97430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3F1223-E578-4635-BBAD-B5D7A79F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011" y="906895"/>
            <a:ext cx="5455372" cy="2901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C37028-5A45-4B57-A8CA-0E402275E0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6619" y="1043710"/>
            <a:ext cx="2789382" cy="2159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A69C7-411B-43EA-91C0-AEF02E0A05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4582" y="3833090"/>
            <a:ext cx="868219" cy="152978"/>
          </a:xfrm>
          <a:prstGeom prst="rect">
            <a:avLst/>
          </a:prstGeom>
        </p:spPr>
      </p:pic>
      <p:grpSp>
        <p:nvGrpSpPr>
          <p:cNvPr id="62" name="Google Shape;194;p12">
            <a:extLst>
              <a:ext uri="{FF2B5EF4-FFF2-40B4-BE49-F238E27FC236}">
                <a16:creationId xmlns:a16="http://schemas.microsoft.com/office/drawing/2014/main" id="{CCE4C5BE-E2B0-4F97-A52B-46D094295EF1}"/>
              </a:ext>
            </a:extLst>
          </p:cNvPr>
          <p:cNvGrpSpPr/>
          <p:nvPr/>
        </p:nvGrpSpPr>
        <p:grpSpPr>
          <a:xfrm>
            <a:off x="270595" y="158479"/>
            <a:ext cx="309041" cy="403123"/>
            <a:chOff x="590250" y="244200"/>
            <a:chExt cx="407975" cy="532175"/>
          </a:xfrm>
        </p:grpSpPr>
        <p:sp>
          <p:nvSpPr>
            <p:cNvPr id="63" name="Google Shape;195;p12">
              <a:extLst>
                <a:ext uri="{FF2B5EF4-FFF2-40B4-BE49-F238E27FC236}">
                  <a16:creationId xmlns:a16="http://schemas.microsoft.com/office/drawing/2014/main" id="{0B0AFC82-F1AD-410A-A081-7007227C931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6;p12">
              <a:extLst>
                <a:ext uri="{FF2B5EF4-FFF2-40B4-BE49-F238E27FC236}">
                  <a16:creationId xmlns:a16="http://schemas.microsoft.com/office/drawing/2014/main" id="{871AB90C-A49F-4D62-89F8-38C7BC65D9B8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7;p12">
              <a:extLst>
                <a:ext uri="{FF2B5EF4-FFF2-40B4-BE49-F238E27FC236}">
                  <a16:creationId xmlns:a16="http://schemas.microsoft.com/office/drawing/2014/main" id="{F83D73EC-5565-4536-8476-01BFFFEE0E1F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8;p12">
              <a:extLst>
                <a:ext uri="{FF2B5EF4-FFF2-40B4-BE49-F238E27FC236}">
                  <a16:creationId xmlns:a16="http://schemas.microsoft.com/office/drawing/2014/main" id="{275BBC46-0695-4E2A-832B-649BB6E9AFE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9;p12">
              <a:extLst>
                <a:ext uri="{FF2B5EF4-FFF2-40B4-BE49-F238E27FC236}">
                  <a16:creationId xmlns:a16="http://schemas.microsoft.com/office/drawing/2014/main" id="{EF520169-A55E-4378-A571-6A486DF3960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;p12">
              <a:extLst>
                <a:ext uri="{FF2B5EF4-FFF2-40B4-BE49-F238E27FC236}">
                  <a16:creationId xmlns:a16="http://schemas.microsoft.com/office/drawing/2014/main" id="{9C098AC9-55E2-46D8-BF37-C958C050C05B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1;p12">
              <a:extLst>
                <a:ext uri="{FF2B5EF4-FFF2-40B4-BE49-F238E27FC236}">
                  <a16:creationId xmlns:a16="http://schemas.microsoft.com/office/drawing/2014/main" id="{DDFE96AC-8879-4994-B0D7-EE045F422266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02;p12">
              <a:extLst>
                <a:ext uri="{FF2B5EF4-FFF2-40B4-BE49-F238E27FC236}">
                  <a16:creationId xmlns:a16="http://schemas.microsoft.com/office/drawing/2014/main" id="{649675F6-0F15-4113-9CB6-A65B42D1BF6C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3;p12">
              <a:extLst>
                <a:ext uri="{FF2B5EF4-FFF2-40B4-BE49-F238E27FC236}">
                  <a16:creationId xmlns:a16="http://schemas.microsoft.com/office/drawing/2014/main" id="{2864140B-466A-4817-B85C-81AB41E56715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4;p12">
              <a:extLst>
                <a:ext uri="{FF2B5EF4-FFF2-40B4-BE49-F238E27FC236}">
                  <a16:creationId xmlns:a16="http://schemas.microsoft.com/office/drawing/2014/main" id="{12F53034-A043-4ABD-83F6-A792626CD51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05;p12">
              <a:extLst>
                <a:ext uri="{FF2B5EF4-FFF2-40B4-BE49-F238E27FC236}">
                  <a16:creationId xmlns:a16="http://schemas.microsoft.com/office/drawing/2014/main" id="{FA7E49BA-9904-440E-8281-8D1578A08C2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6;p12">
              <a:extLst>
                <a:ext uri="{FF2B5EF4-FFF2-40B4-BE49-F238E27FC236}">
                  <a16:creationId xmlns:a16="http://schemas.microsoft.com/office/drawing/2014/main" id="{918A28DB-7757-4AE4-A18F-D4E280DAEF29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;p12">
              <a:extLst>
                <a:ext uri="{FF2B5EF4-FFF2-40B4-BE49-F238E27FC236}">
                  <a16:creationId xmlns:a16="http://schemas.microsoft.com/office/drawing/2014/main" id="{A4F25EBE-2444-4C7D-B0C8-8C565365851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8;p12">
              <a:extLst>
                <a:ext uri="{FF2B5EF4-FFF2-40B4-BE49-F238E27FC236}">
                  <a16:creationId xmlns:a16="http://schemas.microsoft.com/office/drawing/2014/main" id="{C5093382-9567-40D7-BEAB-3D3CFF2D2536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236;p16">
            <a:extLst>
              <a:ext uri="{FF2B5EF4-FFF2-40B4-BE49-F238E27FC236}">
                <a16:creationId xmlns:a16="http://schemas.microsoft.com/office/drawing/2014/main" id="{90CA0BF9-CC5B-4F2E-8278-E8AD5446AC19}"/>
              </a:ext>
            </a:extLst>
          </p:cNvPr>
          <p:cNvSpPr txBox="1">
            <a:spLocks/>
          </p:cNvSpPr>
          <p:nvPr/>
        </p:nvSpPr>
        <p:spPr>
          <a:xfrm>
            <a:off x="735768" y="-1"/>
            <a:ext cx="7974123" cy="10529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d’élèves rentrant dans l’éducation secondaire/tertiaire par pays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4AB94A-DB10-485C-ADCB-10FC39A5C7DA}"/>
              </a:ext>
            </a:extLst>
          </p:cNvPr>
          <p:cNvSpPr txBox="1"/>
          <p:nvPr/>
        </p:nvSpPr>
        <p:spPr>
          <a:xfrm>
            <a:off x="706571" y="3957784"/>
            <a:ext cx="591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Petits pays et assez pauvre (ou avec une dictature en place) surreprésentés</a:t>
            </a:r>
          </a:p>
        </p:txBody>
      </p:sp>
      <p:sp>
        <p:nvSpPr>
          <p:cNvPr id="79" name="Slide Number Placeholder 4">
            <a:extLst>
              <a:ext uri="{FF2B5EF4-FFF2-40B4-BE49-F238E27FC236}">
                <a16:creationId xmlns:a16="http://schemas.microsoft.com/office/drawing/2014/main" id="{4918B3DB-DB08-490D-A3F7-97919EF60E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34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651869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F2CF27D2-CC55-43DF-A5A6-DF642CAB3B0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grpSp>
        <p:nvGrpSpPr>
          <p:cNvPr id="35" name="Google Shape;450;p28">
            <a:extLst>
              <a:ext uri="{FF2B5EF4-FFF2-40B4-BE49-F238E27FC236}">
                <a16:creationId xmlns:a16="http://schemas.microsoft.com/office/drawing/2014/main" id="{B1572D79-BBD1-4F39-ACDC-57DB77D2E9A9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36" name="Google Shape;451;p28">
              <a:extLst>
                <a:ext uri="{FF2B5EF4-FFF2-40B4-BE49-F238E27FC236}">
                  <a16:creationId xmlns:a16="http://schemas.microsoft.com/office/drawing/2014/main" id="{4899E2C5-ADA6-4314-B11B-2640F2B0737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28">
              <a:extLst>
                <a:ext uri="{FF2B5EF4-FFF2-40B4-BE49-F238E27FC236}">
                  <a16:creationId xmlns:a16="http://schemas.microsoft.com/office/drawing/2014/main" id="{B2076093-0D23-41C1-B23F-6E7F433F893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28">
              <a:extLst>
                <a:ext uri="{FF2B5EF4-FFF2-40B4-BE49-F238E27FC236}">
                  <a16:creationId xmlns:a16="http://schemas.microsoft.com/office/drawing/2014/main" id="{CFA92825-F270-4137-A28C-D383AFF015F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28">
              <a:extLst>
                <a:ext uri="{FF2B5EF4-FFF2-40B4-BE49-F238E27FC236}">
                  <a16:creationId xmlns:a16="http://schemas.microsoft.com/office/drawing/2014/main" id="{01257B0E-C2B7-49B3-9A71-F53D83873F4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28">
              <a:extLst>
                <a:ext uri="{FF2B5EF4-FFF2-40B4-BE49-F238E27FC236}">
                  <a16:creationId xmlns:a16="http://schemas.microsoft.com/office/drawing/2014/main" id="{3E2EB675-9316-43B4-922B-11B028FC0A3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28">
              <a:extLst>
                <a:ext uri="{FF2B5EF4-FFF2-40B4-BE49-F238E27FC236}">
                  <a16:creationId xmlns:a16="http://schemas.microsoft.com/office/drawing/2014/main" id="{46FA4E75-1493-44DF-BADD-94C0C33714F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28">
              <a:extLst>
                <a:ext uri="{FF2B5EF4-FFF2-40B4-BE49-F238E27FC236}">
                  <a16:creationId xmlns:a16="http://schemas.microsoft.com/office/drawing/2014/main" id="{E1D22A90-0A9B-400F-BB86-368ED5FDD54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FE8B80-E862-48F9-A0BE-0DF37058982B}"/>
              </a:ext>
            </a:extLst>
          </p:cNvPr>
          <p:cNvSpPr txBox="1"/>
          <p:nvPr/>
        </p:nvSpPr>
        <p:spPr>
          <a:xfrm>
            <a:off x="808181" y="983674"/>
            <a:ext cx="76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Pour chacun de ces pays, quelle sera </a:t>
            </a:r>
            <a:r>
              <a:rPr lang="fr-FR" b="1" i="0" dirty="0">
                <a:solidFill>
                  <a:srgbClr val="BD582C"/>
                </a:solidFill>
                <a:effectLst/>
                <a:latin typeface="+mj-lt"/>
              </a:rPr>
              <a:t>l’évolution de ce potentiel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de clients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7367-E9D7-4EC8-AF0A-603A09EF809C}"/>
              </a:ext>
            </a:extLst>
          </p:cNvPr>
          <p:cNvSpPr txBox="1"/>
          <p:nvPr/>
        </p:nvSpPr>
        <p:spPr>
          <a:xfrm>
            <a:off x="858973" y="1413169"/>
            <a:ext cx="3556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L’Inde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Population en augmentation</a:t>
            </a:r>
            <a:endParaRPr lang="fr-FR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 Chine (dictature)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Population en diminution </a:t>
            </a:r>
          </a:p>
          <a:p>
            <a:pPr lvl="1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(mais toujours 2</a:t>
            </a:r>
            <a:r>
              <a:rPr lang="fr-FR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nd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plus gros pool)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Les Etats-Unis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Population stable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L’Indonésie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Population stable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Pakistan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Population stable</a:t>
            </a:r>
          </a:p>
          <a:p>
            <a:pPr marL="742950" lvl="1" indent="-285750">
              <a:buFontTx/>
              <a:buChar char="-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DBC3B-64D0-4451-B340-A49CD3506EC5}"/>
              </a:ext>
            </a:extLst>
          </p:cNvPr>
          <p:cNvSpPr txBox="1"/>
          <p:nvPr/>
        </p:nvSpPr>
        <p:spPr>
          <a:xfrm>
            <a:off x="4281048" y="2018150"/>
            <a:ext cx="355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Luxembourg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La Norvège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Danemark</a:t>
            </a:r>
          </a:p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La Suisse</a:t>
            </a:r>
          </a:p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Le Qatar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F63DA-9A8A-4878-88C6-8FED3B540B3B}"/>
              </a:ext>
            </a:extLst>
          </p:cNvPr>
          <p:cNvSpPr txBox="1"/>
          <p:nvPr/>
        </p:nvSpPr>
        <p:spPr>
          <a:xfrm>
            <a:off x="4239484" y="1459350"/>
            <a:ext cx="355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PIB par habitant en augmentation ou stagnation pour tous ces pays: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94733DB2-7BAD-4BF8-80F5-D7745A08C0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35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5165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5586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CONCLUSION</a:t>
            </a: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2" name="Google Shape;239;p16">
            <a:extLst>
              <a:ext uri="{FF2B5EF4-FFF2-40B4-BE49-F238E27FC236}">
                <a16:creationId xmlns:a16="http://schemas.microsoft.com/office/drawing/2014/main" id="{C8D42551-C8C6-48D2-A2CE-368E794E5DFD}"/>
              </a:ext>
            </a:extLst>
          </p:cNvPr>
          <p:cNvGrpSpPr/>
          <p:nvPr/>
        </p:nvGrpSpPr>
        <p:grpSpPr>
          <a:xfrm>
            <a:off x="171379" y="175282"/>
            <a:ext cx="369505" cy="369505"/>
            <a:chOff x="2594050" y="1631825"/>
            <a:chExt cx="439625" cy="439625"/>
          </a:xfrm>
        </p:grpSpPr>
        <p:sp>
          <p:nvSpPr>
            <p:cNvPr id="13" name="Google Shape;240;p16">
              <a:extLst>
                <a:ext uri="{FF2B5EF4-FFF2-40B4-BE49-F238E27FC236}">
                  <a16:creationId xmlns:a16="http://schemas.microsoft.com/office/drawing/2014/main" id="{3D8B6206-842F-43EF-8B03-9A478BBA54A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;p16">
              <a:extLst>
                <a:ext uri="{FF2B5EF4-FFF2-40B4-BE49-F238E27FC236}">
                  <a16:creationId xmlns:a16="http://schemas.microsoft.com/office/drawing/2014/main" id="{FB04C7E6-7A9F-44AB-8ED4-7EA3065BBB2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2;p16">
              <a:extLst>
                <a:ext uri="{FF2B5EF4-FFF2-40B4-BE49-F238E27FC236}">
                  <a16:creationId xmlns:a16="http://schemas.microsoft.com/office/drawing/2014/main" id="{9120BD8A-E699-4A0C-AD52-B8EEC176AF2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;p16">
              <a:extLst>
                <a:ext uri="{FF2B5EF4-FFF2-40B4-BE49-F238E27FC236}">
                  <a16:creationId xmlns:a16="http://schemas.microsoft.com/office/drawing/2014/main" id="{6BFF528C-03CE-4AFB-8612-F51F957634A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9EF0580A-0851-497C-845A-25FE652737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36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782323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F2CF27D2-CC55-43DF-A5A6-DF642CAB3B0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grpSp>
        <p:nvGrpSpPr>
          <p:cNvPr id="35" name="Google Shape;450;p28">
            <a:extLst>
              <a:ext uri="{FF2B5EF4-FFF2-40B4-BE49-F238E27FC236}">
                <a16:creationId xmlns:a16="http://schemas.microsoft.com/office/drawing/2014/main" id="{B1572D79-BBD1-4F39-ACDC-57DB77D2E9A9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36" name="Google Shape;451;p28">
              <a:extLst>
                <a:ext uri="{FF2B5EF4-FFF2-40B4-BE49-F238E27FC236}">
                  <a16:creationId xmlns:a16="http://schemas.microsoft.com/office/drawing/2014/main" id="{4899E2C5-ADA6-4314-B11B-2640F2B0737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28">
              <a:extLst>
                <a:ext uri="{FF2B5EF4-FFF2-40B4-BE49-F238E27FC236}">
                  <a16:creationId xmlns:a16="http://schemas.microsoft.com/office/drawing/2014/main" id="{B2076093-0D23-41C1-B23F-6E7F433F893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28">
              <a:extLst>
                <a:ext uri="{FF2B5EF4-FFF2-40B4-BE49-F238E27FC236}">
                  <a16:creationId xmlns:a16="http://schemas.microsoft.com/office/drawing/2014/main" id="{CFA92825-F270-4137-A28C-D383AFF015F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28">
              <a:extLst>
                <a:ext uri="{FF2B5EF4-FFF2-40B4-BE49-F238E27FC236}">
                  <a16:creationId xmlns:a16="http://schemas.microsoft.com/office/drawing/2014/main" id="{01257B0E-C2B7-49B3-9A71-F53D83873F4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28">
              <a:extLst>
                <a:ext uri="{FF2B5EF4-FFF2-40B4-BE49-F238E27FC236}">
                  <a16:creationId xmlns:a16="http://schemas.microsoft.com/office/drawing/2014/main" id="{3E2EB675-9316-43B4-922B-11B028FC0A3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28">
              <a:extLst>
                <a:ext uri="{FF2B5EF4-FFF2-40B4-BE49-F238E27FC236}">
                  <a16:creationId xmlns:a16="http://schemas.microsoft.com/office/drawing/2014/main" id="{46FA4E75-1493-44DF-BADD-94C0C33714F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28">
              <a:extLst>
                <a:ext uri="{FF2B5EF4-FFF2-40B4-BE49-F238E27FC236}">
                  <a16:creationId xmlns:a16="http://schemas.microsoft.com/office/drawing/2014/main" id="{E1D22A90-0A9B-400F-BB86-368ED5FDD54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FE8B80-E862-48F9-A0BE-0DF37058982B}"/>
              </a:ext>
            </a:extLst>
          </p:cNvPr>
          <p:cNvSpPr txBox="1"/>
          <p:nvPr/>
        </p:nvSpPr>
        <p:spPr>
          <a:xfrm>
            <a:off x="808181" y="983674"/>
            <a:ext cx="7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Dans </a:t>
            </a:r>
            <a:r>
              <a:rPr lang="fr-FR" b="1" i="0" dirty="0">
                <a:solidFill>
                  <a:srgbClr val="BD582C"/>
                </a:solidFill>
                <a:effectLst/>
                <a:latin typeface="+mj-lt"/>
              </a:rPr>
              <a:t>quels pays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l'entreprise doit-elle opérer </a:t>
            </a:r>
            <a:r>
              <a:rPr lang="fr-FR" b="1" i="0" dirty="0">
                <a:solidFill>
                  <a:srgbClr val="BD582C"/>
                </a:solidFill>
                <a:effectLst/>
                <a:latin typeface="+mj-lt"/>
              </a:rPr>
              <a:t>en priorité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7B355C-0CEE-44F9-8714-646ACC0064FD}"/>
              </a:ext>
            </a:extLst>
          </p:cNvPr>
          <p:cNvSpPr txBox="1"/>
          <p:nvPr/>
        </p:nvSpPr>
        <p:spPr>
          <a:xfrm>
            <a:off x="775854" y="1427023"/>
            <a:ext cx="6664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Deux axes: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Soit les petits pays (en Europe) où le niveau de vie est très élevés: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Luxembourg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Norvège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Danemark</a:t>
            </a:r>
          </a:p>
          <a:p>
            <a:pPr marL="742950" lvl="1" indent="-285750">
              <a:buFontTx/>
              <a:buChar char="-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Soit les pays avec le plus d’individus pouvant devenir des futurs clients :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L’Inde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L’Indonésie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Les Etats-Unis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 Chine (dictature – fermeture de plus en plus étroite sur les sociétés étrangères)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D855F98-707D-44C7-98FB-E52DDD0625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37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325061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650;p40">
            <a:extLst>
              <a:ext uri="{FF2B5EF4-FFF2-40B4-BE49-F238E27FC236}">
                <a16:creationId xmlns:a16="http://schemas.microsoft.com/office/drawing/2014/main" id="{541E8748-FC79-41AE-AEF5-DDDAABC6ECAE}"/>
              </a:ext>
            </a:extLst>
          </p:cNvPr>
          <p:cNvSpPr/>
          <p:nvPr/>
        </p:nvSpPr>
        <p:spPr>
          <a:xfrm>
            <a:off x="637310" y="1439826"/>
            <a:ext cx="3943926" cy="14326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>
                <a:solidFill>
                  <a:srgbClr val="BD582C"/>
                </a:solidFill>
              </a:rPr>
              <a:t>FORCE DE CE JEU DE DONNÉES… </a:t>
            </a:r>
            <a:endParaRPr lang="fr-FR" sz="1400" dirty="0">
              <a:solidFill>
                <a:srgbClr val="BD582C"/>
              </a:solidFill>
            </a:endParaRPr>
          </a:p>
        </p:txBody>
      </p:sp>
      <p:sp>
        <p:nvSpPr>
          <p:cNvPr id="27" name="Google Shape;651;p40">
            <a:extLst>
              <a:ext uri="{FF2B5EF4-FFF2-40B4-BE49-F238E27FC236}">
                <a16:creationId xmlns:a16="http://schemas.microsoft.com/office/drawing/2014/main" id="{16D5155A-4222-4BF1-94B1-D0C93546FC85}"/>
              </a:ext>
            </a:extLst>
          </p:cNvPr>
          <p:cNvSpPr/>
          <p:nvPr/>
        </p:nvSpPr>
        <p:spPr>
          <a:xfrm>
            <a:off x="4784436" y="1439823"/>
            <a:ext cx="3796146" cy="25410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>
                <a:solidFill>
                  <a:srgbClr val="BD582C"/>
                </a:solidFill>
              </a:rPr>
              <a:t>… ET CES LIMITES</a:t>
            </a:r>
            <a:endParaRPr lang="fr-FR" sz="1400" dirty="0">
              <a:solidFill>
                <a:srgbClr val="BD582C"/>
              </a:solidFill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657257" y="1781371"/>
            <a:ext cx="3628416" cy="1322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Quantité d’informations sur l’éducation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Quantité d’informations sur les pays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Qualité de l’information (Banque Mondiale)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913745" y="1780473"/>
            <a:ext cx="3713020" cy="216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Enormément de données manquantes (+ 80%) </a:t>
            </a:r>
            <a:endParaRPr sz="1400" dirty="0">
              <a:latin typeface="+mj-lt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Manque d’informations de type sécurité/business/politique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Manque d’information sur l’entreprise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N’a pas les informations de ces dernières années (ou qu’en prédiction) – En 7/8 ans les tendances peuvent changer radicalement </a:t>
            </a:r>
            <a:endParaRPr sz="1400" dirty="0">
              <a:latin typeface="+mj-lt"/>
            </a:endParaRPr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34" name="Google Shape;236;p16">
            <a:extLst>
              <a:ext uri="{FF2B5EF4-FFF2-40B4-BE49-F238E27FC236}">
                <a16:creationId xmlns:a16="http://schemas.microsoft.com/office/drawing/2014/main" id="{F2CF27D2-CC55-43DF-A5A6-DF642CAB3B00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grpSp>
        <p:nvGrpSpPr>
          <p:cNvPr id="35" name="Google Shape;450;p28">
            <a:extLst>
              <a:ext uri="{FF2B5EF4-FFF2-40B4-BE49-F238E27FC236}">
                <a16:creationId xmlns:a16="http://schemas.microsoft.com/office/drawing/2014/main" id="{B1572D79-BBD1-4F39-ACDC-57DB77D2E9A9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36" name="Google Shape;451;p28">
              <a:extLst>
                <a:ext uri="{FF2B5EF4-FFF2-40B4-BE49-F238E27FC236}">
                  <a16:creationId xmlns:a16="http://schemas.microsoft.com/office/drawing/2014/main" id="{4899E2C5-ADA6-4314-B11B-2640F2B0737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28">
              <a:extLst>
                <a:ext uri="{FF2B5EF4-FFF2-40B4-BE49-F238E27FC236}">
                  <a16:creationId xmlns:a16="http://schemas.microsoft.com/office/drawing/2014/main" id="{B2076093-0D23-41C1-B23F-6E7F433F893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28">
              <a:extLst>
                <a:ext uri="{FF2B5EF4-FFF2-40B4-BE49-F238E27FC236}">
                  <a16:creationId xmlns:a16="http://schemas.microsoft.com/office/drawing/2014/main" id="{CFA92825-F270-4137-A28C-D383AFF015F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28">
              <a:extLst>
                <a:ext uri="{FF2B5EF4-FFF2-40B4-BE49-F238E27FC236}">
                  <a16:creationId xmlns:a16="http://schemas.microsoft.com/office/drawing/2014/main" id="{01257B0E-C2B7-49B3-9A71-F53D83873F4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;p28">
              <a:extLst>
                <a:ext uri="{FF2B5EF4-FFF2-40B4-BE49-F238E27FC236}">
                  <a16:creationId xmlns:a16="http://schemas.microsoft.com/office/drawing/2014/main" id="{3E2EB675-9316-43B4-922B-11B028FC0A3A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;p28">
              <a:extLst>
                <a:ext uri="{FF2B5EF4-FFF2-40B4-BE49-F238E27FC236}">
                  <a16:creationId xmlns:a16="http://schemas.microsoft.com/office/drawing/2014/main" id="{46FA4E75-1493-44DF-BADD-94C0C33714F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28">
              <a:extLst>
                <a:ext uri="{FF2B5EF4-FFF2-40B4-BE49-F238E27FC236}">
                  <a16:creationId xmlns:a16="http://schemas.microsoft.com/office/drawing/2014/main" id="{E1D22A90-0A9B-400F-BB86-368ED5FDD54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650;p40">
            <a:extLst>
              <a:ext uri="{FF2B5EF4-FFF2-40B4-BE49-F238E27FC236}">
                <a16:creationId xmlns:a16="http://schemas.microsoft.com/office/drawing/2014/main" id="{71713EF4-8E4C-4000-A525-2BC85ED9EE91}"/>
              </a:ext>
            </a:extLst>
          </p:cNvPr>
          <p:cNvSpPr/>
          <p:nvPr/>
        </p:nvSpPr>
        <p:spPr>
          <a:xfrm>
            <a:off x="655783" y="3060807"/>
            <a:ext cx="3980872" cy="14373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lvl="0" defTabSz="465138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>
                <a:solidFill>
                  <a:srgbClr val="BD582C"/>
                </a:solidFill>
              </a:rPr>
              <a:t>… ET LES LIMITES DE CETTE ETUDE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>
              <a:solidFill>
                <a:srgbClr val="BD582C"/>
              </a:solidFill>
            </a:endParaRPr>
          </a:p>
        </p:txBody>
      </p:sp>
      <p:sp>
        <p:nvSpPr>
          <p:cNvPr id="48" name="Google Shape;193;p12">
            <a:extLst>
              <a:ext uri="{FF2B5EF4-FFF2-40B4-BE49-F238E27FC236}">
                <a16:creationId xmlns:a16="http://schemas.microsoft.com/office/drawing/2014/main" id="{DEB2459F-42E3-47DD-ACE3-4119F74A7901}"/>
              </a:ext>
            </a:extLst>
          </p:cNvPr>
          <p:cNvSpPr txBox="1">
            <a:spLocks/>
          </p:cNvSpPr>
          <p:nvPr/>
        </p:nvSpPr>
        <p:spPr>
          <a:xfrm>
            <a:off x="637306" y="3387352"/>
            <a:ext cx="3768439" cy="5288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556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▰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6858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000"/>
              <a:buFont typeface="Calibri" pitchFamily="34" charset="0"/>
              <a:buChar char="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400" dirty="0">
                <a:latin typeface="+mj-lt"/>
              </a:rPr>
              <a:t>Pas assez d’analyses fines (ou bivariées entre deux indicateurs statistiques) et aucune analyse de corrélation ou d’ANOVA par manque de temps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fr-FR" sz="1400" dirty="0">
              <a:latin typeface="+mj-lt"/>
            </a:endParaRPr>
          </a:p>
          <a:p>
            <a:pPr marL="0" indent="0">
              <a:spcAft>
                <a:spcPts val="1000"/>
              </a:spcAft>
              <a:buFont typeface="Calibri" panose="020F0502020204030204" pitchFamily="34" charset="0"/>
              <a:buNone/>
            </a:pPr>
            <a:endParaRPr lang="fr-FR" sz="2400" dirty="0">
              <a:latin typeface="+mj-lt"/>
            </a:endParaRPr>
          </a:p>
        </p:txBody>
      </p:sp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0A6FB42C-D614-4F4B-AA98-7E5984B1D4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38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302361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471055" y="1754197"/>
            <a:ext cx="5790911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MERCI POUR VOTRE ATTENTION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2004291" y="2780154"/>
            <a:ext cx="2918691" cy="554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 vos questions !  </a:t>
            </a:r>
            <a:endParaRPr sz="2000" b="1" dirty="0"/>
          </a:p>
        </p:txBody>
      </p:sp>
      <p:grpSp>
        <p:nvGrpSpPr>
          <p:cNvPr id="9" name="Google Shape;250;p17">
            <a:extLst>
              <a:ext uri="{FF2B5EF4-FFF2-40B4-BE49-F238E27FC236}">
                <a16:creationId xmlns:a16="http://schemas.microsoft.com/office/drawing/2014/main" id="{6BC5B5E3-4674-4B2C-BB84-3DE6642DDDAD}"/>
              </a:ext>
            </a:extLst>
          </p:cNvPr>
          <p:cNvGrpSpPr/>
          <p:nvPr/>
        </p:nvGrpSpPr>
        <p:grpSpPr>
          <a:xfrm>
            <a:off x="6349972" y="1136219"/>
            <a:ext cx="1588639" cy="1588655"/>
            <a:chOff x="6643075" y="3664250"/>
            <a:chExt cx="407950" cy="407975"/>
          </a:xfrm>
        </p:grpSpPr>
        <p:sp>
          <p:nvSpPr>
            <p:cNvPr id="10" name="Google Shape;251;p17">
              <a:extLst>
                <a:ext uri="{FF2B5EF4-FFF2-40B4-BE49-F238E27FC236}">
                  <a16:creationId xmlns:a16="http://schemas.microsoft.com/office/drawing/2014/main" id="{D27C148C-3CEC-41B8-923E-46CF7B6B23B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;p17">
              <a:extLst>
                <a:ext uri="{FF2B5EF4-FFF2-40B4-BE49-F238E27FC236}">
                  <a16:creationId xmlns:a16="http://schemas.microsoft.com/office/drawing/2014/main" id="{A23B8D92-4A03-4476-A70D-54879D46599E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53;p17">
            <a:extLst>
              <a:ext uri="{FF2B5EF4-FFF2-40B4-BE49-F238E27FC236}">
                <a16:creationId xmlns:a16="http://schemas.microsoft.com/office/drawing/2014/main" id="{239E435C-9A08-40E6-A09C-264EC12295A2}"/>
              </a:ext>
            </a:extLst>
          </p:cNvPr>
          <p:cNvGrpSpPr/>
          <p:nvPr/>
        </p:nvGrpSpPr>
        <p:grpSpPr>
          <a:xfrm rot="-587363">
            <a:off x="6284452" y="2848755"/>
            <a:ext cx="653127" cy="653134"/>
            <a:chOff x="576250" y="4319400"/>
            <a:chExt cx="442075" cy="442050"/>
          </a:xfrm>
        </p:grpSpPr>
        <p:sp>
          <p:nvSpPr>
            <p:cNvPr id="13" name="Google Shape;254;p17">
              <a:extLst>
                <a:ext uri="{FF2B5EF4-FFF2-40B4-BE49-F238E27FC236}">
                  <a16:creationId xmlns:a16="http://schemas.microsoft.com/office/drawing/2014/main" id="{9FCF5416-9F1A-466A-A194-91AC6A686EF2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;p17">
              <a:extLst>
                <a:ext uri="{FF2B5EF4-FFF2-40B4-BE49-F238E27FC236}">
                  <a16:creationId xmlns:a16="http://schemas.microsoft.com/office/drawing/2014/main" id="{198CB8B2-23F5-4D0A-9804-83F963926B48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;p17">
              <a:extLst>
                <a:ext uri="{FF2B5EF4-FFF2-40B4-BE49-F238E27FC236}">
                  <a16:creationId xmlns:a16="http://schemas.microsoft.com/office/drawing/2014/main" id="{10755954-40EC-4DE3-9EC5-3FE9FCC205B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;p17">
              <a:extLst>
                <a:ext uri="{FF2B5EF4-FFF2-40B4-BE49-F238E27FC236}">
                  <a16:creationId xmlns:a16="http://schemas.microsoft.com/office/drawing/2014/main" id="{42F8D878-B2B9-43DD-9579-33014A66FB5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58;p17">
            <a:extLst>
              <a:ext uri="{FF2B5EF4-FFF2-40B4-BE49-F238E27FC236}">
                <a16:creationId xmlns:a16="http://schemas.microsoft.com/office/drawing/2014/main" id="{593C5BB1-B6F7-4E6E-A9ED-781108315E2D}"/>
              </a:ext>
            </a:extLst>
          </p:cNvPr>
          <p:cNvSpPr/>
          <p:nvPr/>
        </p:nvSpPr>
        <p:spPr>
          <a:xfrm>
            <a:off x="5970215" y="121666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9;p17">
            <a:extLst>
              <a:ext uri="{FF2B5EF4-FFF2-40B4-BE49-F238E27FC236}">
                <a16:creationId xmlns:a16="http://schemas.microsoft.com/office/drawing/2014/main" id="{BC055059-523D-4BC1-A644-54B77A74DD0F}"/>
              </a:ext>
            </a:extLst>
          </p:cNvPr>
          <p:cNvSpPr/>
          <p:nvPr/>
        </p:nvSpPr>
        <p:spPr>
          <a:xfrm rot="2697322">
            <a:off x="7606571" y="239359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0;p17">
            <a:extLst>
              <a:ext uri="{FF2B5EF4-FFF2-40B4-BE49-F238E27FC236}">
                <a16:creationId xmlns:a16="http://schemas.microsoft.com/office/drawing/2014/main" id="{0B9C7AD4-60DF-4D9D-88DA-2DBBB500737A}"/>
              </a:ext>
            </a:extLst>
          </p:cNvPr>
          <p:cNvSpPr/>
          <p:nvPr/>
        </p:nvSpPr>
        <p:spPr>
          <a:xfrm>
            <a:off x="7904783" y="2511388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1;p17">
            <a:extLst>
              <a:ext uri="{FF2B5EF4-FFF2-40B4-BE49-F238E27FC236}">
                <a16:creationId xmlns:a16="http://schemas.microsoft.com/office/drawing/2014/main" id="{5EC6A164-C95C-44DA-B70B-EDC0053B076D}"/>
              </a:ext>
            </a:extLst>
          </p:cNvPr>
          <p:cNvSpPr/>
          <p:nvPr/>
        </p:nvSpPr>
        <p:spPr>
          <a:xfrm rot="1280149">
            <a:off x="5798181" y="193185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3204A23E-DBF1-41A2-8BA9-737BF54C65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21600" y="4827900"/>
            <a:ext cx="914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39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5965216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-US" b="1" dirty="0">
                <a:latin typeface="+mj-lt"/>
                <a:ea typeface="Roboto Condensed Light" panose="020B0604020202020204" charset="0"/>
              </a:rPr>
              <a:t>QUI SOMMES-NOUS ?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b="1" dirty="0">
                <a:solidFill>
                  <a:srgbClr val="BD582C"/>
                </a:solidFill>
                <a:latin typeface="+mj-lt"/>
                <a:ea typeface="Roboto Condensed Light" panose="020B0604020202020204" charset="0"/>
              </a:rPr>
              <a:t>Start-up</a:t>
            </a:r>
            <a:r>
              <a:rPr lang="en" dirty="0">
                <a:solidFill>
                  <a:srgbClr val="BD582C"/>
                </a:solidFill>
                <a:latin typeface="+mj-lt"/>
                <a:ea typeface="Roboto Condensed Light" panose="020B0604020202020204" charset="0"/>
              </a:rPr>
              <a:t> </a:t>
            </a:r>
            <a:r>
              <a:rPr lang="en" dirty="0">
                <a:latin typeface="+mj-lt"/>
                <a:ea typeface="Roboto Condensed Light" panose="020B0604020202020204" charset="0"/>
              </a:rPr>
              <a:t>dans le milieu de la EdTech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" dirty="0">
              <a:latin typeface="+mj-lt"/>
              <a:ea typeface="Roboto Condensed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b="1" dirty="0">
                <a:latin typeface="+mj-lt"/>
                <a:ea typeface="Roboto Condensed Light" panose="020B0604020202020204" charset="0"/>
              </a:rPr>
              <a:t>QUE VOULONS-NOUS ?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+mj-lt"/>
                <a:ea typeface="Roboto Condensed Light" panose="020B0604020202020204" charset="0"/>
              </a:rPr>
              <a:t>Vendre du </a:t>
            </a:r>
            <a:r>
              <a:rPr lang="fr-FR" dirty="0">
                <a:latin typeface="+mj-lt"/>
                <a:ea typeface="Roboto Condensed Light" panose="020B0604020202020204" charset="0"/>
              </a:rPr>
              <a:t>contenu de </a:t>
            </a:r>
            <a:r>
              <a:rPr lang="fr-FR" b="1" dirty="0">
                <a:solidFill>
                  <a:srgbClr val="BD582C"/>
                </a:solidFill>
                <a:latin typeface="+mj-lt"/>
                <a:ea typeface="Roboto Condensed Light" panose="020B0604020202020204" charset="0"/>
              </a:rPr>
              <a:t>formation en ligne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fr-FR" dirty="0">
              <a:latin typeface="+mj-lt"/>
              <a:ea typeface="Roboto Condensed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b="1" dirty="0">
                <a:latin typeface="+mj-lt"/>
                <a:ea typeface="Roboto Condensed Light" panose="020B0604020202020204" charset="0"/>
              </a:rPr>
              <a:t>QUI EST-CE QUE NOUS VISONS ?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>
                <a:latin typeface="+mj-lt"/>
                <a:ea typeface="Roboto Condensed Light" panose="020B0604020202020204" charset="0"/>
              </a:rPr>
              <a:t>Jeunes gens entre </a:t>
            </a:r>
            <a:r>
              <a:rPr lang="fr-FR" b="1" dirty="0">
                <a:solidFill>
                  <a:srgbClr val="BD582C"/>
                </a:solidFill>
                <a:latin typeface="+mj-lt"/>
                <a:ea typeface="Roboto Condensed Light" panose="020B0604020202020204" charset="0"/>
              </a:rPr>
              <a:t>14-25 ans</a:t>
            </a:r>
            <a:r>
              <a:rPr lang="fr-FR" dirty="0">
                <a:latin typeface="+mj-lt"/>
                <a:ea typeface="Roboto Condensed Light" panose="020B0604020202020204" charset="0"/>
              </a:rPr>
              <a:t> (niveau lycée et université)</a:t>
            </a:r>
            <a:endParaRPr dirty="0">
              <a:latin typeface="+mj-lt"/>
              <a:ea typeface="Roboto Condensed Light" panose="020B0604020202020204" charset="0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210866" y="153151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EC74BB-1CAB-43D5-8136-655BAF75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88" y="1542472"/>
            <a:ext cx="2917917" cy="1394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Google Shape;236;p16">
            <a:extLst>
              <a:ext uri="{FF2B5EF4-FFF2-40B4-BE49-F238E27FC236}">
                <a16:creationId xmlns:a16="http://schemas.microsoft.com/office/drawing/2014/main" id="{5826287E-36D5-4BB6-B846-7064B92465D9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ET OBJECTIFS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A850DF8B-BF24-41ED-958F-0F2F0126AB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4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7112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4" y="1537988"/>
            <a:ext cx="7119761" cy="1251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+mj-lt"/>
              </a:rPr>
              <a:t>OBJECTIF DE CETTE ÉTUDE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sz="1800" b="1" dirty="0">
                <a:solidFill>
                  <a:srgbClr val="BD582C"/>
                </a:solidFill>
                <a:latin typeface="+mj-lt"/>
              </a:rPr>
              <a:t>Analyser la viabilité </a:t>
            </a:r>
            <a:r>
              <a:rPr lang="fr-FR" sz="1800" dirty="0">
                <a:latin typeface="+mj-lt"/>
              </a:rPr>
              <a:t>de ce projet à travers une première analyse pré-exploratoire avec l’aide des données de la Banque Mondiale</a:t>
            </a:r>
            <a:endParaRPr lang="en-US" sz="18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F5E16-1B96-4D1E-A418-E61B97C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82" y="2558471"/>
            <a:ext cx="2021608" cy="1589570"/>
          </a:xfrm>
          <a:prstGeom prst="rect">
            <a:avLst/>
          </a:prstGeom>
        </p:spPr>
      </p:pic>
      <p:grpSp>
        <p:nvGrpSpPr>
          <p:cNvPr id="14" name="Google Shape;450;p28">
            <a:extLst>
              <a:ext uri="{FF2B5EF4-FFF2-40B4-BE49-F238E27FC236}">
                <a16:creationId xmlns:a16="http://schemas.microsoft.com/office/drawing/2014/main" id="{7725C7B6-1AC2-4BBC-B767-8B7FB4290451}"/>
              </a:ext>
            </a:extLst>
          </p:cNvPr>
          <p:cNvGrpSpPr/>
          <p:nvPr/>
        </p:nvGrpSpPr>
        <p:grpSpPr>
          <a:xfrm>
            <a:off x="194233" y="181054"/>
            <a:ext cx="323793" cy="339493"/>
            <a:chOff x="5961125" y="1623900"/>
            <a:chExt cx="427450" cy="448175"/>
          </a:xfrm>
        </p:grpSpPr>
        <p:sp>
          <p:nvSpPr>
            <p:cNvPr id="15" name="Google Shape;451;p28">
              <a:extLst>
                <a:ext uri="{FF2B5EF4-FFF2-40B4-BE49-F238E27FC236}">
                  <a16:creationId xmlns:a16="http://schemas.microsoft.com/office/drawing/2014/main" id="{3CF16E59-BA38-47DF-A8C5-7774677245BB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;p28">
              <a:extLst>
                <a:ext uri="{FF2B5EF4-FFF2-40B4-BE49-F238E27FC236}">
                  <a16:creationId xmlns:a16="http://schemas.microsoft.com/office/drawing/2014/main" id="{04EBDBC6-AE9C-40C9-B12B-2650D6D2D12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3;p28">
              <a:extLst>
                <a:ext uri="{FF2B5EF4-FFF2-40B4-BE49-F238E27FC236}">
                  <a16:creationId xmlns:a16="http://schemas.microsoft.com/office/drawing/2014/main" id="{BC73CBCA-7AA4-4366-8551-5A8BD6661DA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4;p28">
              <a:extLst>
                <a:ext uri="{FF2B5EF4-FFF2-40B4-BE49-F238E27FC236}">
                  <a16:creationId xmlns:a16="http://schemas.microsoft.com/office/drawing/2014/main" id="{26847B26-9D04-40EA-9024-FC710C6089F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5;p28">
              <a:extLst>
                <a:ext uri="{FF2B5EF4-FFF2-40B4-BE49-F238E27FC236}">
                  <a16:creationId xmlns:a16="http://schemas.microsoft.com/office/drawing/2014/main" id="{F5B0EF0D-F091-4E48-A551-F380082635E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6;p28">
              <a:extLst>
                <a:ext uri="{FF2B5EF4-FFF2-40B4-BE49-F238E27FC236}">
                  <a16:creationId xmlns:a16="http://schemas.microsoft.com/office/drawing/2014/main" id="{323DE85B-4C01-494E-BC22-76ECB2C8DE01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7;p28">
              <a:extLst>
                <a:ext uri="{FF2B5EF4-FFF2-40B4-BE49-F238E27FC236}">
                  <a16:creationId xmlns:a16="http://schemas.microsoft.com/office/drawing/2014/main" id="{A05F9CE8-3A1A-47A3-BFE6-3A9753B22081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36;p16">
            <a:extLst>
              <a:ext uri="{FF2B5EF4-FFF2-40B4-BE49-F238E27FC236}">
                <a16:creationId xmlns:a16="http://schemas.microsoft.com/office/drawing/2014/main" id="{BE35FCC9-0E5E-4DE8-A316-EB7C12DA0129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6399325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ET OBJECTIFS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DF8F9-1E03-437C-9AF1-217225D7A902}"/>
              </a:ext>
            </a:extLst>
          </p:cNvPr>
          <p:cNvSpPr txBox="1"/>
          <p:nvPr/>
        </p:nvSpPr>
        <p:spPr>
          <a:xfrm>
            <a:off x="785091" y="2780145"/>
            <a:ext cx="5200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Quels sont les </a:t>
            </a:r>
            <a:r>
              <a:rPr lang="fr-FR" sz="1600" b="1" i="0" dirty="0">
                <a:solidFill>
                  <a:srgbClr val="BD582C"/>
                </a:solidFill>
                <a:latin typeface="+mj-lt"/>
              </a:rPr>
              <a:t>pays avec un fort potentiel de clients 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pour nos services ?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Pour chacun de ces pays, quelle sera </a:t>
            </a:r>
            <a:r>
              <a:rPr lang="fr-FR" sz="1600" b="1" i="0" dirty="0">
                <a:solidFill>
                  <a:srgbClr val="BD582C"/>
                </a:solidFill>
                <a:effectLst/>
                <a:latin typeface="+mj-lt"/>
              </a:rPr>
              <a:t>l’évolution de ce potentiel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de clients ?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Dans </a:t>
            </a:r>
            <a:r>
              <a:rPr lang="fr-FR" sz="1600" b="1" i="0" dirty="0">
                <a:solidFill>
                  <a:srgbClr val="BD582C"/>
                </a:solidFill>
                <a:effectLst/>
                <a:latin typeface="+mj-lt"/>
              </a:rPr>
              <a:t>quels pays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l'entreprise doit-elle opérer </a:t>
            </a:r>
            <a:r>
              <a:rPr lang="fr-FR" sz="1600" b="1" i="0" dirty="0">
                <a:solidFill>
                  <a:srgbClr val="BD582C"/>
                </a:solidFill>
                <a:effectLst/>
                <a:latin typeface="+mj-lt"/>
              </a:rPr>
              <a:t>en priorité 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?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6E629785-828A-49D1-B9F4-810B9F2E9B9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5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1858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45052" y="3157475"/>
            <a:ext cx="56047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PRÉPARATION À L’EXPLOITATION DU JEU DE DONNÉES</a:t>
            </a: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Google Shape;239;p16">
            <a:extLst>
              <a:ext uri="{FF2B5EF4-FFF2-40B4-BE49-F238E27FC236}">
                <a16:creationId xmlns:a16="http://schemas.microsoft.com/office/drawing/2014/main" id="{DBB91928-BC31-43ED-BC80-981AB9BB5ACB}"/>
              </a:ext>
            </a:extLst>
          </p:cNvPr>
          <p:cNvGrpSpPr/>
          <p:nvPr/>
        </p:nvGrpSpPr>
        <p:grpSpPr>
          <a:xfrm>
            <a:off x="171379" y="175282"/>
            <a:ext cx="369505" cy="369505"/>
            <a:chOff x="2594050" y="1631825"/>
            <a:chExt cx="439625" cy="439625"/>
          </a:xfrm>
        </p:grpSpPr>
        <p:sp>
          <p:nvSpPr>
            <p:cNvPr id="7" name="Google Shape;240;p16">
              <a:extLst>
                <a:ext uri="{FF2B5EF4-FFF2-40B4-BE49-F238E27FC236}">
                  <a16:creationId xmlns:a16="http://schemas.microsoft.com/office/drawing/2014/main" id="{A0954AC4-7292-46D8-8135-D33ABD4A7DAB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>
              <a:extLst>
                <a:ext uri="{FF2B5EF4-FFF2-40B4-BE49-F238E27FC236}">
                  <a16:creationId xmlns:a16="http://schemas.microsoft.com/office/drawing/2014/main" id="{1C663527-9572-4C21-9953-FE7B57CF7CB4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C060185C-F6AD-408E-9498-E8F085A1A59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B8352E39-F98E-49DB-9D1B-857410E4E02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F16B5EA7-7026-4B85-9AE2-A92923D293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6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7802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29716E-8083-4362-B1C5-A7FC62703518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187815" y="140393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E03EA-CF3E-4739-86DE-84062334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416" y="569911"/>
            <a:ext cx="5802747" cy="41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822688-43C5-4AF1-9414-83D84C802601}"/>
              </a:ext>
            </a:extLst>
          </p:cNvPr>
          <p:cNvSpPr/>
          <p:nvPr/>
        </p:nvSpPr>
        <p:spPr>
          <a:xfrm>
            <a:off x="1173018" y="600364"/>
            <a:ext cx="5809673" cy="2133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113F09-3F6D-4724-84B6-DB67C03B8E47}"/>
              </a:ext>
            </a:extLst>
          </p:cNvPr>
          <p:cNvSpPr/>
          <p:nvPr/>
        </p:nvSpPr>
        <p:spPr>
          <a:xfrm>
            <a:off x="7075055" y="131156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BD582C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3C850D-AEA3-4D5C-A7A7-0881991DF322}"/>
              </a:ext>
            </a:extLst>
          </p:cNvPr>
          <p:cNvSpPr/>
          <p:nvPr/>
        </p:nvSpPr>
        <p:spPr>
          <a:xfrm>
            <a:off x="7098147" y="2830945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AB4DB-FEAA-4718-B30E-B7B5A0E2B89A}"/>
              </a:ext>
            </a:extLst>
          </p:cNvPr>
          <p:cNvSpPr/>
          <p:nvPr/>
        </p:nvSpPr>
        <p:spPr>
          <a:xfrm>
            <a:off x="7116618" y="393007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3</a:t>
            </a:r>
          </a:p>
        </p:txBody>
      </p:sp>
      <p:sp>
        <p:nvSpPr>
          <p:cNvPr id="12" name="Google Shape;236;p16">
            <a:extLst>
              <a:ext uri="{FF2B5EF4-FFF2-40B4-BE49-F238E27FC236}">
                <a16:creationId xmlns:a16="http://schemas.microsoft.com/office/drawing/2014/main" id="{58B8B35F-5108-4427-88DA-C3C2A07E85E1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PROCESSUS POUR ARRIVER A L’ANALYSE EXPLORATOIRE 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B408BE5A-5044-43AF-A19F-45F6A8ADD2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7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8561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233140" y="1339566"/>
            <a:ext cx="2020533" cy="572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graphicFrame>
        <p:nvGraphicFramePr>
          <p:cNvPr id="30" name="Google Shape;342;p23">
            <a:extLst>
              <a:ext uri="{FF2B5EF4-FFF2-40B4-BE49-F238E27FC236}">
                <a16:creationId xmlns:a16="http://schemas.microsoft.com/office/drawing/2014/main" id="{88A087ED-7056-4B9C-A6C8-1F1252BA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258324"/>
              </p:ext>
            </p:extLst>
          </p:nvPr>
        </p:nvGraphicFramePr>
        <p:xfrm>
          <a:off x="249388" y="1385214"/>
          <a:ext cx="8534401" cy="304794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21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59688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59688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Informations générales sur…</a:t>
                      </a:r>
                      <a:endParaRPr sz="1400" b="1" dirty="0">
                        <a:solidFill>
                          <a:srgbClr val="59688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EdStatsCountry.csv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…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l’économie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de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chaque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zones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géographiques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économiques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dont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les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pays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32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241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lignes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doublon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qq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valeur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manquante</a:t>
                      </a:r>
                      <a:endParaRPr lang="en-US" sz="1200" b="0" dirty="0">
                        <a:solidFill>
                          <a:srgbClr val="263248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EdStatsCountry-Series.csv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… la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provenance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des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informations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sur les zones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géographiques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utilisées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dans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EdStatsCountrys.csv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4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613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lignes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doublon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% 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de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Valeurs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manquantes</a:t>
                      </a:r>
                      <a:endParaRPr lang="en-US" sz="1200" b="0" dirty="0">
                        <a:solidFill>
                          <a:srgbClr val="263248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79095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EdStatsFootNote.csv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…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l’année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originale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des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données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les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incertitudes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sur les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données</a:t>
                      </a:r>
                      <a:endParaRPr lang="en-US" sz="1200" b="0" dirty="0">
                        <a:solidFill>
                          <a:srgbClr val="263248"/>
                        </a:solidFill>
                        <a:latin typeface="Roboto Condensed Light" panose="020B0604020202020204" charset="0"/>
                        <a:ea typeface="Roboto Condensed Light" panose="020B0604020202020204" charset="0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5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643,638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lignes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doublon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valeur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manquante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(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sauf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1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65584"/>
                  </a:ext>
                </a:extLst>
              </a:tr>
              <a:tr h="3891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EdStatsSeries.csv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… les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indicateurs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statistiques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utilisés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du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fichier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EdStatsData.csv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21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3,665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lignes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doublon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valeur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manquante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(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dont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1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866208"/>
                  </a:ext>
                </a:extLst>
              </a:tr>
              <a:tr h="61996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EdStatsData.csv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… les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indicateurs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statistiques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en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fonction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des zones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géographiques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et les </a:t>
                      </a:r>
                      <a:r>
                        <a:rPr lang="en-US" sz="1200" b="1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années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étudiées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(1970-2100)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70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et 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886,930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lignes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aucun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doublon</a:t>
                      </a:r>
                      <a:r>
                        <a:rPr lang="en-US" sz="1200" b="1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, plus 86% 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de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valeurs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manquantes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dont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6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colonnes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quasi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ou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totalement</a:t>
                      </a:r>
                      <a:r>
                        <a:rPr lang="en-US" sz="1200" b="0" dirty="0">
                          <a:solidFill>
                            <a:srgbClr val="263248"/>
                          </a:solidFill>
                          <a:latin typeface="Roboto Condensed Light" panose="020B0604020202020204" charset="0"/>
                          <a:ea typeface="Roboto Condensed Light" panose="020B0604020202020204" charset="0"/>
                          <a:cs typeface="Roboto Condensed"/>
                          <a:sym typeface="Roboto Condensed"/>
                        </a:rPr>
                        <a:t> vides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52D9720F-D9F8-45A3-B8E3-E6703800E8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234" y="295563"/>
            <a:ext cx="1328548" cy="1044624"/>
          </a:xfrm>
          <a:prstGeom prst="rect">
            <a:avLst/>
          </a:prstGeom>
        </p:spPr>
      </p:pic>
      <p:sp>
        <p:nvSpPr>
          <p:cNvPr id="18" name="Google Shape;236;p16">
            <a:extLst>
              <a:ext uri="{FF2B5EF4-FFF2-40B4-BE49-F238E27FC236}">
                <a16:creationId xmlns:a16="http://schemas.microsoft.com/office/drawing/2014/main" id="{045696BE-27B3-48E9-9416-C4C7E11B394B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TABLES 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JEU DE DONNÉES </a:t>
            </a:r>
          </a:p>
        </p:txBody>
      </p:sp>
      <p:grpSp>
        <p:nvGrpSpPr>
          <p:cNvPr id="19" name="Google Shape;194;p12">
            <a:extLst>
              <a:ext uri="{FF2B5EF4-FFF2-40B4-BE49-F238E27FC236}">
                <a16:creationId xmlns:a16="http://schemas.microsoft.com/office/drawing/2014/main" id="{1D680A77-BF95-480F-A391-47449484B90F}"/>
              </a:ext>
            </a:extLst>
          </p:cNvPr>
          <p:cNvGrpSpPr/>
          <p:nvPr/>
        </p:nvGrpSpPr>
        <p:grpSpPr>
          <a:xfrm>
            <a:off x="215177" y="176952"/>
            <a:ext cx="309041" cy="403123"/>
            <a:chOff x="590250" y="244200"/>
            <a:chExt cx="407975" cy="532175"/>
          </a:xfrm>
        </p:grpSpPr>
        <p:sp>
          <p:nvSpPr>
            <p:cNvPr id="20" name="Google Shape;195;p12">
              <a:extLst>
                <a:ext uri="{FF2B5EF4-FFF2-40B4-BE49-F238E27FC236}">
                  <a16:creationId xmlns:a16="http://schemas.microsoft.com/office/drawing/2014/main" id="{1423C2AD-60A7-490D-A394-B0DCBE7A187C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;p12">
              <a:extLst>
                <a:ext uri="{FF2B5EF4-FFF2-40B4-BE49-F238E27FC236}">
                  <a16:creationId xmlns:a16="http://schemas.microsoft.com/office/drawing/2014/main" id="{8E0E613C-7622-4A94-9283-9632DB6D4DE9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;p12">
              <a:extLst>
                <a:ext uri="{FF2B5EF4-FFF2-40B4-BE49-F238E27FC236}">
                  <a16:creationId xmlns:a16="http://schemas.microsoft.com/office/drawing/2014/main" id="{D599D924-F721-4050-A8D8-2FE6ED04AC4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;p12">
              <a:extLst>
                <a:ext uri="{FF2B5EF4-FFF2-40B4-BE49-F238E27FC236}">
                  <a16:creationId xmlns:a16="http://schemas.microsoft.com/office/drawing/2014/main" id="{100090D8-75EC-4B85-97C4-4D9C11B90046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;p12">
              <a:extLst>
                <a:ext uri="{FF2B5EF4-FFF2-40B4-BE49-F238E27FC236}">
                  <a16:creationId xmlns:a16="http://schemas.microsoft.com/office/drawing/2014/main" id="{9858C885-F114-4F38-B856-93AE03B827D4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;p12">
              <a:extLst>
                <a:ext uri="{FF2B5EF4-FFF2-40B4-BE49-F238E27FC236}">
                  <a16:creationId xmlns:a16="http://schemas.microsoft.com/office/drawing/2014/main" id="{969AB763-3F9F-47B8-971D-6ACBE677322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1;p12">
              <a:extLst>
                <a:ext uri="{FF2B5EF4-FFF2-40B4-BE49-F238E27FC236}">
                  <a16:creationId xmlns:a16="http://schemas.microsoft.com/office/drawing/2014/main" id="{5D148609-68CB-4C6B-9A41-FA97CC9C19AF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02;p12">
              <a:extLst>
                <a:ext uri="{FF2B5EF4-FFF2-40B4-BE49-F238E27FC236}">
                  <a16:creationId xmlns:a16="http://schemas.microsoft.com/office/drawing/2014/main" id="{428309A2-B27A-4AAA-BF5C-FABE95B187C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2">
              <a:extLst>
                <a:ext uri="{FF2B5EF4-FFF2-40B4-BE49-F238E27FC236}">
                  <a16:creationId xmlns:a16="http://schemas.microsoft.com/office/drawing/2014/main" id="{607B9704-E63B-4270-840F-7A4D2DC3DE5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4;p12">
              <a:extLst>
                <a:ext uri="{FF2B5EF4-FFF2-40B4-BE49-F238E27FC236}">
                  <a16:creationId xmlns:a16="http://schemas.microsoft.com/office/drawing/2014/main" id="{E677631C-6B81-4AF4-BDE8-2B3C791C519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05;p12">
              <a:extLst>
                <a:ext uri="{FF2B5EF4-FFF2-40B4-BE49-F238E27FC236}">
                  <a16:creationId xmlns:a16="http://schemas.microsoft.com/office/drawing/2014/main" id="{69F7C8E1-B405-448C-9727-8D5FB880A25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6;p12">
              <a:extLst>
                <a:ext uri="{FF2B5EF4-FFF2-40B4-BE49-F238E27FC236}">
                  <a16:creationId xmlns:a16="http://schemas.microsoft.com/office/drawing/2014/main" id="{31358E1C-7220-4114-9BDD-F44AFAEEF93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7;p12">
              <a:extLst>
                <a:ext uri="{FF2B5EF4-FFF2-40B4-BE49-F238E27FC236}">
                  <a16:creationId xmlns:a16="http://schemas.microsoft.com/office/drawing/2014/main" id="{A2BC54E1-36DD-4AFE-B400-385F7DF2CE33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8;p12">
              <a:extLst>
                <a:ext uri="{FF2B5EF4-FFF2-40B4-BE49-F238E27FC236}">
                  <a16:creationId xmlns:a16="http://schemas.microsoft.com/office/drawing/2014/main" id="{50ED9FB0-2EF0-4F28-9E81-9780B6F343D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34C46F9A-E4C3-4BC1-9E25-1813D9B70E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8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41160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C01976-8191-4729-9BCE-0BF6E3F16DE8}"/>
              </a:ext>
            </a:extLst>
          </p:cNvPr>
          <p:cNvSpPr/>
          <p:nvPr/>
        </p:nvSpPr>
        <p:spPr>
          <a:xfrm>
            <a:off x="535709" y="1136073"/>
            <a:ext cx="8432800" cy="48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E03EA-CF3E-4739-86DE-84062334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416" y="569911"/>
            <a:ext cx="5802747" cy="41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822688-43C5-4AF1-9414-83D84C802601}"/>
              </a:ext>
            </a:extLst>
          </p:cNvPr>
          <p:cNvSpPr/>
          <p:nvPr/>
        </p:nvSpPr>
        <p:spPr>
          <a:xfrm>
            <a:off x="1237672" y="2724727"/>
            <a:ext cx="5809673" cy="10344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113F09-3F6D-4724-84B6-DB67C03B8E47}"/>
              </a:ext>
            </a:extLst>
          </p:cNvPr>
          <p:cNvSpPr/>
          <p:nvPr/>
        </p:nvSpPr>
        <p:spPr>
          <a:xfrm>
            <a:off x="7075055" y="131156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3C850D-AEA3-4D5C-A7A7-0881991DF322}"/>
              </a:ext>
            </a:extLst>
          </p:cNvPr>
          <p:cNvSpPr/>
          <p:nvPr/>
        </p:nvSpPr>
        <p:spPr>
          <a:xfrm>
            <a:off x="7098147" y="2830945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BD582C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AB4DB-FEAA-4718-B30E-B7B5A0E2B89A}"/>
              </a:ext>
            </a:extLst>
          </p:cNvPr>
          <p:cNvSpPr/>
          <p:nvPr/>
        </p:nvSpPr>
        <p:spPr>
          <a:xfrm>
            <a:off x="7116618" y="3930073"/>
            <a:ext cx="600364" cy="581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596886"/>
                </a:solidFill>
              </a:rPr>
              <a:t>3</a:t>
            </a:r>
          </a:p>
        </p:txBody>
      </p:sp>
      <p:grpSp>
        <p:nvGrpSpPr>
          <p:cNvPr id="15" name="Google Shape;435;p27">
            <a:extLst>
              <a:ext uri="{FF2B5EF4-FFF2-40B4-BE49-F238E27FC236}">
                <a16:creationId xmlns:a16="http://schemas.microsoft.com/office/drawing/2014/main" id="{B050C938-1B3B-4893-A900-B0CB0DFC48C0}"/>
              </a:ext>
            </a:extLst>
          </p:cNvPr>
          <p:cNvGrpSpPr/>
          <p:nvPr/>
        </p:nvGrpSpPr>
        <p:grpSpPr>
          <a:xfrm>
            <a:off x="187815" y="140393"/>
            <a:ext cx="392063" cy="291505"/>
            <a:chOff x="5247525" y="3007275"/>
            <a:chExt cx="517575" cy="384825"/>
          </a:xfrm>
        </p:grpSpPr>
        <p:sp>
          <p:nvSpPr>
            <p:cNvPr id="18" name="Google Shape;436;p27">
              <a:extLst>
                <a:ext uri="{FF2B5EF4-FFF2-40B4-BE49-F238E27FC236}">
                  <a16:creationId xmlns:a16="http://schemas.microsoft.com/office/drawing/2014/main" id="{67F07E79-B3C9-45C9-B842-83F96C4B357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  <p:sp>
          <p:nvSpPr>
            <p:cNvPr id="19" name="Google Shape;437;p27">
              <a:extLst>
                <a:ext uri="{FF2B5EF4-FFF2-40B4-BE49-F238E27FC236}">
                  <a16:creationId xmlns:a16="http://schemas.microsoft.com/office/drawing/2014/main" id="{405D3C9F-C4B0-4331-B0C1-FE1D8615A86E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BD58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D582C"/>
                </a:solidFill>
              </a:endParaRPr>
            </a:p>
          </p:txBody>
        </p:sp>
      </p:grpSp>
      <p:sp>
        <p:nvSpPr>
          <p:cNvPr id="20" name="Google Shape;236;p16">
            <a:extLst>
              <a:ext uri="{FF2B5EF4-FFF2-40B4-BE49-F238E27FC236}">
                <a16:creationId xmlns:a16="http://schemas.microsoft.com/office/drawing/2014/main" id="{8A82E563-A9E8-423E-BC43-4B62B042E521}"/>
              </a:ext>
            </a:extLst>
          </p:cNvPr>
          <p:cNvSpPr txBox="1">
            <a:spLocks/>
          </p:cNvSpPr>
          <p:nvPr/>
        </p:nvSpPr>
        <p:spPr>
          <a:xfrm>
            <a:off x="684965" y="0"/>
            <a:ext cx="7969508" cy="76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PROCESSUS POUR ARRIVER A L’ANALYSE EXPLORATOIRE 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19A095C-03DF-40F1-B217-40868BECC6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564" y="4827900"/>
            <a:ext cx="720436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>
                <a:solidFill>
                  <a:srgbClr val="263248"/>
                </a:solidFill>
              </a:rPr>
              <a:t>9</a:t>
            </a:fld>
            <a:r>
              <a:rPr lang="en" sz="1800" dirty="0">
                <a:solidFill>
                  <a:srgbClr val="263248"/>
                </a:solidFill>
              </a:rPr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764315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3994</TotalTime>
  <Words>1356</Words>
  <Application>Microsoft Office PowerPoint</Application>
  <PresentationFormat>On-screen Show (16:9)</PresentationFormat>
  <Paragraphs>239</Paragraphs>
  <Slides>39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Calibri Light</vt:lpstr>
      <vt:lpstr>Roboto Condensed Light</vt:lpstr>
      <vt:lpstr>Arial</vt:lpstr>
      <vt:lpstr>Montserrat</vt:lpstr>
      <vt:lpstr>Wingdings</vt:lpstr>
      <vt:lpstr>Roboto Condensed</vt:lpstr>
      <vt:lpstr>Retrospect</vt:lpstr>
      <vt:lpstr>ANALYSEZ DES DONNÉES DE SYSTÈMES ÉDUCATIFS</vt:lpstr>
      <vt:lpstr>PowerPoint Presentation</vt:lpstr>
      <vt:lpstr>CONTEXTE ET OBJECTIFS</vt:lpstr>
      <vt:lpstr>PowerPoint Presentation</vt:lpstr>
      <vt:lpstr>PowerPoint Presentation</vt:lpstr>
      <vt:lpstr>PRÉPARATION À L’EXPLOITATION DU JEU DE DONNÉES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ANALYSE PRÉ-EXPLORATOIRE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HYSTOU</dc:creator>
  <cp:lastModifiedBy>Audrey TERRIEN</cp:lastModifiedBy>
  <cp:revision>50</cp:revision>
  <dcterms:modified xsi:type="dcterms:W3CDTF">2021-12-06T15:00:48Z</dcterms:modified>
</cp:coreProperties>
</file>