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4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486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270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1/19/2020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597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1/19/2020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04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1/19/2020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272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28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633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995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420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1/19/2020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663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55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47596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704" r:id="rId5"/>
    <p:sldLayoutId id="2147483698" r:id="rId6"/>
    <p:sldLayoutId id="2147483699" r:id="rId7"/>
    <p:sldLayoutId id="2147483700" r:id="rId8"/>
    <p:sldLayoutId id="2147483703" r:id="rId9"/>
    <p:sldLayoutId id="2147483701" r:id="rId10"/>
    <p:sldLayoutId id="2147483702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1031B6-B1C7-4119-B0AD-8F302AD713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620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IE" dirty="0">
                <a:solidFill>
                  <a:schemeClr val="tx1"/>
                </a:solidFill>
              </a:rPr>
              <a:t>Coursera Capstone:</a:t>
            </a:r>
            <a:br>
              <a:rPr lang="en-IE" dirty="0">
                <a:solidFill>
                  <a:schemeClr val="tx1"/>
                </a:solidFill>
              </a:rPr>
            </a:br>
            <a:br>
              <a:rPr lang="en-IE" dirty="0">
                <a:solidFill>
                  <a:schemeClr val="tx1"/>
                </a:solidFill>
              </a:rPr>
            </a:br>
            <a:r>
              <a:rPr lang="en-IE" dirty="0">
                <a:solidFill>
                  <a:schemeClr val="tx1"/>
                </a:solidFill>
              </a:rPr>
              <a:t>Where to open an Irish Pub in Brooklyn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F861F6-3F74-420D-B4C3-DE990F0F02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621" y="4739780"/>
            <a:ext cx="3511233" cy="1147054"/>
          </a:xfrm>
        </p:spPr>
        <p:txBody>
          <a:bodyPr anchor="t">
            <a:normAutofit/>
          </a:bodyPr>
          <a:lstStyle/>
          <a:p>
            <a:r>
              <a:rPr lang="en-IE" sz="2200" dirty="0"/>
              <a:t>Battle of the </a:t>
            </a:r>
            <a:r>
              <a:rPr lang="en-IE" sz="2200" dirty="0" err="1"/>
              <a:t>neighborhoods</a:t>
            </a:r>
            <a:endParaRPr lang="en-IE" sz="2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F25707-8ABD-4CA3-BB57-F3FFC97D04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98" r="1669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788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5021F2-BF07-4DB3-A3D8-3F400CC7B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6"/>
            <a:ext cx="3568661" cy="1188720"/>
          </a:xfrm>
        </p:spPr>
        <p:txBody>
          <a:bodyPr>
            <a:normAutofit/>
          </a:bodyPr>
          <a:lstStyle/>
          <a:p>
            <a:r>
              <a:rPr lang="en-IE" dirty="0"/>
              <a:t>Brooklyn in five clusters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0CDEB-F965-4140-9A7D-47CC69862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6" y="2340864"/>
            <a:ext cx="3568661" cy="3634486"/>
          </a:xfrm>
        </p:spPr>
        <p:txBody>
          <a:bodyPr>
            <a:normAutofit/>
          </a:bodyPr>
          <a:lstStyle/>
          <a:p>
            <a:r>
              <a:rPr lang="en-IE" dirty="0"/>
              <a:t>Clustering completed</a:t>
            </a:r>
          </a:p>
          <a:p>
            <a:r>
              <a:rPr lang="en-IE" dirty="0"/>
              <a:t>Five distinct clusters</a:t>
            </a:r>
          </a:p>
          <a:p>
            <a:r>
              <a:rPr lang="en-IE" dirty="0"/>
              <a:t>Clusters 0, 4 and 5 are outliers</a:t>
            </a:r>
          </a:p>
          <a:p>
            <a:r>
              <a:rPr lang="en-IE" dirty="0"/>
              <a:t>Clusters 1 and 2 are largest</a:t>
            </a:r>
          </a:p>
          <a:p>
            <a:r>
              <a:rPr lang="en-IE" dirty="0"/>
              <a:t>1 is central and residential (purple)</a:t>
            </a:r>
          </a:p>
          <a:p>
            <a:r>
              <a:rPr lang="en-IE" dirty="0"/>
              <a:t>2 is closest to Manhattan and commercial/entertainment based (blue)</a:t>
            </a:r>
          </a:p>
          <a:p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1A1E22-6116-46FD-83C2-FE9E9658E4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3" b="9243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349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190FF8-C559-4882-8E64-0E0A34676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IE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2CC9B-4FB7-488C-81D1-23EF0992C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n-IE">
                <a:solidFill>
                  <a:srgbClr val="FFFFFF"/>
                </a:solidFill>
              </a:rPr>
              <a:t>Boerum Hill and Clinton Hill are the two neighborhoods with Irish bars in cluster 2</a:t>
            </a:r>
          </a:p>
          <a:p>
            <a:r>
              <a:rPr lang="en-IE">
                <a:solidFill>
                  <a:srgbClr val="FFFFFF"/>
                </a:solidFill>
              </a:rPr>
              <a:t>Both have considerable nightlife/entertainment</a:t>
            </a:r>
          </a:p>
          <a:p>
            <a:r>
              <a:rPr lang="en-IE">
                <a:solidFill>
                  <a:srgbClr val="FFFFFF"/>
                </a:solidFill>
              </a:rPr>
              <a:t>These would be the selections to open an Irish pub</a:t>
            </a:r>
          </a:p>
          <a:p>
            <a:endParaRPr lang="en-IE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563C6B-DD6E-4766-82F2-524126AEE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231" y="1012189"/>
            <a:ext cx="6831503" cy="481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4319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041ECD-713C-40F3-BA82-5BD453C7E3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4456" b="1272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AB26C1-E552-4F39-8428-D88431F737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r>
              <a:rPr lang="en-IE" sz="4000">
                <a:solidFill>
                  <a:schemeClr val="tx1"/>
                </a:solidFill>
              </a:rPr>
              <a:t>New York and Brooklyn neighborhoods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FBA047-0BA8-4596-9DE1-FF9DAFDF1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2495445"/>
            <a:ext cx="10225530" cy="590321"/>
          </a:xfrm>
        </p:spPr>
        <p:txBody>
          <a:bodyPr>
            <a:normAutofit/>
          </a:bodyPr>
          <a:lstStyle/>
          <a:p>
            <a:r>
              <a:rPr lang="en-IE">
                <a:solidFill>
                  <a:schemeClr val="tx1"/>
                </a:solidFill>
              </a:rPr>
              <a:t>Step one – mapping the neighborhoods</a:t>
            </a:r>
          </a:p>
        </p:txBody>
      </p:sp>
    </p:spTree>
    <p:extLst>
      <p:ext uri="{BB962C8B-B14F-4D97-AF65-F5344CB8AC3E}">
        <p14:creationId xmlns:p14="http://schemas.microsoft.com/office/powerpoint/2010/main" val="1876906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5F0AE5-C02B-4705-AA85-A1A4CD792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IE">
                <a:solidFill>
                  <a:srgbClr val="FFFFFF"/>
                </a:solidFill>
              </a:rPr>
              <a:t>Mapping New York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1E4E2-994C-469D-9FA1-E0EFD092F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n-IE" dirty="0">
                <a:solidFill>
                  <a:srgbClr val="FFFFFF"/>
                </a:solidFill>
              </a:rPr>
              <a:t>Folium map used with open data shapefile to map New York’s </a:t>
            </a:r>
            <a:r>
              <a:rPr lang="en-IE" dirty="0" err="1">
                <a:solidFill>
                  <a:srgbClr val="FFFFFF"/>
                </a:solidFill>
              </a:rPr>
              <a:t>neighborhoods</a:t>
            </a:r>
            <a:endParaRPr lang="en-IE" dirty="0">
              <a:solidFill>
                <a:srgbClr val="FFFFFF"/>
              </a:solidFill>
            </a:endParaRPr>
          </a:p>
          <a:p>
            <a:endParaRPr lang="en-IE" dirty="0">
              <a:solidFill>
                <a:srgbClr val="FFFFFF"/>
              </a:solidFill>
            </a:endParaRPr>
          </a:p>
          <a:p>
            <a:endParaRPr lang="en-IE" dirty="0">
              <a:solidFill>
                <a:srgbClr val="FFFFFF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9FEAF39-4364-4632-8D94-AF7F650D6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359157"/>
              </p:ext>
            </p:extLst>
          </p:nvPr>
        </p:nvGraphicFramePr>
        <p:xfrm>
          <a:off x="4308733" y="2097959"/>
          <a:ext cx="7436734" cy="264467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27084">
                  <a:extLst>
                    <a:ext uri="{9D8B030D-6E8A-4147-A177-3AD203B41FA5}">
                      <a16:colId xmlns:a16="http://schemas.microsoft.com/office/drawing/2014/main" val="4294557533"/>
                    </a:ext>
                  </a:extLst>
                </a:gridCol>
                <a:gridCol w="1405558">
                  <a:extLst>
                    <a:ext uri="{9D8B030D-6E8A-4147-A177-3AD203B41FA5}">
                      <a16:colId xmlns:a16="http://schemas.microsoft.com/office/drawing/2014/main" val="1398828913"/>
                    </a:ext>
                  </a:extLst>
                </a:gridCol>
                <a:gridCol w="2087132">
                  <a:extLst>
                    <a:ext uri="{9D8B030D-6E8A-4147-A177-3AD203B41FA5}">
                      <a16:colId xmlns:a16="http://schemas.microsoft.com/office/drawing/2014/main" val="3048092852"/>
                    </a:ext>
                  </a:extLst>
                </a:gridCol>
                <a:gridCol w="1663042">
                  <a:extLst>
                    <a:ext uri="{9D8B030D-6E8A-4147-A177-3AD203B41FA5}">
                      <a16:colId xmlns:a16="http://schemas.microsoft.com/office/drawing/2014/main" val="18996143"/>
                    </a:ext>
                  </a:extLst>
                </a:gridCol>
                <a:gridCol w="1753918">
                  <a:extLst>
                    <a:ext uri="{9D8B030D-6E8A-4147-A177-3AD203B41FA5}">
                      <a16:colId xmlns:a16="http://schemas.microsoft.com/office/drawing/2014/main" val="4011290506"/>
                    </a:ext>
                  </a:extLst>
                </a:gridCol>
              </a:tblGrid>
              <a:tr h="440779">
                <a:tc>
                  <a:txBody>
                    <a:bodyPr/>
                    <a:lstStyle/>
                    <a:p>
                      <a:endParaRPr lang="en-IE" sz="2000"/>
                    </a:p>
                  </a:txBody>
                  <a:tcPr marL="100177" marR="100177" marT="50088" marB="50088" anchor="ctr"/>
                </a:tc>
                <a:tc>
                  <a:txBody>
                    <a:bodyPr/>
                    <a:lstStyle/>
                    <a:p>
                      <a:r>
                        <a:rPr lang="en-IE" sz="2000"/>
                        <a:t>Borough</a:t>
                      </a:r>
                    </a:p>
                  </a:txBody>
                  <a:tcPr marL="100177" marR="100177" marT="50088" marB="50088" anchor="ctr"/>
                </a:tc>
                <a:tc>
                  <a:txBody>
                    <a:bodyPr/>
                    <a:lstStyle/>
                    <a:p>
                      <a:r>
                        <a:rPr lang="en-IE" sz="2000"/>
                        <a:t>Neighborhood</a:t>
                      </a:r>
                    </a:p>
                  </a:txBody>
                  <a:tcPr marL="100177" marR="100177" marT="50088" marB="50088" anchor="ctr"/>
                </a:tc>
                <a:tc>
                  <a:txBody>
                    <a:bodyPr/>
                    <a:lstStyle/>
                    <a:p>
                      <a:r>
                        <a:rPr lang="en-IE" sz="2000"/>
                        <a:t>Latitude</a:t>
                      </a:r>
                    </a:p>
                  </a:txBody>
                  <a:tcPr marL="100177" marR="100177" marT="50088" marB="50088" anchor="ctr"/>
                </a:tc>
                <a:tc>
                  <a:txBody>
                    <a:bodyPr/>
                    <a:lstStyle/>
                    <a:p>
                      <a:r>
                        <a:rPr lang="en-IE" sz="2000"/>
                        <a:t>Longitude</a:t>
                      </a:r>
                    </a:p>
                  </a:txBody>
                  <a:tcPr marL="100177" marR="100177" marT="50088" marB="50088" anchor="ctr"/>
                </a:tc>
                <a:extLst>
                  <a:ext uri="{0D108BD9-81ED-4DB2-BD59-A6C34878D82A}">
                    <a16:rowId xmlns:a16="http://schemas.microsoft.com/office/drawing/2014/main" val="224897429"/>
                  </a:ext>
                </a:extLst>
              </a:tr>
              <a:tr h="440779">
                <a:tc>
                  <a:txBody>
                    <a:bodyPr/>
                    <a:lstStyle/>
                    <a:p>
                      <a:r>
                        <a:rPr lang="en-IE" sz="2000"/>
                        <a:t>0</a:t>
                      </a:r>
                    </a:p>
                  </a:txBody>
                  <a:tcPr marL="100177" marR="100177" marT="50088" marB="50088" anchor="ctr"/>
                </a:tc>
                <a:tc>
                  <a:txBody>
                    <a:bodyPr/>
                    <a:lstStyle/>
                    <a:p>
                      <a:r>
                        <a:rPr lang="en-IE" sz="2000"/>
                        <a:t>Bronx</a:t>
                      </a:r>
                    </a:p>
                  </a:txBody>
                  <a:tcPr marL="100177" marR="100177" marT="50088" marB="50088" anchor="ctr"/>
                </a:tc>
                <a:tc>
                  <a:txBody>
                    <a:bodyPr/>
                    <a:lstStyle/>
                    <a:p>
                      <a:r>
                        <a:rPr lang="en-IE" sz="2000" dirty="0"/>
                        <a:t>Wakefield</a:t>
                      </a:r>
                    </a:p>
                  </a:txBody>
                  <a:tcPr marL="100177" marR="100177" marT="50088" marB="50088" anchor="ctr"/>
                </a:tc>
                <a:tc>
                  <a:txBody>
                    <a:bodyPr/>
                    <a:lstStyle/>
                    <a:p>
                      <a:r>
                        <a:rPr lang="en-IE" sz="2000"/>
                        <a:t>40.894705</a:t>
                      </a:r>
                    </a:p>
                  </a:txBody>
                  <a:tcPr marL="100177" marR="100177" marT="50088" marB="50088" anchor="ctr"/>
                </a:tc>
                <a:tc>
                  <a:txBody>
                    <a:bodyPr/>
                    <a:lstStyle/>
                    <a:p>
                      <a:r>
                        <a:rPr lang="en-IE" sz="2000"/>
                        <a:t>-73.847201</a:t>
                      </a:r>
                    </a:p>
                  </a:txBody>
                  <a:tcPr marL="100177" marR="100177" marT="50088" marB="50088" anchor="ctr"/>
                </a:tc>
                <a:extLst>
                  <a:ext uri="{0D108BD9-81ED-4DB2-BD59-A6C34878D82A}">
                    <a16:rowId xmlns:a16="http://schemas.microsoft.com/office/drawing/2014/main" val="3745135211"/>
                  </a:ext>
                </a:extLst>
              </a:tr>
              <a:tr h="440779">
                <a:tc>
                  <a:txBody>
                    <a:bodyPr/>
                    <a:lstStyle/>
                    <a:p>
                      <a:r>
                        <a:rPr lang="en-IE" sz="2000"/>
                        <a:t>1</a:t>
                      </a:r>
                    </a:p>
                  </a:txBody>
                  <a:tcPr marL="100177" marR="100177" marT="50088" marB="50088" anchor="ctr"/>
                </a:tc>
                <a:tc>
                  <a:txBody>
                    <a:bodyPr/>
                    <a:lstStyle/>
                    <a:p>
                      <a:r>
                        <a:rPr lang="en-IE" sz="2000"/>
                        <a:t>Bronx</a:t>
                      </a:r>
                    </a:p>
                  </a:txBody>
                  <a:tcPr marL="100177" marR="100177" marT="50088" marB="50088" anchor="ctr"/>
                </a:tc>
                <a:tc>
                  <a:txBody>
                    <a:bodyPr/>
                    <a:lstStyle/>
                    <a:p>
                      <a:r>
                        <a:rPr lang="en-IE" sz="2000"/>
                        <a:t>Co-op City</a:t>
                      </a:r>
                    </a:p>
                  </a:txBody>
                  <a:tcPr marL="100177" marR="100177" marT="50088" marB="50088" anchor="ctr"/>
                </a:tc>
                <a:tc>
                  <a:txBody>
                    <a:bodyPr/>
                    <a:lstStyle/>
                    <a:p>
                      <a:r>
                        <a:rPr lang="en-IE" sz="2000"/>
                        <a:t>40.874294</a:t>
                      </a:r>
                    </a:p>
                  </a:txBody>
                  <a:tcPr marL="100177" marR="100177" marT="50088" marB="50088" anchor="ctr"/>
                </a:tc>
                <a:tc>
                  <a:txBody>
                    <a:bodyPr/>
                    <a:lstStyle/>
                    <a:p>
                      <a:r>
                        <a:rPr lang="en-IE" sz="2000"/>
                        <a:t>-73.829939</a:t>
                      </a:r>
                    </a:p>
                  </a:txBody>
                  <a:tcPr marL="100177" marR="100177" marT="50088" marB="50088" anchor="ctr"/>
                </a:tc>
                <a:extLst>
                  <a:ext uri="{0D108BD9-81ED-4DB2-BD59-A6C34878D82A}">
                    <a16:rowId xmlns:a16="http://schemas.microsoft.com/office/drawing/2014/main" val="1787641587"/>
                  </a:ext>
                </a:extLst>
              </a:tr>
              <a:tr h="440779">
                <a:tc>
                  <a:txBody>
                    <a:bodyPr/>
                    <a:lstStyle/>
                    <a:p>
                      <a:r>
                        <a:rPr lang="en-IE" sz="2000"/>
                        <a:t>2</a:t>
                      </a:r>
                    </a:p>
                  </a:txBody>
                  <a:tcPr marL="100177" marR="100177" marT="50088" marB="50088" anchor="ctr"/>
                </a:tc>
                <a:tc>
                  <a:txBody>
                    <a:bodyPr/>
                    <a:lstStyle/>
                    <a:p>
                      <a:r>
                        <a:rPr lang="en-IE" sz="2000"/>
                        <a:t>Bronx</a:t>
                      </a:r>
                    </a:p>
                  </a:txBody>
                  <a:tcPr marL="100177" marR="100177" marT="50088" marB="50088" anchor="ctr"/>
                </a:tc>
                <a:tc>
                  <a:txBody>
                    <a:bodyPr/>
                    <a:lstStyle/>
                    <a:p>
                      <a:r>
                        <a:rPr lang="en-IE" sz="2000"/>
                        <a:t>Eastchester</a:t>
                      </a:r>
                    </a:p>
                  </a:txBody>
                  <a:tcPr marL="100177" marR="100177" marT="50088" marB="50088" anchor="ctr"/>
                </a:tc>
                <a:tc>
                  <a:txBody>
                    <a:bodyPr/>
                    <a:lstStyle/>
                    <a:p>
                      <a:r>
                        <a:rPr lang="en-IE" sz="2000"/>
                        <a:t>40.887556</a:t>
                      </a:r>
                    </a:p>
                  </a:txBody>
                  <a:tcPr marL="100177" marR="100177" marT="50088" marB="50088" anchor="ctr"/>
                </a:tc>
                <a:tc>
                  <a:txBody>
                    <a:bodyPr/>
                    <a:lstStyle/>
                    <a:p>
                      <a:r>
                        <a:rPr lang="en-IE" sz="2000"/>
                        <a:t>-73.827806</a:t>
                      </a:r>
                    </a:p>
                  </a:txBody>
                  <a:tcPr marL="100177" marR="100177" marT="50088" marB="50088" anchor="ctr"/>
                </a:tc>
                <a:extLst>
                  <a:ext uri="{0D108BD9-81ED-4DB2-BD59-A6C34878D82A}">
                    <a16:rowId xmlns:a16="http://schemas.microsoft.com/office/drawing/2014/main" val="2438663526"/>
                  </a:ext>
                </a:extLst>
              </a:tr>
              <a:tr h="440779">
                <a:tc>
                  <a:txBody>
                    <a:bodyPr/>
                    <a:lstStyle/>
                    <a:p>
                      <a:r>
                        <a:rPr lang="en-IE" sz="2000"/>
                        <a:t>3</a:t>
                      </a:r>
                    </a:p>
                  </a:txBody>
                  <a:tcPr marL="100177" marR="100177" marT="50088" marB="50088" anchor="ctr"/>
                </a:tc>
                <a:tc>
                  <a:txBody>
                    <a:bodyPr/>
                    <a:lstStyle/>
                    <a:p>
                      <a:r>
                        <a:rPr lang="en-IE" sz="2000"/>
                        <a:t>Bronx</a:t>
                      </a:r>
                    </a:p>
                  </a:txBody>
                  <a:tcPr marL="100177" marR="100177" marT="50088" marB="50088" anchor="ctr"/>
                </a:tc>
                <a:tc>
                  <a:txBody>
                    <a:bodyPr/>
                    <a:lstStyle/>
                    <a:p>
                      <a:r>
                        <a:rPr lang="en-IE" sz="2000"/>
                        <a:t>Fieldston</a:t>
                      </a:r>
                    </a:p>
                  </a:txBody>
                  <a:tcPr marL="100177" marR="100177" marT="50088" marB="50088" anchor="ctr"/>
                </a:tc>
                <a:tc>
                  <a:txBody>
                    <a:bodyPr/>
                    <a:lstStyle/>
                    <a:p>
                      <a:r>
                        <a:rPr lang="en-IE" sz="2000"/>
                        <a:t>40.895437</a:t>
                      </a:r>
                    </a:p>
                  </a:txBody>
                  <a:tcPr marL="100177" marR="100177" marT="50088" marB="50088" anchor="ctr"/>
                </a:tc>
                <a:tc>
                  <a:txBody>
                    <a:bodyPr/>
                    <a:lstStyle/>
                    <a:p>
                      <a:r>
                        <a:rPr lang="en-IE" sz="2000"/>
                        <a:t>-73.905643</a:t>
                      </a:r>
                    </a:p>
                  </a:txBody>
                  <a:tcPr marL="100177" marR="100177" marT="50088" marB="50088" anchor="ctr"/>
                </a:tc>
                <a:extLst>
                  <a:ext uri="{0D108BD9-81ED-4DB2-BD59-A6C34878D82A}">
                    <a16:rowId xmlns:a16="http://schemas.microsoft.com/office/drawing/2014/main" val="1731264145"/>
                  </a:ext>
                </a:extLst>
              </a:tr>
              <a:tr h="440779">
                <a:tc>
                  <a:txBody>
                    <a:bodyPr/>
                    <a:lstStyle/>
                    <a:p>
                      <a:r>
                        <a:rPr lang="en-IE" sz="2000"/>
                        <a:t>4</a:t>
                      </a:r>
                    </a:p>
                  </a:txBody>
                  <a:tcPr marL="100177" marR="100177" marT="50088" marB="50088" anchor="ctr"/>
                </a:tc>
                <a:tc>
                  <a:txBody>
                    <a:bodyPr/>
                    <a:lstStyle/>
                    <a:p>
                      <a:r>
                        <a:rPr lang="en-IE" sz="2000"/>
                        <a:t>Bronx</a:t>
                      </a:r>
                    </a:p>
                  </a:txBody>
                  <a:tcPr marL="100177" marR="100177" marT="50088" marB="50088" anchor="ctr"/>
                </a:tc>
                <a:tc>
                  <a:txBody>
                    <a:bodyPr/>
                    <a:lstStyle/>
                    <a:p>
                      <a:r>
                        <a:rPr lang="en-IE" sz="2000"/>
                        <a:t>Riverdale</a:t>
                      </a:r>
                    </a:p>
                  </a:txBody>
                  <a:tcPr marL="100177" marR="100177" marT="50088" marB="50088" anchor="ctr"/>
                </a:tc>
                <a:tc>
                  <a:txBody>
                    <a:bodyPr/>
                    <a:lstStyle/>
                    <a:p>
                      <a:r>
                        <a:rPr lang="en-IE" sz="2000"/>
                        <a:t>40.890834</a:t>
                      </a:r>
                    </a:p>
                  </a:txBody>
                  <a:tcPr marL="100177" marR="100177" marT="50088" marB="50088" anchor="ctr"/>
                </a:tc>
                <a:tc>
                  <a:txBody>
                    <a:bodyPr/>
                    <a:lstStyle/>
                    <a:p>
                      <a:r>
                        <a:rPr lang="en-IE" sz="2000" dirty="0"/>
                        <a:t>-73.912585</a:t>
                      </a:r>
                    </a:p>
                  </a:txBody>
                  <a:tcPr marL="100177" marR="100177" marT="50088" marB="50088" anchor="ctr"/>
                </a:tc>
                <a:extLst>
                  <a:ext uri="{0D108BD9-81ED-4DB2-BD59-A6C34878D82A}">
                    <a16:rowId xmlns:a16="http://schemas.microsoft.com/office/drawing/2014/main" val="44693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9536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0401440-1DC9-4C9E-A3BA-4DECEEB46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B822CC-7DA9-4417-AA94-64CEB676F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A01E88-71CC-4FF3-9E81-51E0C32B4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59623"/>
            <a:ext cx="11303626" cy="2051143"/>
          </a:xfrm>
          <a:prstGeom prst="rect">
            <a:avLst/>
          </a:prstGeom>
          <a:solidFill>
            <a:srgbClr val="465359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7668D-2898-48A0-9FAB-F20C344BC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00" y="4596992"/>
            <a:ext cx="3353432" cy="1607013"/>
          </a:xfrm>
        </p:spPr>
        <p:txBody>
          <a:bodyPr anchor="ctr">
            <a:normAutofit/>
          </a:bodyPr>
          <a:lstStyle/>
          <a:p>
            <a:r>
              <a:rPr lang="en-IE" dirty="0">
                <a:solidFill>
                  <a:srgbClr val="FFFFFF"/>
                </a:solidFill>
              </a:rPr>
              <a:t>Brooklyn </a:t>
            </a:r>
            <a:r>
              <a:rPr lang="en-IE" dirty="0" err="1">
                <a:solidFill>
                  <a:srgbClr val="FFFFFF"/>
                </a:solidFill>
              </a:rPr>
              <a:t>neighborhoods</a:t>
            </a:r>
            <a:endParaRPr lang="en-IE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DDA3F-D2B8-4B64-9B57-0249148EC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1491" y="4596992"/>
            <a:ext cx="7240909" cy="1607012"/>
          </a:xfrm>
        </p:spPr>
        <p:txBody>
          <a:bodyPr>
            <a:normAutofit/>
          </a:bodyPr>
          <a:lstStyle/>
          <a:p>
            <a:r>
              <a:rPr lang="en-IE" dirty="0">
                <a:solidFill>
                  <a:srgbClr val="FFFFFF"/>
                </a:solidFill>
              </a:rPr>
              <a:t>A subset was made from the NY dataset of just Brooklyn </a:t>
            </a:r>
            <a:r>
              <a:rPr lang="en-IE" dirty="0" err="1">
                <a:solidFill>
                  <a:srgbClr val="FFFFFF"/>
                </a:solidFill>
              </a:rPr>
              <a:t>neighborhoods</a:t>
            </a:r>
            <a:r>
              <a:rPr lang="en-IE" dirty="0">
                <a:solidFill>
                  <a:srgbClr val="FFFFFF"/>
                </a:solidFill>
              </a:rPr>
              <a:t>, also Folium mapped.</a:t>
            </a:r>
          </a:p>
          <a:p>
            <a:endParaRPr lang="en-IE" dirty="0">
              <a:solidFill>
                <a:srgbClr val="FFFFFF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BCC6497-2B6F-4ED8-A87C-14310A7E8F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321420"/>
              </p:ext>
            </p:extLst>
          </p:nvPr>
        </p:nvGraphicFramePr>
        <p:xfrm>
          <a:off x="447234" y="709183"/>
          <a:ext cx="11301984" cy="29263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66865">
                  <a:extLst>
                    <a:ext uri="{9D8B030D-6E8A-4147-A177-3AD203B41FA5}">
                      <a16:colId xmlns:a16="http://schemas.microsoft.com/office/drawing/2014/main" val="430292844"/>
                    </a:ext>
                  </a:extLst>
                </a:gridCol>
                <a:gridCol w="2412525">
                  <a:extLst>
                    <a:ext uri="{9D8B030D-6E8A-4147-A177-3AD203B41FA5}">
                      <a16:colId xmlns:a16="http://schemas.microsoft.com/office/drawing/2014/main" val="1723729964"/>
                    </a:ext>
                  </a:extLst>
                </a:gridCol>
                <a:gridCol w="2674198">
                  <a:extLst>
                    <a:ext uri="{9D8B030D-6E8A-4147-A177-3AD203B41FA5}">
                      <a16:colId xmlns:a16="http://schemas.microsoft.com/office/drawing/2014/main" val="2054058776"/>
                    </a:ext>
                  </a:extLst>
                </a:gridCol>
                <a:gridCol w="2674198">
                  <a:extLst>
                    <a:ext uri="{9D8B030D-6E8A-4147-A177-3AD203B41FA5}">
                      <a16:colId xmlns:a16="http://schemas.microsoft.com/office/drawing/2014/main" val="1673756674"/>
                    </a:ext>
                  </a:extLst>
                </a:gridCol>
                <a:gridCol w="2674198">
                  <a:extLst>
                    <a:ext uri="{9D8B030D-6E8A-4147-A177-3AD203B41FA5}">
                      <a16:colId xmlns:a16="http://schemas.microsoft.com/office/drawing/2014/main" val="490641166"/>
                    </a:ext>
                  </a:extLst>
                </a:gridCol>
              </a:tblGrid>
              <a:tr h="487730">
                <a:tc>
                  <a:txBody>
                    <a:bodyPr/>
                    <a:lstStyle/>
                    <a:p>
                      <a:endParaRPr lang="en-IE" sz="2200"/>
                    </a:p>
                  </a:txBody>
                  <a:tcPr marL="110848" marR="110848" marT="55424" marB="55424" anchor="ctr"/>
                </a:tc>
                <a:tc>
                  <a:txBody>
                    <a:bodyPr/>
                    <a:lstStyle/>
                    <a:p>
                      <a:r>
                        <a:rPr lang="en-IE" sz="2200"/>
                        <a:t>Borough</a:t>
                      </a:r>
                    </a:p>
                  </a:txBody>
                  <a:tcPr marL="110848" marR="110848" marT="55424" marB="55424" anchor="ctr"/>
                </a:tc>
                <a:tc>
                  <a:txBody>
                    <a:bodyPr/>
                    <a:lstStyle/>
                    <a:p>
                      <a:r>
                        <a:rPr lang="en-IE" sz="2200"/>
                        <a:t>Neighborhood</a:t>
                      </a:r>
                    </a:p>
                  </a:txBody>
                  <a:tcPr marL="110848" marR="110848" marT="55424" marB="55424" anchor="ctr"/>
                </a:tc>
                <a:tc>
                  <a:txBody>
                    <a:bodyPr/>
                    <a:lstStyle/>
                    <a:p>
                      <a:r>
                        <a:rPr lang="en-IE" sz="2200"/>
                        <a:t>Latitude</a:t>
                      </a:r>
                    </a:p>
                  </a:txBody>
                  <a:tcPr marL="110848" marR="110848" marT="55424" marB="55424" anchor="ctr"/>
                </a:tc>
                <a:tc>
                  <a:txBody>
                    <a:bodyPr/>
                    <a:lstStyle/>
                    <a:p>
                      <a:r>
                        <a:rPr lang="en-IE" sz="2200"/>
                        <a:t>Longitude</a:t>
                      </a:r>
                    </a:p>
                  </a:txBody>
                  <a:tcPr marL="110848" marR="110848" marT="55424" marB="55424" anchor="ctr"/>
                </a:tc>
                <a:extLst>
                  <a:ext uri="{0D108BD9-81ED-4DB2-BD59-A6C34878D82A}">
                    <a16:rowId xmlns:a16="http://schemas.microsoft.com/office/drawing/2014/main" val="989477258"/>
                  </a:ext>
                </a:extLst>
              </a:tr>
              <a:tr h="487730">
                <a:tc>
                  <a:txBody>
                    <a:bodyPr/>
                    <a:lstStyle/>
                    <a:p>
                      <a:r>
                        <a:rPr lang="en-IE" sz="2200"/>
                        <a:t>0</a:t>
                      </a:r>
                    </a:p>
                  </a:txBody>
                  <a:tcPr marL="110848" marR="110848" marT="55424" marB="55424" anchor="ctr"/>
                </a:tc>
                <a:tc>
                  <a:txBody>
                    <a:bodyPr/>
                    <a:lstStyle/>
                    <a:p>
                      <a:r>
                        <a:rPr lang="en-IE" sz="2200"/>
                        <a:t>Brooklyn</a:t>
                      </a:r>
                    </a:p>
                  </a:txBody>
                  <a:tcPr marL="110848" marR="110848" marT="55424" marB="55424" anchor="ctr"/>
                </a:tc>
                <a:tc>
                  <a:txBody>
                    <a:bodyPr/>
                    <a:lstStyle/>
                    <a:p>
                      <a:r>
                        <a:rPr lang="en-IE" sz="2200"/>
                        <a:t>Bay Ridge</a:t>
                      </a:r>
                    </a:p>
                  </a:txBody>
                  <a:tcPr marL="110848" marR="110848" marT="55424" marB="55424" anchor="ctr"/>
                </a:tc>
                <a:tc>
                  <a:txBody>
                    <a:bodyPr/>
                    <a:lstStyle/>
                    <a:p>
                      <a:r>
                        <a:rPr lang="en-IE" sz="2200"/>
                        <a:t>40.625801</a:t>
                      </a:r>
                    </a:p>
                  </a:txBody>
                  <a:tcPr marL="110848" marR="110848" marT="55424" marB="55424" anchor="ctr"/>
                </a:tc>
                <a:tc>
                  <a:txBody>
                    <a:bodyPr/>
                    <a:lstStyle/>
                    <a:p>
                      <a:r>
                        <a:rPr lang="en-IE" sz="2200"/>
                        <a:t>-74.030621</a:t>
                      </a:r>
                    </a:p>
                  </a:txBody>
                  <a:tcPr marL="110848" marR="110848" marT="55424" marB="55424" anchor="ctr"/>
                </a:tc>
                <a:extLst>
                  <a:ext uri="{0D108BD9-81ED-4DB2-BD59-A6C34878D82A}">
                    <a16:rowId xmlns:a16="http://schemas.microsoft.com/office/drawing/2014/main" val="3955728723"/>
                  </a:ext>
                </a:extLst>
              </a:tr>
              <a:tr h="487730">
                <a:tc>
                  <a:txBody>
                    <a:bodyPr/>
                    <a:lstStyle/>
                    <a:p>
                      <a:r>
                        <a:rPr lang="en-IE" sz="2200"/>
                        <a:t>1</a:t>
                      </a:r>
                    </a:p>
                  </a:txBody>
                  <a:tcPr marL="110848" marR="110848" marT="55424" marB="55424" anchor="ctr"/>
                </a:tc>
                <a:tc>
                  <a:txBody>
                    <a:bodyPr/>
                    <a:lstStyle/>
                    <a:p>
                      <a:r>
                        <a:rPr lang="en-IE" sz="2200"/>
                        <a:t>Brooklyn</a:t>
                      </a:r>
                    </a:p>
                  </a:txBody>
                  <a:tcPr marL="110848" marR="110848" marT="55424" marB="55424" anchor="ctr"/>
                </a:tc>
                <a:tc>
                  <a:txBody>
                    <a:bodyPr/>
                    <a:lstStyle/>
                    <a:p>
                      <a:r>
                        <a:rPr lang="en-IE" sz="2200"/>
                        <a:t>Bensonhurst</a:t>
                      </a:r>
                    </a:p>
                  </a:txBody>
                  <a:tcPr marL="110848" marR="110848" marT="55424" marB="55424" anchor="ctr"/>
                </a:tc>
                <a:tc>
                  <a:txBody>
                    <a:bodyPr/>
                    <a:lstStyle/>
                    <a:p>
                      <a:r>
                        <a:rPr lang="en-IE" sz="2200"/>
                        <a:t>40.611009</a:t>
                      </a:r>
                    </a:p>
                  </a:txBody>
                  <a:tcPr marL="110848" marR="110848" marT="55424" marB="55424" anchor="ctr"/>
                </a:tc>
                <a:tc>
                  <a:txBody>
                    <a:bodyPr/>
                    <a:lstStyle/>
                    <a:p>
                      <a:r>
                        <a:rPr lang="en-IE" sz="2200"/>
                        <a:t>-73.995180</a:t>
                      </a:r>
                    </a:p>
                  </a:txBody>
                  <a:tcPr marL="110848" marR="110848" marT="55424" marB="55424" anchor="ctr"/>
                </a:tc>
                <a:extLst>
                  <a:ext uri="{0D108BD9-81ED-4DB2-BD59-A6C34878D82A}">
                    <a16:rowId xmlns:a16="http://schemas.microsoft.com/office/drawing/2014/main" val="1513530742"/>
                  </a:ext>
                </a:extLst>
              </a:tr>
              <a:tr h="487730">
                <a:tc>
                  <a:txBody>
                    <a:bodyPr/>
                    <a:lstStyle/>
                    <a:p>
                      <a:r>
                        <a:rPr lang="en-IE" sz="2200"/>
                        <a:t>2</a:t>
                      </a:r>
                    </a:p>
                  </a:txBody>
                  <a:tcPr marL="110848" marR="110848" marT="55424" marB="55424" anchor="ctr"/>
                </a:tc>
                <a:tc>
                  <a:txBody>
                    <a:bodyPr/>
                    <a:lstStyle/>
                    <a:p>
                      <a:r>
                        <a:rPr lang="en-IE" sz="2200"/>
                        <a:t>Brooklyn</a:t>
                      </a:r>
                    </a:p>
                  </a:txBody>
                  <a:tcPr marL="110848" marR="110848" marT="55424" marB="55424" anchor="ctr"/>
                </a:tc>
                <a:tc>
                  <a:txBody>
                    <a:bodyPr/>
                    <a:lstStyle/>
                    <a:p>
                      <a:r>
                        <a:rPr lang="en-IE" sz="2200"/>
                        <a:t>Sunset Park</a:t>
                      </a:r>
                    </a:p>
                  </a:txBody>
                  <a:tcPr marL="110848" marR="110848" marT="55424" marB="55424" anchor="ctr"/>
                </a:tc>
                <a:tc>
                  <a:txBody>
                    <a:bodyPr/>
                    <a:lstStyle/>
                    <a:p>
                      <a:r>
                        <a:rPr lang="en-IE" sz="2200"/>
                        <a:t>40.645103</a:t>
                      </a:r>
                    </a:p>
                  </a:txBody>
                  <a:tcPr marL="110848" marR="110848" marT="55424" marB="55424" anchor="ctr"/>
                </a:tc>
                <a:tc>
                  <a:txBody>
                    <a:bodyPr/>
                    <a:lstStyle/>
                    <a:p>
                      <a:r>
                        <a:rPr lang="en-IE" sz="2200"/>
                        <a:t>-74.010316</a:t>
                      </a:r>
                    </a:p>
                  </a:txBody>
                  <a:tcPr marL="110848" marR="110848" marT="55424" marB="55424" anchor="ctr"/>
                </a:tc>
                <a:extLst>
                  <a:ext uri="{0D108BD9-81ED-4DB2-BD59-A6C34878D82A}">
                    <a16:rowId xmlns:a16="http://schemas.microsoft.com/office/drawing/2014/main" val="2183955250"/>
                  </a:ext>
                </a:extLst>
              </a:tr>
              <a:tr h="487730">
                <a:tc>
                  <a:txBody>
                    <a:bodyPr/>
                    <a:lstStyle/>
                    <a:p>
                      <a:r>
                        <a:rPr lang="en-IE" sz="2200"/>
                        <a:t>3</a:t>
                      </a:r>
                    </a:p>
                  </a:txBody>
                  <a:tcPr marL="110848" marR="110848" marT="55424" marB="55424" anchor="ctr"/>
                </a:tc>
                <a:tc>
                  <a:txBody>
                    <a:bodyPr/>
                    <a:lstStyle/>
                    <a:p>
                      <a:r>
                        <a:rPr lang="en-IE" sz="2200"/>
                        <a:t>Brooklyn</a:t>
                      </a:r>
                    </a:p>
                  </a:txBody>
                  <a:tcPr marL="110848" marR="110848" marT="55424" marB="55424" anchor="ctr"/>
                </a:tc>
                <a:tc>
                  <a:txBody>
                    <a:bodyPr/>
                    <a:lstStyle/>
                    <a:p>
                      <a:r>
                        <a:rPr lang="en-IE" sz="2200"/>
                        <a:t>Greenpoint</a:t>
                      </a:r>
                    </a:p>
                  </a:txBody>
                  <a:tcPr marL="110848" marR="110848" marT="55424" marB="55424" anchor="ctr"/>
                </a:tc>
                <a:tc>
                  <a:txBody>
                    <a:bodyPr/>
                    <a:lstStyle/>
                    <a:p>
                      <a:r>
                        <a:rPr lang="en-IE" sz="2200"/>
                        <a:t>40.730201</a:t>
                      </a:r>
                    </a:p>
                  </a:txBody>
                  <a:tcPr marL="110848" marR="110848" marT="55424" marB="55424" anchor="ctr"/>
                </a:tc>
                <a:tc>
                  <a:txBody>
                    <a:bodyPr/>
                    <a:lstStyle/>
                    <a:p>
                      <a:r>
                        <a:rPr lang="en-IE" sz="2200"/>
                        <a:t>-73.954241</a:t>
                      </a:r>
                    </a:p>
                  </a:txBody>
                  <a:tcPr marL="110848" marR="110848" marT="55424" marB="55424" anchor="ctr"/>
                </a:tc>
                <a:extLst>
                  <a:ext uri="{0D108BD9-81ED-4DB2-BD59-A6C34878D82A}">
                    <a16:rowId xmlns:a16="http://schemas.microsoft.com/office/drawing/2014/main" val="425141333"/>
                  </a:ext>
                </a:extLst>
              </a:tr>
              <a:tr h="487730">
                <a:tc>
                  <a:txBody>
                    <a:bodyPr/>
                    <a:lstStyle/>
                    <a:p>
                      <a:r>
                        <a:rPr lang="en-IE" sz="2200"/>
                        <a:t>4</a:t>
                      </a:r>
                    </a:p>
                  </a:txBody>
                  <a:tcPr marL="110848" marR="110848" marT="55424" marB="55424" anchor="ctr"/>
                </a:tc>
                <a:tc>
                  <a:txBody>
                    <a:bodyPr/>
                    <a:lstStyle/>
                    <a:p>
                      <a:r>
                        <a:rPr lang="en-IE" sz="2200"/>
                        <a:t>Brooklyn</a:t>
                      </a:r>
                    </a:p>
                  </a:txBody>
                  <a:tcPr marL="110848" marR="110848" marT="55424" marB="55424" anchor="ctr"/>
                </a:tc>
                <a:tc>
                  <a:txBody>
                    <a:bodyPr/>
                    <a:lstStyle/>
                    <a:p>
                      <a:r>
                        <a:rPr lang="en-IE" sz="2200"/>
                        <a:t>Gravesend</a:t>
                      </a:r>
                    </a:p>
                  </a:txBody>
                  <a:tcPr marL="110848" marR="110848" marT="55424" marB="55424" anchor="ctr"/>
                </a:tc>
                <a:tc>
                  <a:txBody>
                    <a:bodyPr/>
                    <a:lstStyle/>
                    <a:p>
                      <a:r>
                        <a:rPr lang="en-IE" sz="2200"/>
                        <a:t>40.595260</a:t>
                      </a:r>
                    </a:p>
                  </a:txBody>
                  <a:tcPr marL="110848" marR="110848" marT="55424" marB="55424" anchor="ctr"/>
                </a:tc>
                <a:tc>
                  <a:txBody>
                    <a:bodyPr/>
                    <a:lstStyle/>
                    <a:p>
                      <a:r>
                        <a:rPr lang="en-IE" sz="2200"/>
                        <a:t>-73.973471</a:t>
                      </a:r>
                    </a:p>
                  </a:txBody>
                  <a:tcPr marL="110848" marR="110848" marT="55424" marB="55424" anchor="ctr"/>
                </a:tc>
                <a:extLst>
                  <a:ext uri="{0D108BD9-81ED-4DB2-BD59-A6C34878D82A}">
                    <a16:rowId xmlns:a16="http://schemas.microsoft.com/office/drawing/2014/main" val="3737847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14418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DE6634-83D4-492C-A9DD-A2677DA7F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20" y="863695"/>
            <a:ext cx="3511233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>
                <a:solidFill>
                  <a:schemeClr val="tx1"/>
                </a:solidFill>
              </a:rPr>
              <a:t>Brooklyn neighborhoods mapped for visualisation</a:t>
            </a:r>
          </a:p>
          <a:p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2686F3B-D3FB-4F9F-819B-4FA404B8A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621" y="4739780"/>
            <a:ext cx="3511233" cy="11470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cap="all">
                <a:solidFill>
                  <a:schemeClr val="accent1"/>
                </a:solidFill>
              </a:rPr>
              <a:t>map_brooklyn = folium.Map(location=[latitude, longitude], zoom_start=12)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 descr="A close up of a map&#10;&#10;Description automatically generated">
            <a:extLst>
              <a:ext uri="{FF2B5EF4-FFF2-40B4-BE49-F238E27FC236}">
                <a16:creationId xmlns:a16="http://schemas.microsoft.com/office/drawing/2014/main" id="{DDB4D030-385F-45C9-95E0-FBA2A386BA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4479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669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826E75-B0AC-4851-A7C4-80864CBE8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6"/>
            <a:ext cx="3568661" cy="1188720"/>
          </a:xfrm>
        </p:spPr>
        <p:txBody>
          <a:bodyPr>
            <a:normAutofit/>
          </a:bodyPr>
          <a:lstStyle/>
          <a:p>
            <a:r>
              <a:rPr lang="en-IE" dirty="0"/>
              <a:t>Irish pubs in </a:t>
            </a:r>
            <a:r>
              <a:rPr lang="en-IE" dirty="0" err="1"/>
              <a:t>brooklyn</a:t>
            </a:r>
            <a:endParaRPr lang="en-I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021EE-1CB2-468B-AD2B-BD6A615F1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6" y="2340864"/>
            <a:ext cx="3568661" cy="3634486"/>
          </a:xfrm>
        </p:spPr>
        <p:txBody>
          <a:bodyPr>
            <a:normAutofit/>
          </a:bodyPr>
          <a:lstStyle/>
          <a:p>
            <a:r>
              <a:rPr lang="en-IE" dirty="0"/>
              <a:t>Foursquare data used to find Irish pubs in Brooklyn</a:t>
            </a:r>
          </a:p>
          <a:p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7AAB03-91B7-4580-849E-B39888A8CC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68" r="19241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169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EE7F0C-E091-4EE5-BFF1-B25232E5D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433" y="702156"/>
            <a:ext cx="3568661" cy="1188720"/>
          </a:xfrm>
        </p:spPr>
        <p:txBody>
          <a:bodyPr>
            <a:normAutofit/>
          </a:bodyPr>
          <a:lstStyle/>
          <a:p>
            <a:r>
              <a:rPr lang="en-IE" dirty="0"/>
              <a:t>Mapping the Irish Pubs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9AEDFA-F45F-45E0-B40D-4556A35827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850"/>
          <a:stretch/>
        </p:blipFill>
        <p:spPr>
          <a:xfrm>
            <a:off x="20" y="10"/>
            <a:ext cx="7537685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D973F-347D-4780-BE52-DAA942FB3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3433" y="2340864"/>
            <a:ext cx="3568661" cy="3634486"/>
          </a:xfrm>
        </p:spPr>
        <p:txBody>
          <a:bodyPr>
            <a:normAutofit/>
          </a:bodyPr>
          <a:lstStyle/>
          <a:p>
            <a:r>
              <a:rPr lang="en-IE" dirty="0"/>
              <a:t>Visualising the Irish pubs from Foursquare onto the folium map</a:t>
            </a:r>
          </a:p>
          <a:p>
            <a:r>
              <a:rPr lang="en-IE" dirty="0"/>
              <a:t>Irish pubs are red dots</a:t>
            </a:r>
          </a:p>
          <a:p>
            <a:r>
              <a:rPr lang="en-IE" dirty="0" err="1"/>
              <a:t>Neighborhoods</a:t>
            </a:r>
            <a:r>
              <a:rPr lang="en-IE" dirty="0"/>
              <a:t> are blue dots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939898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1238D8-00F8-4F61-ABC1-2C2F53BED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6"/>
            <a:ext cx="3568661" cy="1188720"/>
          </a:xfrm>
        </p:spPr>
        <p:txBody>
          <a:bodyPr>
            <a:normAutofit fontScale="90000"/>
          </a:bodyPr>
          <a:lstStyle/>
          <a:p>
            <a:r>
              <a:rPr lang="en-IE" dirty="0"/>
              <a:t>Examining the area around the Irish pubs – What are these areas like?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B78D2-9689-4268-954F-089D7B00E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6" y="2340864"/>
            <a:ext cx="3568661" cy="3634486"/>
          </a:xfrm>
        </p:spPr>
        <p:txBody>
          <a:bodyPr>
            <a:normAutofit/>
          </a:bodyPr>
          <a:lstStyle/>
          <a:p>
            <a:r>
              <a:rPr lang="en-IE" dirty="0"/>
              <a:t>Examine what is in the same area as the Irish pubs</a:t>
            </a:r>
          </a:p>
          <a:p>
            <a:r>
              <a:rPr lang="en-IE" dirty="0"/>
              <a:t>Are these busy areas? Trending?</a:t>
            </a:r>
          </a:p>
          <a:p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EB1AA8-C8FE-4F6F-B278-F6AEEE1CF8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46" r="19440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04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4C9F1AE-35D0-4F33-88C3-717B5750DE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56" r="-1" b="94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Rectangle 8">
            <a:extLst>
              <a:ext uri="{FF2B5EF4-FFF2-40B4-BE49-F238E27FC236}">
                <a16:creationId xmlns:a16="http://schemas.microsoft.com/office/drawing/2014/main" id="{36B822CC-7DA9-4417-AA94-64CEB676F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849057"/>
            <a:ext cx="3703320" cy="94997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AFA01E88-71CC-4FF3-9E81-51E0C32B4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883" y="1012371"/>
            <a:ext cx="3702134" cy="4202862"/>
          </a:xfrm>
          <a:prstGeom prst="rect">
            <a:avLst/>
          </a:prstGeom>
          <a:solidFill>
            <a:schemeClr val="bg1">
              <a:alpha val="95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EAAEEA-0602-4B85-B560-20194498A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227" y="1153886"/>
            <a:ext cx="3374265" cy="971306"/>
          </a:xfrm>
        </p:spPr>
        <p:txBody>
          <a:bodyPr>
            <a:normAutofit/>
          </a:bodyPr>
          <a:lstStyle/>
          <a:p>
            <a:r>
              <a:rPr lang="en-IE" sz="2000">
                <a:solidFill>
                  <a:schemeClr val="tx1"/>
                </a:solidFill>
              </a:rPr>
              <a:t>Getting the data ready for K-means</a:t>
            </a:r>
            <a:br>
              <a:rPr lang="en-IE" sz="2000">
                <a:solidFill>
                  <a:schemeClr val="tx1"/>
                </a:solidFill>
              </a:rPr>
            </a:br>
            <a:endParaRPr lang="en-IE" sz="200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3ABB4-F020-4828-945B-082A9DFC0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226" y="2266683"/>
            <a:ext cx="3374265" cy="2704562"/>
          </a:xfrm>
        </p:spPr>
        <p:txBody>
          <a:bodyPr>
            <a:normAutofit/>
          </a:bodyPr>
          <a:lstStyle/>
          <a:p>
            <a:r>
              <a:rPr lang="en-IE" sz="1600"/>
              <a:t>Grouping by venue, counts, one-hot encoding</a:t>
            </a:r>
          </a:p>
          <a:p>
            <a:r>
              <a:rPr lang="en-IE" sz="1600"/>
              <a:t>Creates a dataframe ready to be used in k-means based on type and frequency of venue in each neighbourhood</a:t>
            </a:r>
          </a:p>
          <a:p>
            <a:endParaRPr lang="en-IE" sz="1600"/>
          </a:p>
        </p:txBody>
      </p:sp>
    </p:spTree>
    <p:extLst>
      <p:ext uri="{BB962C8B-B14F-4D97-AF65-F5344CB8AC3E}">
        <p14:creationId xmlns:p14="http://schemas.microsoft.com/office/powerpoint/2010/main" val="33403166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AnalogousFromRegularSeedRightStep">
      <a:dk1>
        <a:srgbClr val="000000"/>
      </a:dk1>
      <a:lt1>
        <a:srgbClr val="FFFFFF"/>
      </a:lt1>
      <a:dk2>
        <a:srgbClr val="412724"/>
      </a:dk2>
      <a:lt2>
        <a:srgbClr val="E8E4E2"/>
      </a:lt2>
      <a:accent1>
        <a:srgbClr val="4DA4C3"/>
      </a:accent1>
      <a:accent2>
        <a:srgbClr val="3B61B1"/>
      </a:accent2>
      <a:accent3>
        <a:srgbClr val="584DC3"/>
      </a:accent3>
      <a:accent4>
        <a:srgbClr val="7A3FB3"/>
      </a:accent4>
      <a:accent5>
        <a:srgbClr val="BB4DC3"/>
      </a:accent5>
      <a:accent6>
        <a:srgbClr val="B13B88"/>
      </a:accent6>
      <a:hlink>
        <a:srgbClr val="BF613F"/>
      </a:hlink>
      <a:folHlink>
        <a:srgbClr val="7F7F7F"/>
      </a:folHlink>
    </a:clrScheme>
    <a:fontScheme name="Dividend">
      <a:maj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FC6F4BEB788A46B3755C0CE7BD6839" ma:contentTypeVersion="10" ma:contentTypeDescription="Create a new document." ma:contentTypeScope="" ma:versionID="f90fec923667e850d24177e3f16402b7">
  <xsd:schema xmlns:xsd="http://www.w3.org/2001/XMLSchema" xmlns:xs="http://www.w3.org/2001/XMLSchema" xmlns:p="http://schemas.microsoft.com/office/2006/metadata/properties" xmlns:ns3="bedb1877-2386-4da1-8f77-47387d0a4cf2" targetNamespace="http://schemas.microsoft.com/office/2006/metadata/properties" ma:root="true" ma:fieldsID="a5d76e2ea9a1b672957e698ef2373923" ns3:_="">
    <xsd:import namespace="bedb1877-2386-4da1-8f77-47387d0a4cf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db1877-2386-4da1-8f77-47387d0a4c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4D55DFD-09B8-488E-AFBD-4133674FA7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db1877-2386-4da1-8f77-47387d0a4c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4CA0E4A-4233-498F-812F-1377E63336F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B3D66FE-61EA-47A2-9D7D-506AFEB5BEA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336</Words>
  <Application>Microsoft Office PowerPoint</Application>
  <PresentationFormat>Widescreen</PresentationFormat>
  <Paragraphs>91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Avenir Next LT Pro</vt:lpstr>
      <vt:lpstr>Gill Sans MT</vt:lpstr>
      <vt:lpstr>Wingdings 2</vt:lpstr>
      <vt:lpstr>DividendVTI</vt:lpstr>
      <vt:lpstr>Coursera Capstone:  Where to open an Irish Pub in Brooklyn</vt:lpstr>
      <vt:lpstr>New York and Brooklyn neighborhoods</vt:lpstr>
      <vt:lpstr>Mapping New York</vt:lpstr>
      <vt:lpstr>Brooklyn neighborhoods</vt:lpstr>
      <vt:lpstr>Brooklyn neighborhoods mapped for visualisation </vt:lpstr>
      <vt:lpstr>Irish pubs in brooklyn</vt:lpstr>
      <vt:lpstr>Mapping the Irish Pubs</vt:lpstr>
      <vt:lpstr>Examining the area around the Irish pubs – What are these areas like?</vt:lpstr>
      <vt:lpstr>Getting the data ready for K-means </vt:lpstr>
      <vt:lpstr>Brooklyn in five clusters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Capstone:  Where to open an Irish Pub in Brooklyn</dc:title>
  <dc:creator>André Thompson</dc:creator>
  <cp:lastModifiedBy>André Thompson</cp:lastModifiedBy>
  <cp:revision>1</cp:revision>
  <dcterms:created xsi:type="dcterms:W3CDTF">2020-01-19T01:06:04Z</dcterms:created>
  <dcterms:modified xsi:type="dcterms:W3CDTF">2020-01-19T01:07:09Z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0x01010011FC6F4BEB788A46B3755C0CE7BD6839</vt:lpwstr>
  </property>
</Properties>
</file>