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24" r:id="rId2"/>
    <p:sldId id="665" r:id="rId3"/>
    <p:sldId id="659" r:id="rId4"/>
    <p:sldId id="661" r:id="rId5"/>
    <p:sldId id="662" r:id="rId6"/>
    <p:sldId id="664" r:id="rId7"/>
    <p:sldId id="608" r:id="rId8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CE7"/>
    <a:srgbClr val="595959"/>
    <a:srgbClr val="0E91EE"/>
    <a:srgbClr val="108EE9"/>
    <a:srgbClr val="2B2B2B"/>
    <a:srgbClr val="262626"/>
    <a:srgbClr val="191919"/>
    <a:srgbClr val="9B9B9B"/>
    <a:srgbClr val="A0A0A0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7" autoAdjust="0"/>
    <p:restoredTop sz="50000" autoAdjust="0"/>
  </p:normalViewPr>
  <p:slideViewPr>
    <p:cSldViewPr snapToObjects="1">
      <p:cViewPr varScale="1">
        <p:scale>
          <a:sx n="101" d="100"/>
          <a:sy n="101" d="100"/>
        </p:scale>
        <p:origin x="84" y="360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9769" y="63291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6A6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rgbClr val="FF66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continuus-technologies</a:t>
            </a:r>
            <a:r>
              <a:rPr lang="en-US" sz="1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79769" y="63291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6A6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rgbClr val="FF66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continuus-technologies</a:t>
            </a:r>
            <a:r>
              <a:rPr lang="en-US" sz="1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79769" y="63291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6A6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rgbClr val="FF66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continuus-technologies</a:t>
            </a:r>
            <a:r>
              <a:rPr lang="en-US" sz="1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4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79769" y="63291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6A6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rgbClr val="FF66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continuus-technologies</a:t>
            </a:r>
            <a:r>
              <a:rPr lang="en-US" sz="1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7" r:id="rId4"/>
    <p:sldLayoutId id="214748368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TitleBkgd_Medium.jpg"/>
          <p:cNvPicPr>
            <a:picLocks noGrp="1" noChangeAspect="1"/>
          </p:cNvPicPr>
          <p:nvPr>
            <p:ph type="pic" sz="quarter" idx="2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BA2D390-E631-462B-BBA0-3946F91BB6C2}"/>
              </a:ext>
            </a:extLst>
          </p:cNvPr>
          <p:cNvGrpSpPr/>
          <p:nvPr/>
        </p:nvGrpSpPr>
        <p:grpSpPr>
          <a:xfrm>
            <a:off x="2204864" y="1859929"/>
            <a:ext cx="7117644" cy="2026271"/>
            <a:chOff x="2204864" y="2384194"/>
            <a:chExt cx="7117644" cy="2026271"/>
          </a:xfrm>
        </p:grpSpPr>
        <p:pic>
          <p:nvPicPr>
            <p:cNvPr id="5" name="Picture 4" descr="Continuus_Logo_Complete_1c_White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1986" y="2384194"/>
              <a:ext cx="4343400" cy="145084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0F31EF-1983-794F-A9EB-A437CE54C9EC}"/>
                </a:ext>
              </a:extLst>
            </p:cNvPr>
            <p:cNvSpPr txBox="1"/>
            <p:nvPr/>
          </p:nvSpPr>
          <p:spPr>
            <a:xfrm>
              <a:off x="2204864" y="3948800"/>
              <a:ext cx="7117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200" dirty="0">
                  <a:solidFill>
                    <a:schemeClr val="bg1"/>
                  </a:solidFill>
                  <a:latin typeface="Open Sans ExtraBold" panose="020B0606030504020204" pitchFamily="34" charset="0"/>
                  <a:ea typeface="Open Sans ExtraBold" panose="020B0606030504020204" pitchFamily="34" charset="0"/>
                  <a:cs typeface="Open Sans ExtraBold" panose="020B0606030504020204" pitchFamily="34" charset="0"/>
                </a:rPr>
                <a:t>YOUR DATA. YOUR STORY. YOUR VOICE.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41F519-7031-41E8-A2A3-173B3FBCA995}"/>
              </a:ext>
            </a:extLst>
          </p:cNvPr>
          <p:cNvSpPr txBox="1"/>
          <p:nvPr/>
        </p:nvSpPr>
        <p:spPr>
          <a:xfrm>
            <a:off x="1872551" y="4807027"/>
            <a:ext cx="7782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200" dirty="0">
                <a:solidFill>
                  <a:schemeClr val="bg1"/>
                </a:solidFill>
                <a:latin typeface="Abadi Extra Light" panose="020B02040201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Sample Predictive Use Case with Alteryx</a:t>
            </a:r>
          </a:p>
        </p:txBody>
      </p:sp>
    </p:spTree>
    <p:extLst>
      <p:ext uri="{BB962C8B-B14F-4D97-AF65-F5344CB8AC3E}">
        <p14:creationId xmlns:p14="http://schemas.microsoft.com/office/powerpoint/2010/main" val="425418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30462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Disclaimer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2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2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EA8B2-CDD4-4201-8849-0230C462AA64}"/>
              </a:ext>
            </a:extLst>
          </p:cNvPr>
          <p:cNvSpPr txBox="1"/>
          <p:nvPr/>
        </p:nvSpPr>
        <p:spPr>
          <a:xfrm>
            <a:off x="609600" y="1196854"/>
            <a:ext cx="8768626" cy="148778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All data is sampled from Kaggle and all scenarios are strictly hypothetical  </a:t>
            </a:r>
          </a:p>
        </p:txBody>
      </p:sp>
    </p:spTree>
    <p:extLst>
      <p:ext uri="{BB962C8B-B14F-4D97-AF65-F5344CB8AC3E}">
        <p14:creationId xmlns:p14="http://schemas.microsoft.com/office/powerpoint/2010/main" val="31155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30462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Our Challenge : Employee Retention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3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3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EA8B2-CDD4-4201-8849-0230C462AA64}"/>
              </a:ext>
            </a:extLst>
          </p:cNvPr>
          <p:cNvSpPr txBox="1"/>
          <p:nvPr/>
        </p:nvSpPr>
        <p:spPr>
          <a:xfrm>
            <a:off x="609600" y="1196854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Strategic attention on employee retention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823A2-B1E8-4560-8B42-83CD9B54ADE9}"/>
              </a:ext>
            </a:extLst>
          </p:cNvPr>
          <p:cNvSpPr txBox="1"/>
          <p:nvPr/>
        </p:nvSpPr>
        <p:spPr>
          <a:xfrm>
            <a:off x="609600" y="1989567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Targeted retention efforts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21B95-E351-4415-969C-10A7EC4CE2F3}"/>
              </a:ext>
            </a:extLst>
          </p:cNvPr>
          <p:cNvSpPr txBox="1"/>
          <p:nvPr/>
        </p:nvSpPr>
        <p:spPr>
          <a:xfrm>
            <a:off x="609600" y="2782280"/>
            <a:ext cx="10363200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Rapid and light weight development (code free/code friendly)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7E4B7-57E2-432E-8ED3-50A46B4FB3B7}"/>
              </a:ext>
            </a:extLst>
          </p:cNvPr>
          <p:cNvSpPr txBox="1"/>
          <p:nvPr/>
        </p:nvSpPr>
        <p:spPr>
          <a:xfrm>
            <a:off x="609600" y="3574994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Limited resources to achieve objective</a:t>
            </a:r>
          </a:p>
        </p:txBody>
      </p:sp>
    </p:spTree>
    <p:extLst>
      <p:ext uri="{BB962C8B-B14F-4D97-AF65-F5344CB8AC3E}">
        <p14:creationId xmlns:p14="http://schemas.microsoft.com/office/powerpoint/2010/main" val="19291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30462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Our Solution : Alteryx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4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4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EA8B2-CDD4-4201-8849-0230C462AA64}"/>
              </a:ext>
            </a:extLst>
          </p:cNvPr>
          <p:cNvSpPr txBox="1"/>
          <p:nvPr/>
        </p:nvSpPr>
        <p:spPr>
          <a:xfrm>
            <a:off x="609600" y="1196854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Use data to build predictive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823A2-B1E8-4560-8B42-83CD9B54ADE9}"/>
              </a:ext>
            </a:extLst>
          </p:cNvPr>
          <p:cNvSpPr txBox="1"/>
          <p:nvPr/>
        </p:nvSpPr>
        <p:spPr>
          <a:xfrm>
            <a:off x="609600" y="1989567"/>
            <a:ext cx="1086196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Rapidly prototype several models, compare, and select best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21B95-E351-4415-969C-10A7EC4CE2F3}"/>
              </a:ext>
            </a:extLst>
          </p:cNvPr>
          <p:cNvSpPr txBox="1"/>
          <p:nvPr/>
        </p:nvSpPr>
        <p:spPr>
          <a:xfrm>
            <a:off x="609600" y="2782280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Scale the effort of one individual to larger audience</a:t>
            </a:r>
          </a:p>
        </p:txBody>
      </p:sp>
    </p:spTree>
    <p:extLst>
      <p:ext uri="{BB962C8B-B14F-4D97-AF65-F5344CB8AC3E}">
        <p14:creationId xmlns:p14="http://schemas.microsoft.com/office/powerpoint/2010/main" val="11318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30462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Unique Obstacles and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5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5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EA8B2-CDD4-4201-8849-0230C462AA64}"/>
              </a:ext>
            </a:extLst>
          </p:cNvPr>
          <p:cNvSpPr txBox="1"/>
          <p:nvPr/>
        </p:nvSpPr>
        <p:spPr>
          <a:xfrm>
            <a:off x="609600" y="1196854"/>
            <a:ext cx="10439400" cy="181588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Independent Variable (IV)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Employee Attrition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Binary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Attrition is </a:t>
            </a:r>
            <a:r>
              <a:rPr lang="en-AU" sz="2800" i="1" dirty="0">
                <a:solidFill>
                  <a:schemeClr val="tx2"/>
                </a:solidFill>
                <a:latin typeface="Abadi Extra Light" panose="020B0204020104020204" pitchFamily="34" charset="0"/>
              </a:rPr>
              <a:t>relatively </a:t>
            </a: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rare = non-normal distribution of IV </a:t>
            </a:r>
            <a:endParaRPr lang="en-AU" sz="2800" i="1" dirty="0">
              <a:solidFill>
                <a:schemeClr val="tx2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456BF-2EA1-4BDA-B2CD-DCBC0B501F62}"/>
              </a:ext>
            </a:extLst>
          </p:cNvPr>
          <p:cNvSpPr txBox="1"/>
          <p:nvPr/>
        </p:nvSpPr>
        <p:spPr>
          <a:xfrm>
            <a:off x="609600" y="3048000"/>
            <a:ext cx="10439400" cy="181588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Dependent Variables (DV)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Dummy 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Multicollinearity (more relevant for some models)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Classification Errors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FD82C-3571-4C86-9A26-B2FA3F8F87FB}"/>
              </a:ext>
            </a:extLst>
          </p:cNvPr>
          <p:cNvSpPr txBox="1"/>
          <p:nvPr/>
        </p:nvSpPr>
        <p:spPr>
          <a:xfrm>
            <a:off x="533400" y="4953000"/>
            <a:ext cx="10439400" cy="95410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Predictions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23730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30462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Dummy Coding… huh?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6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6</a:t>
            </a:fld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3B800-B582-45A4-A212-94A2CBF7C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52" y="1131333"/>
            <a:ext cx="776269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3" descr="TitleBkgd_Medium.jpg"/>
          <p:cNvPicPr>
            <a:picLocks noGrp="1" noChangeAspect="1"/>
          </p:cNvPicPr>
          <p:nvPr>
            <p:ph type="pic" sz="quarter"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D5282F6-7D53-BC42-BD49-306BB9CE0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7708" y="2907516"/>
            <a:ext cx="782269" cy="78226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A544FEC-CAC9-6248-ACFC-F25CAA75DD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6599" y="1784111"/>
            <a:ext cx="684486" cy="7822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947959-9944-4D4F-AF74-871DF08B0E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10" y="3860716"/>
            <a:ext cx="1100066" cy="11000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224ED2-D46C-564A-B6D7-D1E75E0B054F}"/>
              </a:ext>
            </a:extLst>
          </p:cNvPr>
          <p:cNvSpPr txBox="1"/>
          <p:nvPr/>
        </p:nvSpPr>
        <p:spPr>
          <a:xfrm>
            <a:off x="2515290" y="1993689"/>
            <a:ext cx="9536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linkedin.com</a:t>
            </a:r>
            <a:r>
              <a:rPr lang="en-US" sz="2400" b="1" spc="200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/company/</a:t>
            </a:r>
            <a:r>
              <a:rPr lang="en-US" sz="2400" b="1" spc="200" dirty="0" err="1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continuus</a:t>
            </a:r>
            <a:r>
              <a:rPr lang="en-US" sz="2400" b="1" spc="200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-technologies</a:t>
            </a:r>
          </a:p>
          <a:p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2400" b="1" spc="200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@</a:t>
            </a:r>
            <a:r>
              <a:rPr lang="en-US" sz="2400" b="1" spc="200" dirty="0" err="1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continuus_tech</a:t>
            </a:r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2400" b="1" spc="200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@</a:t>
            </a:r>
            <a:r>
              <a:rPr lang="en-US" sz="2400" b="1" spc="200" dirty="0" err="1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continuus_tech</a:t>
            </a:r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2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4181</TotalTime>
  <Words>170</Words>
  <Application>Microsoft Office PowerPoint</Application>
  <PresentationFormat>Widescreen</PresentationFormat>
  <Paragraphs>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Abadi Extra Light</vt:lpstr>
      <vt:lpstr>Arial</vt:lpstr>
      <vt:lpstr>Calibri</vt:lpstr>
      <vt:lpstr>Open Sans ExtraBold</vt:lpstr>
      <vt:lpstr>Open Sans SemiBold</vt:lpstr>
      <vt:lpstr>Roboto Black</vt:lpstr>
      <vt:lpstr>Roboto Light</vt:lpstr>
      <vt:lpstr>Roboto Light</vt:lpstr>
      <vt:lpstr>Roboto Medium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Addie Gerritts</dc:creator>
  <cp:lastModifiedBy>John Heisler</cp:lastModifiedBy>
  <cp:revision>72</cp:revision>
  <dcterms:created xsi:type="dcterms:W3CDTF">2018-10-15T15:25:36Z</dcterms:created>
  <dcterms:modified xsi:type="dcterms:W3CDTF">2019-04-03T14:40:08Z</dcterms:modified>
</cp:coreProperties>
</file>