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624" r:id="rId2"/>
    <p:sldId id="659" r:id="rId3"/>
    <p:sldId id="665" r:id="rId4"/>
    <p:sldId id="661" r:id="rId5"/>
    <p:sldId id="663" r:id="rId6"/>
    <p:sldId id="608" r:id="rId7"/>
  </p:sldIdLst>
  <p:sldSz cx="12192000" cy="6858000"/>
  <p:notesSz cx="6858000" cy="9144000"/>
  <p:defaultTextStyle>
    <a:defPPr>
      <a:defRPr lang="en-US"/>
    </a:defPPr>
    <a:lvl1pPr marL="0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0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0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11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81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52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21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93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63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CD1"/>
    <a:srgbClr val="118CE7"/>
    <a:srgbClr val="595959"/>
    <a:srgbClr val="0E91EE"/>
    <a:srgbClr val="108EE9"/>
    <a:srgbClr val="2B2B2B"/>
    <a:srgbClr val="262626"/>
    <a:srgbClr val="191919"/>
    <a:srgbClr val="9B9B9B"/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87" autoAdjust="0"/>
    <p:restoredTop sz="50000" autoAdjust="0"/>
  </p:normalViewPr>
  <p:slideViewPr>
    <p:cSldViewPr snapToObjects="1">
      <p:cViewPr varScale="1">
        <p:scale>
          <a:sx n="115" d="100"/>
          <a:sy n="115" d="100"/>
        </p:scale>
        <p:origin x="285" y="57"/>
      </p:cViewPr>
      <p:guideLst>
        <p:guide orient="horz"/>
        <p:guide pos="3840"/>
      </p:guideLst>
    </p:cSldViewPr>
  </p:slideViewPr>
  <p:outlineViewPr>
    <p:cViewPr>
      <p:scale>
        <a:sx n="33" d="100"/>
        <a:sy n="33" d="100"/>
      </p:scale>
      <p:origin x="0" y="132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1890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1A594-041B-449E-89BC-5A6CB1F5A9AB}" type="datetimeFigureOut">
              <a:rPr lang="id-ID" smtClean="0"/>
              <a:t>07/05/2019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DDC53-01B7-4E0F-8BE2-02DC8C67218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719361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CCC32-3486-46B1-A8B7-921064D8D59D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1495A-DD81-44F4-9F54-1F39867BF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1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0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0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11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81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2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1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3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3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DONE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93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DONE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75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DONE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252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DONE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13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87946-F38A-442D-8B4B-7C33473CC7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61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37881" y="625851"/>
            <a:ext cx="10905239" cy="30462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 kern="0" spc="15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Rounded Rectangle 9"/>
          <p:cNvSpPr/>
          <p:nvPr userDrawn="1"/>
        </p:nvSpPr>
        <p:spPr>
          <a:xfrm>
            <a:off x="11515583" y="6303057"/>
            <a:ext cx="343044" cy="29873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279769" y="6329173"/>
            <a:ext cx="2159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A6A6A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www.</a:t>
            </a:r>
            <a:r>
              <a:rPr lang="en-US" sz="1000" b="0" dirty="0">
                <a:solidFill>
                  <a:srgbClr val="FF66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continuus-technologies</a:t>
            </a:r>
            <a:r>
              <a:rPr lang="en-US" sz="1000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.com</a:t>
            </a:r>
            <a:endParaRPr lang="id-ID" sz="1000" dirty="0">
              <a:solidFill>
                <a:schemeClr val="accent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50581" y="415427"/>
            <a:ext cx="10905239" cy="15607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000" kern="0" spc="20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650581" y="1016000"/>
            <a:ext cx="639758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1" dirty="0">
              <a:solidFill>
                <a:srgbClr val="118CE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57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7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11515583" y="6303057"/>
            <a:ext cx="343044" cy="29873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279769" y="6329173"/>
            <a:ext cx="2159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A6A6A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www.</a:t>
            </a:r>
            <a:r>
              <a:rPr lang="en-US" sz="1000" b="0" dirty="0">
                <a:solidFill>
                  <a:srgbClr val="FF66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continuus-technologies</a:t>
            </a:r>
            <a:r>
              <a:rPr lang="en-US" sz="1000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.com</a:t>
            </a:r>
            <a:endParaRPr lang="id-ID" sz="1000" dirty="0">
              <a:solidFill>
                <a:schemeClr val="accent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864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406590" y="1799424"/>
            <a:ext cx="5378822" cy="505857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Rounded Rectangle 12"/>
          <p:cNvSpPr/>
          <p:nvPr userDrawn="1"/>
        </p:nvSpPr>
        <p:spPr>
          <a:xfrm>
            <a:off x="11515583" y="6303057"/>
            <a:ext cx="343044" cy="29873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37881" y="625851"/>
            <a:ext cx="10905239" cy="30462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 kern="0" spc="15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50581" y="415427"/>
            <a:ext cx="10905239" cy="15607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000" kern="0" spc="20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650581" y="1016000"/>
            <a:ext cx="639758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1" dirty="0">
              <a:solidFill>
                <a:srgbClr val="118CE7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79769" y="6329173"/>
            <a:ext cx="2159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A6A6A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www.</a:t>
            </a:r>
            <a:r>
              <a:rPr lang="en-US" sz="1000" b="0" dirty="0">
                <a:solidFill>
                  <a:srgbClr val="FF66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continuus-technologies</a:t>
            </a:r>
            <a:r>
              <a:rPr lang="en-US" sz="1000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.com</a:t>
            </a:r>
            <a:endParaRPr lang="id-ID" sz="1000" dirty="0">
              <a:solidFill>
                <a:schemeClr val="accent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42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47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84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-1" y="0"/>
            <a:ext cx="6290235" cy="6858000"/>
          </a:xfrm>
          <a:solidFill>
            <a:srgbClr val="D9D9D9"/>
          </a:solidFill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13" name="Rounded Rectangle 12"/>
          <p:cNvSpPr/>
          <p:nvPr userDrawn="1"/>
        </p:nvSpPr>
        <p:spPr>
          <a:xfrm>
            <a:off x="11515583" y="6303057"/>
            <a:ext cx="343044" cy="29873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279769" y="6329173"/>
            <a:ext cx="2159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A6A6A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www.</a:t>
            </a:r>
            <a:r>
              <a:rPr lang="en-US" sz="1000" b="0" dirty="0">
                <a:solidFill>
                  <a:srgbClr val="FF66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continuus-technologies</a:t>
            </a:r>
            <a:r>
              <a:rPr lang="en-US" sz="1000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.com</a:t>
            </a:r>
            <a:endParaRPr lang="id-ID" sz="1000" dirty="0">
              <a:solidFill>
                <a:schemeClr val="accent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10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5" r:id="rId3"/>
    <p:sldLayoutId id="2147483677" r:id="rId4"/>
    <p:sldLayoutId id="2147483680" r:id="rId5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>
              <a:lumMod val="75000"/>
              <a:lumOff val="25000"/>
            </a:schemeClr>
          </a:solidFill>
          <a:latin typeface="Roboto Medium" panose="02000000000000000000" pitchFamily="2" charset="0"/>
          <a:ea typeface="Roboto Medium" panose="02000000000000000000" pitchFamily="2" charset="0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terfortransforminghealthcare.org/improvement-topics/preventing-falls-projec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hopkinsmedicine.org/institute_nursing/models_tools/JHFRAT_acute%20care%20original_6_22_17.pdf" TargetMode="External"/><Relationship Id="rId5" Type="http://schemas.openxmlformats.org/officeDocument/2006/relationships/hyperlink" Target="https://psnet.ahrq.gov/primers/primer/3" TargetMode="External"/><Relationship Id="rId4" Type="http://schemas.openxmlformats.org/officeDocument/2006/relationships/hyperlink" Target="https://www.ahrq.gov/professionals/systems/hospital/fallpxtoolkit/index.html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e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TitleBkgd_Medium.jpg"/>
          <p:cNvPicPr>
            <a:picLocks noGrp="1" noChangeAspect="1"/>
          </p:cNvPicPr>
          <p:nvPr>
            <p:ph type="pic" sz="quarter" idx="2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8BA2D390-E631-462B-BBA0-3946F91BB6C2}"/>
              </a:ext>
            </a:extLst>
          </p:cNvPr>
          <p:cNvGrpSpPr/>
          <p:nvPr/>
        </p:nvGrpSpPr>
        <p:grpSpPr>
          <a:xfrm>
            <a:off x="2204864" y="1859929"/>
            <a:ext cx="7117644" cy="2026271"/>
            <a:chOff x="2204864" y="2384194"/>
            <a:chExt cx="7117644" cy="2026271"/>
          </a:xfrm>
        </p:grpSpPr>
        <p:pic>
          <p:nvPicPr>
            <p:cNvPr id="5" name="Picture 4" descr="Continuus_Logo_Complete_1c_White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91986" y="2384194"/>
              <a:ext cx="4343400" cy="1450848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40F31EF-1983-794F-A9EB-A437CE54C9EC}"/>
                </a:ext>
              </a:extLst>
            </p:cNvPr>
            <p:cNvSpPr txBox="1"/>
            <p:nvPr/>
          </p:nvSpPr>
          <p:spPr>
            <a:xfrm>
              <a:off x="2204864" y="3948800"/>
              <a:ext cx="71176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pc="200" dirty="0">
                  <a:solidFill>
                    <a:schemeClr val="bg1"/>
                  </a:solidFill>
                  <a:latin typeface="Open Sans ExtraBold" panose="020B0606030504020204" pitchFamily="34" charset="0"/>
                  <a:ea typeface="Open Sans ExtraBold" panose="020B0606030504020204" pitchFamily="34" charset="0"/>
                  <a:cs typeface="Open Sans ExtraBold" panose="020B0606030504020204" pitchFamily="34" charset="0"/>
                </a:rPr>
                <a:t>YOUR DATA. YOUR STORY. YOUR VOICE.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541F519-7031-41E8-A2A3-173B3FBCA995}"/>
              </a:ext>
            </a:extLst>
          </p:cNvPr>
          <p:cNvSpPr txBox="1"/>
          <p:nvPr/>
        </p:nvSpPr>
        <p:spPr>
          <a:xfrm>
            <a:off x="1872551" y="4807027"/>
            <a:ext cx="7782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200" dirty="0">
                <a:solidFill>
                  <a:schemeClr val="bg1"/>
                </a:solidFill>
                <a:latin typeface="Abadi Extra Light" panose="020B02040201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Sample Predictive Use Case with Alteryx</a:t>
            </a:r>
          </a:p>
        </p:txBody>
      </p:sp>
    </p:spTree>
    <p:extLst>
      <p:ext uri="{BB962C8B-B14F-4D97-AF65-F5344CB8AC3E}">
        <p14:creationId xmlns:p14="http://schemas.microsoft.com/office/powerpoint/2010/main" val="425418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637881" y="341476"/>
            <a:ext cx="10905239" cy="649124"/>
          </a:xfrm>
        </p:spPr>
        <p:txBody>
          <a:bodyPr>
            <a:noAutofit/>
          </a:bodyPr>
          <a:lstStyle/>
          <a:p>
            <a:r>
              <a:rPr lang="en-US" sz="4800" b="1" dirty="0">
                <a:latin typeface="Abadi Extra Light" panose="020B0204020104020204" pitchFamily="34" charset="0"/>
                <a:cs typeface="Aharoni" panose="020B0604020202020204" pitchFamily="2" charset="-79"/>
              </a:rPr>
              <a:t>Business Challenge: Patient Falls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Abadi Extra Light" panose="020B0204020104020204" pitchFamily="34" charset="0"/>
              </a:rPr>
              <a:pPr/>
              <a:t>2</a:t>
            </a:fld>
            <a:endParaRPr lang="en-US" dirty="0">
              <a:latin typeface="Abadi Extra Light" panose="020B0204020104020204" pitchFamily="34" charset="0"/>
            </a:endParaRPr>
          </a:p>
        </p:txBody>
      </p:sp>
      <p:sp>
        <p:nvSpPr>
          <p:cNvPr id="111" name="Slide Number Placeholder 3"/>
          <p:cNvSpPr txBox="1">
            <a:spLocks/>
          </p:cNvSpPr>
          <p:nvPr/>
        </p:nvSpPr>
        <p:spPr>
          <a:xfrm>
            <a:off x="11471566" y="6257741"/>
            <a:ext cx="431079" cy="38908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377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EE2C88-6C8F-484D-AF69-578F576B1F44}" type="slidenum">
              <a:rPr lang="en-US">
                <a:latin typeface="Abadi Extra Light" panose="020B0204020104020204" pitchFamily="34" charset="0"/>
              </a:rPr>
              <a:pPr/>
              <a:t>2</a:t>
            </a:fld>
            <a:endParaRPr lang="en-US" dirty="0">
              <a:latin typeface="Abadi Extra Light" panose="020B02040201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E823A2-B1E8-4560-8B42-83CD9B54ADE9}"/>
              </a:ext>
            </a:extLst>
          </p:cNvPr>
          <p:cNvSpPr txBox="1"/>
          <p:nvPr/>
        </p:nvSpPr>
        <p:spPr>
          <a:xfrm>
            <a:off x="608215" y="4306619"/>
            <a:ext cx="8768626" cy="749116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sz="3200" dirty="0">
                <a:solidFill>
                  <a:schemeClr val="tx2"/>
                </a:solidFill>
                <a:latin typeface="Abadi Extra Light" panose="020B0204020104020204" pitchFamily="34" charset="0"/>
              </a:rPr>
              <a:t>Each injury on average costs 14k</a:t>
            </a:r>
            <a:r>
              <a:rPr lang="en-AU" sz="3200" baseline="30000" dirty="0">
                <a:solidFill>
                  <a:schemeClr val="tx2"/>
                </a:solidFill>
                <a:latin typeface="Abadi Extra Light" panose="020B0204020104020204" pitchFamily="34" charset="0"/>
              </a:rPr>
              <a:t>1</a:t>
            </a:r>
            <a:endParaRPr lang="en-AU" sz="3200" dirty="0">
              <a:solidFill>
                <a:schemeClr val="tx2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F21B95-E351-4415-969C-10A7EC4CE2F3}"/>
              </a:ext>
            </a:extLst>
          </p:cNvPr>
          <p:cNvSpPr txBox="1"/>
          <p:nvPr/>
        </p:nvSpPr>
        <p:spPr>
          <a:xfrm>
            <a:off x="608215" y="2226089"/>
            <a:ext cx="10363200" cy="749116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sz="3200" dirty="0">
                <a:solidFill>
                  <a:schemeClr val="tx2"/>
                </a:solidFill>
                <a:latin typeface="Abadi Extra Light" panose="020B0204020104020204" pitchFamily="34" charset="0"/>
              </a:rPr>
              <a:t>Half of the 1.6M </a:t>
            </a:r>
            <a:r>
              <a:rPr lang="en-US" sz="3200" dirty="0">
                <a:solidFill>
                  <a:schemeClr val="tx2"/>
                </a:solidFill>
                <a:latin typeface="Abadi Extra Light" panose="020B0204020104020204" pitchFamily="34" charset="0"/>
              </a:rPr>
              <a:t>residents in U.S. nursing facilities will fall</a:t>
            </a:r>
            <a:r>
              <a:rPr lang="en-US" sz="3200" baseline="30000" dirty="0">
                <a:solidFill>
                  <a:schemeClr val="tx2"/>
                </a:solidFill>
                <a:latin typeface="Abadi Extra Light" panose="020B0204020104020204" pitchFamily="34" charset="0"/>
              </a:rPr>
              <a:t>2</a:t>
            </a:r>
            <a:r>
              <a:rPr lang="en-AU" sz="3200" dirty="0">
                <a:solidFill>
                  <a:schemeClr val="tx2"/>
                </a:solidFill>
                <a:latin typeface="Abadi Extra Light" panose="020B0204020104020204" pitchFamily="34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74AC6C-BD4A-415F-BE47-B4E180465C0D}"/>
              </a:ext>
            </a:extLst>
          </p:cNvPr>
          <p:cNvSpPr txBox="1"/>
          <p:nvPr/>
        </p:nvSpPr>
        <p:spPr>
          <a:xfrm>
            <a:off x="608215" y="1184439"/>
            <a:ext cx="8768626" cy="749116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sz="3200" dirty="0">
                <a:solidFill>
                  <a:schemeClr val="tx2"/>
                </a:solidFill>
                <a:latin typeface="Abadi Extra Light" panose="020B0204020104020204" pitchFamily="34" charset="0"/>
              </a:rPr>
              <a:t>30-35% of falls result in injury</a:t>
            </a:r>
            <a:r>
              <a:rPr lang="en-AU" sz="3200" baseline="30000" dirty="0">
                <a:solidFill>
                  <a:schemeClr val="tx2"/>
                </a:solidFill>
                <a:latin typeface="Abadi Extra Light" panose="020B0204020104020204" pitchFamily="34" charset="0"/>
              </a:rPr>
              <a:t>1</a:t>
            </a:r>
            <a:endParaRPr lang="en-AU" sz="3200" dirty="0">
              <a:solidFill>
                <a:schemeClr val="tx2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0A1BD6-857F-4A25-AD27-4449FE1C6369}"/>
              </a:ext>
            </a:extLst>
          </p:cNvPr>
          <p:cNvSpPr txBox="1"/>
          <p:nvPr/>
        </p:nvSpPr>
        <p:spPr>
          <a:xfrm>
            <a:off x="608215" y="3266354"/>
            <a:ext cx="8768626" cy="749116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2"/>
                </a:solidFill>
                <a:latin typeface="Abadi Extra Light" panose="020B0204020104020204" pitchFamily="34" charset="0"/>
              </a:rPr>
              <a:t>Each injury adds 6.3 days to the hospital stay</a:t>
            </a:r>
            <a:r>
              <a:rPr lang="en-AU" sz="3200" baseline="30000" dirty="0">
                <a:solidFill>
                  <a:schemeClr val="tx2"/>
                </a:solidFill>
                <a:latin typeface="Abadi Extra Light" panose="020B0204020104020204" pitchFamily="34" charset="0"/>
              </a:rPr>
              <a:t>1</a:t>
            </a:r>
            <a:endParaRPr lang="en-AU" sz="3200" dirty="0">
              <a:solidFill>
                <a:schemeClr val="tx2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B25B3E-0718-441F-AF83-980B5E7D7D6A}"/>
              </a:ext>
            </a:extLst>
          </p:cNvPr>
          <p:cNvSpPr txBox="1"/>
          <p:nvPr/>
        </p:nvSpPr>
        <p:spPr>
          <a:xfrm>
            <a:off x="608215" y="5346884"/>
            <a:ext cx="10591800" cy="749116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sz="3200" dirty="0">
                <a:solidFill>
                  <a:schemeClr val="tx2"/>
                </a:solidFill>
                <a:latin typeface="Abadi Extra Light" panose="020B0204020104020204" pitchFamily="34" charset="0"/>
              </a:rPr>
              <a:t>Identified by CMS as never events</a:t>
            </a:r>
            <a:r>
              <a:rPr lang="en-AU" sz="3200" baseline="30000" dirty="0">
                <a:solidFill>
                  <a:schemeClr val="tx2"/>
                </a:solidFill>
                <a:latin typeface="Abadi Extra Light" panose="020B0204020104020204" pitchFamily="34" charset="0"/>
              </a:rPr>
              <a:t>3</a:t>
            </a:r>
            <a:r>
              <a:rPr lang="en-AU" sz="3200" dirty="0">
                <a:solidFill>
                  <a:schemeClr val="tx2"/>
                </a:solidFill>
                <a:latin typeface="Abadi Extra Light" panose="020B0204020104020204" pitchFamily="34" charset="0"/>
              </a:rPr>
              <a:t> with limited reimbursement</a:t>
            </a:r>
            <a:r>
              <a:rPr lang="en-AU" sz="3200" baseline="30000" dirty="0">
                <a:solidFill>
                  <a:schemeClr val="tx2"/>
                </a:solidFill>
                <a:latin typeface="Abadi Extra Light" panose="020B0204020104020204" pitchFamily="34" charset="0"/>
              </a:rPr>
              <a:t>1</a:t>
            </a:r>
            <a:r>
              <a:rPr lang="en-AU" sz="3200" dirty="0">
                <a:solidFill>
                  <a:schemeClr val="tx2"/>
                </a:solidFill>
                <a:latin typeface="Abadi Extra Light" panose="020B0204020104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910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637881" y="341476"/>
            <a:ext cx="10905239" cy="304623"/>
          </a:xfrm>
        </p:spPr>
        <p:txBody>
          <a:bodyPr>
            <a:noAutofit/>
          </a:bodyPr>
          <a:lstStyle/>
          <a:p>
            <a:r>
              <a:rPr lang="en-US" sz="4800" b="1" dirty="0">
                <a:latin typeface="Abadi Extra Light" panose="020B0204020104020204" pitchFamily="34" charset="0"/>
                <a:cs typeface="Aharoni" panose="020B0604020202020204" pitchFamily="2" charset="-79"/>
              </a:rPr>
              <a:t>Business Outcome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Abadi Extra Light" panose="020B0204020104020204" pitchFamily="34" charset="0"/>
              </a:rPr>
              <a:pPr/>
              <a:t>3</a:t>
            </a:fld>
            <a:endParaRPr lang="en-US" dirty="0">
              <a:latin typeface="Abadi Extra Light" panose="020B0204020104020204" pitchFamily="34" charset="0"/>
            </a:endParaRPr>
          </a:p>
        </p:txBody>
      </p:sp>
      <p:sp>
        <p:nvSpPr>
          <p:cNvPr id="111" name="Slide Number Placeholder 3"/>
          <p:cNvSpPr txBox="1">
            <a:spLocks/>
          </p:cNvSpPr>
          <p:nvPr/>
        </p:nvSpPr>
        <p:spPr>
          <a:xfrm>
            <a:off x="11471566" y="6257741"/>
            <a:ext cx="431079" cy="38908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377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EE2C88-6C8F-484D-AF69-578F576B1F44}" type="slidenum">
              <a:rPr lang="en-US">
                <a:latin typeface="Abadi Extra Light" panose="020B0204020104020204" pitchFamily="34" charset="0"/>
              </a:rPr>
              <a:pPr/>
              <a:t>3</a:t>
            </a:fld>
            <a:endParaRPr lang="en-US" dirty="0">
              <a:latin typeface="Abadi Extra Light" panose="020B02040201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39E148-4C06-4191-9E14-3F9A974C7FD7}"/>
              </a:ext>
            </a:extLst>
          </p:cNvPr>
          <p:cNvSpPr txBox="1"/>
          <p:nvPr/>
        </p:nvSpPr>
        <p:spPr>
          <a:xfrm>
            <a:off x="304800" y="1363807"/>
            <a:ext cx="10972800" cy="1651927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AU" sz="3200" b="1" dirty="0">
                <a:solidFill>
                  <a:schemeClr val="tx2"/>
                </a:solidFill>
                <a:latin typeface="Abadi" panose="020B0604020202020204" pitchFamily="34" charset="0"/>
                <a:cs typeface="Aharoni" panose="020B0604020202020204" pitchFamily="2" charset="-79"/>
              </a:rPr>
              <a:t>Begin preventing falls and associated costs in weeks not years while keeping project spend at a minimum.</a:t>
            </a:r>
            <a:r>
              <a:rPr lang="en-AU" sz="4000" b="1" dirty="0">
                <a:solidFill>
                  <a:schemeClr val="tx2"/>
                </a:solidFill>
                <a:latin typeface="Abadi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449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637881" y="341476"/>
            <a:ext cx="10905239" cy="304623"/>
          </a:xfrm>
        </p:spPr>
        <p:txBody>
          <a:bodyPr>
            <a:noAutofit/>
          </a:bodyPr>
          <a:lstStyle/>
          <a:p>
            <a:r>
              <a:rPr lang="en-US" sz="4800" b="1" dirty="0">
                <a:latin typeface="Abadi Extra Light" panose="020B0204020104020204" pitchFamily="34" charset="0"/>
                <a:cs typeface="Aharoni" panose="020B0604020202020204" pitchFamily="2" charset="-79"/>
              </a:rPr>
              <a:t>Our Solution : Alteryx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Abadi Extra Light" panose="020B0204020104020204" pitchFamily="34" charset="0"/>
              </a:rPr>
              <a:pPr/>
              <a:t>4</a:t>
            </a:fld>
            <a:endParaRPr lang="en-US" dirty="0">
              <a:latin typeface="Abadi Extra Light" panose="020B0204020104020204" pitchFamily="34" charset="0"/>
            </a:endParaRPr>
          </a:p>
        </p:txBody>
      </p:sp>
      <p:sp>
        <p:nvSpPr>
          <p:cNvPr id="111" name="Slide Number Placeholder 3"/>
          <p:cNvSpPr txBox="1">
            <a:spLocks/>
          </p:cNvSpPr>
          <p:nvPr/>
        </p:nvSpPr>
        <p:spPr>
          <a:xfrm>
            <a:off x="11471566" y="6257741"/>
            <a:ext cx="431079" cy="38908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377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EE2C88-6C8F-484D-AF69-578F576B1F44}" type="slidenum">
              <a:rPr lang="en-US">
                <a:latin typeface="Abadi Extra Light" panose="020B0204020104020204" pitchFamily="34" charset="0"/>
              </a:rPr>
              <a:pPr/>
              <a:t>4</a:t>
            </a:fld>
            <a:endParaRPr lang="en-US" dirty="0">
              <a:latin typeface="Abadi Extra Light" panose="020B02040201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FEA8B2-CDD4-4201-8849-0230C462AA64}"/>
              </a:ext>
            </a:extLst>
          </p:cNvPr>
          <p:cNvSpPr txBox="1"/>
          <p:nvPr/>
        </p:nvSpPr>
        <p:spPr>
          <a:xfrm>
            <a:off x="609600" y="1196854"/>
            <a:ext cx="8768626" cy="749116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sz="3200" dirty="0">
                <a:solidFill>
                  <a:schemeClr val="tx2"/>
                </a:solidFill>
                <a:latin typeface="Abadi Extra Light" panose="020B0204020104020204" pitchFamily="34" charset="0"/>
              </a:rPr>
              <a:t>Use data to build predictive model(s)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E823A2-B1E8-4560-8B42-83CD9B54ADE9}"/>
              </a:ext>
            </a:extLst>
          </p:cNvPr>
          <p:cNvSpPr txBox="1"/>
          <p:nvPr/>
        </p:nvSpPr>
        <p:spPr>
          <a:xfrm>
            <a:off x="609600" y="1989567"/>
            <a:ext cx="10861966" cy="749116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sz="3200" dirty="0">
                <a:solidFill>
                  <a:schemeClr val="tx2"/>
                </a:solidFill>
                <a:latin typeface="Abadi Extra Light" panose="020B0204020104020204" pitchFamily="34" charset="0"/>
              </a:rPr>
              <a:t>Rapidly prototype several models, compare, and select best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F21B95-E351-4415-969C-10A7EC4CE2F3}"/>
              </a:ext>
            </a:extLst>
          </p:cNvPr>
          <p:cNvSpPr txBox="1"/>
          <p:nvPr/>
        </p:nvSpPr>
        <p:spPr>
          <a:xfrm>
            <a:off x="609600" y="2782280"/>
            <a:ext cx="9296400" cy="749116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sz="3200" dirty="0">
                <a:solidFill>
                  <a:schemeClr val="tx2"/>
                </a:solidFill>
                <a:latin typeface="Abadi Extra Light" panose="020B0204020104020204" pitchFamily="34" charset="0"/>
              </a:rPr>
              <a:t>Scale the effort of one analysis to end users</a:t>
            </a:r>
          </a:p>
        </p:txBody>
      </p:sp>
    </p:spTree>
    <p:extLst>
      <p:ext uri="{BB962C8B-B14F-4D97-AF65-F5344CB8AC3E}">
        <p14:creationId xmlns:p14="http://schemas.microsoft.com/office/powerpoint/2010/main" val="113187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637881" y="341476"/>
            <a:ext cx="10905239" cy="304623"/>
          </a:xfrm>
        </p:spPr>
        <p:txBody>
          <a:bodyPr>
            <a:noAutofit/>
          </a:bodyPr>
          <a:lstStyle/>
          <a:p>
            <a:r>
              <a:rPr lang="en-US" sz="4800" b="1" dirty="0">
                <a:latin typeface="Abadi Extra Light" panose="020B0204020104020204" pitchFamily="34" charset="0"/>
                <a:cs typeface="Aharoni" panose="020B0604020202020204" pitchFamily="2" charset="-79"/>
              </a:rPr>
              <a:t>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Abadi Extra Light" panose="020B0204020104020204" pitchFamily="34" charset="0"/>
              </a:rPr>
              <a:pPr/>
              <a:t>5</a:t>
            </a:fld>
            <a:endParaRPr lang="en-US" dirty="0">
              <a:latin typeface="Abadi Extra Light" panose="020B0204020104020204" pitchFamily="34" charset="0"/>
            </a:endParaRPr>
          </a:p>
        </p:txBody>
      </p:sp>
      <p:sp>
        <p:nvSpPr>
          <p:cNvPr id="111" name="Slide Number Placeholder 3"/>
          <p:cNvSpPr txBox="1">
            <a:spLocks/>
          </p:cNvSpPr>
          <p:nvPr/>
        </p:nvSpPr>
        <p:spPr>
          <a:xfrm>
            <a:off x="11471566" y="6257741"/>
            <a:ext cx="431079" cy="38908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377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EE2C88-6C8F-484D-AF69-578F576B1F44}" type="slidenum">
              <a:rPr lang="en-US">
                <a:latin typeface="Abadi Extra Light" panose="020B0204020104020204" pitchFamily="34" charset="0"/>
              </a:rPr>
              <a:pPr/>
              <a:t>5</a:t>
            </a:fld>
            <a:endParaRPr lang="en-US" dirty="0">
              <a:latin typeface="Abadi Extra Light" panose="020B02040201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FEA8B2-CDD4-4201-8849-0230C462AA64}"/>
              </a:ext>
            </a:extLst>
          </p:cNvPr>
          <p:cNvSpPr txBox="1"/>
          <p:nvPr/>
        </p:nvSpPr>
        <p:spPr>
          <a:xfrm>
            <a:off x="609600" y="1196854"/>
            <a:ext cx="8768626" cy="134915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sz="1400" dirty="0">
                <a:solidFill>
                  <a:schemeClr val="tx2"/>
                </a:solidFill>
                <a:latin typeface="Abadi Extra Light" panose="020B0204020104020204" pitchFamily="34" charset="0"/>
              </a:rPr>
              <a:t>1.</a:t>
            </a:r>
            <a:r>
              <a:rPr lang="en-US" sz="1400" dirty="0">
                <a:latin typeface="Abadi Extra Light" panose="020B0204020104020204" pitchFamily="34" charset="0"/>
                <a:hlinkClick r:id="rId3"/>
              </a:rPr>
              <a:t>https://www.centerfortransforminghealthcare.org/improvement-topics/preventing-falls-project</a:t>
            </a:r>
            <a:endParaRPr lang="en-US" sz="1400" dirty="0">
              <a:latin typeface="Abadi Extra Light" panose="020B02040201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Abadi Extra Light" panose="020B0204020104020204" pitchFamily="34" charset="0"/>
              </a:rPr>
              <a:t>2. </a:t>
            </a:r>
            <a:r>
              <a:rPr lang="en-US" sz="1400" dirty="0">
                <a:latin typeface="Abadi Extra Light" panose="020B0204020104020204" pitchFamily="34" charset="0"/>
                <a:hlinkClick r:id="rId4"/>
              </a:rPr>
              <a:t>https://www.ahrq.gov/professionals/systems/hospital/fallpxtoolkit/index.html</a:t>
            </a:r>
            <a:r>
              <a:rPr lang="en-US" sz="1400" dirty="0">
                <a:latin typeface="Abadi Extra Light" panose="020B0204020104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2"/>
                </a:solidFill>
                <a:latin typeface="Abadi Extra Light" panose="020B0204020104020204" pitchFamily="34" charset="0"/>
              </a:rPr>
              <a:t>3. </a:t>
            </a:r>
            <a:r>
              <a:rPr lang="en-US" sz="1400" dirty="0">
                <a:solidFill>
                  <a:schemeClr val="tx2"/>
                </a:solidFill>
                <a:latin typeface="Abadi Extra Light" panose="020B0204020104020204" pitchFamily="34" charset="0"/>
                <a:hlinkClick r:id="rId5"/>
              </a:rPr>
              <a:t>https://psnet.ahrq.gov/primers/primer/3</a:t>
            </a:r>
            <a:r>
              <a:rPr lang="en-US" sz="1400" dirty="0">
                <a:solidFill>
                  <a:schemeClr val="tx2"/>
                </a:solidFill>
                <a:latin typeface="Abadi Extra Light" panose="020B0204020104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AU" sz="1400" dirty="0">
                <a:solidFill>
                  <a:schemeClr val="tx2"/>
                </a:solidFill>
                <a:latin typeface="Abadi Extra Light" panose="020B0204020104020204" pitchFamily="34" charset="0"/>
              </a:rPr>
              <a:t>4. </a:t>
            </a:r>
            <a:r>
              <a:rPr lang="en-AU" sz="1400" dirty="0">
                <a:solidFill>
                  <a:schemeClr val="tx2"/>
                </a:solidFill>
                <a:latin typeface="Abadi Extra Light" panose="020B0204020104020204" pitchFamily="34" charset="0"/>
                <a:hlinkClick r:id="rId6"/>
              </a:rPr>
              <a:t>https://www.hopkinsmedicine.org/institute_nursing/models_tools/JHFRAT_acute%20care%20original_6_22_17.pdf</a:t>
            </a:r>
            <a:r>
              <a:rPr lang="en-AU" sz="1400" dirty="0">
                <a:solidFill>
                  <a:schemeClr val="tx2"/>
                </a:solidFill>
                <a:latin typeface="Abadi Extra Light" panose="020B0204020104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074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3" descr="TitleBkgd_Medium.jpg"/>
          <p:cNvPicPr>
            <a:picLocks noGrp="1" noChangeAspect="1"/>
          </p:cNvPicPr>
          <p:nvPr>
            <p:ph type="pic" sz="quarter" idx="2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0D5282F6-7D53-BC42-BD49-306BB9CE0C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7708" y="2907516"/>
            <a:ext cx="782269" cy="782269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6A544FEC-CAC9-6248-ACFC-F25CAA75DD6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56599" y="1784111"/>
            <a:ext cx="684486" cy="78226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1947959-9944-4D4F-AF74-871DF08B0E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810" y="3860716"/>
            <a:ext cx="1100066" cy="110006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7224ED2-D46C-564A-B6D7-D1E75E0B054F}"/>
              </a:ext>
            </a:extLst>
          </p:cNvPr>
          <p:cNvSpPr txBox="1"/>
          <p:nvPr/>
        </p:nvSpPr>
        <p:spPr>
          <a:xfrm>
            <a:off x="2515290" y="1993689"/>
            <a:ext cx="95362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200" dirty="0" err="1">
                <a:solidFill>
                  <a:schemeClr val="bg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linkedin.com</a:t>
            </a:r>
            <a:r>
              <a:rPr lang="en-US" sz="2400" b="1" spc="200" dirty="0">
                <a:solidFill>
                  <a:schemeClr val="bg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/company/</a:t>
            </a:r>
            <a:r>
              <a:rPr lang="en-US" sz="2400" b="1" spc="200" dirty="0" err="1">
                <a:solidFill>
                  <a:schemeClr val="bg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continuus</a:t>
            </a:r>
            <a:r>
              <a:rPr lang="en-US" sz="2400" b="1" spc="200" dirty="0">
                <a:solidFill>
                  <a:schemeClr val="bg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-technologies</a:t>
            </a:r>
          </a:p>
          <a:p>
            <a:endParaRPr lang="en-US" sz="2400" b="1" spc="200" dirty="0">
              <a:solidFill>
                <a:schemeClr val="bg1"/>
              </a:solidFill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  <a:p>
            <a:endParaRPr lang="en-US" sz="2400" b="1" spc="200" dirty="0">
              <a:solidFill>
                <a:schemeClr val="bg1"/>
              </a:solidFill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  <a:p>
            <a:r>
              <a:rPr lang="en-US" sz="2400" b="1" spc="200" dirty="0">
                <a:solidFill>
                  <a:schemeClr val="bg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@</a:t>
            </a:r>
            <a:r>
              <a:rPr lang="en-US" sz="2400" b="1" spc="200" dirty="0" err="1">
                <a:solidFill>
                  <a:schemeClr val="bg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continuus_tech</a:t>
            </a:r>
            <a:endParaRPr lang="en-US" sz="2400" b="1" spc="200" dirty="0">
              <a:solidFill>
                <a:schemeClr val="bg1"/>
              </a:solidFill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  <a:p>
            <a:endParaRPr lang="en-US" sz="2400" b="1" spc="200" dirty="0">
              <a:solidFill>
                <a:schemeClr val="bg1"/>
              </a:solidFill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  <a:p>
            <a:endParaRPr lang="en-US" sz="2400" b="1" spc="200" dirty="0">
              <a:solidFill>
                <a:schemeClr val="bg1"/>
              </a:solidFill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  <a:p>
            <a:r>
              <a:rPr lang="en-US" sz="2400" b="1" spc="200" dirty="0">
                <a:solidFill>
                  <a:schemeClr val="bg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@</a:t>
            </a:r>
            <a:r>
              <a:rPr lang="en-US" sz="2400" b="1" spc="200" dirty="0" err="1">
                <a:solidFill>
                  <a:schemeClr val="bg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continuus_tech</a:t>
            </a:r>
            <a:endParaRPr lang="en-US" sz="2400" b="1" spc="200" dirty="0">
              <a:solidFill>
                <a:schemeClr val="bg1"/>
              </a:solidFill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52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Blue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A6A6A6"/>
      </a:accent1>
      <a:accent2>
        <a:srgbClr val="7E7E7E"/>
      </a:accent2>
      <a:accent3>
        <a:srgbClr val="595959"/>
      </a:accent3>
      <a:accent4>
        <a:srgbClr val="404040"/>
      </a:accent4>
      <a:accent5>
        <a:srgbClr val="262626"/>
      </a:accent5>
      <a:accent6>
        <a:srgbClr val="118CE7"/>
      </a:accent6>
      <a:hlink>
        <a:srgbClr val="118BE6"/>
      </a:hlink>
      <a:folHlink>
        <a:srgbClr val="969696"/>
      </a:folHlink>
    </a:clrScheme>
    <a:fontScheme name="Custom 2">
      <a:majorFont>
        <a:latin typeface="Roboto medium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4254</TotalTime>
  <Words>230</Words>
  <Application>Microsoft Office PowerPoint</Application>
  <PresentationFormat>Widescreen</PresentationFormat>
  <Paragraphs>43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Abadi</vt:lpstr>
      <vt:lpstr>Abadi Extra Light</vt:lpstr>
      <vt:lpstr>Arial</vt:lpstr>
      <vt:lpstr>Calibri</vt:lpstr>
      <vt:lpstr>Open Sans ExtraBold</vt:lpstr>
      <vt:lpstr>Open Sans SemiBold</vt:lpstr>
      <vt:lpstr>Roboto Black</vt:lpstr>
      <vt:lpstr>Roboto Light</vt:lpstr>
      <vt:lpstr>Roboto Light</vt:lpstr>
      <vt:lpstr>Roboto Medium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Addie Gerritts</dc:creator>
  <cp:lastModifiedBy>John Heisler</cp:lastModifiedBy>
  <cp:revision>82</cp:revision>
  <dcterms:created xsi:type="dcterms:W3CDTF">2018-10-15T15:25:36Z</dcterms:created>
  <dcterms:modified xsi:type="dcterms:W3CDTF">2019-05-08T00:15:03Z</dcterms:modified>
</cp:coreProperties>
</file>