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11878-AD97-B54F-835A-10D7566D6D55}" type="datetimeFigureOut">
              <a:rPr lang="en-US" smtClean="0"/>
              <a:t>12/11/16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8D3F7-0299-FE49-84AC-D88297F5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9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8D3F7-0299-FE49-84AC-D88297F551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90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8D3F7-0299-FE49-84AC-D88297F551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github.com/A-Tokyo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hyperlink" Target="NULL" TargetMode="External"/><Relationship Id="rId5" Type="http://schemas.openxmlformats.org/officeDocument/2006/relationships/hyperlink" Target="http://www.cs.cornell.edu/courses/cs4820/2011sp/handouts/edmondskarp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rch.ijcaonline.org/volume37/number1/pxc3876624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isualgo.net/maxflow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277689"/>
            <a:ext cx="10058400" cy="3566160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</a:t>
            </a:r>
            <a:r>
              <a:rPr lang="en-US" dirty="0" smtClean="0"/>
              <a:t>Flow: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Ford </a:t>
            </a:r>
            <a:r>
              <a:rPr lang="en-US" dirty="0"/>
              <a:t>Fulkerson’s </a:t>
            </a:r>
            <a:r>
              <a:rPr lang="en-US" dirty="0" smtClean="0"/>
              <a:t>And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Edmonds Karp’s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102768"/>
            <a:ext cx="10058400" cy="2177716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 smtClean="0"/>
              <a:t>CSEN703/707</a:t>
            </a:r>
            <a:r>
              <a:rPr lang="en-US" dirty="0"/>
              <a:t>:  Analysis and Design of Algorithms project</a:t>
            </a:r>
          </a:p>
          <a:p>
            <a:r>
              <a:rPr lang="en-US" dirty="0" smtClean="0"/>
              <a:t>Supervisors</a:t>
            </a:r>
            <a:r>
              <a:rPr lang="en-US" dirty="0"/>
              <a:t>:  Dr.  </a:t>
            </a:r>
            <a:r>
              <a:rPr lang="en-US" dirty="0" err="1"/>
              <a:t>Wael</a:t>
            </a:r>
            <a:r>
              <a:rPr lang="en-US" dirty="0"/>
              <a:t> Abo El-</a:t>
            </a:r>
            <a:r>
              <a:rPr lang="en-US" dirty="0" err="1"/>
              <a:t>Saadat</a:t>
            </a:r>
            <a:r>
              <a:rPr lang="en-US" dirty="0"/>
              <a:t>, Eng.  Karim Amir</a:t>
            </a:r>
          </a:p>
          <a:p>
            <a:endParaRPr lang="en-US" dirty="0"/>
          </a:p>
          <a:p>
            <a:r>
              <a:rPr lang="en-US" dirty="0"/>
              <a:t>Prepared by:</a:t>
            </a:r>
          </a:p>
          <a:p>
            <a:r>
              <a:rPr lang="en-US" dirty="0" smtClean="0">
                <a:hlinkClick r:id="rId3"/>
              </a:rPr>
              <a:t>Ahmed </a:t>
            </a:r>
            <a:r>
              <a:rPr lang="en-US" dirty="0">
                <a:hlinkClick r:id="rId3"/>
              </a:rPr>
              <a:t>Tarek</a:t>
            </a:r>
            <a:r>
              <a:rPr lang="en-US" dirty="0"/>
              <a:t> </a:t>
            </a:r>
            <a:r>
              <a:rPr lang="en-US" dirty="0" smtClean="0"/>
              <a:t>31-4177 T12, </a:t>
            </a:r>
            <a:r>
              <a:rPr lang="en-US" dirty="0"/>
              <a:t>Mostafa Ibrahim 31-,  Nada 31-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2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 Karp’s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0845"/>
          </a:xfrm>
        </p:spPr>
        <p:txBody>
          <a:bodyPr>
            <a:normAutofit/>
          </a:bodyPr>
          <a:lstStyle/>
          <a:p>
            <a:r>
              <a:rPr lang="en-US" dirty="0" smtClean="0"/>
              <a:t>Pseudo Code: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355" y="2352842"/>
            <a:ext cx="9620250" cy="315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7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 Karp’s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0845"/>
          </a:xfrm>
        </p:spPr>
        <p:txBody>
          <a:bodyPr>
            <a:normAutofit/>
          </a:bodyPr>
          <a:lstStyle/>
          <a:p>
            <a:r>
              <a:rPr lang="en-US" dirty="0" smtClean="0"/>
              <a:t>When to use: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version—which runs in O(V E) BFS iterations × O(V 2) per BFS due to Adjacency Matrix = O(V </a:t>
            </a:r>
            <a:r>
              <a:rPr lang="en-US" dirty="0" smtClean="0"/>
              <a:t>3E) is </a:t>
            </a:r>
            <a:r>
              <a:rPr lang="en-US" dirty="0"/>
              <a:t>fast enough to solve </a:t>
            </a:r>
            <a:r>
              <a:rPr lang="en-US" dirty="0" smtClean="0"/>
              <a:t>most </a:t>
            </a:r>
            <a:r>
              <a:rPr lang="en-US" dirty="0"/>
              <a:t>(small-size) Max Flow </a:t>
            </a:r>
            <a:r>
              <a:rPr lang="en-US" dirty="0" smtClean="0"/>
              <a:t>problems Quickly otherwise faster (newer) alternatives are quicker.</a:t>
            </a:r>
          </a:p>
          <a:p>
            <a:pPr lvl="1"/>
            <a:r>
              <a:rPr lang="en-US" dirty="0"/>
              <a:t>Faster network flow algorithms have been discovered. </a:t>
            </a:r>
            <a:endParaRPr lang="en-US" dirty="0" smtClean="0"/>
          </a:p>
          <a:p>
            <a:pPr lvl="2"/>
            <a:r>
              <a:rPr lang="en-US" dirty="0" smtClean="0"/>
              <a:t>There </a:t>
            </a:r>
            <a:r>
              <a:rPr lang="en-US" dirty="0"/>
              <a:t>is an algorithm due to </a:t>
            </a:r>
            <a:r>
              <a:rPr lang="en-US" dirty="0" err="1"/>
              <a:t>Dinic</a:t>
            </a:r>
            <a:r>
              <a:rPr lang="en-US" dirty="0"/>
              <a:t> that is very similar in spirit to Edmonds-Karp but achieves a running time of O(mn2</a:t>
            </a:r>
            <a:r>
              <a:rPr lang="en-US" dirty="0" smtClean="0"/>
              <a:t>). 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fastest known algorithm, due to Goldberg and Rao, has a running time of O(</a:t>
            </a:r>
            <a:r>
              <a:rPr lang="en-US" dirty="0" err="1"/>
              <a:t>mmin</a:t>
            </a:r>
            <a:r>
              <a:rPr lang="en-US" dirty="0"/>
              <a:t>{n2/3,m1/2}log(n2/m)log(U)), provided that the edge capacities are integers between 1 and U. 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When Not to use (Extreme Floating Points):</a:t>
            </a:r>
          </a:p>
          <a:p>
            <a:pPr lvl="1"/>
            <a:r>
              <a:rPr lang="en-US" dirty="0" smtClean="0"/>
              <a:t>This version runs very slowly with extremely large inputs.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behavior of the algorithm with irrational inputs </a:t>
            </a:r>
            <a:r>
              <a:rPr lang="en-US" dirty="0" smtClean="0"/>
              <a:t>explains its </a:t>
            </a:r>
            <a:r>
              <a:rPr lang="en-US" dirty="0"/>
              <a:t>worst-case behavior in practice given floating-point </a:t>
            </a:r>
            <a:r>
              <a:rPr lang="en-US" dirty="0" smtClean="0"/>
              <a:t>capacities,  terrible!!</a:t>
            </a:r>
          </a:p>
          <a:p>
            <a:pPr lvl="2"/>
            <a:r>
              <a:rPr lang="en-US" dirty="0" smtClean="0"/>
              <a:t>Even </a:t>
            </a:r>
            <a:r>
              <a:rPr lang="en-US" dirty="0"/>
              <a:t>with very reasonable capacities, a careless implementation of Ford-Fulkerson could enter an infinite loop simply because of round-off </a:t>
            </a:r>
            <a:r>
              <a:rPr lang="en-US" dirty="0" smtClean="0"/>
              <a:t>error.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2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 Karp’s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0845"/>
          </a:xfrm>
        </p:spPr>
        <p:txBody>
          <a:bodyPr>
            <a:normAutofit/>
          </a:bodyPr>
          <a:lstStyle/>
          <a:p>
            <a:r>
              <a:rPr lang="en-US" dirty="0" smtClean="0"/>
              <a:t>Variations:</a:t>
            </a:r>
          </a:p>
          <a:p>
            <a:pPr lvl="1"/>
            <a:r>
              <a:rPr lang="en-US" dirty="0"/>
              <a:t>There is an algorithm due to </a:t>
            </a:r>
            <a:r>
              <a:rPr lang="en-US" dirty="0" err="1"/>
              <a:t>Dinic</a:t>
            </a:r>
            <a:r>
              <a:rPr lang="en-US" dirty="0"/>
              <a:t> that is very similar in spirit to Edmonds-Karp but achieves a running time of O(mn2). </a:t>
            </a:r>
          </a:p>
          <a:p>
            <a:pPr lvl="1"/>
            <a:r>
              <a:rPr lang="en-US" dirty="0" smtClean="0"/>
              <a:t>A modification </a:t>
            </a:r>
            <a:r>
              <a:rPr lang="en-US" dirty="0"/>
              <a:t>of </a:t>
            </a:r>
            <a:r>
              <a:rPr lang="en-US" dirty="0" err="1"/>
              <a:t>Dinic’s</a:t>
            </a:r>
            <a:r>
              <a:rPr lang="en-US" dirty="0"/>
              <a:t> algorithm using fancy data structures achieves running time </a:t>
            </a:r>
            <a:r>
              <a:rPr lang="en-US" dirty="0" smtClean="0"/>
              <a:t>O(m </a:t>
            </a:r>
            <a:r>
              <a:rPr lang="en-US" dirty="0" err="1" smtClean="0"/>
              <a:t>nlogn</a:t>
            </a:r>
            <a:r>
              <a:rPr lang="en-US" dirty="0"/>
              <a:t>). 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preflow</a:t>
            </a:r>
            <a:r>
              <a:rPr lang="en-US" dirty="0"/>
              <a:t>-push algorithm, </a:t>
            </a:r>
            <a:r>
              <a:rPr lang="en-US" dirty="0" smtClean="0"/>
              <a:t>of </a:t>
            </a:r>
            <a:r>
              <a:rPr lang="en-US" dirty="0"/>
              <a:t>Kleinberg-</a:t>
            </a:r>
            <a:r>
              <a:rPr lang="en-US" dirty="0" err="1"/>
              <a:t>Tardos</a:t>
            </a:r>
            <a:r>
              <a:rPr lang="en-US" dirty="0"/>
              <a:t>, has a running time of O(n3).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fastest known algorithm, due to Goldberg and Rao, has a running time of </a:t>
            </a:r>
            <a:r>
              <a:rPr lang="en-US" dirty="0" smtClean="0"/>
              <a:t>O(m*min{n2/3,m1/2}*log(n2/m)*log(U</a:t>
            </a:r>
            <a:r>
              <a:rPr lang="en-US" dirty="0"/>
              <a:t>)), provided that the edge capacities are integers between 1 and U. </a:t>
            </a:r>
            <a:endParaRPr lang="en-US" dirty="0" smtClean="0"/>
          </a:p>
          <a:p>
            <a:r>
              <a:rPr lang="en-US" dirty="0" smtClean="0"/>
              <a:t>These variations all have the pro of being quicker but with the tradeoff (con) of being harder to implement since they are more complex. </a:t>
            </a:r>
          </a:p>
          <a:p>
            <a:r>
              <a:rPr lang="en-US" dirty="0" err="1" smtClean="0"/>
              <a:t>Dinic’s</a:t>
            </a:r>
            <a:r>
              <a:rPr lang="en-US" dirty="0" smtClean="0"/>
              <a:t> </a:t>
            </a:r>
            <a:r>
              <a:rPr lang="en-US" dirty="0"/>
              <a:t>algorithm </a:t>
            </a:r>
            <a:r>
              <a:rPr lang="en-US" dirty="0" smtClean="0"/>
              <a:t>has the cons of utilizing fancy data-structures costing space.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dirty="0" smtClean="0"/>
              <a:t>Goldberg and Rao’s run extremely fast provided </a:t>
            </a:r>
            <a:r>
              <a:rPr lang="en-US" dirty="0"/>
              <a:t>that the edge capacities are integers between 1 and U.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8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0845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Competitive programming, Steve </a:t>
            </a:r>
            <a:r>
              <a:rPr lang="en-US" dirty="0" err="1" smtClean="0"/>
              <a:t>halim</a:t>
            </a:r>
            <a:r>
              <a:rPr lang="en-US" dirty="0"/>
              <a:t> </a:t>
            </a:r>
            <a:r>
              <a:rPr lang="en-US" dirty="0" smtClean="0"/>
              <a:t>&amp; Felix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research.ijcaonline.org/volume37/number1/pxc3876624.pdf</a:t>
            </a:r>
            <a:endParaRPr lang="en-US" dirty="0" smtClean="0"/>
          </a:p>
          <a:p>
            <a:pPr lvl="1"/>
            <a:r>
              <a:rPr lang="en-US" dirty="0">
                <a:hlinkClick r:id="rId3" invalidUrl="http://www.cse.unt.edu/~tarau/teaching/AnAlgo/Edmonds%E2%80%93Karp algorithm.pdf"/>
              </a:rPr>
              <a:t>http://www.cse.unt.edu/~</a:t>
            </a:r>
            <a:r>
              <a:rPr lang="en-US" dirty="0" smtClean="0">
                <a:hlinkClick r:id="rId4" invalidUrl="http://www.cse.unt.edu/~tarau/teaching/AnAlgo/Edmonds%E2%80%93Karp algorithm.pdf"/>
              </a:rPr>
              <a:t>tarau/teaching/AnAlgo/Edmonds%E2%80%93Karp%20algorithm.pdf</a:t>
            </a:r>
            <a:endParaRPr lang="en-US" dirty="0"/>
          </a:p>
          <a:p>
            <a:pPr lvl="1"/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www.cs.cornell.edu/courses/cs4820/2011sp/handouts/edmondskarp.pdf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74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 problem:</a:t>
            </a:r>
          </a:p>
          <a:p>
            <a:r>
              <a:rPr lang="en-US" dirty="0" smtClean="0"/>
              <a:t>Let’s say we have  </a:t>
            </a:r>
            <a:r>
              <a:rPr lang="en-US" dirty="0"/>
              <a:t>a connected, (integer) weighted, and directed </a:t>
            </a:r>
            <a:r>
              <a:rPr lang="en-US" dirty="0" smtClean="0"/>
              <a:t>graph </a:t>
            </a:r>
            <a:r>
              <a:rPr lang="en-US" dirty="0"/>
              <a:t>as a pipe network where the edges </a:t>
            </a:r>
            <a:r>
              <a:rPr lang="en-US" dirty="0" smtClean="0"/>
              <a:t>represent </a:t>
            </a:r>
            <a:r>
              <a:rPr lang="en-US" dirty="0"/>
              <a:t>pipes </a:t>
            </a:r>
            <a:r>
              <a:rPr lang="en-US" dirty="0" smtClean="0"/>
              <a:t>and vertices represent splitting </a:t>
            </a:r>
            <a:r>
              <a:rPr lang="en-US" dirty="0"/>
              <a:t>points. </a:t>
            </a:r>
            <a:r>
              <a:rPr lang="en-US" dirty="0" smtClean="0"/>
              <a:t>Each </a:t>
            </a:r>
            <a:r>
              <a:rPr lang="en-US" dirty="0"/>
              <a:t>edge has a weight </a:t>
            </a:r>
            <a:r>
              <a:rPr lang="en-US" dirty="0" smtClean="0"/>
              <a:t>that is  </a:t>
            </a:r>
            <a:r>
              <a:rPr lang="en-US" dirty="0"/>
              <a:t>the capacity </a:t>
            </a:r>
            <a:r>
              <a:rPr lang="en-US" dirty="0" smtClean="0"/>
              <a:t>that of </a:t>
            </a:r>
            <a:r>
              <a:rPr lang="en-US" dirty="0"/>
              <a:t>the </a:t>
            </a:r>
            <a:r>
              <a:rPr lang="en-US" dirty="0" smtClean="0"/>
              <a:t>pipe (water flowing though it). </a:t>
            </a:r>
            <a:r>
              <a:rPr lang="en-US" dirty="0"/>
              <a:t>There are also two special vertices: source s and sink t. </a:t>
            </a:r>
            <a:endParaRPr lang="en-US" dirty="0" smtClean="0"/>
          </a:p>
          <a:p>
            <a:r>
              <a:rPr lang="en-US" dirty="0"/>
              <a:t>What is the maximum flow (</a:t>
            </a:r>
            <a:r>
              <a:rPr lang="en-US" dirty="0" smtClean="0"/>
              <a:t>rate or throughput) </a:t>
            </a:r>
            <a:r>
              <a:rPr lang="en-US" dirty="0"/>
              <a:t>from </a:t>
            </a:r>
            <a:r>
              <a:rPr lang="en-US" dirty="0" smtClean="0"/>
              <a:t>the source </a:t>
            </a:r>
            <a:r>
              <a:rPr lang="en-US" dirty="0"/>
              <a:t>s to sink t in this </a:t>
            </a:r>
            <a:r>
              <a:rPr lang="en-US" dirty="0" err="1" smtClean="0"/>
              <a:t>newtwork</a:t>
            </a:r>
            <a:r>
              <a:rPr lang="en-US" dirty="0" smtClean="0"/>
              <a:t>      (It is as if  </a:t>
            </a:r>
            <a:r>
              <a:rPr lang="en-US" dirty="0"/>
              <a:t>water </a:t>
            </a:r>
            <a:r>
              <a:rPr lang="en-US" dirty="0" smtClean="0"/>
              <a:t>is flowing </a:t>
            </a:r>
            <a:r>
              <a:rPr lang="en-US" dirty="0"/>
              <a:t>in the pipe network, </a:t>
            </a:r>
            <a:r>
              <a:rPr lang="en-US" dirty="0" smtClean="0"/>
              <a:t>and we </a:t>
            </a:r>
            <a:r>
              <a:rPr lang="en-US" dirty="0"/>
              <a:t>want to </a:t>
            </a:r>
            <a:r>
              <a:rPr lang="en-US" dirty="0" smtClean="0"/>
              <a:t>calculate the </a:t>
            </a:r>
            <a:r>
              <a:rPr lang="en-US" dirty="0"/>
              <a:t>maximum volume of water over time that can </a:t>
            </a:r>
            <a:r>
              <a:rPr lang="en-US" dirty="0" smtClean="0"/>
              <a:t>pass through the network of pipes)?</a:t>
            </a:r>
          </a:p>
          <a:p>
            <a:r>
              <a:rPr lang="en-US" dirty="0"/>
              <a:t>This problem is called the Maximum Flow problem (often abbreviated as just Max Flow), </a:t>
            </a:r>
            <a:r>
              <a:rPr lang="en-US" dirty="0" smtClean="0"/>
              <a:t>it belongs to </a:t>
            </a:r>
            <a:r>
              <a:rPr lang="en-US" dirty="0"/>
              <a:t>the family of problems involving flow in </a:t>
            </a:r>
            <a:r>
              <a:rPr lang="en-US" dirty="0" smtClean="0"/>
              <a:t>networks and is used a lot for example (max throughput between router I and router J). 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 Fulkerson’s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0845"/>
          </a:xfrm>
        </p:spPr>
        <p:txBody>
          <a:bodyPr/>
          <a:lstStyle/>
          <a:p>
            <a:r>
              <a:rPr lang="en-US" dirty="0"/>
              <a:t>One solution for Max Flow is the Ford Fulkerson’s method—invented by the same Lester Randolph Ford, Jr who invented the Bellman Ford’s algorithm and Delbert Ray Fulkerson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approach to solve Max Flow was invented by Randolph </a:t>
            </a:r>
            <a:r>
              <a:rPr lang="en-US" dirty="0"/>
              <a:t>Ford, Jr </a:t>
            </a:r>
            <a:r>
              <a:rPr lang="en-US" dirty="0" smtClean="0"/>
              <a:t>and </a:t>
            </a:r>
            <a:r>
              <a:rPr lang="en-US" dirty="0"/>
              <a:t>Delbert Ray </a:t>
            </a:r>
            <a:r>
              <a:rPr lang="en-US" dirty="0" smtClean="0"/>
              <a:t>Fulkerson is  </a:t>
            </a:r>
            <a:r>
              <a:rPr lang="en-US" dirty="0"/>
              <a:t>Ford Fulkerson’s </a:t>
            </a:r>
            <a:r>
              <a:rPr lang="en-US" dirty="0" smtClean="0"/>
              <a:t>Method.								     Pseudo </a:t>
            </a:r>
            <a:r>
              <a:rPr lang="en-US" dirty="0"/>
              <a:t>Code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462" y="3429000"/>
            <a:ext cx="8369300" cy="280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5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 Fulkerson’s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0845"/>
          </a:xfrm>
        </p:spPr>
        <p:txBody>
          <a:bodyPr/>
          <a:lstStyle/>
          <a:p>
            <a:r>
              <a:rPr lang="en-US" dirty="0" smtClean="0"/>
              <a:t>Description:</a:t>
            </a:r>
          </a:p>
          <a:p>
            <a:r>
              <a:rPr lang="en-US" dirty="0"/>
              <a:t>Ford Fulkerson’s method is an iterative </a:t>
            </a:r>
            <a:r>
              <a:rPr lang="en-US" dirty="0" smtClean="0"/>
              <a:t>algorithm that repeatedly finds augmenting path p: A path from source s to sink t that passes through +</a:t>
            </a:r>
            <a:r>
              <a:rPr lang="en-US" dirty="0" err="1" smtClean="0"/>
              <a:t>ve</a:t>
            </a:r>
            <a:r>
              <a:rPr lang="en-US" dirty="0" smtClean="0"/>
              <a:t> weighted edges in the residual graph.</a:t>
            </a:r>
          </a:p>
          <a:p>
            <a:r>
              <a:rPr lang="en-US" dirty="0" smtClean="0"/>
              <a:t> After finding an augmenting path p that has f as the minimum edge weight along the path p (the throughput/bottleneck edge in this path), Ford Fulkerson’s method does the following: Decreasing the capacity of forward (</a:t>
            </a:r>
            <a:r>
              <a:rPr lang="en-US" dirty="0" err="1" smtClean="0"/>
              <a:t>i</a:t>
            </a:r>
            <a:r>
              <a:rPr lang="en-US" dirty="0" smtClean="0"/>
              <a:t> → j) and increasing the capacity of backward (j → </a:t>
            </a:r>
            <a:r>
              <a:rPr lang="en-US" dirty="0" err="1" smtClean="0"/>
              <a:t>i</a:t>
            </a:r>
            <a:r>
              <a:rPr lang="en-US" dirty="0" smtClean="0"/>
              <a:t>) edges along path p by f. </a:t>
            </a:r>
          </a:p>
          <a:p>
            <a:r>
              <a:rPr lang="en-US" dirty="0" smtClean="0"/>
              <a:t>Ford Fulkerson’s method will keep doing this process until there is no more possible augmenting path from source s to sink t anymore which implies that the total flow so far is the maximum flow. </a:t>
            </a:r>
          </a:p>
        </p:txBody>
      </p:sp>
    </p:spTree>
    <p:extLst>
      <p:ext uri="{BB962C8B-B14F-4D97-AF65-F5344CB8AC3E}">
        <p14:creationId xmlns:p14="http://schemas.microsoft.com/office/powerpoint/2010/main" val="189143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 Fulkerson’s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0845"/>
          </a:xfrm>
        </p:spPr>
        <p:txBody>
          <a:bodyPr/>
          <a:lstStyle/>
          <a:p>
            <a:r>
              <a:rPr lang="en-US" dirty="0" smtClean="0"/>
              <a:t>Visualization: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655" y="2201779"/>
            <a:ext cx="6851650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 Fulkerson’s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0845"/>
          </a:xfrm>
        </p:spPr>
        <p:txBody>
          <a:bodyPr/>
          <a:lstStyle/>
          <a:p>
            <a:r>
              <a:rPr lang="en-US" dirty="0" smtClean="0"/>
              <a:t>Explanation: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reason for decreasing the capacity of forward edge is </a:t>
            </a:r>
            <a:r>
              <a:rPr lang="en-US" dirty="0" smtClean="0"/>
              <a:t>because by </a:t>
            </a:r>
            <a:r>
              <a:rPr lang="en-US" dirty="0"/>
              <a:t>sending a flow through augmenting path p, we will decrease the remaining (residual) capacities of the (forward) edges used in </a:t>
            </a:r>
            <a:r>
              <a:rPr lang="en-US" dirty="0" smtClean="0"/>
              <a:t>p since it was used up.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reason for increasing the capacity of backward edges may not be that obvious, but this step is important for the correctness of Ford Fulkerson’s method. By increasing the capacity of a backward edge (j → </a:t>
            </a:r>
            <a:r>
              <a:rPr lang="en-US" dirty="0" err="1"/>
              <a:t>i</a:t>
            </a:r>
            <a:r>
              <a:rPr lang="en-US" dirty="0"/>
              <a:t>), Ford Fulkerson’s method allows future iteration (flow) to cancel (part of) the capacity used by a forward edge (</a:t>
            </a:r>
            <a:r>
              <a:rPr lang="en-US" dirty="0" err="1"/>
              <a:t>i</a:t>
            </a:r>
            <a:r>
              <a:rPr lang="en-US" dirty="0"/>
              <a:t> → j) that was incorrectly used by some earlier flow(s). </a:t>
            </a:r>
          </a:p>
        </p:txBody>
      </p:sp>
    </p:spTree>
    <p:extLst>
      <p:ext uri="{BB962C8B-B14F-4D97-AF65-F5344CB8AC3E}">
        <p14:creationId xmlns:p14="http://schemas.microsoft.com/office/powerpoint/2010/main" val="10751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 Fulkerson’s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0845"/>
          </a:xfrm>
        </p:spPr>
        <p:txBody>
          <a:bodyPr/>
          <a:lstStyle/>
          <a:p>
            <a:r>
              <a:rPr lang="en-US" dirty="0" smtClean="0"/>
              <a:t>Implementation methods and Asymptotic time (worst case scenario):</a:t>
            </a:r>
            <a:endParaRPr lang="en-US" dirty="0"/>
          </a:p>
          <a:p>
            <a:r>
              <a:rPr lang="en-US" dirty="0" smtClean="0"/>
              <a:t>There are multiple ways </a:t>
            </a:r>
            <a:r>
              <a:rPr lang="en-US" dirty="0"/>
              <a:t>to find an augmenting s-t path in the pseudo code </a:t>
            </a:r>
            <a:r>
              <a:rPr lang="en-US" dirty="0" smtClean="0"/>
              <a:t>above </a:t>
            </a:r>
            <a:r>
              <a:rPr lang="en-US" dirty="0"/>
              <a:t>each with different behavior. In this </a:t>
            </a:r>
            <a:r>
              <a:rPr lang="en-US" dirty="0" smtClean="0"/>
              <a:t>presentation, </a:t>
            </a:r>
            <a:r>
              <a:rPr lang="en-US" dirty="0"/>
              <a:t>we </a:t>
            </a:r>
            <a:r>
              <a:rPr lang="en-US" dirty="0" smtClean="0"/>
              <a:t>discuss two of these </a:t>
            </a:r>
            <a:r>
              <a:rPr lang="en-US" dirty="0"/>
              <a:t>ways: via DFS or via BFS. </a:t>
            </a:r>
            <a:endParaRPr lang="en-US" dirty="0" smtClean="0"/>
          </a:p>
          <a:p>
            <a:pPr lvl="1"/>
            <a:r>
              <a:rPr lang="en-US" dirty="0" smtClean="0"/>
              <a:t>DFS:</a:t>
            </a:r>
            <a:endParaRPr lang="en-US" dirty="0"/>
          </a:p>
          <a:p>
            <a:pPr lvl="2"/>
            <a:r>
              <a:rPr lang="en-US" dirty="0"/>
              <a:t>DFS may run in O(|f∗|E) where |f∗| is the Max Flow mf value. </a:t>
            </a:r>
            <a:r>
              <a:rPr lang="en-US" dirty="0" smtClean="0"/>
              <a:t>This is because if the input network was as the figure below.</a:t>
            </a:r>
          </a:p>
          <a:p>
            <a:pPr lvl="2"/>
            <a:r>
              <a:rPr lang="en-US" dirty="0" smtClean="0"/>
              <a:t>Encountering a situation where two augmenting paths</a:t>
            </a:r>
            <a:r>
              <a:rPr lang="en-US" dirty="0"/>
              <a:t>: </a:t>
            </a:r>
            <a:r>
              <a:rPr lang="en-US" dirty="0" err="1"/>
              <a:t>s→a→b→</a:t>
            </a:r>
            <a:r>
              <a:rPr lang="en-US" dirty="0" err="1" smtClean="0"/>
              <a:t>t</a:t>
            </a:r>
            <a:r>
              <a:rPr lang="en-US" dirty="0" smtClean="0"/>
              <a:t> and </a:t>
            </a:r>
            <a:r>
              <a:rPr lang="en-US" dirty="0" err="1" smtClean="0"/>
              <a:t>s</a:t>
            </a:r>
            <a:r>
              <a:rPr lang="en-US" dirty="0" err="1"/>
              <a:t>→b→a→t</a:t>
            </a:r>
            <a:r>
              <a:rPr lang="en-US" dirty="0"/>
              <a:t> only decrease the (</a:t>
            </a:r>
            <a:r>
              <a:rPr lang="en-US" dirty="0" smtClean="0"/>
              <a:t>forward) </a:t>
            </a:r>
            <a:r>
              <a:rPr lang="en-US" dirty="0"/>
              <a:t>edge capacities along the path by 1. In the worst case, this is repeated |f∗| times </a:t>
            </a:r>
            <a:r>
              <a:rPr lang="en-US" dirty="0" smtClean="0"/>
              <a:t>(200 </a:t>
            </a:r>
            <a:r>
              <a:rPr lang="en-US" dirty="0"/>
              <a:t>times in </a:t>
            </a:r>
            <a:r>
              <a:rPr lang="en-US" dirty="0" smtClean="0"/>
              <a:t>the figure below).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Because DFS runs in O(E) in a </a:t>
            </a:r>
            <a:r>
              <a:rPr lang="en-US" dirty="0" smtClean="0"/>
              <a:t>flow. graph, </a:t>
            </a:r>
            <a:r>
              <a:rPr lang="en-US" dirty="0"/>
              <a:t>the overall time complexity is O(|f∗|E). We do not want this unpredictability since the problem may have a  (very) large |f∗| </a:t>
            </a:r>
            <a:r>
              <a:rPr lang="en-US" dirty="0" smtClean="0"/>
              <a:t>value. This is why BFS is usually used.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523874"/>
            <a:ext cx="10058400" cy="179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3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 Karp’s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084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variation and a better implementation </a:t>
            </a:r>
            <a:r>
              <a:rPr lang="en-US" dirty="0"/>
              <a:t>of the Ford Fulkerson’s method is </a:t>
            </a:r>
            <a:r>
              <a:rPr lang="en-US" dirty="0" smtClean="0"/>
              <a:t>to find the </a:t>
            </a:r>
            <a:r>
              <a:rPr lang="en-US" dirty="0"/>
              <a:t>shortest path in terms of number of layers/hops between s and </a:t>
            </a:r>
            <a:r>
              <a:rPr lang="en-US" dirty="0" smtClean="0"/>
              <a:t>t using BFS instead of DFS. </a:t>
            </a:r>
          </a:p>
          <a:p>
            <a:r>
              <a:rPr lang="en-US" dirty="0" smtClean="0"/>
              <a:t>This </a:t>
            </a:r>
            <a:r>
              <a:rPr lang="en-US" dirty="0"/>
              <a:t>algorithm was discovered by Jack Edmonds and Richard Manning Karp, thus named as Edmonds Karp’s </a:t>
            </a:r>
            <a:r>
              <a:rPr lang="en-US" dirty="0" smtClean="0"/>
              <a:t>algorithm.</a:t>
            </a:r>
          </a:p>
          <a:p>
            <a:r>
              <a:rPr lang="en-US" dirty="0" smtClean="0"/>
              <a:t>The algorithm </a:t>
            </a:r>
            <a:r>
              <a:rPr lang="en-US" dirty="0"/>
              <a:t>runs in O(VE2) as it can be proven that after O(VE) BFS iterations, all augmenting paths will already be </a:t>
            </a:r>
            <a:r>
              <a:rPr lang="en-US" dirty="0" smtClean="0"/>
              <a:t>exhausted.</a:t>
            </a:r>
          </a:p>
          <a:p>
            <a:r>
              <a:rPr lang="en-US" dirty="0"/>
              <a:t>s BFS runs in O(E) in a flow graph, the overall time complexity is O(V E2). Edmonds Karp’s only needs two s-t paths in </a:t>
            </a:r>
            <a:r>
              <a:rPr lang="en-US" dirty="0" smtClean="0"/>
              <a:t>the previous network : </a:t>
            </a:r>
            <a:r>
              <a:rPr lang="en-US" dirty="0" err="1"/>
              <a:t>s→a→t</a:t>
            </a:r>
            <a:r>
              <a:rPr lang="en-US" dirty="0"/>
              <a:t> (2 hops, send 100 unit flow) and </a:t>
            </a:r>
            <a:r>
              <a:rPr lang="en-US" dirty="0" err="1"/>
              <a:t>s→b→t</a:t>
            </a:r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/>
              <a:t>2 hops, send another 100). That is, it does not get trapped to send flow via the longer paths (3 hops): </a:t>
            </a:r>
            <a:r>
              <a:rPr lang="en-US" dirty="0" err="1"/>
              <a:t>s→a→b→t</a:t>
            </a:r>
            <a:r>
              <a:rPr lang="en-US" dirty="0"/>
              <a:t> (or </a:t>
            </a:r>
            <a:r>
              <a:rPr lang="en-US" dirty="0" err="1"/>
              <a:t>s→b→a→t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 simplest </a:t>
            </a:r>
            <a:r>
              <a:rPr lang="en-US" dirty="0"/>
              <a:t>Edmonds Karp’s code </a:t>
            </a:r>
            <a:r>
              <a:rPr lang="en-US" dirty="0" smtClean="0"/>
              <a:t>uses </a:t>
            </a:r>
            <a:r>
              <a:rPr lang="en-US" dirty="0"/>
              <a:t>only Adjacency Matrix named as res with size O(V 2) to store the residual capacity of each edge.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version—which runs in O(V E) BFS iterations × O(V 2) per BFS due to Adjacency Matrix = O(V 3E)—is fast enough to solve some (small-size) Max Flow </a:t>
            </a:r>
            <a:r>
              <a:rPr lang="en-US" dirty="0" smtClean="0"/>
              <a:t>problems only. (when to use and when not to use) </a:t>
            </a:r>
          </a:p>
          <a:p>
            <a:r>
              <a:rPr lang="en-US" dirty="0" smtClean="0"/>
              <a:t>Visualization: </a:t>
            </a:r>
            <a:r>
              <a:rPr lang="en-US" dirty="0" smtClean="0">
                <a:hlinkClick r:id="rId2"/>
              </a:rPr>
              <a:t>https://visualgo.net/maxflow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47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313694"/>
            <a:ext cx="10058400" cy="1450757"/>
          </a:xfrm>
        </p:spPr>
        <p:txBody>
          <a:bodyPr/>
          <a:lstStyle/>
          <a:p>
            <a:r>
              <a:rPr lang="en-US" dirty="0"/>
              <a:t>Edmonds Karp’s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084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75" y="1791545"/>
            <a:ext cx="7832409" cy="452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8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147</TotalTime>
  <Words>1333</Words>
  <Application>Microsoft Macintosh PowerPoint</Application>
  <PresentationFormat>Widescreen</PresentationFormat>
  <Paragraphs>76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Network Flow: Ford Fulkerson’s And Edmonds Karp’s Algorithm</vt:lpstr>
      <vt:lpstr>Overview and Motivation</vt:lpstr>
      <vt:lpstr>Ford Fulkerson’s Method </vt:lpstr>
      <vt:lpstr>Ford Fulkerson’s Method</vt:lpstr>
      <vt:lpstr>Ford Fulkerson’s Method</vt:lpstr>
      <vt:lpstr>Ford Fulkerson’s Method</vt:lpstr>
      <vt:lpstr>Ford Fulkerson’s Method</vt:lpstr>
      <vt:lpstr>Edmonds Karp’s Algorithm </vt:lpstr>
      <vt:lpstr>Edmonds Karp’s Algorithm </vt:lpstr>
      <vt:lpstr>Edmonds Karp’s Algorithm </vt:lpstr>
      <vt:lpstr>Edmonds Karp’s Algorithm </vt:lpstr>
      <vt:lpstr>Edmonds Karp’s Algorithm </vt:lpstr>
      <vt:lpstr>References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Flow  and  Edmonds Karp’s Algorithm</dc:title>
  <dc:creator>Ahmed Tokyo</dc:creator>
  <cp:lastModifiedBy>Ahmed Tokyo</cp:lastModifiedBy>
  <cp:revision>48</cp:revision>
  <dcterms:created xsi:type="dcterms:W3CDTF">2016-12-11T16:13:32Z</dcterms:created>
  <dcterms:modified xsi:type="dcterms:W3CDTF">2016-12-11T20:57:39Z</dcterms:modified>
</cp:coreProperties>
</file>