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59" r:id="rId4"/>
    <p:sldId id="258"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5"/>
    <p:restoredTop sz="94694"/>
  </p:normalViewPr>
  <p:slideViewPr>
    <p:cSldViewPr snapToGrid="0" snapToObjects="1">
      <p:cViewPr varScale="1">
        <p:scale>
          <a:sx n="121" d="100"/>
          <a:sy n="121" d="100"/>
        </p:scale>
        <p:origin x="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13E4-BD34-0148-B421-5D952087F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5EBBD1-6441-C848-9586-F025C1AC8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F1D465-AA55-DE4C-A62F-6377011D6712}"/>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5" name="Footer Placeholder 4">
            <a:extLst>
              <a:ext uri="{FF2B5EF4-FFF2-40B4-BE49-F238E27FC236}">
                <a16:creationId xmlns:a16="http://schemas.microsoft.com/office/drawing/2014/main" id="{2C6B6FE6-FB4C-C244-8E1B-ED2C39A84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F0338-6444-9B45-BA02-EFB04C7589DA}"/>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226946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6EF6-8130-A84F-94F5-C4848C5A08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83321-445D-6C42-B7A3-F3279F3C10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89E31-5F1B-D74D-BBA3-2C7FF0F9DC6F}"/>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5" name="Footer Placeholder 4">
            <a:extLst>
              <a:ext uri="{FF2B5EF4-FFF2-40B4-BE49-F238E27FC236}">
                <a16:creationId xmlns:a16="http://schemas.microsoft.com/office/drawing/2014/main" id="{5A063943-1078-1745-886D-F5C98EF99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67030-DC04-D24A-8F2F-8EA5CBB96014}"/>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3440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5CC508-98A8-5947-886D-4598AC153D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E3345-6BCD-4841-B568-E4820F538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BA02B-B983-9142-BF08-89A14E835B49}"/>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5" name="Footer Placeholder 4">
            <a:extLst>
              <a:ext uri="{FF2B5EF4-FFF2-40B4-BE49-F238E27FC236}">
                <a16:creationId xmlns:a16="http://schemas.microsoft.com/office/drawing/2014/main" id="{19586598-347B-A04B-AECE-B60E728E7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27359-227C-0847-9769-C1E88E665957}"/>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340120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E991-09C6-4D4D-9913-AF50C14A2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81DCE-0FCF-564E-A449-D13D691351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2C26F-A18C-F84B-B535-2564B2416EFD}"/>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5" name="Footer Placeholder 4">
            <a:extLst>
              <a:ext uri="{FF2B5EF4-FFF2-40B4-BE49-F238E27FC236}">
                <a16:creationId xmlns:a16="http://schemas.microsoft.com/office/drawing/2014/main" id="{ACD8BD6B-BCF4-3149-A198-9073B0C24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9A69B-E417-2247-86CF-2773F36999EB}"/>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15298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CBA7-0D91-A745-BDA5-AA1F90206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28415-09B8-6646-829D-E7FFFEE166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D42B3-7DB1-2948-97DD-B8DCC3B07D50}"/>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5" name="Footer Placeholder 4">
            <a:extLst>
              <a:ext uri="{FF2B5EF4-FFF2-40B4-BE49-F238E27FC236}">
                <a16:creationId xmlns:a16="http://schemas.microsoft.com/office/drawing/2014/main" id="{F3E93400-460E-B445-8515-1469B66F2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3B386-4BAD-0745-B183-263A349C7C06}"/>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392365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B94C-D052-2B4D-ACF6-70F0D97C6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38AB5-1ABF-8945-A026-AAA86CF714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916E6C-4EF9-5E4D-B9F7-146CA08AD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1A3A9-78AE-6E49-BCFA-0AA740A5EC8C}"/>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6" name="Footer Placeholder 5">
            <a:extLst>
              <a:ext uri="{FF2B5EF4-FFF2-40B4-BE49-F238E27FC236}">
                <a16:creationId xmlns:a16="http://schemas.microsoft.com/office/drawing/2014/main" id="{E5159D68-98EA-DF4E-9564-D89A05339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B3CCB-855A-3C4B-9975-ED6C681A50FE}"/>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73744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B966-C0A4-314F-AAA4-365B64F979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F3DC63-DD92-264A-8F56-72042D66E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63A74-64B9-D540-897D-53C86E2658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4EC87-BDD5-D049-9801-E674AEBB0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A0D168-FF31-7E40-BA41-D2C2C43DBA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F475AB-129D-7C49-B032-B6C99F194B9B}"/>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8" name="Footer Placeholder 7">
            <a:extLst>
              <a:ext uri="{FF2B5EF4-FFF2-40B4-BE49-F238E27FC236}">
                <a16:creationId xmlns:a16="http://schemas.microsoft.com/office/drawing/2014/main" id="{83EC2C20-CCAE-8749-AE51-FE0B2F612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C0512D-FB02-3142-BB62-E16A171C09AA}"/>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330009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3B27-D097-AC4B-9D9D-AF70E6D8F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2BE2F9-EF03-AE45-B472-AFD79442094B}"/>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4" name="Footer Placeholder 3">
            <a:extLst>
              <a:ext uri="{FF2B5EF4-FFF2-40B4-BE49-F238E27FC236}">
                <a16:creationId xmlns:a16="http://schemas.microsoft.com/office/drawing/2014/main" id="{60380641-48A0-A54F-A29A-E2055CFD85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18ACF3-EB25-AA4B-9C3B-D5ED6AFB0144}"/>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320189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22413-C168-3248-9B72-33B3AF52068B}"/>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3" name="Footer Placeholder 2">
            <a:extLst>
              <a:ext uri="{FF2B5EF4-FFF2-40B4-BE49-F238E27FC236}">
                <a16:creationId xmlns:a16="http://schemas.microsoft.com/office/drawing/2014/main" id="{7F2AA0BB-0878-1349-BDF8-4F7E2E523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E5E520-2BBF-0C46-8C77-94168BCCC026}"/>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79568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1828-35DC-9F43-920D-FC017E8BA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1038E-EDB3-454D-9825-7BB15BD75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D44B66-FA8D-7547-A0F1-0012F9C7A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8EEFD0-A411-DF4E-A4FF-6754E2A60D1F}"/>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6" name="Footer Placeholder 5">
            <a:extLst>
              <a:ext uri="{FF2B5EF4-FFF2-40B4-BE49-F238E27FC236}">
                <a16:creationId xmlns:a16="http://schemas.microsoft.com/office/drawing/2014/main" id="{2C79ED8E-4088-3F4C-AB65-D21C2D246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24D48-0631-074C-BEC9-1CF385828440}"/>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314449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2066-C430-3B4A-BF1F-7251D889B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FCF08F-42C6-754B-A44F-883B5C03A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91DE5-F290-C241-B174-83E09FD88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6FE8F-F8C0-054A-96B4-CE1F278DEC85}"/>
              </a:ext>
            </a:extLst>
          </p:cNvPr>
          <p:cNvSpPr>
            <a:spLocks noGrp="1"/>
          </p:cNvSpPr>
          <p:nvPr>
            <p:ph type="dt" sz="half" idx="10"/>
          </p:nvPr>
        </p:nvSpPr>
        <p:spPr/>
        <p:txBody>
          <a:bodyPr/>
          <a:lstStyle/>
          <a:p>
            <a:fld id="{270AD03C-86DF-6048-A502-325CC6489709}" type="datetimeFigureOut">
              <a:rPr lang="en-US" smtClean="0"/>
              <a:t>3/7/22</a:t>
            </a:fld>
            <a:endParaRPr lang="en-US"/>
          </a:p>
        </p:txBody>
      </p:sp>
      <p:sp>
        <p:nvSpPr>
          <p:cNvPr id="6" name="Footer Placeholder 5">
            <a:extLst>
              <a:ext uri="{FF2B5EF4-FFF2-40B4-BE49-F238E27FC236}">
                <a16:creationId xmlns:a16="http://schemas.microsoft.com/office/drawing/2014/main" id="{11199658-850D-EB43-9BDF-F550053AA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FAB91-517E-2A47-B962-1989EF8E27E0}"/>
              </a:ext>
            </a:extLst>
          </p:cNvPr>
          <p:cNvSpPr>
            <a:spLocks noGrp="1"/>
          </p:cNvSpPr>
          <p:nvPr>
            <p:ph type="sldNum" sz="quarter" idx="12"/>
          </p:nvPr>
        </p:nvSpPr>
        <p:spPr/>
        <p:txBody>
          <a:bodyPr/>
          <a:lstStyle/>
          <a:p>
            <a:fld id="{AB6A8AD2-8EF4-FA4C-B009-6AAA0A011016}" type="slidenum">
              <a:rPr lang="en-US" smtClean="0"/>
              <a:t>‹#›</a:t>
            </a:fld>
            <a:endParaRPr lang="en-US"/>
          </a:p>
        </p:txBody>
      </p:sp>
    </p:spTree>
    <p:extLst>
      <p:ext uri="{BB962C8B-B14F-4D97-AF65-F5344CB8AC3E}">
        <p14:creationId xmlns:p14="http://schemas.microsoft.com/office/powerpoint/2010/main" val="334109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F52F7-C06D-3443-A46C-833EED5622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B5AD3E-8EC6-0144-80DA-1A2F8FE67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4F6C5-D0B5-484C-B70A-57A1961CE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AD03C-86DF-6048-A502-325CC6489709}" type="datetimeFigureOut">
              <a:rPr lang="en-US" smtClean="0"/>
              <a:t>3/7/22</a:t>
            </a:fld>
            <a:endParaRPr lang="en-US"/>
          </a:p>
        </p:txBody>
      </p:sp>
      <p:sp>
        <p:nvSpPr>
          <p:cNvPr id="5" name="Footer Placeholder 4">
            <a:extLst>
              <a:ext uri="{FF2B5EF4-FFF2-40B4-BE49-F238E27FC236}">
                <a16:creationId xmlns:a16="http://schemas.microsoft.com/office/drawing/2014/main" id="{FDCBD87C-8D21-124C-9359-61C8F6186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F3FFD-C733-8C42-A8EA-65EA9BCC8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A8AD2-8EF4-FA4C-B009-6AAA0A011016}" type="slidenum">
              <a:rPr lang="en-US" smtClean="0"/>
              <a:t>‹#›</a:t>
            </a:fld>
            <a:endParaRPr lang="en-US"/>
          </a:p>
        </p:txBody>
      </p:sp>
    </p:spTree>
    <p:extLst>
      <p:ext uri="{BB962C8B-B14F-4D97-AF65-F5344CB8AC3E}">
        <p14:creationId xmlns:p14="http://schemas.microsoft.com/office/powerpoint/2010/main" val="2989532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7A0-DBD4-7F46-A003-5E4DB1CD30BE}"/>
              </a:ext>
            </a:extLst>
          </p:cNvPr>
          <p:cNvSpPr>
            <a:spLocks noGrp="1"/>
          </p:cNvSpPr>
          <p:nvPr>
            <p:ph type="title"/>
          </p:nvPr>
        </p:nvSpPr>
        <p:spPr/>
        <p:txBody>
          <a:bodyPr/>
          <a:lstStyle/>
          <a:p>
            <a:r>
              <a:rPr lang="en-US" dirty="0"/>
              <a:t>What is the cross-sectional pore area through which sap flows in the sapwood?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F3B52E-E52A-6D42-BC13-C7B9B3674E91}"/>
                  </a:ext>
                </a:extLst>
              </p:cNvPr>
              <p:cNvSpPr>
                <a:spLocks noGrp="1"/>
              </p:cNvSpPr>
              <p:nvPr>
                <p:ph idx="1"/>
              </p:nvPr>
            </p:nvSpPr>
            <p:spPr>
              <a:xfrm>
                <a:off x="838200" y="1825625"/>
                <a:ext cx="6853544" cy="4847318"/>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𝑠𝑎𝑝</m:t>
                          </m:r>
                          <m:r>
                            <a:rPr lang="en-US" b="0" i="1" smtClean="0">
                              <a:latin typeface="Cambria Math" panose="02040503050406030204" pitchFamily="18" charset="0"/>
                            </a:rPr>
                            <m:t>,</m:t>
                          </m:r>
                          <m:r>
                            <a:rPr lang="en-US" b="0" i="1" smtClean="0">
                              <a:latin typeface="Cambria Math" panose="02040503050406030204" pitchFamily="18" charset="0"/>
                            </a:rPr>
                            <m:t>𝑝𝑜𝑟𝑒𝑠</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𝐷</m:t>
                                  </m:r>
                                </m:num>
                                <m:den>
                                  <m:r>
                                    <a:rPr lang="en-US" b="0" i="1" smtClean="0">
                                      <a:latin typeface="Cambria Math" panose="02040503050406030204" pitchFamily="18" charset="0"/>
                                      <a:ea typeface="Cambria Math" panose="02040503050406030204" pitchFamily="18" charset="0"/>
                                    </a:rPr>
                                    <m:t>2</m:t>
                                  </m:r>
                                </m:den>
                              </m:f>
                            </m:e>
                          </m:d>
                        </m:e>
                        <m:sup>
                          <m:r>
                            <a:rPr lang="en-US" b="0" i="1" smtClean="0">
                              <a:latin typeface="Cambria Math" panose="02040503050406030204" pitchFamily="18" charset="0"/>
                              <a:ea typeface="Cambria Math" panose="02040503050406030204" pitchFamily="18" charset="0"/>
                            </a:rPr>
                            <m:t>2</m:t>
                          </m:r>
                        </m:sup>
                      </m:sSup>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ea typeface="Cambria Math" panose="02040503050406030204" pitchFamily="18" charset="0"/>
                            </a:rPr>
                            <m:t>𝑠𝑎𝑝</m:t>
                          </m:r>
                        </m:sub>
                      </m:sSub>
                    </m:oMath>
                  </m:oMathPara>
                </a14:m>
                <a:endParaRPr lang="en-US" dirty="0"/>
              </a:p>
              <a:p>
                <a:pPr marL="0" indent="0">
                  <a:buNone/>
                </a:pPr>
                <a:endParaRPr lang="en-US" dirty="0"/>
              </a:p>
              <a:p>
                <a:pPr marL="0" indent="0">
                  <a:buNone/>
                </a:pPr>
                <a:r>
                  <a:rPr lang="en-US" dirty="0">
                    <a:latin typeface="Cambria Math" panose="02040503050406030204" pitchFamily="18" charset="0"/>
                    <a:ea typeface="Cambria Math" panose="02040503050406030204" pitchFamily="18" charset="0"/>
                  </a:rPr>
                  <a:t>D = diameter of bole [length]</a:t>
                </a:r>
              </a:p>
              <a:p>
                <a:pPr marL="0" indent="0">
                  <a:buNone/>
                </a:pPr>
                <a:r>
                  <a:rPr lang="el-GR" dirty="0">
                    <a:latin typeface="Cambria Math" panose="02040503050406030204" pitchFamily="18" charset="0"/>
                    <a:ea typeface="Cambria Math" panose="02040503050406030204" pitchFamily="18" charset="0"/>
                  </a:rPr>
                  <a:t>Φ</a:t>
                </a:r>
                <a:r>
                  <a:rPr lang="en-US" baseline="-25000" dirty="0">
                    <a:latin typeface="Cambria Math" panose="02040503050406030204" pitchFamily="18" charset="0"/>
                    <a:ea typeface="Cambria Math" panose="02040503050406030204" pitchFamily="18" charset="0"/>
                  </a:rPr>
                  <a:t>sap</a:t>
                </a:r>
                <a:r>
                  <a:rPr lang="en-US" dirty="0">
                    <a:latin typeface="Cambria Math" panose="02040503050406030204" pitchFamily="18" charset="0"/>
                    <a:ea typeface="Cambria Math" panose="02040503050406030204" pitchFamily="18" charset="0"/>
                  </a:rPr>
                  <a:t> = porosity of sapwood [dimensionless]</a:t>
                </a: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This is like summing up the areas of all the pores (shown as blue circles here). D is easy to measure and we can figure out </a:t>
                </a:r>
                <a:r>
                  <a:rPr lang="el-GR" dirty="0">
                    <a:latin typeface="Cambria Math" panose="02040503050406030204" pitchFamily="18" charset="0"/>
                    <a:ea typeface="Cambria Math" panose="02040503050406030204" pitchFamily="18" charset="0"/>
                  </a:rPr>
                  <a:t>Φ</a:t>
                </a:r>
                <a:r>
                  <a:rPr lang="en-US" baseline="-25000" dirty="0">
                    <a:latin typeface="Cambria Math" panose="02040503050406030204" pitchFamily="18" charset="0"/>
                    <a:ea typeface="Cambria Math" panose="02040503050406030204" pitchFamily="18" charset="0"/>
                  </a:rPr>
                  <a:t>sap</a:t>
                </a:r>
                <a:r>
                  <a:rPr lang="en-US" dirty="0">
                    <a:latin typeface="Cambria Math" panose="02040503050406030204" pitchFamily="18" charset="0"/>
                    <a:ea typeface="Cambria Math" panose="02040503050406030204" pitchFamily="18" charset="0"/>
                  </a:rPr>
                  <a:t> with a sample collected with a tree borer</a:t>
                </a:r>
              </a:p>
              <a:p>
                <a:pPr marL="0" indent="0">
                  <a:buNone/>
                </a:pPr>
                <a:endParaRPr lang="en-US" dirty="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4DF3B52E-E52A-6D42-BC13-C7B9B3674E91}"/>
                  </a:ext>
                </a:extLst>
              </p:cNvPr>
              <p:cNvSpPr>
                <a:spLocks noGrp="1" noRot="1" noChangeAspect="1" noMove="1" noResize="1" noEditPoints="1" noAdjustHandles="1" noChangeArrowheads="1" noChangeShapeType="1" noTextEdit="1"/>
              </p:cNvSpPr>
              <p:nvPr>
                <p:ph idx="1"/>
              </p:nvPr>
            </p:nvSpPr>
            <p:spPr>
              <a:xfrm>
                <a:off x="838200" y="1825625"/>
                <a:ext cx="6853544" cy="4847318"/>
              </a:xfrm>
              <a:blipFill>
                <a:blip r:embed="rId2"/>
                <a:stretch>
                  <a:fillRect l="-1852" t="-261" r="-2963"/>
                </a:stretch>
              </a:blipFill>
            </p:spPr>
            <p:txBody>
              <a:bodyPr/>
              <a:lstStyle/>
              <a:p>
                <a:r>
                  <a:rPr lang="en-US">
                    <a:noFill/>
                  </a:rPr>
                  <a:t> </a:t>
                </a:r>
              </a:p>
            </p:txBody>
          </p:sp>
        </mc:Fallback>
      </mc:AlternateContent>
      <p:sp>
        <p:nvSpPr>
          <p:cNvPr id="5" name="Can 4">
            <a:extLst>
              <a:ext uri="{FF2B5EF4-FFF2-40B4-BE49-F238E27FC236}">
                <a16:creationId xmlns:a16="http://schemas.microsoft.com/office/drawing/2014/main" id="{24340BFA-451A-FE48-9302-A87B61BC3A37}"/>
              </a:ext>
            </a:extLst>
          </p:cNvPr>
          <p:cNvSpPr/>
          <p:nvPr/>
        </p:nvSpPr>
        <p:spPr>
          <a:xfrm>
            <a:off x="8324569" y="3783350"/>
            <a:ext cx="2645228" cy="1741714"/>
          </a:xfrm>
          <a:prstGeom prst="can">
            <a:avLst>
              <a:gd name="adj" fmla="val 50000"/>
            </a:avLst>
          </a:prstGeom>
          <a:solidFill>
            <a:srgbClr val="945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9B592D1-887D-E843-9D1E-F1AE3E5E35D3}"/>
              </a:ext>
            </a:extLst>
          </p:cNvPr>
          <p:cNvSpPr/>
          <p:nvPr/>
        </p:nvSpPr>
        <p:spPr>
          <a:xfrm>
            <a:off x="8672912" y="4262321"/>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566CC3D-7339-4043-AF34-E97826BCEB08}"/>
              </a:ext>
            </a:extLst>
          </p:cNvPr>
          <p:cNvSpPr/>
          <p:nvPr/>
        </p:nvSpPr>
        <p:spPr>
          <a:xfrm>
            <a:off x="8825312" y="4414721"/>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92D4788-399B-5F44-B3BA-4796A46BC628}"/>
              </a:ext>
            </a:extLst>
          </p:cNvPr>
          <p:cNvSpPr/>
          <p:nvPr/>
        </p:nvSpPr>
        <p:spPr>
          <a:xfrm>
            <a:off x="8874297" y="4099829"/>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BA76FC-9FF3-9C4B-ADDE-9075B68A0059}"/>
              </a:ext>
            </a:extLst>
          </p:cNvPr>
          <p:cNvSpPr/>
          <p:nvPr/>
        </p:nvSpPr>
        <p:spPr>
          <a:xfrm>
            <a:off x="8972268" y="4269743"/>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3037036-CB20-9944-8769-4CF1F3CA6458}"/>
              </a:ext>
            </a:extLst>
          </p:cNvPr>
          <p:cNvSpPr/>
          <p:nvPr/>
        </p:nvSpPr>
        <p:spPr>
          <a:xfrm>
            <a:off x="9124668" y="4422143"/>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302B4FF-9C24-D147-A101-43A1100F2BDE}"/>
              </a:ext>
            </a:extLst>
          </p:cNvPr>
          <p:cNvSpPr/>
          <p:nvPr/>
        </p:nvSpPr>
        <p:spPr>
          <a:xfrm>
            <a:off x="8672912" y="4023629"/>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8380BB1-8E79-5F4B-B6B4-0FB7C4AEF699}"/>
              </a:ext>
            </a:extLst>
          </p:cNvPr>
          <p:cNvSpPr/>
          <p:nvPr/>
        </p:nvSpPr>
        <p:spPr>
          <a:xfrm>
            <a:off x="9023729" y="3977020"/>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031659C-7C42-5540-B754-EF0CF343CC21}"/>
              </a:ext>
            </a:extLst>
          </p:cNvPr>
          <p:cNvSpPr/>
          <p:nvPr/>
        </p:nvSpPr>
        <p:spPr>
          <a:xfrm>
            <a:off x="9271625" y="4277464"/>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A0EE93F-1ED8-8444-90C4-866FA7BBFE1F}"/>
              </a:ext>
            </a:extLst>
          </p:cNvPr>
          <p:cNvSpPr/>
          <p:nvPr/>
        </p:nvSpPr>
        <p:spPr>
          <a:xfrm>
            <a:off x="9473010" y="4114972"/>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88940DD-DC13-FA4A-BC2A-F609AA7A9C4D}"/>
              </a:ext>
            </a:extLst>
          </p:cNvPr>
          <p:cNvSpPr/>
          <p:nvPr/>
        </p:nvSpPr>
        <p:spPr>
          <a:xfrm>
            <a:off x="9271625" y="4038772"/>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872631E-36BF-CF48-9233-ACCB00A8E12F}"/>
              </a:ext>
            </a:extLst>
          </p:cNvPr>
          <p:cNvSpPr/>
          <p:nvPr/>
        </p:nvSpPr>
        <p:spPr>
          <a:xfrm>
            <a:off x="9622442" y="3992163"/>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81F328A-9B58-C845-8735-9DA73DD89524}"/>
              </a:ext>
            </a:extLst>
          </p:cNvPr>
          <p:cNvSpPr/>
          <p:nvPr/>
        </p:nvSpPr>
        <p:spPr>
          <a:xfrm>
            <a:off x="9517541" y="4301823"/>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162237-5C32-784A-800D-E87F9842375C}"/>
              </a:ext>
            </a:extLst>
          </p:cNvPr>
          <p:cNvSpPr/>
          <p:nvPr/>
        </p:nvSpPr>
        <p:spPr>
          <a:xfrm>
            <a:off x="9615512" y="4471737"/>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FD7CA06-F661-2E44-9183-8ADF29C719F4}"/>
              </a:ext>
            </a:extLst>
          </p:cNvPr>
          <p:cNvSpPr/>
          <p:nvPr/>
        </p:nvSpPr>
        <p:spPr>
          <a:xfrm>
            <a:off x="9666973" y="4179014"/>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3CF8698-A8DE-C94D-B40A-EE351C6F5C1F}"/>
              </a:ext>
            </a:extLst>
          </p:cNvPr>
          <p:cNvSpPr/>
          <p:nvPr/>
        </p:nvSpPr>
        <p:spPr>
          <a:xfrm>
            <a:off x="9914869" y="4240766"/>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D03A0BE-C8BB-044D-8AB0-6B668428FC90}"/>
              </a:ext>
            </a:extLst>
          </p:cNvPr>
          <p:cNvSpPr/>
          <p:nvPr/>
        </p:nvSpPr>
        <p:spPr>
          <a:xfrm>
            <a:off x="9804037" y="4044922"/>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D37D6CC-5F79-9A44-9916-658EC3983E4C}"/>
              </a:ext>
            </a:extLst>
          </p:cNvPr>
          <p:cNvSpPr/>
          <p:nvPr/>
        </p:nvSpPr>
        <p:spPr>
          <a:xfrm>
            <a:off x="10005422" y="3882430"/>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7140FA1-0F5D-A942-B230-60E6CE712D69}"/>
              </a:ext>
            </a:extLst>
          </p:cNvPr>
          <p:cNvSpPr/>
          <p:nvPr/>
        </p:nvSpPr>
        <p:spPr>
          <a:xfrm>
            <a:off x="10049953" y="4069281"/>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60C734C-319D-E74A-A310-830224F96D4B}"/>
              </a:ext>
            </a:extLst>
          </p:cNvPr>
          <p:cNvSpPr/>
          <p:nvPr/>
        </p:nvSpPr>
        <p:spPr>
          <a:xfrm>
            <a:off x="10199385" y="3946472"/>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5BBD5EF-4783-284A-A75A-D3F726DE74F0}"/>
              </a:ext>
            </a:extLst>
          </p:cNvPr>
          <p:cNvSpPr/>
          <p:nvPr/>
        </p:nvSpPr>
        <p:spPr>
          <a:xfrm>
            <a:off x="10169692" y="4385130"/>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FA9480B-B3EE-4F42-A4DA-CD568AAB0CFF}"/>
              </a:ext>
            </a:extLst>
          </p:cNvPr>
          <p:cNvSpPr/>
          <p:nvPr/>
        </p:nvSpPr>
        <p:spPr>
          <a:xfrm>
            <a:off x="10371077" y="4222638"/>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557B01-FD04-D544-8A1B-08A3E00A9451}"/>
              </a:ext>
            </a:extLst>
          </p:cNvPr>
          <p:cNvSpPr/>
          <p:nvPr/>
        </p:nvSpPr>
        <p:spPr>
          <a:xfrm>
            <a:off x="10469048" y="4392552"/>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0A7F9A1-61AC-304E-AB81-5A2C71DAC406}"/>
              </a:ext>
            </a:extLst>
          </p:cNvPr>
          <p:cNvSpPr/>
          <p:nvPr/>
        </p:nvSpPr>
        <p:spPr>
          <a:xfrm>
            <a:off x="10169692" y="4146438"/>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DE6A425-C93E-B64F-950E-5B8ACBB85891}"/>
              </a:ext>
            </a:extLst>
          </p:cNvPr>
          <p:cNvSpPr/>
          <p:nvPr/>
        </p:nvSpPr>
        <p:spPr>
          <a:xfrm>
            <a:off x="10520509" y="4099829"/>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70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7A0-DBD4-7F46-A003-5E4DB1CD30BE}"/>
              </a:ext>
            </a:extLst>
          </p:cNvPr>
          <p:cNvSpPr>
            <a:spLocks noGrp="1"/>
          </p:cNvSpPr>
          <p:nvPr>
            <p:ph type="title"/>
          </p:nvPr>
        </p:nvSpPr>
        <p:spPr/>
        <p:txBody>
          <a:bodyPr/>
          <a:lstStyle/>
          <a:p>
            <a:r>
              <a:rPr lang="en-US" dirty="0"/>
              <a:t>Sap flow sensors give us instantaneous </a:t>
            </a:r>
            <a:br>
              <a:rPr lang="en-US" dirty="0"/>
            </a:br>
            <a:r>
              <a:rPr lang="en-US" dirty="0"/>
              <a:t>sap velocities (v)</a:t>
            </a:r>
          </a:p>
        </p:txBody>
      </p:sp>
      <p:sp>
        <p:nvSpPr>
          <p:cNvPr id="3" name="Content Placeholder 2">
            <a:extLst>
              <a:ext uri="{FF2B5EF4-FFF2-40B4-BE49-F238E27FC236}">
                <a16:creationId xmlns:a16="http://schemas.microsoft.com/office/drawing/2014/main" id="{4DF3B52E-E52A-6D42-BC13-C7B9B3674E91}"/>
              </a:ext>
            </a:extLst>
          </p:cNvPr>
          <p:cNvSpPr>
            <a:spLocks noGrp="1"/>
          </p:cNvSpPr>
          <p:nvPr>
            <p:ph idx="1"/>
          </p:nvPr>
        </p:nvSpPr>
        <p:spPr>
          <a:xfrm>
            <a:off x="838200" y="1825625"/>
            <a:ext cx="6008914" cy="4847318"/>
          </a:xfrm>
        </p:spPr>
        <p:txBody>
          <a:bodyPr>
            <a:normAutofit/>
          </a:bodyPr>
          <a:lstStyle/>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And v changes with time over each day.</a:t>
            </a: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The sensor only captures this for part of the bole, but we can generally assume that the value (or at least its relative change over time) is reasonably representative across the bole</a:t>
            </a:r>
          </a:p>
          <a:p>
            <a:pPr marL="0" indent="0">
              <a:buNone/>
            </a:pPr>
            <a:endParaRPr lang="en-US" dirty="0">
              <a:latin typeface="Cambria Math" panose="02040503050406030204" pitchFamily="18" charset="0"/>
              <a:ea typeface="Cambria Math" panose="02040503050406030204" pitchFamily="18" charset="0"/>
            </a:endParaRPr>
          </a:p>
        </p:txBody>
      </p:sp>
      <p:sp>
        <p:nvSpPr>
          <p:cNvPr id="5" name="Can 4">
            <a:extLst>
              <a:ext uri="{FF2B5EF4-FFF2-40B4-BE49-F238E27FC236}">
                <a16:creationId xmlns:a16="http://schemas.microsoft.com/office/drawing/2014/main" id="{24340BFA-451A-FE48-9302-A87B61BC3A37}"/>
              </a:ext>
            </a:extLst>
          </p:cNvPr>
          <p:cNvSpPr/>
          <p:nvPr/>
        </p:nvSpPr>
        <p:spPr>
          <a:xfrm>
            <a:off x="7326086" y="3646715"/>
            <a:ext cx="2645228" cy="1741714"/>
          </a:xfrm>
          <a:prstGeom prst="can">
            <a:avLst>
              <a:gd name="adj" fmla="val 50000"/>
            </a:avLst>
          </a:prstGeom>
          <a:solidFill>
            <a:srgbClr val="945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9B592D1-887D-E843-9D1E-F1AE3E5E35D3}"/>
              </a:ext>
            </a:extLst>
          </p:cNvPr>
          <p:cNvSpPr/>
          <p:nvPr/>
        </p:nvSpPr>
        <p:spPr>
          <a:xfrm>
            <a:off x="7674429" y="4125686"/>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566CC3D-7339-4043-AF34-E97826BCEB08}"/>
              </a:ext>
            </a:extLst>
          </p:cNvPr>
          <p:cNvSpPr/>
          <p:nvPr/>
        </p:nvSpPr>
        <p:spPr>
          <a:xfrm>
            <a:off x="7826829" y="4278086"/>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92D4788-399B-5F44-B3BA-4796A46BC628}"/>
              </a:ext>
            </a:extLst>
          </p:cNvPr>
          <p:cNvSpPr/>
          <p:nvPr/>
        </p:nvSpPr>
        <p:spPr>
          <a:xfrm>
            <a:off x="7875814" y="3963194"/>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BA76FC-9FF3-9C4B-ADDE-9075B68A0059}"/>
              </a:ext>
            </a:extLst>
          </p:cNvPr>
          <p:cNvSpPr/>
          <p:nvPr/>
        </p:nvSpPr>
        <p:spPr>
          <a:xfrm>
            <a:off x="7973785" y="4133108"/>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3037036-CB20-9944-8769-4CF1F3CA6458}"/>
              </a:ext>
            </a:extLst>
          </p:cNvPr>
          <p:cNvSpPr/>
          <p:nvPr/>
        </p:nvSpPr>
        <p:spPr>
          <a:xfrm>
            <a:off x="8126185" y="4285508"/>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302B4FF-9C24-D147-A101-43A1100F2BDE}"/>
              </a:ext>
            </a:extLst>
          </p:cNvPr>
          <p:cNvSpPr/>
          <p:nvPr/>
        </p:nvSpPr>
        <p:spPr>
          <a:xfrm>
            <a:off x="7674429" y="3886994"/>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8380BB1-8E79-5F4B-B6B4-0FB7C4AEF699}"/>
              </a:ext>
            </a:extLst>
          </p:cNvPr>
          <p:cNvSpPr/>
          <p:nvPr/>
        </p:nvSpPr>
        <p:spPr>
          <a:xfrm>
            <a:off x="8025246" y="3840385"/>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031659C-7C42-5540-B754-EF0CF343CC21}"/>
              </a:ext>
            </a:extLst>
          </p:cNvPr>
          <p:cNvSpPr/>
          <p:nvPr/>
        </p:nvSpPr>
        <p:spPr>
          <a:xfrm>
            <a:off x="8273142" y="4140829"/>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A0EE93F-1ED8-8444-90C4-866FA7BBFE1F}"/>
              </a:ext>
            </a:extLst>
          </p:cNvPr>
          <p:cNvSpPr/>
          <p:nvPr/>
        </p:nvSpPr>
        <p:spPr>
          <a:xfrm>
            <a:off x="8474527" y="3978337"/>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88940DD-DC13-FA4A-BC2A-F609AA7A9C4D}"/>
              </a:ext>
            </a:extLst>
          </p:cNvPr>
          <p:cNvSpPr/>
          <p:nvPr/>
        </p:nvSpPr>
        <p:spPr>
          <a:xfrm>
            <a:off x="8273142" y="3902137"/>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872631E-36BF-CF48-9233-ACCB00A8E12F}"/>
              </a:ext>
            </a:extLst>
          </p:cNvPr>
          <p:cNvSpPr/>
          <p:nvPr/>
        </p:nvSpPr>
        <p:spPr>
          <a:xfrm>
            <a:off x="8623959" y="3855528"/>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81F328A-9B58-C845-8735-9DA73DD89524}"/>
              </a:ext>
            </a:extLst>
          </p:cNvPr>
          <p:cNvSpPr/>
          <p:nvPr/>
        </p:nvSpPr>
        <p:spPr>
          <a:xfrm>
            <a:off x="8519058" y="4165188"/>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162237-5C32-784A-800D-E87F9842375C}"/>
              </a:ext>
            </a:extLst>
          </p:cNvPr>
          <p:cNvSpPr/>
          <p:nvPr/>
        </p:nvSpPr>
        <p:spPr>
          <a:xfrm>
            <a:off x="8617029" y="4335102"/>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FD7CA06-F661-2E44-9183-8ADF29C719F4}"/>
              </a:ext>
            </a:extLst>
          </p:cNvPr>
          <p:cNvSpPr/>
          <p:nvPr/>
        </p:nvSpPr>
        <p:spPr>
          <a:xfrm>
            <a:off x="8668490" y="4042379"/>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3CF8698-A8DE-C94D-B40A-EE351C6F5C1F}"/>
              </a:ext>
            </a:extLst>
          </p:cNvPr>
          <p:cNvSpPr/>
          <p:nvPr/>
        </p:nvSpPr>
        <p:spPr>
          <a:xfrm>
            <a:off x="8916386" y="4104131"/>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D03A0BE-C8BB-044D-8AB0-6B668428FC90}"/>
              </a:ext>
            </a:extLst>
          </p:cNvPr>
          <p:cNvSpPr/>
          <p:nvPr/>
        </p:nvSpPr>
        <p:spPr>
          <a:xfrm>
            <a:off x="8805554" y="3908287"/>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D37D6CC-5F79-9A44-9916-658EC3983E4C}"/>
              </a:ext>
            </a:extLst>
          </p:cNvPr>
          <p:cNvSpPr/>
          <p:nvPr/>
        </p:nvSpPr>
        <p:spPr>
          <a:xfrm>
            <a:off x="9006939" y="3745795"/>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7140FA1-0F5D-A942-B230-60E6CE712D69}"/>
              </a:ext>
            </a:extLst>
          </p:cNvPr>
          <p:cNvSpPr/>
          <p:nvPr/>
        </p:nvSpPr>
        <p:spPr>
          <a:xfrm>
            <a:off x="9051470" y="3932646"/>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60C734C-319D-E74A-A310-830224F96D4B}"/>
              </a:ext>
            </a:extLst>
          </p:cNvPr>
          <p:cNvSpPr/>
          <p:nvPr/>
        </p:nvSpPr>
        <p:spPr>
          <a:xfrm>
            <a:off x="9200902" y="3809837"/>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5BBD5EF-4783-284A-A75A-D3F726DE74F0}"/>
              </a:ext>
            </a:extLst>
          </p:cNvPr>
          <p:cNvSpPr/>
          <p:nvPr/>
        </p:nvSpPr>
        <p:spPr>
          <a:xfrm>
            <a:off x="9171209" y="4248495"/>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FA9480B-B3EE-4F42-A4DA-CD568AAB0CFF}"/>
              </a:ext>
            </a:extLst>
          </p:cNvPr>
          <p:cNvSpPr/>
          <p:nvPr/>
        </p:nvSpPr>
        <p:spPr>
          <a:xfrm>
            <a:off x="9372594" y="4086003"/>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557B01-FD04-D544-8A1B-08A3E00A9451}"/>
              </a:ext>
            </a:extLst>
          </p:cNvPr>
          <p:cNvSpPr/>
          <p:nvPr/>
        </p:nvSpPr>
        <p:spPr>
          <a:xfrm>
            <a:off x="9470565" y="4255917"/>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0A7F9A1-61AC-304E-AB81-5A2C71DAC406}"/>
              </a:ext>
            </a:extLst>
          </p:cNvPr>
          <p:cNvSpPr/>
          <p:nvPr/>
        </p:nvSpPr>
        <p:spPr>
          <a:xfrm>
            <a:off x="9171209" y="4009803"/>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DE6A425-C93E-B64F-950E-5B8ACBB85891}"/>
              </a:ext>
            </a:extLst>
          </p:cNvPr>
          <p:cNvSpPr/>
          <p:nvPr/>
        </p:nvSpPr>
        <p:spPr>
          <a:xfrm>
            <a:off x="9522026" y="3963194"/>
            <a:ext cx="9797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12E39E9B-BF3D-BC4F-A439-EEAD36F4C5E7}"/>
              </a:ext>
            </a:extLst>
          </p:cNvPr>
          <p:cNvCxnSpPr/>
          <p:nvPr/>
        </p:nvCxnSpPr>
        <p:spPr>
          <a:xfrm flipH="1" flipV="1">
            <a:off x="9245431" y="2779911"/>
            <a:ext cx="4455" cy="105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630589-27FC-A742-B36A-A3C49ADDB88B}"/>
              </a:ext>
            </a:extLst>
          </p:cNvPr>
          <p:cNvCxnSpPr/>
          <p:nvPr/>
        </p:nvCxnSpPr>
        <p:spPr>
          <a:xfrm flipH="1" flipV="1">
            <a:off x="9563092" y="2921158"/>
            <a:ext cx="4455" cy="105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8A32F87-CE94-574D-808B-AF735C575933}"/>
              </a:ext>
            </a:extLst>
          </p:cNvPr>
          <p:cNvCxnSpPr/>
          <p:nvPr/>
        </p:nvCxnSpPr>
        <p:spPr>
          <a:xfrm flipH="1" flipV="1">
            <a:off x="9410446" y="2996638"/>
            <a:ext cx="4455" cy="105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E378A81-77CD-9542-8535-DD699132AA6A}"/>
              </a:ext>
            </a:extLst>
          </p:cNvPr>
          <p:cNvCxnSpPr/>
          <p:nvPr/>
        </p:nvCxnSpPr>
        <p:spPr>
          <a:xfrm flipH="1" flipV="1">
            <a:off x="9213021" y="3239021"/>
            <a:ext cx="4455" cy="105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65A4CA-B74E-9346-8985-F949F93B9037}"/>
              </a:ext>
            </a:extLst>
          </p:cNvPr>
          <p:cNvCxnSpPr/>
          <p:nvPr/>
        </p:nvCxnSpPr>
        <p:spPr>
          <a:xfrm flipH="1" flipV="1">
            <a:off x="9507430" y="3283031"/>
            <a:ext cx="4455" cy="105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CA3E23A-1F11-7647-BF94-6D4CBDDFC0CF}"/>
              </a:ext>
            </a:extLst>
          </p:cNvPr>
          <p:cNvSpPr txBox="1"/>
          <p:nvPr/>
        </p:nvSpPr>
        <p:spPr>
          <a:xfrm>
            <a:off x="9789714" y="3265441"/>
            <a:ext cx="2068535" cy="369332"/>
          </a:xfrm>
          <a:prstGeom prst="rect">
            <a:avLst/>
          </a:prstGeom>
          <a:noFill/>
        </p:spPr>
        <p:txBody>
          <a:bodyPr wrap="square" rtlCol="0">
            <a:spAutoFit/>
          </a:bodyPr>
          <a:lstStyle/>
          <a:p>
            <a:r>
              <a:rPr lang="en-US" dirty="0"/>
              <a:t>v is length/time</a:t>
            </a:r>
          </a:p>
        </p:txBody>
      </p:sp>
      <p:sp>
        <p:nvSpPr>
          <p:cNvPr id="23" name="Can 22">
            <a:extLst>
              <a:ext uri="{FF2B5EF4-FFF2-40B4-BE49-F238E27FC236}">
                <a16:creationId xmlns:a16="http://schemas.microsoft.com/office/drawing/2014/main" id="{49C07EDF-6541-6B41-BD61-249F0EF88DFD}"/>
              </a:ext>
            </a:extLst>
          </p:cNvPr>
          <p:cNvSpPr/>
          <p:nvPr/>
        </p:nvSpPr>
        <p:spPr>
          <a:xfrm rot="16200000">
            <a:off x="9796447" y="3510775"/>
            <a:ext cx="75604" cy="1050967"/>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Can 40">
            <a:extLst>
              <a:ext uri="{FF2B5EF4-FFF2-40B4-BE49-F238E27FC236}">
                <a16:creationId xmlns:a16="http://schemas.microsoft.com/office/drawing/2014/main" id="{048F85B4-98CC-C34F-8D47-04289E7C42C4}"/>
              </a:ext>
            </a:extLst>
          </p:cNvPr>
          <p:cNvSpPr/>
          <p:nvPr/>
        </p:nvSpPr>
        <p:spPr>
          <a:xfrm rot="5400000">
            <a:off x="10040026" y="4166609"/>
            <a:ext cx="93715" cy="554607"/>
          </a:xfrm>
          <a:prstGeom prst="ca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932D69AF-05AF-E24D-8F9E-3653C027B653}"/>
              </a:ext>
            </a:extLst>
          </p:cNvPr>
          <p:cNvSpPr/>
          <p:nvPr/>
        </p:nvSpPr>
        <p:spPr>
          <a:xfrm>
            <a:off x="10343167" y="3902137"/>
            <a:ext cx="203119" cy="726997"/>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8CFE895C-AECD-8A4D-9521-941B999D1024}"/>
              </a:ext>
            </a:extLst>
          </p:cNvPr>
          <p:cNvSpPr/>
          <p:nvPr/>
        </p:nvSpPr>
        <p:spPr>
          <a:xfrm>
            <a:off x="10468303" y="4624552"/>
            <a:ext cx="1072056" cy="987972"/>
          </a:xfrm>
          <a:custGeom>
            <a:avLst/>
            <a:gdLst>
              <a:gd name="connsiteX0" fmla="*/ 0 w 1072056"/>
              <a:gd name="connsiteY0" fmla="*/ 0 h 987972"/>
              <a:gd name="connsiteX1" fmla="*/ 199697 w 1072056"/>
              <a:gd name="connsiteY1" fmla="*/ 430924 h 987972"/>
              <a:gd name="connsiteX2" fmla="*/ 1072056 w 1072056"/>
              <a:gd name="connsiteY2" fmla="*/ 987972 h 987972"/>
            </a:gdLst>
            <a:ahLst/>
            <a:cxnLst>
              <a:cxn ang="0">
                <a:pos x="connsiteX0" y="connsiteY0"/>
              </a:cxn>
              <a:cxn ang="0">
                <a:pos x="connsiteX1" y="connsiteY1"/>
              </a:cxn>
              <a:cxn ang="0">
                <a:pos x="connsiteX2" y="connsiteY2"/>
              </a:cxn>
            </a:cxnLst>
            <a:rect l="l" t="t" r="r" b="b"/>
            <a:pathLst>
              <a:path w="1072056" h="987972">
                <a:moveTo>
                  <a:pt x="0" y="0"/>
                </a:moveTo>
                <a:cubicBezTo>
                  <a:pt x="10510" y="133131"/>
                  <a:pt x="21021" y="266262"/>
                  <a:pt x="199697" y="430924"/>
                </a:cubicBezTo>
                <a:cubicBezTo>
                  <a:pt x="378373" y="595586"/>
                  <a:pt x="725214" y="791779"/>
                  <a:pt x="1072056" y="98797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156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7A0-DBD4-7F46-A003-5E4DB1CD30BE}"/>
              </a:ext>
            </a:extLst>
          </p:cNvPr>
          <p:cNvSpPr>
            <a:spLocks noGrp="1"/>
          </p:cNvSpPr>
          <p:nvPr>
            <p:ph type="title"/>
          </p:nvPr>
        </p:nvSpPr>
        <p:spPr/>
        <p:txBody>
          <a:bodyPr/>
          <a:lstStyle/>
          <a:p>
            <a:r>
              <a:rPr lang="en-US" dirty="0"/>
              <a:t>Diel temporal moments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F3B52E-E52A-6D42-BC13-C7B9B3674E91}"/>
                  </a:ext>
                </a:extLst>
              </p:cNvPr>
              <p:cNvSpPr>
                <a:spLocks noGrp="1"/>
              </p:cNvSpPr>
              <p:nvPr>
                <p:ph idx="1"/>
              </p:nvPr>
            </p:nvSpPr>
            <p:spPr>
              <a:xfrm>
                <a:off x="838200" y="1825625"/>
                <a:ext cx="5257800" cy="4667250"/>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24</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𝑛</m:t>
                              </m:r>
                            </m:sup>
                          </m:sSup>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oMath>
                  </m:oMathPara>
                </a14:m>
                <a:endParaRPr lang="en-US" dirty="0"/>
              </a:p>
              <a:p>
                <a:pPr marL="0" indent="0">
                  <a:buNone/>
                </a:pPr>
                <a:endParaRPr lang="en-US" dirty="0"/>
              </a:p>
              <a:p>
                <a:pPr marL="0" indent="0">
                  <a:buNone/>
                </a:pPr>
                <a:r>
                  <a:rPr lang="en-US" dirty="0">
                    <a:latin typeface="Cambria Math" panose="02040503050406030204" pitchFamily="18" charset="0"/>
                    <a:ea typeface="Cambria Math" panose="02040503050406030204" pitchFamily="18" charset="0"/>
                  </a:rPr>
                  <a:t>M</a:t>
                </a:r>
                <a:r>
                  <a:rPr lang="en-US" baseline="-25000" dirty="0">
                    <a:latin typeface="Cambria Math" panose="02040503050406030204" pitchFamily="18" charset="0"/>
                    <a:ea typeface="Cambria Math" panose="02040503050406030204" pitchFamily="18" charset="0"/>
                  </a:rPr>
                  <a:t>n</a:t>
                </a:r>
                <a:r>
                  <a:rPr lang="en-US" dirty="0">
                    <a:latin typeface="Cambria Math" panose="02040503050406030204" pitchFamily="18" charset="0"/>
                    <a:ea typeface="Cambria Math" panose="02040503050406030204" pitchFamily="18" charset="0"/>
                  </a:rPr>
                  <a:t> = the nth temporal moment</a:t>
                </a:r>
              </a:p>
              <a:p>
                <a:pPr marL="0" indent="0">
                  <a:buNone/>
                </a:pPr>
                <a:r>
                  <a:rPr lang="en-US" dirty="0">
                    <a:latin typeface="Cambria Math" panose="02040503050406030204" pitchFamily="18" charset="0"/>
                    <a:ea typeface="Cambria Math" panose="02040503050406030204" pitchFamily="18" charset="0"/>
                  </a:rPr>
                  <a:t>t = elapsed time [</a:t>
                </a:r>
                <a:r>
                  <a:rPr lang="en-US" dirty="0" err="1">
                    <a:latin typeface="Cambria Math" panose="02040503050406030204" pitchFamily="18" charset="0"/>
                    <a:ea typeface="Cambria Math" panose="02040503050406030204" pitchFamily="18" charset="0"/>
                  </a:rPr>
                  <a:t>hr</a:t>
                </a:r>
                <a:r>
                  <a:rPr lang="en-US" dirty="0">
                    <a:latin typeface="Cambria Math" panose="02040503050406030204" pitchFamily="18" charset="0"/>
                    <a:ea typeface="Cambria Math" panose="02040503050406030204" pitchFamily="18" charset="0"/>
                  </a:rPr>
                  <a:t>]</a:t>
                </a:r>
              </a:p>
              <a:p>
                <a:pPr marL="0" indent="0">
                  <a:buNone/>
                </a:pPr>
                <a:r>
                  <a:rPr lang="en-US" dirty="0">
                    <a:latin typeface="Cambria Math" panose="02040503050406030204" pitchFamily="18" charset="0"/>
                    <a:ea typeface="Cambria Math" panose="02040503050406030204" pitchFamily="18" charset="0"/>
                  </a:rPr>
                  <a:t>v(t) = sap velocity [cm/</a:t>
                </a:r>
                <a:r>
                  <a:rPr lang="en-US" dirty="0" err="1">
                    <a:latin typeface="Cambria Math" panose="02040503050406030204" pitchFamily="18" charset="0"/>
                    <a:ea typeface="Cambria Math" panose="02040503050406030204" pitchFamily="18" charset="0"/>
                  </a:rPr>
                  <a:t>hr</a:t>
                </a:r>
                <a:r>
                  <a:rPr lang="en-US" dirty="0">
                    <a:latin typeface="Cambria Math" panose="02040503050406030204" pitchFamily="18" charset="0"/>
                    <a:ea typeface="Cambria Math" panose="02040503050406030204" pitchFamily="18" charset="0"/>
                  </a:rPr>
                  <a:t>]</a:t>
                </a: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You’ll need to write a function that does this. If you set it up this way you can set the order (n) of the moment as an input to the function, so you don’t have to create a different versions </a:t>
                </a:r>
              </a:p>
            </p:txBody>
          </p:sp>
        </mc:Choice>
        <mc:Fallback xmlns="">
          <p:sp>
            <p:nvSpPr>
              <p:cNvPr id="3" name="Content Placeholder 2">
                <a:extLst>
                  <a:ext uri="{FF2B5EF4-FFF2-40B4-BE49-F238E27FC236}">
                    <a16:creationId xmlns:a16="http://schemas.microsoft.com/office/drawing/2014/main" id="{4DF3B52E-E52A-6D42-BC13-C7B9B3674E91}"/>
                  </a:ext>
                </a:extLst>
              </p:cNvPr>
              <p:cNvSpPr>
                <a:spLocks noGrp="1" noRot="1" noChangeAspect="1" noMove="1" noResize="1" noEditPoints="1" noAdjustHandles="1" noChangeArrowheads="1" noChangeShapeType="1" noTextEdit="1"/>
              </p:cNvSpPr>
              <p:nvPr>
                <p:ph idx="1"/>
              </p:nvPr>
            </p:nvSpPr>
            <p:spPr>
              <a:xfrm>
                <a:off x="838200" y="1825625"/>
                <a:ext cx="5257800" cy="4667250"/>
              </a:xfrm>
              <a:blipFill>
                <a:blip r:embed="rId2"/>
                <a:stretch>
                  <a:fillRect l="-1928" t="-33062" r="-1446"/>
                </a:stretch>
              </a:blipFill>
            </p:spPr>
            <p:txBody>
              <a:bodyPr/>
              <a:lstStyle/>
              <a:p>
                <a:r>
                  <a:rPr lang="en-US">
                    <a:noFill/>
                  </a:rPr>
                  <a:t> </a:t>
                </a:r>
              </a:p>
            </p:txBody>
          </p:sp>
        </mc:Fallback>
      </mc:AlternateContent>
    </p:spTree>
    <p:extLst>
      <p:ext uri="{BB962C8B-B14F-4D97-AF65-F5344CB8AC3E}">
        <p14:creationId xmlns:p14="http://schemas.microsoft.com/office/powerpoint/2010/main" val="227119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7A0-DBD4-7F46-A003-5E4DB1CD30BE}"/>
              </a:ext>
            </a:extLst>
          </p:cNvPr>
          <p:cNvSpPr>
            <a:spLocks noGrp="1"/>
          </p:cNvSpPr>
          <p:nvPr>
            <p:ph type="title"/>
          </p:nvPr>
        </p:nvSpPr>
        <p:spPr/>
        <p:txBody>
          <a:bodyPr/>
          <a:lstStyle/>
          <a:p>
            <a:r>
              <a:rPr lang="en-US" dirty="0"/>
              <a:t>Zeroth temporal moment = diel sap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F3B52E-E52A-6D42-BC13-C7B9B3674E91}"/>
                  </a:ext>
                </a:extLst>
              </p:cNvPr>
              <p:cNvSpPr>
                <a:spLocks noGrp="1"/>
              </p:cNvSpPr>
              <p:nvPr>
                <p:ph idx="1"/>
              </p:nvPr>
            </p:nvSpPr>
            <p:spPr>
              <a:xfrm>
                <a:off x="838200" y="1825625"/>
                <a:ext cx="5352393" cy="4351338"/>
              </a:xfrm>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24</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0</m:t>
                              </m:r>
                            </m:sup>
                          </m:sSup>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24</m:t>
                          </m:r>
                        </m:sup>
                        <m:e>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𝑑𝑡</m:t>
                          </m:r>
                        </m:e>
                      </m:nary>
                    </m:oMath>
                  </m:oMathPara>
                </a14:m>
                <a:endParaRPr lang="en-US" dirty="0"/>
              </a:p>
              <a:p>
                <a:pPr marL="0" indent="0">
                  <a:buNone/>
                </a:pPr>
                <a:endParaRPr lang="en-US" dirty="0"/>
              </a:p>
              <a:p>
                <a:pPr marL="0" indent="0">
                  <a:buNone/>
                </a:pPr>
                <a:r>
                  <a:rPr lang="en-US" dirty="0">
                    <a:latin typeface="Cambria Math" panose="02040503050406030204" pitchFamily="18" charset="0"/>
                    <a:ea typeface="Cambria Math" panose="02040503050406030204" pitchFamily="18" charset="0"/>
                  </a:rPr>
                  <a:t>This is the integral of the sap velocity [cm/</a:t>
                </a:r>
                <a:r>
                  <a:rPr lang="en-US" dirty="0" err="1">
                    <a:latin typeface="Cambria Math" panose="02040503050406030204" pitchFamily="18" charset="0"/>
                    <a:ea typeface="Cambria Math" panose="02040503050406030204" pitchFamily="18" charset="0"/>
                  </a:rPr>
                  <a:t>hr</a:t>
                </a:r>
                <a:r>
                  <a:rPr lang="en-US" dirty="0">
                    <a:latin typeface="Cambria Math" panose="02040503050406030204" pitchFamily="18" charset="0"/>
                    <a:ea typeface="Cambria Math" panose="02040503050406030204" pitchFamily="18" charset="0"/>
                  </a:rPr>
                  <a:t>] over time [</a:t>
                </a:r>
                <a:r>
                  <a:rPr lang="en-US" dirty="0" err="1">
                    <a:latin typeface="Cambria Math" panose="02040503050406030204" pitchFamily="18" charset="0"/>
                    <a:ea typeface="Cambria Math" panose="02040503050406030204" pitchFamily="18" charset="0"/>
                  </a:rPr>
                  <a:t>hr</a:t>
                </a:r>
                <a:r>
                  <a:rPr lang="en-US" dirty="0">
                    <a:latin typeface="Cambria Math" panose="02040503050406030204" pitchFamily="18" charset="0"/>
                    <a:ea typeface="Cambria Math" panose="02040503050406030204" pitchFamily="18" charset="0"/>
                  </a:rPr>
                  <a:t>]. </a:t>
                </a: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So, M</a:t>
                </a:r>
                <a:r>
                  <a:rPr lang="en-US" baseline="-25000" dirty="0">
                    <a:latin typeface="Cambria Math" panose="02040503050406030204" pitchFamily="18" charset="0"/>
                    <a:ea typeface="Cambria Math" panose="02040503050406030204" pitchFamily="18" charset="0"/>
                  </a:rPr>
                  <a:t>0</a:t>
                </a:r>
                <a:r>
                  <a:rPr lang="en-US" dirty="0">
                    <a:latin typeface="Cambria Math" panose="02040503050406030204" pitchFamily="18" charset="0"/>
                    <a:ea typeface="Cambria Math" panose="02040503050406030204" pitchFamily="18" charset="0"/>
                  </a:rPr>
                  <a:t> is in [cm] and represents the total sap flux for the day in linear units. To get the total sap flux for the day as a volume we would just multiply it by the area of pore space in the sap wood </a:t>
                </a: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4DF3B52E-E52A-6D42-BC13-C7B9B3674E91}"/>
                  </a:ext>
                </a:extLst>
              </p:cNvPr>
              <p:cNvSpPr>
                <a:spLocks noGrp="1" noRot="1" noChangeAspect="1" noMove="1" noResize="1" noEditPoints="1" noAdjustHandles="1" noChangeArrowheads="1" noChangeShapeType="1" noTextEdit="1"/>
              </p:cNvSpPr>
              <p:nvPr>
                <p:ph idx="1"/>
              </p:nvPr>
            </p:nvSpPr>
            <p:spPr>
              <a:xfrm>
                <a:off x="838200" y="1825625"/>
                <a:ext cx="5352393" cy="4351338"/>
              </a:xfrm>
              <a:blipFill>
                <a:blip r:embed="rId2"/>
                <a:stretch>
                  <a:fillRect l="-3081" t="-38081" r="-2370"/>
                </a:stretch>
              </a:blipFill>
            </p:spPr>
            <p:txBody>
              <a:bodyPr/>
              <a:lstStyle/>
              <a:p>
                <a:r>
                  <a:rPr lang="en-US">
                    <a:noFill/>
                  </a:rPr>
                  <a:t> </a:t>
                </a:r>
              </a:p>
            </p:txBody>
          </p:sp>
        </mc:Fallback>
      </mc:AlternateContent>
    </p:spTree>
    <p:extLst>
      <p:ext uri="{BB962C8B-B14F-4D97-AF65-F5344CB8AC3E}">
        <p14:creationId xmlns:p14="http://schemas.microsoft.com/office/powerpoint/2010/main" val="147148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7A0-DBD4-7F46-A003-5E4DB1CD30BE}"/>
              </a:ext>
            </a:extLst>
          </p:cNvPr>
          <p:cNvSpPr>
            <a:spLocks noGrp="1"/>
          </p:cNvSpPr>
          <p:nvPr>
            <p:ph type="title"/>
          </p:nvPr>
        </p:nvSpPr>
        <p:spPr/>
        <p:txBody>
          <a:bodyPr/>
          <a:lstStyle/>
          <a:p>
            <a:r>
              <a:rPr lang="en-US" dirty="0"/>
              <a:t>Flux centroid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F3B52E-E52A-6D42-BC13-C7B9B3674E91}"/>
                  </a:ext>
                </a:extLst>
              </p:cNvPr>
              <p:cNvSpPr>
                <a:spLocks noGrp="1"/>
              </p:cNvSpPr>
              <p:nvPr>
                <p:ph idx="1"/>
              </p:nvPr>
            </p:nvSpPr>
            <p:spPr>
              <a:xfrm>
                <a:off x="838200" y="1825625"/>
                <a:ext cx="5352393"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den>
                      </m:f>
                    </m:oMath>
                  </m:oMathPara>
                </a14:m>
                <a:endParaRPr lang="en-US" dirty="0"/>
              </a:p>
              <a:p>
                <a:pPr marL="0" indent="0">
                  <a:buNone/>
                </a:pPr>
                <a:endParaRPr lang="en-US" dirty="0"/>
              </a:p>
              <a:p>
                <a:pPr marL="0" indent="0">
                  <a:buNone/>
                </a:pPr>
                <a:r>
                  <a:rPr lang="en-US" dirty="0">
                    <a:latin typeface="Cambria Math" panose="02040503050406030204" pitchFamily="18" charset="0"/>
                    <a:ea typeface="Cambria Math" panose="02040503050406030204" pitchFamily="18" charset="0"/>
                  </a:rPr>
                  <a:t>The flux centroid (</a:t>
                </a:r>
                <a:r>
                  <a:rPr lang="el-GR" dirty="0">
                    <a:latin typeface="Cambria Math" panose="02040503050406030204" pitchFamily="18" charset="0"/>
                    <a:ea typeface="Cambria Math" panose="02040503050406030204" pitchFamily="18" charset="0"/>
                  </a:rPr>
                  <a:t>μ</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is found by normalizing the first order temporal moment (M1, n=1) to the zeroth order moment (M0, a.k.a. the total flux).  </a:t>
                </a: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4DF3B52E-E52A-6D42-BC13-C7B9B3674E91}"/>
                  </a:ext>
                </a:extLst>
              </p:cNvPr>
              <p:cNvSpPr>
                <a:spLocks noGrp="1" noRot="1" noChangeAspect="1" noMove="1" noResize="1" noEditPoints="1" noAdjustHandles="1" noChangeArrowheads="1" noChangeShapeType="1" noTextEdit="1"/>
              </p:cNvSpPr>
              <p:nvPr>
                <p:ph idx="1"/>
              </p:nvPr>
            </p:nvSpPr>
            <p:spPr>
              <a:xfrm>
                <a:off x="838200" y="1825625"/>
                <a:ext cx="5352393" cy="4351338"/>
              </a:xfrm>
              <a:blipFill>
                <a:blip r:embed="rId2"/>
                <a:stretch>
                  <a:fillRect l="-2370" t="-291" r="-1185"/>
                </a:stretch>
              </a:blipFill>
            </p:spPr>
            <p:txBody>
              <a:bodyPr/>
              <a:lstStyle/>
              <a:p>
                <a:r>
                  <a:rPr lang="en-US">
                    <a:noFill/>
                  </a:rPr>
                  <a:t> </a:t>
                </a:r>
              </a:p>
            </p:txBody>
          </p:sp>
        </mc:Fallback>
      </mc:AlternateContent>
    </p:spTree>
    <p:extLst>
      <p:ext uri="{BB962C8B-B14F-4D97-AF65-F5344CB8AC3E}">
        <p14:creationId xmlns:p14="http://schemas.microsoft.com/office/powerpoint/2010/main" val="260571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7A0-DBD4-7F46-A003-5E4DB1CD30BE}"/>
              </a:ext>
            </a:extLst>
          </p:cNvPr>
          <p:cNvSpPr>
            <a:spLocks noGrp="1"/>
          </p:cNvSpPr>
          <p:nvPr>
            <p:ph type="title"/>
          </p:nvPr>
        </p:nvSpPr>
        <p:spPr/>
        <p:txBody>
          <a:bodyPr/>
          <a:lstStyle/>
          <a:p>
            <a:r>
              <a:rPr lang="en-US" dirty="0"/>
              <a:t>Variance of the pulse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F3B52E-E52A-6D42-BC13-C7B9B3674E91}"/>
                  </a:ext>
                </a:extLst>
              </p:cNvPr>
              <p:cNvSpPr>
                <a:spLocks noGrp="1"/>
              </p:cNvSpPr>
              <p:nvPr>
                <p:ph idx="1"/>
              </p:nvPr>
            </p:nvSpPr>
            <p:spPr>
              <a:xfrm>
                <a:off x="838200" y="1825625"/>
                <a:ext cx="5352393"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l-GR" b="0" i="1" smtClean="0">
                              <a:latin typeface="Cambria Math" panose="02040503050406030204" pitchFamily="18" charset="0"/>
                            </a:rPr>
                            <m:t>𝜇</m:t>
                          </m:r>
                        </m:e>
                        <m:sub>
                          <m:r>
                            <a:rPr lang="el-GR"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l-GR"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den>
                              </m:f>
                            </m:e>
                          </m:d>
                        </m:e>
                        <m:sup>
                          <m:r>
                            <a:rPr lang="en-US" b="0" i="1" smtClean="0">
                              <a:latin typeface="Cambria Math" panose="02040503050406030204" pitchFamily="18" charset="0"/>
                            </a:rPr>
                            <m:t>2</m:t>
                          </m:r>
                        </m:sup>
                      </m:sSup>
                    </m:oMath>
                  </m:oMathPara>
                </a14:m>
                <a:endParaRPr lang="en-US" dirty="0"/>
              </a:p>
              <a:p>
                <a:pPr marL="0" indent="0">
                  <a:buNone/>
                </a:pPr>
                <a:endParaRPr lang="en-US" dirty="0"/>
              </a:p>
              <a:p>
                <a:pPr marL="0" indent="0">
                  <a:buNone/>
                </a:pPr>
                <a:r>
                  <a:rPr lang="en-US" dirty="0">
                    <a:latin typeface="Cambria Math" panose="02040503050406030204" pitchFamily="18" charset="0"/>
                    <a:ea typeface="Cambria Math" panose="02040503050406030204" pitchFamily="18" charset="0"/>
                  </a:rPr>
                  <a:t>The variance of the diel pulse (</a:t>
                </a:r>
                <a:r>
                  <a:rPr lang="el-GR" dirty="0">
                    <a:latin typeface="Cambria Math" panose="02040503050406030204" pitchFamily="18" charset="0"/>
                    <a:ea typeface="Cambria Math" panose="02040503050406030204" pitchFamily="18" charset="0"/>
                  </a:rPr>
                  <a:t>μ</a:t>
                </a:r>
                <a:r>
                  <a:rPr lang="el-GR"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describes how spread out the pulse is over the entire day vs how concentrated it is in a narrow window.</a:t>
                </a: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4DF3B52E-E52A-6D42-BC13-C7B9B3674E91}"/>
                  </a:ext>
                </a:extLst>
              </p:cNvPr>
              <p:cNvSpPr>
                <a:spLocks noGrp="1" noRot="1" noChangeAspect="1" noMove="1" noResize="1" noEditPoints="1" noAdjustHandles="1" noChangeArrowheads="1" noChangeShapeType="1" noTextEdit="1"/>
              </p:cNvSpPr>
              <p:nvPr>
                <p:ph idx="1"/>
              </p:nvPr>
            </p:nvSpPr>
            <p:spPr>
              <a:xfrm>
                <a:off x="838200" y="1825625"/>
                <a:ext cx="5352393" cy="4351338"/>
              </a:xfrm>
              <a:blipFill>
                <a:blip r:embed="rId2"/>
                <a:stretch>
                  <a:fillRect l="-2370" t="-291" r="-3081"/>
                </a:stretch>
              </a:blipFill>
            </p:spPr>
            <p:txBody>
              <a:bodyPr/>
              <a:lstStyle/>
              <a:p>
                <a:r>
                  <a:rPr lang="en-US">
                    <a:noFill/>
                  </a:rPr>
                  <a:t> </a:t>
                </a:r>
              </a:p>
            </p:txBody>
          </p:sp>
        </mc:Fallback>
      </mc:AlternateContent>
    </p:spTree>
    <p:extLst>
      <p:ext uri="{BB962C8B-B14F-4D97-AF65-F5344CB8AC3E}">
        <p14:creationId xmlns:p14="http://schemas.microsoft.com/office/powerpoint/2010/main" val="79751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7A0-DBD4-7F46-A003-5E4DB1CD30BE}"/>
              </a:ext>
            </a:extLst>
          </p:cNvPr>
          <p:cNvSpPr>
            <a:spLocks noGrp="1"/>
          </p:cNvSpPr>
          <p:nvPr>
            <p:ph type="title"/>
          </p:nvPr>
        </p:nvSpPr>
        <p:spPr/>
        <p:txBody>
          <a:bodyPr/>
          <a:lstStyle/>
          <a:p>
            <a:r>
              <a:rPr lang="en-US" dirty="0"/>
              <a:t>Skewness of the pulse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F3B52E-E52A-6D42-BC13-C7B9B3674E91}"/>
                  </a:ext>
                </a:extLst>
              </p:cNvPr>
              <p:cNvSpPr>
                <a:spLocks noGrp="1"/>
              </p:cNvSpPr>
              <p:nvPr>
                <p:ph idx="1"/>
              </p:nvPr>
            </p:nvSpPr>
            <p:spPr>
              <a:xfrm>
                <a:off x="838200" y="1825625"/>
                <a:ext cx="5352393" cy="4351338"/>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l-GR" b="0" i="1" smtClean="0">
                              <a:latin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den>
                      </m:f>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l-GR" b="0" i="1" smtClean="0">
                              <a:latin typeface="Cambria Math" panose="02040503050406030204" pitchFamily="18" charset="0"/>
                            </a:rPr>
                            <m:t>𝜇</m:t>
                          </m:r>
                        </m:e>
                        <m:sub>
                          <m:r>
                            <a:rPr lang="en-US" b="0" i="1" smtClean="0">
                              <a:latin typeface="Cambria Math" panose="02040503050406030204" pitchFamily="18" charset="0"/>
                            </a:rPr>
                            <m:t>2</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0</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den>
                              </m:f>
                            </m:e>
                          </m:d>
                        </m:e>
                        <m:sup>
                          <m:r>
                            <a:rPr lang="en-US" b="0" i="1" smtClean="0">
                              <a:latin typeface="Cambria Math" panose="02040503050406030204" pitchFamily="18" charset="0"/>
                            </a:rPr>
                            <m:t>3</m:t>
                          </m:r>
                        </m:sup>
                      </m:sSup>
                    </m:oMath>
                  </m:oMathPara>
                </a14:m>
                <a:endParaRPr lang="en-US" dirty="0"/>
              </a:p>
              <a:p>
                <a:pPr marL="0" indent="0">
                  <a:buNone/>
                </a:pPr>
                <a:endParaRPr lang="en-US" dirty="0"/>
              </a:p>
              <a:p>
                <a:pPr marL="0" indent="0">
                  <a:buNone/>
                </a:pPr>
                <a:r>
                  <a:rPr lang="en-US" dirty="0">
                    <a:latin typeface="Cambria Math" panose="02040503050406030204" pitchFamily="18" charset="0"/>
                    <a:ea typeface="Cambria Math" panose="02040503050406030204" pitchFamily="18" charset="0"/>
                  </a:rPr>
                  <a:t>The skewness of the diel pulse (</a:t>
                </a:r>
                <a:r>
                  <a:rPr lang="el-GR" dirty="0">
                    <a:latin typeface="Cambria Math" panose="02040503050406030204" pitchFamily="18" charset="0"/>
                    <a:ea typeface="Cambria Math" panose="02040503050406030204" pitchFamily="18" charset="0"/>
                  </a:rPr>
                  <a:t>μ</a:t>
                </a:r>
                <a:r>
                  <a:rPr lang="en-US" baseline="-25000" dirty="0">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 describes how asymmetric the pulse is. More positive values would indicate a more rapid rise earlier in the day and long, slow tailing in the afternoon/evening. Negative values would have a long, slow rise with peak fluxes in the later afternoon that rapidly decline. Zero would be perfectly normal distribution centered on noon.</a:t>
                </a:r>
              </a:p>
              <a:p>
                <a:pPr marL="0" indent="0">
                  <a:buNone/>
                </a:pPr>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4DF3B52E-E52A-6D42-BC13-C7B9B3674E91}"/>
                  </a:ext>
                </a:extLst>
              </p:cNvPr>
              <p:cNvSpPr>
                <a:spLocks noGrp="1" noRot="1" noChangeAspect="1" noMove="1" noResize="1" noEditPoints="1" noAdjustHandles="1" noChangeArrowheads="1" noChangeShapeType="1" noTextEdit="1"/>
              </p:cNvSpPr>
              <p:nvPr>
                <p:ph idx="1"/>
              </p:nvPr>
            </p:nvSpPr>
            <p:spPr>
              <a:xfrm>
                <a:off x="838200" y="1825625"/>
                <a:ext cx="5352393" cy="4351338"/>
              </a:xfrm>
              <a:blipFill>
                <a:blip r:embed="rId2"/>
                <a:stretch>
                  <a:fillRect l="-1896" r="-2370" b="-2035"/>
                </a:stretch>
              </a:blipFill>
            </p:spPr>
            <p:txBody>
              <a:bodyPr/>
              <a:lstStyle/>
              <a:p>
                <a:r>
                  <a:rPr lang="en-US">
                    <a:noFill/>
                  </a:rPr>
                  <a:t> </a:t>
                </a:r>
              </a:p>
            </p:txBody>
          </p:sp>
        </mc:Fallback>
      </mc:AlternateContent>
    </p:spTree>
    <p:extLst>
      <p:ext uri="{BB962C8B-B14F-4D97-AF65-F5344CB8AC3E}">
        <p14:creationId xmlns:p14="http://schemas.microsoft.com/office/powerpoint/2010/main" val="178005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7A0-DBD4-7F46-A003-5E4DB1CD30BE}"/>
              </a:ext>
            </a:extLst>
          </p:cNvPr>
          <p:cNvSpPr>
            <a:spLocks noGrp="1"/>
          </p:cNvSpPr>
          <p:nvPr>
            <p:ph type="title"/>
          </p:nvPr>
        </p:nvSpPr>
        <p:spPr/>
        <p:txBody>
          <a:bodyPr/>
          <a:lstStyle/>
          <a:p>
            <a:r>
              <a:rPr lang="en-US" dirty="0"/>
              <a:t>Kurtosis of the pulse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F3B52E-E52A-6D42-BC13-C7B9B3674E91}"/>
                  </a:ext>
                </a:extLst>
              </p:cNvPr>
              <p:cNvSpPr>
                <a:spLocks noGrp="1"/>
              </p:cNvSpPr>
              <p:nvPr>
                <p:ph idx="1"/>
              </p:nvPr>
            </p:nvSpPr>
            <p:spPr>
              <a:xfrm>
                <a:off x="838200" y="1825625"/>
                <a:ext cx="5983014"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l-GR" b="0" i="1" smtClean="0">
                              <a:latin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4</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den>
                      </m:f>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l-GR" b="0" i="1" smtClean="0">
                              <a:latin typeface="Cambria Math" panose="02040503050406030204" pitchFamily="18" charset="0"/>
                            </a:rPr>
                            <m:t>𝜇</m:t>
                          </m:r>
                        </m:e>
                        <m:sub>
                          <m:r>
                            <a:rPr lang="en-US" b="0" i="1" smtClean="0">
                              <a:latin typeface="Cambria Math" panose="02040503050406030204" pitchFamily="18" charset="0"/>
                            </a:rPr>
                            <m:t>3</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0</m:t>
                              </m:r>
                            </m:sub>
                          </m:sSub>
                        </m:den>
                      </m:f>
                      <m:r>
                        <a:rPr lang="en-US" b="0" i="1" smtClean="0">
                          <a:latin typeface="Cambria Math" panose="02040503050406030204" pitchFamily="18" charset="0"/>
                        </a:rPr>
                        <m:t>−6</m:t>
                      </m:r>
                      <m:sSub>
                        <m:sSubPr>
                          <m:ctrlPr>
                            <a:rPr lang="en-US" i="1">
                              <a:latin typeface="Cambria Math" panose="02040503050406030204" pitchFamily="18" charset="0"/>
                            </a:rPr>
                          </m:ctrlPr>
                        </m:sSubPr>
                        <m:e>
                          <m:r>
                            <a:rPr lang="el-GR" i="1">
                              <a:latin typeface="Cambria Math" panose="02040503050406030204" pitchFamily="18" charset="0"/>
                            </a:rPr>
                            <m:t>𝜇</m:t>
                          </m:r>
                        </m:e>
                        <m:sub>
                          <m:r>
                            <a:rPr lang="en-US" b="0" i="1" smtClean="0">
                              <a:latin typeface="Cambria Math" panose="02040503050406030204" pitchFamily="18" charset="0"/>
                            </a:rPr>
                            <m:t>2</m:t>
                          </m:r>
                        </m:sub>
                      </m:sSub>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0</m:t>
                                      </m:r>
                                    </m:sub>
                                  </m:sSub>
                                </m:den>
                              </m:f>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den>
                              </m:f>
                            </m:e>
                          </m:d>
                        </m:e>
                        <m:sup>
                          <m:r>
                            <a:rPr lang="en-US" b="0" i="1" smtClean="0">
                              <a:latin typeface="Cambria Math" panose="02040503050406030204" pitchFamily="18" charset="0"/>
                            </a:rPr>
                            <m:t>4</m:t>
                          </m:r>
                        </m:sup>
                      </m:sSup>
                    </m:oMath>
                  </m:oMathPara>
                </a14:m>
                <a:endParaRPr lang="en-US" dirty="0"/>
              </a:p>
              <a:p>
                <a:pPr marL="0" indent="0">
                  <a:buNone/>
                </a:pPr>
                <a:endParaRPr lang="en-US" dirty="0"/>
              </a:p>
              <a:p>
                <a:pPr marL="0" indent="0">
                  <a:buNone/>
                </a:pPr>
                <a:r>
                  <a:rPr lang="en-US" dirty="0">
                    <a:latin typeface="Cambria Math" panose="02040503050406030204" pitchFamily="18" charset="0"/>
                    <a:ea typeface="Cambria Math" panose="02040503050406030204" pitchFamily="18" charset="0"/>
                  </a:rPr>
                  <a:t>The kurtosis of the diel pulse (</a:t>
                </a:r>
                <a:r>
                  <a:rPr lang="el-GR" dirty="0">
                    <a:latin typeface="Cambria Math" panose="02040503050406030204" pitchFamily="18" charset="0"/>
                    <a:ea typeface="Cambria Math" panose="02040503050406030204" pitchFamily="18" charset="0"/>
                  </a:rPr>
                  <a:t>μ</a:t>
                </a:r>
                <a:r>
                  <a:rPr lang="en-US" baseline="-25000" dirty="0">
                    <a:latin typeface="Cambria Math" panose="02040503050406030204" pitchFamily="18" charset="0"/>
                    <a:ea typeface="Cambria Math" panose="02040503050406030204" pitchFamily="18" charset="0"/>
                  </a:rPr>
                  <a:t>4</a:t>
                </a:r>
                <a:r>
                  <a:rPr lang="en-US" dirty="0">
                    <a:latin typeface="Cambria Math" panose="02040503050406030204" pitchFamily="18" charset="0"/>
                    <a:ea typeface="Cambria Math" panose="02040503050406030204" pitchFamily="18" charset="0"/>
                  </a:rPr>
                  <a:t>) describes the “</a:t>
                </a:r>
                <a:r>
                  <a:rPr lang="en-US" dirty="0" err="1">
                    <a:latin typeface="Cambria Math" panose="02040503050406030204" pitchFamily="18" charset="0"/>
                    <a:ea typeface="Cambria Math" panose="02040503050406030204" pitchFamily="18" charset="0"/>
                  </a:rPr>
                  <a:t>peakedness</a:t>
                </a:r>
                <a:r>
                  <a:rPr lang="en-US" dirty="0">
                    <a:latin typeface="Cambria Math" panose="02040503050406030204" pitchFamily="18" charset="0"/>
                    <a:ea typeface="Cambria Math" panose="02040503050406030204" pitchFamily="18" charset="0"/>
                  </a:rPr>
                  <a:t>” of the pulse. Think of this in terms of whether the mid-day peak is “squashed down” (i.e., lower but kind of stable peak velocities mid-day) vs “pulled up” (i.e., a really rapid rise and fall) </a:t>
                </a:r>
              </a:p>
              <a:p>
                <a:pPr marL="0" indent="0">
                  <a:buNone/>
                </a:pPr>
                <a:endParaRPr lang="en-US"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4DF3B52E-E52A-6D42-BC13-C7B9B3674E91}"/>
                  </a:ext>
                </a:extLst>
              </p:cNvPr>
              <p:cNvSpPr>
                <a:spLocks noGrp="1" noRot="1" noChangeAspect="1" noMove="1" noResize="1" noEditPoints="1" noAdjustHandles="1" noChangeArrowheads="1" noChangeShapeType="1" noTextEdit="1"/>
              </p:cNvSpPr>
              <p:nvPr>
                <p:ph idx="1"/>
              </p:nvPr>
            </p:nvSpPr>
            <p:spPr>
              <a:xfrm>
                <a:off x="838200" y="1825625"/>
                <a:ext cx="5983014" cy="4351338"/>
              </a:xfrm>
              <a:blipFill>
                <a:blip r:embed="rId2"/>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3834309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541</Words>
  <Application>Microsoft Macintosh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What is the cross-sectional pore area through which sap flows in the sapwood?</vt:lpstr>
      <vt:lpstr>Sap flow sensors give us instantaneous  sap velocities (v)</vt:lpstr>
      <vt:lpstr>Diel temporal moments</vt:lpstr>
      <vt:lpstr>Zeroth temporal moment = diel sap flux</vt:lpstr>
      <vt:lpstr>Flux centroid</vt:lpstr>
      <vt:lpstr>Variance of the pulse</vt:lpstr>
      <vt:lpstr>Skewness of the pulse</vt:lpstr>
      <vt:lpstr>Kurtosis of the pulse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cross-sectional pore area through which sap flows in the sapwood?</dc:title>
  <dc:creator>Joel Singley</dc:creator>
  <cp:lastModifiedBy>Joel Singley</cp:lastModifiedBy>
  <cp:revision>5</cp:revision>
  <dcterms:created xsi:type="dcterms:W3CDTF">2022-02-08T23:47:01Z</dcterms:created>
  <dcterms:modified xsi:type="dcterms:W3CDTF">2022-03-07T17:12:23Z</dcterms:modified>
</cp:coreProperties>
</file>