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  <p:embeddedFont>
      <p:font typeface="Merriweather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regular.fntdata"/><Relationship Id="rId21" Type="http://schemas.openxmlformats.org/officeDocument/2006/relationships/slide" Target="slides/slide16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erriweather-regular.fntdata"/><Relationship Id="rId25" Type="http://schemas.openxmlformats.org/officeDocument/2006/relationships/font" Target="fonts/Roboto-boldItalic.fntdata"/><Relationship Id="rId28" Type="http://schemas.openxmlformats.org/officeDocument/2006/relationships/font" Target="fonts/Merriweather-italic.fntdata"/><Relationship Id="rId27" Type="http://schemas.openxmlformats.org/officeDocument/2006/relationships/font" Target="fonts/Merriweather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erriweather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36a160b543_1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36a160b543_1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36a160b543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36a160b543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36a160b543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36a160b543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36a160b543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36a160b543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36a160b543_1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36a160b543_1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36a160b543_1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36a160b543_1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36a160b543_1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36a160b543_1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36a160b543_1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36a160b543_1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36a160b543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36a160b543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36a160b543_1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36a160b543_1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36a160b543_0_6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36a160b543_0_6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36a160b543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36a160b543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36a160b543_1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36a160b543_1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36a160b543_0_7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36a160b543_0_7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36a160b543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36a160b543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slide" Target="/ppt/slides/slide11.xml"/><Relationship Id="rId4" Type="http://schemas.openxmlformats.org/officeDocument/2006/relationships/slide" Target="/ppt/slides/slide12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3.xml"/><Relationship Id="rId4" Type="http://schemas.openxmlformats.org/officeDocument/2006/relationships/slide" Target="/ppt/slides/slide4.xml"/><Relationship Id="rId9" Type="http://schemas.openxmlformats.org/officeDocument/2006/relationships/slide" Target="/ppt/slides/slide15.xml"/><Relationship Id="rId5" Type="http://schemas.openxmlformats.org/officeDocument/2006/relationships/slide" Target="/ppt/slides/slide7.xml"/><Relationship Id="rId6" Type="http://schemas.openxmlformats.org/officeDocument/2006/relationships/slide" Target="/ppt/slides/slide10.xml"/><Relationship Id="rId7" Type="http://schemas.openxmlformats.org/officeDocument/2006/relationships/slide" Target="/ppt/slides/slide13.xml"/><Relationship Id="rId8" Type="http://schemas.openxmlformats.org/officeDocument/2006/relationships/slide" Target="/ppt/slides/slide1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slide" Target="/ppt/slides/slide5.xml"/><Relationship Id="rId4" Type="http://schemas.openxmlformats.org/officeDocument/2006/relationships/slide" Target="/ppt/slides/slide6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slide" Target="/ppt/slides/slide8.xml"/><Relationship Id="rId4" Type="http://schemas.openxmlformats.org/officeDocument/2006/relationships/slide" Target="/ppt/slides/slide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88"/>
              <a:t>Ridership Analysis Of </a:t>
            </a:r>
            <a:endParaRPr sz="2888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CYCLISTIC BIKE SHARE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265850" y="2313985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To analyse customer behaviour </a:t>
            </a:r>
            <a:endParaRPr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aimed at converting casual riders </a:t>
            </a:r>
            <a:endParaRPr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into annual members</a:t>
            </a:r>
            <a:endParaRPr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66" name="Google Shape;66;p13"/>
          <p:cNvSpPr txBox="1"/>
          <p:nvPr/>
        </p:nvSpPr>
        <p:spPr>
          <a:xfrm>
            <a:off x="5534525" y="3781350"/>
            <a:ext cx="31971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Presented By: </a:t>
            </a:r>
            <a:r>
              <a:rPr lang="en" sz="160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Ayushya Ujjwal</a:t>
            </a:r>
            <a:endParaRPr sz="160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                   July 2022</a:t>
            </a:r>
            <a:endParaRPr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Daily Ridership Analysis by Membership Types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28" name="Google Shape;128;p22"/>
          <p:cNvSpPr txBox="1"/>
          <p:nvPr/>
        </p:nvSpPr>
        <p:spPr>
          <a:xfrm>
            <a:off x="953750" y="1828050"/>
            <a:ext cx="6188100" cy="20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Merriweather"/>
                <a:ea typeface="Merriweather"/>
                <a:cs typeface="Merriweather"/>
                <a:sym typeface="Merriweather"/>
              </a:rPr>
              <a:t>Let’s take a look at the daily patterns of both the rider groups. Here, we’ll go through the:</a:t>
            </a:r>
            <a:endParaRPr sz="17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Merriweather"/>
              <a:buChar char="●"/>
            </a:pPr>
            <a:r>
              <a:rPr lang="en" sz="1700" u="sng">
                <a:solidFill>
                  <a:schemeClr val="hlink"/>
                </a:solidFill>
                <a:latin typeface="Merriweather"/>
                <a:ea typeface="Merriweather"/>
                <a:cs typeface="Merriweather"/>
                <a:sym typeface="Merriweather"/>
                <a:hlinkClick action="ppaction://hlinksldjump" r:id="rId3"/>
              </a:rPr>
              <a:t>Total daily Rides by Membership Type</a:t>
            </a:r>
            <a:endParaRPr sz="17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Merriweather"/>
              <a:buChar char="●"/>
            </a:pPr>
            <a:r>
              <a:rPr lang="en" sz="1700" u="sng">
                <a:solidFill>
                  <a:schemeClr val="hlink"/>
                </a:solidFill>
                <a:latin typeface="Merriweather"/>
                <a:ea typeface="Merriweather"/>
                <a:cs typeface="Merriweather"/>
                <a:sym typeface="Merriweather"/>
                <a:hlinkClick action="ppaction://hlinksldjump" r:id="rId4"/>
              </a:rPr>
              <a:t>Daily Average Ride Duration by Membership Type</a:t>
            </a:r>
            <a:endParaRPr sz="17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500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232250" y="27385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Total rides are the highest during the weekend. 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But, ride time of members during weekdays is more as compared to the same during weekends.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4" name="Google Shape;134;p23"/>
          <p:cNvPicPr preferRelativeResize="0"/>
          <p:nvPr/>
        </p:nvPicPr>
        <p:blipFill rotWithShape="1">
          <a:blip r:embed="rId3">
            <a:alphaModFix/>
          </a:blip>
          <a:srcRect b="1370" l="0" r="1970" t="0"/>
          <a:stretch/>
        </p:blipFill>
        <p:spPr>
          <a:xfrm>
            <a:off x="1510650" y="1336200"/>
            <a:ext cx="6119450" cy="380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Even the average ride duration is highest for both user types during the weekends.</a:t>
            </a:r>
            <a:endParaRPr sz="1500"/>
          </a:p>
        </p:txBody>
      </p:sp>
      <p:pic>
        <p:nvPicPr>
          <p:cNvPr id="140" name="Google Shape;140;p24"/>
          <p:cNvPicPr preferRelativeResize="0"/>
          <p:nvPr/>
        </p:nvPicPr>
        <p:blipFill rotWithShape="1">
          <a:blip r:embed="rId3">
            <a:alphaModFix/>
          </a:blip>
          <a:srcRect b="1701" l="0" r="0" t="1624"/>
          <a:stretch/>
        </p:blipFill>
        <p:spPr>
          <a:xfrm>
            <a:off x="1237600" y="82996"/>
            <a:ext cx="7053500" cy="42089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/>
          <p:nvPr/>
        </p:nvSpPr>
        <p:spPr>
          <a:xfrm>
            <a:off x="5086725" y="3031600"/>
            <a:ext cx="342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" name="Google Shape;146;p25"/>
          <p:cNvSpPr txBox="1"/>
          <p:nvPr/>
        </p:nvSpPr>
        <p:spPr>
          <a:xfrm>
            <a:off x="533650" y="249800"/>
            <a:ext cx="37242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TOP 5 START AND END STATIONS</a:t>
            </a:r>
            <a:endParaRPr b="1" sz="38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47" name="Google Shape;147;p25"/>
          <p:cNvSpPr txBox="1"/>
          <p:nvPr/>
        </p:nvSpPr>
        <p:spPr>
          <a:xfrm>
            <a:off x="5342175" y="3372200"/>
            <a:ext cx="34290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Merriweather"/>
              <a:buChar char="●"/>
            </a:pPr>
            <a:r>
              <a:rPr lang="en" sz="1700">
                <a:latin typeface="Merriweather"/>
                <a:ea typeface="Merriweather"/>
                <a:cs typeface="Merriweather"/>
                <a:sym typeface="Merriweather"/>
              </a:rPr>
              <a:t>Top 5 Start and End</a:t>
            </a:r>
            <a:endParaRPr sz="17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Merriweather"/>
                <a:ea typeface="Merriweather"/>
                <a:cs typeface="Merriweather"/>
                <a:sym typeface="Merriweather"/>
              </a:rPr>
              <a:t> Stations are same for</a:t>
            </a:r>
            <a:endParaRPr sz="17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Merriweather"/>
                <a:ea typeface="Merriweather"/>
                <a:cs typeface="Merriweather"/>
                <a:sym typeface="Merriweather"/>
              </a:rPr>
              <a:t> both type of users</a:t>
            </a:r>
            <a:endParaRPr sz="17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48" name="Google Shape;14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00" y="2189300"/>
            <a:ext cx="4742900" cy="292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58317"/>
            <a:ext cx="4572000" cy="28227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0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0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100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2100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/>
          </a:p>
        </p:txBody>
      </p:sp>
      <p:sp>
        <p:nvSpPr>
          <p:cNvPr id="155" name="Google Shape;155;p26"/>
          <p:cNvSpPr txBox="1"/>
          <p:nvPr>
            <p:ph idx="1" type="subTitle"/>
          </p:nvPr>
        </p:nvSpPr>
        <p:spPr>
          <a:xfrm>
            <a:off x="372900" y="1542850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latin typeface="Merriweather"/>
                <a:ea typeface="Merriweather"/>
                <a:cs typeface="Merriweather"/>
                <a:sym typeface="Merriweather"/>
              </a:rPr>
              <a:t>KEY FINDINGS</a:t>
            </a:r>
            <a:endParaRPr/>
          </a:p>
        </p:txBody>
      </p:sp>
      <p:sp>
        <p:nvSpPr>
          <p:cNvPr id="156" name="Google Shape;156;p26"/>
          <p:cNvSpPr txBox="1"/>
          <p:nvPr>
            <p:ph idx="2" type="body"/>
          </p:nvPr>
        </p:nvSpPr>
        <p:spPr>
          <a:xfrm>
            <a:off x="5074050" y="340500"/>
            <a:ext cx="3954000" cy="7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000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Char char="●"/>
            </a:pPr>
            <a:r>
              <a:rPr lang="en" sz="1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45% of the user base comprises of Casual riders.</a:t>
            </a:r>
            <a:endParaRPr sz="14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57" name="Google Shape;157;p26"/>
          <p:cNvSpPr txBox="1"/>
          <p:nvPr/>
        </p:nvSpPr>
        <p:spPr>
          <a:xfrm>
            <a:off x="5074050" y="1077825"/>
            <a:ext cx="4480200" cy="8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000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Char char="●"/>
            </a:pPr>
            <a:r>
              <a:rPr lang="en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Casual riders (32 mins) have a higher average ride time than the Members (13 mins).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" name="Google Shape;158;p26"/>
          <p:cNvSpPr txBox="1"/>
          <p:nvPr/>
        </p:nvSpPr>
        <p:spPr>
          <a:xfrm>
            <a:off x="4847000" y="2161638"/>
            <a:ext cx="40665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6286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Char char="●"/>
            </a:pPr>
            <a:r>
              <a:rPr lang="en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June to September are the busiest months, throughout the year.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Google Shape;159;p26"/>
          <p:cNvSpPr txBox="1"/>
          <p:nvPr/>
        </p:nvSpPr>
        <p:spPr>
          <a:xfrm>
            <a:off x="4847000" y="2940000"/>
            <a:ext cx="37815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6286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Char char="●"/>
            </a:pPr>
            <a:r>
              <a:rPr lang="en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Number of weekend rides are more than weekday rides.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Google Shape;160;p26"/>
          <p:cNvSpPr txBox="1"/>
          <p:nvPr/>
        </p:nvSpPr>
        <p:spPr>
          <a:xfrm>
            <a:off x="4572000" y="3655300"/>
            <a:ext cx="4066500" cy="13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Char char="●"/>
            </a:pPr>
            <a:r>
              <a:rPr lang="en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Casual Riders are more likely to use the bikes for recreational purposes, whereas Members are more likely to use bikes to commute between workplaces.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 txBox="1"/>
          <p:nvPr/>
        </p:nvSpPr>
        <p:spPr>
          <a:xfrm>
            <a:off x="4572000" y="1420900"/>
            <a:ext cx="3976200" cy="15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8575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2.    Advertising at the Right Locations:    </a:t>
            </a:r>
            <a:endParaRPr b="1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85750" lvl="0" marL="45720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      </a:t>
            </a:r>
            <a:r>
              <a:rPr lang="en" sz="13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Riders at the top 5 stations should be  offered additional perks along with the Annual Membership.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6" name="Google Shape;166;p27"/>
          <p:cNvSpPr txBox="1"/>
          <p:nvPr>
            <p:ph type="title"/>
          </p:nvPr>
        </p:nvSpPr>
        <p:spPr>
          <a:xfrm>
            <a:off x="136250" y="500925"/>
            <a:ext cx="40422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RECOMMENDATIONS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67" name="Google Shape;167;p27"/>
          <p:cNvSpPr txBox="1"/>
          <p:nvPr>
            <p:ph idx="1" type="body"/>
          </p:nvPr>
        </p:nvSpPr>
        <p:spPr>
          <a:xfrm>
            <a:off x="4644675" y="500925"/>
            <a:ext cx="4166400" cy="12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AutoNum type="arabicPeriod"/>
            </a:pPr>
            <a:r>
              <a:rPr b="1" lang="en" sz="1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Seasonal/Quarterly Pass: </a:t>
            </a:r>
            <a:endParaRPr b="1" sz="14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A seasonal pass during the months of Jun-Sep should be introduced at a price </a:t>
            </a:r>
            <a:r>
              <a:rPr lang="en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proportional to annual membership.</a:t>
            </a:r>
            <a:endParaRPr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68" name="Google Shape;168;p27"/>
          <p:cNvSpPr txBox="1"/>
          <p:nvPr/>
        </p:nvSpPr>
        <p:spPr>
          <a:xfrm>
            <a:off x="4938675" y="3185500"/>
            <a:ext cx="3517800" cy="12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628650" lvl="0" marL="1143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       3.   </a:t>
            </a:r>
            <a:r>
              <a:rPr b="1" lang="en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Referral Scheme: </a:t>
            </a:r>
            <a:endParaRPr b="1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628650" lvl="0" marL="11430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              </a:t>
            </a:r>
            <a:r>
              <a:rPr lang="en" sz="13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A friend referral program offering discounted Annual membership rate and perks to the referrer.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 txBox="1"/>
          <p:nvPr>
            <p:ph type="title"/>
          </p:nvPr>
        </p:nvSpPr>
        <p:spPr>
          <a:xfrm>
            <a:off x="311700" y="199307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THANK YOU!</a:t>
            </a:r>
            <a:endParaRPr sz="4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</a:t>
            </a:r>
            <a:endParaRPr/>
          </a:p>
        </p:txBody>
      </p:sp>
      <p:sp>
        <p:nvSpPr>
          <p:cNvPr id="72" name="Google Shape;72;p14"/>
          <p:cNvSpPr txBox="1"/>
          <p:nvPr/>
        </p:nvSpPr>
        <p:spPr>
          <a:xfrm>
            <a:off x="499575" y="1295400"/>
            <a:ext cx="66762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/>
              <a:buAutoNum type="arabicPeriod"/>
            </a:pPr>
            <a:r>
              <a:rPr lang="en" sz="1600" u="sng">
                <a:solidFill>
                  <a:schemeClr val="hlink"/>
                </a:solidFill>
                <a:latin typeface="Merriweather"/>
                <a:ea typeface="Merriweather"/>
                <a:cs typeface="Merriweather"/>
                <a:sym typeface="Merriweather"/>
                <a:hlinkClick action="ppaction://hlinksldjump" r:id="rId3"/>
              </a:rPr>
              <a:t>Most Popular Bike Types</a:t>
            </a:r>
            <a:endParaRPr sz="16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499575" y="1822225"/>
            <a:ext cx="7814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571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2.    </a:t>
            </a:r>
            <a:r>
              <a:rPr lang="en" sz="1600" u="sng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  <a:hlinkClick action="ppaction://hlinksldjump"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Analysis by Membership Types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" name="Google Shape;74;p14"/>
          <p:cNvSpPr txBox="1"/>
          <p:nvPr/>
        </p:nvSpPr>
        <p:spPr>
          <a:xfrm>
            <a:off x="499575" y="2571750"/>
            <a:ext cx="7489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571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3</a:t>
            </a:r>
            <a:r>
              <a:rPr lang="en"/>
              <a:t>.    </a:t>
            </a:r>
            <a:r>
              <a:rPr lang="en" sz="1600" u="sng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  <a:hlinkClick action="ppaction://hlinksldjump"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Analysis of Rides by Month</a:t>
            </a:r>
            <a:endParaRPr sz="16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" name="Google Shape;75;p14"/>
          <p:cNvSpPr txBox="1"/>
          <p:nvPr/>
        </p:nvSpPr>
        <p:spPr>
          <a:xfrm>
            <a:off x="423950" y="3070900"/>
            <a:ext cx="8067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   </a:t>
            </a: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4.    </a:t>
            </a:r>
            <a:r>
              <a:rPr lang="en" sz="1600" u="sng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  <a:hlinkClick action="ppaction://hlinksldjump"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Daily Ridership Analysis by Membership Type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" name="Google Shape;76;p14"/>
          <p:cNvSpPr txBox="1"/>
          <p:nvPr/>
        </p:nvSpPr>
        <p:spPr>
          <a:xfrm>
            <a:off x="499575" y="3601800"/>
            <a:ext cx="6760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5.    </a:t>
            </a:r>
            <a:r>
              <a:rPr lang="en" sz="1600" u="sng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  <a:hlinkClick action="ppaction://hlinksldjump"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Top 5 Start and End Stations</a:t>
            </a:r>
            <a:endParaRPr sz="16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" name="Google Shape;77;p14"/>
          <p:cNvSpPr txBox="1"/>
          <p:nvPr/>
        </p:nvSpPr>
        <p:spPr>
          <a:xfrm>
            <a:off x="499575" y="4073575"/>
            <a:ext cx="6760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6.</a:t>
            </a:r>
            <a:r>
              <a:rPr lang="en" sz="1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  </a:t>
            </a:r>
            <a:r>
              <a:rPr lang="en" sz="1600" u="sng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  <a:hlinkClick action="ppaction://hlinksldjump"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Key Findings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" name="Google Shape;78;p14"/>
          <p:cNvSpPr txBox="1"/>
          <p:nvPr/>
        </p:nvSpPr>
        <p:spPr>
          <a:xfrm>
            <a:off x="579775" y="4555875"/>
            <a:ext cx="5866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5715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7.   </a:t>
            </a:r>
            <a:r>
              <a:rPr lang="en" sz="1600" u="sng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  <a:hlinkClick action="ppaction://hlinksldjump"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Recommendations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3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Most Popular Bike Types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84" name="Google Shape;84;p15"/>
          <p:cNvSpPr txBox="1"/>
          <p:nvPr>
            <p:ph idx="1" type="body"/>
          </p:nvPr>
        </p:nvSpPr>
        <p:spPr>
          <a:xfrm>
            <a:off x="191700" y="1932300"/>
            <a:ext cx="3127500" cy="15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erriweather"/>
              <a:buChar char="●"/>
            </a:pPr>
            <a:r>
              <a:rPr lang="en" sz="16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Classic Bike is the most popular amongst riders, followed by Electric bikes.</a:t>
            </a:r>
            <a:endParaRPr sz="1200"/>
          </a:p>
        </p:txBody>
      </p:sp>
      <p:pic>
        <p:nvPicPr>
          <p:cNvPr id="85" name="Google Shape;8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0800" y="1231050"/>
            <a:ext cx="5399975" cy="3333116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5"/>
          <p:cNvSpPr txBox="1"/>
          <p:nvPr/>
        </p:nvSpPr>
        <p:spPr>
          <a:xfrm>
            <a:off x="191700" y="3594575"/>
            <a:ext cx="28875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erriweather"/>
              <a:buChar char="●"/>
            </a:pPr>
            <a:r>
              <a:rPr lang="en" sz="16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Docked bike is their least favourite.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1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Analysis by Membership Types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6"/>
          <p:cNvSpPr txBox="1"/>
          <p:nvPr>
            <p:ph idx="1" type="body"/>
          </p:nvPr>
        </p:nvSpPr>
        <p:spPr>
          <a:xfrm>
            <a:off x="311700" y="1505700"/>
            <a:ext cx="70572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Let’s take a look at ridership trends based on the membership type. Here, we will go through:</a:t>
            </a:r>
            <a:endParaRPr sz="17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Merriweather"/>
              <a:buChar char="●"/>
            </a:pPr>
            <a:r>
              <a:rPr lang="en" sz="1700" u="sng">
                <a:solidFill>
                  <a:schemeClr val="hlink"/>
                </a:solidFill>
                <a:latin typeface="Merriweather"/>
                <a:ea typeface="Merriweather"/>
                <a:cs typeface="Merriweather"/>
                <a:sym typeface="Merriweather"/>
                <a:hlinkClick action="ppaction://hlinksldjump" r:id="rId3"/>
              </a:rPr>
              <a:t>Rider Distribution by Membership</a:t>
            </a:r>
            <a:endParaRPr sz="17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Merriweather"/>
              <a:buChar char="●"/>
            </a:pPr>
            <a:r>
              <a:rPr lang="en" sz="1700" u="sng">
                <a:solidFill>
                  <a:schemeClr val="hlink"/>
                </a:solidFill>
                <a:latin typeface="Merriweather"/>
                <a:ea typeface="Merriweather"/>
                <a:cs typeface="Merriweather"/>
                <a:sym typeface="Merriweather"/>
                <a:hlinkClick action="ppaction://hlinksldjump" r:id="rId4"/>
              </a:rPr>
              <a:t>Average ride duration by membership type</a:t>
            </a:r>
            <a:endParaRPr sz="17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311725" y="374875"/>
            <a:ext cx="3706500" cy="31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911"/>
              <a:t> </a:t>
            </a:r>
            <a:endParaRPr sz="1244"/>
          </a:p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SzPct val="46478"/>
              <a:buChar char="●"/>
            </a:pPr>
            <a:r>
              <a:rPr lang="en" sz="3944">
                <a:solidFill>
                  <a:schemeClr val="accent2"/>
                </a:solidFill>
              </a:rPr>
              <a:t>45%</a:t>
            </a:r>
            <a:r>
              <a:rPr lang="en" sz="1833"/>
              <a:t> customers are Casual riders</a:t>
            </a:r>
            <a:endParaRPr sz="1833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33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33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33"/>
          </a:p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833"/>
              <a:t>Company’s success lies in converting the Casual riders to Members</a:t>
            </a:r>
            <a:endParaRPr sz="1833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17"/>
          <p:cNvPicPr preferRelativeResize="0"/>
          <p:nvPr/>
        </p:nvPicPr>
        <p:blipFill rotWithShape="1">
          <a:blip r:embed="rId3">
            <a:alphaModFix/>
          </a:blip>
          <a:srcRect b="0" l="20924" r="27024" t="0"/>
          <a:stretch/>
        </p:blipFill>
        <p:spPr>
          <a:xfrm>
            <a:off x="4811475" y="262225"/>
            <a:ext cx="3895950" cy="461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8"/>
              <a:buFont typeface="Arial"/>
              <a:buNone/>
            </a:pPr>
            <a:r>
              <a:rPr lang="en" sz="1825"/>
              <a:t>Casual riders have longer average ride duration than the Members.</a:t>
            </a:r>
            <a:endParaRPr sz="1825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212"/>
          </a:p>
        </p:txBody>
      </p:sp>
      <p:pic>
        <p:nvPicPr>
          <p:cNvPr id="104" name="Google Shape;10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9850" y="78515"/>
            <a:ext cx="6837724" cy="4220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Analysis of Rides by Month and Membership Types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10" name="Google Shape;110;p19"/>
          <p:cNvSpPr txBox="1"/>
          <p:nvPr/>
        </p:nvSpPr>
        <p:spPr>
          <a:xfrm>
            <a:off x="862925" y="1793975"/>
            <a:ext cx="7403100" cy="22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Merriweather"/>
                <a:ea typeface="Merriweather"/>
                <a:cs typeface="Merriweather"/>
                <a:sym typeface="Merriweather"/>
              </a:rPr>
              <a:t>Let’s take a look at the monthly ride trends as per the 2 membership types. We will go through: </a:t>
            </a:r>
            <a:endParaRPr sz="17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Merriweather"/>
              <a:buChar char="●"/>
            </a:pPr>
            <a:r>
              <a:rPr lang="en" sz="1700" u="sng">
                <a:solidFill>
                  <a:schemeClr val="hlink"/>
                </a:solidFill>
                <a:latin typeface="Merriweather"/>
                <a:ea typeface="Merriweather"/>
                <a:cs typeface="Merriweather"/>
                <a:sym typeface="Merriweather"/>
                <a:hlinkClick action="ppaction://hlinksldjump" r:id="rId3"/>
              </a:rPr>
              <a:t>Rides per month by Membership Type</a:t>
            </a:r>
            <a:endParaRPr sz="17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Merriweather"/>
              <a:buChar char="●"/>
            </a:pPr>
            <a:r>
              <a:rPr lang="en" sz="1700" u="sng">
                <a:solidFill>
                  <a:schemeClr val="hlink"/>
                </a:solidFill>
                <a:latin typeface="Merriweather"/>
                <a:ea typeface="Merriweather"/>
                <a:cs typeface="Merriweather"/>
                <a:sym typeface="Merriweather"/>
                <a:hlinkClick action="ppaction://hlinksldjump" r:id="rId4"/>
              </a:rPr>
              <a:t>Average Monthly Ride Duration by membership Type</a:t>
            </a:r>
            <a:endParaRPr sz="17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505"/>
              <a:t>The months of June-September are the busiest throughout the year for both, the Members, and the Casual riders.</a:t>
            </a:r>
            <a:endParaRPr sz="1505"/>
          </a:p>
        </p:txBody>
      </p:sp>
      <p:pic>
        <p:nvPicPr>
          <p:cNvPr id="116" name="Google Shape;11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8875" y="129475"/>
            <a:ext cx="6868301" cy="423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Casual riders have an average ride time more than that of the Members, </a:t>
            </a:r>
            <a:r>
              <a:rPr lang="en"/>
              <a:t>throughout</a:t>
            </a:r>
            <a:r>
              <a:rPr lang="en"/>
              <a:t> the year.</a:t>
            </a:r>
            <a:endParaRPr/>
          </a:p>
        </p:txBody>
      </p:sp>
      <p:pic>
        <p:nvPicPr>
          <p:cNvPr id="122" name="Google Shape;122;p21"/>
          <p:cNvPicPr preferRelativeResize="0"/>
          <p:nvPr/>
        </p:nvPicPr>
        <p:blipFill rotWithShape="1">
          <a:blip r:embed="rId3">
            <a:alphaModFix/>
          </a:blip>
          <a:srcRect b="1737" l="0" r="0" t="1727"/>
          <a:stretch/>
        </p:blipFill>
        <p:spPr>
          <a:xfrm>
            <a:off x="1260325" y="136250"/>
            <a:ext cx="7107949" cy="423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500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