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9" r:id="rId26"/>
    <p:sldId id="278" r:id="rId27"/>
    <p:sldId id="280" r:id="rId28"/>
    <p:sldId id="282" r:id="rId29"/>
    <p:sldId id="25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B6B9"/>
    <a:srgbClr val="BDBEC0"/>
    <a:srgbClr val="C7C8CA"/>
    <a:srgbClr val="AEB0B3"/>
    <a:srgbClr val="ABADB0"/>
    <a:srgbClr val="4D86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3217" autoAdjust="0"/>
  </p:normalViewPr>
  <p:slideViewPr>
    <p:cSldViewPr snapToGrid="0" snapToObjects="1">
      <p:cViewPr varScale="1">
        <p:scale>
          <a:sx n="77" d="100"/>
          <a:sy n="77" d="100"/>
        </p:scale>
        <p:origin x="498" y="90"/>
      </p:cViewPr>
      <p:guideLst/>
    </p:cSldViewPr>
  </p:slideViewPr>
  <p:notesTextViewPr>
    <p:cViewPr>
      <p:scale>
        <a:sx n="1" d="1"/>
        <a:sy n="1" d="1"/>
      </p:scale>
      <p:origin x="0" y="0"/>
    </p:cViewPr>
  </p:notesTextViewPr>
  <p:notesViewPr>
    <p:cSldViewPr snapToGrid="0" snapToObjects="1">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BF96C3-6123-4C73-BCE6-390888FF99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D096F4D-4F41-4A07-9A43-E11A966AD3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CB29C-02E5-44A0-B737-FE641B1D2817}" type="datetimeFigureOut">
              <a:rPr lang="en-US" smtClean="0"/>
              <a:t>3/19/2023</a:t>
            </a:fld>
            <a:endParaRPr lang="en-US" dirty="0"/>
          </a:p>
        </p:txBody>
      </p:sp>
      <p:sp>
        <p:nvSpPr>
          <p:cNvPr id="4" name="Footer Placeholder 3">
            <a:extLst>
              <a:ext uri="{FF2B5EF4-FFF2-40B4-BE49-F238E27FC236}">
                <a16:creationId xmlns:a16="http://schemas.microsoft.com/office/drawing/2014/main" id="{1BA6923F-537D-4CBC-90B7-A4808FFD08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38E1BA1-D1E4-411E-9E01-C8F5399BFE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ECA34E-02FE-42EE-BA45-4002CE73F7ED}" type="slidenum">
              <a:rPr lang="en-US" smtClean="0"/>
              <a:t>‹#›</a:t>
            </a:fld>
            <a:endParaRPr lang="en-US" dirty="0"/>
          </a:p>
        </p:txBody>
      </p:sp>
    </p:spTree>
    <p:extLst>
      <p:ext uri="{BB962C8B-B14F-4D97-AF65-F5344CB8AC3E}">
        <p14:creationId xmlns:p14="http://schemas.microsoft.com/office/powerpoint/2010/main" val="1445335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DF27C-23B7-9C40-8636-97E800621904}" type="datetimeFigureOut">
              <a:rPr lang="en-US" smtClean="0"/>
              <a:t>3/19/2023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EC937-7A34-054B-8EB2-234964957837}" type="slidenum">
              <a:rPr lang="en-US" smtClean="0"/>
              <a:t>‹#›</a:t>
            </a:fld>
            <a:endParaRPr lang="en-US" dirty="0"/>
          </a:p>
        </p:txBody>
      </p:sp>
    </p:spTree>
    <p:extLst>
      <p:ext uri="{BB962C8B-B14F-4D97-AF65-F5344CB8AC3E}">
        <p14:creationId xmlns:p14="http://schemas.microsoft.com/office/powerpoint/2010/main" val="52942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FEC937-7A34-054B-8EB2-234964957837}" type="slidenum">
              <a:rPr lang="en-US" smtClean="0"/>
              <a:t>1</a:t>
            </a:fld>
            <a:endParaRPr lang="en-US" dirty="0"/>
          </a:p>
        </p:txBody>
      </p:sp>
    </p:spTree>
    <p:extLst>
      <p:ext uri="{BB962C8B-B14F-4D97-AF65-F5344CB8AC3E}">
        <p14:creationId xmlns:p14="http://schemas.microsoft.com/office/powerpoint/2010/main" val="3485668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22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F976DE-F6A6-0149-ADAE-9BF528C6E6A9}"/>
              </a:ext>
            </a:extLst>
          </p:cNvPr>
          <p:cNvPicPr>
            <a:picLocks noChangeAspect="1"/>
          </p:cNvPicPr>
          <p:nvPr userDrawn="1"/>
        </p:nvPicPr>
        <p:blipFill>
          <a:blip r:embed="rId2"/>
          <a:stretch>
            <a:fillRect/>
          </a:stretch>
        </p:blipFill>
        <p:spPr>
          <a:xfrm>
            <a:off x="0" y="-2511239"/>
            <a:ext cx="16656424" cy="9369239"/>
          </a:xfrm>
          <a:prstGeom prst="rect">
            <a:avLst/>
          </a:prstGeom>
          <a:solidFill>
            <a:srgbClr val="BDBEC0"/>
          </a:solidFill>
        </p:spPr>
      </p:pic>
      <p:pic>
        <p:nvPicPr>
          <p:cNvPr id="21" name="Picture 20">
            <a:extLst>
              <a:ext uri="{FF2B5EF4-FFF2-40B4-BE49-F238E27FC236}">
                <a16:creationId xmlns:a16="http://schemas.microsoft.com/office/drawing/2014/main" id="{3249FAD6-8D2E-3F4B-BA86-AAC4EDBA953C}"/>
              </a:ext>
            </a:extLst>
          </p:cNvPr>
          <p:cNvPicPr>
            <a:picLocks noChangeAspect="1"/>
          </p:cNvPicPr>
          <p:nvPr userDrawn="1"/>
        </p:nvPicPr>
        <p:blipFill>
          <a:blip r:embed="rId3">
            <a:alphaModFix amt="25000"/>
          </a:blip>
          <a:stretch>
            <a:fillRect/>
          </a:stretch>
        </p:blipFill>
        <p:spPr>
          <a:xfrm>
            <a:off x="11507538" y="638576"/>
            <a:ext cx="1103670" cy="543193"/>
          </a:xfrm>
          <a:prstGeom prst="rect">
            <a:avLst/>
          </a:prstGeom>
        </p:spPr>
      </p:pic>
      <p:pic>
        <p:nvPicPr>
          <p:cNvPr id="17" name="Picture 16">
            <a:extLst>
              <a:ext uri="{FF2B5EF4-FFF2-40B4-BE49-F238E27FC236}">
                <a16:creationId xmlns:a16="http://schemas.microsoft.com/office/drawing/2014/main" id="{65886DC5-31D1-884F-A425-C917FE781D49}"/>
              </a:ext>
            </a:extLst>
          </p:cNvPr>
          <p:cNvPicPr>
            <a:picLocks noChangeAspect="1"/>
          </p:cNvPicPr>
          <p:nvPr userDrawn="1"/>
        </p:nvPicPr>
        <p:blipFill>
          <a:blip r:embed="rId3">
            <a:alphaModFix amt="25000"/>
          </a:blip>
          <a:stretch>
            <a:fillRect/>
          </a:stretch>
        </p:blipFill>
        <p:spPr>
          <a:xfrm>
            <a:off x="11976286" y="735260"/>
            <a:ext cx="1269845" cy="624980"/>
          </a:xfrm>
          <a:prstGeom prst="rect">
            <a:avLst/>
          </a:prstGeom>
        </p:spPr>
      </p:pic>
      <p:pic>
        <p:nvPicPr>
          <p:cNvPr id="3" name="Picture 2">
            <a:extLst>
              <a:ext uri="{FF2B5EF4-FFF2-40B4-BE49-F238E27FC236}">
                <a16:creationId xmlns:a16="http://schemas.microsoft.com/office/drawing/2014/main" id="{E945C6DD-CDAE-A643-9E13-29D255268009}"/>
              </a:ext>
            </a:extLst>
          </p:cNvPr>
          <p:cNvPicPr>
            <a:picLocks noChangeAspect="1"/>
          </p:cNvPicPr>
          <p:nvPr userDrawn="1"/>
        </p:nvPicPr>
        <p:blipFill>
          <a:blip r:embed="rId4"/>
          <a:stretch>
            <a:fillRect/>
          </a:stretch>
        </p:blipFill>
        <p:spPr>
          <a:xfrm>
            <a:off x="8742487" y="66765"/>
            <a:ext cx="3066380" cy="1503867"/>
          </a:xfrm>
          <a:prstGeom prst="rect">
            <a:avLst/>
          </a:prstGeom>
        </p:spPr>
      </p:pic>
      <p:sp>
        <p:nvSpPr>
          <p:cNvPr id="9" name="Oval 8">
            <a:extLst>
              <a:ext uri="{FF2B5EF4-FFF2-40B4-BE49-F238E27FC236}">
                <a16:creationId xmlns:a16="http://schemas.microsoft.com/office/drawing/2014/main" id="{552DA949-579F-6448-8C50-6AFB1BF34029}"/>
              </a:ext>
            </a:extLst>
          </p:cNvPr>
          <p:cNvSpPr/>
          <p:nvPr userDrawn="1"/>
        </p:nvSpPr>
        <p:spPr>
          <a:xfrm>
            <a:off x="5835127" y="-1642692"/>
            <a:ext cx="4581200" cy="4581200"/>
          </a:xfrm>
          <a:prstGeom prst="ellipse">
            <a:avLst/>
          </a:prstGeom>
          <a:gradFill flip="none" rotWithShape="1">
            <a:gsLst>
              <a:gs pos="0">
                <a:schemeClr val="bg1"/>
              </a:gs>
              <a:gs pos="73000">
                <a:schemeClr val="bg1">
                  <a:alpha val="0"/>
                </a:schemeClr>
              </a:gs>
            </a:gsLst>
            <a:path path="circle">
              <a:fillToRect l="50000" t="50000" r="50000" b="50000"/>
            </a:path>
            <a:tileRect/>
          </a:gradFill>
          <a:ln>
            <a:noFill/>
          </a:ln>
          <a:effectLst>
            <a:softEdge rad="393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6653B4A5-68B3-8545-9AFE-578DF86C5060}"/>
              </a:ext>
            </a:extLst>
          </p:cNvPr>
          <p:cNvPicPr>
            <a:picLocks noChangeAspect="1"/>
          </p:cNvPicPr>
          <p:nvPr userDrawn="1"/>
        </p:nvPicPr>
        <p:blipFill>
          <a:blip r:embed="rId3"/>
          <a:stretch>
            <a:fillRect/>
          </a:stretch>
        </p:blipFill>
        <p:spPr>
          <a:xfrm>
            <a:off x="7806235" y="910173"/>
            <a:ext cx="1872503" cy="921590"/>
          </a:xfrm>
          <a:prstGeom prst="rect">
            <a:avLst/>
          </a:prstGeom>
        </p:spPr>
      </p:pic>
      <p:sp>
        <p:nvSpPr>
          <p:cNvPr id="12" name="Rectangle 11">
            <a:extLst>
              <a:ext uri="{FF2B5EF4-FFF2-40B4-BE49-F238E27FC236}">
                <a16:creationId xmlns:a16="http://schemas.microsoft.com/office/drawing/2014/main" id="{BA2FA49A-A98C-6443-B01D-7612F50EDB51}"/>
              </a:ext>
            </a:extLst>
          </p:cNvPr>
          <p:cNvSpPr/>
          <p:nvPr userDrawn="1"/>
        </p:nvSpPr>
        <p:spPr>
          <a:xfrm>
            <a:off x="0" y="1047750"/>
            <a:ext cx="12192000" cy="5810250"/>
          </a:xfrm>
          <a:prstGeom prst="rect">
            <a:avLst/>
          </a:prstGeom>
          <a:gradFill>
            <a:gsLst>
              <a:gs pos="0">
                <a:schemeClr val="bg1">
                  <a:lumMod val="50000"/>
                  <a:alpha val="1000"/>
                </a:schemeClr>
              </a:gs>
              <a:gs pos="60000">
                <a:schemeClr val="bg1">
                  <a:lumMod val="50000"/>
                  <a:alpha val="85000"/>
                </a:schemeClr>
              </a:gs>
              <a:gs pos="40000">
                <a:schemeClr val="bg1">
                  <a:lumMod val="50000"/>
                  <a:alpha val="85000"/>
                </a:schemeClr>
              </a:gs>
              <a:gs pos="100000">
                <a:schemeClr val="bg1">
                  <a:lumMod val="5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9B9AA09F-715D-A34E-94B7-279D5FC00717}"/>
              </a:ext>
            </a:extLst>
          </p:cNvPr>
          <p:cNvSpPr>
            <a:spLocks noGrp="1"/>
          </p:cNvSpPr>
          <p:nvPr>
            <p:ph type="body" sz="quarter" idx="10"/>
          </p:nvPr>
        </p:nvSpPr>
        <p:spPr>
          <a:xfrm>
            <a:off x="1485900" y="3429000"/>
            <a:ext cx="9220200" cy="1017588"/>
          </a:xfrm>
          <a:prstGeom prst="rect">
            <a:avLst/>
          </a:prstGeom>
        </p:spPr>
        <p:txBody>
          <a:bodyPr anchor="ctr"/>
          <a:lstStyle>
            <a:lvl1pPr marL="0" indent="0" algn="ctr">
              <a:buNone/>
              <a:defRPr>
                <a:solidFill>
                  <a:schemeClr val="bg1"/>
                </a:solidFill>
                <a:effectLst>
                  <a:outerShdw blurRad="63500" dist="38100" dir="2700000" algn="tl" rotWithShape="0">
                    <a:schemeClr val="tx1">
                      <a:alpha val="60000"/>
                    </a:schemeClr>
                  </a:outerShdw>
                </a:effectLst>
              </a:defRPr>
            </a:lvl1pPr>
          </a:lstStyle>
          <a:p>
            <a:pPr lvl="0"/>
            <a:r>
              <a:rPr lang="en-US"/>
              <a:t>Click to edit Master text styles</a:t>
            </a:r>
          </a:p>
        </p:txBody>
      </p:sp>
      <p:sp>
        <p:nvSpPr>
          <p:cNvPr id="11" name="Title 10">
            <a:extLst>
              <a:ext uri="{FF2B5EF4-FFF2-40B4-BE49-F238E27FC236}">
                <a16:creationId xmlns:a16="http://schemas.microsoft.com/office/drawing/2014/main" id="{29EF441D-42DE-CF48-B0AB-48A5E97DABAF}"/>
              </a:ext>
            </a:extLst>
          </p:cNvPr>
          <p:cNvSpPr>
            <a:spLocks noGrp="1"/>
          </p:cNvSpPr>
          <p:nvPr>
            <p:ph type="title"/>
          </p:nvPr>
        </p:nvSpPr>
        <p:spPr>
          <a:xfrm>
            <a:off x="1283971" y="2200695"/>
            <a:ext cx="9624059" cy="652403"/>
          </a:xfrm>
          <a:prstGeom prst="rect">
            <a:avLst/>
          </a:prstGeom>
        </p:spPr>
        <p:txBody>
          <a:bodyPr anchor="ctr"/>
          <a:lstStyle>
            <a:lvl1pPr algn="ctr">
              <a:defRPr>
                <a:solidFill>
                  <a:schemeClr val="bg1"/>
                </a:solidFill>
                <a:effectLst>
                  <a:outerShdw blurRad="63500" dist="38100" dir="2700000" algn="tl" rotWithShape="0">
                    <a:schemeClr val="tx1">
                      <a:alpha val="60000"/>
                    </a:schemeClr>
                  </a:outerShdw>
                </a:effectLst>
              </a:defRPr>
            </a:lvl1pPr>
          </a:lstStyle>
          <a:p>
            <a:r>
              <a:rPr lang="en-US"/>
              <a:t>Click to edit Master title style</a:t>
            </a:r>
            <a:endParaRPr lang="en-US" dirty="0"/>
          </a:p>
        </p:txBody>
      </p:sp>
      <p:grpSp>
        <p:nvGrpSpPr>
          <p:cNvPr id="26" name="Group 25">
            <a:extLst>
              <a:ext uri="{FF2B5EF4-FFF2-40B4-BE49-F238E27FC236}">
                <a16:creationId xmlns:a16="http://schemas.microsoft.com/office/drawing/2014/main" id="{0022EFFE-2DFF-024C-9E1C-8AD26C70FB65}"/>
              </a:ext>
            </a:extLst>
          </p:cNvPr>
          <p:cNvGrpSpPr/>
          <p:nvPr userDrawn="1"/>
        </p:nvGrpSpPr>
        <p:grpSpPr>
          <a:xfrm>
            <a:off x="1283971" y="3193643"/>
            <a:ext cx="9624059" cy="2224502"/>
            <a:chOff x="1283971" y="3193643"/>
            <a:chExt cx="9624059" cy="2224502"/>
          </a:xfrm>
        </p:grpSpPr>
        <p:sp>
          <p:nvSpPr>
            <p:cNvPr id="23" name="Freeform 22">
              <a:extLst>
                <a:ext uri="{FF2B5EF4-FFF2-40B4-BE49-F238E27FC236}">
                  <a16:creationId xmlns:a16="http://schemas.microsoft.com/office/drawing/2014/main" id="{4DDC8259-5439-1141-977E-E10B205DD03B}"/>
                </a:ext>
              </a:extLst>
            </p:cNvPr>
            <p:cNvSpPr/>
            <p:nvPr userDrawn="1"/>
          </p:nvSpPr>
          <p:spPr>
            <a:xfrm rot="5400000">
              <a:off x="5935979" y="-1458365"/>
              <a:ext cx="320043" cy="9624059"/>
            </a:xfrm>
            <a:custGeom>
              <a:avLst/>
              <a:gdLst>
                <a:gd name="connsiteX0" fmla="*/ 0 w 320043"/>
                <a:gd name="connsiteY0" fmla="*/ 9624058 h 9624059"/>
                <a:gd name="connsiteX1" fmla="*/ 0 w 320043"/>
                <a:gd name="connsiteY1" fmla="*/ 22859 h 9624059"/>
                <a:gd name="connsiteX2" fmla="*/ 3 w 320043"/>
                <a:gd name="connsiteY2" fmla="*/ 22859 h 9624059"/>
                <a:gd name="connsiteX3" fmla="*/ 3 w 320043"/>
                <a:gd name="connsiteY3" fmla="*/ 0 h 9624059"/>
                <a:gd name="connsiteX4" fmla="*/ 320043 w 320043"/>
                <a:gd name="connsiteY4" fmla="*/ 0 h 9624059"/>
                <a:gd name="connsiteX5" fmla="*/ 320043 w 320043"/>
                <a:gd name="connsiteY5" fmla="*/ 45718 h 9624059"/>
                <a:gd name="connsiteX6" fmla="*/ 45720 w 320043"/>
                <a:gd name="connsiteY6" fmla="*/ 45718 h 9624059"/>
                <a:gd name="connsiteX7" fmla="*/ 45719 w 320043"/>
                <a:gd name="connsiteY7" fmla="*/ 9578340 h 9624059"/>
                <a:gd name="connsiteX8" fmla="*/ 320041 w 320043"/>
                <a:gd name="connsiteY8" fmla="*/ 9578340 h 9624059"/>
                <a:gd name="connsiteX9" fmla="*/ 320041 w 320043"/>
                <a:gd name="connsiteY9" fmla="*/ 9624059 h 9624059"/>
                <a:gd name="connsiteX10" fmla="*/ 1 w 320043"/>
                <a:gd name="connsiteY10" fmla="*/ 9624059 h 9624059"/>
                <a:gd name="connsiteX11" fmla="*/ 1 w 320043"/>
                <a:gd name="connsiteY11" fmla="*/ 9624058 h 962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043" h="9624059">
                  <a:moveTo>
                    <a:pt x="0" y="9624058"/>
                  </a:moveTo>
                  <a:lnTo>
                    <a:pt x="0" y="22859"/>
                  </a:lnTo>
                  <a:lnTo>
                    <a:pt x="3" y="22859"/>
                  </a:lnTo>
                  <a:lnTo>
                    <a:pt x="3" y="0"/>
                  </a:lnTo>
                  <a:lnTo>
                    <a:pt x="320043" y="0"/>
                  </a:lnTo>
                  <a:lnTo>
                    <a:pt x="320043" y="45718"/>
                  </a:lnTo>
                  <a:lnTo>
                    <a:pt x="45720" y="45718"/>
                  </a:lnTo>
                  <a:lnTo>
                    <a:pt x="45719" y="9578340"/>
                  </a:lnTo>
                  <a:lnTo>
                    <a:pt x="320041" y="9578340"/>
                  </a:lnTo>
                  <a:lnTo>
                    <a:pt x="320041" y="9624059"/>
                  </a:lnTo>
                  <a:lnTo>
                    <a:pt x="1" y="9624059"/>
                  </a:lnTo>
                  <a:lnTo>
                    <a:pt x="1" y="962405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a:extLst>
                <a:ext uri="{FF2B5EF4-FFF2-40B4-BE49-F238E27FC236}">
                  <a16:creationId xmlns:a16="http://schemas.microsoft.com/office/drawing/2014/main" id="{B28BC5D8-96D5-C34F-8298-7A33B7CC9695}"/>
                </a:ext>
              </a:extLst>
            </p:cNvPr>
            <p:cNvSpPr/>
            <p:nvPr userDrawn="1"/>
          </p:nvSpPr>
          <p:spPr>
            <a:xfrm rot="16200000" flipV="1">
              <a:off x="5935979" y="-252659"/>
              <a:ext cx="320043" cy="9624059"/>
            </a:xfrm>
            <a:custGeom>
              <a:avLst/>
              <a:gdLst>
                <a:gd name="connsiteX0" fmla="*/ 0 w 320043"/>
                <a:gd name="connsiteY0" fmla="*/ 9624058 h 9624059"/>
                <a:gd name="connsiteX1" fmla="*/ 0 w 320043"/>
                <a:gd name="connsiteY1" fmla="*/ 22859 h 9624059"/>
                <a:gd name="connsiteX2" fmla="*/ 3 w 320043"/>
                <a:gd name="connsiteY2" fmla="*/ 22859 h 9624059"/>
                <a:gd name="connsiteX3" fmla="*/ 3 w 320043"/>
                <a:gd name="connsiteY3" fmla="*/ 0 h 9624059"/>
                <a:gd name="connsiteX4" fmla="*/ 320043 w 320043"/>
                <a:gd name="connsiteY4" fmla="*/ 0 h 9624059"/>
                <a:gd name="connsiteX5" fmla="*/ 320043 w 320043"/>
                <a:gd name="connsiteY5" fmla="*/ 45718 h 9624059"/>
                <a:gd name="connsiteX6" fmla="*/ 45720 w 320043"/>
                <a:gd name="connsiteY6" fmla="*/ 45718 h 9624059"/>
                <a:gd name="connsiteX7" fmla="*/ 45719 w 320043"/>
                <a:gd name="connsiteY7" fmla="*/ 9578340 h 9624059"/>
                <a:gd name="connsiteX8" fmla="*/ 320041 w 320043"/>
                <a:gd name="connsiteY8" fmla="*/ 9578340 h 9624059"/>
                <a:gd name="connsiteX9" fmla="*/ 320041 w 320043"/>
                <a:gd name="connsiteY9" fmla="*/ 9624059 h 9624059"/>
                <a:gd name="connsiteX10" fmla="*/ 1 w 320043"/>
                <a:gd name="connsiteY10" fmla="*/ 9624059 h 9624059"/>
                <a:gd name="connsiteX11" fmla="*/ 1 w 320043"/>
                <a:gd name="connsiteY11" fmla="*/ 9624058 h 962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043" h="9624059">
                  <a:moveTo>
                    <a:pt x="0" y="9624058"/>
                  </a:moveTo>
                  <a:lnTo>
                    <a:pt x="0" y="22859"/>
                  </a:lnTo>
                  <a:lnTo>
                    <a:pt x="3" y="22859"/>
                  </a:lnTo>
                  <a:lnTo>
                    <a:pt x="3" y="0"/>
                  </a:lnTo>
                  <a:lnTo>
                    <a:pt x="320043" y="0"/>
                  </a:lnTo>
                  <a:lnTo>
                    <a:pt x="320043" y="45718"/>
                  </a:lnTo>
                  <a:lnTo>
                    <a:pt x="45720" y="45718"/>
                  </a:lnTo>
                  <a:lnTo>
                    <a:pt x="45719" y="9578340"/>
                  </a:lnTo>
                  <a:lnTo>
                    <a:pt x="320041" y="9578340"/>
                  </a:lnTo>
                  <a:lnTo>
                    <a:pt x="320041" y="9624059"/>
                  </a:lnTo>
                  <a:lnTo>
                    <a:pt x="1" y="9624059"/>
                  </a:lnTo>
                  <a:lnTo>
                    <a:pt x="1" y="962405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Half Frame 24">
              <a:extLst>
                <a:ext uri="{FF2B5EF4-FFF2-40B4-BE49-F238E27FC236}">
                  <a16:creationId xmlns:a16="http://schemas.microsoft.com/office/drawing/2014/main" id="{DD6367FF-B8D4-624E-87F8-36D5E50D49BE}"/>
                </a:ext>
              </a:extLst>
            </p:cNvPr>
            <p:cNvSpPr/>
            <p:nvPr userDrawn="1"/>
          </p:nvSpPr>
          <p:spPr>
            <a:xfrm rot="13500000">
              <a:off x="5765073" y="4756291"/>
              <a:ext cx="661854" cy="661854"/>
            </a:xfrm>
            <a:prstGeom prst="halfFrame">
              <a:avLst>
                <a:gd name="adj1" fmla="val 6273"/>
                <a:gd name="adj2" fmla="val 62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pic>
        <p:nvPicPr>
          <p:cNvPr id="18" name="Picture 17">
            <a:extLst>
              <a:ext uri="{FF2B5EF4-FFF2-40B4-BE49-F238E27FC236}">
                <a16:creationId xmlns:a16="http://schemas.microsoft.com/office/drawing/2014/main" id="{F72FC533-DFC8-1946-8ABA-A4A320022DD5}"/>
              </a:ext>
            </a:extLst>
          </p:cNvPr>
          <p:cNvPicPr>
            <a:picLocks noChangeAspect="1"/>
          </p:cNvPicPr>
          <p:nvPr userDrawn="1"/>
        </p:nvPicPr>
        <p:blipFill>
          <a:blip r:embed="rId4"/>
          <a:stretch>
            <a:fillRect/>
          </a:stretch>
        </p:blipFill>
        <p:spPr>
          <a:xfrm>
            <a:off x="-1233520" y="619078"/>
            <a:ext cx="4555160" cy="2234020"/>
          </a:xfrm>
          <a:prstGeom prst="rect">
            <a:avLst/>
          </a:prstGeom>
        </p:spPr>
      </p:pic>
      <p:pic>
        <p:nvPicPr>
          <p:cNvPr id="22" name="Picture 21">
            <a:extLst>
              <a:ext uri="{FF2B5EF4-FFF2-40B4-BE49-F238E27FC236}">
                <a16:creationId xmlns:a16="http://schemas.microsoft.com/office/drawing/2014/main" id="{25CC0ADD-098C-0445-BEA6-96A944C3F8B4}"/>
              </a:ext>
            </a:extLst>
          </p:cNvPr>
          <p:cNvPicPr>
            <a:picLocks noChangeAspect="1"/>
          </p:cNvPicPr>
          <p:nvPr userDrawn="1"/>
        </p:nvPicPr>
        <p:blipFill>
          <a:blip r:embed="rId3">
            <a:alphaModFix amt="25000"/>
          </a:blip>
          <a:stretch>
            <a:fillRect/>
          </a:stretch>
        </p:blipFill>
        <p:spPr>
          <a:xfrm>
            <a:off x="4061134" y="638575"/>
            <a:ext cx="1103670" cy="543193"/>
          </a:xfrm>
          <a:prstGeom prst="rect">
            <a:avLst/>
          </a:prstGeom>
        </p:spPr>
      </p:pic>
    </p:spTree>
    <p:extLst>
      <p:ext uri="{BB962C8B-B14F-4D97-AF65-F5344CB8AC3E}">
        <p14:creationId xmlns:p14="http://schemas.microsoft.com/office/powerpoint/2010/main" val="187950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utoRev="1" fill="hold" nodeType="withEffect">
                                  <p:stCondLst>
                                    <p:cond delay="0"/>
                                  </p:stCondLst>
                                  <p:childTnLst>
                                    <p:animMotion origin="layout" path="M -0.04284 0.00069 L -0.12461 0.00069 " pathEditMode="relative" rAng="0" ptsTypes="AA">
                                      <p:cBhvr>
                                        <p:cTn id="6" dur="25000" fill="hold"/>
                                        <p:tgtEl>
                                          <p:spTgt spid="7"/>
                                        </p:tgtEl>
                                        <p:attrNameLst>
                                          <p:attrName>ppt_x</p:attrName>
                                          <p:attrName>ppt_y</p:attrName>
                                        </p:attrNameLst>
                                      </p:cBhvr>
                                      <p:rCtr x="-4089" y="0"/>
                                    </p:animMotion>
                                  </p:childTnLst>
                                </p:cTn>
                              </p:par>
                              <p:par>
                                <p:cTn id="7" presetID="42" presetClass="path" presetSubtype="0" repeatCount="indefinite" autoRev="1" fill="remove" grpId="0" nodeType="withEffect">
                                  <p:stCondLst>
                                    <p:cond delay="0"/>
                                  </p:stCondLst>
                                  <p:childTnLst>
                                    <p:animMotion origin="layout" path="M 3.75E-6 -4.44444E-6 L -0.22019 0.06598 " pathEditMode="relative" rAng="0" ptsTypes="AA">
                                      <p:cBhvr>
                                        <p:cTn id="8" dur="25000" fill="hold"/>
                                        <p:tgtEl>
                                          <p:spTgt spid="9"/>
                                        </p:tgtEl>
                                        <p:attrNameLst>
                                          <p:attrName>ppt_x</p:attrName>
                                          <p:attrName>ppt_y</p:attrName>
                                        </p:attrNameLst>
                                      </p:cBhvr>
                                      <p:rCtr x="-11016" y="3287"/>
                                    </p:animMotion>
                                  </p:childTnLst>
                                </p:cTn>
                              </p:par>
                              <p:par>
                                <p:cTn id="9" presetID="42" presetClass="path" presetSubtype="0" repeatCount="indefinite" autoRev="1" fill="remove" nodeType="withEffect">
                                  <p:stCondLst>
                                    <p:cond delay="0"/>
                                  </p:stCondLst>
                                  <p:childTnLst>
                                    <p:animMotion origin="layout" path="M 2.70833E-6 1.48148E-6 L -0.33907 1.48148E-6 " pathEditMode="relative" rAng="0" ptsTypes="AA">
                                      <p:cBhvr>
                                        <p:cTn id="10" dur="25000" fill="hold"/>
                                        <p:tgtEl>
                                          <p:spTgt spid="5"/>
                                        </p:tgtEl>
                                        <p:attrNameLst>
                                          <p:attrName>ppt_x</p:attrName>
                                          <p:attrName>ppt_y</p:attrName>
                                        </p:attrNameLst>
                                      </p:cBhvr>
                                      <p:rCtr x="-16953" y="0"/>
                                    </p:animMotion>
                                  </p:childTnLst>
                                </p:cTn>
                              </p:par>
                              <p:par>
                                <p:cTn id="11" presetID="42" presetClass="path" presetSubtype="0" repeatCount="indefinite" autoRev="1" fill="remove" nodeType="withEffect">
                                  <p:stCondLst>
                                    <p:cond delay="0"/>
                                  </p:stCondLst>
                                  <p:childTnLst>
                                    <p:animMotion origin="layout" path="M 5E-6 2.22222E-6 L -0.1612 -0.0007 " pathEditMode="relative" rAng="0" ptsTypes="AA">
                                      <p:cBhvr>
                                        <p:cTn id="12" dur="25000" fill="hold"/>
                                        <p:tgtEl>
                                          <p:spTgt spid="17"/>
                                        </p:tgtEl>
                                        <p:attrNameLst>
                                          <p:attrName>ppt_x</p:attrName>
                                          <p:attrName>ppt_y</p:attrName>
                                        </p:attrNameLst>
                                      </p:cBhvr>
                                      <p:rCtr x="-8060" y="-46"/>
                                    </p:animMotion>
                                  </p:childTnLst>
                                </p:cTn>
                              </p:par>
                              <p:par>
                                <p:cTn id="13" presetID="42" presetClass="path" presetSubtype="0" repeatCount="indefinite" autoRev="1" fill="remove" nodeType="withEffect">
                                  <p:stCondLst>
                                    <p:cond delay="0"/>
                                  </p:stCondLst>
                                  <p:childTnLst>
                                    <p:animMotion origin="layout" path="M 1.45833E-6 -2.96296E-6 L -0.21341 0.00255 " pathEditMode="relative" rAng="0" ptsTypes="AA">
                                      <p:cBhvr>
                                        <p:cTn id="14" dur="25000" fill="hold"/>
                                        <p:tgtEl>
                                          <p:spTgt spid="3"/>
                                        </p:tgtEl>
                                        <p:attrNameLst>
                                          <p:attrName>ppt_x</p:attrName>
                                          <p:attrName>ppt_y</p:attrName>
                                        </p:attrNameLst>
                                      </p:cBhvr>
                                      <p:rCtr x="-10677" y="116"/>
                                    </p:animMotion>
                                  </p:childTnLst>
                                </p:cTn>
                              </p:par>
                              <p:par>
                                <p:cTn id="15" presetID="42" presetClass="path" presetSubtype="0" repeatCount="indefinite" autoRev="1" fill="remove" nodeType="withEffect">
                                  <p:stCondLst>
                                    <p:cond delay="0"/>
                                  </p:stCondLst>
                                  <p:childTnLst>
                                    <p:animMotion origin="layout" path="M 4.79167E-6 1.11111E-6 L -0.39883 1.11111E-6 " pathEditMode="relative" rAng="0" ptsTypes="AA">
                                      <p:cBhvr>
                                        <p:cTn id="16" dur="25000" fill="hold"/>
                                        <p:tgtEl>
                                          <p:spTgt spid="22"/>
                                        </p:tgtEl>
                                        <p:attrNameLst>
                                          <p:attrName>ppt_x</p:attrName>
                                          <p:attrName>ppt_y</p:attrName>
                                        </p:attrNameLst>
                                      </p:cBhvr>
                                      <p:rCtr x="-19948" y="0"/>
                                    </p:animMotion>
                                  </p:childTnLst>
                                </p:cTn>
                              </p:par>
                              <p:par>
                                <p:cTn id="17" presetID="42" presetClass="path" presetSubtype="0" repeatCount="indefinite" autoRev="1" fill="remove" nodeType="withEffect">
                                  <p:stCondLst>
                                    <p:cond delay="0"/>
                                  </p:stCondLst>
                                  <p:childTnLst>
                                    <p:animMotion origin="layout" path="M -2.5E-6 1.11111E-6 L -0.33906 1.11111E-6 " pathEditMode="relative" rAng="0" ptsTypes="AA">
                                      <p:cBhvr>
                                        <p:cTn id="18" dur="25000" fill="hold"/>
                                        <p:tgtEl>
                                          <p:spTgt spid="21"/>
                                        </p:tgtEl>
                                        <p:attrNameLst>
                                          <p:attrName>ppt_x</p:attrName>
                                          <p:attrName>ppt_y</p:attrName>
                                        </p:attrNameLst>
                                      </p:cBhvr>
                                      <p:rCtr x="-16953" y="0"/>
                                    </p:animMotion>
                                  </p:childTnLst>
                                </p:cTn>
                              </p:par>
                              <p:par>
                                <p:cTn id="19" presetID="42" presetClass="path" presetSubtype="0" repeatCount="indefinite" autoRev="1" fill="remove" nodeType="withEffect">
                                  <p:stCondLst>
                                    <p:cond delay="0"/>
                                  </p:stCondLst>
                                  <p:childTnLst>
                                    <p:animMotion origin="layout" path="M 3.125E-6 7.40741E-7 L -0.30091 0.01412 " pathEditMode="relative" rAng="0" ptsTypes="AA">
                                      <p:cBhvr>
                                        <p:cTn id="20" dur="25000" fill="hold"/>
                                        <p:tgtEl>
                                          <p:spTgt spid="18"/>
                                        </p:tgtEl>
                                        <p:attrNameLst>
                                          <p:attrName>ppt_x</p:attrName>
                                          <p:attrName>ppt_y</p:attrName>
                                        </p:attrNameLst>
                                      </p:cBhvr>
                                      <p:rCtr x="-15039" y="694"/>
                                    </p:animMotion>
                                  </p:childTnLst>
                                </p:cTn>
                              </p:par>
                              <p:par>
                                <p:cTn id="21" presetID="6" presetClass="entr" presetSubtype="16" fill="hold" nodeType="with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3000"/>
                                        <p:tgtEl>
                                          <p:spTgt spid="11"/>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fade">
                                      <p:cBhvr>
                                        <p:cTn id="29" dur="3000"/>
                                        <p:tgtEl>
                                          <p:spTgt spid="1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xit" presetSubtype="32" fill="hold" nodeType="clickEffect">
                                  <p:stCondLst>
                                    <p:cond delay="500"/>
                                  </p:stCondLst>
                                  <p:childTnLst>
                                    <p:animEffect transition="out" filter="circle(out)">
                                      <p:cBhvr>
                                        <p:cTn id="33" dur="2000"/>
                                        <p:tgtEl>
                                          <p:spTgt spid="26"/>
                                        </p:tgtEl>
                                      </p:cBhvr>
                                    </p:animEffect>
                                    <p:set>
                                      <p:cBhvr>
                                        <p:cTn id="34" dur="1" fill="hold">
                                          <p:stCondLst>
                                            <p:cond delay="1999"/>
                                          </p:stCondLst>
                                        </p:cTn>
                                        <p:tgtEl>
                                          <p:spTgt spid="26"/>
                                        </p:tgtEl>
                                        <p:attrNameLst>
                                          <p:attrName>style.visibility</p:attrName>
                                        </p:attrNameLst>
                                      </p:cBhvr>
                                      <p:to>
                                        <p:strVal val="hidden"/>
                                      </p:to>
                                    </p:set>
                                  </p:childTnLst>
                                </p:cTn>
                              </p:par>
                              <p:par>
                                <p:cTn id="35" presetID="10" presetClass="exit" presetSubtype="0" fill="hold" grpId="1" nodeType="withEffect">
                                  <p:stCondLst>
                                    <p:cond delay="500"/>
                                  </p:stCondLst>
                                  <p:childTnLst>
                                    <p:animEffect transition="out" filter="fade">
                                      <p:cBhvr>
                                        <p:cTn id="36" dur="2000"/>
                                        <p:tgtEl>
                                          <p:spTgt spid="11"/>
                                        </p:tgtEl>
                                      </p:cBhvr>
                                    </p:animEffect>
                                    <p:set>
                                      <p:cBhvr>
                                        <p:cTn id="37" dur="1" fill="hold">
                                          <p:stCondLst>
                                            <p:cond delay="1999"/>
                                          </p:stCondLst>
                                        </p:cTn>
                                        <p:tgtEl>
                                          <p:spTgt spid="11"/>
                                        </p:tgtEl>
                                        <p:attrNameLst>
                                          <p:attrName>style.visibility</p:attrName>
                                        </p:attrNameLst>
                                      </p:cBhvr>
                                      <p:to>
                                        <p:strVal val="hidden"/>
                                      </p:to>
                                    </p:set>
                                  </p:childTnLst>
                                </p:cTn>
                              </p:par>
                              <p:par>
                                <p:cTn id="38" presetID="10" presetClass="exit" presetSubtype="0" fill="hold" grpId="1" nodeType="withEffect">
                                  <p:stCondLst>
                                    <p:cond delay="1000"/>
                                  </p:stCondLst>
                                  <p:childTnLst>
                                    <p:animEffect transition="out" filter="fade">
                                      <p:cBhvr>
                                        <p:cTn id="39" dur="2000"/>
                                        <p:tgtEl>
                                          <p:spTgt spid="10">
                                            <p:txEl>
                                              <p:pRg st="0" end="0"/>
                                            </p:txEl>
                                          </p:spTgt>
                                        </p:tgtEl>
                                      </p:cBhvr>
                                    </p:animEffect>
                                    <p:set>
                                      <p:cBhvr>
                                        <p:cTn id="40" dur="1" fill="hold">
                                          <p:stCondLst>
                                            <p:cond delay="1999"/>
                                          </p:stCondLst>
                                        </p:cTn>
                                        <p:tgtEl>
                                          <p:spTgt spid="10">
                                            <p:txEl>
                                              <p:pRg st="0" end="0"/>
                                            </p:txEl>
                                          </p:spTgt>
                                        </p:tgtEl>
                                        <p:attrNameLst>
                                          <p:attrName>style.visibility</p:attrName>
                                        </p:attrNameLst>
                                      </p:cBhvr>
                                      <p:to>
                                        <p:strVal val="hidden"/>
                                      </p:to>
                                    </p:set>
                                  </p:childTnLst>
                                </p:cTn>
                              </p:par>
                              <p:par>
                                <p:cTn id="41" presetID="10" presetClass="exit" presetSubtype="0" fill="hold" grpId="0" nodeType="withEffect">
                                  <p:stCondLst>
                                    <p:cond delay="500"/>
                                  </p:stCondLst>
                                  <p:childTnLst>
                                    <p:animEffect transition="out" filter="fade">
                                      <p:cBhvr>
                                        <p:cTn id="42" dur="1000"/>
                                        <p:tgtEl>
                                          <p:spTgt spid="12"/>
                                        </p:tgtEl>
                                      </p:cBhvr>
                                    </p:animEffect>
                                    <p:set>
                                      <p:cBhvr>
                                        <p:cTn id="43"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0" grpId="0" build="p">
        <p:tmplLst>
          <p:tmpl lvl="1">
            <p:tnLst>
              <p:par>
                <p:cTn presetID="10" presetClass="entr" presetSubtype="0" fill="hold" nodeType="withEffect">
                  <p:stCondLst>
                    <p:cond delay="2000"/>
                  </p:stCondLst>
                  <p:childTnLst>
                    <p:set>
                      <p:cBhvr>
                        <p:cTn dur="1" fill="hold">
                          <p:stCondLst>
                            <p:cond delay="0"/>
                          </p:stCondLst>
                        </p:cTn>
                        <p:tgtEl>
                          <p:spTgt spid="10"/>
                        </p:tgtEl>
                        <p:attrNameLst>
                          <p:attrName>style.visibility</p:attrName>
                        </p:attrNameLst>
                      </p:cBhvr>
                      <p:to>
                        <p:strVal val="visible"/>
                      </p:to>
                    </p:set>
                    <p:animEffect transition="in" filter="fade">
                      <p:cBhvr>
                        <p:cTn dur="3000"/>
                        <p:tgtEl>
                          <p:spTgt spid="10"/>
                        </p:tgtEl>
                      </p:cBhvr>
                    </p:animEffect>
                  </p:childTnLst>
                </p:cTn>
              </p:par>
            </p:tnLst>
          </p:tmpl>
        </p:tmplLst>
      </p:bldP>
      <p:bldP spid="10" grpId="1" build="p">
        <p:tmplLst>
          <p:tmpl lvl="1">
            <p:tnLst>
              <p:par>
                <p:cTn presetID="10" presetClass="exit" presetSubtype="0" fill="hold" nodeType="withEffect">
                  <p:stCondLst>
                    <p:cond delay="1000"/>
                  </p:stCondLst>
                  <p:childTnLst>
                    <p:animEffect transition="out" filter="fade">
                      <p:cBhvr>
                        <p:cTn dur="2000"/>
                        <p:tgtEl>
                          <p:spTgt spid="10"/>
                        </p:tgtEl>
                      </p:cBhvr>
                    </p:animEffect>
                    <p:set>
                      <p:cBhvr>
                        <p:cTn dur="1" fill="hold">
                          <p:stCondLst>
                            <p:cond delay="1999"/>
                          </p:stCondLst>
                        </p:cTn>
                        <p:tgtEl>
                          <p:spTgt spid="10"/>
                        </p:tgtEl>
                        <p:attrNameLst>
                          <p:attrName>style.visibility</p:attrName>
                        </p:attrNameLst>
                      </p:cBhvr>
                      <p:to>
                        <p:strVal val="hidden"/>
                      </p:to>
                    </p:set>
                  </p:childTnLst>
                </p:cTn>
              </p:par>
            </p:tnLst>
          </p:tmpl>
        </p:tmplLst>
      </p:bldP>
      <p:bldP spid="11" grpId="0"/>
      <p:bldP spid="11" grpId="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B4B6B9">
            <a:alpha val="22000"/>
          </a:srgbClr>
        </a:solidFill>
        <a:effectLst/>
      </p:bgPr>
    </p:bg>
    <p:spTree>
      <p:nvGrpSpPr>
        <p:cNvPr id="1" name=""/>
        <p:cNvGrpSpPr/>
        <p:nvPr/>
      </p:nvGrpSpPr>
      <p:grpSpPr>
        <a:xfrm>
          <a:off x="0" y="0"/>
          <a:ext cx="0" cy="0"/>
          <a:chOff x="0" y="0"/>
          <a:chExt cx="0" cy="0"/>
        </a:xfrm>
      </p:grpSpPr>
      <p:sp>
        <p:nvSpPr>
          <p:cNvPr id="19" name="Title 10">
            <a:extLst>
              <a:ext uri="{FF2B5EF4-FFF2-40B4-BE49-F238E27FC236}">
                <a16:creationId xmlns:a16="http://schemas.microsoft.com/office/drawing/2014/main" id="{D7D0BB45-8770-4FB3-8208-254DBB127E93}"/>
              </a:ext>
            </a:extLst>
          </p:cNvPr>
          <p:cNvSpPr>
            <a:spLocks noGrp="1"/>
          </p:cNvSpPr>
          <p:nvPr>
            <p:ph type="title"/>
          </p:nvPr>
        </p:nvSpPr>
        <p:spPr>
          <a:xfrm>
            <a:off x="1283971" y="684315"/>
            <a:ext cx="9624059" cy="652403"/>
          </a:xfrm>
          <a:prstGeom prst="rect">
            <a:avLst/>
          </a:prstGeom>
        </p:spPr>
        <p:txBody>
          <a:bodyPr anchor="ctr"/>
          <a:lstStyle>
            <a:lvl1pPr algn="ctr">
              <a:defRPr>
                <a:solidFill>
                  <a:schemeClr val="bg1"/>
                </a:solidFill>
                <a:effectLst>
                  <a:outerShdw blurRad="63500" dist="38100" dir="2700000" algn="tl" rotWithShape="0">
                    <a:schemeClr val="tx1">
                      <a:alpha val="60000"/>
                    </a:scheme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9758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300"/>
                                        <p:tgtEl>
                                          <p:spTgt spid="19"/>
                                        </p:tgtEl>
                                      </p:cBhvr>
                                    </p:animEffect>
                                  </p:childTnLst>
                                </p:cTn>
                              </p:par>
                              <p:par>
                                <p:cTn id="8" presetID="10" presetClass="exit" presetSubtype="0" fill="hold" grpId="1" nodeType="withEffect">
                                  <p:stCondLst>
                                    <p:cond delay="0"/>
                                  </p:stCondLst>
                                  <p:childTnLst>
                                    <p:animEffect transition="out" filter="fade">
                                      <p:cBhvr>
                                        <p:cTn id="9" dur="2000"/>
                                        <p:tgtEl>
                                          <p:spTgt spid="19"/>
                                        </p:tgtEl>
                                      </p:cBhvr>
                                    </p:animEffect>
                                    <p:set>
                                      <p:cBhvr>
                                        <p:cTn id="10" dur="1" fill="hold">
                                          <p:stCondLst>
                                            <p:cond delay="1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5183"/>
      </p:ext>
    </p:extLst>
  </p:cSld>
  <p:clrMap bg1="lt1" tx1="dk1" bg2="lt2" tx2="dk2" accent1="accent1" accent2="accent2" accent3="accent3" accent4="accent4" accent5="accent5" accent6="accent6" hlink="hlink" folHlink="folHlink"/>
  <p:sldLayoutIdLst>
    <p:sldLayoutId id="2147483649" r:id="rId1"/>
    <p:sldLayoutId id="214748367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E6B0CD-B834-EF4F-AFA1-83526B4B7E7F}"/>
              </a:ext>
            </a:extLst>
          </p:cNvPr>
          <p:cNvSpPr>
            <a:spLocks noGrp="1"/>
          </p:cNvSpPr>
          <p:nvPr>
            <p:ph type="title"/>
          </p:nvPr>
        </p:nvSpPr>
        <p:spPr/>
        <p:txBody>
          <a:bodyPr/>
          <a:lstStyle/>
          <a:p>
            <a:r>
              <a:rPr lang="en-US" dirty="0"/>
              <a:t>VISHNU A</a:t>
            </a:r>
          </a:p>
        </p:txBody>
      </p:sp>
      <p:sp>
        <p:nvSpPr>
          <p:cNvPr id="5" name="Text Placeholder 4">
            <a:extLst>
              <a:ext uri="{FF2B5EF4-FFF2-40B4-BE49-F238E27FC236}">
                <a16:creationId xmlns:a16="http://schemas.microsoft.com/office/drawing/2014/main" id="{4B02509B-B6E1-9D46-BF6C-FAFD783D8548}"/>
              </a:ext>
            </a:extLst>
          </p:cNvPr>
          <p:cNvSpPr>
            <a:spLocks noGrp="1"/>
          </p:cNvSpPr>
          <p:nvPr>
            <p:ph type="body" sz="quarter" idx="10"/>
          </p:nvPr>
        </p:nvSpPr>
        <p:spPr/>
        <p:txBody>
          <a:bodyPr/>
          <a:lstStyle/>
          <a:p>
            <a:r>
              <a:rPr lang="en-US" dirty="0"/>
              <a:t>FINAL PROJECT CLOUD COMPUTING</a:t>
            </a:r>
          </a:p>
        </p:txBody>
      </p:sp>
    </p:spTree>
    <p:extLst>
      <p:ext uri="{BB962C8B-B14F-4D97-AF65-F5344CB8AC3E}">
        <p14:creationId xmlns:p14="http://schemas.microsoft.com/office/powerpoint/2010/main" val="182356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98F7-B3C9-40C3-9FD1-7C3999DE729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9C107E05-7131-49DC-93B4-CF96F1B0B4F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67175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5AB96-38DA-497E-B6B7-FDAAD6ABDCD1}"/>
              </a:ext>
            </a:extLst>
          </p:cNvPr>
          <p:cNvSpPr>
            <a:spLocks noGrp="1"/>
          </p:cNvSpPr>
          <p:nvPr>
            <p:ph type="title"/>
          </p:nvPr>
        </p:nvSpPr>
        <p:spPr/>
        <p:txBody>
          <a:bodyPr/>
          <a:lstStyle/>
          <a:p>
            <a:endParaRPr lang="en-US"/>
          </a:p>
        </p:txBody>
      </p:sp>
      <p:pic>
        <p:nvPicPr>
          <p:cNvPr id="4" name="Picture 3" descr="Graphical user interface, application&#10;&#10;Description automatically generated">
            <a:extLst>
              <a:ext uri="{FF2B5EF4-FFF2-40B4-BE49-F238E27FC236}">
                <a16:creationId xmlns:a16="http://schemas.microsoft.com/office/drawing/2014/main" id="{8E98A8A1-F2BE-4662-8F49-CD7DFC20D511}"/>
              </a:ext>
            </a:extLst>
          </p:cNvPr>
          <p:cNvPicPr>
            <a:picLocks noChangeAspect="1"/>
          </p:cNvPicPr>
          <p:nvPr/>
        </p:nvPicPr>
        <p:blipFill rotWithShape="1">
          <a:blip r:embed="rId2"/>
          <a:srcRect t="43777" r="16681" b="36666"/>
          <a:stretch/>
        </p:blipFill>
        <p:spPr>
          <a:xfrm>
            <a:off x="1" y="0"/>
            <a:ext cx="12191999" cy="6858000"/>
          </a:xfrm>
          <a:prstGeom prst="rect">
            <a:avLst/>
          </a:prstGeom>
        </p:spPr>
      </p:pic>
    </p:spTree>
    <p:extLst>
      <p:ext uri="{BB962C8B-B14F-4D97-AF65-F5344CB8AC3E}">
        <p14:creationId xmlns:p14="http://schemas.microsoft.com/office/powerpoint/2010/main" val="202728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69B4-6A4F-4B03-BDBD-D84207A0161C}"/>
              </a:ext>
            </a:extLst>
          </p:cNvPr>
          <p:cNvSpPr>
            <a:spLocks noGrp="1"/>
          </p:cNvSpPr>
          <p:nvPr>
            <p:ph type="title"/>
          </p:nvPr>
        </p:nvSpPr>
        <p:spPr/>
        <p:txBody>
          <a:bodyPr/>
          <a:lstStyle/>
          <a:p>
            <a:endParaRPr lang="en-US"/>
          </a:p>
        </p:txBody>
      </p:sp>
      <p:pic>
        <p:nvPicPr>
          <p:cNvPr id="4" name="Picture 3" descr="Graphical user interface, application&#10;&#10;Description automatically generated">
            <a:extLst>
              <a:ext uri="{FF2B5EF4-FFF2-40B4-BE49-F238E27FC236}">
                <a16:creationId xmlns:a16="http://schemas.microsoft.com/office/drawing/2014/main" id="{6BBCE3C1-CE72-4384-9EBC-1D3E5D6EA9BC}"/>
              </a:ext>
            </a:extLst>
          </p:cNvPr>
          <p:cNvPicPr>
            <a:picLocks noChangeAspect="1"/>
          </p:cNvPicPr>
          <p:nvPr/>
        </p:nvPicPr>
        <p:blipFill rotWithShape="1">
          <a:blip r:embed="rId2"/>
          <a:srcRect t="44308" r="16420" b="36615"/>
          <a:stretch/>
        </p:blipFill>
        <p:spPr>
          <a:xfrm>
            <a:off x="0" y="0"/>
            <a:ext cx="12171734" cy="6858000"/>
          </a:xfrm>
          <a:prstGeom prst="rect">
            <a:avLst/>
          </a:prstGeom>
        </p:spPr>
      </p:pic>
    </p:spTree>
    <p:extLst>
      <p:ext uri="{BB962C8B-B14F-4D97-AF65-F5344CB8AC3E}">
        <p14:creationId xmlns:p14="http://schemas.microsoft.com/office/powerpoint/2010/main" val="78652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814D-9A55-416D-98FC-47A704CBE7B2}"/>
              </a:ext>
            </a:extLst>
          </p:cNvPr>
          <p:cNvSpPr>
            <a:spLocks noGrp="1"/>
          </p:cNvSpPr>
          <p:nvPr>
            <p:ph type="title"/>
          </p:nvPr>
        </p:nvSpPr>
        <p:spPr/>
        <p:txBody>
          <a:bodyPr/>
          <a:lstStyle/>
          <a:p>
            <a:endParaRPr lang="en-US"/>
          </a:p>
        </p:txBody>
      </p:sp>
      <p:pic>
        <p:nvPicPr>
          <p:cNvPr id="4" name="Picture 3" descr="Graphical user interface, application&#10;&#10;Description automatically generated">
            <a:extLst>
              <a:ext uri="{FF2B5EF4-FFF2-40B4-BE49-F238E27FC236}">
                <a16:creationId xmlns:a16="http://schemas.microsoft.com/office/drawing/2014/main" id="{47B15DB6-E312-4916-A30C-81C78885BFE7}"/>
              </a:ext>
            </a:extLst>
          </p:cNvPr>
          <p:cNvPicPr>
            <a:picLocks noChangeAspect="1"/>
          </p:cNvPicPr>
          <p:nvPr/>
        </p:nvPicPr>
        <p:blipFill rotWithShape="1">
          <a:blip r:embed="rId2"/>
          <a:srcRect t="43897" r="16876" b="37231"/>
          <a:stretch/>
        </p:blipFill>
        <p:spPr>
          <a:xfrm>
            <a:off x="0" y="-1"/>
            <a:ext cx="12236922" cy="6858001"/>
          </a:xfrm>
          <a:prstGeom prst="rect">
            <a:avLst/>
          </a:prstGeom>
        </p:spPr>
      </p:pic>
    </p:spTree>
    <p:extLst>
      <p:ext uri="{BB962C8B-B14F-4D97-AF65-F5344CB8AC3E}">
        <p14:creationId xmlns:p14="http://schemas.microsoft.com/office/powerpoint/2010/main" val="396844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C01D-2F0F-47A4-9AC7-3475B67E7508}"/>
              </a:ext>
            </a:extLst>
          </p:cNvPr>
          <p:cNvSpPr>
            <a:spLocks noGrp="1"/>
          </p:cNvSpPr>
          <p:nvPr>
            <p:ph type="title"/>
          </p:nvPr>
        </p:nvSpPr>
        <p:spPr/>
        <p:txBody>
          <a:bodyPr/>
          <a:lstStyle/>
          <a:p>
            <a:endParaRPr lang="en-US"/>
          </a:p>
        </p:txBody>
      </p:sp>
      <p:pic>
        <p:nvPicPr>
          <p:cNvPr id="4" name="Picture 3" descr="Graphical user interface, application&#10;&#10;Description automatically generated">
            <a:extLst>
              <a:ext uri="{FF2B5EF4-FFF2-40B4-BE49-F238E27FC236}">
                <a16:creationId xmlns:a16="http://schemas.microsoft.com/office/drawing/2014/main" id="{D16CE03D-231F-4F6A-9CF2-E5BE4CA33543}"/>
              </a:ext>
            </a:extLst>
          </p:cNvPr>
          <p:cNvPicPr>
            <a:picLocks noChangeAspect="1"/>
          </p:cNvPicPr>
          <p:nvPr/>
        </p:nvPicPr>
        <p:blipFill rotWithShape="1">
          <a:blip r:embed="rId2"/>
          <a:srcRect t="43692" r="17788" b="36616"/>
          <a:stretch/>
        </p:blipFill>
        <p:spPr>
          <a:xfrm>
            <a:off x="0" y="0"/>
            <a:ext cx="12210112" cy="6858000"/>
          </a:xfrm>
          <a:prstGeom prst="rect">
            <a:avLst/>
          </a:prstGeom>
        </p:spPr>
      </p:pic>
    </p:spTree>
    <p:extLst>
      <p:ext uri="{BB962C8B-B14F-4D97-AF65-F5344CB8AC3E}">
        <p14:creationId xmlns:p14="http://schemas.microsoft.com/office/powerpoint/2010/main" val="2829130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FE9F-CDC7-47D3-8F45-9732DB612D0B}"/>
              </a:ext>
            </a:extLst>
          </p:cNvPr>
          <p:cNvSpPr>
            <a:spLocks noGrp="1"/>
          </p:cNvSpPr>
          <p:nvPr>
            <p:ph type="title"/>
          </p:nvPr>
        </p:nvSpPr>
        <p:spPr/>
        <p:txBody>
          <a:bodyPr/>
          <a:lstStyle/>
          <a:p>
            <a:endParaRPr lang="en-US"/>
          </a:p>
        </p:txBody>
      </p:sp>
      <p:pic>
        <p:nvPicPr>
          <p:cNvPr id="4" name="Picture 3" descr="Graphical user interface, application&#10;&#10;Description automatically generated">
            <a:extLst>
              <a:ext uri="{FF2B5EF4-FFF2-40B4-BE49-F238E27FC236}">
                <a16:creationId xmlns:a16="http://schemas.microsoft.com/office/drawing/2014/main" id="{39FEDCA4-6DFB-49A7-AEAC-DDE3335D32F1}"/>
              </a:ext>
            </a:extLst>
          </p:cNvPr>
          <p:cNvPicPr>
            <a:picLocks noChangeAspect="1"/>
          </p:cNvPicPr>
          <p:nvPr/>
        </p:nvPicPr>
        <p:blipFill rotWithShape="1">
          <a:blip r:embed="rId2"/>
          <a:srcRect t="44103" r="16876" b="37026"/>
          <a:stretch/>
        </p:blipFill>
        <p:spPr>
          <a:xfrm>
            <a:off x="0" y="0"/>
            <a:ext cx="12236921" cy="6858000"/>
          </a:xfrm>
          <a:prstGeom prst="rect">
            <a:avLst/>
          </a:prstGeom>
        </p:spPr>
      </p:pic>
    </p:spTree>
    <p:extLst>
      <p:ext uri="{BB962C8B-B14F-4D97-AF65-F5344CB8AC3E}">
        <p14:creationId xmlns:p14="http://schemas.microsoft.com/office/powerpoint/2010/main" val="40227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BA4D-551C-49EC-A4FB-B469058859BC}"/>
              </a:ext>
            </a:extLst>
          </p:cNvPr>
          <p:cNvSpPr>
            <a:spLocks noGrp="1"/>
          </p:cNvSpPr>
          <p:nvPr>
            <p:ph type="title"/>
          </p:nvPr>
        </p:nvSpPr>
        <p:spPr/>
        <p:txBody>
          <a:bodyPr/>
          <a:lstStyle/>
          <a:p>
            <a:endParaRPr lang="en-US"/>
          </a:p>
        </p:txBody>
      </p:sp>
      <p:pic>
        <p:nvPicPr>
          <p:cNvPr id="4" name="Picture 3" descr="Graphical user interface, application&#10;&#10;Description automatically generated">
            <a:extLst>
              <a:ext uri="{FF2B5EF4-FFF2-40B4-BE49-F238E27FC236}">
                <a16:creationId xmlns:a16="http://schemas.microsoft.com/office/drawing/2014/main" id="{DDC1F7E3-4B63-4FE0-9120-F30E78D380AE}"/>
              </a:ext>
            </a:extLst>
          </p:cNvPr>
          <p:cNvPicPr>
            <a:picLocks noChangeAspect="1"/>
          </p:cNvPicPr>
          <p:nvPr/>
        </p:nvPicPr>
        <p:blipFill rotWithShape="1">
          <a:blip r:embed="rId2"/>
          <a:srcRect t="43487" r="17331" b="36821"/>
          <a:stretch/>
        </p:blipFill>
        <p:spPr>
          <a:xfrm>
            <a:off x="0" y="0"/>
            <a:ext cx="12251237" cy="6858000"/>
          </a:xfrm>
          <a:prstGeom prst="rect">
            <a:avLst/>
          </a:prstGeom>
        </p:spPr>
      </p:pic>
    </p:spTree>
    <p:extLst>
      <p:ext uri="{BB962C8B-B14F-4D97-AF65-F5344CB8AC3E}">
        <p14:creationId xmlns:p14="http://schemas.microsoft.com/office/powerpoint/2010/main" val="2038190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E486-9AEF-4E71-8BDF-79EF8AA313EB}"/>
              </a:ext>
            </a:extLst>
          </p:cNvPr>
          <p:cNvSpPr>
            <a:spLocks noGrp="1"/>
          </p:cNvSpPr>
          <p:nvPr>
            <p:ph type="title"/>
          </p:nvPr>
        </p:nvSpPr>
        <p:spPr/>
        <p:txBody>
          <a:bodyPr/>
          <a:lstStyle/>
          <a:p>
            <a:endParaRPr lang="en-US"/>
          </a:p>
        </p:txBody>
      </p:sp>
      <p:pic>
        <p:nvPicPr>
          <p:cNvPr id="4" name="Picture 3" descr="Graphical user interface, application&#10;&#10;Description automatically generated">
            <a:extLst>
              <a:ext uri="{FF2B5EF4-FFF2-40B4-BE49-F238E27FC236}">
                <a16:creationId xmlns:a16="http://schemas.microsoft.com/office/drawing/2014/main" id="{EE5DF4C7-7B99-447A-9018-725126389C30}"/>
              </a:ext>
            </a:extLst>
          </p:cNvPr>
          <p:cNvPicPr>
            <a:picLocks noChangeAspect="1"/>
          </p:cNvPicPr>
          <p:nvPr/>
        </p:nvPicPr>
        <p:blipFill rotWithShape="1">
          <a:blip r:embed="rId2"/>
          <a:srcRect t="44718" r="18243" b="37026"/>
          <a:stretch/>
        </p:blipFill>
        <p:spPr>
          <a:xfrm>
            <a:off x="0" y="37200"/>
            <a:ext cx="12192000" cy="6820799"/>
          </a:xfrm>
          <a:prstGeom prst="rect">
            <a:avLst/>
          </a:prstGeom>
        </p:spPr>
      </p:pic>
    </p:spTree>
    <p:extLst>
      <p:ext uri="{BB962C8B-B14F-4D97-AF65-F5344CB8AC3E}">
        <p14:creationId xmlns:p14="http://schemas.microsoft.com/office/powerpoint/2010/main" val="2918142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41DB-EEFE-4E79-BC55-6FFA2E760BA3}"/>
              </a:ext>
            </a:extLst>
          </p:cNvPr>
          <p:cNvSpPr>
            <a:spLocks noGrp="1"/>
          </p:cNvSpPr>
          <p:nvPr>
            <p:ph type="title"/>
          </p:nvPr>
        </p:nvSpPr>
        <p:spPr/>
        <p:txBody>
          <a:bodyPr/>
          <a:lstStyle/>
          <a:p>
            <a:endParaRPr lang="en-US"/>
          </a:p>
        </p:txBody>
      </p:sp>
      <p:pic>
        <p:nvPicPr>
          <p:cNvPr id="6" name="Picture 5" descr="Graphical user interface, application&#10;&#10;Description automatically generated">
            <a:extLst>
              <a:ext uri="{FF2B5EF4-FFF2-40B4-BE49-F238E27FC236}">
                <a16:creationId xmlns:a16="http://schemas.microsoft.com/office/drawing/2014/main" id="{8B0B1512-703C-4037-8742-F49726E013EB}"/>
              </a:ext>
            </a:extLst>
          </p:cNvPr>
          <p:cNvPicPr>
            <a:picLocks noChangeAspect="1"/>
          </p:cNvPicPr>
          <p:nvPr/>
        </p:nvPicPr>
        <p:blipFill rotWithShape="1">
          <a:blip r:embed="rId2"/>
          <a:srcRect t="44308" r="17331" b="37025"/>
          <a:stretch/>
        </p:blipFill>
        <p:spPr>
          <a:xfrm>
            <a:off x="0" y="-1"/>
            <a:ext cx="12303556" cy="6858001"/>
          </a:xfrm>
          <a:prstGeom prst="rect">
            <a:avLst/>
          </a:prstGeom>
        </p:spPr>
      </p:pic>
    </p:spTree>
    <p:extLst>
      <p:ext uri="{BB962C8B-B14F-4D97-AF65-F5344CB8AC3E}">
        <p14:creationId xmlns:p14="http://schemas.microsoft.com/office/powerpoint/2010/main" val="1851882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8CF1-B9A1-4D36-933C-57AAA2ECD051}"/>
              </a:ext>
            </a:extLst>
          </p:cNvPr>
          <p:cNvSpPr>
            <a:spLocks noGrp="1"/>
          </p:cNvSpPr>
          <p:nvPr>
            <p:ph type="title"/>
          </p:nvPr>
        </p:nvSpPr>
        <p:spPr/>
        <p:txBody>
          <a:bodyPr/>
          <a:lstStyle/>
          <a:p>
            <a:endParaRPr lang="en-US"/>
          </a:p>
        </p:txBody>
      </p:sp>
      <p:pic>
        <p:nvPicPr>
          <p:cNvPr id="4" name="Picture 3" descr="Graphical user interface, application&#10;&#10;Description automatically generated">
            <a:extLst>
              <a:ext uri="{FF2B5EF4-FFF2-40B4-BE49-F238E27FC236}">
                <a16:creationId xmlns:a16="http://schemas.microsoft.com/office/drawing/2014/main" id="{1BABB051-7DC5-4937-A403-96CAA0773941}"/>
              </a:ext>
            </a:extLst>
          </p:cNvPr>
          <p:cNvPicPr>
            <a:picLocks noChangeAspect="1"/>
          </p:cNvPicPr>
          <p:nvPr/>
        </p:nvPicPr>
        <p:blipFill rotWithShape="1">
          <a:blip r:embed="rId2"/>
          <a:srcRect t="43692" r="17331" b="36616"/>
          <a:stretch/>
        </p:blipFill>
        <p:spPr>
          <a:xfrm>
            <a:off x="0" y="-1"/>
            <a:ext cx="12144935" cy="6858001"/>
          </a:xfrm>
          <a:prstGeom prst="rect">
            <a:avLst/>
          </a:prstGeom>
        </p:spPr>
      </p:pic>
    </p:spTree>
    <p:extLst>
      <p:ext uri="{BB962C8B-B14F-4D97-AF65-F5344CB8AC3E}">
        <p14:creationId xmlns:p14="http://schemas.microsoft.com/office/powerpoint/2010/main" val="317686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F0E8A-0675-4F07-A7CC-5CC58A80429C}"/>
              </a:ext>
            </a:extLst>
          </p:cNvPr>
          <p:cNvSpPr txBox="1"/>
          <p:nvPr/>
        </p:nvSpPr>
        <p:spPr>
          <a:xfrm>
            <a:off x="1283971" y="1866378"/>
            <a:ext cx="9864193" cy="1077218"/>
          </a:xfrm>
          <a:prstGeom prst="rect">
            <a:avLst/>
          </a:prstGeom>
          <a:noFill/>
        </p:spPr>
        <p:txBody>
          <a:bodyPr wrap="square" rtlCol="0">
            <a:spAutoFit/>
          </a:bodyPr>
          <a:lstStyle/>
          <a:p>
            <a:r>
              <a:rPr lang="en-US" sz="3200" i="1" dirty="0"/>
              <a:t>Creating a virtual machine on the cloud and adding extra HDD in the virtual machine</a:t>
            </a:r>
          </a:p>
        </p:txBody>
      </p:sp>
      <p:pic>
        <p:nvPicPr>
          <p:cNvPr id="4" name="Picture 3">
            <a:extLst>
              <a:ext uri="{FF2B5EF4-FFF2-40B4-BE49-F238E27FC236}">
                <a16:creationId xmlns:a16="http://schemas.microsoft.com/office/drawing/2014/main" id="{F5512191-0F15-4D45-BD16-6F908728C666}"/>
              </a:ext>
            </a:extLst>
          </p:cNvPr>
          <p:cNvPicPr>
            <a:picLocks noChangeAspect="1"/>
          </p:cNvPicPr>
          <p:nvPr/>
        </p:nvPicPr>
        <p:blipFill>
          <a:blip r:embed="rId2"/>
          <a:stretch>
            <a:fillRect/>
          </a:stretch>
        </p:blipFill>
        <p:spPr>
          <a:xfrm>
            <a:off x="2892429" y="3058863"/>
            <a:ext cx="6647276" cy="3478483"/>
          </a:xfrm>
          <a:prstGeom prst="rect">
            <a:avLst/>
          </a:prstGeom>
        </p:spPr>
      </p:pic>
      <p:sp>
        <p:nvSpPr>
          <p:cNvPr id="5" name="TextBox 4">
            <a:extLst>
              <a:ext uri="{FF2B5EF4-FFF2-40B4-BE49-F238E27FC236}">
                <a16:creationId xmlns:a16="http://schemas.microsoft.com/office/drawing/2014/main" id="{EDB8E81B-47B9-4445-940E-49C74CAEDFAD}"/>
              </a:ext>
            </a:extLst>
          </p:cNvPr>
          <p:cNvSpPr txBox="1"/>
          <p:nvPr/>
        </p:nvSpPr>
        <p:spPr>
          <a:xfrm>
            <a:off x="3770335" y="562249"/>
            <a:ext cx="5624186" cy="830997"/>
          </a:xfrm>
          <a:prstGeom prst="rect">
            <a:avLst/>
          </a:prstGeom>
          <a:noFill/>
        </p:spPr>
        <p:txBody>
          <a:bodyPr wrap="square" rtlCol="0">
            <a:spAutoFit/>
          </a:bodyPr>
          <a:lstStyle/>
          <a:p>
            <a:r>
              <a:rPr lang="en-US" sz="4800" u="sng" dirty="0">
                <a:solidFill>
                  <a:schemeClr val="tx1"/>
                </a:solidFill>
              </a:rPr>
              <a:t>PROJECT TITLE</a:t>
            </a:r>
            <a:endParaRPr lang="en-US" sz="4800" dirty="0"/>
          </a:p>
        </p:txBody>
      </p:sp>
    </p:spTree>
    <p:extLst>
      <p:ext uri="{BB962C8B-B14F-4D97-AF65-F5344CB8AC3E}">
        <p14:creationId xmlns:p14="http://schemas.microsoft.com/office/powerpoint/2010/main" val="3490970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23A06-128C-4D99-8CEE-D3A53EB6A8CC}"/>
              </a:ext>
            </a:extLst>
          </p:cNvPr>
          <p:cNvSpPr>
            <a:spLocks noGrp="1"/>
          </p:cNvSpPr>
          <p:nvPr>
            <p:ph type="title"/>
          </p:nvPr>
        </p:nvSpPr>
        <p:spPr/>
        <p:txBody>
          <a:bodyPr/>
          <a:lstStyle/>
          <a:p>
            <a:endParaRPr lang="en-US"/>
          </a:p>
        </p:txBody>
      </p:sp>
      <p:pic>
        <p:nvPicPr>
          <p:cNvPr id="6" name="Picture 5" descr="Graphical user interface, application&#10;&#10;Description automatically generated">
            <a:extLst>
              <a:ext uri="{FF2B5EF4-FFF2-40B4-BE49-F238E27FC236}">
                <a16:creationId xmlns:a16="http://schemas.microsoft.com/office/drawing/2014/main" id="{E9088D57-401D-4475-87C4-827F70D79738}"/>
              </a:ext>
            </a:extLst>
          </p:cNvPr>
          <p:cNvPicPr>
            <a:picLocks noChangeAspect="1"/>
          </p:cNvPicPr>
          <p:nvPr/>
        </p:nvPicPr>
        <p:blipFill rotWithShape="1">
          <a:blip r:embed="rId2"/>
          <a:srcRect t="43487" r="15052" b="36615"/>
          <a:stretch/>
        </p:blipFill>
        <p:spPr>
          <a:xfrm>
            <a:off x="1" y="0"/>
            <a:ext cx="12295162" cy="6858000"/>
          </a:xfrm>
          <a:prstGeom prst="rect">
            <a:avLst/>
          </a:prstGeom>
        </p:spPr>
      </p:pic>
    </p:spTree>
    <p:extLst>
      <p:ext uri="{BB962C8B-B14F-4D97-AF65-F5344CB8AC3E}">
        <p14:creationId xmlns:p14="http://schemas.microsoft.com/office/powerpoint/2010/main" val="409661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91D3-818F-4B27-AE41-8B099C83DDF2}"/>
              </a:ext>
            </a:extLst>
          </p:cNvPr>
          <p:cNvSpPr>
            <a:spLocks noGrp="1"/>
          </p:cNvSpPr>
          <p:nvPr>
            <p:ph type="title"/>
          </p:nvPr>
        </p:nvSpPr>
        <p:spPr/>
        <p:txBody>
          <a:bodyPr/>
          <a:lstStyle/>
          <a:p>
            <a:endParaRPr lang="en-US"/>
          </a:p>
        </p:txBody>
      </p:sp>
      <p:pic>
        <p:nvPicPr>
          <p:cNvPr id="4" name="Picture 3" descr="Graphical user interface, application&#10;&#10;Description automatically generated">
            <a:extLst>
              <a:ext uri="{FF2B5EF4-FFF2-40B4-BE49-F238E27FC236}">
                <a16:creationId xmlns:a16="http://schemas.microsoft.com/office/drawing/2014/main" id="{122B5A5B-1F44-49FD-A11D-60C9D341E37D}"/>
              </a:ext>
            </a:extLst>
          </p:cNvPr>
          <p:cNvPicPr>
            <a:picLocks noChangeAspect="1"/>
          </p:cNvPicPr>
          <p:nvPr/>
        </p:nvPicPr>
        <p:blipFill rotWithShape="1">
          <a:blip r:embed="rId2"/>
          <a:srcRect t="43897" r="16876" b="36410"/>
          <a:stretch/>
        </p:blipFill>
        <p:spPr>
          <a:xfrm>
            <a:off x="-5502" y="0"/>
            <a:ext cx="12197502" cy="6963508"/>
          </a:xfrm>
          <a:prstGeom prst="rect">
            <a:avLst/>
          </a:prstGeom>
        </p:spPr>
      </p:pic>
    </p:spTree>
    <p:extLst>
      <p:ext uri="{BB962C8B-B14F-4D97-AF65-F5344CB8AC3E}">
        <p14:creationId xmlns:p14="http://schemas.microsoft.com/office/powerpoint/2010/main" val="2340088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BE1D-4B76-405A-B199-C2CDB2418DCE}"/>
              </a:ext>
            </a:extLst>
          </p:cNvPr>
          <p:cNvSpPr>
            <a:spLocks noGrp="1"/>
          </p:cNvSpPr>
          <p:nvPr>
            <p:ph type="title"/>
          </p:nvPr>
        </p:nvSpPr>
        <p:spPr/>
        <p:txBody>
          <a:bodyPr/>
          <a:lstStyle/>
          <a:p>
            <a:endParaRPr lang="en-US"/>
          </a:p>
        </p:txBody>
      </p:sp>
      <p:pic>
        <p:nvPicPr>
          <p:cNvPr id="6" name="Picture 5" descr="A screenshot of a computer screen&#10;&#10;Description automatically generated with medium confidence">
            <a:extLst>
              <a:ext uri="{FF2B5EF4-FFF2-40B4-BE49-F238E27FC236}">
                <a16:creationId xmlns:a16="http://schemas.microsoft.com/office/drawing/2014/main" id="{97E237F3-0F7C-439A-A1C7-247A5CA0159D}"/>
              </a:ext>
            </a:extLst>
          </p:cNvPr>
          <p:cNvPicPr>
            <a:picLocks noChangeAspect="1"/>
          </p:cNvPicPr>
          <p:nvPr/>
        </p:nvPicPr>
        <p:blipFill rotWithShape="1">
          <a:blip r:embed="rId2"/>
          <a:srcRect t="44103" r="15964" b="37231"/>
          <a:stretch/>
        </p:blipFill>
        <p:spPr>
          <a:xfrm>
            <a:off x="-1" y="0"/>
            <a:ext cx="12197707" cy="6858000"/>
          </a:xfrm>
          <a:prstGeom prst="rect">
            <a:avLst/>
          </a:prstGeom>
        </p:spPr>
      </p:pic>
    </p:spTree>
    <p:extLst>
      <p:ext uri="{BB962C8B-B14F-4D97-AF65-F5344CB8AC3E}">
        <p14:creationId xmlns:p14="http://schemas.microsoft.com/office/powerpoint/2010/main" val="170074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0985-D05E-419A-93DC-298CA2B2E172}"/>
              </a:ext>
            </a:extLst>
          </p:cNvPr>
          <p:cNvSpPr>
            <a:spLocks noGrp="1"/>
          </p:cNvSpPr>
          <p:nvPr>
            <p:ph type="title"/>
          </p:nvPr>
        </p:nvSpPr>
        <p:spPr/>
        <p:txBody>
          <a:bodyPr/>
          <a:lstStyle/>
          <a:p>
            <a:endParaRPr lang="en-US"/>
          </a:p>
        </p:txBody>
      </p:sp>
      <p:pic>
        <p:nvPicPr>
          <p:cNvPr id="4" name="Picture 3" descr="Graphical user interface, application&#10;&#10;Description automatically generated">
            <a:extLst>
              <a:ext uri="{FF2B5EF4-FFF2-40B4-BE49-F238E27FC236}">
                <a16:creationId xmlns:a16="http://schemas.microsoft.com/office/drawing/2014/main" id="{D5867F26-86BA-40C8-88C4-0AC4159AC66A}"/>
              </a:ext>
            </a:extLst>
          </p:cNvPr>
          <p:cNvPicPr>
            <a:picLocks noChangeAspect="1"/>
          </p:cNvPicPr>
          <p:nvPr/>
        </p:nvPicPr>
        <p:blipFill rotWithShape="1">
          <a:blip r:embed="rId2"/>
          <a:srcRect t="43835" r="16988" b="36987"/>
          <a:stretch/>
        </p:blipFill>
        <p:spPr>
          <a:xfrm>
            <a:off x="0" y="0"/>
            <a:ext cx="12192000" cy="6858000"/>
          </a:xfrm>
          <a:prstGeom prst="rect">
            <a:avLst/>
          </a:prstGeom>
        </p:spPr>
      </p:pic>
    </p:spTree>
    <p:extLst>
      <p:ext uri="{BB962C8B-B14F-4D97-AF65-F5344CB8AC3E}">
        <p14:creationId xmlns:p14="http://schemas.microsoft.com/office/powerpoint/2010/main" val="2495527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209F-D8A9-463D-9928-925FFBC706DB}"/>
              </a:ext>
            </a:extLst>
          </p:cNvPr>
          <p:cNvSpPr>
            <a:spLocks noGrp="1"/>
          </p:cNvSpPr>
          <p:nvPr>
            <p:ph type="title"/>
          </p:nvPr>
        </p:nvSpPr>
        <p:spPr/>
        <p:txBody>
          <a:bodyPr/>
          <a:lstStyle/>
          <a:p>
            <a:endParaRPr lang="en-US"/>
          </a:p>
        </p:txBody>
      </p:sp>
      <p:pic>
        <p:nvPicPr>
          <p:cNvPr id="4" name="Picture 3" descr="A screenshot of a computer&#10;&#10;Description automatically generated with medium confidence">
            <a:extLst>
              <a:ext uri="{FF2B5EF4-FFF2-40B4-BE49-F238E27FC236}">
                <a16:creationId xmlns:a16="http://schemas.microsoft.com/office/drawing/2014/main" id="{0F7CA7FB-0D79-4D90-9D05-5334C646362B}"/>
              </a:ext>
            </a:extLst>
          </p:cNvPr>
          <p:cNvPicPr>
            <a:picLocks noChangeAspect="1"/>
          </p:cNvPicPr>
          <p:nvPr/>
        </p:nvPicPr>
        <p:blipFill rotWithShape="1">
          <a:blip r:embed="rId2"/>
          <a:srcRect t="40000" r="13229" b="34769"/>
          <a:stretch/>
        </p:blipFill>
        <p:spPr>
          <a:xfrm>
            <a:off x="0" y="0"/>
            <a:ext cx="12013809" cy="6858000"/>
          </a:xfrm>
          <a:prstGeom prst="rect">
            <a:avLst/>
          </a:prstGeom>
        </p:spPr>
      </p:pic>
    </p:spTree>
    <p:extLst>
      <p:ext uri="{BB962C8B-B14F-4D97-AF65-F5344CB8AC3E}">
        <p14:creationId xmlns:p14="http://schemas.microsoft.com/office/powerpoint/2010/main" val="4049352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259C-F579-4159-8DC3-578DE913C1FF}"/>
              </a:ext>
            </a:extLst>
          </p:cNvPr>
          <p:cNvSpPr>
            <a:spLocks noGrp="1"/>
          </p:cNvSpPr>
          <p:nvPr>
            <p:ph type="title"/>
          </p:nvPr>
        </p:nvSpPr>
        <p:spPr>
          <a:xfrm>
            <a:off x="1283971" y="684315"/>
            <a:ext cx="9513465" cy="652403"/>
          </a:xfrm>
        </p:spPr>
        <p:txBody>
          <a:bodyPr/>
          <a:lstStyle/>
          <a:p>
            <a:r>
              <a:rPr lang="en-US" u="sng" dirty="0">
                <a:solidFill>
                  <a:schemeClr val="tx1"/>
                </a:solidFill>
              </a:rPr>
              <a:t>CONCLUSION</a:t>
            </a:r>
            <a:endParaRPr lang="en-US" sz="4400" dirty="0"/>
          </a:p>
        </p:txBody>
      </p:sp>
      <p:sp>
        <p:nvSpPr>
          <p:cNvPr id="3" name="TextBox 2">
            <a:extLst>
              <a:ext uri="{FF2B5EF4-FFF2-40B4-BE49-F238E27FC236}">
                <a16:creationId xmlns:a16="http://schemas.microsoft.com/office/drawing/2014/main" id="{8155341F-863F-4A85-8793-CA3895994072}"/>
              </a:ext>
            </a:extLst>
          </p:cNvPr>
          <p:cNvSpPr txBox="1"/>
          <p:nvPr/>
        </p:nvSpPr>
        <p:spPr>
          <a:xfrm>
            <a:off x="1670137" y="1903956"/>
            <a:ext cx="8868427" cy="3693319"/>
          </a:xfrm>
          <a:prstGeom prst="rect">
            <a:avLst/>
          </a:prstGeom>
          <a:noFill/>
        </p:spPr>
        <p:txBody>
          <a:bodyPr wrap="square" rtlCol="0">
            <a:spAutoFit/>
          </a:bodyPr>
          <a:lstStyle/>
          <a:p>
            <a:pPr algn="l"/>
            <a:r>
              <a:rPr lang="en-US" b="0" i="0" dirty="0">
                <a:solidFill>
                  <a:srgbClr val="374151"/>
                </a:solidFill>
                <a:effectLst/>
                <a:latin typeface="Söhne"/>
              </a:rPr>
              <a:t>In conclusion, creating a virtual machine (VM) on Microsoft Azure is a powerful tool that can provide a flexible and scalable infrastructure for a variety of workloads. The process of creating a VM involves modeling a digital representation of a physical machine, with virtual hardware components that can be customized to meet specific needs.</a:t>
            </a:r>
          </a:p>
          <a:p>
            <a:pPr algn="l"/>
            <a:r>
              <a:rPr lang="en-US" b="0" i="0" dirty="0">
                <a:solidFill>
                  <a:srgbClr val="374151"/>
                </a:solidFill>
                <a:effectLst/>
                <a:latin typeface="Söhne"/>
              </a:rPr>
              <a:t>With Microsoft Azure, creating a VM is a streamlined process that can be done through the Azure portal or through automation tools such as PowerShell or Azure CLI. Once the VM is created, it can be used to run a wide range of applications and services, and can be scaled up or down based on changing business needs.</a:t>
            </a:r>
          </a:p>
          <a:p>
            <a:pPr algn="l"/>
            <a:r>
              <a:rPr lang="en-US" b="0" i="0" dirty="0">
                <a:solidFill>
                  <a:srgbClr val="374151"/>
                </a:solidFill>
                <a:effectLst/>
                <a:latin typeface="Söhne"/>
              </a:rPr>
              <a:t>Overall, creating a virtual machine on Microsoft Azure provides a flexible and powerful infrastructure that can support a wide range of use cases, making it a valuable tool for businesses, developers, data analysts, and others who need to run a Windows OS in a virtual environment.</a:t>
            </a:r>
          </a:p>
          <a:p>
            <a:endParaRPr lang="en-US" dirty="0"/>
          </a:p>
        </p:txBody>
      </p:sp>
    </p:spTree>
    <p:extLst>
      <p:ext uri="{BB962C8B-B14F-4D97-AF65-F5344CB8AC3E}">
        <p14:creationId xmlns:p14="http://schemas.microsoft.com/office/powerpoint/2010/main" val="1729611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B4B6B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643D-D24B-4654-9435-B6F7E89DD7E7}"/>
              </a:ext>
            </a:extLst>
          </p:cNvPr>
          <p:cNvSpPr>
            <a:spLocks noGrp="1"/>
          </p:cNvSpPr>
          <p:nvPr>
            <p:ph type="title"/>
          </p:nvPr>
        </p:nvSpPr>
        <p:spPr>
          <a:xfrm>
            <a:off x="1283970" y="3102798"/>
            <a:ext cx="9624059" cy="652403"/>
          </a:xfrm>
        </p:spPr>
        <p:txBody>
          <a:bodyPr/>
          <a:lstStyle/>
          <a:p>
            <a:r>
              <a:rPr lang="en-US" dirty="0">
                <a:solidFill>
                  <a:schemeClr val="tx1"/>
                </a:solidFill>
              </a:rPr>
              <a:t>THANK YOU</a:t>
            </a:r>
          </a:p>
        </p:txBody>
      </p:sp>
    </p:spTree>
    <p:extLst>
      <p:ext uri="{BB962C8B-B14F-4D97-AF65-F5344CB8AC3E}">
        <p14:creationId xmlns:p14="http://schemas.microsoft.com/office/powerpoint/2010/main" val="91740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6702-E529-4D68-9C11-EB8101E3ABC3}"/>
              </a:ext>
            </a:extLst>
          </p:cNvPr>
          <p:cNvSpPr>
            <a:spLocks noGrp="1"/>
          </p:cNvSpPr>
          <p:nvPr>
            <p:ph type="title"/>
          </p:nvPr>
        </p:nvSpPr>
        <p:spPr>
          <a:xfrm>
            <a:off x="1476037" y="663879"/>
            <a:ext cx="9008250" cy="346637"/>
          </a:xfrm>
        </p:spPr>
        <p:txBody>
          <a:bodyPr>
            <a:normAutofit fontScale="90000"/>
          </a:bodyPr>
          <a:lstStyle/>
          <a:p>
            <a:r>
              <a:rPr lang="en-US" u="sng" dirty="0">
                <a:solidFill>
                  <a:schemeClr val="tx1"/>
                </a:solidFill>
              </a:rPr>
              <a:t>AGENDA</a:t>
            </a:r>
            <a:endParaRPr lang="en-US" dirty="0"/>
          </a:p>
        </p:txBody>
      </p:sp>
      <p:sp>
        <p:nvSpPr>
          <p:cNvPr id="3" name="TextBox 2">
            <a:extLst>
              <a:ext uri="{FF2B5EF4-FFF2-40B4-BE49-F238E27FC236}">
                <a16:creationId xmlns:a16="http://schemas.microsoft.com/office/drawing/2014/main" id="{A1C2E090-741E-4F65-B796-78E19E650310}"/>
              </a:ext>
            </a:extLst>
          </p:cNvPr>
          <p:cNvSpPr txBox="1"/>
          <p:nvPr/>
        </p:nvSpPr>
        <p:spPr>
          <a:xfrm>
            <a:off x="1014608" y="1336718"/>
            <a:ext cx="10246291" cy="5355312"/>
          </a:xfrm>
          <a:prstGeom prst="rect">
            <a:avLst/>
          </a:prstGeom>
          <a:noFill/>
        </p:spPr>
        <p:txBody>
          <a:bodyPr wrap="square" rtlCol="0">
            <a:spAutoFit/>
          </a:bodyPr>
          <a:lstStyle/>
          <a:p>
            <a:pPr algn="l"/>
            <a:r>
              <a:rPr lang="en-US" dirty="0">
                <a:solidFill>
                  <a:srgbClr val="374151"/>
                </a:solidFill>
                <a:latin typeface="Söhne"/>
              </a:rPr>
              <a:t>A</a:t>
            </a:r>
            <a:r>
              <a:rPr lang="en-US" b="0" i="0" dirty="0">
                <a:solidFill>
                  <a:srgbClr val="374151"/>
                </a:solidFill>
                <a:effectLst/>
                <a:latin typeface="Söhne"/>
              </a:rPr>
              <a:t>genda for creating a virtual machine on the cloud and adding extra HDD in the virtual machine:</a:t>
            </a:r>
          </a:p>
          <a:p>
            <a:pPr algn="l">
              <a:buFont typeface="+mj-lt"/>
              <a:buAutoNum type="arabicPeriod"/>
            </a:pPr>
            <a:r>
              <a:rPr lang="en-US" b="0" i="0" dirty="0">
                <a:solidFill>
                  <a:srgbClr val="374151"/>
                </a:solidFill>
                <a:effectLst/>
                <a:latin typeface="Söhne"/>
              </a:rPr>
              <a:t>Choose a cloud provider: There are several cloud providers available such as Amazon Web Services (AWS), Microsoft Azure, Google Cloud Platform, and more. Choose the one that best fits your needs.</a:t>
            </a:r>
          </a:p>
          <a:p>
            <a:pPr algn="l">
              <a:buFont typeface="+mj-lt"/>
              <a:buAutoNum type="arabicPeriod"/>
            </a:pPr>
            <a:r>
              <a:rPr lang="en-US" b="0" i="0" dirty="0">
                <a:solidFill>
                  <a:srgbClr val="374151"/>
                </a:solidFill>
                <a:effectLst/>
                <a:latin typeface="Söhne"/>
              </a:rPr>
              <a:t>Choose a virtualization platform: Some common virtualization platforms include VMware, Hyper-V, and VirtualBox. Choose the one that is compatible with your cloud provider.</a:t>
            </a:r>
          </a:p>
          <a:p>
            <a:pPr algn="l">
              <a:buFont typeface="+mj-lt"/>
              <a:buAutoNum type="arabicPeriod"/>
            </a:pPr>
            <a:r>
              <a:rPr lang="en-US" b="0" i="0" dirty="0">
                <a:solidFill>
                  <a:srgbClr val="374151"/>
                </a:solidFill>
                <a:effectLst/>
                <a:latin typeface="Söhne"/>
              </a:rPr>
              <a:t>Create a virtual machine: Once you have chosen your cloud provider and virtualization platform, create a virtual machine. The process will vary depending on the platform you choose.</a:t>
            </a:r>
          </a:p>
          <a:p>
            <a:pPr algn="l">
              <a:buFont typeface="+mj-lt"/>
              <a:buAutoNum type="arabicPeriod"/>
            </a:pPr>
            <a:r>
              <a:rPr lang="en-US" b="0" i="0" dirty="0">
                <a:solidFill>
                  <a:srgbClr val="374151"/>
                </a:solidFill>
                <a:effectLst/>
                <a:latin typeface="Söhne"/>
              </a:rPr>
              <a:t>Configure the virtual machine: Once the virtual machine is created, configure it by choosing the operating system and other settings.</a:t>
            </a:r>
          </a:p>
          <a:p>
            <a:pPr algn="l">
              <a:buFont typeface="+mj-lt"/>
              <a:buAutoNum type="arabicPeriod"/>
            </a:pPr>
            <a:r>
              <a:rPr lang="en-US" b="0" i="0" dirty="0">
                <a:solidFill>
                  <a:srgbClr val="374151"/>
                </a:solidFill>
                <a:effectLst/>
                <a:latin typeface="Söhne"/>
              </a:rPr>
              <a:t>Connect to the virtual machine: Connect to the virtual machine using remote desktop or SSH.</a:t>
            </a:r>
          </a:p>
          <a:p>
            <a:pPr algn="l">
              <a:buFont typeface="+mj-lt"/>
              <a:buAutoNum type="arabicPeriod"/>
            </a:pPr>
            <a:r>
              <a:rPr lang="en-US" b="0" i="0" dirty="0">
                <a:solidFill>
                  <a:srgbClr val="374151"/>
                </a:solidFill>
                <a:effectLst/>
                <a:latin typeface="Söhne"/>
              </a:rPr>
              <a:t>Add extra HDD: To add extra HDD, you will need to go to the virtual machine settings and add a new hard drive. This process will also vary depending on the virtualization platform you choose.</a:t>
            </a:r>
          </a:p>
          <a:p>
            <a:pPr algn="l">
              <a:buFont typeface="+mj-lt"/>
              <a:buAutoNum type="arabicPeriod"/>
            </a:pPr>
            <a:r>
              <a:rPr lang="en-US" b="0" i="0" dirty="0">
                <a:solidFill>
                  <a:srgbClr val="374151"/>
                </a:solidFill>
                <a:effectLst/>
                <a:latin typeface="Söhne"/>
              </a:rPr>
              <a:t>Initialize the extra HDD: Once the extra HDD is added, initialize it by formatting and assigning a drive letter or mount point.</a:t>
            </a:r>
          </a:p>
          <a:p>
            <a:pPr algn="l">
              <a:buFont typeface="+mj-lt"/>
              <a:buAutoNum type="arabicPeriod"/>
            </a:pPr>
            <a:r>
              <a:rPr lang="en-US" b="0" i="0" dirty="0">
                <a:solidFill>
                  <a:srgbClr val="374151"/>
                </a:solidFill>
                <a:effectLst/>
                <a:latin typeface="Söhne"/>
              </a:rPr>
              <a:t>Configure the extra HDD: Configure the extra HDD by assigning it a file system and other settings.</a:t>
            </a:r>
          </a:p>
          <a:p>
            <a:pPr algn="l">
              <a:buFont typeface="+mj-lt"/>
              <a:buAutoNum type="arabicPeriod"/>
            </a:pPr>
            <a:r>
              <a:rPr lang="en-US" b="0" i="0" dirty="0">
                <a:solidFill>
                  <a:srgbClr val="374151"/>
                </a:solidFill>
                <a:effectLst/>
                <a:latin typeface="Söhne"/>
              </a:rPr>
              <a:t>Test the extra HDD: Test the extra HDD by writing and reading files to ensure it is functioning properly.</a:t>
            </a:r>
          </a:p>
          <a:p>
            <a:pPr algn="l">
              <a:buFont typeface="+mj-lt"/>
              <a:buAutoNum type="arabicPeriod"/>
            </a:pPr>
            <a:r>
              <a:rPr lang="en-US" b="0" i="0" dirty="0">
                <a:solidFill>
                  <a:srgbClr val="374151"/>
                </a:solidFill>
                <a:effectLst/>
                <a:latin typeface="Söhne"/>
              </a:rPr>
              <a:t>Use the extra HDD: Now that the extra HDD is added and configured, you can use it for storing data or running applications as needed.</a:t>
            </a:r>
          </a:p>
          <a:p>
            <a:endParaRPr lang="en-US" dirty="0"/>
          </a:p>
        </p:txBody>
      </p:sp>
    </p:spTree>
    <p:extLst>
      <p:ext uri="{BB962C8B-B14F-4D97-AF65-F5344CB8AC3E}">
        <p14:creationId xmlns:p14="http://schemas.microsoft.com/office/powerpoint/2010/main" val="21906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332D-4774-4F47-9C77-8176316EF5B3}"/>
              </a:ext>
            </a:extLst>
          </p:cNvPr>
          <p:cNvSpPr>
            <a:spLocks noGrp="1"/>
          </p:cNvSpPr>
          <p:nvPr>
            <p:ph type="title"/>
          </p:nvPr>
        </p:nvSpPr>
        <p:spPr>
          <a:xfrm>
            <a:off x="1283971" y="801666"/>
            <a:ext cx="9624059" cy="535052"/>
          </a:xfrm>
        </p:spPr>
        <p:txBody>
          <a:bodyPr/>
          <a:lstStyle/>
          <a:p>
            <a:r>
              <a:rPr lang="en-US" u="sng" dirty="0">
                <a:solidFill>
                  <a:schemeClr val="tx1"/>
                </a:solidFill>
              </a:rPr>
              <a:t>PROBLEM STATEMENT</a:t>
            </a:r>
            <a:endParaRPr lang="en-US" dirty="0"/>
          </a:p>
        </p:txBody>
      </p:sp>
      <p:sp>
        <p:nvSpPr>
          <p:cNvPr id="3" name="TextBox 2">
            <a:extLst>
              <a:ext uri="{FF2B5EF4-FFF2-40B4-BE49-F238E27FC236}">
                <a16:creationId xmlns:a16="http://schemas.microsoft.com/office/drawing/2014/main" id="{DDDCAB29-B270-4C00-8FB4-15C7DA872AFD}"/>
              </a:ext>
            </a:extLst>
          </p:cNvPr>
          <p:cNvSpPr txBox="1"/>
          <p:nvPr/>
        </p:nvSpPr>
        <p:spPr>
          <a:xfrm>
            <a:off x="864297" y="1878904"/>
            <a:ext cx="10835013" cy="1077218"/>
          </a:xfrm>
          <a:prstGeom prst="rect">
            <a:avLst/>
          </a:prstGeom>
          <a:noFill/>
        </p:spPr>
        <p:txBody>
          <a:bodyPr wrap="square" rtlCol="0">
            <a:spAutoFit/>
          </a:bodyPr>
          <a:lstStyle/>
          <a:p>
            <a:r>
              <a:rPr lang="en-US" sz="3200" i="1" dirty="0"/>
              <a:t>Creating a Virtual machine (Windows OS) with the help of the Microsoft azure</a:t>
            </a:r>
          </a:p>
        </p:txBody>
      </p:sp>
      <p:pic>
        <p:nvPicPr>
          <p:cNvPr id="6" name="Picture 5" descr="Diagram&#10;&#10;Description automatically generated">
            <a:extLst>
              <a:ext uri="{FF2B5EF4-FFF2-40B4-BE49-F238E27FC236}">
                <a16:creationId xmlns:a16="http://schemas.microsoft.com/office/drawing/2014/main" id="{3C923704-B207-4438-934A-E1F68FB3C5F2}"/>
              </a:ext>
            </a:extLst>
          </p:cNvPr>
          <p:cNvPicPr>
            <a:picLocks noChangeAspect="1"/>
          </p:cNvPicPr>
          <p:nvPr/>
        </p:nvPicPr>
        <p:blipFill>
          <a:blip r:embed="rId2"/>
          <a:stretch>
            <a:fillRect/>
          </a:stretch>
        </p:blipFill>
        <p:spPr>
          <a:xfrm>
            <a:off x="5285983" y="2579397"/>
            <a:ext cx="4775187" cy="4003029"/>
          </a:xfrm>
          <a:prstGeom prst="rect">
            <a:avLst/>
          </a:prstGeom>
        </p:spPr>
      </p:pic>
    </p:spTree>
    <p:extLst>
      <p:ext uri="{BB962C8B-B14F-4D97-AF65-F5344CB8AC3E}">
        <p14:creationId xmlns:p14="http://schemas.microsoft.com/office/powerpoint/2010/main" val="257304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5D21-CF5D-48E2-800D-C2D38AA65616}"/>
              </a:ext>
            </a:extLst>
          </p:cNvPr>
          <p:cNvSpPr>
            <a:spLocks noGrp="1"/>
          </p:cNvSpPr>
          <p:nvPr>
            <p:ph type="title"/>
          </p:nvPr>
        </p:nvSpPr>
        <p:spPr>
          <a:xfrm>
            <a:off x="1283970" y="263047"/>
            <a:ext cx="9624059" cy="454230"/>
          </a:xfrm>
        </p:spPr>
        <p:txBody>
          <a:bodyPr/>
          <a:lstStyle/>
          <a:p>
            <a:r>
              <a:rPr lang="en-US" u="sng" dirty="0">
                <a:solidFill>
                  <a:schemeClr val="tx1"/>
                </a:solidFill>
              </a:rPr>
              <a:t>PROJECT OVERVIEW</a:t>
            </a:r>
            <a:endParaRPr lang="en-US" dirty="0"/>
          </a:p>
        </p:txBody>
      </p:sp>
      <p:sp>
        <p:nvSpPr>
          <p:cNvPr id="3" name="TextBox 2">
            <a:extLst>
              <a:ext uri="{FF2B5EF4-FFF2-40B4-BE49-F238E27FC236}">
                <a16:creationId xmlns:a16="http://schemas.microsoft.com/office/drawing/2014/main" id="{D2147A13-AA92-4176-A048-76CC72C6A464}"/>
              </a:ext>
            </a:extLst>
          </p:cNvPr>
          <p:cNvSpPr txBox="1"/>
          <p:nvPr/>
        </p:nvSpPr>
        <p:spPr>
          <a:xfrm>
            <a:off x="388308" y="946038"/>
            <a:ext cx="11703484" cy="6186309"/>
          </a:xfrm>
          <a:prstGeom prst="rect">
            <a:avLst/>
          </a:prstGeom>
          <a:noFill/>
        </p:spPr>
        <p:txBody>
          <a:bodyPr wrap="square" rtlCol="0">
            <a:spAutoFit/>
          </a:bodyPr>
          <a:lstStyle/>
          <a:p>
            <a:pPr algn="l"/>
            <a:r>
              <a:rPr lang="en-US" b="0" i="0" dirty="0">
                <a:solidFill>
                  <a:srgbClr val="374151"/>
                </a:solidFill>
                <a:effectLst/>
                <a:latin typeface="Söhne"/>
              </a:rPr>
              <a:t>Overview of the steps you can follow to create a virtual machine (Windows OS) with the help of the Microsoft Azure project:</a:t>
            </a:r>
          </a:p>
          <a:p>
            <a:pPr algn="l">
              <a:buFont typeface="+mj-lt"/>
              <a:buAutoNum type="arabicPeriod"/>
            </a:pPr>
            <a:r>
              <a:rPr lang="en-US" b="0" i="0" dirty="0">
                <a:solidFill>
                  <a:srgbClr val="374151"/>
                </a:solidFill>
                <a:effectLst/>
                <a:latin typeface="Söhne"/>
              </a:rPr>
              <a:t>Sign in to the Azure portal: Sign in to the Azure portal using your Microsoft account credentials. If you do not have an account, you can create a free one.</a:t>
            </a:r>
          </a:p>
          <a:p>
            <a:pPr algn="l">
              <a:buFont typeface="+mj-lt"/>
              <a:buAutoNum type="arabicPeriod"/>
            </a:pPr>
            <a:r>
              <a:rPr lang="en-US" b="0" i="0" dirty="0">
                <a:solidFill>
                  <a:srgbClr val="374151"/>
                </a:solidFill>
                <a:effectLst/>
                <a:latin typeface="Söhne"/>
              </a:rPr>
              <a:t>Create a resource group: A resource group is a logical container for resources in Azure. Create a new resource group for your virtual machine.</a:t>
            </a:r>
          </a:p>
          <a:p>
            <a:pPr algn="l">
              <a:buFont typeface="+mj-lt"/>
              <a:buAutoNum type="arabicPeriod"/>
            </a:pPr>
            <a:r>
              <a:rPr lang="en-US" b="0" i="0" dirty="0">
                <a:solidFill>
                  <a:srgbClr val="374151"/>
                </a:solidFill>
                <a:effectLst/>
                <a:latin typeface="Söhne"/>
              </a:rPr>
              <a:t>Create a virtual machine: From the Azure portal, select "Create a resource" and search for "Virtual machine." Follow the wizard to create a new virtual machine.</a:t>
            </a:r>
          </a:p>
          <a:p>
            <a:pPr algn="l">
              <a:buFont typeface="+mj-lt"/>
              <a:buAutoNum type="arabicPeriod"/>
            </a:pPr>
            <a:r>
              <a:rPr lang="en-US" b="0" i="0" dirty="0">
                <a:solidFill>
                  <a:srgbClr val="374151"/>
                </a:solidFill>
                <a:effectLst/>
                <a:latin typeface="Söhne"/>
              </a:rPr>
              <a:t>Choose the OS image: In the "Basics" tab of the virtual machine creation wizard, choose the Windows OS image that you want to use. You can also choose the edition and version.</a:t>
            </a:r>
          </a:p>
          <a:p>
            <a:pPr algn="l">
              <a:buFont typeface="+mj-lt"/>
              <a:buAutoNum type="arabicPeriod"/>
            </a:pPr>
            <a:r>
              <a:rPr lang="en-US" b="0" i="0" dirty="0">
                <a:solidFill>
                  <a:srgbClr val="374151"/>
                </a:solidFill>
                <a:effectLst/>
                <a:latin typeface="Söhne"/>
              </a:rPr>
              <a:t>Choose the VM size: In the "Size" tab of the wizard, choose the virtual machine size that best fits your needs. You can also choose the number of cores, RAM, and storage.</a:t>
            </a:r>
          </a:p>
          <a:p>
            <a:pPr algn="l">
              <a:buFont typeface="+mj-lt"/>
              <a:buAutoNum type="arabicPeriod"/>
            </a:pPr>
            <a:r>
              <a:rPr lang="en-US" b="0" i="0" dirty="0">
                <a:solidFill>
                  <a:srgbClr val="374151"/>
                </a:solidFill>
                <a:effectLst/>
                <a:latin typeface="Söhne"/>
              </a:rPr>
              <a:t>Configure networking: In the "Networking" tab of the wizard, choose the virtual network and subnet that you want to use for your virtual machine. You can also choose the public IP address and network security group settings.</a:t>
            </a:r>
          </a:p>
          <a:p>
            <a:pPr algn="l">
              <a:buFont typeface="+mj-lt"/>
              <a:buAutoNum type="arabicPeriod"/>
            </a:pPr>
            <a:r>
              <a:rPr lang="en-US" b="0" i="0" dirty="0">
                <a:solidFill>
                  <a:srgbClr val="374151"/>
                </a:solidFill>
                <a:effectLst/>
                <a:latin typeface="Söhne"/>
              </a:rPr>
              <a:t>Configure storage: In the "Disks" tab of the wizard, choose the storage account and disk settings for your virtual machine. You can also choose to add data disks if needed.</a:t>
            </a:r>
          </a:p>
          <a:p>
            <a:pPr algn="l">
              <a:buFont typeface="+mj-lt"/>
              <a:buAutoNum type="arabicPeriod"/>
            </a:pPr>
            <a:r>
              <a:rPr lang="en-US" b="0" i="0" dirty="0">
                <a:solidFill>
                  <a:srgbClr val="374151"/>
                </a:solidFill>
                <a:effectLst/>
                <a:latin typeface="Söhne"/>
              </a:rPr>
              <a:t>Review and create: Review the settings for your virtual machine and click "Create" to start the deployment process.</a:t>
            </a:r>
          </a:p>
          <a:p>
            <a:pPr algn="l">
              <a:buFont typeface="+mj-lt"/>
              <a:buAutoNum type="arabicPeriod"/>
            </a:pPr>
            <a:r>
              <a:rPr lang="en-US" b="0" i="0" dirty="0">
                <a:solidFill>
                  <a:srgbClr val="374151"/>
                </a:solidFill>
                <a:effectLst/>
                <a:latin typeface="Söhne"/>
              </a:rPr>
              <a:t>Connect to the virtual machine: Once the deployment is complete, you can connect to your virtual machine using Remote Desktop Protocol (RDP).</a:t>
            </a:r>
          </a:p>
          <a:p>
            <a:pPr algn="l">
              <a:buFont typeface="+mj-lt"/>
              <a:buAutoNum type="arabicPeriod"/>
            </a:pPr>
            <a:r>
              <a:rPr lang="en-US" b="0" i="0" dirty="0">
                <a:solidFill>
                  <a:srgbClr val="374151"/>
                </a:solidFill>
                <a:effectLst/>
                <a:latin typeface="Söhne"/>
              </a:rPr>
              <a:t>Customize the virtual machine: Install any required software and configure the virtual machine as needed for your use case.</a:t>
            </a:r>
          </a:p>
          <a:p>
            <a:endParaRPr lang="en-US" dirty="0"/>
          </a:p>
        </p:txBody>
      </p:sp>
    </p:spTree>
    <p:extLst>
      <p:ext uri="{BB962C8B-B14F-4D97-AF65-F5344CB8AC3E}">
        <p14:creationId xmlns:p14="http://schemas.microsoft.com/office/powerpoint/2010/main" val="100372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2CF2-A9D5-46E8-94C1-2E47B984BD3D}"/>
              </a:ext>
            </a:extLst>
          </p:cNvPr>
          <p:cNvSpPr>
            <a:spLocks noGrp="1"/>
          </p:cNvSpPr>
          <p:nvPr>
            <p:ph type="title"/>
          </p:nvPr>
        </p:nvSpPr>
        <p:spPr>
          <a:xfrm>
            <a:off x="1283971" y="801666"/>
            <a:ext cx="9624059" cy="535052"/>
          </a:xfrm>
        </p:spPr>
        <p:txBody>
          <a:bodyPr/>
          <a:lstStyle/>
          <a:p>
            <a:r>
              <a:rPr lang="en-US" u="sng" dirty="0">
                <a:solidFill>
                  <a:schemeClr val="tx1"/>
                </a:solidFill>
              </a:rPr>
              <a:t>WHO ARE THE END USERS?</a:t>
            </a:r>
            <a:endParaRPr lang="en-US" dirty="0"/>
          </a:p>
        </p:txBody>
      </p:sp>
      <p:sp>
        <p:nvSpPr>
          <p:cNvPr id="3" name="TextBox 2">
            <a:extLst>
              <a:ext uri="{FF2B5EF4-FFF2-40B4-BE49-F238E27FC236}">
                <a16:creationId xmlns:a16="http://schemas.microsoft.com/office/drawing/2014/main" id="{1A8C58BF-E8E1-4D8B-8321-474028630045}"/>
              </a:ext>
            </a:extLst>
          </p:cNvPr>
          <p:cNvSpPr txBox="1"/>
          <p:nvPr/>
        </p:nvSpPr>
        <p:spPr>
          <a:xfrm>
            <a:off x="701458" y="2016690"/>
            <a:ext cx="10935221" cy="4247317"/>
          </a:xfrm>
          <a:prstGeom prst="rect">
            <a:avLst/>
          </a:prstGeom>
          <a:noFill/>
        </p:spPr>
        <p:txBody>
          <a:bodyPr wrap="square" rtlCol="0">
            <a:spAutoFit/>
          </a:bodyPr>
          <a:lstStyle/>
          <a:p>
            <a:pPr algn="l">
              <a:buFont typeface="+mj-lt"/>
              <a:buAutoNum type="arabicPeriod"/>
            </a:pPr>
            <a:r>
              <a:rPr lang="en-US" b="0" i="0" dirty="0">
                <a:solidFill>
                  <a:srgbClr val="374151"/>
                </a:solidFill>
                <a:effectLst/>
                <a:latin typeface="Söhne"/>
              </a:rPr>
              <a:t>Developers: Developers may use virtual machines to build, test, and deploy applications in a Windows environment.</a:t>
            </a:r>
          </a:p>
          <a:p>
            <a:pPr algn="l">
              <a:buFont typeface="+mj-lt"/>
              <a:buAutoNum type="arabicPeriod"/>
            </a:pPr>
            <a:r>
              <a:rPr lang="en-US" b="0" i="0" dirty="0">
                <a:solidFill>
                  <a:srgbClr val="374151"/>
                </a:solidFill>
                <a:effectLst/>
                <a:latin typeface="Söhne"/>
              </a:rPr>
              <a:t>IT professionals: IT professionals may use virtual machines to host enterprise applications or perform administrative tasks on a Windows server.</a:t>
            </a:r>
          </a:p>
          <a:p>
            <a:pPr algn="l">
              <a:buFont typeface="+mj-lt"/>
              <a:buAutoNum type="arabicPeriod"/>
            </a:pPr>
            <a:r>
              <a:rPr lang="en-US" b="0" i="0" dirty="0">
                <a:solidFill>
                  <a:srgbClr val="374151"/>
                </a:solidFill>
                <a:effectLst/>
                <a:latin typeface="Söhne"/>
              </a:rPr>
              <a:t>Data analysts: Data analysts may use virtual machines to run analysis software and perform data processing tasks in a Windows environment.</a:t>
            </a:r>
          </a:p>
          <a:p>
            <a:pPr algn="l">
              <a:buFont typeface="+mj-lt"/>
              <a:buAutoNum type="arabicPeriod"/>
            </a:pPr>
            <a:r>
              <a:rPr lang="en-US" b="0" i="0" dirty="0">
                <a:solidFill>
                  <a:srgbClr val="374151"/>
                </a:solidFill>
                <a:effectLst/>
                <a:latin typeface="Söhne"/>
              </a:rPr>
              <a:t>Students and educators: Students and educators may use virtual machines to access Windows-specific software and tools for learning and teaching purposes.</a:t>
            </a:r>
          </a:p>
          <a:p>
            <a:pPr algn="l">
              <a:buFont typeface="+mj-lt"/>
              <a:buAutoNum type="arabicPeriod"/>
            </a:pPr>
            <a:r>
              <a:rPr lang="en-US" b="0" i="0" dirty="0">
                <a:solidFill>
                  <a:srgbClr val="374151"/>
                </a:solidFill>
                <a:effectLst/>
                <a:latin typeface="Söhne"/>
              </a:rPr>
              <a:t>Businesses: Businesses may use virtual machines to host custom applications or to run Windows-based software in a cloud environment.</a:t>
            </a:r>
          </a:p>
          <a:p>
            <a:pPr algn="l"/>
            <a:r>
              <a:rPr lang="en-US" b="0" i="0" dirty="0">
                <a:solidFill>
                  <a:srgbClr val="374151"/>
                </a:solidFill>
                <a:effectLst/>
                <a:latin typeface="Söhne"/>
              </a:rPr>
              <a:t>Overall, anyone who needs to run a Windows OS in a virtual environment can potentially be an end user for a virtual machine created with Microsoft Azure.</a:t>
            </a:r>
          </a:p>
          <a:p>
            <a:pPr algn="l"/>
            <a:endParaRPr lang="en-US" b="0" i="0" dirty="0">
              <a:solidFill>
                <a:srgbClr val="374151"/>
              </a:solidFill>
              <a:effectLst/>
              <a:latin typeface="Söhne"/>
            </a:endParaRPr>
          </a:p>
          <a:p>
            <a:r>
              <a:rPr lang="en-US" b="0" i="0" dirty="0">
                <a:solidFill>
                  <a:srgbClr val="374151"/>
                </a:solidFill>
                <a:effectLst/>
                <a:latin typeface="Söhne"/>
              </a:rPr>
              <a:t>Overall, anyone who needs to run a Windows OS in a virtual environment can potentially be an end user for a virtual machine created with Microsoft Azure.</a:t>
            </a:r>
            <a:endParaRPr lang="en-US" dirty="0"/>
          </a:p>
        </p:txBody>
      </p:sp>
    </p:spTree>
    <p:extLst>
      <p:ext uri="{BB962C8B-B14F-4D97-AF65-F5344CB8AC3E}">
        <p14:creationId xmlns:p14="http://schemas.microsoft.com/office/powerpoint/2010/main" val="283333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1CFA-5EDB-48EE-BD28-9D81270C7B1F}"/>
              </a:ext>
            </a:extLst>
          </p:cNvPr>
          <p:cNvSpPr>
            <a:spLocks noGrp="1"/>
          </p:cNvSpPr>
          <p:nvPr>
            <p:ph type="title"/>
          </p:nvPr>
        </p:nvSpPr>
        <p:spPr>
          <a:xfrm>
            <a:off x="-313150" y="588723"/>
            <a:ext cx="12701392" cy="421793"/>
          </a:xfrm>
        </p:spPr>
        <p:txBody>
          <a:bodyPr/>
          <a:lstStyle/>
          <a:p>
            <a:r>
              <a:rPr lang="en-US" sz="3600" u="sng" dirty="0">
                <a:solidFill>
                  <a:schemeClr val="tx1"/>
                </a:solidFill>
              </a:rPr>
              <a:t>YOUR SOLUTION AND ITS VALUE PROPOSITION</a:t>
            </a:r>
            <a:endParaRPr lang="en-US" sz="3600" dirty="0"/>
          </a:p>
        </p:txBody>
      </p:sp>
      <p:sp>
        <p:nvSpPr>
          <p:cNvPr id="3" name="TextBox 2">
            <a:extLst>
              <a:ext uri="{FF2B5EF4-FFF2-40B4-BE49-F238E27FC236}">
                <a16:creationId xmlns:a16="http://schemas.microsoft.com/office/drawing/2014/main" id="{3F99DBAD-B6C4-4D11-8400-FF607BAEE9D5}"/>
              </a:ext>
            </a:extLst>
          </p:cNvPr>
          <p:cNvSpPr txBox="1"/>
          <p:nvPr/>
        </p:nvSpPr>
        <p:spPr>
          <a:xfrm>
            <a:off x="490602" y="1465110"/>
            <a:ext cx="11210795" cy="5355312"/>
          </a:xfrm>
          <a:prstGeom prst="rect">
            <a:avLst/>
          </a:prstGeom>
          <a:noFill/>
        </p:spPr>
        <p:txBody>
          <a:bodyPr wrap="square" rtlCol="0">
            <a:spAutoFit/>
          </a:bodyPr>
          <a:lstStyle/>
          <a:p>
            <a:pPr algn="l"/>
            <a:r>
              <a:rPr lang="en-US" b="0" i="0" dirty="0">
                <a:solidFill>
                  <a:srgbClr val="374151"/>
                </a:solidFill>
                <a:effectLst/>
                <a:latin typeface="Söhne"/>
              </a:rPr>
              <a:t>The main value proposition of creating a virtual machine with Microsoft Azure is the flexibility, scalability, and reliability of cloud-based infrastructure. By creating a virtual machine on the cloud, you can take advantage of the following benefits:</a:t>
            </a:r>
          </a:p>
          <a:p>
            <a:pPr algn="l">
              <a:buFont typeface="+mj-lt"/>
              <a:buAutoNum type="arabicPeriod"/>
            </a:pPr>
            <a:r>
              <a:rPr lang="en-US" b="0" i="0" dirty="0">
                <a:solidFill>
                  <a:srgbClr val="374151"/>
                </a:solidFill>
                <a:effectLst/>
                <a:latin typeface="Söhne"/>
              </a:rPr>
              <a:t>Cost savings: Creating a virtual machine on the cloud can be more cost-effective than purchasing and maintaining physical hardware.</a:t>
            </a:r>
          </a:p>
          <a:p>
            <a:pPr algn="l">
              <a:buFont typeface="+mj-lt"/>
              <a:buAutoNum type="arabicPeriod"/>
            </a:pPr>
            <a:r>
              <a:rPr lang="en-US" b="0" i="0" dirty="0">
                <a:solidFill>
                  <a:srgbClr val="374151"/>
                </a:solidFill>
                <a:effectLst/>
                <a:latin typeface="Söhne"/>
              </a:rPr>
              <a:t>Scalability: Cloud-based virtual machines can be easily scaled up or down as needed to meet changing business requirements.</a:t>
            </a:r>
          </a:p>
          <a:p>
            <a:pPr algn="l">
              <a:buFont typeface="+mj-lt"/>
              <a:buAutoNum type="arabicPeriod"/>
            </a:pPr>
            <a:r>
              <a:rPr lang="en-US" b="0" i="0" dirty="0">
                <a:solidFill>
                  <a:srgbClr val="374151"/>
                </a:solidFill>
                <a:effectLst/>
                <a:latin typeface="Söhne"/>
              </a:rPr>
              <a:t>Reliability: Cloud-based virtual machines are typically hosted in data centers with redundant power and network connectivity, providing high levels of uptime and reliability.</a:t>
            </a:r>
          </a:p>
          <a:p>
            <a:pPr algn="l">
              <a:buFont typeface="+mj-lt"/>
              <a:buAutoNum type="arabicPeriod"/>
            </a:pPr>
            <a:r>
              <a:rPr lang="en-US" b="0" i="0" dirty="0">
                <a:solidFill>
                  <a:srgbClr val="374151"/>
                </a:solidFill>
                <a:effectLst/>
                <a:latin typeface="Söhne"/>
              </a:rPr>
              <a:t>Security: Microsoft Azure provides robust security features such as firewalls, encryption, and access controls to help protect virtual machines from threats.</a:t>
            </a:r>
          </a:p>
          <a:p>
            <a:pPr algn="l">
              <a:buFont typeface="+mj-lt"/>
              <a:buAutoNum type="arabicPeriod"/>
            </a:pPr>
            <a:r>
              <a:rPr lang="en-US" b="0" i="0" dirty="0">
                <a:solidFill>
                  <a:srgbClr val="374151"/>
                </a:solidFill>
                <a:effectLst/>
                <a:latin typeface="Söhne"/>
              </a:rPr>
              <a:t>Easy deployment: The Azure portal provides a user-friendly interface for deploying and managing virtual machines, making it easy to get up and running quickly.</a:t>
            </a:r>
          </a:p>
          <a:p>
            <a:pPr algn="l">
              <a:buFont typeface="+mj-lt"/>
              <a:buAutoNum type="arabicPeriod"/>
            </a:pPr>
            <a:r>
              <a:rPr lang="en-US" b="0" i="0" dirty="0">
                <a:solidFill>
                  <a:srgbClr val="374151"/>
                </a:solidFill>
                <a:effectLst/>
                <a:latin typeface="Söhne"/>
              </a:rPr>
              <a:t>Compatibility: Azure provides a range of pre-configured Windows images and virtual machine sizes to meet a variety of business needs, ensuring compatibility with existing applications and software.</a:t>
            </a:r>
          </a:p>
          <a:p>
            <a:pPr algn="l"/>
            <a:endParaRPr lang="en-US" b="0" i="0" dirty="0">
              <a:solidFill>
                <a:srgbClr val="374151"/>
              </a:solidFill>
              <a:effectLst/>
              <a:latin typeface="Söhne"/>
            </a:endParaRPr>
          </a:p>
          <a:p>
            <a:pPr algn="l"/>
            <a:r>
              <a:rPr lang="en-US" b="0" i="0" dirty="0">
                <a:solidFill>
                  <a:srgbClr val="374151"/>
                </a:solidFill>
                <a:effectLst/>
                <a:latin typeface="Söhne"/>
              </a:rPr>
              <a:t>Overall, creating a virtual machine with Microsoft Azure can provide a flexible and cost-effective way to run a Windows OS in a cloud environment, with the added benefits of scalability, reliability, and security.</a:t>
            </a:r>
          </a:p>
          <a:p>
            <a:endParaRPr lang="en-US" dirty="0"/>
          </a:p>
        </p:txBody>
      </p:sp>
    </p:spTree>
    <p:extLst>
      <p:ext uri="{BB962C8B-B14F-4D97-AF65-F5344CB8AC3E}">
        <p14:creationId xmlns:p14="http://schemas.microsoft.com/office/powerpoint/2010/main" val="290294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2A87-F48A-4ABB-968B-951977A7070A}"/>
              </a:ext>
            </a:extLst>
          </p:cNvPr>
          <p:cNvSpPr>
            <a:spLocks noGrp="1"/>
          </p:cNvSpPr>
          <p:nvPr>
            <p:ph type="title"/>
          </p:nvPr>
        </p:nvSpPr>
        <p:spPr>
          <a:xfrm>
            <a:off x="1283971" y="864296"/>
            <a:ext cx="9624059" cy="472422"/>
          </a:xfrm>
        </p:spPr>
        <p:txBody>
          <a:bodyPr/>
          <a:lstStyle/>
          <a:p>
            <a:r>
              <a:rPr lang="en-US" u="sng" dirty="0">
                <a:solidFill>
                  <a:schemeClr val="tx1"/>
                </a:solidFill>
              </a:rPr>
              <a:t>THE WOW IN YOUR SOLUTION</a:t>
            </a:r>
            <a:endParaRPr lang="en-US" dirty="0"/>
          </a:p>
        </p:txBody>
      </p:sp>
      <p:sp>
        <p:nvSpPr>
          <p:cNvPr id="3" name="TextBox 2">
            <a:extLst>
              <a:ext uri="{FF2B5EF4-FFF2-40B4-BE49-F238E27FC236}">
                <a16:creationId xmlns:a16="http://schemas.microsoft.com/office/drawing/2014/main" id="{3D611B64-B7BD-46DC-B6AF-F8E31915F091}"/>
              </a:ext>
            </a:extLst>
          </p:cNvPr>
          <p:cNvSpPr txBox="1"/>
          <p:nvPr/>
        </p:nvSpPr>
        <p:spPr>
          <a:xfrm>
            <a:off x="501041" y="1778696"/>
            <a:ext cx="11047956" cy="3970318"/>
          </a:xfrm>
          <a:prstGeom prst="rect">
            <a:avLst/>
          </a:prstGeom>
          <a:noFill/>
        </p:spPr>
        <p:txBody>
          <a:bodyPr wrap="square" rtlCol="0">
            <a:spAutoFit/>
          </a:bodyPr>
          <a:lstStyle/>
          <a:p>
            <a:pPr algn="l">
              <a:buFont typeface="+mj-lt"/>
              <a:buAutoNum type="arabicPeriod"/>
            </a:pPr>
            <a:r>
              <a:rPr lang="en-US" b="0" i="0" dirty="0">
                <a:solidFill>
                  <a:srgbClr val="374151"/>
                </a:solidFill>
                <a:effectLst/>
                <a:latin typeface="Söhne"/>
              </a:rPr>
              <a:t>High Availability: Microsoft Azure offers robust failover and redundancy features that make virtual machines highly available, ensuring that critical workloads can continue to operate even in the event of a hardware or software failure.</a:t>
            </a:r>
          </a:p>
          <a:p>
            <a:pPr algn="l">
              <a:buFont typeface="+mj-lt"/>
              <a:buAutoNum type="arabicPeriod"/>
            </a:pPr>
            <a:r>
              <a:rPr lang="en-US" b="0" i="0" dirty="0">
                <a:solidFill>
                  <a:srgbClr val="374151"/>
                </a:solidFill>
                <a:effectLst/>
                <a:latin typeface="Söhne"/>
              </a:rPr>
              <a:t>Customization: With a virtual machine on Azure, you can customize the virtual machine size, storage, and networking resources to meet your specific requirements.</a:t>
            </a:r>
          </a:p>
          <a:p>
            <a:pPr algn="l">
              <a:buFont typeface="+mj-lt"/>
              <a:buAutoNum type="arabicPeriod"/>
            </a:pPr>
            <a:r>
              <a:rPr lang="en-US" b="0" i="0" dirty="0">
                <a:solidFill>
                  <a:srgbClr val="374151"/>
                </a:solidFill>
                <a:effectLst/>
                <a:latin typeface="Söhne"/>
              </a:rPr>
              <a:t>Easy Deployment: The Azure portal provides a user-friendly interface for deploying and managing virtual machines, making it easy to get up and running quickly.</a:t>
            </a:r>
          </a:p>
          <a:p>
            <a:pPr algn="l">
              <a:buFont typeface="+mj-lt"/>
              <a:buAutoNum type="arabicPeriod"/>
            </a:pPr>
            <a:r>
              <a:rPr lang="en-US" b="0" i="0" dirty="0">
                <a:solidFill>
                  <a:srgbClr val="374151"/>
                </a:solidFill>
                <a:effectLst/>
                <a:latin typeface="Söhne"/>
              </a:rPr>
              <a:t>Scalability: Virtual machines on Azure can easily scale up or down based on changing business needs, providing flexibility and cost savings.</a:t>
            </a:r>
          </a:p>
          <a:p>
            <a:pPr algn="l">
              <a:buFont typeface="+mj-lt"/>
              <a:buAutoNum type="arabicPeriod"/>
            </a:pPr>
            <a:r>
              <a:rPr lang="en-US" b="0" i="0" dirty="0">
                <a:solidFill>
                  <a:srgbClr val="374151"/>
                </a:solidFill>
                <a:effectLst/>
                <a:latin typeface="Söhne"/>
              </a:rPr>
              <a:t>Hybrid Connectivity: Azure provides a range of hybrid connectivity options, enabling seamless integration between your on-premises infrastructure and your cloud-based virtual machines.</a:t>
            </a:r>
          </a:p>
          <a:p>
            <a:pPr algn="l">
              <a:buFont typeface="+mj-lt"/>
              <a:buAutoNum type="arabicPeriod"/>
            </a:pPr>
            <a:r>
              <a:rPr lang="en-US" b="0" i="0" dirty="0">
                <a:solidFill>
                  <a:srgbClr val="374151"/>
                </a:solidFill>
                <a:effectLst/>
                <a:latin typeface="Söhne"/>
              </a:rPr>
              <a:t>Security: Microsoft Azure provides advanced security features such as firewalls, encryption, and access controls to help protect virtual machines from threats.</a:t>
            </a:r>
          </a:p>
          <a:p>
            <a:endParaRPr lang="en-US" dirty="0"/>
          </a:p>
        </p:txBody>
      </p:sp>
    </p:spTree>
    <p:extLst>
      <p:ext uri="{BB962C8B-B14F-4D97-AF65-F5344CB8AC3E}">
        <p14:creationId xmlns:p14="http://schemas.microsoft.com/office/powerpoint/2010/main" val="347938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66DF-74A1-4EC9-ADC6-A5CB86C594C7}"/>
              </a:ext>
            </a:extLst>
          </p:cNvPr>
          <p:cNvSpPr>
            <a:spLocks noGrp="1"/>
          </p:cNvSpPr>
          <p:nvPr>
            <p:ph type="title"/>
          </p:nvPr>
        </p:nvSpPr>
        <p:spPr>
          <a:xfrm>
            <a:off x="1283971" y="801666"/>
            <a:ext cx="9624059" cy="535052"/>
          </a:xfrm>
        </p:spPr>
        <p:txBody>
          <a:bodyPr/>
          <a:lstStyle/>
          <a:p>
            <a:r>
              <a:rPr lang="en-US" sz="4400" u="sng" dirty="0">
                <a:solidFill>
                  <a:schemeClr val="tx1"/>
                </a:solidFill>
              </a:rPr>
              <a:t>MODELLING</a:t>
            </a:r>
            <a:endParaRPr lang="en-US" sz="4400" dirty="0"/>
          </a:p>
        </p:txBody>
      </p:sp>
      <p:sp>
        <p:nvSpPr>
          <p:cNvPr id="3" name="TextBox 2">
            <a:extLst>
              <a:ext uri="{FF2B5EF4-FFF2-40B4-BE49-F238E27FC236}">
                <a16:creationId xmlns:a16="http://schemas.microsoft.com/office/drawing/2014/main" id="{0CCFCD60-126C-4F53-9F1B-28C72E730BE0}"/>
              </a:ext>
            </a:extLst>
          </p:cNvPr>
          <p:cNvSpPr txBox="1"/>
          <p:nvPr/>
        </p:nvSpPr>
        <p:spPr>
          <a:xfrm>
            <a:off x="1067870" y="2154477"/>
            <a:ext cx="10056260" cy="3693319"/>
          </a:xfrm>
          <a:prstGeom prst="rect">
            <a:avLst/>
          </a:prstGeom>
          <a:noFill/>
        </p:spPr>
        <p:txBody>
          <a:bodyPr wrap="square" rtlCol="0">
            <a:spAutoFit/>
          </a:bodyPr>
          <a:lstStyle/>
          <a:p>
            <a:pPr algn="l"/>
            <a:r>
              <a:rPr lang="en-US" b="0" i="0" dirty="0">
                <a:solidFill>
                  <a:srgbClr val="374151"/>
                </a:solidFill>
                <a:effectLst/>
                <a:latin typeface="Söhne"/>
              </a:rPr>
              <a:t>Creating a virtual machine (VM) on Microsoft Azure can be thought of as a form of computer modeling. In this case, the VM serves as a digital representation of a physical machine, with virtual hardware components that can be customized to meet specific needs.</a:t>
            </a:r>
          </a:p>
          <a:p>
            <a:pPr algn="l"/>
            <a:r>
              <a:rPr lang="en-US" b="0" i="0" dirty="0">
                <a:solidFill>
                  <a:srgbClr val="374151"/>
                </a:solidFill>
                <a:effectLst/>
                <a:latin typeface="Söhne"/>
              </a:rPr>
              <a:t>The process of creating a VM involves defining the virtual hardware components, such as the CPU, RAM, and storage, and then installing an operating system, such as Windows, on the VM. This process can be done through the Azure portal or through automation tools such as PowerShell or Azure CLI.</a:t>
            </a:r>
          </a:p>
          <a:p>
            <a:pPr algn="l"/>
            <a:r>
              <a:rPr lang="en-US" b="0" i="0" dirty="0">
                <a:solidFill>
                  <a:srgbClr val="374151"/>
                </a:solidFill>
                <a:effectLst/>
                <a:latin typeface="Söhne"/>
              </a:rPr>
              <a:t>Once the VM is created, it can be used to model a wide range of scenarios, such as testing new software, running custom applications, or deploying a web server. The VM can also be scaled up or down based on changing business needs, providing flexibility and cost savings.</a:t>
            </a:r>
          </a:p>
          <a:p>
            <a:pPr algn="l"/>
            <a:r>
              <a:rPr lang="en-US" b="0" i="0" dirty="0">
                <a:solidFill>
                  <a:srgbClr val="374151"/>
                </a:solidFill>
                <a:effectLst/>
                <a:latin typeface="Söhne"/>
              </a:rPr>
              <a:t>Overall, creating a VM on Microsoft Azure involves modeling a digital representation of a physical machine that can be customized and scaled to meet specific needs. This digital model provides a flexible and scalable infrastructure that can be used to support a wide range of workloads.</a:t>
            </a:r>
          </a:p>
          <a:p>
            <a:endParaRPr lang="en-US" dirty="0"/>
          </a:p>
        </p:txBody>
      </p:sp>
    </p:spTree>
    <p:extLst>
      <p:ext uri="{BB962C8B-B14F-4D97-AF65-F5344CB8AC3E}">
        <p14:creationId xmlns:p14="http://schemas.microsoft.com/office/powerpoint/2010/main" val="617444502"/>
      </p:ext>
    </p:extLst>
  </p:cSld>
  <p:clrMapOvr>
    <a:masterClrMapping/>
  </p:clrMapOvr>
</p:sld>
</file>

<file path=ppt/theme/theme1.xml><?xml version="1.0" encoding="utf-8"?>
<a:theme xmlns:a="http://schemas.openxmlformats.org/drawingml/2006/main" name="Office Theme">
  <a:themeElements>
    <a:clrScheme name="Custom 4">
      <a:dk1>
        <a:srgbClr val="000000"/>
      </a:dk1>
      <a:lt1>
        <a:srgbClr val="FFFFFF"/>
      </a:lt1>
      <a:dk2>
        <a:srgbClr val="705F57"/>
      </a:dk2>
      <a:lt2>
        <a:srgbClr val="EEE7DF"/>
      </a:lt2>
      <a:accent1>
        <a:srgbClr val="4D8680"/>
      </a:accent1>
      <a:accent2>
        <a:srgbClr val="ABDED7"/>
      </a:accent2>
      <a:accent3>
        <a:srgbClr val="B0988E"/>
      </a:accent3>
      <a:accent4>
        <a:srgbClr val="DBCBBE"/>
      </a:accent4>
      <a:accent5>
        <a:srgbClr val="BD8A77"/>
      </a:accent5>
      <a:accent6>
        <a:srgbClr val="65615D"/>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272759_Animated title clouds_RVA_v3.potx" id="{A7254A96-7471-4D2A-83F1-D1D21EA144BA}" vid="{93766755-2683-4FFD-83F1-7D782A556B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559799C-8DAE-44F4-A213-D34C50E3A874}">
  <ds:schemaRefs>
    <ds:schemaRef ds:uri="http://schemas.microsoft.com/sharepoint/v3/contenttype/forms"/>
  </ds:schemaRefs>
</ds:datastoreItem>
</file>

<file path=customXml/itemProps2.xml><?xml version="1.0" encoding="utf-8"?>
<ds:datastoreItem xmlns:ds="http://schemas.openxmlformats.org/officeDocument/2006/customXml" ds:itemID="{780F9FD1-9FF5-40F2-8A28-768D53442F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A1106F-392F-431C-9C52-8DDF034A33B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Animated title clouds</Template>
  <TotalTime>127</TotalTime>
  <Words>1647</Words>
  <Application>Microsoft Office PowerPoint</Application>
  <PresentationFormat>Widescreen</PresentationFormat>
  <Paragraphs>67</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Söhne</vt:lpstr>
      <vt:lpstr>Office Theme</vt:lpstr>
      <vt:lpstr>VISHNU A</vt:lpstr>
      <vt:lpstr>PowerPoint Presentation</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VISHNU A</dc:title>
  <dc:subject/>
  <dc:creator>Divya Athimoolam</dc:creator>
  <cp:keywords/>
  <dc:description/>
  <cp:lastModifiedBy>Divya Athimoolam</cp:lastModifiedBy>
  <cp:revision>10</cp:revision>
  <dcterms:created xsi:type="dcterms:W3CDTF">2023-03-19T09:57:46Z</dcterms:created>
  <dcterms:modified xsi:type="dcterms:W3CDTF">2023-03-19T12:04:49Z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