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8"/>
  </p:notesMasterIdLst>
  <p:sldIdLst>
    <p:sldId id="256" r:id="rId2"/>
    <p:sldId id="294" r:id="rId3"/>
    <p:sldId id="297" r:id="rId4"/>
    <p:sldId id="298" r:id="rId5"/>
    <p:sldId id="299" r:id="rId6"/>
    <p:sldId id="300" r:id="rId7"/>
    <p:sldId id="301" r:id="rId8"/>
    <p:sldId id="292" r:id="rId9"/>
    <p:sldId id="293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1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F408F-9067-4624-9DF0-8934023B573F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125F6-D40B-40BB-87EF-1D2DCD3C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882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68C1B17-1914-4E62-9E17-20DA15BCBE4B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0"/>
            <a:ext cx="8162925" cy="762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762000" y="1219200"/>
            <a:ext cx="8261350" cy="4876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305911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ru-RU"/>
              <a:t>©</a:t>
            </a:r>
            <a:r>
              <a:rPr lang="ru-RU" altLang="ru-RU"/>
              <a:t>Павловская Т.А. (СПбГУ ИТМО)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590925" y="6286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2AAD8E2-75F0-4E88-B62C-87B2C08C3B9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4943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8C1B17-1914-4E62-9E17-20DA15BCBE4B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68C1B17-1914-4E62-9E17-20DA15BCBE4B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68C1B17-1914-4E62-9E17-20DA15BCBE4B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Об'єктно-орієнтоване програмування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897214"/>
          </a:xfrm>
        </p:spPr>
        <p:txBody>
          <a:bodyPr>
            <a:normAutofit/>
          </a:bodyPr>
          <a:lstStyle/>
          <a:p>
            <a:r>
              <a:rPr lang="ru-RU" dirty="0"/>
              <a:t>на основі мови С</a:t>
            </a:r>
            <a:r>
              <a:rPr lang="ru-RU" dirty="0" smtClean="0"/>
              <a:t>++</a:t>
            </a:r>
            <a:r>
              <a:rPr lang="en-US" dirty="0" smtClean="0"/>
              <a:t> </a:t>
            </a:r>
          </a:p>
          <a:p>
            <a:r>
              <a:rPr lang="ru-RU" dirty="0" smtClean="0"/>
              <a:t>2</a:t>
            </a:r>
            <a:r>
              <a:rPr lang="ru-RU" dirty="0"/>
              <a:t>й</a:t>
            </a:r>
            <a:r>
              <a:rPr lang="ru-RU" dirty="0" smtClean="0"/>
              <a:t> семестр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116632"/>
            <a:ext cx="468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>
                <a:solidFill>
                  <a:schemeClr val="bg1"/>
                </a:solidFill>
              </a:rPr>
              <a:t>лекція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№</a:t>
            </a:r>
            <a:r>
              <a:rPr lang="uk-UA" sz="3200" dirty="0">
                <a:solidFill>
                  <a:schemeClr val="bg1"/>
                </a:solidFill>
              </a:rPr>
              <a:t>3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5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229600" cy="1066800"/>
          </a:xfrm>
        </p:spPr>
        <p:txBody>
          <a:bodyPr/>
          <a:lstStyle/>
          <a:p>
            <a:r>
              <a:rPr lang="ru-RU" altLang="ru-RU" dirty="0"/>
              <a:t>спадкування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52513"/>
            <a:ext cx="8352928" cy="5400675"/>
          </a:xfrm>
        </p:spPr>
        <p:txBody>
          <a:bodyPr>
            <a:noAutofit/>
          </a:bodyPr>
          <a:lstStyle/>
          <a:p>
            <a:pPr marL="446088" indent="-268288">
              <a:lnSpc>
                <a:spcPct val="120000"/>
              </a:lnSpc>
              <a:spcAft>
                <a:spcPct val="25000"/>
              </a:spcAft>
              <a:buFont typeface="Wingdings" pitchFamily="2" charset="2"/>
              <a:buNone/>
            </a:pPr>
            <a:r>
              <a:rPr lang="ru-RU" altLang="ru-RU" sz="2400" dirty="0"/>
              <a:t>Спадкування є найпотужнішим інструментом </a:t>
            </a:r>
            <a:r>
              <a:rPr lang="ru-RU" altLang="ru-RU" sz="2400" dirty="0" smtClean="0"/>
              <a:t>ООП </a:t>
            </a:r>
            <a:r>
              <a:rPr lang="ru-RU" altLang="ru-RU" sz="2400" dirty="0"/>
              <a:t>і застосовується для наступних </a:t>
            </a:r>
            <a:r>
              <a:rPr lang="uk-UA" altLang="ru-RU" sz="2400" dirty="0"/>
              <a:t>в</a:t>
            </a:r>
            <a:r>
              <a:rPr lang="ru-RU" altLang="ru-RU" sz="2400" dirty="0" err="1" smtClean="0"/>
              <a:t>заімозв’язанних</a:t>
            </a:r>
            <a:r>
              <a:rPr lang="ru-RU" altLang="ru-RU" sz="2400" dirty="0" smtClean="0"/>
              <a:t> </a:t>
            </a:r>
            <a:r>
              <a:rPr lang="ru-RU" altLang="ru-RU" sz="2400" dirty="0"/>
              <a:t>цілей:</a:t>
            </a:r>
          </a:p>
          <a:p>
            <a:pPr marL="446088" indent="-268288">
              <a:lnSpc>
                <a:spcPct val="120000"/>
              </a:lnSpc>
              <a:spcAft>
                <a:spcPct val="25000"/>
              </a:spcAft>
            </a:pPr>
            <a:r>
              <a:rPr lang="ru-RU" altLang="ru-RU" sz="2400" dirty="0"/>
              <a:t>виключення з програми повторюваних фрагментів коду;</a:t>
            </a:r>
          </a:p>
          <a:p>
            <a:pPr marL="446088" indent="-268288">
              <a:lnSpc>
                <a:spcPct val="120000"/>
              </a:lnSpc>
              <a:spcAft>
                <a:spcPct val="25000"/>
              </a:spcAft>
            </a:pPr>
            <a:r>
              <a:rPr lang="ru-RU" altLang="ru-RU" sz="2400" dirty="0"/>
              <a:t>спрощення модифікації програми;</a:t>
            </a:r>
          </a:p>
          <a:p>
            <a:pPr marL="446088" indent="-268288">
              <a:lnSpc>
                <a:spcPct val="120000"/>
              </a:lnSpc>
              <a:spcAft>
                <a:spcPct val="25000"/>
              </a:spcAft>
            </a:pPr>
            <a:r>
              <a:rPr lang="ru-RU" altLang="ru-RU" sz="2400" dirty="0"/>
              <a:t>спрощення створення нових програм на основі існуючих.</a:t>
            </a:r>
          </a:p>
          <a:p>
            <a:pPr marL="446088" indent="-268288">
              <a:lnSpc>
                <a:spcPct val="120000"/>
              </a:lnSpc>
              <a:spcAft>
                <a:spcPct val="25000"/>
              </a:spcAft>
            </a:pPr>
            <a:r>
              <a:rPr lang="ru-RU" altLang="ru-RU" sz="2400" dirty="0"/>
              <a:t>Крім того, спадкування є єдиною можливістю використовувати об'єкти, вихідний код яких недоступний, але в які потрібно внести зміни.</a:t>
            </a:r>
          </a:p>
        </p:txBody>
      </p:sp>
    </p:spTree>
    <p:extLst>
      <p:ext uri="{BB962C8B-B14F-4D97-AF65-F5344CB8AC3E}">
        <p14:creationId xmlns:p14="http://schemas.microsoft.com/office/powerpoint/2010/main" val="3254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09600" y="404664"/>
            <a:ext cx="6172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altLang="ru-RU" sz="4000" dirty="0">
                <a:latin typeface="Arial" charset="0"/>
              </a:rPr>
              <a:t>синтаксис успадкування</a:t>
            </a:r>
            <a:endParaRPr lang="ru-RU" altLang="ru-RU" sz="3200" dirty="0">
              <a:latin typeface="Arial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0" y="1773238"/>
            <a:ext cx="8915400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eaLnBrk="0" hangingPunct="0">
              <a:spcBef>
                <a:spcPts val="900"/>
              </a:spcBef>
              <a:spcAft>
                <a:spcPts val="600"/>
              </a:spcAft>
            </a:pPr>
            <a:r>
              <a:rPr lang="ru-RU" altLang="ru-RU" sz="2400">
                <a:solidFill>
                  <a:schemeClr val="hlink"/>
                </a:solidFill>
                <a:latin typeface="Arial" charset="0"/>
              </a:rPr>
              <a:t>class ім'я: </a:t>
            </a:r>
            <a:r>
              <a:rPr lang="ru-RU" altLang="ru-RU" sz="2400">
                <a:solidFill>
                  <a:schemeClr val="folHlink"/>
                </a:solidFill>
                <a:latin typeface="Arial" charset="0"/>
              </a:rPr>
              <a:t>[Private | protected | public</a:t>
            </a:r>
            <a:r>
              <a:rPr lang="ru-RU" altLang="ru-RU" sz="2400">
                <a:solidFill>
                  <a:schemeClr val="hlink"/>
                </a:solidFill>
                <a:latin typeface="Arial" charset="0"/>
              </a:rPr>
              <a:t>] базовий_класс</a:t>
            </a:r>
          </a:p>
          <a:p>
            <a:pPr lvl="2" eaLnBrk="0" hangingPunct="0">
              <a:spcBef>
                <a:spcPts val="900"/>
              </a:spcBef>
              <a:spcAft>
                <a:spcPts val="600"/>
              </a:spcAft>
            </a:pPr>
            <a:r>
              <a:rPr lang="ru-RU" altLang="ru-RU" sz="2400">
                <a:solidFill>
                  <a:schemeClr val="hlink"/>
                </a:solidFill>
                <a:latin typeface="Arial" charset="0"/>
              </a:rPr>
              <a:t>{Тіло класу}; </a:t>
            </a:r>
          </a:p>
          <a:p>
            <a:pPr lvl="2" eaLnBrk="0" hangingPunct="0">
              <a:spcBef>
                <a:spcPts val="900"/>
              </a:spcBef>
              <a:spcAft>
                <a:spcPts val="600"/>
              </a:spcAft>
            </a:pPr>
            <a:endParaRPr lang="ru-RU" altLang="ru-RU" sz="240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84213" y="4221163"/>
            <a:ext cx="6781800" cy="214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spcAft>
                <a:spcPts val="600"/>
              </a:spcAft>
            </a:pPr>
            <a:r>
              <a:rPr lang="en-US" altLang="ru-RU" sz="2400" b="1">
                <a:latin typeface="Courier New" pitchFamily="49" charset="0"/>
              </a:rPr>
              <a:t>class A {...};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400" b="1">
                <a:latin typeface="Courier New" pitchFamily="49" charset="0"/>
              </a:rPr>
              <a:t>class B {...};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400" b="1">
                <a:latin typeface="Courier New" pitchFamily="49" charset="0"/>
              </a:rPr>
              <a:t>class C {...};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400" b="1">
                <a:latin typeface="Courier New" pitchFamily="49" charset="0"/>
              </a:rPr>
              <a:t>class D: </a:t>
            </a:r>
            <a:r>
              <a:rPr lang="en-US" altLang="ru-RU" sz="2400" b="1">
                <a:solidFill>
                  <a:schemeClr val="folHlink"/>
                </a:solidFill>
                <a:latin typeface="Courier New" pitchFamily="49" charset="0"/>
              </a:rPr>
              <a:t>A</a:t>
            </a:r>
            <a:r>
              <a:rPr lang="en-US" altLang="ru-RU" sz="2400" b="1">
                <a:latin typeface="Courier New" pitchFamily="49" charset="0"/>
              </a:rPr>
              <a:t>, Protected B, </a:t>
            </a:r>
            <a:r>
              <a:rPr lang="en-US" altLang="ru-RU" sz="2400" b="1">
                <a:solidFill>
                  <a:schemeClr val="hlink"/>
                </a:solidFill>
                <a:latin typeface="Courier New" pitchFamily="49" charset="0"/>
              </a:rPr>
              <a:t>public</a:t>
            </a:r>
            <a:r>
              <a:rPr lang="en-US" altLang="ru-RU" sz="2400" b="1">
                <a:latin typeface="Courier New" pitchFamily="49" charset="0"/>
              </a:rPr>
              <a:t> C {...};</a:t>
            </a:r>
            <a:endParaRPr lang="ru-RU" altLang="ru-RU" sz="2400" b="1">
              <a:latin typeface="Times New Roman" pitchFamily="18" charset="0"/>
            </a:endParaRP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3995738" y="981075"/>
            <a:ext cx="3240087" cy="574675"/>
          </a:xfrm>
          <a:prstGeom prst="wedgeRectCallout">
            <a:avLst>
              <a:gd name="adj1" fmla="val -37162"/>
              <a:gd name="adj2" fmla="val 892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ru-RU" altLang="ru-RU">
                <a:solidFill>
                  <a:schemeClr val="folHlink"/>
                </a:solidFill>
              </a:rPr>
              <a:t>ключі доступу</a:t>
            </a:r>
          </a:p>
        </p:txBody>
      </p:sp>
      <p:pic>
        <p:nvPicPr>
          <p:cNvPr id="7176" name="Picture 8" descr="Ris2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492375"/>
            <a:ext cx="3844925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86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696"/>
            <a:ext cx="8229600" cy="588184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altLang="ru-RU" sz="2400" dirty="0"/>
              <a:t>У спадкоємця можна </a:t>
            </a:r>
            <a:r>
              <a:rPr lang="ru-RU" altLang="ru-RU" sz="2400" dirty="0">
                <a:solidFill>
                  <a:schemeClr val="hlink"/>
                </a:solidFill>
              </a:rPr>
              <a:t>описувати нові</a:t>
            </a:r>
            <a:r>
              <a:rPr lang="ru-RU" altLang="ru-RU" sz="2400" dirty="0"/>
              <a:t> поля і методи і </a:t>
            </a:r>
            <a:r>
              <a:rPr lang="ru-RU" altLang="ru-RU" sz="2400" dirty="0">
                <a:solidFill>
                  <a:schemeClr val="hlink"/>
                </a:solidFill>
              </a:rPr>
              <a:t>перевизначати</a:t>
            </a:r>
            <a:r>
              <a:rPr lang="ru-RU" altLang="ru-RU" sz="2400" dirty="0"/>
              <a:t>існуючі методи. Перевизначати методи можна декількома способами.</a:t>
            </a:r>
          </a:p>
          <a:p>
            <a:pPr>
              <a:lnSpc>
                <a:spcPct val="80000"/>
              </a:lnSpc>
            </a:pPr>
            <a:r>
              <a:rPr lang="ru-RU" altLang="ru-RU" sz="2400" dirty="0"/>
              <a:t>Якщо який-небудь метод в нащадку повинен працювати абсолютно по-іншому, ніж в предка, метод описується в нащадку заново. При цьому він може мати інший набір аргументів.</a:t>
            </a:r>
          </a:p>
          <a:p>
            <a:pPr>
              <a:lnSpc>
                <a:spcPct val="80000"/>
              </a:lnSpc>
            </a:pPr>
            <a:r>
              <a:rPr lang="ru-RU" altLang="ru-RU" sz="2400" dirty="0"/>
              <a:t>Якщо потрібно внести додавання в метод предка, то у відповідному методі нащадка поряд з описом додаткових дій виконується виклик методу предка за допомогою операції доступу до області видимості.</a:t>
            </a:r>
          </a:p>
          <a:p>
            <a:pPr>
              <a:lnSpc>
                <a:spcPct val="80000"/>
              </a:lnSpc>
            </a:pPr>
            <a:r>
              <a:rPr lang="ru-RU" altLang="ru-RU" sz="2400" dirty="0"/>
              <a:t>Якщо в програмі планується працювати одночасно з різними типами об'єктів ієрархії або планується додавання в ієрархію нових об'єктів, метод оголошується як віртуальний за допомогою ключового слова </a:t>
            </a:r>
            <a:r>
              <a:rPr lang="ru-RU" altLang="ru-RU" sz="2400" dirty="0" err="1"/>
              <a:t>virtual</a:t>
            </a:r>
            <a:r>
              <a:rPr lang="ru-RU" altLang="ru-RU" sz="2400" dirty="0"/>
              <a:t>. Всі віртуальні методи ієрархії з одним і тим же ім'ям повинні мати однаковий список аргументів.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26844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43" name="Rectangle 155"/>
          <p:cNvSpPr>
            <a:spLocks noGrp="1" noChangeArrowheads="1"/>
          </p:cNvSpPr>
          <p:nvPr>
            <p:ph type="title"/>
          </p:nvPr>
        </p:nvSpPr>
        <p:spPr>
          <a:xfrm>
            <a:off x="1259632" y="260648"/>
            <a:ext cx="8162925" cy="641350"/>
          </a:xfrm>
        </p:spPr>
        <p:txBody>
          <a:bodyPr/>
          <a:lstStyle/>
          <a:p>
            <a:r>
              <a:rPr lang="ru-RU" altLang="ru-RU" sz="3600" dirty="0"/>
              <a:t>Правила спадкування</a:t>
            </a:r>
          </a:p>
        </p:txBody>
      </p:sp>
      <p:graphicFrame>
        <p:nvGraphicFramePr>
          <p:cNvPr id="38161" name="Group 273"/>
          <p:cNvGraphicFramePr>
            <a:graphicFrameLocks noGrp="1"/>
          </p:cNvGraphicFramePr>
          <p:nvPr>
            <p:ph idx="1"/>
          </p:nvPr>
        </p:nvGraphicFramePr>
        <p:xfrm>
          <a:off x="323850" y="981075"/>
          <a:ext cx="8135938" cy="4876802"/>
        </p:xfrm>
        <a:graphic>
          <a:graphicData uri="http://schemas.openxmlformats.org/drawingml/2006/table">
            <a:tbl>
              <a:tblPr/>
              <a:tblGrid>
                <a:gridCol w="2324100"/>
                <a:gridCol w="2735263"/>
                <a:gridCol w="3076575"/>
              </a:tblGrid>
              <a:tr h="728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ключ доступу</a:t>
                      </a:r>
                      <a:endParaRPr kumimoji="0" lang="ru-RU" altLang="ru-R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Специфікатор в базовому класі</a:t>
                      </a:r>
                      <a:endParaRPr kumimoji="0" lang="ru-RU" altLang="ru-R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Доступ в похідному класі</a:t>
                      </a:r>
                      <a:endParaRPr kumimoji="0" lang="ru-RU" altLang="ru-R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private</a:t>
                      </a:r>
                      <a:endParaRPr kumimoji="0" lang="en-US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private</a:t>
                      </a:r>
                      <a:endParaRPr kumimoji="0" lang="en-US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немає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protected</a:t>
                      </a:r>
                      <a:endParaRPr kumimoji="0" lang="en-US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private</a:t>
                      </a: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public</a:t>
                      </a:r>
                      <a:endParaRPr kumimoji="0" lang="en-US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private</a:t>
                      </a: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protected</a:t>
                      </a:r>
                      <a:endParaRPr kumimoji="0" lang="en-US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private</a:t>
                      </a:r>
                      <a:endParaRPr kumimoji="0" lang="en-US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немає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protected</a:t>
                      </a:r>
                      <a:endParaRPr kumimoji="0" lang="en-US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protected</a:t>
                      </a:r>
                      <a:endParaRPr kumimoji="0" lang="en-US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public</a:t>
                      </a:r>
                      <a:endParaRPr kumimoji="0" lang="en-US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protected</a:t>
                      </a:r>
                      <a:endParaRPr kumimoji="0" lang="en-US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public</a:t>
                      </a:r>
                      <a:endParaRPr kumimoji="0" lang="en-US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private</a:t>
                      </a:r>
                      <a:endParaRPr kumimoji="0" lang="en-US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немає</a:t>
                      </a: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endParaRPr kumimoji="0" lang="en-US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protected</a:t>
                      </a:r>
                      <a:endParaRPr kumimoji="0" lang="en-US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protected</a:t>
                      </a:r>
                      <a:endParaRPr kumimoji="0" lang="en-US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public</a:t>
                      </a:r>
                      <a:endParaRPr kumimoji="0" lang="en-US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public</a:t>
                      </a:r>
                      <a:endParaRPr kumimoji="0" lang="ru-RU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45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ru-RU" altLang="ru-RU" sz="2400">
              <a:latin typeface="Times New Roman" pitchFamily="18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95536" y="1219200"/>
            <a:ext cx="7705477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35000"/>
              </a:spcBef>
              <a:spcAft>
                <a:spcPct val="25000"/>
              </a:spcAft>
              <a:buFontTx/>
              <a:buChar char="•"/>
            </a:pPr>
            <a:r>
              <a:rPr lang="ru-RU" altLang="ru-RU" sz="2400" dirty="0" err="1">
                <a:cs typeface="Times New Roman" pitchFamily="18" charset="0"/>
              </a:rPr>
              <a:t>private</a:t>
            </a:r>
            <a:r>
              <a:rPr lang="ru-RU" altLang="ru-RU" sz="2400" dirty="0">
                <a:cs typeface="Times New Roman" pitchFamily="18" charset="0"/>
              </a:rPr>
              <a:t>елементи базового класу в похідному класі недоступні незалежно від ключа. Звернення до них може здійснюватися лише через методи базового класу.</a:t>
            </a:r>
          </a:p>
          <a:p>
            <a:pPr algn="just" eaLnBrk="0" hangingPunct="0">
              <a:spcBef>
                <a:spcPct val="35000"/>
              </a:spcBef>
              <a:spcAft>
                <a:spcPct val="25000"/>
              </a:spcAft>
              <a:buFontTx/>
              <a:buChar char="•"/>
            </a:pPr>
            <a:r>
              <a:rPr lang="ru-RU" altLang="ru-RU" sz="2400" dirty="0">
                <a:cs typeface="Times New Roman" pitchFamily="18" charset="0"/>
              </a:rPr>
              <a:t>елементи </a:t>
            </a:r>
            <a:r>
              <a:rPr lang="ru-RU" altLang="ru-RU" sz="2400" dirty="0" err="1">
                <a:cs typeface="Times New Roman" pitchFamily="18" charset="0"/>
              </a:rPr>
              <a:t>protected</a:t>
            </a:r>
            <a:r>
              <a:rPr lang="ru-RU" altLang="ru-RU" sz="2400" dirty="0">
                <a:cs typeface="Times New Roman" pitchFamily="18" charset="0"/>
              </a:rPr>
              <a:t> при спадкуванні з ключем </a:t>
            </a:r>
            <a:r>
              <a:rPr lang="ru-RU" altLang="ru-RU" sz="2400" dirty="0" err="1">
                <a:cs typeface="Times New Roman" pitchFamily="18" charset="0"/>
              </a:rPr>
              <a:t>private</a:t>
            </a:r>
            <a:r>
              <a:rPr lang="ru-RU" altLang="ru-RU" sz="2400" dirty="0">
                <a:cs typeface="Times New Roman" pitchFamily="18" charset="0"/>
              </a:rPr>
              <a:t> стають в похідному класі </a:t>
            </a:r>
            <a:r>
              <a:rPr lang="ru-RU" altLang="ru-RU" sz="2400" dirty="0" err="1">
                <a:cs typeface="Times New Roman" pitchFamily="18" charset="0"/>
              </a:rPr>
              <a:t>private</a:t>
            </a:r>
            <a:r>
              <a:rPr lang="ru-RU" altLang="ru-RU" sz="2400" dirty="0">
                <a:cs typeface="Times New Roman" pitchFamily="18" charset="0"/>
              </a:rPr>
              <a:t>, В інших випадках права доступу до них не змінюються.</a:t>
            </a:r>
          </a:p>
          <a:p>
            <a:pPr algn="just" eaLnBrk="0" hangingPunct="0">
              <a:spcBef>
                <a:spcPct val="35000"/>
              </a:spcBef>
              <a:spcAft>
                <a:spcPct val="25000"/>
              </a:spcAft>
              <a:buFontTx/>
              <a:buChar char="•"/>
            </a:pPr>
            <a:r>
              <a:rPr lang="ru-RU" altLang="ru-RU" sz="2400" dirty="0">
                <a:cs typeface="Times New Roman" pitchFamily="18" charset="0"/>
              </a:rPr>
              <a:t>Доступ до елементів </a:t>
            </a:r>
            <a:r>
              <a:rPr lang="ru-RU" altLang="ru-RU" sz="2400" dirty="0" err="1">
                <a:cs typeface="Times New Roman" pitchFamily="18" charset="0"/>
              </a:rPr>
              <a:t>public</a:t>
            </a:r>
            <a:r>
              <a:rPr lang="ru-RU" altLang="ru-RU" sz="2400" dirty="0">
                <a:cs typeface="Times New Roman" pitchFamily="18" charset="0"/>
              </a:rPr>
              <a:t> при спадкуванні стає відповідним ключу доступу.</a:t>
            </a:r>
            <a:endParaRPr lang="ru-RU" altLang="ru-RU" sz="4800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>
          <a:xfrm>
            <a:off x="611560" y="457200"/>
            <a:ext cx="8162925" cy="641350"/>
          </a:xfrm>
        </p:spPr>
        <p:txBody>
          <a:bodyPr/>
          <a:lstStyle/>
          <a:p>
            <a:r>
              <a:rPr lang="ru-RU" altLang="ru-RU" sz="3600" dirty="0" smtClean="0"/>
              <a:t>Іншими словами</a:t>
            </a:r>
            <a:r>
              <a:rPr lang="ru-RU" altLang="ru-RU" sz="3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22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84213" y="692150"/>
            <a:ext cx="815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altLang="ru-RU" sz="2400">
                <a:latin typeface="Arial" charset="0"/>
              </a:rPr>
              <a:t>Якщо базовий клас успадковується з ключем </a:t>
            </a:r>
            <a:r>
              <a:rPr lang="en-US" altLang="ru-RU" sz="2400">
                <a:latin typeface="Arial" charset="0"/>
              </a:rPr>
              <a:t>private,</a:t>
            </a:r>
            <a:r>
              <a:rPr lang="ru-RU" altLang="ru-RU" sz="2400">
                <a:latin typeface="Arial" charset="0"/>
              </a:rPr>
              <a:t> можна вибірково зробити деякі його елементи доступними в похідному класі: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116013" y="2349500"/>
            <a:ext cx="7010400" cy="354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spcAft>
                <a:spcPts val="600"/>
              </a:spcAft>
            </a:pPr>
            <a:r>
              <a:rPr lang="ru-RU" altLang="ru-RU" sz="2400" b="1">
                <a:latin typeface="Courier New" pitchFamily="49" charset="0"/>
              </a:rPr>
              <a:t>class Base {</a:t>
            </a:r>
          </a:p>
          <a:p>
            <a:pPr lvl="1" eaLnBrk="0" hangingPunct="0">
              <a:spcAft>
                <a:spcPts val="600"/>
              </a:spcAft>
            </a:pPr>
            <a:r>
              <a:rPr lang="ru-RU" altLang="ru-RU" sz="2400" b="1">
                <a:latin typeface="Courier New" pitchFamily="49" charset="0"/>
              </a:rPr>
              <a:t> ...</a:t>
            </a:r>
          </a:p>
          <a:p>
            <a:pPr lvl="1" eaLnBrk="0" hangingPunct="0">
              <a:spcAft>
                <a:spcPts val="600"/>
              </a:spcAft>
            </a:pPr>
            <a:r>
              <a:rPr lang="ru-RU" altLang="ru-RU" sz="2400" b="1">
                <a:latin typeface="Courier New" pitchFamily="49" charset="0"/>
              </a:rPr>
              <a:t> </a:t>
            </a:r>
            <a:r>
              <a:rPr lang="en-US" altLang="ru-RU" sz="2400" b="1">
                <a:latin typeface="Courier New" pitchFamily="49" charset="0"/>
              </a:rPr>
              <a:t>public: void f ();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400" b="1">
                <a:latin typeface="Courier New" pitchFamily="49" charset="0"/>
              </a:rPr>
              <a:t>};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400" b="1">
                <a:latin typeface="Courier New" pitchFamily="49" charset="0"/>
              </a:rPr>
              <a:t>class Derived: private Base {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400" b="1">
                <a:latin typeface="Courier New" pitchFamily="49" charset="0"/>
              </a:rPr>
              <a:t> ...</a:t>
            </a:r>
            <a:endParaRPr lang="ru-RU" altLang="ru-RU" sz="2400" b="1">
              <a:latin typeface="Courier New" pitchFamily="49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ru-RU" altLang="ru-RU" sz="2400" b="1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ru-RU" sz="2400" b="1">
                <a:solidFill>
                  <a:schemeClr val="hlink"/>
                </a:solidFill>
                <a:latin typeface="Courier New" pitchFamily="49" charset="0"/>
              </a:rPr>
              <a:t>public: Base :: void f ();</a:t>
            </a:r>
          </a:p>
          <a:p>
            <a:pPr algn="just" eaLnBrk="0" hangingPunct="0">
              <a:spcAft>
                <a:spcPts val="600"/>
              </a:spcAft>
            </a:pPr>
            <a:r>
              <a:rPr lang="ru-RU" altLang="ru-RU" sz="2400" b="1">
                <a:latin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5576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502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altLang="ru-RU" sz="3200">
                <a:latin typeface="Arial" charset="0"/>
              </a:rPr>
              <a:t>просте спадкування</a:t>
            </a:r>
            <a:endParaRPr lang="ru-RU" altLang="ru-RU">
              <a:latin typeface="Arial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79512" y="1143000"/>
            <a:ext cx="8964488" cy="3339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Aft>
                <a:spcPts val="600"/>
              </a:spcAft>
              <a:tabLst>
                <a:tab pos="361950" algn="l"/>
              </a:tabLst>
            </a:pP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daemon: public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monstr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0" hangingPunct="0">
              <a:spcAft>
                <a:spcPts val="600"/>
              </a:spcAft>
              <a:tabLst>
                <a:tab pos="361950" algn="l"/>
              </a:tabLst>
            </a:pP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dirty="0" err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200" dirty="0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brain;</a:t>
            </a:r>
          </a:p>
          <a:p>
            <a:pPr eaLnBrk="0" hangingPunct="0">
              <a:spcAft>
                <a:spcPts val="600"/>
              </a:spcAft>
              <a:tabLst>
                <a:tab pos="361950" algn="l"/>
              </a:tabLst>
            </a:pP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public:</a:t>
            </a:r>
          </a:p>
          <a:p>
            <a:pPr eaLnBrk="0" hangingPunct="0">
              <a:spcAft>
                <a:spcPts val="600"/>
              </a:spcAft>
              <a:tabLst>
                <a:tab pos="361950" algn="l"/>
              </a:tabLst>
            </a:pP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// ------------- </a:t>
            </a:r>
            <a:r>
              <a:rPr lang="ru-RU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конструктори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>
              <a:spcAft>
                <a:spcPts val="600"/>
              </a:spcAft>
              <a:tabLst>
                <a:tab pos="361950" algn="l"/>
              </a:tabLst>
            </a:pP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daemon (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10) {brain =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;};</a:t>
            </a:r>
          </a:p>
          <a:p>
            <a:pPr eaLnBrk="0" hangingPunct="0">
              <a:spcAft>
                <a:spcPts val="600"/>
              </a:spcAft>
              <a:tabLst>
                <a:tab pos="361950" algn="l"/>
              </a:tabLst>
            </a:pP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daemon (color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ru-RU" sz="2200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ru-RU" sz="2200" dirty="0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monstr</a:t>
            </a:r>
            <a:r>
              <a:rPr lang="en-US" altLang="ru-RU" sz="2200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ru-RU" sz="2200" dirty="0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</a:t>
            </a:r>
            <a:r>
              <a:rPr lang="en-US" altLang="ru-RU" sz="2200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{Brain = 10;}</a:t>
            </a:r>
          </a:p>
          <a:p>
            <a:pPr eaLnBrk="0" hangingPunct="0">
              <a:spcAft>
                <a:spcPts val="600"/>
              </a:spcAft>
              <a:tabLst>
                <a:tab pos="361950" algn="l"/>
              </a:tabLst>
            </a:pP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daemon (char *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ru-RU" sz="2200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ru-RU" sz="2200" dirty="0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monstr</a:t>
            </a:r>
            <a:r>
              <a:rPr lang="en-US" altLang="ru-RU" sz="2200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ru-RU" sz="2200" dirty="0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</a:t>
            </a:r>
            <a:r>
              <a:rPr lang="en-US" altLang="ru-RU" sz="2200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altLang="ru-RU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brain = 10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eaLnBrk="0" hangingPunct="0">
              <a:spcAft>
                <a:spcPts val="600"/>
              </a:spcAft>
              <a:tabLst>
                <a:tab pos="361950" algn="l"/>
              </a:tabLst>
            </a:pP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daemon (daemon &amp; M) </a:t>
            </a:r>
            <a:r>
              <a:rPr lang="en-US" altLang="ru-RU" sz="2200" dirty="0" smtClean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ru-RU" sz="2200" dirty="0" err="1" smtClean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monstr</a:t>
            </a:r>
            <a:r>
              <a:rPr lang="en-US" altLang="ru-RU" sz="2200" dirty="0" smtClean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(M)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altLang="ru-RU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brain =</a:t>
            </a:r>
            <a:r>
              <a:rPr lang="en-US" altLang="ru-RU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M.brain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ru-RU" alt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219200" y="5105400"/>
            <a:ext cx="7391400" cy="1562100"/>
          </a:xfrm>
          <a:prstGeom prst="rect">
            <a:avLst/>
          </a:prstGeom>
          <a:solidFill>
            <a:srgbClr val="EAEAEA">
              <a:alpha val="50000"/>
            </a:srgbClr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altLang="ru-RU" sz="2400">
                <a:latin typeface="Arial" charset="0"/>
              </a:rPr>
              <a:t>Якщо конструктор базового класу вимагає вказівки параметрів, він повинен бути явним чином викликаний в конструкторі похідного класу в списку ініціалізації </a:t>
            </a:r>
          </a:p>
        </p:txBody>
      </p:sp>
    </p:spTree>
    <p:extLst>
      <p:ext uri="{BB962C8B-B14F-4D97-AF65-F5344CB8AC3E}">
        <p14:creationId xmlns:p14="http://schemas.microsoft.com/office/powerpoint/2010/main" val="11369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79388" y="1066800"/>
            <a:ext cx="8736012" cy="5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Aft>
                <a:spcPts val="600"/>
              </a:spcAft>
            </a:pPr>
            <a:r>
              <a:rPr lang="ru-RU" altLang="ru-RU" sz="2200" dirty="0">
                <a:solidFill>
                  <a:schemeClr val="hlink"/>
                </a:solidFill>
              </a:rPr>
              <a:t>конструктори</a:t>
            </a:r>
            <a:r>
              <a:rPr lang="ru-RU" altLang="ru-RU" sz="2200" i="1" dirty="0">
                <a:solidFill>
                  <a:schemeClr val="hlink"/>
                </a:solidFill>
              </a:rPr>
              <a:t> </a:t>
            </a:r>
            <a:r>
              <a:rPr lang="ru-RU" altLang="ru-RU" sz="2200" dirty="0">
                <a:solidFill>
                  <a:schemeClr val="hlink"/>
                </a:solidFill>
              </a:rPr>
              <a:t>не успадковуються</a:t>
            </a:r>
            <a:r>
              <a:rPr lang="ru-RU" altLang="ru-RU" sz="2200" dirty="0"/>
              <a:t>, Тому похідний клас повинен мати власні конструктори. Порядок виклику конструкторів</a:t>
            </a:r>
            <a:r>
              <a:rPr lang="en-US" altLang="ru-RU" sz="2200" dirty="0"/>
              <a:t>:</a:t>
            </a:r>
            <a:endParaRPr lang="ru-RU" altLang="ru-RU" sz="2200" dirty="0"/>
          </a:p>
          <a:p>
            <a:pPr lvl="1" algn="just" eaLnBrk="0" hangingPunct="0">
              <a:spcAft>
                <a:spcPts val="600"/>
              </a:spcAft>
              <a:buFont typeface="Wingdings" pitchFamily="2" charset="2"/>
              <a:buChar char="l"/>
            </a:pPr>
            <a:r>
              <a:rPr lang="ru-RU" altLang="ru-RU" sz="2200" dirty="0"/>
              <a:t>Якщо в конструкторі нащадка явний виклик конструктора предка відсутня, </a:t>
            </a:r>
            <a:r>
              <a:rPr lang="ru-RU" altLang="ru-RU" sz="2200" i="1" dirty="0"/>
              <a:t>автоматично викликається </a:t>
            </a:r>
            <a:r>
              <a:rPr lang="ru-RU" altLang="ru-RU" sz="2200" i="1" dirty="0" err="1"/>
              <a:t>конст-руктор</a:t>
            </a:r>
            <a:r>
              <a:rPr lang="ru-RU" altLang="ru-RU" sz="2200" i="1" dirty="0"/>
              <a:t> предка за замовчуванням</a:t>
            </a:r>
            <a:r>
              <a:rPr lang="ru-RU" altLang="ru-RU" sz="2200" dirty="0"/>
              <a:t>. </a:t>
            </a:r>
          </a:p>
          <a:p>
            <a:pPr lvl="1" algn="just" eaLnBrk="0" hangingPunct="0">
              <a:spcAft>
                <a:spcPts val="600"/>
              </a:spcAft>
              <a:buFont typeface="Wingdings" pitchFamily="2" charset="2"/>
              <a:buChar char="l"/>
            </a:pPr>
            <a:r>
              <a:rPr lang="ru-RU" altLang="ru-RU" sz="2200" dirty="0"/>
              <a:t>Для ієрархії, що складається з декількох рівнів, конструктори предків викликаються починаючи з самого верхнього рівня. Після цього виконуються конструктори тих елементів класу, які є об'єктами, в порядку їх оголошення в класі, а потім виповнюється конструктор класу.</a:t>
            </a:r>
          </a:p>
          <a:p>
            <a:pPr lvl="1" algn="just" eaLnBrk="0" hangingPunct="0">
              <a:spcAft>
                <a:spcPts val="600"/>
              </a:spcAft>
              <a:buFont typeface="Wingdings" pitchFamily="2" charset="2"/>
              <a:buChar char="l"/>
            </a:pPr>
            <a:r>
              <a:rPr lang="ru-RU" altLang="ru-RU" sz="2200" dirty="0"/>
              <a:t>У разі декількох предків їх конструктори викликаються в порядку оголошення.</a:t>
            </a:r>
            <a:r>
              <a:rPr lang="ru-RU" altLang="ru-RU" sz="2400" dirty="0"/>
              <a:t> </a:t>
            </a:r>
            <a:endParaRPr lang="ru-RU" altLang="ru-RU" sz="2200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85800" y="358775"/>
            <a:ext cx="574227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3000" dirty="0">
                <a:latin typeface="+mj-lt"/>
              </a:rPr>
              <a:t>Порядок виклику конструкторів</a:t>
            </a:r>
          </a:p>
        </p:txBody>
      </p:sp>
    </p:spTree>
    <p:extLst>
      <p:ext uri="{BB962C8B-B14F-4D97-AF65-F5344CB8AC3E}">
        <p14:creationId xmlns:p14="http://schemas.microsoft.com/office/powerpoint/2010/main" val="105906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9750" y="908050"/>
            <a:ext cx="8229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spcAft>
                <a:spcPts val="600"/>
              </a:spcAft>
            </a:pPr>
            <a:r>
              <a:rPr lang="en-US" altLang="ru-RU" sz="2400" dirty="0" err="1">
                <a:latin typeface="Arial Narrow" pitchFamily="34" charset="0"/>
              </a:rPr>
              <a:t>const</a:t>
            </a:r>
            <a:r>
              <a:rPr lang="en-US" altLang="ru-RU" sz="2400" dirty="0">
                <a:latin typeface="Arial Narrow" pitchFamily="34" charset="0"/>
              </a:rPr>
              <a:t> daemon &amp; operator = (daemon &amp; M) {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400" dirty="0">
                <a:latin typeface="Arial Narrow" pitchFamily="34" charset="0"/>
              </a:rPr>
              <a:t> if (&amp; M == this) return * this;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400" dirty="0">
                <a:latin typeface="Arial Narrow" pitchFamily="34" charset="0"/>
              </a:rPr>
              <a:t> brain = </a:t>
            </a:r>
            <a:r>
              <a:rPr lang="en-US" altLang="ru-RU" sz="2400" dirty="0" err="1">
                <a:latin typeface="Arial Narrow" pitchFamily="34" charset="0"/>
              </a:rPr>
              <a:t>M.brain</a:t>
            </a:r>
            <a:r>
              <a:rPr lang="en-US" altLang="ru-RU" sz="2400" dirty="0">
                <a:latin typeface="Arial Narrow" pitchFamily="34" charset="0"/>
              </a:rPr>
              <a:t>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400" dirty="0">
                <a:latin typeface="Arial Narrow" pitchFamily="34" charset="0"/>
              </a:rPr>
              <a:t> </a:t>
            </a:r>
            <a:r>
              <a:rPr lang="en-US" altLang="ru-RU" sz="2400" dirty="0" err="1">
                <a:solidFill>
                  <a:schemeClr val="hlink"/>
                </a:solidFill>
                <a:latin typeface="Arial Narrow" pitchFamily="34" charset="0"/>
              </a:rPr>
              <a:t>monstr</a:t>
            </a:r>
            <a:r>
              <a:rPr lang="en-US" altLang="ru-RU" sz="2400" dirty="0">
                <a:solidFill>
                  <a:schemeClr val="hlink"/>
                </a:solidFill>
                <a:latin typeface="Arial Narrow" pitchFamily="34" charset="0"/>
              </a:rPr>
              <a:t>:: operator = (M);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400" dirty="0">
                <a:latin typeface="Arial Narrow" pitchFamily="34" charset="0"/>
              </a:rPr>
              <a:t> </a:t>
            </a:r>
            <a:r>
              <a:rPr lang="ru-RU" altLang="ru-RU" sz="2400" dirty="0" err="1">
                <a:latin typeface="Arial Narrow" pitchFamily="34" charset="0"/>
              </a:rPr>
              <a:t>return</a:t>
            </a:r>
            <a:r>
              <a:rPr lang="ru-RU" altLang="ru-RU" sz="2400" dirty="0">
                <a:latin typeface="Arial Narrow" pitchFamily="34" charset="0"/>
              </a:rPr>
              <a:t> *</a:t>
            </a:r>
            <a:r>
              <a:rPr lang="ru-RU" altLang="ru-RU" sz="2400" dirty="0" err="1">
                <a:latin typeface="Arial Narrow" pitchFamily="34" charset="0"/>
              </a:rPr>
              <a:t>this</a:t>
            </a:r>
            <a:r>
              <a:rPr lang="ru-RU" altLang="ru-RU" sz="2400" dirty="0" smtClean="0">
                <a:latin typeface="Arial Narrow" pitchFamily="34" charset="0"/>
              </a:rPr>
              <a:t>;</a:t>
            </a:r>
            <a:r>
              <a:rPr lang="en-US" altLang="ru-RU" sz="2400" dirty="0" smtClean="0">
                <a:latin typeface="Arial Narrow" pitchFamily="34" charset="0"/>
              </a:rPr>
              <a:t> }</a:t>
            </a:r>
            <a:endParaRPr lang="ru-RU" altLang="ru-RU" sz="2400" dirty="0">
              <a:latin typeface="Arial Narrow" pitchFamily="34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11188" y="3284538"/>
            <a:ext cx="81200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altLang="ru-RU" sz="2400">
                <a:latin typeface="Arial" charset="0"/>
              </a:rPr>
              <a:t>Поля, успадковані з класу </a:t>
            </a:r>
            <a:r>
              <a:rPr lang="en-US" altLang="ru-RU" sz="2400">
                <a:latin typeface="Arial" charset="0"/>
              </a:rPr>
              <a:t>monstr</a:t>
            </a:r>
            <a:r>
              <a:rPr lang="ru-RU" altLang="ru-RU" sz="2400">
                <a:latin typeface="Arial" charset="0"/>
              </a:rPr>
              <a:t>, Недоступні функцій похідного класу, оскільки вони визначені в базовому класі як </a:t>
            </a:r>
            <a:r>
              <a:rPr lang="en-US" altLang="ru-RU" sz="2400">
                <a:latin typeface="Arial" charset="0"/>
              </a:rPr>
              <a:t>private</a:t>
            </a:r>
            <a:r>
              <a:rPr lang="ru-RU" altLang="ru-RU" sz="2400">
                <a:latin typeface="Arial" charset="0"/>
              </a:rPr>
              <a:t>. 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827088" y="4797425"/>
            <a:ext cx="7848600" cy="1562100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altLang="ru-RU" sz="2400">
                <a:latin typeface="Arial" charset="0"/>
              </a:rPr>
              <a:t>Похідний клас може не тільки доповнювати, але і коректувати поведінку базового класу. Перевизначати в похідному класі рекомендується тільки віртуальні методи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79512" y="442119"/>
            <a:ext cx="586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eaLnBrk="0" hangingPunct="0">
              <a:spcBef>
                <a:spcPts val="900"/>
              </a:spcBef>
              <a:spcAft>
                <a:spcPts val="600"/>
              </a:spcAft>
            </a:pPr>
            <a:r>
              <a:rPr lang="ru-RU" altLang="ru-RU" sz="2400" dirty="0">
                <a:solidFill>
                  <a:schemeClr val="tx2"/>
                </a:solidFill>
                <a:latin typeface="+mj-lt"/>
              </a:rPr>
              <a:t>операція присвоювання</a:t>
            </a:r>
          </a:p>
        </p:txBody>
      </p:sp>
    </p:spTree>
    <p:extLst>
      <p:ext uri="{BB962C8B-B14F-4D97-AF65-F5344CB8AC3E}">
        <p14:creationId xmlns:p14="http://schemas.microsoft.com/office/powerpoint/2010/main" val="25603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96255" y="620688"/>
            <a:ext cx="8382000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Aft>
                <a:spcPts val="600"/>
              </a:spcAft>
            </a:pPr>
            <a:r>
              <a:rPr lang="ru-RU" altLang="ru-RU" sz="3000" dirty="0">
                <a:latin typeface="+mj-lt"/>
              </a:rPr>
              <a:t>спадкування деструкторов</a:t>
            </a:r>
          </a:p>
          <a:p>
            <a:pPr algn="just" eaLnBrk="0" hangingPunct="0">
              <a:spcAft>
                <a:spcPts val="600"/>
              </a:spcAft>
            </a:pPr>
            <a:endParaRPr lang="ru-RU" altLang="ru-RU" sz="3000" dirty="0">
              <a:latin typeface="Arial Narrow" pitchFamily="34" charset="0"/>
            </a:endParaRPr>
          </a:p>
          <a:p>
            <a:pPr lvl="1" algn="just" eaLnBrk="0" hangingPunct="0">
              <a:spcAft>
                <a:spcPts val="600"/>
              </a:spcAft>
            </a:pPr>
            <a:r>
              <a:rPr lang="ru-RU" altLang="ru-RU" sz="2200" dirty="0"/>
              <a:t>Деструктори не успадковуються. Якщо деструктор в похідному класі не описаний, він формується</a:t>
            </a:r>
            <a:r>
              <a:rPr lang="ru-RU" altLang="ru-RU" sz="2200" dirty="0">
                <a:solidFill>
                  <a:schemeClr val="hlink"/>
                </a:solidFill>
              </a:rPr>
              <a:t>автоматично</a:t>
            </a:r>
            <a:r>
              <a:rPr lang="ru-RU" altLang="ru-RU" sz="2200" dirty="0"/>
              <a:t> і викликає деструктори всіх базових класів.</a:t>
            </a:r>
          </a:p>
          <a:p>
            <a:pPr lvl="1" algn="just" eaLnBrk="0" hangingPunct="0">
              <a:spcAft>
                <a:spcPts val="600"/>
              </a:spcAft>
            </a:pPr>
            <a:r>
              <a:rPr lang="ru-RU" altLang="ru-RU" sz="2200" dirty="0"/>
              <a:t> У деструкції похідного класу не потрібно явно викликати деструктори базових класів, це буде зроблено автоматично.</a:t>
            </a:r>
          </a:p>
          <a:p>
            <a:pPr algn="just" eaLnBrk="0" hangingPunct="0">
              <a:spcAft>
                <a:spcPts val="600"/>
              </a:spcAft>
            </a:pPr>
            <a:r>
              <a:rPr lang="ru-RU" altLang="ru-RU" sz="2200" dirty="0"/>
              <a:t>Для ієрархії, що складається з декількох рівнів, деструктори викликаються в порядку, строго зворотному виклику конструкторів: спочатку викликається деструктор класу, потім - деструктори елементів класу, а потім деструкція базового класу.</a:t>
            </a:r>
          </a:p>
        </p:txBody>
      </p:sp>
    </p:spTree>
    <p:extLst>
      <p:ext uri="{BB962C8B-B14F-4D97-AF65-F5344CB8AC3E}">
        <p14:creationId xmlns:p14="http://schemas.microsoft.com/office/powerpoint/2010/main" val="72311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Статичні елементи класу</a:t>
            </a:r>
          </a:p>
          <a:p>
            <a:r>
              <a:rPr lang="ru-RU" dirty="0" err="1" smtClean="0"/>
              <a:t>Спадкування</a:t>
            </a:r>
            <a:r>
              <a:rPr lang="en-US" dirty="0" smtClean="0"/>
              <a:t> (</a:t>
            </a:r>
            <a:r>
              <a:rPr lang="ru-RU" dirty="0" err="1" smtClean="0"/>
              <a:t>Насл</a:t>
            </a:r>
            <a:r>
              <a:rPr lang="uk-UA" dirty="0" err="1" smtClean="0"/>
              <a:t>ідування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430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/>
        </p:nvSpPr>
        <p:spPr>
          <a:xfrm>
            <a:off x="51098" y="301650"/>
            <a:ext cx="7231799" cy="60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1" i="1" u="none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1. Поняття віртуальної функції.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152400" y="760412"/>
            <a:ext cx="8839199" cy="1296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1" i="1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Віртуальна функція (virtual function)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являє собою </a:t>
            </a:r>
            <a:r>
              <a:rPr lang="en" sz="2200" b="0" i="1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функцію 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базового класу, яка переопределяется в похідному класі. 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1143000" y="2209800"/>
            <a:ext cx="6904036" cy="493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1" i="1" u="none" strike="noStrike" cap="none" baseline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virtual тип імя_функциі (параметри); 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0" y="3087686"/>
            <a:ext cx="8991600" cy="493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1" i="1" u="none" strike="noStrike" cap="none" baseline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Приклад 19. </a:t>
            </a:r>
            <a:r>
              <a:rPr lang="en" sz="22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Віртуальні функції.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590925"/>
            <a:ext cx="4533900" cy="32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600" y="3810000"/>
            <a:ext cx="2570161" cy="2285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98781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5919786" cy="165893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152400" y="1905000"/>
            <a:ext cx="8839199" cy="29035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Якщо не використовувати віртуальні функції, то при створенні об'єкта похідного класу і виклику для нього будь-якої перевизначення функції відбудеться виклик функції саме породженого класу, а не базового. Якщо для виклику перевизначення функції використовувати покажчик або посилання на об'єкт базового класу, то відбудеться виклик функції саме базового класу.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228600" y="5408612"/>
            <a:ext cx="8763000" cy="1296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Вибір потрібної функції виконується на етапі компіляції програми і визначається типом покажчика, а не його значенням. </a:t>
            </a:r>
          </a:p>
        </p:txBody>
      </p:sp>
    </p:spTree>
    <p:extLst>
      <p:ext uri="{BB962C8B-B14F-4D97-AF65-F5344CB8AC3E}">
        <p14:creationId xmlns:p14="http://schemas.microsoft.com/office/powerpoint/2010/main" val="35382274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224805" y="548680"/>
            <a:ext cx="8763000" cy="2246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Перевизначена функція викликається відповідно до класу покажчика. це</a:t>
            </a:r>
            <a:r>
              <a:rPr lang="en" sz="2200" b="0" i="1" u="sng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раннє або статичне зв'язування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Найбільшу гнучкість дає метод </a:t>
            </a:r>
            <a:r>
              <a:rPr lang="en" sz="2200" b="0" i="1" u="sng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пізнього або динамічного зв'язування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(За допомогою віртуальних функцій), що реалізується на етапі виконання програми.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228600" y="3048000"/>
            <a:ext cx="8763000" cy="29035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оголошенні віртуальної функції в базовому класі перед її ім'ям вказується ключове слово </a:t>
            </a:r>
            <a:r>
              <a:rPr lang="en" sz="2200" b="1" i="1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virtual</a:t>
            </a:r>
            <a:r>
              <a:rPr lang="en" sz="22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У похідному класі віртуальна функція переопределяется. Кожне таке перевизначення (overriding) віртуальної функції в похідному класі означає створення конкретного методу. При перевизначенні віртуальної функції в похідному класі ключове слово virtual не вказується.</a:t>
            </a:r>
          </a:p>
        </p:txBody>
      </p:sp>
    </p:spTree>
    <p:extLst>
      <p:ext uri="{BB962C8B-B14F-4D97-AF65-F5344CB8AC3E}">
        <p14:creationId xmlns:p14="http://schemas.microsoft.com/office/powerpoint/2010/main" val="9997680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/>
        </p:nvSpPr>
        <p:spPr>
          <a:xfrm>
            <a:off x="228600" y="332656"/>
            <a:ext cx="8896350" cy="4108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Віртуальну функцію можна викликати як будь-яку іншу компонентну функцію. Однак для підтримки динамічного поліморфізму віртуальні функції викликають через покажчик базового класу, який використовується в якості посилання на об'єкт похідного класу.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Якщо об'єкт похідного класу містить віртуальну функцію і віртуальна функція викликається за допомогою цього покажчика, то при компіляції викликається та функція, яка відповідає типу об'єкта, на який посилається покажчик. 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228600" y="4365104"/>
            <a:ext cx="8763000" cy="21002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За наявності кількох похідних класів від містить віртуальну функцію базового класу, то при посиланні покажчика базового класу на різні об'єкти цих похідних класів будуть виконуватися різні версії віртуальної функції.</a:t>
            </a:r>
          </a:p>
        </p:txBody>
      </p:sp>
    </p:spTree>
    <p:extLst>
      <p:ext uri="{BB962C8B-B14F-4D97-AF65-F5344CB8AC3E}">
        <p14:creationId xmlns:p14="http://schemas.microsoft.com/office/powerpoint/2010/main" val="16830609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140122" y="476672"/>
            <a:ext cx="8839199" cy="1698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49262" marR="0" lvl="0" indent="-449262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Переобумовленої віртуальна функція повинна мати ті ж тип, число параметрів і тип значення, що повертається. Віртуальна функція повинна бути компонентом класу.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152400" y="2362200"/>
            <a:ext cx="8855074" cy="1296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Якщо в прикладі </a:t>
            </a:r>
            <a:r>
              <a:rPr lang="en" sz="2200" b="0" i="1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визначити 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 print () як віртуальний, тобто додати одне слово virtual, то результат роботи програми буде таким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3657600"/>
            <a:ext cx="5908675" cy="1712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91581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143669" y="342900"/>
            <a:ext cx="8991600" cy="6518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49262" marR="0" lvl="0" indent="-449262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200" b="1" i="1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поліморфний клас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клас, в якому визначені віртуальні функції (хоча б одна).</a:t>
            </a:r>
          </a:p>
          <a:p>
            <a:pPr marL="449262" marR="0" lvl="0" indent="-449262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Ключове слово virtual можна писати тільки в базовому класі, в оголошенні функції, при цьому перевизначена функція буде вважатися віртуальної.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9262" marR="0" lvl="0" indent="-449262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Правила опису та використання віртуальних </a:t>
            </a:r>
          </a:p>
          <a:p>
            <a:pPr marL="449262" marR="0" lvl="0" indent="-449262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функцій-методів:</a:t>
            </a:r>
          </a:p>
          <a:p>
            <a:pPr marL="449262" marR="0" lvl="0" indent="-449262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1" i="1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2200" b="1" i="1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Віртуальна функція може бути тільки методом класу.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9262" marR="0" lvl="0" indent="-449262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1" i="1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Будь перевантажується метод класу можна зробити віртуальним, наприклад операцію присвоювання або операцію перетворення типу.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9262" marR="0" lvl="0" indent="-449262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1" i="1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Віртуальна функція успадковується.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9262" marR="0" lvl="0" indent="-449262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1" i="1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Віртуальна функція може бути константної.</a:t>
            </a:r>
          </a:p>
        </p:txBody>
      </p:sp>
    </p:spTree>
    <p:extLst>
      <p:ext uri="{BB962C8B-B14F-4D97-AF65-F5344CB8AC3E}">
        <p14:creationId xmlns:p14="http://schemas.microsoft.com/office/powerpoint/2010/main" val="35710693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228600" y="548680"/>
            <a:ext cx="8686800" cy="5897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1" i="1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Якщо в базовому класі визначена віртуальна функція, то метод похідного класу з таким же ім'ям і прототипом (включаючи і тип значення, що повертається, і константность методу) автоматично є віртуальним і заміщає метод базового класу.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1" i="1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6.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Статичні методи не можуть бути віртуальними.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1" i="1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7.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Конструктори не можуть бути віртуальними.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1" i="1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8.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Деструктори можуть (частіше - повинні) бути віртуальними - це гарантує коректне звільнення пам'яті через покажчик базового класу.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1" i="1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9.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Константний метод вважається відмінним від неконстантного методу з таким же прототипом.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75197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2286000" y="201611"/>
            <a:ext cx="4572000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28228" y="421481"/>
            <a:ext cx="8991600" cy="493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1" i="1" u="none" strike="noStrike" cap="none" baseline="0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Приклад. 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Віртуальні функції.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9" y="1084262"/>
            <a:ext cx="4567237" cy="55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0" y="4648200"/>
            <a:ext cx="3587749" cy="1970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9375" y="668337"/>
            <a:ext cx="3984625" cy="3751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86679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Shape 109"/>
          <p:cNvGrpSpPr/>
          <p:nvPr/>
        </p:nvGrpSpPr>
        <p:grpSpPr>
          <a:xfrm>
            <a:off x="217353" y="633459"/>
            <a:ext cx="1011245" cy="1346199"/>
            <a:chOff x="0" y="0"/>
            <a:chExt cx="3000025" cy="3000000"/>
          </a:xfrm>
        </p:grpSpPr>
        <p:sp>
          <p:nvSpPr>
            <p:cNvPr id="110" name="Shape 110"/>
            <p:cNvSpPr/>
            <p:nvPr/>
          </p:nvSpPr>
          <p:spPr>
            <a:xfrm>
              <a:off x="1635625" y="0"/>
              <a:ext cx="408925" cy="3000000"/>
            </a:xfrm>
            <a:custGeom>
              <a:avLst/>
              <a:gdLst/>
              <a:ahLst/>
              <a:cxnLst/>
              <a:rect l="0" t="0" r="0" b="0"/>
              <a:pathLst>
                <a:path w="16357" h="120000" extrusionOk="0">
                  <a:moveTo>
                    <a:pt x="14899" y="1947"/>
                  </a:moveTo>
                  <a:lnTo>
                    <a:pt x="2024" y="243"/>
                  </a:lnTo>
                  <a:lnTo>
                    <a:pt x="0" y="0"/>
                  </a:lnTo>
                  <a:lnTo>
                    <a:pt x="0" y="1521"/>
                  </a:lnTo>
                  <a:lnTo>
                    <a:pt x="0" y="116775"/>
                  </a:lnTo>
                  <a:lnTo>
                    <a:pt x="0" y="117870"/>
                  </a:lnTo>
                  <a:lnTo>
                    <a:pt x="1458" y="118053"/>
                  </a:lnTo>
                  <a:lnTo>
                    <a:pt x="14332" y="119757"/>
                  </a:lnTo>
                  <a:lnTo>
                    <a:pt x="16356" y="120000"/>
                  </a:lnTo>
                  <a:lnTo>
                    <a:pt x="16356" y="118479"/>
                  </a:lnTo>
                  <a:lnTo>
                    <a:pt x="16356" y="3164"/>
                  </a:lnTo>
                  <a:lnTo>
                    <a:pt x="16356" y="2130"/>
                  </a:lnTo>
                  <a:lnTo>
                    <a:pt x="14899" y="19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720625" y="74525"/>
              <a:ext cx="238900" cy="2849425"/>
            </a:xfrm>
            <a:custGeom>
              <a:avLst/>
              <a:gdLst/>
              <a:ahLst/>
              <a:cxnLst/>
              <a:rect l="0" t="0" r="0" b="0"/>
              <a:pathLst>
                <a:path w="9556" h="113977" extrusionOk="0">
                  <a:moveTo>
                    <a:pt x="9556" y="113976"/>
                  </a:moveTo>
                  <a:lnTo>
                    <a:pt x="1" y="112759"/>
                  </a:lnTo>
                  <a:lnTo>
                    <a:pt x="1" y="1"/>
                  </a:lnTo>
                  <a:lnTo>
                    <a:pt x="9556" y="1279"/>
                  </a:lnTo>
                  <a:lnTo>
                    <a:pt x="9556" y="113976"/>
                  </a:lnTo>
                  <a:close/>
                </a:path>
              </a:pathLst>
            </a:custGeom>
            <a:solidFill>
              <a:srgbClr val="7F99B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720625" y="74525"/>
              <a:ext cx="238900" cy="2823550"/>
            </a:xfrm>
            <a:custGeom>
              <a:avLst/>
              <a:gdLst/>
              <a:ahLst/>
              <a:cxnLst/>
              <a:rect l="0" t="0" r="0" b="0"/>
              <a:pathLst>
                <a:path w="9556" h="112942" extrusionOk="0">
                  <a:moveTo>
                    <a:pt x="1701" y="2557"/>
                  </a:moveTo>
                  <a:lnTo>
                    <a:pt x="9556" y="3591"/>
                  </a:lnTo>
                  <a:lnTo>
                    <a:pt x="9556" y="1279"/>
                  </a:lnTo>
                  <a:lnTo>
                    <a:pt x="1" y="1"/>
                  </a:lnTo>
                  <a:lnTo>
                    <a:pt x="1" y="112759"/>
                  </a:lnTo>
                  <a:lnTo>
                    <a:pt x="1701" y="112942"/>
                  </a:lnTo>
                  <a:lnTo>
                    <a:pt x="1701" y="2557"/>
                  </a:lnTo>
                  <a:close/>
                </a:path>
              </a:pathLst>
            </a:custGeom>
            <a:solidFill>
              <a:srgbClr val="A3B5C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720625" y="2225650"/>
              <a:ext cx="238900" cy="464025"/>
            </a:xfrm>
            <a:custGeom>
              <a:avLst/>
              <a:gdLst/>
              <a:ahLst/>
              <a:cxnLst/>
              <a:rect l="0" t="0" r="0" b="0"/>
              <a:pathLst>
                <a:path w="9556" h="18561" extrusionOk="0">
                  <a:moveTo>
                    <a:pt x="9556" y="1400"/>
                  </a:moveTo>
                  <a:lnTo>
                    <a:pt x="1" y="0"/>
                  </a:lnTo>
                  <a:lnTo>
                    <a:pt x="1" y="13327"/>
                  </a:lnTo>
                  <a:lnTo>
                    <a:pt x="9556" y="18560"/>
                  </a:lnTo>
                  <a:lnTo>
                    <a:pt x="9556" y="1400"/>
                  </a:lnTo>
                  <a:close/>
                </a:path>
              </a:pathLst>
            </a:custGeom>
            <a:solidFill>
              <a:srgbClr val="0A233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40475" y="1356975"/>
              <a:ext cx="469650" cy="237350"/>
            </a:xfrm>
            <a:custGeom>
              <a:avLst/>
              <a:gdLst/>
              <a:ahLst/>
              <a:cxnLst/>
              <a:rect l="0" t="0" r="0" b="0"/>
              <a:pathLst>
                <a:path w="18786" h="9494" extrusionOk="0">
                  <a:moveTo>
                    <a:pt x="0" y="3774"/>
                  </a:moveTo>
                  <a:lnTo>
                    <a:pt x="18786" y="1"/>
                  </a:lnTo>
                  <a:lnTo>
                    <a:pt x="4373" y="9494"/>
                  </a:lnTo>
                  <a:lnTo>
                    <a:pt x="0" y="3774"/>
                  </a:lnTo>
                  <a:close/>
                </a:path>
              </a:pathLst>
            </a:custGeom>
            <a:solidFill>
              <a:srgbClr val="0099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0" y="1099875"/>
              <a:ext cx="469650" cy="164325"/>
            </a:xfrm>
            <a:custGeom>
              <a:avLst/>
              <a:gdLst/>
              <a:ahLst/>
              <a:cxnLst/>
              <a:rect l="0" t="0" r="0" b="0"/>
              <a:pathLst>
                <a:path w="18786" h="6573" extrusionOk="0">
                  <a:moveTo>
                    <a:pt x="81" y="1"/>
                  </a:moveTo>
                  <a:lnTo>
                    <a:pt x="18785" y="4017"/>
                  </a:lnTo>
                  <a:lnTo>
                    <a:pt x="0" y="6573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0099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1325" y="745425"/>
              <a:ext cx="396775" cy="317975"/>
            </a:xfrm>
            <a:custGeom>
              <a:avLst/>
              <a:gdLst/>
              <a:ahLst/>
              <a:cxnLst/>
              <a:rect l="0" t="0" r="0" b="0"/>
              <a:pathLst>
                <a:path w="15871" h="12719" extrusionOk="0">
                  <a:moveTo>
                    <a:pt x="6235" y="0"/>
                  </a:moveTo>
                  <a:lnTo>
                    <a:pt x="15871" y="12718"/>
                  </a:lnTo>
                  <a:lnTo>
                    <a:pt x="0" y="4686"/>
                  </a:lnTo>
                  <a:lnTo>
                    <a:pt x="6235" y="0"/>
                  </a:lnTo>
                  <a:close/>
                </a:path>
              </a:pathLst>
            </a:custGeom>
            <a:solidFill>
              <a:srgbClr val="0099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51800" y="138425"/>
              <a:ext cx="2348200" cy="2394550"/>
            </a:xfrm>
            <a:custGeom>
              <a:avLst/>
              <a:gdLst/>
              <a:ahLst/>
              <a:cxnLst/>
              <a:rect l="0" t="0" r="0" b="0"/>
              <a:pathLst>
                <a:path w="93928" h="95782" extrusionOk="0">
                  <a:moveTo>
                    <a:pt x="88503" y="14544"/>
                  </a:moveTo>
                  <a:lnTo>
                    <a:pt x="87855" y="13875"/>
                  </a:lnTo>
                  <a:lnTo>
                    <a:pt x="87207" y="13205"/>
                  </a:lnTo>
                  <a:lnTo>
                    <a:pt x="86479" y="12597"/>
                  </a:lnTo>
                  <a:lnTo>
                    <a:pt x="85750" y="11988"/>
                  </a:lnTo>
                  <a:lnTo>
                    <a:pt x="85021" y="11441"/>
                  </a:lnTo>
                  <a:lnTo>
                    <a:pt x="84211" y="10954"/>
                  </a:lnTo>
                  <a:lnTo>
                    <a:pt x="83402" y="10467"/>
                  </a:lnTo>
                  <a:lnTo>
                    <a:pt x="82592" y="9980"/>
                  </a:lnTo>
                  <a:lnTo>
                    <a:pt x="81782" y="9615"/>
                  </a:lnTo>
                  <a:lnTo>
                    <a:pt x="80892" y="9189"/>
                  </a:lnTo>
                  <a:lnTo>
                    <a:pt x="80082" y="8885"/>
                  </a:lnTo>
                  <a:lnTo>
                    <a:pt x="79191" y="8581"/>
                  </a:lnTo>
                  <a:lnTo>
                    <a:pt x="78300" y="8337"/>
                  </a:lnTo>
                  <a:lnTo>
                    <a:pt x="77410" y="8094"/>
                  </a:lnTo>
                  <a:lnTo>
                    <a:pt x="76438" y="7911"/>
                  </a:lnTo>
                  <a:lnTo>
                    <a:pt x="75547" y="7790"/>
                  </a:lnTo>
                  <a:lnTo>
                    <a:pt x="18300" y="183"/>
                  </a:lnTo>
                  <a:lnTo>
                    <a:pt x="16438" y="1"/>
                  </a:lnTo>
                  <a:lnTo>
                    <a:pt x="14576" y="61"/>
                  </a:lnTo>
                  <a:lnTo>
                    <a:pt x="12875" y="244"/>
                  </a:lnTo>
                  <a:lnTo>
                    <a:pt x="11175" y="609"/>
                  </a:lnTo>
                  <a:lnTo>
                    <a:pt x="9556" y="1096"/>
                  </a:lnTo>
                  <a:lnTo>
                    <a:pt x="8098" y="1765"/>
                  </a:lnTo>
                  <a:lnTo>
                    <a:pt x="6641" y="2617"/>
                  </a:lnTo>
                  <a:lnTo>
                    <a:pt x="5345" y="3530"/>
                  </a:lnTo>
                  <a:lnTo>
                    <a:pt x="4211" y="4625"/>
                  </a:lnTo>
                  <a:lnTo>
                    <a:pt x="3159" y="5781"/>
                  </a:lnTo>
                  <a:lnTo>
                    <a:pt x="2187" y="7120"/>
                  </a:lnTo>
                  <a:lnTo>
                    <a:pt x="1458" y="8520"/>
                  </a:lnTo>
                  <a:lnTo>
                    <a:pt x="811" y="10041"/>
                  </a:lnTo>
                  <a:lnTo>
                    <a:pt x="406" y="11623"/>
                  </a:lnTo>
                  <a:lnTo>
                    <a:pt x="82" y="13266"/>
                  </a:lnTo>
                  <a:lnTo>
                    <a:pt x="1" y="15031"/>
                  </a:lnTo>
                  <a:lnTo>
                    <a:pt x="1" y="68398"/>
                  </a:lnTo>
                  <a:lnTo>
                    <a:pt x="82" y="70102"/>
                  </a:lnTo>
                  <a:lnTo>
                    <a:pt x="325" y="71806"/>
                  </a:lnTo>
                  <a:lnTo>
                    <a:pt x="811" y="73510"/>
                  </a:lnTo>
                  <a:lnTo>
                    <a:pt x="1377" y="75153"/>
                  </a:lnTo>
                  <a:lnTo>
                    <a:pt x="2106" y="76796"/>
                  </a:lnTo>
                  <a:lnTo>
                    <a:pt x="3078" y="78378"/>
                  </a:lnTo>
                  <a:lnTo>
                    <a:pt x="4130" y="79838"/>
                  </a:lnTo>
                  <a:lnTo>
                    <a:pt x="5345" y="81299"/>
                  </a:lnTo>
                  <a:lnTo>
                    <a:pt x="5993" y="81968"/>
                  </a:lnTo>
                  <a:lnTo>
                    <a:pt x="6722" y="82637"/>
                  </a:lnTo>
                  <a:lnTo>
                    <a:pt x="7450" y="83246"/>
                  </a:lnTo>
                  <a:lnTo>
                    <a:pt x="8179" y="83854"/>
                  </a:lnTo>
                  <a:lnTo>
                    <a:pt x="8908" y="84402"/>
                  </a:lnTo>
                  <a:lnTo>
                    <a:pt x="9717" y="84889"/>
                  </a:lnTo>
                  <a:lnTo>
                    <a:pt x="10527" y="85376"/>
                  </a:lnTo>
                  <a:lnTo>
                    <a:pt x="11337" y="85802"/>
                  </a:lnTo>
                  <a:lnTo>
                    <a:pt x="12147" y="86228"/>
                  </a:lnTo>
                  <a:lnTo>
                    <a:pt x="12956" y="86593"/>
                  </a:lnTo>
                  <a:lnTo>
                    <a:pt x="13847" y="86958"/>
                  </a:lnTo>
                  <a:lnTo>
                    <a:pt x="14738" y="87262"/>
                  </a:lnTo>
                  <a:lnTo>
                    <a:pt x="15628" y="87506"/>
                  </a:lnTo>
                  <a:lnTo>
                    <a:pt x="16519" y="87749"/>
                  </a:lnTo>
                  <a:lnTo>
                    <a:pt x="17410" y="87932"/>
                  </a:lnTo>
                  <a:lnTo>
                    <a:pt x="18300" y="88053"/>
                  </a:lnTo>
                  <a:lnTo>
                    <a:pt x="75547" y="95599"/>
                  </a:lnTo>
                  <a:lnTo>
                    <a:pt x="76438" y="95721"/>
                  </a:lnTo>
                  <a:lnTo>
                    <a:pt x="77410" y="95781"/>
                  </a:lnTo>
                  <a:lnTo>
                    <a:pt x="78300" y="95781"/>
                  </a:lnTo>
                  <a:lnTo>
                    <a:pt x="79191" y="95781"/>
                  </a:lnTo>
                  <a:lnTo>
                    <a:pt x="80082" y="95660"/>
                  </a:lnTo>
                  <a:lnTo>
                    <a:pt x="80892" y="95599"/>
                  </a:lnTo>
                  <a:lnTo>
                    <a:pt x="81782" y="95416"/>
                  </a:lnTo>
                  <a:lnTo>
                    <a:pt x="82592" y="95234"/>
                  </a:lnTo>
                  <a:lnTo>
                    <a:pt x="83402" y="94990"/>
                  </a:lnTo>
                  <a:lnTo>
                    <a:pt x="84211" y="94747"/>
                  </a:lnTo>
                  <a:lnTo>
                    <a:pt x="85021" y="94382"/>
                  </a:lnTo>
                  <a:lnTo>
                    <a:pt x="85750" y="94078"/>
                  </a:lnTo>
                  <a:lnTo>
                    <a:pt x="86479" y="93652"/>
                  </a:lnTo>
                  <a:lnTo>
                    <a:pt x="87207" y="93226"/>
                  </a:lnTo>
                  <a:lnTo>
                    <a:pt x="87855" y="92739"/>
                  </a:lnTo>
                  <a:lnTo>
                    <a:pt x="88503" y="92252"/>
                  </a:lnTo>
                  <a:lnTo>
                    <a:pt x="89717" y="91157"/>
                  </a:lnTo>
                  <a:lnTo>
                    <a:pt x="90851" y="89940"/>
                  </a:lnTo>
                  <a:lnTo>
                    <a:pt x="91742" y="88601"/>
                  </a:lnTo>
                  <a:lnTo>
                    <a:pt x="92551" y="87201"/>
                  </a:lnTo>
                  <a:lnTo>
                    <a:pt x="93118" y="85680"/>
                  </a:lnTo>
                  <a:lnTo>
                    <a:pt x="93604" y="84159"/>
                  </a:lnTo>
                  <a:lnTo>
                    <a:pt x="93847" y="82516"/>
                  </a:lnTo>
                  <a:lnTo>
                    <a:pt x="93928" y="80812"/>
                  </a:lnTo>
                  <a:lnTo>
                    <a:pt x="93928" y="27445"/>
                  </a:lnTo>
                  <a:lnTo>
                    <a:pt x="93847" y="25741"/>
                  </a:lnTo>
                  <a:lnTo>
                    <a:pt x="93604" y="23976"/>
                  </a:lnTo>
                  <a:lnTo>
                    <a:pt x="93118" y="22333"/>
                  </a:lnTo>
                  <a:lnTo>
                    <a:pt x="92551" y="20629"/>
                  </a:lnTo>
                  <a:lnTo>
                    <a:pt x="91742" y="19047"/>
                  </a:lnTo>
                  <a:lnTo>
                    <a:pt x="90851" y="17465"/>
                  </a:lnTo>
                  <a:lnTo>
                    <a:pt x="89717" y="16005"/>
                  </a:lnTo>
                  <a:lnTo>
                    <a:pt x="88503" y="14544"/>
                  </a:lnTo>
                  <a:close/>
                </a:path>
              </a:pathLst>
            </a:custGeom>
            <a:solidFill>
              <a:srgbClr val="F2BF0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53825" y="139950"/>
              <a:ext cx="2344175" cy="2393025"/>
            </a:xfrm>
            <a:custGeom>
              <a:avLst/>
              <a:gdLst/>
              <a:ahLst/>
              <a:cxnLst/>
              <a:rect l="0" t="0" r="0" b="0"/>
              <a:pathLst>
                <a:path w="93767" h="95721" extrusionOk="0">
                  <a:moveTo>
                    <a:pt x="88422" y="92191"/>
                  </a:moveTo>
                  <a:lnTo>
                    <a:pt x="89556" y="91157"/>
                  </a:lnTo>
                  <a:lnTo>
                    <a:pt x="90608" y="90061"/>
                  </a:lnTo>
                  <a:lnTo>
                    <a:pt x="91499" y="88905"/>
                  </a:lnTo>
                  <a:lnTo>
                    <a:pt x="92228" y="87627"/>
                  </a:lnTo>
                  <a:lnTo>
                    <a:pt x="92794" y="86228"/>
                  </a:lnTo>
                  <a:lnTo>
                    <a:pt x="93280" y="84828"/>
                  </a:lnTo>
                  <a:lnTo>
                    <a:pt x="93604" y="83307"/>
                  </a:lnTo>
                  <a:lnTo>
                    <a:pt x="93766" y="81785"/>
                  </a:lnTo>
                  <a:lnTo>
                    <a:pt x="15952" y="0"/>
                  </a:lnTo>
                  <a:lnTo>
                    <a:pt x="14414" y="61"/>
                  </a:lnTo>
                  <a:lnTo>
                    <a:pt x="12875" y="244"/>
                  </a:lnTo>
                  <a:lnTo>
                    <a:pt x="11418" y="487"/>
                  </a:lnTo>
                  <a:lnTo>
                    <a:pt x="10041" y="913"/>
                  </a:lnTo>
                  <a:lnTo>
                    <a:pt x="8665" y="1461"/>
                  </a:lnTo>
                  <a:lnTo>
                    <a:pt x="7450" y="2069"/>
                  </a:lnTo>
                  <a:lnTo>
                    <a:pt x="6236" y="2800"/>
                  </a:lnTo>
                  <a:lnTo>
                    <a:pt x="5102" y="3651"/>
                  </a:lnTo>
                  <a:lnTo>
                    <a:pt x="4130" y="4564"/>
                  </a:lnTo>
                  <a:lnTo>
                    <a:pt x="3159" y="5599"/>
                  </a:lnTo>
                  <a:lnTo>
                    <a:pt x="2349" y="6694"/>
                  </a:lnTo>
                  <a:lnTo>
                    <a:pt x="1620" y="7911"/>
                  </a:lnTo>
                  <a:lnTo>
                    <a:pt x="1053" y="9128"/>
                  </a:lnTo>
                  <a:lnTo>
                    <a:pt x="568" y="10467"/>
                  </a:lnTo>
                  <a:lnTo>
                    <a:pt x="244" y="11867"/>
                  </a:lnTo>
                  <a:lnTo>
                    <a:pt x="1" y="13327"/>
                  </a:lnTo>
                  <a:lnTo>
                    <a:pt x="78300" y="95720"/>
                  </a:lnTo>
                  <a:lnTo>
                    <a:pt x="79677" y="95660"/>
                  </a:lnTo>
                  <a:lnTo>
                    <a:pt x="81134" y="95477"/>
                  </a:lnTo>
                  <a:lnTo>
                    <a:pt x="82430" y="95173"/>
                  </a:lnTo>
                  <a:lnTo>
                    <a:pt x="83726" y="94747"/>
                  </a:lnTo>
                  <a:lnTo>
                    <a:pt x="85021" y="94260"/>
                  </a:lnTo>
                  <a:lnTo>
                    <a:pt x="86236" y="93712"/>
                  </a:lnTo>
                  <a:lnTo>
                    <a:pt x="87369" y="92982"/>
                  </a:lnTo>
                  <a:lnTo>
                    <a:pt x="88422" y="92191"/>
                  </a:lnTo>
                  <a:close/>
                </a:path>
              </a:pathLst>
            </a:custGeom>
            <a:solidFill>
              <a:srgbClr val="F4DD5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10525" y="156675"/>
              <a:ext cx="1789500" cy="1881875"/>
            </a:xfrm>
            <a:custGeom>
              <a:avLst/>
              <a:gdLst/>
              <a:ahLst/>
              <a:cxnLst/>
              <a:rect l="0" t="0" r="0" b="0"/>
              <a:pathLst>
                <a:path w="71580" h="75275" extrusionOk="0">
                  <a:moveTo>
                    <a:pt x="71579" y="63834"/>
                  </a:moveTo>
                  <a:lnTo>
                    <a:pt x="12389" y="1644"/>
                  </a:lnTo>
                  <a:lnTo>
                    <a:pt x="0" y="1"/>
                  </a:lnTo>
                  <a:lnTo>
                    <a:pt x="71579" y="75275"/>
                  </a:lnTo>
                  <a:lnTo>
                    <a:pt x="71579" y="63834"/>
                  </a:lnTo>
                  <a:close/>
                </a:path>
              </a:pathLst>
            </a:custGeom>
            <a:solidFill>
              <a:srgbClr val="F4DD5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1800" y="588725"/>
              <a:ext cx="1838100" cy="1933600"/>
            </a:xfrm>
            <a:custGeom>
              <a:avLst/>
              <a:gdLst/>
              <a:ahLst/>
              <a:cxnLst/>
              <a:rect l="0" t="0" r="0" b="0"/>
              <a:pathLst>
                <a:path w="73524" h="77344" extrusionOk="0">
                  <a:moveTo>
                    <a:pt x="73523" y="77343"/>
                  </a:moveTo>
                  <a:lnTo>
                    <a:pt x="1" y="1"/>
                  </a:lnTo>
                  <a:lnTo>
                    <a:pt x="1" y="17161"/>
                  </a:lnTo>
                  <a:lnTo>
                    <a:pt x="54819" y="74849"/>
                  </a:lnTo>
                  <a:lnTo>
                    <a:pt x="73523" y="77343"/>
                  </a:lnTo>
                  <a:close/>
                </a:path>
              </a:pathLst>
            </a:custGeom>
            <a:solidFill>
              <a:srgbClr val="F4DD5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93500" y="643500"/>
              <a:ext cx="1070875" cy="999525"/>
            </a:xfrm>
            <a:custGeom>
              <a:avLst/>
              <a:gdLst/>
              <a:ahLst/>
              <a:cxnLst/>
              <a:rect l="0" t="0" r="0" b="0"/>
              <a:pathLst>
                <a:path w="42835" h="39981" extrusionOk="0">
                  <a:moveTo>
                    <a:pt x="35952" y="5599"/>
                  </a:moveTo>
                  <a:lnTo>
                    <a:pt x="35305" y="5112"/>
                  </a:lnTo>
                  <a:lnTo>
                    <a:pt x="34576" y="4625"/>
                  </a:lnTo>
                  <a:lnTo>
                    <a:pt x="33928" y="4138"/>
                  </a:lnTo>
                  <a:lnTo>
                    <a:pt x="33118" y="3712"/>
                  </a:lnTo>
                  <a:lnTo>
                    <a:pt x="32390" y="3286"/>
                  </a:lnTo>
                  <a:lnTo>
                    <a:pt x="31661" y="2860"/>
                  </a:lnTo>
                  <a:lnTo>
                    <a:pt x="30851" y="2495"/>
                  </a:lnTo>
                  <a:lnTo>
                    <a:pt x="29960" y="2191"/>
                  </a:lnTo>
                  <a:lnTo>
                    <a:pt x="29151" y="1887"/>
                  </a:lnTo>
                  <a:lnTo>
                    <a:pt x="28260" y="1583"/>
                  </a:lnTo>
                  <a:lnTo>
                    <a:pt x="27369" y="1278"/>
                  </a:lnTo>
                  <a:lnTo>
                    <a:pt x="26479" y="1035"/>
                  </a:lnTo>
                  <a:lnTo>
                    <a:pt x="25507" y="852"/>
                  </a:lnTo>
                  <a:lnTo>
                    <a:pt x="24535" y="609"/>
                  </a:lnTo>
                  <a:lnTo>
                    <a:pt x="23564" y="426"/>
                  </a:lnTo>
                  <a:lnTo>
                    <a:pt x="22511" y="305"/>
                  </a:lnTo>
                  <a:lnTo>
                    <a:pt x="21134" y="183"/>
                  </a:lnTo>
                  <a:lnTo>
                    <a:pt x="19839" y="61"/>
                  </a:lnTo>
                  <a:lnTo>
                    <a:pt x="18624" y="0"/>
                  </a:lnTo>
                  <a:lnTo>
                    <a:pt x="17410" y="0"/>
                  </a:lnTo>
                  <a:lnTo>
                    <a:pt x="16195" y="0"/>
                  </a:lnTo>
                  <a:lnTo>
                    <a:pt x="15062" y="122"/>
                  </a:lnTo>
                  <a:lnTo>
                    <a:pt x="14009" y="244"/>
                  </a:lnTo>
                  <a:lnTo>
                    <a:pt x="12956" y="365"/>
                  </a:lnTo>
                  <a:lnTo>
                    <a:pt x="11985" y="609"/>
                  </a:lnTo>
                  <a:lnTo>
                    <a:pt x="11013" y="852"/>
                  </a:lnTo>
                  <a:lnTo>
                    <a:pt x="10041" y="1157"/>
                  </a:lnTo>
                  <a:lnTo>
                    <a:pt x="9151" y="1522"/>
                  </a:lnTo>
                  <a:lnTo>
                    <a:pt x="8341" y="1948"/>
                  </a:lnTo>
                  <a:lnTo>
                    <a:pt x="7531" y="2374"/>
                  </a:lnTo>
                  <a:lnTo>
                    <a:pt x="6803" y="2860"/>
                  </a:lnTo>
                  <a:lnTo>
                    <a:pt x="6074" y="3408"/>
                  </a:lnTo>
                  <a:lnTo>
                    <a:pt x="4859" y="4564"/>
                  </a:lnTo>
                  <a:lnTo>
                    <a:pt x="3726" y="5781"/>
                  </a:lnTo>
                  <a:lnTo>
                    <a:pt x="2754" y="7120"/>
                  </a:lnTo>
                  <a:lnTo>
                    <a:pt x="1944" y="8580"/>
                  </a:lnTo>
                  <a:lnTo>
                    <a:pt x="1296" y="10163"/>
                  </a:lnTo>
                  <a:lnTo>
                    <a:pt x="730" y="11866"/>
                  </a:lnTo>
                  <a:lnTo>
                    <a:pt x="325" y="13631"/>
                  </a:lnTo>
                  <a:lnTo>
                    <a:pt x="82" y="15518"/>
                  </a:lnTo>
                  <a:lnTo>
                    <a:pt x="1" y="16856"/>
                  </a:lnTo>
                  <a:lnTo>
                    <a:pt x="1620" y="17282"/>
                  </a:lnTo>
                  <a:lnTo>
                    <a:pt x="14981" y="20690"/>
                  </a:lnTo>
                  <a:lnTo>
                    <a:pt x="17734" y="21359"/>
                  </a:lnTo>
                  <a:lnTo>
                    <a:pt x="17977" y="19230"/>
                  </a:lnTo>
                  <a:lnTo>
                    <a:pt x="18300" y="17282"/>
                  </a:lnTo>
                  <a:lnTo>
                    <a:pt x="18786" y="16004"/>
                  </a:lnTo>
                  <a:lnTo>
                    <a:pt x="19191" y="15213"/>
                  </a:lnTo>
                  <a:lnTo>
                    <a:pt x="19515" y="14848"/>
                  </a:lnTo>
                  <a:lnTo>
                    <a:pt x="19920" y="14544"/>
                  </a:lnTo>
                  <a:lnTo>
                    <a:pt x="20406" y="14361"/>
                  </a:lnTo>
                  <a:lnTo>
                    <a:pt x="20892" y="14301"/>
                  </a:lnTo>
                  <a:lnTo>
                    <a:pt x="21458" y="14301"/>
                  </a:lnTo>
                  <a:lnTo>
                    <a:pt x="22268" y="14483"/>
                  </a:lnTo>
                  <a:lnTo>
                    <a:pt x="22835" y="14666"/>
                  </a:lnTo>
                  <a:lnTo>
                    <a:pt x="23240" y="14909"/>
                  </a:lnTo>
                  <a:lnTo>
                    <a:pt x="23483" y="15152"/>
                  </a:lnTo>
                  <a:lnTo>
                    <a:pt x="23807" y="15578"/>
                  </a:lnTo>
                  <a:lnTo>
                    <a:pt x="23969" y="16065"/>
                  </a:lnTo>
                  <a:lnTo>
                    <a:pt x="24130" y="16613"/>
                  </a:lnTo>
                  <a:lnTo>
                    <a:pt x="24130" y="17221"/>
                  </a:lnTo>
                  <a:lnTo>
                    <a:pt x="23969" y="17830"/>
                  </a:lnTo>
                  <a:lnTo>
                    <a:pt x="23645" y="18439"/>
                  </a:lnTo>
                  <a:lnTo>
                    <a:pt x="22997" y="19108"/>
                  </a:lnTo>
                  <a:lnTo>
                    <a:pt x="22106" y="19777"/>
                  </a:lnTo>
                  <a:lnTo>
                    <a:pt x="20811" y="20690"/>
                  </a:lnTo>
                  <a:lnTo>
                    <a:pt x="19596" y="21542"/>
                  </a:lnTo>
                  <a:lnTo>
                    <a:pt x="18543" y="22272"/>
                  </a:lnTo>
                  <a:lnTo>
                    <a:pt x="17653" y="23002"/>
                  </a:lnTo>
                  <a:lnTo>
                    <a:pt x="16762" y="23611"/>
                  </a:lnTo>
                  <a:lnTo>
                    <a:pt x="16114" y="24159"/>
                  </a:lnTo>
                  <a:lnTo>
                    <a:pt x="15547" y="24706"/>
                  </a:lnTo>
                  <a:lnTo>
                    <a:pt x="15062" y="25132"/>
                  </a:lnTo>
                  <a:lnTo>
                    <a:pt x="14657" y="25558"/>
                  </a:lnTo>
                  <a:lnTo>
                    <a:pt x="14252" y="26045"/>
                  </a:lnTo>
                  <a:lnTo>
                    <a:pt x="13847" y="26532"/>
                  </a:lnTo>
                  <a:lnTo>
                    <a:pt x="13523" y="27019"/>
                  </a:lnTo>
                  <a:lnTo>
                    <a:pt x="13199" y="27566"/>
                  </a:lnTo>
                  <a:lnTo>
                    <a:pt x="12875" y="28053"/>
                  </a:lnTo>
                  <a:lnTo>
                    <a:pt x="12632" y="28601"/>
                  </a:lnTo>
                  <a:lnTo>
                    <a:pt x="12471" y="29148"/>
                  </a:lnTo>
                  <a:lnTo>
                    <a:pt x="12066" y="30365"/>
                  </a:lnTo>
                  <a:lnTo>
                    <a:pt x="11823" y="31704"/>
                  </a:lnTo>
                  <a:lnTo>
                    <a:pt x="11742" y="33226"/>
                  </a:lnTo>
                  <a:lnTo>
                    <a:pt x="11661" y="34929"/>
                  </a:lnTo>
                  <a:lnTo>
                    <a:pt x="11661" y="36268"/>
                  </a:lnTo>
                  <a:lnTo>
                    <a:pt x="11661" y="37668"/>
                  </a:lnTo>
                  <a:lnTo>
                    <a:pt x="13361" y="37911"/>
                  </a:lnTo>
                  <a:lnTo>
                    <a:pt x="26560" y="39615"/>
                  </a:lnTo>
                  <a:lnTo>
                    <a:pt x="29232" y="39980"/>
                  </a:lnTo>
                  <a:lnTo>
                    <a:pt x="29232" y="37972"/>
                  </a:lnTo>
                  <a:lnTo>
                    <a:pt x="29313" y="36877"/>
                  </a:lnTo>
                  <a:lnTo>
                    <a:pt x="29394" y="35903"/>
                  </a:lnTo>
                  <a:lnTo>
                    <a:pt x="29637" y="35112"/>
                  </a:lnTo>
                  <a:lnTo>
                    <a:pt x="29960" y="34443"/>
                  </a:lnTo>
                  <a:lnTo>
                    <a:pt x="30122" y="34260"/>
                  </a:lnTo>
                  <a:lnTo>
                    <a:pt x="30284" y="34017"/>
                  </a:lnTo>
                  <a:lnTo>
                    <a:pt x="30527" y="33712"/>
                  </a:lnTo>
                  <a:lnTo>
                    <a:pt x="30932" y="33347"/>
                  </a:lnTo>
                  <a:lnTo>
                    <a:pt x="31418" y="32921"/>
                  </a:lnTo>
                  <a:lnTo>
                    <a:pt x="32066" y="32434"/>
                  </a:lnTo>
                  <a:lnTo>
                    <a:pt x="32875" y="31826"/>
                  </a:lnTo>
                  <a:lnTo>
                    <a:pt x="33766" y="31217"/>
                  </a:lnTo>
                  <a:lnTo>
                    <a:pt x="35062" y="30365"/>
                  </a:lnTo>
                  <a:lnTo>
                    <a:pt x="36276" y="29514"/>
                  </a:lnTo>
                  <a:lnTo>
                    <a:pt x="37329" y="28722"/>
                  </a:lnTo>
                  <a:lnTo>
                    <a:pt x="38300" y="27931"/>
                  </a:lnTo>
                  <a:lnTo>
                    <a:pt x="39110" y="27140"/>
                  </a:lnTo>
                  <a:lnTo>
                    <a:pt x="39839" y="26410"/>
                  </a:lnTo>
                  <a:lnTo>
                    <a:pt x="40487" y="25680"/>
                  </a:lnTo>
                  <a:lnTo>
                    <a:pt x="40973" y="24950"/>
                  </a:lnTo>
                  <a:lnTo>
                    <a:pt x="41782" y="23489"/>
                  </a:lnTo>
                  <a:lnTo>
                    <a:pt x="42430" y="21968"/>
                  </a:lnTo>
                  <a:lnTo>
                    <a:pt x="42754" y="20447"/>
                  </a:lnTo>
                  <a:lnTo>
                    <a:pt x="42835" y="18804"/>
                  </a:lnTo>
                  <a:lnTo>
                    <a:pt x="42754" y="16917"/>
                  </a:lnTo>
                  <a:lnTo>
                    <a:pt x="42430" y="15092"/>
                  </a:lnTo>
                  <a:lnTo>
                    <a:pt x="41863" y="13327"/>
                  </a:lnTo>
                  <a:lnTo>
                    <a:pt x="41134" y="11623"/>
                  </a:lnTo>
                  <a:lnTo>
                    <a:pt x="40163" y="10041"/>
                  </a:lnTo>
                  <a:lnTo>
                    <a:pt x="38948" y="8459"/>
                  </a:lnTo>
                  <a:lnTo>
                    <a:pt x="37572" y="6998"/>
                  </a:lnTo>
                  <a:lnTo>
                    <a:pt x="35952" y="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572850" y="1583650"/>
              <a:ext cx="463600" cy="453375"/>
            </a:xfrm>
            <a:custGeom>
              <a:avLst/>
              <a:gdLst/>
              <a:ahLst/>
              <a:cxnLst/>
              <a:rect l="0" t="0" r="0" b="0"/>
              <a:pathLst>
                <a:path w="18544" h="18135" extrusionOk="0">
                  <a:moveTo>
                    <a:pt x="2592" y="366"/>
                  </a:moveTo>
                  <a:lnTo>
                    <a:pt x="1" y="1"/>
                  </a:lnTo>
                  <a:lnTo>
                    <a:pt x="1" y="2009"/>
                  </a:lnTo>
                  <a:lnTo>
                    <a:pt x="1" y="14301"/>
                  </a:lnTo>
                  <a:lnTo>
                    <a:pt x="1" y="15701"/>
                  </a:lnTo>
                  <a:lnTo>
                    <a:pt x="1782" y="15944"/>
                  </a:lnTo>
                  <a:lnTo>
                    <a:pt x="15871" y="17830"/>
                  </a:lnTo>
                  <a:lnTo>
                    <a:pt x="18543" y="18135"/>
                  </a:lnTo>
                  <a:lnTo>
                    <a:pt x="18543" y="16127"/>
                  </a:lnTo>
                  <a:lnTo>
                    <a:pt x="18543" y="3835"/>
                  </a:lnTo>
                  <a:lnTo>
                    <a:pt x="18543" y="2496"/>
                  </a:lnTo>
                  <a:lnTo>
                    <a:pt x="16681" y="2252"/>
                  </a:lnTo>
                  <a:lnTo>
                    <a:pt x="2592" y="3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352225" y="686100"/>
              <a:ext cx="955475" cy="906700"/>
            </a:xfrm>
            <a:custGeom>
              <a:avLst/>
              <a:gdLst/>
              <a:ahLst/>
              <a:cxnLst/>
              <a:rect l="0" t="0" r="0" b="0"/>
              <a:pathLst>
                <a:path w="38219" h="36268" extrusionOk="0">
                  <a:moveTo>
                    <a:pt x="24615" y="36268"/>
                  </a:moveTo>
                  <a:lnTo>
                    <a:pt x="11417" y="34564"/>
                  </a:lnTo>
                  <a:lnTo>
                    <a:pt x="11417" y="33225"/>
                  </a:lnTo>
                  <a:lnTo>
                    <a:pt x="11498" y="31643"/>
                  </a:lnTo>
                  <a:lnTo>
                    <a:pt x="11579" y="30244"/>
                  </a:lnTo>
                  <a:lnTo>
                    <a:pt x="11822" y="29027"/>
                  </a:lnTo>
                  <a:lnTo>
                    <a:pt x="12227" y="27931"/>
                  </a:lnTo>
                  <a:lnTo>
                    <a:pt x="12632" y="26958"/>
                  </a:lnTo>
                  <a:lnTo>
                    <a:pt x="13117" y="26045"/>
                  </a:lnTo>
                  <a:lnTo>
                    <a:pt x="13765" y="25254"/>
                  </a:lnTo>
                  <a:lnTo>
                    <a:pt x="14494" y="24463"/>
                  </a:lnTo>
                  <a:lnTo>
                    <a:pt x="14899" y="24037"/>
                  </a:lnTo>
                  <a:lnTo>
                    <a:pt x="15466" y="23550"/>
                  </a:lnTo>
                  <a:lnTo>
                    <a:pt x="16113" y="23002"/>
                  </a:lnTo>
                  <a:lnTo>
                    <a:pt x="16923" y="22394"/>
                  </a:lnTo>
                  <a:lnTo>
                    <a:pt x="17814" y="21724"/>
                  </a:lnTo>
                  <a:lnTo>
                    <a:pt x="18866" y="20994"/>
                  </a:lnTo>
                  <a:lnTo>
                    <a:pt x="20000" y="20142"/>
                  </a:lnTo>
                  <a:lnTo>
                    <a:pt x="21296" y="19290"/>
                  </a:lnTo>
                  <a:lnTo>
                    <a:pt x="21943" y="18803"/>
                  </a:lnTo>
                  <a:lnTo>
                    <a:pt x="22510" y="18378"/>
                  </a:lnTo>
                  <a:lnTo>
                    <a:pt x="22996" y="17891"/>
                  </a:lnTo>
                  <a:lnTo>
                    <a:pt x="23401" y="17404"/>
                  </a:lnTo>
                  <a:lnTo>
                    <a:pt x="23644" y="16978"/>
                  </a:lnTo>
                  <a:lnTo>
                    <a:pt x="23887" y="16491"/>
                  </a:lnTo>
                  <a:lnTo>
                    <a:pt x="23968" y="16004"/>
                  </a:lnTo>
                  <a:lnTo>
                    <a:pt x="24049" y="15517"/>
                  </a:lnTo>
                  <a:lnTo>
                    <a:pt x="23968" y="14666"/>
                  </a:lnTo>
                  <a:lnTo>
                    <a:pt x="23806" y="13814"/>
                  </a:lnTo>
                  <a:lnTo>
                    <a:pt x="23401" y="13083"/>
                  </a:lnTo>
                  <a:lnTo>
                    <a:pt x="22915" y="12475"/>
                  </a:lnTo>
                  <a:lnTo>
                    <a:pt x="22591" y="12171"/>
                  </a:lnTo>
                  <a:lnTo>
                    <a:pt x="22267" y="11927"/>
                  </a:lnTo>
                  <a:lnTo>
                    <a:pt x="21943" y="11684"/>
                  </a:lnTo>
                  <a:lnTo>
                    <a:pt x="21539" y="11501"/>
                  </a:lnTo>
                  <a:lnTo>
                    <a:pt x="21053" y="11319"/>
                  </a:lnTo>
                  <a:lnTo>
                    <a:pt x="20567" y="11136"/>
                  </a:lnTo>
                  <a:lnTo>
                    <a:pt x="20081" y="11014"/>
                  </a:lnTo>
                  <a:lnTo>
                    <a:pt x="19514" y="10954"/>
                  </a:lnTo>
                  <a:lnTo>
                    <a:pt x="18947" y="10893"/>
                  </a:lnTo>
                  <a:lnTo>
                    <a:pt x="18381" y="10893"/>
                  </a:lnTo>
                  <a:lnTo>
                    <a:pt x="17814" y="10954"/>
                  </a:lnTo>
                  <a:lnTo>
                    <a:pt x="17247" y="11075"/>
                  </a:lnTo>
                  <a:lnTo>
                    <a:pt x="16761" y="11197"/>
                  </a:lnTo>
                  <a:lnTo>
                    <a:pt x="16275" y="11440"/>
                  </a:lnTo>
                  <a:lnTo>
                    <a:pt x="15871" y="11745"/>
                  </a:lnTo>
                  <a:lnTo>
                    <a:pt x="15466" y="12049"/>
                  </a:lnTo>
                  <a:lnTo>
                    <a:pt x="14737" y="12901"/>
                  </a:lnTo>
                  <a:lnTo>
                    <a:pt x="14089" y="14057"/>
                  </a:lnTo>
                  <a:lnTo>
                    <a:pt x="13684" y="15578"/>
                  </a:lnTo>
                  <a:lnTo>
                    <a:pt x="13360" y="17404"/>
                  </a:lnTo>
                  <a:lnTo>
                    <a:pt x="0" y="13935"/>
                  </a:lnTo>
                  <a:lnTo>
                    <a:pt x="243" y="12171"/>
                  </a:lnTo>
                  <a:lnTo>
                    <a:pt x="648" y="10528"/>
                  </a:lnTo>
                  <a:lnTo>
                    <a:pt x="1134" y="9006"/>
                  </a:lnTo>
                  <a:lnTo>
                    <a:pt x="1700" y="7546"/>
                  </a:lnTo>
                  <a:lnTo>
                    <a:pt x="2429" y="6207"/>
                  </a:lnTo>
                  <a:lnTo>
                    <a:pt x="3320" y="4990"/>
                  </a:lnTo>
                  <a:lnTo>
                    <a:pt x="4292" y="3895"/>
                  </a:lnTo>
                  <a:lnTo>
                    <a:pt x="5425" y="2860"/>
                  </a:lnTo>
                  <a:lnTo>
                    <a:pt x="5992" y="2373"/>
                  </a:lnTo>
                  <a:lnTo>
                    <a:pt x="6640" y="2008"/>
                  </a:lnTo>
                  <a:lnTo>
                    <a:pt x="7368" y="1582"/>
                  </a:lnTo>
                  <a:lnTo>
                    <a:pt x="8016" y="1278"/>
                  </a:lnTo>
                  <a:lnTo>
                    <a:pt x="8826" y="974"/>
                  </a:lnTo>
                  <a:lnTo>
                    <a:pt x="9636" y="730"/>
                  </a:lnTo>
                  <a:lnTo>
                    <a:pt x="10445" y="487"/>
                  </a:lnTo>
                  <a:lnTo>
                    <a:pt x="11336" y="304"/>
                  </a:lnTo>
                  <a:lnTo>
                    <a:pt x="12227" y="183"/>
                  </a:lnTo>
                  <a:lnTo>
                    <a:pt x="13198" y="61"/>
                  </a:lnTo>
                  <a:lnTo>
                    <a:pt x="14170" y="0"/>
                  </a:lnTo>
                  <a:lnTo>
                    <a:pt x="15223" y="0"/>
                  </a:lnTo>
                  <a:lnTo>
                    <a:pt x="16275" y="0"/>
                  </a:lnTo>
                  <a:lnTo>
                    <a:pt x="17409" y="61"/>
                  </a:lnTo>
                  <a:lnTo>
                    <a:pt x="18543" y="183"/>
                  </a:lnTo>
                  <a:lnTo>
                    <a:pt x="19757" y="304"/>
                  </a:lnTo>
                  <a:lnTo>
                    <a:pt x="21620" y="609"/>
                  </a:lnTo>
                  <a:lnTo>
                    <a:pt x="23320" y="974"/>
                  </a:lnTo>
                  <a:lnTo>
                    <a:pt x="25020" y="1461"/>
                  </a:lnTo>
                  <a:lnTo>
                    <a:pt x="26559" y="2008"/>
                  </a:lnTo>
                  <a:lnTo>
                    <a:pt x="28016" y="2617"/>
                  </a:lnTo>
                  <a:lnTo>
                    <a:pt x="29474" y="3347"/>
                  </a:lnTo>
                  <a:lnTo>
                    <a:pt x="30769" y="4138"/>
                  </a:lnTo>
                  <a:lnTo>
                    <a:pt x="31984" y="5051"/>
                  </a:lnTo>
                  <a:lnTo>
                    <a:pt x="33441" y="6329"/>
                  </a:lnTo>
                  <a:lnTo>
                    <a:pt x="34737" y="7668"/>
                  </a:lnTo>
                  <a:lnTo>
                    <a:pt x="35790" y="9128"/>
                  </a:lnTo>
                  <a:lnTo>
                    <a:pt x="36680" y="10588"/>
                  </a:lnTo>
                  <a:lnTo>
                    <a:pt x="37328" y="12110"/>
                  </a:lnTo>
                  <a:lnTo>
                    <a:pt x="37814" y="13692"/>
                  </a:lnTo>
                  <a:lnTo>
                    <a:pt x="38138" y="15396"/>
                  </a:lnTo>
                  <a:lnTo>
                    <a:pt x="38219" y="17100"/>
                  </a:lnTo>
                  <a:lnTo>
                    <a:pt x="38138" y="18560"/>
                  </a:lnTo>
                  <a:lnTo>
                    <a:pt x="37814" y="19899"/>
                  </a:lnTo>
                  <a:lnTo>
                    <a:pt x="37328" y="21238"/>
                  </a:lnTo>
                  <a:lnTo>
                    <a:pt x="36599" y="22515"/>
                  </a:lnTo>
                  <a:lnTo>
                    <a:pt x="36113" y="23124"/>
                  </a:lnTo>
                  <a:lnTo>
                    <a:pt x="35628" y="23793"/>
                  </a:lnTo>
                  <a:lnTo>
                    <a:pt x="34899" y="24463"/>
                  </a:lnTo>
                  <a:lnTo>
                    <a:pt x="34170" y="25193"/>
                  </a:lnTo>
                  <a:lnTo>
                    <a:pt x="33279" y="25923"/>
                  </a:lnTo>
                  <a:lnTo>
                    <a:pt x="32308" y="26653"/>
                  </a:lnTo>
                  <a:lnTo>
                    <a:pt x="31174" y="27444"/>
                  </a:lnTo>
                  <a:lnTo>
                    <a:pt x="29960" y="28236"/>
                  </a:lnTo>
                  <a:lnTo>
                    <a:pt x="29150" y="28783"/>
                  </a:lnTo>
                  <a:lnTo>
                    <a:pt x="28340" y="29331"/>
                  </a:lnTo>
                  <a:lnTo>
                    <a:pt x="27692" y="29818"/>
                  </a:lnTo>
                  <a:lnTo>
                    <a:pt x="27126" y="30304"/>
                  </a:lnTo>
                  <a:lnTo>
                    <a:pt x="26559" y="30791"/>
                  </a:lnTo>
                  <a:lnTo>
                    <a:pt x="26154" y="31217"/>
                  </a:lnTo>
                  <a:lnTo>
                    <a:pt x="25749" y="31643"/>
                  </a:lnTo>
                  <a:lnTo>
                    <a:pt x="25506" y="32069"/>
                  </a:lnTo>
                  <a:lnTo>
                    <a:pt x="25101" y="32921"/>
                  </a:lnTo>
                  <a:lnTo>
                    <a:pt x="24858" y="33895"/>
                  </a:lnTo>
                  <a:lnTo>
                    <a:pt x="24696" y="34990"/>
                  </a:lnTo>
                  <a:lnTo>
                    <a:pt x="24615" y="362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627525" y="1633850"/>
              <a:ext cx="352250" cy="352975"/>
            </a:xfrm>
            <a:custGeom>
              <a:avLst/>
              <a:gdLst/>
              <a:ahLst/>
              <a:cxnLst/>
              <a:rect l="0" t="0" r="0" b="0"/>
              <a:pathLst>
                <a:path w="14090" h="14119" extrusionOk="0">
                  <a:moveTo>
                    <a:pt x="0" y="12293"/>
                  </a:moveTo>
                  <a:lnTo>
                    <a:pt x="0" y="1"/>
                  </a:lnTo>
                  <a:lnTo>
                    <a:pt x="14089" y="1827"/>
                  </a:lnTo>
                  <a:lnTo>
                    <a:pt x="14089" y="14119"/>
                  </a:lnTo>
                  <a:lnTo>
                    <a:pt x="0" y="122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627525" y="1633850"/>
              <a:ext cx="352250" cy="352975"/>
            </a:xfrm>
            <a:custGeom>
              <a:avLst/>
              <a:gdLst/>
              <a:ahLst/>
              <a:cxnLst/>
              <a:rect l="0" t="0" r="0" b="0"/>
              <a:pathLst>
                <a:path w="14090" h="14119" extrusionOk="0">
                  <a:moveTo>
                    <a:pt x="0" y="12293"/>
                  </a:moveTo>
                  <a:lnTo>
                    <a:pt x="0" y="1"/>
                  </a:lnTo>
                  <a:lnTo>
                    <a:pt x="14089" y="1827"/>
                  </a:lnTo>
                  <a:lnTo>
                    <a:pt x="14089" y="14119"/>
                  </a:lnTo>
                  <a:lnTo>
                    <a:pt x="0" y="122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627525" y="1633850"/>
              <a:ext cx="352250" cy="352975"/>
            </a:xfrm>
            <a:custGeom>
              <a:avLst/>
              <a:gdLst/>
              <a:ahLst/>
              <a:cxnLst/>
              <a:rect l="0" t="0" r="0" b="0"/>
              <a:pathLst>
                <a:path w="14090" h="14119" extrusionOk="0">
                  <a:moveTo>
                    <a:pt x="0" y="12293"/>
                  </a:moveTo>
                  <a:lnTo>
                    <a:pt x="0" y="1"/>
                  </a:lnTo>
                  <a:lnTo>
                    <a:pt x="14089" y="1827"/>
                  </a:lnTo>
                  <a:lnTo>
                    <a:pt x="14089" y="14119"/>
                  </a:lnTo>
                  <a:lnTo>
                    <a:pt x="0" y="122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627525" y="1633850"/>
              <a:ext cx="352250" cy="352975"/>
            </a:xfrm>
            <a:custGeom>
              <a:avLst/>
              <a:gdLst/>
              <a:ahLst/>
              <a:cxnLst/>
              <a:rect l="0" t="0" r="0" b="0"/>
              <a:pathLst>
                <a:path w="14090" h="14119" extrusionOk="0">
                  <a:moveTo>
                    <a:pt x="0" y="12293"/>
                  </a:moveTo>
                  <a:lnTo>
                    <a:pt x="0" y="1"/>
                  </a:lnTo>
                  <a:lnTo>
                    <a:pt x="14089" y="1827"/>
                  </a:lnTo>
                  <a:lnTo>
                    <a:pt x="14089" y="14119"/>
                  </a:lnTo>
                  <a:lnTo>
                    <a:pt x="0" y="122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627525" y="1633850"/>
              <a:ext cx="352250" cy="352975"/>
            </a:xfrm>
            <a:custGeom>
              <a:avLst/>
              <a:gdLst/>
              <a:ahLst/>
              <a:cxnLst/>
              <a:rect l="0" t="0" r="0" b="0"/>
              <a:pathLst>
                <a:path w="14090" h="14119" extrusionOk="0">
                  <a:moveTo>
                    <a:pt x="0" y="12293"/>
                  </a:moveTo>
                  <a:lnTo>
                    <a:pt x="0" y="1"/>
                  </a:lnTo>
                  <a:lnTo>
                    <a:pt x="14089" y="1827"/>
                  </a:lnTo>
                  <a:lnTo>
                    <a:pt x="14089" y="14119"/>
                  </a:lnTo>
                  <a:lnTo>
                    <a:pt x="0" y="122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637650" y="1004050"/>
              <a:ext cx="358325" cy="550725"/>
            </a:xfrm>
            <a:custGeom>
              <a:avLst/>
              <a:gdLst/>
              <a:ahLst/>
              <a:cxnLst/>
              <a:rect l="0" t="0" r="0" b="0"/>
              <a:pathLst>
                <a:path w="14333" h="22029" extrusionOk="0">
                  <a:moveTo>
                    <a:pt x="2510" y="16491"/>
                  </a:moveTo>
                  <a:lnTo>
                    <a:pt x="2915" y="15518"/>
                  </a:lnTo>
                  <a:lnTo>
                    <a:pt x="3401" y="14605"/>
                  </a:lnTo>
                  <a:lnTo>
                    <a:pt x="4049" y="13814"/>
                  </a:lnTo>
                  <a:lnTo>
                    <a:pt x="4777" y="13023"/>
                  </a:lnTo>
                  <a:lnTo>
                    <a:pt x="5182" y="12597"/>
                  </a:lnTo>
                  <a:lnTo>
                    <a:pt x="5749" y="12110"/>
                  </a:lnTo>
                  <a:lnTo>
                    <a:pt x="6397" y="11562"/>
                  </a:lnTo>
                  <a:lnTo>
                    <a:pt x="7207" y="10954"/>
                  </a:lnTo>
                  <a:lnTo>
                    <a:pt x="8097" y="10284"/>
                  </a:lnTo>
                  <a:lnTo>
                    <a:pt x="9150" y="9554"/>
                  </a:lnTo>
                  <a:lnTo>
                    <a:pt x="10283" y="8702"/>
                  </a:lnTo>
                  <a:lnTo>
                    <a:pt x="11498" y="7850"/>
                  </a:lnTo>
                  <a:lnTo>
                    <a:pt x="12146" y="7363"/>
                  </a:lnTo>
                  <a:lnTo>
                    <a:pt x="12794" y="6877"/>
                  </a:lnTo>
                  <a:lnTo>
                    <a:pt x="13279" y="6451"/>
                  </a:lnTo>
                  <a:lnTo>
                    <a:pt x="13684" y="5964"/>
                  </a:lnTo>
                  <a:lnTo>
                    <a:pt x="13927" y="5477"/>
                  </a:lnTo>
                  <a:lnTo>
                    <a:pt x="14170" y="5051"/>
                  </a:lnTo>
                  <a:lnTo>
                    <a:pt x="14251" y="4564"/>
                  </a:lnTo>
                  <a:lnTo>
                    <a:pt x="14332" y="4077"/>
                  </a:lnTo>
                  <a:lnTo>
                    <a:pt x="14251" y="3165"/>
                  </a:lnTo>
                  <a:lnTo>
                    <a:pt x="14008" y="2373"/>
                  </a:lnTo>
                  <a:lnTo>
                    <a:pt x="13684" y="1643"/>
                  </a:lnTo>
                  <a:lnTo>
                    <a:pt x="13198" y="1035"/>
                  </a:lnTo>
                  <a:lnTo>
                    <a:pt x="12875" y="730"/>
                  </a:lnTo>
                  <a:lnTo>
                    <a:pt x="12551" y="426"/>
                  </a:lnTo>
                  <a:lnTo>
                    <a:pt x="12146" y="183"/>
                  </a:lnTo>
                  <a:lnTo>
                    <a:pt x="11741" y="0"/>
                  </a:lnTo>
                  <a:lnTo>
                    <a:pt x="12146" y="609"/>
                  </a:lnTo>
                  <a:lnTo>
                    <a:pt x="12389" y="1278"/>
                  </a:lnTo>
                  <a:lnTo>
                    <a:pt x="12551" y="2008"/>
                  </a:lnTo>
                  <a:lnTo>
                    <a:pt x="12632" y="2799"/>
                  </a:lnTo>
                  <a:lnTo>
                    <a:pt x="12551" y="3286"/>
                  </a:lnTo>
                  <a:lnTo>
                    <a:pt x="12470" y="3773"/>
                  </a:lnTo>
                  <a:lnTo>
                    <a:pt x="12227" y="4260"/>
                  </a:lnTo>
                  <a:lnTo>
                    <a:pt x="11984" y="4686"/>
                  </a:lnTo>
                  <a:lnTo>
                    <a:pt x="11579" y="5173"/>
                  </a:lnTo>
                  <a:lnTo>
                    <a:pt x="11093" y="5660"/>
                  </a:lnTo>
                  <a:lnTo>
                    <a:pt x="10526" y="6085"/>
                  </a:lnTo>
                  <a:lnTo>
                    <a:pt x="9879" y="6572"/>
                  </a:lnTo>
                  <a:lnTo>
                    <a:pt x="8583" y="7424"/>
                  </a:lnTo>
                  <a:lnTo>
                    <a:pt x="7449" y="8276"/>
                  </a:lnTo>
                  <a:lnTo>
                    <a:pt x="6397" y="9006"/>
                  </a:lnTo>
                  <a:lnTo>
                    <a:pt x="5506" y="9676"/>
                  </a:lnTo>
                  <a:lnTo>
                    <a:pt x="4696" y="10284"/>
                  </a:lnTo>
                  <a:lnTo>
                    <a:pt x="4049" y="10832"/>
                  </a:lnTo>
                  <a:lnTo>
                    <a:pt x="3482" y="11319"/>
                  </a:lnTo>
                  <a:lnTo>
                    <a:pt x="3077" y="11745"/>
                  </a:lnTo>
                  <a:lnTo>
                    <a:pt x="2348" y="12536"/>
                  </a:lnTo>
                  <a:lnTo>
                    <a:pt x="1700" y="13327"/>
                  </a:lnTo>
                  <a:lnTo>
                    <a:pt x="1215" y="14240"/>
                  </a:lnTo>
                  <a:lnTo>
                    <a:pt x="810" y="15213"/>
                  </a:lnTo>
                  <a:lnTo>
                    <a:pt x="405" y="16309"/>
                  </a:lnTo>
                  <a:lnTo>
                    <a:pt x="162" y="17526"/>
                  </a:lnTo>
                  <a:lnTo>
                    <a:pt x="81" y="18925"/>
                  </a:lnTo>
                  <a:lnTo>
                    <a:pt x="0" y="20507"/>
                  </a:lnTo>
                  <a:lnTo>
                    <a:pt x="0" y="21846"/>
                  </a:lnTo>
                  <a:lnTo>
                    <a:pt x="1700" y="22029"/>
                  </a:lnTo>
                  <a:lnTo>
                    <a:pt x="1700" y="21785"/>
                  </a:lnTo>
                  <a:lnTo>
                    <a:pt x="1781" y="20203"/>
                  </a:lnTo>
                  <a:lnTo>
                    <a:pt x="1862" y="18804"/>
                  </a:lnTo>
                  <a:lnTo>
                    <a:pt x="2105" y="17586"/>
                  </a:lnTo>
                  <a:lnTo>
                    <a:pt x="2510" y="164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352225" y="686100"/>
              <a:ext cx="805675" cy="360575"/>
            </a:xfrm>
            <a:custGeom>
              <a:avLst/>
              <a:gdLst/>
              <a:ahLst/>
              <a:cxnLst/>
              <a:rect l="0" t="0" r="0" b="0"/>
              <a:pathLst>
                <a:path w="32227" h="14423" extrusionOk="0">
                  <a:moveTo>
                    <a:pt x="21458" y="1582"/>
                  </a:moveTo>
                  <a:lnTo>
                    <a:pt x="22996" y="1826"/>
                  </a:lnTo>
                  <a:lnTo>
                    <a:pt x="24534" y="2130"/>
                  </a:lnTo>
                  <a:lnTo>
                    <a:pt x="25992" y="2495"/>
                  </a:lnTo>
                  <a:lnTo>
                    <a:pt x="27368" y="2921"/>
                  </a:lnTo>
                  <a:lnTo>
                    <a:pt x="28745" y="3408"/>
                  </a:lnTo>
                  <a:lnTo>
                    <a:pt x="29960" y="4016"/>
                  </a:lnTo>
                  <a:lnTo>
                    <a:pt x="31093" y="4625"/>
                  </a:lnTo>
                  <a:lnTo>
                    <a:pt x="32227" y="5294"/>
                  </a:lnTo>
                  <a:lnTo>
                    <a:pt x="32146" y="5233"/>
                  </a:lnTo>
                  <a:lnTo>
                    <a:pt x="32146" y="5173"/>
                  </a:lnTo>
                  <a:lnTo>
                    <a:pt x="32065" y="5112"/>
                  </a:lnTo>
                  <a:lnTo>
                    <a:pt x="31984" y="5051"/>
                  </a:lnTo>
                  <a:lnTo>
                    <a:pt x="30769" y="4138"/>
                  </a:lnTo>
                  <a:lnTo>
                    <a:pt x="29474" y="3347"/>
                  </a:lnTo>
                  <a:lnTo>
                    <a:pt x="28016" y="2617"/>
                  </a:lnTo>
                  <a:lnTo>
                    <a:pt x="26559" y="2008"/>
                  </a:lnTo>
                  <a:lnTo>
                    <a:pt x="25020" y="1461"/>
                  </a:lnTo>
                  <a:lnTo>
                    <a:pt x="23320" y="974"/>
                  </a:lnTo>
                  <a:lnTo>
                    <a:pt x="21620" y="609"/>
                  </a:lnTo>
                  <a:lnTo>
                    <a:pt x="19757" y="304"/>
                  </a:lnTo>
                  <a:lnTo>
                    <a:pt x="18543" y="183"/>
                  </a:lnTo>
                  <a:lnTo>
                    <a:pt x="17409" y="61"/>
                  </a:lnTo>
                  <a:lnTo>
                    <a:pt x="16275" y="0"/>
                  </a:lnTo>
                  <a:lnTo>
                    <a:pt x="15223" y="0"/>
                  </a:lnTo>
                  <a:lnTo>
                    <a:pt x="14170" y="0"/>
                  </a:lnTo>
                  <a:lnTo>
                    <a:pt x="13198" y="61"/>
                  </a:lnTo>
                  <a:lnTo>
                    <a:pt x="12227" y="183"/>
                  </a:lnTo>
                  <a:lnTo>
                    <a:pt x="11336" y="304"/>
                  </a:lnTo>
                  <a:lnTo>
                    <a:pt x="10445" y="487"/>
                  </a:lnTo>
                  <a:lnTo>
                    <a:pt x="9636" y="730"/>
                  </a:lnTo>
                  <a:lnTo>
                    <a:pt x="8826" y="974"/>
                  </a:lnTo>
                  <a:lnTo>
                    <a:pt x="8016" y="1278"/>
                  </a:lnTo>
                  <a:lnTo>
                    <a:pt x="7368" y="1582"/>
                  </a:lnTo>
                  <a:lnTo>
                    <a:pt x="6640" y="2008"/>
                  </a:lnTo>
                  <a:lnTo>
                    <a:pt x="5992" y="2373"/>
                  </a:lnTo>
                  <a:lnTo>
                    <a:pt x="5425" y="2860"/>
                  </a:lnTo>
                  <a:lnTo>
                    <a:pt x="4292" y="3895"/>
                  </a:lnTo>
                  <a:lnTo>
                    <a:pt x="3320" y="4990"/>
                  </a:lnTo>
                  <a:lnTo>
                    <a:pt x="2429" y="6207"/>
                  </a:lnTo>
                  <a:lnTo>
                    <a:pt x="1700" y="7546"/>
                  </a:lnTo>
                  <a:lnTo>
                    <a:pt x="1134" y="9006"/>
                  </a:lnTo>
                  <a:lnTo>
                    <a:pt x="648" y="10528"/>
                  </a:lnTo>
                  <a:lnTo>
                    <a:pt x="243" y="12171"/>
                  </a:lnTo>
                  <a:lnTo>
                    <a:pt x="0" y="13935"/>
                  </a:lnTo>
                  <a:lnTo>
                    <a:pt x="1781" y="14422"/>
                  </a:lnTo>
                  <a:lnTo>
                    <a:pt x="2024" y="12779"/>
                  </a:lnTo>
                  <a:lnTo>
                    <a:pt x="2429" y="11258"/>
                  </a:lnTo>
                  <a:lnTo>
                    <a:pt x="2915" y="9858"/>
                  </a:lnTo>
                  <a:lnTo>
                    <a:pt x="3563" y="8519"/>
                  </a:lnTo>
                  <a:lnTo>
                    <a:pt x="4292" y="7302"/>
                  </a:lnTo>
                  <a:lnTo>
                    <a:pt x="5101" y="6146"/>
                  </a:lnTo>
                  <a:lnTo>
                    <a:pt x="6073" y="5112"/>
                  </a:lnTo>
                  <a:lnTo>
                    <a:pt x="7126" y="4138"/>
                  </a:lnTo>
                  <a:lnTo>
                    <a:pt x="7692" y="3651"/>
                  </a:lnTo>
                  <a:lnTo>
                    <a:pt x="8340" y="3286"/>
                  </a:lnTo>
                  <a:lnTo>
                    <a:pt x="8988" y="2860"/>
                  </a:lnTo>
                  <a:lnTo>
                    <a:pt x="9717" y="2556"/>
                  </a:lnTo>
                  <a:lnTo>
                    <a:pt x="10445" y="2252"/>
                  </a:lnTo>
                  <a:lnTo>
                    <a:pt x="11255" y="2008"/>
                  </a:lnTo>
                  <a:lnTo>
                    <a:pt x="12146" y="1765"/>
                  </a:lnTo>
                  <a:lnTo>
                    <a:pt x="12956" y="1582"/>
                  </a:lnTo>
                  <a:lnTo>
                    <a:pt x="13927" y="1461"/>
                  </a:lnTo>
                  <a:lnTo>
                    <a:pt x="14899" y="1339"/>
                  </a:lnTo>
                  <a:lnTo>
                    <a:pt x="15871" y="1278"/>
                  </a:lnTo>
                  <a:lnTo>
                    <a:pt x="16923" y="1278"/>
                  </a:lnTo>
                  <a:lnTo>
                    <a:pt x="17976" y="1278"/>
                  </a:lnTo>
                  <a:lnTo>
                    <a:pt x="19109" y="1339"/>
                  </a:lnTo>
                  <a:lnTo>
                    <a:pt x="20243" y="1461"/>
                  </a:lnTo>
                  <a:lnTo>
                    <a:pt x="21458" y="15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627525" y="1633850"/>
              <a:ext cx="352250" cy="311900"/>
            </a:xfrm>
            <a:custGeom>
              <a:avLst/>
              <a:gdLst/>
              <a:ahLst/>
              <a:cxnLst/>
              <a:rect l="0" t="0" r="0" b="0"/>
              <a:pathLst>
                <a:path w="14090" h="12476" extrusionOk="0">
                  <a:moveTo>
                    <a:pt x="14089" y="2861"/>
                  </a:moveTo>
                  <a:lnTo>
                    <a:pt x="14089" y="1827"/>
                  </a:lnTo>
                  <a:lnTo>
                    <a:pt x="0" y="1"/>
                  </a:lnTo>
                  <a:lnTo>
                    <a:pt x="0" y="12293"/>
                  </a:lnTo>
                  <a:lnTo>
                    <a:pt x="1701" y="12476"/>
                  </a:lnTo>
                  <a:lnTo>
                    <a:pt x="1701" y="1218"/>
                  </a:lnTo>
                  <a:lnTo>
                    <a:pt x="14089" y="28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670025" y="1664300"/>
              <a:ext cx="309750" cy="322525"/>
            </a:xfrm>
            <a:custGeom>
              <a:avLst/>
              <a:gdLst/>
              <a:ahLst/>
              <a:cxnLst/>
              <a:rect l="0" t="0" r="0" b="0"/>
              <a:pathLst>
                <a:path w="12390" h="12901" extrusionOk="0">
                  <a:moveTo>
                    <a:pt x="12389" y="1643"/>
                  </a:moveTo>
                  <a:lnTo>
                    <a:pt x="1" y="0"/>
                  </a:lnTo>
                  <a:lnTo>
                    <a:pt x="1" y="11258"/>
                  </a:lnTo>
                  <a:lnTo>
                    <a:pt x="12389" y="12901"/>
                  </a:lnTo>
                  <a:lnTo>
                    <a:pt x="12389" y="1643"/>
                  </a:lnTo>
                  <a:close/>
                </a:path>
              </a:pathLst>
            </a:custGeom>
            <a:solidFill>
              <a:srgbClr val="FF1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396750" y="718050"/>
              <a:ext cx="910950" cy="874750"/>
            </a:xfrm>
            <a:custGeom>
              <a:avLst/>
              <a:gdLst/>
              <a:ahLst/>
              <a:cxnLst/>
              <a:rect l="0" t="0" r="0" b="0"/>
              <a:pathLst>
                <a:path w="36438" h="34990" extrusionOk="0">
                  <a:moveTo>
                    <a:pt x="23725" y="30791"/>
                  </a:moveTo>
                  <a:lnTo>
                    <a:pt x="23968" y="30365"/>
                  </a:lnTo>
                  <a:lnTo>
                    <a:pt x="24373" y="29939"/>
                  </a:lnTo>
                  <a:lnTo>
                    <a:pt x="24778" y="29513"/>
                  </a:lnTo>
                  <a:lnTo>
                    <a:pt x="25345" y="29026"/>
                  </a:lnTo>
                  <a:lnTo>
                    <a:pt x="25911" y="28540"/>
                  </a:lnTo>
                  <a:lnTo>
                    <a:pt x="26559" y="28053"/>
                  </a:lnTo>
                  <a:lnTo>
                    <a:pt x="27369" y="27505"/>
                  </a:lnTo>
                  <a:lnTo>
                    <a:pt x="28179" y="26958"/>
                  </a:lnTo>
                  <a:lnTo>
                    <a:pt x="29393" y="26166"/>
                  </a:lnTo>
                  <a:lnTo>
                    <a:pt x="30527" y="25375"/>
                  </a:lnTo>
                  <a:lnTo>
                    <a:pt x="31498" y="24645"/>
                  </a:lnTo>
                  <a:lnTo>
                    <a:pt x="32389" y="23915"/>
                  </a:lnTo>
                  <a:lnTo>
                    <a:pt x="33118" y="23185"/>
                  </a:lnTo>
                  <a:lnTo>
                    <a:pt x="33847" y="22515"/>
                  </a:lnTo>
                  <a:lnTo>
                    <a:pt x="34332" y="21846"/>
                  </a:lnTo>
                  <a:lnTo>
                    <a:pt x="34818" y="21237"/>
                  </a:lnTo>
                  <a:lnTo>
                    <a:pt x="35547" y="19960"/>
                  </a:lnTo>
                  <a:lnTo>
                    <a:pt x="36033" y="18621"/>
                  </a:lnTo>
                  <a:lnTo>
                    <a:pt x="36357" y="17282"/>
                  </a:lnTo>
                  <a:lnTo>
                    <a:pt x="36438" y="15822"/>
                  </a:lnTo>
                  <a:lnTo>
                    <a:pt x="36357" y="14118"/>
                  </a:lnTo>
                  <a:lnTo>
                    <a:pt x="36033" y="12536"/>
                  </a:lnTo>
                  <a:lnTo>
                    <a:pt x="35628" y="10953"/>
                  </a:lnTo>
                  <a:lnTo>
                    <a:pt x="34980" y="9432"/>
                  </a:lnTo>
                  <a:lnTo>
                    <a:pt x="34090" y="8033"/>
                  </a:lnTo>
                  <a:lnTo>
                    <a:pt x="33118" y="6633"/>
                  </a:lnTo>
                  <a:lnTo>
                    <a:pt x="31903" y="5294"/>
                  </a:lnTo>
                  <a:lnTo>
                    <a:pt x="30446" y="4016"/>
                  </a:lnTo>
                  <a:lnTo>
                    <a:pt x="29312" y="3347"/>
                  </a:lnTo>
                  <a:lnTo>
                    <a:pt x="28179" y="2738"/>
                  </a:lnTo>
                  <a:lnTo>
                    <a:pt x="26964" y="2130"/>
                  </a:lnTo>
                  <a:lnTo>
                    <a:pt x="25587" y="1643"/>
                  </a:lnTo>
                  <a:lnTo>
                    <a:pt x="24211" y="1217"/>
                  </a:lnTo>
                  <a:lnTo>
                    <a:pt x="22753" y="852"/>
                  </a:lnTo>
                  <a:lnTo>
                    <a:pt x="21215" y="548"/>
                  </a:lnTo>
                  <a:lnTo>
                    <a:pt x="19677" y="304"/>
                  </a:lnTo>
                  <a:lnTo>
                    <a:pt x="18462" y="183"/>
                  </a:lnTo>
                  <a:lnTo>
                    <a:pt x="17328" y="61"/>
                  </a:lnTo>
                  <a:lnTo>
                    <a:pt x="16195" y="0"/>
                  </a:lnTo>
                  <a:lnTo>
                    <a:pt x="15142" y="0"/>
                  </a:lnTo>
                  <a:lnTo>
                    <a:pt x="14090" y="0"/>
                  </a:lnTo>
                  <a:lnTo>
                    <a:pt x="13118" y="61"/>
                  </a:lnTo>
                  <a:lnTo>
                    <a:pt x="12146" y="183"/>
                  </a:lnTo>
                  <a:lnTo>
                    <a:pt x="11175" y="304"/>
                  </a:lnTo>
                  <a:lnTo>
                    <a:pt x="10365" y="487"/>
                  </a:lnTo>
                  <a:lnTo>
                    <a:pt x="9474" y="730"/>
                  </a:lnTo>
                  <a:lnTo>
                    <a:pt x="8664" y="974"/>
                  </a:lnTo>
                  <a:lnTo>
                    <a:pt x="7936" y="1278"/>
                  </a:lnTo>
                  <a:lnTo>
                    <a:pt x="7207" y="1582"/>
                  </a:lnTo>
                  <a:lnTo>
                    <a:pt x="6559" y="2008"/>
                  </a:lnTo>
                  <a:lnTo>
                    <a:pt x="5911" y="2373"/>
                  </a:lnTo>
                  <a:lnTo>
                    <a:pt x="5345" y="2860"/>
                  </a:lnTo>
                  <a:lnTo>
                    <a:pt x="4292" y="3834"/>
                  </a:lnTo>
                  <a:lnTo>
                    <a:pt x="3320" y="4868"/>
                  </a:lnTo>
                  <a:lnTo>
                    <a:pt x="2511" y="6024"/>
                  </a:lnTo>
                  <a:lnTo>
                    <a:pt x="1782" y="7241"/>
                  </a:lnTo>
                  <a:lnTo>
                    <a:pt x="1134" y="8580"/>
                  </a:lnTo>
                  <a:lnTo>
                    <a:pt x="648" y="9980"/>
                  </a:lnTo>
                  <a:lnTo>
                    <a:pt x="243" y="11501"/>
                  </a:lnTo>
                  <a:lnTo>
                    <a:pt x="0" y="13144"/>
                  </a:lnTo>
                  <a:lnTo>
                    <a:pt x="11579" y="16126"/>
                  </a:lnTo>
                  <a:lnTo>
                    <a:pt x="11903" y="14300"/>
                  </a:lnTo>
                  <a:lnTo>
                    <a:pt x="12308" y="12779"/>
                  </a:lnTo>
                  <a:lnTo>
                    <a:pt x="12956" y="11623"/>
                  </a:lnTo>
                  <a:lnTo>
                    <a:pt x="13685" y="10771"/>
                  </a:lnTo>
                  <a:lnTo>
                    <a:pt x="14090" y="10467"/>
                  </a:lnTo>
                  <a:lnTo>
                    <a:pt x="14494" y="10162"/>
                  </a:lnTo>
                  <a:lnTo>
                    <a:pt x="14980" y="9919"/>
                  </a:lnTo>
                  <a:lnTo>
                    <a:pt x="15466" y="9797"/>
                  </a:lnTo>
                  <a:lnTo>
                    <a:pt x="16033" y="9676"/>
                  </a:lnTo>
                  <a:lnTo>
                    <a:pt x="16600" y="9615"/>
                  </a:lnTo>
                  <a:lnTo>
                    <a:pt x="17166" y="9615"/>
                  </a:lnTo>
                  <a:lnTo>
                    <a:pt x="17733" y="9676"/>
                  </a:lnTo>
                  <a:lnTo>
                    <a:pt x="18300" y="9736"/>
                  </a:lnTo>
                  <a:lnTo>
                    <a:pt x="18786" y="9858"/>
                  </a:lnTo>
                  <a:lnTo>
                    <a:pt x="19272" y="10041"/>
                  </a:lnTo>
                  <a:lnTo>
                    <a:pt x="19758" y="10223"/>
                  </a:lnTo>
                  <a:lnTo>
                    <a:pt x="20162" y="10406"/>
                  </a:lnTo>
                  <a:lnTo>
                    <a:pt x="20486" y="10649"/>
                  </a:lnTo>
                  <a:lnTo>
                    <a:pt x="20810" y="10893"/>
                  </a:lnTo>
                  <a:lnTo>
                    <a:pt x="21134" y="11197"/>
                  </a:lnTo>
                  <a:lnTo>
                    <a:pt x="21215" y="11258"/>
                  </a:lnTo>
                  <a:lnTo>
                    <a:pt x="21296" y="11319"/>
                  </a:lnTo>
                  <a:lnTo>
                    <a:pt x="21296" y="11379"/>
                  </a:lnTo>
                  <a:lnTo>
                    <a:pt x="21377" y="11440"/>
                  </a:lnTo>
                  <a:lnTo>
                    <a:pt x="21782" y="11623"/>
                  </a:lnTo>
                  <a:lnTo>
                    <a:pt x="22187" y="11866"/>
                  </a:lnTo>
                  <a:lnTo>
                    <a:pt x="22511" y="12170"/>
                  </a:lnTo>
                  <a:lnTo>
                    <a:pt x="22834" y="12475"/>
                  </a:lnTo>
                  <a:lnTo>
                    <a:pt x="23320" y="13083"/>
                  </a:lnTo>
                  <a:lnTo>
                    <a:pt x="23644" y="13813"/>
                  </a:lnTo>
                  <a:lnTo>
                    <a:pt x="23887" y="14605"/>
                  </a:lnTo>
                  <a:lnTo>
                    <a:pt x="23968" y="15517"/>
                  </a:lnTo>
                  <a:lnTo>
                    <a:pt x="23887" y="16004"/>
                  </a:lnTo>
                  <a:lnTo>
                    <a:pt x="23806" y="16491"/>
                  </a:lnTo>
                  <a:lnTo>
                    <a:pt x="23563" y="16917"/>
                  </a:lnTo>
                  <a:lnTo>
                    <a:pt x="23320" y="17404"/>
                  </a:lnTo>
                  <a:lnTo>
                    <a:pt x="22915" y="17891"/>
                  </a:lnTo>
                  <a:lnTo>
                    <a:pt x="22430" y="18317"/>
                  </a:lnTo>
                  <a:lnTo>
                    <a:pt x="21782" y="18803"/>
                  </a:lnTo>
                  <a:lnTo>
                    <a:pt x="21134" y="19290"/>
                  </a:lnTo>
                  <a:lnTo>
                    <a:pt x="19919" y="20142"/>
                  </a:lnTo>
                  <a:lnTo>
                    <a:pt x="18786" y="20994"/>
                  </a:lnTo>
                  <a:lnTo>
                    <a:pt x="17733" y="21724"/>
                  </a:lnTo>
                  <a:lnTo>
                    <a:pt x="16843" y="22394"/>
                  </a:lnTo>
                  <a:lnTo>
                    <a:pt x="16033" y="23002"/>
                  </a:lnTo>
                  <a:lnTo>
                    <a:pt x="15385" y="23550"/>
                  </a:lnTo>
                  <a:lnTo>
                    <a:pt x="14818" y="24037"/>
                  </a:lnTo>
                  <a:lnTo>
                    <a:pt x="14413" y="24463"/>
                  </a:lnTo>
                  <a:lnTo>
                    <a:pt x="13685" y="25254"/>
                  </a:lnTo>
                  <a:lnTo>
                    <a:pt x="13037" y="26045"/>
                  </a:lnTo>
                  <a:lnTo>
                    <a:pt x="12551" y="26958"/>
                  </a:lnTo>
                  <a:lnTo>
                    <a:pt x="12146" y="27931"/>
                  </a:lnTo>
                  <a:lnTo>
                    <a:pt x="11741" y="29026"/>
                  </a:lnTo>
                  <a:lnTo>
                    <a:pt x="11498" y="30244"/>
                  </a:lnTo>
                  <a:lnTo>
                    <a:pt x="11417" y="31643"/>
                  </a:lnTo>
                  <a:lnTo>
                    <a:pt x="11336" y="33225"/>
                  </a:lnTo>
                  <a:lnTo>
                    <a:pt x="11336" y="33469"/>
                  </a:lnTo>
                  <a:lnTo>
                    <a:pt x="22834" y="34990"/>
                  </a:lnTo>
                  <a:lnTo>
                    <a:pt x="22915" y="33712"/>
                  </a:lnTo>
                  <a:lnTo>
                    <a:pt x="23077" y="32617"/>
                  </a:lnTo>
                  <a:lnTo>
                    <a:pt x="23320" y="31643"/>
                  </a:lnTo>
                  <a:lnTo>
                    <a:pt x="23725" y="30791"/>
                  </a:lnTo>
                  <a:close/>
                </a:path>
              </a:pathLst>
            </a:custGeom>
            <a:solidFill>
              <a:srgbClr val="FF1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742900" y="235800"/>
              <a:ext cx="2164000" cy="2199800"/>
            </a:xfrm>
            <a:custGeom>
              <a:avLst/>
              <a:gdLst/>
              <a:ahLst/>
              <a:cxnLst/>
              <a:rect l="0" t="0" r="0" b="0"/>
              <a:pathLst>
                <a:path w="86560" h="87992" extrusionOk="0">
                  <a:moveTo>
                    <a:pt x="81539" y="16978"/>
                  </a:moveTo>
                  <a:lnTo>
                    <a:pt x="82268" y="18377"/>
                  </a:lnTo>
                  <a:lnTo>
                    <a:pt x="82754" y="19777"/>
                  </a:lnTo>
                  <a:lnTo>
                    <a:pt x="83078" y="21298"/>
                  </a:lnTo>
                  <a:lnTo>
                    <a:pt x="83158" y="22820"/>
                  </a:lnTo>
                  <a:lnTo>
                    <a:pt x="83158" y="76187"/>
                  </a:lnTo>
                  <a:lnTo>
                    <a:pt x="83078" y="77404"/>
                  </a:lnTo>
                  <a:lnTo>
                    <a:pt x="82916" y="78560"/>
                  </a:lnTo>
                  <a:lnTo>
                    <a:pt x="82511" y="79655"/>
                  </a:lnTo>
                  <a:lnTo>
                    <a:pt x="82025" y="80690"/>
                  </a:lnTo>
                  <a:lnTo>
                    <a:pt x="81458" y="81663"/>
                  </a:lnTo>
                  <a:lnTo>
                    <a:pt x="80729" y="82576"/>
                  </a:lnTo>
                  <a:lnTo>
                    <a:pt x="79920" y="83367"/>
                  </a:lnTo>
                  <a:lnTo>
                    <a:pt x="78948" y="84037"/>
                  </a:lnTo>
                  <a:lnTo>
                    <a:pt x="78219" y="84463"/>
                  </a:lnTo>
                  <a:lnTo>
                    <a:pt x="77490" y="84828"/>
                  </a:lnTo>
                  <a:lnTo>
                    <a:pt x="76681" y="85071"/>
                  </a:lnTo>
                  <a:lnTo>
                    <a:pt x="75871" y="85314"/>
                  </a:lnTo>
                  <a:lnTo>
                    <a:pt x="74980" y="85436"/>
                  </a:lnTo>
                  <a:lnTo>
                    <a:pt x="74090" y="85497"/>
                  </a:lnTo>
                  <a:lnTo>
                    <a:pt x="73199" y="85497"/>
                  </a:lnTo>
                  <a:lnTo>
                    <a:pt x="72227" y="85375"/>
                  </a:lnTo>
                  <a:lnTo>
                    <a:pt x="14980" y="77830"/>
                  </a:lnTo>
                  <a:lnTo>
                    <a:pt x="12632" y="77282"/>
                  </a:lnTo>
                  <a:lnTo>
                    <a:pt x="10446" y="76369"/>
                  </a:lnTo>
                  <a:lnTo>
                    <a:pt x="8503" y="75091"/>
                  </a:lnTo>
                  <a:lnTo>
                    <a:pt x="6802" y="73509"/>
                  </a:lnTo>
                  <a:lnTo>
                    <a:pt x="5345" y="71684"/>
                  </a:lnTo>
                  <a:lnTo>
                    <a:pt x="4292" y="69615"/>
                  </a:lnTo>
                  <a:lnTo>
                    <a:pt x="3644" y="67424"/>
                  </a:lnTo>
                  <a:lnTo>
                    <a:pt x="3401" y="65172"/>
                  </a:lnTo>
                  <a:lnTo>
                    <a:pt x="3401" y="11866"/>
                  </a:lnTo>
                  <a:lnTo>
                    <a:pt x="3482" y="10649"/>
                  </a:lnTo>
                  <a:lnTo>
                    <a:pt x="3644" y="9432"/>
                  </a:lnTo>
                  <a:lnTo>
                    <a:pt x="4049" y="8337"/>
                  </a:lnTo>
                  <a:lnTo>
                    <a:pt x="4535" y="7302"/>
                  </a:lnTo>
                  <a:lnTo>
                    <a:pt x="5102" y="6329"/>
                  </a:lnTo>
                  <a:lnTo>
                    <a:pt x="5831" y="5477"/>
                  </a:lnTo>
                  <a:lnTo>
                    <a:pt x="6640" y="4686"/>
                  </a:lnTo>
                  <a:lnTo>
                    <a:pt x="7612" y="4016"/>
                  </a:lnTo>
                  <a:lnTo>
                    <a:pt x="8341" y="3590"/>
                  </a:lnTo>
                  <a:lnTo>
                    <a:pt x="9150" y="3225"/>
                  </a:lnTo>
                  <a:lnTo>
                    <a:pt x="9960" y="2921"/>
                  </a:lnTo>
                  <a:lnTo>
                    <a:pt x="10770" y="2738"/>
                  </a:lnTo>
                  <a:lnTo>
                    <a:pt x="11661" y="2617"/>
                  </a:lnTo>
                  <a:lnTo>
                    <a:pt x="12551" y="2556"/>
                  </a:lnTo>
                  <a:lnTo>
                    <a:pt x="13442" y="2556"/>
                  </a:lnTo>
                  <a:lnTo>
                    <a:pt x="14414" y="2617"/>
                  </a:lnTo>
                  <a:lnTo>
                    <a:pt x="71580" y="10162"/>
                  </a:lnTo>
                  <a:lnTo>
                    <a:pt x="72794" y="10406"/>
                  </a:lnTo>
                  <a:lnTo>
                    <a:pt x="73928" y="10710"/>
                  </a:lnTo>
                  <a:lnTo>
                    <a:pt x="75061" y="11136"/>
                  </a:lnTo>
                  <a:lnTo>
                    <a:pt x="76114" y="11623"/>
                  </a:lnTo>
                  <a:lnTo>
                    <a:pt x="77167" y="12231"/>
                  </a:lnTo>
                  <a:lnTo>
                    <a:pt x="78138" y="12962"/>
                  </a:lnTo>
                  <a:lnTo>
                    <a:pt x="79029" y="13692"/>
                  </a:lnTo>
                  <a:lnTo>
                    <a:pt x="79839" y="14544"/>
                  </a:lnTo>
                  <a:lnTo>
                    <a:pt x="82187" y="12718"/>
                  </a:lnTo>
                  <a:lnTo>
                    <a:pt x="81134" y="11744"/>
                  </a:lnTo>
                  <a:lnTo>
                    <a:pt x="80082" y="10893"/>
                  </a:lnTo>
                  <a:lnTo>
                    <a:pt x="78867" y="10101"/>
                  </a:lnTo>
                  <a:lnTo>
                    <a:pt x="77652" y="9432"/>
                  </a:lnTo>
                  <a:lnTo>
                    <a:pt x="76357" y="8824"/>
                  </a:lnTo>
                  <a:lnTo>
                    <a:pt x="75061" y="8337"/>
                  </a:lnTo>
                  <a:lnTo>
                    <a:pt x="73604" y="7911"/>
                  </a:lnTo>
                  <a:lnTo>
                    <a:pt x="72227" y="7667"/>
                  </a:lnTo>
                  <a:lnTo>
                    <a:pt x="14980" y="122"/>
                  </a:lnTo>
                  <a:lnTo>
                    <a:pt x="13685" y="0"/>
                  </a:lnTo>
                  <a:lnTo>
                    <a:pt x="12389" y="0"/>
                  </a:lnTo>
                  <a:lnTo>
                    <a:pt x="11094" y="122"/>
                  </a:lnTo>
                  <a:lnTo>
                    <a:pt x="9879" y="304"/>
                  </a:lnTo>
                  <a:lnTo>
                    <a:pt x="8746" y="609"/>
                  </a:lnTo>
                  <a:lnTo>
                    <a:pt x="7531" y="974"/>
                  </a:lnTo>
                  <a:lnTo>
                    <a:pt x="6478" y="1460"/>
                  </a:lnTo>
                  <a:lnTo>
                    <a:pt x="5426" y="2069"/>
                  </a:lnTo>
                  <a:lnTo>
                    <a:pt x="4211" y="2921"/>
                  </a:lnTo>
                  <a:lnTo>
                    <a:pt x="3158" y="3895"/>
                  </a:lnTo>
                  <a:lnTo>
                    <a:pt x="2187" y="5051"/>
                  </a:lnTo>
                  <a:lnTo>
                    <a:pt x="1458" y="6207"/>
                  </a:lnTo>
                  <a:lnTo>
                    <a:pt x="810" y="7546"/>
                  </a:lnTo>
                  <a:lnTo>
                    <a:pt x="405" y="8884"/>
                  </a:lnTo>
                  <a:lnTo>
                    <a:pt x="82" y="10345"/>
                  </a:lnTo>
                  <a:lnTo>
                    <a:pt x="1" y="11866"/>
                  </a:lnTo>
                  <a:lnTo>
                    <a:pt x="1" y="65172"/>
                  </a:lnTo>
                  <a:lnTo>
                    <a:pt x="82" y="66511"/>
                  </a:lnTo>
                  <a:lnTo>
                    <a:pt x="324" y="67850"/>
                  </a:lnTo>
                  <a:lnTo>
                    <a:pt x="648" y="69189"/>
                  </a:lnTo>
                  <a:lnTo>
                    <a:pt x="1134" y="70467"/>
                  </a:lnTo>
                  <a:lnTo>
                    <a:pt x="1782" y="71744"/>
                  </a:lnTo>
                  <a:lnTo>
                    <a:pt x="2430" y="72901"/>
                  </a:lnTo>
                  <a:lnTo>
                    <a:pt x="3320" y="74057"/>
                  </a:lnTo>
                  <a:lnTo>
                    <a:pt x="4211" y="75091"/>
                  </a:lnTo>
                  <a:lnTo>
                    <a:pt x="5264" y="76065"/>
                  </a:lnTo>
                  <a:lnTo>
                    <a:pt x="6397" y="76978"/>
                  </a:lnTo>
                  <a:lnTo>
                    <a:pt x="7531" y="77830"/>
                  </a:lnTo>
                  <a:lnTo>
                    <a:pt x="8827" y="78560"/>
                  </a:lnTo>
                  <a:lnTo>
                    <a:pt x="10122" y="79168"/>
                  </a:lnTo>
                  <a:lnTo>
                    <a:pt x="11499" y="79655"/>
                  </a:lnTo>
                  <a:lnTo>
                    <a:pt x="12956" y="80081"/>
                  </a:lnTo>
                  <a:lnTo>
                    <a:pt x="14414" y="80325"/>
                  </a:lnTo>
                  <a:lnTo>
                    <a:pt x="71580" y="87870"/>
                  </a:lnTo>
                  <a:lnTo>
                    <a:pt x="72875" y="87992"/>
                  </a:lnTo>
                  <a:lnTo>
                    <a:pt x="74171" y="87992"/>
                  </a:lnTo>
                  <a:lnTo>
                    <a:pt x="75466" y="87931"/>
                  </a:lnTo>
                  <a:lnTo>
                    <a:pt x="76681" y="87749"/>
                  </a:lnTo>
                  <a:lnTo>
                    <a:pt x="77895" y="87444"/>
                  </a:lnTo>
                  <a:lnTo>
                    <a:pt x="79029" y="87079"/>
                  </a:lnTo>
                  <a:lnTo>
                    <a:pt x="80082" y="86592"/>
                  </a:lnTo>
                  <a:lnTo>
                    <a:pt x="81134" y="85984"/>
                  </a:lnTo>
                  <a:lnTo>
                    <a:pt x="82349" y="85071"/>
                  </a:lnTo>
                  <a:lnTo>
                    <a:pt x="83482" y="84097"/>
                  </a:lnTo>
                  <a:lnTo>
                    <a:pt x="84373" y="83002"/>
                  </a:lnTo>
                  <a:lnTo>
                    <a:pt x="85183" y="81785"/>
                  </a:lnTo>
                  <a:lnTo>
                    <a:pt x="85750" y="80507"/>
                  </a:lnTo>
                  <a:lnTo>
                    <a:pt x="86235" y="79108"/>
                  </a:lnTo>
                  <a:lnTo>
                    <a:pt x="86478" y="77708"/>
                  </a:lnTo>
                  <a:lnTo>
                    <a:pt x="86559" y="76187"/>
                  </a:lnTo>
                  <a:lnTo>
                    <a:pt x="86559" y="22820"/>
                  </a:lnTo>
                  <a:lnTo>
                    <a:pt x="86397" y="20994"/>
                  </a:lnTo>
                  <a:lnTo>
                    <a:pt x="86073" y="19229"/>
                  </a:lnTo>
                  <a:lnTo>
                    <a:pt x="85426" y="17525"/>
                  </a:lnTo>
                  <a:lnTo>
                    <a:pt x="84535" y="15882"/>
                  </a:lnTo>
                  <a:lnTo>
                    <a:pt x="81539" y="169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738850" y="553750"/>
              <a:ext cx="117450" cy="106500"/>
            </a:xfrm>
            <a:custGeom>
              <a:avLst/>
              <a:gdLst/>
              <a:ahLst/>
              <a:cxnLst/>
              <a:rect l="0" t="0" r="0" b="0"/>
              <a:pathLst>
                <a:path w="4698" h="4260" extrusionOk="0">
                  <a:moveTo>
                    <a:pt x="1701" y="4260"/>
                  </a:moveTo>
                  <a:lnTo>
                    <a:pt x="4697" y="3164"/>
                  </a:lnTo>
                  <a:lnTo>
                    <a:pt x="4211" y="2312"/>
                  </a:lnTo>
                  <a:lnTo>
                    <a:pt x="3644" y="1521"/>
                  </a:lnTo>
                  <a:lnTo>
                    <a:pt x="2997" y="730"/>
                  </a:lnTo>
                  <a:lnTo>
                    <a:pt x="2349" y="0"/>
                  </a:lnTo>
                  <a:lnTo>
                    <a:pt x="1" y="1826"/>
                  </a:lnTo>
                  <a:lnTo>
                    <a:pt x="486" y="2373"/>
                  </a:lnTo>
                  <a:lnTo>
                    <a:pt x="891" y="2982"/>
                  </a:lnTo>
                  <a:lnTo>
                    <a:pt x="1296" y="3651"/>
                  </a:lnTo>
                  <a:lnTo>
                    <a:pt x="1701" y="4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6" name="Shape 136"/>
          <p:cNvSpPr txBox="1"/>
          <p:nvPr/>
        </p:nvSpPr>
        <p:spPr>
          <a:xfrm>
            <a:off x="1590674" y="490818"/>
            <a:ext cx="7391399" cy="1096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Якщо розкоментувати закоментувавши частина коду, що буде на консолі в результаті роботи програми?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761" y="1645527"/>
            <a:ext cx="6010274" cy="174148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152400" y="4154487"/>
            <a:ext cx="8991600" cy="250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Через покажчик базового класу можна викликати нові віртуальні методи, визначені тільки в похідному класі.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Явна приведення типу покажчика: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200" b="1" i="1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((Derive *) pb) -&gt; f (2);</a:t>
            </a:r>
          </a:p>
        </p:txBody>
      </p:sp>
    </p:spTree>
    <p:extLst>
      <p:ext uri="{BB962C8B-B14F-4D97-AF65-F5344CB8AC3E}">
        <p14:creationId xmlns:p14="http://schemas.microsoft.com/office/powerpoint/2010/main" val="36491131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36512" y="398461"/>
            <a:ext cx="9147175" cy="895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Віртуальну функцію можна викликати невіртуальну, якщо вказати кваліфікатор класу: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50" y="1303336"/>
            <a:ext cx="7273925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152400" y="2276872"/>
            <a:ext cx="8915400" cy="1296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Такий статичний виклик буває потрібен, коли в базовому класі реалізуються спільні дії, які повинні виконуватися в усіх класах-спадкоємців.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228600" y="4229100"/>
            <a:ext cx="8763000" cy="1698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наявності хоча б однієї віртуальної функції розмір класу без полів дорівнює 4 - це розмір покажчика. Кількість віртуальних функцій ролі не грає - розмір класу залишається дорівнює 4.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6600" y="5734050"/>
            <a:ext cx="3984625" cy="51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10049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138659" y="409575"/>
            <a:ext cx="8467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1" i="1" u="none" strike="noStrike" cap="none" baseline="0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статичні </a:t>
            </a:r>
            <a:r>
              <a:rPr lang="en" sz="2400" b="1" i="1" u="none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елементи класу.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152400" y="838200"/>
            <a:ext cx="8839199" cy="1698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С ++ є можливість доступу всіх створених об'єктів конкретного класу до однієї змінної (полю), вміст якої зберігається в одному місці. Для цього оголошують змінну: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2667000" y="2438400"/>
            <a:ext cx="2921000" cy="493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1" i="1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static тип ім'я;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228600" y="3192461"/>
            <a:ext cx="8763000" cy="29035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Такий клас пам'яті (статичний) може використовуватися не тільки для оголошення статичних полів (змінних класу), але і для методів класу. Пам'ять для цього резервується під час запуску програми до явного створення об'єкта. Тому він є ніби єдиним для всіх копій полів класу. Доступ для такої змінної (: :) можливий тільки після ініціалізації: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609600" y="6172200"/>
            <a:ext cx="8010525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1" i="1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тип ім'я_класу :: ім'я_змінної = нач.значеніе;</a:t>
            </a:r>
          </a:p>
        </p:txBody>
      </p:sp>
    </p:spTree>
    <p:extLst>
      <p:ext uri="{BB962C8B-B14F-4D97-AF65-F5344CB8AC3E}">
        <p14:creationId xmlns:p14="http://schemas.microsoft.com/office/powerpoint/2010/main" val="37893620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0" y="568102"/>
            <a:ext cx="7715399" cy="60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1" i="1" u="none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3. Раннє і пізніше зв'язування.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38336" y="1196752"/>
            <a:ext cx="8686800" cy="30130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49262" marR="0" lvl="0" indent="-449262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1" i="1" u="sng" strike="noStrike" cap="none" baseline="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статичний поліморфізм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реалізується через перевантаження функцій і операцій.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9262" marR="0" lvl="0" indent="-449262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1" i="1" u="sng" strike="noStrike" cap="none" baseline="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динамічний поліморфізм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через використання віртуальних функцій.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9262" marR="0" lvl="0" indent="-449262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Статичний і динамічний варіанти поліморфізму співвідносять з поняттями раннього і пізнього зв'язування.</a:t>
            </a:r>
          </a:p>
        </p:txBody>
      </p:sp>
    </p:spTree>
    <p:extLst>
      <p:ext uri="{BB962C8B-B14F-4D97-AF65-F5344CB8AC3E}">
        <p14:creationId xmlns:p14="http://schemas.microsoft.com/office/powerpoint/2010/main" val="15700611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228600" y="3657600"/>
            <a:ext cx="8839199" cy="294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виклику перерахованих функцій вся необхідна адресна інформація відома при компіляції.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Перевагою раннього зв'язування є висока швидкодія одержуваних здійсненних програм. 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Недоліком раннього зв'язування є зниження гнучкості програм.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76200" y="404664"/>
            <a:ext cx="9077324" cy="3308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1" i="1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раннє зв'язування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стосується подій етапу компіляції програми, таких як виклик </a:t>
            </a:r>
          </a:p>
          <a:p>
            <a:pPr marL="0" marR="0" lvl="0" indent="0" algn="just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 sz="2200" b="0" i="1" u="sng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звичайних функцій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 sz="2200" b="0" i="1" u="sng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перевантажуються функцій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8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2200" b="0" i="1" u="sng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невіртуальних компонентних функцій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 sz="2200" b="0" i="1" u="sng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дружніх функцій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867039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152400" y="2835275"/>
            <a:ext cx="8839199" cy="38703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При доступі до віртуальної функції через покажчик базового класу при виконанні програми визначається тип засиланого об'єкта і вибирається версія віртуальної функції для виклику.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Перевагою пізнього зв'язування є висока гнучкість виконуваної програми, можливість реакції на події. 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Недоліком є ​​відносно низька швидкодія програми.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228599" y="355600"/>
            <a:ext cx="8839199" cy="250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1" i="1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пізніше зв'язування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стосується подій, що відбуваються в процесі виконання програми. При виклику функцій з використанням пізнього зв'язування адреса викликається функції до початку виконання програми невідомий. Зокрема, об'єктом пізнього зв'язування є віртуальні функції.</a:t>
            </a:r>
          </a:p>
        </p:txBody>
      </p:sp>
    </p:spTree>
    <p:extLst>
      <p:ext uri="{BB962C8B-B14F-4D97-AF65-F5344CB8AC3E}">
        <p14:creationId xmlns:p14="http://schemas.microsoft.com/office/powerpoint/2010/main" val="33606156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-278482" y="473075"/>
            <a:ext cx="6918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 eaLnBrk="0" hangingPunct="0">
              <a:spcBef>
                <a:spcPts val="900"/>
              </a:spcBef>
              <a:spcAft>
                <a:spcPts val="600"/>
              </a:spcAft>
            </a:pPr>
            <a:r>
              <a:rPr lang="ru-RU" altLang="ru-RU" sz="3200" dirty="0">
                <a:latin typeface="Arial" charset="0"/>
              </a:rPr>
              <a:t>множинне спадкування</a:t>
            </a:r>
            <a:endParaRPr lang="ru-RU" altLang="ru-RU" sz="3200" dirty="0">
              <a:latin typeface="Times New Roman" pitchFamily="18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188244" y="1268760"/>
            <a:ext cx="75438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spcAft>
                <a:spcPts val="600"/>
              </a:spcAft>
            </a:pPr>
            <a:r>
              <a:rPr lang="en-US" altLang="ru-RU" sz="2000" dirty="0">
                <a:latin typeface="Arial Narrow" pitchFamily="34" charset="0"/>
              </a:rPr>
              <a:t>class </a:t>
            </a:r>
            <a:r>
              <a:rPr lang="en-US" altLang="ru-RU" sz="2000" dirty="0" err="1">
                <a:latin typeface="Arial Narrow" pitchFamily="34" charset="0"/>
              </a:rPr>
              <a:t>monstr</a:t>
            </a:r>
            <a:r>
              <a:rPr lang="en-US" altLang="ru-RU" sz="2000" dirty="0">
                <a:latin typeface="Arial Narrow" pitchFamily="34" charset="0"/>
              </a:rPr>
              <a:t>{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000" dirty="0">
                <a:latin typeface="Arial Narrow" pitchFamily="34" charset="0"/>
              </a:rPr>
              <a:t> public: </a:t>
            </a:r>
            <a:r>
              <a:rPr lang="en-US" altLang="ru-RU" sz="2000" dirty="0" err="1">
                <a:latin typeface="Arial Narrow" pitchFamily="34" charset="0"/>
              </a:rPr>
              <a:t>int</a:t>
            </a:r>
            <a:r>
              <a:rPr lang="en-US" altLang="ru-RU" sz="2000" dirty="0">
                <a:latin typeface="Arial Narrow" pitchFamily="34" charset="0"/>
              </a:rPr>
              <a:t> </a:t>
            </a:r>
            <a:r>
              <a:rPr lang="en-US" altLang="ru-RU" sz="2000" dirty="0" err="1">
                <a:latin typeface="Arial Narrow" pitchFamily="34" charset="0"/>
              </a:rPr>
              <a:t>get_health</a:t>
            </a:r>
            <a:r>
              <a:rPr lang="en-US" altLang="ru-RU" sz="2000" dirty="0">
                <a:latin typeface="Arial Narrow" pitchFamily="34" charset="0"/>
              </a:rPr>
              <a:t>(); ...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000" dirty="0">
                <a:latin typeface="Arial Narrow" pitchFamily="34" charset="0"/>
              </a:rPr>
              <a:t>};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000" dirty="0">
                <a:latin typeface="Arial Narrow" pitchFamily="34" charset="0"/>
              </a:rPr>
              <a:t>class hero {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000" dirty="0">
                <a:latin typeface="Arial Narrow" pitchFamily="34" charset="0"/>
              </a:rPr>
              <a:t> public: </a:t>
            </a:r>
            <a:r>
              <a:rPr lang="en-US" altLang="ru-RU" sz="2000" dirty="0" err="1">
                <a:latin typeface="Arial Narrow" pitchFamily="34" charset="0"/>
              </a:rPr>
              <a:t>int</a:t>
            </a:r>
            <a:r>
              <a:rPr lang="en-US" altLang="ru-RU" sz="2000" dirty="0">
                <a:latin typeface="Arial Narrow" pitchFamily="34" charset="0"/>
              </a:rPr>
              <a:t> </a:t>
            </a:r>
            <a:r>
              <a:rPr lang="en-US" altLang="ru-RU" sz="2000" dirty="0" err="1">
                <a:latin typeface="Arial Narrow" pitchFamily="34" charset="0"/>
              </a:rPr>
              <a:t>get_health</a:t>
            </a:r>
            <a:r>
              <a:rPr lang="en-US" altLang="ru-RU" sz="2000" dirty="0">
                <a:latin typeface="Arial Narrow" pitchFamily="34" charset="0"/>
              </a:rPr>
              <a:t>(); ...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000" dirty="0">
                <a:latin typeface="Arial Narrow" pitchFamily="34" charset="0"/>
              </a:rPr>
              <a:t>};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000" dirty="0">
                <a:latin typeface="Arial Narrow" pitchFamily="34" charset="0"/>
              </a:rPr>
              <a:t>class ostrich: </a:t>
            </a:r>
            <a:r>
              <a:rPr lang="en-US" altLang="ru-RU" sz="2000" dirty="0">
                <a:solidFill>
                  <a:schemeClr val="hlink"/>
                </a:solidFill>
                <a:latin typeface="Arial Narrow" pitchFamily="34" charset="0"/>
              </a:rPr>
              <a:t>public </a:t>
            </a:r>
            <a:r>
              <a:rPr lang="en-US" altLang="ru-RU" sz="2000" dirty="0" err="1">
                <a:solidFill>
                  <a:schemeClr val="hlink"/>
                </a:solidFill>
                <a:latin typeface="Arial Narrow" pitchFamily="34" charset="0"/>
              </a:rPr>
              <a:t>monstr</a:t>
            </a:r>
            <a:r>
              <a:rPr lang="en-US" altLang="ru-RU" sz="2000" dirty="0">
                <a:solidFill>
                  <a:schemeClr val="hlink"/>
                </a:solidFill>
                <a:latin typeface="Arial Narrow" pitchFamily="34" charset="0"/>
              </a:rPr>
              <a:t>, Public hero</a:t>
            </a:r>
            <a:r>
              <a:rPr lang="ru-RU" altLang="ru-RU" sz="2000" dirty="0">
                <a:solidFill>
                  <a:schemeClr val="hlink"/>
                </a:solidFill>
                <a:latin typeface="Arial Narrow" pitchFamily="34" charset="0"/>
              </a:rPr>
              <a:t> </a:t>
            </a:r>
            <a:r>
              <a:rPr lang="en-US" altLang="ru-RU" sz="2000" dirty="0">
                <a:latin typeface="Arial Narrow" pitchFamily="34" charset="0"/>
              </a:rPr>
              <a:t>{...</a:t>
            </a:r>
            <a:r>
              <a:rPr lang="ru-RU" altLang="ru-RU" sz="2000" dirty="0">
                <a:latin typeface="Arial Narrow" pitchFamily="34" charset="0"/>
              </a:rPr>
              <a:t> </a:t>
            </a:r>
            <a:r>
              <a:rPr lang="en-US" altLang="ru-RU" sz="2000" dirty="0">
                <a:latin typeface="Arial Narrow" pitchFamily="34" charset="0"/>
              </a:rPr>
              <a:t>};</a:t>
            </a:r>
          </a:p>
          <a:p>
            <a:pPr lvl="1" eaLnBrk="0" hangingPunct="0">
              <a:spcAft>
                <a:spcPts val="600"/>
              </a:spcAft>
            </a:pPr>
            <a:endParaRPr lang="ru-RU" altLang="ru-RU" sz="2000" dirty="0">
              <a:latin typeface="Arial Narrow" pitchFamily="34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en-US" altLang="ru-RU" sz="2000" dirty="0" err="1">
                <a:latin typeface="Arial Narrow" pitchFamily="34" charset="0"/>
              </a:rPr>
              <a:t>int</a:t>
            </a:r>
            <a:r>
              <a:rPr lang="en-US" altLang="ru-RU" sz="2000" dirty="0">
                <a:latin typeface="Arial Narrow" pitchFamily="34" charset="0"/>
              </a:rPr>
              <a:t> main () {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000" dirty="0">
                <a:latin typeface="Arial Narrow" pitchFamily="34" charset="0"/>
              </a:rPr>
              <a:t> ostrich A;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000" dirty="0">
                <a:latin typeface="Arial Narrow" pitchFamily="34" charset="0"/>
              </a:rPr>
              <a:t> </a:t>
            </a:r>
            <a:r>
              <a:rPr lang="en-US" altLang="ru-RU" sz="2000" dirty="0" err="1">
                <a:latin typeface="Arial Narrow" pitchFamily="34" charset="0"/>
              </a:rPr>
              <a:t>cout</a:t>
            </a:r>
            <a:r>
              <a:rPr lang="en-US" altLang="ru-RU" sz="2000" dirty="0">
                <a:latin typeface="Arial Narrow" pitchFamily="34" charset="0"/>
              </a:rPr>
              <a:t> &lt;&lt; </a:t>
            </a:r>
            <a:r>
              <a:rPr lang="en-US" altLang="ru-RU" sz="2000" dirty="0" err="1">
                <a:latin typeface="Arial Narrow" pitchFamily="34" charset="0"/>
              </a:rPr>
              <a:t>A.monstr</a:t>
            </a:r>
            <a:r>
              <a:rPr lang="en-US" altLang="ru-RU" sz="2000" dirty="0">
                <a:latin typeface="Arial Narrow" pitchFamily="34" charset="0"/>
              </a:rPr>
              <a:t>::</a:t>
            </a:r>
            <a:r>
              <a:rPr lang="en-US" altLang="ru-RU" sz="2000" dirty="0" err="1">
                <a:latin typeface="Arial Narrow" pitchFamily="34" charset="0"/>
              </a:rPr>
              <a:t>get_health</a:t>
            </a:r>
            <a:r>
              <a:rPr lang="en-US" altLang="ru-RU" sz="2000" dirty="0">
                <a:latin typeface="Arial Narrow" pitchFamily="34" charset="0"/>
              </a:rPr>
              <a:t>();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000" dirty="0">
                <a:latin typeface="Arial Narrow" pitchFamily="34" charset="0"/>
              </a:rPr>
              <a:t> </a:t>
            </a:r>
            <a:r>
              <a:rPr lang="en-US" altLang="ru-RU" sz="2000" dirty="0" err="1">
                <a:latin typeface="Arial Narrow" pitchFamily="34" charset="0"/>
              </a:rPr>
              <a:t>cout</a:t>
            </a:r>
            <a:r>
              <a:rPr lang="en-US" altLang="ru-RU" sz="2000" dirty="0">
                <a:latin typeface="Arial Narrow" pitchFamily="34" charset="0"/>
              </a:rPr>
              <a:t> &lt;&lt; </a:t>
            </a:r>
            <a:r>
              <a:rPr lang="en-US" altLang="ru-RU" sz="2000" dirty="0" err="1">
                <a:latin typeface="Arial Narrow" pitchFamily="34" charset="0"/>
              </a:rPr>
              <a:t>A.hero</a:t>
            </a:r>
            <a:r>
              <a:rPr lang="en-US" altLang="ru-RU" sz="2000" dirty="0">
                <a:latin typeface="Arial Narrow" pitchFamily="34" charset="0"/>
              </a:rPr>
              <a:t>::</a:t>
            </a:r>
            <a:r>
              <a:rPr lang="en-US" altLang="ru-RU" sz="2000" dirty="0" err="1">
                <a:latin typeface="Arial Narrow" pitchFamily="34" charset="0"/>
              </a:rPr>
              <a:t>get_health</a:t>
            </a:r>
            <a:r>
              <a:rPr lang="en-US" altLang="ru-RU" sz="2000" dirty="0">
                <a:latin typeface="Arial Narrow" pitchFamily="34" charset="0"/>
              </a:rPr>
              <a:t>();</a:t>
            </a:r>
          </a:p>
          <a:p>
            <a:pPr lvl="1" eaLnBrk="0" hangingPunct="0">
              <a:spcAft>
                <a:spcPts val="600"/>
              </a:spcAft>
            </a:pPr>
            <a:r>
              <a:rPr lang="ru-RU" altLang="ru-RU" sz="2000" dirty="0">
                <a:latin typeface="Arial Narrow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0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85800" y="1066800"/>
            <a:ext cx="6477000" cy="531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spcAft>
                <a:spcPts val="600"/>
              </a:spcAft>
            </a:pPr>
            <a:r>
              <a:rPr lang="ru-RU" altLang="ru-RU" sz="2400">
                <a:latin typeface="Arial Narrow" pitchFamily="34" charset="0"/>
              </a:rPr>
              <a:t>class monstr {</a:t>
            </a:r>
          </a:p>
          <a:p>
            <a:pPr lvl="1" eaLnBrk="0" hangingPunct="0">
              <a:spcAft>
                <a:spcPts val="600"/>
              </a:spcAft>
            </a:pPr>
            <a:r>
              <a:rPr lang="ru-RU" altLang="ru-RU" sz="2400">
                <a:latin typeface="Arial Narrow" pitchFamily="34" charset="0"/>
              </a:rPr>
              <a:t> ...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400">
                <a:latin typeface="Arial Narrow" pitchFamily="34" charset="0"/>
              </a:rPr>
              <a:t>};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400">
                <a:latin typeface="Arial Narrow" pitchFamily="34" charset="0"/>
              </a:rPr>
              <a:t>class daemon: </a:t>
            </a:r>
            <a:r>
              <a:rPr lang="en-US" altLang="ru-RU" sz="2400">
                <a:solidFill>
                  <a:schemeClr val="hlink"/>
                </a:solidFill>
                <a:latin typeface="Arial Narrow" pitchFamily="34" charset="0"/>
              </a:rPr>
              <a:t>virtual</a:t>
            </a:r>
            <a:r>
              <a:rPr lang="en-US" altLang="ru-RU" sz="2400">
                <a:latin typeface="Arial Narrow" pitchFamily="34" charset="0"/>
              </a:rPr>
              <a:t> public monstr {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400">
                <a:latin typeface="Arial Narrow" pitchFamily="34" charset="0"/>
              </a:rPr>
              <a:t> ...</a:t>
            </a:r>
            <a:endParaRPr lang="ru-RU" altLang="ru-RU" sz="2400">
              <a:latin typeface="Arial Narrow" pitchFamily="34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en-US" altLang="ru-RU" sz="2400">
                <a:latin typeface="Arial Narrow" pitchFamily="34" charset="0"/>
              </a:rPr>
              <a:t>};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400">
                <a:latin typeface="Arial Narrow" pitchFamily="34" charset="0"/>
              </a:rPr>
              <a:t>class lady: </a:t>
            </a:r>
            <a:r>
              <a:rPr lang="en-US" altLang="ru-RU" sz="2400">
                <a:solidFill>
                  <a:schemeClr val="hlink"/>
                </a:solidFill>
                <a:latin typeface="Arial Narrow" pitchFamily="34" charset="0"/>
              </a:rPr>
              <a:t>virtual</a:t>
            </a:r>
            <a:r>
              <a:rPr lang="en-US" altLang="ru-RU" sz="2400">
                <a:latin typeface="Arial Narrow" pitchFamily="34" charset="0"/>
              </a:rPr>
              <a:t> public monstr {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400">
                <a:latin typeface="Arial Narrow" pitchFamily="34" charset="0"/>
              </a:rPr>
              <a:t> ...</a:t>
            </a:r>
            <a:endParaRPr lang="ru-RU" altLang="ru-RU" sz="2400">
              <a:latin typeface="Arial Narrow" pitchFamily="34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en-US" altLang="ru-RU" sz="2400">
                <a:latin typeface="Arial Narrow" pitchFamily="34" charset="0"/>
              </a:rPr>
              <a:t>};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400">
                <a:latin typeface="Arial Narrow" pitchFamily="34" charset="0"/>
              </a:rPr>
              <a:t>class baby: public daemon, public lady {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400">
                <a:latin typeface="Arial Narrow" pitchFamily="34" charset="0"/>
              </a:rPr>
              <a:t> ...</a:t>
            </a:r>
            <a:endParaRPr lang="ru-RU" altLang="ru-RU" sz="2400">
              <a:latin typeface="Arial Narrow" pitchFamily="34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ru-RU" altLang="ru-RU" sz="2400">
                <a:latin typeface="Arial Narrow" pitchFamily="34" charset="0"/>
              </a:rPr>
              <a:t>};</a:t>
            </a: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7380288" y="1268413"/>
            <a:ext cx="792162" cy="3455987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7164388" y="836613"/>
            <a:ext cx="1116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400">
                <a:latin typeface="Arial Narrow" pitchFamily="34" charset="0"/>
              </a:rPr>
              <a:t>monstr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156325" y="2781300"/>
            <a:ext cx="1287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>
                <a:latin typeface="Arial Narrow" pitchFamily="34" charset="0"/>
              </a:rPr>
              <a:t>daemon</a:t>
            </a:r>
            <a:endParaRPr lang="ru-RU" altLang="ru-RU" sz="2400">
              <a:latin typeface="Arial Narrow" pitchFamily="34" charset="0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8101013" y="2781300"/>
            <a:ext cx="744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>
                <a:latin typeface="Arial Narrow" pitchFamily="34" charset="0"/>
              </a:rPr>
              <a:t>lady</a:t>
            </a:r>
            <a:endParaRPr lang="ru-RU" altLang="ru-RU" sz="2400">
              <a:latin typeface="Arial Narrow" pitchFamily="34" charset="0"/>
            </a:endParaRP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7380288" y="4652963"/>
            <a:ext cx="846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400">
                <a:latin typeface="Arial Narrow" pitchFamily="34" charset="0"/>
              </a:rPr>
              <a:t>baby</a:t>
            </a:r>
            <a:endParaRPr lang="ru-RU" altLang="ru-RU" sz="24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11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/>
        </p:nvSpPr>
        <p:spPr>
          <a:xfrm>
            <a:off x="1817514" y="487362"/>
            <a:ext cx="5673725" cy="561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1" i="1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абстрактні </a:t>
            </a:r>
            <a:r>
              <a:rPr lang="en" sz="2800" b="1" i="1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класи.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228600" y="1219200"/>
            <a:ext cx="8486774" cy="29019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план: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1. Поняття абстрактного класу.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2. Чисті віртуальні функції та абстрактні класи.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3. Віртуальні деструктори.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61845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/>
        </p:nvSpPr>
        <p:spPr>
          <a:xfrm>
            <a:off x="152400" y="1031875"/>
            <a:ext cx="8839199" cy="250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200" b="1" i="1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абстрактний клас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це клас, який висловлює якусь загальну концепцію, яка відображатиме основну ідею для використання в похідних класах. Абстрактний клас створюють тільки для того, щоб на його основі створювати інші класи. Створювати екземпляри об'єктів таких класів не можна, тому їх називають абстрактними.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152400" y="408000"/>
            <a:ext cx="8228699" cy="60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1" i="1" u="none" strike="noStrike" cap="none" baseline="0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поняття </a:t>
            </a:r>
            <a:r>
              <a:rPr lang="en" sz="2400" b="1" i="1" u="none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абстрактного класу.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3505200"/>
            <a:ext cx="4495800" cy="2022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98293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799" y="836712"/>
            <a:ext cx="7796211" cy="469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1161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152399" y="492125"/>
            <a:ext cx="8839199" cy="1698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Щоб клас зробити абстрактним, потрібно оголосити одну або більше його функцій чисто віртуальними.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1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virtual </a:t>
            </a:r>
            <a:r>
              <a:rPr lang="en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200" b="1" i="0" u="none" strike="noStrike" cap="none" baseline="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тіп_возвр_значенія імя_функциі (параметри) = Ø;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805" y="2400300"/>
            <a:ext cx="350837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152400" y="2970211"/>
            <a:ext cx="8839199" cy="1296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Класи, що мають хоча б одну чисто віртуальну функцію, називають </a:t>
            </a:r>
            <a:r>
              <a:rPr lang="en" sz="2200" b="0" i="1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абстрактними</a:t>
            </a:r>
            <a:r>
              <a:rPr lang="en" sz="22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І не можуть використовуватися для створення об'єктів.</a:t>
            </a:r>
          </a:p>
        </p:txBody>
      </p:sp>
    </p:spTree>
    <p:extLst>
      <p:ext uri="{BB962C8B-B14F-4D97-AF65-F5344CB8AC3E}">
        <p14:creationId xmlns:p14="http://schemas.microsoft.com/office/powerpoint/2010/main" val="29229361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533400"/>
            <a:ext cx="7334250" cy="56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5004048" y="692696"/>
            <a:ext cx="3816424" cy="1008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1" i="1" u="none" strike="noStrike" cap="none" baseline="0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Приклад.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1" i="1" u="none" strike="noStrike" cap="none" baseline="0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Абстрактний клас.</a:t>
            </a:r>
          </a:p>
        </p:txBody>
      </p:sp>
    </p:spTree>
    <p:extLst>
      <p:ext uri="{BB962C8B-B14F-4D97-AF65-F5344CB8AC3E}">
        <p14:creationId xmlns:p14="http://schemas.microsoft.com/office/powerpoint/2010/main" val="11974749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139104" y="476672"/>
            <a:ext cx="8839199" cy="1698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 можна форматувати статичні члени класу всередині класу, в тілі методів класу. Їх ініціалізація можлива в області видимості файлу. В цьому відношенні статичні члени даних схожі на глобальні змінні.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0" y="2020886"/>
            <a:ext cx="8839199" cy="493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1" i="1" u="none" strike="noStrike" cap="none" baseline="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Приклад 9. 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Статичні компоненти класу.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14600"/>
            <a:ext cx="5314950" cy="3965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43568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32811" cy="424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7036" y="4114800"/>
            <a:ext cx="6100761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4602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30138" y="476672"/>
            <a:ext cx="8899525" cy="4429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300" b="1" i="1" u="none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2. Чисті віртуальні функції та абстрактні класи.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166663" y="836712"/>
            <a:ext cx="8763000" cy="56784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49262" marR="0" lvl="0" indent="-449262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Віртуальна функція, яка не має визначення тіла, називається </a:t>
            </a:r>
            <a:r>
              <a:rPr lang="en" sz="2200" b="1" i="1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чистої (pure)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і оголошується наступним чином:</a:t>
            </a:r>
          </a:p>
          <a:p>
            <a:pPr marL="449262" marR="0" lvl="0" indent="-449262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200" b="1" i="1" u="none" strike="noStrike" cap="none" baseline="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virtual тип ім'я (параметри) = 0;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9262" marR="0" lvl="0" indent="-449262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Передбачається, що дана функція буде реалізована в класах-спадкоємців.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9262" marR="0" lvl="0" indent="-449262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Клас, в якому є хоч одна чиста віртуальна функція, називається абстрактним класом. </a:t>
            </a:r>
            <a:r>
              <a:rPr lang="ru-RU" sz="2200" b="0" i="1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</a:t>
            </a:r>
            <a:r>
              <a:rPr lang="uk-UA" sz="2200" i="1" dirty="0" err="1" smtClean="0">
                <a:solidFill>
                  <a:schemeClr val="dk1"/>
                </a:solidFill>
              </a:rPr>
              <a:t>кземпляр</a:t>
            </a:r>
            <a:r>
              <a:rPr lang="ru-RU" sz="2200" i="1" dirty="0" smtClean="0">
                <a:solidFill>
                  <a:schemeClr val="dk1"/>
                </a:solidFill>
              </a:rPr>
              <a:t>и </a:t>
            </a:r>
            <a:r>
              <a:rPr lang="en" sz="2200" b="0" i="1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абстрактного 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класу створювати заборонено.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9262" marR="0" lvl="0" indent="-449262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93217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158155" y="836712"/>
            <a:ext cx="8839199" cy="1296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спадкуванні абстрактність зберігається: якщо клас-спадкоємець не реалізує успадковану чисту віртуальну функцію, то він теж є абстрактним. 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234355" y="2348880"/>
            <a:ext cx="8686800" cy="21002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Чисті (ріrе) віртуальні функції використовуються в разі, коли в віртуальної функції базового класу відсутній значущу дію. При цьому в кожному похідному класі від заданого класу така функція повинна бути обов'язково перевизначена.</a:t>
            </a:r>
          </a:p>
        </p:txBody>
      </p:sp>
    </p:spTree>
    <p:extLst>
      <p:ext uri="{BB962C8B-B14F-4D97-AF65-F5344CB8AC3E}">
        <p14:creationId xmlns:p14="http://schemas.microsoft.com/office/powerpoint/2010/main" val="16492298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152400" y="548680"/>
            <a:ext cx="67718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1" i="1" u="none" strike="noStrike" cap="none" baseline="0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Віртуальні </a:t>
            </a:r>
            <a:r>
              <a:rPr lang="en" sz="2400" b="1" i="1" u="none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деструктори.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52399" y="1005880"/>
            <a:ext cx="8839199" cy="250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Деструкція класу може бути оголошений </a:t>
            </a:r>
            <a:r>
              <a:rPr lang="en" sz="2200" b="0" i="1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віртуальним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Коли деструктор базового класу віртуальний, то і деструктори всіх спадкоємців такі ж.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Деструкція необхідно оголошувати віртуальним, якщо доступ до динамічного об'єкту похідного класу виконується через покажчик базового класу. </a:t>
            </a:r>
          </a:p>
        </p:txBody>
      </p:sp>
      <p:sp>
        <p:nvSpPr>
          <p:cNvPr id="5" name="Shape 143"/>
          <p:cNvSpPr txBox="1"/>
          <p:nvPr/>
        </p:nvSpPr>
        <p:spPr>
          <a:xfrm>
            <a:off x="122336" y="3717032"/>
            <a:ext cx="8763000" cy="250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цьому випадку при знищенні об'єкта через покажчик базового класу викликається деструктор похідного класу, а він викликає деструктор базового класу. Якщо деструктор базового класу не віртуальний, то при знищенні об'єкта похідного класу через покажчик базового класу викликається деструктор тільки базового класу.</a:t>
            </a:r>
          </a:p>
        </p:txBody>
      </p:sp>
    </p:spTree>
    <p:extLst>
      <p:ext uri="{BB962C8B-B14F-4D97-AF65-F5344CB8AC3E}">
        <p14:creationId xmlns:p14="http://schemas.microsoft.com/office/powerpoint/2010/main" val="3408117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88" y="692696"/>
            <a:ext cx="7602388" cy="468052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3200401" y="548680"/>
            <a:ext cx="5943599" cy="493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1" i="1" u="none" strike="noStrike" cap="none" baseline="0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Приклад. 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Віртуальні деструктори. </a:t>
            </a:r>
          </a:p>
        </p:txBody>
      </p:sp>
    </p:spTree>
    <p:extLst>
      <p:ext uri="{BB962C8B-B14F-4D97-AF65-F5344CB8AC3E}">
        <p14:creationId xmlns:p14="http://schemas.microsoft.com/office/powerpoint/2010/main" val="8534201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74" y="537368"/>
            <a:ext cx="6200775" cy="536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215" y="5256214"/>
            <a:ext cx="5919786" cy="1601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20856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228600" y="123825"/>
            <a:ext cx="8763000" cy="50577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49262" marR="0" lvl="0" indent="-449262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Деструкція може бути оголошений як чистий віртуальний: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9262" marR="0" lvl="0" indent="-449262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1" i="1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virtual ~ VBase () = 0;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9262" marR="0" lvl="0" indent="-449262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Клас, в якому визначено чистий віртуальний деструктор, є абстрактним, і створювати об'єкти цього класу заборонено. Однак клас-спадкоємець не є абстрактним класом, оскільки деструктор не успадковується, і в наступнику при відсутності явно певного деструктора він створюється автоматично. При оголошенні чисто віртуального деструктора потрібно написати і його визначення.</a:t>
            </a:r>
          </a:p>
        </p:txBody>
      </p:sp>
    </p:spTree>
    <p:extLst>
      <p:ext uri="{BB962C8B-B14F-4D97-AF65-F5344CB8AC3E}">
        <p14:creationId xmlns:p14="http://schemas.microsoft.com/office/powerpoint/2010/main" val="3231435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18412" cy="276701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8600" y="4605337"/>
            <a:ext cx="8763000" cy="21002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Статичним полях можна задати початкові значення один (і тільки один) раз в області дії файлу. Доступ до відкритих статичним елементів класу можливий через будь-який об'єкт класу або за допомогою імені класу за допомогою бінарної операції дозволу області дії.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2761" y="2601911"/>
            <a:ext cx="5938836" cy="1741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75551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113606" y="476672"/>
            <a:ext cx="8839199" cy="6381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uk-UA" sz="22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- </a:t>
            </a:r>
            <a:r>
              <a:rPr lang="en" sz="2200" b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Статичні </a:t>
            </a:r>
            <a:r>
              <a:rPr lang="en" sz="2200" b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елементи класу існують навіть тоді, коли не існує ніяких об'єктів цього класу.</a:t>
            </a:r>
          </a:p>
          <a:p>
            <a:pPr marR="0" lvl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uk-UA" sz="2200" b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- </a:t>
            </a:r>
            <a:r>
              <a:rPr lang="en" sz="2200" b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Для </a:t>
            </a:r>
            <a:r>
              <a:rPr lang="en" sz="2200" b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забезпечення доступу до закритого або захищеному елементу класу повинен бути передбачений відкритий статичний метод, який повинен викликатися з додаванням перед його ім'ям імені класу і бінарної операції дозволу області дії</a:t>
            </a:r>
            <a:r>
              <a:rPr lang="en" sz="2200" b="0" u="none" strike="noStrike" cap="none" baseline="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.</a:t>
            </a:r>
            <a:endParaRPr lang="ru-RU" sz="2200" b="0" u="none" strike="noStrike" cap="none" baseline="0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lvl="0" algn="just">
              <a:lnSpc>
                <a:spcPct val="120000"/>
              </a:lnSpc>
              <a:buClr>
                <a:schemeClr val="dk1"/>
              </a:buClr>
              <a:buSzPct val="25000"/>
            </a:pPr>
            <a:r>
              <a:rPr lang="ru-RU" sz="22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- М</a:t>
            </a:r>
            <a:r>
              <a:rPr lang="en" sz="22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етод </a:t>
            </a:r>
            <a:r>
              <a:rPr lang="en" sz="2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класу може бути оголошений як static, якщо він не повинен мати </a:t>
            </a:r>
            <a:r>
              <a:rPr lang="en" sz="22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доступ </a:t>
            </a:r>
            <a:r>
              <a:rPr lang="en" sz="2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до нестатичних елементам класу.</a:t>
            </a:r>
          </a:p>
          <a:p>
            <a:pPr lvl="0" algn="just">
              <a:lnSpc>
                <a:spcPct val="120000"/>
              </a:lnSpc>
              <a:buClr>
                <a:schemeClr val="dk1"/>
              </a:buClr>
              <a:buSzPct val="25000"/>
            </a:pPr>
            <a:r>
              <a:rPr lang="uk-UA" sz="22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-</a:t>
            </a:r>
            <a:r>
              <a:rPr lang="en" sz="22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en" sz="2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Статичний метод не має покажчика this, тому що статичні поля і статичні методи існують незалежно від будь-яких об'єктів класу</a:t>
            </a:r>
            <a:r>
              <a:rPr lang="en" sz="22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.</a:t>
            </a:r>
            <a:endParaRPr lang="ru-RU" sz="2200" dirty="0" smtClean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algn="just">
              <a:lnSpc>
                <a:spcPct val="120000"/>
              </a:lnSpc>
              <a:buClr>
                <a:schemeClr val="dk1"/>
              </a:buClr>
              <a:buSzPct val="25000"/>
            </a:pPr>
            <a:r>
              <a:rPr lang="ru-RU" sz="22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- С</a:t>
            </a:r>
            <a:r>
              <a:rPr lang="en" sz="22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татичні </a:t>
            </a:r>
            <a:r>
              <a:rPr lang="en" sz="2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поля класу створюються в єдиному екземплярі незалежно від кількості визначених в програмі об'єктів. Всі об'єкти (навіть створені динамічно) поділяють єдину копію статичних полів</a:t>
            </a:r>
            <a:r>
              <a:rPr lang="en" sz="22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.</a:t>
            </a:r>
            <a:endParaRPr lang="en" sz="2200" b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07704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76200" y="301650"/>
            <a:ext cx="8337299" cy="60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1" i="1" u="none" strike="noStrike" cap="none" baseline="0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підрахунок </a:t>
            </a:r>
            <a:r>
              <a:rPr lang="en" sz="2400" b="1" i="1" u="none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об'єктів класу.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533400" y="758825"/>
            <a:ext cx="8458200" cy="1698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Класичне застосування статичних полів - підрахунок об'єктів. Для цього в класі оголошується статичне поле цілого типу, яке збільшується в конструкторі, а зменшується в деструкції.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0" y="2438400"/>
            <a:ext cx="8839199" cy="493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1" i="1" u="none" strike="noStrike" cap="none" baseline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Приклад 11. </a:t>
            </a:r>
            <a:r>
              <a:rPr lang="en" sz="22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Підрахунок об'єктів класу.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968625"/>
            <a:ext cx="4203699" cy="373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200" y="2743200"/>
            <a:ext cx="3065462" cy="208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9400" y="5181600"/>
            <a:ext cx="2343150" cy="1500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13226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/>
        </p:nvSpPr>
        <p:spPr>
          <a:xfrm>
            <a:off x="251520" y="357175"/>
            <a:ext cx="61388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1" u="none" strike="noStrike" cap="none" baseline="0" dirty="0" smtClean="0">
                <a:latin typeface="+mj-lt"/>
                <a:ea typeface="Arial"/>
                <a:cs typeface="Arial"/>
                <a:sym typeface="Arial"/>
              </a:rPr>
              <a:t>поняття </a:t>
            </a:r>
            <a:r>
              <a:rPr lang="en" sz="2400" b="1" u="none" strike="noStrike" cap="none" baseline="0" dirty="0">
                <a:latin typeface="+mj-lt"/>
                <a:ea typeface="Arial"/>
                <a:cs typeface="Arial"/>
                <a:sym typeface="Arial"/>
              </a:rPr>
              <a:t>успадкування.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152400" y="698500"/>
            <a:ext cx="8839199" cy="250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1" i="1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спадкування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це спосіб повторного використання програмного забезпечення, при якому нові класи створюються з уже існуючих класів шляхом запозичення їх атрибутів і функцій і збагачення цими можливостями нових класів. Повторне використання кодів економить час при розробці програм.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05200"/>
            <a:ext cx="4495799" cy="233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0" y="4516437"/>
            <a:ext cx="3248025" cy="2179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16687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/>
        </p:nvSpPr>
        <p:spPr>
          <a:xfrm>
            <a:off x="165272" y="548680"/>
            <a:ext cx="8839199" cy="1698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Кожен об'єкт похідного класу є також об'єктом відповідного базового класу. Однак, зворотне невірно: об'єкт базового класу не є об'єктом класів, породжених цим базовим класом.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228600" y="2438400"/>
            <a:ext cx="8763000" cy="2392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200" b="0" i="1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Види спадкування:</a:t>
            </a:r>
            <a:r>
              <a:rPr lang="en" sz="22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просте і множинне.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200" b="0" i="1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просте спадкування </a:t>
            </a:r>
            <a:r>
              <a:rPr lang="en" sz="22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кожен клас має тільки один батьківський клас найближчого рівня.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200" b="0" i="1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множинне спадкування</a:t>
            </a:r>
            <a:r>
              <a:rPr lang="en" sz="22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клас-нащадок створюється з використанням декількох базових класів-батьків.</a:t>
            </a:r>
          </a:p>
        </p:txBody>
      </p:sp>
    </p:spTree>
    <p:extLst>
      <p:ext uri="{BB962C8B-B14F-4D97-AF65-F5344CB8AC3E}">
        <p14:creationId xmlns:p14="http://schemas.microsoft.com/office/powerpoint/2010/main" val="4482249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</TotalTime>
  <Words>2533</Words>
  <Application>Microsoft Office PowerPoint</Application>
  <PresentationFormat>Экран (4:3)</PresentationFormat>
  <Paragraphs>243</Paragraphs>
  <Slides>46</Slides>
  <Notes>32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47" baseType="lpstr">
      <vt:lpstr>Городская</vt:lpstr>
      <vt:lpstr>Об'єктно-орієнтоване програмування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спадкування</vt:lpstr>
      <vt:lpstr>Презентация PowerPoint</vt:lpstr>
      <vt:lpstr>Презентация PowerPoint</vt:lpstr>
      <vt:lpstr>Правила спадкування</vt:lpstr>
      <vt:lpstr>Іншими словами: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</dc:title>
  <dc:creator>olena</dc:creator>
  <cp:lastModifiedBy>oleksii</cp:lastModifiedBy>
  <cp:revision>148</cp:revision>
  <dcterms:created xsi:type="dcterms:W3CDTF">2015-02-24T13:54:31Z</dcterms:created>
  <dcterms:modified xsi:type="dcterms:W3CDTF">2020-03-03T11:43:11Z</dcterms:modified>
</cp:coreProperties>
</file>