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8"/>
  </p:notesMasterIdLst>
  <p:sldIdLst>
    <p:sldId id="256" r:id="rId2"/>
    <p:sldId id="280" r:id="rId3"/>
    <p:sldId id="285" r:id="rId4"/>
    <p:sldId id="286" r:id="rId5"/>
    <p:sldId id="287" r:id="rId6"/>
    <p:sldId id="257" r:id="rId7"/>
    <p:sldId id="258" r:id="rId8"/>
    <p:sldId id="259" r:id="rId9"/>
    <p:sldId id="281" r:id="rId10"/>
    <p:sldId id="282" r:id="rId11"/>
    <p:sldId id="283" r:id="rId12"/>
    <p:sldId id="284"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46"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F408F-9067-4624-9DF0-8934023B573F}" type="datetimeFigureOut">
              <a:rPr lang="ru-RU" smtClean="0"/>
              <a:t>18.02.2020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8125F6-D40B-40BB-87EF-1D2DCD3CFE50}" type="slidenum">
              <a:rPr lang="ru-RU" smtClean="0"/>
              <a:t>‹#›</a:t>
            </a:fld>
            <a:endParaRPr lang="ru-RU"/>
          </a:p>
        </p:txBody>
      </p:sp>
    </p:spTree>
    <p:extLst>
      <p:ext uri="{BB962C8B-B14F-4D97-AF65-F5344CB8AC3E}">
        <p14:creationId xmlns:p14="http://schemas.microsoft.com/office/powerpoint/2010/main" val="433882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31" name="Shape 1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87" name="Shape 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C55BB4-BADC-4220-940E-2BCBE1E5F065}" type="slidenum">
              <a:rPr lang="ru-RU" altLang="ru-RU"/>
              <a:pPr/>
              <a:t>14</a:t>
            </a:fld>
            <a:endParaRPr lang="ru-RU" altLang="ru-RU"/>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ru-RU" altLang="ru-RU"/>
              <a:t>если левый операнд встроенного типа, перегружать можно только как внешнюю функцию, иначе следует перегружать как метод.</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3" name="Прямоугольник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Прямоугольник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Прямоугольник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Прямоугольник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Прямоугольник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Скругленный прямоугольник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Скругленный прямоугольник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Прямоугольник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a:xfrm>
            <a:off x="6705600" y="4206240"/>
            <a:ext cx="960120" cy="457200"/>
          </a:xfrm>
        </p:spPr>
        <p:txBody>
          <a:bodyPr/>
          <a:lstStyle/>
          <a:p>
            <a:fld id="{E68C1B17-1914-4E62-9E17-20DA15BCBE4B}" type="datetimeFigureOut">
              <a:rPr lang="ru-RU" smtClean="0"/>
              <a:t>18.02.2020</a:t>
            </a:fld>
            <a:endParaRPr lang="ru-RU"/>
          </a:p>
        </p:txBody>
      </p:sp>
      <p:sp>
        <p:nvSpPr>
          <p:cNvPr id="17" name="Нижний колонтитул 16"/>
          <p:cNvSpPr>
            <a:spLocks noGrp="1"/>
          </p:cNvSpPr>
          <p:nvPr>
            <p:ph type="ftr" sz="quarter" idx="11"/>
          </p:nvPr>
        </p:nvSpPr>
        <p:spPr>
          <a:xfrm>
            <a:off x="5410200" y="4205288"/>
            <a:ext cx="1295400" cy="457200"/>
          </a:xfrm>
        </p:spPr>
        <p:txBody>
          <a:bodyPr/>
          <a:lstStyle/>
          <a:p>
            <a:endParaRPr lang="ru-RU"/>
          </a:p>
        </p:txBody>
      </p:sp>
      <p:sp>
        <p:nvSpPr>
          <p:cNvPr id="29" name="Номер слайда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FDFFE1A-3814-4A84-9338-A26BFC100C73}"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E68C1B17-1914-4E62-9E17-20DA15BCBE4B}" type="datetimeFigureOut">
              <a:rPr lang="ru-RU" smtClean="0"/>
              <a:t>18.02.2020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FDFFE1A-3814-4A84-9338-A26BFC100C73}"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81800" y="1143000"/>
            <a:ext cx="1905000" cy="5486400"/>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1143000"/>
            <a:ext cx="6248400" cy="5486400"/>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E68C1B17-1914-4E62-9E17-20DA15BCBE4B}" type="datetimeFigureOut">
              <a:rPr lang="ru-RU" smtClean="0"/>
              <a:t>18.02.2020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FDFFE1A-3814-4A84-9338-A26BFC100C73}"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E68C1B17-1914-4E62-9E17-20DA15BCBE4B}" type="datetimeFigureOut">
              <a:rPr lang="ru-RU" smtClean="0"/>
              <a:t>18.02.2020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FDFFE1A-3814-4A84-9338-A26BFC100C73}"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E68C1B17-1914-4E62-9E17-20DA15BCBE4B}" type="datetimeFigureOut">
              <a:rPr lang="ru-RU" smtClean="0"/>
              <a:t>18.02.2020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FDFFE1A-3814-4A84-9338-A26BFC100C73}"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Объект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E68C1B17-1914-4E62-9E17-20DA15BCBE4B}" type="datetimeFigureOut">
              <a:rPr lang="ru-RU" smtClean="0"/>
              <a:t>18.02.2020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FDFFE1A-3814-4A84-9338-A26BFC100C73}"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143000"/>
            <a:ext cx="8382000" cy="1069848"/>
          </a:xfrm>
        </p:spPr>
        <p:txBody>
          <a:bodyPr anchor="ctr"/>
          <a:lstStyle>
            <a:lvl1pPr>
              <a:defRPr sz="4000" b="0" i="0" cap="none"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Объект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Объект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6" name="Дата 25"/>
          <p:cNvSpPr>
            <a:spLocks noGrp="1"/>
          </p:cNvSpPr>
          <p:nvPr>
            <p:ph type="dt" sz="half" idx="10"/>
          </p:nvPr>
        </p:nvSpPr>
        <p:spPr/>
        <p:txBody>
          <a:bodyPr rtlCol="0"/>
          <a:lstStyle/>
          <a:p>
            <a:fld id="{E68C1B17-1914-4E62-9E17-20DA15BCBE4B}" type="datetimeFigureOut">
              <a:rPr lang="ru-RU" smtClean="0"/>
              <a:t>18.02.2020</a:t>
            </a:fld>
            <a:endParaRPr lang="ru-RU"/>
          </a:p>
        </p:txBody>
      </p:sp>
      <p:sp>
        <p:nvSpPr>
          <p:cNvPr id="27" name="Номер слайда 26"/>
          <p:cNvSpPr>
            <a:spLocks noGrp="1"/>
          </p:cNvSpPr>
          <p:nvPr>
            <p:ph type="sldNum" sz="quarter" idx="11"/>
          </p:nvPr>
        </p:nvSpPr>
        <p:spPr/>
        <p:txBody>
          <a:bodyPr rtlCol="0"/>
          <a:lstStyle/>
          <a:p>
            <a:fld id="{BFDFFE1A-3814-4A84-9338-A26BFC100C73}" type="slidenum">
              <a:rPr lang="ru-RU" smtClean="0"/>
              <a:t>‹#›</a:t>
            </a:fld>
            <a:endParaRPr lang="ru-RU"/>
          </a:p>
        </p:txBody>
      </p:sp>
      <p:sp>
        <p:nvSpPr>
          <p:cNvPr id="28" name="Нижний колонтитул 27"/>
          <p:cNvSpPr>
            <a:spLocks noGrp="1"/>
          </p:cNvSpPr>
          <p:nvPr>
            <p:ph type="ftr" sz="quarter" idx="12"/>
          </p:nvPr>
        </p:nvSpPr>
        <p:spPr/>
        <p:txBody>
          <a:bodyPr rtlCol="0"/>
          <a:lstStyle/>
          <a:p>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ru-RU" smtClean="0"/>
              <a:t>Образец заголовка</a:t>
            </a:r>
            <a:endParaRPr kumimoji="0" lang="en-US"/>
          </a:p>
        </p:txBody>
      </p:sp>
      <p:sp>
        <p:nvSpPr>
          <p:cNvPr id="3" name="Дата 2"/>
          <p:cNvSpPr>
            <a:spLocks noGrp="1"/>
          </p:cNvSpPr>
          <p:nvPr>
            <p:ph type="dt" sz="half" idx="10"/>
          </p:nvPr>
        </p:nvSpPr>
        <p:spPr>
          <a:xfrm>
            <a:off x="6583680" y="612648"/>
            <a:ext cx="957264" cy="457200"/>
          </a:xfrm>
        </p:spPr>
        <p:txBody>
          <a:bodyPr/>
          <a:lstStyle/>
          <a:p>
            <a:fld id="{E68C1B17-1914-4E62-9E17-20DA15BCBE4B}" type="datetimeFigureOut">
              <a:rPr lang="ru-RU" smtClean="0"/>
              <a:t>18.02.2020</a:t>
            </a:fld>
            <a:endParaRPr lang="ru-RU"/>
          </a:p>
        </p:txBody>
      </p:sp>
      <p:sp>
        <p:nvSpPr>
          <p:cNvPr id="4" name="Нижний колонтитул 3"/>
          <p:cNvSpPr>
            <a:spLocks noGrp="1"/>
          </p:cNvSpPr>
          <p:nvPr>
            <p:ph type="ftr" sz="quarter" idx="11"/>
          </p:nvPr>
        </p:nvSpPr>
        <p:spPr>
          <a:xfrm>
            <a:off x="5257800" y="612648"/>
            <a:ext cx="1325880" cy="457200"/>
          </a:xfrm>
        </p:spPr>
        <p:txBody>
          <a:bodyPr/>
          <a:lstStyle/>
          <a:p>
            <a:endParaRPr lang="ru-RU"/>
          </a:p>
        </p:txBody>
      </p:sp>
      <p:sp>
        <p:nvSpPr>
          <p:cNvPr id="5" name="Номер слайда 4"/>
          <p:cNvSpPr>
            <a:spLocks noGrp="1"/>
          </p:cNvSpPr>
          <p:nvPr>
            <p:ph type="sldNum" sz="quarter" idx="12"/>
          </p:nvPr>
        </p:nvSpPr>
        <p:spPr>
          <a:xfrm>
            <a:off x="8174736" y="2272"/>
            <a:ext cx="762000" cy="365760"/>
          </a:xfrm>
        </p:spPr>
        <p:txBody>
          <a:bodyPr/>
          <a:lstStyle/>
          <a:p>
            <a:fld id="{BFDFFE1A-3814-4A84-9338-A26BFC100C73}"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68C1B17-1914-4E62-9E17-20DA15BCBE4B}" type="datetimeFigureOut">
              <a:rPr lang="ru-RU" smtClean="0"/>
              <a:t>18.02.2020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FDFFE1A-3814-4A84-9338-A26BFC100C73}"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53496" y="1101970"/>
            <a:ext cx="3383280" cy="877824"/>
          </a:xfrm>
        </p:spPr>
        <p:txBody>
          <a:bodyPr anchor="b"/>
          <a:lstStyle>
            <a:lvl1pPr algn="l">
              <a:buNone/>
              <a:defRPr sz="1800" b="1"/>
            </a:lvl1pPr>
          </a:lstStyle>
          <a:p>
            <a:r>
              <a:rPr kumimoji="0" lang="ru-RU" smtClean="0"/>
              <a:t>Образец заголовка</a:t>
            </a:r>
            <a:endParaRPr kumimoji="0" lang="en-US"/>
          </a:p>
        </p:txBody>
      </p:sp>
      <p:sp>
        <p:nvSpPr>
          <p:cNvPr id="3" name="Текст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Объект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E68C1B17-1914-4E62-9E17-20DA15BCBE4B}" type="datetimeFigureOut">
              <a:rPr lang="ru-RU" smtClean="0"/>
              <a:t>18.02.2020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FDFFE1A-3814-4A84-9338-A26BFC100C73}"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E68C1B17-1914-4E62-9E17-20DA15BCBE4B}" type="datetimeFigureOut">
              <a:rPr lang="ru-RU" smtClean="0"/>
              <a:t>18.02.2020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FDFFE1A-3814-4A84-9338-A26BFC100C73}"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Прямоугольник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Прямоугольник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Прямоугольник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Прямоугольник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Прямоугольник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Скругленный прямоугольник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Скругленный прямоугольник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Прямоугольник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Прямоугольник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Прямоугольник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Прямоугольник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Прямоугольник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Прямоугольник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Заголовок 21"/>
          <p:cNvSpPr>
            <a:spLocks noGrp="1"/>
          </p:cNvSpPr>
          <p:nvPr>
            <p:ph type="title"/>
          </p:nvPr>
        </p:nvSpPr>
        <p:spPr>
          <a:xfrm>
            <a:off x="457200" y="1143000"/>
            <a:ext cx="8229600" cy="1066800"/>
          </a:xfrm>
          <a:prstGeom prst="rect">
            <a:avLst/>
          </a:prstGeom>
        </p:spPr>
        <p:txBody>
          <a:bodyPr vert="horz" anchor="ctr">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E68C1B17-1914-4E62-9E17-20DA15BCBE4B}" type="datetimeFigureOut">
              <a:rPr lang="ru-RU" smtClean="0"/>
              <a:t>18.02.2020</a:t>
            </a:fld>
            <a:endParaRPr lang="ru-RU"/>
          </a:p>
        </p:txBody>
      </p:sp>
      <p:sp>
        <p:nvSpPr>
          <p:cNvPr id="3" name="Нижний колонтитул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ru-RU"/>
          </a:p>
        </p:txBody>
      </p:sp>
      <p:sp>
        <p:nvSpPr>
          <p:cNvPr id="23" name="Номер слайда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FDFFE1A-3814-4A84-9338-A26BFC100C73}"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dirty="0"/>
              <a:t>Object-oriented programming</a:t>
            </a:r>
          </a:p>
        </p:txBody>
      </p:sp>
      <p:sp>
        <p:nvSpPr>
          <p:cNvPr id="3" name="Подзаголовок 2"/>
          <p:cNvSpPr>
            <a:spLocks noGrp="1"/>
          </p:cNvSpPr>
          <p:nvPr>
            <p:ph type="subTitle" idx="1"/>
          </p:nvPr>
        </p:nvSpPr>
        <p:spPr>
          <a:xfrm>
            <a:off x="457200" y="3899938"/>
            <a:ext cx="4953000" cy="897214"/>
          </a:xfrm>
        </p:spPr>
        <p:txBody>
          <a:bodyPr>
            <a:normAutofit/>
          </a:bodyPr>
          <a:lstStyle/>
          <a:p>
            <a:r>
              <a:rPr lang="ru-RU" dirty="0"/>
              <a:t>based on the C language</a:t>
            </a:r>
            <a:r>
              <a:rPr lang="ru-RU" dirty="0" smtClean="0"/>
              <a:t>++</a:t>
            </a:r>
            <a:r>
              <a:rPr lang="en-US" dirty="0" smtClean="0"/>
              <a:t> </a:t>
            </a:r>
          </a:p>
          <a:p>
            <a:r>
              <a:rPr lang="ru-RU" dirty="0" smtClean="0"/>
              <a:t>2</a:t>
            </a:r>
            <a:r>
              <a:rPr lang="ru-RU" dirty="0"/>
              <a:t>th</a:t>
            </a:r>
            <a:r>
              <a:rPr lang="ru-RU" dirty="0" smtClean="0"/>
              <a:t> semester</a:t>
            </a:r>
            <a:endParaRPr lang="ru-RU" dirty="0"/>
          </a:p>
        </p:txBody>
      </p:sp>
      <p:sp>
        <p:nvSpPr>
          <p:cNvPr id="5" name="TextBox 4"/>
          <p:cNvSpPr txBox="1"/>
          <p:nvPr/>
        </p:nvSpPr>
        <p:spPr>
          <a:xfrm>
            <a:off x="4283968" y="116632"/>
            <a:ext cx="4683700" cy="584775"/>
          </a:xfrm>
          <a:prstGeom prst="rect">
            <a:avLst/>
          </a:prstGeom>
          <a:noFill/>
        </p:spPr>
        <p:txBody>
          <a:bodyPr wrap="square" rtlCol="0">
            <a:spAutoFit/>
          </a:bodyPr>
          <a:lstStyle/>
          <a:p>
            <a:r>
              <a:rPr lang="ru-RU" sz="3200" dirty="0" err="1">
                <a:solidFill>
                  <a:schemeClr val="bg1"/>
                </a:solidFill>
              </a:rPr>
              <a:t>Lecture</a:t>
            </a:r>
            <a:r>
              <a:rPr lang="ru-RU" sz="3200" dirty="0">
                <a:solidFill>
                  <a:schemeClr val="bg1"/>
                </a:solidFill>
              </a:rPr>
              <a:t> </a:t>
            </a:r>
            <a:r>
              <a:rPr lang="ru-RU" sz="3200" dirty="0" smtClean="0">
                <a:solidFill>
                  <a:schemeClr val="bg1"/>
                </a:solidFill>
              </a:rPr>
              <a:t>№</a:t>
            </a:r>
            <a:r>
              <a:rPr lang="en-US" sz="3200" smtClean="0">
                <a:solidFill>
                  <a:schemeClr val="bg1"/>
                </a:solidFill>
              </a:rPr>
              <a:t>2</a:t>
            </a:r>
            <a:endParaRPr lang="ru-RU" sz="3200" dirty="0">
              <a:solidFill>
                <a:schemeClr val="bg1"/>
              </a:solidFill>
            </a:endParaRPr>
          </a:p>
        </p:txBody>
      </p:sp>
    </p:spTree>
    <p:extLst>
      <p:ext uri="{BB962C8B-B14F-4D97-AF65-F5344CB8AC3E}">
        <p14:creationId xmlns:p14="http://schemas.microsoft.com/office/powerpoint/2010/main" val="36825079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p:nvPr/>
        </p:nvSpPr>
        <p:spPr>
          <a:xfrm>
            <a:off x="28997" y="257275"/>
            <a:ext cx="6538800" cy="603300"/>
          </a:xfrm>
          <a:prstGeom prst="rect">
            <a:avLst/>
          </a:prstGeom>
          <a:noFill/>
          <a:ln>
            <a:noFill/>
          </a:ln>
        </p:spPr>
        <p:txBody>
          <a:bodyPr lIns="91425" tIns="45700" rIns="91425" bIns="45700" anchor="t" anchorCtr="0">
            <a:noAutofit/>
          </a:bodyPr>
          <a:lstStyle/>
          <a:p>
            <a:pPr marL="0" marR="0" lvl="0" indent="0" algn="l" rtl="0">
              <a:lnSpc>
                <a:spcPct val="140000"/>
              </a:lnSpc>
              <a:spcBef>
                <a:spcPts val="0"/>
              </a:spcBef>
              <a:spcAft>
                <a:spcPts val="0"/>
              </a:spcAft>
              <a:buClr>
                <a:schemeClr val="dk1"/>
              </a:buClr>
              <a:buSzPct val="25000"/>
              <a:buFont typeface="Arial"/>
              <a:buNone/>
            </a:pPr>
            <a:r>
              <a:rPr lang="en" sz="2400" b="1" i="1" u="none" strike="noStrike" cap="none" baseline="0" dirty="0">
                <a:solidFill>
                  <a:schemeClr val="hlink"/>
                </a:solidFill>
                <a:latin typeface="Arial"/>
                <a:ea typeface="Arial"/>
                <a:cs typeface="Arial"/>
                <a:sym typeface="Arial"/>
              </a:rPr>
              <a:t>2. Overloading operations.</a:t>
            </a:r>
          </a:p>
        </p:txBody>
      </p:sp>
      <p:sp>
        <p:nvSpPr>
          <p:cNvPr id="81" name="Shape 81"/>
          <p:cNvSpPr txBox="1"/>
          <p:nvPr/>
        </p:nvSpPr>
        <p:spPr>
          <a:xfrm>
            <a:off x="657225" y="608012"/>
            <a:ext cx="8486774" cy="1296986"/>
          </a:xfrm>
          <a:prstGeom prst="rect">
            <a:avLst/>
          </a:prstGeom>
          <a:noFill/>
          <a:ln>
            <a:noFill/>
          </a:ln>
        </p:spPr>
        <p:txBody>
          <a:bodyPr lIns="91425" tIns="45700" rIns="91425" bIns="45700" anchor="ctr"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dk1"/>
                </a:solidFill>
                <a:ea typeface="Arial"/>
                <a:cs typeface="Arial"/>
                <a:sym typeface="Arial"/>
              </a:rPr>
              <a:t>Operations are overloaded by compiling a description of the function (with the header and the body), the function name consists of the keyword </a:t>
            </a:r>
            <a:r>
              <a:rPr lang="en" sz="2200" b="1" i="1" u="none" strike="noStrike" cap="none" baseline="0" dirty="0">
                <a:solidFill>
                  <a:srgbClr val="FF0000"/>
                </a:solidFill>
                <a:ea typeface="Arial"/>
                <a:cs typeface="Arial"/>
                <a:sym typeface="Arial"/>
              </a:rPr>
              <a:t>operator</a:t>
            </a:r>
            <a:r>
              <a:rPr lang="en" sz="2200" b="0" i="1" u="none" strike="noStrike" cap="none" baseline="0" dirty="0">
                <a:solidFill>
                  <a:schemeClr val="dk1"/>
                </a:solidFill>
                <a:ea typeface="Arial"/>
                <a:cs typeface="Arial"/>
                <a:sym typeface="Arial"/>
              </a:rPr>
              <a:t>and functions of the mark. For instance:</a:t>
            </a:r>
          </a:p>
        </p:txBody>
      </p:sp>
      <p:pic>
        <p:nvPicPr>
          <p:cNvPr id="82" name="Shape 82"/>
          <p:cNvPicPr preferRelativeResize="0"/>
          <p:nvPr/>
        </p:nvPicPr>
        <p:blipFill>
          <a:blip r:embed="rId3">
            <a:alphaModFix/>
          </a:blip>
          <a:stretch>
            <a:fillRect/>
          </a:stretch>
        </p:blipFill>
        <p:spPr>
          <a:xfrm>
            <a:off x="2133600" y="2133600"/>
            <a:ext cx="5251450" cy="266700"/>
          </a:xfrm>
          <a:prstGeom prst="rect">
            <a:avLst/>
          </a:prstGeom>
          <a:noFill/>
          <a:ln>
            <a:noFill/>
          </a:ln>
        </p:spPr>
      </p:pic>
      <p:sp>
        <p:nvSpPr>
          <p:cNvPr id="83" name="Shape 83"/>
          <p:cNvSpPr txBox="1"/>
          <p:nvPr/>
        </p:nvSpPr>
        <p:spPr>
          <a:xfrm>
            <a:off x="228600" y="2857500"/>
            <a:ext cx="8763000" cy="3852862"/>
          </a:xfrm>
          <a:prstGeom prst="rect">
            <a:avLst/>
          </a:prstGeom>
          <a:noFill/>
          <a:ln>
            <a:noFill/>
          </a:ln>
        </p:spPr>
        <p:txBody>
          <a:bodyPr lIns="91425" tIns="45700" rIns="91425" bIns="45700" anchor="ctr"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dk1"/>
                </a:solidFill>
                <a:ea typeface="Arial"/>
                <a:cs typeface="Arial"/>
                <a:sym typeface="Arial"/>
              </a:rPr>
              <a:t>To use the operation on class objects, this operation </a:t>
            </a:r>
            <a:r>
              <a:rPr lang="en" sz="2200" b="0" i="1" u="sng" strike="noStrike" cap="none" baseline="0" dirty="0">
                <a:solidFill>
                  <a:schemeClr val="dk1"/>
                </a:solidFill>
                <a:ea typeface="Arial"/>
                <a:cs typeface="Arial"/>
                <a:sym typeface="Arial"/>
              </a:rPr>
              <a:t>must be</a:t>
            </a:r>
            <a:r>
              <a:rPr lang="en" sz="2200" b="0" i="1" u="none" strike="noStrike" cap="none" baseline="0" dirty="0">
                <a:solidFill>
                  <a:schemeClr val="dk1"/>
                </a:solidFill>
                <a:ea typeface="Arial"/>
                <a:cs typeface="Arial"/>
                <a:sym typeface="Arial"/>
              </a:rPr>
              <a:t> overloaded, but there are two exceptions:</a:t>
            </a:r>
          </a:p>
          <a:p>
            <a:pPr marL="0" marR="0" lvl="0" indent="0" algn="l" rtl="0">
              <a:lnSpc>
                <a:spcPct val="100000"/>
              </a:lnSpc>
              <a:spcBef>
                <a:spcPts val="0"/>
              </a:spcBef>
              <a:spcAft>
                <a:spcPts val="0"/>
              </a:spcAft>
              <a:buNone/>
            </a:pPr>
            <a:endParaRPr sz="1800" b="0" i="0" u="none" strike="noStrike" cap="none" baseline="0" dirty="0">
              <a:solidFill>
                <a:schemeClr val="dk1"/>
              </a:solidFill>
              <a:ea typeface="Arial"/>
              <a:cs typeface="Arial"/>
              <a:sym typeface="Arial"/>
            </a:endParaRPr>
          </a:p>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accent2"/>
                </a:solidFill>
                <a:ea typeface="Arial"/>
                <a:cs typeface="Arial"/>
                <a:sym typeface="Arial"/>
              </a:rPr>
              <a:t>Assignment (=) operation</a:t>
            </a:r>
            <a:r>
              <a:rPr lang="en" sz="2200" b="0" i="1" u="none" strike="noStrike" cap="none" baseline="0" dirty="0">
                <a:solidFill>
                  <a:schemeClr val="dk1"/>
                </a:solidFill>
                <a:ea typeface="Arial"/>
                <a:cs typeface="Arial"/>
                <a:sym typeface="Arial"/>
              </a:rPr>
              <a:t>It can be used with each class without explicit congestion. The default assignment operator is reduced to bit copy of class fields, but this bit copy is unacceptable for classes with dynamically created fields; for such classes to explicitly overload the assignment operator.</a:t>
            </a:r>
          </a:p>
        </p:txBody>
      </p:sp>
      <p:sp>
        <p:nvSpPr>
          <p:cNvPr id="84" name="Shape 84"/>
          <p:cNvSpPr txBox="1"/>
          <p:nvPr/>
        </p:nvSpPr>
        <p:spPr>
          <a:xfrm>
            <a:off x="-16321" y="4077072"/>
            <a:ext cx="433386" cy="42703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200" b="1" i="1" u="none" strike="noStrike" cap="none" baseline="0" dirty="0">
                <a:solidFill>
                  <a:schemeClr val="accent2"/>
                </a:solidFill>
                <a:latin typeface="Arial"/>
                <a:ea typeface="Arial"/>
                <a:cs typeface="Arial"/>
                <a:sym typeface="Arial"/>
              </a:rPr>
              <a:t>1)</a:t>
            </a:r>
          </a:p>
        </p:txBody>
      </p:sp>
    </p:spTree>
    <p:extLst>
      <p:ext uri="{BB962C8B-B14F-4D97-AF65-F5344CB8AC3E}">
        <p14:creationId xmlns:p14="http://schemas.microsoft.com/office/powerpoint/2010/main" val="393687766"/>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p:nvPr/>
        </p:nvSpPr>
        <p:spPr>
          <a:xfrm>
            <a:off x="127000" y="764704"/>
            <a:ext cx="9017000" cy="1698625"/>
          </a:xfrm>
          <a:prstGeom prst="rect">
            <a:avLst/>
          </a:prstGeom>
          <a:noFill/>
          <a:ln>
            <a:noFill/>
          </a:ln>
        </p:spPr>
        <p:txBody>
          <a:bodyPr lIns="91425" tIns="45700" rIns="91425" bIns="45700" anchor="t"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accent2"/>
                </a:solidFill>
                <a:latin typeface="Arial"/>
                <a:ea typeface="Arial"/>
                <a:cs typeface="Arial"/>
                <a:sym typeface="Arial"/>
              </a:rPr>
              <a:t>operation </a:t>
            </a:r>
            <a:r>
              <a:rPr lang="ru-RU" sz="2200" b="0" i="1" u="none" strike="noStrike" cap="none" baseline="0" dirty="0" smtClean="0">
                <a:solidFill>
                  <a:schemeClr val="accent2"/>
                </a:solidFill>
                <a:latin typeface="Arial"/>
                <a:ea typeface="Arial"/>
                <a:cs typeface="Arial"/>
                <a:sym typeface="Arial"/>
              </a:rPr>
              <a:t>of receipt</a:t>
            </a:r>
            <a:r>
              <a:rPr lang="ru-RU" sz="2200" b="0" i="1" u="none" strike="noStrike" cap="none" dirty="0" smtClean="0">
                <a:solidFill>
                  <a:schemeClr val="accent2"/>
                </a:solidFill>
                <a:latin typeface="Arial"/>
                <a:ea typeface="Arial"/>
                <a:cs typeface="Arial"/>
                <a:sym typeface="Arial"/>
              </a:rPr>
              <a:t> </a:t>
            </a:r>
            <a:r>
              <a:rPr lang="en" sz="2200" b="0" i="1" u="none" strike="noStrike" cap="none" baseline="0" dirty="0" smtClean="0">
                <a:solidFill>
                  <a:schemeClr val="accent2"/>
                </a:solidFill>
                <a:latin typeface="Arial"/>
                <a:ea typeface="Arial"/>
                <a:cs typeface="Arial"/>
                <a:sym typeface="Arial"/>
              </a:rPr>
              <a:t>address </a:t>
            </a:r>
            <a:r>
              <a:rPr lang="en" sz="2200" b="0" i="1" u="none" strike="noStrike" cap="none" baseline="0" dirty="0">
                <a:solidFill>
                  <a:schemeClr val="accent2"/>
                </a:solidFill>
                <a:latin typeface="Arial"/>
                <a:ea typeface="Arial"/>
                <a:cs typeface="Arial"/>
                <a:sym typeface="Arial"/>
              </a:rPr>
              <a:t>(K)</a:t>
            </a:r>
            <a:r>
              <a:rPr lang="en" sz="2200" b="0" i="1" u="none" strike="noStrike" cap="none" baseline="0" dirty="0">
                <a:solidFill>
                  <a:schemeClr val="dk1"/>
                </a:solidFill>
                <a:latin typeface="Arial"/>
                <a:ea typeface="Arial"/>
                <a:cs typeface="Arial"/>
                <a:sym typeface="Arial"/>
              </a:rPr>
              <a:t>It can be used with any class objects without overloading; it simply returns the address of an object in memory. But addressing operation can also overload.</a:t>
            </a:r>
          </a:p>
        </p:txBody>
      </p:sp>
      <p:sp>
        <p:nvSpPr>
          <p:cNvPr id="90" name="Shape 90"/>
          <p:cNvSpPr txBox="1"/>
          <p:nvPr/>
        </p:nvSpPr>
        <p:spPr>
          <a:xfrm>
            <a:off x="127000" y="551185"/>
            <a:ext cx="433386" cy="42703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200" b="1" i="1" u="none" strike="noStrike" cap="none" baseline="0" dirty="0">
                <a:solidFill>
                  <a:schemeClr val="accent2"/>
                </a:solidFill>
                <a:latin typeface="Arial"/>
                <a:ea typeface="Arial"/>
                <a:cs typeface="Arial"/>
                <a:sym typeface="Arial"/>
              </a:rPr>
              <a:t>2)</a:t>
            </a:r>
          </a:p>
        </p:txBody>
      </p:sp>
      <p:sp>
        <p:nvSpPr>
          <p:cNvPr id="91" name="Shape 91"/>
          <p:cNvSpPr txBox="1"/>
          <p:nvPr/>
        </p:nvSpPr>
        <p:spPr>
          <a:xfrm>
            <a:off x="762000" y="2351086"/>
            <a:ext cx="7492999" cy="3897311"/>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 sz="2200" b="0" i="1" u="none" strike="noStrike" cap="none" baseline="0">
                <a:solidFill>
                  <a:srgbClr val="FF0000"/>
                </a:solidFill>
                <a:latin typeface="Arial"/>
                <a:ea typeface="Arial"/>
                <a:cs typeface="Arial"/>
                <a:sym typeface="Arial"/>
              </a:rPr>
              <a:t>Operations that can be overwhelmed:</a:t>
            </a:r>
          </a:p>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ct val="25000"/>
              <a:buFont typeface="Arial"/>
              <a:buNone/>
            </a:pPr>
            <a:r>
              <a:rPr lang="en" sz="3200" b="1" i="0" u="none" strike="noStrike" cap="none" baseline="0">
                <a:solidFill>
                  <a:schemeClr val="dk1"/>
                </a:solidFill>
                <a:latin typeface="Arial"/>
                <a:ea typeface="Arial"/>
                <a:cs typeface="Arial"/>
                <a:sym typeface="Arial"/>
              </a:rPr>
              <a:t>+ - * /% ^ &amp; |</a:t>
            </a:r>
            <a:r>
              <a:rPr lang="en" sz="2200" b="1" i="0" u="none" strike="noStrike" cap="none" baseline="0">
                <a:solidFill>
                  <a:schemeClr val="dk1"/>
                </a:solidFill>
                <a:latin typeface="Arial"/>
                <a:ea typeface="Arial"/>
                <a:cs typeface="Arial"/>
                <a:sym typeface="Arial"/>
              </a:rPr>
              <a:t> </a:t>
            </a:r>
          </a:p>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ct val="25000"/>
              <a:buFont typeface="Arial"/>
              <a:buNone/>
            </a:pPr>
            <a:r>
              <a:rPr lang="en" sz="3200" b="1" i="0" u="none" strike="noStrike" cap="none" baseline="0">
                <a:solidFill>
                  <a:schemeClr val="dk1"/>
                </a:solidFill>
                <a:latin typeface="Arial"/>
                <a:ea typeface="Arial"/>
                <a:cs typeface="Arial"/>
                <a:sym typeface="Arial"/>
              </a:rPr>
              <a:t>~! = &lt;&gt; + = - = * =</a:t>
            </a:r>
          </a:p>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ct val="25000"/>
              <a:buFont typeface="Arial"/>
              <a:buNone/>
            </a:pPr>
            <a:r>
              <a:rPr lang="en" sz="3200" b="1" i="0" u="none" strike="noStrike" cap="none" baseline="0">
                <a:solidFill>
                  <a:schemeClr val="dk1"/>
                </a:solidFill>
                <a:latin typeface="Arial"/>
                <a:ea typeface="Arial"/>
                <a:cs typeface="Arial"/>
                <a:sym typeface="Arial"/>
              </a:rPr>
              <a:t>/ =% = ^ = ^ = &lt;&lt; &gt;&gt;</a:t>
            </a:r>
          </a:p>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ct val="25000"/>
              <a:buFont typeface="Arial"/>
              <a:buNone/>
            </a:pPr>
            <a:r>
              <a:rPr lang="en" sz="3200" b="1" i="0" u="none" strike="noStrike" cap="none" baseline="0">
                <a:solidFill>
                  <a:schemeClr val="dk1"/>
                </a:solidFill>
                <a:latin typeface="Arial"/>
                <a:ea typeface="Arial"/>
                <a:cs typeface="Arial"/>
                <a:sym typeface="Arial"/>
              </a:rPr>
              <a:t>==! = &lt;=&gt; = &amp;&amp; || ++ -</a:t>
            </a:r>
          </a:p>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ct val="25000"/>
              <a:buFont typeface="Arial"/>
              <a:buNone/>
            </a:pPr>
            <a:r>
              <a:rPr lang="en" sz="3200" b="1" i="0" u="none" strike="noStrike" cap="none" baseline="0">
                <a:solidFill>
                  <a:schemeClr val="dk1"/>
                </a:solidFill>
                <a:latin typeface="Arial"/>
                <a:ea typeface="Arial"/>
                <a:cs typeface="Arial"/>
                <a:sym typeface="Arial"/>
              </a:rPr>
              <a:t>-&gt; [] () new delete</a:t>
            </a:r>
          </a:p>
        </p:txBody>
      </p:sp>
    </p:spTree>
    <p:extLst>
      <p:ext uri="{BB962C8B-B14F-4D97-AF65-F5344CB8AC3E}">
        <p14:creationId xmlns:p14="http://schemas.microsoft.com/office/powerpoint/2010/main" val="2639674696"/>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p:nvPr/>
        </p:nvSpPr>
        <p:spPr>
          <a:xfrm>
            <a:off x="1340766" y="764704"/>
            <a:ext cx="6907211" cy="1096961"/>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 sz="2200" b="0" i="1" u="none" strike="noStrike" cap="none" baseline="0" dirty="0">
                <a:solidFill>
                  <a:srgbClr val="FF0000"/>
                </a:solidFill>
                <a:ea typeface="Arial"/>
                <a:cs typeface="Arial"/>
                <a:sym typeface="Arial"/>
              </a:rPr>
              <a:t>Operations that can not be overloaded:</a:t>
            </a:r>
          </a:p>
          <a:p>
            <a:pPr marL="0" marR="0" lvl="0" indent="0" algn="l" rtl="0">
              <a:lnSpc>
                <a:spcPct val="100000"/>
              </a:lnSpc>
              <a:spcBef>
                <a:spcPts val="0"/>
              </a:spcBef>
              <a:spcAft>
                <a:spcPts val="0"/>
              </a:spcAft>
              <a:buNone/>
            </a:pPr>
            <a:endParaRPr sz="1800" b="0" i="0" u="none" strike="noStrike" cap="none" baseline="0" dirty="0">
              <a:solidFill>
                <a:schemeClr val="dk1"/>
              </a:solidFill>
              <a:ea typeface="Arial"/>
              <a:cs typeface="Arial"/>
              <a:sym typeface="Arial"/>
            </a:endParaRPr>
          </a:p>
          <a:p>
            <a:pPr marL="0" marR="0" lvl="0" indent="0" algn="ctr" rtl="0">
              <a:lnSpc>
                <a:spcPct val="100000"/>
              </a:lnSpc>
              <a:spcBef>
                <a:spcPts val="0"/>
              </a:spcBef>
              <a:spcAft>
                <a:spcPts val="0"/>
              </a:spcAft>
              <a:buClr>
                <a:schemeClr val="dk1"/>
              </a:buClr>
              <a:buSzPct val="25000"/>
              <a:buFont typeface="Arial"/>
              <a:buNone/>
            </a:pPr>
            <a:r>
              <a:rPr lang="en" sz="3200" b="1" i="0" u="none" strike="noStrike" cap="none" baseline="0" dirty="0">
                <a:solidFill>
                  <a:schemeClr val="dk1"/>
                </a:solidFill>
                <a:ea typeface="Arial"/>
                <a:cs typeface="Arial"/>
                <a:sym typeface="Arial"/>
              </a:rPr>
              <a:t>. . * :::? Sizeof</a:t>
            </a:r>
          </a:p>
        </p:txBody>
      </p:sp>
      <p:pic>
        <p:nvPicPr>
          <p:cNvPr id="97" name="Shape 97"/>
          <p:cNvPicPr preferRelativeResize="0"/>
          <p:nvPr/>
        </p:nvPicPr>
        <p:blipFill>
          <a:blip r:embed="rId3">
            <a:alphaModFix/>
          </a:blip>
          <a:stretch>
            <a:fillRect/>
          </a:stretch>
        </p:blipFill>
        <p:spPr>
          <a:xfrm>
            <a:off x="152400" y="2667000"/>
            <a:ext cx="8915400" cy="3640136"/>
          </a:xfrm>
          <a:prstGeom prst="rect">
            <a:avLst/>
          </a:prstGeom>
          <a:noFill/>
          <a:ln>
            <a:noFill/>
          </a:ln>
        </p:spPr>
      </p:pic>
      <p:sp>
        <p:nvSpPr>
          <p:cNvPr id="98" name="Shape 98"/>
          <p:cNvSpPr txBox="1"/>
          <p:nvPr/>
        </p:nvSpPr>
        <p:spPr>
          <a:xfrm>
            <a:off x="1447800" y="2133600"/>
            <a:ext cx="6183312" cy="42703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200" b="0" i="1" u="none" strike="noStrike" cap="none" baseline="0" dirty="0">
                <a:solidFill>
                  <a:srgbClr val="FF0000"/>
                </a:solidFill>
                <a:ea typeface="Arial"/>
                <a:cs typeface="Arial"/>
                <a:sym typeface="Arial"/>
              </a:rPr>
              <a:t>The recommended form of operator overloading.</a:t>
            </a:r>
          </a:p>
        </p:txBody>
      </p:sp>
    </p:spTree>
    <p:extLst>
      <p:ext uri="{BB962C8B-B14F-4D97-AF65-F5344CB8AC3E}">
        <p14:creationId xmlns:p14="http://schemas.microsoft.com/office/powerpoint/2010/main" val="3838698902"/>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4"/>
          <p:cNvSpPr txBox="1">
            <a:spLocks noChangeArrowheads="1"/>
          </p:cNvSpPr>
          <p:nvPr/>
        </p:nvSpPr>
        <p:spPr bwMode="auto">
          <a:xfrm>
            <a:off x="152400" y="548680"/>
            <a:ext cx="8610600" cy="6201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indent="457200" algn="just" eaLnBrk="0" hangingPunct="0">
              <a:lnSpc>
                <a:spcPct val="140000"/>
              </a:lnSpc>
              <a:spcAft>
                <a:spcPts val="600"/>
              </a:spcAft>
              <a:buFont typeface="Arial" panose="020B0604020202020204" pitchFamily="34" charset="0"/>
              <a:buChar char="•"/>
            </a:pPr>
            <a:r>
              <a:rPr lang="ru-RU" altLang="ru-RU" sz="2400" dirty="0"/>
              <a:t>under overload operations stored number of arguments, the priorities of operations and rules of association (from right to left or left to right), used in standard data types;</a:t>
            </a:r>
          </a:p>
          <a:p>
            <a:pPr marL="0" lvl="1" indent="457200" algn="just" eaLnBrk="0" hangingPunct="0">
              <a:lnSpc>
                <a:spcPct val="140000"/>
              </a:lnSpc>
              <a:spcAft>
                <a:spcPts val="600"/>
              </a:spcAft>
              <a:buFont typeface="Arial" panose="020B0604020202020204" pitchFamily="34" charset="0"/>
              <a:buChar char="•"/>
            </a:pPr>
            <a:r>
              <a:rPr lang="ru-RU" altLang="ru-RU" sz="2400" dirty="0"/>
              <a:t>for standard data types can not override the operation;</a:t>
            </a:r>
          </a:p>
          <a:p>
            <a:pPr marL="0" lvl="1" indent="457200" algn="just" eaLnBrk="0" hangingPunct="0">
              <a:lnSpc>
                <a:spcPct val="140000"/>
              </a:lnSpc>
              <a:spcAft>
                <a:spcPts val="600"/>
              </a:spcAft>
              <a:buFont typeface="Arial" panose="020B0604020202020204" pitchFamily="34" charset="0"/>
              <a:buChar char="•"/>
            </a:pPr>
            <a:r>
              <a:rPr lang="ru-RU" altLang="ru-RU" sz="2400" dirty="0"/>
              <a:t>function operations may not have default arguments;</a:t>
            </a:r>
          </a:p>
          <a:p>
            <a:pPr marL="0" lvl="1" indent="457200" algn="just" eaLnBrk="0" hangingPunct="0">
              <a:lnSpc>
                <a:spcPct val="140000"/>
              </a:lnSpc>
              <a:spcAft>
                <a:spcPts val="600"/>
              </a:spcAft>
              <a:buFont typeface="Arial" panose="020B0604020202020204" pitchFamily="34" charset="0"/>
              <a:buChar char="•"/>
            </a:pPr>
            <a:r>
              <a:rPr lang="ru-RU" altLang="ru-RU" sz="2400" dirty="0"/>
              <a:t>inherited functions-operations (excluding =);</a:t>
            </a:r>
          </a:p>
          <a:p>
            <a:pPr marL="0" lvl="1" indent="457200" algn="just" eaLnBrk="0" hangingPunct="0">
              <a:lnSpc>
                <a:spcPct val="140000"/>
              </a:lnSpc>
              <a:spcAft>
                <a:spcPts val="600"/>
              </a:spcAft>
              <a:buFont typeface="Arial" panose="020B0604020202020204" pitchFamily="34" charset="0"/>
              <a:buChar char="•"/>
            </a:pPr>
            <a:r>
              <a:rPr lang="ru-RU" altLang="ru-RU" sz="2400" dirty="0"/>
              <a:t>function operations may not be defined as </a:t>
            </a:r>
            <a:r>
              <a:rPr lang="en-US" altLang="ru-RU" sz="2400" dirty="0"/>
              <a:t>static</a:t>
            </a:r>
            <a:r>
              <a:rPr lang="ru-RU" altLang="ru-RU" sz="2400" dirty="0"/>
              <a:t>.</a:t>
            </a:r>
          </a:p>
          <a:p>
            <a:pPr eaLnBrk="0" hangingPunct="0">
              <a:spcBef>
                <a:spcPct val="50000"/>
              </a:spcBef>
            </a:pPr>
            <a:endParaRPr lang="ru-RU" altLang="ru-RU" sz="2400" dirty="0"/>
          </a:p>
        </p:txBody>
      </p:sp>
    </p:spTree>
    <p:extLst>
      <p:ext uri="{BB962C8B-B14F-4D97-AF65-F5344CB8AC3E}">
        <p14:creationId xmlns:p14="http://schemas.microsoft.com/office/powerpoint/2010/main" val="1160238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762000" y="4076700"/>
            <a:ext cx="83820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ru-RU" altLang="ru-RU" sz="2400">
                <a:latin typeface="Arial" pitchFamily="34" charset="0"/>
              </a:rPr>
              <a:t>Function, operation can be determined:</a:t>
            </a:r>
          </a:p>
          <a:p>
            <a:pPr eaLnBrk="0" hangingPunct="0">
              <a:spcBef>
                <a:spcPct val="50000"/>
              </a:spcBef>
              <a:buFontTx/>
              <a:buChar char="•"/>
            </a:pPr>
            <a:r>
              <a:rPr lang="ru-RU" altLang="ru-RU" sz="2400">
                <a:latin typeface="Arial" pitchFamily="34" charset="0"/>
              </a:rPr>
              <a:t>as a class method</a:t>
            </a:r>
          </a:p>
          <a:p>
            <a:pPr eaLnBrk="0" hangingPunct="0">
              <a:spcBef>
                <a:spcPct val="50000"/>
              </a:spcBef>
              <a:buFontTx/>
              <a:buChar char="•"/>
            </a:pPr>
            <a:r>
              <a:rPr lang="ru-RU" altLang="ru-RU" sz="2400">
                <a:latin typeface="Arial" pitchFamily="34" charset="0"/>
              </a:rPr>
              <a:t>as a friendly class function</a:t>
            </a:r>
          </a:p>
          <a:p>
            <a:pPr eaLnBrk="0" hangingPunct="0">
              <a:spcBef>
                <a:spcPct val="50000"/>
              </a:spcBef>
              <a:buFontTx/>
              <a:buChar char="•"/>
            </a:pPr>
            <a:r>
              <a:rPr lang="ru-RU" altLang="ru-RU" sz="2400">
                <a:latin typeface="Arial" pitchFamily="34" charset="0"/>
              </a:rPr>
              <a:t>as an ordinary function </a:t>
            </a:r>
          </a:p>
        </p:txBody>
      </p:sp>
      <p:sp>
        <p:nvSpPr>
          <p:cNvPr id="25603" name="Text Box 3"/>
          <p:cNvSpPr txBox="1">
            <a:spLocks noChangeArrowheads="1"/>
          </p:cNvSpPr>
          <p:nvPr/>
        </p:nvSpPr>
        <p:spPr bwMode="auto">
          <a:xfrm>
            <a:off x="395288" y="1196975"/>
            <a:ext cx="8382000" cy="258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eaLnBrk="0" hangingPunct="0">
              <a:spcAft>
                <a:spcPts val="600"/>
              </a:spcAft>
            </a:pPr>
            <a:r>
              <a:rPr lang="ru-RU" altLang="ru-RU" sz="2400">
                <a:latin typeface="Arial" pitchFamily="34" charset="0"/>
              </a:rPr>
              <a:t>Format:</a:t>
            </a:r>
          </a:p>
          <a:p>
            <a:pPr lvl="1" eaLnBrk="0" hangingPunct="0">
              <a:spcAft>
                <a:spcPts val="600"/>
              </a:spcAft>
            </a:pPr>
            <a:endParaRPr lang="ru-RU" altLang="ru-RU" sz="2400" b="1">
              <a:latin typeface="Courier New" pitchFamily="49" charset="0"/>
            </a:endParaRPr>
          </a:p>
          <a:p>
            <a:pPr lvl="1" eaLnBrk="0" hangingPunct="0">
              <a:spcAft>
                <a:spcPts val="600"/>
              </a:spcAft>
            </a:pPr>
            <a:r>
              <a:rPr lang="ru-RU" altLang="ru-RU" sz="2400" b="1">
                <a:latin typeface="Courier New" pitchFamily="49" charset="0"/>
              </a:rPr>
              <a:t>type operator operation (parameter list) { </a:t>
            </a:r>
          </a:p>
          <a:p>
            <a:pPr lvl="1" eaLnBrk="0" hangingPunct="0">
              <a:spcAft>
                <a:spcPts val="600"/>
              </a:spcAft>
            </a:pPr>
            <a:r>
              <a:rPr lang="ru-RU" altLang="ru-RU" sz="2400" b="1">
                <a:latin typeface="Courier New" pitchFamily="49" charset="0"/>
              </a:rPr>
              <a:t> body functions </a:t>
            </a:r>
          </a:p>
          <a:p>
            <a:pPr lvl="1" eaLnBrk="0" hangingPunct="0">
              <a:spcAft>
                <a:spcPts val="600"/>
              </a:spcAft>
            </a:pPr>
            <a:r>
              <a:rPr lang="ru-RU" altLang="ru-RU" sz="2400" b="1">
                <a:latin typeface="Courier New" pitchFamily="49" charset="0"/>
              </a:rPr>
              <a:t>}</a:t>
            </a:r>
            <a:endParaRPr lang="ru-RU" altLang="ru-RU" sz="2400">
              <a:latin typeface="Times New Roman" pitchFamily="18" charset="0"/>
            </a:endParaRPr>
          </a:p>
        </p:txBody>
      </p:sp>
      <p:sp>
        <p:nvSpPr>
          <p:cNvPr id="25604" name="Rectangle 4"/>
          <p:cNvSpPr>
            <a:spLocks noChangeArrowheads="1"/>
          </p:cNvSpPr>
          <p:nvPr/>
        </p:nvSpPr>
        <p:spPr bwMode="auto">
          <a:xfrm>
            <a:off x="685800" y="304800"/>
            <a:ext cx="3289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ru-RU">
                <a:latin typeface="Arial" pitchFamily="34" charset="0"/>
              </a:rPr>
              <a:t>Function operations</a:t>
            </a:r>
          </a:p>
        </p:txBody>
      </p:sp>
    </p:spTree>
    <p:extLst>
      <p:ext uri="{BB962C8B-B14F-4D97-AF65-F5344CB8AC3E}">
        <p14:creationId xmlns:p14="http://schemas.microsoft.com/office/powerpoint/2010/main" val="39871872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2"/>
                                        </p:tgtEl>
                                        <p:attrNameLst>
                                          <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540568" y="692696"/>
            <a:ext cx="7696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3" eaLnBrk="0" hangingPunct="0">
              <a:spcBef>
                <a:spcPts val="1200"/>
              </a:spcBef>
              <a:spcAft>
                <a:spcPts val="300"/>
              </a:spcAft>
            </a:pPr>
            <a:r>
              <a:rPr lang="ru-RU" altLang="ru-RU" sz="2400" dirty="0"/>
              <a:t>Overloading unary operations</a:t>
            </a:r>
          </a:p>
        </p:txBody>
      </p:sp>
      <p:sp>
        <p:nvSpPr>
          <p:cNvPr id="26627" name="Text Box 3"/>
          <p:cNvSpPr txBox="1">
            <a:spLocks noChangeArrowheads="1"/>
          </p:cNvSpPr>
          <p:nvPr/>
        </p:nvSpPr>
        <p:spPr bwMode="auto">
          <a:xfrm>
            <a:off x="457200" y="1524000"/>
            <a:ext cx="8305800"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eaLnBrk="0" hangingPunct="0">
              <a:spcAft>
                <a:spcPts val="600"/>
              </a:spcAft>
            </a:pPr>
            <a:r>
              <a:rPr lang="ru-RU" altLang="ru-RU" dirty="0">
                <a:latin typeface="Arial" pitchFamily="34" charset="0"/>
              </a:rPr>
              <a:t>1. Within the class:</a:t>
            </a:r>
          </a:p>
          <a:p>
            <a:pPr lvl="1" eaLnBrk="0" hangingPunct="0">
              <a:spcAft>
                <a:spcPts val="600"/>
              </a:spcAft>
            </a:pPr>
            <a:endParaRPr lang="ru-RU" altLang="ru-RU" dirty="0">
              <a:latin typeface="Arial" pitchFamily="34" charset="0"/>
            </a:endParaRPr>
          </a:p>
          <a:p>
            <a:pPr lvl="1" eaLnBrk="0" hangingPunct="0">
              <a:spcAft>
                <a:spcPts val="600"/>
              </a:spcAft>
            </a:pPr>
            <a:r>
              <a:rPr lang="ru-RU" altLang="ru-RU" sz="2400" b="1" dirty="0" err="1">
                <a:latin typeface="Courier New" pitchFamily="49" charset="0"/>
              </a:rPr>
              <a:t>class</a:t>
            </a:r>
            <a:r>
              <a:rPr lang="ru-RU" altLang="ru-RU" sz="2400" b="1" dirty="0">
                <a:latin typeface="Courier New" pitchFamily="49" charset="0"/>
              </a:rPr>
              <a:t> </a:t>
            </a:r>
            <a:r>
              <a:rPr lang="ru-RU" altLang="ru-RU" sz="2400" b="1" dirty="0" err="1">
                <a:latin typeface="Courier New" pitchFamily="49" charset="0"/>
              </a:rPr>
              <a:t>monstr</a:t>
            </a:r>
            <a:r>
              <a:rPr lang="ru-RU" altLang="ru-RU" sz="2400" b="1" dirty="0">
                <a:latin typeface="Courier New" pitchFamily="49" charset="0"/>
              </a:rPr>
              <a:t>{</a:t>
            </a:r>
          </a:p>
          <a:p>
            <a:pPr lvl="1" eaLnBrk="0" hangingPunct="0">
              <a:spcAft>
                <a:spcPts val="600"/>
              </a:spcAft>
            </a:pPr>
            <a:r>
              <a:rPr lang="ru-RU" altLang="ru-RU" sz="2400" b="1" dirty="0">
                <a:latin typeface="Courier New" pitchFamily="49" charset="0"/>
              </a:rPr>
              <a:t> ...</a:t>
            </a:r>
          </a:p>
          <a:p>
            <a:pPr lvl="1" eaLnBrk="0" hangingPunct="0">
              <a:spcAft>
                <a:spcPts val="600"/>
              </a:spcAft>
            </a:pPr>
            <a:r>
              <a:rPr lang="ru-RU" altLang="ru-RU" sz="2400" b="1" dirty="0">
                <a:latin typeface="Courier New" pitchFamily="49" charset="0"/>
              </a:rPr>
              <a:t> </a:t>
            </a:r>
            <a:r>
              <a:rPr lang="en-US" altLang="ru-RU" sz="2400" b="1" dirty="0" err="1">
                <a:latin typeface="Courier New" pitchFamily="49" charset="0"/>
              </a:rPr>
              <a:t>monstr</a:t>
            </a:r>
            <a:r>
              <a:rPr lang="en-US" altLang="ru-RU" sz="2400" b="1" dirty="0">
                <a:latin typeface="Courier New" pitchFamily="49" charset="0"/>
              </a:rPr>
              <a:t> &amp; Operator ++ () </a:t>
            </a:r>
            <a:endParaRPr lang="ru-RU" altLang="ru-RU" sz="2400" b="1" dirty="0">
              <a:latin typeface="Courier New" pitchFamily="49" charset="0"/>
            </a:endParaRPr>
          </a:p>
          <a:p>
            <a:pPr lvl="1" eaLnBrk="0" hangingPunct="0">
              <a:spcAft>
                <a:spcPts val="600"/>
              </a:spcAft>
            </a:pPr>
            <a:r>
              <a:rPr lang="ru-RU" altLang="ru-RU" sz="2400" b="1" dirty="0">
                <a:latin typeface="Courier New" pitchFamily="49" charset="0"/>
              </a:rPr>
              <a:t> </a:t>
            </a:r>
            <a:r>
              <a:rPr lang="en-US" altLang="ru-RU" sz="2400" b="1" dirty="0">
                <a:latin typeface="Courier New" pitchFamily="49" charset="0"/>
              </a:rPr>
              <a:t>{++ health; return * this;}</a:t>
            </a:r>
          </a:p>
          <a:p>
            <a:pPr lvl="1" eaLnBrk="0" hangingPunct="0">
              <a:spcAft>
                <a:spcPts val="600"/>
              </a:spcAft>
            </a:pPr>
            <a:r>
              <a:rPr lang="en-US" altLang="ru-RU" sz="2400" b="1" smtClean="0">
                <a:latin typeface="Courier New" pitchFamily="49" charset="0"/>
              </a:rPr>
              <a:t>};</a:t>
            </a:r>
            <a:endParaRPr lang="en-US" altLang="ru-RU" sz="2400" b="1">
              <a:latin typeface="Courier New" pitchFamily="49" charset="0"/>
            </a:endParaRPr>
          </a:p>
          <a:p>
            <a:pPr lvl="1" eaLnBrk="0" hangingPunct="0">
              <a:spcAft>
                <a:spcPts val="600"/>
              </a:spcAft>
            </a:pPr>
            <a:endParaRPr lang="ru-RU" altLang="ru-RU" sz="2400" b="1" dirty="0">
              <a:latin typeface="Courier New" pitchFamily="49" charset="0"/>
            </a:endParaRPr>
          </a:p>
          <a:p>
            <a:pPr lvl="1" eaLnBrk="0" hangingPunct="0">
              <a:spcAft>
                <a:spcPts val="600"/>
              </a:spcAft>
            </a:pPr>
            <a:r>
              <a:rPr lang="en-US" altLang="ru-RU" sz="2400" b="1" dirty="0" err="1">
                <a:latin typeface="Courier New" pitchFamily="49" charset="0"/>
              </a:rPr>
              <a:t>monstr</a:t>
            </a:r>
            <a:r>
              <a:rPr lang="en-US" altLang="ru-RU" sz="2400" b="1" dirty="0">
                <a:latin typeface="Courier New" pitchFamily="49" charset="0"/>
              </a:rPr>
              <a:t> </a:t>
            </a:r>
            <a:r>
              <a:rPr lang="en-US" altLang="ru-RU" sz="2400" b="1" dirty="0" err="1">
                <a:latin typeface="Courier New" pitchFamily="49" charset="0"/>
              </a:rPr>
              <a:t>Vasia</a:t>
            </a:r>
            <a:r>
              <a:rPr lang="en-US" altLang="ru-RU" sz="2400" b="1" dirty="0">
                <a:latin typeface="Courier New" pitchFamily="49" charset="0"/>
              </a:rPr>
              <a:t>;</a:t>
            </a:r>
          </a:p>
          <a:p>
            <a:pPr lvl="1" eaLnBrk="0" hangingPunct="0">
              <a:spcAft>
                <a:spcPts val="600"/>
              </a:spcAft>
            </a:pPr>
            <a:r>
              <a:rPr lang="en-US" altLang="ru-RU" sz="2400" b="1" dirty="0" err="1">
                <a:latin typeface="Courier New" pitchFamily="49" charset="0"/>
              </a:rPr>
              <a:t>cout</a:t>
            </a:r>
            <a:r>
              <a:rPr lang="en-US" altLang="ru-RU" sz="2400" b="1" dirty="0">
                <a:latin typeface="Courier New" pitchFamily="49" charset="0"/>
              </a:rPr>
              <a:t> &lt;&lt; (++</a:t>
            </a:r>
            <a:r>
              <a:rPr lang="en-US" altLang="ru-RU" sz="2400" b="1" dirty="0" err="1">
                <a:latin typeface="Courier New" pitchFamily="49" charset="0"/>
              </a:rPr>
              <a:t>Vasia</a:t>
            </a:r>
            <a:r>
              <a:rPr lang="en-US" altLang="ru-RU" sz="2400" b="1" dirty="0">
                <a:latin typeface="Courier New" pitchFamily="49" charset="0"/>
              </a:rPr>
              <a:t>).</a:t>
            </a:r>
            <a:r>
              <a:rPr lang="en-US" altLang="ru-RU" sz="2400" b="1" dirty="0" err="1">
                <a:latin typeface="Courier New" pitchFamily="49" charset="0"/>
              </a:rPr>
              <a:t>get_health</a:t>
            </a:r>
            <a:r>
              <a:rPr lang="en-US" altLang="ru-RU" sz="2400" b="1" dirty="0">
                <a:latin typeface="Courier New" pitchFamily="49" charset="0"/>
              </a:rPr>
              <a:t>();</a:t>
            </a:r>
          </a:p>
          <a:p>
            <a:pPr eaLnBrk="0" hangingPunct="0">
              <a:spcBef>
                <a:spcPct val="50000"/>
              </a:spcBef>
            </a:pPr>
            <a:endParaRPr lang="ru-RU" altLang="ru-RU" sz="2400" b="1" dirty="0">
              <a:latin typeface="Times New Roman" pitchFamily="18" charset="0"/>
            </a:endParaRPr>
          </a:p>
        </p:txBody>
      </p:sp>
    </p:spTree>
    <p:extLst>
      <p:ext uri="{BB962C8B-B14F-4D97-AF65-F5344CB8AC3E}">
        <p14:creationId xmlns:p14="http://schemas.microsoft.com/office/powerpoint/2010/main" val="21863016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609600" y="990600"/>
            <a:ext cx="8534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eaLnBrk="0" hangingPunct="0">
              <a:spcAft>
                <a:spcPts val="600"/>
              </a:spcAft>
            </a:pPr>
            <a:r>
              <a:rPr lang="ru-RU" altLang="ru-RU" sz="2400" dirty="0">
                <a:latin typeface="Arial" pitchFamily="34" charset="0"/>
              </a:rPr>
              <a:t>2. How friendly features:</a:t>
            </a:r>
          </a:p>
          <a:p>
            <a:pPr lvl="1" eaLnBrk="0" hangingPunct="0">
              <a:spcAft>
                <a:spcPts val="600"/>
              </a:spcAft>
            </a:pPr>
            <a:r>
              <a:rPr lang="ru-RU" altLang="ru-RU" sz="2000" dirty="0" err="1">
                <a:latin typeface="Arial Narrow" pitchFamily="34" charset="0"/>
              </a:rPr>
              <a:t>class</a:t>
            </a:r>
            <a:r>
              <a:rPr lang="ru-RU" altLang="ru-RU" sz="2000" dirty="0">
                <a:latin typeface="Arial Narrow" pitchFamily="34" charset="0"/>
              </a:rPr>
              <a:t> </a:t>
            </a:r>
            <a:r>
              <a:rPr lang="ru-RU" altLang="ru-RU" sz="2000" dirty="0" err="1">
                <a:latin typeface="Arial Narrow" pitchFamily="34" charset="0"/>
              </a:rPr>
              <a:t>monstr</a:t>
            </a:r>
            <a:r>
              <a:rPr lang="ru-RU" altLang="ru-RU" sz="2000" dirty="0">
                <a:latin typeface="Arial Narrow" pitchFamily="34" charset="0"/>
              </a:rPr>
              <a:t>{</a:t>
            </a:r>
          </a:p>
          <a:p>
            <a:pPr lvl="1" eaLnBrk="0" hangingPunct="0">
              <a:spcAft>
                <a:spcPts val="600"/>
              </a:spcAft>
            </a:pPr>
            <a:r>
              <a:rPr lang="ru-RU" altLang="ru-RU" sz="2000" dirty="0">
                <a:latin typeface="Arial Narrow" pitchFamily="34" charset="0"/>
              </a:rPr>
              <a:t> ...</a:t>
            </a:r>
          </a:p>
          <a:p>
            <a:pPr lvl="1" eaLnBrk="0" hangingPunct="0">
              <a:spcAft>
                <a:spcPts val="600"/>
              </a:spcAft>
            </a:pPr>
            <a:r>
              <a:rPr lang="ru-RU" altLang="ru-RU" sz="2000" dirty="0">
                <a:latin typeface="Arial Narrow" pitchFamily="34" charset="0"/>
              </a:rPr>
              <a:t> </a:t>
            </a:r>
            <a:r>
              <a:rPr lang="en-US" altLang="ru-RU" sz="2000" dirty="0">
                <a:latin typeface="Arial Narrow" pitchFamily="34" charset="0"/>
              </a:rPr>
              <a:t>friend	</a:t>
            </a:r>
            <a:r>
              <a:rPr lang="en-US" altLang="ru-RU" sz="2000" dirty="0" err="1">
                <a:latin typeface="Arial Narrow" pitchFamily="34" charset="0"/>
              </a:rPr>
              <a:t>monstr</a:t>
            </a:r>
            <a:r>
              <a:rPr lang="en-US" altLang="ru-RU" sz="2000" dirty="0">
                <a:latin typeface="Arial Narrow" pitchFamily="34" charset="0"/>
              </a:rPr>
              <a:t> &amp; Operator ++ ( </a:t>
            </a:r>
            <a:r>
              <a:rPr lang="en-US" altLang="ru-RU" sz="2000" dirty="0" err="1">
                <a:latin typeface="Arial Narrow" pitchFamily="34" charset="0"/>
              </a:rPr>
              <a:t>monstr</a:t>
            </a:r>
            <a:r>
              <a:rPr lang="en-US" altLang="ru-RU" sz="2000" dirty="0">
                <a:latin typeface="Arial Narrow" pitchFamily="34" charset="0"/>
              </a:rPr>
              <a:t> &amp; M);</a:t>
            </a:r>
          </a:p>
          <a:p>
            <a:pPr lvl="1" eaLnBrk="0" hangingPunct="0">
              <a:spcAft>
                <a:spcPts val="600"/>
              </a:spcAft>
            </a:pPr>
            <a:r>
              <a:rPr lang="en-US" altLang="ru-RU" sz="2000" dirty="0">
                <a:latin typeface="Arial Narrow" pitchFamily="34" charset="0"/>
              </a:rPr>
              <a:t>};</a:t>
            </a:r>
          </a:p>
          <a:p>
            <a:pPr lvl="1" eaLnBrk="0" hangingPunct="0">
              <a:spcAft>
                <a:spcPts val="600"/>
              </a:spcAft>
            </a:pPr>
            <a:r>
              <a:rPr lang="en-US" altLang="ru-RU" sz="2000" dirty="0" err="1">
                <a:latin typeface="Arial Narrow" pitchFamily="34" charset="0"/>
              </a:rPr>
              <a:t>monstr</a:t>
            </a:r>
            <a:r>
              <a:rPr lang="en-US" altLang="ru-RU" sz="2000" dirty="0">
                <a:latin typeface="Arial Narrow" pitchFamily="34" charset="0"/>
              </a:rPr>
              <a:t>&amp; Operator ++ (</a:t>
            </a:r>
            <a:r>
              <a:rPr lang="en-US" altLang="ru-RU" sz="2000" dirty="0" err="1">
                <a:latin typeface="Arial Narrow" pitchFamily="34" charset="0"/>
              </a:rPr>
              <a:t>monstr</a:t>
            </a:r>
            <a:r>
              <a:rPr lang="en-US" altLang="ru-RU" sz="2000" dirty="0">
                <a:latin typeface="Arial Narrow" pitchFamily="34" charset="0"/>
              </a:rPr>
              <a:t> &amp; M) {++</a:t>
            </a:r>
            <a:r>
              <a:rPr lang="en-US" altLang="ru-RU" sz="2000" dirty="0" err="1">
                <a:latin typeface="Arial Narrow" pitchFamily="34" charset="0"/>
              </a:rPr>
              <a:t>M.health</a:t>
            </a:r>
            <a:r>
              <a:rPr lang="en-US" altLang="ru-RU" sz="2000" dirty="0">
                <a:latin typeface="Arial Narrow" pitchFamily="34" charset="0"/>
              </a:rPr>
              <a:t>; return M;}</a:t>
            </a:r>
            <a:endParaRPr lang="ru-RU" altLang="ru-RU" sz="2000" dirty="0">
              <a:latin typeface="Arial Narrow" pitchFamily="34" charset="0"/>
            </a:endParaRPr>
          </a:p>
        </p:txBody>
      </p:sp>
      <p:sp>
        <p:nvSpPr>
          <p:cNvPr id="27651" name="Text Box 3"/>
          <p:cNvSpPr txBox="1">
            <a:spLocks noChangeArrowheads="1"/>
          </p:cNvSpPr>
          <p:nvPr/>
        </p:nvSpPr>
        <p:spPr bwMode="auto">
          <a:xfrm>
            <a:off x="838200" y="4343400"/>
            <a:ext cx="7391400" cy="2301875"/>
          </a:xfrm>
          <a:prstGeom prst="rect">
            <a:avLst/>
          </a:prstGeom>
          <a:noFill/>
          <a:ln>
            <a:noFill/>
          </a:ln>
          <a:effectLst/>
          <a:extLst>
            <a:ext uri="{909E8E84-426E-40DD-AFC4-6F175D3DCCD1}">
              <a14:hiddenFill xmlns:a14="http://schemas.microsoft.com/office/drawing/2010/main">
                <a:solidFill>
                  <a:schemeClr val="folHlink">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eaLnBrk="0" hangingPunct="0">
              <a:spcAft>
                <a:spcPts val="600"/>
              </a:spcAft>
            </a:pPr>
            <a:r>
              <a:rPr lang="en-US" altLang="ru-RU" sz="2000" b="1">
                <a:latin typeface="Courier New" pitchFamily="49" charset="0"/>
              </a:rPr>
              <a:t>void change_health (int he) {health = he;}</a:t>
            </a:r>
          </a:p>
          <a:p>
            <a:pPr lvl="1" eaLnBrk="0" hangingPunct="0">
              <a:spcAft>
                <a:spcPts val="600"/>
              </a:spcAft>
            </a:pPr>
            <a:r>
              <a:rPr lang="en-US" altLang="ru-RU" sz="2000" b="1">
                <a:latin typeface="Courier New" pitchFamily="49" charset="0"/>
              </a:rPr>
              <a:t>...</a:t>
            </a:r>
          </a:p>
          <a:p>
            <a:pPr lvl="1" eaLnBrk="0" hangingPunct="0">
              <a:spcAft>
                <a:spcPts val="600"/>
              </a:spcAft>
            </a:pPr>
            <a:r>
              <a:rPr lang="en-US" altLang="ru-RU" sz="2000" b="1">
                <a:latin typeface="Courier New" pitchFamily="49" charset="0"/>
              </a:rPr>
              <a:t>monstr &amp; operator ++ (monstr &amp; M) {</a:t>
            </a:r>
          </a:p>
          <a:p>
            <a:pPr lvl="1" eaLnBrk="0" hangingPunct="0">
              <a:spcAft>
                <a:spcPts val="600"/>
              </a:spcAft>
            </a:pPr>
            <a:r>
              <a:rPr lang="en-US" altLang="ru-RU" sz="2000" b="1">
                <a:latin typeface="Courier New" pitchFamily="49" charset="0"/>
              </a:rPr>
              <a:t>int h = M.get_health (); h ++;</a:t>
            </a:r>
          </a:p>
          <a:p>
            <a:pPr lvl="1" eaLnBrk="0" hangingPunct="0">
              <a:spcAft>
                <a:spcPts val="600"/>
              </a:spcAft>
            </a:pPr>
            <a:r>
              <a:rPr lang="en-US" altLang="ru-RU" sz="2000" b="1">
                <a:latin typeface="Courier New" pitchFamily="49" charset="0"/>
              </a:rPr>
              <a:t> M.change_health (h);</a:t>
            </a:r>
          </a:p>
          <a:p>
            <a:pPr lvl="1" eaLnBrk="0" hangingPunct="0">
              <a:spcAft>
                <a:spcPts val="600"/>
              </a:spcAft>
            </a:pPr>
            <a:r>
              <a:rPr lang="en-US" altLang="ru-RU" sz="2000" b="1">
                <a:latin typeface="Courier New" pitchFamily="49" charset="0"/>
              </a:rPr>
              <a:t> </a:t>
            </a:r>
            <a:r>
              <a:rPr lang="ru-RU" altLang="ru-RU" sz="2000" b="1">
                <a:latin typeface="Courier New" pitchFamily="49" charset="0"/>
              </a:rPr>
              <a:t>return M;}</a:t>
            </a:r>
            <a:endParaRPr lang="ru-RU" altLang="ru-RU" sz="2000" b="1">
              <a:latin typeface="Times New Roman" pitchFamily="18" charset="0"/>
            </a:endParaRPr>
          </a:p>
        </p:txBody>
      </p:sp>
      <p:sp>
        <p:nvSpPr>
          <p:cNvPr id="27652" name="Text Box 4"/>
          <p:cNvSpPr txBox="1">
            <a:spLocks noChangeArrowheads="1"/>
          </p:cNvSpPr>
          <p:nvPr/>
        </p:nvSpPr>
        <p:spPr bwMode="auto">
          <a:xfrm>
            <a:off x="1143000" y="3733800"/>
            <a:ext cx="586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ru-RU" altLang="ru-RU" sz="2400">
                <a:latin typeface="Arial" pitchFamily="34" charset="0"/>
              </a:rPr>
              <a:t>3. Outside of Class</a:t>
            </a:r>
            <a:r>
              <a:rPr lang="ru-RU" altLang="ru-RU" sz="2400" i="1">
                <a:latin typeface="Times New Roman" pitchFamily="18" charset="0"/>
              </a:rPr>
              <a:t>:</a:t>
            </a:r>
            <a:endParaRPr lang="ru-RU" altLang="ru-RU" sz="2400">
              <a:latin typeface="Times New Roman" pitchFamily="18" charset="0"/>
            </a:endParaRPr>
          </a:p>
        </p:txBody>
      </p:sp>
      <p:sp>
        <p:nvSpPr>
          <p:cNvPr id="27653" name="Text Box 5"/>
          <p:cNvSpPr txBox="1">
            <a:spLocks noChangeArrowheads="1"/>
          </p:cNvSpPr>
          <p:nvPr/>
        </p:nvSpPr>
        <p:spPr bwMode="auto">
          <a:xfrm>
            <a:off x="-685800" y="404664"/>
            <a:ext cx="7696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3" eaLnBrk="0" hangingPunct="0">
              <a:spcBef>
                <a:spcPts val="1200"/>
              </a:spcBef>
              <a:spcAft>
                <a:spcPts val="300"/>
              </a:spcAft>
            </a:pPr>
            <a:r>
              <a:rPr lang="ru-RU" altLang="ru-RU" sz="2400" dirty="0"/>
              <a:t>Overloading unary operations</a:t>
            </a:r>
          </a:p>
        </p:txBody>
      </p:sp>
    </p:spTree>
    <p:extLst>
      <p:ext uri="{BB962C8B-B14F-4D97-AF65-F5344CB8AC3E}">
        <p14:creationId xmlns:p14="http://schemas.microsoft.com/office/powerpoint/2010/main" val="1327313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609600" y="1600200"/>
            <a:ext cx="8153400"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eaLnBrk="0" hangingPunct="0">
              <a:spcAft>
                <a:spcPts val="600"/>
              </a:spcAft>
            </a:pPr>
            <a:r>
              <a:rPr lang="ru-RU" altLang="ru-RU" sz="2200" b="1" dirty="0" err="1">
                <a:latin typeface="Courier New" pitchFamily="49" charset="0"/>
              </a:rPr>
              <a:t>class</a:t>
            </a:r>
            <a:r>
              <a:rPr lang="ru-RU" altLang="ru-RU" sz="2200" b="1" dirty="0">
                <a:latin typeface="Courier New" pitchFamily="49" charset="0"/>
              </a:rPr>
              <a:t> </a:t>
            </a:r>
            <a:r>
              <a:rPr lang="ru-RU" altLang="ru-RU" sz="2200" b="1" dirty="0" err="1">
                <a:latin typeface="Courier New" pitchFamily="49" charset="0"/>
              </a:rPr>
              <a:t>monstr</a:t>
            </a:r>
            <a:r>
              <a:rPr lang="ru-RU" altLang="ru-RU" sz="2200" b="1" dirty="0">
                <a:latin typeface="Courier New" pitchFamily="49" charset="0"/>
              </a:rPr>
              <a:t>{</a:t>
            </a:r>
          </a:p>
          <a:p>
            <a:pPr lvl="1" eaLnBrk="0" hangingPunct="0">
              <a:spcAft>
                <a:spcPts val="600"/>
              </a:spcAft>
            </a:pPr>
            <a:r>
              <a:rPr lang="ru-RU" altLang="ru-RU" sz="2200" b="1" dirty="0">
                <a:latin typeface="Courier New" pitchFamily="49" charset="0"/>
              </a:rPr>
              <a:t> ...</a:t>
            </a:r>
          </a:p>
          <a:p>
            <a:pPr lvl="1" eaLnBrk="0" hangingPunct="0">
              <a:spcAft>
                <a:spcPts val="600"/>
              </a:spcAft>
            </a:pPr>
            <a:r>
              <a:rPr lang="ru-RU" altLang="ru-RU" sz="2200" b="1" dirty="0">
                <a:latin typeface="Courier New" pitchFamily="49" charset="0"/>
              </a:rPr>
              <a:t> </a:t>
            </a:r>
            <a:r>
              <a:rPr lang="en-US" altLang="ru-RU" sz="2200" b="1" dirty="0" err="1">
                <a:latin typeface="Courier New" pitchFamily="49" charset="0"/>
              </a:rPr>
              <a:t>monstr</a:t>
            </a:r>
            <a:r>
              <a:rPr lang="en-US" altLang="ru-RU" sz="2200" b="1" dirty="0">
                <a:latin typeface="Courier New" pitchFamily="49" charset="0"/>
              </a:rPr>
              <a:t> operator ++ (</a:t>
            </a:r>
            <a:r>
              <a:rPr lang="en-US" altLang="ru-RU" sz="2200" b="1" dirty="0" err="1">
                <a:solidFill>
                  <a:schemeClr val="hlink"/>
                </a:solidFill>
                <a:latin typeface="Courier New" pitchFamily="49" charset="0"/>
              </a:rPr>
              <a:t>int</a:t>
            </a:r>
            <a:r>
              <a:rPr lang="en-US" altLang="ru-RU" sz="2200" b="1" dirty="0">
                <a:latin typeface="Courier New" pitchFamily="49" charset="0"/>
              </a:rPr>
              <a:t>) {</a:t>
            </a:r>
          </a:p>
          <a:p>
            <a:pPr lvl="1" eaLnBrk="0" hangingPunct="0">
              <a:spcAft>
                <a:spcPts val="600"/>
              </a:spcAft>
            </a:pPr>
            <a:r>
              <a:rPr lang="en-US" altLang="ru-RU" sz="2200" b="1" dirty="0">
                <a:latin typeface="Courier New" pitchFamily="49" charset="0"/>
              </a:rPr>
              <a:t> </a:t>
            </a:r>
            <a:r>
              <a:rPr lang="en-US" altLang="ru-RU" sz="2200" b="1" dirty="0" err="1">
                <a:latin typeface="Courier New" pitchFamily="49" charset="0"/>
              </a:rPr>
              <a:t>monstr</a:t>
            </a:r>
            <a:r>
              <a:rPr lang="en-US" altLang="ru-RU" sz="2200" b="1" dirty="0">
                <a:latin typeface="Courier New" pitchFamily="49" charset="0"/>
              </a:rPr>
              <a:t>M (* this); health ++;</a:t>
            </a:r>
          </a:p>
          <a:p>
            <a:pPr lvl="1" eaLnBrk="0" hangingPunct="0">
              <a:spcAft>
                <a:spcPts val="600"/>
              </a:spcAft>
            </a:pPr>
            <a:r>
              <a:rPr lang="en-US" altLang="ru-RU" sz="2200" b="1" dirty="0">
                <a:latin typeface="Courier New" pitchFamily="49" charset="0"/>
              </a:rPr>
              <a:t> return M;</a:t>
            </a:r>
          </a:p>
          <a:p>
            <a:pPr lvl="1" eaLnBrk="0" hangingPunct="0">
              <a:spcAft>
                <a:spcPts val="600"/>
              </a:spcAft>
            </a:pPr>
            <a:r>
              <a:rPr lang="en-US" altLang="ru-RU" sz="2200" b="1" dirty="0">
                <a:latin typeface="Courier New" pitchFamily="49" charset="0"/>
              </a:rPr>
              <a:t> }</a:t>
            </a:r>
          </a:p>
          <a:p>
            <a:pPr lvl="1" eaLnBrk="0" hangingPunct="0">
              <a:spcAft>
                <a:spcPts val="600"/>
              </a:spcAft>
            </a:pPr>
            <a:r>
              <a:rPr lang="en-US" altLang="ru-RU" sz="2200" b="1" dirty="0">
                <a:latin typeface="Courier New" pitchFamily="49" charset="0"/>
              </a:rPr>
              <a:t>};</a:t>
            </a:r>
          </a:p>
          <a:p>
            <a:pPr lvl="1" eaLnBrk="0" hangingPunct="0">
              <a:spcAft>
                <a:spcPts val="600"/>
              </a:spcAft>
            </a:pPr>
            <a:r>
              <a:rPr lang="en-US" altLang="ru-RU" sz="2200" b="1" dirty="0" err="1">
                <a:latin typeface="Courier New" pitchFamily="49" charset="0"/>
              </a:rPr>
              <a:t>monstr</a:t>
            </a:r>
            <a:r>
              <a:rPr lang="en-US" altLang="ru-RU" sz="2200" b="1" dirty="0">
                <a:latin typeface="Courier New" pitchFamily="49" charset="0"/>
              </a:rPr>
              <a:t> </a:t>
            </a:r>
            <a:r>
              <a:rPr lang="en-US" altLang="ru-RU" sz="2200" b="1" dirty="0" err="1">
                <a:latin typeface="Courier New" pitchFamily="49" charset="0"/>
              </a:rPr>
              <a:t>Vasia</a:t>
            </a:r>
            <a:r>
              <a:rPr lang="en-US" altLang="ru-RU" sz="2200" b="1" dirty="0">
                <a:latin typeface="Courier New" pitchFamily="49" charset="0"/>
              </a:rPr>
              <a:t>;</a:t>
            </a:r>
          </a:p>
          <a:p>
            <a:pPr lvl="1" eaLnBrk="0" hangingPunct="0">
              <a:spcAft>
                <a:spcPts val="600"/>
              </a:spcAft>
            </a:pPr>
            <a:r>
              <a:rPr lang="en-US" altLang="ru-RU" sz="2200" b="1" dirty="0" err="1">
                <a:latin typeface="Courier New" pitchFamily="49" charset="0"/>
              </a:rPr>
              <a:t>cout</a:t>
            </a:r>
            <a:r>
              <a:rPr lang="en-US" altLang="ru-RU" sz="2200" b="1" dirty="0">
                <a:latin typeface="Courier New" pitchFamily="49" charset="0"/>
              </a:rPr>
              <a:t> &lt;&lt; (</a:t>
            </a:r>
            <a:r>
              <a:rPr lang="en-US" altLang="ru-RU" sz="2200" b="1" dirty="0" err="1">
                <a:latin typeface="Courier New" pitchFamily="49" charset="0"/>
              </a:rPr>
              <a:t>Vasia</a:t>
            </a:r>
            <a:r>
              <a:rPr lang="en-US" altLang="ru-RU" sz="2200" b="1" dirty="0">
                <a:latin typeface="Courier New" pitchFamily="49" charset="0"/>
              </a:rPr>
              <a:t>++).</a:t>
            </a:r>
            <a:r>
              <a:rPr lang="en-US" altLang="ru-RU" sz="2200" b="1" dirty="0" err="1">
                <a:latin typeface="Courier New" pitchFamily="49" charset="0"/>
              </a:rPr>
              <a:t>get_health</a:t>
            </a:r>
            <a:r>
              <a:rPr lang="en-US" altLang="ru-RU" sz="2200" b="1" dirty="0">
                <a:latin typeface="Courier New" pitchFamily="49" charset="0"/>
              </a:rPr>
              <a:t>();</a:t>
            </a:r>
          </a:p>
          <a:p>
            <a:pPr eaLnBrk="0" hangingPunct="0">
              <a:spcBef>
                <a:spcPct val="50000"/>
              </a:spcBef>
            </a:pPr>
            <a:endParaRPr lang="ru-RU" altLang="ru-RU" sz="2200" b="1" dirty="0">
              <a:latin typeface="Times New Roman" pitchFamily="18" charset="0"/>
            </a:endParaRPr>
          </a:p>
        </p:txBody>
      </p:sp>
      <p:sp>
        <p:nvSpPr>
          <p:cNvPr id="28675" name="Text Box 3"/>
          <p:cNvSpPr txBox="1">
            <a:spLocks noChangeArrowheads="1"/>
          </p:cNvSpPr>
          <p:nvPr/>
        </p:nvSpPr>
        <p:spPr bwMode="auto">
          <a:xfrm>
            <a:off x="609600" y="628650"/>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ru-RU" altLang="ru-RU" sz="2400" dirty="0">
                <a:latin typeface="Arial" pitchFamily="34" charset="0"/>
              </a:rPr>
              <a:t>Overloading the postfix increment</a:t>
            </a:r>
            <a:endParaRPr lang="ru-RU" altLang="ru-RU" sz="2400" dirty="0">
              <a:latin typeface="Times New Roman" pitchFamily="18" charset="0"/>
            </a:endParaRPr>
          </a:p>
        </p:txBody>
      </p:sp>
      <p:cxnSp>
        <p:nvCxnSpPr>
          <p:cNvPr id="3" name="Прямая со стрелкой 2"/>
          <p:cNvCxnSpPr/>
          <p:nvPr/>
        </p:nvCxnSpPr>
        <p:spPr>
          <a:xfrm flipH="1">
            <a:off x="5148064" y="1940932"/>
            <a:ext cx="1152129" cy="55196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300193" y="1340768"/>
            <a:ext cx="2736304" cy="1200329"/>
          </a:xfrm>
          <a:prstGeom prst="rect">
            <a:avLst/>
          </a:prstGeom>
          <a:noFill/>
        </p:spPr>
        <p:txBody>
          <a:bodyPr wrap="square" rtlCol="0">
            <a:spAutoFit/>
          </a:bodyPr>
          <a:lstStyle/>
          <a:p>
            <a:r>
              <a:rPr lang="ru-RU" dirty="0" smtClean="0"/>
              <a:t>The presence of the argument (</a:t>
            </a:r>
            <a:r>
              <a:rPr lang="ru-RU" dirty="0" err="1" smtClean="0"/>
              <a:t>int</a:t>
            </a:r>
            <a:r>
              <a:rPr lang="ru-RU" dirty="0" smtClean="0"/>
              <a:t>) Indicates that it is post-increment</a:t>
            </a:r>
            <a:endParaRPr lang="ru-RU" dirty="0"/>
          </a:p>
        </p:txBody>
      </p:sp>
    </p:spTree>
    <p:extLst>
      <p:ext uri="{BB962C8B-B14F-4D97-AF65-F5344CB8AC3E}">
        <p14:creationId xmlns:p14="http://schemas.microsoft.com/office/powerpoint/2010/main" val="9233977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762000" y="304800"/>
            <a:ext cx="6096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ru-RU" altLang="ru-RU">
                <a:latin typeface="Arial" pitchFamily="34" charset="0"/>
              </a:rPr>
              <a:t>Overloading binary operators</a:t>
            </a:r>
            <a:endParaRPr lang="ru-RU" altLang="ru-RU" sz="2400">
              <a:latin typeface="Arial" pitchFamily="34" charset="0"/>
            </a:endParaRPr>
          </a:p>
        </p:txBody>
      </p:sp>
      <p:sp>
        <p:nvSpPr>
          <p:cNvPr id="29699" name="Text Box 3"/>
          <p:cNvSpPr txBox="1">
            <a:spLocks noChangeArrowheads="1"/>
          </p:cNvSpPr>
          <p:nvPr/>
        </p:nvSpPr>
        <p:spPr bwMode="auto">
          <a:xfrm>
            <a:off x="609600" y="990600"/>
            <a:ext cx="80010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spcAft>
                <a:spcPts val="600"/>
              </a:spcAft>
            </a:pPr>
            <a:r>
              <a:rPr lang="ru-RU" altLang="ru-RU" sz="2400">
                <a:latin typeface="Arial" pitchFamily="34" charset="0"/>
              </a:rPr>
              <a:t>1. Within the class:</a:t>
            </a:r>
          </a:p>
          <a:p>
            <a:pPr algn="just" eaLnBrk="0" hangingPunct="0">
              <a:spcAft>
                <a:spcPts val="600"/>
              </a:spcAft>
            </a:pPr>
            <a:r>
              <a:rPr lang="ru-RU" altLang="ru-RU" sz="2000" b="1">
                <a:latin typeface="Courier New" pitchFamily="49" charset="0"/>
              </a:rPr>
              <a:t> class monstr {</a:t>
            </a:r>
          </a:p>
          <a:p>
            <a:pPr lvl="1" eaLnBrk="0" hangingPunct="0">
              <a:spcAft>
                <a:spcPts val="600"/>
              </a:spcAft>
            </a:pPr>
            <a:r>
              <a:rPr lang="ru-RU" altLang="ru-RU" sz="2000" b="1">
                <a:latin typeface="Courier New" pitchFamily="49" charset="0"/>
              </a:rPr>
              <a:t> ...</a:t>
            </a:r>
          </a:p>
          <a:p>
            <a:pPr lvl="1" eaLnBrk="0" hangingPunct="0">
              <a:spcAft>
                <a:spcPts val="600"/>
              </a:spcAft>
            </a:pPr>
            <a:r>
              <a:rPr lang="ru-RU" altLang="ru-RU" sz="2000" b="1">
                <a:latin typeface="Courier New" pitchFamily="49" charset="0"/>
              </a:rPr>
              <a:t> </a:t>
            </a:r>
            <a:r>
              <a:rPr lang="en-US" altLang="ru-RU" sz="2000" b="1">
                <a:latin typeface="Courier New" pitchFamily="49" charset="0"/>
              </a:rPr>
              <a:t>bool operator&gt; (const monstr &amp; M) { </a:t>
            </a:r>
          </a:p>
          <a:p>
            <a:pPr lvl="1" eaLnBrk="0" hangingPunct="0">
              <a:spcAft>
                <a:spcPts val="600"/>
              </a:spcAft>
            </a:pPr>
            <a:r>
              <a:rPr lang="en-US" altLang="ru-RU" sz="2000" b="1">
                <a:latin typeface="Courier New" pitchFamily="49" charset="0"/>
              </a:rPr>
              <a:t> if (health&gt; M.get_health ()) </a:t>
            </a:r>
          </a:p>
          <a:p>
            <a:pPr lvl="1" eaLnBrk="0" hangingPunct="0">
              <a:spcAft>
                <a:spcPts val="600"/>
              </a:spcAft>
            </a:pPr>
            <a:r>
              <a:rPr lang="en-US" altLang="ru-RU" sz="2000" b="1">
                <a:latin typeface="Courier New" pitchFamily="49" charset="0"/>
              </a:rPr>
              <a:t> return true;</a:t>
            </a:r>
          </a:p>
          <a:p>
            <a:pPr lvl="1" eaLnBrk="0" hangingPunct="0">
              <a:spcAft>
                <a:spcPts val="600"/>
              </a:spcAft>
            </a:pPr>
            <a:r>
              <a:rPr lang="en-US" altLang="ru-RU" sz="2000" b="1">
                <a:latin typeface="Courier New" pitchFamily="49" charset="0"/>
              </a:rPr>
              <a:t> </a:t>
            </a:r>
            <a:r>
              <a:rPr lang="ru-RU" altLang="ru-RU" sz="2000" b="1">
                <a:latin typeface="Courier New" pitchFamily="49" charset="0"/>
              </a:rPr>
              <a:t>return false; }</a:t>
            </a:r>
          </a:p>
          <a:p>
            <a:pPr lvl="1" eaLnBrk="0" hangingPunct="0">
              <a:spcAft>
                <a:spcPts val="600"/>
              </a:spcAft>
            </a:pPr>
            <a:r>
              <a:rPr lang="ru-RU" altLang="ru-RU" sz="2000" b="1">
                <a:latin typeface="Courier New" pitchFamily="49" charset="0"/>
              </a:rPr>
              <a:t>};</a:t>
            </a:r>
            <a:endParaRPr lang="ru-RU" altLang="ru-RU" sz="2000" b="1">
              <a:latin typeface="Times New Roman" pitchFamily="18" charset="0"/>
            </a:endParaRPr>
          </a:p>
        </p:txBody>
      </p:sp>
      <p:sp>
        <p:nvSpPr>
          <p:cNvPr id="29700" name="Text Box 4"/>
          <p:cNvSpPr txBox="1">
            <a:spLocks noChangeArrowheads="1"/>
          </p:cNvSpPr>
          <p:nvPr/>
        </p:nvSpPr>
        <p:spPr bwMode="auto">
          <a:xfrm>
            <a:off x="457200" y="4267200"/>
            <a:ext cx="86868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spcAft>
                <a:spcPts val="600"/>
              </a:spcAft>
            </a:pPr>
            <a:r>
              <a:rPr lang="ru-RU" altLang="ru-RU" sz="2400">
                <a:latin typeface="Arial" pitchFamily="34" charset="0"/>
              </a:rPr>
              <a:t>2. Outside of class:</a:t>
            </a:r>
            <a:endParaRPr lang="ru-RU" altLang="ru-RU" sz="2400">
              <a:latin typeface="Times New Roman" pitchFamily="18" charset="0"/>
            </a:endParaRPr>
          </a:p>
          <a:p>
            <a:pPr lvl="1" eaLnBrk="0" hangingPunct="0">
              <a:spcAft>
                <a:spcPts val="600"/>
              </a:spcAft>
            </a:pPr>
            <a:r>
              <a:rPr lang="en-US" altLang="ru-RU" sz="2000" b="1">
                <a:latin typeface="Courier New" pitchFamily="49" charset="0"/>
              </a:rPr>
              <a:t>bool operator&gt; (const monstr &amp; M1, const monstr &amp; M2) {</a:t>
            </a:r>
          </a:p>
          <a:p>
            <a:pPr lvl="1" eaLnBrk="0" hangingPunct="0">
              <a:spcAft>
                <a:spcPts val="600"/>
              </a:spcAft>
            </a:pPr>
            <a:r>
              <a:rPr lang="en-US" altLang="ru-RU" sz="2000" b="1">
                <a:latin typeface="Courier New" pitchFamily="49" charset="0"/>
              </a:rPr>
              <a:t> if (M1.get_health ()&gt; M2.get_health ()) </a:t>
            </a:r>
            <a:endParaRPr lang="ru-RU" altLang="ru-RU" sz="2000" b="1">
              <a:latin typeface="Courier New" pitchFamily="49" charset="0"/>
            </a:endParaRPr>
          </a:p>
          <a:p>
            <a:pPr lvl="1" eaLnBrk="0" hangingPunct="0">
              <a:spcAft>
                <a:spcPts val="600"/>
              </a:spcAft>
            </a:pPr>
            <a:r>
              <a:rPr lang="ru-RU" altLang="ru-RU" sz="2000" b="1">
                <a:latin typeface="Courier New" pitchFamily="49" charset="0"/>
              </a:rPr>
              <a:t> </a:t>
            </a:r>
            <a:r>
              <a:rPr lang="en-US" altLang="ru-RU" sz="2000" b="1">
                <a:latin typeface="Courier New" pitchFamily="49" charset="0"/>
              </a:rPr>
              <a:t>return true;</a:t>
            </a:r>
          </a:p>
          <a:p>
            <a:pPr lvl="1" eaLnBrk="0" hangingPunct="0">
              <a:spcAft>
                <a:spcPts val="600"/>
              </a:spcAft>
            </a:pPr>
            <a:r>
              <a:rPr lang="en-US" altLang="ru-RU" sz="2000" b="1">
                <a:latin typeface="Courier New" pitchFamily="49" charset="0"/>
              </a:rPr>
              <a:t> </a:t>
            </a:r>
            <a:r>
              <a:rPr lang="ru-RU" altLang="ru-RU" sz="2000" b="1">
                <a:latin typeface="Courier New" pitchFamily="49" charset="0"/>
              </a:rPr>
              <a:t>return false;</a:t>
            </a:r>
          </a:p>
          <a:p>
            <a:pPr lvl="1" eaLnBrk="0" hangingPunct="0">
              <a:spcAft>
                <a:spcPts val="600"/>
              </a:spcAft>
            </a:pPr>
            <a:r>
              <a:rPr lang="ru-RU" altLang="ru-RU" sz="2000" b="1">
                <a:latin typeface="Courier New" pitchFamily="49" charset="0"/>
              </a:rPr>
              <a:t>}</a:t>
            </a:r>
            <a:endParaRPr lang="ru-RU" altLang="ru-RU" sz="2000" b="1">
              <a:latin typeface="Times New Roman" pitchFamily="18" charset="0"/>
            </a:endParaRPr>
          </a:p>
        </p:txBody>
      </p:sp>
    </p:spTree>
    <p:extLst>
      <p:ext uri="{BB962C8B-B14F-4D97-AF65-F5344CB8AC3E}">
        <p14:creationId xmlns:p14="http://schemas.microsoft.com/office/powerpoint/2010/main" val="26887745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685800" y="404664"/>
            <a:ext cx="8229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ru-RU" altLang="ru-RU" sz="2400">
                <a:latin typeface="+mj-lt"/>
              </a:rPr>
              <a:t>assignment Overloading</a:t>
            </a:r>
            <a:endParaRPr lang="ru-RU" altLang="ru-RU" sz="3200">
              <a:latin typeface="+mj-lt"/>
            </a:endParaRPr>
          </a:p>
        </p:txBody>
      </p:sp>
      <p:sp>
        <p:nvSpPr>
          <p:cNvPr id="31747" name="Text Box 3"/>
          <p:cNvSpPr txBox="1">
            <a:spLocks noChangeArrowheads="1"/>
          </p:cNvSpPr>
          <p:nvPr/>
        </p:nvSpPr>
        <p:spPr bwMode="auto">
          <a:xfrm>
            <a:off x="838200" y="1066800"/>
            <a:ext cx="8305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ru-RU" altLang="ru-RU" sz="2000">
                <a:latin typeface="Arial" pitchFamily="34" charset="0"/>
              </a:rPr>
              <a:t>Operation function must return a reference to the object for which it is due, and take as a parameter a single argument - a reference to the object is assigned</a:t>
            </a:r>
          </a:p>
        </p:txBody>
      </p:sp>
      <p:sp>
        <p:nvSpPr>
          <p:cNvPr id="31748" name="Text Box 4"/>
          <p:cNvSpPr txBox="1">
            <a:spLocks noChangeArrowheads="1"/>
          </p:cNvSpPr>
          <p:nvPr/>
        </p:nvSpPr>
        <p:spPr bwMode="auto">
          <a:xfrm>
            <a:off x="228600" y="2286000"/>
            <a:ext cx="86868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Aft>
                <a:spcPts val="600"/>
              </a:spcAft>
            </a:pPr>
            <a:r>
              <a:rPr lang="en-US" altLang="ru-RU" sz="2000" dirty="0" err="1">
                <a:latin typeface="Courier New" panose="02070309020205020404" pitchFamily="49" charset="0"/>
                <a:cs typeface="Courier New" panose="02070309020205020404" pitchFamily="49" charset="0"/>
              </a:rPr>
              <a:t>const</a:t>
            </a:r>
            <a:r>
              <a:rPr lang="en-US" altLang="ru-RU" sz="2000" dirty="0">
                <a:latin typeface="Courier New" panose="02070309020205020404" pitchFamily="49" charset="0"/>
                <a:cs typeface="Courier New" panose="02070309020205020404" pitchFamily="49" charset="0"/>
              </a:rPr>
              <a:t> </a:t>
            </a:r>
            <a:r>
              <a:rPr lang="en-US" altLang="ru-RU" sz="2000" dirty="0" err="1">
                <a:latin typeface="Courier New" panose="02070309020205020404" pitchFamily="49" charset="0"/>
                <a:cs typeface="Courier New" panose="02070309020205020404" pitchFamily="49" charset="0"/>
              </a:rPr>
              <a:t>monstr</a:t>
            </a:r>
            <a:r>
              <a:rPr lang="en-US" altLang="ru-RU" sz="2000" dirty="0">
                <a:latin typeface="Courier New" panose="02070309020205020404" pitchFamily="49" charset="0"/>
                <a:cs typeface="Courier New" panose="02070309020205020404" pitchFamily="49" charset="0"/>
              </a:rPr>
              <a:t>&amp; Operator = (</a:t>
            </a:r>
            <a:r>
              <a:rPr lang="en-US" altLang="ru-RU" sz="2000" dirty="0" err="1">
                <a:latin typeface="Courier New" panose="02070309020205020404" pitchFamily="49" charset="0"/>
                <a:cs typeface="Courier New" panose="02070309020205020404" pitchFamily="49" charset="0"/>
              </a:rPr>
              <a:t>const</a:t>
            </a:r>
            <a:r>
              <a:rPr lang="en-US" altLang="ru-RU" sz="2000" dirty="0">
                <a:latin typeface="Courier New" panose="02070309020205020404" pitchFamily="49" charset="0"/>
                <a:cs typeface="Courier New" panose="02070309020205020404" pitchFamily="49" charset="0"/>
              </a:rPr>
              <a:t> </a:t>
            </a:r>
            <a:r>
              <a:rPr lang="en-US" altLang="ru-RU" sz="2000" dirty="0" err="1">
                <a:latin typeface="Courier New" panose="02070309020205020404" pitchFamily="49" charset="0"/>
                <a:cs typeface="Courier New" panose="02070309020205020404" pitchFamily="49" charset="0"/>
              </a:rPr>
              <a:t>monstr</a:t>
            </a:r>
            <a:r>
              <a:rPr lang="en-US" altLang="ru-RU" sz="2000" dirty="0">
                <a:latin typeface="Courier New" panose="02070309020205020404" pitchFamily="49" charset="0"/>
                <a:cs typeface="Courier New" panose="02070309020205020404" pitchFamily="49" charset="0"/>
              </a:rPr>
              <a:t> &amp; M) {</a:t>
            </a:r>
          </a:p>
          <a:p>
            <a:pPr eaLnBrk="0" hangingPunct="0">
              <a:spcAft>
                <a:spcPts val="600"/>
              </a:spcAft>
            </a:pPr>
            <a:r>
              <a:rPr lang="en-US" altLang="ru-RU" sz="2000" dirty="0">
                <a:latin typeface="Courier New" panose="02070309020205020404" pitchFamily="49" charset="0"/>
                <a:cs typeface="Courier New" panose="02070309020205020404" pitchFamily="49" charset="0"/>
              </a:rPr>
              <a:t> </a:t>
            </a:r>
            <a:r>
              <a:rPr lang="ru-RU" altLang="ru-RU" sz="2000" dirty="0">
                <a:latin typeface="Courier New" panose="02070309020205020404" pitchFamily="49" charset="0"/>
                <a:cs typeface="Courier New" panose="02070309020205020404" pitchFamily="49" charset="0"/>
              </a:rPr>
              <a:t>// Check to see </a:t>
            </a:r>
            <a:r>
              <a:rPr lang="ru-RU" altLang="ru-RU" sz="2000" dirty="0" err="1">
                <a:latin typeface="Courier New" panose="02070309020205020404" pitchFamily="49" charset="0"/>
                <a:cs typeface="Courier New" panose="02070309020205020404" pitchFamily="49" charset="0"/>
              </a:rPr>
              <a:t>samoprisvaivanie</a:t>
            </a:r>
            <a:r>
              <a:rPr lang="ru-RU" altLang="ru-RU" sz="2000" dirty="0">
                <a:latin typeface="Courier New" panose="02070309020205020404" pitchFamily="49" charset="0"/>
                <a:cs typeface="Courier New" panose="02070309020205020404" pitchFamily="49" charset="0"/>
              </a:rPr>
              <a:t>:</a:t>
            </a:r>
          </a:p>
          <a:p>
            <a:pPr eaLnBrk="0" hangingPunct="0">
              <a:spcAft>
                <a:spcPts val="600"/>
              </a:spcAft>
            </a:pPr>
            <a:r>
              <a:rPr lang="ru-RU" altLang="ru-RU" sz="2000" dirty="0">
                <a:latin typeface="Courier New" panose="02070309020205020404" pitchFamily="49" charset="0"/>
                <a:cs typeface="Courier New" panose="02070309020205020404" pitchFamily="49" charset="0"/>
              </a:rPr>
              <a:t> </a:t>
            </a:r>
            <a:r>
              <a:rPr lang="en-US" altLang="ru-RU" sz="2000" dirty="0">
                <a:latin typeface="Courier New" panose="02070309020205020404" pitchFamily="49" charset="0"/>
                <a:cs typeface="Courier New" panose="02070309020205020404" pitchFamily="49" charset="0"/>
              </a:rPr>
              <a:t>if (&amp; M == this) return * this;	</a:t>
            </a:r>
          </a:p>
          <a:p>
            <a:pPr eaLnBrk="0" hangingPunct="0">
              <a:spcAft>
                <a:spcPts val="600"/>
              </a:spcAft>
            </a:pPr>
            <a:r>
              <a:rPr lang="en-US" altLang="ru-RU" sz="2000" dirty="0">
                <a:latin typeface="Courier New" panose="02070309020205020404" pitchFamily="49" charset="0"/>
                <a:cs typeface="Courier New" panose="02070309020205020404" pitchFamily="49" charset="0"/>
              </a:rPr>
              <a:t> if (name) delete [] name;</a:t>
            </a:r>
          </a:p>
          <a:p>
            <a:pPr eaLnBrk="0" hangingPunct="0">
              <a:spcAft>
                <a:spcPts val="600"/>
              </a:spcAft>
            </a:pPr>
            <a:r>
              <a:rPr lang="en-US" altLang="ru-RU" sz="2000" dirty="0">
                <a:latin typeface="Courier New" panose="02070309020205020404" pitchFamily="49" charset="0"/>
                <a:cs typeface="Courier New" panose="02070309020205020404" pitchFamily="49" charset="0"/>
              </a:rPr>
              <a:t> if (M.name) {name = new char [</a:t>
            </a:r>
            <a:r>
              <a:rPr lang="en-US" altLang="ru-RU" sz="2000" dirty="0" err="1">
                <a:latin typeface="Courier New" panose="02070309020205020404" pitchFamily="49" charset="0"/>
                <a:cs typeface="Courier New" panose="02070309020205020404" pitchFamily="49" charset="0"/>
              </a:rPr>
              <a:t>strlen</a:t>
            </a:r>
            <a:r>
              <a:rPr lang="en-US" altLang="ru-RU" sz="2000" dirty="0">
                <a:latin typeface="Courier New" panose="02070309020205020404" pitchFamily="49" charset="0"/>
                <a:cs typeface="Courier New" panose="02070309020205020404" pitchFamily="49" charset="0"/>
              </a:rPr>
              <a:t>(M.name) + 1];</a:t>
            </a:r>
          </a:p>
          <a:p>
            <a:pPr eaLnBrk="0" hangingPunct="0">
              <a:spcAft>
                <a:spcPts val="600"/>
              </a:spcAft>
            </a:pPr>
            <a:r>
              <a:rPr lang="en-US" altLang="ru-RU" sz="2000" dirty="0">
                <a:latin typeface="Courier New" panose="02070309020205020404" pitchFamily="49" charset="0"/>
                <a:cs typeface="Courier New" panose="02070309020205020404" pitchFamily="49" charset="0"/>
              </a:rPr>
              <a:t> </a:t>
            </a:r>
            <a:r>
              <a:rPr lang="en-US" altLang="ru-RU" sz="2000" dirty="0" err="1">
                <a:latin typeface="Courier New" panose="02070309020205020404" pitchFamily="49" charset="0"/>
                <a:cs typeface="Courier New" panose="02070309020205020404" pitchFamily="49" charset="0"/>
              </a:rPr>
              <a:t>strcpy</a:t>
            </a:r>
            <a:r>
              <a:rPr lang="en-US" altLang="ru-RU" sz="2000" dirty="0">
                <a:latin typeface="Courier New" panose="02070309020205020404" pitchFamily="49" charset="0"/>
                <a:cs typeface="Courier New" panose="02070309020205020404" pitchFamily="49" charset="0"/>
              </a:rPr>
              <a:t>(Name, M.name);}</a:t>
            </a:r>
          </a:p>
          <a:p>
            <a:pPr eaLnBrk="0" hangingPunct="0">
              <a:spcAft>
                <a:spcPts val="600"/>
              </a:spcAft>
            </a:pPr>
            <a:r>
              <a:rPr lang="en-US" altLang="ru-RU" sz="2000" dirty="0">
                <a:latin typeface="Courier New" panose="02070309020205020404" pitchFamily="49" charset="0"/>
                <a:cs typeface="Courier New" panose="02070309020205020404" pitchFamily="49" charset="0"/>
              </a:rPr>
              <a:t> else name = 0;</a:t>
            </a:r>
          </a:p>
          <a:p>
            <a:pPr eaLnBrk="0" hangingPunct="0">
              <a:spcAft>
                <a:spcPts val="600"/>
              </a:spcAft>
            </a:pPr>
            <a:r>
              <a:rPr lang="en-US" altLang="ru-RU" sz="2000" dirty="0">
                <a:latin typeface="Courier New" panose="02070309020205020404" pitchFamily="49" charset="0"/>
                <a:cs typeface="Courier New" panose="02070309020205020404" pitchFamily="49" charset="0"/>
              </a:rPr>
              <a:t> health = </a:t>
            </a:r>
            <a:r>
              <a:rPr lang="en-US" altLang="ru-RU" sz="2000" dirty="0" err="1">
                <a:latin typeface="Courier New" panose="02070309020205020404" pitchFamily="49" charset="0"/>
                <a:cs typeface="Courier New" panose="02070309020205020404" pitchFamily="49" charset="0"/>
              </a:rPr>
              <a:t>M.health</a:t>
            </a:r>
            <a:r>
              <a:rPr lang="en-US" altLang="ru-RU" sz="2000" dirty="0">
                <a:latin typeface="Courier New" panose="02070309020205020404" pitchFamily="49" charset="0"/>
                <a:cs typeface="Courier New" panose="02070309020205020404" pitchFamily="49" charset="0"/>
              </a:rPr>
              <a:t>; ammo =</a:t>
            </a:r>
            <a:r>
              <a:rPr lang="en-US" altLang="ru-RU" sz="2000" dirty="0" err="1">
                <a:latin typeface="Courier New" panose="02070309020205020404" pitchFamily="49" charset="0"/>
                <a:cs typeface="Courier New" panose="02070309020205020404" pitchFamily="49" charset="0"/>
              </a:rPr>
              <a:t>M.ammo</a:t>
            </a:r>
            <a:r>
              <a:rPr lang="en-US" altLang="ru-RU" sz="2000" dirty="0">
                <a:latin typeface="Courier New" panose="02070309020205020404" pitchFamily="49" charset="0"/>
                <a:cs typeface="Courier New" panose="02070309020205020404" pitchFamily="49" charset="0"/>
              </a:rPr>
              <a:t>; skin =</a:t>
            </a:r>
            <a:r>
              <a:rPr lang="en-US" altLang="ru-RU" sz="2000" dirty="0" err="1">
                <a:latin typeface="Courier New" panose="02070309020205020404" pitchFamily="49" charset="0"/>
                <a:cs typeface="Courier New" panose="02070309020205020404" pitchFamily="49" charset="0"/>
              </a:rPr>
              <a:t>M.skin</a:t>
            </a:r>
            <a:r>
              <a:rPr lang="en-US" altLang="ru-RU" sz="2000" dirty="0">
                <a:latin typeface="Courier New" panose="02070309020205020404" pitchFamily="49" charset="0"/>
                <a:cs typeface="Courier New" panose="02070309020205020404" pitchFamily="49" charset="0"/>
              </a:rPr>
              <a:t>;</a:t>
            </a:r>
          </a:p>
          <a:p>
            <a:pPr eaLnBrk="0" hangingPunct="0">
              <a:spcAft>
                <a:spcPts val="600"/>
              </a:spcAft>
            </a:pPr>
            <a:r>
              <a:rPr lang="en-US" altLang="ru-RU" sz="2000" dirty="0">
                <a:latin typeface="Courier New" panose="02070309020205020404" pitchFamily="49" charset="0"/>
                <a:cs typeface="Courier New" panose="02070309020205020404" pitchFamily="49" charset="0"/>
              </a:rPr>
              <a:t> </a:t>
            </a:r>
            <a:r>
              <a:rPr lang="ru-RU" altLang="ru-RU" sz="2000" dirty="0" err="1">
                <a:latin typeface="Courier New" panose="02070309020205020404" pitchFamily="49" charset="0"/>
                <a:cs typeface="Courier New" panose="02070309020205020404" pitchFamily="49" charset="0"/>
              </a:rPr>
              <a:t>return</a:t>
            </a:r>
            <a:r>
              <a:rPr lang="ru-RU" altLang="ru-RU" sz="2000" dirty="0">
                <a:latin typeface="Courier New" panose="02070309020205020404" pitchFamily="49" charset="0"/>
                <a:cs typeface="Courier New" panose="02070309020205020404" pitchFamily="49" charset="0"/>
              </a:rPr>
              <a:t> *</a:t>
            </a:r>
            <a:r>
              <a:rPr lang="ru-RU" altLang="ru-RU" sz="2000" dirty="0" err="1">
                <a:latin typeface="Courier New" panose="02070309020205020404" pitchFamily="49" charset="0"/>
                <a:cs typeface="Courier New" panose="02070309020205020404" pitchFamily="49" charset="0"/>
              </a:rPr>
              <a:t>this</a:t>
            </a:r>
            <a:r>
              <a:rPr lang="ru-RU" altLang="ru-RU" sz="2000" dirty="0">
                <a:latin typeface="Courier New" panose="02070309020205020404" pitchFamily="49" charset="0"/>
                <a:cs typeface="Courier New" panose="02070309020205020404" pitchFamily="49" charset="0"/>
              </a:rPr>
              <a:t>;}</a:t>
            </a:r>
          </a:p>
        </p:txBody>
      </p:sp>
      <p:sp>
        <p:nvSpPr>
          <p:cNvPr id="31749" name="Text Box 5"/>
          <p:cNvSpPr txBox="1">
            <a:spLocks noChangeArrowheads="1"/>
          </p:cNvSpPr>
          <p:nvPr/>
        </p:nvSpPr>
        <p:spPr bwMode="auto">
          <a:xfrm>
            <a:off x="5410200" y="5715000"/>
            <a:ext cx="3429000" cy="908050"/>
          </a:xfrm>
          <a:prstGeom prst="rect">
            <a:avLst/>
          </a:prstGeom>
          <a:solidFill>
            <a:schemeClr val="accent2"/>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eaLnBrk="0" hangingPunct="0">
              <a:spcAft>
                <a:spcPts val="600"/>
              </a:spcAft>
            </a:pPr>
            <a:r>
              <a:rPr lang="en-US" altLang="ru-RU" sz="2400">
                <a:latin typeface="Arial Narrow" pitchFamily="34" charset="0"/>
              </a:rPr>
              <a:t>monstr A (10), B, C;</a:t>
            </a:r>
          </a:p>
          <a:p>
            <a:pPr lvl="1" eaLnBrk="0" hangingPunct="0">
              <a:spcAft>
                <a:spcPts val="600"/>
              </a:spcAft>
            </a:pPr>
            <a:r>
              <a:rPr lang="en-US" altLang="ru-RU" sz="2400">
                <a:latin typeface="Arial Narrow" pitchFamily="34" charset="0"/>
              </a:rPr>
              <a:t>C = B = A;</a:t>
            </a:r>
            <a:endParaRPr lang="ru-RU" altLang="ru-RU" sz="2400">
              <a:latin typeface="Times New Roman" pitchFamily="18" charset="0"/>
            </a:endParaRPr>
          </a:p>
        </p:txBody>
      </p:sp>
    </p:spTree>
    <p:extLst>
      <p:ext uri="{BB962C8B-B14F-4D97-AF65-F5344CB8AC3E}">
        <p14:creationId xmlns:p14="http://schemas.microsoft.com/office/powerpoint/2010/main" val="55207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p:txBody>
          <a:bodyPr/>
          <a:lstStyle/>
          <a:p>
            <a:endParaRPr lang="en-US" dirty="0" smtClean="0"/>
          </a:p>
          <a:p>
            <a:r>
              <a:rPr lang="en-US" dirty="0" smtClean="0"/>
              <a:t>p</a:t>
            </a:r>
            <a:r>
              <a:rPr lang="ru-RU" dirty="0" err="1" smtClean="0"/>
              <a:t>ointer</a:t>
            </a:r>
            <a:r>
              <a:rPr lang="ru-RU" dirty="0" smtClean="0"/>
              <a:t> </a:t>
            </a:r>
            <a:r>
              <a:rPr lang="en-US" dirty="0" smtClean="0"/>
              <a:t>this</a:t>
            </a:r>
          </a:p>
          <a:p>
            <a:r>
              <a:rPr lang="ru-RU" dirty="0" err="1" smtClean="0"/>
              <a:t>friend</a:t>
            </a:r>
            <a:r>
              <a:rPr lang="ru-RU" dirty="0" smtClean="0"/>
              <a:t> </a:t>
            </a:r>
            <a:r>
              <a:rPr lang="en-US" dirty="0" smtClean="0"/>
              <a:t>functions</a:t>
            </a:r>
            <a:endParaRPr lang="ru-RU" dirty="0" smtClean="0"/>
          </a:p>
          <a:p>
            <a:r>
              <a:rPr lang="ru-RU" dirty="0" err="1" smtClean="0"/>
              <a:t>operat</a:t>
            </a:r>
            <a:r>
              <a:rPr lang="en-US" dirty="0" err="1" smtClean="0"/>
              <a:t>ors</a:t>
            </a:r>
            <a:r>
              <a:rPr lang="ru-RU" dirty="0" smtClean="0"/>
              <a:t> </a:t>
            </a:r>
            <a:r>
              <a:rPr lang="en-US" dirty="0" smtClean="0"/>
              <a:t>o</a:t>
            </a:r>
            <a:r>
              <a:rPr lang="ru-RU" dirty="0" err="1" smtClean="0"/>
              <a:t>verloading</a:t>
            </a:r>
            <a:endParaRPr lang="ru-RU" dirty="0" smtClean="0"/>
          </a:p>
          <a:p>
            <a:endParaRPr lang="ru-RU" dirty="0"/>
          </a:p>
        </p:txBody>
      </p:sp>
    </p:spTree>
    <p:extLst>
      <p:ext uri="{BB962C8B-B14F-4D97-AF65-F5344CB8AC3E}">
        <p14:creationId xmlns:p14="http://schemas.microsoft.com/office/powerpoint/2010/main" val="41475020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685800" y="381000"/>
            <a:ext cx="7315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ru-RU" altLang="ru-RU" sz="2800" dirty="0">
                <a:latin typeface="+mj-lt"/>
              </a:rPr>
              <a:t>operations Overloading </a:t>
            </a:r>
            <a:r>
              <a:rPr lang="ru-RU" altLang="ru-RU" sz="2800" dirty="0" err="1">
                <a:latin typeface="+mj-lt"/>
              </a:rPr>
              <a:t>new</a:t>
            </a:r>
            <a:r>
              <a:rPr lang="ru-RU" altLang="ru-RU" sz="2800" dirty="0">
                <a:latin typeface="+mj-lt"/>
              </a:rPr>
              <a:t> and </a:t>
            </a:r>
            <a:r>
              <a:rPr lang="ru-RU" altLang="ru-RU" sz="2800" dirty="0" err="1">
                <a:latin typeface="+mj-lt"/>
              </a:rPr>
              <a:t>delete</a:t>
            </a:r>
            <a:endParaRPr lang="ru-RU" altLang="ru-RU" sz="3200" dirty="0">
              <a:latin typeface="+mj-lt"/>
            </a:endParaRPr>
          </a:p>
        </p:txBody>
      </p:sp>
      <p:sp>
        <p:nvSpPr>
          <p:cNvPr id="32771" name="Text Box 3"/>
          <p:cNvSpPr txBox="1">
            <a:spLocks noChangeArrowheads="1"/>
          </p:cNvSpPr>
          <p:nvPr/>
        </p:nvSpPr>
        <p:spPr bwMode="auto">
          <a:xfrm>
            <a:off x="228600" y="1295400"/>
            <a:ext cx="8686800" cy="547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just" eaLnBrk="0" hangingPunct="0">
              <a:lnSpc>
                <a:spcPct val="120000"/>
              </a:lnSpc>
              <a:spcAft>
                <a:spcPts val="600"/>
              </a:spcAft>
              <a:buFont typeface="Wingdings" pitchFamily="2" charset="2"/>
              <a:buChar char="l"/>
            </a:pPr>
            <a:r>
              <a:rPr lang="ru-RU" altLang="ru-RU" sz="2000">
                <a:latin typeface="Arial" pitchFamily="34" charset="0"/>
              </a:rPr>
              <a:t>they do not need to pass a parameter class type;</a:t>
            </a:r>
          </a:p>
          <a:p>
            <a:pPr lvl="1" algn="just" eaLnBrk="0" hangingPunct="0">
              <a:lnSpc>
                <a:spcPct val="120000"/>
              </a:lnSpc>
              <a:spcAft>
                <a:spcPts val="600"/>
              </a:spcAft>
            </a:pPr>
            <a:r>
              <a:rPr lang="ru-RU" altLang="ru-RU" sz="2000">
                <a:latin typeface="Arial" pitchFamily="34" charset="0"/>
              </a:rPr>
              <a:t>the first parameter of the function </a:t>
            </a:r>
            <a:r>
              <a:rPr lang="en-US" altLang="ru-RU" sz="2000">
                <a:latin typeface="Arial" pitchFamily="34" charset="0"/>
              </a:rPr>
              <a:t>new</a:t>
            </a:r>
            <a:r>
              <a:rPr lang="ru-RU" altLang="ru-RU" sz="2000">
                <a:latin typeface="Arial" pitchFamily="34" charset="0"/>
              </a:rPr>
              <a:t> and </a:t>
            </a:r>
            <a:r>
              <a:rPr lang="en-US" altLang="ru-RU" sz="2000">
                <a:latin typeface="Arial" pitchFamily="34" charset="0"/>
              </a:rPr>
              <a:t>new [] </a:t>
            </a:r>
            <a:r>
              <a:rPr lang="ru-RU" altLang="ru-RU" sz="2000">
                <a:latin typeface="Arial" pitchFamily="34" charset="0"/>
              </a:rPr>
              <a:t>be transmitted type of object size </a:t>
            </a:r>
            <a:r>
              <a:rPr lang="en-US" altLang="ru-RU" sz="2000">
                <a:latin typeface="Arial" pitchFamily="34" charset="0"/>
              </a:rPr>
              <a:t>size_t (this is the type returned by the sizeof operator, defined in &lt;stddef.h&gt; header file); the call is passed to the function implicitly;</a:t>
            </a:r>
          </a:p>
          <a:p>
            <a:pPr lvl="1" algn="just" eaLnBrk="0" hangingPunct="0">
              <a:lnSpc>
                <a:spcPct val="120000"/>
              </a:lnSpc>
              <a:spcAft>
                <a:spcPts val="600"/>
              </a:spcAft>
              <a:buFont typeface="Wingdings" pitchFamily="2" charset="2"/>
              <a:buChar char="l"/>
            </a:pPr>
            <a:r>
              <a:rPr lang="ru-RU" altLang="ru-RU" sz="2000">
                <a:latin typeface="Arial" pitchFamily="34" charset="0"/>
              </a:rPr>
              <a:t>they should be determined by the type of the return value </a:t>
            </a:r>
            <a:r>
              <a:rPr lang="en-US" altLang="ru-RU" sz="2000">
                <a:latin typeface="Arial" pitchFamily="34" charset="0"/>
              </a:rPr>
              <a:t>void *</a:t>
            </a:r>
            <a:r>
              <a:rPr lang="ru-RU" altLang="ru-RU" sz="2000">
                <a:latin typeface="Arial" pitchFamily="34" charset="0"/>
              </a:rPr>
              <a:t>, even </a:t>
            </a:r>
            <a:r>
              <a:rPr lang="en-US" altLang="ru-RU" sz="2000">
                <a:latin typeface="Arial" pitchFamily="34" charset="0"/>
              </a:rPr>
              <a:t>return</a:t>
            </a:r>
            <a:r>
              <a:rPr lang="ru-RU" altLang="ru-RU" sz="2000">
                <a:latin typeface="Arial" pitchFamily="34" charset="0"/>
              </a:rPr>
              <a:t> returns a pointer to other types of (usually a class);</a:t>
            </a:r>
          </a:p>
          <a:p>
            <a:pPr lvl="1" algn="just" eaLnBrk="0" hangingPunct="0">
              <a:lnSpc>
                <a:spcPct val="120000"/>
              </a:lnSpc>
              <a:spcAft>
                <a:spcPts val="600"/>
              </a:spcAft>
              <a:buFont typeface="Wingdings" pitchFamily="2" charset="2"/>
              <a:buChar char="l"/>
            </a:pPr>
            <a:r>
              <a:rPr lang="ru-RU" altLang="ru-RU" sz="2000">
                <a:latin typeface="Arial" pitchFamily="34" charset="0"/>
              </a:rPr>
              <a:t>operation </a:t>
            </a:r>
            <a:r>
              <a:rPr lang="en-US" altLang="ru-RU" sz="2000">
                <a:latin typeface="Arial" pitchFamily="34" charset="0"/>
              </a:rPr>
              <a:t>delete</a:t>
            </a:r>
            <a:r>
              <a:rPr lang="ru-RU" altLang="ru-RU" sz="2000">
                <a:latin typeface="Arial" pitchFamily="34" charset="0"/>
              </a:rPr>
              <a:t> must have a return type </a:t>
            </a:r>
            <a:r>
              <a:rPr lang="en-US" altLang="ru-RU" sz="2000">
                <a:latin typeface="Arial" pitchFamily="34" charset="0"/>
              </a:rPr>
              <a:t>void</a:t>
            </a:r>
            <a:r>
              <a:rPr lang="ru-RU" altLang="ru-RU" sz="2000">
                <a:latin typeface="Arial" pitchFamily="34" charset="0"/>
              </a:rPr>
              <a:t> and the first argument of type </a:t>
            </a:r>
            <a:r>
              <a:rPr lang="en-US" altLang="ru-RU" sz="2000">
                <a:latin typeface="Arial" pitchFamily="34" charset="0"/>
              </a:rPr>
              <a:t>void *;</a:t>
            </a:r>
          </a:p>
          <a:p>
            <a:pPr lvl="1" algn="just" eaLnBrk="0" hangingPunct="0">
              <a:lnSpc>
                <a:spcPct val="120000"/>
              </a:lnSpc>
              <a:spcAft>
                <a:spcPts val="600"/>
              </a:spcAft>
              <a:buFont typeface="Wingdings" pitchFamily="2" charset="2"/>
              <a:buChar char="l"/>
            </a:pPr>
            <a:r>
              <a:rPr lang="ru-RU" altLang="ru-RU" sz="2000">
                <a:latin typeface="Arial" pitchFamily="34" charset="0"/>
              </a:rPr>
              <a:t>Operation allocation and deallocation are static class members.</a:t>
            </a:r>
          </a:p>
          <a:p>
            <a:pPr eaLnBrk="0" hangingPunct="0">
              <a:lnSpc>
                <a:spcPct val="120000"/>
              </a:lnSpc>
              <a:spcBef>
                <a:spcPct val="50000"/>
              </a:spcBef>
            </a:pPr>
            <a:endParaRPr lang="ru-RU" altLang="ru-RU" sz="2400">
              <a:latin typeface="Times New Roman" pitchFamily="18" charset="0"/>
            </a:endParaRPr>
          </a:p>
        </p:txBody>
      </p:sp>
    </p:spTree>
    <p:extLst>
      <p:ext uri="{BB962C8B-B14F-4D97-AF65-F5344CB8AC3E}">
        <p14:creationId xmlns:p14="http://schemas.microsoft.com/office/powerpoint/2010/main" val="28131718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467544" y="487025"/>
            <a:ext cx="79248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52413" algn="l"/>
                <a:tab pos="504825" algn="l"/>
                <a:tab pos="755650" algn="l"/>
                <a:tab pos="1008063" algn="l"/>
                <a:tab pos="1260475" algn="l"/>
                <a:tab pos="1511300" algn="l"/>
                <a:tab pos="1763713" algn="l"/>
                <a:tab pos="2016125" algn="l"/>
                <a:tab pos="2268538" algn="l"/>
                <a:tab pos="2771775" algn="l"/>
                <a:tab pos="3024188" algn="l"/>
                <a:tab pos="3276600" algn="l"/>
                <a:tab pos="3529013" algn="l"/>
                <a:tab pos="3781425" algn="l"/>
                <a:tab pos="4032250" algn="l"/>
                <a:tab pos="4284663" algn="l"/>
                <a:tab pos="4537075" algn="l"/>
              </a:tabLst>
              <a:defRPr sz="2400">
                <a:solidFill>
                  <a:schemeClr val="tx1"/>
                </a:solidFill>
                <a:latin typeface="Times New Roman" pitchFamily="18" charset="0"/>
              </a:defRPr>
            </a:lvl1pPr>
            <a:lvl2pPr>
              <a:tabLst>
                <a:tab pos="252413" algn="l"/>
                <a:tab pos="504825" algn="l"/>
                <a:tab pos="755650" algn="l"/>
                <a:tab pos="1008063" algn="l"/>
                <a:tab pos="1260475" algn="l"/>
                <a:tab pos="1511300" algn="l"/>
                <a:tab pos="1763713" algn="l"/>
                <a:tab pos="2016125" algn="l"/>
                <a:tab pos="2268538" algn="l"/>
                <a:tab pos="2771775" algn="l"/>
                <a:tab pos="3024188" algn="l"/>
                <a:tab pos="3276600" algn="l"/>
                <a:tab pos="3529013" algn="l"/>
                <a:tab pos="3781425" algn="l"/>
                <a:tab pos="4032250" algn="l"/>
                <a:tab pos="4284663" algn="l"/>
                <a:tab pos="4537075" algn="l"/>
              </a:tabLst>
              <a:defRPr sz="2400">
                <a:solidFill>
                  <a:schemeClr val="tx1"/>
                </a:solidFill>
                <a:latin typeface="Times New Roman" pitchFamily="18" charset="0"/>
              </a:defRPr>
            </a:lvl2pPr>
            <a:lvl3pPr>
              <a:tabLst>
                <a:tab pos="252413" algn="l"/>
                <a:tab pos="504825" algn="l"/>
                <a:tab pos="755650" algn="l"/>
                <a:tab pos="1008063" algn="l"/>
                <a:tab pos="1260475" algn="l"/>
                <a:tab pos="1511300" algn="l"/>
                <a:tab pos="1763713" algn="l"/>
                <a:tab pos="2016125" algn="l"/>
                <a:tab pos="2268538" algn="l"/>
                <a:tab pos="2771775" algn="l"/>
                <a:tab pos="3024188" algn="l"/>
                <a:tab pos="3276600" algn="l"/>
                <a:tab pos="3529013" algn="l"/>
                <a:tab pos="3781425" algn="l"/>
                <a:tab pos="4032250" algn="l"/>
                <a:tab pos="4284663" algn="l"/>
                <a:tab pos="4537075" algn="l"/>
              </a:tabLst>
              <a:defRPr sz="2400">
                <a:solidFill>
                  <a:schemeClr val="tx1"/>
                </a:solidFill>
                <a:latin typeface="Times New Roman" pitchFamily="18" charset="0"/>
              </a:defRPr>
            </a:lvl3pPr>
            <a:lvl4pPr>
              <a:tabLst>
                <a:tab pos="252413" algn="l"/>
                <a:tab pos="504825" algn="l"/>
                <a:tab pos="755650" algn="l"/>
                <a:tab pos="1008063" algn="l"/>
                <a:tab pos="1260475" algn="l"/>
                <a:tab pos="1511300" algn="l"/>
                <a:tab pos="1763713" algn="l"/>
                <a:tab pos="2016125" algn="l"/>
                <a:tab pos="2268538" algn="l"/>
                <a:tab pos="2771775" algn="l"/>
                <a:tab pos="3024188" algn="l"/>
                <a:tab pos="3276600" algn="l"/>
                <a:tab pos="3529013" algn="l"/>
                <a:tab pos="3781425" algn="l"/>
                <a:tab pos="4032250" algn="l"/>
                <a:tab pos="4284663" algn="l"/>
                <a:tab pos="4537075" algn="l"/>
              </a:tabLst>
              <a:defRPr sz="2400">
                <a:solidFill>
                  <a:schemeClr val="tx1"/>
                </a:solidFill>
                <a:latin typeface="Times New Roman" pitchFamily="18" charset="0"/>
              </a:defRPr>
            </a:lvl4pPr>
            <a:lvl5pPr>
              <a:tabLst>
                <a:tab pos="252413" algn="l"/>
                <a:tab pos="504825" algn="l"/>
                <a:tab pos="755650" algn="l"/>
                <a:tab pos="1008063" algn="l"/>
                <a:tab pos="1260475" algn="l"/>
                <a:tab pos="1511300" algn="l"/>
                <a:tab pos="1763713" algn="l"/>
                <a:tab pos="2016125" algn="l"/>
                <a:tab pos="2268538" algn="l"/>
                <a:tab pos="2771775" algn="l"/>
                <a:tab pos="3024188" algn="l"/>
                <a:tab pos="3276600" algn="l"/>
                <a:tab pos="3529013" algn="l"/>
                <a:tab pos="3781425" algn="l"/>
                <a:tab pos="4032250" algn="l"/>
                <a:tab pos="4284663" algn="l"/>
                <a:tab pos="4537075" algn="l"/>
              </a:tabLst>
              <a:defRPr sz="2400">
                <a:solidFill>
                  <a:schemeClr val="tx1"/>
                </a:solidFill>
                <a:latin typeface="Times New Roman" pitchFamily="18" charset="0"/>
              </a:defRPr>
            </a:lvl5pPr>
            <a:lvl6pPr fontAlgn="base">
              <a:spcBef>
                <a:spcPct val="0"/>
              </a:spcBef>
              <a:spcAft>
                <a:spcPct val="0"/>
              </a:spcAft>
              <a:tabLst>
                <a:tab pos="252413" algn="l"/>
                <a:tab pos="504825" algn="l"/>
                <a:tab pos="755650" algn="l"/>
                <a:tab pos="1008063" algn="l"/>
                <a:tab pos="1260475" algn="l"/>
                <a:tab pos="1511300" algn="l"/>
                <a:tab pos="1763713" algn="l"/>
                <a:tab pos="2016125" algn="l"/>
                <a:tab pos="2268538" algn="l"/>
                <a:tab pos="2771775" algn="l"/>
                <a:tab pos="3024188" algn="l"/>
                <a:tab pos="3276600" algn="l"/>
                <a:tab pos="3529013" algn="l"/>
                <a:tab pos="3781425" algn="l"/>
                <a:tab pos="4032250" algn="l"/>
                <a:tab pos="4284663" algn="l"/>
                <a:tab pos="4537075" algn="l"/>
              </a:tabLst>
              <a:defRPr sz="2400">
                <a:solidFill>
                  <a:schemeClr val="tx1"/>
                </a:solidFill>
                <a:latin typeface="Times New Roman" pitchFamily="18" charset="0"/>
              </a:defRPr>
            </a:lvl6pPr>
            <a:lvl7pPr fontAlgn="base">
              <a:spcBef>
                <a:spcPct val="0"/>
              </a:spcBef>
              <a:spcAft>
                <a:spcPct val="0"/>
              </a:spcAft>
              <a:tabLst>
                <a:tab pos="252413" algn="l"/>
                <a:tab pos="504825" algn="l"/>
                <a:tab pos="755650" algn="l"/>
                <a:tab pos="1008063" algn="l"/>
                <a:tab pos="1260475" algn="l"/>
                <a:tab pos="1511300" algn="l"/>
                <a:tab pos="1763713" algn="l"/>
                <a:tab pos="2016125" algn="l"/>
                <a:tab pos="2268538" algn="l"/>
                <a:tab pos="2771775" algn="l"/>
                <a:tab pos="3024188" algn="l"/>
                <a:tab pos="3276600" algn="l"/>
                <a:tab pos="3529013" algn="l"/>
                <a:tab pos="3781425" algn="l"/>
                <a:tab pos="4032250" algn="l"/>
                <a:tab pos="4284663" algn="l"/>
                <a:tab pos="4537075" algn="l"/>
              </a:tabLst>
              <a:defRPr sz="2400">
                <a:solidFill>
                  <a:schemeClr val="tx1"/>
                </a:solidFill>
                <a:latin typeface="Times New Roman" pitchFamily="18" charset="0"/>
              </a:defRPr>
            </a:lvl7pPr>
            <a:lvl8pPr fontAlgn="base">
              <a:spcBef>
                <a:spcPct val="0"/>
              </a:spcBef>
              <a:spcAft>
                <a:spcPct val="0"/>
              </a:spcAft>
              <a:tabLst>
                <a:tab pos="252413" algn="l"/>
                <a:tab pos="504825" algn="l"/>
                <a:tab pos="755650" algn="l"/>
                <a:tab pos="1008063" algn="l"/>
                <a:tab pos="1260475" algn="l"/>
                <a:tab pos="1511300" algn="l"/>
                <a:tab pos="1763713" algn="l"/>
                <a:tab pos="2016125" algn="l"/>
                <a:tab pos="2268538" algn="l"/>
                <a:tab pos="2771775" algn="l"/>
                <a:tab pos="3024188" algn="l"/>
                <a:tab pos="3276600" algn="l"/>
                <a:tab pos="3529013" algn="l"/>
                <a:tab pos="3781425" algn="l"/>
                <a:tab pos="4032250" algn="l"/>
                <a:tab pos="4284663" algn="l"/>
                <a:tab pos="4537075" algn="l"/>
              </a:tabLst>
              <a:defRPr sz="2400">
                <a:solidFill>
                  <a:schemeClr val="tx1"/>
                </a:solidFill>
                <a:latin typeface="Times New Roman" pitchFamily="18" charset="0"/>
              </a:defRPr>
            </a:lvl8pPr>
            <a:lvl9pPr fontAlgn="base">
              <a:spcBef>
                <a:spcPct val="0"/>
              </a:spcBef>
              <a:spcAft>
                <a:spcPct val="0"/>
              </a:spcAft>
              <a:tabLst>
                <a:tab pos="252413" algn="l"/>
                <a:tab pos="504825" algn="l"/>
                <a:tab pos="755650" algn="l"/>
                <a:tab pos="1008063" algn="l"/>
                <a:tab pos="1260475" algn="l"/>
                <a:tab pos="1511300" algn="l"/>
                <a:tab pos="1763713" algn="l"/>
                <a:tab pos="2016125" algn="l"/>
                <a:tab pos="2268538" algn="l"/>
                <a:tab pos="2771775" algn="l"/>
                <a:tab pos="3024188" algn="l"/>
                <a:tab pos="3276600" algn="l"/>
                <a:tab pos="3529013" algn="l"/>
                <a:tab pos="3781425" algn="l"/>
                <a:tab pos="4032250" algn="l"/>
                <a:tab pos="4284663" algn="l"/>
                <a:tab pos="4537075" algn="l"/>
              </a:tabLst>
              <a:defRPr sz="2400">
                <a:solidFill>
                  <a:schemeClr val="tx1"/>
                </a:solidFill>
                <a:latin typeface="Times New Roman" pitchFamily="18" charset="0"/>
              </a:defRPr>
            </a:lvl9pPr>
          </a:lstStyle>
          <a:p>
            <a:r>
              <a:rPr lang="en-US" altLang="ru-RU" sz="2000" dirty="0">
                <a:latin typeface="Courier New" panose="02070309020205020404" pitchFamily="49" charset="0"/>
                <a:cs typeface="Courier New" panose="02070309020205020404" pitchFamily="49" charset="0"/>
              </a:rPr>
              <a:t>class </a:t>
            </a:r>
            <a:r>
              <a:rPr lang="en-US" altLang="ru-RU" sz="2000" dirty="0" err="1">
                <a:latin typeface="Courier New" panose="02070309020205020404" pitchFamily="49" charset="0"/>
                <a:cs typeface="Courier New" panose="02070309020205020404" pitchFamily="49" charset="0"/>
              </a:rPr>
              <a:t>Obj</a:t>
            </a:r>
            <a:r>
              <a:rPr lang="en-US" altLang="ru-RU" sz="2000" dirty="0">
                <a:latin typeface="Courier New" panose="02070309020205020404" pitchFamily="49" charset="0"/>
                <a:cs typeface="Courier New" panose="02070309020205020404" pitchFamily="49" charset="0"/>
              </a:rPr>
              <a:t> {...};</a:t>
            </a:r>
            <a:endParaRPr lang="ru-RU" altLang="ru-RU" sz="2000" dirty="0">
              <a:latin typeface="Courier New" panose="02070309020205020404" pitchFamily="49" charset="0"/>
              <a:cs typeface="Courier New" panose="02070309020205020404" pitchFamily="49" charset="0"/>
            </a:endParaRPr>
          </a:p>
          <a:p>
            <a:pPr eaLnBrk="0" hangingPunct="0"/>
            <a:r>
              <a:rPr lang="en-US" altLang="ru-RU" sz="2000" dirty="0">
                <a:latin typeface="Courier New" panose="02070309020205020404" pitchFamily="49" charset="0"/>
                <a:cs typeface="Courier New" panose="02070309020205020404" pitchFamily="49" charset="0"/>
              </a:rPr>
              <a:t>class </a:t>
            </a:r>
            <a:r>
              <a:rPr lang="en-US" altLang="ru-RU" sz="2000" dirty="0" err="1">
                <a:latin typeface="Courier New" panose="02070309020205020404" pitchFamily="49" charset="0"/>
                <a:cs typeface="Courier New" panose="02070309020205020404" pitchFamily="49" charset="0"/>
              </a:rPr>
              <a:t>pObj</a:t>
            </a:r>
            <a:r>
              <a:rPr lang="en-US" altLang="ru-RU" sz="2000" dirty="0">
                <a:latin typeface="Courier New" panose="02070309020205020404" pitchFamily="49" charset="0"/>
                <a:cs typeface="Courier New" panose="02070309020205020404" pitchFamily="49" charset="0"/>
              </a:rPr>
              <a:t>{</a:t>
            </a:r>
            <a:endParaRPr lang="ru-RU" altLang="ru-RU" sz="2000" dirty="0">
              <a:latin typeface="Courier New" panose="02070309020205020404" pitchFamily="49" charset="0"/>
              <a:cs typeface="Courier New" panose="02070309020205020404" pitchFamily="49" charset="0"/>
            </a:endParaRPr>
          </a:p>
          <a:p>
            <a:pPr eaLnBrk="0" hangingPunct="0"/>
            <a:r>
              <a:rPr lang="en-US" altLang="ru-RU" sz="2000" dirty="0">
                <a:latin typeface="Courier New" panose="02070309020205020404" pitchFamily="49" charset="0"/>
                <a:cs typeface="Courier New" panose="02070309020205020404" pitchFamily="49" charset="0"/>
              </a:rPr>
              <a:t> ...</a:t>
            </a:r>
            <a:endParaRPr lang="ru-RU" altLang="ru-RU" sz="2000" dirty="0">
              <a:latin typeface="Courier New" panose="02070309020205020404" pitchFamily="49" charset="0"/>
              <a:cs typeface="Courier New" panose="02070309020205020404" pitchFamily="49" charset="0"/>
            </a:endParaRPr>
          </a:p>
          <a:p>
            <a:pPr eaLnBrk="0" hangingPunct="0"/>
            <a:r>
              <a:rPr lang="ru-RU" altLang="ru-RU" sz="2000" dirty="0">
                <a:latin typeface="Courier New" panose="02070309020205020404" pitchFamily="49" charset="0"/>
                <a:cs typeface="Courier New" panose="02070309020205020404" pitchFamily="49" charset="0"/>
              </a:rPr>
              <a:t> </a:t>
            </a:r>
            <a:r>
              <a:rPr lang="en-US" altLang="ru-RU" sz="2000" dirty="0">
                <a:latin typeface="Courier New" panose="02070309020205020404" pitchFamily="49" charset="0"/>
                <a:cs typeface="Courier New" panose="02070309020205020404" pitchFamily="49" charset="0"/>
              </a:rPr>
              <a:t>private:</a:t>
            </a:r>
            <a:endParaRPr lang="ru-RU" altLang="ru-RU" sz="2000" dirty="0">
              <a:latin typeface="Courier New" panose="02070309020205020404" pitchFamily="49" charset="0"/>
              <a:cs typeface="Courier New" panose="02070309020205020404" pitchFamily="49" charset="0"/>
            </a:endParaRPr>
          </a:p>
          <a:p>
            <a:pPr eaLnBrk="0" hangingPunct="0"/>
            <a:r>
              <a:rPr lang="en-US" altLang="ru-RU" sz="2000" dirty="0">
                <a:latin typeface="Courier New" panose="02070309020205020404" pitchFamily="49" charset="0"/>
                <a:cs typeface="Courier New" panose="02070309020205020404" pitchFamily="49" charset="0"/>
              </a:rPr>
              <a:t> </a:t>
            </a:r>
            <a:r>
              <a:rPr lang="en-US" altLang="ru-RU" sz="2000" dirty="0" err="1">
                <a:latin typeface="Courier New" panose="02070309020205020404" pitchFamily="49" charset="0"/>
                <a:cs typeface="Courier New" panose="02070309020205020404" pitchFamily="49" charset="0"/>
              </a:rPr>
              <a:t>Obj</a:t>
            </a:r>
            <a:r>
              <a:rPr lang="en-US" altLang="ru-RU" sz="2000" dirty="0">
                <a:latin typeface="Courier New" panose="02070309020205020404" pitchFamily="49" charset="0"/>
                <a:cs typeface="Courier New" panose="02070309020205020404" pitchFamily="49" charset="0"/>
              </a:rPr>
              <a:t> * P;</a:t>
            </a:r>
            <a:endParaRPr lang="ru-RU" altLang="ru-RU" sz="2000" dirty="0">
              <a:latin typeface="Courier New" panose="02070309020205020404" pitchFamily="49" charset="0"/>
              <a:cs typeface="Courier New" panose="02070309020205020404" pitchFamily="49" charset="0"/>
            </a:endParaRPr>
          </a:p>
          <a:p>
            <a:pPr eaLnBrk="0" hangingPunct="0"/>
            <a:r>
              <a:rPr lang="ru-RU" altLang="ru-RU" sz="2000" dirty="0">
                <a:latin typeface="Courier New" panose="02070309020205020404" pitchFamily="49" charset="0"/>
                <a:cs typeface="Courier New" panose="02070309020205020404" pitchFamily="49" charset="0"/>
              </a:rPr>
              <a:t>};</a:t>
            </a:r>
          </a:p>
          <a:p>
            <a:pPr eaLnBrk="0" hangingPunct="0"/>
            <a:endParaRPr lang="en-US" altLang="ru-RU" sz="2000" dirty="0">
              <a:latin typeface="Courier New" panose="02070309020205020404" pitchFamily="49" charset="0"/>
              <a:cs typeface="Courier New" panose="02070309020205020404" pitchFamily="49" charset="0"/>
            </a:endParaRPr>
          </a:p>
          <a:p>
            <a:pPr eaLnBrk="0" hangingPunct="0"/>
            <a:r>
              <a:rPr lang="en-US" altLang="ru-RU" sz="2000" dirty="0" err="1">
                <a:latin typeface="Courier New" panose="02070309020205020404" pitchFamily="49" charset="0"/>
                <a:cs typeface="Courier New" panose="02070309020205020404" pitchFamily="49" charset="0"/>
              </a:rPr>
              <a:t>pObj</a:t>
            </a:r>
            <a:r>
              <a:rPr lang="en-US" altLang="ru-RU" sz="2000" dirty="0">
                <a:latin typeface="Courier New" panose="02070309020205020404" pitchFamily="49" charset="0"/>
                <a:cs typeface="Courier New" panose="02070309020205020404" pitchFamily="49" charset="0"/>
              </a:rPr>
              <a:t> * P = new </a:t>
            </a:r>
            <a:r>
              <a:rPr lang="en-US" altLang="ru-RU" sz="2000" dirty="0" err="1">
                <a:latin typeface="Courier New" panose="02070309020205020404" pitchFamily="49" charset="0"/>
                <a:cs typeface="Courier New" panose="02070309020205020404" pitchFamily="49" charset="0"/>
              </a:rPr>
              <a:t>pObj</a:t>
            </a:r>
            <a:r>
              <a:rPr lang="en-US" altLang="ru-RU" sz="2000" dirty="0">
                <a:latin typeface="Courier New" panose="02070309020205020404" pitchFamily="49" charset="0"/>
                <a:cs typeface="Courier New" panose="02070309020205020404" pitchFamily="49" charset="0"/>
              </a:rPr>
              <a:t>;</a:t>
            </a:r>
          </a:p>
          <a:p>
            <a:pPr eaLnBrk="0" hangingPunct="0"/>
            <a:endParaRPr lang="en-US" altLang="ru-RU" sz="2000" dirty="0">
              <a:latin typeface="Courier New" panose="02070309020205020404" pitchFamily="49" charset="0"/>
              <a:cs typeface="Courier New" panose="02070309020205020404" pitchFamily="49" charset="0"/>
            </a:endParaRPr>
          </a:p>
          <a:p>
            <a:pPr eaLnBrk="0" hangingPunct="0"/>
            <a:r>
              <a:rPr lang="en-US" altLang="ru-RU" sz="2000" b="1" dirty="0">
                <a:solidFill>
                  <a:schemeClr val="accent2">
                    <a:lumMod val="75000"/>
                  </a:schemeClr>
                </a:solidFill>
                <a:latin typeface="Courier New" panose="02070309020205020404" pitchFamily="49" charset="0"/>
                <a:cs typeface="Courier New" panose="02070309020205020404" pitchFamily="49" charset="0"/>
              </a:rPr>
              <a:t>static void * operator new (</a:t>
            </a:r>
            <a:r>
              <a:rPr lang="en-US" altLang="ru-RU" sz="2000" b="1" dirty="0" err="1">
                <a:solidFill>
                  <a:schemeClr val="accent2">
                    <a:lumMod val="75000"/>
                  </a:schemeClr>
                </a:solidFill>
                <a:latin typeface="Courier New" panose="02070309020205020404" pitchFamily="49" charset="0"/>
                <a:cs typeface="Courier New" panose="02070309020205020404" pitchFamily="49" charset="0"/>
              </a:rPr>
              <a:t>size_t</a:t>
            </a:r>
            <a:r>
              <a:rPr lang="en-US" altLang="ru-RU" sz="2000" b="1" dirty="0">
                <a:solidFill>
                  <a:schemeClr val="accent2">
                    <a:lumMod val="75000"/>
                  </a:schemeClr>
                </a:solidFill>
                <a:latin typeface="Courier New" panose="02070309020205020404" pitchFamily="49" charset="0"/>
                <a:cs typeface="Courier New" panose="02070309020205020404" pitchFamily="49" charset="0"/>
              </a:rPr>
              <a:t> size);</a:t>
            </a:r>
          </a:p>
          <a:p>
            <a:pPr eaLnBrk="0" hangingPunct="0"/>
            <a:r>
              <a:rPr lang="en-US" altLang="ru-RU" sz="2000" b="1" dirty="0">
                <a:solidFill>
                  <a:schemeClr val="accent2">
                    <a:lumMod val="75000"/>
                  </a:schemeClr>
                </a:solidFill>
                <a:latin typeface="Courier New" panose="02070309020205020404" pitchFamily="49" charset="0"/>
                <a:cs typeface="Courier New" panose="02070309020205020404" pitchFamily="49" charset="0"/>
              </a:rPr>
              <a:t>void operator delete (void * </a:t>
            </a:r>
            <a:r>
              <a:rPr lang="en-US" altLang="ru-RU" sz="2000" b="1" dirty="0" err="1">
                <a:solidFill>
                  <a:schemeClr val="accent2">
                    <a:lumMod val="75000"/>
                  </a:schemeClr>
                </a:solidFill>
                <a:latin typeface="Courier New" panose="02070309020205020404" pitchFamily="49" charset="0"/>
                <a:cs typeface="Courier New" panose="02070309020205020404" pitchFamily="49" charset="0"/>
              </a:rPr>
              <a:t>ObjToDie</a:t>
            </a:r>
            <a:r>
              <a:rPr lang="en-US" altLang="ru-RU" sz="2000" b="1" dirty="0">
                <a:solidFill>
                  <a:schemeClr val="accent2">
                    <a:lumMod val="75000"/>
                  </a:schemeClr>
                </a:solidFill>
                <a:latin typeface="Courier New" panose="02070309020205020404" pitchFamily="49" charset="0"/>
                <a:cs typeface="Courier New" panose="02070309020205020404" pitchFamily="49" charset="0"/>
              </a:rPr>
              <a:t>. </a:t>
            </a:r>
            <a:r>
              <a:rPr lang="en-US" altLang="ru-RU" sz="2000" b="1" dirty="0" err="1">
                <a:solidFill>
                  <a:schemeClr val="accent2">
                    <a:lumMod val="75000"/>
                  </a:schemeClr>
                </a:solidFill>
                <a:latin typeface="Courier New" panose="02070309020205020404" pitchFamily="49" charset="0"/>
                <a:cs typeface="Courier New" panose="02070309020205020404" pitchFamily="49" charset="0"/>
              </a:rPr>
              <a:t>size_t</a:t>
            </a:r>
            <a:r>
              <a:rPr lang="en-US" altLang="ru-RU" sz="2000" b="1" dirty="0">
                <a:solidFill>
                  <a:schemeClr val="accent2">
                    <a:lumMod val="75000"/>
                  </a:schemeClr>
                </a:solidFill>
                <a:latin typeface="Courier New" panose="02070309020205020404" pitchFamily="49" charset="0"/>
                <a:cs typeface="Courier New" panose="02070309020205020404" pitchFamily="49" charset="0"/>
              </a:rPr>
              <a:t> size);</a:t>
            </a:r>
          </a:p>
          <a:p>
            <a:pPr eaLnBrk="0" hangingPunct="0"/>
            <a:endParaRPr lang="en-US" altLang="ru-RU" sz="2000" dirty="0">
              <a:solidFill>
                <a:schemeClr val="hlink"/>
              </a:solidFill>
              <a:latin typeface="Courier New" panose="02070309020205020404" pitchFamily="49" charset="0"/>
              <a:cs typeface="Courier New" panose="02070309020205020404" pitchFamily="49" charset="0"/>
            </a:endParaRPr>
          </a:p>
          <a:p>
            <a:pPr eaLnBrk="0" hangingPunct="0"/>
            <a:endParaRPr lang="en-US" altLang="ru-RU" sz="2000" dirty="0">
              <a:solidFill>
                <a:schemeClr val="hlink"/>
              </a:solidFill>
              <a:latin typeface="Courier New" panose="02070309020205020404" pitchFamily="49" charset="0"/>
              <a:cs typeface="Courier New" panose="02070309020205020404" pitchFamily="49" charset="0"/>
            </a:endParaRPr>
          </a:p>
          <a:p>
            <a:pPr eaLnBrk="0" hangingPunct="0"/>
            <a:r>
              <a:rPr lang="en-US" altLang="ru-RU" sz="2000" b="1" dirty="0">
                <a:solidFill>
                  <a:srgbClr val="FF0000"/>
                </a:solidFill>
                <a:latin typeface="Courier New" panose="02070309020205020404" pitchFamily="49" charset="0"/>
                <a:cs typeface="Courier New" panose="02070309020205020404" pitchFamily="49" charset="0"/>
              </a:rPr>
              <a:t>#include &lt;</a:t>
            </a:r>
            <a:r>
              <a:rPr lang="en-US" altLang="ru-RU" sz="2000" b="1" dirty="0" err="1">
                <a:solidFill>
                  <a:srgbClr val="FF0000"/>
                </a:solidFill>
                <a:latin typeface="Courier New" panose="02070309020205020404" pitchFamily="49" charset="0"/>
                <a:cs typeface="Courier New" panose="02070309020205020404" pitchFamily="49" charset="0"/>
              </a:rPr>
              <a:t>new.h</a:t>
            </a:r>
            <a:r>
              <a:rPr lang="en-US" altLang="ru-RU" sz="2000" b="1" dirty="0">
                <a:solidFill>
                  <a:srgbClr val="FF0000"/>
                </a:solidFill>
                <a:latin typeface="Courier New" panose="02070309020205020404" pitchFamily="49" charset="0"/>
                <a:cs typeface="Courier New" panose="02070309020205020404" pitchFamily="49" charset="0"/>
              </a:rPr>
              <a:t>&gt;</a:t>
            </a:r>
          </a:p>
          <a:p>
            <a:pPr eaLnBrk="0" hangingPunct="0"/>
            <a:r>
              <a:rPr lang="en-US" altLang="ru-RU" sz="2000" b="1" dirty="0" err="1">
                <a:solidFill>
                  <a:srgbClr val="FF0000"/>
                </a:solidFill>
                <a:latin typeface="Courier New" panose="02070309020205020404" pitchFamily="49" charset="0"/>
                <a:cs typeface="Courier New" panose="02070309020205020404" pitchFamily="49" charset="0"/>
              </a:rPr>
              <a:t>SomeClass</a:t>
            </a:r>
            <a:r>
              <a:rPr lang="en-US" altLang="ru-RU" sz="2000" b="1" dirty="0">
                <a:solidFill>
                  <a:srgbClr val="FF0000"/>
                </a:solidFill>
                <a:latin typeface="Courier New" panose="02070309020205020404" pitchFamily="49" charset="0"/>
                <a:cs typeface="Courier New" panose="02070309020205020404" pitchFamily="49" charset="0"/>
              </a:rPr>
              <a:t> a = new (buffer) </a:t>
            </a:r>
            <a:r>
              <a:rPr lang="en-US" altLang="ru-RU" sz="2000" b="1" dirty="0" err="1">
                <a:solidFill>
                  <a:srgbClr val="FF0000"/>
                </a:solidFill>
                <a:latin typeface="Courier New" panose="02070309020205020404" pitchFamily="49" charset="0"/>
                <a:cs typeface="Courier New" panose="02070309020205020404" pitchFamily="49" charset="0"/>
              </a:rPr>
              <a:t>SomeClass</a:t>
            </a:r>
            <a:r>
              <a:rPr lang="en-US" altLang="ru-RU" sz="2000" b="1" dirty="0">
                <a:solidFill>
                  <a:srgbClr val="FF0000"/>
                </a:solidFill>
                <a:latin typeface="Courier New" panose="02070309020205020404" pitchFamily="49" charset="0"/>
                <a:cs typeface="Courier New" panose="02070309020205020404" pitchFamily="49" charset="0"/>
              </a:rPr>
              <a:t>(</a:t>
            </a:r>
            <a:r>
              <a:rPr lang="en-US" altLang="ru-RU" sz="2000" b="1" dirty="0" err="1">
                <a:solidFill>
                  <a:srgbClr val="FF0000"/>
                </a:solidFill>
                <a:latin typeface="Courier New" panose="02070309020205020404" pitchFamily="49" charset="0"/>
                <a:cs typeface="Courier New" panose="02070309020205020404" pitchFamily="49" charset="0"/>
              </a:rPr>
              <a:t>his_size</a:t>
            </a:r>
            <a:r>
              <a:rPr lang="en-US" altLang="ru-RU" sz="2000" b="1" dirty="0">
                <a:solidFill>
                  <a:srgbClr val="FF0000"/>
                </a:solidFill>
                <a:latin typeface="Courier New" panose="02070309020205020404" pitchFamily="49" charset="0"/>
                <a:cs typeface="Courier New" panose="02070309020205020404" pitchFamily="49" charset="0"/>
              </a:rPr>
              <a:t>);</a:t>
            </a:r>
            <a:endParaRPr lang="ru-RU" altLang="ru-RU" sz="20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348390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656456" y="54054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3" eaLnBrk="0" hangingPunct="0">
              <a:spcBef>
                <a:spcPts val="1200"/>
              </a:spcBef>
              <a:spcAft>
                <a:spcPts val="300"/>
              </a:spcAft>
            </a:pPr>
            <a:r>
              <a:rPr lang="ru-RU" altLang="ru-RU" sz="2400" dirty="0"/>
              <a:t>Overload type driving operation</a:t>
            </a:r>
          </a:p>
        </p:txBody>
      </p:sp>
      <p:sp>
        <p:nvSpPr>
          <p:cNvPr id="33795" name="Text Box 3"/>
          <p:cNvSpPr txBox="1">
            <a:spLocks noChangeArrowheads="1"/>
          </p:cNvSpPr>
          <p:nvPr/>
        </p:nvSpPr>
        <p:spPr bwMode="auto">
          <a:xfrm>
            <a:off x="762000" y="1600200"/>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eaLnBrk="0" hangingPunct="0">
              <a:spcAft>
                <a:spcPts val="600"/>
              </a:spcAft>
            </a:pPr>
            <a:r>
              <a:rPr lang="ru-RU" altLang="ru-RU" sz="2400" b="1">
                <a:solidFill>
                  <a:schemeClr val="hlink"/>
                </a:solidFill>
                <a:latin typeface="Courier New" pitchFamily="49" charset="0"/>
              </a:rPr>
              <a:t>imya_novogo_tipa operator ();</a:t>
            </a:r>
            <a:endParaRPr lang="ru-RU" altLang="ru-RU" sz="2400" b="1">
              <a:solidFill>
                <a:schemeClr val="hlink"/>
              </a:solidFill>
              <a:latin typeface="Times New Roman" pitchFamily="18" charset="0"/>
            </a:endParaRPr>
          </a:p>
        </p:txBody>
      </p:sp>
      <p:sp>
        <p:nvSpPr>
          <p:cNvPr id="33796" name="Text Box 4"/>
          <p:cNvSpPr txBox="1">
            <a:spLocks noChangeArrowheads="1"/>
          </p:cNvSpPr>
          <p:nvPr/>
        </p:nvSpPr>
        <p:spPr bwMode="auto">
          <a:xfrm>
            <a:off x="914400" y="3048000"/>
            <a:ext cx="6934200"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eaLnBrk="0" hangingPunct="0">
              <a:spcAft>
                <a:spcPts val="600"/>
              </a:spcAft>
            </a:pPr>
            <a:r>
              <a:rPr lang="en-US" altLang="ru-RU" sz="2000" b="1">
                <a:latin typeface="Courier New" pitchFamily="49" charset="0"/>
              </a:rPr>
              <a:t>monstr :: operator int () {</a:t>
            </a:r>
          </a:p>
          <a:p>
            <a:pPr lvl="1" eaLnBrk="0" hangingPunct="0">
              <a:spcAft>
                <a:spcPts val="600"/>
              </a:spcAft>
            </a:pPr>
            <a:r>
              <a:rPr lang="en-US" altLang="ru-RU" sz="2000" b="1">
                <a:latin typeface="Courier New" pitchFamily="49" charset="0"/>
              </a:rPr>
              <a:t> return health;</a:t>
            </a:r>
          </a:p>
          <a:p>
            <a:pPr lvl="1" eaLnBrk="0" hangingPunct="0">
              <a:spcAft>
                <a:spcPts val="600"/>
              </a:spcAft>
            </a:pPr>
            <a:r>
              <a:rPr lang="en-US" altLang="ru-RU" sz="2000" b="1">
                <a:latin typeface="Courier New" pitchFamily="49" charset="0"/>
              </a:rPr>
              <a:t>}</a:t>
            </a:r>
          </a:p>
          <a:p>
            <a:pPr lvl="1" eaLnBrk="0" hangingPunct="0">
              <a:spcAft>
                <a:spcPts val="600"/>
              </a:spcAft>
            </a:pPr>
            <a:r>
              <a:rPr lang="ru-RU" altLang="ru-RU" sz="2000" b="1">
                <a:latin typeface="Courier New" pitchFamily="49" charset="0"/>
              </a:rPr>
              <a:t>...</a:t>
            </a:r>
          </a:p>
          <a:p>
            <a:pPr lvl="1" eaLnBrk="0" hangingPunct="0">
              <a:spcAft>
                <a:spcPts val="600"/>
              </a:spcAft>
            </a:pPr>
            <a:r>
              <a:rPr lang="en-US" altLang="ru-RU" sz="2000" b="1">
                <a:latin typeface="Courier New" pitchFamily="49" charset="0"/>
              </a:rPr>
              <a:t>monstr Vasia; cout &lt;&lt; int (Vasia);</a:t>
            </a:r>
          </a:p>
          <a:p>
            <a:pPr eaLnBrk="0" hangingPunct="0">
              <a:spcBef>
                <a:spcPct val="50000"/>
              </a:spcBef>
            </a:pPr>
            <a:endParaRPr lang="ru-RU" altLang="ru-RU" sz="2000" b="1">
              <a:latin typeface="Times New Roman" pitchFamily="18" charset="0"/>
            </a:endParaRPr>
          </a:p>
        </p:txBody>
      </p:sp>
    </p:spTree>
    <p:extLst>
      <p:ext uri="{BB962C8B-B14F-4D97-AF65-F5344CB8AC3E}">
        <p14:creationId xmlns:p14="http://schemas.microsoft.com/office/powerpoint/2010/main" val="654187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685800" y="381000"/>
            <a:ext cx="7772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ru-RU" altLang="ru-RU" sz="2400" dirty="0">
                <a:latin typeface="+mj-lt"/>
              </a:rPr>
              <a:t>Overload operation function call</a:t>
            </a:r>
            <a:endParaRPr lang="ru-RU" altLang="ru-RU" sz="3200" dirty="0">
              <a:latin typeface="+mj-lt"/>
            </a:endParaRPr>
          </a:p>
        </p:txBody>
      </p:sp>
      <p:sp>
        <p:nvSpPr>
          <p:cNvPr id="34819" name="Text Box 3"/>
          <p:cNvSpPr txBox="1">
            <a:spLocks noChangeArrowheads="1"/>
          </p:cNvSpPr>
          <p:nvPr/>
        </p:nvSpPr>
        <p:spPr bwMode="auto">
          <a:xfrm>
            <a:off x="381000" y="1676400"/>
            <a:ext cx="8382000" cy="382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eaLnBrk="0" hangingPunct="0">
              <a:spcAft>
                <a:spcPts val="600"/>
              </a:spcAft>
            </a:pPr>
            <a:r>
              <a:rPr lang="en-US" altLang="ru-RU" sz="2000" b="1">
                <a:latin typeface="Courier New" pitchFamily="49" charset="0"/>
              </a:rPr>
              <a:t>class if_greater {</a:t>
            </a:r>
          </a:p>
          <a:p>
            <a:pPr lvl="1" eaLnBrk="0" hangingPunct="0">
              <a:spcAft>
                <a:spcPts val="600"/>
              </a:spcAft>
            </a:pPr>
            <a:r>
              <a:rPr lang="en-US" altLang="ru-RU" sz="2000" b="1">
                <a:latin typeface="Courier New" pitchFamily="49" charset="0"/>
              </a:rPr>
              <a:t> public:</a:t>
            </a:r>
          </a:p>
          <a:p>
            <a:pPr lvl="1" eaLnBrk="0" hangingPunct="0">
              <a:spcAft>
                <a:spcPts val="600"/>
              </a:spcAft>
            </a:pPr>
            <a:r>
              <a:rPr lang="en-US" altLang="ru-RU" sz="2000" b="1">
                <a:latin typeface="Courier New" pitchFamily="49" charset="0"/>
              </a:rPr>
              <a:t> int </a:t>
            </a:r>
            <a:r>
              <a:rPr lang="en-US" altLang="ru-RU" sz="2000" b="1">
                <a:solidFill>
                  <a:schemeClr val="hlink"/>
                </a:solidFill>
                <a:latin typeface="Courier New" pitchFamily="49" charset="0"/>
              </a:rPr>
              <a:t>operator ()</a:t>
            </a:r>
            <a:r>
              <a:rPr lang="en-US" altLang="ru-RU" sz="2000" b="1">
                <a:latin typeface="Courier New" pitchFamily="49" charset="0"/>
              </a:rPr>
              <a:t> (Int a, int b) const {</a:t>
            </a:r>
          </a:p>
          <a:p>
            <a:pPr lvl="1" eaLnBrk="0" hangingPunct="0">
              <a:spcAft>
                <a:spcPts val="600"/>
              </a:spcAft>
            </a:pPr>
            <a:r>
              <a:rPr lang="en-US" altLang="ru-RU" sz="2000" b="1">
                <a:latin typeface="Courier New" pitchFamily="49" charset="0"/>
              </a:rPr>
              <a:t> return a&gt; b;</a:t>
            </a:r>
          </a:p>
          <a:p>
            <a:pPr lvl="1" eaLnBrk="0" hangingPunct="0">
              <a:spcAft>
                <a:spcPts val="600"/>
              </a:spcAft>
            </a:pPr>
            <a:r>
              <a:rPr lang="en-US" altLang="ru-RU" sz="2000" b="1">
                <a:latin typeface="Courier New" pitchFamily="49" charset="0"/>
              </a:rPr>
              <a:t> </a:t>
            </a:r>
            <a:r>
              <a:rPr lang="ru-RU" altLang="ru-RU" sz="2000" b="1">
                <a:latin typeface="Courier New" pitchFamily="49" charset="0"/>
              </a:rPr>
              <a:t>}</a:t>
            </a:r>
          </a:p>
          <a:p>
            <a:pPr lvl="1" eaLnBrk="0" hangingPunct="0">
              <a:spcAft>
                <a:spcPts val="600"/>
              </a:spcAft>
            </a:pPr>
            <a:r>
              <a:rPr lang="ru-RU" altLang="ru-RU" sz="2000" b="1">
                <a:latin typeface="Courier New" pitchFamily="49" charset="0"/>
              </a:rPr>
              <a:t>};</a:t>
            </a:r>
          </a:p>
          <a:p>
            <a:pPr lvl="1" eaLnBrk="0" hangingPunct="0">
              <a:spcAft>
                <a:spcPts val="600"/>
              </a:spcAft>
            </a:pPr>
            <a:endParaRPr lang="en-US" altLang="ru-RU" sz="2000" b="1">
              <a:latin typeface="Courier New" pitchFamily="49" charset="0"/>
            </a:endParaRPr>
          </a:p>
          <a:p>
            <a:pPr lvl="1" eaLnBrk="0" hangingPunct="0">
              <a:spcAft>
                <a:spcPts val="600"/>
              </a:spcAft>
            </a:pPr>
            <a:r>
              <a:rPr lang="ru-RU" altLang="ru-RU" sz="2000" b="1">
                <a:latin typeface="Courier New" pitchFamily="49" charset="0"/>
              </a:rPr>
              <a:t>if_greater x;</a:t>
            </a:r>
          </a:p>
          <a:p>
            <a:pPr lvl="1" eaLnBrk="0" hangingPunct="0">
              <a:spcAft>
                <a:spcPts val="600"/>
              </a:spcAft>
            </a:pPr>
            <a:r>
              <a:rPr lang="ru-RU" altLang="ru-RU" sz="2000" b="1">
                <a:latin typeface="Courier New" pitchFamily="49" charset="0"/>
              </a:rPr>
              <a:t>cout &lt;&lt; x (1, 5) &lt;&lt; endl; //</a:t>
            </a:r>
            <a:r>
              <a:rPr lang="en-US" altLang="ru-RU" sz="2000">
                <a:latin typeface="Arial" pitchFamily="34" charset="0"/>
              </a:rPr>
              <a:t>x.operator () (1, 5)</a:t>
            </a:r>
            <a:r>
              <a:rPr lang="ru-RU" altLang="ru-RU" sz="2000">
                <a:latin typeface="Times New Roman" pitchFamily="18" charset="0"/>
              </a:rPr>
              <a:t>)</a:t>
            </a:r>
            <a:endParaRPr lang="ru-RU" altLang="ru-RU" sz="2000">
              <a:latin typeface="Courier New" pitchFamily="49" charset="0"/>
            </a:endParaRPr>
          </a:p>
          <a:p>
            <a:pPr algn="just" eaLnBrk="0" hangingPunct="0">
              <a:spcAft>
                <a:spcPts val="600"/>
              </a:spcAft>
            </a:pPr>
            <a:r>
              <a:rPr lang="en-US" altLang="ru-RU" sz="2000" b="1">
                <a:latin typeface="Courier New" pitchFamily="49" charset="0"/>
              </a:rPr>
              <a:t> cout &lt;&lt; if_greater () (5, 1) &lt;&lt; endl; </a:t>
            </a:r>
            <a:endParaRPr lang="ru-RU" altLang="ru-RU" sz="2000" b="1">
              <a:latin typeface="Courier New" pitchFamily="49" charset="0"/>
            </a:endParaRPr>
          </a:p>
        </p:txBody>
      </p:sp>
    </p:spTree>
    <p:extLst>
      <p:ext uri="{BB962C8B-B14F-4D97-AF65-F5344CB8AC3E}">
        <p14:creationId xmlns:p14="http://schemas.microsoft.com/office/powerpoint/2010/main" val="28268379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499145" y="550069"/>
            <a:ext cx="9144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ru-RU" altLang="ru-RU" sz="2000" dirty="0">
                <a:latin typeface="+mj-lt"/>
              </a:rPr>
              <a:t>indexing operation Overloading</a:t>
            </a:r>
            <a:endParaRPr lang="ru-RU" altLang="ru-RU" sz="2800" dirty="0">
              <a:latin typeface="+mj-lt"/>
            </a:endParaRPr>
          </a:p>
        </p:txBody>
      </p:sp>
      <p:sp>
        <p:nvSpPr>
          <p:cNvPr id="35843" name="Text Box 3"/>
          <p:cNvSpPr txBox="1">
            <a:spLocks noChangeArrowheads="1"/>
          </p:cNvSpPr>
          <p:nvPr/>
        </p:nvSpPr>
        <p:spPr bwMode="auto">
          <a:xfrm>
            <a:off x="533400" y="1371600"/>
            <a:ext cx="7086600" cy="500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eaLnBrk="0" hangingPunct="0">
              <a:spcAft>
                <a:spcPts val="600"/>
              </a:spcAft>
            </a:pPr>
            <a:r>
              <a:rPr lang="en-US" altLang="ru-RU" sz="2200" dirty="0">
                <a:latin typeface="Courier New" pitchFamily="49" charset="0"/>
              </a:rPr>
              <a:t>class </a:t>
            </a:r>
            <a:r>
              <a:rPr lang="en-US" altLang="ru-RU" sz="2200" dirty="0" err="1">
                <a:latin typeface="Courier New" pitchFamily="49" charset="0"/>
              </a:rPr>
              <a:t>Vect</a:t>
            </a:r>
            <a:r>
              <a:rPr lang="en-US" altLang="ru-RU" sz="2200" dirty="0">
                <a:latin typeface="Courier New" pitchFamily="49" charset="0"/>
              </a:rPr>
              <a:t>{</a:t>
            </a:r>
          </a:p>
          <a:p>
            <a:pPr lvl="1" eaLnBrk="0" hangingPunct="0">
              <a:spcAft>
                <a:spcPts val="600"/>
              </a:spcAft>
            </a:pPr>
            <a:r>
              <a:rPr lang="en-US" altLang="ru-RU" sz="2200" dirty="0">
                <a:latin typeface="Courier New" pitchFamily="49" charset="0"/>
              </a:rPr>
              <a:t>public:</a:t>
            </a:r>
          </a:p>
          <a:p>
            <a:pPr lvl="1" eaLnBrk="0" hangingPunct="0">
              <a:spcAft>
                <a:spcPts val="600"/>
              </a:spcAft>
            </a:pPr>
            <a:r>
              <a:rPr lang="en-US" altLang="ru-RU" sz="2200" dirty="0">
                <a:latin typeface="Courier New" pitchFamily="49" charset="0"/>
              </a:rPr>
              <a:t> explicit </a:t>
            </a:r>
            <a:r>
              <a:rPr lang="en-US" altLang="ru-RU" sz="2200" dirty="0" err="1">
                <a:latin typeface="Courier New" pitchFamily="49" charset="0"/>
              </a:rPr>
              <a:t>Vect</a:t>
            </a:r>
            <a:r>
              <a:rPr lang="en-US" altLang="ru-RU" sz="2200" dirty="0">
                <a:latin typeface="Courier New" pitchFamily="49" charset="0"/>
              </a:rPr>
              <a:t>(</a:t>
            </a:r>
            <a:r>
              <a:rPr lang="en-US" altLang="ru-RU" sz="2200" dirty="0" err="1">
                <a:latin typeface="Courier New" pitchFamily="49" charset="0"/>
              </a:rPr>
              <a:t>int</a:t>
            </a:r>
            <a:r>
              <a:rPr lang="en-US" altLang="ru-RU" sz="2200" dirty="0">
                <a:latin typeface="Courier New" pitchFamily="49" charset="0"/>
              </a:rPr>
              <a:t> n = 10);</a:t>
            </a:r>
          </a:p>
          <a:p>
            <a:pPr lvl="1" eaLnBrk="0" hangingPunct="0">
              <a:spcAft>
                <a:spcPts val="600"/>
              </a:spcAft>
            </a:pPr>
            <a:r>
              <a:rPr lang="ru-RU" altLang="ru-RU" sz="2200" dirty="0">
                <a:latin typeface="Courier New" pitchFamily="49" charset="0"/>
              </a:rPr>
              <a:t> </a:t>
            </a:r>
            <a:r>
              <a:rPr lang="en-US" altLang="ru-RU" sz="2200" dirty="0">
                <a:latin typeface="Courier New" pitchFamily="49" charset="0"/>
              </a:rPr>
              <a:t>//</a:t>
            </a:r>
            <a:r>
              <a:rPr lang="en-US" altLang="ru-RU" sz="2200" dirty="0" err="1">
                <a:latin typeface="Courier New" pitchFamily="49" charset="0"/>
              </a:rPr>
              <a:t>initialization</a:t>
            </a:r>
            <a:r>
              <a:rPr lang="en-US" altLang="ru-RU" sz="2200" dirty="0">
                <a:latin typeface="Courier New" pitchFamily="49" charset="0"/>
              </a:rPr>
              <a:t> </a:t>
            </a:r>
            <a:r>
              <a:rPr lang="en-US" altLang="ru-RU" sz="2200" dirty="0" err="1">
                <a:latin typeface="Courier New" pitchFamily="49" charset="0"/>
              </a:rPr>
              <a:t>array</a:t>
            </a:r>
            <a:r>
              <a:rPr lang="ru-RU" altLang="ru-RU" sz="2200" dirty="0">
                <a:latin typeface="Courier New" pitchFamily="49" charset="0"/>
              </a:rPr>
              <a:t>:</a:t>
            </a:r>
            <a:endParaRPr lang="en-US" altLang="ru-RU" sz="2200" dirty="0">
              <a:latin typeface="Courier New" pitchFamily="49" charset="0"/>
            </a:endParaRPr>
          </a:p>
          <a:p>
            <a:pPr lvl="1" eaLnBrk="0" hangingPunct="0">
              <a:spcAft>
                <a:spcPts val="600"/>
              </a:spcAft>
            </a:pPr>
            <a:r>
              <a:rPr lang="en-US" altLang="ru-RU" sz="2200" dirty="0">
                <a:latin typeface="Courier New" pitchFamily="49" charset="0"/>
              </a:rPr>
              <a:t> </a:t>
            </a:r>
            <a:r>
              <a:rPr lang="en-US" altLang="ru-RU" sz="2200" dirty="0" err="1">
                <a:latin typeface="Courier New" pitchFamily="49" charset="0"/>
              </a:rPr>
              <a:t>Vect</a:t>
            </a:r>
            <a:r>
              <a:rPr lang="en-US" altLang="ru-RU" sz="2200" dirty="0">
                <a:latin typeface="Courier New" pitchFamily="49" charset="0"/>
              </a:rPr>
              <a:t>(</a:t>
            </a:r>
            <a:r>
              <a:rPr lang="en-US" altLang="ru-RU" sz="2200" dirty="0" err="1">
                <a:latin typeface="Courier New" pitchFamily="49" charset="0"/>
              </a:rPr>
              <a:t>const</a:t>
            </a:r>
            <a:r>
              <a:rPr lang="en-US" altLang="ru-RU" sz="2200" dirty="0">
                <a:latin typeface="Courier New" pitchFamily="49" charset="0"/>
              </a:rPr>
              <a:t> </a:t>
            </a:r>
            <a:r>
              <a:rPr lang="en-US" altLang="ru-RU" sz="2200" dirty="0" err="1">
                <a:latin typeface="Courier New" pitchFamily="49" charset="0"/>
              </a:rPr>
              <a:t>int</a:t>
            </a:r>
            <a:r>
              <a:rPr lang="en-US" altLang="ru-RU" sz="2200" dirty="0">
                <a:latin typeface="Courier New" pitchFamily="49" charset="0"/>
              </a:rPr>
              <a:t> a [], </a:t>
            </a:r>
            <a:r>
              <a:rPr lang="en-US" altLang="ru-RU" sz="2200" dirty="0" err="1">
                <a:latin typeface="Courier New" pitchFamily="49" charset="0"/>
              </a:rPr>
              <a:t>int</a:t>
            </a:r>
            <a:r>
              <a:rPr lang="en-US" altLang="ru-RU" sz="2200" dirty="0">
                <a:latin typeface="Courier New" pitchFamily="49" charset="0"/>
              </a:rPr>
              <a:t> n); </a:t>
            </a:r>
            <a:endParaRPr lang="ru-RU" altLang="ru-RU" sz="2200" dirty="0">
              <a:latin typeface="Courier New" pitchFamily="49" charset="0"/>
            </a:endParaRPr>
          </a:p>
          <a:p>
            <a:pPr lvl="1" eaLnBrk="0" hangingPunct="0">
              <a:spcAft>
                <a:spcPts val="600"/>
              </a:spcAft>
            </a:pPr>
            <a:r>
              <a:rPr lang="en-US" altLang="ru-RU" sz="2200" dirty="0">
                <a:latin typeface="Courier New" pitchFamily="49" charset="0"/>
              </a:rPr>
              <a:t> ~</a:t>
            </a:r>
            <a:r>
              <a:rPr lang="en-US" altLang="ru-RU" sz="2200" dirty="0" err="1">
                <a:latin typeface="Courier New" pitchFamily="49" charset="0"/>
              </a:rPr>
              <a:t>Vect</a:t>
            </a:r>
            <a:r>
              <a:rPr lang="en-US" altLang="ru-RU" sz="2200" dirty="0">
                <a:latin typeface="Courier New" pitchFamily="49" charset="0"/>
              </a:rPr>
              <a:t>() {Delete [] p; }</a:t>
            </a:r>
          </a:p>
          <a:p>
            <a:pPr lvl="1" eaLnBrk="0" hangingPunct="0">
              <a:spcAft>
                <a:spcPts val="600"/>
              </a:spcAft>
            </a:pPr>
            <a:r>
              <a:rPr lang="en-US" altLang="ru-RU" sz="2200" dirty="0">
                <a:latin typeface="Courier New" pitchFamily="49" charset="0"/>
              </a:rPr>
              <a:t> </a:t>
            </a:r>
            <a:r>
              <a:rPr lang="en-US" altLang="ru-RU" sz="2200" dirty="0" err="1">
                <a:latin typeface="Courier New" pitchFamily="49" charset="0"/>
              </a:rPr>
              <a:t>int</a:t>
            </a:r>
            <a:r>
              <a:rPr lang="en-US" altLang="ru-RU" sz="2200" dirty="0">
                <a:latin typeface="Courier New" pitchFamily="49" charset="0"/>
              </a:rPr>
              <a:t>&amp; Operator [] (</a:t>
            </a:r>
            <a:r>
              <a:rPr lang="en-US" altLang="ru-RU" sz="2200" dirty="0" err="1">
                <a:latin typeface="Courier New" pitchFamily="49" charset="0"/>
              </a:rPr>
              <a:t>int</a:t>
            </a:r>
            <a:r>
              <a:rPr lang="en-US" altLang="ru-RU" sz="2200" dirty="0">
                <a:latin typeface="Courier New" pitchFamily="49" charset="0"/>
              </a:rPr>
              <a:t> </a:t>
            </a:r>
            <a:r>
              <a:rPr lang="en-US" altLang="ru-RU" sz="2200" dirty="0" err="1">
                <a:latin typeface="Courier New" pitchFamily="49" charset="0"/>
              </a:rPr>
              <a:t>i</a:t>
            </a:r>
            <a:r>
              <a:rPr lang="en-US" altLang="ru-RU" sz="2200" dirty="0">
                <a:latin typeface="Courier New" pitchFamily="49" charset="0"/>
              </a:rPr>
              <a:t>);</a:t>
            </a:r>
          </a:p>
          <a:p>
            <a:pPr lvl="1" eaLnBrk="0" hangingPunct="0">
              <a:spcAft>
                <a:spcPts val="600"/>
              </a:spcAft>
            </a:pPr>
            <a:r>
              <a:rPr lang="en-US" altLang="ru-RU" sz="2200" dirty="0">
                <a:latin typeface="Courier New" pitchFamily="49" charset="0"/>
              </a:rPr>
              <a:t> void Print ();</a:t>
            </a:r>
          </a:p>
          <a:p>
            <a:pPr lvl="1" eaLnBrk="0" hangingPunct="0">
              <a:spcAft>
                <a:spcPts val="600"/>
              </a:spcAft>
            </a:pPr>
            <a:r>
              <a:rPr lang="en-US" altLang="ru-RU" sz="2200" dirty="0">
                <a:latin typeface="Courier New" pitchFamily="49" charset="0"/>
              </a:rPr>
              <a:t>private:</a:t>
            </a:r>
          </a:p>
          <a:p>
            <a:pPr lvl="1" eaLnBrk="0" hangingPunct="0">
              <a:spcAft>
                <a:spcPts val="600"/>
              </a:spcAft>
            </a:pPr>
            <a:r>
              <a:rPr lang="en-US" altLang="ru-RU" sz="2200" dirty="0">
                <a:latin typeface="Courier New" pitchFamily="49" charset="0"/>
              </a:rPr>
              <a:t> </a:t>
            </a:r>
            <a:r>
              <a:rPr lang="en-US" altLang="ru-RU" sz="2200" dirty="0" err="1">
                <a:latin typeface="Courier New" pitchFamily="49" charset="0"/>
              </a:rPr>
              <a:t>int</a:t>
            </a:r>
            <a:r>
              <a:rPr lang="en-US" altLang="ru-RU" sz="2200" dirty="0">
                <a:latin typeface="Courier New" pitchFamily="49" charset="0"/>
              </a:rPr>
              <a:t>* P;</a:t>
            </a:r>
          </a:p>
          <a:p>
            <a:pPr lvl="1" eaLnBrk="0" hangingPunct="0">
              <a:spcAft>
                <a:spcPts val="600"/>
              </a:spcAft>
            </a:pPr>
            <a:r>
              <a:rPr lang="en-US" altLang="ru-RU" sz="2200" dirty="0">
                <a:latin typeface="Courier New" pitchFamily="49" charset="0"/>
              </a:rPr>
              <a:t> </a:t>
            </a:r>
            <a:r>
              <a:rPr lang="en-US" altLang="ru-RU" sz="2200" dirty="0" err="1">
                <a:latin typeface="Courier New" pitchFamily="49" charset="0"/>
              </a:rPr>
              <a:t>int</a:t>
            </a:r>
            <a:r>
              <a:rPr lang="en-US" altLang="ru-RU" sz="2200" dirty="0">
                <a:latin typeface="Courier New" pitchFamily="49" charset="0"/>
              </a:rPr>
              <a:t> size;</a:t>
            </a:r>
          </a:p>
          <a:p>
            <a:pPr lvl="1" eaLnBrk="0" hangingPunct="0">
              <a:spcAft>
                <a:spcPts val="600"/>
              </a:spcAft>
            </a:pPr>
            <a:r>
              <a:rPr lang="en-US" altLang="ru-RU" sz="2200" dirty="0">
                <a:latin typeface="Courier New" pitchFamily="49" charset="0"/>
              </a:rPr>
              <a:t>};</a:t>
            </a:r>
          </a:p>
        </p:txBody>
      </p:sp>
    </p:spTree>
    <p:extLst>
      <p:ext uri="{BB962C8B-B14F-4D97-AF65-F5344CB8AC3E}">
        <p14:creationId xmlns:p14="http://schemas.microsoft.com/office/powerpoint/2010/main" val="41615722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228600" y="1085850"/>
            <a:ext cx="9144000" cy="533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eaLnBrk="0" hangingPunct="0">
              <a:spcAft>
                <a:spcPts val="600"/>
              </a:spcAft>
            </a:pPr>
            <a:r>
              <a:rPr lang="en-US" altLang="ru-RU" sz="2200" dirty="0" err="1">
                <a:latin typeface="Courier New" panose="02070309020205020404" pitchFamily="49" charset="0"/>
                <a:cs typeface="Courier New" panose="02070309020205020404" pitchFamily="49" charset="0"/>
              </a:rPr>
              <a:t>Vect</a:t>
            </a:r>
            <a:r>
              <a:rPr lang="en-US" altLang="ru-RU" sz="2200" dirty="0">
                <a:latin typeface="Courier New" panose="02070309020205020404" pitchFamily="49" charset="0"/>
                <a:cs typeface="Courier New" panose="02070309020205020404" pitchFamily="49" charset="0"/>
              </a:rPr>
              <a:t>::</a:t>
            </a:r>
            <a:r>
              <a:rPr lang="en-US" altLang="ru-RU" sz="2200" dirty="0" err="1">
                <a:latin typeface="Courier New" panose="02070309020205020404" pitchFamily="49" charset="0"/>
                <a:cs typeface="Courier New" panose="02070309020205020404" pitchFamily="49" charset="0"/>
              </a:rPr>
              <a:t>Vect</a:t>
            </a:r>
            <a:r>
              <a:rPr lang="en-US" altLang="ru-RU" sz="2200" dirty="0">
                <a:latin typeface="Courier New" panose="02070309020205020404" pitchFamily="49" charset="0"/>
                <a:cs typeface="Courier New" panose="02070309020205020404" pitchFamily="49" charset="0"/>
              </a:rPr>
              <a:t>(</a:t>
            </a:r>
            <a:r>
              <a:rPr lang="en-US" altLang="ru-RU" sz="2200" dirty="0" err="1">
                <a:latin typeface="Courier New" panose="02070309020205020404" pitchFamily="49" charset="0"/>
                <a:cs typeface="Courier New" panose="02070309020205020404" pitchFamily="49" charset="0"/>
              </a:rPr>
              <a:t>int</a:t>
            </a:r>
            <a:r>
              <a:rPr lang="en-US" altLang="ru-RU" sz="2200" dirty="0">
                <a:latin typeface="Courier New" panose="02070309020205020404" pitchFamily="49" charset="0"/>
                <a:cs typeface="Courier New" panose="02070309020205020404" pitchFamily="49" charset="0"/>
              </a:rPr>
              <a:t> n): size (n) {p = new </a:t>
            </a:r>
            <a:r>
              <a:rPr lang="en-US" altLang="ru-RU" sz="2200" dirty="0" err="1">
                <a:latin typeface="Courier New" panose="02070309020205020404" pitchFamily="49" charset="0"/>
                <a:cs typeface="Courier New" panose="02070309020205020404" pitchFamily="49" charset="0"/>
              </a:rPr>
              <a:t>int</a:t>
            </a:r>
            <a:r>
              <a:rPr lang="en-US" altLang="ru-RU" sz="2200" dirty="0">
                <a:latin typeface="Courier New" panose="02070309020205020404" pitchFamily="49" charset="0"/>
                <a:cs typeface="Courier New" panose="02070309020205020404" pitchFamily="49" charset="0"/>
              </a:rPr>
              <a:t>[Size];}</a:t>
            </a:r>
          </a:p>
          <a:p>
            <a:pPr lvl="1" eaLnBrk="0" hangingPunct="0">
              <a:spcAft>
                <a:spcPts val="600"/>
              </a:spcAft>
            </a:pPr>
            <a:r>
              <a:rPr lang="en-US" altLang="ru-RU" sz="2200" dirty="0" err="1">
                <a:latin typeface="Courier New" panose="02070309020205020404" pitchFamily="49" charset="0"/>
                <a:cs typeface="Courier New" panose="02070309020205020404" pitchFamily="49" charset="0"/>
              </a:rPr>
              <a:t>Vect</a:t>
            </a:r>
            <a:r>
              <a:rPr lang="en-US" altLang="ru-RU" sz="2200" dirty="0">
                <a:latin typeface="Courier New" panose="02070309020205020404" pitchFamily="49" charset="0"/>
                <a:cs typeface="Courier New" panose="02070309020205020404" pitchFamily="49" charset="0"/>
              </a:rPr>
              <a:t>::</a:t>
            </a:r>
            <a:r>
              <a:rPr lang="en-US" altLang="ru-RU" sz="2200" dirty="0" err="1">
                <a:latin typeface="Courier New" panose="02070309020205020404" pitchFamily="49" charset="0"/>
                <a:cs typeface="Courier New" panose="02070309020205020404" pitchFamily="49" charset="0"/>
              </a:rPr>
              <a:t>Vect</a:t>
            </a:r>
            <a:r>
              <a:rPr lang="en-US" altLang="ru-RU" sz="2200" dirty="0">
                <a:latin typeface="Courier New" panose="02070309020205020404" pitchFamily="49" charset="0"/>
                <a:cs typeface="Courier New" panose="02070309020205020404" pitchFamily="49" charset="0"/>
              </a:rPr>
              <a:t>(</a:t>
            </a:r>
            <a:r>
              <a:rPr lang="en-US" altLang="ru-RU" sz="2200" dirty="0" err="1">
                <a:latin typeface="Courier New" panose="02070309020205020404" pitchFamily="49" charset="0"/>
                <a:cs typeface="Courier New" panose="02070309020205020404" pitchFamily="49" charset="0"/>
              </a:rPr>
              <a:t>const</a:t>
            </a:r>
            <a:r>
              <a:rPr lang="en-US" altLang="ru-RU" sz="2200" dirty="0">
                <a:latin typeface="Courier New" panose="02070309020205020404" pitchFamily="49" charset="0"/>
                <a:cs typeface="Courier New" panose="02070309020205020404" pitchFamily="49" charset="0"/>
              </a:rPr>
              <a:t> </a:t>
            </a:r>
            <a:r>
              <a:rPr lang="en-US" altLang="ru-RU" sz="2200" dirty="0" err="1">
                <a:latin typeface="Courier New" panose="02070309020205020404" pitchFamily="49" charset="0"/>
                <a:cs typeface="Courier New" panose="02070309020205020404" pitchFamily="49" charset="0"/>
              </a:rPr>
              <a:t>int</a:t>
            </a:r>
            <a:r>
              <a:rPr lang="en-US" altLang="ru-RU" sz="2200" dirty="0">
                <a:latin typeface="Courier New" panose="02070309020205020404" pitchFamily="49" charset="0"/>
                <a:cs typeface="Courier New" panose="02070309020205020404" pitchFamily="49" charset="0"/>
              </a:rPr>
              <a:t> a [], </a:t>
            </a:r>
            <a:r>
              <a:rPr lang="en-US" altLang="ru-RU" sz="2200" dirty="0" err="1">
                <a:latin typeface="Courier New" panose="02070309020205020404" pitchFamily="49" charset="0"/>
                <a:cs typeface="Courier New" panose="02070309020205020404" pitchFamily="49" charset="0"/>
              </a:rPr>
              <a:t>int</a:t>
            </a:r>
            <a:r>
              <a:rPr lang="en-US" altLang="ru-RU" sz="2200" dirty="0">
                <a:latin typeface="Courier New" panose="02070309020205020404" pitchFamily="49" charset="0"/>
                <a:cs typeface="Courier New" panose="02070309020205020404" pitchFamily="49" charset="0"/>
              </a:rPr>
              <a:t> n): size (n) {</a:t>
            </a:r>
          </a:p>
          <a:p>
            <a:pPr lvl="1" eaLnBrk="0" hangingPunct="0">
              <a:spcAft>
                <a:spcPts val="600"/>
              </a:spcAft>
            </a:pPr>
            <a:r>
              <a:rPr lang="en-US" altLang="ru-RU" sz="2200" dirty="0">
                <a:latin typeface="Courier New" panose="02070309020205020404" pitchFamily="49" charset="0"/>
                <a:cs typeface="Courier New" panose="02070309020205020404" pitchFamily="49" charset="0"/>
              </a:rPr>
              <a:t> p = new </a:t>
            </a:r>
            <a:r>
              <a:rPr lang="en-US" altLang="ru-RU" sz="2200" dirty="0" err="1">
                <a:latin typeface="Courier New" panose="02070309020205020404" pitchFamily="49" charset="0"/>
                <a:cs typeface="Courier New" panose="02070309020205020404" pitchFamily="49" charset="0"/>
              </a:rPr>
              <a:t>int</a:t>
            </a:r>
            <a:r>
              <a:rPr lang="en-US" altLang="ru-RU" sz="2200" dirty="0">
                <a:latin typeface="Courier New" panose="02070309020205020404" pitchFamily="49" charset="0"/>
                <a:cs typeface="Courier New" panose="02070309020205020404" pitchFamily="49" charset="0"/>
              </a:rPr>
              <a:t>[Size]; </a:t>
            </a:r>
            <a:endParaRPr lang="ru-RU" altLang="ru-RU" sz="2200" dirty="0" smtClean="0">
              <a:latin typeface="Courier New" panose="02070309020205020404" pitchFamily="49" charset="0"/>
              <a:cs typeface="Courier New" panose="02070309020205020404" pitchFamily="49" charset="0"/>
            </a:endParaRPr>
          </a:p>
          <a:p>
            <a:pPr lvl="1" eaLnBrk="0" hangingPunct="0">
              <a:spcAft>
                <a:spcPts val="600"/>
              </a:spcAft>
            </a:pPr>
            <a:r>
              <a:rPr lang="en-US" altLang="ru-RU" sz="2200" dirty="0" smtClean="0">
                <a:latin typeface="Courier New" panose="02070309020205020404" pitchFamily="49" charset="0"/>
                <a:cs typeface="Courier New" panose="02070309020205020404" pitchFamily="49" charset="0"/>
              </a:rPr>
              <a:t>for </a:t>
            </a:r>
            <a:r>
              <a:rPr lang="en-US" altLang="ru-RU" sz="2200" dirty="0">
                <a:latin typeface="Courier New" panose="02070309020205020404" pitchFamily="49" charset="0"/>
                <a:cs typeface="Courier New" panose="02070309020205020404" pitchFamily="49" charset="0"/>
              </a:rPr>
              <a:t>(</a:t>
            </a:r>
            <a:r>
              <a:rPr lang="en-US" altLang="ru-RU" sz="2200" dirty="0" err="1">
                <a:latin typeface="Courier New" panose="02070309020205020404" pitchFamily="49" charset="0"/>
                <a:cs typeface="Courier New" panose="02070309020205020404" pitchFamily="49" charset="0"/>
              </a:rPr>
              <a:t>int</a:t>
            </a:r>
            <a:r>
              <a:rPr lang="en-US" altLang="ru-RU" sz="2200" dirty="0">
                <a:latin typeface="Courier New" panose="02070309020205020404" pitchFamily="49" charset="0"/>
                <a:cs typeface="Courier New" panose="02070309020205020404" pitchFamily="49" charset="0"/>
              </a:rPr>
              <a:t> </a:t>
            </a:r>
            <a:r>
              <a:rPr lang="en-US" altLang="ru-RU" sz="2200" dirty="0" err="1">
                <a:latin typeface="Courier New" panose="02070309020205020404" pitchFamily="49" charset="0"/>
                <a:cs typeface="Courier New" panose="02070309020205020404" pitchFamily="49" charset="0"/>
              </a:rPr>
              <a:t>i</a:t>
            </a:r>
            <a:r>
              <a:rPr lang="en-US" altLang="ru-RU" sz="2200" dirty="0">
                <a:latin typeface="Courier New" panose="02070309020205020404" pitchFamily="49" charset="0"/>
                <a:cs typeface="Courier New" panose="02070309020205020404" pitchFamily="49" charset="0"/>
              </a:rPr>
              <a:t> = 0; </a:t>
            </a:r>
            <a:r>
              <a:rPr lang="en-US" altLang="ru-RU" sz="2200" dirty="0" err="1">
                <a:latin typeface="Courier New" panose="02070309020205020404" pitchFamily="49" charset="0"/>
                <a:cs typeface="Courier New" panose="02070309020205020404" pitchFamily="49" charset="0"/>
              </a:rPr>
              <a:t>i</a:t>
            </a:r>
            <a:r>
              <a:rPr lang="en-US" altLang="ru-RU" sz="2200" dirty="0">
                <a:latin typeface="Courier New" panose="02070309020205020404" pitchFamily="49" charset="0"/>
                <a:cs typeface="Courier New" panose="02070309020205020404" pitchFamily="49" charset="0"/>
              </a:rPr>
              <a:t> &lt;Size; </a:t>
            </a:r>
            <a:r>
              <a:rPr lang="en-US" altLang="ru-RU" sz="2200" dirty="0" err="1">
                <a:latin typeface="Courier New" panose="02070309020205020404" pitchFamily="49" charset="0"/>
                <a:cs typeface="Courier New" panose="02070309020205020404" pitchFamily="49" charset="0"/>
              </a:rPr>
              <a:t>i</a:t>
            </a:r>
            <a:r>
              <a:rPr lang="en-US" altLang="ru-RU" sz="2200" dirty="0">
                <a:latin typeface="Courier New" panose="02070309020205020404" pitchFamily="49" charset="0"/>
                <a:cs typeface="Courier New" panose="02070309020205020404" pitchFamily="49" charset="0"/>
              </a:rPr>
              <a:t>++) p [</a:t>
            </a:r>
            <a:r>
              <a:rPr lang="en-US" altLang="ru-RU" sz="2200" dirty="0" err="1">
                <a:latin typeface="Courier New" panose="02070309020205020404" pitchFamily="49" charset="0"/>
                <a:cs typeface="Courier New" panose="02070309020205020404" pitchFamily="49" charset="0"/>
              </a:rPr>
              <a:t>i</a:t>
            </a:r>
            <a:r>
              <a:rPr lang="en-US" altLang="ru-RU" sz="2200" dirty="0">
                <a:latin typeface="Courier New" panose="02070309020205020404" pitchFamily="49" charset="0"/>
                <a:cs typeface="Courier New" panose="02070309020205020404" pitchFamily="49" charset="0"/>
              </a:rPr>
              <a:t>] = A [</a:t>
            </a:r>
            <a:r>
              <a:rPr lang="en-US" altLang="ru-RU" sz="2200" dirty="0" err="1">
                <a:latin typeface="Courier New" panose="02070309020205020404" pitchFamily="49" charset="0"/>
                <a:cs typeface="Courier New" panose="02070309020205020404" pitchFamily="49" charset="0"/>
              </a:rPr>
              <a:t>i</a:t>
            </a:r>
            <a:r>
              <a:rPr lang="en-US" altLang="ru-RU" sz="2200" dirty="0">
                <a:latin typeface="Courier New" panose="02070309020205020404" pitchFamily="49" charset="0"/>
                <a:cs typeface="Courier New" panose="02070309020205020404" pitchFamily="49" charset="0"/>
              </a:rPr>
              <a:t>]; </a:t>
            </a:r>
            <a:r>
              <a:rPr lang="ru-RU" altLang="ru-RU" sz="2200" dirty="0">
                <a:latin typeface="Courier New" panose="02070309020205020404" pitchFamily="49" charset="0"/>
                <a:cs typeface="Courier New" panose="02070309020205020404" pitchFamily="49" charset="0"/>
              </a:rPr>
              <a:t>}</a:t>
            </a:r>
            <a:endParaRPr lang="en-US" altLang="ru-RU" sz="2200" dirty="0">
              <a:latin typeface="Courier New" panose="02070309020205020404" pitchFamily="49" charset="0"/>
              <a:cs typeface="Courier New" panose="02070309020205020404" pitchFamily="49" charset="0"/>
            </a:endParaRPr>
          </a:p>
          <a:p>
            <a:pPr lvl="1" eaLnBrk="0" hangingPunct="0">
              <a:spcAft>
                <a:spcPts val="600"/>
              </a:spcAft>
            </a:pPr>
            <a:endParaRPr lang="ru-RU" altLang="ru-RU" sz="2200" dirty="0">
              <a:latin typeface="Courier New" panose="02070309020205020404" pitchFamily="49" charset="0"/>
              <a:cs typeface="Courier New" panose="02070309020205020404" pitchFamily="49" charset="0"/>
            </a:endParaRPr>
          </a:p>
          <a:p>
            <a:pPr lvl="1" eaLnBrk="0" hangingPunct="0">
              <a:spcAft>
                <a:spcPts val="600"/>
              </a:spcAft>
            </a:pPr>
            <a:r>
              <a:rPr lang="en-US" altLang="ru-RU" sz="2200" dirty="0" err="1">
                <a:latin typeface="Courier New" panose="02070309020205020404" pitchFamily="49" charset="0"/>
                <a:cs typeface="Courier New" panose="02070309020205020404" pitchFamily="49" charset="0"/>
              </a:rPr>
              <a:t>int</a:t>
            </a:r>
            <a:r>
              <a:rPr lang="en-US" altLang="ru-RU" sz="2200" dirty="0">
                <a:latin typeface="Courier New" panose="02070309020205020404" pitchFamily="49" charset="0"/>
                <a:cs typeface="Courier New" panose="02070309020205020404" pitchFamily="49" charset="0"/>
              </a:rPr>
              <a:t>&amp; </a:t>
            </a:r>
            <a:r>
              <a:rPr lang="en-US" altLang="ru-RU" sz="2200" dirty="0" err="1">
                <a:latin typeface="Courier New" panose="02070309020205020404" pitchFamily="49" charset="0"/>
                <a:cs typeface="Courier New" panose="02070309020205020404" pitchFamily="49" charset="0"/>
              </a:rPr>
              <a:t>Vect</a:t>
            </a:r>
            <a:r>
              <a:rPr lang="en-US" altLang="ru-RU" sz="2200" dirty="0">
                <a:latin typeface="Courier New" panose="02070309020205020404" pitchFamily="49" charset="0"/>
                <a:cs typeface="Courier New" panose="02070309020205020404" pitchFamily="49" charset="0"/>
              </a:rPr>
              <a:t>::</a:t>
            </a:r>
            <a:r>
              <a:rPr lang="en-US" altLang="ru-RU" sz="2200" dirty="0">
                <a:solidFill>
                  <a:schemeClr val="hlink"/>
                </a:solidFill>
                <a:latin typeface="Courier New" panose="02070309020205020404" pitchFamily="49" charset="0"/>
                <a:cs typeface="Courier New" panose="02070309020205020404" pitchFamily="49" charset="0"/>
              </a:rPr>
              <a:t>operator []</a:t>
            </a:r>
            <a:r>
              <a:rPr lang="en-US" altLang="ru-RU" sz="2200" dirty="0">
                <a:latin typeface="Courier New" panose="02070309020205020404" pitchFamily="49" charset="0"/>
                <a:cs typeface="Courier New" panose="02070309020205020404" pitchFamily="49" charset="0"/>
              </a:rPr>
              <a:t> (</a:t>
            </a:r>
            <a:r>
              <a:rPr lang="en-US" altLang="ru-RU" sz="2200" dirty="0" err="1">
                <a:latin typeface="Courier New" panose="02070309020205020404" pitchFamily="49" charset="0"/>
                <a:cs typeface="Courier New" panose="02070309020205020404" pitchFamily="49" charset="0"/>
              </a:rPr>
              <a:t>int</a:t>
            </a:r>
            <a:r>
              <a:rPr lang="en-US" altLang="ru-RU" sz="2200" dirty="0">
                <a:latin typeface="Courier New" panose="02070309020205020404" pitchFamily="49" charset="0"/>
                <a:cs typeface="Courier New" panose="02070309020205020404" pitchFamily="49" charset="0"/>
              </a:rPr>
              <a:t> </a:t>
            </a:r>
            <a:r>
              <a:rPr lang="en-US" altLang="ru-RU" sz="2200" dirty="0" err="1">
                <a:latin typeface="Courier New" panose="02070309020205020404" pitchFamily="49" charset="0"/>
                <a:cs typeface="Courier New" panose="02070309020205020404" pitchFamily="49" charset="0"/>
              </a:rPr>
              <a:t>i</a:t>
            </a:r>
            <a:r>
              <a:rPr lang="en-US" altLang="ru-RU" sz="2200" dirty="0">
                <a:latin typeface="Courier New" panose="02070309020205020404" pitchFamily="49" charset="0"/>
                <a:cs typeface="Courier New" panose="02070309020205020404" pitchFamily="49" charset="0"/>
              </a:rPr>
              <a:t>) {</a:t>
            </a:r>
          </a:p>
          <a:p>
            <a:pPr lvl="1" eaLnBrk="0" hangingPunct="0">
              <a:spcAft>
                <a:spcPts val="600"/>
              </a:spcAft>
            </a:pPr>
            <a:r>
              <a:rPr lang="en-US" altLang="ru-RU" sz="2200" dirty="0">
                <a:latin typeface="Courier New" panose="02070309020205020404" pitchFamily="49" charset="0"/>
                <a:cs typeface="Courier New" panose="02070309020205020404" pitchFamily="49" charset="0"/>
              </a:rPr>
              <a:t> if (</a:t>
            </a:r>
            <a:r>
              <a:rPr lang="en-US" altLang="ru-RU" sz="2200" dirty="0" err="1">
                <a:latin typeface="Courier New" panose="02070309020205020404" pitchFamily="49" charset="0"/>
                <a:cs typeface="Courier New" panose="02070309020205020404" pitchFamily="49" charset="0"/>
              </a:rPr>
              <a:t>i</a:t>
            </a:r>
            <a:r>
              <a:rPr lang="en-US" altLang="ru-RU" sz="2200" dirty="0">
                <a:latin typeface="Courier New" panose="02070309020205020404" pitchFamily="49" charset="0"/>
                <a:cs typeface="Courier New" panose="02070309020205020404" pitchFamily="49" charset="0"/>
              </a:rPr>
              <a:t> &lt;0 || </a:t>
            </a:r>
            <a:r>
              <a:rPr lang="en-US" altLang="ru-RU" sz="2200" dirty="0" err="1">
                <a:latin typeface="Courier New" panose="02070309020205020404" pitchFamily="49" charset="0"/>
                <a:cs typeface="Courier New" panose="02070309020205020404" pitchFamily="49" charset="0"/>
              </a:rPr>
              <a:t>i</a:t>
            </a:r>
            <a:r>
              <a:rPr lang="en-US" altLang="ru-RU" sz="2200" dirty="0">
                <a:latin typeface="Courier New" panose="02070309020205020404" pitchFamily="49" charset="0"/>
                <a:cs typeface="Courier New" panose="02070309020205020404" pitchFamily="49" charset="0"/>
              </a:rPr>
              <a:t> &gt; = Size) {</a:t>
            </a:r>
          </a:p>
          <a:p>
            <a:pPr lvl="1" eaLnBrk="0" hangingPunct="0">
              <a:spcAft>
                <a:spcPts val="600"/>
              </a:spcAft>
            </a:pPr>
            <a:r>
              <a:rPr lang="en-US" altLang="ru-RU" sz="2200" dirty="0">
                <a:latin typeface="Courier New" panose="02070309020205020404" pitchFamily="49" charset="0"/>
                <a:cs typeface="Courier New" panose="02070309020205020404" pitchFamily="49" charset="0"/>
              </a:rPr>
              <a:t> </a:t>
            </a:r>
            <a:r>
              <a:rPr lang="en-US" altLang="ru-RU" sz="2200" dirty="0" err="1">
                <a:latin typeface="Courier New" panose="02070309020205020404" pitchFamily="49" charset="0"/>
                <a:cs typeface="Courier New" panose="02070309020205020404" pitchFamily="49" charset="0"/>
              </a:rPr>
              <a:t>cout</a:t>
            </a:r>
            <a:r>
              <a:rPr lang="en-US" altLang="ru-RU" sz="2200" dirty="0">
                <a:latin typeface="Courier New" panose="02070309020205020404" pitchFamily="49" charset="0"/>
                <a:cs typeface="Courier New" panose="02070309020205020404" pitchFamily="49" charset="0"/>
              </a:rPr>
              <a:t> &lt;&lt; "</a:t>
            </a:r>
            <a:r>
              <a:rPr lang="en-US" altLang="ru-RU" sz="2200" dirty="0" err="1">
                <a:latin typeface="Courier New" panose="02070309020205020404" pitchFamily="49" charset="0"/>
                <a:cs typeface="Courier New" panose="02070309020205020404" pitchFamily="49" charset="0"/>
              </a:rPr>
              <a:t>Incorrect</a:t>
            </a:r>
            <a:r>
              <a:rPr lang="en-US" altLang="ru-RU" sz="2200" dirty="0">
                <a:latin typeface="Courier New" panose="02070309020205020404" pitchFamily="49" charset="0"/>
                <a:cs typeface="Courier New" panose="02070309020205020404" pitchFamily="49" charset="0"/>
              </a:rPr>
              <a:t> </a:t>
            </a:r>
            <a:r>
              <a:rPr lang="en-US" altLang="ru-RU" sz="2200" dirty="0" err="1">
                <a:latin typeface="Courier New" panose="02070309020205020404" pitchFamily="49" charset="0"/>
                <a:cs typeface="Courier New" panose="02070309020205020404" pitchFamily="49" charset="0"/>
              </a:rPr>
              <a:t>index</a:t>
            </a:r>
            <a:r>
              <a:rPr lang="en-US" altLang="ru-RU" sz="2200" dirty="0">
                <a:latin typeface="Courier New" panose="02070309020205020404" pitchFamily="49" charset="0"/>
                <a:cs typeface="Courier New" panose="02070309020205020404" pitchFamily="49" charset="0"/>
              </a:rPr>
              <a:t> (</a:t>
            </a:r>
            <a:r>
              <a:rPr lang="en-US" altLang="ru-RU" sz="2200" dirty="0" err="1">
                <a:latin typeface="Courier New" panose="02070309020205020404" pitchFamily="49" charset="0"/>
                <a:cs typeface="Courier New" panose="02070309020205020404" pitchFamily="49" charset="0"/>
              </a:rPr>
              <a:t>i</a:t>
            </a:r>
            <a:r>
              <a:rPr lang="en-US" altLang="ru-RU" sz="2200" dirty="0">
                <a:latin typeface="Courier New" panose="02070309020205020404" pitchFamily="49" charset="0"/>
                <a:cs typeface="Courier New" panose="02070309020205020404" pitchFamily="49" charset="0"/>
              </a:rPr>
              <a:t> = "&lt;&lt; </a:t>
            </a:r>
            <a:r>
              <a:rPr lang="en-US" altLang="ru-RU" sz="2200" dirty="0" err="1">
                <a:latin typeface="Courier New" panose="02070309020205020404" pitchFamily="49" charset="0"/>
                <a:cs typeface="Courier New" panose="02070309020205020404" pitchFamily="49" charset="0"/>
              </a:rPr>
              <a:t>i</a:t>
            </a:r>
            <a:r>
              <a:rPr lang="en-US" altLang="ru-RU" sz="2200" dirty="0">
                <a:latin typeface="Courier New" panose="02070309020205020404" pitchFamily="49" charset="0"/>
                <a:cs typeface="Courier New" panose="02070309020205020404" pitchFamily="49" charset="0"/>
              </a:rPr>
              <a:t> &lt;&lt; ")" &lt;&lt; </a:t>
            </a:r>
            <a:r>
              <a:rPr lang="en-US" altLang="ru-RU" sz="2200" dirty="0" err="1">
                <a:latin typeface="Courier New" panose="02070309020205020404" pitchFamily="49" charset="0"/>
                <a:cs typeface="Courier New" panose="02070309020205020404" pitchFamily="49" charset="0"/>
              </a:rPr>
              <a:t>endl</a:t>
            </a:r>
            <a:r>
              <a:rPr lang="en-US" altLang="ru-RU" sz="2200" dirty="0">
                <a:latin typeface="Courier New" panose="02070309020205020404" pitchFamily="49" charset="0"/>
                <a:cs typeface="Courier New" panose="02070309020205020404" pitchFamily="49" charset="0"/>
              </a:rPr>
              <a:t>;</a:t>
            </a:r>
          </a:p>
          <a:p>
            <a:pPr lvl="1" eaLnBrk="0" hangingPunct="0">
              <a:spcAft>
                <a:spcPts val="600"/>
              </a:spcAft>
            </a:pPr>
            <a:r>
              <a:rPr lang="en-US" altLang="ru-RU" sz="2200" dirty="0">
                <a:latin typeface="Courier New" panose="02070309020205020404" pitchFamily="49" charset="0"/>
                <a:cs typeface="Courier New" panose="02070309020205020404" pitchFamily="49" charset="0"/>
              </a:rPr>
              <a:t> </a:t>
            </a:r>
            <a:r>
              <a:rPr lang="en-US" altLang="ru-RU" sz="2200" dirty="0" err="1">
                <a:latin typeface="Courier New" panose="02070309020205020404" pitchFamily="49" charset="0"/>
                <a:cs typeface="Courier New" panose="02070309020205020404" pitchFamily="49" charset="0"/>
              </a:rPr>
              <a:t>cout</a:t>
            </a:r>
            <a:r>
              <a:rPr lang="en-US" altLang="ru-RU" sz="2200" dirty="0">
                <a:latin typeface="Courier New" panose="02070309020205020404" pitchFamily="49" charset="0"/>
                <a:cs typeface="Courier New" panose="02070309020205020404" pitchFamily="49" charset="0"/>
              </a:rPr>
              <a:t> &lt;&lt; "</a:t>
            </a:r>
            <a:r>
              <a:rPr lang="en-US" altLang="ru-RU" sz="2200" dirty="0" err="1">
                <a:latin typeface="Courier New" panose="02070309020205020404" pitchFamily="49" charset="0"/>
                <a:cs typeface="Courier New" panose="02070309020205020404" pitchFamily="49" charset="0"/>
              </a:rPr>
              <a:t>completion</a:t>
            </a:r>
            <a:r>
              <a:rPr lang="en-US" altLang="ru-RU" sz="2200" dirty="0">
                <a:latin typeface="Courier New" panose="02070309020205020404" pitchFamily="49" charset="0"/>
                <a:cs typeface="Courier New" panose="02070309020205020404" pitchFamily="49" charset="0"/>
              </a:rPr>
              <a:t> </a:t>
            </a:r>
            <a:r>
              <a:rPr lang="en-US" altLang="ru-RU" sz="2200" dirty="0" err="1">
                <a:latin typeface="Courier New" panose="02070309020205020404" pitchFamily="49" charset="0"/>
                <a:cs typeface="Courier New" panose="02070309020205020404" pitchFamily="49" charset="0"/>
              </a:rPr>
              <a:t>programs</a:t>
            </a:r>
            <a:r>
              <a:rPr lang="en-US" altLang="ru-RU" sz="2200" dirty="0">
                <a:latin typeface="Courier New" panose="02070309020205020404" pitchFamily="49" charset="0"/>
                <a:cs typeface="Courier New" panose="02070309020205020404" pitchFamily="49" charset="0"/>
              </a:rPr>
              <a:t>"&lt;&lt; </a:t>
            </a:r>
            <a:r>
              <a:rPr lang="en-US" altLang="ru-RU" sz="2200" dirty="0" err="1">
                <a:latin typeface="Courier New" panose="02070309020205020404" pitchFamily="49" charset="0"/>
                <a:cs typeface="Courier New" panose="02070309020205020404" pitchFamily="49" charset="0"/>
              </a:rPr>
              <a:t>endl</a:t>
            </a:r>
            <a:r>
              <a:rPr lang="en-US" altLang="ru-RU" sz="2200" dirty="0">
                <a:latin typeface="Courier New" panose="02070309020205020404" pitchFamily="49" charset="0"/>
                <a:cs typeface="Courier New" panose="02070309020205020404" pitchFamily="49" charset="0"/>
              </a:rPr>
              <a:t>;</a:t>
            </a:r>
          </a:p>
          <a:p>
            <a:pPr lvl="1" eaLnBrk="0" hangingPunct="0">
              <a:spcAft>
                <a:spcPts val="600"/>
              </a:spcAft>
            </a:pPr>
            <a:r>
              <a:rPr lang="en-US" altLang="ru-RU" sz="2200" dirty="0">
                <a:latin typeface="Courier New" panose="02070309020205020404" pitchFamily="49" charset="0"/>
                <a:cs typeface="Courier New" panose="02070309020205020404" pitchFamily="49" charset="0"/>
              </a:rPr>
              <a:t>exit (0); }</a:t>
            </a:r>
          </a:p>
          <a:p>
            <a:pPr lvl="1" eaLnBrk="0" hangingPunct="0">
              <a:spcAft>
                <a:spcPts val="600"/>
              </a:spcAft>
            </a:pPr>
            <a:r>
              <a:rPr lang="en-US" altLang="ru-RU" sz="2200" dirty="0">
                <a:latin typeface="Courier New" panose="02070309020205020404" pitchFamily="49" charset="0"/>
                <a:cs typeface="Courier New" panose="02070309020205020404" pitchFamily="49" charset="0"/>
              </a:rPr>
              <a:t> return p [</a:t>
            </a:r>
            <a:r>
              <a:rPr lang="en-US" altLang="ru-RU" sz="2200" dirty="0" err="1">
                <a:latin typeface="Courier New" panose="02070309020205020404" pitchFamily="49" charset="0"/>
                <a:cs typeface="Courier New" panose="02070309020205020404" pitchFamily="49" charset="0"/>
              </a:rPr>
              <a:t>i</a:t>
            </a:r>
            <a:r>
              <a:rPr lang="en-US" altLang="ru-RU" sz="2200" dirty="0">
                <a:latin typeface="Courier New" panose="02070309020205020404" pitchFamily="49" charset="0"/>
                <a:cs typeface="Courier New" panose="02070309020205020404" pitchFamily="49" charset="0"/>
              </a:rPr>
              <a:t>];</a:t>
            </a:r>
          </a:p>
          <a:p>
            <a:pPr lvl="1" eaLnBrk="0" hangingPunct="0">
              <a:spcAft>
                <a:spcPts val="600"/>
              </a:spcAft>
            </a:pPr>
            <a:r>
              <a:rPr lang="en-US" altLang="ru-RU" sz="2200" dirty="0">
                <a:latin typeface="Courier New" panose="02070309020205020404" pitchFamily="49" charset="0"/>
                <a:cs typeface="Courier New" panose="02070309020205020404" pitchFamily="49" charset="0"/>
              </a:rPr>
              <a:t>}</a:t>
            </a:r>
            <a:endParaRPr lang="ru-RU" altLang="ru-RU" sz="2200" dirty="0">
              <a:latin typeface="Courier New" panose="02070309020205020404" pitchFamily="49" charset="0"/>
              <a:cs typeface="Courier New" panose="02070309020205020404" pitchFamily="49" charset="0"/>
            </a:endParaRPr>
          </a:p>
        </p:txBody>
      </p:sp>
      <p:sp>
        <p:nvSpPr>
          <p:cNvPr id="36867" name="Text Box 3"/>
          <p:cNvSpPr txBox="1">
            <a:spLocks noChangeArrowheads="1"/>
          </p:cNvSpPr>
          <p:nvPr/>
        </p:nvSpPr>
        <p:spPr bwMode="auto">
          <a:xfrm>
            <a:off x="609600" y="304800"/>
            <a:ext cx="914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ru-RU" altLang="ru-RU">
                <a:latin typeface="Arial" pitchFamily="34" charset="0"/>
              </a:rPr>
              <a:t>indexing operation Overloading</a:t>
            </a:r>
            <a:endParaRPr lang="ru-RU" altLang="ru-RU" sz="2400">
              <a:latin typeface="Arial" pitchFamily="34" charset="0"/>
            </a:endParaRPr>
          </a:p>
        </p:txBody>
      </p:sp>
    </p:spTree>
    <p:extLst>
      <p:ext uri="{BB962C8B-B14F-4D97-AF65-F5344CB8AC3E}">
        <p14:creationId xmlns:p14="http://schemas.microsoft.com/office/powerpoint/2010/main" val="24621306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609600" y="990600"/>
            <a:ext cx="8534400" cy="5678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eaLnBrk="0" hangingPunct="0">
              <a:spcAft>
                <a:spcPts val="600"/>
              </a:spcAft>
            </a:pPr>
            <a:r>
              <a:rPr lang="en-US" altLang="ru-RU" sz="2200" b="1" dirty="0">
                <a:latin typeface="Courier New" panose="02070309020205020404" pitchFamily="49" charset="0"/>
                <a:cs typeface="Courier New" panose="02070309020205020404" pitchFamily="49" charset="0"/>
              </a:rPr>
              <a:t>void</a:t>
            </a:r>
            <a:r>
              <a:rPr lang="en-US" altLang="ru-RU" sz="2200" dirty="0">
                <a:latin typeface="Courier New" panose="02070309020205020404" pitchFamily="49" charset="0"/>
                <a:cs typeface="Courier New" panose="02070309020205020404" pitchFamily="49" charset="0"/>
              </a:rPr>
              <a:t> </a:t>
            </a:r>
            <a:r>
              <a:rPr lang="en-US" altLang="ru-RU" sz="2200" dirty="0" err="1">
                <a:latin typeface="Courier New" panose="02070309020205020404" pitchFamily="49" charset="0"/>
                <a:cs typeface="Courier New" panose="02070309020205020404" pitchFamily="49" charset="0"/>
              </a:rPr>
              <a:t>Vect</a:t>
            </a:r>
            <a:r>
              <a:rPr lang="en-US" altLang="ru-RU" sz="2200" dirty="0">
                <a:latin typeface="Courier New" panose="02070309020205020404" pitchFamily="49" charset="0"/>
                <a:cs typeface="Courier New" panose="02070309020205020404" pitchFamily="49" charset="0"/>
              </a:rPr>
              <a:t>:: Print () {</a:t>
            </a:r>
          </a:p>
          <a:p>
            <a:pPr lvl="1" eaLnBrk="0" hangingPunct="0">
              <a:spcAft>
                <a:spcPts val="600"/>
              </a:spcAft>
            </a:pPr>
            <a:r>
              <a:rPr lang="en-US" altLang="ru-RU" sz="2200" dirty="0">
                <a:latin typeface="Courier New" panose="02070309020205020404" pitchFamily="49" charset="0"/>
                <a:cs typeface="Courier New" panose="02070309020205020404" pitchFamily="49" charset="0"/>
              </a:rPr>
              <a:t> </a:t>
            </a:r>
            <a:r>
              <a:rPr lang="en-US" altLang="ru-RU" sz="2200" b="1" dirty="0">
                <a:latin typeface="Courier New" panose="02070309020205020404" pitchFamily="49" charset="0"/>
                <a:cs typeface="Courier New" panose="02070309020205020404" pitchFamily="49" charset="0"/>
              </a:rPr>
              <a:t>for</a:t>
            </a:r>
            <a:r>
              <a:rPr lang="en-US" altLang="ru-RU" sz="2200" dirty="0">
                <a:latin typeface="Courier New" panose="02070309020205020404" pitchFamily="49" charset="0"/>
                <a:cs typeface="Courier New" panose="02070309020205020404" pitchFamily="49" charset="0"/>
              </a:rPr>
              <a:t> (</a:t>
            </a:r>
            <a:r>
              <a:rPr lang="en-US" altLang="ru-RU" sz="2200" dirty="0" err="1">
                <a:latin typeface="Courier New" panose="02070309020205020404" pitchFamily="49" charset="0"/>
                <a:cs typeface="Courier New" panose="02070309020205020404" pitchFamily="49" charset="0"/>
              </a:rPr>
              <a:t>int</a:t>
            </a:r>
            <a:r>
              <a:rPr lang="en-US" altLang="ru-RU" sz="2200" dirty="0">
                <a:latin typeface="Courier New" panose="02070309020205020404" pitchFamily="49" charset="0"/>
                <a:cs typeface="Courier New" panose="02070309020205020404" pitchFamily="49" charset="0"/>
              </a:rPr>
              <a:t> </a:t>
            </a:r>
            <a:r>
              <a:rPr lang="en-US" altLang="ru-RU" sz="2200" dirty="0" err="1">
                <a:latin typeface="Courier New" panose="02070309020205020404" pitchFamily="49" charset="0"/>
                <a:cs typeface="Courier New" panose="02070309020205020404" pitchFamily="49" charset="0"/>
              </a:rPr>
              <a:t>i</a:t>
            </a:r>
            <a:r>
              <a:rPr lang="en-US" altLang="ru-RU" sz="2200" dirty="0">
                <a:latin typeface="Courier New" panose="02070309020205020404" pitchFamily="49" charset="0"/>
                <a:cs typeface="Courier New" panose="02070309020205020404" pitchFamily="49" charset="0"/>
              </a:rPr>
              <a:t> = 0; </a:t>
            </a:r>
            <a:r>
              <a:rPr lang="en-US" altLang="ru-RU" sz="2200" dirty="0" err="1">
                <a:latin typeface="Courier New" panose="02070309020205020404" pitchFamily="49" charset="0"/>
                <a:cs typeface="Courier New" panose="02070309020205020404" pitchFamily="49" charset="0"/>
              </a:rPr>
              <a:t>i</a:t>
            </a:r>
            <a:r>
              <a:rPr lang="en-US" altLang="ru-RU" sz="2200" dirty="0">
                <a:latin typeface="Courier New" panose="02070309020205020404" pitchFamily="49" charset="0"/>
                <a:cs typeface="Courier New" panose="02070309020205020404" pitchFamily="49" charset="0"/>
              </a:rPr>
              <a:t> &lt;Size; </a:t>
            </a:r>
            <a:r>
              <a:rPr lang="en-US" altLang="ru-RU" sz="2200" dirty="0" err="1">
                <a:latin typeface="Courier New" panose="02070309020205020404" pitchFamily="49" charset="0"/>
                <a:cs typeface="Courier New" panose="02070309020205020404" pitchFamily="49" charset="0"/>
              </a:rPr>
              <a:t>i</a:t>
            </a:r>
            <a:r>
              <a:rPr lang="en-US" altLang="ru-RU" sz="2200" dirty="0">
                <a:latin typeface="Courier New" panose="02070309020205020404" pitchFamily="49" charset="0"/>
                <a:cs typeface="Courier New" panose="02070309020205020404" pitchFamily="49" charset="0"/>
              </a:rPr>
              <a:t>++) </a:t>
            </a:r>
            <a:r>
              <a:rPr lang="en-US" altLang="ru-RU" sz="2200" dirty="0" err="1">
                <a:latin typeface="Courier New" panose="02070309020205020404" pitchFamily="49" charset="0"/>
                <a:cs typeface="Courier New" panose="02070309020205020404" pitchFamily="49" charset="0"/>
              </a:rPr>
              <a:t>cout</a:t>
            </a:r>
            <a:r>
              <a:rPr lang="en-US" altLang="ru-RU" sz="2200" dirty="0">
                <a:latin typeface="Courier New" panose="02070309020205020404" pitchFamily="49" charset="0"/>
                <a:cs typeface="Courier New" panose="02070309020205020404" pitchFamily="49" charset="0"/>
              </a:rPr>
              <a:t> &lt;&lt; p [</a:t>
            </a:r>
            <a:r>
              <a:rPr lang="en-US" altLang="ru-RU" sz="2200" dirty="0" err="1">
                <a:latin typeface="Courier New" panose="02070309020205020404" pitchFamily="49" charset="0"/>
                <a:cs typeface="Courier New" panose="02070309020205020404" pitchFamily="49" charset="0"/>
              </a:rPr>
              <a:t>i</a:t>
            </a:r>
            <a:r>
              <a:rPr lang="en-US" altLang="ru-RU" sz="2200" dirty="0">
                <a:latin typeface="Courier New" panose="02070309020205020404" pitchFamily="49" charset="0"/>
                <a:cs typeface="Courier New" panose="02070309020205020404" pitchFamily="49" charset="0"/>
              </a:rPr>
              <a:t>] &lt;&lt; "";</a:t>
            </a:r>
          </a:p>
          <a:p>
            <a:pPr lvl="1" eaLnBrk="0" hangingPunct="0">
              <a:spcAft>
                <a:spcPts val="600"/>
              </a:spcAft>
            </a:pPr>
            <a:r>
              <a:rPr lang="en-US" altLang="ru-RU" sz="2200" dirty="0">
                <a:latin typeface="Courier New" panose="02070309020205020404" pitchFamily="49" charset="0"/>
                <a:cs typeface="Courier New" panose="02070309020205020404" pitchFamily="49" charset="0"/>
              </a:rPr>
              <a:t> </a:t>
            </a:r>
            <a:r>
              <a:rPr lang="en-US" altLang="ru-RU" sz="2200" dirty="0" err="1">
                <a:latin typeface="Courier New" panose="02070309020205020404" pitchFamily="49" charset="0"/>
                <a:cs typeface="Courier New" panose="02070309020205020404" pitchFamily="49" charset="0"/>
              </a:rPr>
              <a:t>cout</a:t>
            </a:r>
            <a:r>
              <a:rPr lang="en-US" altLang="ru-RU" sz="2200" dirty="0">
                <a:latin typeface="Courier New" panose="02070309020205020404" pitchFamily="49" charset="0"/>
                <a:cs typeface="Courier New" panose="02070309020205020404" pitchFamily="49" charset="0"/>
              </a:rPr>
              <a:t> &lt;&lt; </a:t>
            </a:r>
            <a:r>
              <a:rPr lang="en-US" altLang="ru-RU" sz="2200" dirty="0" err="1">
                <a:latin typeface="Courier New" panose="02070309020205020404" pitchFamily="49" charset="0"/>
                <a:cs typeface="Courier New" panose="02070309020205020404" pitchFamily="49" charset="0"/>
              </a:rPr>
              <a:t>endl</a:t>
            </a:r>
            <a:r>
              <a:rPr lang="en-US" altLang="ru-RU" sz="2200" dirty="0">
                <a:latin typeface="Courier New" panose="02070309020205020404" pitchFamily="49" charset="0"/>
                <a:cs typeface="Courier New" panose="02070309020205020404" pitchFamily="49" charset="0"/>
              </a:rPr>
              <a:t>; }</a:t>
            </a:r>
          </a:p>
          <a:p>
            <a:pPr lvl="1" eaLnBrk="0" hangingPunct="0">
              <a:spcAft>
                <a:spcPts val="600"/>
              </a:spcAft>
            </a:pPr>
            <a:endParaRPr lang="en-US" altLang="ru-RU" sz="2200" dirty="0">
              <a:latin typeface="Courier New" panose="02070309020205020404" pitchFamily="49" charset="0"/>
              <a:cs typeface="Courier New" panose="02070309020205020404" pitchFamily="49" charset="0"/>
            </a:endParaRPr>
          </a:p>
          <a:p>
            <a:pPr lvl="1" eaLnBrk="0" hangingPunct="0">
              <a:spcAft>
                <a:spcPts val="600"/>
              </a:spcAft>
            </a:pPr>
            <a:r>
              <a:rPr lang="en-US" altLang="ru-RU" sz="2200" b="1" dirty="0" err="1">
                <a:latin typeface="Courier New" panose="02070309020205020404" pitchFamily="49" charset="0"/>
                <a:cs typeface="Courier New" panose="02070309020205020404" pitchFamily="49" charset="0"/>
              </a:rPr>
              <a:t>int</a:t>
            </a:r>
            <a:r>
              <a:rPr lang="en-US" altLang="ru-RU" sz="2200" dirty="0">
                <a:latin typeface="Courier New" panose="02070309020205020404" pitchFamily="49" charset="0"/>
                <a:cs typeface="Courier New" panose="02070309020205020404" pitchFamily="49" charset="0"/>
              </a:rPr>
              <a:t> main () {</a:t>
            </a:r>
          </a:p>
          <a:p>
            <a:pPr lvl="1" eaLnBrk="0" hangingPunct="0">
              <a:spcAft>
                <a:spcPts val="600"/>
              </a:spcAft>
            </a:pPr>
            <a:r>
              <a:rPr lang="en-US" altLang="ru-RU" sz="2200" dirty="0">
                <a:latin typeface="Courier New" panose="02070309020205020404" pitchFamily="49" charset="0"/>
                <a:cs typeface="Courier New" panose="02070309020205020404" pitchFamily="49" charset="0"/>
              </a:rPr>
              <a:t> </a:t>
            </a:r>
            <a:r>
              <a:rPr lang="en-US" altLang="ru-RU" sz="2200" b="1" dirty="0" err="1">
                <a:latin typeface="Courier New" panose="02070309020205020404" pitchFamily="49" charset="0"/>
                <a:cs typeface="Courier New" panose="02070309020205020404" pitchFamily="49" charset="0"/>
              </a:rPr>
              <a:t>int</a:t>
            </a:r>
            <a:r>
              <a:rPr lang="en-US" altLang="ru-RU" sz="2200" dirty="0">
                <a:latin typeface="Courier New" panose="02070309020205020404" pitchFamily="49" charset="0"/>
                <a:cs typeface="Courier New" panose="02070309020205020404" pitchFamily="49" charset="0"/>
              </a:rPr>
              <a:t> </a:t>
            </a:r>
            <a:r>
              <a:rPr lang="en-US" altLang="ru-RU" sz="2200" dirty="0" err="1">
                <a:latin typeface="Courier New" panose="02070309020205020404" pitchFamily="49" charset="0"/>
                <a:cs typeface="Courier New" panose="02070309020205020404" pitchFamily="49" charset="0"/>
              </a:rPr>
              <a:t>arr</a:t>
            </a:r>
            <a:r>
              <a:rPr lang="en-US" altLang="ru-RU" sz="2200" dirty="0">
                <a:latin typeface="Courier New" panose="02070309020205020404" pitchFamily="49" charset="0"/>
                <a:cs typeface="Courier New" panose="02070309020205020404" pitchFamily="49" charset="0"/>
              </a:rPr>
              <a:t>[10] = {1, 2, 3, 4, 5, 6, 7, 8, 9, 10}; </a:t>
            </a:r>
          </a:p>
          <a:p>
            <a:pPr lvl="1" eaLnBrk="0" hangingPunct="0">
              <a:spcAft>
                <a:spcPts val="600"/>
              </a:spcAft>
            </a:pPr>
            <a:r>
              <a:rPr lang="en-US" altLang="ru-RU" sz="2200" dirty="0">
                <a:latin typeface="Courier New" panose="02070309020205020404" pitchFamily="49" charset="0"/>
                <a:cs typeface="Courier New" panose="02070309020205020404" pitchFamily="49" charset="0"/>
              </a:rPr>
              <a:t> </a:t>
            </a:r>
            <a:r>
              <a:rPr lang="en-US" altLang="ru-RU" sz="2200" dirty="0" err="1">
                <a:latin typeface="Courier New" panose="02070309020205020404" pitchFamily="49" charset="0"/>
                <a:cs typeface="Courier New" panose="02070309020205020404" pitchFamily="49" charset="0"/>
              </a:rPr>
              <a:t>Vect</a:t>
            </a:r>
            <a:r>
              <a:rPr lang="en-US" altLang="ru-RU" sz="2200" dirty="0">
                <a:latin typeface="Courier New" panose="02070309020205020404" pitchFamily="49" charset="0"/>
                <a:cs typeface="Courier New" panose="02070309020205020404" pitchFamily="49" charset="0"/>
              </a:rPr>
              <a:t> a (</a:t>
            </a:r>
            <a:r>
              <a:rPr lang="en-US" altLang="ru-RU" sz="2200" dirty="0" err="1">
                <a:latin typeface="Courier New" panose="02070309020205020404" pitchFamily="49" charset="0"/>
                <a:cs typeface="Courier New" panose="02070309020205020404" pitchFamily="49" charset="0"/>
              </a:rPr>
              <a:t>arr</a:t>
            </a:r>
            <a:r>
              <a:rPr lang="en-US" altLang="ru-RU" sz="2200" dirty="0">
                <a:latin typeface="Courier New" panose="02070309020205020404" pitchFamily="49" charset="0"/>
                <a:cs typeface="Courier New" panose="02070309020205020404" pitchFamily="49" charset="0"/>
              </a:rPr>
              <a:t>, 10);</a:t>
            </a:r>
          </a:p>
          <a:p>
            <a:pPr lvl="1" eaLnBrk="0" hangingPunct="0">
              <a:spcAft>
                <a:spcPts val="600"/>
              </a:spcAft>
            </a:pPr>
            <a:r>
              <a:rPr lang="en-US" altLang="ru-RU" sz="2200" dirty="0">
                <a:latin typeface="Courier New" panose="02070309020205020404" pitchFamily="49" charset="0"/>
                <a:cs typeface="Courier New" panose="02070309020205020404" pitchFamily="49" charset="0"/>
              </a:rPr>
              <a:t> </a:t>
            </a:r>
            <a:r>
              <a:rPr lang="en-US" altLang="ru-RU" sz="2200" dirty="0" err="1">
                <a:latin typeface="Courier New" panose="02070309020205020404" pitchFamily="49" charset="0"/>
                <a:cs typeface="Courier New" panose="02070309020205020404" pitchFamily="49" charset="0"/>
              </a:rPr>
              <a:t>a.Print</a:t>
            </a:r>
            <a:r>
              <a:rPr lang="en-US" altLang="ru-RU" sz="2200" dirty="0">
                <a:latin typeface="Courier New" panose="02070309020205020404" pitchFamily="49" charset="0"/>
                <a:cs typeface="Courier New" panose="02070309020205020404" pitchFamily="49" charset="0"/>
              </a:rPr>
              <a:t>();</a:t>
            </a:r>
          </a:p>
          <a:p>
            <a:pPr lvl="1" eaLnBrk="0" hangingPunct="0">
              <a:spcAft>
                <a:spcPts val="600"/>
              </a:spcAft>
            </a:pPr>
            <a:r>
              <a:rPr lang="en-US" altLang="ru-RU" sz="2200" dirty="0">
                <a:latin typeface="Courier New" panose="02070309020205020404" pitchFamily="49" charset="0"/>
                <a:cs typeface="Courier New" panose="02070309020205020404" pitchFamily="49" charset="0"/>
              </a:rPr>
              <a:t> </a:t>
            </a:r>
            <a:r>
              <a:rPr lang="en-US" altLang="ru-RU" sz="2200" dirty="0" err="1">
                <a:latin typeface="Courier New" panose="02070309020205020404" pitchFamily="49" charset="0"/>
                <a:cs typeface="Courier New" panose="02070309020205020404" pitchFamily="49" charset="0"/>
              </a:rPr>
              <a:t>cout</a:t>
            </a:r>
            <a:r>
              <a:rPr lang="en-US" altLang="ru-RU" sz="2200" dirty="0">
                <a:latin typeface="Courier New" panose="02070309020205020404" pitchFamily="49" charset="0"/>
                <a:cs typeface="Courier New" panose="02070309020205020404" pitchFamily="49" charset="0"/>
              </a:rPr>
              <a:t> &lt;&lt; a [5] &lt;&lt; </a:t>
            </a:r>
            <a:r>
              <a:rPr lang="en-US" altLang="ru-RU" sz="2200" dirty="0" err="1">
                <a:latin typeface="Courier New" panose="02070309020205020404" pitchFamily="49" charset="0"/>
                <a:cs typeface="Courier New" panose="02070309020205020404" pitchFamily="49" charset="0"/>
              </a:rPr>
              <a:t>endl</a:t>
            </a:r>
            <a:r>
              <a:rPr lang="en-US" altLang="ru-RU" sz="2200" dirty="0">
                <a:latin typeface="Courier New" panose="02070309020205020404" pitchFamily="49" charset="0"/>
                <a:cs typeface="Courier New" panose="02070309020205020404" pitchFamily="49" charset="0"/>
              </a:rPr>
              <a:t>;</a:t>
            </a:r>
          </a:p>
          <a:p>
            <a:pPr lvl="1" eaLnBrk="0" hangingPunct="0">
              <a:spcAft>
                <a:spcPts val="600"/>
              </a:spcAft>
            </a:pPr>
            <a:r>
              <a:rPr lang="en-US" altLang="ru-RU" sz="2200" dirty="0">
                <a:latin typeface="Courier New" panose="02070309020205020404" pitchFamily="49" charset="0"/>
                <a:cs typeface="Courier New" panose="02070309020205020404" pitchFamily="49" charset="0"/>
              </a:rPr>
              <a:t> </a:t>
            </a:r>
            <a:r>
              <a:rPr lang="en-US" altLang="ru-RU" sz="2200" dirty="0" err="1">
                <a:latin typeface="Courier New" panose="02070309020205020404" pitchFamily="49" charset="0"/>
                <a:cs typeface="Courier New" panose="02070309020205020404" pitchFamily="49" charset="0"/>
              </a:rPr>
              <a:t>cout</a:t>
            </a:r>
            <a:r>
              <a:rPr lang="en-US" altLang="ru-RU" sz="2200" dirty="0">
                <a:latin typeface="Courier New" panose="02070309020205020404" pitchFamily="49" charset="0"/>
                <a:cs typeface="Courier New" panose="02070309020205020404" pitchFamily="49" charset="0"/>
              </a:rPr>
              <a:t> &lt;&lt; a [12] &lt;&lt; </a:t>
            </a:r>
            <a:r>
              <a:rPr lang="en-US" altLang="ru-RU" sz="2200" dirty="0" err="1">
                <a:latin typeface="Courier New" panose="02070309020205020404" pitchFamily="49" charset="0"/>
                <a:cs typeface="Courier New" panose="02070309020205020404" pitchFamily="49" charset="0"/>
              </a:rPr>
              <a:t>endl</a:t>
            </a:r>
            <a:r>
              <a:rPr lang="en-US" altLang="ru-RU" sz="2200" dirty="0">
                <a:latin typeface="Courier New" panose="02070309020205020404" pitchFamily="49" charset="0"/>
                <a:cs typeface="Courier New" panose="02070309020205020404" pitchFamily="49" charset="0"/>
              </a:rPr>
              <a:t>;</a:t>
            </a:r>
          </a:p>
          <a:p>
            <a:pPr lvl="1" eaLnBrk="0" hangingPunct="0">
              <a:spcAft>
                <a:spcPts val="600"/>
              </a:spcAft>
            </a:pPr>
            <a:r>
              <a:rPr lang="en-US" altLang="ru-RU" sz="2200" dirty="0">
                <a:latin typeface="Courier New" panose="02070309020205020404" pitchFamily="49" charset="0"/>
                <a:cs typeface="Courier New" panose="02070309020205020404" pitchFamily="49" charset="0"/>
              </a:rPr>
              <a:t> return</a:t>
            </a:r>
            <a:r>
              <a:rPr lang="ru-RU" altLang="ru-RU" sz="2200" dirty="0">
                <a:latin typeface="Courier New" panose="02070309020205020404" pitchFamily="49" charset="0"/>
                <a:cs typeface="Courier New" panose="02070309020205020404" pitchFamily="49" charset="0"/>
              </a:rPr>
              <a:t> 0;</a:t>
            </a:r>
          </a:p>
          <a:p>
            <a:pPr lvl="1" eaLnBrk="0" hangingPunct="0">
              <a:spcAft>
                <a:spcPts val="600"/>
              </a:spcAft>
            </a:pPr>
            <a:r>
              <a:rPr lang="ru-RU" altLang="ru-RU" sz="2200" dirty="0">
                <a:latin typeface="Courier New" panose="02070309020205020404" pitchFamily="49" charset="0"/>
                <a:cs typeface="Courier New" panose="02070309020205020404" pitchFamily="49" charset="0"/>
              </a:rPr>
              <a:t>}</a:t>
            </a:r>
          </a:p>
        </p:txBody>
      </p:sp>
      <p:sp>
        <p:nvSpPr>
          <p:cNvPr id="37891" name="Text Box 3"/>
          <p:cNvSpPr txBox="1">
            <a:spLocks noChangeArrowheads="1"/>
          </p:cNvSpPr>
          <p:nvPr/>
        </p:nvSpPr>
        <p:spPr bwMode="auto">
          <a:xfrm>
            <a:off x="609600" y="304800"/>
            <a:ext cx="914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ru-RU" altLang="ru-RU">
                <a:latin typeface="Arial" pitchFamily="34" charset="0"/>
              </a:rPr>
              <a:t>indexing operation Overloading</a:t>
            </a:r>
            <a:endParaRPr lang="ru-RU" altLang="ru-RU" sz="2400">
              <a:latin typeface="Arial" pitchFamily="34" charset="0"/>
            </a:endParaRPr>
          </a:p>
        </p:txBody>
      </p:sp>
    </p:spTree>
    <p:extLst>
      <p:ext uri="{BB962C8B-B14F-4D97-AF65-F5344CB8AC3E}">
        <p14:creationId xmlns:p14="http://schemas.microsoft.com/office/powerpoint/2010/main" val="2703145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p:nvPr/>
        </p:nvSpPr>
        <p:spPr>
          <a:xfrm>
            <a:off x="152400" y="451520"/>
            <a:ext cx="5255699" cy="4572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400" b="1" i="1" u="none" strike="noStrike" cap="none" baseline="0" dirty="0" smtClean="0">
                <a:solidFill>
                  <a:schemeClr val="hlink"/>
                </a:solidFill>
                <a:latin typeface="Arial"/>
                <a:ea typeface="Arial"/>
                <a:cs typeface="Arial"/>
                <a:sym typeface="Arial"/>
              </a:rPr>
              <a:t>Pointer </a:t>
            </a:r>
            <a:r>
              <a:rPr lang="en" sz="2400" b="1" i="1" u="none" strike="noStrike" cap="none" baseline="0" dirty="0">
                <a:solidFill>
                  <a:schemeClr val="hlink"/>
                </a:solidFill>
                <a:latin typeface="Arial"/>
                <a:ea typeface="Arial"/>
                <a:cs typeface="Arial"/>
                <a:sym typeface="Arial"/>
              </a:rPr>
              <a:t>* This.</a:t>
            </a:r>
          </a:p>
        </p:txBody>
      </p:sp>
      <p:sp>
        <p:nvSpPr>
          <p:cNvPr id="115" name="Shape 115"/>
          <p:cNvSpPr txBox="1"/>
          <p:nvPr/>
        </p:nvSpPr>
        <p:spPr>
          <a:xfrm>
            <a:off x="642789" y="908720"/>
            <a:ext cx="8381999" cy="1296986"/>
          </a:xfrm>
          <a:prstGeom prst="rect">
            <a:avLst/>
          </a:prstGeom>
          <a:noFill/>
          <a:ln>
            <a:noFill/>
          </a:ln>
        </p:spPr>
        <p:txBody>
          <a:bodyPr lIns="91425" tIns="45700" rIns="91425" bIns="45700" anchor="ctr"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Each object is accompanied by a pointer to itself - called a pointer </a:t>
            </a:r>
            <a:r>
              <a:rPr lang="en" sz="2200" b="1" i="1" u="none" strike="noStrike" cap="none" baseline="0" dirty="0">
                <a:solidFill>
                  <a:srgbClr val="FF0000"/>
                </a:solidFill>
                <a:latin typeface="Arial"/>
                <a:ea typeface="Arial"/>
                <a:cs typeface="Arial"/>
                <a:sym typeface="Arial"/>
              </a:rPr>
              <a:t>this</a:t>
            </a:r>
            <a:r>
              <a:rPr lang="en" sz="2200" b="0" i="1" u="none" strike="noStrike" cap="none" baseline="0" dirty="0">
                <a:solidFill>
                  <a:schemeClr val="dk1"/>
                </a:solidFill>
                <a:latin typeface="Arial"/>
                <a:ea typeface="Arial"/>
                <a:cs typeface="Arial"/>
                <a:sym typeface="Arial"/>
              </a:rPr>
              <a:t> - this is an implicit argument in all references to elements within the object. </a:t>
            </a:r>
          </a:p>
        </p:txBody>
      </p:sp>
      <p:sp>
        <p:nvSpPr>
          <p:cNvPr id="116" name="Shape 116"/>
          <p:cNvSpPr txBox="1"/>
          <p:nvPr/>
        </p:nvSpPr>
        <p:spPr>
          <a:xfrm>
            <a:off x="152400" y="2343150"/>
            <a:ext cx="8839199" cy="493711"/>
          </a:xfrm>
          <a:prstGeom prst="rect">
            <a:avLst/>
          </a:prstGeom>
          <a:noFill/>
          <a:ln>
            <a:noFill/>
          </a:ln>
        </p:spPr>
        <p:txBody>
          <a:bodyPr lIns="91425" tIns="45700" rIns="91425" bIns="45700" anchor="t"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1" i="1" u="none" strike="noStrike" cap="none" baseline="0" dirty="0">
                <a:solidFill>
                  <a:schemeClr val="accent2"/>
                </a:solidFill>
                <a:latin typeface="Arial"/>
                <a:ea typeface="Arial"/>
                <a:cs typeface="Arial"/>
                <a:sym typeface="Arial"/>
              </a:rPr>
              <a:t>Example 6. </a:t>
            </a:r>
            <a:r>
              <a:rPr lang="en" sz="2200" b="0" i="1" u="none" strike="noStrike" cap="none" baseline="0" dirty="0">
                <a:solidFill>
                  <a:schemeClr val="dk1"/>
                </a:solidFill>
                <a:latin typeface="Arial"/>
                <a:ea typeface="Arial"/>
                <a:cs typeface="Arial"/>
                <a:sym typeface="Arial"/>
              </a:rPr>
              <a:t>Using a pointer * this.</a:t>
            </a:r>
            <a:r>
              <a:rPr lang="en" sz="2200" b="0" i="1" u="none" strike="noStrike" cap="none" baseline="0" dirty="0">
                <a:solidFill>
                  <a:schemeClr val="accent2"/>
                </a:solidFill>
                <a:latin typeface="Arial"/>
                <a:ea typeface="Arial"/>
                <a:cs typeface="Arial"/>
                <a:sym typeface="Arial"/>
              </a:rPr>
              <a:t> </a:t>
            </a:r>
          </a:p>
        </p:txBody>
      </p:sp>
      <p:pic>
        <p:nvPicPr>
          <p:cNvPr id="117" name="Shape 117"/>
          <p:cNvPicPr preferRelativeResize="0"/>
          <p:nvPr/>
        </p:nvPicPr>
        <p:blipFill>
          <a:blip r:embed="rId3">
            <a:alphaModFix/>
          </a:blip>
          <a:stretch>
            <a:fillRect/>
          </a:stretch>
        </p:blipFill>
        <p:spPr>
          <a:xfrm>
            <a:off x="228600" y="2819400"/>
            <a:ext cx="5703886" cy="3819525"/>
          </a:xfrm>
          <a:prstGeom prst="rect">
            <a:avLst/>
          </a:prstGeom>
          <a:noFill/>
          <a:ln>
            <a:noFill/>
          </a:ln>
        </p:spPr>
      </p:pic>
      <p:pic>
        <p:nvPicPr>
          <p:cNvPr id="118" name="Shape 118"/>
          <p:cNvPicPr preferRelativeResize="0"/>
          <p:nvPr/>
        </p:nvPicPr>
        <p:blipFill>
          <a:blip r:embed="rId4">
            <a:alphaModFix/>
          </a:blip>
          <a:stretch>
            <a:fillRect/>
          </a:stretch>
        </p:blipFill>
        <p:spPr>
          <a:xfrm>
            <a:off x="3471862" y="3048000"/>
            <a:ext cx="5672137" cy="747711"/>
          </a:xfrm>
          <a:prstGeom prst="rect">
            <a:avLst/>
          </a:prstGeom>
          <a:noFill/>
          <a:ln>
            <a:noFill/>
          </a:ln>
        </p:spPr>
      </p:pic>
      <p:pic>
        <p:nvPicPr>
          <p:cNvPr id="119" name="Shape 119"/>
          <p:cNvPicPr preferRelativeResize="0"/>
          <p:nvPr/>
        </p:nvPicPr>
        <p:blipFill>
          <a:blip r:embed="rId5">
            <a:alphaModFix/>
          </a:blip>
          <a:stretch>
            <a:fillRect/>
          </a:stretch>
        </p:blipFill>
        <p:spPr>
          <a:xfrm>
            <a:off x="4457981" y="3854946"/>
            <a:ext cx="1900236" cy="1433511"/>
          </a:xfrm>
          <a:prstGeom prst="rect">
            <a:avLst/>
          </a:prstGeom>
          <a:noFill/>
          <a:ln>
            <a:noFill/>
          </a:ln>
        </p:spPr>
      </p:pic>
    </p:spTree>
    <p:extLst>
      <p:ext uri="{BB962C8B-B14F-4D97-AF65-F5344CB8AC3E}">
        <p14:creationId xmlns:p14="http://schemas.microsoft.com/office/powerpoint/2010/main" val="1941554466"/>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p:nvPr/>
        </p:nvSpPr>
        <p:spPr>
          <a:xfrm>
            <a:off x="152400" y="2286000"/>
            <a:ext cx="6694486" cy="427037"/>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 sz="2200" b="0" i="1" u="none" strike="noStrike" cap="none" baseline="0">
                <a:solidFill>
                  <a:schemeClr val="dk1"/>
                </a:solidFill>
                <a:latin typeface="Arial"/>
                <a:ea typeface="Arial"/>
                <a:cs typeface="Arial"/>
                <a:sym typeface="Arial"/>
              </a:rPr>
              <a:t>Another example of the use of the index this: </a:t>
            </a:r>
          </a:p>
        </p:txBody>
      </p:sp>
      <p:pic>
        <p:nvPicPr>
          <p:cNvPr id="125" name="Shape 125"/>
          <p:cNvPicPr preferRelativeResize="0"/>
          <p:nvPr/>
        </p:nvPicPr>
        <p:blipFill>
          <a:blip r:embed="rId3">
            <a:alphaModFix/>
          </a:blip>
          <a:stretch>
            <a:fillRect/>
          </a:stretch>
        </p:blipFill>
        <p:spPr>
          <a:xfrm>
            <a:off x="3657600" y="5989637"/>
            <a:ext cx="5002212" cy="334962"/>
          </a:xfrm>
          <a:prstGeom prst="rect">
            <a:avLst/>
          </a:prstGeom>
          <a:noFill/>
          <a:ln>
            <a:noFill/>
          </a:ln>
        </p:spPr>
      </p:pic>
      <p:pic>
        <p:nvPicPr>
          <p:cNvPr id="126" name="Shape 126"/>
          <p:cNvPicPr preferRelativeResize="0"/>
          <p:nvPr/>
        </p:nvPicPr>
        <p:blipFill>
          <a:blip r:embed="rId4">
            <a:alphaModFix/>
          </a:blip>
          <a:stretch>
            <a:fillRect/>
          </a:stretch>
        </p:blipFill>
        <p:spPr>
          <a:xfrm>
            <a:off x="152400" y="152400"/>
            <a:ext cx="5873749" cy="1471612"/>
          </a:xfrm>
          <a:prstGeom prst="rect">
            <a:avLst/>
          </a:prstGeom>
          <a:noFill/>
          <a:ln>
            <a:noFill/>
          </a:ln>
        </p:spPr>
      </p:pic>
      <p:pic>
        <p:nvPicPr>
          <p:cNvPr id="127" name="Shape 127"/>
          <p:cNvPicPr preferRelativeResize="0"/>
          <p:nvPr/>
        </p:nvPicPr>
        <p:blipFill>
          <a:blip r:embed="rId5">
            <a:alphaModFix/>
          </a:blip>
          <a:stretch>
            <a:fillRect/>
          </a:stretch>
        </p:blipFill>
        <p:spPr>
          <a:xfrm>
            <a:off x="2590800" y="2819400"/>
            <a:ext cx="2987675" cy="733425"/>
          </a:xfrm>
          <a:prstGeom prst="rect">
            <a:avLst/>
          </a:prstGeom>
          <a:noFill/>
          <a:ln>
            <a:noFill/>
          </a:ln>
        </p:spPr>
      </p:pic>
      <p:pic>
        <p:nvPicPr>
          <p:cNvPr id="128" name="Shape 128"/>
          <p:cNvPicPr preferRelativeResize="0"/>
          <p:nvPr/>
        </p:nvPicPr>
        <p:blipFill>
          <a:blip r:embed="rId6">
            <a:alphaModFix/>
          </a:blip>
          <a:stretch>
            <a:fillRect/>
          </a:stretch>
        </p:blipFill>
        <p:spPr>
          <a:xfrm>
            <a:off x="228600" y="4257675"/>
            <a:ext cx="4573587" cy="1152524"/>
          </a:xfrm>
          <a:prstGeom prst="rect">
            <a:avLst/>
          </a:prstGeom>
          <a:noFill/>
          <a:ln>
            <a:noFill/>
          </a:ln>
        </p:spPr>
      </p:pic>
    </p:spTree>
    <p:extLst>
      <p:ext uri="{BB962C8B-B14F-4D97-AF65-F5344CB8AC3E}">
        <p14:creationId xmlns:p14="http://schemas.microsoft.com/office/powerpoint/2010/main" val="3042588707"/>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en-US" dirty="0" smtClean="0"/>
          </a:p>
          <a:p>
            <a:endParaRPr lang="en-US" dirty="0"/>
          </a:p>
          <a:p>
            <a:r>
              <a:rPr lang="uk-UA" dirty="0" err="1" smtClean="0"/>
              <a:t>friendly</a:t>
            </a:r>
            <a:r>
              <a:rPr lang="ru-RU" dirty="0" err="1" smtClean="0"/>
              <a:t>s</a:t>
            </a:r>
            <a:r>
              <a:rPr lang="ru-RU" dirty="0" smtClean="0"/>
              <a:t> functions</a:t>
            </a:r>
            <a:endParaRPr lang="ru-RU" dirty="0"/>
          </a:p>
        </p:txBody>
      </p:sp>
    </p:spTree>
    <p:extLst>
      <p:ext uri="{BB962C8B-B14F-4D97-AF65-F5344CB8AC3E}">
        <p14:creationId xmlns:p14="http://schemas.microsoft.com/office/powerpoint/2010/main" val="15391789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762000" y="476672"/>
            <a:ext cx="8763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ru-RU" altLang="ru-RU" sz="2800" dirty="0">
                <a:latin typeface="+mj-lt"/>
              </a:rPr>
              <a:t>Friendly functions and classes</a:t>
            </a:r>
          </a:p>
        </p:txBody>
      </p:sp>
      <p:sp>
        <p:nvSpPr>
          <p:cNvPr id="19459" name="Text Box 3"/>
          <p:cNvSpPr txBox="1">
            <a:spLocks noChangeArrowheads="1"/>
          </p:cNvSpPr>
          <p:nvPr/>
        </p:nvSpPr>
        <p:spPr bwMode="auto">
          <a:xfrm>
            <a:off x="762000" y="1052736"/>
            <a:ext cx="7770440" cy="463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40000"/>
              </a:lnSpc>
              <a:spcAft>
                <a:spcPts val="600"/>
              </a:spcAft>
            </a:pPr>
            <a:r>
              <a:rPr lang="ru-RU" sz="2000" b="1" dirty="0"/>
              <a:t>friendly features</a:t>
            </a:r>
            <a:r>
              <a:rPr lang="ru-RU" sz="2000" dirty="0"/>
              <a:t> - a feature that is not a member of the class, but has access to class members declared in the fields </a:t>
            </a:r>
            <a:r>
              <a:rPr lang="ru-RU" sz="2000" b="1" dirty="0" err="1"/>
              <a:t>private</a:t>
            </a:r>
            <a:r>
              <a:rPr lang="ru-RU" sz="2000" dirty="0"/>
              <a:t> or </a:t>
            </a:r>
            <a:r>
              <a:rPr lang="ru-RU" sz="2000" b="1" dirty="0" err="1"/>
              <a:t>protected</a:t>
            </a:r>
            <a:r>
              <a:rPr lang="ru-RU" sz="2000" dirty="0"/>
              <a:t>. </a:t>
            </a:r>
            <a:endParaRPr lang="ru-RU" altLang="ru-RU" sz="2000" dirty="0" smtClean="0"/>
          </a:p>
          <a:p>
            <a:pPr eaLnBrk="0" hangingPunct="0">
              <a:lnSpc>
                <a:spcPct val="140000"/>
              </a:lnSpc>
              <a:spcAft>
                <a:spcPts val="600"/>
              </a:spcAft>
            </a:pPr>
            <a:r>
              <a:rPr lang="ru-RU" altLang="ru-RU" sz="2000" dirty="0" smtClean="0"/>
              <a:t>friendly </a:t>
            </a:r>
            <a:r>
              <a:rPr lang="ru-RU" altLang="ru-RU" sz="2000" dirty="0"/>
              <a:t>function declared within a class, the elements of which it needs access to the keyword </a:t>
            </a:r>
            <a:r>
              <a:rPr lang="en-US" altLang="ru-RU" sz="2000" dirty="0"/>
              <a:t>friend</a:t>
            </a:r>
            <a:r>
              <a:rPr lang="ru-RU" altLang="ru-RU" sz="2000" dirty="0"/>
              <a:t>.</a:t>
            </a:r>
          </a:p>
          <a:p>
            <a:pPr eaLnBrk="0" hangingPunct="0">
              <a:lnSpc>
                <a:spcPct val="140000"/>
              </a:lnSpc>
              <a:spcAft>
                <a:spcPts val="600"/>
              </a:spcAft>
            </a:pPr>
            <a:r>
              <a:rPr lang="ru-RU" altLang="ru-RU" sz="2000" dirty="0"/>
              <a:t>Friendly feature can be an ordinary function or by another previously defined class. </a:t>
            </a:r>
          </a:p>
          <a:p>
            <a:pPr eaLnBrk="0" hangingPunct="0">
              <a:lnSpc>
                <a:spcPct val="140000"/>
              </a:lnSpc>
              <a:spcAft>
                <a:spcPts val="600"/>
              </a:spcAft>
            </a:pPr>
            <a:r>
              <a:rPr lang="ru-RU" altLang="ru-RU" sz="2000" dirty="0"/>
              <a:t>One function can be friendly to multiple classes.</a:t>
            </a:r>
          </a:p>
        </p:txBody>
      </p:sp>
    </p:spTree>
    <p:extLst>
      <p:ext uri="{BB962C8B-B14F-4D97-AF65-F5344CB8AC3E}">
        <p14:creationId xmlns:p14="http://schemas.microsoft.com/office/powerpoint/2010/main" val="2941373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539750" y="889000"/>
            <a:ext cx="8001000" cy="557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eaLnBrk="0" hangingPunct="0">
              <a:spcAft>
                <a:spcPts val="600"/>
              </a:spcAft>
            </a:pPr>
            <a:r>
              <a:rPr lang="ru-RU" altLang="ru-RU" sz="2100" b="1" dirty="0" err="1">
                <a:latin typeface="Courier New" pitchFamily="49" charset="0"/>
              </a:rPr>
              <a:t>class</a:t>
            </a:r>
            <a:r>
              <a:rPr lang="ru-RU" altLang="ru-RU" sz="2100" b="1" dirty="0">
                <a:latin typeface="Courier New" pitchFamily="49" charset="0"/>
              </a:rPr>
              <a:t> </a:t>
            </a:r>
            <a:r>
              <a:rPr lang="ru-RU" altLang="ru-RU" sz="2100" b="1" dirty="0" err="1">
                <a:latin typeface="Courier New" pitchFamily="49" charset="0"/>
              </a:rPr>
              <a:t>monstr</a:t>
            </a:r>
            <a:r>
              <a:rPr lang="ru-RU" altLang="ru-RU" sz="2100" b="1" dirty="0">
                <a:latin typeface="Courier New" pitchFamily="49" charset="0"/>
              </a:rPr>
              <a:t>;	</a:t>
            </a:r>
          </a:p>
          <a:p>
            <a:pPr lvl="1" eaLnBrk="0" hangingPunct="0">
              <a:spcAft>
                <a:spcPts val="600"/>
              </a:spcAft>
            </a:pPr>
            <a:r>
              <a:rPr lang="en-US" altLang="ru-RU" sz="2100" b="1" dirty="0">
                <a:latin typeface="Courier New" pitchFamily="49" charset="0"/>
              </a:rPr>
              <a:t>class hero {</a:t>
            </a:r>
          </a:p>
          <a:p>
            <a:pPr lvl="1" eaLnBrk="0" hangingPunct="0">
              <a:spcAft>
                <a:spcPts val="600"/>
              </a:spcAft>
            </a:pPr>
            <a:r>
              <a:rPr lang="en-US" altLang="ru-RU" sz="2100" b="1" dirty="0">
                <a:latin typeface="Courier New" pitchFamily="49" charset="0"/>
              </a:rPr>
              <a:t> public:</a:t>
            </a:r>
          </a:p>
          <a:p>
            <a:pPr lvl="1" eaLnBrk="0" hangingPunct="0">
              <a:spcAft>
                <a:spcPts val="600"/>
              </a:spcAft>
            </a:pPr>
            <a:r>
              <a:rPr lang="en-US" altLang="ru-RU" sz="2100" b="1" dirty="0">
                <a:latin typeface="Courier New" pitchFamily="49" charset="0"/>
              </a:rPr>
              <a:t> void kill (</a:t>
            </a:r>
            <a:r>
              <a:rPr lang="en-US" altLang="ru-RU" sz="2100" b="1" dirty="0" err="1">
                <a:latin typeface="Courier New" pitchFamily="49" charset="0"/>
              </a:rPr>
              <a:t>monstr</a:t>
            </a:r>
            <a:r>
              <a:rPr lang="en-US" altLang="ru-RU" sz="2100" b="1" dirty="0">
                <a:latin typeface="Courier New" pitchFamily="49" charset="0"/>
              </a:rPr>
              <a:t> &amp;);</a:t>
            </a:r>
          </a:p>
          <a:p>
            <a:pPr lvl="1" eaLnBrk="0" hangingPunct="0">
              <a:spcAft>
                <a:spcPts val="600"/>
              </a:spcAft>
            </a:pPr>
            <a:r>
              <a:rPr lang="ru-RU" altLang="ru-RU" sz="2100" b="1" dirty="0">
                <a:latin typeface="Courier New" pitchFamily="49" charset="0"/>
              </a:rPr>
              <a:t>};</a:t>
            </a:r>
          </a:p>
          <a:p>
            <a:pPr lvl="1" eaLnBrk="0" hangingPunct="0">
              <a:spcAft>
                <a:spcPts val="600"/>
              </a:spcAft>
            </a:pPr>
            <a:r>
              <a:rPr lang="ru-RU" altLang="ru-RU" sz="2100" b="1" dirty="0" err="1">
                <a:latin typeface="Courier New" pitchFamily="49" charset="0"/>
              </a:rPr>
              <a:t>class</a:t>
            </a:r>
            <a:r>
              <a:rPr lang="ru-RU" altLang="ru-RU" sz="2100" b="1" dirty="0">
                <a:latin typeface="Courier New" pitchFamily="49" charset="0"/>
              </a:rPr>
              <a:t> </a:t>
            </a:r>
            <a:r>
              <a:rPr lang="ru-RU" altLang="ru-RU" sz="2100" b="1" dirty="0" err="1">
                <a:latin typeface="Courier New" pitchFamily="49" charset="0"/>
              </a:rPr>
              <a:t>monstr</a:t>
            </a:r>
            <a:r>
              <a:rPr lang="ru-RU" altLang="ru-RU" sz="2100" b="1" dirty="0">
                <a:latin typeface="Courier New" pitchFamily="49" charset="0"/>
              </a:rPr>
              <a:t>{</a:t>
            </a:r>
          </a:p>
          <a:p>
            <a:pPr lvl="1" eaLnBrk="0" hangingPunct="0">
              <a:spcAft>
                <a:spcPts val="600"/>
              </a:spcAft>
            </a:pPr>
            <a:r>
              <a:rPr lang="ru-RU" altLang="ru-RU" sz="2100" b="1" dirty="0">
                <a:latin typeface="Courier New" pitchFamily="49" charset="0"/>
              </a:rPr>
              <a:t> </a:t>
            </a:r>
            <a:r>
              <a:rPr lang="en-US" altLang="ru-RU" sz="2100" b="1" dirty="0">
                <a:solidFill>
                  <a:schemeClr val="hlink"/>
                </a:solidFill>
                <a:latin typeface="Courier New" pitchFamily="49" charset="0"/>
              </a:rPr>
              <a:t>friend</a:t>
            </a:r>
            <a:r>
              <a:rPr lang="en-US" altLang="ru-RU" sz="2100" b="1" dirty="0">
                <a:latin typeface="Courier New" pitchFamily="49" charset="0"/>
              </a:rPr>
              <a:t> </a:t>
            </a:r>
            <a:r>
              <a:rPr lang="en-US" altLang="ru-RU" sz="2100" b="1" dirty="0" err="1">
                <a:latin typeface="Courier New" pitchFamily="49" charset="0"/>
              </a:rPr>
              <a:t>int</a:t>
            </a:r>
            <a:r>
              <a:rPr lang="en-US" altLang="ru-RU" sz="2100" b="1" dirty="0">
                <a:latin typeface="Courier New" pitchFamily="49" charset="0"/>
              </a:rPr>
              <a:t> </a:t>
            </a:r>
            <a:r>
              <a:rPr lang="en-US" altLang="ru-RU" sz="2100" b="1" dirty="0" err="1">
                <a:solidFill>
                  <a:schemeClr val="folHlink"/>
                </a:solidFill>
                <a:latin typeface="Courier New" pitchFamily="49" charset="0"/>
              </a:rPr>
              <a:t>steal_ammo</a:t>
            </a:r>
            <a:r>
              <a:rPr lang="en-US" altLang="ru-RU" sz="2100" b="1" dirty="0">
                <a:latin typeface="Courier New" pitchFamily="49" charset="0"/>
              </a:rPr>
              <a:t>(</a:t>
            </a:r>
            <a:r>
              <a:rPr lang="en-US" altLang="ru-RU" sz="2100" b="1" dirty="0" err="1">
                <a:latin typeface="Courier New" pitchFamily="49" charset="0"/>
              </a:rPr>
              <a:t>monstr</a:t>
            </a:r>
            <a:r>
              <a:rPr lang="en-US" altLang="ru-RU" sz="2100" b="1" dirty="0">
                <a:latin typeface="Courier New" pitchFamily="49" charset="0"/>
              </a:rPr>
              <a:t> &amp;);</a:t>
            </a:r>
          </a:p>
          <a:p>
            <a:pPr lvl="1" eaLnBrk="0" hangingPunct="0">
              <a:spcAft>
                <a:spcPts val="600"/>
              </a:spcAft>
            </a:pPr>
            <a:r>
              <a:rPr lang="en-US" altLang="ru-RU" sz="2100" b="1" dirty="0">
                <a:latin typeface="Courier New" pitchFamily="49" charset="0"/>
              </a:rPr>
              <a:t> </a:t>
            </a:r>
            <a:r>
              <a:rPr lang="en-US" altLang="ru-RU" sz="2100" b="1" dirty="0">
                <a:solidFill>
                  <a:schemeClr val="hlink"/>
                </a:solidFill>
                <a:latin typeface="Courier New" pitchFamily="49" charset="0"/>
              </a:rPr>
              <a:t>friend</a:t>
            </a:r>
            <a:r>
              <a:rPr lang="en-US" altLang="ru-RU" sz="2100" b="1" dirty="0">
                <a:latin typeface="Courier New" pitchFamily="49" charset="0"/>
              </a:rPr>
              <a:t> void hero :: kill (</a:t>
            </a:r>
            <a:r>
              <a:rPr lang="en-US" altLang="ru-RU" sz="2100" b="1" dirty="0" err="1">
                <a:latin typeface="Courier New" pitchFamily="49" charset="0"/>
              </a:rPr>
              <a:t>monstr</a:t>
            </a:r>
            <a:r>
              <a:rPr lang="en-US" altLang="ru-RU" sz="2100" b="1" dirty="0">
                <a:latin typeface="Courier New" pitchFamily="49" charset="0"/>
              </a:rPr>
              <a:t> &amp;);	</a:t>
            </a:r>
          </a:p>
          <a:p>
            <a:pPr lvl="1" eaLnBrk="0" hangingPunct="0">
              <a:spcAft>
                <a:spcPts val="600"/>
              </a:spcAft>
            </a:pPr>
            <a:r>
              <a:rPr lang="en-US" altLang="ru-RU" sz="2100" b="1" dirty="0">
                <a:latin typeface="Courier New" pitchFamily="49" charset="0"/>
              </a:rPr>
              <a:t>};</a:t>
            </a:r>
            <a:endParaRPr lang="ru-RU" altLang="ru-RU" sz="2100" b="1" dirty="0">
              <a:latin typeface="Courier New" pitchFamily="49" charset="0"/>
            </a:endParaRPr>
          </a:p>
          <a:p>
            <a:pPr lvl="1" eaLnBrk="0" hangingPunct="0">
              <a:spcAft>
                <a:spcPts val="600"/>
              </a:spcAft>
            </a:pPr>
            <a:endParaRPr lang="ru-RU" altLang="ru-RU" sz="2100" b="1" dirty="0">
              <a:latin typeface="Courier New" pitchFamily="49" charset="0"/>
            </a:endParaRPr>
          </a:p>
          <a:p>
            <a:pPr lvl="1" eaLnBrk="0" hangingPunct="0">
              <a:spcAft>
                <a:spcPts val="600"/>
              </a:spcAft>
            </a:pPr>
            <a:r>
              <a:rPr lang="en-US" altLang="ru-RU" sz="2100" b="1" dirty="0" err="1">
                <a:latin typeface="Courier New" pitchFamily="49" charset="0"/>
              </a:rPr>
              <a:t>int</a:t>
            </a:r>
            <a:r>
              <a:rPr lang="en-US" altLang="ru-RU" sz="2100" b="1" dirty="0">
                <a:latin typeface="Courier New" pitchFamily="49" charset="0"/>
              </a:rPr>
              <a:t> </a:t>
            </a:r>
            <a:r>
              <a:rPr lang="en-US" altLang="ru-RU" sz="2100" b="1" dirty="0" err="1">
                <a:solidFill>
                  <a:schemeClr val="folHlink"/>
                </a:solidFill>
                <a:latin typeface="Courier New" pitchFamily="49" charset="0"/>
              </a:rPr>
              <a:t>steal_ammo</a:t>
            </a:r>
            <a:r>
              <a:rPr lang="en-US" altLang="ru-RU" sz="2100" b="1" dirty="0">
                <a:latin typeface="Courier New" pitchFamily="49" charset="0"/>
              </a:rPr>
              <a:t>(</a:t>
            </a:r>
            <a:r>
              <a:rPr lang="en-US" altLang="ru-RU" sz="2100" b="1" dirty="0" err="1">
                <a:latin typeface="Courier New" pitchFamily="49" charset="0"/>
              </a:rPr>
              <a:t>monstr</a:t>
            </a:r>
            <a:r>
              <a:rPr lang="en-US" altLang="ru-RU" sz="2100" b="1" dirty="0">
                <a:latin typeface="Courier New" pitchFamily="49" charset="0"/>
              </a:rPr>
              <a:t> &amp; M) {return -</a:t>
            </a:r>
            <a:r>
              <a:rPr lang="en-US" altLang="ru-RU" sz="2100" b="1" dirty="0" err="1">
                <a:latin typeface="Courier New" pitchFamily="49" charset="0"/>
              </a:rPr>
              <a:t>M.ammo</a:t>
            </a:r>
            <a:r>
              <a:rPr lang="en-US" altLang="ru-RU" sz="2100" b="1" dirty="0">
                <a:latin typeface="Courier New" pitchFamily="49" charset="0"/>
              </a:rPr>
              <a:t>;}</a:t>
            </a:r>
          </a:p>
          <a:p>
            <a:pPr algn="just" eaLnBrk="0" hangingPunct="0">
              <a:spcAft>
                <a:spcPts val="600"/>
              </a:spcAft>
            </a:pPr>
            <a:r>
              <a:rPr lang="ru-RU" altLang="ru-RU" sz="2100" b="1" dirty="0">
                <a:latin typeface="Courier New" pitchFamily="49" charset="0"/>
              </a:rPr>
              <a:t> </a:t>
            </a:r>
            <a:r>
              <a:rPr lang="en-US" altLang="ru-RU" sz="2100" b="1" dirty="0">
                <a:latin typeface="Courier New" pitchFamily="49" charset="0"/>
              </a:rPr>
              <a:t>void hero :: kill (</a:t>
            </a:r>
            <a:r>
              <a:rPr lang="en-US" altLang="ru-RU" sz="2100" b="1" dirty="0" err="1">
                <a:latin typeface="Courier New" pitchFamily="49" charset="0"/>
              </a:rPr>
              <a:t>monstr</a:t>
            </a:r>
            <a:r>
              <a:rPr lang="en-US" altLang="ru-RU" sz="2100" b="1" dirty="0">
                <a:latin typeface="Courier New" pitchFamily="49" charset="0"/>
              </a:rPr>
              <a:t> &amp; M) {</a:t>
            </a:r>
            <a:endParaRPr lang="ru-RU" altLang="ru-RU" sz="2100" b="1" dirty="0">
              <a:latin typeface="Courier New" pitchFamily="49" charset="0"/>
            </a:endParaRPr>
          </a:p>
          <a:p>
            <a:pPr algn="just" eaLnBrk="0" hangingPunct="0">
              <a:spcAft>
                <a:spcPts val="600"/>
              </a:spcAft>
            </a:pPr>
            <a:r>
              <a:rPr lang="ru-RU" altLang="ru-RU" sz="2100" b="1" dirty="0">
                <a:latin typeface="Courier New" pitchFamily="49" charset="0"/>
              </a:rPr>
              <a:t> </a:t>
            </a:r>
            <a:r>
              <a:rPr lang="en-US" altLang="ru-RU" sz="2100" b="1" dirty="0" err="1">
                <a:latin typeface="Courier New" pitchFamily="49" charset="0"/>
              </a:rPr>
              <a:t>M.health</a:t>
            </a:r>
            <a:r>
              <a:rPr lang="en-US" altLang="ru-RU" sz="2100" b="1" dirty="0">
                <a:latin typeface="Courier New" pitchFamily="49" charset="0"/>
              </a:rPr>
              <a:t> = 0; </a:t>
            </a:r>
            <a:r>
              <a:rPr lang="en-US" altLang="ru-RU" sz="2100" b="1" dirty="0" err="1">
                <a:latin typeface="Courier New" pitchFamily="49" charset="0"/>
              </a:rPr>
              <a:t>M.ammo</a:t>
            </a:r>
            <a:r>
              <a:rPr lang="en-US" altLang="ru-RU" sz="2100" b="1" dirty="0">
                <a:latin typeface="Courier New" pitchFamily="49" charset="0"/>
              </a:rPr>
              <a:t> = 0;</a:t>
            </a:r>
            <a:endParaRPr lang="ru-RU" altLang="ru-RU" sz="2100" b="1" dirty="0">
              <a:latin typeface="Courier New" pitchFamily="49" charset="0"/>
            </a:endParaRPr>
          </a:p>
          <a:p>
            <a:pPr algn="just" eaLnBrk="0" hangingPunct="0">
              <a:spcAft>
                <a:spcPts val="600"/>
              </a:spcAft>
            </a:pPr>
            <a:r>
              <a:rPr lang="ru-RU" altLang="ru-RU" sz="2100" b="1" dirty="0">
                <a:latin typeface="Courier New" pitchFamily="49" charset="0"/>
              </a:rPr>
              <a:t> </a:t>
            </a:r>
            <a:r>
              <a:rPr lang="en-US" altLang="ru-RU" sz="2100" b="1" dirty="0">
                <a:latin typeface="Courier New" pitchFamily="49" charset="0"/>
              </a:rPr>
              <a:t>}</a:t>
            </a:r>
            <a:endParaRPr lang="ru-RU" altLang="ru-RU" sz="2100" b="1" dirty="0">
              <a:latin typeface="Courier New" pitchFamily="49" charset="0"/>
            </a:endParaRPr>
          </a:p>
        </p:txBody>
      </p:sp>
      <p:sp>
        <p:nvSpPr>
          <p:cNvPr id="20483" name="Text Box 3"/>
          <p:cNvSpPr txBox="1">
            <a:spLocks noChangeArrowheads="1"/>
          </p:cNvSpPr>
          <p:nvPr/>
        </p:nvSpPr>
        <p:spPr bwMode="auto">
          <a:xfrm>
            <a:off x="226790" y="476672"/>
            <a:ext cx="8763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ru-RU" altLang="ru-RU" sz="2400" dirty="0">
                <a:latin typeface="+mj-lt"/>
              </a:rPr>
              <a:t>Friendly features - an example</a:t>
            </a:r>
          </a:p>
        </p:txBody>
      </p:sp>
    </p:spTree>
    <p:extLst>
      <p:ext uri="{BB962C8B-B14F-4D97-AF65-F5344CB8AC3E}">
        <p14:creationId xmlns:p14="http://schemas.microsoft.com/office/powerpoint/2010/main" val="3735334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690786" y="1340768"/>
            <a:ext cx="8001000" cy="3987800"/>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eaLnBrk="0" hangingPunct="0">
              <a:spcAft>
                <a:spcPts val="600"/>
              </a:spcAft>
            </a:pPr>
            <a:r>
              <a:rPr lang="ru-RU" altLang="ru-RU" sz="2400" b="1" dirty="0" err="1">
                <a:latin typeface="Courier New" pitchFamily="49" charset="0"/>
              </a:rPr>
              <a:t>class</a:t>
            </a:r>
            <a:r>
              <a:rPr lang="ru-RU" altLang="ru-RU" sz="2400" b="1" dirty="0">
                <a:latin typeface="Courier New" pitchFamily="49" charset="0"/>
              </a:rPr>
              <a:t> </a:t>
            </a:r>
            <a:r>
              <a:rPr lang="ru-RU" altLang="ru-RU" sz="2400" b="1" dirty="0" err="1">
                <a:latin typeface="Courier New" pitchFamily="49" charset="0"/>
              </a:rPr>
              <a:t>hero</a:t>
            </a:r>
            <a:r>
              <a:rPr lang="ru-RU" altLang="ru-RU" sz="2400" b="1" dirty="0">
                <a:latin typeface="Courier New" pitchFamily="49" charset="0"/>
              </a:rPr>
              <a:t>{</a:t>
            </a:r>
          </a:p>
          <a:p>
            <a:pPr lvl="1" eaLnBrk="0" hangingPunct="0">
              <a:spcAft>
                <a:spcPts val="600"/>
              </a:spcAft>
            </a:pPr>
            <a:r>
              <a:rPr lang="ru-RU" altLang="ru-RU" sz="2400" b="1" dirty="0">
                <a:latin typeface="Courier New" pitchFamily="49" charset="0"/>
              </a:rPr>
              <a:t> ...</a:t>
            </a:r>
          </a:p>
          <a:p>
            <a:pPr lvl="1" eaLnBrk="0" hangingPunct="0">
              <a:spcAft>
                <a:spcPts val="600"/>
              </a:spcAft>
            </a:pPr>
            <a:r>
              <a:rPr lang="ru-RU" altLang="ru-RU" sz="2400" b="1" dirty="0">
                <a:latin typeface="Courier New" pitchFamily="49" charset="0"/>
              </a:rPr>
              <a:t> </a:t>
            </a:r>
            <a:r>
              <a:rPr lang="en-US" altLang="ru-RU" sz="2400" b="1" dirty="0">
                <a:solidFill>
                  <a:schemeClr val="hlink"/>
                </a:solidFill>
                <a:latin typeface="Courier New" pitchFamily="49" charset="0"/>
              </a:rPr>
              <a:t>friend class</a:t>
            </a:r>
            <a:r>
              <a:rPr lang="en-US" altLang="ru-RU" sz="2400" b="1" dirty="0">
                <a:latin typeface="Courier New" pitchFamily="49" charset="0"/>
              </a:rPr>
              <a:t> mistress;</a:t>
            </a:r>
          </a:p>
          <a:p>
            <a:pPr lvl="1" eaLnBrk="0" hangingPunct="0">
              <a:spcAft>
                <a:spcPts val="600"/>
              </a:spcAft>
            </a:pPr>
            <a:r>
              <a:rPr lang="en-US" altLang="ru-RU" sz="2400" b="1" dirty="0">
                <a:latin typeface="Courier New" pitchFamily="49" charset="0"/>
              </a:rPr>
              <a:t>}</a:t>
            </a:r>
          </a:p>
          <a:p>
            <a:pPr lvl="1" eaLnBrk="0" hangingPunct="0">
              <a:spcAft>
                <a:spcPts val="600"/>
              </a:spcAft>
            </a:pPr>
            <a:r>
              <a:rPr lang="en-US" altLang="ru-RU" sz="2400" b="1" dirty="0">
                <a:latin typeface="Courier New" pitchFamily="49" charset="0"/>
              </a:rPr>
              <a:t>class mistress {</a:t>
            </a:r>
          </a:p>
          <a:p>
            <a:pPr lvl="1" eaLnBrk="0" hangingPunct="0">
              <a:spcAft>
                <a:spcPts val="600"/>
              </a:spcAft>
            </a:pPr>
            <a:r>
              <a:rPr lang="en-US" altLang="ru-RU" sz="2400" b="1" dirty="0">
                <a:latin typeface="Courier New" pitchFamily="49" charset="0"/>
              </a:rPr>
              <a:t> ...</a:t>
            </a:r>
          </a:p>
          <a:p>
            <a:pPr lvl="1" eaLnBrk="0" hangingPunct="0">
              <a:spcAft>
                <a:spcPts val="600"/>
              </a:spcAft>
            </a:pPr>
            <a:r>
              <a:rPr lang="en-US" altLang="ru-RU" sz="2400" b="1" dirty="0">
                <a:latin typeface="Courier New" pitchFamily="49" charset="0"/>
              </a:rPr>
              <a:t> void f1 ();</a:t>
            </a:r>
          </a:p>
          <a:p>
            <a:pPr lvl="1" eaLnBrk="0" hangingPunct="0">
              <a:spcAft>
                <a:spcPts val="600"/>
              </a:spcAft>
            </a:pPr>
            <a:r>
              <a:rPr lang="en-US" altLang="ru-RU" sz="2400" b="1" dirty="0">
                <a:latin typeface="Courier New" pitchFamily="49" charset="0"/>
              </a:rPr>
              <a:t> void</a:t>
            </a:r>
            <a:r>
              <a:rPr lang="ru-RU" altLang="ru-RU" sz="2400" b="1" dirty="0">
                <a:latin typeface="Courier New" pitchFamily="49" charset="0"/>
              </a:rPr>
              <a:t> </a:t>
            </a:r>
            <a:r>
              <a:rPr lang="en-US" altLang="ru-RU" sz="2400" b="1" dirty="0">
                <a:latin typeface="Courier New" pitchFamily="49" charset="0"/>
              </a:rPr>
              <a:t>f</a:t>
            </a:r>
            <a:r>
              <a:rPr lang="ru-RU" altLang="ru-RU" sz="2400" b="1" dirty="0">
                <a:latin typeface="Courier New" pitchFamily="49" charset="0"/>
              </a:rPr>
              <a:t>2 ();</a:t>
            </a:r>
          </a:p>
          <a:p>
            <a:pPr algn="just" eaLnBrk="0" hangingPunct="0">
              <a:spcAft>
                <a:spcPts val="600"/>
              </a:spcAft>
            </a:pPr>
            <a:r>
              <a:rPr lang="ru-RU" altLang="ru-RU" sz="2400" b="1" dirty="0">
                <a:latin typeface="Courier New" pitchFamily="49" charset="0"/>
              </a:rPr>
              <a:t>}</a:t>
            </a:r>
          </a:p>
        </p:txBody>
      </p:sp>
      <p:sp>
        <p:nvSpPr>
          <p:cNvPr id="21508" name="AutoShape 4"/>
          <p:cNvSpPr>
            <a:spLocks noChangeArrowheads="1"/>
          </p:cNvSpPr>
          <p:nvPr/>
        </p:nvSpPr>
        <p:spPr bwMode="auto">
          <a:xfrm flipV="1">
            <a:off x="4932040" y="1366664"/>
            <a:ext cx="1647825" cy="3146425"/>
          </a:xfrm>
          <a:prstGeom prst="curvedLeftArrow">
            <a:avLst>
              <a:gd name="adj1" fmla="val 21260"/>
              <a:gd name="adj2" fmla="val 59449"/>
              <a:gd name="adj3" fmla="val 33333"/>
            </a:avLst>
          </a:prstGeom>
          <a:solidFill>
            <a:schemeClr val="accent1">
              <a:alpha val="3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1507" name="Text Box 3"/>
          <p:cNvSpPr txBox="1">
            <a:spLocks noChangeArrowheads="1"/>
          </p:cNvSpPr>
          <p:nvPr/>
        </p:nvSpPr>
        <p:spPr bwMode="auto">
          <a:xfrm>
            <a:off x="381000" y="404664"/>
            <a:ext cx="8763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ru-RU" altLang="ru-RU" sz="2400" dirty="0">
                <a:latin typeface="+mj-lt"/>
              </a:rPr>
              <a:t>Friendly classes - an example</a:t>
            </a:r>
          </a:p>
        </p:txBody>
      </p:sp>
    </p:spTree>
    <p:extLst>
      <p:ext uri="{BB962C8B-B14F-4D97-AF65-F5344CB8AC3E}">
        <p14:creationId xmlns:p14="http://schemas.microsoft.com/office/powerpoint/2010/main" val="3725204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dirty="0" smtClean="0"/>
          </a:p>
          <a:p>
            <a:endParaRPr lang="ru-RU" dirty="0"/>
          </a:p>
          <a:p>
            <a:r>
              <a:rPr lang="ru-RU" dirty="0" smtClean="0"/>
              <a:t>operations Overloading</a:t>
            </a:r>
            <a:endParaRPr lang="ru-RU" dirty="0"/>
          </a:p>
        </p:txBody>
      </p:sp>
    </p:spTree>
    <p:extLst>
      <p:ext uri="{BB962C8B-B14F-4D97-AF65-F5344CB8AC3E}">
        <p14:creationId xmlns:p14="http://schemas.microsoft.com/office/powerpoint/2010/main" val="36853654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Городская">
  <a:themeElements>
    <a:clrScheme name="Городская">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Городская">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Городская">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914</TotalTime>
  <Words>1388</Words>
  <Application>Microsoft Office PowerPoint</Application>
  <PresentationFormat>Экран (4:3)</PresentationFormat>
  <Paragraphs>230</Paragraphs>
  <Slides>26</Slides>
  <Notes>6</Notes>
  <HiddenSlides>0</HiddenSlides>
  <MMClips>0</MMClips>
  <ScaleCrop>false</ScaleCrop>
  <HeadingPairs>
    <vt:vector size="4" baseType="variant">
      <vt:variant>
        <vt:lpstr>Тема</vt:lpstr>
      </vt:variant>
      <vt:variant>
        <vt:i4>1</vt:i4>
      </vt:variant>
      <vt:variant>
        <vt:lpstr>Заголовки слайдов</vt:lpstr>
      </vt:variant>
      <vt:variant>
        <vt:i4>26</vt:i4>
      </vt:variant>
    </vt:vector>
  </HeadingPairs>
  <TitlesOfParts>
    <vt:vector size="27" baseType="lpstr">
      <vt:lpstr>Городская</vt:lpstr>
      <vt:lpstr>Object-oriented programming</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Объектно-ориентированное программирование</dc:title>
  <dc:creator>olena</dc:creator>
  <cp:lastModifiedBy>oleksii</cp:lastModifiedBy>
  <cp:revision>122</cp:revision>
  <dcterms:created xsi:type="dcterms:W3CDTF">2015-02-24T13:54:31Z</dcterms:created>
  <dcterms:modified xsi:type="dcterms:W3CDTF">2020-02-18T08:15:19Z</dcterms:modified>
</cp:coreProperties>
</file>