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8"/>
  </p:notesMasterIdLst>
  <p:sldIdLst>
    <p:sldId id="256" r:id="rId2"/>
    <p:sldId id="280" r:id="rId3"/>
    <p:sldId id="285" r:id="rId4"/>
    <p:sldId id="286" r:id="rId5"/>
    <p:sldId id="287" r:id="rId6"/>
    <p:sldId id="257" r:id="rId7"/>
    <p:sldId id="258" r:id="rId8"/>
    <p:sldId id="259" r:id="rId9"/>
    <p:sldId id="281" r:id="rId10"/>
    <p:sldId id="282" r:id="rId11"/>
    <p:sldId id="283" r:id="rId12"/>
    <p:sldId id="284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47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F408F-9067-4624-9DF0-8934023B573F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125F6-D40B-40BB-87EF-1D2DCD3CF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882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C55BB4-BADC-4220-940E-2BCBE1E5F065}" type="slidenum">
              <a:rPr lang="ru-RU" altLang="ru-RU"/>
              <a:pPr/>
              <a:t>14</a:t>
            </a:fld>
            <a:endParaRPr lang="ru-RU" altLang="ru-RU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если левый операнд встроенного типа, перегружать можно только как внешнюю функцию, иначе следует перегружать как метод.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68C1B17-1914-4E62-9E17-20DA15BCBE4B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8C1B17-1914-4E62-9E17-20DA15BCBE4B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68C1B17-1914-4E62-9E17-20DA15BCBE4B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1B17-1914-4E62-9E17-20DA15BCBE4B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68C1B17-1914-4E62-9E17-20DA15BCBE4B}" type="datetimeFigureOut">
              <a:rPr lang="ru-RU" smtClean="0"/>
              <a:t>18.02.2020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FDFFE1A-3814-4A84-9338-A26BFC100C7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Об'єктно-орієнтоване програмування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897214"/>
          </a:xfrm>
        </p:spPr>
        <p:txBody>
          <a:bodyPr>
            <a:normAutofit/>
          </a:bodyPr>
          <a:lstStyle/>
          <a:p>
            <a:r>
              <a:rPr lang="ru-RU" dirty="0"/>
              <a:t>на основі мови С</a:t>
            </a:r>
            <a:r>
              <a:rPr lang="ru-RU" dirty="0" smtClean="0"/>
              <a:t>++</a:t>
            </a:r>
            <a:r>
              <a:rPr lang="en-US" dirty="0" smtClean="0"/>
              <a:t> </a:t>
            </a:r>
          </a:p>
          <a:p>
            <a:r>
              <a:rPr lang="ru-RU" dirty="0" smtClean="0"/>
              <a:t>2</a:t>
            </a:r>
            <a:r>
              <a:rPr lang="ru-RU" dirty="0"/>
              <a:t>й</a:t>
            </a:r>
            <a:r>
              <a:rPr lang="ru-RU" dirty="0" smtClean="0"/>
              <a:t> семестр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283968" y="116632"/>
            <a:ext cx="4683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>
                <a:solidFill>
                  <a:schemeClr val="bg1"/>
                </a:solidFill>
              </a:rPr>
              <a:t>лекція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№</a:t>
            </a:r>
            <a:r>
              <a:rPr lang="en-US" sz="3200" dirty="0" smtClean="0">
                <a:solidFill>
                  <a:schemeClr val="bg1"/>
                </a:solidFill>
              </a:rPr>
              <a:t>2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5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/>
        </p:nvSpPr>
        <p:spPr>
          <a:xfrm>
            <a:off x="28997" y="257275"/>
            <a:ext cx="6538800" cy="60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1" i="1" u="none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2. Перевантаження операцій.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657225" y="608012"/>
            <a:ext cx="8486774" cy="12969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Операції перевантажуються шляхом складання опису функції (з заголовком і тілом), ім'я функції складається з ключового слова </a:t>
            </a:r>
            <a:r>
              <a:rPr lang="en" sz="2200" b="1" i="1" u="none" strike="noStrike" cap="none" baseline="0" dirty="0">
                <a:solidFill>
                  <a:srgbClr val="FF0000"/>
                </a:solidFill>
                <a:ea typeface="Arial"/>
                <a:cs typeface="Arial"/>
                <a:sym typeface="Arial"/>
              </a:rPr>
              <a:t>operator</a:t>
            </a:r>
            <a:r>
              <a:rPr lang="en" sz="2200" b="0" i="1" u="none" strike="noStrike" cap="none" baseline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і знака функції. наприклад: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2133600"/>
            <a:ext cx="52514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228600" y="2857500"/>
            <a:ext cx="8763000" cy="38528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Щоб використовувати операцію над об'єктами класів, ця операція </a:t>
            </a:r>
            <a:r>
              <a:rPr lang="en" sz="2200" b="0" i="1" u="sng" strike="noStrike" cap="none" baseline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повинна бути</a:t>
            </a:r>
            <a:r>
              <a:rPr lang="en" sz="2200" b="0" i="1" u="none" strike="noStrike" cap="none" baseline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перевантажена, але є два винятки: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accent2"/>
                </a:solidFill>
                <a:ea typeface="Arial"/>
                <a:cs typeface="Arial"/>
                <a:sym typeface="Arial"/>
              </a:rPr>
              <a:t>операція присвоювання (=)</a:t>
            </a:r>
            <a:r>
              <a:rPr lang="en" sz="2200" b="0" i="1" u="none" strike="noStrike" cap="none" baseline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може бути використана з кожним класом без явної перевантаження. За замовчуванням операція присвоювання зводиться до побітові копіювання полів класу, але таке побітовое копіювання неприпустимо для класів з динамічно створеними полями; для таких класів треба явно перевантажувати операцію присвоювання.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-16321" y="4077072"/>
            <a:ext cx="433386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1" i="1" u="none" strike="noStrike" cap="none" baseline="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3936877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127000" y="764704"/>
            <a:ext cx="9017000" cy="16986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операція </a:t>
            </a:r>
            <a:r>
              <a:rPr lang="ru-RU" sz="2200" b="0" i="1" u="none" strike="noStrike" cap="none" baseline="0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отримання</a:t>
            </a:r>
            <a:r>
              <a:rPr lang="ru-RU" sz="2200" b="0" i="1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200" b="0" i="1" u="none" strike="noStrike" cap="none" baseline="0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адреси </a:t>
            </a:r>
            <a:r>
              <a:rPr lang="en" sz="2200" b="0" i="1" u="none" strike="noStrike" cap="none" baseline="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(&amp;)</a:t>
            </a: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може бути використана з об'єктами будь-яких класів без перевантаження; вона просто повертає адресу об'єкта в пам'яті. Але операцію адресації можна також і перевантажувати.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27000" y="551185"/>
            <a:ext cx="433386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1" i="1" u="none" strike="noStrike" cap="none" baseline="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762000" y="2351086"/>
            <a:ext cx="7492999" cy="3897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Операції, які можуть бути перевантажені: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- * /% ^ &amp; |</a:t>
            </a:r>
            <a:r>
              <a:rPr lang="en" sz="2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~! = &lt;&gt; + = - = * =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 =% = ^ = &amp; = &lt;&lt; &gt;&gt;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==! = &lt;=&gt; = &amp;&amp; || ++ -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 [] () new delete</a:t>
            </a:r>
          </a:p>
        </p:txBody>
      </p:sp>
    </p:spTree>
    <p:extLst>
      <p:ext uri="{BB962C8B-B14F-4D97-AF65-F5344CB8AC3E}">
        <p14:creationId xmlns:p14="http://schemas.microsoft.com/office/powerpoint/2010/main" val="26396746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1340766" y="764704"/>
            <a:ext cx="6907211" cy="1096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rgbClr val="FF0000"/>
                </a:solidFill>
                <a:ea typeface="Arial"/>
                <a:cs typeface="Arial"/>
                <a:sym typeface="Arial"/>
              </a:rPr>
              <a:t>Операції, які не можуть бути перевантажені: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200" b="1" i="0" u="none" strike="noStrike" cap="none" baseline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. . * ::?: Sizeof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52936"/>
            <a:ext cx="8915400" cy="364013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1447800" y="2133600"/>
            <a:ext cx="6183312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rgbClr val="FF0000"/>
                </a:solidFill>
                <a:ea typeface="Arial"/>
                <a:cs typeface="Arial"/>
                <a:sym typeface="Arial"/>
              </a:rPr>
              <a:t>Рекомендована форма перевантаження операцій.</a:t>
            </a:r>
          </a:p>
        </p:txBody>
      </p:sp>
    </p:spTree>
    <p:extLst>
      <p:ext uri="{BB962C8B-B14F-4D97-AF65-F5344CB8AC3E}">
        <p14:creationId xmlns:p14="http://schemas.microsoft.com/office/powerpoint/2010/main" val="38386989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52400" y="548680"/>
            <a:ext cx="8610600" cy="6201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lvl="1" indent="457200" algn="just" eaLnBrk="0" hangingPunct="0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2400" dirty="0"/>
              <a:t>при перевантаженні операцій зберігаються кількість аргументів, пріоритети операцій і правила асоціації (справа наліво або зліва направо), які використовуються в стандартних типах даних;</a:t>
            </a:r>
          </a:p>
          <a:p>
            <a:pPr marL="0" lvl="1" indent="457200" algn="just" eaLnBrk="0" hangingPunct="0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2400" dirty="0"/>
              <a:t>для стандартних типів даних перевизначати операції не можна;</a:t>
            </a:r>
          </a:p>
          <a:p>
            <a:pPr marL="0" lvl="1" indent="457200" algn="just" eaLnBrk="0" hangingPunct="0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2400" dirty="0"/>
              <a:t>функції-операції не можуть мати аргументів за замовчуванням;</a:t>
            </a:r>
          </a:p>
          <a:p>
            <a:pPr marL="0" lvl="1" indent="457200" algn="just" eaLnBrk="0" hangingPunct="0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2400" dirty="0"/>
              <a:t>функції-операції успадковуються (за винятком =);</a:t>
            </a:r>
          </a:p>
          <a:p>
            <a:pPr marL="0" lvl="1" indent="457200" algn="just" eaLnBrk="0" hangingPunct="0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2400" dirty="0"/>
              <a:t>функції-операції не можуть визначатися як </a:t>
            </a:r>
            <a:r>
              <a:rPr lang="en-US" altLang="ru-RU" sz="2400" dirty="0"/>
              <a:t>static</a:t>
            </a:r>
            <a:r>
              <a:rPr lang="ru-RU" altLang="ru-RU" sz="2400" dirty="0"/>
              <a:t>.</a:t>
            </a:r>
          </a:p>
          <a:p>
            <a:pPr eaLnBrk="0" hangingPunct="0">
              <a:spcBef>
                <a:spcPct val="50000"/>
              </a:spcBef>
            </a:pP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116023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762000" y="4076700"/>
            <a:ext cx="83820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altLang="ru-RU" sz="2400">
                <a:latin typeface="Arial" pitchFamily="34" charset="0"/>
              </a:rPr>
              <a:t>Функцію-операцію можна визначити: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ru-RU" altLang="ru-RU" sz="2400">
                <a:latin typeface="Arial" pitchFamily="34" charset="0"/>
              </a:rPr>
              <a:t>як метод класу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ru-RU" altLang="ru-RU" sz="2400">
                <a:latin typeface="Arial" pitchFamily="34" charset="0"/>
              </a:rPr>
              <a:t>як дружню функцію класу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ru-RU" altLang="ru-RU" sz="2400">
                <a:latin typeface="Arial" pitchFamily="34" charset="0"/>
              </a:rPr>
              <a:t>як звичайну функцію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95288" y="1196975"/>
            <a:ext cx="8382000" cy="258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0" hangingPunct="0">
              <a:spcAft>
                <a:spcPts val="600"/>
              </a:spcAft>
            </a:pPr>
            <a:r>
              <a:rPr lang="ru-RU" altLang="ru-RU" sz="2400">
                <a:latin typeface="Arial" pitchFamily="34" charset="0"/>
              </a:rPr>
              <a:t>формат:</a:t>
            </a:r>
          </a:p>
          <a:p>
            <a:pPr lvl="1" eaLnBrk="0" hangingPunct="0">
              <a:spcAft>
                <a:spcPts val="600"/>
              </a:spcAft>
            </a:pPr>
            <a:endParaRPr lang="ru-RU" altLang="ru-RU" sz="2400" b="1">
              <a:latin typeface="Courier New" pitchFamily="49" charset="0"/>
            </a:endParaRPr>
          </a:p>
          <a:p>
            <a:pPr lvl="1" eaLnBrk="0" hangingPunct="0">
              <a:spcAft>
                <a:spcPts val="600"/>
              </a:spcAft>
            </a:pPr>
            <a:r>
              <a:rPr lang="ru-RU" altLang="ru-RU" sz="2400" b="1">
                <a:latin typeface="Courier New" pitchFamily="49" charset="0"/>
              </a:rPr>
              <a:t>тип operator операція (список параметрів) { </a:t>
            </a:r>
          </a:p>
          <a:p>
            <a:pPr lvl="1" eaLnBrk="0" hangingPunct="0">
              <a:spcAft>
                <a:spcPts val="600"/>
              </a:spcAft>
            </a:pPr>
            <a:r>
              <a:rPr lang="ru-RU" altLang="ru-RU" sz="2400" b="1">
                <a:latin typeface="Courier New" pitchFamily="49" charset="0"/>
              </a:rPr>
              <a:t> тіло функції </a:t>
            </a:r>
          </a:p>
          <a:p>
            <a:pPr lvl="1" eaLnBrk="0" hangingPunct="0">
              <a:spcAft>
                <a:spcPts val="600"/>
              </a:spcAft>
            </a:pPr>
            <a:r>
              <a:rPr lang="ru-RU" altLang="ru-RU" sz="2400" b="1">
                <a:latin typeface="Courier New" pitchFamily="49" charset="0"/>
              </a:rPr>
              <a:t>}</a:t>
            </a:r>
            <a:endParaRPr lang="ru-RU" altLang="ru-RU" sz="2400">
              <a:latin typeface="Times New Roman" pitchFamily="18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685800" y="304800"/>
            <a:ext cx="3289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>
                <a:latin typeface="Arial" pitchFamily="34" charset="0"/>
              </a:rPr>
              <a:t>Функції-операції</a:t>
            </a:r>
          </a:p>
        </p:txBody>
      </p:sp>
    </p:spTree>
    <p:extLst>
      <p:ext uri="{BB962C8B-B14F-4D97-AF65-F5344CB8AC3E}">
        <p14:creationId xmlns:p14="http://schemas.microsoft.com/office/powerpoint/2010/main" val="398718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-540568" y="692696"/>
            <a:ext cx="7696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3" eaLnBrk="0" hangingPunct="0">
              <a:spcBef>
                <a:spcPts val="1200"/>
              </a:spcBef>
              <a:spcAft>
                <a:spcPts val="300"/>
              </a:spcAft>
            </a:pPr>
            <a:r>
              <a:rPr lang="ru-RU" altLang="ru-RU" sz="2400" dirty="0"/>
              <a:t>Перевантаження унарних операцій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8305800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0" hangingPunct="0">
              <a:spcAft>
                <a:spcPts val="600"/>
              </a:spcAft>
            </a:pPr>
            <a:r>
              <a:rPr lang="ru-RU" altLang="ru-RU" dirty="0">
                <a:latin typeface="Arial" pitchFamily="34" charset="0"/>
              </a:rPr>
              <a:t>1. Усередині класу:</a:t>
            </a:r>
          </a:p>
          <a:p>
            <a:pPr lvl="1" eaLnBrk="0" hangingPunct="0">
              <a:spcAft>
                <a:spcPts val="600"/>
              </a:spcAft>
            </a:pPr>
            <a:endParaRPr lang="ru-RU" altLang="ru-RU" dirty="0">
              <a:latin typeface="Arial" pitchFamily="34" charset="0"/>
            </a:endParaRPr>
          </a:p>
          <a:p>
            <a:pPr lvl="1" eaLnBrk="0" hangingPunct="0">
              <a:spcAft>
                <a:spcPts val="600"/>
              </a:spcAft>
            </a:pPr>
            <a:r>
              <a:rPr lang="ru-RU" altLang="ru-RU" sz="2400" b="1" dirty="0" err="1">
                <a:latin typeface="Courier New" pitchFamily="49" charset="0"/>
              </a:rPr>
              <a:t>class</a:t>
            </a:r>
            <a:r>
              <a:rPr lang="ru-RU" altLang="ru-RU" sz="2400" b="1" dirty="0">
                <a:latin typeface="Courier New" pitchFamily="49" charset="0"/>
              </a:rPr>
              <a:t> </a:t>
            </a:r>
            <a:r>
              <a:rPr lang="ru-RU" altLang="ru-RU" sz="2400" b="1" dirty="0" err="1">
                <a:latin typeface="Courier New" pitchFamily="49" charset="0"/>
              </a:rPr>
              <a:t>monstr</a:t>
            </a:r>
            <a:r>
              <a:rPr lang="ru-RU" altLang="ru-RU" sz="2400" b="1" dirty="0">
                <a:latin typeface="Courier New" pitchFamily="49" charset="0"/>
              </a:rPr>
              <a:t>{</a:t>
            </a:r>
          </a:p>
          <a:p>
            <a:pPr lvl="1" eaLnBrk="0" hangingPunct="0">
              <a:spcAft>
                <a:spcPts val="600"/>
              </a:spcAft>
            </a:pPr>
            <a:r>
              <a:rPr lang="ru-RU" altLang="ru-RU" sz="2400" b="1" dirty="0">
                <a:latin typeface="Courier New" pitchFamily="49" charset="0"/>
              </a:rPr>
              <a:t> ...</a:t>
            </a:r>
          </a:p>
          <a:p>
            <a:pPr lvl="1" eaLnBrk="0" hangingPunct="0">
              <a:spcAft>
                <a:spcPts val="600"/>
              </a:spcAft>
            </a:pPr>
            <a:r>
              <a:rPr lang="ru-RU" altLang="ru-RU" sz="2400" b="1" dirty="0">
                <a:latin typeface="Courier New" pitchFamily="49" charset="0"/>
              </a:rPr>
              <a:t> </a:t>
            </a:r>
            <a:r>
              <a:rPr lang="en-US" altLang="ru-RU" sz="2400" b="1" dirty="0" err="1">
                <a:latin typeface="Courier New" pitchFamily="49" charset="0"/>
              </a:rPr>
              <a:t>monstr</a:t>
            </a:r>
            <a:r>
              <a:rPr lang="en-US" altLang="ru-RU" sz="2400" b="1" dirty="0">
                <a:latin typeface="Courier New" pitchFamily="49" charset="0"/>
              </a:rPr>
              <a:t> &amp; Operator ++ () </a:t>
            </a:r>
            <a:endParaRPr lang="ru-RU" altLang="ru-RU" sz="2400" b="1" dirty="0">
              <a:latin typeface="Courier New" pitchFamily="49" charset="0"/>
            </a:endParaRPr>
          </a:p>
          <a:p>
            <a:pPr lvl="1" eaLnBrk="0" hangingPunct="0">
              <a:spcAft>
                <a:spcPts val="600"/>
              </a:spcAft>
            </a:pPr>
            <a:r>
              <a:rPr lang="ru-RU" altLang="ru-RU" sz="2400" b="1" dirty="0">
                <a:latin typeface="Courier New" pitchFamily="49" charset="0"/>
              </a:rPr>
              <a:t> </a:t>
            </a:r>
            <a:r>
              <a:rPr lang="en-US" altLang="ru-RU" sz="2400" b="1" dirty="0">
                <a:latin typeface="Courier New" pitchFamily="49" charset="0"/>
              </a:rPr>
              <a:t>{++ health; return * this;}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400" b="1" smtClean="0">
                <a:latin typeface="Courier New" pitchFamily="49" charset="0"/>
              </a:rPr>
              <a:t>};</a:t>
            </a:r>
            <a:endParaRPr lang="en-US" altLang="ru-RU" sz="2400" b="1">
              <a:latin typeface="Courier New" pitchFamily="49" charset="0"/>
            </a:endParaRPr>
          </a:p>
          <a:p>
            <a:pPr lvl="1" eaLnBrk="0" hangingPunct="0">
              <a:spcAft>
                <a:spcPts val="600"/>
              </a:spcAft>
            </a:pPr>
            <a:endParaRPr lang="ru-RU" altLang="ru-RU" sz="2400" b="1" dirty="0">
              <a:latin typeface="Courier New" pitchFamily="49" charset="0"/>
            </a:endParaRPr>
          </a:p>
          <a:p>
            <a:pPr lvl="1" eaLnBrk="0" hangingPunct="0">
              <a:spcAft>
                <a:spcPts val="600"/>
              </a:spcAft>
            </a:pPr>
            <a:r>
              <a:rPr lang="en-US" altLang="ru-RU" sz="2400" b="1" dirty="0" err="1">
                <a:latin typeface="Courier New" pitchFamily="49" charset="0"/>
              </a:rPr>
              <a:t>monstr</a:t>
            </a:r>
            <a:r>
              <a:rPr lang="en-US" altLang="ru-RU" sz="2400" b="1" dirty="0">
                <a:latin typeface="Courier New" pitchFamily="49" charset="0"/>
              </a:rPr>
              <a:t> </a:t>
            </a:r>
            <a:r>
              <a:rPr lang="en-US" altLang="ru-RU" sz="2400" b="1" dirty="0" err="1">
                <a:latin typeface="Courier New" pitchFamily="49" charset="0"/>
              </a:rPr>
              <a:t>Vasia</a:t>
            </a:r>
            <a:r>
              <a:rPr lang="en-US" altLang="ru-RU" sz="2400" b="1" dirty="0">
                <a:latin typeface="Courier New" pitchFamily="49" charset="0"/>
              </a:rPr>
              <a:t>;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400" b="1" dirty="0" err="1">
                <a:latin typeface="Courier New" pitchFamily="49" charset="0"/>
              </a:rPr>
              <a:t>cout</a:t>
            </a:r>
            <a:r>
              <a:rPr lang="en-US" altLang="ru-RU" sz="2400" b="1" dirty="0">
                <a:latin typeface="Courier New" pitchFamily="49" charset="0"/>
              </a:rPr>
              <a:t> &lt;&lt; (++</a:t>
            </a:r>
            <a:r>
              <a:rPr lang="en-US" altLang="ru-RU" sz="2400" b="1" dirty="0" err="1">
                <a:latin typeface="Courier New" pitchFamily="49" charset="0"/>
              </a:rPr>
              <a:t>Vasia</a:t>
            </a:r>
            <a:r>
              <a:rPr lang="en-US" altLang="ru-RU" sz="2400" b="1" dirty="0">
                <a:latin typeface="Courier New" pitchFamily="49" charset="0"/>
              </a:rPr>
              <a:t>).</a:t>
            </a:r>
            <a:r>
              <a:rPr lang="en-US" altLang="ru-RU" sz="2400" b="1" dirty="0" err="1">
                <a:latin typeface="Courier New" pitchFamily="49" charset="0"/>
              </a:rPr>
              <a:t>get_health</a:t>
            </a:r>
            <a:r>
              <a:rPr lang="en-US" altLang="ru-RU" sz="2400" b="1" dirty="0">
                <a:latin typeface="Courier New" pitchFamily="49" charset="0"/>
              </a:rPr>
              <a:t>();</a:t>
            </a:r>
          </a:p>
          <a:p>
            <a:pPr eaLnBrk="0" hangingPunct="0">
              <a:spcBef>
                <a:spcPct val="50000"/>
              </a:spcBef>
            </a:pPr>
            <a:endParaRPr lang="ru-RU" altLang="ru-RU" sz="24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30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85344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0" hangingPunct="0">
              <a:spcAft>
                <a:spcPts val="600"/>
              </a:spcAft>
            </a:pPr>
            <a:r>
              <a:rPr lang="ru-RU" altLang="ru-RU" sz="2400" dirty="0">
                <a:latin typeface="Arial" pitchFamily="34" charset="0"/>
              </a:rPr>
              <a:t>2. Як дружню функцію:</a:t>
            </a:r>
          </a:p>
          <a:p>
            <a:pPr lvl="1" eaLnBrk="0" hangingPunct="0">
              <a:spcAft>
                <a:spcPts val="600"/>
              </a:spcAft>
            </a:pPr>
            <a:r>
              <a:rPr lang="ru-RU" altLang="ru-RU" sz="2000" dirty="0" err="1">
                <a:latin typeface="Arial Narrow" pitchFamily="34" charset="0"/>
              </a:rPr>
              <a:t>class</a:t>
            </a:r>
            <a:r>
              <a:rPr lang="ru-RU" altLang="ru-RU" sz="2000" dirty="0">
                <a:latin typeface="Arial Narrow" pitchFamily="34" charset="0"/>
              </a:rPr>
              <a:t> </a:t>
            </a:r>
            <a:r>
              <a:rPr lang="ru-RU" altLang="ru-RU" sz="2000" dirty="0" err="1">
                <a:latin typeface="Arial Narrow" pitchFamily="34" charset="0"/>
              </a:rPr>
              <a:t>monstr</a:t>
            </a:r>
            <a:r>
              <a:rPr lang="ru-RU" altLang="ru-RU" sz="2000" dirty="0">
                <a:latin typeface="Arial Narrow" pitchFamily="34" charset="0"/>
              </a:rPr>
              <a:t>{</a:t>
            </a:r>
          </a:p>
          <a:p>
            <a:pPr lvl="1" eaLnBrk="0" hangingPunct="0">
              <a:spcAft>
                <a:spcPts val="600"/>
              </a:spcAft>
            </a:pPr>
            <a:r>
              <a:rPr lang="ru-RU" altLang="ru-RU" sz="2000" dirty="0">
                <a:latin typeface="Arial Narrow" pitchFamily="34" charset="0"/>
              </a:rPr>
              <a:t> ...</a:t>
            </a:r>
          </a:p>
          <a:p>
            <a:pPr lvl="1" eaLnBrk="0" hangingPunct="0">
              <a:spcAft>
                <a:spcPts val="600"/>
              </a:spcAft>
            </a:pPr>
            <a:r>
              <a:rPr lang="ru-RU" altLang="ru-RU" sz="2000" dirty="0">
                <a:latin typeface="Arial Narrow" pitchFamily="34" charset="0"/>
              </a:rPr>
              <a:t> </a:t>
            </a:r>
            <a:r>
              <a:rPr lang="en-US" altLang="ru-RU" sz="2000" dirty="0">
                <a:latin typeface="Arial Narrow" pitchFamily="34" charset="0"/>
              </a:rPr>
              <a:t>friend	</a:t>
            </a:r>
            <a:r>
              <a:rPr lang="en-US" altLang="ru-RU" sz="2000" dirty="0" err="1">
                <a:latin typeface="Arial Narrow" pitchFamily="34" charset="0"/>
              </a:rPr>
              <a:t>monstr</a:t>
            </a:r>
            <a:r>
              <a:rPr lang="en-US" altLang="ru-RU" sz="2000" dirty="0">
                <a:latin typeface="Arial Narrow" pitchFamily="34" charset="0"/>
              </a:rPr>
              <a:t> &amp; Operator ++ ( </a:t>
            </a:r>
            <a:r>
              <a:rPr lang="en-US" altLang="ru-RU" sz="2000" dirty="0" err="1">
                <a:latin typeface="Arial Narrow" pitchFamily="34" charset="0"/>
              </a:rPr>
              <a:t>monstr</a:t>
            </a:r>
            <a:r>
              <a:rPr lang="en-US" altLang="ru-RU" sz="2000" dirty="0">
                <a:latin typeface="Arial Narrow" pitchFamily="34" charset="0"/>
              </a:rPr>
              <a:t> &amp; M);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000" dirty="0">
                <a:latin typeface="Arial Narrow" pitchFamily="34" charset="0"/>
              </a:rPr>
              <a:t>};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000" dirty="0" err="1">
                <a:latin typeface="Arial Narrow" pitchFamily="34" charset="0"/>
              </a:rPr>
              <a:t>monstr</a:t>
            </a:r>
            <a:r>
              <a:rPr lang="en-US" altLang="ru-RU" sz="2000" dirty="0">
                <a:latin typeface="Arial Narrow" pitchFamily="34" charset="0"/>
              </a:rPr>
              <a:t>&amp; Operator ++ (</a:t>
            </a:r>
            <a:r>
              <a:rPr lang="en-US" altLang="ru-RU" sz="2000" dirty="0" err="1">
                <a:latin typeface="Arial Narrow" pitchFamily="34" charset="0"/>
              </a:rPr>
              <a:t>monstr</a:t>
            </a:r>
            <a:r>
              <a:rPr lang="en-US" altLang="ru-RU" sz="2000" dirty="0">
                <a:latin typeface="Arial Narrow" pitchFamily="34" charset="0"/>
              </a:rPr>
              <a:t> &amp; M) {++</a:t>
            </a:r>
            <a:r>
              <a:rPr lang="en-US" altLang="ru-RU" sz="2000" dirty="0" err="1">
                <a:latin typeface="Arial Narrow" pitchFamily="34" charset="0"/>
              </a:rPr>
              <a:t>M.health</a:t>
            </a:r>
            <a:r>
              <a:rPr lang="en-US" altLang="ru-RU" sz="2000" dirty="0">
                <a:latin typeface="Arial Narrow" pitchFamily="34" charset="0"/>
              </a:rPr>
              <a:t>; return M;}</a:t>
            </a:r>
            <a:endParaRPr lang="ru-RU" altLang="ru-RU" sz="2000" dirty="0">
              <a:latin typeface="Arial Narrow" pitchFamily="34" charset="0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838200" y="4343400"/>
            <a:ext cx="7391400" cy="230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0" hangingPunct="0">
              <a:spcAft>
                <a:spcPts val="600"/>
              </a:spcAft>
            </a:pPr>
            <a:r>
              <a:rPr lang="en-US" altLang="ru-RU" sz="2000" b="1">
                <a:latin typeface="Courier New" pitchFamily="49" charset="0"/>
              </a:rPr>
              <a:t>void change_health (int he) {health = he;}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000" b="1">
                <a:latin typeface="Courier New" pitchFamily="49" charset="0"/>
              </a:rPr>
              <a:t>...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000" b="1">
                <a:latin typeface="Courier New" pitchFamily="49" charset="0"/>
              </a:rPr>
              <a:t>monstr &amp; operator ++ (monstr &amp; M) {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000" b="1">
                <a:latin typeface="Courier New" pitchFamily="49" charset="0"/>
              </a:rPr>
              <a:t>int h = M.get_health (); h ++;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000" b="1">
                <a:latin typeface="Courier New" pitchFamily="49" charset="0"/>
              </a:rPr>
              <a:t> M.change_health (h);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000" b="1">
                <a:latin typeface="Courier New" pitchFamily="49" charset="0"/>
              </a:rPr>
              <a:t> </a:t>
            </a:r>
            <a:r>
              <a:rPr lang="ru-RU" altLang="ru-RU" sz="2000" b="1">
                <a:latin typeface="Courier New" pitchFamily="49" charset="0"/>
              </a:rPr>
              <a:t>return M;}</a:t>
            </a:r>
            <a:endParaRPr lang="ru-RU" altLang="ru-RU" sz="2000" b="1">
              <a:latin typeface="Times New Roman" pitchFamily="18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143000" y="3733800"/>
            <a:ext cx="586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altLang="ru-RU" sz="2400">
                <a:latin typeface="Arial" pitchFamily="34" charset="0"/>
              </a:rPr>
              <a:t>3. Поза класу</a:t>
            </a:r>
            <a:r>
              <a:rPr lang="ru-RU" altLang="ru-RU" sz="2400" i="1">
                <a:latin typeface="Times New Roman" pitchFamily="18" charset="0"/>
              </a:rPr>
              <a:t>:</a:t>
            </a:r>
            <a:endParaRPr lang="ru-RU" altLang="ru-RU" sz="2400">
              <a:latin typeface="Times New Roman" pitchFamily="18" charset="0"/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-685800" y="404664"/>
            <a:ext cx="7696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3" eaLnBrk="0" hangingPunct="0">
              <a:spcBef>
                <a:spcPts val="1200"/>
              </a:spcBef>
              <a:spcAft>
                <a:spcPts val="300"/>
              </a:spcAft>
            </a:pPr>
            <a:r>
              <a:rPr lang="ru-RU" altLang="ru-RU" sz="2400" dirty="0"/>
              <a:t>Перевантаження унарних операцій</a:t>
            </a:r>
          </a:p>
        </p:txBody>
      </p:sp>
    </p:spTree>
    <p:extLst>
      <p:ext uri="{BB962C8B-B14F-4D97-AF65-F5344CB8AC3E}">
        <p14:creationId xmlns:p14="http://schemas.microsoft.com/office/powerpoint/2010/main" val="1327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81534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0" hangingPunct="0">
              <a:spcAft>
                <a:spcPts val="600"/>
              </a:spcAft>
            </a:pPr>
            <a:r>
              <a:rPr lang="ru-RU" altLang="ru-RU" sz="2200" b="1" dirty="0" err="1">
                <a:latin typeface="Courier New" pitchFamily="49" charset="0"/>
              </a:rPr>
              <a:t>class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monstr</a:t>
            </a:r>
            <a:r>
              <a:rPr lang="ru-RU" altLang="ru-RU" sz="2200" b="1" dirty="0">
                <a:latin typeface="Courier New" pitchFamily="49" charset="0"/>
              </a:rPr>
              <a:t>{</a:t>
            </a:r>
          </a:p>
          <a:p>
            <a:pPr lvl="1" eaLnBrk="0" hangingPunct="0">
              <a:spcAft>
                <a:spcPts val="600"/>
              </a:spcAft>
            </a:pPr>
            <a:r>
              <a:rPr lang="ru-RU" altLang="ru-RU" sz="2200" b="1" dirty="0">
                <a:latin typeface="Courier New" pitchFamily="49" charset="0"/>
              </a:rPr>
              <a:t> ...</a:t>
            </a:r>
          </a:p>
          <a:p>
            <a:pPr lvl="1" eaLnBrk="0" hangingPunct="0">
              <a:spcAft>
                <a:spcPts val="600"/>
              </a:spcAft>
            </a:pP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en-US" altLang="ru-RU" sz="2200" b="1" dirty="0" err="1">
                <a:latin typeface="Courier New" pitchFamily="49" charset="0"/>
              </a:rPr>
              <a:t>monstr</a:t>
            </a:r>
            <a:r>
              <a:rPr lang="en-US" altLang="ru-RU" sz="2200" b="1" dirty="0">
                <a:latin typeface="Courier New" pitchFamily="49" charset="0"/>
              </a:rPr>
              <a:t> operator ++ (</a:t>
            </a:r>
            <a:r>
              <a:rPr lang="en-US" altLang="ru-RU" sz="2200" b="1" dirty="0" err="1">
                <a:solidFill>
                  <a:schemeClr val="hlink"/>
                </a:solidFill>
                <a:latin typeface="Courier New" pitchFamily="49" charset="0"/>
              </a:rPr>
              <a:t>int</a:t>
            </a:r>
            <a:r>
              <a:rPr lang="en-US" altLang="ru-RU" sz="2200" b="1" dirty="0">
                <a:latin typeface="Courier New" pitchFamily="49" charset="0"/>
              </a:rPr>
              <a:t>) {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200" b="1" dirty="0">
                <a:latin typeface="Courier New" pitchFamily="49" charset="0"/>
              </a:rPr>
              <a:t> </a:t>
            </a:r>
            <a:r>
              <a:rPr lang="en-US" altLang="ru-RU" sz="2200" b="1" dirty="0" err="1">
                <a:latin typeface="Courier New" pitchFamily="49" charset="0"/>
              </a:rPr>
              <a:t>monstr</a:t>
            </a:r>
            <a:r>
              <a:rPr lang="en-US" altLang="ru-RU" sz="2200" b="1" dirty="0">
                <a:latin typeface="Courier New" pitchFamily="49" charset="0"/>
              </a:rPr>
              <a:t>M (* this); health ++;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200" b="1" dirty="0">
                <a:latin typeface="Courier New" pitchFamily="49" charset="0"/>
              </a:rPr>
              <a:t> return M;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200" b="1" dirty="0">
                <a:latin typeface="Courier New" pitchFamily="49" charset="0"/>
              </a:rPr>
              <a:t> }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200" b="1" dirty="0">
                <a:latin typeface="Courier New" pitchFamily="49" charset="0"/>
              </a:rPr>
              <a:t>};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200" b="1" dirty="0" err="1">
                <a:latin typeface="Courier New" pitchFamily="49" charset="0"/>
              </a:rPr>
              <a:t>monstr</a:t>
            </a:r>
            <a:r>
              <a:rPr lang="en-US" altLang="ru-RU" sz="2200" b="1" dirty="0">
                <a:latin typeface="Courier New" pitchFamily="49" charset="0"/>
              </a:rPr>
              <a:t> </a:t>
            </a:r>
            <a:r>
              <a:rPr lang="en-US" altLang="ru-RU" sz="2200" b="1" dirty="0" err="1">
                <a:latin typeface="Courier New" pitchFamily="49" charset="0"/>
              </a:rPr>
              <a:t>Vasia</a:t>
            </a:r>
            <a:r>
              <a:rPr lang="en-US" altLang="ru-RU" sz="2200" b="1" dirty="0">
                <a:latin typeface="Courier New" pitchFamily="49" charset="0"/>
              </a:rPr>
              <a:t>;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200" b="1" dirty="0" err="1">
                <a:latin typeface="Courier New" pitchFamily="49" charset="0"/>
              </a:rPr>
              <a:t>cout</a:t>
            </a:r>
            <a:r>
              <a:rPr lang="en-US" altLang="ru-RU" sz="2200" b="1" dirty="0">
                <a:latin typeface="Courier New" pitchFamily="49" charset="0"/>
              </a:rPr>
              <a:t> &lt;&lt; (</a:t>
            </a:r>
            <a:r>
              <a:rPr lang="en-US" altLang="ru-RU" sz="2200" b="1" dirty="0" err="1">
                <a:latin typeface="Courier New" pitchFamily="49" charset="0"/>
              </a:rPr>
              <a:t>Vasia</a:t>
            </a:r>
            <a:r>
              <a:rPr lang="en-US" altLang="ru-RU" sz="2200" b="1" dirty="0">
                <a:latin typeface="Courier New" pitchFamily="49" charset="0"/>
              </a:rPr>
              <a:t>++).</a:t>
            </a:r>
            <a:r>
              <a:rPr lang="en-US" altLang="ru-RU" sz="2200" b="1" dirty="0" err="1">
                <a:latin typeface="Courier New" pitchFamily="49" charset="0"/>
              </a:rPr>
              <a:t>get_health</a:t>
            </a:r>
            <a:r>
              <a:rPr lang="en-US" altLang="ru-RU" sz="2200" b="1" dirty="0">
                <a:latin typeface="Courier New" pitchFamily="49" charset="0"/>
              </a:rPr>
              <a:t>();</a:t>
            </a:r>
          </a:p>
          <a:p>
            <a:pPr eaLnBrk="0" hangingPunct="0">
              <a:spcBef>
                <a:spcPct val="50000"/>
              </a:spcBef>
            </a:pPr>
            <a:endParaRPr lang="ru-RU" altLang="ru-RU" sz="2200" b="1" dirty="0">
              <a:latin typeface="Times New Roman" pitchFamily="18" charset="0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609600" y="62865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altLang="ru-RU" sz="2400" dirty="0">
                <a:latin typeface="Arial" pitchFamily="34" charset="0"/>
              </a:rPr>
              <a:t>Перевантаження Постфіксний инкремента</a:t>
            </a:r>
            <a:endParaRPr lang="ru-RU" altLang="ru-RU" sz="2400" dirty="0">
              <a:latin typeface="Times New Roman" pitchFamily="18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 flipH="1">
            <a:off x="5148064" y="1940932"/>
            <a:ext cx="1152129" cy="5519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300193" y="134076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Наявність аргументу (</a:t>
            </a:r>
            <a:r>
              <a:rPr lang="ru-RU" dirty="0" err="1" smtClean="0"/>
              <a:t>int</a:t>
            </a:r>
            <a:r>
              <a:rPr lang="ru-RU" dirty="0" smtClean="0"/>
              <a:t>) Вказує, що це постфіксний інкремент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33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762000" y="304800"/>
            <a:ext cx="609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altLang="ru-RU">
                <a:latin typeface="Arial" pitchFamily="34" charset="0"/>
              </a:rPr>
              <a:t>Перевантаження бінарних операцій</a:t>
            </a:r>
            <a:endParaRPr lang="ru-RU" altLang="ru-RU" sz="2400">
              <a:latin typeface="Arial" pitchFamily="34" charset="0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609600" y="990600"/>
            <a:ext cx="80010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Aft>
                <a:spcPts val="600"/>
              </a:spcAft>
            </a:pPr>
            <a:r>
              <a:rPr lang="ru-RU" altLang="ru-RU" sz="2400">
                <a:latin typeface="Arial" pitchFamily="34" charset="0"/>
              </a:rPr>
              <a:t>1. Усередині класу:</a:t>
            </a:r>
          </a:p>
          <a:p>
            <a:pPr algn="just" eaLnBrk="0" hangingPunct="0">
              <a:spcAft>
                <a:spcPts val="600"/>
              </a:spcAft>
            </a:pPr>
            <a:r>
              <a:rPr lang="ru-RU" altLang="ru-RU" sz="2000" b="1">
                <a:latin typeface="Courier New" pitchFamily="49" charset="0"/>
              </a:rPr>
              <a:t> class monstr {</a:t>
            </a:r>
          </a:p>
          <a:p>
            <a:pPr lvl="1" eaLnBrk="0" hangingPunct="0">
              <a:spcAft>
                <a:spcPts val="600"/>
              </a:spcAft>
            </a:pPr>
            <a:r>
              <a:rPr lang="ru-RU" altLang="ru-RU" sz="2000" b="1">
                <a:latin typeface="Courier New" pitchFamily="49" charset="0"/>
              </a:rPr>
              <a:t> ...</a:t>
            </a:r>
          </a:p>
          <a:p>
            <a:pPr lvl="1" eaLnBrk="0" hangingPunct="0">
              <a:spcAft>
                <a:spcPts val="600"/>
              </a:spcAft>
            </a:pPr>
            <a:r>
              <a:rPr lang="ru-RU" altLang="ru-RU" sz="2000" b="1">
                <a:latin typeface="Courier New" pitchFamily="49" charset="0"/>
              </a:rPr>
              <a:t> </a:t>
            </a:r>
            <a:r>
              <a:rPr lang="en-US" altLang="ru-RU" sz="2000" b="1">
                <a:latin typeface="Courier New" pitchFamily="49" charset="0"/>
              </a:rPr>
              <a:t>bool operator&gt; (const monstr &amp; M) { 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000" b="1">
                <a:latin typeface="Courier New" pitchFamily="49" charset="0"/>
              </a:rPr>
              <a:t> if (health&gt; M.get_health ()) 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000" b="1">
                <a:latin typeface="Courier New" pitchFamily="49" charset="0"/>
              </a:rPr>
              <a:t> return true;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000" b="1">
                <a:latin typeface="Courier New" pitchFamily="49" charset="0"/>
              </a:rPr>
              <a:t> </a:t>
            </a:r>
            <a:r>
              <a:rPr lang="ru-RU" altLang="ru-RU" sz="2000" b="1">
                <a:latin typeface="Courier New" pitchFamily="49" charset="0"/>
              </a:rPr>
              <a:t>return false; }</a:t>
            </a:r>
          </a:p>
          <a:p>
            <a:pPr lvl="1" eaLnBrk="0" hangingPunct="0">
              <a:spcAft>
                <a:spcPts val="600"/>
              </a:spcAft>
            </a:pPr>
            <a:r>
              <a:rPr lang="ru-RU" altLang="ru-RU" sz="2000" b="1">
                <a:latin typeface="Courier New" pitchFamily="49" charset="0"/>
              </a:rPr>
              <a:t>};</a:t>
            </a:r>
            <a:endParaRPr lang="ru-RU" altLang="ru-RU" sz="2000" b="1">
              <a:latin typeface="Times New Roman" pitchFamily="18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57200" y="4267200"/>
            <a:ext cx="86868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Aft>
                <a:spcPts val="600"/>
              </a:spcAft>
            </a:pPr>
            <a:r>
              <a:rPr lang="ru-RU" altLang="ru-RU" sz="2400">
                <a:latin typeface="Arial" pitchFamily="34" charset="0"/>
              </a:rPr>
              <a:t>2. Поза класу:</a:t>
            </a:r>
            <a:endParaRPr lang="ru-RU" altLang="ru-RU" sz="2400">
              <a:latin typeface="Times New Roman" pitchFamily="18" charset="0"/>
            </a:endParaRPr>
          </a:p>
          <a:p>
            <a:pPr lvl="1" eaLnBrk="0" hangingPunct="0">
              <a:spcAft>
                <a:spcPts val="600"/>
              </a:spcAft>
            </a:pPr>
            <a:r>
              <a:rPr lang="en-US" altLang="ru-RU" sz="2000" b="1">
                <a:latin typeface="Courier New" pitchFamily="49" charset="0"/>
              </a:rPr>
              <a:t>bool operator&gt; (const monstr &amp; M1, const monstr &amp; M2) {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000" b="1">
                <a:latin typeface="Courier New" pitchFamily="49" charset="0"/>
              </a:rPr>
              <a:t> if (M1.get_health ()&gt; M2.get_health ()) </a:t>
            </a:r>
            <a:endParaRPr lang="ru-RU" altLang="ru-RU" sz="2000" b="1">
              <a:latin typeface="Courier New" pitchFamily="49" charset="0"/>
            </a:endParaRPr>
          </a:p>
          <a:p>
            <a:pPr lvl="1" eaLnBrk="0" hangingPunct="0">
              <a:spcAft>
                <a:spcPts val="600"/>
              </a:spcAft>
            </a:pPr>
            <a:r>
              <a:rPr lang="ru-RU" altLang="ru-RU" sz="2000" b="1">
                <a:latin typeface="Courier New" pitchFamily="49" charset="0"/>
              </a:rPr>
              <a:t> </a:t>
            </a:r>
            <a:r>
              <a:rPr lang="en-US" altLang="ru-RU" sz="2000" b="1">
                <a:latin typeface="Courier New" pitchFamily="49" charset="0"/>
              </a:rPr>
              <a:t>return true;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000" b="1">
                <a:latin typeface="Courier New" pitchFamily="49" charset="0"/>
              </a:rPr>
              <a:t> </a:t>
            </a:r>
            <a:r>
              <a:rPr lang="ru-RU" altLang="ru-RU" sz="2000" b="1">
                <a:latin typeface="Courier New" pitchFamily="49" charset="0"/>
              </a:rPr>
              <a:t>return false;</a:t>
            </a:r>
          </a:p>
          <a:p>
            <a:pPr lvl="1" eaLnBrk="0" hangingPunct="0">
              <a:spcAft>
                <a:spcPts val="600"/>
              </a:spcAft>
            </a:pPr>
            <a:r>
              <a:rPr lang="ru-RU" altLang="ru-RU" sz="2000" b="1">
                <a:latin typeface="Courier New" pitchFamily="49" charset="0"/>
              </a:rPr>
              <a:t>}</a:t>
            </a:r>
            <a:endParaRPr lang="ru-RU" altLang="ru-RU" sz="2000" b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77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685800" y="404664"/>
            <a:ext cx="822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altLang="ru-RU" sz="2400">
                <a:latin typeface="+mj-lt"/>
              </a:rPr>
              <a:t>Перевантаження операції присвоювання</a:t>
            </a:r>
            <a:endParaRPr lang="ru-RU" altLang="ru-RU" sz="3200">
              <a:latin typeface="+mj-lt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838200" y="1066800"/>
            <a:ext cx="8305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altLang="ru-RU" sz="2000">
                <a:latin typeface="Arial" pitchFamily="34" charset="0"/>
              </a:rPr>
              <a:t>операція-функція повинна повертати посилання на об'єкт, для якого вона викликана, і приймати в якості параметра єдиний аргумент - посилання на присвоюється об'єкт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28600" y="2286000"/>
            <a:ext cx="86868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Aft>
                <a:spcPts val="600"/>
              </a:spcAft>
            </a:pP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monstr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 Operator = (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monstr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 M) {</a:t>
            </a:r>
          </a:p>
          <a:p>
            <a:pPr eaLnBrk="0" hangingPunct="0">
              <a:spcAft>
                <a:spcPts val="600"/>
              </a:spcAft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Перевірка на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самопрісваіваніе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>
              <a:spcAft>
                <a:spcPts val="600"/>
              </a:spcAft>
            </a:pP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(&amp; M == this) return * this;	</a:t>
            </a:r>
          </a:p>
          <a:p>
            <a:pPr eaLnBrk="0" hangingPunct="0">
              <a:spcAft>
                <a:spcPts val="600"/>
              </a:spcAft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if (name) delete [] name;</a:t>
            </a:r>
          </a:p>
          <a:p>
            <a:pPr eaLnBrk="0" hangingPunct="0">
              <a:spcAft>
                <a:spcPts val="600"/>
              </a:spcAft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if (M.name) {name = new char [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(M.name) + 1];</a:t>
            </a:r>
          </a:p>
          <a:p>
            <a:pPr eaLnBrk="0" hangingPunct="0">
              <a:spcAft>
                <a:spcPts val="600"/>
              </a:spcAft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(Name, M.name);}</a:t>
            </a:r>
          </a:p>
          <a:p>
            <a:pPr eaLnBrk="0" hangingPunct="0">
              <a:spcAft>
                <a:spcPts val="600"/>
              </a:spcAft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else name = 0;</a:t>
            </a:r>
          </a:p>
          <a:p>
            <a:pPr eaLnBrk="0" hangingPunct="0">
              <a:spcAft>
                <a:spcPts val="600"/>
              </a:spcAft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health =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M.health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ammo =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M.ammo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skin =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M.skin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hangingPunct="0">
              <a:spcAft>
                <a:spcPts val="600"/>
              </a:spcAft>
            </a:pP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ru-RU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5410200" y="5715000"/>
            <a:ext cx="3429000" cy="908050"/>
          </a:xfrm>
          <a:prstGeom prst="rect">
            <a:avLst/>
          </a:prstGeom>
          <a:solidFill>
            <a:schemeClr val="accent2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0" hangingPunct="0">
              <a:spcAft>
                <a:spcPts val="600"/>
              </a:spcAft>
            </a:pPr>
            <a:r>
              <a:rPr lang="en-US" altLang="ru-RU" sz="2400">
                <a:latin typeface="Arial Narrow" pitchFamily="34" charset="0"/>
              </a:rPr>
              <a:t>monstr A (10), B, C;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400">
                <a:latin typeface="Arial Narrow" pitchFamily="34" charset="0"/>
              </a:rPr>
              <a:t>C = B = A;</a:t>
            </a:r>
            <a:endParaRPr lang="ru-RU" altLang="ru-RU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0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ru-RU" dirty="0" smtClean="0"/>
              <a:t>покажчик </a:t>
            </a:r>
            <a:r>
              <a:rPr lang="en-US" dirty="0" smtClean="0"/>
              <a:t>this</a:t>
            </a:r>
          </a:p>
          <a:p>
            <a:r>
              <a:rPr lang="ru-RU" dirty="0" smtClean="0"/>
              <a:t>дружні функції</a:t>
            </a:r>
          </a:p>
          <a:p>
            <a:r>
              <a:rPr lang="ru-RU" dirty="0" smtClean="0"/>
              <a:t>перевантаження операцій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750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7315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altLang="ru-RU" sz="2800" dirty="0">
                <a:latin typeface="+mj-lt"/>
              </a:rPr>
              <a:t>перевантаження операцій </a:t>
            </a:r>
            <a:r>
              <a:rPr lang="ru-RU" altLang="ru-RU" sz="2800" dirty="0" err="1">
                <a:latin typeface="+mj-lt"/>
              </a:rPr>
              <a:t>new</a:t>
            </a:r>
            <a:r>
              <a:rPr lang="ru-RU" altLang="ru-RU" sz="2800" dirty="0">
                <a:latin typeface="+mj-lt"/>
              </a:rPr>
              <a:t> і </a:t>
            </a:r>
            <a:r>
              <a:rPr lang="ru-RU" altLang="ru-RU" sz="2800" dirty="0" err="1">
                <a:latin typeface="+mj-lt"/>
              </a:rPr>
              <a:t>delete</a:t>
            </a:r>
            <a:endParaRPr lang="ru-RU" altLang="ru-RU" sz="3200" dirty="0">
              <a:latin typeface="+mj-lt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28600" y="1295400"/>
            <a:ext cx="8686800" cy="547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just" eaLnBrk="0" hangingPunct="0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l"/>
            </a:pPr>
            <a:r>
              <a:rPr lang="ru-RU" altLang="ru-RU" sz="2000">
                <a:latin typeface="Arial" pitchFamily="34" charset="0"/>
              </a:rPr>
              <a:t>їм не потрібно передавати параметр типу класу;</a:t>
            </a:r>
          </a:p>
          <a:p>
            <a:pPr lvl="1" algn="just" eaLnBrk="0" hangingPunct="0">
              <a:lnSpc>
                <a:spcPct val="120000"/>
              </a:lnSpc>
              <a:spcAft>
                <a:spcPts val="600"/>
              </a:spcAft>
            </a:pPr>
            <a:r>
              <a:rPr lang="ru-RU" altLang="ru-RU" sz="2000">
                <a:latin typeface="Arial" pitchFamily="34" charset="0"/>
              </a:rPr>
              <a:t>першим параметром функцій </a:t>
            </a:r>
            <a:r>
              <a:rPr lang="en-US" altLang="ru-RU" sz="2000">
                <a:latin typeface="Arial" pitchFamily="34" charset="0"/>
              </a:rPr>
              <a:t>new</a:t>
            </a:r>
            <a:r>
              <a:rPr lang="ru-RU" altLang="ru-RU" sz="2000">
                <a:latin typeface="Arial" pitchFamily="34" charset="0"/>
              </a:rPr>
              <a:t> і </a:t>
            </a:r>
            <a:r>
              <a:rPr lang="en-US" altLang="ru-RU" sz="2000">
                <a:latin typeface="Arial" pitchFamily="34" charset="0"/>
              </a:rPr>
              <a:t>new [] </a:t>
            </a:r>
            <a:r>
              <a:rPr lang="ru-RU" altLang="ru-RU" sz="2000">
                <a:latin typeface="Arial" pitchFamily="34" charset="0"/>
              </a:rPr>
              <a:t>повинен передаватися розмір об'єкта типу </a:t>
            </a:r>
            <a:r>
              <a:rPr lang="en-US" altLang="ru-RU" sz="2000">
                <a:latin typeface="Arial" pitchFamily="34" charset="0"/>
              </a:rPr>
              <a:t>size_t (це тип, що повертається операцією sizeof, він визначається в заголовки &lt;stddef.h&gt;); при виклику він передається в функції неявним чином;</a:t>
            </a:r>
          </a:p>
          <a:p>
            <a:pPr lvl="1" algn="just" eaLnBrk="0" hangingPunct="0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l"/>
            </a:pPr>
            <a:r>
              <a:rPr lang="ru-RU" altLang="ru-RU" sz="2000">
                <a:latin typeface="Arial" pitchFamily="34" charset="0"/>
              </a:rPr>
              <a:t>вони повинні визначатися з типом значення, що повертається </a:t>
            </a:r>
            <a:r>
              <a:rPr lang="en-US" altLang="ru-RU" sz="2000">
                <a:latin typeface="Arial" pitchFamily="34" charset="0"/>
              </a:rPr>
              <a:t>void *</a:t>
            </a:r>
            <a:r>
              <a:rPr lang="ru-RU" altLang="ru-RU" sz="2000">
                <a:latin typeface="Arial" pitchFamily="34" charset="0"/>
              </a:rPr>
              <a:t>, навіть якщо </a:t>
            </a:r>
            <a:r>
              <a:rPr lang="en-US" altLang="ru-RU" sz="2000">
                <a:latin typeface="Arial" pitchFamily="34" charset="0"/>
              </a:rPr>
              <a:t>return</a:t>
            </a:r>
            <a:r>
              <a:rPr lang="ru-RU" altLang="ru-RU" sz="2000">
                <a:latin typeface="Arial" pitchFamily="34" charset="0"/>
              </a:rPr>
              <a:t> повертає покажчик на інші типи (найчастіше на клас);</a:t>
            </a:r>
          </a:p>
          <a:p>
            <a:pPr lvl="1" algn="just" eaLnBrk="0" hangingPunct="0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l"/>
            </a:pPr>
            <a:r>
              <a:rPr lang="ru-RU" altLang="ru-RU" sz="2000">
                <a:latin typeface="Arial" pitchFamily="34" charset="0"/>
              </a:rPr>
              <a:t>операція </a:t>
            </a:r>
            <a:r>
              <a:rPr lang="en-US" altLang="ru-RU" sz="2000">
                <a:latin typeface="Arial" pitchFamily="34" charset="0"/>
              </a:rPr>
              <a:t>delete</a:t>
            </a:r>
            <a:r>
              <a:rPr lang="ru-RU" altLang="ru-RU" sz="2000">
                <a:latin typeface="Arial" pitchFamily="34" charset="0"/>
              </a:rPr>
              <a:t> повинна мати тип повернення </a:t>
            </a:r>
            <a:r>
              <a:rPr lang="en-US" altLang="ru-RU" sz="2000">
                <a:latin typeface="Arial" pitchFamily="34" charset="0"/>
              </a:rPr>
              <a:t>void</a:t>
            </a:r>
            <a:r>
              <a:rPr lang="ru-RU" altLang="ru-RU" sz="2000">
                <a:latin typeface="Arial" pitchFamily="34" charset="0"/>
              </a:rPr>
              <a:t> і перший аргумент типу </a:t>
            </a:r>
            <a:r>
              <a:rPr lang="en-US" altLang="ru-RU" sz="2000">
                <a:latin typeface="Arial" pitchFamily="34" charset="0"/>
              </a:rPr>
              <a:t>void *;</a:t>
            </a:r>
          </a:p>
          <a:p>
            <a:pPr lvl="1" algn="just" eaLnBrk="0" hangingPunct="0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l"/>
            </a:pPr>
            <a:r>
              <a:rPr lang="ru-RU" altLang="ru-RU" sz="2000">
                <a:latin typeface="Arial" pitchFamily="34" charset="0"/>
              </a:rPr>
              <a:t>операції виділення і звільнення пам'яті є статичними елементами класу.</a:t>
            </a:r>
          </a:p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endParaRPr lang="ru-RU" altLang="ru-RU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17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467544" y="487025"/>
            <a:ext cx="79248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52413" algn="l"/>
                <a:tab pos="504825" algn="l"/>
                <a:tab pos="755650" algn="l"/>
                <a:tab pos="1008063" algn="l"/>
                <a:tab pos="1260475" algn="l"/>
                <a:tab pos="1511300" algn="l"/>
                <a:tab pos="1763713" algn="l"/>
                <a:tab pos="2016125" algn="l"/>
                <a:tab pos="2268538" algn="l"/>
                <a:tab pos="2771775" algn="l"/>
                <a:tab pos="3024188" algn="l"/>
                <a:tab pos="3276600" algn="l"/>
                <a:tab pos="3529013" algn="l"/>
                <a:tab pos="3781425" algn="l"/>
                <a:tab pos="4032250" algn="l"/>
                <a:tab pos="4284663" algn="l"/>
                <a:tab pos="45370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252413" algn="l"/>
                <a:tab pos="504825" algn="l"/>
                <a:tab pos="755650" algn="l"/>
                <a:tab pos="1008063" algn="l"/>
                <a:tab pos="1260475" algn="l"/>
                <a:tab pos="1511300" algn="l"/>
                <a:tab pos="1763713" algn="l"/>
                <a:tab pos="2016125" algn="l"/>
                <a:tab pos="2268538" algn="l"/>
                <a:tab pos="2771775" algn="l"/>
                <a:tab pos="3024188" algn="l"/>
                <a:tab pos="3276600" algn="l"/>
                <a:tab pos="3529013" algn="l"/>
                <a:tab pos="3781425" algn="l"/>
                <a:tab pos="4032250" algn="l"/>
                <a:tab pos="4284663" algn="l"/>
                <a:tab pos="45370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252413" algn="l"/>
                <a:tab pos="504825" algn="l"/>
                <a:tab pos="755650" algn="l"/>
                <a:tab pos="1008063" algn="l"/>
                <a:tab pos="1260475" algn="l"/>
                <a:tab pos="1511300" algn="l"/>
                <a:tab pos="1763713" algn="l"/>
                <a:tab pos="2016125" algn="l"/>
                <a:tab pos="2268538" algn="l"/>
                <a:tab pos="2771775" algn="l"/>
                <a:tab pos="3024188" algn="l"/>
                <a:tab pos="3276600" algn="l"/>
                <a:tab pos="3529013" algn="l"/>
                <a:tab pos="3781425" algn="l"/>
                <a:tab pos="4032250" algn="l"/>
                <a:tab pos="4284663" algn="l"/>
                <a:tab pos="45370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252413" algn="l"/>
                <a:tab pos="504825" algn="l"/>
                <a:tab pos="755650" algn="l"/>
                <a:tab pos="1008063" algn="l"/>
                <a:tab pos="1260475" algn="l"/>
                <a:tab pos="1511300" algn="l"/>
                <a:tab pos="1763713" algn="l"/>
                <a:tab pos="2016125" algn="l"/>
                <a:tab pos="2268538" algn="l"/>
                <a:tab pos="2771775" algn="l"/>
                <a:tab pos="3024188" algn="l"/>
                <a:tab pos="3276600" algn="l"/>
                <a:tab pos="3529013" algn="l"/>
                <a:tab pos="3781425" algn="l"/>
                <a:tab pos="4032250" algn="l"/>
                <a:tab pos="4284663" algn="l"/>
                <a:tab pos="45370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252413" algn="l"/>
                <a:tab pos="504825" algn="l"/>
                <a:tab pos="755650" algn="l"/>
                <a:tab pos="1008063" algn="l"/>
                <a:tab pos="1260475" algn="l"/>
                <a:tab pos="1511300" algn="l"/>
                <a:tab pos="1763713" algn="l"/>
                <a:tab pos="2016125" algn="l"/>
                <a:tab pos="2268538" algn="l"/>
                <a:tab pos="2771775" algn="l"/>
                <a:tab pos="3024188" algn="l"/>
                <a:tab pos="3276600" algn="l"/>
                <a:tab pos="3529013" algn="l"/>
                <a:tab pos="3781425" algn="l"/>
                <a:tab pos="4032250" algn="l"/>
                <a:tab pos="4284663" algn="l"/>
                <a:tab pos="45370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52413" algn="l"/>
                <a:tab pos="504825" algn="l"/>
                <a:tab pos="755650" algn="l"/>
                <a:tab pos="1008063" algn="l"/>
                <a:tab pos="1260475" algn="l"/>
                <a:tab pos="1511300" algn="l"/>
                <a:tab pos="1763713" algn="l"/>
                <a:tab pos="2016125" algn="l"/>
                <a:tab pos="2268538" algn="l"/>
                <a:tab pos="2771775" algn="l"/>
                <a:tab pos="3024188" algn="l"/>
                <a:tab pos="3276600" algn="l"/>
                <a:tab pos="3529013" algn="l"/>
                <a:tab pos="3781425" algn="l"/>
                <a:tab pos="4032250" algn="l"/>
                <a:tab pos="4284663" algn="l"/>
                <a:tab pos="45370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52413" algn="l"/>
                <a:tab pos="504825" algn="l"/>
                <a:tab pos="755650" algn="l"/>
                <a:tab pos="1008063" algn="l"/>
                <a:tab pos="1260475" algn="l"/>
                <a:tab pos="1511300" algn="l"/>
                <a:tab pos="1763713" algn="l"/>
                <a:tab pos="2016125" algn="l"/>
                <a:tab pos="2268538" algn="l"/>
                <a:tab pos="2771775" algn="l"/>
                <a:tab pos="3024188" algn="l"/>
                <a:tab pos="3276600" algn="l"/>
                <a:tab pos="3529013" algn="l"/>
                <a:tab pos="3781425" algn="l"/>
                <a:tab pos="4032250" algn="l"/>
                <a:tab pos="4284663" algn="l"/>
                <a:tab pos="45370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52413" algn="l"/>
                <a:tab pos="504825" algn="l"/>
                <a:tab pos="755650" algn="l"/>
                <a:tab pos="1008063" algn="l"/>
                <a:tab pos="1260475" algn="l"/>
                <a:tab pos="1511300" algn="l"/>
                <a:tab pos="1763713" algn="l"/>
                <a:tab pos="2016125" algn="l"/>
                <a:tab pos="2268538" algn="l"/>
                <a:tab pos="2771775" algn="l"/>
                <a:tab pos="3024188" algn="l"/>
                <a:tab pos="3276600" algn="l"/>
                <a:tab pos="3529013" algn="l"/>
                <a:tab pos="3781425" algn="l"/>
                <a:tab pos="4032250" algn="l"/>
                <a:tab pos="4284663" algn="l"/>
                <a:tab pos="45370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52413" algn="l"/>
                <a:tab pos="504825" algn="l"/>
                <a:tab pos="755650" algn="l"/>
                <a:tab pos="1008063" algn="l"/>
                <a:tab pos="1260475" algn="l"/>
                <a:tab pos="1511300" algn="l"/>
                <a:tab pos="1763713" algn="l"/>
                <a:tab pos="2016125" algn="l"/>
                <a:tab pos="2268538" algn="l"/>
                <a:tab pos="2771775" algn="l"/>
                <a:tab pos="3024188" algn="l"/>
                <a:tab pos="3276600" algn="l"/>
                <a:tab pos="3529013" algn="l"/>
                <a:tab pos="3781425" algn="l"/>
                <a:tab pos="4032250" algn="l"/>
                <a:tab pos="4284663" algn="l"/>
                <a:tab pos="45370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{...};</a:t>
            </a:r>
            <a:endParaRPr lang="ru-RU" alt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pObj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alt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endParaRPr lang="ru-RU" alt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endParaRPr lang="ru-RU" alt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P;</a:t>
            </a:r>
            <a:endParaRPr lang="ru-RU" alt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ru-RU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0" hangingPunct="0"/>
            <a:endParaRPr lang="en-US" alt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pObj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P = new </a:t>
            </a:r>
            <a:r>
              <a:rPr lang="en-US" alt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pObj</a:t>
            </a:r>
            <a:r>
              <a:rPr lang="en-US" alt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hangingPunct="0"/>
            <a:endParaRPr lang="en-US" alt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US" altLang="ru-RU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* operator new (</a:t>
            </a:r>
            <a:r>
              <a:rPr lang="en-US" altLang="ru-RU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ru-RU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size);</a:t>
            </a:r>
          </a:p>
          <a:p>
            <a:pPr eaLnBrk="0" hangingPunct="0"/>
            <a:r>
              <a:rPr lang="en-US" altLang="ru-RU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operator delete (void * </a:t>
            </a:r>
            <a:r>
              <a:rPr lang="en-US" altLang="ru-RU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ObjToDie</a:t>
            </a:r>
            <a:r>
              <a:rPr lang="en-US" altLang="ru-RU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ru-RU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size);</a:t>
            </a:r>
          </a:p>
          <a:p>
            <a:pPr eaLnBrk="0" hangingPunct="0"/>
            <a:endParaRPr lang="en-US" altLang="ru-RU" sz="2000" dirty="0">
              <a:solidFill>
                <a:schemeClr val="hlin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endParaRPr lang="en-US" altLang="ru-RU" sz="2000" dirty="0">
              <a:solidFill>
                <a:schemeClr val="hlin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US" alt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ru-RU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new.h</a:t>
            </a:r>
            <a:r>
              <a:rPr lang="en-US" alt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0" hangingPunct="0"/>
            <a:r>
              <a:rPr lang="en-US" altLang="ru-RU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alt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new (buffer) </a:t>
            </a:r>
            <a:r>
              <a:rPr lang="en-US" altLang="ru-RU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alt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his_size</a:t>
            </a:r>
            <a:r>
              <a:rPr lang="en-US" alt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8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-656456" y="54054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3" eaLnBrk="0" hangingPunct="0">
              <a:spcBef>
                <a:spcPts val="1200"/>
              </a:spcBef>
              <a:spcAft>
                <a:spcPts val="300"/>
              </a:spcAft>
            </a:pPr>
            <a:r>
              <a:rPr lang="ru-RU" altLang="ru-RU" sz="2400" dirty="0"/>
              <a:t>Перевантаження операції приведення типу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762000" y="1600200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0" hangingPunct="0">
              <a:spcAft>
                <a:spcPts val="600"/>
              </a:spcAft>
            </a:pPr>
            <a:r>
              <a:rPr lang="ru-RU" altLang="ru-RU" sz="2400" b="1">
                <a:solidFill>
                  <a:schemeClr val="hlink"/>
                </a:solidFill>
                <a:latin typeface="Courier New" pitchFamily="49" charset="0"/>
              </a:rPr>
              <a:t>operator імя_нового_тіпа ();</a:t>
            </a:r>
            <a:endParaRPr lang="ru-RU" altLang="ru-RU" sz="24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914400" y="3048000"/>
            <a:ext cx="6934200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0" hangingPunct="0">
              <a:spcAft>
                <a:spcPts val="600"/>
              </a:spcAft>
            </a:pPr>
            <a:r>
              <a:rPr lang="en-US" altLang="ru-RU" sz="2000" b="1">
                <a:latin typeface="Courier New" pitchFamily="49" charset="0"/>
              </a:rPr>
              <a:t>monstr :: operator int () {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000" b="1">
                <a:latin typeface="Courier New" pitchFamily="49" charset="0"/>
              </a:rPr>
              <a:t> return health;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000" b="1">
                <a:latin typeface="Courier New" pitchFamily="49" charset="0"/>
              </a:rPr>
              <a:t>}</a:t>
            </a:r>
          </a:p>
          <a:p>
            <a:pPr lvl="1" eaLnBrk="0" hangingPunct="0">
              <a:spcAft>
                <a:spcPts val="600"/>
              </a:spcAft>
            </a:pPr>
            <a:r>
              <a:rPr lang="ru-RU" altLang="ru-RU" sz="2000" b="1">
                <a:latin typeface="Courier New" pitchFamily="49" charset="0"/>
              </a:rPr>
              <a:t>...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000" b="1">
                <a:latin typeface="Courier New" pitchFamily="49" charset="0"/>
              </a:rPr>
              <a:t>monstr Vasia; cout &lt;&lt; int (Vasia);</a:t>
            </a:r>
          </a:p>
          <a:p>
            <a:pPr eaLnBrk="0" hangingPunct="0">
              <a:spcBef>
                <a:spcPct val="50000"/>
              </a:spcBef>
            </a:pPr>
            <a:endParaRPr lang="ru-RU" altLang="ru-RU" sz="2000" b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1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7772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altLang="ru-RU" sz="2400" dirty="0">
                <a:latin typeface="+mj-lt"/>
              </a:rPr>
              <a:t>Перевантаження операції виклику функції</a:t>
            </a:r>
            <a:endParaRPr lang="ru-RU" altLang="ru-RU" sz="3200" dirty="0">
              <a:latin typeface="+mj-lt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676400"/>
            <a:ext cx="8382000" cy="382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0" hangingPunct="0">
              <a:spcAft>
                <a:spcPts val="600"/>
              </a:spcAft>
            </a:pPr>
            <a:r>
              <a:rPr lang="en-US" altLang="ru-RU" sz="2000" b="1">
                <a:latin typeface="Courier New" pitchFamily="49" charset="0"/>
              </a:rPr>
              <a:t>class if_greater {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000" b="1">
                <a:latin typeface="Courier New" pitchFamily="49" charset="0"/>
              </a:rPr>
              <a:t> public: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000" b="1">
                <a:latin typeface="Courier New" pitchFamily="49" charset="0"/>
              </a:rPr>
              <a:t> int </a:t>
            </a:r>
            <a:r>
              <a:rPr lang="en-US" altLang="ru-RU" sz="2000" b="1">
                <a:solidFill>
                  <a:schemeClr val="hlink"/>
                </a:solidFill>
                <a:latin typeface="Courier New" pitchFamily="49" charset="0"/>
              </a:rPr>
              <a:t>operator ()</a:t>
            </a:r>
            <a:r>
              <a:rPr lang="en-US" altLang="ru-RU" sz="2000" b="1">
                <a:latin typeface="Courier New" pitchFamily="49" charset="0"/>
              </a:rPr>
              <a:t> (Int a, int b) const {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000" b="1">
                <a:latin typeface="Courier New" pitchFamily="49" charset="0"/>
              </a:rPr>
              <a:t> return a&gt; b;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000" b="1">
                <a:latin typeface="Courier New" pitchFamily="49" charset="0"/>
              </a:rPr>
              <a:t> </a:t>
            </a:r>
            <a:r>
              <a:rPr lang="ru-RU" altLang="ru-RU" sz="2000" b="1">
                <a:latin typeface="Courier New" pitchFamily="49" charset="0"/>
              </a:rPr>
              <a:t>}</a:t>
            </a:r>
          </a:p>
          <a:p>
            <a:pPr lvl="1" eaLnBrk="0" hangingPunct="0">
              <a:spcAft>
                <a:spcPts val="600"/>
              </a:spcAft>
            </a:pPr>
            <a:r>
              <a:rPr lang="ru-RU" altLang="ru-RU" sz="2000" b="1">
                <a:latin typeface="Courier New" pitchFamily="49" charset="0"/>
              </a:rPr>
              <a:t>};</a:t>
            </a:r>
          </a:p>
          <a:p>
            <a:pPr lvl="1" eaLnBrk="0" hangingPunct="0">
              <a:spcAft>
                <a:spcPts val="600"/>
              </a:spcAft>
            </a:pPr>
            <a:endParaRPr lang="en-US" altLang="ru-RU" sz="2000" b="1">
              <a:latin typeface="Courier New" pitchFamily="49" charset="0"/>
            </a:endParaRPr>
          </a:p>
          <a:p>
            <a:pPr lvl="1" eaLnBrk="0" hangingPunct="0">
              <a:spcAft>
                <a:spcPts val="600"/>
              </a:spcAft>
            </a:pPr>
            <a:r>
              <a:rPr lang="ru-RU" altLang="ru-RU" sz="2000" b="1">
                <a:latin typeface="Courier New" pitchFamily="49" charset="0"/>
              </a:rPr>
              <a:t>if_greater x;</a:t>
            </a:r>
          </a:p>
          <a:p>
            <a:pPr lvl="1" eaLnBrk="0" hangingPunct="0">
              <a:spcAft>
                <a:spcPts val="600"/>
              </a:spcAft>
            </a:pPr>
            <a:r>
              <a:rPr lang="ru-RU" altLang="ru-RU" sz="2000" b="1">
                <a:latin typeface="Courier New" pitchFamily="49" charset="0"/>
              </a:rPr>
              <a:t>cout &lt;&lt; x (1, 5) &lt;&lt; endl; //</a:t>
            </a:r>
            <a:r>
              <a:rPr lang="en-US" altLang="ru-RU" sz="2000">
                <a:latin typeface="Arial" pitchFamily="34" charset="0"/>
              </a:rPr>
              <a:t>x.operator () (1, 5)</a:t>
            </a:r>
            <a:r>
              <a:rPr lang="ru-RU" altLang="ru-RU" sz="2000">
                <a:latin typeface="Times New Roman" pitchFamily="18" charset="0"/>
              </a:rPr>
              <a:t>)</a:t>
            </a:r>
            <a:endParaRPr lang="ru-RU" altLang="ru-RU" sz="2000">
              <a:latin typeface="Courier New" pitchFamily="49" charset="0"/>
            </a:endParaRPr>
          </a:p>
          <a:p>
            <a:pPr algn="just" eaLnBrk="0" hangingPunct="0">
              <a:spcAft>
                <a:spcPts val="600"/>
              </a:spcAft>
            </a:pPr>
            <a:r>
              <a:rPr lang="en-US" altLang="ru-RU" sz="2000" b="1">
                <a:latin typeface="Courier New" pitchFamily="49" charset="0"/>
              </a:rPr>
              <a:t> cout &lt;&lt; if_greater () (5, 1) &lt;&lt; endl; </a:t>
            </a:r>
            <a:endParaRPr lang="ru-RU" altLang="ru-RU" sz="20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83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99145" y="550069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altLang="ru-RU" sz="2000" dirty="0">
                <a:latin typeface="+mj-lt"/>
              </a:rPr>
              <a:t>Перевантаження операції індексування</a:t>
            </a:r>
            <a:endParaRPr lang="ru-RU" altLang="ru-RU" sz="2800" dirty="0">
              <a:latin typeface="+mj-lt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33400" y="1371600"/>
            <a:ext cx="7086600" cy="50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0" hangingPunct="0">
              <a:spcAft>
                <a:spcPts val="600"/>
              </a:spcAft>
            </a:pPr>
            <a:r>
              <a:rPr lang="en-US" altLang="ru-RU" sz="2200" dirty="0">
                <a:latin typeface="Courier New" pitchFamily="49" charset="0"/>
              </a:rPr>
              <a:t>class </a:t>
            </a:r>
            <a:r>
              <a:rPr lang="en-US" altLang="ru-RU" sz="2200" dirty="0" err="1">
                <a:latin typeface="Courier New" pitchFamily="49" charset="0"/>
              </a:rPr>
              <a:t>Vect</a:t>
            </a:r>
            <a:r>
              <a:rPr lang="en-US" altLang="ru-RU" sz="2200" dirty="0">
                <a:latin typeface="Courier New" pitchFamily="49" charset="0"/>
              </a:rPr>
              <a:t>{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200" dirty="0">
                <a:latin typeface="Courier New" pitchFamily="49" charset="0"/>
              </a:rPr>
              <a:t>public: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200" dirty="0">
                <a:latin typeface="Courier New" pitchFamily="49" charset="0"/>
              </a:rPr>
              <a:t> explicit </a:t>
            </a:r>
            <a:r>
              <a:rPr lang="en-US" altLang="ru-RU" sz="2200" dirty="0" err="1">
                <a:latin typeface="Courier New" pitchFamily="49" charset="0"/>
              </a:rPr>
              <a:t>Vect</a:t>
            </a:r>
            <a:r>
              <a:rPr lang="en-US" altLang="ru-RU" sz="2200" dirty="0">
                <a:latin typeface="Courier New" pitchFamily="49" charset="0"/>
              </a:rPr>
              <a:t>(</a:t>
            </a:r>
            <a:r>
              <a:rPr lang="en-US" altLang="ru-RU" sz="2200" dirty="0" err="1">
                <a:latin typeface="Courier New" pitchFamily="49" charset="0"/>
              </a:rPr>
              <a:t>int</a:t>
            </a:r>
            <a:r>
              <a:rPr lang="en-US" altLang="ru-RU" sz="2200" dirty="0">
                <a:latin typeface="Courier New" pitchFamily="49" charset="0"/>
              </a:rPr>
              <a:t> n = 10);</a:t>
            </a:r>
          </a:p>
          <a:p>
            <a:pPr lvl="1" eaLnBrk="0" hangingPunct="0">
              <a:spcAft>
                <a:spcPts val="600"/>
              </a:spcAft>
            </a:pPr>
            <a:r>
              <a:rPr lang="ru-RU" altLang="ru-RU" sz="2200" dirty="0">
                <a:latin typeface="Courier New" pitchFamily="49" charset="0"/>
              </a:rPr>
              <a:t> </a:t>
            </a:r>
            <a:r>
              <a:rPr lang="en-US" altLang="ru-RU" sz="2200" dirty="0">
                <a:latin typeface="Courier New" pitchFamily="49" charset="0"/>
              </a:rPr>
              <a:t>//</a:t>
            </a:r>
            <a:r>
              <a:rPr lang="en-US" altLang="ru-RU" sz="2200" dirty="0" err="1">
                <a:latin typeface="Courier New" pitchFamily="49" charset="0"/>
              </a:rPr>
              <a:t>ініціалізація</a:t>
            </a:r>
            <a:r>
              <a:rPr lang="en-US" altLang="ru-RU" sz="2200" dirty="0">
                <a:latin typeface="Courier New" pitchFamily="49" charset="0"/>
              </a:rPr>
              <a:t> </a:t>
            </a:r>
            <a:r>
              <a:rPr lang="en-US" altLang="ru-RU" sz="2200" dirty="0" err="1">
                <a:latin typeface="Courier New" pitchFamily="49" charset="0"/>
              </a:rPr>
              <a:t>масивом</a:t>
            </a:r>
            <a:r>
              <a:rPr lang="ru-RU" altLang="ru-RU" sz="2200" dirty="0">
                <a:latin typeface="Courier New" pitchFamily="49" charset="0"/>
              </a:rPr>
              <a:t>:</a:t>
            </a:r>
            <a:endParaRPr lang="en-US" altLang="ru-RU" sz="2200" dirty="0">
              <a:latin typeface="Courier New" pitchFamily="49" charset="0"/>
            </a:endParaRPr>
          </a:p>
          <a:p>
            <a:pPr lvl="1" eaLnBrk="0" hangingPunct="0">
              <a:spcAft>
                <a:spcPts val="600"/>
              </a:spcAft>
            </a:pPr>
            <a:r>
              <a:rPr lang="en-US" altLang="ru-RU" sz="2200" dirty="0">
                <a:latin typeface="Courier New" pitchFamily="49" charset="0"/>
              </a:rPr>
              <a:t> </a:t>
            </a:r>
            <a:r>
              <a:rPr lang="en-US" altLang="ru-RU" sz="2200" dirty="0" err="1">
                <a:latin typeface="Courier New" pitchFamily="49" charset="0"/>
              </a:rPr>
              <a:t>Vect</a:t>
            </a:r>
            <a:r>
              <a:rPr lang="en-US" altLang="ru-RU" sz="2200" dirty="0">
                <a:latin typeface="Courier New" pitchFamily="49" charset="0"/>
              </a:rPr>
              <a:t>(</a:t>
            </a:r>
            <a:r>
              <a:rPr lang="en-US" altLang="ru-RU" sz="2200" dirty="0" err="1">
                <a:latin typeface="Courier New" pitchFamily="49" charset="0"/>
              </a:rPr>
              <a:t>const</a:t>
            </a:r>
            <a:r>
              <a:rPr lang="en-US" altLang="ru-RU" sz="2200" dirty="0">
                <a:latin typeface="Courier New" pitchFamily="49" charset="0"/>
              </a:rPr>
              <a:t> </a:t>
            </a:r>
            <a:r>
              <a:rPr lang="en-US" altLang="ru-RU" sz="2200" dirty="0" err="1">
                <a:latin typeface="Courier New" pitchFamily="49" charset="0"/>
              </a:rPr>
              <a:t>int</a:t>
            </a:r>
            <a:r>
              <a:rPr lang="en-US" altLang="ru-RU" sz="2200" dirty="0">
                <a:latin typeface="Courier New" pitchFamily="49" charset="0"/>
              </a:rPr>
              <a:t> a [], </a:t>
            </a:r>
            <a:r>
              <a:rPr lang="en-US" altLang="ru-RU" sz="2200" dirty="0" err="1">
                <a:latin typeface="Courier New" pitchFamily="49" charset="0"/>
              </a:rPr>
              <a:t>int</a:t>
            </a:r>
            <a:r>
              <a:rPr lang="en-US" altLang="ru-RU" sz="2200" dirty="0">
                <a:latin typeface="Courier New" pitchFamily="49" charset="0"/>
              </a:rPr>
              <a:t> n); </a:t>
            </a:r>
            <a:endParaRPr lang="ru-RU" altLang="ru-RU" sz="2200" dirty="0">
              <a:latin typeface="Courier New" pitchFamily="49" charset="0"/>
            </a:endParaRPr>
          </a:p>
          <a:p>
            <a:pPr lvl="1" eaLnBrk="0" hangingPunct="0">
              <a:spcAft>
                <a:spcPts val="600"/>
              </a:spcAft>
            </a:pPr>
            <a:r>
              <a:rPr lang="en-US" altLang="ru-RU" sz="2200" dirty="0">
                <a:latin typeface="Courier New" pitchFamily="49" charset="0"/>
              </a:rPr>
              <a:t> ~</a:t>
            </a:r>
            <a:r>
              <a:rPr lang="en-US" altLang="ru-RU" sz="2200" dirty="0" err="1">
                <a:latin typeface="Courier New" pitchFamily="49" charset="0"/>
              </a:rPr>
              <a:t>Vect</a:t>
            </a:r>
            <a:r>
              <a:rPr lang="en-US" altLang="ru-RU" sz="2200" dirty="0">
                <a:latin typeface="Courier New" pitchFamily="49" charset="0"/>
              </a:rPr>
              <a:t>() {Delete [] p; }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200" dirty="0">
                <a:latin typeface="Courier New" pitchFamily="49" charset="0"/>
              </a:rPr>
              <a:t> </a:t>
            </a:r>
            <a:r>
              <a:rPr lang="en-US" altLang="ru-RU" sz="2200" dirty="0" err="1">
                <a:latin typeface="Courier New" pitchFamily="49" charset="0"/>
              </a:rPr>
              <a:t>int</a:t>
            </a:r>
            <a:r>
              <a:rPr lang="en-US" altLang="ru-RU" sz="2200" dirty="0">
                <a:latin typeface="Courier New" pitchFamily="49" charset="0"/>
              </a:rPr>
              <a:t>&amp; Operator [] (</a:t>
            </a:r>
            <a:r>
              <a:rPr lang="en-US" altLang="ru-RU" sz="2200" dirty="0" err="1">
                <a:latin typeface="Courier New" pitchFamily="49" charset="0"/>
              </a:rPr>
              <a:t>int</a:t>
            </a:r>
            <a:r>
              <a:rPr lang="en-US" altLang="ru-RU" sz="2200" dirty="0">
                <a:latin typeface="Courier New" pitchFamily="49" charset="0"/>
              </a:rPr>
              <a:t> </a:t>
            </a:r>
            <a:r>
              <a:rPr lang="en-US" altLang="ru-RU" sz="2200" dirty="0" err="1">
                <a:latin typeface="Courier New" pitchFamily="49" charset="0"/>
              </a:rPr>
              <a:t>i</a:t>
            </a:r>
            <a:r>
              <a:rPr lang="en-US" altLang="ru-RU" sz="2200" dirty="0">
                <a:latin typeface="Courier New" pitchFamily="49" charset="0"/>
              </a:rPr>
              <a:t>);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200" dirty="0">
                <a:latin typeface="Courier New" pitchFamily="49" charset="0"/>
              </a:rPr>
              <a:t> void Print ();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200" dirty="0">
                <a:latin typeface="Courier New" pitchFamily="49" charset="0"/>
              </a:rPr>
              <a:t>private: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200" dirty="0">
                <a:latin typeface="Courier New" pitchFamily="49" charset="0"/>
              </a:rPr>
              <a:t> </a:t>
            </a:r>
            <a:r>
              <a:rPr lang="en-US" altLang="ru-RU" sz="2200" dirty="0" err="1">
                <a:latin typeface="Courier New" pitchFamily="49" charset="0"/>
              </a:rPr>
              <a:t>int</a:t>
            </a:r>
            <a:r>
              <a:rPr lang="en-US" altLang="ru-RU" sz="2200" dirty="0">
                <a:latin typeface="Courier New" pitchFamily="49" charset="0"/>
              </a:rPr>
              <a:t>* P;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200" dirty="0">
                <a:latin typeface="Courier New" pitchFamily="49" charset="0"/>
              </a:rPr>
              <a:t> </a:t>
            </a:r>
            <a:r>
              <a:rPr lang="en-US" altLang="ru-RU" sz="2200" dirty="0" err="1">
                <a:latin typeface="Courier New" pitchFamily="49" charset="0"/>
              </a:rPr>
              <a:t>int</a:t>
            </a:r>
            <a:r>
              <a:rPr lang="en-US" altLang="ru-RU" sz="2200" dirty="0">
                <a:latin typeface="Courier New" pitchFamily="49" charset="0"/>
              </a:rPr>
              <a:t> size;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200" dirty="0">
                <a:latin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6157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28600" y="1085850"/>
            <a:ext cx="9144000" cy="533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0" hangingPunct="0">
              <a:spcAft>
                <a:spcPts val="600"/>
              </a:spcAft>
            </a:pP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n): size (n) {p = new 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[Size];}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 [], 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n): size (n) {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p = new 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[Size]; </a:t>
            </a:r>
            <a:endParaRPr lang="ru-RU" altLang="ru-RU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hangingPunct="0">
              <a:spcAft>
                <a:spcPts val="600"/>
              </a:spcAft>
            </a:pPr>
            <a:r>
              <a:rPr lang="en-US" altLang="ru-RU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&lt;Size; 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++) p [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 = A [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lang="ru-RU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hangingPunct="0">
              <a:spcAft>
                <a:spcPts val="600"/>
              </a:spcAft>
            </a:pPr>
            <a:endParaRPr lang="ru-RU" alt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hangingPunct="0">
              <a:spcAft>
                <a:spcPts val="600"/>
              </a:spcAft>
            </a:pP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2200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 []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&lt;0 || 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&gt; = Size) {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невірний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індекс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"&lt;&lt; 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")" &lt;&lt; 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завершення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програми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"&lt;&lt; 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exit (0); }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p [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609600" y="304800"/>
            <a:ext cx="914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altLang="ru-RU">
                <a:latin typeface="Arial" pitchFamily="34" charset="0"/>
              </a:rPr>
              <a:t>Перевантаження операції індексування</a:t>
            </a:r>
            <a:endParaRPr lang="ru-RU" altLang="ru-RU" sz="24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13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8534400" cy="567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0" hangingPunct="0">
              <a:spcAft>
                <a:spcPts val="600"/>
              </a:spcAft>
            </a:pPr>
            <a:r>
              <a:rPr lang="en-US" altLang="ru-R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:: Print () {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&lt;Size; 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p [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"";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lvl="1" eaLnBrk="0" hangingPunct="0">
              <a:spcAft>
                <a:spcPts val="600"/>
              </a:spcAft>
            </a:pPr>
            <a:endParaRPr lang="en-US" alt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hangingPunct="0">
              <a:spcAft>
                <a:spcPts val="600"/>
              </a:spcAft>
            </a:pPr>
            <a:r>
              <a:rPr lang="en-US" altLang="ru-R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[10] = {1, 2, 3, 4, 5, 6, 7, 8, 9, 10}; 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 (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10);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a.Print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 [5] &lt;&lt; 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 [12] &lt;&lt; </a:t>
            </a:r>
            <a:r>
              <a:rPr lang="en-US" alt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ru-RU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lvl="1" eaLnBrk="0" hangingPunct="0">
              <a:spcAft>
                <a:spcPts val="600"/>
              </a:spcAft>
            </a:pPr>
            <a:r>
              <a:rPr lang="ru-RU" alt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609600" y="304800"/>
            <a:ext cx="914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altLang="ru-RU">
                <a:latin typeface="Arial" pitchFamily="34" charset="0"/>
              </a:rPr>
              <a:t>Перевантаження операції індексування</a:t>
            </a:r>
            <a:endParaRPr lang="ru-RU" altLang="ru-RU" sz="24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52400" y="451520"/>
            <a:ext cx="52556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1" i="1" u="none" strike="noStrike" cap="none" baseline="0" dirty="0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покажчик </a:t>
            </a:r>
            <a:r>
              <a:rPr lang="en" sz="2400" b="1" i="1" u="none" strike="noStrike" cap="none" baseline="0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* This.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642789" y="908720"/>
            <a:ext cx="8381999" cy="12969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Кожен об'єкт супроводжується покажчиком на самого себе - званим покажчиком </a:t>
            </a:r>
            <a:r>
              <a:rPr lang="en" sz="2200" b="1" i="1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це неявний аргумент у всіх посиланнях на елементи всередині цього об'єкта. 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52400" y="2343150"/>
            <a:ext cx="8839199" cy="493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1" i="1" u="none" strike="noStrike" cap="none" baseline="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Приклад 6. </a:t>
            </a:r>
            <a:r>
              <a:rPr lang="en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Використання покажчика * this.</a:t>
            </a:r>
            <a:r>
              <a:rPr lang="en" sz="2200" b="0" i="1" u="none" strike="noStrike" cap="none" baseline="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819400"/>
            <a:ext cx="5703886" cy="38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1862" y="3048000"/>
            <a:ext cx="5672137" cy="747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7981" y="3854946"/>
            <a:ext cx="1900236" cy="14335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15544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152400" y="2286000"/>
            <a:ext cx="6694486" cy="427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2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Ще один приклад використання покажчика this: 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600" y="5989637"/>
            <a:ext cx="5002212" cy="33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5873749" cy="1471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0800" y="2819400"/>
            <a:ext cx="298767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600" y="4257675"/>
            <a:ext cx="4573587" cy="1152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25887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uk-UA" dirty="0" smtClean="0"/>
              <a:t>Дружні </a:t>
            </a:r>
            <a:r>
              <a:rPr lang="ru-RU" dirty="0" err="1" smtClean="0"/>
              <a:t>функції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917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762000" y="476672"/>
            <a:ext cx="8763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altLang="ru-RU" sz="2800" dirty="0">
                <a:latin typeface="+mj-lt"/>
              </a:rPr>
              <a:t>Дружні функції і класи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762000" y="1052736"/>
            <a:ext cx="7770440" cy="5435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40000"/>
              </a:lnSpc>
              <a:spcAft>
                <a:spcPts val="600"/>
              </a:spcAft>
            </a:pPr>
            <a:r>
              <a:rPr lang="ru-RU" sz="2400" b="1" dirty="0"/>
              <a:t>дружня функція</a:t>
            </a:r>
            <a:r>
              <a:rPr lang="ru-RU" sz="2400" dirty="0"/>
              <a:t> - це функція, яка не є членом класу, але має доступ до членів класу, оголошеним в полях </a:t>
            </a:r>
            <a:r>
              <a:rPr lang="ru-RU" sz="2400" b="1" dirty="0" err="1"/>
              <a:t>private</a:t>
            </a:r>
            <a:r>
              <a:rPr lang="ru-RU" sz="2400" dirty="0"/>
              <a:t> або </a:t>
            </a:r>
            <a:r>
              <a:rPr lang="ru-RU" sz="2400" b="1" dirty="0" err="1"/>
              <a:t>protected</a:t>
            </a:r>
            <a:r>
              <a:rPr lang="ru-RU" sz="2400" dirty="0"/>
              <a:t>. </a:t>
            </a:r>
            <a:endParaRPr lang="ru-RU" altLang="ru-RU" sz="2400" dirty="0" smtClean="0"/>
          </a:p>
          <a:p>
            <a:pPr eaLnBrk="0" hangingPunct="0">
              <a:lnSpc>
                <a:spcPct val="140000"/>
              </a:lnSpc>
              <a:spcAft>
                <a:spcPts val="600"/>
              </a:spcAft>
            </a:pPr>
            <a:r>
              <a:rPr lang="ru-RU" altLang="ru-RU" sz="2400" dirty="0" smtClean="0"/>
              <a:t>дружня </a:t>
            </a:r>
            <a:r>
              <a:rPr lang="ru-RU" altLang="ru-RU" sz="2400" dirty="0"/>
              <a:t>функція оголошується всередині класу, до елементів якого їй потрібен доступ, з ключовим словом </a:t>
            </a:r>
            <a:r>
              <a:rPr lang="en-US" altLang="ru-RU" sz="2400" dirty="0"/>
              <a:t>friend</a:t>
            </a:r>
            <a:r>
              <a:rPr lang="ru-RU" altLang="ru-RU" sz="2400" dirty="0"/>
              <a:t>.</a:t>
            </a:r>
          </a:p>
          <a:p>
            <a:pPr eaLnBrk="0" hangingPunct="0">
              <a:lnSpc>
                <a:spcPct val="140000"/>
              </a:lnSpc>
              <a:spcAft>
                <a:spcPts val="600"/>
              </a:spcAft>
            </a:pPr>
            <a:r>
              <a:rPr lang="ru-RU" altLang="ru-RU" sz="2400" dirty="0"/>
              <a:t>Дружня функція може бути звичайною функцією або методом іншого раніше визначеного класу. </a:t>
            </a:r>
          </a:p>
          <a:p>
            <a:pPr eaLnBrk="0" hangingPunct="0">
              <a:lnSpc>
                <a:spcPct val="140000"/>
              </a:lnSpc>
              <a:spcAft>
                <a:spcPts val="600"/>
              </a:spcAft>
            </a:pPr>
            <a:r>
              <a:rPr lang="ru-RU" altLang="ru-RU" sz="2400" dirty="0"/>
              <a:t>Одна функція може бути дружньою відразу декільком класами.</a:t>
            </a:r>
          </a:p>
        </p:txBody>
      </p:sp>
    </p:spTree>
    <p:extLst>
      <p:ext uri="{BB962C8B-B14F-4D97-AF65-F5344CB8AC3E}">
        <p14:creationId xmlns:p14="http://schemas.microsoft.com/office/powerpoint/2010/main" val="294137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39750" y="889000"/>
            <a:ext cx="8001000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0" hangingPunct="0">
              <a:spcAft>
                <a:spcPts val="600"/>
              </a:spcAft>
            </a:pPr>
            <a:r>
              <a:rPr lang="ru-RU" altLang="ru-RU" sz="2100" b="1" dirty="0" err="1">
                <a:latin typeface="Courier New" pitchFamily="49" charset="0"/>
              </a:rPr>
              <a:t>class</a:t>
            </a:r>
            <a:r>
              <a:rPr lang="ru-RU" altLang="ru-RU" sz="2100" b="1" dirty="0">
                <a:latin typeface="Courier New" pitchFamily="49" charset="0"/>
              </a:rPr>
              <a:t> </a:t>
            </a:r>
            <a:r>
              <a:rPr lang="ru-RU" altLang="ru-RU" sz="2100" b="1" dirty="0" err="1">
                <a:latin typeface="Courier New" pitchFamily="49" charset="0"/>
              </a:rPr>
              <a:t>monstr</a:t>
            </a:r>
            <a:r>
              <a:rPr lang="ru-RU" altLang="ru-RU" sz="2100" b="1" dirty="0">
                <a:latin typeface="Courier New" pitchFamily="49" charset="0"/>
              </a:rPr>
              <a:t>;	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100" b="1" dirty="0">
                <a:latin typeface="Courier New" pitchFamily="49" charset="0"/>
              </a:rPr>
              <a:t>class hero {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100" b="1" dirty="0">
                <a:latin typeface="Courier New" pitchFamily="49" charset="0"/>
              </a:rPr>
              <a:t> public: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100" b="1" dirty="0">
                <a:latin typeface="Courier New" pitchFamily="49" charset="0"/>
              </a:rPr>
              <a:t> void kill (</a:t>
            </a:r>
            <a:r>
              <a:rPr lang="en-US" altLang="ru-RU" sz="2100" b="1" dirty="0" err="1">
                <a:latin typeface="Courier New" pitchFamily="49" charset="0"/>
              </a:rPr>
              <a:t>monstr</a:t>
            </a:r>
            <a:r>
              <a:rPr lang="en-US" altLang="ru-RU" sz="2100" b="1" dirty="0">
                <a:latin typeface="Courier New" pitchFamily="49" charset="0"/>
              </a:rPr>
              <a:t> &amp;);</a:t>
            </a:r>
          </a:p>
          <a:p>
            <a:pPr lvl="1" eaLnBrk="0" hangingPunct="0">
              <a:spcAft>
                <a:spcPts val="600"/>
              </a:spcAft>
            </a:pPr>
            <a:r>
              <a:rPr lang="ru-RU" altLang="ru-RU" sz="2100" b="1" dirty="0">
                <a:latin typeface="Courier New" pitchFamily="49" charset="0"/>
              </a:rPr>
              <a:t>};</a:t>
            </a:r>
          </a:p>
          <a:p>
            <a:pPr lvl="1" eaLnBrk="0" hangingPunct="0">
              <a:spcAft>
                <a:spcPts val="600"/>
              </a:spcAft>
            </a:pPr>
            <a:r>
              <a:rPr lang="ru-RU" altLang="ru-RU" sz="2100" b="1" dirty="0" err="1">
                <a:latin typeface="Courier New" pitchFamily="49" charset="0"/>
              </a:rPr>
              <a:t>class</a:t>
            </a:r>
            <a:r>
              <a:rPr lang="ru-RU" altLang="ru-RU" sz="2100" b="1" dirty="0">
                <a:latin typeface="Courier New" pitchFamily="49" charset="0"/>
              </a:rPr>
              <a:t> </a:t>
            </a:r>
            <a:r>
              <a:rPr lang="ru-RU" altLang="ru-RU" sz="2100" b="1" dirty="0" err="1">
                <a:latin typeface="Courier New" pitchFamily="49" charset="0"/>
              </a:rPr>
              <a:t>monstr</a:t>
            </a:r>
            <a:r>
              <a:rPr lang="ru-RU" altLang="ru-RU" sz="2100" b="1" dirty="0">
                <a:latin typeface="Courier New" pitchFamily="49" charset="0"/>
              </a:rPr>
              <a:t>{</a:t>
            </a:r>
          </a:p>
          <a:p>
            <a:pPr lvl="1" eaLnBrk="0" hangingPunct="0">
              <a:spcAft>
                <a:spcPts val="600"/>
              </a:spcAft>
            </a:pPr>
            <a:r>
              <a:rPr lang="ru-RU" altLang="ru-RU" sz="2100" b="1" dirty="0">
                <a:latin typeface="Courier New" pitchFamily="49" charset="0"/>
              </a:rPr>
              <a:t> </a:t>
            </a:r>
            <a:r>
              <a:rPr lang="en-US" altLang="ru-RU" sz="2100" b="1" dirty="0">
                <a:solidFill>
                  <a:schemeClr val="hlink"/>
                </a:solidFill>
                <a:latin typeface="Courier New" pitchFamily="49" charset="0"/>
              </a:rPr>
              <a:t>friend</a:t>
            </a:r>
            <a:r>
              <a:rPr lang="en-US" altLang="ru-RU" sz="2100" b="1" dirty="0">
                <a:latin typeface="Courier New" pitchFamily="49" charset="0"/>
              </a:rPr>
              <a:t> </a:t>
            </a:r>
            <a:r>
              <a:rPr lang="en-US" altLang="ru-RU" sz="2100" b="1" dirty="0" err="1">
                <a:latin typeface="Courier New" pitchFamily="49" charset="0"/>
              </a:rPr>
              <a:t>int</a:t>
            </a:r>
            <a:r>
              <a:rPr lang="en-US" altLang="ru-RU" sz="2100" b="1" dirty="0">
                <a:latin typeface="Courier New" pitchFamily="49" charset="0"/>
              </a:rPr>
              <a:t> </a:t>
            </a:r>
            <a:r>
              <a:rPr lang="en-US" altLang="ru-RU" sz="2100" b="1" dirty="0" err="1">
                <a:solidFill>
                  <a:schemeClr val="folHlink"/>
                </a:solidFill>
                <a:latin typeface="Courier New" pitchFamily="49" charset="0"/>
              </a:rPr>
              <a:t>steal_ammo</a:t>
            </a:r>
            <a:r>
              <a:rPr lang="en-US" altLang="ru-RU" sz="2100" b="1" dirty="0">
                <a:latin typeface="Courier New" pitchFamily="49" charset="0"/>
              </a:rPr>
              <a:t>(</a:t>
            </a:r>
            <a:r>
              <a:rPr lang="en-US" altLang="ru-RU" sz="2100" b="1" dirty="0" err="1">
                <a:latin typeface="Courier New" pitchFamily="49" charset="0"/>
              </a:rPr>
              <a:t>monstr</a:t>
            </a:r>
            <a:r>
              <a:rPr lang="en-US" altLang="ru-RU" sz="2100" b="1" dirty="0">
                <a:latin typeface="Courier New" pitchFamily="49" charset="0"/>
              </a:rPr>
              <a:t> &amp;);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100" b="1" dirty="0">
                <a:latin typeface="Courier New" pitchFamily="49" charset="0"/>
              </a:rPr>
              <a:t> </a:t>
            </a:r>
            <a:r>
              <a:rPr lang="en-US" altLang="ru-RU" sz="2100" b="1" dirty="0">
                <a:solidFill>
                  <a:schemeClr val="hlink"/>
                </a:solidFill>
                <a:latin typeface="Courier New" pitchFamily="49" charset="0"/>
              </a:rPr>
              <a:t>friend</a:t>
            </a:r>
            <a:r>
              <a:rPr lang="en-US" altLang="ru-RU" sz="2100" b="1" dirty="0">
                <a:latin typeface="Courier New" pitchFamily="49" charset="0"/>
              </a:rPr>
              <a:t> void hero :: kill (</a:t>
            </a:r>
            <a:r>
              <a:rPr lang="en-US" altLang="ru-RU" sz="2100" b="1" dirty="0" err="1">
                <a:latin typeface="Courier New" pitchFamily="49" charset="0"/>
              </a:rPr>
              <a:t>monstr</a:t>
            </a:r>
            <a:r>
              <a:rPr lang="en-US" altLang="ru-RU" sz="2100" b="1" dirty="0">
                <a:latin typeface="Courier New" pitchFamily="49" charset="0"/>
              </a:rPr>
              <a:t> &amp;);	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100" b="1" dirty="0">
                <a:latin typeface="Courier New" pitchFamily="49" charset="0"/>
              </a:rPr>
              <a:t>};</a:t>
            </a:r>
            <a:endParaRPr lang="ru-RU" altLang="ru-RU" sz="2100" b="1" dirty="0">
              <a:latin typeface="Courier New" pitchFamily="49" charset="0"/>
            </a:endParaRPr>
          </a:p>
          <a:p>
            <a:pPr lvl="1" eaLnBrk="0" hangingPunct="0">
              <a:spcAft>
                <a:spcPts val="600"/>
              </a:spcAft>
            </a:pPr>
            <a:endParaRPr lang="ru-RU" altLang="ru-RU" sz="2100" b="1" dirty="0">
              <a:latin typeface="Courier New" pitchFamily="49" charset="0"/>
            </a:endParaRPr>
          </a:p>
          <a:p>
            <a:pPr lvl="1" eaLnBrk="0" hangingPunct="0">
              <a:spcAft>
                <a:spcPts val="600"/>
              </a:spcAft>
            </a:pPr>
            <a:r>
              <a:rPr lang="en-US" altLang="ru-RU" sz="2100" b="1" dirty="0" err="1">
                <a:latin typeface="Courier New" pitchFamily="49" charset="0"/>
              </a:rPr>
              <a:t>int</a:t>
            </a:r>
            <a:r>
              <a:rPr lang="en-US" altLang="ru-RU" sz="2100" b="1" dirty="0">
                <a:latin typeface="Courier New" pitchFamily="49" charset="0"/>
              </a:rPr>
              <a:t> </a:t>
            </a:r>
            <a:r>
              <a:rPr lang="en-US" altLang="ru-RU" sz="2100" b="1" dirty="0" err="1">
                <a:solidFill>
                  <a:schemeClr val="folHlink"/>
                </a:solidFill>
                <a:latin typeface="Courier New" pitchFamily="49" charset="0"/>
              </a:rPr>
              <a:t>steal_ammo</a:t>
            </a:r>
            <a:r>
              <a:rPr lang="en-US" altLang="ru-RU" sz="2100" b="1" dirty="0">
                <a:latin typeface="Courier New" pitchFamily="49" charset="0"/>
              </a:rPr>
              <a:t>(</a:t>
            </a:r>
            <a:r>
              <a:rPr lang="en-US" altLang="ru-RU" sz="2100" b="1" dirty="0" err="1">
                <a:latin typeface="Courier New" pitchFamily="49" charset="0"/>
              </a:rPr>
              <a:t>monstr</a:t>
            </a:r>
            <a:r>
              <a:rPr lang="en-US" altLang="ru-RU" sz="2100" b="1" dirty="0">
                <a:latin typeface="Courier New" pitchFamily="49" charset="0"/>
              </a:rPr>
              <a:t> &amp; M) {return -</a:t>
            </a:r>
            <a:r>
              <a:rPr lang="en-US" altLang="ru-RU" sz="2100" b="1" dirty="0" err="1">
                <a:latin typeface="Courier New" pitchFamily="49" charset="0"/>
              </a:rPr>
              <a:t>M.ammo</a:t>
            </a:r>
            <a:r>
              <a:rPr lang="en-US" altLang="ru-RU" sz="2100" b="1" dirty="0">
                <a:latin typeface="Courier New" pitchFamily="49" charset="0"/>
              </a:rPr>
              <a:t>;}</a:t>
            </a:r>
          </a:p>
          <a:p>
            <a:pPr algn="just" eaLnBrk="0" hangingPunct="0">
              <a:spcAft>
                <a:spcPts val="600"/>
              </a:spcAft>
            </a:pPr>
            <a:r>
              <a:rPr lang="ru-RU" altLang="ru-RU" sz="2100" b="1" dirty="0">
                <a:latin typeface="Courier New" pitchFamily="49" charset="0"/>
              </a:rPr>
              <a:t> </a:t>
            </a:r>
            <a:r>
              <a:rPr lang="en-US" altLang="ru-RU" sz="2100" b="1" dirty="0">
                <a:latin typeface="Courier New" pitchFamily="49" charset="0"/>
              </a:rPr>
              <a:t>void hero :: kill (</a:t>
            </a:r>
            <a:r>
              <a:rPr lang="en-US" altLang="ru-RU" sz="2100" b="1" dirty="0" err="1">
                <a:latin typeface="Courier New" pitchFamily="49" charset="0"/>
              </a:rPr>
              <a:t>monstr</a:t>
            </a:r>
            <a:r>
              <a:rPr lang="en-US" altLang="ru-RU" sz="2100" b="1" dirty="0">
                <a:latin typeface="Courier New" pitchFamily="49" charset="0"/>
              </a:rPr>
              <a:t> &amp; M) {</a:t>
            </a:r>
            <a:endParaRPr lang="ru-RU" altLang="ru-RU" sz="2100" b="1" dirty="0">
              <a:latin typeface="Courier New" pitchFamily="49" charset="0"/>
            </a:endParaRPr>
          </a:p>
          <a:p>
            <a:pPr algn="just" eaLnBrk="0" hangingPunct="0">
              <a:spcAft>
                <a:spcPts val="600"/>
              </a:spcAft>
            </a:pPr>
            <a:r>
              <a:rPr lang="ru-RU" altLang="ru-RU" sz="2100" b="1" dirty="0">
                <a:latin typeface="Courier New" pitchFamily="49" charset="0"/>
              </a:rPr>
              <a:t> </a:t>
            </a:r>
            <a:r>
              <a:rPr lang="en-US" altLang="ru-RU" sz="2100" b="1" dirty="0" err="1">
                <a:latin typeface="Courier New" pitchFamily="49" charset="0"/>
              </a:rPr>
              <a:t>M.health</a:t>
            </a:r>
            <a:r>
              <a:rPr lang="en-US" altLang="ru-RU" sz="2100" b="1" dirty="0">
                <a:latin typeface="Courier New" pitchFamily="49" charset="0"/>
              </a:rPr>
              <a:t> = 0; </a:t>
            </a:r>
            <a:r>
              <a:rPr lang="en-US" altLang="ru-RU" sz="2100" b="1" dirty="0" err="1">
                <a:latin typeface="Courier New" pitchFamily="49" charset="0"/>
              </a:rPr>
              <a:t>M.ammo</a:t>
            </a:r>
            <a:r>
              <a:rPr lang="en-US" altLang="ru-RU" sz="2100" b="1" dirty="0">
                <a:latin typeface="Courier New" pitchFamily="49" charset="0"/>
              </a:rPr>
              <a:t> = 0;</a:t>
            </a:r>
            <a:endParaRPr lang="ru-RU" altLang="ru-RU" sz="2100" b="1" dirty="0">
              <a:latin typeface="Courier New" pitchFamily="49" charset="0"/>
            </a:endParaRPr>
          </a:p>
          <a:p>
            <a:pPr algn="just" eaLnBrk="0" hangingPunct="0">
              <a:spcAft>
                <a:spcPts val="600"/>
              </a:spcAft>
            </a:pPr>
            <a:r>
              <a:rPr lang="ru-RU" altLang="ru-RU" sz="2100" b="1" dirty="0">
                <a:latin typeface="Courier New" pitchFamily="49" charset="0"/>
              </a:rPr>
              <a:t> </a:t>
            </a:r>
            <a:r>
              <a:rPr lang="en-US" altLang="ru-RU" sz="2100" b="1" dirty="0">
                <a:latin typeface="Courier New" pitchFamily="49" charset="0"/>
              </a:rPr>
              <a:t>}</a:t>
            </a:r>
            <a:endParaRPr lang="ru-RU" altLang="ru-RU" sz="2100" b="1" dirty="0">
              <a:latin typeface="Courier New" pitchFamily="49" charset="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26790" y="476672"/>
            <a:ext cx="8763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altLang="ru-RU" sz="2400" dirty="0">
                <a:latin typeface="+mj-lt"/>
              </a:rPr>
              <a:t>Дружні функції - приклад</a:t>
            </a:r>
          </a:p>
        </p:txBody>
      </p:sp>
    </p:spTree>
    <p:extLst>
      <p:ext uri="{BB962C8B-B14F-4D97-AF65-F5344CB8AC3E}">
        <p14:creationId xmlns:p14="http://schemas.microsoft.com/office/powerpoint/2010/main" val="37353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690786" y="1340768"/>
            <a:ext cx="8001000" cy="398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0" hangingPunct="0">
              <a:spcAft>
                <a:spcPts val="600"/>
              </a:spcAft>
            </a:pPr>
            <a:r>
              <a:rPr lang="ru-RU" altLang="ru-RU" sz="2400" b="1" dirty="0" err="1">
                <a:latin typeface="Courier New" pitchFamily="49" charset="0"/>
              </a:rPr>
              <a:t>class</a:t>
            </a:r>
            <a:r>
              <a:rPr lang="ru-RU" altLang="ru-RU" sz="2400" b="1" dirty="0">
                <a:latin typeface="Courier New" pitchFamily="49" charset="0"/>
              </a:rPr>
              <a:t> </a:t>
            </a:r>
            <a:r>
              <a:rPr lang="ru-RU" altLang="ru-RU" sz="2400" b="1" dirty="0" err="1">
                <a:latin typeface="Courier New" pitchFamily="49" charset="0"/>
              </a:rPr>
              <a:t>hero</a:t>
            </a:r>
            <a:r>
              <a:rPr lang="ru-RU" altLang="ru-RU" sz="2400" b="1" dirty="0">
                <a:latin typeface="Courier New" pitchFamily="49" charset="0"/>
              </a:rPr>
              <a:t>{</a:t>
            </a:r>
          </a:p>
          <a:p>
            <a:pPr lvl="1" eaLnBrk="0" hangingPunct="0">
              <a:spcAft>
                <a:spcPts val="600"/>
              </a:spcAft>
            </a:pPr>
            <a:r>
              <a:rPr lang="ru-RU" altLang="ru-RU" sz="2400" b="1" dirty="0">
                <a:latin typeface="Courier New" pitchFamily="49" charset="0"/>
              </a:rPr>
              <a:t> ...</a:t>
            </a:r>
          </a:p>
          <a:p>
            <a:pPr lvl="1" eaLnBrk="0" hangingPunct="0">
              <a:spcAft>
                <a:spcPts val="600"/>
              </a:spcAft>
            </a:pPr>
            <a:r>
              <a:rPr lang="ru-RU" altLang="ru-RU" sz="2400" b="1" dirty="0">
                <a:latin typeface="Courier New" pitchFamily="49" charset="0"/>
              </a:rPr>
              <a:t> </a:t>
            </a:r>
            <a:r>
              <a:rPr lang="en-US" altLang="ru-RU" sz="2400" b="1" dirty="0">
                <a:solidFill>
                  <a:schemeClr val="hlink"/>
                </a:solidFill>
                <a:latin typeface="Courier New" pitchFamily="49" charset="0"/>
              </a:rPr>
              <a:t>friend class</a:t>
            </a:r>
            <a:r>
              <a:rPr lang="en-US" altLang="ru-RU" sz="2400" b="1" dirty="0">
                <a:latin typeface="Courier New" pitchFamily="49" charset="0"/>
              </a:rPr>
              <a:t> mistress;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400" b="1" dirty="0">
                <a:latin typeface="Courier New" pitchFamily="49" charset="0"/>
              </a:rPr>
              <a:t>}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400" b="1" dirty="0">
                <a:latin typeface="Courier New" pitchFamily="49" charset="0"/>
              </a:rPr>
              <a:t>class mistress {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400" b="1" dirty="0">
                <a:latin typeface="Courier New" pitchFamily="49" charset="0"/>
              </a:rPr>
              <a:t> ...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400" b="1" dirty="0">
                <a:latin typeface="Courier New" pitchFamily="49" charset="0"/>
              </a:rPr>
              <a:t> void f1 ();</a:t>
            </a:r>
          </a:p>
          <a:p>
            <a:pPr lvl="1" eaLnBrk="0" hangingPunct="0">
              <a:spcAft>
                <a:spcPts val="600"/>
              </a:spcAft>
            </a:pPr>
            <a:r>
              <a:rPr lang="en-US" altLang="ru-RU" sz="2400" b="1" dirty="0">
                <a:latin typeface="Courier New" pitchFamily="49" charset="0"/>
              </a:rPr>
              <a:t> void</a:t>
            </a:r>
            <a:r>
              <a:rPr lang="ru-RU" altLang="ru-RU" sz="2400" b="1" dirty="0">
                <a:latin typeface="Courier New" pitchFamily="49" charset="0"/>
              </a:rPr>
              <a:t> </a:t>
            </a:r>
            <a:r>
              <a:rPr lang="en-US" altLang="ru-RU" sz="2400" b="1" dirty="0">
                <a:latin typeface="Courier New" pitchFamily="49" charset="0"/>
              </a:rPr>
              <a:t>f</a:t>
            </a:r>
            <a:r>
              <a:rPr lang="ru-RU" altLang="ru-RU" sz="2400" b="1" dirty="0">
                <a:latin typeface="Courier New" pitchFamily="49" charset="0"/>
              </a:rPr>
              <a:t>2 ();</a:t>
            </a:r>
          </a:p>
          <a:p>
            <a:pPr algn="just" eaLnBrk="0" hangingPunct="0">
              <a:spcAft>
                <a:spcPts val="600"/>
              </a:spcAft>
            </a:pPr>
            <a:r>
              <a:rPr lang="ru-RU" altLang="ru-RU" sz="2400" b="1" dirty="0">
                <a:latin typeface="Courier New" pitchFamily="49" charset="0"/>
              </a:rPr>
              <a:t>}</a:t>
            </a:r>
          </a:p>
        </p:txBody>
      </p:sp>
      <p:sp>
        <p:nvSpPr>
          <p:cNvPr id="21508" name="AutoShape 4"/>
          <p:cNvSpPr>
            <a:spLocks noChangeArrowheads="1"/>
          </p:cNvSpPr>
          <p:nvPr/>
        </p:nvSpPr>
        <p:spPr bwMode="auto">
          <a:xfrm flipV="1">
            <a:off x="4932040" y="1484784"/>
            <a:ext cx="1647825" cy="3146425"/>
          </a:xfrm>
          <a:prstGeom prst="curvedLeftArrow">
            <a:avLst>
              <a:gd name="adj1" fmla="val 21260"/>
              <a:gd name="adj2" fmla="val 59449"/>
              <a:gd name="adj3" fmla="val 33333"/>
            </a:avLst>
          </a:prstGeom>
          <a:solidFill>
            <a:schemeClr val="accent1">
              <a:alpha val="3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81000" y="404664"/>
            <a:ext cx="8763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altLang="ru-RU" sz="2400" dirty="0">
                <a:latin typeface="+mj-lt"/>
              </a:rPr>
              <a:t>Дружні класи - приклад</a:t>
            </a:r>
          </a:p>
        </p:txBody>
      </p:sp>
    </p:spTree>
    <p:extLst>
      <p:ext uri="{BB962C8B-B14F-4D97-AF65-F5344CB8AC3E}">
        <p14:creationId xmlns:p14="http://schemas.microsoft.com/office/powerpoint/2010/main" val="372520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перевантаження операцій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536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</TotalTime>
  <Words>1304</Words>
  <Application>Microsoft Office PowerPoint</Application>
  <PresentationFormat>Экран (4:3)</PresentationFormat>
  <Paragraphs>230</Paragraphs>
  <Slides>26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Городская</vt:lpstr>
      <vt:lpstr>Об'єктно-орієнтоване програмування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Объектно-ориентированное программирование</dc:title>
  <dc:creator>olena</dc:creator>
  <cp:lastModifiedBy>oleksii</cp:lastModifiedBy>
  <cp:revision>121</cp:revision>
  <dcterms:created xsi:type="dcterms:W3CDTF">2015-02-24T13:54:31Z</dcterms:created>
  <dcterms:modified xsi:type="dcterms:W3CDTF">2020-02-18T08:05:13Z</dcterms:modified>
</cp:coreProperties>
</file>