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9" r:id="rId4"/>
    <p:sldId id="288" r:id="rId5"/>
    <p:sldId id="290" r:id="rId6"/>
    <p:sldId id="286" r:id="rId7"/>
    <p:sldId id="287" r:id="rId8"/>
    <p:sldId id="291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4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6B515-F0D9-47AA-8358-700960F54039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AAA5-A14A-44C9-AE63-B0B7E46459D5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доступны онлайн по адресу</a:t>
            </a:r>
            <a:endParaRPr lang="en-US" dirty="0" smtClean="0"/>
          </a:p>
          <a:p>
            <a:r>
              <a:rPr lang="en-US" dirty="0" smtClean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Площадь укладки деревьев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Теорема 1. Площадь вертикально</a:t>
            </a:r>
            <a:r>
              <a:rPr lang="ru-RU" dirty="0"/>
              <a:t>й</a:t>
            </a:r>
            <a:r>
              <a:rPr lang="ru-RU" dirty="0" smtClean="0"/>
              <a:t> укладки дерева имеет нижнюю границу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0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Доказательство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54006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Рассмотрим дерево вида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>
                <a:sym typeface="Symbol"/>
              </a:rPr>
              <a:t>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i="1" baseline="-25000" dirty="0" smtClean="0"/>
              <a:t>n</a:t>
            </a:r>
            <a:endParaRPr lang="ru-RU" i="1" baseline="-25000" dirty="0" smtClean="0"/>
          </a:p>
          <a:p>
            <a:endParaRPr lang="ru-RU" i="1" baseline="-25000" dirty="0"/>
          </a:p>
          <a:p>
            <a:endParaRPr lang="ru-RU" i="1" baseline="-25000" dirty="0" smtClean="0"/>
          </a:p>
          <a:p>
            <a:endParaRPr lang="ru-RU" i="1" baseline="-25000" dirty="0"/>
          </a:p>
          <a:p>
            <a:endParaRPr lang="ru-RU" i="1" baseline="-25000" dirty="0" smtClean="0"/>
          </a:p>
          <a:p>
            <a:endParaRPr lang="ru-RU" i="1" baseline="-25000" dirty="0"/>
          </a:p>
          <a:p>
            <a:endParaRPr lang="ru-RU" i="1" baseline="-25000" dirty="0" smtClean="0"/>
          </a:p>
          <a:p>
            <a:endParaRPr lang="ru-RU" i="1" baseline="-25000" dirty="0"/>
          </a:p>
          <a:p>
            <a:endParaRPr lang="ru-RU" i="1" baseline="-25000" dirty="0" smtClean="0"/>
          </a:p>
          <a:p>
            <a:endParaRPr lang="ru-RU" i="1" baseline="-25000" dirty="0"/>
          </a:p>
          <a:p>
            <a:endParaRPr lang="ru-RU" i="1" baseline="-25000" dirty="0" smtClean="0"/>
          </a:p>
          <a:p>
            <a:r>
              <a:rPr lang="ru-RU" dirty="0" smtClean="0"/>
              <a:t>Высота </a:t>
            </a:r>
            <a:r>
              <a:rPr lang="en-US" i="1" dirty="0" smtClean="0"/>
              <a:t>C</a:t>
            </a:r>
            <a:r>
              <a:rPr lang="en-US" i="1" baseline="-25000" dirty="0" smtClean="0"/>
              <a:t>n</a:t>
            </a:r>
            <a:r>
              <a:rPr lang="en-US" dirty="0" smtClean="0"/>
              <a:t>  </a:t>
            </a:r>
            <a:r>
              <a:rPr lang="ru-RU" dirty="0" smtClean="0"/>
              <a:t>равна </a:t>
            </a:r>
            <a:r>
              <a:rPr lang="en-US" i="1" dirty="0" smtClean="0"/>
              <a:t>h</a:t>
            </a:r>
            <a:r>
              <a:rPr lang="ru-RU" i="1" dirty="0" smtClean="0"/>
              <a:t>;		</a:t>
            </a:r>
            <a:r>
              <a:rPr lang="en-US" i="1" dirty="0" smtClean="0"/>
              <a:t>n = 2</a:t>
            </a:r>
            <a:r>
              <a:rPr lang="en-US" i="1" baseline="30000" dirty="0" smtClean="0"/>
              <a:t>h</a:t>
            </a:r>
            <a:r>
              <a:rPr lang="en-US" i="1" dirty="0" smtClean="0"/>
              <a:t> - 1; h = log</a:t>
            </a:r>
            <a:r>
              <a:rPr lang="en-US" i="1" baseline="-25000" dirty="0" smtClean="0"/>
              <a:t>2</a:t>
            </a:r>
            <a:r>
              <a:rPr lang="en-US" i="1" dirty="0" smtClean="0"/>
              <a:t>(n+1)</a:t>
            </a:r>
          </a:p>
          <a:p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цепь на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вершинах;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34299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75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Укладка деревьев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" b="5647"/>
          <a:stretch>
            <a:fillRect/>
          </a:stretch>
        </p:blipFill>
        <p:spPr bwMode="auto">
          <a:xfrm>
            <a:off x="2956471" y="2132856"/>
            <a:ext cx="328136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6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467600" cy="792163"/>
          </a:xfrm>
        </p:spPr>
        <p:txBody>
          <a:bodyPr/>
          <a:lstStyle/>
          <a:p>
            <a:r>
              <a:rPr lang="ru-RU" altLang="ru-RU" sz="3200" b="1" dirty="0">
                <a:latin typeface="+mn-lt"/>
              </a:rPr>
              <a:t>Какие бывают </a:t>
            </a:r>
            <a:r>
              <a:rPr lang="ru-RU" altLang="ru-RU" sz="3200" b="1" dirty="0" smtClean="0">
                <a:latin typeface="+mn-lt"/>
              </a:rPr>
              <a:t>деревья?	</a:t>
            </a:r>
            <a:endParaRPr lang="en-US" altLang="ru-RU" sz="3200" b="1" dirty="0">
              <a:latin typeface="+mn-lt"/>
            </a:endParaRPr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0"/>
          <a:stretch>
            <a:fillRect/>
          </a:stretch>
        </p:blipFill>
        <p:spPr>
          <a:xfrm>
            <a:off x="457200" y="2362200"/>
            <a:ext cx="3595688" cy="3238500"/>
          </a:xfrm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"/>
          <a:stretch>
            <a:fillRect/>
          </a:stretch>
        </p:blipFill>
        <p:spPr bwMode="auto">
          <a:xfrm>
            <a:off x="4494213" y="2590800"/>
            <a:ext cx="4556125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57200" y="1066800"/>
            <a:ext cx="3581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/>
              <a:t>Укорененное дерево (rooted tree)</a:t>
            </a:r>
            <a:br>
              <a:rPr lang="ru-RU" altLang="ru-RU" sz="2000"/>
            </a:br>
            <a:r>
              <a:rPr lang="ru-RU" altLang="ru-RU" sz="2000"/>
              <a:t>отражает направление эволюции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299570" y="1066800"/>
            <a:ext cx="4648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/>
              <a:t>Неукорененное (бескорневое) дерево</a:t>
            </a:r>
            <a:br>
              <a:rPr lang="ru-RU" altLang="ru-RU" sz="2000"/>
            </a:br>
            <a:r>
              <a:rPr lang="ru-RU" altLang="ru-RU" sz="2000"/>
              <a:t>(unrooted tree) показывает </a:t>
            </a:r>
          </a:p>
          <a:p>
            <a:pPr algn="ctr"/>
            <a:r>
              <a:rPr lang="ru-RU" altLang="ru-RU" sz="2000"/>
              <a:t>только связи между узлами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609600" y="28194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2209800" y="3048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24384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2057400" y="4191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09600" y="2438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Время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228600" y="5562600"/>
            <a:ext cx="4419600" cy="9906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ru-RU" altLang="ru-RU" sz="1600" dirty="0"/>
              <a:t>Если число листьев равно </a:t>
            </a:r>
            <a:r>
              <a:rPr lang="en-US" altLang="ru-RU" sz="1600" dirty="0"/>
              <a:t>n</a:t>
            </a:r>
            <a:r>
              <a:rPr lang="ru-RU" altLang="ru-RU" sz="1600" dirty="0"/>
              <a:t>, существует (2</a:t>
            </a:r>
            <a:r>
              <a:rPr lang="en-US" altLang="ru-RU" sz="1600" dirty="0"/>
              <a:t>n</a:t>
            </a:r>
            <a:r>
              <a:rPr lang="ru-RU" altLang="ru-RU" sz="1600" dirty="0"/>
              <a:t>-3)!!</a:t>
            </a:r>
          </a:p>
          <a:p>
            <a:r>
              <a:rPr lang="ru-RU" altLang="ru-RU" sz="1600" dirty="0"/>
              <a:t>разных бинарных укоренных деревьев.</a:t>
            </a:r>
          </a:p>
          <a:p>
            <a:r>
              <a:rPr lang="ru-RU" altLang="ru-RU" sz="1600" dirty="0"/>
              <a:t>По определению, (2</a:t>
            </a:r>
            <a:r>
              <a:rPr lang="en-US" altLang="ru-RU" sz="1600" dirty="0"/>
              <a:t>n</a:t>
            </a:r>
            <a:r>
              <a:rPr lang="ru-RU" altLang="ru-RU" sz="1600" dirty="0"/>
              <a:t>-3)!! = 1·3 ·... ·(2n-3) 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6800" y="5638800"/>
            <a:ext cx="4038600" cy="914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ru-RU" altLang="ru-RU" sz="1600" dirty="0"/>
              <a:t>Существует (2</a:t>
            </a:r>
            <a:r>
              <a:rPr lang="en-US" altLang="ru-RU" sz="1600" dirty="0"/>
              <a:t>n</a:t>
            </a:r>
            <a:r>
              <a:rPr lang="ru-RU" altLang="ru-RU" sz="1600" dirty="0"/>
              <a:t>-5)!!  разных </a:t>
            </a:r>
            <a:r>
              <a:rPr lang="ru-RU" altLang="ru-RU" sz="1600" dirty="0" err="1"/>
              <a:t>бескорневых</a:t>
            </a:r>
            <a:r>
              <a:rPr lang="ru-RU" altLang="ru-RU" sz="1600" dirty="0"/>
              <a:t> </a:t>
            </a:r>
          </a:p>
          <a:p>
            <a:r>
              <a:rPr lang="ru-RU" altLang="ru-RU" sz="1600" dirty="0"/>
              <a:t>            деревьев с </a:t>
            </a:r>
            <a:r>
              <a:rPr lang="en-US" altLang="ru-RU" sz="1600" dirty="0"/>
              <a:t>n</a:t>
            </a:r>
            <a:r>
              <a:rPr lang="ru-RU" altLang="ru-RU" sz="1600" dirty="0"/>
              <a:t> листьями</a:t>
            </a:r>
          </a:p>
        </p:txBody>
      </p:sp>
    </p:spTree>
    <p:extLst>
      <p:ext uri="{BB962C8B-B14F-4D97-AF65-F5344CB8AC3E}">
        <p14:creationId xmlns:p14="http://schemas.microsoft.com/office/powerpoint/2010/main" val="12930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1187450" y="1412875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 flipV="1">
            <a:off x="1835150" y="908050"/>
            <a:ext cx="360363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835150" y="1412875"/>
            <a:ext cx="28892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50900" y="11969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2247900" y="6397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176463" y="1720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4140200" y="765175"/>
            <a:ext cx="43180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4140200" y="1052513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>
            <a:off x="3492500" y="1052513"/>
            <a:ext cx="6477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3492500" y="1341438"/>
            <a:ext cx="10795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4572000" y="5492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572000" y="10525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4572000" y="17002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H="1">
            <a:off x="5878513" y="836613"/>
            <a:ext cx="43180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5878513" y="1123950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H="1">
            <a:off x="5230813" y="1123950"/>
            <a:ext cx="6477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5230813" y="1412875"/>
            <a:ext cx="10795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6310313" y="620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300788" y="17002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6310313" y="1125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 flipH="1">
            <a:off x="7883525" y="836613"/>
            <a:ext cx="43180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7883525" y="1123950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 flipH="1">
            <a:off x="7235825" y="1123950"/>
            <a:ext cx="6477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7235825" y="1412875"/>
            <a:ext cx="10795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8315325" y="16938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8315325" y="11239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8315325" y="6207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250825" y="2349500"/>
            <a:ext cx="8569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>
            <a:off x="2916238" y="188913"/>
            <a:ext cx="0" cy="6480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>
            <a:off x="969963" y="3435350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 flipV="1">
            <a:off x="1905000" y="2930525"/>
            <a:ext cx="360363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1905000" y="3435350"/>
            <a:ext cx="28892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37" name="Line 37"/>
          <p:cNvSpPr>
            <a:spLocks noChangeShapeType="1"/>
          </p:cNvSpPr>
          <p:nvPr/>
        </p:nvSpPr>
        <p:spPr bwMode="auto">
          <a:xfrm flipH="1" flipV="1">
            <a:off x="682625" y="3003550"/>
            <a:ext cx="287338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38" name="Line 38"/>
          <p:cNvSpPr>
            <a:spLocks noChangeShapeType="1"/>
          </p:cNvSpPr>
          <p:nvPr/>
        </p:nvSpPr>
        <p:spPr bwMode="auto">
          <a:xfrm flipH="1">
            <a:off x="682625" y="3435350"/>
            <a:ext cx="287338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417513" y="27162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395288" y="37893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2195513" y="26368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2122488" y="37957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D</a:t>
            </a:r>
          </a:p>
        </p:txBody>
      </p:sp>
      <p:sp>
        <p:nvSpPr>
          <p:cNvPr id="76843" name="Line 43"/>
          <p:cNvSpPr>
            <a:spLocks noChangeShapeType="1"/>
          </p:cNvSpPr>
          <p:nvPr/>
        </p:nvSpPr>
        <p:spPr bwMode="auto">
          <a:xfrm>
            <a:off x="969963" y="4862513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 flipV="1">
            <a:off x="1905000" y="4357688"/>
            <a:ext cx="360363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1905000" y="4862513"/>
            <a:ext cx="28892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 flipH="1" flipV="1">
            <a:off x="682625" y="4430713"/>
            <a:ext cx="287338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47" name="Line 47"/>
          <p:cNvSpPr>
            <a:spLocks noChangeShapeType="1"/>
          </p:cNvSpPr>
          <p:nvPr/>
        </p:nvSpPr>
        <p:spPr bwMode="auto">
          <a:xfrm flipH="1">
            <a:off x="682625" y="4862513"/>
            <a:ext cx="287338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417513" y="4143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49" name="Text Box 49"/>
          <p:cNvSpPr txBox="1">
            <a:spLocks noChangeArrowheads="1"/>
          </p:cNvSpPr>
          <p:nvPr/>
        </p:nvSpPr>
        <p:spPr bwMode="auto">
          <a:xfrm>
            <a:off x="2195513" y="40703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50" name="Text Box 50"/>
          <p:cNvSpPr txBox="1">
            <a:spLocks noChangeArrowheads="1"/>
          </p:cNvSpPr>
          <p:nvPr/>
        </p:nvSpPr>
        <p:spPr bwMode="auto">
          <a:xfrm>
            <a:off x="406400" y="52228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2122488" y="52228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D</a:t>
            </a:r>
          </a:p>
        </p:txBody>
      </p:sp>
      <p:sp>
        <p:nvSpPr>
          <p:cNvPr id="76852" name="Line 52"/>
          <p:cNvSpPr>
            <a:spLocks noChangeShapeType="1"/>
          </p:cNvSpPr>
          <p:nvPr/>
        </p:nvSpPr>
        <p:spPr bwMode="auto">
          <a:xfrm>
            <a:off x="981075" y="6172200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53" name="Line 53"/>
          <p:cNvSpPr>
            <a:spLocks noChangeShapeType="1"/>
          </p:cNvSpPr>
          <p:nvPr/>
        </p:nvSpPr>
        <p:spPr bwMode="auto">
          <a:xfrm flipV="1">
            <a:off x="1916113" y="5667375"/>
            <a:ext cx="360362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54" name="Line 54"/>
          <p:cNvSpPr>
            <a:spLocks noChangeShapeType="1"/>
          </p:cNvSpPr>
          <p:nvPr/>
        </p:nvSpPr>
        <p:spPr bwMode="auto">
          <a:xfrm>
            <a:off x="1916113" y="6172200"/>
            <a:ext cx="28892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55" name="Line 55"/>
          <p:cNvSpPr>
            <a:spLocks noChangeShapeType="1"/>
          </p:cNvSpPr>
          <p:nvPr/>
        </p:nvSpPr>
        <p:spPr bwMode="auto">
          <a:xfrm flipH="1" flipV="1">
            <a:off x="693738" y="5740400"/>
            <a:ext cx="287337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 flipH="1">
            <a:off x="693738" y="6172200"/>
            <a:ext cx="287337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57" name="Text Box 57"/>
          <p:cNvSpPr txBox="1">
            <a:spLocks noChangeArrowheads="1"/>
          </p:cNvSpPr>
          <p:nvPr/>
        </p:nvSpPr>
        <p:spPr bwMode="auto">
          <a:xfrm>
            <a:off x="2219325" y="54387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58" name="Text Box 58"/>
          <p:cNvSpPr txBox="1">
            <a:spLocks noChangeArrowheads="1"/>
          </p:cNvSpPr>
          <p:nvPr/>
        </p:nvSpPr>
        <p:spPr bwMode="auto">
          <a:xfrm>
            <a:off x="406400" y="65262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59" name="Text Box 59"/>
          <p:cNvSpPr txBox="1">
            <a:spLocks noChangeArrowheads="1"/>
          </p:cNvSpPr>
          <p:nvPr/>
        </p:nvSpPr>
        <p:spPr bwMode="auto">
          <a:xfrm>
            <a:off x="406400" y="55102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60" name="Text Box 60"/>
          <p:cNvSpPr txBox="1">
            <a:spLocks noChangeArrowheads="1"/>
          </p:cNvSpPr>
          <p:nvPr/>
        </p:nvSpPr>
        <p:spPr bwMode="auto">
          <a:xfrm>
            <a:off x="2133600" y="65325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D</a:t>
            </a:r>
          </a:p>
        </p:txBody>
      </p:sp>
      <p:sp>
        <p:nvSpPr>
          <p:cNvPr id="76861" name="Line 61"/>
          <p:cNvSpPr>
            <a:spLocks noChangeShapeType="1"/>
          </p:cNvSpPr>
          <p:nvPr/>
        </p:nvSpPr>
        <p:spPr bwMode="auto">
          <a:xfrm flipH="1">
            <a:off x="3771900" y="2565400"/>
            <a:ext cx="43180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62" name="Line 62"/>
          <p:cNvSpPr>
            <a:spLocks noChangeShapeType="1"/>
          </p:cNvSpPr>
          <p:nvPr/>
        </p:nvSpPr>
        <p:spPr bwMode="auto">
          <a:xfrm>
            <a:off x="3771900" y="2852738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63" name="Line 63"/>
          <p:cNvSpPr>
            <a:spLocks noChangeShapeType="1"/>
          </p:cNvSpPr>
          <p:nvPr/>
        </p:nvSpPr>
        <p:spPr bwMode="auto">
          <a:xfrm flipH="1">
            <a:off x="3124200" y="2852738"/>
            <a:ext cx="6477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64" name="Line 64"/>
          <p:cNvSpPr>
            <a:spLocks noChangeShapeType="1"/>
          </p:cNvSpPr>
          <p:nvPr/>
        </p:nvSpPr>
        <p:spPr bwMode="auto">
          <a:xfrm>
            <a:off x="3124200" y="3141663"/>
            <a:ext cx="107950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66" name="Text Box 66"/>
          <p:cNvSpPr txBox="1">
            <a:spLocks noChangeArrowheads="1"/>
          </p:cNvSpPr>
          <p:nvPr/>
        </p:nvSpPr>
        <p:spPr bwMode="auto">
          <a:xfrm>
            <a:off x="4203700" y="2349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67" name="Text Box 67"/>
          <p:cNvSpPr txBox="1">
            <a:spLocks noChangeArrowheads="1"/>
          </p:cNvSpPr>
          <p:nvPr/>
        </p:nvSpPr>
        <p:spPr bwMode="auto">
          <a:xfrm>
            <a:off x="4203700" y="28527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68" name="Text Box 68"/>
          <p:cNvSpPr txBox="1">
            <a:spLocks noChangeArrowheads="1"/>
          </p:cNvSpPr>
          <p:nvPr/>
        </p:nvSpPr>
        <p:spPr bwMode="auto">
          <a:xfrm>
            <a:off x="4203700" y="31416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69" name="Line 69"/>
          <p:cNvSpPr>
            <a:spLocks noChangeShapeType="1"/>
          </p:cNvSpPr>
          <p:nvPr/>
        </p:nvSpPr>
        <p:spPr bwMode="auto">
          <a:xfrm flipV="1">
            <a:off x="3843338" y="3357563"/>
            <a:ext cx="3603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70" name="Text Box 70"/>
          <p:cNvSpPr txBox="1">
            <a:spLocks noChangeArrowheads="1"/>
          </p:cNvSpPr>
          <p:nvPr/>
        </p:nvSpPr>
        <p:spPr bwMode="auto">
          <a:xfrm>
            <a:off x="4203700" y="35925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D</a:t>
            </a:r>
          </a:p>
        </p:txBody>
      </p:sp>
      <p:sp>
        <p:nvSpPr>
          <p:cNvPr id="76871" name="Line 71"/>
          <p:cNvSpPr>
            <a:spLocks noChangeShapeType="1"/>
          </p:cNvSpPr>
          <p:nvPr/>
        </p:nvSpPr>
        <p:spPr bwMode="auto">
          <a:xfrm flipH="1">
            <a:off x="5372100" y="2565400"/>
            <a:ext cx="43180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72" name="Line 72"/>
          <p:cNvSpPr>
            <a:spLocks noChangeShapeType="1"/>
          </p:cNvSpPr>
          <p:nvPr/>
        </p:nvSpPr>
        <p:spPr bwMode="auto">
          <a:xfrm>
            <a:off x="5372100" y="2852738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73" name="Line 73"/>
          <p:cNvSpPr>
            <a:spLocks noChangeShapeType="1"/>
          </p:cNvSpPr>
          <p:nvPr/>
        </p:nvSpPr>
        <p:spPr bwMode="auto">
          <a:xfrm flipH="1">
            <a:off x="4724400" y="2852738"/>
            <a:ext cx="6477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74" name="Line 74"/>
          <p:cNvSpPr>
            <a:spLocks noChangeShapeType="1"/>
          </p:cNvSpPr>
          <p:nvPr/>
        </p:nvSpPr>
        <p:spPr bwMode="auto">
          <a:xfrm>
            <a:off x="4724400" y="3141663"/>
            <a:ext cx="107950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76" name="Text Box 76"/>
          <p:cNvSpPr txBox="1">
            <a:spLocks noChangeArrowheads="1"/>
          </p:cNvSpPr>
          <p:nvPr/>
        </p:nvSpPr>
        <p:spPr bwMode="auto">
          <a:xfrm>
            <a:off x="5803900" y="2349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77" name="Text Box 77"/>
          <p:cNvSpPr txBox="1">
            <a:spLocks noChangeArrowheads="1"/>
          </p:cNvSpPr>
          <p:nvPr/>
        </p:nvSpPr>
        <p:spPr bwMode="auto">
          <a:xfrm>
            <a:off x="5803900" y="28527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78" name="Text Box 78"/>
          <p:cNvSpPr txBox="1">
            <a:spLocks noChangeArrowheads="1"/>
          </p:cNvSpPr>
          <p:nvPr/>
        </p:nvSpPr>
        <p:spPr bwMode="auto">
          <a:xfrm>
            <a:off x="5803900" y="31416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79" name="Line 79"/>
          <p:cNvSpPr>
            <a:spLocks noChangeShapeType="1"/>
          </p:cNvSpPr>
          <p:nvPr/>
        </p:nvSpPr>
        <p:spPr bwMode="auto">
          <a:xfrm>
            <a:off x="5073650" y="2997200"/>
            <a:ext cx="73025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80" name="Text Box 80"/>
          <p:cNvSpPr txBox="1">
            <a:spLocks noChangeArrowheads="1"/>
          </p:cNvSpPr>
          <p:nvPr/>
        </p:nvSpPr>
        <p:spPr bwMode="auto">
          <a:xfrm>
            <a:off x="5803900" y="35925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D</a:t>
            </a:r>
          </a:p>
        </p:txBody>
      </p:sp>
      <p:sp>
        <p:nvSpPr>
          <p:cNvPr id="76882" name="Line 82"/>
          <p:cNvSpPr>
            <a:spLocks noChangeShapeType="1"/>
          </p:cNvSpPr>
          <p:nvPr/>
        </p:nvSpPr>
        <p:spPr bwMode="auto">
          <a:xfrm flipV="1">
            <a:off x="6669088" y="3068638"/>
            <a:ext cx="658812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83" name="Line 83"/>
          <p:cNvSpPr>
            <a:spLocks noChangeShapeType="1"/>
          </p:cNvSpPr>
          <p:nvPr/>
        </p:nvSpPr>
        <p:spPr bwMode="auto">
          <a:xfrm flipH="1">
            <a:off x="6248400" y="2590800"/>
            <a:ext cx="1041400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84" name="Line 84"/>
          <p:cNvSpPr>
            <a:spLocks noChangeShapeType="1"/>
          </p:cNvSpPr>
          <p:nvPr/>
        </p:nvSpPr>
        <p:spPr bwMode="auto">
          <a:xfrm>
            <a:off x="6248400" y="3141663"/>
            <a:ext cx="107950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86" name="Text Box 86"/>
          <p:cNvSpPr txBox="1">
            <a:spLocks noChangeArrowheads="1"/>
          </p:cNvSpPr>
          <p:nvPr/>
        </p:nvSpPr>
        <p:spPr bwMode="auto">
          <a:xfrm>
            <a:off x="7327900" y="2349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87" name="Text Box 87"/>
          <p:cNvSpPr txBox="1">
            <a:spLocks noChangeArrowheads="1"/>
          </p:cNvSpPr>
          <p:nvPr/>
        </p:nvSpPr>
        <p:spPr bwMode="auto">
          <a:xfrm>
            <a:off x="7327900" y="28527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88" name="Text Box 88"/>
          <p:cNvSpPr txBox="1">
            <a:spLocks noChangeArrowheads="1"/>
          </p:cNvSpPr>
          <p:nvPr/>
        </p:nvSpPr>
        <p:spPr bwMode="auto">
          <a:xfrm>
            <a:off x="7327900" y="31416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89" name="Line 89"/>
          <p:cNvSpPr>
            <a:spLocks noChangeShapeType="1"/>
          </p:cNvSpPr>
          <p:nvPr/>
        </p:nvSpPr>
        <p:spPr bwMode="auto">
          <a:xfrm flipV="1">
            <a:off x="6967538" y="3357563"/>
            <a:ext cx="3603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90" name="Text Box 90"/>
          <p:cNvSpPr txBox="1">
            <a:spLocks noChangeArrowheads="1"/>
          </p:cNvSpPr>
          <p:nvPr/>
        </p:nvSpPr>
        <p:spPr bwMode="auto">
          <a:xfrm>
            <a:off x="7327900" y="35925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D</a:t>
            </a:r>
          </a:p>
        </p:txBody>
      </p:sp>
      <p:sp>
        <p:nvSpPr>
          <p:cNvPr id="76891" name="Line 91"/>
          <p:cNvSpPr>
            <a:spLocks noChangeShapeType="1"/>
          </p:cNvSpPr>
          <p:nvPr/>
        </p:nvSpPr>
        <p:spPr bwMode="auto">
          <a:xfrm flipH="1">
            <a:off x="3695700" y="4333875"/>
            <a:ext cx="43180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92" name="Line 92"/>
          <p:cNvSpPr>
            <a:spLocks noChangeShapeType="1"/>
          </p:cNvSpPr>
          <p:nvPr/>
        </p:nvSpPr>
        <p:spPr bwMode="auto">
          <a:xfrm>
            <a:off x="3695700" y="4621213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93" name="Line 93"/>
          <p:cNvSpPr>
            <a:spLocks noChangeShapeType="1"/>
          </p:cNvSpPr>
          <p:nvPr/>
        </p:nvSpPr>
        <p:spPr bwMode="auto">
          <a:xfrm flipH="1">
            <a:off x="3048000" y="4621213"/>
            <a:ext cx="6477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94" name="Line 94"/>
          <p:cNvSpPr>
            <a:spLocks noChangeShapeType="1"/>
          </p:cNvSpPr>
          <p:nvPr/>
        </p:nvSpPr>
        <p:spPr bwMode="auto">
          <a:xfrm>
            <a:off x="3048000" y="4910138"/>
            <a:ext cx="107950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896" name="Text Box 96"/>
          <p:cNvSpPr txBox="1">
            <a:spLocks noChangeArrowheads="1"/>
          </p:cNvSpPr>
          <p:nvPr/>
        </p:nvSpPr>
        <p:spPr bwMode="auto">
          <a:xfrm>
            <a:off x="4127500" y="41179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A</a:t>
            </a:r>
          </a:p>
        </p:txBody>
      </p:sp>
      <p:sp>
        <p:nvSpPr>
          <p:cNvPr id="76897" name="Text Box 97"/>
          <p:cNvSpPr txBox="1">
            <a:spLocks noChangeArrowheads="1"/>
          </p:cNvSpPr>
          <p:nvPr/>
        </p:nvSpPr>
        <p:spPr bwMode="auto">
          <a:xfrm>
            <a:off x="4127500" y="5367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B</a:t>
            </a:r>
          </a:p>
        </p:txBody>
      </p:sp>
      <p:sp>
        <p:nvSpPr>
          <p:cNvPr id="76898" name="Text Box 98"/>
          <p:cNvSpPr txBox="1">
            <a:spLocks noChangeArrowheads="1"/>
          </p:cNvSpPr>
          <p:nvPr/>
        </p:nvSpPr>
        <p:spPr bwMode="auto">
          <a:xfrm>
            <a:off x="4127500" y="49101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C</a:t>
            </a:r>
          </a:p>
        </p:txBody>
      </p:sp>
      <p:sp>
        <p:nvSpPr>
          <p:cNvPr id="76899" name="Line 99"/>
          <p:cNvSpPr>
            <a:spLocks noChangeShapeType="1"/>
          </p:cNvSpPr>
          <p:nvPr/>
        </p:nvSpPr>
        <p:spPr bwMode="auto">
          <a:xfrm flipV="1">
            <a:off x="3767138" y="5126038"/>
            <a:ext cx="3603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900" name="Text Box 100"/>
          <p:cNvSpPr txBox="1">
            <a:spLocks noChangeArrowheads="1"/>
          </p:cNvSpPr>
          <p:nvPr/>
        </p:nvSpPr>
        <p:spPr bwMode="auto">
          <a:xfrm>
            <a:off x="4138613" y="46466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D</a:t>
            </a:r>
          </a:p>
        </p:txBody>
      </p:sp>
      <p:sp>
        <p:nvSpPr>
          <p:cNvPr id="76901" name="Text Box 101"/>
          <p:cNvSpPr txBox="1">
            <a:spLocks noChangeArrowheads="1"/>
          </p:cNvSpPr>
          <p:nvPr/>
        </p:nvSpPr>
        <p:spPr bwMode="auto">
          <a:xfrm>
            <a:off x="3962400" y="5991225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ru-RU" sz="2000" dirty="0"/>
              <a:t> 15 </a:t>
            </a:r>
            <a:r>
              <a:rPr lang="en-GB" altLang="ru-RU" sz="2000" dirty="0" err="1"/>
              <a:t>укоренённых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деревьев</a:t>
            </a:r>
            <a:r>
              <a:rPr lang="en-GB" altLang="ru-RU" sz="2000" dirty="0"/>
              <a:t> с 4 </a:t>
            </a:r>
            <a:r>
              <a:rPr lang="en-GB" altLang="ru-RU" sz="2000" dirty="0" err="1"/>
              <a:t>листьями</a:t>
            </a:r>
            <a:endParaRPr lang="en-GB" altLang="ru-RU" sz="2000" dirty="0"/>
          </a:p>
        </p:txBody>
      </p:sp>
      <p:sp>
        <p:nvSpPr>
          <p:cNvPr id="76902" name="Text Box 102"/>
          <p:cNvSpPr txBox="1">
            <a:spLocks noChangeArrowheads="1"/>
          </p:cNvSpPr>
          <p:nvPr/>
        </p:nvSpPr>
        <p:spPr bwMode="auto">
          <a:xfrm>
            <a:off x="144463" y="469900"/>
            <a:ext cx="981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3 </a:t>
            </a:r>
            <a:r>
              <a:rPr lang="ru-RU" altLang="ru-RU"/>
              <a:t>листа</a:t>
            </a:r>
            <a:endParaRPr lang="en-GB" altLang="ru-RU"/>
          </a:p>
        </p:txBody>
      </p:sp>
      <p:sp>
        <p:nvSpPr>
          <p:cNvPr id="76903" name="Text Box 103"/>
          <p:cNvSpPr txBox="1">
            <a:spLocks noChangeArrowheads="1"/>
          </p:cNvSpPr>
          <p:nvPr/>
        </p:nvSpPr>
        <p:spPr bwMode="auto">
          <a:xfrm>
            <a:off x="144463" y="2414588"/>
            <a:ext cx="981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/>
              <a:t>4 </a:t>
            </a:r>
            <a:r>
              <a:rPr lang="ru-RU" altLang="ru-RU"/>
              <a:t>листа</a:t>
            </a:r>
            <a:endParaRPr lang="en-GB" altLang="ru-RU"/>
          </a:p>
        </p:txBody>
      </p:sp>
      <p:sp>
        <p:nvSpPr>
          <p:cNvPr id="76904" name="Text Box 104"/>
          <p:cNvSpPr txBox="1">
            <a:spLocks noChangeArrowheads="1"/>
          </p:cNvSpPr>
          <p:nvPr/>
        </p:nvSpPr>
        <p:spPr bwMode="auto">
          <a:xfrm>
            <a:off x="482600" y="28575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400">
                <a:solidFill>
                  <a:schemeClr val="folHlink"/>
                </a:solidFill>
              </a:rPr>
              <a:t>UNROOTED</a:t>
            </a:r>
          </a:p>
        </p:txBody>
      </p:sp>
      <p:sp>
        <p:nvSpPr>
          <p:cNvPr id="76905" name="Text Box 105"/>
          <p:cNvSpPr txBox="1">
            <a:spLocks noChangeArrowheads="1"/>
          </p:cNvSpPr>
          <p:nvPr/>
        </p:nvSpPr>
        <p:spPr bwMode="auto">
          <a:xfrm>
            <a:off x="5281613" y="19050"/>
            <a:ext cx="148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400">
                <a:solidFill>
                  <a:schemeClr val="folHlink"/>
                </a:solidFill>
              </a:rPr>
              <a:t>ROOTED</a:t>
            </a:r>
          </a:p>
        </p:txBody>
      </p:sp>
      <p:sp>
        <p:nvSpPr>
          <p:cNvPr id="76906" name="Text Box 106"/>
          <p:cNvSpPr txBox="1">
            <a:spLocks noChangeArrowheads="1"/>
          </p:cNvSpPr>
          <p:nvPr/>
        </p:nvSpPr>
        <p:spPr bwMode="auto">
          <a:xfrm>
            <a:off x="8077200" y="28194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600">
                <a:latin typeface="Times New Roman" pitchFamily="18" charset="-52"/>
              </a:rPr>
              <a:t>...</a:t>
            </a:r>
            <a:endParaRPr lang="ru-RU" altLang="ru-RU" sz="2400">
              <a:latin typeface="Times New Roman" pitchFamily="18" charset="-52"/>
            </a:endParaRPr>
          </a:p>
        </p:txBody>
      </p:sp>
      <p:sp>
        <p:nvSpPr>
          <p:cNvPr id="76907" name="Text Box 107"/>
          <p:cNvSpPr txBox="1">
            <a:spLocks noChangeArrowheads="1"/>
          </p:cNvSpPr>
          <p:nvPr/>
        </p:nvSpPr>
        <p:spPr bwMode="auto">
          <a:xfrm>
            <a:off x="4953000" y="44958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600">
                <a:latin typeface="Times New Roman" pitchFamily="18" charset="-52"/>
              </a:rPr>
              <a:t>...</a:t>
            </a:r>
            <a:endParaRPr lang="ru-RU" altLang="ru-RU" sz="2400">
              <a:latin typeface="Times New Roman" pitchFamily="18" charset="-52"/>
            </a:endParaRPr>
          </a:p>
        </p:txBody>
      </p:sp>
      <p:sp>
        <p:nvSpPr>
          <p:cNvPr id="76908" name="Text Box 108"/>
          <p:cNvSpPr txBox="1">
            <a:spLocks noChangeArrowheads="1"/>
          </p:cNvSpPr>
          <p:nvPr/>
        </p:nvSpPr>
        <p:spPr bwMode="auto">
          <a:xfrm>
            <a:off x="3429000" y="5943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600">
                <a:latin typeface="Times New Roman" pitchFamily="18" charset="-52"/>
              </a:rPr>
              <a:t>...</a:t>
            </a:r>
            <a:endParaRPr lang="ru-RU" altLang="ru-RU" sz="2400">
              <a:latin typeface="Times New Roman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48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7" y="188913"/>
            <a:ext cx="7605713" cy="7921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altLang="ru-RU" sz="4000" b="1" dirty="0">
                <a:latin typeface="+mn-lt"/>
              </a:rPr>
              <a:t>Как изобразить дерево</a:t>
            </a:r>
            <a:r>
              <a:rPr lang="en-US" altLang="ru-RU" sz="4000" b="1" dirty="0">
                <a:latin typeface="+mn-lt"/>
              </a:rPr>
              <a:t>? </a:t>
            </a:r>
            <a:br>
              <a:rPr lang="en-US" altLang="ru-RU" sz="4000" b="1" dirty="0">
                <a:latin typeface="+mn-lt"/>
              </a:rPr>
            </a:br>
            <a:r>
              <a:rPr lang="ru-RU" altLang="ru-RU" sz="4000" b="1" dirty="0">
                <a:latin typeface="+mn-lt"/>
              </a:rPr>
              <a:t>Топология дерева</a:t>
            </a:r>
            <a:endParaRPr lang="en-US" altLang="ru-RU" sz="4000" b="1" dirty="0">
              <a:latin typeface="+mn-lt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95288" y="1268413"/>
            <a:ext cx="791051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800" dirty="0"/>
              <a:t>Топология дерева — только листья, узлы, (корень)</a:t>
            </a:r>
            <a:br>
              <a:rPr lang="ru-RU" altLang="ru-RU" sz="2800" dirty="0"/>
            </a:br>
            <a:r>
              <a:rPr lang="ru-RU" altLang="ru-RU" sz="2800" dirty="0"/>
              <a:t>   и связывающие их ветви</a:t>
            </a:r>
            <a:br>
              <a:rPr lang="ru-RU" altLang="ru-RU" sz="2800" dirty="0"/>
            </a:br>
            <a:r>
              <a:rPr lang="ru-RU" altLang="ru-RU" sz="2800" dirty="0"/>
              <a:t>   </a:t>
            </a:r>
            <a:r>
              <a:rPr lang="ru-RU" altLang="ru-RU" sz="2400" dirty="0"/>
              <a:t>(топология не зависит от способа изображения дерева)</a:t>
            </a:r>
            <a:endParaRPr lang="ru-RU" altLang="ru-RU" sz="2800" dirty="0"/>
          </a:p>
        </p:txBody>
      </p:sp>
      <p:grpSp>
        <p:nvGrpSpPr>
          <p:cNvPr id="56361" name="Group 41"/>
          <p:cNvGrpSpPr>
            <a:grpSpLocks/>
          </p:cNvGrpSpPr>
          <p:nvPr/>
        </p:nvGrpSpPr>
        <p:grpSpPr bwMode="auto">
          <a:xfrm>
            <a:off x="1143000" y="2852738"/>
            <a:ext cx="2087563" cy="3060272"/>
            <a:chOff x="720" y="1610"/>
            <a:chExt cx="1315" cy="2118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720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72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720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912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91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912" y="27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912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110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1104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V="1">
              <a:off x="1248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1248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1248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1248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1104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1104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40" name="Text Box 20"/>
            <p:cNvSpPr txBox="1">
              <a:spLocks noChangeArrowheads="1"/>
            </p:cNvSpPr>
            <p:nvPr/>
          </p:nvSpPr>
          <p:spPr bwMode="auto">
            <a:xfrm>
              <a:off x="950" y="1610"/>
              <a:ext cx="228" cy="3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A</a:t>
              </a:r>
              <a:endParaRPr lang="ru-RU" altLang="ru-RU" sz="2400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1104" y="2064"/>
              <a:ext cx="221" cy="3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B</a:t>
              </a:r>
              <a:endParaRPr lang="ru-RU" altLang="ru-RU" sz="2400"/>
            </a:p>
          </p:txBody>
        </p:sp>
        <p:sp>
          <p:nvSpPr>
            <p:cNvPr id="56342" name="Text Box 22"/>
            <p:cNvSpPr txBox="1">
              <a:spLocks noChangeArrowheads="1"/>
            </p:cNvSpPr>
            <p:nvPr/>
          </p:nvSpPr>
          <p:spPr bwMode="auto">
            <a:xfrm>
              <a:off x="1680" y="2400"/>
              <a:ext cx="219" cy="3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C</a:t>
              </a:r>
              <a:endParaRPr lang="ru-RU" altLang="ru-RU" sz="2400"/>
            </a:p>
          </p:txBody>
        </p:sp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1680" y="2976"/>
              <a:ext cx="235" cy="3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D</a:t>
              </a:r>
              <a:endParaRPr lang="ru-RU" altLang="ru-RU" sz="2400"/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1824" y="3408"/>
              <a:ext cx="211" cy="3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E</a:t>
              </a:r>
              <a:endParaRPr lang="ru-RU" altLang="ru-RU" sz="2400"/>
            </a:p>
          </p:txBody>
        </p:sp>
      </p:grpSp>
      <p:grpSp>
        <p:nvGrpSpPr>
          <p:cNvPr id="56345" name="Group 25"/>
          <p:cNvGrpSpPr>
            <a:grpSpLocks/>
          </p:cNvGrpSpPr>
          <p:nvPr/>
        </p:nvGrpSpPr>
        <p:grpSpPr bwMode="auto">
          <a:xfrm rot="5400000">
            <a:off x="5274469" y="3026569"/>
            <a:ext cx="2633662" cy="2286000"/>
            <a:chOff x="2928" y="2016"/>
            <a:chExt cx="1776" cy="1440"/>
          </a:xfrm>
        </p:grpSpPr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flipV="1">
              <a:off x="2928" y="2400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flipV="1">
              <a:off x="3984" y="2016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>
              <a:off x="3984" y="2400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>
              <a:off x="2976" y="2928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flipV="1">
              <a:off x="3792" y="292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>
              <a:off x="3792" y="3120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4368" y="316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4368" y="33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6781800" y="5448300"/>
            <a:ext cx="362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/>
              <a:t>A</a:t>
            </a:r>
            <a:endParaRPr lang="ru-RU" altLang="ru-RU" sz="2400"/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7613650" y="5448300"/>
            <a:ext cx="35137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/>
              <a:t>B</a:t>
            </a:r>
            <a:endParaRPr lang="ru-RU" altLang="ru-RU" sz="2400"/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5181600" y="5448300"/>
            <a:ext cx="34817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/>
              <a:t>C</a:t>
            </a:r>
            <a:endParaRPr lang="ru-RU" altLang="ru-RU" sz="2400"/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5715000" y="5448300"/>
            <a:ext cx="3738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/>
              <a:t>D</a:t>
            </a:r>
            <a:endParaRPr lang="ru-RU" altLang="ru-RU" sz="2400"/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6172200" y="5448300"/>
            <a:ext cx="33534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/>
              <a:t>E</a:t>
            </a:r>
            <a:endParaRPr lang="ru-RU" altLang="ru-RU" sz="2400"/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0" y="5934075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dirty="0"/>
              <a:t>Два изображения одной и той же топологии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42559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укладки корневых деревьев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скрещивания ребер (планарность)</a:t>
            </a:r>
          </a:p>
          <a:p>
            <a:r>
              <a:rPr lang="ru-RU" dirty="0" smtClean="0"/>
              <a:t>Прямолинейность ребер</a:t>
            </a:r>
          </a:p>
          <a:p>
            <a:r>
              <a:rPr lang="ru-RU" dirty="0" smtClean="0"/>
              <a:t>Строгая вертикальная монотонность – </a:t>
            </a:r>
            <a:r>
              <a:rPr lang="en-US" dirty="0" smtClean="0"/>
              <a:t>y-</a:t>
            </a:r>
            <a:r>
              <a:rPr lang="ru-RU" dirty="0" smtClean="0"/>
              <a:t>координата вершин строго больше чем у их потомков</a:t>
            </a:r>
          </a:p>
          <a:p>
            <a:r>
              <a:rPr lang="ru-RU" dirty="0" smtClean="0"/>
              <a:t>Соблюдение порядка потомков</a:t>
            </a:r>
          </a:p>
          <a:p>
            <a:pPr marL="0" indent="0">
              <a:buNone/>
            </a:pPr>
            <a:r>
              <a:rPr lang="ru-RU" i="1" dirty="0" smtClean="0"/>
              <a:t>	</a:t>
            </a:r>
            <a:r>
              <a:rPr lang="en-US" i="1" dirty="0" smtClean="0"/>
              <a:t>X</a:t>
            </a:r>
            <a:r>
              <a:rPr lang="ru-RU" baseline="-25000" dirty="0" smtClean="0"/>
              <a:t>левого потомка</a:t>
            </a:r>
            <a:r>
              <a:rPr lang="en-US" dirty="0" smtClean="0"/>
              <a:t> ≤ </a:t>
            </a:r>
            <a:r>
              <a:rPr lang="en-US" i="1" dirty="0" smtClean="0"/>
              <a:t>X</a:t>
            </a:r>
            <a:r>
              <a:rPr lang="ru-RU" baseline="-25000" dirty="0" smtClean="0"/>
              <a:t>вершины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ru-RU" baseline="-25000" dirty="0" smtClean="0"/>
              <a:t>правого потомка</a:t>
            </a:r>
            <a:endParaRPr lang="ru-RU" baseline="-25000" dirty="0"/>
          </a:p>
        </p:txBody>
      </p:sp>
      <p:pic>
        <p:nvPicPr>
          <p:cNvPr id="1026" name="Picture 2" descr="https://upload.wikimedia.org/wikipedia/commons/thumb/f/f7/Binary_tree.svg/192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56792"/>
            <a:ext cx="2016224" cy="16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бинарное дере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077072"/>
            <a:ext cx="40862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Д. Кнута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Правое – Корень – Левое (ПКЛ)</a:t>
            </a:r>
          </a:p>
          <a:p>
            <a:r>
              <a:rPr lang="ru-RU" dirty="0" smtClean="0"/>
              <a:t>Шаг вниз, нарисовать правое дерево рекурсивно;</a:t>
            </a:r>
          </a:p>
          <a:p>
            <a:r>
              <a:rPr lang="ru-RU" dirty="0" smtClean="0"/>
              <a:t>Шаг вверх, шаг влево, нарисовать корень</a:t>
            </a:r>
          </a:p>
          <a:p>
            <a:r>
              <a:rPr lang="ru-RU" dirty="0" smtClean="0"/>
              <a:t>Шаг вниз, нарисовать левое поддерево рекурсивно;</a:t>
            </a:r>
          </a:p>
          <a:p>
            <a:pPr marL="0" indent="0">
              <a:buNone/>
            </a:pPr>
            <a:r>
              <a:rPr lang="ru-RU" dirty="0" smtClean="0"/>
              <a:t>Возможны варианты</a:t>
            </a:r>
          </a:p>
          <a:p>
            <a:pPr marL="0" indent="0">
              <a:buNone/>
            </a:pPr>
            <a:r>
              <a:rPr lang="ru-RU" dirty="0" smtClean="0"/>
              <a:t> ЛКП, КЛП, КПЛ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8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обозначения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Полные бинарные деревья:</a:t>
            </a:r>
          </a:p>
          <a:p>
            <a:pPr marL="0" indent="0">
              <a:buNone/>
            </a:pPr>
            <a:r>
              <a:rPr lang="en-US" i="1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 = </a:t>
            </a:r>
            <a:r>
              <a:rPr lang="en-US" i="1" dirty="0" smtClean="0"/>
              <a:t>e	</a:t>
            </a:r>
            <a:r>
              <a:rPr lang="ru-RU" i="1" dirty="0" smtClean="0"/>
              <a:t> (Корень дерева)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-1</a:t>
            </a:r>
            <a:r>
              <a:rPr lang="ru-RU" baseline="-25000" dirty="0" smtClean="0"/>
              <a:t> </a:t>
            </a:r>
            <a:r>
              <a:rPr lang="ru-RU" dirty="0" smtClean="0">
                <a:sym typeface="Symbol"/>
              </a:rPr>
              <a:t>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-1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i="1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≥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</a:p>
          <a:p>
            <a:pPr marL="0" indent="0">
              <a:buNone/>
            </a:pPr>
            <a:r>
              <a:rPr lang="en-US" i="1" dirty="0" err="1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порядок дерева</a:t>
            </a:r>
            <a:endParaRPr lang="en-US" dirty="0"/>
          </a:p>
          <a:p>
            <a:pPr>
              <a:buFont typeface="Symbol"/>
              <a:buChar char="Å"/>
            </a:pPr>
            <a:r>
              <a:rPr lang="en-US" dirty="0" smtClean="0">
                <a:sym typeface="Symbol"/>
              </a:rPr>
              <a:t>- </a:t>
            </a:r>
            <a:r>
              <a:rPr lang="ru-RU" dirty="0" smtClean="0">
                <a:sym typeface="Symbol"/>
              </a:rPr>
              <a:t>операция склейки двух поддеревьев</a:t>
            </a:r>
          </a:p>
          <a:p>
            <a:r>
              <a:rPr lang="ru-RU" dirty="0" smtClean="0">
                <a:sym typeface="Symbol"/>
              </a:rPr>
              <a:t>Деревья Фибоначчи</a:t>
            </a:r>
          </a:p>
          <a:p>
            <a:pPr marL="0" indent="0">
              <a:buNone/>
            </a:pPr>
            <a:r>
              <a:rPr lang="en-US" i="1" dirty="0" smtClean="0">
                <a:sym typeface="Symbol"/>
              </a:rPr>
              <a:t>F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e	</a:t>
            </a:r>
            <a:r>
              <a:rPr lang="en-US" dirty="0" smtClean="0">
                <a:sym typeface="Symbol"/>
              </a:rPr>
              <a:t>		</a:t>
            </a:r>
            <a:r>
              <a:rPr lang="en-US" i="1" dirty="0" smtClean="0">
                <a:sym typeface="Symbol"/>
              </a:rPr>
              <a:t>F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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e</a:t>
            </a:r>
          </a:p>
          <a:p>
            <a:pPr marL="0" indent="0">
              <a:buNone/>
            </a:pPr>
            <a:r>
              <a:rPr lang="en-US" i="1" dirty="0" smtClean="0">
                <a:sym typeface="Symbol"/>
              </a:rPr>
              <a:t>F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F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baseline="-25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</a:t>
            </a:r>
            <a:r>
              <a:rPr lang="ru-RU" dirty="0">
                <a:sym typeface="Symbol"/>
              </a:rPr>
              <a:t> </a:t>
            </a:r>
            <a:r>
              <a:rPr lang="en-US" i="1" dirty="0" smtClean="0">
                <a:sym typeface="Symbol"/>
              </a:rPr>
              <a:t>F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baseline="-25000" dirty="0" smtClean="0">
                <a:sym typeface="Symbol"/>
              </a:rPr>
              <a:t>-2</a:t>
            </a:r>
            <a:r>
              <a:rPr lang="en-US" dirty="0" smtClean="0">
                <a:sym typeface="Symbol"/>
              </a:rPr>
              <a:t> 	</a:t>
            </a:r>
            <a:r>
              <a:rPr lang="ru-RU" dirty="0" smtClean="0"/>
              <a:t>для </a:t>
            </a:r>
            <a:r>
              <a:rPr lang="en-US" i="1" dirty="0" err="1"/>
              <a:t>i</a:t>
            </a:r>
            <a:r>
              <a:rPr lang="ru-RU" dirty="0"/>
              <a:t>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1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Число вершин:	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F</a:t>
            </a:r>
            <a:r>
              <a:rPr lang="en-US" dirty="0" smtClean="0"/>
              <a:t>(0) = 0,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 smtClean="0"/>
              <a:t>(1) = 1,</a:t>
            </a:r>
          </a:p>
          <a:p>
            <a:pPr marL="0" indent="0">
              <a:buNone/>
            </a:pP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i="1" baseline="-25000" dirty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- 1) +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F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- 2) + 1 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en-US" i="1" dirty="0" err="1"/>
              <a:t>i</a:t>
            </a:r>
            <a:r>
              <a:rPr lang="ru-RU" dirty="0"/>
              <a:t>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1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3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вертикальной укладке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Вершины имеют целочисленные координаты из </a:t>
            </a:r>
            <a:r>
              <a:rPr lang="ru-RU" dirty="0" smtClean="0">
                <a:cs typeface="Times New Roman"/>
              </a:rPr>
              <a:t>ℤ</a:t>
            </a:r>
            <a:r>
              <a:rPr lang="en-US" baseline="30000" dirty="0" smtClean="0">
                <a:cs typeface="Times New Roman"/>
              </a:rPr>
              <a:t>2</a:t>
            </a:r>
          </a:p>
          <a:p>
            <a:r>
              <a:rPr lang="ru-RU" dirty="0" smtClean="0">
                <a:cs typeface="Times New Roman"/>
              </a:rPr>
              <a:t>Ребра – отрезки прямых</a:t>
            </a:r>
          </a:p>
          <a:p>
            <a:r>
              <a:rPr lang="ru-RU" dirty="0" smtClean="0">
                <a:cs typeface="Times New Roman"/>
              </a:rPr>
              <a:t>Потомок имеет большую координату, чем родитель (ось </a:t>
            </a:r>
            <a:r>
              <a:rPr lang="en-US" dirty="0" smtClean="0">
                <a:cs typeface="Times New Roman"/>
              </a:rPr>
              <a:t>Y </a:t>
            </a:r>
            <a:r>
              <a:rPr lang="ru-RU" dirty="0" smtClean="0">
                <a:cs typeface="Times New Roman"/>
              </a:rPr>
              <a:t>направлена вниз)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392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301</Words>
  <Application>Microsoft Office PowerPoint</Application>
  <PresentationFormat>Экран (4:3)</PresentationFormat>
  <Paragraphs>120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Визуализация данных</vt:lpstr>
      <vt:lpstr>Укладка деревьев</vt:lpstr>
      <vt:lpstr>Какие бывают деревья? </vt:lpstr>
      <vt:lpstr>Презентация PowerPoint</vt:lpstr>
      <vt:lpstr>Как изобразить дерево?  Топология дерева</vt:lpstr>
      <vt:lpstr>Правила укладки корневых деревьев</vt:lpstr>
      <vt:lpstr>Алгоритм Д. Кнута</vt:lpstr>
      <vt:lpstr>Некоторые обозначения</vt:lpstr>
      <vt:lpstr>Требования к вертикальной укладке</vt:lpstr>
      <vt:lpstr>Площадь укладки деревьев</vt:lpstr>
      <vt:lpstr>Доказательство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alex</cp:lastModifiedBy>
  <cp:revision>68</cp:revision>
  <dcterms:created xsi:type="dcterms:W3CDTF">2018-02-06T20:44:58Z</dcterms:created>
  <dcterms:modified xsi:type="dcterms:W3CDTF">2018-02-11T22:59:54Z</dcterms:modified>
</cp:coreProperties>
</file>