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78" r:id="rId4"/>
    <p:sldId id="277" r:id="rId5"/>
    <p:sldId id="279"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81" r:id="rId24"/>
    <p:sldId id="282" r:id="rId25"/>
    <p:sldId id="283" r:id="rId26"/>
    <p:sldId id="280"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100" d="100"/>
          <a:sy n="100" d="100"/>
        </p:scale>
        <p:origin x="-1860" y="-5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B1A8E5-CDF1-4F51-925F-863258DF532F}" type="datetimeFigureOut">
              <a:rPr lang="ru-RU" smtClean="0"/>
              <a:t>05.02.2019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CE0A2F-D938-408D-B71E-071A60BBADA8}" type="slidenum">
              <a:rPr lang="ru-RU" smtClean="0"/>
              <a:t>‹#›</a:t>
            </a:fld>
            <a:endParaRPr lang="ru-RU"/>
          </a:p>
        </p:txBody>
      </p:sp>
    </p:spTree>
    <p:extLst>
      <p:ext uri="{BB962C8B-B14F-4D97-AF65-F5344CB8AC3E}">
        <p14:creationId xmlns:p14="http://schemas.microsoft.com/office/powerpoint/2010/main" val="140495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eaLnBrk="1" hangingPunct="1"/>
            <a:fld id="{A71D7373-0706-46CC-A113-8937545F74E4}" type="slidenum">
              <a:rPr lang="nl-NL" altLang="ru-RU" sz="1200">
                <a:solidFill>
                  <a:schemeClr val="tx1"/>
                </a:solidFill>
              </a:rPr>
              <a:pPr eaLnBrk="1" hangingPunct="1"/>
              <a:t>2</a:t>
            </a:fld>
            <a:endParaRPr lang="nl-NL" altLang="ru-RU" sz="1200">
              <a:solidFill>
                <a:schemeClr val="tx1"/>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86BEA6F0-5DFA-4BD7-B20A-61B8B65EE881}" type="slidenum">
              <a:rPr lang="nl-NL" altLang="ru-RU" sz="1200">
                <a:solidFill>
                  <a:schemeClr val="tx1"/>
                </a:solidFill>
              </a:rPr>
              <a:pPr algn="r" eaLnBrk="1" hangingPunct="1"/>
              <a:t>12</a:t>
            </a:fld>
            <a:endParaRPr lang="nl-NL" altLang="ru-RU" sz="1200">
              <a:solidFill>
                <a:schemeClr val="tx1"/>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EE77D226-CDEB-49EF-A97B-282DB4E68AAF}" type="slidenum">
              <a:rPr lang="nl-NL" altLang="ru-RU" sz="1200">
                <a:solidFill>
                  <a:schemeClr val="tx1"/>
                </a:solidFill>
              </a:rPr>
              <a:pPr algn="r" eaLnBrk="1" hangingPunct="1"/>
              <a:t>13</a:t>
            </a:fld>
            <a:endParaRPr lang="nl-NL" altLang="ru-RU" sz="1200">
              <a:solidFill>
                <a:schemeClr val="tx1"/>
              </a:solidFill>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3E77D9F0-0B58-46CA-830A-DEB94181094D}" type="slidenum">
              <a:rPr lang="nl-NL" altLang="ru-RU" sz="1200">
                <a:solidFill>
                  <a:schemeClr val="tx1"/>
                </a:solidFill>
              </a:rPr>
              <a:pPr algn="r" eaLnBrk="1" hangingPunct="1"/>
              <a:t>14</a:t>
            </a:fld>
            <a:endParaRPr lang="nl-NL" altLang="ru-RU" sz="1200">
              <a:solidFill>
                <a:schemeClr val="tx1"/>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D3310B42-D14E-484D-BA49-BA5B81A78A30}" type="slidenum">
              <a:rPr lang="nl-NL" altLang="ru-RU" sz="1200">
                <a:solidFill>
                  <a:schemeClr val="tx1"/>
                </a:solidFill>
              </a:rPr>
              <a:pPr algn="r" eaLnBrk="1" hangingPunct="1"/>
              <a:t>15</a:t>
            </a:fld>
            <a:endParaRPr lang="nl-NL" altLang="ru-RU" sz="1200">
              <a:solidFill>
                <a:schemeClr val="tx1"/>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F6F35366-74B8-4EBD-9C10-8055EFAF56AE}" type="slidenum">
              <a:rPr lang="nl-NL" altLang="ru-RU" sz="1200">
                <a:solidFill>
                  <a:schemeClr val="tx1"/>
                </a:solidFill>
              </a:rPr>
              <a:pPr algn="r" eaLnBrk="1" hangingPunct="1"/>
              <a:t>16</a:t>
            </a:fld>
            <a:endParaRPr lang="nl-NL" altLang="ru-RU" sz="1200">
              <a:solidFill>
                <a:schemeClr val="tx1"/>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8C1B9180-F592-41A9-A3AD-8A1E1C785E30}" type="slidenum">
              <a:rPr lang="nl-NL" altLang="ru-RU" sz="1200">
                <a:solidFill>
                  <a:schemeClr val="tx1"/>
                </a:solidFill>
              </a:rPr>
              <a:pPr algn="r" eaLnBrk="1" hangingPunct="1"/>
              <a:t>17</a:t>
            </a:fld>
            <a:endParaRPr lang="nl-NL" altLang="ru-RU" sz="1200">
              <a:solidFill>
                <a:schemeClr val="tx1"/>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B2B12DBC-5D65-4D53-936F-90A8388F93CD}" type="slidenum">
              <a:rPr lang="nl-NL" altLang="ru-RU" sz="1200">
                <a:solidFill>
                  <a:schemeClr val="tx1"/>
                </a:solidFill>
              </a:rPr>
              <a:pPr algn="r" eaLnBrk="1" hangingPunct="1"/>
              <a:t>18</a:t>
            </a:fld>
            <a:endParaRPr lang="nl-NL" altLang="ru-RU"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eaLnBrk="1" hangingPunct="1"/>
            <a:fld id="{63F240A4-48DC-40C0-8C55-B34BE00CEE51}" type="slidenum">
              <a:rPr lang="nl-NL" altLang="ru-RU" sz="1200">
                <a:solidFill>
                  <a:schemeClr val="tx1"/>
                </a:solidFill>
              </a:rPr>
              <a:pPr eaLnBrk="1" hangingPunct="1"/>
              <a:t>19</a:t>
            </a:fld>
            <a:endParaRPr lang="nl-NL" altLang="ru-RU" sz="1200">
              <a:solidFill>
                <a:schemeClr val="tx1"/>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613AC865-5D07-41CC-AE3E-DC4E14730868}" type="slidenum">
              <a:rPr lang="nl-NL" altLang="ru-RU" sz="1200">
                <a:solidFill>
                  <a:schemeClr val="tx1"/>
                </a:solidFill>
              </a:rPr>
              <a:pPr algn="r" eaLnBrk="1" hangingPunct="1"/>
              <a:t>20</a:t>
            </a:fld>
            <a:endParaRPr lang="nl-NL" altLang="ru-RU" sz="1200">
              <a:solidFill>
                <a:schemeClr val="tx1"/>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4E58CCD7-6F51-4F75-BEDE-17901A6E4AC9}" type="slidenum">
              <a:rPr lang="nl-NL" altLang="ru-RU" sz="1200">
                <a:solidFill>
                  <a:schemeClr val="tx1"/>
                </a:solidFill>
              </a:rPr>
              <a:pPr algn="r" eaLnBrk="1" hangingPunct="1"/>
              <a:t>21</a:t>
            </a:fld>
            <a:endParaRPr lang="nl-NL" altLang="ru-RU" sz="1200">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CECE58E6-8569-4A22-AD86-C41A6457B13C}" type="slidenum">
              <a:rPr lang="en-GB" altLang="ru-RU"/>
              <a:pPr/>
              <a:t>3</a:t>
            </a:fld>
            <a:endParaRPr lang="en-GB" altLang="ru-RU"/>
          </a:p>
        </p:txBody>
      </p:sp>
      <p:sp>
        <p:nvSpPr>
          <p:cNvPr id="58369" name="Text Box 1"/>
          <p:cNvSpPr txBox="1">
            <a:spLocks noChangeArrowheads="1"/>
          </p:cNvSpPr>
          <p:nvPr/>
        </p:nvSpPr>
        <p:spPr bwMode="auto">
          <a:xfrm>
            <a:off x="1143000" y="685512"/>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ru-RU"/>
          </a:p>
        </p:txBody>
      </p:sp>
      <p:sp>
        <p:nvSpPr>
          <p:cNvPr id="58370" name="Rectangle 2"/>
          <p:cNvSpPr txBox="1">
            <a:spLocks noChangeArrowheads="1"/>
          </p:cNvSpPr>
          <p:nvPr>
            <p:ph type="body"/>
          </p:nvPr>
        </p:nvSpPr>
        <p:spPr bwMode="auto">
          <a:xfrm>
            <a:off x="686361" y="4342535"/>
            <a:ext cx="54838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778FACDC-464B-437E-8C5F-9D1E34DD23C2}" type="slidenum">
              <a:rPr lang="nl-NL" altLang="ru-RU" sz="1200">
                <a:solidFill>
                  <a:schemeClr val="tx1"/>
                </a:solidFill>
              </a:rPr>
              <a:pPr algn="r" eaLnBrk="1" hangingPunct="1"/>
              <a:t>22</a:t>
            </a:fld>
            <a:endParaRPr lang="nl-NL" altLang="ru-RU"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0CDE10-0623-469D-AD8B-E4CE81DC6DC7}" type="slidenum">
              <a:rPr lang="en-US" altLang="ru-RU"/>
              <a:pPr/>
              <a:t>23</a:t>
            </a:fld>
            <a:endParaRPr lang="en-US" altLang="ru-RU"/>
          </a:p>
        </p:txBody>
      </p:sp>
      <p:sp>
        <p:nvSpPr>
          <p:cNvPr id="19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ru-RU"/>
              <a:t>Log demo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A975EDE-E495-49FB-80A9-CB3ADF123AA6}" type="slidenum">
              <a:rPr lang="en-GB" altLang="ru-RU"/>
              <a:pPr/>
              <a:t>24</a:t>
            </a:fld>
            <a:endParaRPr lang="en-GB" altLang="ru-RU"/>
          </a:p>
        </p:txBody>
      </p:sp>
      <p:sp>
        <p:nvSpPr>
          <p:cNvPr id="72705" name="Text Box 1"/>
          <p:cNvSpPr txBox="1">
            <a:spLocks noChangeArrowheads="1"/>
          </p:cNvSpPr>
          <p:nvPr/>
        </p:nvSpPr>
        <p:spPr bwMode="auto">
          <a:xfrm>
            <a:off x="1143000" y="685512"/>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ru-RU"/>
          </a:p>
        </p:txBody>
      </p:sp>
      <p:sp>
        <p:nvSpPr>
          <p:cNvPr id="72706" name="Rectangle 2"/>
          <p:cNvSpPr txBox="1">
            <a:spLocks noChangeArrowheads="1"/>
          </p:cNvSpPr>
          <p:nvPr>
            <p:ph type="body"/>
          </p:nvPr>
        </p:nvSpPr>
        <p:spPr bwMode="auto">
          <a:xfrm>
            <a:off x="686361" y="4342535"/>
            <a:ext cx="54838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6E94591-8EB5-4CB7-9D2B-F437263694A2}" type="slidenum">
              <a:rPr lang="en-GB" altLang="ru-RU"/>
              <a:pPr/>
              <a:t>26</a:t>
            </a:fld>
            <a:endParaRPr lang="en-GB" altLang="ru-RU"/>
          </a:p>
        </p:txBody>
      </p:sp>
      <p:sp>
        <p:nvSpPr>
          <p:cNvPr id="81921" name="Text Box 1"/>
          <p:cNvSpPr txBox="1">
            <a:spLocks noChangeArrowheads="1"/>
          </p:cNvSpPr>
          <p:nvPr/>
        </p:nvSpPr>
        <p:spPr bwMode="auto">
          <a:xfrm>
            <a:off x="1210236" y="694171"/>
            <a:ext cx="4436129" cy="342755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ru-RU"/>
          </a:p>
        </p:txBody>
      </p:sp>
      <p:sp>
        <p:nvSpPr>
          <p:cNvPr id="81922" name="Rectangle 2"/>
          <p:cNvSpPr txBox="1">
            <a:spLocks noChangeArrowheads="1"/>
          </p:cNvSpPr>
          <p:nvPr>
            <p:ph type="body"/>
          </p:nvPr>
        </p:nvSpPr>
        <p:spPr bwMode="auto">
          <a:xfrm>
            <a:off x="686361" y="4342535"/>
            <a:ext cx="54838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934330E-9932-4E94-8C48-4948BD83ECD4}" type="slidenum">
              <a:rPr lang="en-GB" altLang="ru-RU"/>
              <a:pPr/>
              <a:t>4</a:t>
            </a:fld>
            <a:endParaRPr lang="en-GB" altLang="ru-RU"/>
          </a:p>
        </p:txBody>
      </p:sp>
      <p:sp>
        <p:nvSpPr>
          <p:cNvPr id="56321" name="Rectangle 1"/>
          <p:cNvSpPr txBox="1">
            <a:spLocks noChangeArrowheads="1"/>
          </p:cNvSpPr>
          <p:nvPr>
            <p:ph type="sldImg"/>
          </p:nvPr>
        </p:nvSpPr>
        <p:spPr bwMode="auto">
          <a:xfrm>
            <a:off x="1143000" y="693738"/>
            <a:ext cx="4568825" cy="34274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p:cNvSpPr txBox="1">
            <a:spLocks noChangeArrowheads="1"/>
          </p:cNvSpPr>
          <p:nvPr>
            <p:ph type="body" idx="1"/>
          </p:nvPr>
        </p:nvSpPr>
        <p:spPr bwMode="auto">
          <a:xfrm>
            <a:off x="686361" y="4342535"/>
            <a:ext cx="5483879"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3459563-861C-4D30-96FC-ADE229A6AEB4}" type="slidenum">
              <a:rPr lang="en-GB" altLang="ru-RU"/>
              <a:pPr/>
              <a:t>5</a:t>
            </a:fld>
            <a:endParaRPr lang="en-GB" altLang="ru-RU"/>
          </a:p>
        </p:txBody>
      </p:sp>
      <p:sp>
        <p:nvSpPr>
          <p:cNvPr id="60417" name="Text Box 1"/>
          <p:cNvSpPr txBox="1">
            <a:spLocks noChangeArrowheads="1"/>
          </p:cNvSpPr>
          <p:nvPr/>
        </p:nvSpPr>
        <p:spPr bwMode="auto">
          <a:xfrm>
            <a:off x="1210236" y="694171"/>
            <a:ext cx="4436129" cy="342755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ru-RU"/>
          </a:p>
        </p:txBody>
      </p:sp>
      <p:sp>
        <p:nvSpPr>
          <p:cNvPr id="60418" name="Rectangle 2"/>
          <p:cNvSpPr txBox="1">
            <a:spLocks noChangeArrowheads="1"/>
          </p:cNvSpPr>
          <p:nvPr>
            <p:ph type="body"/>
          </p:nvPr>
        </p:nvSpPr>
        <p:spPr bwMode="auto">
          <a:xfrm>
            <a:off x="686361" y="4342535"/>
            <a:ext cx="54838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eaLnBrk="1" hangingPunct="1"/>
            <a:fld id="{A61FF626-090D-4C6C-9A18-EEF4722F12A6}" type="slidenum">
              <a:rPr lang="nl-NL" altLang="ru-RU" sz="1200">
                <a:solidFill>
                  <a:schemeClr val="tx1"/>
                </a:solidFill>
              </a:rPr>
              <a:pPr eaLnBrk="1" hangingPunct="1"/>
              <a:t>6</a:t>
            </a:fld>
            <a:endParaRPr lang="nl-NL" altLang="ru-RU" sz="1200">
              <a:solidFill>
                <a:schemeClr val="tx1"/>
              </a:solidFill>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eaLnBrk="1" hangingPunct="1"/>
            <a:fld id="{02DF3DB4-522B-4D22-84EF-F483C24680B9}" type="slidenum">
              <a:rPr lang="nl-NL" altLang="ru-RU" sz="1200">
                <a:solidFill>
                  <a:schemeClr val="tx1"/>
                </a:solidFill>
              </a:rPr>
              <a:pPr eaLnBrk="1" hangingPunct="1"/>
              <a:t>8</a:t>
            </a:fld>
            <a:endParaRPr lang="nl-NL" altLang="ru-RU" sz="1200">
              <a:solidFill>
                <a:schemeClr val="tx1"/>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eaLnBrk="1" hangingPunct="1"/>
            <a:fld id="{FBD85C8A-EAC6-418D-9876-1333CF7BF1C0}" type="slidenum">
              <a:rPr lang="nl-NL" altLang="ru-RU" sz="1200">
                <a:solidFill>
                  <a:schemeClr val="tx1"/>
                </a:solidFill>
              </a:rPr>
              <a:pPr eaLnBrk="1" hangingPunct="1"/>
              <a:t>9</a:t>
            </a:fld>
            <a:endParaRPr lang="nl-NL" altLang="ru-RU" sz="1200">
              <a:solidFill>
                <a:schemeClr val="tx1"/>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B3240B66-7356-4C50-88D0-59CE85E882A1}" type="slidenum">
              <a:rPr lang="nl-NL" altLang="ru-RU" sz="1200">
                <a:solidFill>
                  <a:schemeClr val="tx1"/>
                </a:solidFill>
              </a:rPr>
              <a:pPr algn="r" eaLnBrk="1" hangingPunct="1"/>
              <a:t>10</a:t>
            </a:fld>
            <a:endParaRPr lang="nl-NL" altLang="ru-RU" sz="1200">
              <a:solidFill>
                <a:schemeClr val="tx1"/>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r" eaLnBrk="1" hangingPunct="1"/>
            <a:fld id="{CFE17520-9345-4207-BF06-E0BDE91B937F}" type="slidenum">
              <a:rPr lang="nl-NL" altLang="ru-RU" sz="1200">
                <a:solidFill>
                  <a:schemeClr val="tx1"/>
                </a:solidFill>
              </a:rPr>
              <a:pPr algn="r" eaLnBrk="1" hangingPunct="1"/>
              <a:t>11</a:t>
            </a:fld>
            <a:endParaRPr lang="nl-NL" altLang="ru-RU" sz="1200">
              <a:solidFill>
                <a:schemeClr val="tx1"/>
              </a:solidFill>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E8FAAA5-A14A-44C9-AE63-B0B7E46459D5}" type="datetimeFigureOut">
              <a:rPr lang="ru-RU" smtClean="0"/>
              <a:t>05.02.2019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7622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E8FAAA5-A14A-44C9-AE63-B0B7E46459D5}" type="datetimeFigureOut">
              <a:rPr lang="ru-RU" smtClean="0"/>
              <a:t>05.02.2019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75215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E8FAAA5-A14A-44C9-AE63-B0B7E46459D5}" type="datetimeFigureOut">
              <a:rPr lang="ru-RU" smtClean="0"/>
              <a:t>05.02.2019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377367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6480" y="273629"/>
            <a:ext cx="8225280" cy="1140600"/>
          </a:xfrm>
        </p:spPr>
        <p:txBody>
          <a:bodyPr/>
          <a:lstStyle/>
          <a:p>
            <a:r>
              <a:rPr lang="ru-RU" smtClean="0"/>
              <a:t>Образец заголовка</a:t>
            </a:r>
            <a:endParaRPr lang="ru-RU"/>
          </a:p>
        </p:txBody>
      </p:sp>
      <p:sp>
        <p:nvSpPr>
          <p:cNvPr id="3" name="Дата 2"/>
          <p:cNvSpPr>
            <a:spLocks noGrp="1"/>
          </p:cNvSpPr>
          <p:nvPr>
            <p:ph type="dt" idx="10"/>
          </p:nvPr>
        </p:nvSpPr>
        <p:spPr>
          <a:xfrm>
            <a:off x="456480" y="6247376"/>
            <a:ext cx="2125440" cy="472370"/>
          </a:xfrm>
        </p:spPr>
        <p:txBody>
          <a:bodyPr/>
          <a:lstStyle>
            <a:lvl1pPr>
              <a:defRPr/>
            </a:lvl1pPr>
          </a:lstStyle>
          <a:p>
            <a:endParaRPr lang="en-GB" altLang="ru-RU"/>
          </a:p>
        </p:txBody>
      </p:sp>
      <p:sp>
        <p:nvSpPr>
          <p:cNvPr id="4" name="Нижний колонтитул 3"/>
          <p:cNvSpPr>
            <a:spLocks noGrp="1"/>
          </p:cNvSpPr>
          <p:nvPr>
            <p:ph type="ftr" idx="11"/>
          </p:nvPr>
        </p:nvSpPr>
        <p:spPr>
          <a:xfrm>
            <a:off x="3127680" y="6247376"/>
            <a:ext cx="2894400" cy="472370"/>
          </a:xfrm>
        </p:spPr>
        <p:txBody>
          <a:bodyPr/>
          <a:lstStyle>
            <a:lvl1pPr>
              <a:defRPr/>
            </a:lvl1pPr>
          </a:lstStyle>
          <a:p>
            <a:endParaRPr lang="en-GB" altLang="ru-RU"/>
          </a:p>
        </p:txBody>
      </p:sp>
      <p:sp>
        <p:nvSpPr>
          <p:cNvPr id="5" name="Номер слайда 4"/>
          <p:cNvSpPr>
            <a:spLocks noGrp="1"/>
          </p:cNvSpPr>
          <p:nvPr>
            <p:ph type="sldNum" idx="12"/>
          </p:nvPr>
        </p:nvSpPr>
        <p:spPr>
          <a:xfrm>
            <a:off x="6556320" y="6247376"/>
            <a:ext cx="2125440" cy="472370"/>
          </a:xfrm>
        </p:spPr>
        <p:txBody>
          <a:bodyPr/>
          <a:lstStyle>
            <a:lvl1pPr>
              <a:defRPr/>
            </a:lvl1pPr>
          </a:lstStyle>
          <a:p>
            <a:fld id="{0A9E6697-7033-4513-8DAE-EE608894D5B4}" type="slidenum">
              <a:rPr lang="en-GB" altLang="ru-RU"/>
              <a:pPr/>
              <a:t>‹#›</a:t>
            </a:fld>
            <a:endParaRPr lang="en-GB" altLang="ru-RU"/>
          </a:p>
        </p:txBody>
      </p:sp>
    </p:spTree>
    <p:extLst>
      <p:ext uri="{BB962C8B-B14F-4D97-AF65-F5344CB8AC3E}">
        <p14:creationId xmlns:p14="http://schemas.microsoft.com/office/powerpoint/2010/main" val="115108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E8FAAA5-A14A-44C9-AE63-B0B7E46459D5}" type="datetimeFigureOut">
              <a:rPr lang="ru-RU" smtClean="0"/>
              <a:t>05.02.2019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85387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E8FAAA5-A14A-44C9-AE63-B0B7E46459D5}" type="datetimeFigureOut">
              <a:rPr lang="ru-RU" smtClean="0"/>
              <a:t>05.02.2019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71808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E8FAAA5-A14A-44C9-AE63-B0B7E46459D5}" type="datetimeFigureOut">
              <a:rPr lang="ru-RU" smtClean="0"/>
              <a:t>05.02.2019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330857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E8FAAA5-A14A-44C9-AE63-B0B7E46459D5}" type="datetimeFigureOut">
              <a:rPr lang="ru-RU" smtClean="0"/>
              <a:t>05.02.2019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94406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E8FAAA5-A14A-44C9-AE63-B0B7E46459D5}" type="datetimeFigureOut">
              <a:rPr lang="ru-RU" smtClean="0"/>
              <a:t>05.02.2019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58944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E8FAAA5-A14A-44C9-AE63-B0B7E46459D5}" type="datetimeFigureOut">
              <a:rPr lang="ru-RU" smtClean="0"/>
              <a:t>05.02.2019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273421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E8FAAA5-A14A-44C9-AE63-B0B7E46459D5}" type="datetimeFigureOut">
              <a:rPr lang="ru-RU" smtClean="0"/>
              <a:t>05.02.2019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258138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E8FAAA5-A14A-44C9-AE63-B0B7E46459D5}" type="datetimeFigureOut">
              <a:rPr lang="ru-RU" smtClean="0"/>
              <a:t>05.02.2019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43101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FAAA5-A14A-44C9-AE63-B0B7E46459D5}" type="datetimeFigureOut">
              <a:rPr lang="ru-RU" smtClean="0"/>
              <a:t>05.02.2019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E71F4-764E-4B55-B4DF-8EF2746654EB}" type="slidenum">
              <a:rPr lang="ru-RU" smtClean="0"/>
              <a:t>‹#›</a:t>
            </a:fld>
            <a:endParaRPr lang="ru-RU"/>
          </a:p>
        </p:txBody>
      </p:sp>
    </p:spTree>
    <p:extLst>
      <p:ext uri="{BB962C8B-B14F-4D97-AF65-F5344CB8AC3E}">
        <p14:creationId xmlns:p14="http://schemas.microsoft.com/office/powerpoint/2010/main" val="2472459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file:///\\Users\jdhunter\Desktop\tex\talks\scipy04\scipy04.ppt#pie%20%20demo"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matplotlib.sourceforge.net/api/pyplot_api.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Визуализация данных</a:t>
            </a:r>
            <a:endParaRPr lang="ru-RU" dirty="0"/>
          </a:p>
        </p:txBody>
      </p:sp>
      <p:sp>
        <p:nvSpPr>
          <p:cNvPr id="3" name="Подзаголовок 2"/>
          <p:cNvSpPr>
            <a:spLocks noGrp="1"/>
          </p:cNvSpPr>
          <p:nvPr>
            <p:ph type="subTitle" idx="1"/>
          </p:nvPr>
        </p:nvSpPr>
        <p:spPr/>
        <p:txBody>
          <a:bodyPr/>
          <a:lstStyle/>
          <a:p>
            <a:r>
              <a:rPr lang="ru-RU" dirty="0" smtClean="0"/>
              <a:t>Лекции доступны онлайн по адресу</a:t>
            </a:r>
            <a:endParaRPr lang="en-US" dirty="0" smtClean="0"/>
          </a:p>
          <a:p>
            <a:r>
              <a:rPr lang="en-US" dirty="0" smtClean="0"/>
              <a:t>http://github.com/a-vodka/dv</a:t>
            </a:r>
            <a:endParaRPr lang="ru-RU" dirty="0"/>
          </a:p>
        </p:txBody>
      </p:sp>
    </p:spTree>
    <p:extLst>
      <p:ext uri="{BB962C8B-B14F-4D97-AF65-F5344CB8AC3E}">
        <p14:creationId xmlns:p14="http://schemas.microsoft.com/office/powerpoint/2010/main" val="414428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dirty="0" err="1" smtClean="0"/>
              <a:t>Matplotlib.pyplot</a:t>
            </a:r>
            <a:r>
              <a:rPr lang="nl-NL" dirty="0" smtClean="0"/>
              <a:t> basic </a:t>
            </a:r>
            <a:r>
              <a:rPr lang="nl-NL" dirty="0" err="1" smtClean="0"/>
              <a:t>example</a:t>
            </a:r>
            <a:endParaRPr lang="nl-NL" dirty="0" smtClean="0"/>
          </a:p>
        </p:txBody>
      </p:sp>
      <p:sp>
        <p:nvSpPr>
          <p:cNvPr id="8195" name="Rectangle 5"/>
          <p:cNvSpPr>
            <a:spLocks noChangeArrowheads="1"/>
          </p:cNvSpPr>
          <p:nvPr/>
        </p:nvSpPr>
        <p:spPr bwMode="auto">
          <a:xfrm>
            <a:off x="323850" y="4652963"/>
            <a:ext cx="5113338" cy="156210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200">
                <a:latin typeface="Courier New" pitchFamily="49" charset="0"/>
              </a:rPr>
              <a:t>import numpy as np </a:t>
            </a:r>
          </a:p>
          <a:p>
            <a:pPr algn="l" eaLnBrk="1" hangingPunct="1"/>
            <a:r>
              <a:rPr lang="nl-NL" altLang="ru-RU" sz="1200">
                <a:latin typeface="Courier New" pitchFamily="49" charset="0"/>
              </a:rPr>
              <a:t>import matplotlib.pyplot as plt </a:t>
            </a:r>
          </a:p>
          <a:p>
            <a:pPr algn="l" eaLnBrk="1" hangingPunct="1"/>
            <a:endParaRPr lang="nl-NL" altLang="ru-RU" sz="1200">
              <a:latin typeface="Courier New" pitchFamily="49" charset="0"/>
            </a:endParaRPr>
          </a:p>
          <a:p>
            <a:pPr algn="l" eaLnBrk="1" hangingPunct="1"/>
            <a:r>
              <a:rPr lang="nl-NL" altLang="ru-RU" sz="1200" i="1">
                <a:latin typeface="Courier New" pitchFamily="49" charset="0"/>
              </a:rPr>
              <a:t># evenly sampled time at 200ms intervals</a:t>
            </a:r>
            <a:r>
              <a:rPr lang="nl-NL" altLang="ru-RU" sz="1200">
                <a:latin typeface="Courier New" pitchFamily="49" charset="0"/>
              </a:rPr>
              <a:t> </a:t>
            </a:r>
          </a:p>
          <a:p>
            <a:pPr algn="l" eaLnBrk="1" hangingPunct="1"/>
            <a:r>
              <a:rPr lang="nl-NL" altLang="ru-RU" sz="1200">
                <a:latin typeface="Courier New" pitchFamily="49" charset="0"/>
              </a:rPr>
              <a:t>t = np.arange(0., 5., 0.2) </a:t>
            </a:r>
          </a:p>
          <a:p>
            <a:pPr algn="l" eaLnBrk="1" hangingPunct="1"/>
            <a:endParaRPr lang="nl-NL" altLang="ru-RU" sz="1200">
              <a:latin typeface="Courier New" pitchFamily="49" charset="0"/>
            </a:endParaRPr>
          </a:p>
          <a:p>
            <a:pPr algn="l" eaLnBrk="1" hangingPunct="1"/>
            <a:r>
              <a:rPr lang="nl-NL" altLang="ru-RU" sz="1200" i="1">
                <a:latin typeface="Courier New" pitchFamily="49" charset="0"/>
              </a:rPr>
              <a:t># red dashes, blue squares and green triangles</a:t>
            </a:r>
            <a:r>
              <a:rPr lang="nl-NL" altLang="ru-RU" sz="1200">
                <a:latin typeface="Courier New" pitchFamily="49" charset="0"/>
              </a:rPr>
              <a:t> plt.plot(t, t, 'r--', t, t**2, 'bs', t, t**3, 'g^') </a:t>
            </a:r>
            <a:endParaRPr lang="en-US" altLang="ru-RU" sz="1200">
              <a:latin typeface="Courier New" pitchFamily="49" charset="0"/>
            </a:endParaRPr>
          </a:p>
        </p:txBody>
      </p:sp>
      <p:sp>
        <p:nvSpPr>
          <p:cNvPr id="8196" name="Text Box 6"/>
          <p:cNvSpPr txBox="1">
            <a:spLocks noChangeArrowheads="1"/>
          </p:cNvSpPr>
          <p:nvPr/>
        </p:nvSpPr>
        <p:spPr bwMode="auto">
          <a:xfrm>
            <a:off x="611188" y="1989138"/>
            <a:ext cx="360045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50000"/>
              </a:spcBef>
            </a:pPr>
            <a:r>
              <a:rPr lang="nl-NL" altLang="ru-RU" sz="1400"/>
              <a:t>Generally, you will use numpy arrays. In fact, all sequences are converted to numpy arrays internally. The example below illustrates a plotting several lines with different format styles in one command using arrays. </a:t>
            </a:r>
          </a:p>
        </p:txBody>
      </p:sp>
      <p:pic>
        <p:nvPicPr>
          <p:cNvPr id="819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7388" y="1557338"/>
            <a:ext cx="4416425" cy="3876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383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smtClean="0"/>
              <a:t>Matplotlib.pyplot example</a:t>
            </a:r>
          </a:p>
        </p:txBody>
      </p:sp>
      <p:sp>
        <p:nvSpPr>
          <p:cNvPr id="9219" name="Rectangle 5"/>
          <p:cNvSpPr>
            <a:spLocks noChangeArrowheads="1"/>
          </p:cNvSpPr>
          <p:nvPr/>
        </p:nvSpPr>
        <p:spPr bwMode="auto">
          <a:xfrm>
            <a:off x="468313" y="3573463"/>
            <a:ext cx="5399087" cy="2840037"/>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200">
                <a:latin typeface="Courier New" pitchFamily="49" charset="0"/>
              </a:rPr>
              <a:t>import numpy as np </a:t>
            </a:r>
          </a:p>
          <a:p>
            <a:pPr algn="l" eaLnBrk="1" hangingPunct="1"/>
            <a:r>
              <a:rPr lang="nl-NL" altLang="ru-RU" sz="1200">
                <a:latin typeface="Courier New" pitchFamily="49" charset="0"/>
              </a:rPr>
              <a:t>import matplotlib.pyplot as plt </a:t>
            </a:r>
          </a:p>
          <a:p>
            <a:pPr algn="l" eaLnBrk="1" hangingPunct="1"/>
            <a:endParaRPr lang="nl-NL" altLang="ru-RU" sz="1200">
              <a:latin typeface="Courier New" pitchFamily="49" charset="0"/>
            </a:endParaRPr>
          </a:p>
          <a:p>
            <a:pPr algn="l" eaLnBrk="1" hangingPunct="1"/>
            <a:r>
              <a:rPr lang="nl-NL" altLang="ru-RU" sz="1200" b="1">
                <a:latin typeface="Courier New" pitchFamily="49" charset="0"/>
              </a:rPr>
              <a:t>def</a:t>
            </a:r>
            <a:r>
              <a:rPr lang="nl-NL" altLang="ru-RU" sz="1200">
                <a:latin typeface="Courier New" pitchFamily="49" charset="0"/>
              </a:rPr>
              <a:t> f(t): </a:t>
            </a:r>
          </a:p>
          <a:p>
            <a:pPr algn="l" eaLnBrk="1" hangingPunct="1"/>
            <a:r>
              <a:rPr lang="nl-NL" altLang="ru-RU" sz="1200">
                <a:latin typeface="Courier New" pitchFamily="49" charset="0"/>
              </a:rPr>
              <a:t>   </a:t>
            </a:r>
            <a:r>
              <a:rPr lang="nl-NL" altLang="ru-RU" sz="1200" b="1">
                <a:latin typeface="Courier New" pitchFamily="49" charset="0"/>
              </a:rPr>
              <a:t>return</a:t>
            </a:r>
            <a:r>
              <a:rPr lang="nl-NL" altLang="ru-RU" sz="1200">
                <a:latin typeface="Courier New" pitchFamily="49" charset="0"/>
              </a:rPr>
              <a:t> np.exp(-t) * np.cos(2*np.pi*t) </a:t>
            </a:r>
          </a:p>
          <a:p>
            <a:pPr algn="l" eaLnBrk="1" hangingPunct="1"/>
            <a:endParaRPr lang="nl-NL" altLang="ru-RU" sz="1200">
              <a:latin typeface="Courier New" pitchFamily="49" charset="0"/>
            </a:endParaRPr>
          </a:p>
          <a:p>
            <a:pPr algn="l" eaLnBrk="1" hangingPunct="1"/>
            <a:r>
              <a:rPr lang="nl-NL" altLang="ru-RU" sz="1200">
                <a:latin typeface="Courier New" pitchFamily="49" charset="0"/>
              </a:rPr>
              <a:t>t1 = np.arange(0.0, 5.0, 0.1) </a:t>
            </a:r>
          </a:p>
          <a:p>
            <a:pPr algn="l" eaLnBrk="1" hangingPunct="1"/>
            <a:r>
              <a:rPr lang="nl-NL" altLang="ru-RU" sz="1200">
                <a:latin typeface="Courier New" pitchFamily="49" charset="0"/>
              </a:rPr>
              <a:t>t2 = np.arange(0.0, 5.0, 0.02) </a:t>
            </a:r>
          </a:p>
          <a:p>
            <a:pPr algn="l" eaLnBrk="1" hangingPunct="1"/>
            <a:endParaRPr lang="nl-NL" altLang="ru-RU" sz="1200">
              <a:latin typeface="Courier New" pitchFamily="49" charset="0"/>
            </a:endParaRPr>
          </a:p>
          <a:p>
            <a:pPr algn="l" eaLnBrk="1" hangingPunct="1"/>
            <a:r>
              <a:rPr lang="nl-NL" altLang="ru-RU" sz="1200">
                <a:latin typeface="Courier New" pitchFamily="49" charset="0"/>
              </a:rPr>
              <a:t>plt.figure(1) </a:t>
            </a:r>
          </a:p>
          <a:p>
            <a:pPr algn="l" eaLnBrk="1" hangingPunct="1"/>
            <a:r>
              <a:rPr lang="nl-NL" altLang="ru-RU" sz="1200">
                <a:latin typeface="Courier New" pitchFamily="49" charset="0"/>
              </a:rPr>
              <a:t>plt.subplot(211) </a:t>
            </a:r>
          </a:p>
          <a:p>
            <a:pPr algn="l" eaLnBrk="1" hangingPunct="1"/>
            <a:r>
              <a:rPr lang="nl-NL" altLang="ru-RU" sz="1200">
                <a:latin typeface="Courier New" pitchFamily="49" charset="0"/>
              </a:rPr>
              <a:t>plt.plot(t1, f(t1), 'bo', t2, f(t2), 'k')</a:t>
            </a:r>
          </a:p>
          <a:p>
            <a:pPr algn="l" eaLnBrk="1" hangingPunct="1"/>
            <a:endParaRPr lang="nl-NL" altLang="ru-RU" sz="1200">
              <a:latin typeface="Courier New" pitchFamily="49" charset="0"/>
            </a:endParaRPr>
          </a:p>
          <a:p>
            <a:pPr algn="l" eaLnBrk="1" hangingPunct="1"/>
            <a:r>
              <a:rPr lang="nl-NL" altLang="ru-RU" sz="1200">
                <a:latin typeface="Courier New" pitchFamily="49" charset="0"/>
              </a:rPr>
              <a:t>plt.subplot(212) </a:t>
            </a:r>
          </a:p>
          <a:p>
            <a:pPr algn="l" eaLnBrk="1" hangingPunct="1"/>
            <a:r>
              <a:rPr lang="nl-NL" altLang="ru-RU" sz="1200">
                <a:latin typeface="Courier New" pitchFamily="49" charset="0"/>
              </a:rPr>
              <a:t>plt.plot(t2, np.cos(2*np.pi*t2), 'r--') </a:t>
            </a:r>
            <a:endParaRPr lang="en-US" altLang="ru-RU" sz="1200">
              <a:latin typeface="Courier New" pitchFamily="49" charset="0"/>
            </a:endParaRPr>
          </a:p>
        </p:txBody>
      </p:sp>
      <p:pic>
        <p:nvPicPr>
          <p:cNvPr id="9220" name="Picture 5" descr="pyplot_two_subplo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773238"/>
            <a:ext cx="4572000" cy="374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221" name="Text Box 6"/>
          <p:cNvSpPr txBox="1">
            <a:spLocks noChangeArrowheads="1"/>
          </p:cNvSpPr>
          <p:nvPr/>
        </p:nvSpPr>
        <p:spPr bwMode="auto">
          <a:xfrm>
            <a:off x="468313" y="1700213"/>
            <a:ext cx="395922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50000"/>
              </a:spcBef>
            </a:pPr>
            <a:r>
              <a:rPr lang="nl-NL" altLang="ru-RU" sz="1800"/>
              <a:t>Working with multiple figures and axes.</a:t>
            </a:r>
            <a:r>
              <a:rPr lang="nl-NL" altLang="ru-RU" sz="1800" b="1"/>
              <a:t> </a:t>
            </a:r>
            <a:r>
              <a:rPr lang="nl-NL" altLang="ru-RU" sz="1800"/>
              <a:t>The subplot() command specifies numrows, numcols, fignum, where fignum ranges from 1 to numrows*numcols. </a:t>
            </a:r>
          </a:p>
        </p:txBody>
      </p:sp>
    </p:spTree>
    <p:extLst>
      <p:ext uri="{BB962C8B-B14F-4D97-AF65-F5344CB8AC3E}">
        <p14:creationId xmlns:p14="http://schemas.microsoft.com/office/powerpoint/2010/main" val="3105613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dirty="0" err="1" smtClean="0"/>
              <a:t>Matplotlib.pylab</a:t>
            </a:r>
            <a:r>
              <a:rPr lang="nl-NL" dirty="0" smtClean="0"/>
              <a:t> </a:t>
            </a:r>
            <a:r>
              <a:rPr lang="nl-NL" dirty="0" err="1" smtClean="0"/>
              <a:t>example</a:t>
            </a:r>
            <a:endParaRPr lang="nl-NL" dirty="0" smtClean="0"/>
          </a:p>
        </p:txBody>
      </p:sp>
      <p:sp>
        <p:nvSpPr>
          <p:cNvPr id="10243" name="Rectangle 5"/>
          <p:cNvSpPr>
            <a:spLocks noChangeArrowheads="1"/>
          </p:cNvSpPr>
          <p:nvPr/>
        </p:nvSpPr>
        <p:spPr bwMode="auto">
          <a:xfrm>
            <a:off x="455613" y="3365500"/>
            <a:ext cx="5399087" cy="32321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200">
                <a:solidFill>
                  <a:srgbClr val="00FF00"/>
                </a:solidFill>
                <a:latin typeface="Courier New" pitchFamily="49" charset="0"/>
              </a:rPr>
              <a:t>In [1]: </a:t>
            </a:r>
            <a:r>
              <a:rPr lang="nl-NL" altLang="ru-RU" sz="1200">
                <a:latin typeface="Courier New" pitchFamily="49" charset="0"/>
              </a:rPr>
              <a:t>def f(t): </a:t>
            </a:r>
          </a:p>
          <a:p>
            <a:pPr algn="l" eaLnBrk="1" hangingPunct="1"/>
            <a:r>
              <a:rPr lang="nl-NL" altLang="ru-RU" sz="1200">
                <a:latin typeface="Courier New" pitchFamily="49" charset="0"/>
              </a:rPr>
              <a:t>  ...      Return exp(-t) * cos(2*np.pi*t) </a:t>
            </a:r>
          </a:p>
          <a:p>
            <a:pPr algn="l" eaLnBrk="1" hangingPunct="1"/>
            <a:endParaRPr lang="nl-NL" altLang="ru-RU" sz="1200">
              <a:latin typeface="Courier New" pitchFamily="49" charset="0"/>
            </a:endParaRPr>
          </a:p>
          <a:p>
            <a:pPr algn="l" eaLnBrk="1" hangingPunct="1"/>
            <a:r>
              <a:rPr lang="nl-NL" altLang="ru-RU" sz="1200">
                <a:solidFill>
                  <a:srgbClr val="00FF00"/>
                </a:solidFill>
                <a:latin typeface="Courier New" pitchFamily="49" charset="0"/>
              </a:rPr>
              <a:t>In [2]: </a:t>
            </a:r>
            <a:r>
              <a:rPr lang="nl-NL" altLang="ru-RU" sz="1200">
                <a:latin typeface="Courier New" pitchFamily="49" charset="0"/>
              </a:rPr>
              <a:t>t1 = arange(0.0, 5.0, 0.1) </a:t>
            </a:r>
          </a:p>
          <a:p>
            <a:pPr algn="l" eaLnBrk="1" hangingPunct="1"/>
            <a:r>
              <a:rPr lang="nl-NL" altLang="ru-RU" sz="1200">
                <a:solidFill>
                  <a:srgbClr val="00FF00"/>
                </a:solidFill>
                <a:latin typeface="Courier New" pitchFamily="49" charset="0"/>
              </a:rPr>
              <a:t>In [3]: </a:t>
            </a:r>
            <a:r>
              <a:rPr lang="nl-NL" altLang="ru-RU" sz="1200">
                <a:latin typeface="Courier New" pitchFamily="49" charset="0"/>
              </a:rPr>
              <a:t>t2 = arange(0.0, 5.0, 0.02) </a:t>
            </a:r>
          </a:p>
          <a:p>
            <a:pPr algn="l" eaLnBrk="1" hangingPunct="1"/>
            <a:endParaRPr lang="nl-NL" altLang="ru-RU" sz="1200">
              <a:latin typeface="Courier New" pitchFamily="49" charset="0"/>
            </a:endParaRPr>
          </a:p>
          <a:p>
            <a:pPr algn="l" eaLnBrk="1" hangingPunct="1"/>
            <a:r>
              <a:rPr lang="nl-NL" altLang="ru-RU" sz="1200">
                <a:solidFill>
                  <a:srgbClr val="00FF00"/>
                </a:solidFill>
                <a:latin typeface="Courier New" pitchFamily="49" charset="0"/>
              </a:rPr>
              <a:t>In [4]: </a:t>
            </a:r>
            <a:r>
              <a:rPr lang="nl-NL" altLang="ru-RU" sz="1200">
                <a:latin typeface="Courier New" pitchFamily="49" charset="0"/>
              </a:rPr>
              <a:t>figure(1) </a:t>
            </a:r>
          </a:p>
          <a:p>
            <a:pPr algn="l" eaLnBrk="1" hangingPunct="1"/>
            <a:r>
              <a:rPr lang="nl-NL" altLang="ru-RU" sz="1200">
                <a:solidFill>
                  <a:srgbClr val="FF0000"/>
                </a:solidFill>
                <a:latin typeface="Courier New" pitchFamily="49" charset="0"/>
              </a:rPr>
              <a:t>Out[4]: </a:t>
            </a:r>
            <a:r>
              <a:rPr lang="nl-NL" altLang="ru-RU" sz="1200">
                <a:latin typeface="Courier New" pitchFamily="49" charset="0"/>
              </a:rPr>
              <a:t>&lt;matplotlib.figure.Figure at 0x3419a50&gt;</a:t>
            </a:r>
          </a:p>
          <a:p>
            <a:pPr algn="l" eaLnBrk="1" hangingPunct="1"/>
            <a:endParaRPr lang="nl-NL" altLang="ru-RU" sz="1200">
              <a:latin typeface="Courier New" pitchFamily="49" charset="0"/>
            </a:endParaRPr>
          </a:p>
          <a:p>
            <a:pPr algn="l" eaLnBrk="1" hangingPunct="1"/>
            <a:r>
              <a:rPr lang="nl-NL" altLang="ru-RU" sz="1200">
                <a:solidFill>
                  <a:srgbClr val="00FF00"/>
                </a:solidFill>
                <a:latin typeface="Courier New" pitchFamily="49" charset="0"/>
              </a:rPr>
              <a:t>In [5]: </a:t>
            </a:r>
            <a:r>
              <a:rPr lang="nl-NL" altLang="ru-RU" sz="1200">
                <a:latin typeface="Courier New" pitchFamily="49" charset="0"/>
              </a:rPr>
              <a:t>subplot(211) </a:t>
            </a:r>
          </a:p>
          <a:p>
            <a:pPr algn="l" eaLnBrk="1" hangingPunct="1"/>
            <a:r>
              <a:rPr lang="nl-NL" altLang="ru-RU" sz="1200">
                <a:solidFill>
                  <a:srgbClr val="FF0000"/>
                </a:solidFill>
                <a:latin typeface="Courier New" pitchFamily="49" charset="0"/>
              </a:rPr>
              <a:t>Out[5]:</a:t>
            </a:r>
            <a:r>
              <a:rPr lang="nl-NL" altLang="ru-RU" sz="1200">
                <a:latin typeface="Courier New" pitchFamily="49" charset="0"/>
              </a:rPr>
              <a:t> &lt;matplotlib.axes.AxesSubplot ar 0x33f9090&gt;</a:t>
            </a:r>
          </a:p>
          <a:p>
            <a:pPr algn="l" eaLnBrk="1" hangingPunct="1"/>
            <a:endParaRPr lang="nl-NL" altLang="ru-RU" sz="1200">
              <a:latin typeface="Courier New" pitchFamily="49" charset="0"/>
            </a:endParaRPr>
          </a:p>
          <a:p>
            <a:pPr algn="l" eaLnBrk="1" hangingPunct="1"/>
            <a:r>
              <a:rPr lang="nl-NL" altLang="ru-RU" sz="1200">
                <a:solidFill>
                  <a:srgbClr val="00FF00"/>
                </a:solidFill>
                <a:latin typeface="Courier New" pitchFamily="49" charset="0"/>
              </a:rPr>
              <a:t>In [6]: </a:t>
            </a:r>
            <a:r>
              <a:rPr lang="nl-NL" altLang="ru-RU" sz="1200">
                <a:latin typeface="Courier New" pitchFamily="49" charset="0"/>
              </a:rPr>
              <a:t>plot(t1, f(t1), 'bo', t2, f(t2), 'k')</a:t>
            </a:r>
          </a:p>
          <a:p>
            <a:pPr algn="l" eaLnBrk="1" hangingPunct="1"/>
            <a:r>
              <a:rPr lang="nl-NL" altLang="ru-RU" sz="1200">
                <a:solidFill>
                  <a:srgbClr val="FF0000"/>
                </a:solidFill>
                <a:latin typeface="Courier New" pitchFamily="49" charset="0"/>
              </a:rPr>
              <a:t>Out[6]: </a:t>
            </a:r>
          </a:p>
          <a:p>
            <a:pPr algn="l" eaLnBrk="1" hangingPunct="1"/>
            <a:r>
              <a:rPr lang="nl-NL" altLang="ru-RU" sz="1200">
                <a:latin typeface="Courier New" pitchFamily="49" charset="0"/>
              </a:rPr>
              <a:t>[&lt;matplotlib.lines.Line2D at 0x3667950&gt;</a:t>
            </a:r>
          </a:p>
          <a:p>
            <a:pPr algn="l" eaLnBrk="1" hangingPunct="1"/>
            <a:r>
              <a:rPr lang="nl-NL" altLang="ru-RU" sz="1200">
                <a:latin typeface="Courier New" pitchFamily="49" charset="0"/>
              </a:rPr>
              <a:t> &lt;matplotlib.lines.Line2D at 0x3667ad0&gt;]</a:t>
            </a:r>
          </a:p>
          <a:p>
            <a:pPr algn="l" eaLnBrk="1" hangingPunct="1"/>
            <a:endParaRPr lang="nl-NL" altLang="ru-RU" sz="1200">
              <a:latin typeface="Courier New" pitchFamily="49" charset="0"/>
            </a:endParaRPr>
          </a:p>
        </p:txBody>
      </p:sp>
      <p:pic>
        <p:nvPicPr>
          <p:cNvPr id="10244" name="Picture 5" descr="pyplot_two_subplo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773238"/>
            <a:ext cx="4572000" cy="374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245" name="Text Box 6"/>
          <p:cNvSpPr txBox="1">
            <a:spLocks noChangeArrowheads="1"/>
          </p:cNvSpPr>
          <p:nvPr/>
        </p:nvSpPr>
        <p:spPr bwMode="auto">
          <a:xfrm>
            <a:off x="455613" y="1700213"/>
            <a:ext cx="397192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50000"/>
              </a:spcBef>
            </a:pPr>
            <a:r>
              <a:rPr lang="nl-NL" altLang="ru-RU" sz="1800"/>
              <a:t>Working with multiple figures and axes.</a:t>
            </a:r>
            <a:r>
              <a:rPr lang="nl-NL" altLang="ru-RU" sz="1800" b="1"/>
              <a:t> </a:t>
            </a:r>
            <a:r>
              <a:rPr lang="nl-NL" altLang="ru-RU" sz="1800"/>
              <a:t>The subplot() command specifies numrows, numcols, fignum, where fignum ranges from 1 to numrows*numcols. </a:t>
            </a:r>
          </a:p>
        </p:txBody>
      </p:sp>
    </p:spTree>
    <p:extLst>
      <p:ext uri="{BB962C8B-B14F-4D97-AF65-F5344CB8AC3E}">
        <p14:creationId xmlns:p14="http://schemas.microsoft.com/office/powerpoint/2010/main" val="3808541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b="0" dirty="0" err="1" smtClean="0"/>
              <a:t>Matplotlib</a:t>
            </a:r>
            <a:r>
              <a:rPr lang="nl-NL" b="0" dirty="0" smtClean="0"/>
              <a:t> (OO): </a:t>
            </a:r>
            <a:r>
              <a:rPr lang="nl-NL" b="0" dirty="0" err="1" smtClean="0"/>
              <a:t>Behind</a:t>
            </a:r>
            <a:r>
              <a:rPr lang="nl-NL" b="0" dirty="0" smtClean="0"/>
              <a:t> the scenes</a:t>
            </a:r>
          </a:p>
        </p:txBody>
      </p:sp>
      <p:sp>
        <p:nvSpPr>
          <p:cNvPr id="11267" name="Text Box 6"/>
          <p:cNvSpPr txBox="1">
            <a:spLocks noChangeArrowheads="1"/>
          </p:cNvSpPr>
          <p:nvPr/>
        </p:nvSpPr>
        <p:spPr bwMode="auto">
          <a:xfrm>
            <a:off x="395288" y="1631950"/>
            <a:ext cx="8496300"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50000"/>
              </a:spcBef>
            </a:pPr>
            <a:r>
              <a:rPr lang="en-US" altLang="ru-RU" sz="1800"/>
              <a:t>When we called pylab.plot previously, there were a few things happening in the background:</a:t>
            </a:r>
          </a:p>
          <a:p>
            <a:pPr algn="l" eaLnBrk="1" hangingPunct="1">
              <a:spcBef>
                <a:spcPct val="50000"/>
              </a:spcBef>
              <a:buFont typeface="Arial" charset="0"/>
              <a:buChar char="•"/>
            </a:pPr>
            <a:r>
              <a:rPr lang="en-US" altLang="ru-RU" sz="1800"/>
              <a:t>matplotlib created a Figure instance, which is an object describing the plot window and its properties, and containing lists of all its elements</a:t>
            </a:r>
          </a:p>
          <a:p>
            <a:pPr algn="l" eaLnBrk="1" hangingPunct="1">
              <a:spcBef>
                <a:spcPct val="50000"/>
              </a:spcBef>
              <a:buFont typeface="Arial" charset="0"/>
              <a:buChar char="•"/>
            </a:pPr>
            <a:r>
              <a:rPr lang="en-US" altLang="ru-RU" sz="1800"/>
              <a:t>matplotlib created an Axes element within the figure. An axes can be thought of as a plotting window, where data can be arranged by x and y coordinates.</a:t>
            </a:r>
          </a:p>
          <a:p>
            <a:pPr algn="l" eaLnBrk="1" hangingPunct="1">
              <a:spcBef>
                <a:spcPct val="50000"/>
              </a:spcBef>
            </a:pPr>
            <a:r>
              <a:rPr lang="en-US" altLang="ru-RU" sz="1800"/>
              <a:t>Now we will create our figure and axes:</a:t>
            </a:r>
          </a:p>
          <a:p>
            <a:pPr algn="l" eaLnBrk="1" hangingPunct="1">
              <a:spcBef>
                <a:spcPct val="50000"/>
              </a:spcBef>
            </a:pPr>
            <a:endParaRPr lang="en-US" altLang="ru-RU" sz="1800"/>
          </a:p>
          <a:p>
            <a:pPr algn="l" eaLnBrk="1" hangingPunct="1">
              <a:spcBef>
                <a:spcPct val="50000"/>
              </a:spcBef>
            </a:pPr>
            <a:endParaRPr lang="en-US" altLang="ru-RU" sz="1800"/>
          </a:p>
          <a:p>
            <a:pPr algn="l" eaLnBrk="1" hangingPunct="1">
              <a:spcBef>
                <a:spcPct val="50000"/>
              </a:spcBef>
            </a:pPr>
            <a:r>
              <a:rPr lang="en-US" altLang="ru-RU" sz="1800"/>
              <a:t>This creates a blank axes. Now we can call plot as we did before, except now we use the plot method of ax:</a:t>
            </a:r>
          </a:p>
        </p:txBody>
      </p:sp>
      <p:sp>
        <p:nvSpPr>
          <p:cNvPr id="11268" name="Rectangle 5"/>
          <p:cNvSpPr>
            <a:spLocks noChangeArrowheads="1"/>
          </p:cNvSpPr>
          <p:nvPr/>
        </p:nvSpPr>
        <p:spPr bwMode="auto">
          <a:xfrm>
            <a:off x="403225" y="4149725"/>
            <a:ext cx="6329363" cy="64611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pitchFamily="49" charset="0"/>
              </a:rPr>
              <a:t>import  matplotlib.pyplot as plt</a:t>
            </a:r>
          </a:p>
          <a:p>
            <a:pPr algn="l" eaLnBrk="1" hangingPunct="1"/>
            <a:r>
              <a:rPr lang="en-US" altLang="ru-RU" sz="1200">
                <a:latin typeface="Courier" pitchFamily="49" charset="0"/>
              </a:rPr>
              <a:t>fig = figure()  # a new figure window</a:t>
            </a:r>
          </a:p>
          <a:p>
            <a:pPr algn="l" eaLnBrk="1" hangingPunct="1"/>
            <a:r>
              <a:rPr lang="en-US" altLang="ru-RU" sz="1200">
                <a:latin typeface="Courier" pitchFamily="49" charset="0"/>
              </a:rPr>
              <a:t>ax = fig.add_subplot(1, 1, 1)  # specify (nrows, ncols, axnum)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4075" y="1803400"/>
            <a:ext cx="47625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7"/>
          <p:cNvSpPr>
            <a:spLocks noChangeArrowheads="1"/>
          </p:cNvSpPr>
          <p:nvPr/>
        </p:nvSpPr>
        <p:spPr bwMode="auto">
          <a:xfrm>
            <a:off x="403225" y="5629275"/>
            <a:ext cx="5399088" cy="83026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pitchFamily="49" charset="0"/>
              </a:rPr>
              <a:t>import numpy as np</a:t>
            </a:r>
          </a:p>
          <a:p>
            <a:pPr algn="l" eaLnBrk="1" hangingPunct="1"/>
            <a:r>
              <a:rPr lang="en-US" altLang="ru-RU" sz="1200">
                <a:latin typeface="Courier" pitchFamily="49" charset="0"/>
              </a:rPr>
              <a:t>x = np.linspace(0,10,1000)</a:t>
            </a:r>
          </a:p>
          <a:p>
            <a:pPr algn="l" eaLnBrk="1" hangingPunct="1"/>
            <a:r>
              <a:rPr lang="en-US" altLang="ru-RU" sz="1200">
                <a:latin typeface="Courier" pitchFamily="49" charset="0"/>
              </a:rPr>
              <a:t>y=np.sin(x)</a:t>
            </a:r>
          </a:p>
          <a:p>
            <a:pPr algn="l" eaLnBrk="1" hangingPunct="1"/>
            <a:r>
              <a:rPr lang="en-US" altLang="ru-RU" sz="1200">
                <a:latin typeface="Courier" pitchFamily="49" charset="0"/>
              </a:rPr>
              <a:t>ax.plot(x,y)</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94075" y="1746250"/>
            <a:ext cx="483870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9125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6"/>
          <p:cNvSpPr txBox="1">
            <a:spLocks noChangeArrowheads="1"/>
          </p:cNvSpPr>
          <p:nvPr/>
        </p:nvSpPr>
        <p:spPr bwMode="auto">
          <a:xfrm>
            <a:off x="395288" y="1631950"/>
            <a:ext cx="8496300" cy="411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50000"/>
              </a:spcBef>
            </a:pPr>
            <a:r>
              <a:rPr lang="en-US" altLang="ru-RU" sz="1800"/>
              <a:t>The figure remains open between IPython commands! There are ways to make this happen using the pylab interface we saw previously, but they're much less clean. Let's see this explicitly by now over-plotting a cosine:</a:t>
            </a:r>
          </a:p>
          <a:p>
            <a:pPr algn="l" eaLnBrk="1" hangingPunct="1">
              <a:spcBef>
                <a:spcPct val="50000"/>
              </a:spcBef>
            </a:pPr>
            <a:endParaRPr lang="en-US" altLang="ru-RU" sz="1800"/>
          </a:p>
          <a:p>
            <a:pPr algn="l" eaLnBrk="1" hangingPunct="1">
              <a:spcBef>
                <a:spcPct val="50000"/>
              </a:spcBef>
            </a:pPr>
            <a:endParaRPr lang="en-US" altLang="ru-RU" sz="1800"/>
          </a:p>
          <a:p>
            <a:pPr algn="l" eaLnBrk="1" hangingPunct="1">
              <a:spcBef>
                <a:spcPct val="50000"/>
              </a:spcBef>
            </a:pPr>
            <a:endParaRPr lang="en-US" altLang="ru-RU" sz="1800"/>
          </a:p>
          <a:p>
            <a:pPr algn="l" eaLnBrk="1" hangingPunct="1">
              <a:spcBef>
                <a:spcPct val="50000"/>
              </a:spcBef>
            </a:pPr>
            <a:endParaRPr lang="en-US" altLang="ru-RU" sz="1800"/>
          </a:p>
          <a:p>
            <a:pPr algn="l" eaLnBrk="1" hangingPunct="1">
              <a:spcBef>
                <a:spcPct val="50000"/>
              </a:spcBef>
            </a:pPr>
            <a:endParaRPr lang="en-US" altLang="ru-RU" sz="1800"/>
          </a:p>
          <a:p>
            <a:pPr algn="l" eaLnBrk="1" hangingPunct="1">
              <a:spcBef>
                <a:spcPct val="50000"/>
              </a:spcBef>
            </a:pPr>
            <a:endParaRPr lang="en-US" altLang="ru-RU" sz="1800"/>
          </a:p>
          <a:p>
            <a:pPr algn="l" eaLnBrk="1" hangingPunct="1">
              <a:spcBef>
                <a:spcPct val="50000"/>
              </a:spcBef>
            </a:pPr>
            <a:r>
              <a:rPr lang="en-US" altLang="ru-RU" sz="1800"/>
              <a:t>We can set the axes limits using ax.set_xlim rather than pylab.xlim and add a legend:</a:t>
            </a:r>
          </a:p>
        </p:txBody>
      </p:sp>
      <p:sp>
        <p:nvSpPr>
          <p:cNvPr id="12291" name="Rectangle 5"/>
          <p:cNvSpPr>
            <a:spLocks noChangeArrowheads="1"/>
          </p:cNvSpPr>
          <p:nvPr/>
        </p:nvSpPr>
        <p:spPr bwMode="auto">
          <a:xfrm>
            <a:off x="369888" y="3697288"/>
            <a:ext cx="6329362" cy="64770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pitchFamily="49" charset="0"/>
              </a:rPr>
              <a:t>&gt;&gt;&gt; ion()</a:t>
            </a:r>
          </a:p>
          <a:p>
            <a:pPr algn="l" eaLnBrk="1" hangingPunct="1"/>
            <a:r>
              <a:rPr lang="en-US" altLang="ru-RU" sz="1200">
                <a:latin typeface="Courier" pitchFamily="49" charset="0"/>
              </a:rPr>
              <a:t>&gt;&gt;&gt; y2 = np.cos(x)</a:t>
            </a:r>
          </a:p>
          <a:p>
            <a:pPr algn="l" eaLnBrk="1" hangingPunct="1"/>
            <a:r>
              <a:rPr lang="en-US" altLang="ru-RU" sz="1200">
                <a:latin typeface="Courier" pitchFamily="49" charset="0"/>
              </a:rPr>
              <a:t>&gt;&gt;&gt; ax.plot(x, y2)</a:t>
            </a:r>
          </a:p>
        </p:txBody>
      </p:sp>
      <p:sp>
        <p:nvSpPr>
          <p:cNvPr id="139266" name="Rectangle 2"/>
          <p:cNvSpPr>
            <a:spLocks noGrp="1" noChangeArrowheads="1"/>
          </p:cNvSpPr>
          <p:nvPr>
            <p:ph type="title" idx="4294967295"/>
          </p:nvPr>
        </p:nvSpPr>
        <p:spPr/>
        <p:txBody>
          <a:bodyPr/>
          <a:lstStyle/>
          <a:p>
            <a:pPr eaLnBrk="1" hangingPunct="1">
              <a:defRPr/>
            </a:pPr>
            <a:r>
              <a:rPr lang="nl-NL" b="0" dirty="0" err="1" smtClean="0"/>
              <a:t>Matplotlib</a:t>
            </a:r>
            <a:r>
              <a:rPr lang="nl-NL" b="0" dirty="0" smtClean="0"/>
              <a:t> (OO): </a:t>
            </a:r>
            <a:r>
              <a:rPr lang="nl-NL" b="0" dirty="0" err="1" smtClean="0"/>
              <a:t>Behind</a:t>
            </a:r>
            <a:r>
              <a:rPr lang="nl-NL" b="0" dirty="0" smtClean="0"/>
              <a:t> the scenes</a:t>
            </a:r>
          </a:p>
        </p:txBody>
      </p:sp>
      <p:sp>
        <p:nvSpPr>
          <p:cNvPr id="12293" name="Rectangle 5"/>
          <p:cNvSpPr>
            <a:spLocks noChangeArrowheads="1"/>
          </p:cNvSpPr>
          <p:nvPr/>
        </p:nvSpPr>
        <p:spPr bwMode="auto">
          <a:xfrm>
            <a:off x="403225" y="2708275"/>
            <a:ext cx="6329363" cy="46196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pitchFamily="49" charset="0"/>
              </a:rPr>
              <a:t>y2 = np.cos(x)</a:t>
            </a:r>
          </a:p>
          <a:p>
            <a:pPr algn="l" eaLnBrk="1" hangingPunct="1"/>
            <a:r>
              <a:rPr lang="en-US" altLang="ru-RU" sz="1200">
                <a:latin typeface="Courier" pitchFamily="49" charset="0"/>
              </a:rPr>
              <a:t>ax.plot(x, y2)</a:t>
            </a:r>
          </a:p>
        </p:txBody>
      </p:sp>
      <p:sp>
        <p:nvSpPr>
          <p:cNvPr id="12294" name="Rectangle 7"/>
          <p:cNvSpPr>
            <a:spLocks noChangeArrowheads="1"/>
          </p:cNvSpPr>
          <p:nvPr/>
        </p:nvSpPr>
        <p:spPr bwMode="auto">
          <a:xfrm>
            <a:off x="403225" y="5807075"/>
            <a:ext cx="5399088" cy="46196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pitchFamily="49" charset="0"/>
              </a:rPr>
              <a:t>ax.set_ylim(-1.5, 2.0)</a:t>
            </a:r>
          </a:p>
          <a:p>
            <a:pPr algn="l" eaLnBrk="1" hangingPunct="1"/>
            <a:r>
              <a:rPr lang="en-US" altLang="ru-RU" sz="1200">
                <a:latin typeface="Courier" pitchFamily="49" charset="0"/>
              </a:rPr>
              <a:t>ax.legend(['sine', 'cosine'])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933575"/>
            <a:ext cx="48387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82988" y="1933575"/>
            <a:ext cx="4840287"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65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smtClean="0"/>
              <a:t>Matplotlib.pyplot example</a:t>
            </a:r>
          </a:p>
        </p:txBody>
      </p:sp>
      <p:sp>
        <p:nvSpPr>
          <p:cNvPr id="13315" name="Rectangle 5"/>
          <p:cNvSpPr>
            <a:spLocks noChangeArrowheads="1"/>
          </p:cNvSpPr>
          <p:nvPr/>
        </p:nvSpPr>
        <p:spPr bwMode="auto">
          <a:xfrm>
            <a:off x="468313" y="1628775"/>
            <a:ext cx="7056437" cy="2840038"/>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200" b="1">
                <a:latin typeface="Courier New" pitchFamily="49" charset="0"/>
              </a:rPr>
              <a:t>import</a:t>
            </a:r>
            <a:r>
              <a:rPr lang="nl-NL" altLang="ru-RU" sz="1200">
                <a:latin typeface="Courier New" pitchFamily="49" charset="0"/>
              </a:rPr>
              <a:t> </a:t>
            </a:r>
            <a:r>
              <a:rPr lang="nl-NL" altLang="ru-RU" sz="1200" b="1">
                <a:latin typeface="Courier New" pitchFamily="49" charset="0"/>
              </a:rPr>
              <a:t>numpy</a:t>
            </a:r>
            <a:r>
              <a:rPr lang="nl-NL" altLang="ru-RU" sz="1200">
                <a:latin typeface="Courier New" pitchFamily="49" charset="0"/>
              </a:rPr>
              <a:t> </a:t>
            </a:r>
            <a:r>
              <a:rPr lang="nl-NL" altLang="ru-RU" sz="1200" b="1">
                <a:latin typeface="Courier New" pitchFamily="49" charset="0"/>
              </a:rPr>
              <a:t>as</a:t>
            </a:r>
            <a:r>
              <a:rPr lang="nl-NL" altLang="ru-RU" sz="1200">
                <a:latin typeface="Courier New" pitchFamily="49" charset="0"/>
              </a:rPr>
              <a:t> </a:t>
            </a:r>
            <a:r>
              <a:rPr lang="nl-NL" altLang="ru-RU" sz="1200" b="1">
                <a:latin typeface="Courier New" pitchFamily="49" charset="0"/>
              </a:rPr>
              <a:t>np</a:t>
            </a:r>
            <a:r>
              <a:rPr lang="nl-NL" altLang="ru-RU" sz="1200">
                <a:latin typeface="Courier New" pitchFamily="49" charset="0"/>
              </a:rPr>
              <a:t> </a:t>
            </a:r>
          </a:p>
          <a:p>
            <a:pPr algn="l" eaLnBrk="1" hangingPunct="1"/>
            <a:r>
              <a:rPr lang="nl-NL" altLang="ru-RU" sz="1200" b="1">
                <a:latin typeface="Courier New" pitchFamily="49" charset="0"/>
              </a:rPr>
              <a:t>import</a:t>
            </a:r>
            <a:r>
              <a:rPr lang="nl-NL" altLang="ru-RU" sz="1200">
                <a:latin typeface="Courier New" pitchFamily="49" charset="0"/>
              </a:rPr>
              <a:t> </a:t>
            </a:r>
            <a:r>
              <a:rPr lang="nl-NL" altLang="ru-RU" sz="1200" b="1">
                <a:latin typeface="Courier New" pitchFamily="49" charset="0"/>
              </a:rPr>
              <a:t>matplotlib.pyplot</a:t>
            </a:r>
            <a:r>
              <a:rPr lang="nl-NL" altLang="ru-RU" sz="1200">
                <a:latin typeface="Courier New" pitchFamily="49" charset="0"/>
              </a:rPr>
              <a:t> </a:t>
            </a:r>
            <a:r>
              <a:rPr lang="nl-NL" altLang="ru-RU" sz="1200" b="1">
                <a:latin typeface="Courier New" pitchFamily="49" charset="0"/>
              </a:rPr>
              <a:t>as</a:t>
            </a:r>
            <a:r>
              <a:rPr lang="nl-NL" altLang="ru-RU" sz="1200">
                <a:latin typeface="Courier New" pitchFamily="49" charset="0"/>
              </a:rPr>
              <a:t> </a:t>
            </a:r>
            <a:r>
              <a:rPr lang="nl-NL" altLang="ru-RU" sz="1200" b="1">
                <a:latin typeface="Courier New" pitchFamily="49" charset="0"/>
              </a:rPr>
              <a:t>plt</a:t>
            </a:r>
            <a:r>
              <a:rPr lang="nl-NL" altLang="ru-RU" sz="1200">
                <a:latin typeface="Courier New" pitchFamily="49" charset="0"/>
              </a:rPr>
              <a:t> </a:t>
            </a:r>
          </a:p>
          <a:p>
            <a:pPr algn="l" eaLnBrk="1" hangingPunct="1"/>
            <a:endParaRPr lang="nl-NL" altLang="ru-RU" sz="1200">
              <a:latin typeface="Courier New" pitchFamily="49" charset="0"/>
            </a:endParaRPr>
          </a:p>
          <a:p>
            <a:pPr algn="l" eaLnBrk="1" hangingPunct="1"/>
            <a:r>
              <a:rPr lang="nl-NL" altLang="ru-RU" sz="1200">
                <a:latin typeface="Courier New" pitchFamily="49" charset="0"/>
              </a:rPr>
              <a:t>mu, sigma = 100, 15 </a:t>
            </a:r>
          </a:p>
          <a:p>
            <a:pPr algn="l" eaLnBrk="1" hangingPunct="1"/>
            <a:r>
              <a:rPr lang="nl-NL" altLang="ru-RU" sz="1200">
                <a:latin typeface="Courier New" pitchFamily="49" charset="0"/>
              </a:rPr>
              <a:t>x = mu + sigma * np.random.randn(10000) </a:t>
            </a:r>
          </a:p>
          <a:p>
            <a:pPr algn="l" eaLnBrk="1" hangingPunct="1"/>
            <a:endParaRPr lang="nl-NL" altLang="ru-RU" sz="1200">
              <a:latin typeface="Courier New" pitchFamily="49" charset="0"/>
            </a:endParaRPr>
          </a:p>
          <a:p>
            <a:pPr algn="l" eaLnBrk="1" hangingPunct="1"/>
            <a:r>
              <a:rPr lang="nl-NL" altLang="ru-RU" sz="1200" i="1">
                <a:latin typeface="Courier New" pitchFamily="49" charset="0"/>
              </a:rPr>
              <a:t># the histogram of the data</a:t>
            </a:r>
            <a:r>
              <a:rPr lang="nl-NL" altLang="ru-RU" sz="1200">
                <a:latin typeface="Courier New" pitchFamily="49" charset="0"/>
              </a:rPr>
              <a:t> </a:t>
            </a:r>
          </a:p>
          <a:p>
            <a:pPr algn="l" eaLnBrk="1" hangingPunct="1"/>
            <a:r>
              <a:rPr lang="nl-NL" altLang="ru-RU" sz="1200">
                <a:latin typeface="Courier New" pitchFamily="49" charset="0"/>
              </a:rPr>
              <a:t>n, bins, patches = plt.hist(x, 50, normed=1, facecolor='g', alpha=0.75) </a:t>
            </a:r>
          </a:p>
          <a:p>
            <a:pPr algn="l" eaLnBrk="1" hangingPunct="1"/>
            <a:endParaRPr lang="nl-NL" altLang="ru-RU" sz="1200">
              <a:latin typeface="Courier New" pitchFamily="49" charset="0"/>
            </a:endParaRPr>
          </a:p>
          <a:p>
            <a:pPr algn="l" eaLnBrk="1" hangingPunct="1"/>
            <a:r>
              <a:rPr lang="nl-NL" altLang="ru-RU" sz="1200">
                <a:latin typeface="Courier New" pitchFamily="49" charset="0"/>
              </a:rPr>
              <a:t>plt.xlabel('Smarts') </a:t>
            </a:r>
          </a:p>
          <a:p>
            <a:pPr algn="l" eaLnBrk="1" hangingPunct="1"/>
            <a:r>
              <a:rPr lang="nl-NL" altLang="ru-RU" sz="1200">
                <a:latin typeface="Courier New" pitchFamily="49" charset="0"/>
              </a:rPr>
              <a:t>plt.ylabel('Probability') </a:t>
            </a:r>
          </a:p>
          <a:p>
            <a:pPr algn="l" eaLnBrk="1" hangingPunct="1"/>
            <a:r>
              <a:rPr lang="nl-NL" altLang="ru-RU" sz="1200">
                <a:latin typeface="Courier New" pitchFamily="49" charset="0"/>
              </a:rPr>
              <a:t>plt.title('Histogram of IQ') </a:t>
            </a:r>
          </a:p>
          <a:p>
            <a:pPr algn="l" eaLnBrk="1" hangingPunct="1"/>
            <a:r>
              <a:rPr lang="nl-NL" altLang="ru-RU" sz="1200">
                <a:latin typeface="Courier New" pitchFamily="49" charset="0"/>
              </a:rPr>
              <a:t>plt.text(60, .025, r'$\mu=100,\ \sigma=15$') </a:t>
            </a:r>
          </a:p>
          <a:p>
            <a:pPr algn="l" eaLnBrk="1" hangingPunct="1"/>
            <a:r>
              <a:rPr lang="nl-NL" altLang="ru-RU" sz="1200">
                <a:latin typeface="Courier New" pitchFamily="49" charset="0"/>
              </a:rPr>
              <a:t>plt.axis([40, 160, 0, 0.03]) </a:t>
            </a:r>
          </a:p>
          <a:p>
            <a:pPr algn="l" eaLnBrk="1" hangingPunct="1"/>
            <a:r>
              <a:rPr lang="nl-NL" altLang="ru-RU" sz="1200">
                <a:latin typeface="Courier New" pitchFamily="49" charset="0"/>
              </a:rPr>
              <a:t>plt.grid(True) </a:t>
            </a:r>
            <a:endParaRPr lang="en-US" altLang="ru-RU" sz="1200">
              <a:latin typeface="Courier New" pitchFamily="49" charset="0"/>
            </a:endParaRPr>
          </a:p>
        </p:txBody>
      </p:sp>
      <p:pic>
        <p:nvPicPr>
          <p:cNvPr id="13316" name="Picture 5" descr="pyplot_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213100"/>
            <a:ext cx="4238625" cy="3467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17" name="Text Box 6"/>
          <p:cNvSpPr txBox="1">
            <a:spLocks noChangeArrowheads="1"/>
          </p:cNvSpPr>
          <p:nvPr/>
        </p:nvSpPr>
        <p:spPr bwMode="auto">
          <a:xfrm>
            <a:off x="468313" y="4652963"/>
            <a:ext cx="3887787"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800"/>
              <a:t>Working with text.</a:t>
            </a:r>
          </a:p>
          <a:p>
            <a:pPr algn="l" eaLnBrk="1" hangingPunct="1"/>
            <a:r>
              <a:rPr lang="nl-NL" altLang="ru-RU" sz="1800"/>
              <a:t>The text() command can be used to add text in an arbitrary location, and the xlabel(), ylabel() and title() are used to add text in the indicated locations.</a:t>
            </a:r>
          </a:p>
        </p:txBody>
      </p:sp>
    </p:spTree>
    <p:extLst>
      <p:ext uri="{BB962C8B-B14F-4D97-AF65-F5344CB8AC3E}">
        <p14:creationId xmlns:p14="http://schemas.microsoft.com/office/powerpoint/2010/main" val="3498226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dirty="0" err="1" smtClean="0"/>
              <a:t>Overwhelming</a:t>
            </a:r>
            <a:r>
              <a:rPr lang="nl-NL" dirty="0" smtClean="0"/>
              <a:t> </a:t>
            </a:r>
            <a:r>
              <a:rPr lang="nl-NL" dirty="0" err="1" smtClean="0"/>
              <a:t>annotation</a:t>
            </a:r>
            <a:endParaRPr lang="nl-NL" dirty="0" smtClean="0"/>
          </a:p>
        </p:txBody>
      </p:sp>
      <p:sp>
        <p:nvSpPr>
          <p:cNvPr id="13315" name="Rectangle 5"/>
          <p:cNvSpPr>
            <a:spLocks noChangeArrowheads="1"/>
          </p:cNvSpPr>
          <p:nvPr/>
        </p:nvSpPr>
        <p:spPr bwMode="auto">
          <a:xfrm>
            <a:off x="468313" y="1628775"/>
            <a:ext cx="7056437" cy="240982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000">
                <a:latin typeface="Courier New" pitchFamily="49" charset="0"/>
              </a:rPr>
              <a:t>from matplotlib.pyplot import figure, show</a:t>
            </a:r>
          </a:p>
          <a:p>
            <a:pPr algn="l" eaLnBrk="1" hangingPunct="1"/>
            <a:r>
              <a:rPr lang="nl-NL" altLang="ru-RU" sz="1000">
                <a:latin typeface="Courier New" pitchFamily="49" charset="0"/>
              </a:rPr>
              <a:t>from matplotlib.patches import Ellipse</a:t>
            </a:r>
          </a:p>
          <a:p>
            <a:pPr algn="l" eaLnBrk="1" hangingPunct="1"/>
            <a:r>
              <a:rPr lang="nl-NL" altLang="ru-RU" sz="1000">
                <a:latin typeface="Courier New" pitchFamily="49" charset="0"/>
              </a:rPr>
              <a:t>import numpy as np</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if 1:</a:t>
            </a:r>
          </a:p>
          <a:p>
            <a:pPr algn="l" eaLnBrk="1" hangingPunct="1"/>
            <a:r>
              <a:rPr lang="nl-NL" altLang="ru-RU" sz="1000">
                <a:latin typeface="Courier New" pitchFamily="49" charset="0"/>
              </a:rPr>
              <a:t>    fig = figure(1,figsize=(8,5))</a:t>
            </a:r>
          </a:p>
          <a:p>
            <a:pPr algn="l" eaLnBrk="1" hangingPunct="1"/>
            <a:r>
              <a:rPr lang="nl-NL" altLang="ru-RU" sz="1000">
                <a:latin typeface="Courier New" pitchFamily="49" charset="0"/>
              </a:rPr>
              <a:t>    ax = fig.add_subplot(111, autoscale_on=False, xlim=(-1,5), ylim=(-4,3))</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t = np.arange(0.0, 5.0, 0.01)</a:t>
            </a:r>
          </a:p>
          <a:p>
            <a:pPr algn="l" eaLnBrk="1" hangingPunct="1"/>
            <a:r>
              <a:rPr lang="nl-NL" altLang="ru-RU" sz="1000">
                <a:latin typeface="Courier New" pitchFamily="49" charset="0"/>
              </a:rPr>
              <a:t>    s = np.cos(2*np.pi*t)</a:t>
            </a:r>
          </a:p>
          <a:p>
            <a:pPr algn="l" eaLnBrk="1" hangingPunct="1"/>
            <a:r>
              <a:rPr lang="nl-NL" altLang="ru-RU" sz="1000">
                <a:latin typeface="Courier New" pitchFamily="49" charset="0"/>
              </a:rPr>
              <a:t>    line, = ax.plot(t, s, lw=3, color='purple')</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ax.annotate('arrowstyle', xy=(0, 1),  xycoords='data',</a:t>
            </a:r>
          </a:p>
          <a:p>
            <a:pPr algn="l" eaLnBrk="1" hangingPunct="1"/>
            <a:r>
              <a:rPr lang="nl-NL" altLang="ru-RU" sz="1000">
                <a:latin typeface="Courier New" pitchFamily="49" charset="0"/>
              </a:rPr>
              <a:t>                xytext=(-50, 30), textcoords='offset points',</a:t>
            </a:r>
          </a:p>
          <a:p>
            <a:pPr algn="l" eaLnBrk="1" hangingPunct="1"/>
            <a:r>
              <a:rPr lang="nl-NL" altLang="ru-RU" sz="1000">
                <a:latin typeface="Courier New" pitchFamily="49" charset="0"/>
              </a:rPr>
              <a:t>                arrowprops=dict(arrowstyle="-&gt;")</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ax.annotate('arc3', xy=(0.5, -1),  xycoords='data',</a:t>
            </a:r>
          </a:p>
          <a:p>
            <a:pPr algn="l" eaLnBrk="1" hangingPunct="1"/>
            <a:r>
              <a:rPr lang="nl-NL" altLang="ru-RU" sz="1000">
                <a:latin typeface="Courier New" pitchFamily="49" charset="0"/>
              </a:rPr>
              <a:t>                xytext=(-30, -30), textcoords='offset points',</a:t>
            </a:r>
          </a:p>
          <a:p>
            <a:pPr algn="l" eaLnBrk="1" hangingPunct="1"/>
            <a:r>
              <a:rPr lang="nl-NL" altLang="ru-RU" sz="1000">
                <a:latin typeface="Courier New" pitchFamily="49" charset="0"/>
              </a:rPr>
              <a:t>                arrowprops=dict(arrowstyle="-&gt;",</a:t>
            </a:r>
          </a:p>
          <a:p>
            <a:pPr algn="l" eaLnBrk="1" hangingPunct="1"/>
            <a:r>
              <a:rPr lang="nl-NL" altLang="ru-RU" sz="1000">
                <a:latin typeface="Courier New" pitchFamily="49" charset="0"/>
              </a:rPr>
              <a:t>                                connectionstyle="arc3,rad=.2")</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ax.annotate('arc', xy=(1., 1),  xycoords='data',</a:t>
            </a:r>
          </a:p>
          <a:p>
            <a:pPr algn="l" eaLnBrk="1" hangingPunct="1"/>
            <a:r>
              <a:rPr lang="nl-NL" altLang="ru-RU" sz="1000">
                <a:latin typeface="Courier New" pitchFamily="49" charset="0"/>
              </a:rPr>
              <a:t>                xytext=(-40, 30), textcoords='offset points',</a:t>
            </a:r>
          </a:p>
          <a:p>
            <a:pPr algn="l" eaLnBrk="1" hangingPunct="1"/>
            <a:r>
              <a:rPr lang="nl-NL" altLang="ru-RU" sz="1000">
                <a:latin typeface="Courier New" pitchFamily="49" charset="0"/>
              </a:rPr>
              <a:t>                arrowprops=dict(arrowstyle="-&gt;",</a:t>
            </a:r>
          </a:p>
          <a:p>
            <a:pPr algn="l" eaLnBrk="1" hangingPunct="1"/>
            <a:r>
              <a:rPr lang="nl-NL" altLang="ru-RU" sz="1000">
                <a:latin typeface="Courier New" pitchFamily="49" charset="0"/>
              </a:rPr>
              <a:t>                                connectionstyle="arc,angleA=0,armA=30,rad=10"),</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ax.annotate('arc', xy=(1.5, -1),  xycoords='data',</a:t>
            </a:r>
          </a:p>
          <a:p>
            <a:pPr algn="l" eaLnBrk="1" hangingPunct="1"/>
            <a:r>
              <a:rPr lang="nl-NL" altLang="ru-RU" sz="1000">
                <a:latin typeface="Courier New" pitchFamily="49" charset="0"/>
              </a:rPr>
              <a:t>                xytext=(-40, -30), textcoords='offset points',</a:t>
            </a:r>
          </a:p>
          <a:p>
            <a:pPr algn="l" eaLnBrk="1" hangingPunct="1"/>
            <a:r>
              <a:rPr lang="nl-NL" altLang="ru-RU" sz="1000">
                <a:latin typeface="Courier New" pitchFamily="49" charset="0"/>
              </a:rPr>
              <a:t>                arrowprops=dict(arrowstyle="-&gt;",</a:t>
            </a:r>
          </a:p>
          <a:p>
            <a:pPr algn="l" eaLnBrk="1" hangingPunct="1"/>
            <a:r>
              <a:rPr lang="nl-NL" altLang="ru-RU" sz="1000">
                <a:latin typeface="Courier New" pitchFamily="49" charset="0"/>
              </a:rPr>
              <a:t>                                connectionstyle="arc,angleA=0,armA=20,angleB=-90,armB=15,rad=7"),</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ax.annotate('angle', xy=(2., 1),  xycoords='data',</a:t>
            </a:r>
          </a:p>
          <a:p>
            <a:pPr algn="l" eaLnBrk="1" hangingPunct="1"/>
            <a:r>
              <a:rPr lang="nl-NL" altLang="ru-RU" sz="1000">
                <a:latin typeface="Courier New" pitchFamily="49" charset="0"/>
              </a:rPr>
              <a:t>                xytext=(-50, 30), textcoords='offset points',</a:t>
            </a:r>
          </a:p>
          <a:p>
            <a:pPr algn="l" eaLnBrk="1" hangingPunct="1"/>
            <a:r>
              <a:rPr lang="nl-NL" altLang="ru-RU" sz="1000">
                <a:latin typeface="Courier New" pitchFamily="49" charset="0"/>
              </a:rPr>
              <a:t>                arrowprops=dict(arrowstyle="-&gt;",</a:t>
            </a:r>
          </a:p>
          <a:p>
            <a:pPr algn="l" eaLnBrk="1" hangingPunct="1"/>
            <a:r>
              <a:rPr lang="nl-NL" altLang="ru-RU" sz="1000">
                <a:latin typeface="Courier New" pitchFamily="49" charset="0"/>
              </a:rPr>
              <a:t>                                connectionstyle="angle,angleA=0,angleB=90,rad=10"),</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ax.annotate('angle3', xy=(2.5, -1),  xycoords='data',</a:t>
            </a:r>
          </a:p>
          <a:p>
            <a:pPr algn="l" eaLnBrk="1" hangingPunct="1"/>
            <a:r>
              <a:rPr lang="nl-NL" altLang="ru-RU" sz="1000">
                <a:latin typeface="Courier New" pitchFamily="49" charset="0"/>
              </a:rPr>
              <a:t>                xytext=(-50, -30), textcoords='offset points',</a:t>
            </a:r>
          </a:p>
          <a:p>
            <a:pPr algn="l" eaLnBrk="1" hangingPunct="1"/>
            <a:r>
              <a:rPr lang="nl-NL" altLang="ru-RU" sz="1000">
                <a:latin typeface="Courier New" pitchFamily="49" charset="0"/>
              </a:rPr>
              <a:t>                arrowprops=dict(arrowstyle="-&gt;",</a:t>
            </a:r>
          </a:p>
          <a:p>
            <a:pPr algn="l" eaLnBrk="1" hangingPunct="1"/>
            <a:r>
              <a:rPr lang="nl-NL" altLang="ru-RU" sz="1000">
                <a:latin typeface="Courier New" pitchFamily="49" charset="0"/>
              </a:rPr>
              <a:t>                                connectionstyle="angle3,angleA=0,angleB=-90"),</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endParaRPr lang="nl-NL" altLang="ru-RU" sz="1000">
              <a:latin typeface="Courier New" pitchFamily="49" charset="0"/>
            </a:endParaRPr>
          </a:p>
          <a:p>
            <a:pPr algn="l" eaLnBrk="1" hangingPunct="1"/>
            <a:r>
              <a:rPr lang="nl-NL" altLang="ru-RU" sz="1000">
                <a:latin typeface="Courier New" pitchFamily="49" charset="0"/>
              </a:rPr>
              <a:t>    ax.annotate('angle', xy=(3., 1),  xycoords='data',</a:t>
            </a:r>
          </a:p>
          <a:p>
            <a:pPr algn="l" eaLnBrk="1" hangingPunct="1"/>
            <a:r>
              <a:rPr lang="nl-NL" altLang="ru-RU" sz="1000">
                <a:latin typeface="Courier New" pitchFamily="49" charset="0"/>
              </a:rPr>
              <a:t>                xytext=(-50, 30), textcoords='offset points',</a:t>
            </a:r>
          </a:p>
          <a:p>
            <a:pPr algn="l" eaLnBrk="1" hangingPunct="1"/>
            <a:r>
              <a:rPr lang="nl-NL" altLang="ru-RU" sz="1000">
                <a:latin typeface="Courier New" pitchFamily="49" charset="0"/>
              </a:rPr>
              <a:t>                bbox=dict(boxstyle="round", fc="0.8"),</a:t>
            </a:r>
          </a:p>
          <a:p>
            <a:pPr algn="l" eaLnBrk="1" hangingPunct="1"/>
            <a:r>
              <a:rPr lang="nl-NL" altLang="ru-RU" sz="1000">
                <a:latin typeface="Courier New" pitchFamily="49" charset="0"/>
              </a:rPr>
              <a:t>                arrowprops=dict(arrowstyle="-&gt;",</a:t>
            </a:r>
          </a:p>
          <a:p>
            <a:pPr algn="l" eaLnBrk="1" hangingPunct="1"/>
            <a:r>
              <a:rPr lang="nl-NL" altLang="ru-RU" sz="1000">
                <a:latin typeface="Courier New" pitchFamily="49" charset="0"/>
              </a:rPr>
              <a:t>                                connectionstyle="angle,angleA=0,angleB=90,rad=10"),</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ax.annotate('angle', xy=(3.5, -1),  xycoords='data',</a:t>
            </a:r>
          </a:p>
          <a:p>
            <a:pPr algn="l" eaLnBrk="1" hangingPunct="1"/>
            <a:r>
              <a:rPr lang="nl-NL" altLang="ru-RU" sz="1000">
                <a:latin typeface="Courier New" pitchFamily="49" charset="0"/>
              </a:rPr>
              <a:t>                xytext=(-70, -60), textcoords='offset points',</a:t>
            </a:r>
          </a:p>
          <a:p>
            <a:pPr algn="l" eaLnBrk="1" hangingPunct="1"/>
            <a:r>
              <a:rPr lang="nl-NL" altLang="ru-RU" sz="1000">
                <a:latin typeface="Courier New" pitchFamily="49" charset="0"/>
              </a:rPr>
              <a:t>                size=20,</a:t>
            </a:r>
          </a:p>
          <a:p>
            <a:pPr algn="l" eaLnBrk="1" hangingPunct="1"/>
            <a:r>
              <a:rPr lang="nl-NL" altLang="ru-RU" sz="1000">
                <a:latin typeface="Courier New" pitchFamily="49" charset="0"/>
              </a:rPr>
              <a:t>                bbox=dict(boxstyle="round4,pad=.5", fc="0.8"),</a:t>
            </a:r>
          </a:p>
          <a:p>
            <a:pPr algn="l" eaLnBrk="1" hangingPunct="1"/>
            <a:r>
              <a:rPr lang="nl-NL" altLang="ru-RU" sz="1000">
                <a:latin typeface="Courier New" pitchFamily="49" charset="0"/>
              </a:rPr>
              <a:t>                arrowprops=dict(arrowstyle="-&gt;",</a:t>
            </a:r>
          </a:p>
          <a:p>
            <a:pPr algn="l" eaLnBrk="1" hangingPunct="1"/>
            <a:r>
              <a:rPr lang="nl-NL" altLang="ru-RU" sz="1000">
                <a:latin typeface="Courier New" pitchFamily="49" charset="0"/>
              </a:rPr>
              <a:t>                                connectionstyle="angle,angleA=0,angleB=-90,rad=10"),</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ax.annotate('angle', xy=(4., 1),  xycoords='data',</a:t>
            </a:r>
          </a:p>
          <a:p>
            <a:pPr algn="l" eaLnBrk="1" hangingPunct="1"/>
            <a:r>
              <a:rPr lang="nl-NL" altLang="ru-RU" sz="1000">
                <a:latin typeface="Courier New" pitchFamily="49" charset="0"/>
              </a:rPr>
              <a:t>                xytext=(-50, 30), textcoords='offset points',</a:t>
            </a:r>
          </a:p>
          <a:p>
            <a:pPr algn="l" eaLnBrk="1" hangingPunct="1"/>
            <a:r>
              <a:rPr lang="nl-NL" altLang="ru-RU" sz="1000">
                <a:latin typeface="Courier New" pitchFamily="49" charset="0"/>
              </a:rPr>
              <a:t>                bbox=dict(boxstyle="round", fc="0.8"),</a:t>
            </a:r>
          </a:p>
          <a:p>
            <a:pPr algn="l" eaLnBrk="1" hangingPunct="1"/>
            <a:r>
              <a:rPr lang="nl-NL" altLang="ru-RU" sz="1000">
                <a:latin typeface="Courier New" pitchFamily="49" charset="0"/>
              </a:rPr>
              <a:t>                arrowprops=dict(arrowstyle="-&gt;",</a:t>
            </a:r>
          </a:p>
          <a:p>
            <a:pPr algn="l" eaLnBrk="1" hangingPunct="1"/>
            <a:r>
              <a:rPr lang="nl-NL" altLang="ru-RU" sz="1000">
                <a:latin typeface="Courier New" pitchFamily="49" charset="0"/>
              </a:rPr>
              <a:t>                                shrinkA=0, shrinkB=10,</a:t>
            </a:r>
          </a:p>
          <a:p>
            <a:pPr algn="l" eaLnBrk="1" hangingPunct="1"/>
            <a:r>
              <a:rPr lang="nl-NL" altLang="ru-RU" sz="1000">
                <a:latin typeface="Courier New" pitchFamily="49" charset="0"/>
              </a:rPr>
              <a:t>                                connectionstyle="angle,angleA=0,angleB=90,rad=10"),</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endParaRPr lang="nl-NL" altLang="ru-RU" sz="1000">
              <a:latin typeface="Courier New" pitchFamily="49" charset="0"/>
            </a:endParaRPr>
          </a:p>
          <a:p>
            <a:pPr algn="l" eaLnBrk="1" hangingPunct="1"/>
            <a:r>
              <a:rPr lang="nl-NL" altLang="ru-RU" sz="1000">
                <a:latin typeface="Courier New" pitchFamily="49" charset="0"/>
              </a:rPr>
              <a:t>    ann = ax.annotate('', xy=(4., 1.),  xycoords='data',</a:t>
            </a:r>
          </a:p>
          <a:p>
            <a:pPr algn="l" eaLnBrk="1" hangingPunct="1"/>
            <a:r>
              <a:rPr lang="nl-NL" altLang="ru-RU" sz="1000">
                <a:latin typeface="Courier New" pitchFamily="49" charset="0"/>
              </a:rPr>
              <a:t>                xytext=(4.5, -1), textcoords='data',</a:t>
            </a:r>
          </a:p>
          <a:p>
            <a:pPr algn="l" eaLnBrk="1" hangingPunct="1"/>
            <a:r>
              <a:rPr lang="nl-NL" altLang="ru-RU" sz="1000">
                <a:latin typeface="Courier New" pitchFamily="49" charset="0"/>
              </a:rPr>
              <a:t>                arrowprops=dict(arrowstyle="&lt;-&gt;",</a:t>
            </a:r>
          </a:p>
          <a:p>
            <a:pPr algn="l" eaLnBrk="1" hangingPunct="1"/>
            <a:r>
              <a:rPr lang="nl-NL" altLang="ru-RU" sz="1000">
                <a:latin typeface="Courier New" pitchFamily="49" charset="0"/>
              </a:rPr>
              <a:t>                                connectionstyle="bar",</a:t>
            </a:r>
          </a:p>
          <a:p>
            <a:pPr algn="l" eaLnBrk="1" hangingPunct="1"/>
            <a:r>
              <a:rPr lang="nl-NL" altLang="ru-RU" sz="1000">
                <a:latin typeface="Courier New" pitchFamily="49" charset="0"/>
              </a:rPr>
              <a:t>                                ec="k",</a:t>
            </a:r>
          </a:p>
          <a:p>
            <a:pPr algn="l" eaLnBrk="1" hangingPunct="1"/>
            <a:r>
              <a:rPr lang="nl-NL" altLang="ru-RU" sz="1000">
                <a:latin typeface="Courier New" pitchFamily="49" charset="0"/>
              </a:rPr>
              <a:t>                                shrinkA=5, shrinkB=5,</a:t>
            </a:r>
          </a:p>
          <a:p>
            <a:pPr algn="l" eaLnBrk="1" hangingPunct="1"/>
            <a:r>
              <a:rPr lang="nl-NL" altLang="ru-RU" sz="1000">
                <a:latin typeface="Courier New" pitchFamily="49" charset="0"/>
              </a:rPr>
              <a:t>                                )</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endParaRPr lang="nl-NL" altLang="ru-RU" sz="1000">
              <a:latin typeface="Courier New" pitchFamily="49" charset="0"/>
            </a:endParaRPr>
          </a:p>
          <a:p>
            <a:pPr algn="l" eaLnBrk="1" hangingPunct="1"/>
            <a:r>
              <a:rPr lang="nl-NL" altLang="ru-RU" sz="1000">
                <a:latin typeface="Courier New" pitchFamily="49" charset="0"/>
              </a:rPr>
              <a:t>if 1:</a:t>
            </a:r>
          </a:p>
          <a:p>
            <a:pPr algn="l" eaLnBrk="1" hangingPunct="1"/>
            <a:r>
              <a:rPr lang="nl-NL" altLang="ru-RU" sz="1000">
                <a:latin typeface="Courier New" pitchFamily="49" charset="0"/>
              </a:rPr>
              <a:t>    fig = figure(2)</a:t>
            </a:r>
          </a:p>
          <a:p>
            <a:pPr algn="l" eaLnBrk="1" hangingPunct="1"/>
            <a:r>
              <a:rPr lang="nl-NL" altLang="ru-RU" sz="1000">
                <a:latin typeface="Courier New" pitchFamily="49" charset="0"/>
              </a:rPr>
              <a:t>    fig.clf()</a:t>
            </a:r>
          </a:p>
          <a:p>
            <a:pPr algn="l" eaLnBrk="1" hangingPunct="1"/>
            <a:r>
              <a:rPr lang="nl-NL" altLang="ru-RU" sz="1000">
                <a:latin typeface="Courier New" pitchFamily="49" charset="0"/>
              </a:rPr>
              <a:t>    ax = fig.add_subplot(111, autoscale_on=False, xlim=(-1,5), ylim=(-5,3))</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el = Ellipse((2, -1), 0.5, 0.5)</a:t>
            </a:r>
          </a:p>
          <a:p>
            <a:pPr algn="l" eaLnBrk="1" hangingPunct="1"/>
            <a:r>
              <a:rPr lang="nl-NL" altLang="ru-RU" sz="1000">
                <a:latin typeface="Courier New" pitchFamily="49" charset="0"/>
              </a:rPr>
              <a:t>    ax.add_patch(el)</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ax.annotate('$-&gt;$', xy=(2., -1),  xycoords='data',</a:t>
            </a:r>
          </a:p>
          <a:p>
            <a:pPr algn="l" eaLnBrk="1" hangingPunct="1"/>
            <a:r>
              <a:rPr lang="nl-NL" altLang="ru-RU" sz="1000">
                <a:latin typeface="Courier New" pitchFamily="49" charset="0"/>
              </a:rPr>
              <a:t>                xytext=(-150, -140), textcoords='offset points',</a:t>
            </a:r>
          </a:p>
          <a:p>
            <a:pPr algn="l" eaLnBrk="1" hangingPunct="1"/>
            <a:r>
              <a:rPr lang="nl-NL" altLang="ru-RU" sz="1000">
                <a:latin typeface="Courier New" pitchFamily="49" charset="0"/>
              </a:rPr>
              <a:t>                bbox=dict(boxstyle="round", fc="0.8"),</a:t>
            </a:r>
          </a:p>
          <a:p>
            <a:pPr algn="l" eaLnBrk="1" hangingPunct="1"/>
            <a:r>
              <a:rPr lang="nl-NL" altLang="ru-RU" sz="1000">
                <a:latin typeface="Courier New" pitchFamily="49" charset="0"/>
              </a:rPr>
              <a:t>                arrowprops=dict(arrowstyle="-&gt;",</a:t>
            </a:r>
          </a:p>
          <a:p>
            <a:pPr algn="l" eaLnBrk="1" hangingPunct="1"/>
            <a:r>
              <a:rPr lang="nl-NL" altLang="ru-RU" sz="1000">
                <a:latin typeface="Courier New" pitchFamily="49" charset="0"/>
              </a:rPr>
              <a:t>                                patchB=el,</a:t>
            </a:r>
          </a:p>
          <a:p>
            <a:pPr algn="l" eaLnBrk="1" hangingPunct="1"/>
            <a:r>
              <a:rPr lang="nl-NL" altLang="ru-RU" sz="1000">
                <a:latin typeface="Courier New" pitchFamily="49" charset="0"/>
              </a:rPr>
              <a:t>                                connectionstyle="angle,angleA=90,angleB=0,rad=10"),</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ax.annotate('fancy', xy=(2., -1),  xycoords='data',</a:t>
            </a:r>
          </a:p>
          <a:p>
            <a:pPr algn="l" eaLnBrk="1" hangingPunct="1"/>
            <a:r>
              <a:rPr lang="nl-NL" altLang="ru-RU" sz="1000">
                <a:latin typeface="Courier New" pitchFamily="49" charset="0"/>
              </a:rPr>
              <a:t>                xytext=(-100, 60), textcoords='offset points',</a:t>
            </a:r>
          </a:p>
          <a:p>
            <a:pPr algn="l" eaLnBrk="1" hangingPunct="1"/>
            <a:r>
              <a:rPr lang="nl-NL" altLang="ru-RU" sz="1000">
                <a:latin typeface="Courier New" pitchFamily="49" charset="0"/>
              </a:rPr>
              <a:t>                size=20,</a:t>
            </a:r>
          </a:p>
          <a:p>
            <a:pPr algn="l" eaLnBrk="1" hangingPunct="1"/>
            <a:r>
              <a:rPr lang="nl-NL" altLang="ru-RU" sz="1000">
                <a:latin typeface="Courier New" pitchFamily="49" charset="0"/>
              </a:rPr>
              <a:t>                #bbox=dict(boxstyle="round", fc="0.8"),</a:t>
            </a:r>
          </a:p>
          <a:p>
            <a:pPr algn="l" eaLnBrk="1" hangingPunct="1"/>
            <a:r>
              <a:rPr lang="nl-NL" altLang="ru-RU" sz="1000">
                <a:latin typeface="Courier New" pitchFamily="49" charset="0"/>
              </a:rPr>
              <a:t>                arrowprops=dict(arrowstyle="fancy",</a:t>
            </a:r>
          </a:p>
          <a:p>
            <a:pPr algn="l" eaLnBrk="1" hangingPunct="1"/>
            <a:r>
              <a:rPr lang="nl-NL" altLang="ru-RU" sz="1000">
                <a:latin typeface="Courier New" pitchFamily="49" charset="0"/>
              </a:rPr>
              <a:t>                                fc="0.6", ec="none",</a:t>
            </a:r>
          </a:p>
          <a:p>
            <a:pPr algn="l" eaLnBrk="1" hangingPunct="1"/>
            <a:r>
              <a:rPr lang="nl-NL" altLang="ru-RU" sz="1000">
                <a:latin typeface="Courier New" pitchFamily="49" charset="0"/>
              </a:rPr>
              <a:t>                                patchB=el,</a:t>
            </a:r>
          </a:p>
          <a:p>
            <a:pPr algn="l" eaLnBrk="1" hangingPunct="1"/>
            <a:r>
              <a:rPr lang="nl-NL" altLang="ru-RU" sz="1000">
                <a:latin typeface="Courier New" pitchFamily="49" charset="0"/>
              </a:rPr>
              <a:t>                                connectionstyle="angle3,angleA=0,angleB=-90"),</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ax.annotate('simple', xy=(2., -1),  xycoords='data',</a:t>
            </a:r>
          </a:p>
          <a:p>
            <a:pPr algn="l" eaLnBrk="1" hangingPunct="1"/>
            <a:r>
              <a:rPr lang="nl-NL" altLang="ru-RU" sz="1000">
                <a:latin typeface="Courier New" pitchFamily="49" charset="0"/>
              </a:rPr>
              <a:t>                xytext=(100, 60), textcoords='offset points',</a:t>
            </a:r>
          </a:p>
          <a:p>
            <a:pPr algn="l" eaLnBrk="1" hangingPunct="1"/>
            <a:r>
              <a:rPr lang="nl-NL" altLang="ru-RU" sz="1000">
                <a:latin typeface="Courier New" pitchFamily="49" charset="0"/>
              </a:rPr>
              <a:t>                size=20,</a:t>
            </a:r>
          </a:p>
          <a:p>
            <a:pPr algn="l" eaLnBrk="1" hangingPunct="1"/>
            <a:r>
              <a:rPr lang="nl-NL" altLang="ru-RU" sz="1000">
                <a:latin typeface="Courier New" pitchFamily="49" charset="0"/>
              </a:rPr>
              <a:t>                #bbox=dict(boxstyle="round", fc="0.8"),</a:t>
            </a:r>
          </a:p>
          <a:p>
            <a:pPr algn="l" eaLnBrk="1" hangingPunct="1"/>
            <a:r>
              <a:rPr lang="nl-NL" altLang="ru-RU" sz="1000">
                <a:latin typeface="Courier New" pitchFamily="49" charset="0"/>
              </a:rPr>
              <a:t>                arrowprops=dict(arrowstyle="simple",</a:t>
            </a:r>
          </a:p>
          <a:p>
            <a:pPr algn="l" eaLnBrk="1" hangingPunct="1"/>
            <a:r>
              <a:rPr lang="nl-NL" altLang="ru-RU" sz="1000">
                <a:latin typeface="Courier New" pitchFamily="49" charset="0"/>
              </a:rPr>
              <a:t>                                fc="0.6", ec="none",</a:t>
            </a:r>
          </a:p>
          <a:p>
            <a:pPr algn="l" eaLnBrk="1" hangingPunct="1"/>
            <a:r>
              <a:rPr lang="nl-NL" altLang="ru-RU" sz="1000">
                <a:latin typeface="Courier New" pitchFamily="49" charset="0"/>
              </a:rPr>
              <a:t>                                patchB=el,</a:t>
            </a:r>
          </a:p>
          <a:p>
            <a:pPr algn="l" eaLnBrk="1" hangingPunct="1"/>
            <a:r>
              <a:rPr lang="nl-NL" altLang="ru-RU" sz="1000">
                <a:latin typeface="Courier New" pitchFamily="49" charset="0"/>
              </a:rPr>
              <a:t>                                connectionstyle="arc3,rad=0.3"),</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ax.annotate('wedge', xy=(2., -1),  xycoords='data',</a:t>
            </a:r>
          </a:p>
          <a:p>
            <a:pPr algn="l" eaLnBrk="1" hangingPunct="1"/>
            <a:r>
              <a:rPr lang="nl-NL" altLang="ru-RU" sz="1000">
                <a:latin typeface="Courier New" pitchFamily="49" charset="0"/>
              </a:rPr>
              <a:t>                xytext=(-100, -100), textcoords='offset points',</a:t>
            </a:r>
          </a:p>
          <a:p>
            <a:pPr algn="l" eaLnBrk="1" hangingPunct="1"/>
            <a:r>
              <a:rPr lang="nl-NL" altLang="ru-RU" sz="1000">
                <a:latin typeface="Courier New" pitchFamily="49" charset="0"/>
              </a:rPr>
              <a:t>                size=20,</a:t>
            </a:r>
          </a:p>
          <a:p>
            <a:pPr algn="l" eaLnBrk="1" hangingPunct="1"/>
            <a:r>
              <a:rPr lang="nl-NL" altLang="ru-RU" sz="1000">
                <a:latin typeface="Courier New" pitchFamily="49" charset="0"/>
              </a:rPr>
              <a:t>                #bbox=dict(boxstyle="round", fc="0.8"),</a:t>
            </a:r>
          </a:p>
          <a:p>
            <a:pPr algn="l" eaLnBrk="1" hangingPunct="1"/>
            <a:r>
              <a:rPr lang="nl-NL" altLang="ru-RU" sz="1000">
                <a:latin typeface="Courier New" pitchFamily="49" charset="0"/>
              </a:rPr>
              <a:t>                arrowprops=dict(arrowstyle="wedge,tail_width=0.7",</a:t>
            </a:r>
          </a:p>
          <a:p>
            <a:pPr algn="l" eaLnBrk="1" hangingPunct="1"/>
            <a:r>
              <a:rPr lang="nl-NL" altLang="ru-RU" sz="1000">
                <a:latin typeface="Courier New" pitchFamily="49" charset="0"/>
              </a:rPr>
              <a:t>                                fc="0.6", ec="none",</a:t>
            </a:r>
          </a:p>
          <a:p>
            <a:pPr algn="l" eaLnBrk="1" hangingPunct="1"/>
            <a:r>
              <a:rPr lang="nl-NL" altLang="ru-RU" sz="1000">
                <a:latin typeface="Courier New" pitchFamily="49" charset="0"/>
              </a:rPr>
              <a:t>                                patchB=el,</a:t>
            </a:r>
          </a:p>
          <a:p>
            <a:pPr algn="l" eaLnBrk="1" hangingPunct="1"/>
            <a:r>
              <a:rPr lang="nl-NL" altLang="ru-RU" sz="1000">
                <a:latin typeface="Courier New" pitchFamily="49" charset="0"/>
              </a:rPr>
              <a:t>                                connectionstyle="arc3,rad=-0.3"),</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endParaRPr lang="nl-NL" altLang="ru-RU" sz="1000">
              <a:latin typeface="Courier New" pitchFamily="49" charset="0"/>
            </a:endParaRPr>
          </a:p>
          <a:p>
            <a:pPr algn="l" eaLnBrk="1" hangingPunct="1"/>
            <a:r>
              <a:rPr lang="nl-NL" altLang="ru-RU" sz="1000">
                <a:latin typeface="Courier New" pitchFamily="49" charset="0"/>
              </a:rPr>
              <a:t>    ann = ax.annotate('wedge', xy=(2., -1),  xycoords='data',</a:t>
            </a:r>
          </a:p>
          <a:p>
            <a:pPr algn="l" eaLnBrk="1" hangingPunct="1"/>
            <a:r>
              <a:rPr lang="nl-NL" altLang="ru-RU" sz="1000">
                <a:latin typeface="Courier New" pitchFamily="49" charset="0"/>
              </a:rPr>
              <a:t>                xytext=(0, -45), textcoords='offset points',</a:t>
            </a:r>
          </a:p>
          <a:p>
            <a:pPr algn="l" eaLnBrk="1" hangingPunct="1"/>
            <a:r>
              <a:rPr lang="nl-NL" altLang="ru-RU" sz="1000">
                <a:latin typeface="Courier New" pitchFamily="49" charset="0"/>
              </a:rPr>
              <a:t>                size=20,</a:t>
            </a:r>
          </a:p>
          <a:p>
            <a:pPr algn="l" eaLnBrk="1" hangingPunct="1"/>
            <a:r>
              <a:rPr lang="nl-NL" altLang="ru-RU" sz="1000">
                <a:latin typeface="Courier New" pitchFamily="49" charset="0"/>
              </a:rPr>
              <a:t>                bbox=dict(boxstyle="round", fc=(1.0, 0.7, 0.7), ec=(1., .5, .5)),</a:t>
            </a:r>
          </a:p>
          <a:p>
            <a:pPr algn="l" eaLnBrk="1" hangingPunct="1"/>
            <a:r>
              <a:rPr lang="nl-NL" altLang="ru-RU" sz="1000">
                <a:latin typeface="Courier New" pitchFamily="49" charset="0"/>
              </a:rPr>
              <a:t>                arrowprops=dict(arrowstyle="wedge,tail_width=1.",</a:t>
            </a:r>
          </a:p>
          <a:p>
            <a:pPr algn="l" eaLnBrk="1" hangingPunct="1"/>
            <a:r>
              <a:rPr lang="nl-NL" altLang="ru-RU" sz="1000">
                <a:latin typeface="Courier New" pitchFamily="49" charset="0"/>
              </a:rPr>
              <a:t>                                fc=(1.0, 0.7, 0.7), ec=(1., .5, .5),</a:t>
            </a:r>
          </a:p>
          <a:p>
            <a:pPr algn="l" eaLnBrk="1" hangingPunct="1"/>
            <a:r>
              <a:rPr lang="nl-NL" altLang="ru-RU" sz="1000">
                <a:latin typeface="Courier New" pitchFamily="49" charset="0"/>
              </a:rPr>
              <a:t>                                patchA=None,</a:t>
            </a:r>
          </a:p>
          <a:p>
            <a:pPr algn="l" eaLnBrk="1" hangingPunct="1"/>
            <a:r>
              <a:rPr lang="nl-NL" altLang="ru-RU" sz="1000">
                <a:latin typeface="Courier New" pitchFamily="49" charset="0"/>
              </a:rPr>
              <a:t>                                patchB=el,</a:t>
            </a:r>
          </a:p>
          <a:p>
            <a:pPr algn="l" eaLnBrk="1" hangingPunct="1"/>
            <a:r>
              <a:rPr lang="nl-NL" altLang="ru-RU" sz="1000">
                <a:latin typeface="Courier New" pitchFamily="49" charset="0"/>
              </a:rPr>
              <a:t>                                relpos=(0.2, 0.8),</a:t>
            </a:r>
          </a:p>
          <a:p>
            <a:pPr algn="l" eaLnBrk="1" hangingPunct="1"/>
            <a:r>
              <a:rPr lang="nl-NL" altLang="ru-RU" sz="1000">
                <a:latin typeface="Courier New" pitchFamily="49" charset="0"/>
              </a:rPr>
              <a:t>                                connectionstyle="arc3,rad=-0.1"),</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r>
              <a:rPr lang="nl-NL" altLang="ru-RU" sz="1000">
                <a:latin typeface="Courier New" pitchFamily="49" charset="0"/>
              </a:rPr>
              <a:t>    ann = ax.annotate('wedge', xy=(2., -1),  xycoords='data',</a:t>
            </a:r>
          </a:p>
          <a:p>
            <a:pPr algn="l" eaLnBrk="1" hangingPunct="1"/>
            <a:r>
              <a:rPr lang="nl-NL" altLang="ru-RU" sz="1000">
                <a:latin typeface="Courier New" pitchFamily="49" charset="0"/>
              </a:rPr>
              <a:t>                xytext=(35, 0), textcoords='offset points',</a:t>
            </a:r>
          </a:p>
          <a:p>
            <a:pPr algn="l" eaLnBrk="1" hangingPunct="1"/>
            <a:r>
              <a:rPr lang="nl-NL" altLang="ru-RU" sz="1000">
                <a:latin typeface="Courier New" pitchFamily="49" charset="0"/>
              </a:rPr>
              <a:t>                size=20, va="center",</a:t>
            </a:r>
          </a:p>
          <a:p>
            <a:pPr algn="l" eaLnBrk="1" hangingPunct="1"/>
            <a:r>
              <a:rPr lang="nl-NL" altLang="ru-RU" sz="1000">
                <a:latin typeface="Courier New" pitchFamily="49" charset="0"/>
              </a:rPr>
              <a:t>                bbox=dict(boxstyle="round", fc=(1.0, 0.7, 0.7), ec="none"),</a:t>
            </a:r>
          </a:p>
          <a:p>
            <a:pPr algn="l" eaLnBrk="1" hangingPunct="1"/>
            <a:r>
              <a:rPr lang="nl-NL" altLang="ru-RU" sz="1000">
                <a:latin typeface="Courier New" pitchFamily="49" charset="0"/>
              </a:rPr>
              <a:t>                arrowprops=dict(arrowstyle="wedge,tail_width=1.",</a:t>
            </a:r>
          </a:p>
          <a:p>
            <a:pPr algn="l" eaLnBrk="1" hangingPunct="1"/>
            <a:r>
              <a:rPr lang="nl-NL" altLang="ru-RU" sz="1000">
                <a:latin typeface="Courier New" pitchFamily="49" charset="0"/>
              </a:rPr>
              <a:t>                                fc=(1.0, 0.7, 0.7), ec="none",</a:t>
            </a:r>
          </a:p>
          <a:p>
            <a:pPr algn="l" eaLnBrk="1" hangingPunct="1"/>
            <a:r>
              <a:rPr lang="nl-NL" altLang="ru-RU" sz="1000">
                <a:latin typeface="Courier New" pitchFamily="49" charset="0"/>
              </a:rPr>
              <a:t>                                patchA=None,</a:t>
            </a:r>
          </a:p>
          <a:p>
            <a:pPr algn="l" eaLnBrk="1" hangingPunct="1"/>
            <a:r>
              <a:rPr lang="nl-NL" altLang="ru-RU" sz="1000">
                <a:latin typeface="Courier New" pitchFamily="49" charset="0"/>
              </a:rPr>
              <a:t>                                patchB=el,</a:t>
            </a:r>
          </a:p>
          <a:p>
            <a:pPr algn="l" eaLnBrk="1" hangingPunct="1"/>
            <a:r>
              <a:rPr lang="nl-NL" altLang="ru-RU" sz="1000">
                <a:latin typeface="Courier New" pitchFamily="49" charset="0"/>
              </a:rPr>
              <a:t>                                relpos=(0.2, 0.5),</a:t>
            </a:r>
          </a:p>
          <a:p>
            <a:pPr algn="l" eaLnBrk="1" hangingPunct="1"/>
            <a:r>
              <a:rPr lang="nl-NL" altLang="ru-RU" sz="1000">
                <a:latin typeface="Courier New" pitchFamily="49" charset="0"/>
              </a:rPr>
              <a:t>                                )</a:t>
            </a:r>
          </a:p>
          <a:p>
            <a:pPr algn="l" eaLnBrk="1" hangingPunct="1"/>
            <a:r>
              <a:rPr lang="nl-NL" altLang="ru-RU" sz="1000">
                <a:latin typeface="Courier New" pitchFamily="49" charset="0"/>
              </a:rPr>
              <a:t>                )</a:t>
            </a:r>
          </a:p>
          <a:p>
            <a:pPr algn="l" eaLnBrk="1" hangingPunct="1"/>
            <a:endParaRPr lang="nl-NL" altLang="ru-RU" sz="1000">
              <a:latin typeface="Courier New" pitchFamily="49" charset="0"/>
            </a:endParaRPr>
          </a:p>
          <a:p>
            <a:pPr algn="l" eaLnBrk="1" hangingPunct="1"/>
            <a:endParaRPr lang="nl-NL" altLang="ru-RU" sz="1000">
              <a:latin typeface="Courier New" pitchFamily="49" charset="0"/>
            </a:endParaRPr>
          </a:p>
          <a:p>
            <a:pPr algn="l" eaLnBrk="1" hangingPunct="1"/>
            <a:r>
              <a:rPr lang="nl-NL" altLang="ru-RU" sz="1000">
                <a:latin typeface="Courier New" pitchFamily="49" charset="0"/>
              </a:rPr>
              <a:t>show()</a:t>
            </a:r>
            <a:endParaRPr lang="en-US" altLang="ru-RU" sz="1000">
              <a:latin typeface="Courier New" pitchFamily="49" charset="0"/>
            </a:endParaRPr>
          </a:p>
        </p:txBody>
      </p:sp>
      <p:pic>
        <p:nvPicPr>
          <p:cNvPr id="14340" name="Picture 2" descr="../_images/annotation_demo2_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25" y="3048000"/>
            <a:ext cx="5349875"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4908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8.33333E-7 -3.2526E-6 L 8.33333E-7 -3.04844 " pathEditMode="relative" rAng="0" ptsTypes="AA">
                                      <p:cBhvr>
                                        <p:cTn id="6" dur="8000" fill="hold"/>
                                        <p:tgtEl>
                                          <p:spTgt spid="13315"/>
                                        </p:tgtEl>
                                        <p:attrNameLst>
                                          <p:attrName>ppt_x</p:attrName>
                                          <p:attrName>ppt_y</p:attrName>
                                        </p:attrNameLst>
                                      </p:cBhvr>
                                      <p:rCtr x="0" y="-1524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smtClean="0"/>
              <a:t>Matplotlib.pyplot example</a:t>
            </a:r>
          </a:p>
        </p:txBody>
      </p:sp>
      <p:sp>
        <p:nvSpPr>
          <p:cNvPr id="15363" name="Rectangle 5"/>
          <p:cNvSpPr>
            <a:spLocks noChangeArrowheads="1"/>
          </p:cNvSpPr>
          <p:nvPr/>
        </p:nvSpPr>
        <p:spPr bwMode="auto">
          <a:xfrm>
            <a:off x="482600" y="1989138"/>
            <a:ext cx="7056438" cy="32321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200">
                <a:latin typeface="Courier New" pitchFamily="49" charset="0"/>
              </a:rPr>
              <a:t>import numpy.numarray as na</a:t>
            </a:r>
          </a:p>
          <a:p>
            <a:pPr algn="l" eaLnBrk="1" hangingPunct="1"/>
            <a:endParaRPr lang="nl-NL" altLang="ru-RU" sz="1200">
              <a:latin typeface="Courier New" pitchFamily="49" charset="0"/>
            </a:endParaRPr>
          </a:p>
          <a:p>
            <a:pPr algn="l" eaLnBrk="1" hangingPunct="1"/>
            <a:r>
              <a:rPr lang="nl-NL" altLang="ru-RU" sz="1200">
                <a:latin typeface="Courier New" pitchFamily="49" charset="0"/>
              </a:rPr>
              <a:t>from pylab import *</a:t>
            </a:r>
          </a:p>
          <a:p>
            <a:pPr algn="l" eaLnBrk="1" hangingPunct="1"/>
            <a:endParaRPr lang="nl-NL" altLang="ru-RU" sz="1200">
              <a:latin typeface="Courier New" pitchFamily="49" charset="0"/>
            </a:endParaRPr>
          </a:p>
          <a:p>
            <a:pPr algn="l" eaLnBrk="1" hangingPunct="1"/>
            <a:r>
              <a:rPr lang="nl-NL" altLang="ru-RU" sz="1200">
                <a:latin typeface="Courier New" pitchFamily="49" charset="0"/>
              </a:rPr>
              <a:t>labels = ["Baseline", "System"]</a:t>
            </a:r>
          </a:p>
          <a:p>
            <a:pPr algn="l" eaLnBrk="1" hangingPunct="1"/>
            <a:r>
              <a:rPr lang="nl-NL" altLang="ru-RU" sz="1200">
                <a:latin typeface="Courier New" pitchFamily="49" charset="0"/>
              </a:rPr>
              <a:t>data =   [3.75               , 4.75]</a:t>
            </a:r>
          </a:p>
          <a:p>
            <a:pPr algn="l" eaLnBrk="1" hangingPunct="1"/>
            <a:r>
              <a:rPr lang="nl-NL" altLang="ru-RU" sz="1200">
                <a:latin typeface="Courier New" pitchFamily="49" charset="0"/>
              </a:rPr>
              <a:t>error =  [0.3497             , 0.3108]</a:t>
            </a:r>
          </a:p>
          <a:p>
            <a:pPr algn="l" eaLnBrk="1" hangingPunct="1"/>
            <a:endParaRPr lang="nl-NL" altLang="ru-RU" sz="1200">
              <a:latin typeface="Courier New" pitchFamily="49" charset="0"/>
            </a:endParaRPr>
          </a:p>
          <a:p>
            <a:pPr algn="l" eaLnBrk="1" hangingPunct="1"/>
            <a:r>
              <a:rPr lang="nl-NL" altLang="ru-RU" sz="1200">
                <a:latin typeface="Courier New" pitchFamily="49" charset="0"/>
              </a:rPr>
              <a:t>xlocations = na.array(range(len(data)))+0.5</a:t>
            </a:r>
          </a:p>
          <a:p>
            <a:pPr algn="l" eaLnBrk="1" hangingPunct="1"/>
            <a:r>
              <a:rPr lang="nl-NL" altLang="ru-RU" sz="1200">
                <a:latin typeface="Courier New" pitchFamily="49" charset="0"/>
              </a:rPr>
              <a:t>width = 0.5</a:t>
            </a:r>
          </a:p>
          <a:p>
            <a:pPr algn="l" eaLnBrk="1" hangingPunct="1"/>
            <a:r>
              <a:rPr lang="nl-NL" altLang="ru-RU" sz="1200">
                <a:latin typeface="Courier New" pitchFamily="49" charset="0"/>
              </a:rPr>
              <a:t>bar(xlocations, data, yerr=error, width=width)</a:t>
            </a:r>
          </a:p>
          <a:p>
            <a:pPr algn="l" eaLnBrk="1" hangingPunct="1"/>
            <a:r>
              <a:rPr lang="nl-NL" altLang="ru-RU" sz="1200">
                <a:latin typeface="Courier New" pitchFamily="49" charset="0"/>
              </a:rPr>
              <a:t>yticks(range(0, 8))</a:t>
            </a:r>
          </a:p>
          <a:p>
            <a:pPr algn="l" eaLnBrk="1" hangingPunct="1"/>
            <a:r>
              <a:rPr lang="nl-NL" altLang="ru-RU" sz="1200">
                <a:latin typeface="Courier New" pitchFamily="49" charset="0"/>
              </a:rPr>
              <a:t>xticks(xlocations+ width/2, labels)</a:t>
            </a:r>
          </a:p>
          <a:p>
            <a:pPr algn="l" eaLnBrk="1" hangingPunct="1"/>
            <a:r>
              <a:rPr lang="nl-NL" altLang="ru-RU" sz="1200">
                <a:latin typeface="Courier New" pitchFamily="49" charset="0"/>
              </a:rPr>
              <a:t>xlim(0, xlocations[-1]+width*2)</a:t>
            </a:r>
          </a:p>
          <a:p>
            <a:pPr algn="l" eaLnBrk="1" hangingPunct="1"/>
            <a:r>
              <a:rPr lang="nl-NL" altLang="ru-RU" sz="1200">
                <a:latin typeface="Courier New" pitchFamily="49" charset="0"/>
              </a:rPr>
              <a:t>title("Average Ratings on the Training Set")</a:t>
            </a:r>
          </a:p>
          <a:p>
            <a:pPr algn="l" eaLnBrk="1" hangingPunct="1"/>
            <a:endParaRPr lang="nl-NL" altLang="ru-RU" sz="1200">
              <a:latin typeface="Courier New" pitchFamily="49" charset="0"/>
            </a:endParaRPr>
          </a:p>
          <a:p>
            <a:pPr algn="l" eaLnBrk="1" hangingPunct="1"/>
            <a:r>
              <a:rPr lang="nl-NL" altLang="ru-RU" sz="1200">
                <a:latin typeface="Courier New" pitchFamily="49" charset="0"/>
              </a:rPr>
              <a:t>show()</a:t>
            </a:r>
            <a:endParaRPr lang="en-US" altLang="ru-RU" sz="1200">
              <a:latin typeface="Courier New" pitchFamily="49" charset="0"/>
            </a:endParaRPr>
          </a:p>
        </p:txBody>
      </p:sp>
      <p:sp>
        <p:nvSpPr>
          <p:cNvPr id="15364" name="Text Box 6"/>
          <p:cNvSpPr txBox="1">
            <a:spLocks noChangeArrowheads="1"/>
          </p:cNvSpPr>
          <p:nvPr/>
        </p:nvSpPr>
        <p:spPr bwMode="auto">
          <a:xfrm>
            <a:off x="482600" y="1557338"/>
            <a:ext cx="38877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800"/>
              <a:t>Bar chart.</a:t>
            </a:r>
          </a:p>
        </p:txBody>
      </p:sp>
      <p:pic>
        <p:nvPicPr>
          <p:cNvPr id="153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500438"/>
            <a:ext cx="4281488"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46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smtClean="0"/>
              <a:t>Matplotlib.pyplot example</a:t>
            </a:r>
          </a:p>
        </p:txBody>
      </p:sp>
      <p:sp>
        <p:nvSpPr>
          <p:cNvPr id="16387" name="Rectangle 5"/>
          <p:cNvSpPr>
            <a:spLocks noChangeArrowheads="1"/>
          </p:cNvSpPr>
          <p:nvPr/>
        </p:nvSpPr>
        <p:spPr bwMode="auto">
          <a:xfrm>
            <a:off x="482600" y="1938338"/>
            <a:ext cx="7056438" cy="4892675"/>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New" pitchFamily="49" charset="0"/>
              </a:rPr>
              <a:t>import numpy as np</a:t>
            </a:r>
          </a:p>
          <a:p>
            <a:pPr algn="l" eaLnBrk="1" hangingPunct="1"/>
            <a:r>
              <a:rPr lang="en-US" altLang="ru-RU" sz="1200">
                <a:latin typeface="Courier New" pitchFamily="49" charset="0"/>
              </a:rPr>
              <a:t>import matplotlib.pyplot as plt</a:t>
            </a:r>
          </a:p>
          <a:p>
            <a:pPr algn="l" eaLnBrk="1" hangingPunct="1"/>
            <a:endParaRPr lang="en-US" altLang="ru-RU" sz="1200">
              <a:latin typeface="Courier New" pitchFamily="49" charset="0"/>
            </a:endParaRPr>
          </a:p>
          <a:p>
            <a:pPr algn="l" eaLnBrk="1" hangingPunct="1"/>
            <a:r>
              <a:rPr lang="nl-NL" altLang="ru-RU" sz="1200">
                <a:latin typeface="Courier New" pitchFamily="49" charset="0"/>
              </a:rPr>
              <a:t>fig, axs = plt.subplots(nrows=2, ncols=2, sharex=True)</a:t>
            </a:r>
          </a:p>
          <a:p>
            <a:pPr algn="l" eaLnBrk="1" hangingPunct="1"/>
            <a:r>
              <a:rPr lang="nl-NL" altLang="ru-RU" sz="1200">
                <a:latin typeface="Courier New" pitchFamily="49" charset="0"/>
              </a:rPr>
              <a:t>ax = axs[0,0]</a:t>
            </a:r>
          </a:p>
          <a:p>
            <a:pPr algn="l" eaLnBrk="1" hangingPunct="1"/>
            <a:r>
              <a:rPr lang="nl-NL" altLang="ru-RU" sz="1200">
                <a:latin typeface="Courier New" pitchFamily="49" charset="0"/>
              </a:rPr>
              <a:t>ax.errorbar(x, y, yerr=yerr, fmt='o')</a:t>
            </a:r>
          </a:p>
          <a:p>
            <a:pPr algn="l" eaLnBrk="1" hangingPunct="1"/>
            <a:r>
              <a:rPr lang="nl-NL" altLang="ru-RU" sz="1200">
                <a:latin typeface="Courier New" pitchFamily="49" charset="0"/>
              </a:rPr>
              <a:t>ax.set_title('Vert. symmetric')</a:t>
            </a:r>
          </a:p>
          <a:p>
            <a:pPr algn="l" eaLnBrk="1" hangingPunct="1"/>
            <a:r>
              <a:rPr lang="nl-NL" altLang="ru-RU" sz="1200">
                <a:latin typeface="Courier New" pitchFamily="49" charset="0"/>
              </a:rPr>
              <a:t># With 4 subplots, reduce the number </a:t>
            </a:r>
          </a:p>
          <a:p>
            <a:pPr algn="l" eaLnBrk="1" hangingPunct="1"/>
            <a:r>
              <a:rPr lang="nl-NL" altLang="ru-RU" sz="1200">
                <a:latin typeface="Courier New" pitchFamily="49" charset="0"/>
              </a:rPr>
              <a:t># of axis ticks to avoid crowding.</a:t>
            </a:r>
          </a:p>
          <a:p>
            <a:pPr algn="l" eaLnBrk="1" hangingPunct="1"/>
            <a:r>
              <a:rPr lang="nl-NL" altLang="ru-RU" sz="1200">
                <a:latin typeface="Courier New" pitchFamily="49" charset="0"/>
              </a:rPr>
              <a:t>ax.locator_params(nbins=4)</a:t>
            </a:r>
          </a:p>
          <a:p>
            <a:pPr algn="l" eaLnBrk="1" hangingPunct="1"/>
            <a:r>
              <a:rPr lang="nl-NL" altLang="ru-RU" sz="1200">
                <a:latin typeface="Courier New" pitchFamily="49" charset="0"/>
              </a:rPr>
              <a:t>ax = axs[0,1]</a:t>
            </a:r>
          </a:p>
          <a:p>
            <a:pPr algn="l" eaLnBrk="1" hangingPunct="1"/>
            <a:r>
              <a:rPr lang="nl-NL" altLang="ru-RU" sz="1200">
                <a:latin typeface="Courier New" pitchFamily="49" charset="0"/>
              </a:rPr>
              <a:t>ax.errorbar(x, y, xerr=xerr, fmt='o')</a:t>
            </a:r>
          </a:p>
          <a:p>
            <a:pPr algn="l" eaLnBrk="1" hangingPunct="1"/>
            <a:r>
              <a:rPr lang="nl-NL" altLang="ru-RU" sz="1200">
                <a:latin typeface="Courier New" pitchFamily="49" charset="0"/>
              </a:rPr>
              <a:t>ax.set_title('Hor. symmetric')</a:t>
            </a:r>
          </a:p>
          <a:p>
            <a:pPr algn="l" eaLnBrk="1" hangingPunct="1"/>
            <a:r>
              <a:rPr lang="nl-NL" altLang="ru-RU" sz="1200">
                <a:latin typeface="Courier New" pitchFamily="49" charset="0"/>
              </a:rPr>
              <a:t>ax = axs[1,0]</a:t>
            </a:r>
          </a:p>
          <a:p>
            <a:pPr algn="l" eaLnBrk="1" hangingPunct="1"/>
            <a:r>
              <a:rPr lang="nl-NL" altLang="ru-RU" sz="1200">
                <a:latin typeface="Courier New" pitchFamily="49" charset="0"/>
              </a:rPr>
              <a:t>ax.errorbar(x, y, yerr=[yerr, 2*yerr], xerr=[xerr, 2*xerr], fmt='--o')</a:t>
            </a:r>
          </a:p>
          <a:p>
            <a:pPr algn="l" eaLnBrk="1" hangingPunct="1"/>
            <a:r>
              <a:rPr lang="nl-NL" altLang="ru-RU" sz="1200">
                <a:latin typeface="Courier New" pitchFamily="49" charset="0"/>
              </a:rPr>
              <a:t>ax.set_title('H, V asymmetric')</a:t>
            </a:r>
          </a:p>
          <a:p>
            <a:pPr algn="l" eaLnBrk="1" hangingPunct="1"/>
            <a:r>
              <a:rPr lang="nl-NL" altLang="ru-RU" sz="1200">
                <a:latin typeface="Courier New" pitchFamily="49" charset="0"/>
              </a:rPr>
              <a:t>ax = axs[1,1]</a:t>
            </a:r>
          </a:p>
          <a:p>
            <a:pPr algn="l" eaLnBrk="1" hangingPunct="1"/>
            <a:r>
              <a:rPr lang="nl-NL" altLang="ru-RU" sz="1200">
                <a:latin typeface="Courier New" pitchFamily="49" charset="0"/>
              </a:rPr>
              <a:t>ax.set_yscale('log')</a:t>
            </a:r>
          </a:p>
          <a:p>
            <a:pPr algn="l" eaLnBrk="1" hangingPunct="1"/>
            <a:r>
              <a:rPr lang="nl-NL" altLang="ru-RU" sz="1200">
                <a:latin typeface="Courier New" pitchFamily="49" charset="0"/>
              </a:rPr>
              <a:t># Here we have to be careful to keep all y values positive:</a:t>
            </a:r>
          </a:p>
          <a:p>
            <a:pPr algn="l" eaLnBrk="1" hangingPunct="1"/>
            <a:r>
              <a:rPr lang="nl-NL" altLang="ru-RU" sz="1200">
                <a:latin typeface="Courier New" pitchFamily="49" charset="0"/>
              </a:rPr>
              <a:t>ylower = np.maximum(1e-2, y - yerr)</a:t>
            </a:r>
          </a:p>
          <a:p>
            <a:pPr algn="l" eaLnBrk="1" hangingPunct="1"/>
            <a:r>
              <a:rPr lang="nl-NL" altLang="ru-RU" sz="1200">
                <a:latin typeface="Courier New" pitchFamily="49" charset="0"/>
              </a:rPr>
              <a:t>yerr_lower = y - ylower</a:t>
            </a:r>
          </a:p>
          <a:p>
            <a:pPr algn="l" eaLnBrk="1" hangingPunct="1"/>
            <a:r>
              <a:rPr lang="nl-NL" altLang="ru-RU" sz="1200">
                <a:latin typeface="Courier New" pitchFamily="49" charset="0"/>
              </a:rPr>
              <a:t>ax.errorbar(x, y, yerr=[yerr_lower, 2*yerr], xerr=xerr,</a:t>
            </a:r>
          </a:p>
          <a:p>
            <a:pPr algn="l" eaLnBrk="1" hangingPunct="1"/>
            <a:r>
              <a:rPr lang="nl-NL" altLang="ru-RU" sz="1200">
                <a:latin typeface="Courier New" pitchFamily="49" charset="0"/>
              </a:rPr>
              <a:t>                            fmt='o', ecolor='g')</a:t>
            </a:r>
          </a:p>
          <a:p>
            <a:pPr algn="l" eaLnBrk="1" hangingPunct="1"/>
            <a:r>
              <a:rPr lang="nl-NL" altLang="ru-RU" sz="1200">
                <a:latin typeface="Courier New" pitchFamily="49" charset="0"/>
              </a:rPr>
              <a:t>ax.set_title('Mixed sym., log y')</a:t>
            </a:r>
          </a:p>
          <a:p>
            <a:pPr algn="l" eaLnBrk="1" hangingPunct="1"/>
            <a:r>
              <a:rPr lang="nl-NL" altLang="ru-RU" sz="1200">
                <a:latin typeface="Courier New" pitchFamily="49" charset="0"/>
              </a:rPr>
              <a:t>fig.suptitle('Variable errorbars')</a:t>
            </a:r>
          </a:p>
          <a:p>
            <a:pPr algn="l" eaLnBrk="1" hangingPunct="1"/>
            <a:r>
              <a:rPr lang="nl-NL" altLang="ru-RU" sz="1200">
                <a:latin typeface="Courier New" pitchFamily="49" charset="0"/>
              </a:rPr>
              <a:t>plt.show()</a:t>
            </a:r>
          </a:p>
        </p:txBody>
      </p:sp>
      <p:sp>
        <p:nvSpPr>
          <p:cNvPr id="16388" name="Text Box 6"/>
          <p:cNvSpPr txBox="1">
            <a:spLocks noChangeArrowheads="1"/>
          </p:cNvSpPr>
          <p:nvPr/>
        </p:nvSpPr>
        <p:spPr bwMode="auto">
          <a:xfrm>
            <a:off x="482600" y="1557338"/>
            <a:ext cx="38877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800"/>
              <a:t>Error bars.</a:t>
            </a:r>
          </a:p>
        </p:txBody>
      </p:sp>
      <p:pic>
        <p:nvPicPr>
          <p:cNvPr id="163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052513"/>
            <a:ext cx="4191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038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r>
              <a:rPr lang="nl-NL" dirty="0" err="1" smtClean="0"/>
              <a:t>Matplotlib.pyplot</a:t>
            </a:r>
            <a:r>
              <a:rPr lang="nl-NL" dirty="0" smtClean="0"/>
              <a:t>  </a:t>
            </a:r>
            <a:r>
              <a:rPr lang="nl-NL" dirty="0" err="1" smtClean="0"/>
              <a:t>examples</a:t>
            </a:r>
            <a:endParaRPr lang="nl-NL" dirty="0" smtClean="0"/>
          </a:p>
        </p:txBody>
      </p:sp>
      <p:sp>
        <p:nvSpPr>
          <p:cNvPr id="17411" name="Content Placeholder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ru-RU" sz="2000" smtClean="0"/>
              <a:t>Scatter plots</a:t>
            </a:r>
          </a:p>
        </p:txBody>
      </p:sp>
      <p:sp>
        <p:nvSpPr>
          <p:cNvPr id="17412" name="Rectangle 5"/>
          <p:cNvSpPr>
            <a:spLocks noChangeArrowheads="1"/>
          </p:cNvSpPr>
          <p:nvPr/>
        </p:nvSpPr>
        <p:spPr bwMode="auto">
          <a:xfrm>
            <a:off x="458788" y="3573463"/>
            <a:ext cx="7056437" cy="3046412"/>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New" pitchFamily="49" charset="0"/>
              </a:rPr>
              <a:t>import numpy as np</a:t>
            </a:r>
          </a:p>
          <a:p>
            <a:pPr algn="l" eaLnBrk="1" hangingPunct="1"/>
            <a:r>
              <a:rPr lang="en-US" altLang="ru-RU" sz="1200">
                <a:latin typeface="Courier New" pitchFamily="49" charset="0"/>
              </a:rPr>
              <a:t>import pylab as plt</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x = np.random.random(50)</a:t>
            </a:r>
          </a:p>
          <a:p>
            <a:pPr algn="l" eaLnBrk="1" hangingPunct="1"/>
            <a:r>
              <a:rPr lang="en-US" altLang="ru-RU" sz="1200">
                <a:latin typeface="Courier New" pitchFamily="49" charset="0"/>
              </a:rPr>
              <a:t>y = np.random.random(50)</a:t>
            </a:r>
          </a:p>
          <a:p>
            <a:pPr algn="l" eaLnBrk="1" hangingPunct="1"/>
            <a:r>
              <a:rPr lang="en-US" altLang="ru-RU" sz="1200">
                <a:latin typeface="Courier New" pitchFamily="49" charset="0"/>
              </a:rPr>
              <a:t>c = np.random.random(50)  # color of points</a:t>
            </a:r>
          </a:p>
          <a:p>
            <a:pPr algn="l" eaLnBrk="1" hangingPunct="1"/>
            <a:r>
              <a:rPr lang="en-US" altLang="ru-RU" sz="1200">
                <a:latin typeface="Courier New" pitchFamily="49" charset="0"/>
              </a:rPr>
              <a:t>s = 500 * np.random.random(50)  # size of points</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fig, ax = plt.subplots()</a:t>
            </a:r>
          </a:p>
          <a:p>
            <a:pPr algn="l" eaLnBrk="1" hangingPunct="1"/>
            <a:r>
              <a:rPr lang="en-US" altLang="ru-RU" sz="1200">
                <a:latin typeface="Courier New" pitchFamily="49" charset="0"/>
              </a:rPr>
              <a:t>im = ax.scatter(x, y, c=c, s=s, cmap=plt.cm.jet)</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 Add a colorbar</a:t>
            </a:r>
          </a:p>
          <a:p>
            <a:pPr algn="l" eaLnBrk="1" hangingPunct="1"/>
            <a:r>
              <a:rPr lang="en-US" altLang="ru-RU" sz="1200">
                <a:latin typeface="Courier New" pitchFamily="49" charset="0"/>
              </a:rPr>
              <a:t>fig.colorbar(im, ax=ax)</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 set the color limits - not necessary here, but good to know how.</a:t>
            </a:r>
          </a:p>
          <a:p>
            <a:pPr algn="l" eaLnBrk="1" hangingPunct="1"/>
            <a:r>
              <a:rPr lang="en-US" altLang="ru-RU" sz="1200">
                <a:latin typeface="Courier New" pitchFamily="49" charset="0"/>
              </a:rPr>
              <a:t>im.set_clim(0.0, 1.0)</a:t>
            </a:r>
          </a:p>
        </p:txBody>
      </p:sp>
      <p:pic>
        <p:nvPicPr>
          <p:cNvPr id="1741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557338"/>
            <a:ext cx="4510088"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44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nl-NL" smtClean="0"/>
              <a:t>Plotting - matplotlib</a:t>
            </a:r>
          </a:p>
        </p:txBody>
      </p:sp>
      <p:sp>
        <p:nvSpPr>
          <p:cNvPr id="3075" name="Rectangle 3"/>
          <p:cNvSpPr>
            <a:spLocks noGrp="1" noChangeArrowheads="1"/>
          </p:cNvSpPr>
          <p:nvPr>
            <p:ph type="body" idx="1"/>
          </p:nvPr>
        </p:nvSpPr>
        <p:spPr bwMode="auto">
          <a:xfrm>
            <a:off x="457200" y="1600200"/>
            <a:ext cx="8229600" cy="749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ru-RU" sz="2000" smtClean="0"/>
              <a:t>User friendly, but powerful, plotting capabilites for python</a:t>
            </a:r>
          </a:p>
          <a:p>
            <a:pPr eaLnBrk="1" hangingPunct="1">
              <a:lnSpc>
                <a:spcPct val="90000"/>
              </a:lnSpc>
            </a:pPr>
            <a:r>
              <a:rPr lang="en-US" altLang="ru-RU" sz="2000" smtClean="0"/>
              <a:t>http://matplotlib.sourceforge.net/</a:t>
            </a:r>
            <a:endParaRPr lang="nl-NL" altLang="ru-RU" sz="2000" smtClean="0"/>
          </a:p>
        </p:txBody>
      </p:sp>
      <p:pic>
        <p:nvPicPr>
          <p:cNvPr id="3076" name="Picture 4" descr="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420938"/>
            <a:ext cx="5487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5"/>
          <p:cNvSpPr>
            <a:spLocks noChangeArrowheads="1"/>
          </p:cNvSpPr>
          <p:nvPr/>
        </p:nvSpPr>
        <p:spPr bwMode="auto">
          <a:xfrm>
            <a:off x="539750" y="3716338"/>
            <a:ext cx="8229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lnSpc>
                <a:spcPct val="90000"/>
              </a:lnSpc>
              <a:spcBef>
                <a:spcPct val="20000"/>
              </a:spcBef>
              <a:buFontTx/>
              <a:buChar char="•"/>
            </a:pPr>
            <a:r>
              <a:rPr lang="en-US" altLang="ru-RU" sz="2000">
                <a:solidFill>
                  <a:schemeClr val="tx1"/>
                </a:solidFill>
              </a:rPr>
              <a:t>Once installed (default at Observatory)</a:t>
            </a:r>
            <a:endParaRPr lang="nl-NL" altLang="ru-RU" sz="2000">
              <a:solidFill>
                <a:schemeClr val="tx1"/>
              </a:solidFill>
            </a:endParaRPr>
          </a:p>
        </p:txBody>
      </p:sp>
      <p:sp>
        <p:nvSpPr>
          <p:cNvPr id="3078" name="Rectangle 6"/>
          <p:cNvSpPr>
            <a:spLocks noChangeArrowheads="1"/>
          </p:cNvSpPr>
          <p:nvPr/>
        </p:nvSpPr>
        <p:spPr bwMode="auto">
          <a:xfrm>
            <a:off x="539750" y="4221163"/>
            <a:ext cx="8064500" cy="284162"/>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New" pitchFamily="49" charset="0"/>
              </a:rPr>
              <a:t>&gt;&gt;&gt; import pylab</a:t>
            </a:r>
            <a:endParaRPr lang="nl-NL" altLang="ru-RU" sz="1200">
              <a:latin typeface="Courier New" pitchFamily="49" charset="0"/>
            </a:endParaRPr>
          </a:p>
        </p:txBody>
      </p:sp>
      <p:sp>
        <p:nvSpPr>
          <p:cNvPr id="3079" name="Rectangle 7"/>
          <p:cNvSpPr>
            <a:spLocks noChangeArrowheads="1"/>
          </p:cNvSpPr>
          <p:nvPr/>
        </p:nvSpPr>
        <p:spPr bwMode="auto">
          <a:xfrm>
            <a:off x="539750" y="4724400"/>
            <a:ext cx="8229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20000"/>
              </a:spcBef>
              <a:buFontTx/>
              <a:buChar char="•"/>
            </a:pPr>
            <a:r>
              <a:rPr lang="en-US" altLang="ru-RU" sz="2000">
                <a:solidFill>
                  <a:schemeClr val="tx1"/>
                </a:solidFill>
              </a:rPr>
              <a:t>Settings can be customised by editing ~/.matplotlib/matplotlibrc</a:t>
            </a:r>
          </a:p>
          <a:p>
            <a:pPr lvl="1" algn="l" eaLnBrk="1" hangingPunct="1">
              <a:spcBef>
                <a:spcPct val="20000"/>
              </a:spcBef>
              <a:buFontTx/>
              <a:buChar char="–"/>
            </a:pPr>
            <a:r>
              <a:rPr lang="en-US" altLang="ru-RU" sz="1800">
                <a:solidFill>
                  <a:schemeClr val="tx1"/>
                </a:solidFill>
              </a:rPr>
              <a:t>default font, colours, layout, etc.</a:t>
            </a:r>
          </a:p>
          <a:p>
            <a:pPr algn="l" eaLnBrk="1" hangingPunct="1">
              <a:spcBef>
                <a:spcPct val="20000"/>
              </a:spcBef>
              <a:buFontTx/>
              <a:buChar char="•"/>
            </a:pPr>
            <a:r>
              <a:rPr lang="en-US" altLang="ru-RU" sz="2000">
                <a:solidFill>
                  <a:schemeClr val="tx1"/>
                </a:solidFill>
              </a:rPr>
              <a:t>Helpful website</a:t>
            </a:r>
          </a:p>
          <a:p>
            <a:pPr lvl="1" algn="l" eaLnBrk="1" hangingPunct="1">
              <a:spcBef>
                <a:spcPct val="20000"/>
              </a:spcBef>
              <a:buFontTx/>
              <a:buChar char="–"/>
            </a:pPr>
            <a:r>
              <a:rPr lang="en-US" altLang="ru-RU" sz="1800">
                <a:solidFill>
                  <a:schemeClr val="tx1"/>
                </a:solidFill>
              </a:rPr>
              <a:t>many examples</a:t>
            </a:r>
            <a:endParaRPr lang="nl-NL" altLang="ru-RU" sz="1800">
              <a:solidFill>
                <a:schemeClr val="tx1"/>
              </a:solidFill>
            </a:endParaRPr>
          </a:p>
        </p:txBody>
      </p:sp>
    </p:spTree>
    <p:extLst>
      <p:ext uri="{BB962C8B-B14F-4D97-AF65-F5344CB8AC3E}">
        <p14:creationId xmlns:p14="http://schemas.microsoft.com/office/powerpoint/2010/main" val="126186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smtClean="0"/>
              <a:t>Matplotlib.pyplot example</a:t>
            </a:r>
          </a:p>
        </p:txBody>
      </p:sp>
      <p:sp>
        <p:nvSpPr>
          <p:cNvPr id="18435" name="Rectangle 5"/>
          <p:cNvSpPr>
            <a:spLocks noChangeArrowheads="1"/>
          </p:cNvSpPr>
          <p:nvPr/>
        </p:nvSpPr>
        <p:spPr bwMode="auto">
          <a:xfrm>
            <a:off x="482600" y="1938338"/>
            <a:ext cx="7056438" cy="4154487"/>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New" pitchFamily="49" charset="0"/>
              </a:rPr>
              <a:t>from numpy import *</a:t>
            </a:r>
          </a:p>
          <a:p>
            <a:pPr algn="l" eaLnBrk="1" hangingPunct="1"/>
            <a:r>
              <a:rPr lang="en-US" altLang="ru-RU" sz="1200">
                <a:latin typeface="Courier New" pitchFamily="49" charset="0"/>
              </a:rPr>
              <a:t>import pylab as p</a:t>
            </a:r>
          </a:p>
          <a:p>
            <a:pPr algn="l" eaLnBrk="1" hangingPunct="1"/>
            <a:r>
              <a:rPr lang="en-US" altLang="ru-RU" sz="1200">
                <a:latin typeface="Courier New" pitchFamily="49" charset="0"/>
              </a:rPr>
              <a:t>import mpl_toolkits.mplot3d.axes3d as p3</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 u and v are parametric variables.</a:t>
            </a:r>
          </a:p>
          <a:p>
            <a:pPr algn="l" eaLnBrk="1" hangingPunct="1"/>
            <a:r>
              <a:rPr lang="en-US" altLang="ru-RU" sz="1200">
                <a:latin typeface="Courier New" pitchFamily="49" charset="0"/>
              </a:rPr>
              <a:t># u is an array from 0 to 2*pi, with 100 elements</a:t>
            </a:r>
          </a:p>
          <a:p>
            <a:pPr algn="l" eaLnBrk="1" hangingPunct="1"/>
            <a:r>
              <a:rPr lang="en-US" altLang="ru-RU" sz="1200">
                <a:latin typeface="Courier New" pitchFamily="49" charset="0"/>
              </a:rPr>
              <a:t>u=r_[0:2*pi:100j]</a:t>
            </a:r>
          </a:p>
          <a:p>
            <a:pPr algn="l" eaLnBrk="1" hangingPunct="1"/>
            <a:r>
              <a:rPr lang="en-US" altLang="ru-RU" sz="1200">
                <a:latin typeface="Courier New" pitchFamily="49" charset="0"/>
              </a:rPr>
              <a:t># v is an array from 0 to 2*pi, with 100 elements</a:t>
            </a:r>
          </a:p>
          <a:p>
            <a:pPr algn="l" eaLnBrk="1" hangingPunct="1"/>
            <a:r>
              <a:rPr lang="en-US" altLang="ru-RU" sz="1200">
                <a:latin typeface="Courier New" pitchFamily="49" charset="0"/>
              </a:rPr>
              <a:t>v=r_[0:pi:100j]</a:t>
            </a:r>
          </a:p>
          <a:p>
            <a:pPr algn="l" eaLnBrk="1" hangingPunct="1"/>
            <a:r>
              <a:rPr lang="en-US" altLang="ru-RU" sz="1200">
                <a:latin typeface="Courier New" pitchFamily="49" charset="0"/>
              </a:rPr>
              <a:t># x, y, and z are the coordinates of the points for plotting</a:t>
            </a:r>
          </a:p>
          <a:p>
            <a:pPr algn="l" eaLnBrk="1" hangingPunct="1"/>
            <a:r>
              <a:rPr lang="en-US" altLang="ru-RU" sz="1200">
                <a:latin typeface="Courier New" pitchFamily="49" charset="0"/>
              </a:rPr>
              <a:t># each is arranged in a 100x100 array</a:t>
            </a:r>
          </a:p>
          <a:p>
            <a:pPr algn="l" eaLnBrk="1" hangingPunct="1"/>
            <a:r>
              <a:rPr lang="en-US" altLang="ru-RU" sz="1200">
                <a:latin typeface="Courier New" pitchFamily="49" charset="0"/>
              </a:rPr>
              <a:t>x=10*outer(cos(u),sin(v))</a:t>
            </a:r>
          </a:p>
          <a:p>
            <a:pPr algn="l" eaLnBrk="1" hangingPunct="1"/>
            <a:r>
              <a:rPr lang="en-US" altLang="ru-RU" sz="1200">
                <a:latin typeface="Courier New" pitchFamily="49" charset="0"/>
              </a:rPr>
              <a:t>y=10*outer(sin(u),sin(v))</a:t>
            </a:r>
          </a:p>
          <a:p>
            <a:pPr algn="l" eaLnBrk="1" hangingPunct="1"/>
            <a:r>
              <a:rPr lang="en-US" altLang="ru-RU" sz="1200">
                <a:latin typeface="Courier New" pitchFamily="49" charset="0"/>
              </a:rPr>
              <a:t>z=10*outer(ones(size(u)),cos(v)</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fig=p.figure()</a:t>
            </a:r>
          </a:p>
          <a:p>
            <a:pPr algn="l" eaLnBrk="1" hangingPunct="1"/>
            <a:r>
              <a:rPr lang="en-US" altLang="ru-RU" sz="1200">
                <a:latin typeface="Courier New" pitchFamily="49" charset="0"/>
              </a:rPr>
              <a:t>ax = p3.Axes3D(fig)</a:t>
            </a:r>
          </a:p>
          <a:p>
            <a:pPr algn="l" eaLnBrk="1" hangingPunct="1"/>
            <a:r>
              <a:rPr lang="en-US" altLang="ru-RU" sz="1200">
                <a:latin typeface="Courier New" pitchFamily="49" charset="0"/>
              </a:rPr>
              <a:t>ax.plot_wireframe(x,y,z)</a:t>
            </a:r>
          </a:p>
          <a:p>
            <a:pPr algn="l" eaLnBrk="1" hangingPunct="1"/>
            <a:r>
              <a:rPr lang="en-US" altLang="ru-RU" sz="1200">
                <a:latin typeface="Courier New" pitchFamily="49" charset="0"/>
              </a:rPr>
              <a:t>ax.set_xlabel('X')</a:t>
            </a:r>
          </a:p>
          <a:p>
            <a:pPr algn="l" eaLnBrk="1" hangingPunct="1"/>
            <a:r>
              <a:rPr lang="en-US" altLang="ru-RU" sz="1200">
                <a:latin typeface="Courier New" pitchFamily="49" charset="0"/>
              </a:rPr>
              <a:t>ax.set_ylabel('Y')</a:t>
            </a:r>
          </a:p>
          <a:p>
            <a:pPr algn="l" eaLnBrk="1" hangingPunct="1"/>
            <a:r>
              <a:rPr lang="en-US" altLang="ru-RU" sz="1200">
                <a:latin typeface="Courier New" pitchFamily="49" charset="0"/>
              </a:rPr>
              <a:t>ax.set_zlabel('Z')</a:t>
            </a:r>
          </a:p>
          <a:p>
            <a:pPr algn="l" eaLnBrk="1" hangingPunct="1"/>
            <a:r>
              <a:rPr lang="en-US" altLang="ru-RU" sz="1200">
                <a:latin typeface="Courier New" pitchFamily="49" charset="0"/>
              </a:rPr>
              <a:t>p.show()</a:t>
            </a:r>
          </a:p>
        </p:txBody>
      </p:sp>
      <p:sp>
        <p:nvSpPr>
          <p:cNvPr id="18436" name="Text Box 6"/>
          <p:cNvSpPr txBox="1">
            <a:spLocks noChangeArrowheads="1"/>
          </p:cNvSpPr>
          <p:nvPr/>
        </p:nvSpPr>
        <p:spPr bwMode="auto">
          <a:xfrm>
            <a:off x="482600" y="1557338"/>
            <a:ext cx="38877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800"/>
              <a:t>3D plots.</a:t>
            </a:r>
          </a:p>
        </p:txBody>
      </p:sp>
      <p:pic>
        <p:nvPicPr>
          <p:cNvPr id="184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3657600"/>
            <a:ext cx="423862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554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smtClean="0"/>
              <a:t>Matplotlib.pyplot example</a:t>
            </a:r>
          </a:p>
        </p:txBody>
      </p:sp>
      <p:sp>
        <p:nvSpPr>
          <p:cNvPr id="19459" name="Rectangle 5"/>
          <p:cNvSpPr>
            <a:spLocks noChangeArrowheads="1"/>
          </p:cNvSpPr>
          <p:nvPr/>
        </p:nvSpPr>
        <p:spPr bwMode="auto">
          <a:xfrm>
            <a:off x="417513" y="2205038"/>
            <a:ext cx="7905750" cy="3786187"/>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New" pitchFamily="49" charset="0"/>
              </a:rPr>
              <a:t>from matplotlib import rc</a:t>
            </a:r>
          </a:p>
          <a:p>
            <a:pPr algn="l" eaLnBrk="1" hangingPunct="1"/>
            <a:r>
              <a:rPr lang="en-US" altLang="ru-RU" sz="1200">
                <a:latin typeface="Courier New" pitchFamily="49" charset="0"/>
              </a:rPr>
              <a:t>from matplotlib.numerix import arange, cos, pi</a:t>
            </a:r>
          </a:p>
          <a:p>
            <a:pPr algn="l" eaLnBrk="1" hangingPunct="1"/>
            <a:r>
              <a:rPr lang="en-US" altLang="ru-RU" sz="1200">
                <a:latin typeface="Courier New" pitchFamily="49" charset="0"/>
              </a:rPr>
              <a:t>from pylab import figure, axes, plot, xlabel, </a:t>
            </a:r>
          </a:p>
          <a:p>
            <a:pPr algn="l" eaLnBrk="1" hangingPunct="1"/>
            <a:r>
              <a:rPr lang="en-US" altLang="ru-RU" sz="1200">
                <a:latin typeface="Courier New" pitchFamily="49" charset="0"/>
              </a:rPr>
              <a:t>     ylabel, title, grid, savefig, show</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rc('text', usetex=True)</a:t>
            </a:r>
          </a:p>
          <a:p>
            <a:pPr algn="l" eaLnBrk="1" hangingPunct="1"/>
            <a:r>
              <a:rPr lang="en-US" altLang="ru-RU" sz="1200">
                <a:latin typeface="Courier New" pitchFamily="49" charset="0"/>
              </a:rPr>
              <a:t>figure(1)</a:t>
            </a:r>
          </a:p>
          <a:p>
            <a:pPr algn="l" eaLnBrk="1" hangingPunct="1"/>
            <a:r>
              <a:rPr lang="en-US" altLang="ru-RU" sz="1200">
                <a:latin typeface="Courier New" pitchFamily="49" charset="0"/>
              </a:rPr>
              <a:t>ax = axes([0.1, 0.1, 0.8, 0.7])</a:t>
            </a:r>
          </a:p>
          <a:p>
            <a:pPr algn="l" eaLnBrk="1" hangingPunct="1"/>
            <a:r>
              <a:rPr lang="en-US" altLang="ru-RU" sz="1200">
                <a:latin typeface="Courier New" pitchFamily="49" charset="0"/>
              </a:rPr>
              <a:t>t = arange(0.0, 1.0+0.01, 0.01)</a:t>
            </a:r>
          </a:p>
          <a:p>
            <a:pPr algn="l" eaLnBrk="1" hangingPunct="1"/>
            <a:r>
              <a:rPr lang="en-US" altLang="ru-RU" sz="1200">
                <a:latin typeface="Courier New" pitchFamily="49" charset="0"/>
              </a:rPr>
              <a:t>s = cos(2*2*pi*t)+2</a:t>
            </a:r>
          </a:p>
          <a:p>
            <a:pPr algn="l" eaLnBrk="1" hangingPunct="1"/>
            <a:r>
              <a:rPr lang="en-US" altLang="ru-RU" sz="1200">
                <a:latin typeface="Courier New" pitchFamily="49" charset="0"/>
              </a:rPr>
              <a:t>plot(t, s)</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xlabel(r'\textbf{time (s)}')</a:t>
            </a:r>
          </a:p>
          <a:p>
            <a:pPr algn="l" eaLnBrk="1" hangingPunct="1"/>
            <a:r>
              <a:rPr lang="en-US" altLang="ru-RU" sz="1200">
                <a:latin typeface="Courier New" pitchFamily="49" charset="0"/>
              </a:rPr>
              <a:t>ylabel(r'\textit{voltage (mV)}',fontsize=16)</a:t>
            </a:r>
          </a:p>
          <a:p>
            <a:pPr algn="l" eaLnBrk="1" hangingPunct="1"/>
            <a:r>
              <a:rPr lang="en-US" altLang="ru-RU" sz="1200">
                <a:latin typeface="Courier New" pitchFamily="49" charset="0"/>
              </a:rPr>
              <a:t>title(r"\TeX\ is Number $\displaystyle\sum_{n=1}^\infty\frac{-e^{i\pi}}{2^n}$!", fontsize=16, color='r')</a:t>
            </a:r>
          </a:p>
          <a:p>
            <a:pPr algn="l" eaLnBrk="1" hangingPunct="1"/>
            <a:r>
              <a:rPr lang="en-US" altLang="ru-RU" sz="1200">
                <a:latin typeface="Courier New" pitchFamily="49" charset="0"/>
              </a:rPr>
              <a:t>grid(True)</a:t>
            </a:r>
          </a:p>
          <a:p>
            <a:pPr algn="l" eaLnBrk="1" hangingPunct="1"/>
            <a:r>
              <a:rPr lang="en-US" altLang="ru-RU" sz="1200">
                <a:latin typeface="Courier New" pitchFamily="49" charset="0"/>
              </a:rPr>
              <a:t>savefig('tex_demo')</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show()</a:t>
            </a:r>
          </a:p>
        </p:txBody>
      </p:sp>
      <p:sp>
        <p:nvSpPr>
          <p:cNvPr id="19460" name="Text Box 6"/>
          <p:cNvSpPr txBox="1">
            <a:spLocks noChangeArrowheads="1"/>
          </p:cNvSpPr>
          <p:nvPr/>
        </p:nvSpPr>
        <p:spPr bwMode="auto">
          <a:xfrm>
            <a:off x="482600" y="1557338"/>
            <a:ext cx="38877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800"/>
              <a:t>Using TeX.</a:t>
            </a:r>
          </a:p>
        </p:txBody>
      </p:sp>
      <p:pic>
        <p:nvPicPr>
          <p:cNvPr id="19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268413"/>
            <a:ext cx="4194175" cy="31464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3559576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pPr eaLnBrk="1" hangingPunct="1">
              <a:defRPr/>
            </a:pPr>
            <a:r>
              <a:rPr lang="nl-NL" smtClean="0"/>
              <a:t>Matplotlib.pyplot example</a:t>
            </a:r>
          </a:p>
        </p:txBody>
      </p:sp>
      <p:sp>
        <p:nvSpPr>
          <p:cNvPr id="20483" name="Rectangle 5"/>
          <p:cNvSpPr>
            <a:spLocks noChangeArrowheads="1"/>
          </p:cNvSpPr>
          <p:nvPr/>
        </p:nvSpPr>
        <p:spPr bwMode="auto">
          <a:xfrm>
            <a:off x="417513" y="2205038"/>
            <a:ext cx="7905750" cy="2124075"/>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en-US" altLang="ru-RU" sz="1200">
                <a:latin typeface="Courier New" pitchFamily="49" charset="0"/>
              </a:rPr>
              <a:t>from pylab import *</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 fake up some data</a:t>
            </a:r>
          </a:p>
          <a:p>
            <a:pPr algn="l" eaLnBrk="1" hangingPunct="1"/>
            <a:r>
              <a:rPr lang="en-US" altLang="ru-RU" sz="1200">
                <a:latin typeface="Courier New" pitchFamily="49" charset="0"/>
              </a:rPr>
              <a:t>spread= rand(50) * 100</a:t>
            </a:r>
          </a:p>
          <a:p>
            <a:pPr algn="l" eaLnBrk="1" hangingPunct="1"/>
            <a:r>
              <a:rPr lang="en-US" altLang="ru-RU" sz="1200">
                <a:latin typeface="Courier New" pitchFamily="49" charset="0"/>
              </a:rPr>
              <a:t>center = ones(25) * 50</a:t>
            </a:r>
          </a:p>
          <a:p>
            <a:pPr algn="l" eaLnBrk="1" hangingPunct="1"/>
            <a:r>
              <a:rPr lang="en-US" altLang="ru-RU" sz="1200">
                <a:latin typeface="Courier New" pitchFamily="49" charset="0"/>
              </a:rPr>
              <a:t>flier_high = rand(10) * 100 + 100</a:t>
            </a:r>
          </a:p>
          <a:p>
            <a:pPr algn="l" eaLnBrk="1" hangingPunct="1"/>
            <a:r>
              <a:rPr lang="en-US" altLang="ru-RU" sz="1200">
                <a:latin typeface="Courier New" pitchFamily="49" charset="0"/>
              </a:rPr>
              <a:t>flier_low = rand(10) * -100</a:t>
            </a:r>
          </a:p>
          <a:p>
            <a:pPr algn="l" eaLnBrk="1" hangingPunct="1"/>
            <a:r>
              <a:rPr lang="en-US" altLang="ru-RU" sz="1200">
                <a:latin typeface="Courier New" pitchFamily="49" charset="0"/>
              </a:rPr>
              <a:t>data =concatenate((spread, center, flier_high, flier_low), 0)</a:t>
            </a:r>
          </a:p>
          <a:p>
            <a:pPr algn="l" eaLnBrk="1" hangingPunct="1"/>
            <a:endParaRPr lang="en-US" altLang="ru-RU" sz="1200">
              <a:latin typeface="Courier New" pitchFamily="49" charset="0"/>
            </a:endParaRPr>
          </a:p>
          <a:p>
            <a:pPr algn="l" eaLnBrk="1" hangingPunct="1"/>
            <a:r>
              <a:rPr lang="en-US" altLang="ru-RU" sz="1200">
                <a:latin typeface="Courier New" pitchFamily="49" charset="0"/>
              </a:rPr>
              <a:t>figure()</a:t>
            </a:r>
          </a:p>
          <a:p>
            <a:pPr algn="l" eaLnBrk="1" hangingPunct="1"/>
            <a:r>
              <a:rPr lang="en-US" altLang="ru-RU" sz="1200">
                <a:latin typeface="Courier New" pitchFamily="49" charset="0"/>
              </a:rPr>
              <a:t>boxplot(data,1)</a:t>
            </a:r>
          </a:p>
        </p:txBody>
      </p:sp>
      <p:sp>
        <p:nvSpPr>
          <p:cNvPr id="20484" name="Text Box 6"/>
          <p:cNvSpPr txBox="1">
            <a:spLocks noChangeArrowheads="1"/>
          </p:cNvSpPr>
          <p:nvPr/>
        </p:nvSpPr>
        <p:spPr bwMode="auto">
          <a:xfrm>
            <a:off x="482600" y="1557338"/>
            <a:ext cx="52419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r>
              <a:rPr lang="nl-NL" altLang="ru-RU" sz="1800"/>
              <a:t>Statistics plots (box and whiskers plot).</a:t>
            </a:r>
          </a:p>
        </p:txBody>
      </p:sp>
      <p:pic>
        <p:nvPicPr>
          <p:cNvPr id="2048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3957638"/>
            <a:ext cx="3544887" cy="290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833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descr="&#10;log_text.tiff                                                  00178C49Macintosh HD                   BBA78C3C:"/>
          <p:cNvPicPr>
            <a:picLocks noChangeAspect="1" noChangeArrowheads="1"/>
          </p:cNvPicPr>
          <p:nvPr/>
        </p:nvPicPr>
        <p:blipFill>
          <a:blip r:embed="rId3">
            <a:extLst>
              <a:ext uri="{28A0092B-C50C-407E-A947-70E740481C1C}">
                <a14:useLocalDpi xmlns:a14="http://schemas.microsoft.com/office/drawing/2010/main" val="0"/>
              </a:ext>
            </a:extLst>
          </a:blip>
          <a:srcRect l="4369" t="25871" r="25728" b="48392"/>
          <a:stretch>
            <a:fillRect/>
          </a:stretch>
        </p:blipFill>
        <p:spPr bwMode="auto">
          <a:xfrm>
            <a:off x="3581400" y="5486400"/>
            <a:ext cx="54864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log_shot_large.png                                             001A8755Macintosh HD                   BBA78C3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8" y="219075"/>
            <a:ext cx="6818312" cy="5114925"/>
          </a:xfrm>
          <a:prstGeom prst="rect">
            <a:avLst/>
          </a:prstGeom>
          <a:noFill/>
          <a:extLst>
            <a:ext uri="{909E8E84-426E-40DD-AFC4-6F175D3DCCD1}">
              <a14:hiddenFill xmlns:a14="http://schemas.microsoft.com/office/drawing/2010/main">
                <a:solidFill>
                  <a:srgbClr val="FFFFFF"/>
                </a:solidFill>
              </a14:hiddenFill>
            </a:ext>
          </a:extLst>
        </p:spPr>
      </p:pic>
      <p:sp>
        <p:nvSpPr>
          <p:cNvPr id="18437" name="Rectangle 5"/>
          <p:cNvSpPr>
            <a:spLocks noGrp="1" noChangeArrowheads="1"/>
          </p:cNvSpPr>
          <p:nvPr>
            <p:ph type="title" idx="4294967295"/>
          </p:nvPr>
        </p:nvSpPr>
        <p:spPr>
          <a:xfrm>
            <a:off x="6096000" y="304800"/>
            <a:ext cx="3048000" cy="1143000"/>
          </a:xfrm>
        </p:spPr>
        <p:txBody>
          <a:bodyPr>
            <a:normAutofit fontScale="90000"/>
          </a:bodyPr>
          <a:lstStyle/>
          <a:p>
            <a:pPr algn="r"/>
            <a:r>
              <a:rPr lang="en-US" altLang="ru-RU"/>
              <a:t>log </a:t>
            </a:r>
            <a:br>
              <a:rPr lang="en-US" altLang="ru-RU"/>
            </a:br>
            <a:r>
              <a:rPr lang="en-US" altLang="ru-RU"/>
              <a:t>demo</a:t>
            </a:r>
          </a:p>
        </p:txBody>
      </p:sp>
    </p:spTree>
    <p:extLst>
      <p:ext uri="{BB962C8B-B14F-4D97-AF65-F5344CB8AC3E}">
        <p14:creationId xmlns:p14="http://schemas.microsoft.com/office/powerpoint/2010/main" val="4253396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ижний колонтитул 2"/>
          <p:cNvSpPr>
            <a:spLocks noGrp="1"/>
          </p:cNvSpPr>
          <p:nvPr>
            <p:ph type="ftr" idx="11"/>
          </p:nvPr>
        </p:nvSpPr>
        <p:spPr/>
        <p:txBody>
          <a:bodyPr/>
          <a:lstStyle/>
          <a:p>
            <a:r>
              <a:rPr lang="en-GB" altLang="ru-RU"/>
              <a:t>SIAM CSE 2009</a:t>
            </a:r>
          </a:p>
        </p:txBody>
      </p:sp>
      <p:pic>
        <p:nvPicPr>
          <p:cNvPr id="32769" name="Picture 1"/>
          <p:cNvPicPr>
            <a:picLocks noChangeAspect="1" noChangeArrowheads="1"/>
          </p:cNvPicPr>
          <p:nvPr/>
        </p:nvPicPr>
        <p:blipFill>
          <a:blip r:embed="rId3">
            <a:extLst>
              <a:ext uri="{28A0092B-C50C-407E-A947-70E740481C1C}">
                <a14:useLocalDpi xmlns:a14="http://schemas.microsoft.com/office/drawing/2010/main" val="0"/>
              </a:ext>
            </a:extLst>
          </a:blip>
          <a:srcRect l="25737" t="22546" r="23532" b="26491"/>
          <a:stretch>
            <a:fillRect/>
          </a:stretch>
        </p:blipFill>
        <p:spPr bwMode="auto">
          <a:xfrm>
            <a:off x="0" y="770481"/>
            <a:ext cx="8076960" cy="6087519"/>
          </a:xfrm>
          <a:prstGeom prst="rect">
            <a:avLst/>
          </a:prstGeom>
          <a:noFill/>
          <a:ln>
            <a:noFill/>
          </a:ln>
          <a:effectLst/>
          <a:extLst>
            <a:ext uri="{909E8E84-426E-40DD-AFC4-6F175D3DCCD1}">
              <a14:hiddenFill xmlns:a14="http://schemas.microsoft.com/office/drawing/2010/main">
                <a:blipFill dpi="0" rotWithShape="0">
                  <a:blip/>
                  <a:srcRect l="25737" t="22546" r="23532" b="26491"/>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l="4367" t="53261" r="15047" b="16220"/>
          <a:stretch>
            <a:fillRect/>
          </a:stretch>
        </p:blipFill>
        <p:spPr bwMode="auto">
          <a:xfrm>
            <a:off x="2818080" y="4723696"/>
            <a:ext cx="6324480" cy="1448792"/>
          </a:xfrm>
          <a:prstGeom prst="rect">
            <a:avLst/>
          </a:prstGeom>
          <a:noFill/>
          <a:ln>
            <a:noFill/>
          </a:ln>
          <a:effectLst/>
          <a:extLst>
            <a:ext uri="{909E8E84-426E-40DD-AFC4-6F175D3DCCD1}">
              <a14:hiddenFill xmlns:a14="http://schemas.microsoft.com/office/drawing/2010/main">
                <a:blipFill dpi="0" rotWithShape="0">
                  <a:blip/>
                  <a:srcRect l="4367" t="53261" r="15047" b="16220"/>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1" name="Text Box 3"/>
          <p:cNvSpPr txBox="1">
            <a:spLocks noChangeArrowheads="1"/>
          </p:cNvSpPr>
          <p:nvPr/>
        </p:nvSpPr>
        <p:spPr bwMode="auto">
          <a:xfrm>
            <a:off x="3581280" y="68442"/>
            <a:ext cx="5562720" cy="701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5pPr>
            <a:lvl6pPr marL="15335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6pPr>
            <a:lvl7pPr marL="19907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7pPr>
            <a:lvl8pPr marL="24479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8pPr>
            <a:lvl9pPr marL="29051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9pPr>
          </a:lstStyle>
          <a:p>
            <a:pPr algn="r" hangingPunct="1">
              <a:buSzPct val="100000"/>
              <a:buFont typeface="Times New Roman" pitchFamily="16" charset="0"/>
              <a:buNone/>
            </a:pPr>
            <a:r>
              <a:rPr lang="en-GB" altLang="ru-RU" sz="4000"/>
              <a:t>text alignment</a:t>
            </a:r>
          </a:p>
        </p:txBody>
      </p:sp>
    </p:spTree>
    <p:extLst>
      <p:ext uri="{BB962C8B-B14F-4D97-AF65-F5344CB8AC3E}">
        <p14:creationId xmlns:p14="http://schemas.microsoft.com/office/powerpoint/2010/main" val="2579731972"/>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2307253"/>
            <a:ext cx="5671168" cy="369332"/>
          </a:xfrm>
          <a:prstGeom prst="rect">
            <a:avLst/>
          </a:prstGeom>
          <a:noFill/>
        </p:spPr>
        <p:txBody>
          <a:bodyPr wrap="none" rtlCol="0">
            <a:spAutoFit/>
          </a:bodyPr>
          <a:lstStyle/>
          <a:p>
            <a:r>
              <a:rPr lang="en-US" dirty="0"/>
              <a:t>https://matplotlib.org/mpl_toolkits/mplot3d/tutorial.html</a:t>
            </a:r>
            <a:endParaRPr lang="ru-RU" dirty="0"/>
          </a:p>
        </p:txBody>
      </p:sp>
      <p:sp>
        <p:nvSpPr>
          <p:cNvPr id="3" name="TextBox 2"/>
          <p:cNvSpPr txBox="1"/>
          <p:nvPr/>
        </p:nvSpPr>
        <p:spPr>
          <a:xfrm>
            <a:off x="3591531" y="1340768"/>
            <a:ext cx="1189108" cy="369332"/>
          </a:xfrm>
          <a:prstGeom prst="rect">
            <a:avLst/>
          </a:prstGeom>
          <a:noFill/>
        </p:spPr>
        <p:txBody>
          <a:bodyPr wrap="none" rtlCol="0">
            <a:spAutoFit/>
          </a:bodyPr>
          <a:lstStyle/>
          <a:p>
            <a:r>
              <a:rPr lang="en-US" dirty="0" smtClean="0"/>
              <a:t>3D tutorial</a:t>
            </a:r>
            <a:endParaRPr lang="ru-RU" dirty="0"/>
          </a:p>
        </p:txBody>
      </p:sp>
    </p:spTree>
    <p:extLst>
      <p:ext uri="{BB962C8B-B14F-4D97-AF65-F5344CB8AC3E}">
        <p14:creationId xmlns:p14="http://schemas.microsoft.com/office/powerpoint/2010/main" val="3432350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3"/>
          <p:cNvSpPr>
            <a:spLocks noGrp="1"/>
          </p:cNvSpPr>
          <p:nvPr>
            <p:ph type="ftr" idx="11"/>
          </p:nvPr>
        </p:nvSpPr>
        <p:spPr/>
        <p:txBody>
          <a:bodyPr/>
          <a:lstStyle/>
          <a:p>
            <a:r>
              <a:rPr lang="en-GB" altLang="ru-RU"/>
              <a:t>SIAM CSE 2009</a:t>
            </a:r>
          </a:p>
        </p:txBody>
      </p:sp>
      <p:pic>
        <p:nvPicPr>
          <p:cNvPr id="4198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400" y="829527"/>
            <a:ext cx="5598720" cy="58585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6" name="Rectangle 2"/>
          <p:cNvSpPr>
            <a:spLocks noGrp="1" noChangeArrowheads="1"/>
          </p:cNvSpPr>
          <p:nvPr>
            <p:ph type="title"/>
          </p:nvPr>
        </p:nvSpPr>
        <p:spPr>
          <a:xfrm>
            <a:off x="0" y="207382"/>
            <a:ext cx="3110400" cy="3005596"/>
          </a:xfrm>
          <a:ln/>
        </p:spPr>
        <p:txBody>
          <a:bodyPr>
            <a:normAutofit fontScale="90000"/>
          </a:bodyPr>
          <a:lstStyle/>
          <a:p>
            <a:pPr>
              <a:lnSpc>
                <a:spcPct val="89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ru-RU"/>
              <a:t>Fits your brain (part II):</a:t>
            </a:r>
            <a:br>
              <a:rPr lang="en-GB" altLang="ru-RU"/>
            </a:br>
            <a:r>
              <a:rPr lang="en-GB" altLang="ru-RU" i="1"/>
              <a:t>But I think this is the python</a:t>
            </a:r>
          </a:p>
        </p:txBody>
      </p:sp>
    </p:spTree>
    <p:extLst>
      <p:ext uri="{BB962C8B-B14F-4D97-AF65-F5344CB8AC3E}">
        <p14:creationId xmlns:p14="http://schemas.microsoft.com/office/powerpoint/2010/main" val="1922184568"/>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Нижний колонтитул 3"/>
          <p:cNvSpPr>
            <a:spLocks noGrp="1"/>
          </p:cNvSpPr>
          <p:nvPr>
            <p:ph type="ftr" idx="11"/>
          </p:nvPr>
        </p:nvSpPr>
        <p:spPr/>
        <p:txBody>
          <a:bodyPr/>
          <a:lstStyle/>
          <a:p>
            <a:r>
              <a:rPr lang="en-GB" altLang="ru-RU"/>
              <a:t>SIAM CSE 2009</a:t>
            </a:r>
          </a:p>
        </p:txBody>
      </p:sp>
      <p:pic>
        <p:nvPicPr>
          <p:cNvPr id="18433" name="Picture 1"/>
          <p:cNvPicPr>
            <a:picLocks noChangeAspect="1" noChangeArrowheads="1"/>
          </p:cNvPicPr>
          <p:nvPr/>
        </p:nvPicPr>
        <p:blipFill>
          <a:blip r:embed="rId3">
            <a:extLst>
              <a:ext uri="{28A0092B-C50C-407E-A947-70E740481C1C}">
                <a14:useLocalDpi xmlns:a14="http://schemas.microsoft.com/office/drawing/2010/main" val="0"/>
              </a:ext>
            </a:extLst>
          </a:blip>
          <a:srcRect t="12025" b="17625"/>
          <a:stretch>
            <a:fillRect/>
          </a:stretch>
        </p:blipFill>
        <p:spPr bwMode="auto">
          <a:xfrm>
            <a:off x="228961" y="1371024"/>
            <a:ext cx="8065440" cy="2972472"/>
          </a:xfrm>
          <a:prstGeom prst="rect">
            <a:avLst/>
          </a:prstGeom>
          <a:noFill/>
          <a:ln>
            <a:noFill/>
          </a:ln>
          <a:effectLst/>
          <a:extLst>
            <a:ext uri="{909E8E84-426E-40DD-AFC4-6F175D3DCCD1}">
              <a14:hiddenFill xmlns:a14="http://schemas.microsoft.com/office/drawing/2010/main">
                <a:blipFill dpi="0" rotWithShape="0">
                  <a:blip/>
                  <a:srcRect t="12025" b="17625"/>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120" y="4380941"/>
            <a:ext cx="3201120" cy="240073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5680" y="4421265"/>
            <a:ext cx="3048480" cy="22855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6" name="AutoShape 4"/>
          <p:cNvSpPr>
            <a:spLocks noChangeArrowheads="1"/>
          </p:cNvSpPr>
          <p:nvPr/>
        </p:nvSpPr>
        <p:spPr bwMode="auto">
          <a:xfrm>
            <a:off x="3434400" y="2572110"/>
            <a:ext cx="249832" cy="455065"/>
          </a:xfrm>
          <a:prstGeom prst="roundRect">
            <a:avLst>
              <a:gd name="adj" fmla="val 606"/>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42452" rIns="81639" bIns="42452">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5pPr>
            <a:lvl6pPr marL="15335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6pPr>
            <a:lvl7pPr marL="19907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7pPr>
            <a:lvl8pPr marL="24479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8pPr>
            <a:lvl9pPr marL="29051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9pPr>
          </a:lstStyle>
          <a:p>
            <a:pPr>
              <a:buSzPct val="100000"/>
              <a:buFont typeface="Times New Roman" pitchFamily="16" charset="0"/>
              <a:buNone/>
            </a:pPr>
            <a:r>
              <a:rPr lang="en-GB" altLang="ru-RU" sz="2400">
                <a:solidFill>
                  <a:srgbClr val="CCCCFF"/>
                </a:solidFill>
                <a:hlinkClick r:id="rId6"/>
              </a:rPr>
              <a:t> </a:t>
            </a:r>
          </a:p>
        </p:txBody>
      </p:sp>
      <p:sp>
        <p:nvSpPr>
          <p:cNvPr id="18437" name="Text Box 5"/>
          <p:cNvSpPr txBox="1">
            <a:spLocks noChangeArrowheads="1"/>
          </p:cNvSpPr>
          <p:nvPr/>
        </p:nvSpPr>
        <p:spPr bwMode="auto">
          <a:xfrm>
            <a:off x="990720" y="141586"/>
            <a:ext cx="7771680" cy="1316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5pPr>
            <a:lvl6pPr marL="15335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6pPr>
            <a:lvl7pPr marL="19907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7pPr>
            <a:lvl8pPr marL="24479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8pPr>
            <a:lvl9pPr marL="2905125" indent="-215900" defTabSz="457200" fontAlgn="base" hangingPunct="0">
              <a:lnSpc>
                <a:spcPct val="84000"/>
              </a:lnSpc>
              <a:spcBef>
                <a:spcPct val="0"/>
              </a:spcBef>
              <a:spcAft>
                <a:spcPct val="0"/>
              </a:spcAft>
              <a:buClr>
                <a:srgbClr val="000000"/>
              </a:buClr>
              <a:buSzPct val="45000"/>
              <a:buFont typeface="Wingdings" charse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S Gothic" charset="-128"/>
              </a:defRPr>
            </a:lvl9pPr>
          </a:lstStyle>
          <a:p>
            <a:pPr algn="r" hangingPunct="1">
              <a:buSzPct val="100000"/>
              <a:buFont typeface="Times New Roman" pitchFamily="16" charset="0"/>
              <a:buNone/>
            </a:pPr>
            <a:r>
              <a:rPr lang="en-GB" altLang="ru-RU" sz="4000" i="1"/>
              <a:t>Copy the great architectures</a:t>
            </a:r>
            <a:br>
              <a:rPr lang="en-GB" altLang="ru-RU" sz="4000" i="1"/>
            </a:br>
            <a:r>
              <a:rPr lang="en-GB" altLang="ru-RU" sz="4000"/>
              <a:t>E Tufte</a:t>
            </a:r>
          </a:p>
        </p:txBody>
      </p:sp>
      <p:sp>
        <p:nvSpPr>
          <p:cNvPr id="18438" name="Rectangle 6"/>
          <p:cNvSpPr>
            <a:spLocks noGrp="1" noChangeArrowheads="1"/>
          </p:cNvSpPr>
          <p:nvPr>
            <p:ph type="subTitle"/>
          </p:nvPr>
        </p:nvSpPr>
        <p:spPr>
          <a:xfrm>
            <a:off x="685440" y="2199112"/>
            <a:ext cx="7770240" cy="4029543"/>
          </a:xfrm>
          <a:ln/>
        </p:spPr>
        <p:txBody>
          <a:bodyPr/>
          <a:lstStyle/>
          <a:p>
            <a:endParaRPr lang="ru-RU" altLang="ru-RU" sz="2900"/>
          </a:p>
        </p:txBody>
      </p:sp>
    </p:spTree>
    <p:extLst>
      <p:ext uri="{BB962C8B-B14F-4D97-AF65-F5344CB8AC3E}">
        <p14:creationId xmlns:p14="http://schemas.microsoft.com/office/powerpoint/2010/main" val="157826462"/>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4"/>
          <p:cNvSpPr>
            <a:spLocks noGrp="1"/>
          </p:cNvSpPr>
          <p:nvPr>
            <p:ph type="ftr" idx="11"/>
          </p:nvPr>
        </p:nvSpPr>
        <p:spPr/>
        <p:txBody>
          <a:bodyPr/>
          <a:lstStyle/>
          <a:p>
            <a:r>
              <a:rPr lang="en-GB" altLang="ru-RU"/>
              <a:t>SIAM CSE 2009</a:t>
            </a:r>
          </a:p>
        </p:txBody>
      </p:sp>
      <p:sp>
        <p:nvSpPr>
          <p:cNvPr id="16385" name="Rectangle 1"/>
          <p:cNvSpPr>
            <a:spLocks noGrp="1" noChangeArrowheads="1"/>
          </p:cNvSpPr>
          <p:nvPr>
            <p:ph type="title"/>
          </p:nvPr>
        </p:nvSpPr>
        <p:spPr>
          <a:xfrm>
            <a:off x="456481" y="313953"/>
            <a:ext cx="8226720" cy="1061392"/>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ru-RU"/>
              <a:t>matplotlib 3 ways</a:t>
            </a:r>
          </a:p>
        </p:txBody>
      </p:sp>
      <p:sp>
        <p:nvSpPr>
          <p:cNvPr id="16386" name="Rectangle 2"/>
          <p:cNvSpPr>
            <a:spLocks noGrp="1" noChangeArrowheads="1"/>
          </p:cNvSpPr>
          <p:nvPr>
            <p:ph type="body" idx="1"/>
          </p:nvPr>
        </p:nvSpPr>
        <p:spPr>
          <a:xfrm>
            <a:off x="456481" y="1604329"/>
            <a:ext cx="8226720" cy="4444307"/>
          </a:xfrm>
          <a:ln/>
        </p:spPr>
        <p:txBody>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embedding in a webserver or GUI (Tk, GTK, WX, Cocoa, Qt, FLTK)</a:t>
            </a:r>
            <a:r>
              <a:rPr lang="ar-SA" altLang="ru-RU">
                <a:cs typeface="Arial" charset="0"/>
              </a:rPr>
              <a:t>‏</a:t>
            </a:r>
            <a:endParaRPr lang="en-GB" altLang="ru-RU"/>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production scripting</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interactive shell (pylab / pyplot)</a:t>
            </a:r>
            <a:r>
              <a:rPr lang="ar-SA" altLang="ru-RU">
                <a:cs typeface="Arial" charset="0"/>
              </a:rPr>
              <a:t>‏</a:t>
            </a:r>
            <a:endParaRPr lang="en-GB" altLang="ru-RU"/>
          </a:p>
        </p:txBody>
      </p:sp>
    </p:spTree>
    <p:extLst>
      <p:ext uri="{BB962C8B-B14F-4D97-AF65-F5344CB8AC3E}">
        <p14:creationId xmlns:p14="http://schemas.microsoft.com/office/powerpoint/2010/main" val="1840167616"/>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4"/>
          <p:cNvSpPr>
            <a:spLocks noGrp="1"/>
          </p:cNvSpPr>
          <p:nvPr>
            <p:ph type="ftr" idx="11"/>
          </p:nvPr>
        </p:nvSpPr>
        <p:spPr/>
        <p:txBody>
          <a:bodyPr/>
          <a:lstStyle/>
          <a:p>
            <a:r>
              <a:rPr lang="en-GB" altLang="ru-RU"/>
              <a:t>SIAM CSE 2009</a:t>
            </a:r>
          </a:p>
        </p:txBody>
      </p:sp>
      <p:sp>
        <p:nvSpPr>
          <p:cNvPr id="20481" name="Rectangle 1"/>
          <p:cNvSpPr>
            <a:spLocks noGrp="1" noChangeArrowheads="1"/>
          </p:cNvSpPr>
          <p:nvPr>
            <p:ph type="title"/>
          </p:nvPr>
        </p:nvSpPr>
        <p:spPr>
          <a:xfrm>
            <a:off x="456481" y="273629"/>
            <a:ext cx="8228160" cy="1146360"/>
          </a:xfrm>
          <a:ln/>
        </p:spPr>
        <p:txBody>
          <a:bodyPr/>
          <a:lstStyle/>
          <a:p>
            <a:pPr>
              <a:lnSpc>
                <a:spcPct val="89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ru-RU"/>
              <a:t>interactive demo</a:t>
            </a:r>
          </a:p>
        </p:txBody>
      </p:sp>
      <p:sp>
        <p:nvSpPr>
          <p:cNvPr id="20482" name="Rectangle 2"/>
          <p:cNvSpPr>
            <a:spLocks noGrp="1" noChangeArrowheads="1"/>
          </p:cNvSpPr>
          <p:nvPr>
            <p:ph type="body" idx="1"/>
          </p:nvPr>
        </p:nvSpPr>
        <p:spPr>
          <a:xfrm>
            <a:off x="456481" y="1604329"/>
            <a:ext cx="8228160" cy="4445747"/>
          </a:xfrm>
          <a:ln/>
        </p:spPr>
        <p:txBody>
          <a:bodyPr/>
          <a:lstStyle/>
          <a:p>
            <a:pPr>
              <a:lnSpc>
                <a:spcPct val="89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the interactive shell, rich data structures, numpy arrays, pylab mode</a:t>
            </a:r>
          </a:p>
          <a:p>
            <a:pPr>
              <a:lnSpc>
                <a:spcPct val="89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rich text support, what you see is what you get, mathtext</a:t>
            </a:r>
          </a:p>
          <a:p>
            <a:pPr>
              <a:lnSpc>
                <a:spcPct val="89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event handling, GUI embedding</a:t>
            </a:r>
          </a:p>
          <a:p>
            <a:pPr>
              <a:lnSpc>
                <a:spcPct val="89000"/>
              </a:lnSpc>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ru-RU"/>
              <a:t>website - sphinx</a:t>
            </a:r>
          </a:p>
        </p:txBody>
      </p:sp>
    </p:spTree>
    <p:extLst>
      <p:ext uri="{BB962C8B-B14F-4D97-AF65-F5344CB8AC3E}">
        <p14:creationId xmlns:p14="http://schemas.microsoft.com/office/powerpoint/2010/main" val="2041159036"/>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nl-NL" dirty="0" err="1" smtClean="0"/>
              <a:t>Pyplot</a:t>
            </a:r>
            <a:r>
              <a:rPr lang="nl-NL" dirty="0" smtClean="0"/>
              <a:t> </a:t>
            </a:r>
            <a:r>
              <a:rPr lang="nl-NL" dirty="0" err="1" smtClean="0"/>
              <a:t>and</a:t>
            </a:r>
            <a:r>
              <a:rPr lang="nl-NL" dirty="0" smtClean="0"/>
              <a:t> </a:t>
            </a:r>
            <a:r>
              <a:rPr lang="nl-NL" dirty="0" err="1" smtClean="0"/>
              <a:t>pylab</a:t>
            </a:r>
            <a:endParaRPr lang="nl-NL" dirty="0" smtClean="0"/>
          </a:p>
        </p:txBody>
      </p:sp>
      <p:sp>
        <p:nvSpPr>
          <p:cNvPr id="4099" name="Rectangle 3"/>
          <p:cNvSpPr>
            <a:spLocks noGrp="1" noChangeArrowheads="1"/>
          </p:cNvSpPr>
          <p:nvPr>
            <p:ph type="body" idx="1"/>
          </p:nvPr>
        </p:nvSpPr>
        <p:spPr bwMode="auto">
          <a:xfrm>
            <a:off x="457200" y="1340768"/>
            <a:ext cx="8229600" cy="49685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lnSpc>
                <a:spcPct val="90000"/>
              </a:lnSpc>
            </a:pPr>
            <a:r>
              <a:rPr lang="en-US" altLang="ru-RU" sz="2000" dirty="0" err="1" smtClean="0"/>
              <a:t>pylab</a:t>
            </a:r>
            <a:r>
              <a:rPr lang="en-US" altLang="ru-RU" sz="2000" dirty="0" smtClean="0"/>
              <a:t> is a module in </a:t>
            </a:r>
            <a:r>
              <a:rPr lang="en-US" altLang="ru-RU" sz="2000" dirty="0" err="1" smtClean="0"/>
              <a:t>matplotlib</a:t>
            </a:r>
            <a:r>
              <a:rPr lang="en-US" altLang="ru-RU" sz="2000" dirty="0" smtClean="0"/>
              <a:t> that gets installed alongside </a:t>
            </a:r>
            <a:r>
              <a:rPr lang="en-US" altLang="ru-RU" sz="2000" dirty="0" err="1" smtClean="0"/>
              <a:t>matplotlib</a:t>
            </a:r>
            <a:r>
              <a:rPr lang="en-US" altLang="ru-RU" sz="2000" dirty="0" smtClean="0"/>
              <a:t>; and </a:t>
            </a:r>
            <a:r>
              <a:rPr lang="en-US" altLang="ru-RU" sz="2000" dirty="0" err="1" smtClean="0"/>
              <a:t>matplotlib.pyplot</a:t>
            </a:r>
            <a:r>
              <a:rPr lang="en-US" altLang="ru-RU" sz="2000" dirty="0" smtClean="0"/>
              <a:t> is a module in </a:t>
            </a:r>
            <a:r>
              <a:rPr lang="en-US" altLang="ru-RU" sz="2000" dirty="0" err="1" smtClean="0"/>
              <a:t>matplotlib</a:t>
            </a:r>
            <a:r>
              <a:rPr lang="en-US" altLang="ru-RU" sz="2000" dirty="0" smtClean="0"/>
              <a:t>.</a:t>
            </a:r>
          </a:p>
          <a:p>
            <a:pPr eaLnBrk="1" hangingPunct="1">
              <a:lnSpc>
                <a:spcPct val="90000"/>
              </a:lnSpc>
            </a:pPr>
            <a:r>
              <a:rPr lang="en-US" altLang="ru-RU" sz="2000" dirty="0" err="1" smtClean="0"/>
              <a:t>Pyplot</a:t>
            </a:r>
            <a:r>
              <a:rPr lang="en-US" altLang="ru-RU" sz="2000" dirty="0" smtClean="0"/>
              <a:t> provides the state-machine interface to the underlying plotting library in </a:t>
            </a:r>
            <a:r>
              <a:rPr lang="en-US" altLang="ru-RU" sz="2000" dirty="0" err="1" smtClean="0"/>
              <a:t>matplotlib</a:t>
            </a:r>
            <a:r>
              <a:rPr lang="en-US" altLang="ru-RU" sz="2000" dirty="0" smtClean="0"/>
              <a:t>. This means that figures and axes are implicitly and automatically created to achieve the desired plot. Setting a title will then automatically set that title to the current axes object.</a:t>
            </a:r>
          </a:p>
          <a:p>
            <a:pPr eaLnBrk="1" hangingPunct="1">
              <a:lnSpc>
                <a:spcPct val="90000"/>
              </a:lnSpc>
            </a:pPr>
            <a:r>
              <a:rPr lang="en-US" altLang="ru-RU" sz="2000" dirty="0" err="1" smtClean="0"/>
              <a:t>Pylab</a:t>
            </a:r>
            <a:r>
              <a:rPr lang="en-US" altLang="ru-RU" sz="2000" dirty="0" smtClean="0"/>
              <a:t> combines the </a:t>
            </a:r>
            <a:r>
              <a:rPr lang="en-US" altLang="ru-RU" sz="2000" dirty="0" err="1" smtClean="0"/>
              <a:t>pyplot</a:t>
            </a:r>
            <a:r>
              <a:rPr lang="en-US" altLang="ru-RU" sz="2000" dirty="0" smtClean="0"/>
              <a:t> functionality (for plotting) with the </a:t>
            </a:r>
            <a:r>
              <a:rPr lang="en-US" altLang="ru-RU" sz="2000" dirty="0" err="1" smtClean="0"/>
              <a:t>numpy</a:t>
            </a:r>
            <a:r>
              <a:rPr lang="en-US" altLang="ru-RU" sz="2000" dirty="0" smtClean="0"/>
              <a:t> functionality (for mathematics and for working with arrays) in a single namespace, For example, one can call the sin and cos functions just like you could in MATLAB, as well as having all the features of </a:t>
            </a:r>
            <a:r>
              <a:rPr lang="en-US" altLang="ru-RU" sz="2000" dirty="0" err="1" smtClean="0"/>
              <a:t>pyplot</a:t>
            </a:r>
            <a:r>
              <a:rPr lang="en-US" altLang="ru-RU" sz="2000" dirty="0" smtClean="0"/>
              <a:t>.</a:t>
            </a:r>
          </a:p>
          <a:p>
            <a:pPr eaLnBrk="1" hangingPunct="1">
              <a:lnSpc>
                <a:spcPct val="90000"/>
              </a:lnSpc>
            </a:pPr>
            <a:r>
              <a:rPr lang="en-US" altLang="ru-RU" sz="2000" dirty="0" smtClean="0"/>
              <a:t>The </a:t>
            </a:r>
            <a:r>
              <a:rPr lang="en-US" altLang="ru-RU" sz="2000" dirty="0" err="1" smtClean="0">
                <a:solidFill>
                  <a:srgbClr val="FF0000"/>
                </a:solidFill>
              </a:rPr>
              <a:t>pyplot</a:t>
            </a:r>
            <a:r>
              <a:rPr lang="en-US" altLang="ru-RU" sz="2000" dirty="0" smtClean="0">
                <a:solidFill>
                  <a:srgbClr val="FF0000"/>
                </a:solidFill>
              </a:rPr>
              <a:t> interface is generally preferred for non-interactive plotting </a:t>
            </a:r>
            <a:r>
              <a:rPr lang="en-US" altLang="ru-RU" sz="2000" dirty="0" smtClean="0"/>
              <a:t>(i.e., scripting). The </a:t>
            </a:r>
            <a:r>
              <a:rPr lang="en-US" altLang="ru-RU" sz="2000" dirty="0" err="1" smtClean="0">
                <a:solidFill>
                  <a:srgbClr val="FF0000"/>
                </a:solidFill>
              </a:rPr>
              <a:t>pylab</a:t>
            </a:r>
            <a:r>
              <a:rPr lang="en-US" altLang="ru-RU" sz="2000" dirty="0" smtClean="0">
                <a:solidFill>
                  <a:srgbClr val="FF0000"/>
                </a:solidFill>
              </a:rPr>
              <a:t> interface is convenient for interactive calculations and plotting</a:t>
            </a:r>
            <a:r>
              <a:rPr lang="en-US" altLang="ru-RU" sz="2000" dirty="0" smtClean="0"/>
              <a:t>, as it minimizes typing. Note that this is what you get if you use the </a:t>
            </a:r>
            <a:r>
              <a:rPr lang="en-US" altLang="ru-RU" sz="2000" dirty="0" err="1" smtClean="0"/>
              <a:t>ipython</a:t>
            </a:r>
            <a:r>
              <a:rPr lang="en-US" altLang="ru-RU" sz="2000" dirty="0" smtClean="0"/>
              <a:t> shell with the --</a:t>
            </a:r>
            <a:r>
              <a:rPr lang="en-US" altLang="ru-RU" sz="2000" dirty="0" err="1" smtClean="0"/>
              <a:t>pylab</a:t>
            </a:r>
            <a:r>
              <a:rPr lang="en-US" altLang="ru-RU" sz="2000" dirty="0" smtClean="0"/>
              <a:t> option, which imports everything from </a:t>
            </a:r>
            <a:r>
              <a:rPr lang="en-US" altLang="ru-RU" sz="2000" dirty="0" err="1" smtClean="0"/>
              <a:t>pylab</a:t>
            </a:r>
            <a:r>
              <a:rPr lang="en-US" altLang="ru-RU" sz="2000" dirty="0" smtClean="0"/>
              <a:t> and makes plotting fully interactive.</a:t>
            </a:r>
          </a:p>
        </p:txBody>
      </p:sp>
    </p:spTree>
    <p:extLst>
      <p:ext uri="{BB962C8B-B14F-4D97-AF65-F5344CB8AC3E}">
        <p14:creationId xmlns:p14="http://schemas.microsoft.com/office/powerpoint/2010/main" val="1563954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Pylab</a:t>
            </a:r>
            <a:r>
              <a:rPr lang="en-US" dirty="0" smtClean="0"/>
              <a:t> and </a:t>
            </a:r>
            <a:r>
              <a:rPr lang="en-US" dirty="0" err="1" smtClean="0"/>
              <a:t>Pyplot</a:t>
            </a:r>
            <a:endParaRPr lang="en-US" dirty="0"/>
          </a:p>
        </p:txBody>
      </p:sp>
      <p:sp>
        <p:nvSpPr>
          <p:cNvPr id="5123" name="Rectangle 5"/>
          <p:cNvSpPr>
            <a:spLocks noChangeArrowheads="1"/>
          </p:cNvSpPr>
          <p:nvPr/>
        </p:nvSpPr>
        <p:spPr bwMode="auto">
          <a:xfrm>
            <a:off x="611188" y="1530350"/>
            <a:ext cx="7921625" cy="21145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lnSpc>
                <a:spcPct val="120000"/>
              </a:lnSpc>
            </a:pPr>
            <a:r>
              <a:rPr lang="nl-NL" altLang="ru-RU" sz="1100" dirty="0">
                <a:latin typeface="Courier" pitchFamily="49" charset="0"/>
              </a:rPr>
              <a:t>$ python</a:t>
            </a:r>
          </a:p>
          <a:p>
            <a:pPr algn="l" eaLnBrk="1" hangingPunct="1">
              <a:lnSpc>
                <a:spcPct val="120000"/>
              </a:lnSpc>
            </a:pPr>
            <a:r>
              <a:rPr lang="en-US" altLang="ru-RU" sz="1100" dirty="0">
                <a:latin typeface="Courier" pitchFamily="49" charset="0"/>
              </a:rPr>
              <a:t>Python 2.7.3 (default, Aug  9 2012, 17:23:57)</a:t>
            </a:r>
          </a:p>
          <a:p>
            <a:pPr algn="l" eaLnBrk="1" hangingPunct="1">
              <a:lnSpc>
                <a:spcPct val="120000"/>
              </a:lnSpc>
            </a:pPr>
            <a:r>
              <a:rPr lang="en-US" altLang="ru-RU" sz="1100" dirty="0">
                <a:latin typeface="Courier" pitchFamily="49" charset="0"/>
              </a:rPr>
              <a:t>[GCC 4.7.1 20120720 (Red Hat 4.7.1-5)] on linux2</a:t>
            </a:r>
          </a:p>
          <a:p>
            <a:pPr algn="l" eaLnBrk="1" hangingPunct="1">
              <a:lnSpc>
                <a:spcPct val="120000"/>
              </a:lnSpc>
            </a:pPr>
            <a:r>
              <a:rPr lang="en-US" altLang="ru-RU" sz="1100" dirty="0">
                <a:latin typeface="Courier" pitchFamily="49" charset="0"/>
              </a:rPr>
              <a:t>Type "help", "copyright", "credits" or "license" for more information.</a:t>
            </a:r>
          </a:p>
          <a:p>
            <a:pPr algn="l" eaLnBrk="1" hangingPunct="1">
              <a:lnSpc>
                <a:spcPct val="120000"/>
              </a:lnSpc>
            </a:pPr>
            <a:r>
              <a:rPr lang="en-US" altLang="ru-RU" sz="1100" dirty="0">
                <a:latin typeface="Courier" pitchFamily="49" charset="0"/>
              </a:rPr>
              <a:t>&gt;&gt;&gt; </a:t>
            </a:r>
            <a:r>
              <a:rPr lang="nl-NL" altLang="ru-RU" sz="1100" dirty="0">
                <a:latin typeface="Courier" pitchFamily="49" charset="0"/>
              </a:rPr>
              <a:t>import matplotlib.pyplot as plt </a:t>
            </a:r>
          </a:p>
          <a:p>
            <a:pPr algn="l" eaLnBrk="1" hangingPunct="1">
              <a:lnSpc>
                <a:spcPct val="120000"/>
              </a:lnSpc>
            </a:pPr>
            <a:r>
              <a:rPr lang="nl-NL" altLang="ru-RU" sz="1100" dirty="0">
                <a:latin typeface="Courier" pitchFamily="49" charset="0"/>
              </a:rPr>
              <a:t>&gt;&gt;&gt; plt.plot([1,2,3,4]) </a:t>
            </a:r>
          </a:p>
          <a:p>
            <a:pPr algn="l" eaLnBrk="1" hangingPunct="1">
              <a:lnSpc>
                <a:spcPct val="120000"/>
              </a:lnSpc>
            </a:pPr>
            <a:r>
              <a:rPr lang="nl-NL" altLang="ru-RU" sz="1100" dirty="0">
                <a:latin typeface="Courier" pitchFamily="49" charset="0"/>
              </a:rPr>
              <a:t>[&lt;matplotlib.lines.Line2D object at 0x1fe53d0&gt;]</a:t>
            </a:r>
          </a:p>
          <a:p>
            <a:pPr algn="l" eaLnBrk="1" hangingPunct="1">
              <a:lnSpc>
                <a:spcPct val="120000"/>
              </a:lnSpc>
            </a:pPr>
            <a:r>
              <a:rPr lang="nl-NL" altLang="ru-RU" sz="1100" dirty="0">
                <a:latin typeface="Courier" pitchFamily="49" charset="0"/>
              </a:rPr>
              <a:t>&gt;&gt;&gt; plt.ylabel('some numbers') </a:t>
            </a:r>
          </a:p>
          <a:p>
            <a:pPr algn="l" eaLnBrk="1" hangingPunct="1">
              <a:lnSpc>
                <a:spcPct val="120000"/>
              </a:lnSpc>
            </a:pPr>
            <a:r>
              <a:rPr lang="nl-NL" altLang="ru-RU" sz="1100" dirty="0">
                <a:latin typeface="Courier" pitchFamily="49" charset="0"/>
              </a:rPr>
              <a:t>&lt;matplotlib.text.Texy object at 0x1d6ad90&gt;</a:t>
            </a:r>
          </a:p>
          <a:p>
            <a:pPr algn="l" eaLnBrk="1" hangingPunct="1">
              <a:lnSpc>
                <a:spcPct val="120000"/>
              </a:lnSpc>
            </a:pPr>
            <a:r>
              <a:rPr lang="nl-NL" altLang="ru-RU" sz="1100" dirty="0">
                <a:latin typeface="Courier" pitchFamily="49" charset="0"/>
              </a:rPr>
              <a:t>&gt;&gt;&gt; plt.show() </a:t>
            </a:r>
            <a:endParaRPr lang="en-US" altLang="ru-RU" sz="1100" dirty="0">
              <a:latin typeface="Courier" pitchFamily="49" charset="0"/>
            </a:endParaRPr>
          </a:p>
        </p:txBody>
      </p:sp>
      <p:sp>
        <p:nvSpPr>
          <p:cNvPr id="5124" name="Rectangle 5"/>
          <p:cNvSpPr>
            <a:spLocks noChangeArrowheads="1"/>
          </p:cNvSpPr>
          <p:nvPr/>
        </p:nvSpPr>
        <p:spPr bwMode="auto">
          <a:xfrm>
            <a:off x="611188" y="3741738"/>
            <a:ext cx="7921625" cy="29273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lnSpc>
                <a:spcPct val="120000"/>
              </a:lnSpc>
            </a:pPr>
            <a:r>
              <a:rPr lang="nl-NL" altLang="ru-RU" sz="1100">
                <a:latin typeface="Courier" pitchFamily="49" charset="0"/>
              </a:rPr>
              <a:t>$ ipython –-pylab</a:t>
            </a:r>
          </a:p>
          <a:p>
            <a:pPr algn="l" eaLnBrk="1" hangingPunct="1">
              <a:lnSpc>
                <a:spcPct val="120000"/>
              </a:lnSpc>
            </a:pPr>
            <a:r>
              <a:rPr lang="nl-NL" altLang="ru-RU" sz="1100">
                <a:latin typeface="Courier" pitchFamily="49" charset="0"/>
              </a:rPr>
              <a:t>Python 2.7.3 (default, Aug  9 2012, 17:23:57)</a:t>
            </a:r>
          </a:p>
          <a:p>
            <a:pPr algn="l" eaLnBrk="1" hangingPunct="1">
              <a:lnSpc>
                <a:spcPct val="120000"/>
              </a:lnSpc>
            </a:pPr>
            <a:r>
              <a:rPr lang="nl-NL" altLang="ru-RU" sz="1100">
                <a:latin typeface="Courier" pitchFamily="49" charset="0"/>
              </a:rPr>
              <a:t>Type "copyright", "credits" or "license" for more information.</a:t>
            </a:r>
          </a:p>
          <a:p>
            <a:pPr algn="l" eaLnBrk="1" hangingPunct="1">
              <a:lnSpc>
                <a:spcPct val="120000"/>
              </a:lnSpc>
            </a:pPr>
            <a:endParaRPr lang="nl-NL" altLang="ru-RU" sz="1100">
              <a:latin typeface="Courier" pitchFamily="49" charset="0"/>
            </a:endParaRPr>
          </a:p>
          <a:p>
            <a:pPr algn="l" eaLnBrk="1" hangingPunct="1">
              <a:lnSpc>
                <a:spcPct val="120000"/>
              </a:lnSpc>
            </a:pPr>
            <a:r>
              <a:rPr lang="nl-NL" altLang="ru-RU" sz="1100">
                <a:latin typeface="Courier" pitchFamily="49" charset="0"/>
              </a:rPr>
              <a:t>IPython 0.13.2 -- An enhanced Interactive Python.</a:t>
            </a:r>
          </a:p>
          <a:p>
            <a:pPr algn="l" eaLnBrk="1" hangingPunct="1">
              <a:lnSpc>
                <a:spcPct val="120000"/>
              </a:lnSpc>
            </a:pPr>
            <a:r>
              <a:rPr lang="nl-NL" altLang="ru-RU" sz="1100">
                <a:latin typeface="Courier" pitchFamily="49" charset="0"/>
              </a:rPr>
              <a:t>?         -&gt; Introduction and overview of IPython's features.</a:t>
            </a:r>
          </a:p>
          <a:p>
            <a:pPr algn="l" eaLnBrk="1" hangingPunct="1">
              <a:lnSpc>
                <a:spcPct val="120000"/>
              </a:lnSpc>
            </a:pPr>
            <a:r>
              <a:rPr lang="nl-NL" altLang="ru-RU" sz="1100">
                <a:latin typeface="Courier" pitchFamily="49" charset="0"/>
              </a:rPr>
              <a:t>%quickref -&gt; Quick reference.</a:t>
            </a:r>
          </a:p>
          <a:p>
            <a:pPr algn="l" eaLnBrk="1" hangingPunct="1">
              <a:lnSpc>
                <a:spcPct val="120000"/>
              </a:lnSpc>
            </a:pPr>
            <a:r>
              <a:rPr lang="nl-NL" altLang="ru-RU" sz="1100">
                <a:latin typeface="Courier" pitchFamily="49" charset="0"/>
              </a:rPr>
              <a:t>help      -&gt; Python's own help system.</a:t>
            </a:r>
          </a:p>
          <a:p>
            <a:pPr algn="l" eaLnBrk="1" hangingPunct="1">
              <a:lnSpc>
                <a:spcPct val="120000"/>
              </a:lnSpc>
            </a:pPr>
            <a:r>
              <a:rPr lang="nl-NL" altLang="ru-RU" sz="1100">
                <a:latin typeface="Courier" pitchFamily="49" charset="0"/>
              </a:rPr>
              <a:t>object?   -&gt; Details about 'object', use 'object??' for extra details.</a:t>
            </a:r>
          </a:p>
          <a:p>
            <a:pPr algn="l" eaLnBrk="1" hangingPunct="1">
              <a:lnSpc>
                <a:spcPct val="120000"/>
              </a:lnSpc>
            </a:pPr>
            <a:endParaRPr lang="nl-NL" altLang="ru-RU" sz="1100">
              <a:latin typeface="Courier" pitchFamily="49" charset="0"/>
            </a:endParaRPr>
          </a:p>
          <a:p>
            <a:pPr algn="l" eaLnBrk="1" hangingPunct="1">
              <a:lnSpc>
                <a:spcPct val="120000"/>
              </a:lnSpc>
            </a:pPr>
            <a:r>
              <a:rPr lang="nl-NL" altLang="ru-RU" sz="1100">
                <a:latin typeface="Courier" pitchFamily="49" charset="0"/>
              </a:rPr>
              <a:t>Welcome to pylab, a matplotlib-based Python environment [backen: GTKAgg].</a:t>
            </a:r>
          </a:p>
          <a:p>
            <a:pPr algn="l" eaLnBrk="1" hangingPunct="1">
              <a:lnSpc>
                <a:spcPct val="120000"/>
              </a:lnSpc>
            </a:pPr>
            <a:r>
              <a:rPr lang="nl-NL" altLang="ru-RU" sz="1100">
                <a:latin typeface="Courier" pitchFamily="49" charset="0"/>
              </a:rPr>
              <a:t>For more information, type ‘help(pylab)’</a:t>
            </a:r>
          </a:p>
          <a:p>
            <a:pPr algn="l" eaLnBrk="1" hangingPunct="1">
              <a:lnSpc>
                <a:spcPct val="120000"/>
              </a:lnSpc>
            </a:pPr>
            <a:endParaRPr lang="nl-NL" altLang="ru-RU" sz="1100">
              <a:latin typeface="Courier" pitchFamily="49" charset="0"/>
            </a:endParaRPr>
          </a:p>
          <a:p>
            <a:pPr algn="l" eaLnBrk="1" hangingPunct="1">
              <a:lnSpc>
                <a:spcPct val="120000"/>
              </a:lnSpc>
            </a:pPr>
            <a:r>
              <a:rPr lang="nl-NL" altLang="ru-RU" sz="1100" b="1">
                <a:solidFill>
                  <a:srgbClr val="00FF00"/>
                </a:solidFill>
                <a:latin typeface="Courier" pitchFamily="49" charset="0"/>
              </a:rPr>
              <a:t>In [1]: </a:t>
            </a:r>
            <a:r>
              <a:rPr lang="nl-NL" altLang="ru-RU" sz="1100">
                <a:latin typeface="Courier" pitchFamily="49" charset="0"/>
              </a:rPr>
              <a:t>plot([1,2,3,4])</a:t>
            </a:r>
          </a:p>
        </p:txBody>
      </p:sp>
    </p:spTree>
    <p:extLst>
      <p:ext uri="{BB962C8B-B14F-4D97-AF65-F5344CB8AC3E}">
        <p14:creationId xmlns:p14="http://schemas.microsoft.com/office/powerpoint/2010/main" val="376736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47675" y="301625"/>
            <a:ext cx="8229600" cy="1143000"/>
          </a:xfrm>
        </p:spPr>
        <p:txBody>
          <a:bodyPr/>
          <a:lstStyle/>
          <a:p>
            <a:pPr eaLnBrk="1" hangingPunct="1">
              <a:defRPr/>
            </a:pPr>
            <a:r>
              <a:rPr lang="nl-NL" smtClean="0"/>
              <a:t>Matplotlib.pyplot example</a:t>
            </a:r>
          </a:p>
        </p:txBody>
      </p:sp>
      <p:graphicFrame>
        <p:nvGraphicFramePr>
          <p:cNvPr id="2" name="Tabel 1"/>
          <p:cNvGraphicFramePr>
            <a:graphicFrameLocks noGrp="1"/>
          </p:cNvGraphicFramePr>
          <p:nvPr>
            <p:extLst>
              <p:ext uri="{D42A27DB-BD31-4B8C-83A1-F6EECF244321}">
                <p14:modId xmlns:p14="http://schemas.microsoft.com/office/powerpoint/2010/main" val="3617450189"/>
              </p:ext>
            </p:extLst>
          </p:nvPr>
        </p:nvGraphicFramePr>
        <p:xfrm>
          <a:off x="251098" y="1268760"/>
          <a:ext cx="3038475" cy="5176907"/>
        </p:xfrm>
        <a:graphic>
          <a:graphicData uri="http://schemas.openxmlformats.org/drawingml/2006/table">
            <a:tbl>
              <a:tblPr/>
              <a:tblGrid>
                <a:gridCol w="877888"/>
                <a:gridCol w="2160587"/>
              </a:tblGrid>
              <a:tr h="1698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dirty="0" smtClean="0">
                          <a:ln>
                            <a:noFill/>
                          </a:ln>
                          <a:solidFill>
                            <a:schemeClr val="tx1"/>
                          </a:solidFill>
                          <a:effectLst/>
                          <a:latin typeface="Arial" charset="0"/>
                          <a:cs typeface="Arial" charset="0"/>
                        </a:rPr>
                        <a:t>Function</a:t>
                      </a:r>
                    </a:p>
                  </a:txBody>
                  <a:tcPr marL="3027" marR="3027" marT="3027" marB="3027" anchor="ctr" horzOverflow="overflow">
                    <a:lnL>
                      <a:noFill/>
                    </a:lnL>
                    <a:lnR>
                      <a:noFill/>
                    </a:lnR>
                    <a:lnT>
                      <a:noFill/>
                    </a:lnT>
                    <a:lnB>
                      <a:noFill/>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Description</a:t>
                      </a:r>
                    </a:p>
                  </a:txBody>
                  <a:tcPr marL="3027" marR="3027" marT="3027" marB="3027" anchor="ctr" horzOverflow="overflow">
                    <a:lnL>
                      <a:noFill/>
                    </a:lnL>
                    <a:lnR>
                      <a:noFill/>
                    </a:lnR>
                    <a:lnT>
                      <a:noFill/>
                    </a:lnT>
                    <a:lnB>
                      <a:noFill/>
                    </a:lnB>
                    <a:lnTlToBr>
                      <a:noFill/>
                    </a:lnTlToBr>
                    <a:lnBlToTr>
                      <a:noFill/>
                    </a:lnBlToTr>
                    <a:solidFill>
                      <a:srgbClr val="D9D9D9"/>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acorr</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plot the autocorrelation function</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annotate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annotate something in the figure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arrow</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add an arrow to the 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axes</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create a new 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axhline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draw a horizontal line across 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axvline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draw a vertical line across 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axhspan</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draw a horizontal bar across 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axvspan</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draw a vertical bar across 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axis</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set or return the current axis limits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barbs</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a (wind) barb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bar</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 bar chart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barh</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a horizontal bar chart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broken_barh</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a set of horizontal bars with gaps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dirty="0" smtClean="0">
                          <a:ln>
                            <a:noFill/>
                          </a:ln>
                          <a:solidFill>
                            <a:srgbClr val="CA7900"/>
                          </a:solidFill>
                          <a:effectLst/>
                          <a:latin typeface="Arial" charset="0"/>
                          <a:cs typeface="Arial" charset="0"/>
                          <a:hlinkClick r:id="rId3"/>
                        </a:rPr>
                        <a:t>box</a:t>
                      </a:r>
                      <a:endParaRPr kumimoji="0" lang="nl-NL" sz="900" b="0" i="0" u="none" strike="noStrike" cap="none" normalizeH="0" baseline="0" dirty="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set the axes frame on/off state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boxplot</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box and whisker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cla</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clear current 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clabel</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label a contour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clf</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clear a figure window</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clim</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adjust the color limits of the current image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close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close a figure window</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colorbar</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add a colorbar to the current figure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cohere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plot of coherence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contour</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 contour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contourf</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filled contour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csd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plot of cross spectral density</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delaxes</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delete an axes from the current figure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draw</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Force a redraw of the current figure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errorbar</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an errorbar graph</a:t>
                      </a:r>
                    </a:p>
                  </a:txBody>
                  <a:tcPr marL="3027" marR="3027" marT="3027" marB="3027" anchor="ctr" horzOverflow="overflow">
                    <a:lnL>
                      <a:noFill/>
                    </a:lnL>
                    <a:lnR>
                      <a:noFill/>
                    </a:lnR>
                    <a:lnT>
                      <a:noFill/>
                    </a:lnT>
                    <a:lnB>
                      <a:noFill/>
                    </a:lnB>
                    <a:lnTlToBr>
                      <a:noFill/>
                    </a:lnTlToBr>
                    <a:lnBlToTr>
                      <a:noFill/>
                    </a:lnBlToTr>
                    <a:solidFill>
                      <a:srgbClr val="FFFFCC"/>
                    </a:solidFill>
                  </a:tcPr>
                </a:tc>
              </a:tr>
              <a:tr h="280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figlegend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legend on the figure rather than the 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figimage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 figure image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figtext</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add text in figure coords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figure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create or change active figure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fill</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filled polygons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fill_between</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charset="0"/>
                          <a:cs typeface="Arial" charset="0"/>
                        </a:rPr>
                        <a:t>make filled polygons between two curves</a:t>
                      </a:r>
                    </a:p>
                  </a:txBody>
                  <a:tcPr marL="3027" marR="3027" marT="3027" marB="3027" anchor="ctr" horzOverflow="overflow">
                    <a:lnL>
                      <a:noFill/>
                    </a:lnL>
                    <a:lnR>
                      <a:noFill/>
                    </a:lnR>
                    <a:lnT>
                      <a:noFill/>
                    </a:lnT>
                    <a:lnB>
                      <a:noFill/>
                    </a:lnB>
                    <a:lnTlToBr>
                      <a:noFill/>
                    </a:lnTlToBr>
                    <a:lnBlToTr>
                      <a:noFill/>
                    </a:lnBlToTr>
                    <a:solidFill>
                      <a:srgbClr val="FFFFCC"/>
                    </a:solidFill>
                  </a:tcPr>
                </a:tc>
              </a:tr>
            </a:tbl>
          </a:graphicData>
        </a:graphic>
      </p:graphicFrame>
      <p:graphicFrame>
        <p:nvGraphicFramePr>
          <p:cNvPr id="7" name="Tabel 6"/>
          <p:cNvGraphicFramePr>
            <a:graphicFrameLocks noGrp="1"/>
          </p:cNvGraphicFramePr>
          <p:nvPr>
            <p:extLst>
              <p:ext uri="{D42A27DB-BD31-4B8C-83A1-F6EECF244321}">
                <p14:modId xmlns:p14="http://schemas.microsoft.com/office/powerpoint/2010/main" val="1078974206"/>
              </p:ext>
            </p:extLst>
          </p:nvPr>
        </p:nvGraphicFramePr>
        <p:xfrm>
          <a:off x="3203848" y="1268760"/>
          <a:ext cx="3036888" cy="5160955"/>
        </p:xfrm>
        <a:graphic>
          <a:graphicData uri="http://schemas.openxmlformats.org/drawingml/2006/table">
            <a:tbl>
              <a:tblPr/>
              <a:tblGrid>
                <a:gridCol w="876300"/>
                <a:gridCol w="2160588"/>
              </a:tblGrid>
              <a:tr h="169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dirty="0" smtClean="0">
                          <a:ln>
                            <a:noFill/>
                          </a:ln>
                          <a:solidFill>
                            <a:schemeClr val="tx1"/>
                          </a:solidFill>
                          <a:effectLst/>
                          <a:latin typeface="Arial" charset="0"/>
                          <a:cs typeface="Arial" charset="0"/>
                        </a:rPr>
                        <a:t>Function</a:t>
                      </a:r>
                    </a:p>
                  </a:txBody>
                  <a:tcPr marL="3027" marR="3027" marT="3027" marB="3027" anchor="ctr" horzOverflow="overflow">
                    <a:lnL>
                      <a:noFill/>
                    </a:lnL>
                    <a:lnR>
                      <a:noFill/>
                    </a:lnR>
                    <a:lnT>
                      <a:noFill/>
                    </a:lnT>
                    <a:lnB>
                      <a:noFill/>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Description</a:t>
                      </a:r>
                    </a:p>
                  </a:txBody>
                  <a:tcPr marL="3027" marR="3027" marT="3027" marB="3027" anchor="ctr" horzOverflow="overflow">
                    <a:lnL>
                      <a:noFill/>
                    </a:lnL>
                    <a:lnR>
                      <a:noFill/>
                    </a:lnR>
                    <a:lnT>
                      <a:noFill/>
                    </a:lnT>
                    <a:lnB>
                      <a:noFill/>
                    </a:lnB>
                    <a:lnTlToBr>
                      <a:noFill/>
                    </a:lnTlToBr>
                    <a:lnBlToTr>
                      <a:noFill/>
                    </a:lnBlToTr>
                    <a:solidFill>
                      <a:srgbClr val="D9D9D9"/>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gca</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return the current 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gcf</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return the current figure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gci</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get the current image, or None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getp</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get a graphics property</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grid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set whether gridding is on</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hexbin</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2D hexagonal binning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hist</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 histogram</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hold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set the axes hold state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ioff</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turn interaction mode off</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ion</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turn interaction mode on</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isinteractive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return True if interaction mode is on</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imread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load image file into array</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imsave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save array as an image file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imshow</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plot image data</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ishold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return the hold state of the current 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legend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an axes legend</a:t>
                      </a:r>
                    </a:p>
                  </a:txBody>
                  <a:tcPr marL="3027" marR="3027" marT="3027" marB="3027" anchor="ctr" horzOverflow="overflow">
                    <a:lnL>
                      <a:noFill/>
                    </a:lnL>
                    <a:lnR>
                      <a:noFill/>
                    </a:lnR>
                    <a:lnT>
                      <a:noFill/>
                    </a:lnT>
                    <a:lnB>
                      <a:noFill/>
                    </a:lnB>
                    <a:lnTlToBr>
                      <a:noFill/>
                    </a:lnTlToBr>
                    <a:lnBlToTr>
                      <a:noFill/>
                    </a:lnBlToTr>
                    <a:solidFill>
                      <a:srgbClr val="FFFFCC"/>
                    </a:solidFill>
                  </a:tcPr>
                </a:tc>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locator_params</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adjust parameters used in locating axis ticks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loglog</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a log log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matshow</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display a matrix in a new figure preserving aspect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margins</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set margins used in autoscaling</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pcolor</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 pseudocolor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pcolormesh</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pseudocolor plot using a quadrilateral mesh</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pie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 pie chart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plot</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 line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plot_date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plot dates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plotfile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plot column data from an ASCII tab/space/comma delimited file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pie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pie charts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polar</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polar plot on a PolarAxes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psd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plot of power spectral density</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quiver</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direction field (arrows)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rc</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control the default params</a:t>
                      </a:r>
                    </a:p>
                  </a:txBody>
                  <a:tcPr marL="3027" marR="3027" marT="3027" marB="3027" anchor="ctr" horzOverflow="overflow">
                    <a:lnL>
                      <a:noFill/>
                    </a:lnL>
                    <a:lnR>
                      <a:noFill/>
                    </a:lnR>
                    <a:lnT>
                      <a:noFill/>
                    </a:lnT>
                    <a:lnB>
                      <a:noFill/>
                    </a:lnB>
                    <a:lnTlToBr>
                      <a:noFill/>
                    </a:lnTlToBr>
                    <a:lnBlToTr>
                      <a:noFill/>
                    </a:lnBlToTr>
                    <a:solidFill>
                      <a:srgbClr val="FFFFCC"/>
                    </a:solidFill>
                  </a:tcPr>
                </a:tc>
              </a:tr>
            </a:tbl>
          </a:graphicData>
        </a:graphic>
      </p:graphicFrame>
      <p:graphicFrame>
        <p:nvGraphicFramePr>
          <p:cNvPr id="8" name="Tabel 7"/>
          <p:cNvGraphicFramePr>
            <a:graphicFrameLocks noGrp="1"/>
          </p:cNvGraphicFramePr>
          <p:nvPr>
            <p:extLst>
              <p:ext uri="{D42A27DB-BD31-4B8C-83A1-F6EECF244321}">
                <p14:modId xmlns:p14="http://schemas.microsoft.com/office/powerpoint/2010/main" val="2462735867"/>
              </p:ext>
            </p:extLst>
          </p:nvPr>
        </p:nvGraphicFramePr>
        <p:xfrm>
          <a:off x="5940698" y="1268760"/>
          <a:ext cx="3036888" cy="5160955"/>
        </p:xfrm>
        <a:graphic>
          <a:graphicData uri="http://schemas.openxmlformats.org/drawingml/2006/table">
            <a:tbl>
              <a:tblPr/>
              <a:tblGrid>
                <a:gridCol w="876300"/>
                <a:gridCol w="2160588"/>
              </a:tblGrid>
              <a:tr h="169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Function</a:t>
                      </a:r>
                    </a:p>
                  </a:txBody>
                  <a:tcPr marL="3027" marR="3027" marT="3027" marB="3027" anchor="ctr" horzOverflow="overflow">
                    <a:lnL>
                      <a:noFill/>
                    </a:lnL>
                    <a:lnR>
                      <a:noFill/>
                    </a:lnR>
                    <a:lnT>
                      <a:noFill/>
                    </a:lnT>
                    <a:lnB>
                      <a:noFill/>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Description</a:t>
                      </a:r>
                    </a:p>
                  </a:txBody>
                  <a:tcPr marL="3027" marR="3027" marT="3027" marB="3027" anchor="ctr" horzOverflow="overflow">
                    <a:lnL>
                      <a:noFill/>
                    </a:lnL>
                    <a:lnR>
                      <a:noFill/>
                    </a:lnR>
                    <a:lnT>
                      <a:noFill/>
                    </a:lnT>
                    <a:lnB>
                      <a:noFill/>
                    </a:lnB>
                    <a:lnTlToBr>
                      <a:noFill/>
                    </a:lnTlToBr>
                    <a:lnBlToTr>
                      <a:noFill/>
                    </a:lnBlToTr>
                    <a:solidFill>
                      <a:srgbClr val="D9D9D9"/>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gca</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return the current 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gcf</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return the current figure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gci</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get the current image, or None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getp</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get a graphics property</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grid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set whether gridding is on</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hexbin</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2D hexagonal binning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hist</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 histogram</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hold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set the axes hold state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ioff</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turn interaction mode off</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ion</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turn interaction mode on</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isinteractive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return True if interaction mode is on</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imread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load image file into array</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imsave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save array as an image file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imshow</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plot image data</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ishold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return the hold state of the current 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legend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an axes legend</a:t>
                      </a:r>
                    </a:p>
                  </a:txBody>
                  <a:tcPr marL="3027" marR="3027" marT="3027" marB="3027" anchor="ctr" horzOverflow="overflow">
                    <a:lnL>
                      <a:noFill/>
                    </a:lnL>
                    <a:lnR>
                      <a:noFill/>
                    </a:lnR>
                    <a:lnT>
                      <a:noFill/>
                    </a:lnT>
                    <a:lnB>
                      <a:noFill/>
                    </a:lnB>
                    <a:lnTlToBr>
                      <a:noFill/>
                    </a:lnTlToBr>
                    <a:lnBlToTr>
                      <a:noFill/>
                    </a:lnBlToTr>
                    <a:solidFill>
                      <a:srgbClr val="FFFFCC"/>
                    </a:solidFill>
                  </a:tcPr>
                </a:tc>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locator_params</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adjust parameters used in locating axis ticks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loglog</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a log log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matshow</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display a matrix in a new figure preserving aspect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margins</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set margins used in autoscaling</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pcolor</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 pseudocolor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pcolormesh</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pseudocolor plot using a quadrilateral mesh</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pie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 pie chart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plot</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make a line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plot_date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plot dates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28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plotfile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plot column data from an ASCII tab/space/comma delimited file</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pie</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pie charts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polar</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polar plot on a PolarAxes</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psd</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plot of power spectral density</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quiver</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charset="0"/>
                          <a:cs typeface="Arial" charset="0"/>
                        </a:rPr>
                        <a:t>make a direction field (arrows) plot</a:t>
                      </a:r>
                    </a:p>
                  </a:txBody>
                  <a:tcPr marL="3027" marR="3027" marT="3027" marB="3027" anchor="ctr" horzOverflow="overflow">
                    <a:lnL>
                      <a:noFill/>
                    </a:lnL>
                    <a:lnR>
                      <a:noFill/>
                    </a:lnR>
                    <a:lnT>
                      <a:noFill/>
                    </a:lnT>
                    <a:lnB>
                      <a:noFill/>
                    </a:lnB>
                    <a:lnTlToBr>
                      <a:noFill/>
                    </a:lnTlToBr>
                    <a:lnBlToTr>
                      <a:noFill/>
                    </a:lnBlToTr>
                    <a:solidFill>
                      <a:srgbClr val="FFFFCC"/>
                    </a:solidFill>
                  </a:tcPr>
                </a:tc>
              </a:tr>
              <a:tr h="143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sng" strike="noStrike" cap="none" normalizeH="0" baseline="0" smtClean="0">
                          <a:ln>
                            <a:noFill/>
                          </a:ln>
                          <a:solidFill>
                            <a:srgbClr val="CA7900"/>
                          </a:solidFill>
                          <a:effectLst/>
                          <a:latin typeface="Arial" charset="0"/>
                          <a:cs typeface="Arial" charset="0"/>
                          <a:hlinkClick r:id="rId3"/>
                        </a:rPr>
                        <a:t>rc</a:t>
                      </a:r>
                      <a:endParaRPr kumimoji="0" lang="nl-NL" sz="900" b="0" i="0" u="none" strike="noStrike" cap="none" normalizeH="0" baseline="0" smtClean="0">
                        <a:ln>
                          <a:noFill/>
                        </a:ln>
                        <a:solidFill>
                          <a:schemeClr val="tx1"/>
                        </a:solidFill>
                        <a:effectLst/>
                        <a:latin typeface="Arial" charset="0"/>
                        <a:cs typeface="Arial" charset="0"/>
                      </a:endParaRPr>
                    </a:p>
                  </a:txBody>
                  <a:tcPr marL="3027" marR="3027" marT="3027" marB="3027" anchor="ctr" horzOverflow="overflow">
                    <a:lnL>
                      <a:noFill/>
                    </a:lnL>
                    <a:lnR>
                      <a:noFill/>
                    </a:lnR>
                    <a:lnT>
                      <a:noFill/>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900" b="0" i="0" u="none" strike="noStrike" cap="none" normalizeH="0" baseline="0" smtClean="0">
                          <a:ln>
                            <a:noFill/>
                          </a:ln>
                          <a:solidFill>
                            <a:schemeClr val="tx1"/>
                          </a:solidFill>
                          <a:effectLst/>
                          <a:latin typeface="Arial" charset="0"/>
                          <a:cs typeface="Arial" charset="0"/>
                        </a:rPr>
                        <a:t>control the default params</a:t>
                      </a:r>
                    </a:p>
                  </a:txBody>
                  <a:tcPr marL="3027" marR="3027" marT="3027" marB="3027" anchor="ctr" horzOverflow="overflow">
                    <a:lnL>
                      <a:noFill/>
                    </a:lnL>
                    <a:lnR>
                      <a:noFill/>
                    </a:lnR>
                    <a:lnT>
                      <a:noFill/>
                    </a:lnT>
                    <a:lnB>
                      <a:noFill/>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4243939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nl-NL" dirty="0" err="1" smtClean="0"/>
              <a:t>Matplotlib.pyplot</a:t>
            </a:r>
            <a:r>
              <a:rPr lang="nl-NL" dirty="0" smtClean="0"/>
              <a:t> basic </a:t>
            </a:r>
            <a:r>
              <a:rPr lang="nl-NL" dirty="0" err="1" smtClean="0"/>
              <a:t>example</a:t>
            </a:r>
            <a:endParaRPr lang="nl-NL" dirty="0" smtClean="0"/>
          </a:p>
        </p:txBody>
      </p:sp>
      <p:sp>
        <p:nvSpPr>
          <p:cNvPr id="7171" name="Rectangle 5"/>
          <p:cNvSpPr>
            <a:spLocks noChangeArrowheads="1"/>
          </p:cNvSpPr>
          <p:nvPr/>
        </p:nvSpPr>
        <p:spPr bwMode="auto">
          <a:xfrm>
            <a:off x="468313" y="4365625"/>
            <a:ext cx="3311525" cy="97790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lnSpc>
                <a:spcPct val="120000"/>
              </a:lnSpc>
            </a:pPr>
            <a:r>
              <a:rPr lang="nl-NL" altLang="ru-RU" sz="1200" b="1">
                <a:latin typeface="Courier New" pitchFamily="49" charset="0"/>
              </a:rPr>
              <a:t>import</a:t>
            </a:r>
            <a:r>
              <a:rPr lang="nl-NL" altLang="ru-RU" sz="1200">
                <a:latin typeface="Courier New" pitchFamily="49" charset="0"/>
              </a:rPr>
              <a:t> </a:t>
            </a:r>
            <a:r>
              <a:rPr lang="nl-NL" altLang="ru-RU" sz="1200" b="1">
                <a:latin typeface="Courier New" pitchFamily="49" charset="0"/>
              </a:rPr>
              <a:t>matplotlib.pyplot</a:t>
            </a:r>
            <a:r>
              <a:rPr lang="nl-NL" altLang="ru-RU" sz="1200">
                <a:latin typeface="Courier New" pitchFamily="49" charset="0"/>
              </a:rPr>
              <a:t> </a:t>
            </a:r>
            <a:r>
              <a:rPr lang="nl-NL" altLang="ru-RU" sz="1200" b="1">
                <a:latin typeface="Courier New" pitchFamily="49" charset="0"/>
              </a:rPr>
              <a:t>as</a:t>
            </a:r>
            <a:r>
              <a:rPr lang="nl-NL" altLang="ru-RU" sz="1200">
                <a:latin typeface="Courier New" pitchFamily="49" charset="0"/>
              </a:rPr>
              <a:t> </a:t>
            </a:r>
            <a:r>
              <a:rPr lang="nl-NL" altLang="ru-RU" sz="1200" b="1">
                <a:latin typeface="Courier New" pitchFamily="49" charset="0"/>
              </a:rPr>
              <a:t>plt</a:t>
            </a:r>
            <a:r>
              <a:rPr lang="nl-NL" altLang="ru-RU" sz="1200">
                <a:latin typeface="Courier New" pitchFamily="49" charset="0"/>
              </a:rPr>
              <a:t> plt.plot([1,2,3,4]) </a:t>
            </a:r>
          </a:p>
          <a:p>
            <a:pPr algn="l" eaLnBrk="1" hangingPunct="1">
              <a:lnSpc>
                <a:spcPct val="120000"/>
              </a:lnSpc>
            </a:pPr>
            <a:r>
              <a:rPr lang="nl-NL" altLang="ru-RU" sz="1200">
                <a:latin typeface="Courier New" pitchFamily="49" charset="0"/>
              </a:rPr>
              <a:t>plt.ylabel('some numbers') </a:t>
            </a:r>
          </a:p>
          <a:p>
            <a:pPr algn="l" eaLnBrk="1" hangingPunct="1">
              <a:lnSpc>
                <a:spcPct val="120000"/>
              </a:lnSpc>
            </a:pPr>
            <a:r>
              <a:rPr lang="nl-NL" altLang="ru-RU" sz="1200">
                <a:latin typeface="Courier New" pitchFamily="49" charset="0"/>
              </a:rPr>
              <a:t>plt.show() </a:t>
            </a:r>
            <a:endParaRPr lang="en-US" altLang="ru-RU" sz="1200">
              <a:latin typeface="Courier New" pitchFamily="49" charset="0"/>
            </a:endParaRPr>
          </a:p>
        </p:txBody>
      </p:sp>
      <p:pic>
        <p:nvPicPr>
          <p:cNvPr id="7172" name="Picture 7" descr="pyplot_si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1773238"/>
            <a:ext cx="4887912" cy="3997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173" name="Text Box 8"/>
          <p:cNvSpPr txBox="1">
            <a:spLocks noChangeArrowheads="1"/>
          </p:cNvSpPr>
          <p:nvPr/>
        </p:nvSpPr>
        <p:spPr bwMode="auto">
          <a:xfrm>
            <a:off x="468313" y="2060575"/>
            <a:ext cx="3167062"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2"/>
                </a:solidFill>
                <a:latin typeface="Arial" charset="0"/>
                <a:cs typeface="Arial" charset="0"/>
              </a:defRPr>
            </a:lvl1pPr>
            <a:lvl2pPr marL="742950" indent="-285750" eaLnBrk="0" hangingPunct="0">
              <a:defRPr sz="3200">
                <a:solidFill>
                  <a:schemeClr val="tx2"/>
                </a:solidFill>
                <a:latin typeface="Arial" charset="0"/>
                <a:cs typeface="Arial" charset="0"/>
              </a:defRPr>
            </a:lvl2pPr>
            <a:lvl3pPr marL="1143000" indent="-228600" eaLnBrk="0" hangingPunct="0">
              <a:defRPr sz="3200">
                <a:solidFill>
                  <a:schemeClr val="tx2"/>
                </a:solidFill>
                <a:latin typeface="Arial" charset="0"/>
                <a:cs typeface="Arial" charset="0"/>
              </a:defRPr>
            </a:lvl3pPr>
            <a:lvl4pPr marL="1600200" indent="-228600" eaLnBrk="0" hangingPunct="0">
              <a:defRPr sz="3200">
                <a:solidFill>
                  <a:schemeClr val="tx2"/>
                </a:solidFill>
                <a:latin typeface="Arial" charset="0"/>
                <a:cs typeface="Arial" charset="0"/>
              </a:defRPr>
            </a:lvl4pPr>
            <a:lvl5pPr marL="2057400" indent="-228600" eaLnBrk="0" hangingPunct="0">
              <a:defRPr sz="3200">
                <a:solidFill>
                  <a:schemeClr val="tx2"/>
                </a:solidFill>
                <a:latin typeface="Arial" charset="0"/>
                <a:cs typeface="Arial" charset="0"/>
              </a:defRPr>
            </a:lvl5pPr>
            <a:lvl6pPr marL="2514600" indent="-228600" algn="ctr" eaLnBrk="0" fontAlgn="base" hangingPunct="0">
              <a:spcBef>
                <a:spcPct val="0"/>
              </a:spcBef>
              <a:spcAft>
                <a:spcPct val="0"/>
              </a:spcAft>
              <a:defRPr sz="3200">
                <a:solidFill>
                  <a:schemeClr val="tx2"/>
                </a:solidFill>
                <a:latin typeface="Arial" charset="0"/>
                <a:cs typeface="Arial" charset="0"/>
              </a:defRPr>
            </a:lvl6pPr>
            <a:lvl7pPr marL="2971800" indent="-228600" algn="ctr" eaLnBrk="0" fontAlgn="base" hangingPunct="0">
              <a:spcBef>
                <a:spcPct val="0"/>
              </a:spcBef>
              <a:spcAft>
                <a:spcPct val="0"/>
              </a:spcAft>
              <a:defRPr sz="3200">
                <a:solidFill>
                  <a:schemeClr val="tx2"/>
                </a:solidFill>
                <a:latin typeface="Arial" charset="0"/>
                <a:cs typeface="Arial" charset="0"/>
              </a:defRPr>
            </a:lvl7pPr>
            <a:lvl8pPr marL="3429000" indent="-228600" algn="ctr" eaLnBrk="0" fontAlgn="base" hangingPunct="0">
              <a:spcBef>
                <a:spcPct val="0"/>
              </a:spcBef>
              <a:spcAft>
                <a:spcPct val="0"/>
              </a:spcAft>
              <a:defRPr sz="3200">
                <a:solidFill>
                  <a:schemeClr val="tx2"/>
                </a:solidFill>
                <a:latin typeface="Arial" charset="0"/>
                <a:cs typeface="Arial" charset="0"/>
              </a:defRPr>
            </a:lvl8pPr>
            <a:lvl9pPr marL="3886200" indent="-228600" algn="ctr" eaLnBrk="0" fontAlgn="base" hangingPunct="0">
              <a:spcBef>
                <a:spcPct val="0"/>
              </a:spcBef>
              <a:spcAft>
                <a:spcPct val="0"/>
              </a:spcAft>
              <a:defRPr sz="3200">
                <a:solidFill>
                  <a:schemeClr val="tx2"/>
                </a:solidFill>
                <a:latin typeface="Arial" charset="0"/>
                <a:cs typeface="Arial" charset="0"/>
              </a:defRPr>
            </a:lvl9pPr>
          </a:lstStyle>
          <a:p>
            <a:pPr algn="l" eaLnBrk="1" hangingPunct="1">
              <a:spcBef>
                <a:spcPct val="50000"/>
              </a:spcBef>
            </a:pPr>
            <a:r>
              <a:rPr lang="nl-NL" altLang="ru-RU" sz="1400">
                <a:solidFill>
                  <a:schemeClr val="tx1"/>
                </a:solidFill>
              </a:rPr>
              <a:t>matplotlib.pyplot </a:t>
            </a:r>
            <a:r>
              <a:rPr lang="nl-NL" altLang="ru-RU" sz="1400"/>
              <a:t>is a collection of command style functions that make matplotlib work like MATLAB. Each pyplot unction makes some change to a figure: eg, create a figure, create a plotting area in a figure, plot some lines in a plotting area, decorate the plot with labels, etc.... </a:t>
            </a:r>
          </a:p>
        </p:txBody>
      </p:sp>
    </p:spTree>
    <p:extLst>
      <p:ext uri="{BB962C8B-B14F-4D97-AF65-F5344CB8AC3E}">
        <p14:creationId xmlns:p14="http://schemas.microsoft.com/office/powerpoint/2010/main" val="2506896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3397</Words>
  <Application>Microsoft Office PowerPoint</Application>
  <PresentationFormat>Экран (4:3)</PresentationFormat>
  <Paragraphs>663</Paragraphs>
  <Slides>26</Slides>
  <Notes>23</Notes>
  <HiddenSlides>0</HiddenSlides>
  <MMClips>0</MMClips>
  <ScaleCrop>false</ScaleCrop>
  <HeadingPairs>
    <vt:vector size="4" baseType="variant">
      <vt:variant>
        <vt:lpstr>Тема</vt:lpstr>
      </vt:variant>
      <vt:variant>
        <vt:i4>1</vt:i4>
      </vt:variant>
      <vt:variant>
        <vt:lpstr>Заголовки слайдов</vt:lpstr>
      </vt:variant>
      <vt:variant>
        <vt:i4>26</vt:i4>
      </vt:variant>
    </vt:vector>
  </HeadingPairs>
  <TitlesOfParts>
    <vt:vector size="27" baseType="lpstr">
      <vt:lpstr>Тема Office</vt:lpstr>
      <vt:lpstr>Визуализация данных</vt:lpstr>
      <vt:lpstr>Plotting - matplotlib</vt:lpstr>
      <vt:lpstr>Презентация PowerPoint</vt:lpstr>
      <vt:lpstr>matplotlib 3 ways</vt:lpstr>
      <vt:lpstr>interactive demo</vt:lpstr>
      <vt:lpstr>Pyplot and pylab</vt:lpstr>
      <vt:lpstr>Pylab and Pyplot</vt:lpstr>
      <vt:lpstr>Matplotlib.pyplot example</vt:lpstr>
      <vt:lpstr>Matplotlib.pyplot basic example</vt:lpstr>
      <vt:lpstr>Matplotlib.pyplot basic example</vt:lpstr>
      <vt:lpstr>Matplotlib.pyplot example</vt:lpstr>
      <vt:lpstr>Matplotlib.pylab example</vt:lpstr>
      <vt:lpstr>Matplotlib (OO): Behind the scenes</vt:lpstr>
      <vt:lpstr>Matplotlib (OO): Behind the scenes</vt:lpstr>
      <vt:lpstr>Matplotlib.pyplot example</vt:lpstr>
      <vt:lpstr>Overwhelming annotation</vt:lpstr>
      <vt:lpstr>Matplotlib.pyplot example</vt:lpstr>
      <vt:lpstr>Matplotlib.pyplot example</vt:lpstr>
      <vt:lpstr>Matplotlib.pyplot  examples</vt:lpstr>
      <vt:lpstr>Matplotlib.pyplot example</vt:lpstr>
      <vt:lpstr>Matplotlib.pyplot example</vt:lpstr>
      <vt:lpstr>Matplotlib.pyplot example</vt:lpstr>
      <vt:lpstr>log  demo</vt:lpstr>
      <vt:lpstr>Презентация PowerPoint</vt:lpstr>
      <vt:lpstr>Презентация PowerPoint</vt:lpstr>
      <vt:lpstr>Fits your brain (part II): But I think this is the python</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Визуализация данных</dc:title>
  <dc:creator>alex</dc:creator>
  <cp:lastModifiedBy>alex</cp:lastModifiedBy>
  <cp:revision>41</cp:revision>
  <dcterms:created xsi:type="dcterms:W3CDTF">2018-02-06T20:44:58Z</dcterms:created>
  <dcterms:modified xsi:type="dcterms:W3CDTF">2019-02-05T22:15:15Z</dcterms:modified>
</cp:coreProperties>
</file>