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6" r:id="rId76"/>
    <p:sldId id="337" r:id="rId7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28.02.2018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00D8E-04EC-47A3-85B6-BA9F0D72684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08013" y="415925"/>
            <a:ext cx="4270375" cy="3201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889375"/>
            <a:ext cx="5945187" cy="4562475"/>
          </a:xfrm>
          <a:ln/>
        </p:spPr>
        <p:txBody>
          <a:bodyPr lIns="90574" tIns="45288" rIns="90574" bIns="45288"/>
          <a:lstStyle/>
          <a:p>
            <a:endParaRPr lang="ko-KR" altLang="en-US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E3EE9-BABC-43C9-AC94-CF2693202DB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09600" y="415925"/>
            <a:ext cx="4268788" cy="3201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889375"/>
            <a:ext cx="5945187" cy="4562475"/>
          </a:xfrm>
          <a:ln/>
        </p:spPr>
        <p:txBody>
          <a:bodyPr lIns="90565" tIns="45283" rIns="90565" bIns="45283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154B3-C10B-44B9-AA31-F3BD1886149F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09600" y="415925"/>
            <a:ext cx="4268788" cy="3201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3889375"/>
            <a:ext cx="5945187" cy="4562475"/>
          </a:xfrm>
          <a:ln/>
        </p:spPr>
        <p:txBody>
          <a:bodyPr lIns="90565" tIns="45283" rIns="90565" bIns="45283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880A4-791E-47D1-8800-6E8F5ED76939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7938"/>
            <a:ext cx="2971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704263"/>
            <a:ext cx="2971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738" tIns="0" rIns="18738" bIns="0" anchor="b"/>
          <a:lstStyle>
            <a:lvl1pPr defTabSz="7493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1975" defTabSz="7493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3950" defTabSz="7493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85925" defTabSz="7493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47900" defTabSz="7493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05100" defTabSz="749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162300" defTabSz="749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19500" defTabSz="749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076700" defTabSz="7493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/>
            <a:r>
              <a:rPr lang="en-AU" altLang="zh-TW" sz="1000" i="1">
                <a:latin typeface="Times New Roman" pitchFamily="18" charset="0"/>
              </a:rPr>
              <a:t>8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-1588" y="8704263"/>
            <a:ext cx="29733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-1588" y="7938"/>
            <a:ext cx="29733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5613" y="3887788"/>
            <a:ext cx="5945187" cy="4562475"/>
          </a:xfrm>
          <a:ln/>
        </p:spPr>
        <p:txBody>
          <a:bodyPr lIns="90565" tIns="45283" rIns="90565" bIns="45283"/>
          <a:lstStyle/>
          <a:p>
            <a:endParaRPr lang="zh-TW" altLang="en-US"/>
          </a:p>
        </p:txBody>
      </p:sp>
      <p:sp>
        <p:nvSpPr>
          <p:cNvPr id="87047" name="Rectangle 7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0563"/>
            <a:ext cx="4554537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2DBD8-85CB-4148-9EB2-B72F0E0E8870}" type="slidenum">
              <a:rPr lang="nl-NL" altLang="ru-RU"/>
              <a:pPr/>
              <a:t>25</a:t>
            </a:fld>
            <a:endParaRPr lang="nl-NL" altLang="ru-RU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35689-8B30-4DEB-BA96-4B52B1FCC627}" type="slidenum">
              <a:rPr lang="nl-NL" altLang="ru-RU"/>
              <a:pPr/>
              <a:t>28</a:t>
            </a:fld>
            <a:endParaRPr lang="nl-NL" altLang="ru-RU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E941-6EAA-4F49-A5CC-8B4D1D6C9036}" type="datetime1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DDBC-B7FF-4A33-B3EA-FB12A0130432}" type="datetime1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F002-8BDE-409D-B365-65D870E85653}" type="datetime1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7077075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2987675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417B470-66A5-4137-A16E-3C0FD95273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59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96AE-4E37-4D8B-858B-716330E8099F}" type="datetime1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C6F-90AF-408A-BA8B-C27B9E53F6FF}" type="datetime1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483-B135-4E0F-9306-25EF040CBAB4}" type="datetime1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F78F-C201-4167-9870-EC1F15340C6E}" type="datetime1">
              <a:rPr lang="ru-RU" smtClean="0"/>
              <a:t>28.02.2018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2B6-DBFF-47B9-B03F-90F8F5D66825}" type="datetime1">
              <a:rPr lang="ru-RU" smtClean="0"/>
              <a:t>28.02.2018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3ED9-1F69-478F-A24D-D460CD170988}" type="datetime1">
              <a:rPr lang="ru-RU" smtClean="0"/>
              <a:t>28.02.2018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06F0-68C8-4E6C-8FB1-E60C16F4A240}" type="datetime1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3E5F-876F-4C35-81C2-B016F33466EE}" type="datetime1">
              <a:rPr lang="ru-RU" smtClean="0"/>
              <a:t>28.02.2018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C16D-C7BE-4E2A-AC7F-9DE379C14889}" type="datetime1">
              <a:rPr lang="ru-RU" smtClean="0"/>
              <a:t>28.02.2018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4CF0-D530-4BEA-B724-75A3B02FAED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Tree Layout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7776" r="6061" b="30984"/>
          <a:stretch>
            <a:fillRect/>
          </a:stretch>
        </p:blipFill>
        <p:spPr>
          <a:xfrm>
            <a:off x="685800" y="3235325"/>
            <a:ext cx="7772400" cy="213836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6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E114-410A-4538-A4B5-12341A658311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Layered Layout</a:t>
            </a:r>
          </a:p>
        </p:txBody>
      </p:sp>
      <p:pic>
        <p:nvPicPr>
          <p:cNvPr id="44035" name="Picture 3" descr="sugiy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484313"/>
            <a:ext cx="3771900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C289-BC81-44AA-B71E-590CF2BAC95C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81000" y="6289675"/>
            <a:ext cx="550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400">
                <a:latin typeface="Tahoma" pitchFamily="34" charset="0"/>
                <a:ea typeface="新細明體" charset="-120"/>
              </a:rPr>
              <a:t>http://www.mpi-fg-koeln.mpg.de/~lk/netvis/trade/WorldTrade.html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pic>
        <p:nvPicPr>
          <p:cNvPr id="45061" name="Picture 5" descr="o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14350"/>
            <a:ext cx="7543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772400" y="6096000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TW" altLang="en-US">
                <a:latin typeface="Tahoma" pitchFamily="34" charset="0"/>
                <a:ea typeface="新細明體" charset="-120"/>
              </a:rPr>
              <a:t>19</a:t>
            </a:r>
            <a:r>
              <a:rPr lang="en-US" altLang="zh-TW">
                <a:latin typeface="Tahoma" pitchFamily="34" charset="0"/>
                <a:ea typeface="新細明體" charset="-120"/>
              </a:rPr>
              <a:t>92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5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3857-807F-4578-8CC9-9192B6C67BE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1588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新細明體" charset="-120"/>
              </a:rPr>
              <a:t>Artistic Visualization of Internet Connectivity</a:t>
            </a:r>
          </a:p>
        </p:txBody>
      </p:sp>
      <p:pic>
        <p:nvPicPr>
          <p:cNvPr id="48131" name="Picture 3" descr="w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7010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71438"/>
            <a:ext cx="6172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000">
                <a:solidFill>
                  <a:srgbClr val="C0C0C0"/>
                </a:solidFill>
                <a:latin typeface="Times New Roman" pitchFamily="18" charset="0"/>
                <a:ea typeface="新細明體" charset="-120"/>
              </a:rPr>
              <a:t>Background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858000" y="5943600"/>
            <a:ext cx="100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chemeClr val="bg1"/>
                </a:solidFill>
                <a:ea typeface="新細明體" charset="-120"/>
              </a:rPr>
              <a:t>© Lucent</a:t>
            </a:r>
          </a:p>
        </p:txBody>
      </p:sp>
    </p:spTree>
    <p:extLst>
      <p:ext uri="{BB962C8B-B14F-4D97-AF65-F5344CB8AC3E}">
        <p14:creationId xmlns:p14="http://schemas.microsoft.com/office/powerpoint/2010/main" val="7759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12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F2DE-14DA-4DA5-8E7E-206B4C6DF85B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Trade-Offs</a:t>
            </a:r>
          </a:p>
        </p:txBody>
      </p:sp>
      <p:grpSp>
        <p:nvGrpSpPr>
          <p:cNvPr id="114756" name="Group 68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808038" y="1935163"/>
            <a:ext cx="7435850" cy="619125"/>
            <a:chOff x="1937" y="1443"/>
            <a:chExt cx="4684" cy="390"/>
          </a:xfrm>
        </p:grpSpPr>
        <p:sp>
          <p:nvSpPr>
            <p:cNvPr id="114757" name="Text Box 69"/>
            <p:cNvSpPr txBox="1">
              <a:spLocks noChangeAspect="1" noChangeArrowheads="1"/>
            </p:cNvSpPr>
            <p:nvPr/>
          </p:nvSpPr>
          <p:spPr bwMode="auto">
            <a:xfrm>
              <a:off x="1937" y="1446"/>
              <a:ext cx="74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22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758" name="Text Box 70"/>
            <p:cNvSpPr txBox="1">
              <a:spLocks noChangeAspect="1" noChangeArrowheads="1"/>
            </p:cNvSpPr>
            <p:nvPr/>
          </p:nvSpPr>
          <p:spPr bwMode="auto">
            <a:xfrm>
              <a:off x="2011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759" name="Text Box 71"/>
            <p:cNvSpPr txBox="1">
              <a:spLocks noChangeAspect="1" noChangeArrowheads="1"/>
            </p:cNvSpPr>
            <p:nvPr/>
          </p:nvSpPr>
          <p:spPr bwMode="auto">
            <a:xfrm>
              <a:off x="2203" y="1498"/>
              <a:ext cx="103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6350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4760" name="Text Box 72"/>
            <p:cNvSpPr txBox="1">
              <a:spLocks noChangeAspect="1" noChangeArrowheads="1"/>
            </p:cNvSpPr>
            <p:nvPr/>
          </p:nvSpPr>
          <p:spPr bwMode="auto">
            <a:xfrm>
              <a:off x="2306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761" name="Text Box 73"/>
            <p:cNvSpPr txBox="1">
              <a:spLocks noChangeAspect="1" noChangeArrowheads="1"/>
            </p:cNvSpPr>
            <p:nvPr/>
          </p:nvSpPr>
          <p:spPr bwMode="auto">
            <a:xfrm>
              <a:off x="2397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762" name="Text Box 74"/>
            <p:cNvSpPr txBox="1">
              <a:spLocks noChangeAspect="1" noChangeArrowheads="1"/>
            </p:cNvSpPr>
            <p:nvPr/>
          </p:nvSpPr>
          <p:spPr bwMode="auto">
            <a:xfrm>
              <a:off x="2512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763" name="Text Box 75"/>
            <p:cNvSpPr txBox="1">
              <a:spLocks noChangeAspect="1" noChangeArrowheads="1"/>
            </p:cNvSpPr>
            <p:nvPr/>
          </p:nvSpPr>
          <p:spPr bwMode="auto">
            <a:xfrm>
              <a:off x="2603" y="1498"/>
              <a:ext cx="8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4764" name="Text Box 76"/>
            <p:cNvSpPr txBox="1">
              <a:spLocks noChangeAspect="1" noChangeArrowheads="1"/>
            </p:cNvSpPr>
            <p:nvPr/>
          </p:nvSpPr>
          <p:spPr bwMode="auto">
            <a:xfrm>
              <a:off x="2684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765" name="Text Box 77"/>
            <p:cNvSpPr txBox="1">
              <a:spLocks noChangeAspect="1" noChangeArrowheads="1"/>
            </p:cNvSpPr>
            <p:nvPr/>
          </p:nvSpPr>
          <p:spPr bwMode="auto">
            <a:xfrm>
              <a:off x="2787" y="1444"/>
              <a:ext cx="57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54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4766" name="Text Box 78"/>
            <p:cNvSpPr txBox="1">
              <a:spLocks noChangeAspect="1" noChangeArrowheads="1"/>
            </p:cNvSpPr>
            <p:nvPr/>
          </p:nvSpPr>
          <p:spPr bwMode="auto">
            <a:xfrm>
              <a:off x="2844" y="1565"/>
              <a:ext cx="57" cy="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3338" rIns="0" bIns="6350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114767" name="Text Box 79"/>
            <p:cNvSpPr txBox="1">
              <a:spLocks noChangeAspect="1" noChangeArrowheads="1"/>
            </p:cNvSpPr>
            <p:nvPr/>
          </p:nvSpPr>
          <p:spPr bwMode="auto">
            <a:xfrm>
              <a:off x="2981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4768" name="Text Box 80"/>
            <p:cNvSpPr txBox="1">
              <a:spLocks noChangeAspect="1" noChangeArrowheads="1"/>
            </p:cNvSpPr>
            <p:nvPr/>
          </p:nvSpPr>
          <p:spPr bwMode="auto">
            <a:xfrm>
              <a:off x="3084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769" name="Text Box 81"/>
            <p:cNvSpPr txBox="1">
              <a:spLocks noChangeAspect="1" noChangeArrowheads="1"/>
            </p:cNvSpPr>
            <p:nvPr/>
          </p:nvSpPr>
          <p:spPr bwMode="auto">
            <a:xfrm>
              <a:off x="3198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770" name="Text Box 82"/>
            <p:cNvSpPr txBox="1">
              <a:spLocks noChangeAspect="1" noChangeArrowheads="1"/>
            </p:cNvSpPr>
            <p:nvPr/>
          </p:nvSpPr>
          <p:spPr bwMode="auto">
            <a:xfrm>
              <a:off x="3367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114771" name="Text Box 83"/>
            <p:cNvSpPr txBox="1">
              <a:spLocks noChangeAspect="1" noChangeArrowheads="1"/>
            </p:cNvSpPr>
            <p:nvPr/>
          </p:nvSpPr>
          <p:spPr bwMode="auto">
            <a:xfrm>
              <a:off x="3459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772" name="Text Box 84"/>
            <p:cNvSpPr txBox="1">
              <a:spLocks noChangeAspect="1" noChangeArrowheads="1"/>
            </p:cNvSpPr>
            <p:nvPr/>
          </p:nvSpPr>
          <p:spPr bwMode="auto">
            <a:xfrm>
              <a:off x="3562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773" name="Text Box 85"/>
            <p:cNvSpPr txBox="1">
              <a:spLocks noChangeAspect="1" noChangeArrowheads="1"/>
            </p:cNvSpPr>
            <p:nvPr/>
          </p:nvSpPr>
          <p:spPr bwMode="auto">
            <a:xfrm>
              <a:off x="3676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774" name="Text Box 86"/>
            <p:cNvSpPr txBox="1">
              <a:spLocks noChangeAspect="1" noChangeArrowheads="1"/>
            </p:cNvSpPr>
            <p:nvPr/>
          </p:nvSpPr>
          <p:spPr bwMode="auto">
            <a:xfrm>
              <a:off x="3790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4775" name="Text Box 87"/>
            <p:cNvSpPr txBox="1">
              <a:spLocks noChangeAspect="1" noChangeArrowheads="1"/>
            </p:cNvSpPr>
            <p:nvPr/>
          </p:nvSpPr>
          <p:spPr bwMode="auto">
            <a:xfrm>
              <a:off x="3893" y="1460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776" name="Text Box 88"/>
            <p:cNvSpPr txBox="1">
              <a:spLocks noChangeAspect="1" noChangeArrowheads="1"/>
            </p:cNvSpPr>
            <p:nvPr/>
          </p:nvSpPr>
          <p:spPr bwMode="auto">
            <a:xfrm>
              <a:off x="4051" y="1498"/>
              <a:ext cx="8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777" name="Text Box 89"/>
            <p:cNvSpPr txBox="1">
              <a:spLocks noChangeAspect="1" noChangeArrowheads="1"/>
            </p:cNvSpPr>
            <p:nvPr/>
          </p:nvSpPr>
          <p:spPr bwMode="auto">
            <a:xfrm>
              <a:off x="4132" y="1449"/>
              <a:ext cx="5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74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778" name="Text Box 90"/>
            <p:cNvSpPr txBox="1">
              <a:spLocks noChangeAspect="1" noChangeArrowheads="1"/>
            </p:cNvSpPr>
            <p:nvPr/>
          </p:nvSpPr>
          <p:spPr bwMode="auto">
            <a:xfrm>
              <a:off x="4189" y="1498"/>
              <a:ext cx="17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779" name="Text Box 91"/>
            <p:cNvSpPr txBox="1">
              <a:spLocks noChangeAspect="1" noChangeArrowheads="1"/>
            </p:cNvSpPr>
            <p:nvPr/>
          </p:nvSpPr>
          <p:spPr bwMode="auto">
            <a:xfrm>
              <a:off x="4355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114780" name="Text Box 92"/>
            <p:cNvSpPr txBox="1">
              <a:spLocks noChangeAspect="1" noChangeArrowheads="1"/>
            </p:cNvSpPr>
            <p:nvPr/>
          </p:nvSpPr>
          <p:spPr bwMode="auto">
            <a:xfrm>
              <a:off x="4469" y="1444"/>
              <a:ext cx="57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54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4781" name="Text Box 93"/>
            <p:cNvSpPr txBox="1">
              <a:spLocks noChangeAspect="1" noChangeArrowheads="1"/>
            </p:cNvSpPr>
            <p:nvPr/>
          </p:nvSpPr>
          <p:spPr bwMode="auto">
            <a:xfrm>
              <a:off x="4526" y="1460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782" name="Text Box 94"/>
            <p:cNvSpPr txBox="1">
              <a:spLocks noChangeAspect="1" noChangeArrowheads="1"/>
            </p:cNvSpPr>
            <p:nvPr/>
          </p:nvSpPr>
          <p:spPr bwMode="auto">
            <a:xfrm>
              <a:off x="4606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783" name="Text Box 95"/>
            <p:cNvSpPr txBox="1">
              <a:spLocks noChangeAspect="1" noChangeArrowheads="1"/>
            </p:cNvSpPr>
            <p:nvPr/>
          </p:nvSpPr>
          <p:spPr bwMode="auto">
            <a:xfrm>
              <a:off x="4709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784" name="Text Box 96"/>
            <p:cNvSpPr txBox="1">
              <a:spLocks noChangeAspect="1" noChangeArrowheads="1"/>
            </p:cNvSpPr>
            <p:nvPr/>
          </p:nvSpPr>
          <p:spPr bwMode="auto">
            <a:xfrm>
              <a:off x="4824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785" name="Text Box 97"/>
            <p:cNvSpPr txBox="1">
              <a:spLocks noChangeAspect="1" noChangeArrowheads="1"/>
            </p:cNvSpPr>
            <p:nvPr/>
          </p:nvSpPr>
          <p:spPr bwMode="auto">
            <a:xfrm>
              <a:off x="4915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4786" name="Text Box 98"/>
            <p:cNvSpPr txBox="1">
              <a:spLocks noChangeAspect="1" noChangeArrowheads="1"/>
            </p:cNvSpPr>
            <p:nvPr/>
          </p:nvSpPr>
          <p:spPr bwMode="auto">
            <a:xfrm>
              <a:off x="5018" y="1498"/>
              <a:ext cx="11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114787" name="Text Box 99"/>
            <p:cNvSpPr txBox="1">
              <a:spLocks noChangeAspect="1" noChangeArrowheads="1"/>
            </p:cNvSpPr>
            <p:nvPr/>
          </p:nvSpPr>
          <p:spPr bwMode="auto">
            <a:xfrm>
              <a:off x="5132" y="1498"/>
              <a:ext cx="8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788" name="Text Box 100"/>
            <p:cNvSpPr txBox="1">
              <a:spLocks noChangeAspect="1" noChangeArrowheads="1"/>
            </p:cNvSpPr>
            <p:nvPr/>
          </p:nvSpPr>
          <p:spPr bwMode="auto">
            <a:xfrm>
              <a:off x="5214" y="1444"/>
              <a:ext cx="57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54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4789" name="Text Box 101"/>
            <p:cNvSpPr txBox="1">
              <a:spLocks noChangeAspect="1" noChangeArrowheads="1"/>
            </p:cNvSpPr>
            <p:nvPr/>
          </p:nvSpPr>
          <p:spPr bwMode="auto">
            <a:xfrm>
              <a:off x="5271" y="1498"/>
              <a:ext cx="109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6350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114790" name="Text Box 102"/>
            <p:cNvSpPr txBox="1">
              <a:spLocks noChangeAspect="1" noChangeArrowheads="1"/>
            </p:cNvSpPr>
            <p:nvPr/>
          </p:nvSpPr>
          <p:spPr bwMode="auto">
            <a:xfrm>
              <a:off x="5457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4791" name="Text Box 103"/>
            <p:cNvSpPr txBox="1">
              <a:spLocks noChangeAspect="1" noChangeArrowheads="1"/>
            </p:cNvSpPr>
            <p:nvPr/>
          </p:nvSpPr>
          <p:spPr bwMode="auto">
            <a:xfrm>
              <a:off x="5560" y="1498"/>
              <a:ext cx="114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6350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4792" name="Text Box 104"/>
            <p:cNvSpPr txBox="1">
              <a:spLocks noChangeAspect="1" noChangeArrowheads="1"/>
            </p:cNvSpPr>
            <p:nvPr/>
          </p:nvSpPr>
          <p:spPr bwMode="auto">
            <a:xfrm>
              <a:off x="5674" y="1460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793" name="Text Box 105"/>
            <p:cNvSpPr txBox="1">
              <a:spLocks noChangeAspect="1" noChangeArrowheads="1"/>
            </p:cNvSpPr>
            <p:nvPr/>
          </p:nvSpPr>
          <p:spPr bwMode="auto">
            <a:xfrm>
              <a:off x="5754" y="1449"/>
              <a:ext cx="5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74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794" name="Text Box 106"/>
            <p:cNvSpPr txBox="1">
              <a:spLocks noChangeAspect="1" noChangeArrowheads="1"/>
            </p:cNvSpPr>
            <p:nvPr/>
          </p:nvSpPr>
          <p:spPr bwMode="auto">
            <a:xfrm>
              <a:off x="5811" y="1498"/>
              <a:ext cx="17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795" name="Text Box 107"/>
            <p:cNvSpPr txBox="1">
              <a:spLocks noChangeAspect="1" noChangeArrowheads="1"/>
            </p:cNvSpPr>
            <p:nvPr/>
          </p:nvSpPr>
          <p:spPr bwMode="auto">
            <a:xfrm>
              <a:off x="5983" y="1449"/>
              <a:ext cx="5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74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796" name="Text Box 108"/>
            <p:cNvSpPr txBox="1">
              <a:spLocks noChangeAspect="1" noChangeArrowheads="1"/>
            </p:cNvSpPr>
            <p:nvPr/>
          </p:nvSpPr>
          <p:spPr bwMode="auto">
            <a:xfrm>
              <a:off x="6040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z</a:t>
              </a:r>
            </a:p>
          </p:txBody>
        </p:sp>
        <p:sp>
          <p:nvSpPr>
            <p:cNvPr id="114797" name="Text Box 109"/>
            <p:cNvSpPr txBox="1">
              <a:spLocks noChangeAspect="1" noChangeArrowheads="1"/>
            </p:cNvSpPr>
            <p:nvPr/>
          </p:nvSpPr>
          <p:spPr bwMode="auto">
            <a:xfrm>
              <a:off x="6132" y="1498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798" name="Text Box 110"/>
            <p:cNvSpPr txBox="1">
              <a:spLocks noChangeAspect="1" noChangeArrowheads="1"/>
            </p:cNvSpPr>
            <p:nvPr/>
          </p:nvSpPr>
          <p:spPr bwMode="auto">
            <a:xfrm>
              <a:off x="6301" y="1460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799" name="Text Box 111"/>
            <p:cNvSpPr txBox="1">
              <a:spLocks noChangeAspect="1" noChangeArrowheads="1"/>
            </p:cNvSpPr>
            <p:nvPr/>
          </p:nvSpPr>
          <p:spPr bwMode="auto">
            <a:xfrm>
              <a:off x="6375" y="1498"/>
              <a:ext cx="149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w</a:t>
              </a:r>
            </a:p>
          </p:txBody>
        </p:sp>
        <p:sp>
          <p:nvSpPr>
            <p:cNvPr id="114800" name="Text Box 112"/>
            <p:cNvSpPr txBox="1">
              <a:spLocks noChangeAspect="1" noChangeArrowheads="1"/>
            </p:cNvSpPr>
            <p:nvPr/>
          </p:nvSpPr>
          <p:spPr bwMode="auto">
            <a:xfrm>
              <a:off x="6518" y="1498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4801" name="Text Box 113"/>
            <p:cNvSpPr txBox="1">
              <a:spLocks noChangeAspect="1" noChangeArrowheads="1"/>
            </p:cNvSpPr>
            <p:nvPr/>
          </p:nvSpPr>
          <p:spPr bwMode="auto">
            <a:xfrm>
              <a:off x="1937" y="1745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802" name="Text Box 114"/>
            <p:cNvSpPr txBox="1">
              <a:spLocks noChangeAspect="1" noChangeArrowheads="1"/>
            </p:cNvSpPr>
            <p:nvPr/>
          </p:nvSpPr>
          <p:spPr bwMode="auto">
            <a:xfrm>
              <a:off x="2039" y="1745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803" name="Text Box 115"/>
            <p:cNvSpPr txBox="1">
              <a:spLocks noChangeAspect="1" noChangeArrowheads="1"/>
            </p:cNvSpPr>
            <p:nvPr/>
          </p:nvSpPr>
          <p:spPr bwMode="auto">
            <a:xfrm>
              <a:off x="2131" y="1745"/>
              <a:ext cx="8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804" name="Text Box 116"/>
            <p:cNvSpPr txBox="1">
              <a:spLocks noChangeAspect="1" noChangeArrowheads="1"/>
            </p:cNvSpPr>
            <p:nvPr/>
          </p:nvSpPr>
          <p:spPr bwMode="auto">
            <a:xfrm>
              <a:off x="2212" y="1707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805" name="Text Box 117"/>
            <p:cNvSpPr txBox="1">
              <a:spLocks noChangeAspect="1" noChangeArrowheads="1"/>
            </p:cNvSpPr>
            <p:nvPr/>
          </p:nvSpPr>
          <p:spPr bwMode="auto">
            <a:xfrm>
              <a:off x="2292" y="1691"/>
              <a:ext cx="114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54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114806" name="Text Box 118"/>
            <p:cNvSpPr txBox="1">
              <a:spLocks noChangeAspect="1" noChangeArrowheads="1"/>
            </p:cNvSpPr>
            <p:nvPr/>
          </p:nvSpPr>
          <p:spPr bwMode="auto">
            <a:xfrm>
              <a:off x="2406" y="1745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807" name="Text Box 119"/>
            <p:cNvSpPr txBox="1">
              <a:spLocks noChangeAspect="1" noChangeArrowheads="1"/>
            </p:cNvSpPr>
            <p:nvPr/>
          </p:nvSpPr>
          <p:spPr bwMode="auto">
            <a:xfrm>
              <a:off x="2498" y="1707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808" name="Text Box 120"/>
            <p:cNvSpPr txBox="1">
              <a:spLocks noChangeAspect="1" noChangeArrowheads="1"/>
            </p:cNvSpPr>
            <p:nvPr/>
          </p:nvSpPr>
          <p:spPr bwMode="auto">
            <a:xfrm>
              <a:off x="2578" y="1696"/>
              <a:ext cx="5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74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809" name="Text Box 121"/>
            <p:cNvSpPr txBox="1">
              <a:spLocks noChangeAspect="1" noChangeArrowheads="1"/>
            </p:cNvSpPr>
            <p:nvPr/>
          </p:nvSpPr>
          <p:spPr bwMode="auto">
            <a:xfrm>
              <a:off x="2635" y="1745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114810" name="Text Box 122"/>
            <p:cNvSpPr txBox="1">
              <a:spLocks noChangeAspect="1" noChangeArrowheads="1"/>
            </p:cNvSpPr>
            <p:nvPr/>
          </p:nvSpPr>
          <p:spPr bwMode="auto">
            <a:xfrm>
              <a:off x="2795" y="1745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114811" name="Text Box 123"/>
            <p:cNvSpPr txBox="1">
              <a:spLocks noChangeAspect="1" noChangeArrowheads="1"/>
            </p:cNvSpPr>
            <p:nvPr/>
          </p:nvSpPr>
          <p:spPr bwMode="auto">
            <a:xfrm>
              <a:off x="2887" y="1745"/>
              <a:ext cx="8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4812" name="Text Box 124"/>
            <p:cNvSpPr txBox="1">
              <a:spLocks noChangeAspect="1" noChangeArrowheads="1"/>
            </p:cNvSpPr>
            <p:nvPr/>
          </p:nvSpPr>
          <p:spPr bwMode="auto">
            <a:xfrm>
              <a:off x="2967" y="1696"/>
              <a:ext cx="5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74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813" name="Text Box 125"/>
            <p:cNvSpPr txBox="1">
              <a:spLocks noChangeAspect="1" noChangeArrowheads="1"/>
            </p:cNvSpPr>
            <p:nvPr/>
          </p:nvSpPr>
          <p:spPr bwMode="auto">
            <a:xfrm>
              <a:off x="3024" y="1707"/>
              <a:ext cx="8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00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814" name="Text Box 126"/>
            <p:cNvSpPr txBox="1">
              <a:spLocks noChangeAspect="1" noChangeArrowheads="1"/>
            </p:cNvSpPr>
            <p:nvPr/>
          </p:nvSpPr>
          <p:spPr bwMode="auto">
            <a:xfrm>
              <a:off x="3104" y="1745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815" name="Text Box 127"/>
            <p:cNvSpPr txBox="1">
              <a:spLocks noChangeAspect="1" noChangeArrowheads="1"/>
            </p:cNvSpPr>
            <p:nvPr/>
          </p:nvSpPr>
          <p:spPr bwMode="auto">
            <a:xfrm>
              <a:off x="3196" y="1745"/>
              <a:ext cx="8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4816" name="Text Box 128"/>
            <p:cNvSpPr txBox="1">
              <a:spLocks noChangeAspect="1" noChangeArrowheads="1"/>
            </p:cNvSpPr>
            <p:nvPr/>
          </p:nvSpPr>
          <p:spPr bwMode="auto">
            <a:xfrm>
              <a:off x="3276" y="1696"/>
              <a:ext cx="5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74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817" name="Text Box 129"/>
            <p:cNvSpPr txBox="1">
              <a:spLocks noChangeAspect="1" noChangeArrowheads="1"/>
            </p:cNvSpPr>
            <p:nvPr/>
          </p:nvSpPr>
          <p:spPr bwMode="auto">
            <a:xfrm>
              <a:off x="3334" y="1745"/>
              <a:ext cx="103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97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818" name="Rectangle 130"/>
            <p:cNvSpPr>
              <a:spLocks noChangeAspect="1" noChangeArrowheads="1"/>
            </p:cNvSpPr>
            <p:nvPr/>
          </p:nvSpPr>
          <p:spPr bwMode="auto">
            <a:xfrm>
              <a:off x="1937" y="1443"/>
              <a:ext cx="4684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14819" name="Oval 131"/>
          <p:cNvSpPr>
            <a:spLocks noChangeArrowheads="1"/>
          </p:cNvSpPr>
          <p:nvPr/>
        </p:nvSpPr>
        <p:spPr bwMode="auto">
          <a:xfrm>
            <a:off x="1403350" y="34290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20" name="Oval 132"/>
          <p:cNvSpPr>
            <a:spLocks noChangeArrowheads="1"/>
          </p:cNvSpPr>
          <p:nvPr/>
        </p:nvSpPr>
        <p:spPr bwMode="auto">
          <a:xfrm>
            <a:off x="3492500" y="34290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21" name="Oval 133"/>
          <p:cNvSpPr>
            <a:spLocks noChangeArrowheads="1"/>
          </p:cNvSpPr>
          <p:nvPr/>
        </p:nvSpPr>
        <p:spPr bwMode="auto">
          <a:xfrm>
            <a:off x="2411413" y="5661025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22" name="Oval 134"/>
          <p:cNvSpPr>
            <a:spLocks noChangeArrowheads="1"/>
          </p:cNvSpPr>
          <p:nvPr/>
        </p:nvSpPr>
        <p:spPr bwMode="auto">
          <a:xfrm>
            <a:off x="2411413" y="44370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23" name="Line 135"/>
          <p:cNvSpPr>
            <a:spLocks noChangeShapeType="1"/>
          </p:cNvSpPr>
          <p:nvPr/>
        </p:nvSpPr>
        <p:spPr bwMode="auto">
          <a:xfrm>
            <a:off x="1692275" y="3573463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24" name="Line 136"/>
          <p:cNvSpPr>
            <a:spLocks noChangeShapeType="1"/>
          </p:cNvSpPr>
          <p:nvPr/>
        </p:nvSpPr>
        <p:spPr bwMode="auto">
          <a:xfrm>
            <a:off x="1547813" y="3716338"/>
            <a:ext cx="9366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25" name="Line 137"/>
          <p:cNvSpPr>
            <a:spLocks noChangeShapeType="1"/>
          </p:cNvSpPr>
          <p:nvPr/>
        </p:nvSpPr>
        <p:spPr bwMode="auto">
          <a:xfrm>
            <a:off x="1547813" y="3716338"/>
            <a:ext cx="863600" cy="208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26" name="Line 138"/>
          <p:cNvSpPr>
            <a:spLocks noChangeShapeType="1"/>
          </p:cNvSpPr>
          <p:nvPr/>
        </p:nvSpPr>
        <p:spPr bwMode="auto">
          <a:xfrm>
            <a:off x="2555875" y="4724400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27" name="Line 139"/>
          <p:cNvSpPr>
            <a:spLocks noChangeShapeType="1"/>
          </p:cNvSpPr>
          <p:nvPr/>
        </p:nvSpPr>
        <p:spPr bwMode="auto">
          <a:xfrm flipH="1">
            <a:off x="2700338" y="37163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28" name="Line 140"/>
          <p:cNvSpPr>
            <a:spLocks noChangeShapeType="1"/>
          </p:cNvSpPr>
          <p:nvPr/>
        </p:nvSpPr>
        <p:spPr bwMode="auto">
          <a:xfrm flipH="1">
            <a:off x="2700338" y="3644900"/>
            <a:ext cx="935037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29" name="Oval 141"/>
          <p:cNvSpPr>
            <a:spLocks noChangeArrowheads="1"/>
          </p:cNvSpPr>
          <p:nvPr/>
        </p:nvSpPr>
        <p:spPr bwMode="auto">
          <a:xfrm>
            <a:off x="5578475" y="55165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30" name="Oval 142"/>
          <p:cNvSpPr>
            <a:spLocks noChangeArrowheads="1"/>
          </p:cNvSpPr>
          <p:nvPr/>
        </p:nvSpPr>
        <p:spPr bwMode="auto">
          <a:xfrm>
            <a:off x="7740650" y="3500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31" name="Oval 143"/>
          <p:cNvSpPr>
            <a:spLocks noChangeArrowheads="1"/>
          </p:cNvSpPr>
          <p:nvPr/>
        </p:nvSpPr>
        <p:spPr bwMode="auto">
          <a:xfrm>
            <a:off x="7740650" y="55165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32" name="Oval 144"/>
          <p:cNvSpPr>
            <a:spLocks noChangeArrowheads="1"/>
          </p:cNvSpPr>
          <p:nvPr/>
        </p:nvSpPr>
        <p:spPr bwMode="auto">
          <a:xfrm>
            <a:off x="5580063" y="3500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833" name="Line 145"/>
          <p:cNvSpPr>
            <a:spLocks noChangeShapeType="1"/>
          </p:cNvSpPr>
          <p:nvPr/>
        </p:nvSpPr>
        <p:spPr bwMode="auto">
          <a:xfrm>
            <a:off x="5724525" y="378936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34" name="Line 146"/>
          <p:cNvSpPr>
            <a:spLocks noChangeShapeType="1"/>
          </p:cNvSpPr>
          <p:nvPr/>
        </p:nvSpPr>
        <p:spPr bwMode="auto">
          <a:xfrm>
            <a:off x="5867400" y="5661025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35" name="Line 147"/>
          <p:cNvSpPr>
            <a:spLocks noChangeShapeType="1"/>
          </p:cNvSpPr>
          <p:nvPr/>
        </p:nvSpPr>
        <p:spPr bwMode="auto">
          <a:xfrm>
            <a:off x="5867400" y="36449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36" name="Line 148"/>
          <p:cNvSpPr>
            <a:spLocks noChangeShapeType="1"/>
          </p:cNvSpPr>
          <p:nvPr/>
        </p:nvSpPr>
        <p:spPr bwMode="auto">
          <a:xfrm>
            <a:off x="7885113" y="378936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37" name="Line 149"/>
          <p:cNvSpPr>
            <a:spLocks noChangeShapeType="1"/>
          </p:cNvSpPr>
          <p:nvPr/>
        </p:nvSpPr>
        <p:spPr bwMode="auto">
          <a:xfrm>
            <a:off x="5795963" y="3716338"/>
            <a:ext cx="1944687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4838" name="Line 150"/>
          <p:cNvSpPr>
            <a:spLocks noChangeShapeType="1"/>
          </p:cNvSpPr>
          <p:nvPr/>
        </p:nvSpPr>
        <p:spPr bwMode="auto">
          <a:xfrm flipV="1">
            <a:off x="5795963" y="3716338"/>
            <a:ext cx="20161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14858" name="Group 170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262063" y="6165850"/>
            <a:ext cx="2517775" cy="274638"/>
            <a:chOff x="1849" y="1442"/>
            <a:chExt cx="1586" cy="173"/>
          </a:xfrm>
        </p:grpSpPr>
        <p:sp>
          <p:nvSpPr>
            <p:cNvPr id="114859" name="Text Box 171"/>
            <p:cNvSpPr txBox="1">
              <a:spLocks noChangeAspect="1" noChangeArrowheads="1"/>
            </p:cNvSpPr>
            <p:nvPr/>
          </p:nvSpPr>
          <p:spPr bwMode="auto">
            <a:xfrm>
              <a:off x="1849" y="1445"/>
              <a:ext cx="178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860" name="Text Box 172"/>
            <p:cNvSpPr txBox="1">
              <a:spLocks noChangeAspect="1" noChangeArrowheads="1"/>
            </p:cNvSpPr>
            <p:nvPr/>
          </p:nvSpPr>
          <p:spPr bwMode="auto">
            <a:xfrm>
              <a:off x="2027" y="1448"/>
              <a:ext cx="54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47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861" name="Text Box 173"/>
            <p:cNvSpPr txBox="1">
              <a:spLocks noChangeAspect="1" noChangeArrowheads="1"/>
            </p:cNvSpPr>
            <p:nvPr/>
          </p:nvSpPr>
          <p:spPr bwMode="auto">
            <a:xfrm>
              <a:off x="2081" y="1494"/>
              <a:ext cx="108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862" name="Text Box 174"/>
            <p:cNvSpPr txBox="1">
              <a:spLocks noChangeAspect="1" noChangeArrowheads="1"/>
            </p:cNvSpPr>
            <p:nvPr/>
          </p:nvSpPr>
          <p:spPr bwMode="auto">
            <a:xfrm>
              <a:off x="2189" y="1448"/>
              <a:ext cx="54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47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863" name="Text Box 175"/>
            <p:cNvSpPr txBox="1">
              <a:spLocks noChangeAspect="1" noChangeArrowheads="1"/>
            </p:cNvSpPr>
            <p:nvPr/>
          </p:nvSpPr>
          <p:spPr bwMode="auto">
            <a:xfrm>
              <a:off x="2243" y="1494"/>
              <a:ext cx="162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864" name="Text Box 176"/>
            <p:cNvSpPr txBox="1">
              <a:spLocks noChangeAspect="1" noChangeArrowheads="1"/>
            </p:cNvSpPr>
            <p:nvPr/>
          </p:nvSpPr>
          <p:spPr bwMode="auto">
            <a:xfrm>
              <a:off x="2405" y="1494"/>
              <a:ext cx="9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865" name="Text Box 177"/>
            <p:cNvSpPr txBox="1">
              <a:spLocks noChangeAspect="1" noChangeArrowheads="1"/>
            </p:cNvSpPr>
            <p:nvPr/>
          </p:nvSpPr>
          <p:spPr bwMode="auto">
            <a:xfrm>
              <a:off x="2502" y="1443"/>
              <a:ext cx="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27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4866" name="Text Box 178"/>
            <p:cNvSpPr txBox="1">
              <a:spLocks noChangeAspect="1" noChangeArrowheads="1"/>
            </p:cNvSpPr>
            <p:nvPr/>
          </p:nvSpPr>
          <p:spPr bwMode="auto">
            <a:xfrm>
              <a:off x="2686" y="1494"/>
              <a:ext cx="86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114867" name="Text Box 179"/>
            <p:cNvSpPr txBox="1">
              <a:spLocks noChangeAspect="1" noChangeArrowheads="1"/>
            </p:cNvSpPr>
            <p:nvPr/>
          </p:nvSpPr>
          <p:spPr bwMode="auto">
            <a:xfrm>
              <a:off x="2772" y="1494"/>
              <a:ext cx="76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4868" name="Text Box 180"/>
            <p:cNvSpPr txBox="1">
              <a:spLocks noChangeAspect="1" noChangeArrowheads="1"/>
            </p:cNvSpPr>
            <p:nvPr/>
          </p:nvSpPr>
          <p:spPr bwMode="auto">
            <a:xfrm>
              <a:off x="2848" y="1494"/>
              <a:ext cx="9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4869" name="Text Box 181"/>
            <p:cNvSpPr txBox="1">
              <a:spLocks noChangeAspect="1" noChangeArrowheads="1"/>
            </p:cNvSpPr>
            <p:nvPr/>
          </p:nvSpPr>
          <p:spPr bwMode="auto">
            <a:xfrm>
              <a:off x="2946" y="1494"/>
              <a:ext cx="7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870" name="Text Box 182"/>
            <p:cNvSpPr txBox="1">
              <a:spLocks noChangeAspect="1" noChangeArrowheads="1"/>
            </p:cNvSpPr>
            <p:nvPr/>
          </p:nvSpPr>
          <p:spPr bwMode="auto">
            <a:xfrm>
              <a:off x="3022" y="1494"/>
              <a:ext cx="7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871" name="Text Box 183"/>
            <p:cNvSpPr txBox="1">
              <a:spLocks noChangeAspect="1" noChangeArrowheads="1"/>
            </p:cNvSpPr>
            <p:nvPr/>
          </p:nvSpPr>
          <p:spPr bwMode="auto">
            <a:xfrm>
              <a:off x="3099" y="1448"/>
              <a:ext cx="54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47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872" name="Text Box 184"/>
            <p:cNvSpPr txBox="1">
              <a:spLocks noChangeAspect="1" noChangeArrowheads="1"/>
            </p:cNvSpPr>
            <p:nvPr/>
          </p:nvSpPr>
          <p:spPr bwMode="auto">
            <a:xfrm>
              <a:off x="3153" y="1494"/>
              <a:ext cx="108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4873" name="Text Box 185"/>
            <p:cNvSpPr txBox="1">
              <a:spLocks noChangeAspect="1" noChangeArrowheads="1"/>
            </p:cNvSpPr>
            <p:nvPr/>
          </p:nvSpPr>
          <p:spPr bwMode="auto">
            <a:xfrm>
              <a:off x="3261" y="1494"/>
              <a:ext cx="97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587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4874" name="Text Box 186"/>
            <p:cNvSpPr txBox="1">
              <a:spLocks noChangeAspect="1" noChangeArrowheads="1"/>
            </p:cNvSpPr>
            <p:nvPr/>
          </p:nvSpPr>
          <p:spPr bwMode="auto">
            <a:xfrm>
              <a:off x="3358" y="1494"/>
              <a:ext cx="7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17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875" name="Rectangle 187"/>
            <p:cNvSpPr>
              <a:spLocks noChangeAspect="1" noChangeArrowheads="1"/>
            </p:cNvSpPr>
            <p:nvPr/>
          </p:nvSpPr>
          <p:spPr bwMode="auto">
            <a:xfrm>
              <a:off x="1849" y="1442"/>
              <a:ext cx="1586" cy="1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14934" name="Group 246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364163" y="6157913"/>
            <a:ext cx="3019425" cy="295275"/>
            <a:chOff x="1962" y="1524"/>
            <a:chExt cx="1902" cy="186"/>
          </a:xfrm>
        </p:grpSpPr>
        <p:sp>
          <p:nvSpPr>
            <p:cNvPr id="114935" name="Text Box 247"/>
            <p:cNvSpPr txBox="1">
              <a:spLocks noChangeAspect="1" noChangeArrowheads="1"/>
            </p:cNvSpPr>
            <p:nvPr/>
          </p:nvSpPr>
          <p:spPr bwMode="auto">
            <a:xfrm>
              <a:off x="1962" y="1527"/>
              <a:ext cx="192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54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936" name="Text Box 248"/>
            <p:cNvSpPr txBox="1">
              <a:spLocks noChangeAspect="1" noChangeArrowheads="1"/>
            </p:cNvSpPr>
            <p:nvPr/>
          </p:nvSpPr>
          <p:spPr bwMode="auto">
            <a:xfrm>
              <a:off x="2153" y="1579"/>
              <a:ext cx="105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937" name="Text Box 249"/>
            <p:cNvSpPr txBox="1">
              <a:spLocks noChangeAspect="1" noChangeArrowheads="1"/>
            </p:cNvSpPr>
            <p:nvPr/>
          </p:nvSpPr>
          <p:spPr bwMode="auto">
            <a:xfrm>
              <a:off x="2258" y="1579"/>
              <a:ext cx="110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x</a:t>
              </a:r>
            </a:p>
          </p:txBody>
        </p:sp>
        <p:sp>
          <p:nvSpPr>
            <p:cNvPr id="114938" name="Text Box 250"/>
            <p:cNvSpPr txBox="1">
              <a:spLocks noChangeAspect="1" noChangeArrowheads="1"/>
            </p:cNvSpPr>
            <p:nvPr/>
          </p:nvSpPr>
          <p:spPr bwMode="auto">
            <a:xfrm>
              <a:off x="2368" y="1530"/>
              <a:ext cx="58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06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939" name="Text Box 251"/>
            <p:cNvSpPr txBox="1">
              <a:spLocks noChangeAspect="1" noChangeArrowheads="1"/>
            </p:cNvSpPr>
            <p:nvPr/>
          </p:nvSpPr>
          <p:spPr bwMode="auto">
            <a:xfrm>
              <a:off x="2426" y="1579"/>
              <a:ext cx="174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940" name="Text Box 252"/>
            <p:cNvSpPr txBox="1">
              <a:spLocks noChangeAspect="1" noChangeArrowheads="1"/>
            </p:cNvSpPr>
            <p:nvPr/>
          </p:nvSpPr>
          <p:spPr bwMode="auto">
            <a:xfrm>
              <a:off x="2601" y="1579"/>
              <a:ext cx="105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4941" name="Text Box 253"/>
            <p:cNvSpPr txBox="1">
              <a:spLocks noChangeAspect="1" noChangeArrowheads="1"/>
            </p:cNvSpPr>
            <p:nvPr/>
          </p:nvSpPr>
          <p:spPr bwMode="auto">
            <a:xfrm>
              <a:off x="2705" y="1524"/>
              <a:ext cx="5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018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4942" name="Text Box 254"/>
            <p:cNvSpPr txBox="1">
              <a:spLocks noChangeAspect="1" noChangeArrowheads="1"/>
            </p:cNvSpPr>
            <p:nvPr/>
          </p:nvSpPr>
          <p:spPr bwMode="auto">
            <a:xfrm>
              <a:off x="2833" y="1579"/>
              <a:ext cx="82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943" name="Text Box 255"/>
            <p:cNvSpPr txBox="1">
              <a:spLocks noChangeAspect="1" noChangeArrowheads="1"/>
            </p:cNvSpPr>
            <p:nvPr/>
          </p:nvSpPr>
          <p:spPr bwMode="auto">
            <a:xfrm>
              <a:off x="2915" y="1579"/>
              <a:ext cx="110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6350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114944" name="Text Box 256"/>
            <p:cNvSpPr txBox="1">
              <a:spLocks noChangeAspect="1" noChangeArrowheads="1"/>
            </p:cNvSpPr>
            <p:nvPr/>
          </p:nvSpPr>
          <p:spPr bwMode="auto">
            <a:xfrm>
              <a:off x="3026" y="1579"/>
              <a:ext cx="174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945" name="Text Box 257"/>
            <p:cNvSpPr txBox="1">
              <a:spLocks noChangeAspect="1" noChangeArrowheads="1"/>
            </p:cNvSpPr>
            <p:nvPr/>
          </p:nvSpPr>
          <p:spPr bwMode="auto">
            <a:xfrm>
              <a:off x="3200" y="1579"/>
              <a:ext cx="174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4946" name="Text Box 258"/>
            <p:cNvSpPr txBox="1">
              <a:spLocks noChangeAspect="1" noChangeArrowheads="1"/>
            </p:cNvSpPr>
            <p:nvPr/>
          </p:nvSpPr>
          <p:spPr bwMode="auto">
            <a:xfrm>
              <a:off x="3374" y="1579"/>
              <a:ext cx="9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947" name="Text Box 259"/>
            <p:cNvSpPr txBox="1">
              <a:spLocks noChangeAspect="1" noChangeArrowheads="1"/>
            </p:cNvSpPr>
            <p:nvPr/>
          </p:nvSpPr>
          <p:spPr bwMode="auto">
            <a:xfrm>
              <a:off x="3467" y="1541"/>
              <a:ext cx="81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32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4948" name="Text Box 260"/>
            <p:cNvSpPr txBox="1">
              <a:spLocks noChangeAspect="1" noChangeArrowheads="1"/>
            </p:cNvSpPr>
            <p:nvPr/>
          </p:nvSpPr>
          <p:spPr bwMode="auto">
            <a:xfrm>
              <a:off x="3548" y="1579"/>
              <a:ext cx="82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4949" name="Text Box 261"/>
            <p:cNvSpPr txBox="1">
              <a:spLocks noChangeAspect="1" noChangeArrowheads="1"/>
            </p:cNvSpPr>
            <p:nvPr/>
          </p:nvSpPr>
          <p:spPr bwMode="auto">
            <a:xfrm>
              <a:off x="3630" y="1530"/>
              <a:ext cx="58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06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4950" name="Text Box 262"/>
            <p:cNvSpPr txBox="1">
              <a:spLocks noChangeAspect="1" noChangeArrowheads="1"/>
            </p:cNvSpPr>
            <p:nvPr/>
          </p:nvSpPr>
          <p:spPr bwMode="auto">
            <a:xfrm>
              <a:off x="3688" y="1579"/>
              <a:ext cx="9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4951" name="Text Box 263"/>
            <p:cNvSpPr txBox="1">
              <a:spLocks noChangeAspect="1" noChangeArrowheads="1"/>
            </p:cNvSpPr>
            <p:nvPr/>
          </p:nvSpPr>
          <p:spPr bwMode="auto">
            <a:xfrm>
              <a:off x="3781" y="1579"/>
              <a:ext cx="82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28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4952" name="Rectangle 264"/>
            <p:cNvSpPr>
              <a:spLocks noChangeAspect="1" noChangeArrowheads="1"/>
            </p:cNvSpPr>
            <p:nvPr/>
          </p:nvSpPr>
          <p:spPr bwMode="auto">
            <a:xfrm>
              <a:off x="1962" y="1524"/>
              <a:ext cx="1902" cy="1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449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19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BAE-A23B-404F-BA9F-57DAF51260B8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Complexity Issues</a:t>
            </a:r>
          </a:p>
        </p:txBody>
      </p:sp>
      <p:grpSp>
        <p:nvGrpSpPr>
          <p:cNvPr id="115903" name="Group 191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00113" y="2060575"/>
            <a:ext cx="7296151" cy="2578100"/>
            <a:chOff x="2205" y="1474"/>
            <a:chExt cx="4596" cy="1624"/>
          </a:xfrm>
        </p:grpSpPr>
        <p:sp>
          <p:nvSpPr>
            <p:cNvPr id="115904" name="Text Box 192"/>
            <p:cNvSpPr txBox="1">
              <a:spLocks noChangeAspect="1" noChangeArrowheads="1"/>
            </p:cNvSpPr>
            <p:nvPr/>
          </p:nvSpPr>
          <p:spPr bwMode="auto">
            <a:xfrm>
              <a:off x="2205" y="1475"/>
              <a:ext cx="20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1775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115905" name="Text Box 193"/>
            <p:cNvSpPr txBox="1">
              <a:spLocks noChangeAspect="1" noChangeArrowheads="1"/>
            </p:cNvSpPr>
            <p:nvPr/>
          </p:nvSpPr>
          <p:spPr bwMode="auto">
            <a:xfrm>
              <a:off x="2511" y="1477"/>
              <a:ext cx="15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06" name="Text Box 194"/>
            <p:cNvSpPr txBox="1">
              <a:spLocks noChangeAspect="1" noChangeArrowheads="1"/>
            </p:cNvSpPr>
            <p:nvPr/>
          </p:nvSpPr>
          <p:spPr bwMode="auto">
            <a:xfrm>
              <a:off x="2646" y="1530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5907" name="Text Box 195"/>
            <p:cNvSpPr txBox="1">
              <a:spLocks noChangeAspect="1" noChangeArrowheads="1"/>
            </p:cNvSpPr>
            <p:nvPr/>
          </p:nvSpPr>
          <p:spPr bwMode="auto">
            <a:xfrm>
              <a:off x="2741" y="1530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08" name="Text Box 196"/>
            <p:cNvSpPr txBox="1">
              <a:spLocks noChangeAspect="1" noChangeArrowheads="1"/>
            </p:cNvSpPr>
            <p:nvPr/>
          </p:nvSpPr>
          <p:spPr bwMode="auto">
            <a:xfrm>
              <a:off x="2824" y="1491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09" name="Text Box 197"/>
            <p:cNvSpPr txBox="1">
              <a:spLocks noChangeAspect="1" noChangeArrowheads="1"/>
            </p:cNvSpPr>
            <p:nvPr/>
          </p:nvSpPr>
          <p:spPr bwMode="auto">
            <a:xfrm>
              <a:off x="2906" y="1480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10" name="Text Box 198"/>
            <p:cNvSpPr txBox="1">
              <a:spLocks noChangeAspect="1" noChangeArrowheads="1"/>
            </p:cNvSpPr>
            <p:nvPr/>
          </p:nvSpPr>
          <p:spPr bwMode="auto">
            <a:xfrm>
              <a:off x="2965" y="1530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11" name="Text Box 199"/>
            <p:cNvSpPr txBox="1">
              <a:spLocks noChangeAspect="1" noChangeArrowheads="1"/>
            </p:cNvSpPr>
            <p:nvPr/>
          </p:nvSpPr>
          <p:spPr bwMode="auto">
            <a:xfrm>
              <a:off x="3083" y="1530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5912" name="Text Box 200"/>
            <p:cNvSpPr txBox="1">
              <a:spLocks noChangeAspect="1" noChangeArrowheads="1"/>
            </p:cNvSpPr>
            <p:nvPr/>
          </p:nvSpPr>
          <p:spPr bwMode="auto">
            <a:xfrm>
              <a:off x="3259" y="1530"/>
              <a:ext cx="118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5913" name="Text Box 201"/>
            <p:cNvSpPr txBox="1">
              <a:spLocks noChangeAspect="1" noChangeArrowheads="1"/>
            </p:cNvSpPr>
            <p:nvPr/>
          </p:nvSpPr>
          <p:spPr bwMode="auto">
            <a:xfrm>
              <a:off x="3377" y="1474"/>
              <a:ext cx="59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5914" name="Text Box 202"/>
            <p:cNvSpPr txBox="1">
              <a:spLocks noChangeAspect="1" noChangeArrowheads="1"/>
            </p:cNvSpPr>
            <p:nvPr/>
          </p:nvSpPr>
          <p:spPr bwMode="auto">
            <a:xfrm>
              <a:off x="3436" y="1530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15" name="Text Box 203"/>
            <p:cNvSpPr txBox="1">
              <a:spLocks noChangeAspect="1" noChangeArrowheads="1"/>
            </p:cNvSpPr>
            <p:nvPr/>
          </p:nvSpPr>
          <p:spPr bwMode="auto">
            <a:xfrm>
              <a:off x="3541" y="1530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16" name="Text Box 204"/>
            <p:cNvSpPr txBox="1">
              <a:spLocks noChangeAspect="1" noChangeArrowheads="1"/>
            </p:cNvSpPr>
            <p:nvPr/>
          </p:nvSpPr>
          <p:spPr bwMode="auto">
            <a:xfrm>
              <a:off x="3659" y="1530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17" name="Text Box 205"/>
            <p:cNvSpPr txBox="1">
              <a:spLocks noChangeAspect="1" noChangeArrowheads="1"/>
            </p:cNvSpPr>
            <p:nvPr/>
          </p:nvSpPr>
          <p:spPr bwMode="auto">
            <a:xfrm>
              <a:off x="3765" y="1530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18" name="Text Box 206"/>
            <p:cNvSpPr txBox="1">
              <a:spLocks noChangeAspect="1" noChangeArrowheads="1"/>
            </p:cNvSpPr>
            <p:nvPr/>
          </p:nvSpPr>
          <p:spPr bwMode="auto">
            <a:xfrm>
              <a:off x="3848" y="1480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19" name="Text Box 207"/>
            <p:cNvSpPr txBox="1">
              <a:spLocks noChangeAspect="1" noChangeArrowheads="1"/>
            </p:cNvSpPr>
            <p:nvPr/>
          </p:nvSpPr>
          <p:spPr bwMode="auto">
            <a:xfrm>
              <a:off x="3907" y="1491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20" name="Text Box 208"/>
            <p:cNvSpPr txBox="1">
              <a:spLocks noChangeAspect="1" noChangeArrowheads="1"/>
            </p:cNvSpPr>
            <p:nvPr/>
          </p:nvSpPr>
          <p:spPr bwMode="auto">
            <a:xfrm>
              <a:off x="3983" y="1530"/>
              <a:ext cx="112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115921" name="Text Box 209"/>
            <p:cNvSpPr txBox="1">
              <a:spLocks noChangeAspect="1" noChangeArrowheads="1"/>
            </p:cNvSpPr>
            <p:nvPr/>
          </p:nvSpPr>
          <p:spPr bwMode="auto">
            <a:xfrm>
              <a:off x="4165" y="1491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22" name="Text Box 210"/>
            <p:cNvSpPr txBox="1">
              <a:spLocks noChangeAspect="1" noChangeArrowheads="1"/>
            </p:cNvSpPr>
            <p:nvPr/>
          </p:nvSpPr>
          <p:spPr bwMode="auto">
            <a:xfrm>
              <a:off x="4248" y="1530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23" name="Text Box 211"/>
            <p:cNvSpPr txBox="1">
              <a:spLocks noChangeAspect="1" noChangeArrowheads="1"/>
            </p:cNvSpPr>
            <p:nvPr/>
          </p:nvSpPr>
          <p:spPr bwMode="auto">
            <a:xfrm>
              <a:off x="4353" y="1474"/>
              <a:ext cx="112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k</a:t>
              </a:r>
            </a:p>
          </p:txBody>
        </p:sp>
        <p:sp>
          <p:nvSpPr>
            <p:cNvPr id="115924" name="Text Box 212"/>
            <p:cNvSpPr txBox="1">
              <a:spLocks noChangeAspect="1" noChangeArrowheads="1"/>
            </p:cNvSpPr>
            <p:nvPr/>
          </p:nvSpPr>
          <p:spPr bwMode="auto">
            <a:xfrm>
              <a:off x="4459" y="1530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5925" name="Text Box 213"/>
            <p:cNvSpPr txBox="1">
              <a:spLocks noChangeAspect="1" noChangeArrowheads="1"/>
            </p:cNvSpPr>
            <p:nvPr/>
          </p:nvSpPr>
          <p:spPr bwMode="auto">
            <a:xfrm>
              <a:off x="4553" y="1530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26" name="Text Box 214"/>
            <p:cNvSpPr txBox="1">
              <a:spLocks noChangeAspect="1" noChangeArrowheads="1"/>
            </p:cNvSpPr>
            <p:nvPr/>
          </p:nvSpPr>
          <p:spPr bwMode="auto">
            <a:xfrm>
              <a:off x="4707" y="1474"/>
              <a:ext cx="59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5927" name="Text Box 215"/>
            <p:cNvSpPr txBox="1">
              <a:spLocks noChangeAspect="1" noChangeArrowheads="1"/>
            </p:cNvSpPr>
            <p:nvPr/>
          </p:nvSpPr>
          <p:spPr bwMode="auto">
            <a:xfrm>
              <a:off x="4766" y="1480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28" name="Text Box 216"/>
            <p:cNvSpPr txBox="1">
              <a:spLocks noChangeAspect="1" noChangeArrowheads="1"/>
            </p:cNvSpPr>
            <p:nvPr/>
          </p:nvSpPr>
          <p:spPr bwMode="auto">
            <a:xfrm>
              <a:off x="4825" y="1530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29" name="Text Box 217"/>
            <p:cNvSpPr txBox="1">
              <a:spLocks noChangeAspect="1" noChangeArrowheads="1"/>
            </p:cNvSpPr>
            <p:nvPr/>
          </p:nvSpPr>
          <p:spPr bwMode="auto">
            <a:xfrm>
              <a:off x="4943" y="1530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5930" name="Text Box 218"/>
            <p:cNvSpPr txBox="1">
              <a:spLocks noChangeAspect="1" noChangeArrowheads="1"/>
            </p:cNvSpPr>
            <p:nvPr/>
          </p:nvSpPr>
          <p:spPr bwMode="auto">
            <a:xfrm>
              <a:off x="5037" y="1530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31" name="Text Box 219"/>
            <p:cNvSpPr txBox="1">
              <a:spLocks noChangeAspect="1" noChangeArrowheads="1"/>
            </p:cNvSpPr>
            <p:nvPr/>
          </p:nvSpPr>
          <p:spPr bwMode="auto">
            <a:xfrm>
              <a:off x="5143" y="1530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32" name="Text Box 220"/>
            <p:cNvSpPr txBox="1">
              <a:spLocks noChangeAspect="1" noChangeArrowheads="1"/>
            </p:cNvSpPr>
            <p:nvPr/>
          </p:nvSpPr>
          <p:spPr bwMode="auto">
            <a:xfrm>
              <a:off x="5296" y="1491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33" name="Text Box 221"/>
            <p:cNvSpPr txBox="1">
              <a:spLocks noChangeAspect="1" noChangeArrowheads="1"/>
            </p:cNvSpPr>
            <p:nvPr/>
          </p:nvSpPr>
          <p:spPr bwMode="auto">
            <a:xfrm>
              <a:off x="5378" y="1480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34" name="Text Box 222"/>
            <p:cNvSpPr txBox="1">
              <a:spLocks noChangeAspect="1" noChangeArrowheads="1"/>
            </p:cNvSpPr>
            <p:nvPr/>
          </p:nvSpPr>
          <p:spPr bwMode="auto">
            <a:xfrm>
              <a:off x="5437" y="1530"/>
              <a:ext cx="17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5935" name="Text Box 223"/>
            <p:cNvSpPr txBox="1">
              <a:spLocks noChangeAspect="1" noChangeArrowheads="1"/>
            </p:cNvSpPr>
            <p:nvPr/>
          </p:nvSpPr>
          <p:spPr bwMode="auto">
            <a:xfrm>
              <a:off x="5614" y="1530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5936" name="Text Box 224"/>
            <p:cNvSpPr txBox="1">
              <a:spLocks noChangeAspect="1" noChangeArrowheads="1"/>
            </p:cNvSpPr>
            <p:nvPr/>
          </p:nvSpPr>
          <p:spPr bwMode="auto">
            <a:xfrm>
              <a:off x="2205" y="1729"/>
              <a:ext cx="20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1775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115937" name="Text Box 225"/>
            <p:cNvSpPr txBox="1">
              <a:spLocks noChangeAspect="1" noChangeArrowheads="1"/>
            </p:cNvSpPr>
            <p:nvPr/>
          </p:nvSpPr>
          <p:spPr bwMode="auto">
            <a:xfrm>
              <a:off x="2511" y="1731"/>
              <a:ext cx="15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38" name="Text Box 226"/>
            <p:cNvSpPr txBox="1">
              <a:spLocks noChangeAspect="1" noChangeArrowheads="1"/>
            </p:cNvSpPr>
            <p:nvPr/>
          </p:nvSpPr>
          <p:spPr bwMode="auto">
            <a:xfrm>
              <a:off x="2646" y="1784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5939" name="Text Box 227"/>
            <p:cNvSpPr txBox="1">
              <a:spLocks noChangeAspect="1" noChangeArrowheads="1"/>
            </p:cNvSpPr>
            <p:nvPr/>
          </p:nvSpPr>
          <p:spPr bwMode="auto">
            <a:xfrm>
              <a:off x="2741" y="1784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40" name="Text Box 228"/>
            <p:cNvSpPr txBox="1">
              <a:spLocks noChangeAspect="1" noChangeArrowheads="1"/>
            </p:cNvSpPr>
            <p:nvPr/>
          </p:nvSpPr>
          <p:spPr bwMode="auto">
            <a:xfrm>
              <a:off x="2824" y="1745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41" name="Text Box 229"/>
            <p:cNvSpPr txBox="1">
              <a:spLocks noChangeAspect="1" noChangeArrowheads="1"/>
            </p:cNvSpPr>
            <p:nvPr/>
          </p:nvSpPr>
          <p:spPr bwMode="auto">
            <a:xfrm>
              <a:off x="2906" y="1734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42" name="Text Box 230"/>
            <p:cNvSpPr txBox="1">
              <a:spLocks noChangeAspect="1" noChangeArrowheads="1"/>
            </p:cNvSpPr>
            <p:nvPr/>
          </p:nvSpPr>
          <p:spPr bwMode="auto">
            <a:xfrm>
              <a:off x="2965" y="1784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43" name="Text Box 231"/>
            <p:cNvSpPr txBox="1">
              <a:spLocks noChangeAspect="1" noChangeArrowheads="1"/>
            </p:cNvSpPr>
            <p:nvPr/>
          </p:nvSpPr>
          <p:spPr bwMode="auto">
            <a:xfrm>
              <a:off x="3083" y="1784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5944" name="Text Box 232"/>
            <p:cNvSpPr txBox="1">
              <a:spLocks noChangeAspect="1" noChangeArrowheads="1"/>
            </p:cNvSpPr>
            <p:nvPr/>
          </p:nvSpPr>
          <p:spPr bwMode="auto">
            <a:xfrm>
              <a:off x="3259" y="1784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115945" name="Text Box 233"/>
            <p:cNvSpPr txBox="1">
              <a:spLocks noChangeAspect="1" noChangeArrowheads="1"/>
            </p:cNvSpPr>
            <p:nvPr/>
          </p:nvSpPr>
          <p:spPr bwMode="auto">
            <a:xfrm>
              <a:off x="3377" y="1784"/>
              <a:ext cx="118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5946" name="Text Box 234"/>
            <p:cNvSpPr txBox="1">
              <a:spLocks noChangeAspect="1" noChangeArrowheads="1"/>
            </p:cNvSpPr>
            <p:nvPr/>
          </p:nvSpPr>
          <p:spPr bwMode="auto">
            <a:xfrm>
              <a:off x="3488" y="1784"/>
              <a:ext cx="15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w</a:t>
              </a:r>
            </a:p>
          </p:txBody>
        </p:sp>
        <p:sp>
          <p:nvSpPr>
            <p:cNvPr id="115947" name="Text Box 235"/>
            <p:cNvSpPr txBox="1">
              <a:spLocks noChangeAspect="1" noChangeArrowheads="1"/>
            </p:cNvSpPr>
            <p:nvPr/>
          </p:nvSpPr>
          <p:spPr bwMode="auto">
            <a:xfrm>
              <a:off x="3635" y="1784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48" name="Text Box 236"/>
            <p:cNvSpPr txBox="1">
              <a:spLocks noChangeAspect="1" noChangeArrowheads="1"/>
            </p:cNvSpPr>
            <p:nvPr/>
          </p:nvSpPr>
          <p:spPr bwMode="auto">
            <a:xfrm>
              <a:off x="3741" y="1784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49" name="Text Box 237"/>
            <p:cNvSpPr txBox="1">
              <a:spLocks noChangeAspect="1" noChangeArrowheads="1"/>
            </p:cNvSpPr>
            <p:nvPr/>
          </p:nvSpPr>
          <p:spPr bwMode="auto">
            <a:xfrm>
              <a:off x="3824" y="1728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5950" name="Text Box 238"/>
            <p:cNvSpPr txBox="1">
              <a:spLocks noChangeAspect="1" noChangeArrowheads="1"/>
            </p:cNvSpPr>
            <p:nvPr/>
          </p:nvSpPr>
          <p:spPr bwMode="auto">
            <a:xfrm>
              <a:off x="4012" y="1784"/>
              <a:ext cx="118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5951" name="Text Box 239"/>
            <p:cNvSpPr txBox="1">
              <a:spLocks noChangeAspect="1" noChangeArrowheads="1"/>
            </p:cNvSpPr>
            <p:nvPr/>
          </p:nvSpPr>
          <p:spPr bwMode="auto">
            <a:xfrm>
              <a:off x="4130" y="1728"/>
              <a:ext cx="59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5952" name="Text Box 240"/>
            <p:cNvSpPr txBox="1">
              <a:spLocks noChangeAspect="1" noChangeArrowheads="1"/>
            </p:cNvSpPr>
            <p:nvPr/>
          </p:nvSpPr>
          <p:spPr bwMode="auto">
            <a:xfrm>
              <a:off x="4189" y="1784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53" name="Text Box 241"/>
            <p:cNvSpPr txBox="1">
              <a:spLocks noChangeAspect="1" noChangeArrowheads="1"/>
            </p:cNvSpPr>
            <p:nvPr/>
          </p:nvSpPr>
          <p:spPr bwMode="auto">
            <a:xfrm>
              <a:off x="4295" y="1784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54" name="Text Box 242"/>
            <p:cNvSpPr txBox="1">
              <a:spLocks noChangeAspect="1" noChangeArrowheads="1"/>
            </p:cNvSpPr>
            <p:nvPr/>
          </p:nvSpPr>
          <p:spPr bwMode="auto">
            <a:xfrm>
              <a:off x="4412" y="1784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55" name="Text Box 243"/>
            <p:cNvSpPr txBox="1">
              <a:spLocks noChangeAspect="1" noChangeArrowheads="1"/>
            </p:cNvSpPr>
            <p:nvPr/>
          </p:nvSpPr>
          <p:spPr bwMode="auto">
            <a:xfrm>
              <a:off x="4518" y="1784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56" name="Text Box 244"/>
            <p:cNvSpPr txBox="1">
              <a:spLocks noChangeAspect="1" noChangeArrowheads="1"/>
            </p:cNvSpPr>
            <p:nvPr/>
          </p:nvSpPr>
          <p:spPr bwMode="auto">
            <a:xfrm>
              <a:off x="4601" y="1734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57" name="Text Box 245"/>
            <p:cNvSpPr txBox="1">
              <a:spLocks noChangeAspect="1" noChangeArrowheads="1"/>
            </p:cNvSpPr>
            <p:nvPr/>
          </p:nvSpPr>
          <p:spPr bwMode="auto">
            <a:xfrm>
              <a:off x="4660" y="1745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5958" name="Text Box 246"/>
            <p:cNvSpPr txBox="1">
              <a:spLocks noChangeAspect="1" noChangeArrowheads="1"/>
            </p:cNvSpPr>
            <p:nvPr/>
          </p:nvSpPr>
          <p:spPr bwMode="auto">
            <a:xfrm>
              <a:off x="4736" y="1784"/>
              <a:ext cx="112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115959" name="Text Box 247"/>
            <p:cNvSpPr txBox="1">
              <a:spLocks noChangeAspect="1" noChangeArrowheads="1"/>
            </p:cNvSpPr>
            <p:nvPr/>
          </p:nvSpPr>
          <p:spPr bwMode="auto">
            <a:xfrm>
              <a:off x="4919" y="1734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60" name="Text Box 248"/>
            <p:cNvSpPr txBox="1">
              <a:spLocks noChangeAspect="1" noChangeArrowheads="1"/>
            </p:cNvSpPr>
            <p:nvPr/>
          </p:nvSpPr>
          <p:spPr bwMode="auto">
            <a:xfrm>
              <a:off x="4977" y="1784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61" name="Text Box 249"/>
            <p:cNvSpPr txBox="1">
              <a:spLocks noChangeAspect="1" noChangeArrowheads="1"/>
            </p:cNvSpPr>
            <p:nvPr/>
          </p:nvSpPr>
          <p:spPr bwMode="auto">
            <a:xfrm>
              <a:off x="5131" y="1731"/>
              <a:ext cx="159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62" name="Text Box 250"/>
            <p:cNvSpPr txBox="1">
              <a:spLocks noChangeAspect="1" noChangeArrowheads="1"/>
            </p:cNvSpPr>
            <p:nvPr/>
          </p:nvSpPr>
          <p:spPr bwMode="auto">
            <a:xfrm>
              <a:off x="5290" y="1731"/>
              <a:ext cx="1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5963" name="Text Box 251"/>
            <p:cNvSpPr txBox="1">
              <a:spLocks noChangeAspect="1" noChangeArrowheads="1"/>
            </p:cNvSpPr>
            <p:nvPr/>
          </p:nvSpPr>
          <p:spPr bwMode="auto">
            <a:xfrm>
              <a:off x="5434" y="1784"/>
              <a:ext cx="7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115964" name="Text Box 252"/>
            <p:cNvSpPr txBox="1">
              <a:spLocks noChangeAspect="1" noChangeArrowheads="1"/>
            </p:cNvSpPr>
            <p:nvPr/>
          </p:nvSpPr>
          <p:spPr bwMode="auto">
            <a:xfrm>
              <a:off x="5505" y="1728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115965" name="Text Box 253"/>
            <p:cNvSpPr txBox="1">
              <a:spLocks noChangeAspect="1" noChangeArrowheads="1"/>
            </p:cNvSpPr>
            <p:nvPr/>
          </p:nvSpPr>
          <p:spPr bwMode="auto">
            <a:xfrm>
              <a:off x="5622" y="1784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66" name="Text Box 254"/>
            <p:cNvSpPr txBox="1">
              <a:spLocks noChangeAspect="1" noChangeArrowheads="1"/>
            </p:cNvSpPr>
            <p:nvPr/>
          </p:nvSpPr>
          <p:spPr bwMode="auto">
            <a:xfrm>
              <a:off x="5728" y="1784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67" name="Text Box 255"/>
            <p:cNvSpPr txBox="1">
              <a:spLocks noChangeAspect="1" noChangeArrowheads="1"/>
            </p:cNvSpPr>
            <p:nvPr/>
          </p:nvSpPr>
          <p:spPr bwMode="auto">
            <a:xfrm>
              <a:off x="5811" y="1728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5968" name="Text Box 256"/>
            <p:cNvSpPr txBox="1">
              <a:spLocks noChangeAspect="1" noChangeArrowheads="1"/>
            </p:cNvSpPr>
            <p:nvPr/>
          </p:nvSpPr>
          <p:spPr bwMode="auto">
            <a:xfrm>
              <a:off x="2205" y="1983"/>
              <a:ext cx="20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1775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115969" name="Text Box 257"/>
            <p:cNvSpPr txBox="1">
              <a:spLocks noChangeAspect="1" noChangeArrowheads="1"/>
            </p:cNvSpPr>
            <p:nvPr/>
          </p:nvSpPr>
          <p:spPr bwMode="auto">
            <a:xfrm>
              <a:off x="2511" y="1985"/>
              <a:ext cx="19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5970" name="Text Box 258"/>
            <p:cNvSpPr txBox="1">
              <a:spLocks noChangeAspect="1" noChangeArrowheads="1"/>
            </p:cNvSpPr>
            <p:nvPr/>
          </p:nvSpPr>
          <p:spPr bwMode="auto">
            <a:xfrm>
              <a:off x="2705" y="1988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71" name="Text Box 259"/>
            <p:cNvSpPr txBox="1">
              <a:spLocks noChangeAspect="1" noChangeArrowheads="1"/>
            </p:cNvSpPr>
            <p:nvPr/>
          </p:nvSpPr>
          <p:spPr bwMode="auto">
            <a:xfrm>
              <a:off x="2764" y="2038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72" name="Text Box 260"/>
            <p:cNvSpPr txBox="1">
              <a:spLocks noChangeAspect="1" noChangeArrowheads="1"/>
            </p:cNvSpPr>
            <p:nvPr/>
          </p:nvSpPr>
          <p:spPr bwMode="auto">
            <a:xfrm>
              <a:off x="2882" y="1988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73" name="Text Box 261"/>
            <p:cNvSpPr txBox="1">
              <a:spLocks noChangeAspect="1" noChangeArrowheads="1"/>
            </p:cNvSpPr>
            <p:nvPr/>
          </p:nvSpPr>
          <p:spPr bwMode="auto">
            <a:xfrm>
              <a:off x="2940" y="2038"/>
              <a:ext cx="17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5974" name="Text Box 262"/>
            <p:cNvSpPr txBox="1">
              <a:spLocks noChangeAspect="1" noChangeArrowheads="1"/>
            </p:cNvSpPr>
            <p:nvPr/>
          </p:nvSpPr>
          <p:spPr bwMode="auto">
            <a:xfrm>
              <a:off x="3117" y="1988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75" name="Text Box 263"/>
            <p:cNvSpPr txBox="1">
              <a:spLocks noChangeAspect="1" noChangeArrowheads="1"/>
            </p:cNvSpPr>
            <p:nvPr/>
          </p:nvSpPr>
          <p:spPr bwMode="auto">
            <a:xfrm>
              <a:off x="3176" y="2038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z</a:t>
              </a:r>
            </a:p>
          </p:txBody>
        </p:sp>
        <p:sp>
          <p:nvSpPr>
            <p:cNvPr id="115976" name="Text Box 264"/>
            <p:cNvSpPr txBox="1">
              <a:spLocks noChangeAspect="1" noChangeArrowheads="1"/>
            </p:cNvSpPr>
            <p:nvPr/>
          </p:nvSpPr>
          <p:spPr bwMode="auto">
            <a:xfrm>
              <a:off x="3270" y="1988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77" name="Text Box 265"/>
            <p:cNvSpPr txBox="1">
              <a:spLocks noChangeAspect="1" noChangeArrowheads="1"/>
            </p:cNvSpPr>
            <p:nvPr/>
          </p:nvSpPr>
          <p:spPr bwMode="auto">
            <a:xfrm>
              <a:off x="3329" y="2038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78" name="Text Box 266"/>
            <p:cNvSpPr txBox="1">
              <a:spLocks noChangeAspect="1" noChangeArrowheads="1"/>
            </p:cNvSpPr>
            <p:nvPr/>
          </p:nvSpPr>
          <p:spPr bwMode="auto">
            <a:xfrm>
              <a:off x="3446" y="2038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5979" name="Text Box 267"/>
            <p:cNvSpPr txBox="1">
              <a:spLocks noChangeAspect="1" noChangeArrowheads="1"/>
            </p:cNvSpPr>
            <p:nvPr/>
          </p:nvSpPr>
          <p:spPr bwMode="auto">
            <a:xfrm>
              <a:off x="3623" y="2038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115980" name="Text Box 268"/>
            <p:cNvSpPr txBox="1">
              <a:spLocks noChangeAspect="1" noChangeArrowheads="1"/>
            </p:cNvSpPr>
            <p:nvPr/>
          </p:nvSpPr>
          <p:spPr bwMode="auto">
            <a:xfrm>
              <a:off x="3717" y="2038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81" name="Text Box 269"/>
            <p:cNvSpPr txBox="1">
              <a:spLocks noChangeAspect="1" noChangeArrowheads="1"/>
            </p:cNvSpPr>
            <p:nvPr/>
          </p:nvSpPr>
          <p:spPr bwMode="auto">
            <a:xfrm>
              <a:off x="3800" y="2038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5982" name="Text Box 270"/>
            <p:cNvSpPr txBox="1">
              <a:spLocks noChangeAspect="1" noChangeArrowheads="1"/>
            </p:cNvSpPr>
            <p:nvPr/>
          </p:nvSpPr>
          <p:spPr bwMode="auto">
            <a:xfrm>
              <a:off x="3905" y="2038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83" name="Text Box 271"/>
            <p:cNvSpPr txBox="1">
              <a:spLocks noChangeAspect="1" noChangeArrowheads="1"/>
            </p:cNvSpPr>
            <p:nvPr/>
          </p:nvSpPr>
          <p:spPr bwMode="auto">
            <a:xfrm>
              <a:off x="3989" y="2038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84" name="Text Box 272"/>
            <p:cNvSpPr txBox="1">
              <a:spLocks noChangeAspect="1" noChangeArrowheads="1"/>
            </p:cNvSpPr>
            <p:nvPr/>
          </p:nvSpPr>
          <p:spPr bwMode="auto">
            <a:xfrm>
              <a:off x="4072" y="1988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85" name="Text Box 273"/>
            <p:cNvSpPr txBox="1">
              <a:spLocks noChangeAspect="1" noChangeArrowheads="1"/>
            </p:cNvSpPr>
            <p:nvPr/>
          </p:nvSpPr>
          <p:spPr bwMode="auto">
            <a:xfrm>
              <a:off x="4131" y="2038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86" name="Text Box 274"/>
            <p:cNvSpPr txBox="1">
              <a:spLocks noChangeAspect="1" noChangeArrowheads="1"/>
            </p:cNvSpPr>
            <p:nvPr/>
          </p:nvSpPr>
          <p:spPr bwMode="auto">
            <a:xfrm>
              <a:off x="4249" y="2038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5987" name="Text Box 275"/>
            <p:cNvSpPr txBox="1">
              <a:spLocks noChangeAspect="1" noChangeArrowheads="1"/>
            </p:cNvSpPr>
            <p:nvPr/>
          </p:nvSpPr>
          <p:spPr bwMode="auto">
            <a:xfrm>
              <a:off x="4355" y="2038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88" name="Text Box 276"/>
            <p:cNvSpPr txBox="1">
              <a:spLocks noChangeAspect="1" noChangeArrowheads="1"/>
            </p:cNvSpPr>
            <p:nvPr/>
          </p:nvSpPr>
          <p:spPr bwMode="auto">
            <a:xfrm>
              <a:off x="4509" y="1988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5989" name="Text Box 277"/>
            <p:cNvSpPr txBox="1">
              <a:spLocks noChangeAspect="1" noChangeArrowheads="1"/>
            </p:cNvSpPr>
            <p:nvPr/>
          </p:nvSpPr>
          <p:spPr bwMode="auto">
            <a:xfrm>
              <a:off x="4567" y="2038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5990" name="Text Box 278"/>
            <p:cNvSpPr txBox="1">
              <a:spLocks noChangeAspect="1" noChangeArrowheads="1"/>
            </p:cNvSpPr>
            <p:nvPr/>
          </p:nvSpPr>
          <p:spPr bwMode="auto">
            <a:xfrm>
              <a:off x="4722" y="1985"/>
              <a:ext cx="159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5991" name="Text Box 279"/>
            <p:cNvSpPr txBox="1">
              <a:spLocks noChangeAspect="1" noChangeArrowheads="1"/>
            </p:cNvSpPr>
            <p:nvPr/>
          </p:nvSpPr>
          <p:spPr bwMode="auto">
            <a:xfrm>
              <a:off x="4880" y="1985"/>
              <a:ext cx="1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5992" name="Text Box 280"/>
            <p:cNvSpPr txBox="1">
              <a:spLocks noChangeAspect="1" noChangeArrowheads="1"/>
            </p:cNvSpPr>
            <p:nvPr/>
          </p:nvSpPr>
          <p:spPr bwMode="auto">
            <a:xfrm>
              <a:off x="5024" y="2038"/>
              <a:ext cx="7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115993" name="Text Box 281"/>
            <p:cNvSpPr txBox="1">
              <a:spLocks noChangeAspect="1" noChangeArrowheads="1"/>
            </p:cNvSpPr>
            <p:nvPr/>
          </p:nvSpPr>
          <p:spPr bwMode="auto">
            <a:xfrm>
              <a:off x="5095" y="1982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115994" name="Text Box 282"/>
            <p:cNvSpPr txBox="1">
              <a:spLocks noChangeAspect="1" noChangeArrowheads="1"/>
            </p:cNvSpPr>
            <p:nvPr/>
          </p:nvSpPr>
          <p:spPr bwMode="auto">
            <a:xfrm>
              <a:off x="5213" y="2038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5995" name="Text Box 283"/>
            <p:cNvSpPr txBox="1">
              <a:spLocks noChangeAspect="1" noChangeArrowheads="1"/>
            </p:cNvSpPr>
            <p:nvPr/>
          </p:nvSpPr>
          <p:spPr bwMode="auto">
            <a:xfrm>
              <a:off x="5318" y="2038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5996" name="Text Box 284"/>
            <p:cNvSpPr txBox="1">
              <a:spLocks noChangeAspect="1" noChangeArrowheads="1"/>
            </p:cNvSpPr>
            <p:nvPr/>
          </p:nvSpPr>
          <p:spPr bwMode="auto">
            <a:xfrm>
              <a:off x="5401" y="1982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5997" name="Text Box 285"/>
            <p:cNvSpPr txBox="1">
              <a:spLocks noChangeAspect="1" noChangeArrowheads="1"/>
            </p:cNvSpPr>
            <p:nvPr/>
          </p:nvSpPr>
          <p:spPr bwMode="auto">
            <a:xfrm>
              <a:off x="2205" y="2216"/>
              <a:ext cx="20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1775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115998" name="Text Box 286"/>
            <p:cNvSpPr txBox="1">
              <a:spLocks noChangeAspect="1" noChangeArrowheads="1"/>
            </p:cNvSpPr>
            <p:nvPr/>
          </p:nvSpPr>
          <p:spPr bwMode="auto">
            <a:xfrm>
              <a:off x="2511" y="2218"/>
              <a:ext cx="19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86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5999" name="Text Box 287"/>
            <p:cNvSpPr txBox="1">
              <a:spLocks noChangeAspect="1" noChangeArrowheads="1"/>
            </p:cNvSpPr>
            <p:nvPr/>
          </p:nvSpPr>
          <p:spPr bwMode="auto">
            <a:xfrm>
              <a:off x="2705" y="2221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00" name="Text Box 288"/>
            <p:cNvSpPr txBox="1">
              <a:spLocks noChangeAspect="1" noChangeArrowheads="1"/>
            </p:cNvSpPr>
            <p:nvPr/>
          </p:nvSpPr>
          <p:spPr bwMode="auto">
            <a:xfrm>
              <a:off x="2764" y="2271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01" name="Text Box 289"/>
            <p:cNvSpPr txBox="1">
              <a:spLocks noChangeAspect="1" noChangeArrowheads="1"/>
            </p:cNvSpPr>
            <p:nvPr/>
          </p:nvSpPr>
          <p:spPr bwMode="auto">
            <a:xfrm>
              <a:off x="2882" y="2221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02" name="Text Box 290"/>
            <p:cNvSpPr txBox="1">
              <a:spLocks noChangeAspect="1" noChangeArrowheads="1"/>
            </p:cNvSpPr>
            <p:nvPr/>
          </p:nvSpPr>
          <p:spPr bwMode="auto">
            <a:xfrm>
              <a:off x="2940" y="2271"/>
              <a:ext cx="17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6003" name="Text Box 291"/>
            <p:cNvSpPr txBox="1">
              <a:spLocks noChangeAspect="1" noChangeArrowheads="1"/>
            </p:cNvSpPr>
            <p:nvPr/>
          </p:nvSpPr>
          <p:spPr bwMode="auto">
            <a:xfrm>
              <a:off x="3117" y="2221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04" name="Text Box 292"/>
            <p:cNvSpPr txBox="1">
              <a:spLocks noChangeAspect="1" noChangeArrowheads="1"/>
            </p:cNvSpPr>
            <p:nvPr/>
          </p:nvSpPr>
          <p:spPr bwMode="auto">
            <a:xfrm>
              <a:off x="3176" y="2271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z</a:t>
              </a:r>
            </a:p>
          </p:txBody>
        </p:sp>
        <p:sp>
          <p:nvSpPr>
            <p:cNvPr id="116005" name="Text Box 293"/>
            <p:cNvSpPr txBox="1">
              <a:spLocks noChangeAspect="1" noChangeArrowheads="1"/>
            </p:cNvSpPr>
            <p:nvPr/>
          </p:nvSpPr>
          <p:spPr bwMode="auto">
            <a:xfrm>
              <a:off x="3270" y="2221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06" name="Text Box 294"/>
            <p:cNvSpPr txBox="1">
              <a:spLocks noChangeAspect="1" noChangeArrowheads="1"/>
            </p:cNvSpPr>
            <p:nvPr/>
          </p:nvSpPr>
          <p:spPr bwMode="auto">
            <a:xfrm>
              <a:off x="3329" y="2271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07" name="Text Box 295"/>
            <p:cNvSpPr txBox="1">
              <a:spLocks noChangeAspect="1" noChangeArrowheads="1"/>
            </p:cNvSpPr>
            <p:nvPr/>
          </p:nvSpPr>
          <p:spPr bwMode="auto">
            <a:xfrm>
              <a:off x="3446" y="2271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6008" name="Text Box 296"/>
            <p:cNvSpPr txBox="1">
              <a:spLocks noChangeAspect="1" noChangeArrowheads="1"/>
            </p:cNvSpPr>
            <p:nvPr/>
          </p:nvSpPr>
          <p:spPr bwMode="auto">
            <a:xfrm>
              <a:off x="3639" y="2215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b</a:t>
              </a:r>
            </a:p>
          </p:txBody>
        </p:sp>
        <p:sp>
          <p:nvSpPr>
            <p:cNvPr id="116009" name="Text Box 297"/>
            <p:cNvSpPr txBox="1">
              <a:spLocks noChangeAspect="1" noChangeArrowheads="1"/>
            </p:cNvSpPr>
            <p:nvPr/>
          </p:nvSpPr>
          <p:spPr bwMode="auto">
            <a:xfrm>
              <a:off x="3762" y="2271"/>
              <a:ext cx="94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10" name="Text Box 298"/>
            <p:cNvSpPr txBox="1">
              <a:spLocks noChangeAspect="1" noChangeArrowheads="1"/>
            </p:cNvSpPr>
            <p:nvPr/>
          </p:nvSpPr>
          <p:spPr bwMode="auto">
            <a:xfrm>
              <a:off x="3857" y="2271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11" name="Text Box 299"/>
            <p:cNvSpPr txBox="1">
              <a:spLocks noChangeAspect="1" noChangeArrowheads="1"/>
            </p:cNvSpPr>
            <p:nvPr/>
          </p:nvSpPr>
          <p:spPr bwMode="auto">
            <a:xfrm>
              <a:off x="3974" y="2215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6012" name="Text Box 300"/>
            <p:cNvSpPr txBox="1">
              <a:spLocks noChangeAspect="1" noChangeArrowheads="1"/>
            </p:cNvSpPr>
            <p:nvPr/>
          </p:nvSpPr>
          <p:spPr bwMode="auto">
            <a:xfrm>
              <a:off x="4092" y="2271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116013" name="Text Box 301"/>
            <p:cNvSpPr txBox="1">
              <a:spLocks noChangeAspect="1" noChangeArrowheads="1"/>
            </p:cNvSpPr>
            <p:nvPr/>
          </p:nvSpPr>
          <p:spPr bwMode="auto">
            <a:xfrm>
              <a:off x="4262" y="2221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14" name="Text Box 302"/>
            <p:cNvSpPr txBox="1">
              <a:spLocks noChangeAspect="1" noChangeArrowheads="1"/>
            </p:cNvSpPr>
            <p:nvPr/>
          </p:nvSpPr>
          <p:spPr bwMode="auto">
            <a:xfrm>
              <a:off x="4321" y="2271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15" name="Text Box 303"/>
            <p:cNvSpPr txBox="1">
              <a:spLocks noChangeAspect="1" noChangeArrowheads="1"/>
            </p:cNvSpPr>
            <p:nvPr/>
          </p:nvSpPr>
          <p:spPr bwMode="auto">
            <a:xfrm>
              <a:off x="4526" y="2271"/>
              <a:ext cx="118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6016" name="Text Box 304"/>
            <p:cNvSpPr txBox="1">
              <a:spLocks noChangeAspect="1" noChangeArrowheads="1"/>
            </p:cNvSpPr>
            <p:nvPr/>
          </p:nvSpPr>
          <p:spPr bwMode="auto">
            <a:xfrm>
              <a:off x="4643" y="2215"/>
              <a:ext cx="59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6017" name="Text Box 305"/>
            <p:cNvSpPr txBox="1">
              <a:spLocks noChangeAspect="1" noChangeArrowheads="1"/>
            </p:cNvSpPr>
            <p:nvPr/>
          </p:nvSpPr>
          <p:spPr bwMode="auto">
            <a:xfrm>
              <a:off x="4702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18" name="Text Box 306"/>
            <p:cNvSpPr txBox="1">
              <a:spLocks noChangeAspect="1" noChangeArrowheads="1"/>
            </p:cNvSpPr>
            <p:nvPr/>
          </p:nvSpPr>
          <p:spPr bwMode="auto">
            <a:xfrm>
              <a:off x="4808" y="2271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19" name="Text Box 307"/>
            <p:cNvSpPr txBox="1">
              <a:spLocks noChangeAspect="1" noChangeArrowheads="1"/>
            </p:cNvSpPr>
            <p:nvPr/>
          </p:nvSpPr>
          <p:spPr bwMode="auto">
            <a:xfrm>
              <a:off x="4925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20" name="Text Box 308"/>
            <p:cNvSpPr txBox="1">
              <a:spLocks noChangeAspect="1" noChangeArrowheads="1"/>
            </p:cNvSpPr>
            <p:nvPr/>
          </p:nvSpPr>
          <p:spPr bwMode="auto">
            <a:xfrm>
              <a:off x="5031" y="2271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6021" name="Text Box 309"/>
            <p:cNvSpPr txBox="1">
              <a:spLocks noChangeAspect="1" noChangeArrowheads="1"/>
            </p:cNvSpPr>
            <p:nvPr/>
          </p:nvSpPr>
          <p:spPr bwMode="auto">
            <a:xfrm>
              <a:off x="5201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6022" name="Text Box 310"/>
            <p:cNvSpPr txBox="1">
              <a:spLocks noChangeAspect="1" noChangeArrowheads="1"/>
            </p:cNvSpPr>
            <p:nvPr/>
          </p:nvSpPr>
          <p:spPr bwMode="auto">
            <a:xfrm>
              <a:off x="5307" y="2271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6023" name="Text Box 311"/>
            <p:cNvSpPr txBox="1">
              <a:spLocks noChangeAspect="1" noChangeArrowheads="1"/>
            </p:cNvSpPr>
            <p:nvPr/>
          </p:nvSpPr>
          <p:spPr bwMode="auto">
            <a:xfrm>
              <a:off x="5390" y="2232"/>
              <a:ext cx="8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6024" name="Text Box 312"/>
            <p:cNvSpPr txBox="1">
              <a:spLocks noChangeAspect="1" noChangeArrowheads="1"/>
            </p:cNvSpPr>
            <p:nvPr/>
          </p:nvSpPr>
          <p:spPr bwMode="auto">
            <a:xfrm>
              <a:off x="5472" y="2215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116025" name="Text Box 313"/>
            <p:cNvSpPr txBox="1">
              <a:spLocks noChangeAspect="1" noChangeArrowheads="1"/>
            </p:cNvSpPr>
            <p:nvPr/>
          </p:nvSpPr>
          <p:spPr bwMode="auto">
            <a:xfrm>
              <a:off x="5590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6026" name="Text Box 314"/>
            <p:cNvSpPr txBox="1">
              <a:spLocks noChangeAspect="1" noChangeArrowheads="1"/>
            </p:cNvSpPr>
            <p:nvPr/>
          </p:nvSpPr>
          <p:spPr bwMode="auto">
            <a:xfrm>
              <a:off x="5696" y="2271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6027" name="Text Box 315"/>
            <p:cNvSpPr txBox="1">
              <a:spLocks noChangeAspect="1" noChangeArrowheads="1"/>
            </p:cNvSpPr>
            <p:nvPr/>
          </p:nvSpPr>
          <p:spPr bwMode="auto">
            <a:xfrm>
              <a:off x="5801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6028" name="Text Box 316"/>
            <p:cNvSpPr txBox="1">
              <a:spLocks noChangeAspect="1" noChangeArrowheads="1"/>
            </p:cNvSpPr>
            <p:nvPr/>
          </p:nvSpPr>
          <p:spPr bwMode="auto">
            <a:xfrm>
              <a:off x="5907" y="2271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29" name="Text Box 317"/>
            <p:cNvSpPr txBox="1">
              <a:spLocks noChangeAspect="1" noChangeArrowheads="1"/>
            </p:cNvSpPr>
            <p:nvPr/>
          </p:nvSpPr>
          <p:spPr bwMode="auto">
            <a:xfrm>
              <a:off x="6025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30" name="Text Box 318"/>
            <p:cNvSpPr txBox="1">
              <a:spLocks noChangeAspect="1" noChangeArrowheads="1"/>
            </p:cNvSpPr>
            <p:nvPr/>
          </p:nvSpPr>
          <p:spPr bwMode="auto">
            <a:xfrm>
              <a:off x="6131" y="2215"/>
              <a:ext cx="59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6031" name="Text Box 319"/>
            <p:cNvSpPr txBox="1">
              <a:spLocks noChangeAspect="1" noChangeArrowheads="1"/>
            </p:cNvSpPr>
            <p:nvPr/>
          </p:nvSpPr>
          <p:spPr bwMode="auto">
            <a:xfrm>
              <a:off x="6277" y="2215"/>
              <a:ext cx="11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33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6032" name="Text Box 320"/>
            <p:cNvSpPr txBox="1">
              <a:spLocks noChangeAspect="1" noChangeArrowheads="1"/>
            </p:cNvSpPr>
            <p:nvPr/>
          </p:nvSpPr>
          <p:spPr bwMode="auto">
            <a:xfrm>
              <a:off x="6394" y="2271"/>
              <a:ext cx="8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6033" name="Text Box 321"/>
            <p:cNvSpPr txBox="1">
              <a:spLocks noChangeAspect="1" noChangeArrowheads="1"/>
            </p:cNvSpPr>
            <p:nvPr/>
          </p:nvSpPr>
          <p:spPr bwMode="auto">
            <a:xfrm>
              <a:off x="6477" y="2271"/>
              <a:ext cx="106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34" name="Text Box 322"/>
            <p:cNvSpPr txBox="1">
              <a:spLocks noChangeAspect="1" noChangeArrowheads="1"/>
            </p:cNvSpPr>
            <p:nvPr/>
          </p:nvSpPr>
          <p:spPr bwMode="auto">
            <a:xfrm>
              <a:off x="6577" y="2271"/>
              <a:ext cx="153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w</a:t>
              </a:r>
            </a:p>
          </p:txBody>
        </p:sp>
        <p:sp>
          <p:nvSpPr>
            <p:cNvPr id="116035" name="Text Box 323"/>
            <p:cNvSpPr txBox="1">
              <a:spLocks noChangeAspect="1" noChangeArrowheads="1"/>
            </p:cNvSpPr>
            <p:nvPr/>
          </p:nvSpPr>
          <p:spPr bwMode="auto">
            <a:xfrm>
              <a:off x="6730" y="2271"/>
              <a:ext cx="7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116036" name="Text Box 324"/>
            <p:cNvSpPr txBox="1">
              <a:spLocks noChangeAspect="1" noChangeArrowheads="1"/>
            </p:cNvSpPr>
            <p:nvPr/>
          </p:nvSpPr>
          <p:spPr bwMode="auto">
            <a:xfrm>
              <a:off x="2511" y="2454"/>
              <a:ext cx="59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38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37" name="Text Box 325"/>
            <p:cNvSpPr txBox="1">
              <a:spLocks noChangeAspect="1" noChangeArrowheads="1"/>
            </p:cNvSpPr>
            <p:nvPr/>
          </p:nvSpPr>
          <p:spPr bwMode="auto">
            <a:xfrm>
              <a:off x="2570" y="2504"/>
              <a:ext cx="118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38" name="Text Box 326"/>
            <p:cNvSpPr txBox="1">
              <a:spLocks noChangeAspect="1" noChangeArrowheads="1"/>
            </p:cNvSpPr>
            <p:nvPr/>
          </p:nvSpPr>
          <p:spPr bwMode="auto">
            <a:xfrm>
              <a:off x="2688" y="2504"/>
              <a:ext cx="106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44462" rIns="0" bIns="650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6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6039" name="Text Box 327"/>
            <p:cNvSpPr txBox="1">
              <a:spLocks noChangeAspect="1" noChangeArrowheads="1"/>
            </p:cNvSpPr>
            <p:nvPr/>
          </p:nvSpPr>
          <p:spPr bwMode="auto">
            <a:xfrm>
              <a:off x="2719" y="2723"/>
              <a:ext cx="15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66688" rIns="0" bIns="142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solidFill>
                    <a:srgbClr val="FF0000"/>
                  </a:solidFill>
                  <a:latin typeface="msam9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40" name="Text Box 328"/>
            <p:cNvSpPr txBox="1">
              <a:spLocks noChangeAspect="1" noChangeArrowheads="1"/>
            </p:cNvSpPr>
            <p:nvPr/>
          </p:nvSpPr>
          <p:spPr bwMode="auto">
            <a:xfrm>
              <a:off x="2977" y="2698"/>
              <a:ext cx="147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41" name="Text Box 329"/>
            <p:cNvSpPr txBox="1">
              <a:spLocks noChangeAspect="1" noChangeArrowheads="1"/>
            </p:cNvSpPr>
            <p:nvPr/>
          </p:nvSpPr>
          <p:spPr bwMode="auto">
            <a:xfrm>
              <a:off x="3124" y="2698"/>
              <a:ext cx="133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63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6042" name="Text Box 330"/>
            <p:cNvSpPr txBox="1">
              <a:spLocks noChangeAspect="1" noChangeArrowheads="1"/>
            </p:cNvSpPr>
            <p:nvPr/>
          </p:nvSpPr>
          <p:spPr bwMode="auto">
            <a:xfrm>
              <a:off x="3257" y="2746"/>
              <a:ext cx="65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116043" name="Text Box 331"/>
            <p:cNvSpPr txBox="1">
              <a:spLocks noChangeAspect="1" noChangeArrowheads="1"/>
            </p:cNvSpPr>
            <p:nvPr/>
          </p:nvSpPr>
          <p:spPr bwMode="auto">
            <a:xfrm>
              <a:off x="3322" y="2696"/>
              <a:ext cx="10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116044" name="Text Box 332"/>
            <p:cNvSpPr txBox="1">
              <a:spLocks noChangeAspect="1" noChangeArrowheads="1"/>
            </p:cNvSpPr>
            <p:nvPr/>
          </p:nvSpPr>
          <p:spPr bwMode="auto">
            <a:xfrm>
              <a:off x="3431" y="2746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45" name="Text Box 333"/>
            <p:cNvSpPr txBox="1">
              <a:spLocks noChangeAspect="1" noChangeArrowheads="1"/>
            </p:cNvSpPr>
            <p:nvPr/>
          </p:nvSpPr>
          <p:spPr bwMode="auto">
            <a:xfrm>
              <a:off x="3529" y="2746"/>
              <a:ext cx="7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6046" name="Text Box 334"/>
            <p:cNvSpPr txBox="1">
              <a:spLocks noChangeAspect="1" noChangeArrowheads="1"/>
            </p:cNvSpPr>
            <p:nvPr/>
          </p:nvSpPr>
          <p:spPr bwMode="auto">
            <a:xfrm>
              <a:off x="3606" y="2696"/>
              <a:ext cx="10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6047" name="Text Box 335"/>
            <p:cNvSpPr txBox="1">
              <a:spLocks noChangeAspect="1" noChangeArrowheads="1"/>
            </p:cNvSpPr>
            <p:nvPr/>
          </p:nvSpPr>
          <p:spPr bwMode="auto">
            <a:xfrm>
              <a:off x="3780" y="2701"/>
              <a:ext cx="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16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48" name="Text Box 336"/>
            <p:cNvSpPr txBox="1">
              <a:spLocks noChangeAspect="1" noChangeArrowheads="1"/>
            </p:cNvSpPr>
            <p:nvPr/>
          </p:nvSpPr>
          <p:spPr bwMode="auto">
            <a:xfrm>
              <a:off x="3834" y="2746"/>
              <a:ext cx="109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49" name="Text Box 337"/>
            <p:cNvSpPr txBox="1">
              <a:spLocks noChangeAspect="1" noChangeArrowheads="1"/>
            </p:cNvSpPr>
            <p:nvPr/>
          </p:nvSpPr>
          <p:spPr bwMode="auto">
            <a:xfrm>
              <a:off x="4008" y="2746"/>
              <a:ext cx="9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587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6050" name="Text Box 338"/>
            <p:cNvSpPr txBox="1">
              <a:spLocks noChangeAspect="1" noChangeArrowheads="1"/>
            </p:cNvSpPr>
            <p:nvPr/>
          </p:nvSpPr>
          <p:spPr bwMode="auto">
            <a:xfrm>
              <a:off x="4106" y="2746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51" name="Text Box 339"/>
            <p:cNvSpPr txBox="1">
              <a:spLocks noChangeAspect="1" noChangeArrowheads="1"/>
            </p:cNvSpPr>
            <p:nvPr/>
          </p:nvSpPr>
          <p:spPr bwMode="auto">
            <a:xfrm>
              <a:off x="4193" y="2746"/>
              <a:ext cx="109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52" name="Text Box 340"/>
            <p:cNvSpPr txBox="1">
              <a:spLocks noChangeAspect="1" noChangeArrowheads="1"/>
            </p:cNvSpPr>
            <p:nvPr/>
          </p:nvSpPr>
          <p:spPr bwMode="auto">
            <a:xfrm>
              <a:off x="4302" y="2746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53" name="Text Box 341"/>
            <p:cNvSpPr txBox="1">
              <a:spLocks noChangeAspect="1" noChangeArrowheads="1"/>
            </p:cNvSpPr>
            <p:nvPr/>
          </p:nvSpPr>
          <p:spPr bwMode="auto">
            <a:xfrm>
              <a:off x="4389" y="2746"/>
              <a:ext cx="7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6054" name="Text Box 342"/>
            <p:cNvSpPr txBox="1">
              <a:spLocks noChangeAspect="1" noChangeArrowheads="1"/>
            </p:cNvSpPr>
            <p:nvPr/>
          </p:nvSpPr>
          <p:spPr bwMode="auto">
            <a:xfrm>
              <a:off x="4465" y="2746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55" name="Text Box 343"/>
            <p:cNvSpPr txBox="1">
              <a:spLocks noChangeAspect="1" noChangeArrowheads="1"/>
            </p:cNvSpPr>
            <p:nvPr/>
          </p:nvSpPr>
          <p:spPr bwMode="auto">
            <a:xfrm>
              <a:off x="4563" y="2696"/>
              <a:ext cx="5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6056" name="Text Box 344"/>
            <p:cNvSpPr txBox="1">
              <a:spLocks noChangeAspect="1" noChangeArrowheads="1"/>
            </p:cNvSpPr>
            <p:nvPr/>
          </p:nvSpPr>
          <p:spPr bwMode="auto">
            <a:xfrm>
              <a:off x="2719" y="2955"/>
              <a:ext cx="15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66688" rIns="0" bIns="1428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solidFill>
                    <a:srgbClr val="FF0000"/>
                  </a:solidFill>
                  <a:latin typeface="msam9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57" name="Text Box 345"/>
            <p:cNvSpPr txBox="1">
              <a:spLocks noChangeAspect="1" noChangeArrowheads="1"/>
            </p:cNvSpPr>
            <p:nvPr/>
          </p:nvSpPr>
          <p:spPr bwMode="auto">
            <a:xfrm>
              <a:off x="2977" y="2978"/>
              <a:ext cx="109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587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116058" name="Text Box 346"/>
            <p:cNvSpPr txBox="1">
              <a:spLocks noChangeAspect="1" noChangeArrowheads="1"/>
            </p:cNvSpPr>
            <p:nvPr/>
          </p:nvSpPr>
          <p:spPr bwMode="auto">
            <a:xfrm>
              <a:off x="3091" y="2978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6059" name="Text Box 347"/>
            <p:cNvSpPr txBox="1">
              <a:spLocks noChangeAspect="1" noChangeArrowheads="1"/>
            </p:cNvSpPr>
            <p:nvPr/>
          </p:nvSpPr>
          <p:spPr bwMode="auto">
            <a:xfrm>
              <a:off x="3189" y="2928"/>
              <a:ext cx="5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6060" name="Text Box 348"/>
            <p:cNvSpPr txBox="1">
              <a:spLocks noChangeAspect="1" noChangeArrowheads="1"/>
            </p:cNvSpPr>
            <p:nvPr/>
          </p:nvSpPr>
          <p:spPr bwMode="auto">
            <a:xfrm>
              <a:off x="3243" y="2978"/>
              <a:ext cx="103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587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116061" name="Text Box 349"/>
            <p:cNvSpPr txBox="1">
              <a:spLocks noChangeAspect="1" noChangeArrowheads="1"/>
            </p:cNvSpPr>
            <p:nvPr/>
          </p:nvSpPr>
          <p:spPr bwMode="auto">
            <a:xfrm>
              <a:off x="3347" y="2978"/>
              <a:ext cx="109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62" name="Text Box 350"/>
            <p:cNvSpPr txBox="1">
              <a:spLocks noChangeAspect="1" noChangeArrowheads="1"/>
            </p:cNvSpPr>
            <p:nvPr/>
          </p:nvSpPr>
          <p:spPr bwMode="auto">
            <a:xfrm>
              <a:off x="3456" y="2978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6063" name="Text Box 351"/>
            <p:cNvSpPr txBox="1">
              <a:spLocks noChangeAspect="1" noChangeArrowheads="1"/>
            </p:cNvSpPr>
            <p:nvPr/>
          </p:nvSpPr>
          <p:spPr bwMode="auto">
            <a:xfrm>
              <a:off x="3553" y="2978"/>
              <a:ext cx="163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6064" name="Text Box 352"/>
            <p:cNvSpPr txBox="1">
              <a:spLocks noChangeAspect="1" noChangeArrowheads="1"/>
            </p:cNvSpPr>
            <p:nvPr/>
          </p:nvSpPr>
          <p:spPr bwMode="auto">
            <a:xfrm>
              <a:off x="3717" y="2933"/>
              <a:ext cx="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16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65" name="Text Box 353"/>
            <p:cNvSpPr txBox="1">
              <a:spLocks noChangeAspect="1" noChangeArrowheads="1"/>
            </p:cNvSpPr>
            <p:nvPr/>
          </p:nvSpPr>
          <p:spPr bwMode="auto">
            <a:xfrm>
              <a:off x="3771" y="2978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66" name="Text Box 354"/>
            <p:cNvSpPr txBox="1">
              <a:spLocks noChangeAspect="1" noChangeArrowheads="1"/>
            </p:cNvSpPr>
            <p:nvPr/>
          </p:nvSpPr>
          <p:spPr bwMode="auto">
            <a:xfrm>
              <a:off x="3869" y="2928"/>
              <a:ext cx="5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116067" name="Text Box 355"/>
            <p:cNvSpPr txBox="1">
              <a:spLocks noChangeAspect="1" noChangeArrowheads="1"/>
            </p:cNvSpPr>
            <p:nvPr/>
          </p:nvSpPr>
          <p:spPr bwMode="auto">
            <a:xfrm>
              <a:off x="3989" y="2943"/>
              <a:ext cx="76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5738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116068" name="Text Box 356"/>
            <p:cNvSpPr txBox="1">
              <a:spLocks noChangeAspect="1" noChangeArrowheads="1"/>
            </p:cNvSpPr>
            <p:nvPr/>
          </p:nvSpPr>
          <p:spPr bwMode="auto">
            <a:xfrm>
              <a:off x="4065" y="2933"/>
              <a:ext cx="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16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69" name="Text Box 357"/>
            <p:cNvSpPr txBox="1">
              <a:spLocks noChangeAspect="1" noChangeArrowheads="1"/>
            </p:cNvSpPr>
            <p:nvPr/>
          </p:nvSpPr>
          <p:spPr bwMode="auto">
            <a:xfrm>
              <a:off x="4119" y="2978"/>
              <a:ext cx="163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6070" name="Text Box 358"/>
            <p:cNvSpPr txBox="1">
              <a:spLocks noChangeAspect="1" noChangeArrowheads="1"/>
            </p:cNvSpPr>
            <p:nvPr/>
          </p:nvSpPr>
          <p:spPr bwMode="auto">
            <a:xfrm>
              <a:off x="4282" y="2978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71" name="Text Box 359"/>
            <p:cNvSpPr txBox="1">
              <a:spLocks noChangeAspect="1" noChangeArrowheads="1"/>
            </p:cNvSpPr>
            <p:nvPr/>
          </p:nvSpPr>
          <p:spPr bwMode="auto">
            <a:xfrm>
              <a:off x="4435" y="2928"/>
              <a:ext cx="60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116072" name="Text Box 360"/>
            <p:cNvSpPr txBox="1">
              <a:spLocks noChangeAspect="1" noChangeArrowheads="1"/>
            </p:cNvSpPr>
            <p:nvPr/>
          </p:nvSpPr>
          <p:spPr bwMode="auto">
            <a:xfrm>
              <a:off x="4494" y="2978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116073" name="Text Box 361"/>
            <p:cNvSpPr txBox="1">
              <a:spLocks noChangeAspect="1" noChangeArrowheads="1"/>
            </p:cNvSpPr>
            <p:nvPr/>
          </p:nvSpPr>
          <p:spPr bwMode="auto">
            <a:xfrm>
              <a:off x="4592" y="2978"/>
              <a:ext cx="7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116074" name="Text Box 362"/>
            <p:cNvSpPr txBox="1">
              <a:spLocks noChangeAspect="1" noChangeArrowheads="1"/>
            </p:cNvSpPr>
            <p:nvPr/>
          </p:nvSpPr>
          <p:spPr bwMode="auto">
            <a:xfrm>
              <a:off x="4734" y="2978"/>
              <a:ext cx="98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116075" name="Text Box 363"/>
            <p:cNvSpPr txBox="1">
              <a:spLocks noChangeAspect="1" noChangeArrowheads="1"/>
            </p:cNvSpPr>
            <p:nvPr/>
          </p:nvSpPr>
          <p:spPr bwMode="auto">
            <a:xfrm>
              <a:off x="4897" y="2928"/>
              <a:ext cx="10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¯</a:t>
              </a:r>
            </a:p>
          </p:txBody>
        </p:sp>
        <p:sp>
          <p:nvSpPr>
            <p:cNvPr id="116076" name="Text Box 364"/>
            <p:cNvSpPr txBox="1">
              <a:spLocks noChangeAspect="1" noChangeArrowheads="1"/>
            </p:cNvSpPr>
            <p:nvPr/>
          </p:nvSpPr>
          <p:spPr bwMode="auto">
            <a:xfrm>
              <a:off x="5006" y="2978"/>
              <a:ext cx="103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x</a:t>
              </a:r>
            </a:p>
          </p:txBody>
        </p:sp>
        <p:sp>
          <p:nvSpPr>
            <p:cNvPr id="116077" name="Text Box 365"/>
            <p:cNvSpPr txBox="1">
              <a:spLocks noChangeAspect="1" noChangeArrowheads="1"/>
            </p:cNvSpPr>
            <p:nvPr/>
          </p:nvSpPr>
          <p:spPr bwMode="auto">
            <a:xfrm>
              <a:off x="5110" y="2978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78" name="Text Box 366"/>
            <p:cNvSpPr txBox="1">
              <a:spLocks noChangeAspect="1" noChangeArrowheads="1"/>
            </p:cNvSpPr>
            <p:nvPr/>
          </p:nvSpPr>
          <p:spPr bwMode="auto">
            <a:xfrm>
              <a:off x="5197" y="2928"/>
              <a:ext cx="10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6079" name="Text Box 367"/>
            <p:cNvSpPr txBox="1">
              <a:spLocks noChangeAspect="1" noChangeArrowheads="1"/>
            </p:cNvSpPr>
            <p:nvPr/>
          </p:nvSpPr>
          <p:spPr bwMode="auto">
            <a:xfrm>
              <a:off x="5371" y="2978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80" name="Text Box 368"/>
            <p:cNvSpPr txBox="1">
              <a:spLocks noChangeAspect="1" noChangeArrowheads="1"/>
            </p:cNvSpPr>
            <p:nvPr/>
          </p:nvSpPr>
          <p:spPr bwMode="auto">
            <a:xfrm>
              <a:off x="5458" y="2978"/>
              <a:ext cx="163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116081" name="Text Box 369"/>
            <p:cNvSpPr txBox="1">
              <a:spLocks noChangeAspect="1" noChangeArrowheads="1"/>
            </p:cNvSpPr>
            <p:nvPr/>
          </p:nvSpPr>
          <p:spPr bwMode="auto">
            <a:xfrm>
              <a:off x="5616" y="2928"/>
              <a:ext cx="10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b</a:t>
              </a:r>
            </a:p>
          </p:txBody>
        </p:sp>
        <p:sp>
          <p:nvSpPr>
            <p:cNvPr id="116082" name="Text Box 370"/>
            <p:cNvSpPr txBox="1">
              <a:spLocks noChangeAspect="1" noChangeArrowheads="1"/>
            </p:cNvSpPr>
            <p:nvPr/>
          </p:nvSpPr>
          <p:spPr bwMode="auto">
            <a:xfrm>
              <a:off x="5730" y="2978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83" name="Text Box 371"/>
            <p:cNvSpPr txBox="1">
              <a:spLocks noChangeAspect="1" noChangeArrowheads="1"/>
            </p:cNvSpPr>
            <p:nvPr/>
          </p:nvSpPr>
          <p:spPr bwMode="auto">
            <a:xfrm>
              <a:off x="5817" y="2978"/>
              <a:ext cx="87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116084" name="Text Box 372"/>
            <p:cNvSpPr txBox="1">
              <a:spLocks noChangeAspect="1" noChangeArrowheads="1"/>
            </p:cNvSpPr>
            <p:nvPr/>
          </p:nvSpPr>
          <p:spPr bwMode="auto">
            <a:xfrm>
              <a:off x="5904" y="2928"/>
              <a:ext cx="10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95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116085" name="Text Box 373"/>
            <p:cNvSpPr txBox="1">
              <a:spLocks noChangeAspect="1" noChangeArrowheads="1"/>
            </p:cNvSpPr>
            <p:nvPr/>
          </p:nvSpPr>
          <p:spPr bwMode="auto">
            <a:xfrm>
              <a:off x="6013" y="2933"/>
              <a:ext cx="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016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116086" name="Text Box 374"/>
            <p:cNvSpPr txBox="1">
              <a:spLocks noChangeAspect="1" noChangeArrowheads="1"/>
            </p:cNvSpPr>
            <p:nvPr/>
          </p:nvSpPr>
          <p:spPr bwMode="auto">
            <a:xfrm>
              <a:off x="6067" y="2978"/>
              <a:ext cx="109" cy="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116087" name="Text Box 375"/>
            <p:cNvSpPr txBox="1">
              <a:spLocks noChangeAspect="1" noChangeArrowheads="1"/>
            </p:cNvSpPr>
            <p:nvPr/>
          </p:nvSpPr>
          <p:spPr bwMode="auto">
            <a:xfrm>
              <a:off x="6176" y="2978"/>
              <a:ext cx="9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30175" rIns="0" bIns="587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>
                  <a:latin typeface="cmr9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116088" name="Rectangle 376"/>
            <p:cNvSpPr>
              <a:spLocks noChangeAspect="1" noChangeArrowheads="1"/>
            </p:cNvSpPr>
            <p:nvPr/>
          </p:nvSpPr>
          <p:spPr bwMode="auto">
            <a:xfrm>
              <a:off x="2205" y="1474"/>
              <a:ext cx="4595" cy="1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526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645-E887-47AA-A0E3-9FD33C2B11CD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Two Famous Graph Drawing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An algorithmic method: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dirty="0">
                <a:solidFill>
                  <a:srgbClr val="CC9900"/>
                </a:solidFill>
                <a:ea typeface="新細明體" charset="-120"/>
              </a:rPr>
              <a:t>The Sugiyama Method</a:t>
            </a:r>
          </a:p>
          <a:p>
            <a:r>
              <a:rPr lang="en-US" altLang="zh-TW" dirty="0">
                <a:ea typeface="新細明體" charset="-120"/>
              </a:rPr>
              <a:t>A declarative method: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dirty="0">
                <a:solidFill>
                  <a:srgbClr val="0033CC"/>
                </a:solidFill>
                <a:ea typeface="新細明體" charset="-120"/>
              </a:rPr>
              <a:t>The Force Directed Method, a.k.a.</a:t>
            </a:r>
            <a:br>
              <a:rPr lang="en-US" altLang="zh-TW" dirty="0">
                <a:solidFill>
                  <a:srgbClr val="0033CC"/>
                </a:solidFill>
                <a:ea typeface="新細明體" charset="-120"/>
              </a:rPr>
            </a:br>
            <a:r>
              <a:rPr lang="en-US" altLang="zh-TW" dirty="0">
                <a:solidFill>
                  <a:srgbClr val="0033CC"/>
                </a:solidFill>
                <a:ea typeface="新細明體" charset="-120"/>
              </a:rPr>
              <a:t>	Spring Algorithms,</a:t>
            </a:r>
            <a:br>
              <a:rPr lang="en-US" altLang="zh-TW" dirty="0">
                <a:solidFill>
                  <a:srgbClr val="0033CC"/>
                </a:solidFill>
                <a:ea typeface="新細明體" charset="-120"/>
              </a:rPr>
            </a:br>
            <a:r>
              <a:rPr lang="en-US" altLang="zh-TW" dirty="0">
                <a:solidFill>
                  <a:srgbClr val="0033CC"/>
                </a:solidFill>
                <a:ea typeface="新細明體" charset="-120"/>
              </a:rPr>
              <a:t>	Spring Embedding. </a:t>
            </a:r>
          </a:p>
        </p:txBody>
      </p:sp>
    </p:spTree>
    <p:extLst>
      <p:ext uri="{BB962C8B-B14F-4D97-AF65-F5344CB8AC3E}">
        <p14:creationId xmlns:p14="http://schemas.microsoft.com/office/powerpoint/2010/main" val="40946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4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B505-69D6-46E6-AA63-1BFC14F3B3A1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620000" cy="1143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AU" altLang="zh-TW">
                <a:ea typeface="新細明體" charset="-120"/>
              </a:rPr>
              <a:t>The Sugiyama method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4521200" cy="4594225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AU" altLang="zh-TW" sz="3100">
                <a:ea typeface="新細明體" charset="-120"/>
              </a:rPr>
              <a:t>A </a:t>
            </a:r>
            <a:r>
              <a:rPr lang="en-AU" altLang="zh-TW" sz="3100" i="1" u="sng">
                <a:ea typeface="新細明體" charset="-120"/>
              </a:rPr>
              <a:t>layered network</a:t>
            </a:r>
            <a:r>
              <a:rPr lang="en-AU" altLang="zh-TW" sz="3100" i="1">
                <a:ea typeface="新細明體" charset="-120"/>
              </a:rPr>
              <a:t> </a:t>
            </a:r>
            <a:r>
              <a:rPr lang="en-AU" altLang="zh-TW" sz="3100">
                <a:ea typeface="新細明體" charset="-120"/>
              </a:rPr>
              <a:t>is a graph whose nodes are partitioned into </a:t>
            </a:r>
            <a:r>
              <a:rPr lang="en-AU" altLang="zh-TW" sz="3100" i="1" u="sng">
                <a:ea typeface="新細明體" charset="-120"/>
              </a:rPr>
              <a:t>layers</a:t>
            </a:r>
            <a:r>
              <a:rPr lang="en-AU" altLang="zh-TW" sz="3100">
                <a:ea typeface="新細明體" charset="-120"/>
              </a:rPr>
              <a:t> </a:t>
            </a:r>
            <a:r>
              <a:rPr lang="en-AU" altLang="zh-TW" sz="3100" i="1">
                <a:ea typeface="新細明體" charset="-120"/>
              </a:rPr>
              <a:t>L</a:t>
            </a:r>
            <a:r>
              <a:rPr lang="en-AU" altLang="zh-TW" sz="3100" i="1" baseline="-25000">
                <a:ea typeface="新細明體" charset="-120"/>
              </a:rPr>
              <a:t>1</a:t>
            </a:r>
            <a:r>
              <a:rPr lang="en-AU" altLang="zh-TW" sz="3100" i="1">
                <a:ea typeface="新細明體" charset="-120"/>
              </a:rPr>
              <a:t>, L</a:t>
            </a:r>
            <a:r>
              <a:rPr lang="en-AU" altLang="zh-TW" sz="3100" i="1" baseline="-25000">
                <a:ea typeface="新細明體" charset="-120"/>
              </a:rPr>
              <a:t>2</a:t>
            </a:r>
            <a:r>
              <a:rPr lang="en-AU" altLang="zh-TW" sz="3100" i="1">
                <a:ea typeface="新細明體" charset="-120"/>
              </a:rPr>
              <a:t>, ..., L</a:t>
            </a:r>
            <a:r>
              <a:rPr lang="en-AU" altLang="zh-TW" sz="3100" i="1" baseline="-25000">
                <a:ea typeface="新細明體" charset="-120"/>
              </a:rPr>
              <a:t>k</a:t>
            </a:r>
            <a:r>
              <a:rPr lang="en-AU" altLang="zh-TW" sz="3100">
                <a:ea typeface="新細明體" charset="-120"/>
              </a:rPr>
              <a:t>. </a:t>
            </a:r>
          </a:p>
          <a:p>
            <a:endParaRPr lang="en-AU" altLang="zh-TW" sz="3100">
              <a:ea typeface="新細明體" charset="-120"/>
            </a:endParaRPr>
          </a:p>
          <a:p>
            <a:r>
              <a:rPr lang="en-AU" altLang="zh-TW" sz="3100">
                <a:ea typeface="新細明體" charset="-120"/>
              </a:rPr>
              <a:t>Normally, the graph is directed and acyclic.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8408988" y="5138738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408988" y="4291013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8408988" y="353377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8408988" y="271462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8408988" y="193357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8408988" y="1257300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5299075" y="2914650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5275263" y="1441450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5260975" y="2136775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5260975" y="3727450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260975" y="4479925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5260975" y="5332413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64" name="Freeform 16"/>
          <p:cNvSpPr>
            <a:spLocks/>
          </p:cNvSpPr>
          <p:nvPr/>
        </p:nvSpPr>
        <p:spPr bwMode="auto">
          <a:xfrm>
            <a:off x="5646738" y="1441450"/>
            <a:ext cx="2470150" cy="3902075"/>
          </a:xfrm>
          <a:custGeom>
            <a:avLst/>
            <a:gdLst>
              <a:gd name="T0" fmla="*/ 180 w 1556"/>
              <a:gd name="T1" fmla="*/ 0 h 2458"/>
              <a:gd name="T2" fmla="*/ 0 w 1556"/>
              <a:gd name="T3" fmla="*/ 450 h 2458"/>
              <a:gd name="T4" fmla="*/ 0 w 1556"/>
              <a:gd name="T5" fmla="*/ 1449 h 2458"/>
              <a:gd name="T6" fmla="*/ 216 w 1556"/>
              <a:gd name="T7" fmla="*/ 1926 h 2458"/>
              <a:gd name="T8" fmla="*/ 585 w 1556"/>
              <a:gd name="T9" fmla="*/ 2457 h 2458"/>
              <a:gd name="T10" fmla="*/ 810 w 1556"/>
              <a:gd name="T11" fmla="*/ 1917 h 2458"/>
              <a:gd name="T12" fmla="*/ 1152 w 1556"/>
              <a:gd name="T13" fmla="*/ 2448 h 2458"/>
              <a:gd name="T14" fmla="*/ 1440 w 1556"/>
              <a:gd name="T15" fmla="*/ 1908 h 2458"/>
              <a:gd name="T16" fmla="*/ 1551 w 1556"/>
              <a:gd name="T17" fmla="*/ 1431 h 2458"/>
              <a:gd name="T18" fmla="*/ 1555 w 1556"/>
              <a:gd name="T19" fmla="*/ 924 h 2458"/>
              <a:gd name="T20" fmla="*/ 1368 w 1556"/>
              <a:gd name="T21" fmla="*/ 441 h 2458"/>
              <a:gd name="T22" fmla="*/ 999 w 1556"/>
              <a:gd name="T23" fmla="*/ 0 h 2458"/>
              <a:gd name="T24" fmla="*/ 963 w 1556"/>
              <a:gd name="T25" fmla="*/ 450 h 2458"/>
              <a:gd name="T26" fmla="*/ 1080 w 1556"/>
              <a:gd name="T27" fmla="*/ 927 h 2458"/>
              <a:gd name="T28" fmla="*/ 828 w 1556"/>
              <a:gd name="T29" fmla="*/ 1953 h 2458"/>
              <a:gd name="T30" fmla="*/ 711 w 1556"/>
              <a:gd name="T31" fmla="*/ 1431 h 2458"/>
              <a:gd name="T32" fmla="*/ 711 w 1556"/>
              <a:gd name="T33" fmla="*/ 928 h 2458"/>
              <a:gd name="T34" fmla="*/ 504 w 1556"/>
              <a:gd name="T35" fmla="*/ 441 h 2458"/>
              <a:gd name="T36" fmla="*/ 180 w 1556"/>
              <a:gd name="T37" fmla="*/ 0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56" h="2458">
                <a:moveTo>
                  <a:pt x="180" y="0"/>
                </a:moveTo>
                <a:lnTo>
                  <a:pt x="0" y="450"/>
                </a:lnTo>
                <a:lnTo>
                  <a:pt x="0" y="1449"/>
                </a:lnTo>
                <a:lnTo>
                  <a:pt x="216" y="1926"/>
                </a:lnTo>
                <a:lnTo>
                  <a:pt x="585" y="2457"/>
                </a:lnTo>
                <a:lnTo>
                  <a:pt x="810" y="1917"/>
                </a:lnTo>
                <a:lnTo>
                  <a:pt x="1152" y="2448"/>
                </a:lnTo>
                <a:lnTo>
                  <a:pt x="1440" y="1908"/>
                </a:lnTo>
                <a:lnTo>
                  <a:pt x="1551" y="1431"/>
                </a:lnTo>
                <a:lnTo>
                  <a:pt x="1555" y="924"/>
                </a:lnTo>
                <a:lnTo>
                  <a:pt x="1368" y="441"/>
                </a:lnTo>
                <a:lnTo>
                  <a:pt x="999" y="0"/>
                </a:lnTo>
                <a:lnTo>
                  <a:pt x="963" y="450"/>
                </a:lnTo>
                <a:lnTo>
                  <a:pt x="1080" y="927"/>
                </a:lnTo>
                <a:lnTo>
                  <a:pt x="828" y="1953"/>
                </a:lnTo>
                <a:lnTo>
                  <a:pt x="711" y="1431"/>
                </a:lnTo>
                <a:lnTo>
                  <a:pt x="711" y="928"/>
                </a:lnTo>
                <a:lnTo>
                  <a:pt x="504" y="441"/>
                </a:lnTo>
                <a:lnTo>
                  <a:pt x="18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8865" name="Freeform 17"/>
          <p:cNvSpPr>
            <a:spLocks/>
          </p:cNvSpPr>
          <p:nvPr/>
        </p:nvSpPr>
        <p:spPr bwMode="auto">
          <a:xfrm>
            <a:off x="5646738" y="1455738"/>
            <a:ext cx="1573212" cy="3059112"/>
          </a:xfrm>
          <a:custGeom>
            <a:avLst/>
            <a:gdLst>
              <a:gd name="T0" fmla="*/ 990 w 991"/>
              <a:gd name="T1" fmla="*/ 0 h 1927"/>
              <a:gd name="T2" fmla="*/ 504 w 991"/>
              <a:gd name="T3" fmla="*/ 423 h 1927"/>
              <a:gd name="T4" fmla="*/ 234 w 991"/>
              <a:gd name="T5" fmla="*/ 900 h 1927"/>
              <a:gd name="T6" fmla="*/ 234 w 991"/>
              <a:gd name="T7" fmla="*/ 1926 h 1927"/>
              <a:gd name="T8" fmla="*/ 711 w 991"/>
              <a:gd name="T9" fmla="*/ 1422 h 1927"/>
              <a:gd name="T10" fmla="*/ 234 w 991"/>
              <a:gd name="T11" fmla="*/ 900 h 1927"/>
              <a:gd name="T12" fmla="*/ 0 w 991"/>
              <a:gd name="T13" fmla="*/ 432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1" h="1927">
                <a:moveTo>
                  <a:pt x="990" y="0"/>
                </a:moveTo>
                <a:lnTo>
                  <a:pt x="504" y="423"/>
                </a:lnTo>
                <a:lnTo>
                  <a:pt x="234" y="900"/>
                </a:lnTo>
                <a:lnTo>
                  <a:pt x="234" y="1926"/>
                </a:lnTo>
                <a:lnTo>
                  <a:pt x="711" y="1422"/>
                </a:lnTo>
                <a:lnTo>
                  <a:pt x="234" y="900"/>
                </a:lnTo>
                <a:lnTo>
                  <a:pt x="0" y="4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8866" name="Freeform 18"/>
          <p:cNvSpPr>
            <a:spLocks/>
          </p:cNvSpPr>
          <p:nvPr/>
        </p:nvSpPr>
        <p:spPr bwMode="auto">
          <a:xfrm>
            <a:off x="6403975" y="2141538"/>
            <a:ext cx="1201738" cy="2344737"/>
          </a:xfrm>
          <a:custGeom>
            <a:avLst/>
            <a:gdLst>
              <a:gd name="T0" fmla="*/ 0 w 757"/>
              <a:gd name="T1" fmla="*/ 0 h 1477"/>
              <a:gd name="T2" fmla="*/ 594 w 757"/>
              <a:gd name="T3" fmla="*/ 477 h 1477"/>
              <a:gd name="T4" fmla="*/ 756 w 757"/>
              <a:gd name="T5" fmla="*/ 1008 h 1477"/>
              <a:gd name="T6" fmla="*/ 360 w 757"/>
              <a:gd name="T7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7" h="1477">
                <a:moveTo>
                  <a:pt x="0" y="0"/>
                </a:moveTo>
                <a:lnTo>
                  <a:pt x="594" y="477"/>
                </a:lnTo>
                <a:lnTo>
                  <a:pt x="756" y="1008"/>
                </a:lnTo>
                <a:lnTo>
                  <a:pt x="360" y="14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8867" name="Freeform 19"/>
          <p:cNvSpPr>
            <a:spLocks/>
          </p:cNvSpPr>
          <p:nvPr/>
        </p:nvSpPr>
        <p:spPr bwMode="auto">
          <a:xfrm>
            <a:off x="7604125" y="3741738"/>
            <a:ext cx="287338" cy="715962"/>
          </a:xfrm>
          <a:custGeom>
            <a:avLst/>
            <a:gdLst>
              <a:gd name="T0" fmla="*/ 0 w 181"/>
              <a:gd name="T1" fmla="*/ 0 h 451"/>
              <a:gd name="T2" fmla="*/ 180 w 181"/>
              <a:gd name="T3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1" h="451">
                <a:moveTo>
                  <a:pt x="0" y="0"/>
                </a:moveTo>
                <a:lnTo>
                  <a:pt x="180" y="45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5600700" y="1333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69" name="AutoShape 21"/>
          <p:cNvSpPr>
            <a:spLocks noChangeArrowheads="1"/>
          </p:cNvSpPr>
          <p:nvPr/>
        </p:nvSpPr>
        <p:spPr bwMode="auto">
          <a:xfrm>
            <a:off x="6870700" y="13589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134100" y="20193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1" name="AutoShape 23"/>
          <p:cNvSpPr>
            <a:spLocks noChangeArrowheads="1"/>
          </p:cNvSpPr>
          <p:nvPr/>
        </p:nvSpPr>
        <p:spPr bwMode="auto">
          <a:xfrm>
            <a:off x="5334000" y="20320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7454900" y="20193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6972300" y="27940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4" name="AutoShape 26"/>
          <p:cNvSpPr>
            <a:spLocks noChangeArrowheads="1"/>
          </p:cNvSpPr>
          <p:nvPr/>
        </p:nvSpPr>
        <p:spPr bwMode="auto">
          <a:xfrm>
            <a:off x="5778500" y="27559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</a:pPr>
            <a:endParaRPr lang="zh-TW" altLang="en-US" sz="1400">
              <a:solidFill>
                <a:schemeClr val="bg1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78875" name="AutoShape 27"/>
          <p:cNvSpPr>
            <a:spLocks noChangeArrowheads="1"/>
          </p:cNvSpPr>
          <p:nvPr/>
        </p:nvSpPr>
        <p:spPr bwMode="auto">
          <a:xfrm>
            <a:off x="6413500" y="3619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6" name="AutoShape 28"/>
          <p:cNvSpPr>
            <a:spLocks noChangeArrowheads="1"/>
          </p:cNvSpPr>
          <p:nvPr/>
        </p:nvSpPr>
        <p:spPr bwMode="auto">
          <a:xfrm>
            <a:off x="7264400" y="3622675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>
            <a:off x="7569200" y="4381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6616700" y="4381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>
            <a:off x="5676900" y="44069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0" name="AutoShape 32"/>
          <p:cNvSpPr>
            <a:spLocks noChangeArrowheads="1"/>
          </p:cNvSpPr>
          <p:nvPr/>
        </p:nvSpPr>
        <p:spPr bwMode="auto">
          <a:xfrm>
            <a:off x="7226300" y="52197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1" name="AutoShape 33"/>
          <p:cNvSpPr>
            <a:spLocks noChangeArrowheads="1"/>
          </p:cNvSpPr>
          <p:nvPr/>
        </p:nvSpPr>
        <p:spPr bwMode="auto">
          <a:xfrm>
            <a:off x="6261100" y="52070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2" name="AutoShape 34"/>
          <p:cNvSpPr>
            <a:spLocks noChangeArrowheads="1"/>
          </p:cNvSpPr>
          <p:nvPr/>
        </p:nvSpPr>
        <p:spPr bwMode="auto">
          <a:xfrm>
            <a:off x="5238750" y="1149350"/>
            <a:ext cx="3187700" cy="4381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5638800" y="25257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6019800" y="34544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6769100" y="30226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8102600" y="31115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7213600" y="2311400"/>
            <a:ext cx="76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 flipH="1">
            <a:off x="7061200" y="3835400"/>
            <a:ext cx="889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 flipH="1">
            <a:off x="7620000" y="4787900"/>
            <a:ext cx="15240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 flipH="1">
            <a:off x="6705600" y="4751388"/>
            <a:ext cx="114300" cy="303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t>Slide </a:t>
            </a:r>
            <a:fld id="{759DFA5D-4A1C-4116-A6A8-D33B24746329}" type="slidenum">
              <a:rPr lang="en-AU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pPr algn="r"/>
              <a:t>17</a:t>
            </a:fld>
            <a:endParaRPr lang="en-AU" altLang="zh-TW" sz="1400">
              <a:solidFill>
                <a:srgbClr val="969696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27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0977-7172-4C45-ACBF-974F0BEED775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555625"/>
            <a:ext cx="7715250" cy="8636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61912" tIns="30162" rIns="61912" bIns="30162"/>
          <a:lstStyle/>
          <a:p>
            <a:pPr defTabSz="511175"/>
            <a:r>
              <a:rPr lang="en-AU" altLang="zh-TW">
                <a:ea typeface="新細明體" charset="-120"/>
              </a:rPr>
              <a:t>The Sugiyama method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04800" y="3048000"/>
            <a:ext cx="51054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857250" indent="-3810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AU" altLang="zh-TW" sz="2800">
                <a:ea typeface="新細明體" charset="-120"/>
              </a:rPr>
              <a:t>Sugiyama’s aims included:</a:t>
            </a:r>
          </a:p>
          <a:p>
            <a:pPr lvl="1" eaLnBrk="0" hangingPunct="0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AU" altLang="zh-TW" sz="2800">
                <a:ea typeface="新細明體" charset="-120"/>
              </a:rPr>
              <a:t>few edge crossings</a:t>
            </a:r>
          </a:p>
          <a:p>
            <a:pPr lvl="1" eaLnBrk="0" hangingPunct="0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AU" altLang="zh-TW" sz="2800">
                <a:ea typeface="新細明體" charset="-120"/>
              </a:rPr>
              <a:t>edges as straight as possible</a:t>
            </a:r>
          </a:p>
          <a:p>
            <a:pPr lvl="1" eaLnBrk="0" hangingPunct="0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AU" altLang="zh-TW" sz="2800">
                <a:ea typeface="新細明體" charset="-120"/>
              </a:rPr>
              <a:t>nodes spread evenly over the page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5295900" y="2505075"/>
            <a:ext cx="3465513" cy="3409950"/>
            <a:chOff x="3336" y="1578"/>
            <a:chExt cx="2183" cy="2148"/>
          </a:xfrm>
        </p:grpSpPr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 flipV="1">
              <a:off x="3495" y="1692"/>
              <a:ext cx="149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 flipV="1">
              <a:off x="3336" y="2354"/>
              <a:ext cx="1625" cy="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3" name="Line 7"/>
            <p:cNvSpPr>
              <a:spLocks noChangeShapeType="1"/>
            </p:cNvSpPr>
            <p:nvPr/>
          </p:nvSpPr>
          <p:spPr bwMode="auto">
            <a:xfrm flipV="1">
              <a:off x="3425" y="3005"/>
              <a:ext cx="157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4" name="Line 8"/>
            <p:cNvSpPr>
              <a:spLocks noChangeShapeType="1"/>
            </p:cNvSpPr>
            <p:nvPr/>
          </p:nvSpPr>
          <p:spPr bwMode="auto">
            <a:xfrm flipH="1">
              <a:off x="3724" y="1600"/>
              <a:ext cx="497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>
              <a:off x="4210" y="1612"/>
              <a:ext cx="568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3656" y="2376"/>
              <a:ext cx="774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 flipH="1">
              <a:off x="3870" y="2354"/>
              <a:ext cx="1031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>
              <a:off x="3656" y="2388"/>
              <a:ext cx="5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09" name="Line 13"/>
            <p:cNvSpPr>
              <a:spLocks noChangeShapeType="1"/>
            </p:cNvSpPr>
            <p:nvPr/>
          </p:nvSpPr>
          <p:spPr bwMode="auto">
            <a:xfrm flipH="1">
              <a:off x="4739" y="2354"/>
              <a:ext cx="170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>
              <a:off x="3722" y="3020"/>
              <a:ext cx="354" cy="4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H="1">
              <a:off x="4361" y="3004"/>
              <a:ext cx="297" cy="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3550" y="3580"/>
              <a:ext cx="1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913" name="AutoShape 17"/>
            <p:cNvSpPr>
              <a:spLocks noChangeArrowheads="1"/>
            </p:cNvSpPr>
            <p:nvPr/>
          </p:nvSpPr>
          <p:spPr bwMode="auto">
            <a:xfrm>
              <a:off x="3862" y="1578"/>
              <a:ext cx="950" cy="26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1800">
                  <a:solidFill>
                    <a:schemeClr val="bg1"/>
                  </a:solidFill>
                  <a:latin typeface="Helvetica" charset="0"/>
                  <a:ea typeface="新細明體" charset="-120"/>
                </a:rPr>
                <a:t>quadrilateral</a:t>
              </a:r>
            </a:p>
          </p:txBody>
        </p:sp>
        <p:sp>
          <p:nvSpPr>
            <p:cNvPr id="80914" name="AutoShape 18"/>
            <p:cNvSpPr>
              <a:spLocks noChangeArrowheads="1"/>
            </p:cNvSpPr>
            <p:nvPr/>
          </p:nvSpPr>
          <p:spPr bwMode="auto">
            <a:xfrm>
              <a:off x="4489" y="2232"/>
              <a:ext cx="1030" cy="26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1800">
                  <a:solidFill>
                    <a:schemeClr val="bg1"/>
                  </a:solidFill>
                  <a:latin typeface="Helvetica" charset="0"/>
                  <a:ea typeface="新細明體" charset="-120"/>
                </a:rPr>
                <a:t>parallelogram</a:t>
              </a:r>
            </a:p>
          </p:txBody>
        </p:sp>
        <p:sp>
          <p:nvSpPr>
            <p:cNvPr id="80915" name="AutoShape 19"/>
            <p:cNvSpPr>
              <a:spLocks noChangeArrowheads="1"/>
            </p:cNvSpPr>
            <p:nvPr/>
          </p:nvSpPr>
          <p:spPr bwMode="auto">
            <a:xfrm>
              <a:off x="3416" y="2881"/>
              <a:ext cx="750" cy="26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1800">
                  <a:solidFill>
                    <a:schemeClr val="bg1"/>
                  </a:solidFill>
                  <a:latin typeface="Helvetica" charset="0"/>
                  <a:ea typeface="新細明體" charset="-120"/>
                </a:rPr>
                <a:t>rectangle</a:t>
              </a:r>
            </a:p>
          </p:txBody>
        </p:sp>
        <p:sp>
          <p:nvSpPr>
            <p:cNvPr id="80916" name="AutoShape 20"/>
            <p:cNvSpPr>
              <a:spLocks noChangeArrowheads="1"/>
            </p:cNvSpPr>
            <p:nvPr/>
          </p:nvSpPr>
          <p:spPr bwMode="auto">
            <a:xfrm>
              <a:off x="3354" y="2232"/>
              <a:ext cx="790" cy="26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1800">
                  <a:solidFill>
                    <a:schemeClr val="bg1"/>
                  </a:solidFill>
                  <a:latin typeface="Helvetica" charset="0"/>
                  <a:ea typeface="新細明體" charset="-120"/>
                </a:rPr>
                <a:t>trapezium</a:t>
              </a:r>
            </a:p>
          </p:txBody>
        </p:sp>
        <p:sp>
          <p:nvSpPr>
            <p:cNvPr id="80917" name="AutoShape 21"/>
            <p:cNvSpPr>
              <a:spLocks noChangeArrowheads="1"/>
            </p:cNvSpPr>
            <p:nvPr/>
          </p:nvSpPr>
          <p:spPr bwMode="auto">
            <a:xfrm>
              <a:off x="4018" y="3457"/>
              <a:ext cx="596" cy="26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1800">
                  <a:solidFill>
                    <a:schemeClr val="bg1"/>
                  </a:solidFill>
                  <a:latin typeface="Helvetica" charset="0"/>
                  <a:ea typeface="新細明體" charset="-120"/>
                </a:rPr>
                <a:t>square</a:t>
              </a:r>
            </a:p>
          </p:txBody>
        </p:sp>
        <p:sp>
          <p:nvSpPr>
            <p:cNvPr id="80918" name="AutoShape 22"/>
            <p:cNvSpPr>
              <a:spLocks noChangeArrowheads="1"/>
            </p:cNvSpPr>
            <p:nvPr/>
          </p:nvSpPr>
          <p:spPr bwMode="auto">
            <a:xfrm>
              <a:off x="4356" y="2881"/>
              <a:ext cx="708" cy="26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1800">
                  <a:solidFill>
                    <a:schemeClr val="bg1"/>
                  </a:solidFill>
                  <a:latin typeface="Helvetica" charset="0"/>
                  <a:ea typeface="新細明體" charset="-120"/>
                </a:rPr>
                <a:t>diamond</a:t>
              </a:r>
            </a:p>
          </p:txBody>
        </p:sp>
      </p:grp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539750" y="1196975"/>
            <a:ext cx="775811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666750" indent="-190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AU" altLang="zh-TW">
                <a:ea typeface="新細明體" charset="-120"/>
              </a:rPr>
              <a:t>Layered networks are often used to represent dependency relations.</a:t>
            </a:r>
          </a:p>
          <a:p>
            <a:pPr eaLnBrk="0" hangingPunct="0">
              <a:spcBef>
                <a:spcPct val="50000"/>
              </a:spcBef>
            </a:pPr>
            <a:r>
              <a:rPr lang="en-AU" altLang="zh-TW">
                <a:ea typeface="新細明體" charset="-120"/>
              </a:rPr>
              <a:t>Sugiyama</a:t>
            </a:r>
            <a:r>
              <a:rPr lang="en-AU" altLang="zh-TW" b="1">
                <a:ea typeface="新細明體" charset="-120"/>
              </a:rPr>
              <a:t> </a:t>
            </a:r>
            <a:r>
              <a:rPr lang="en-AU" altLang="zh-TW" i="1">
                <a:ea typeface="新細明體" charset="-120"/>
              </a:rPr>
              <a:t>et al.</a:t>
            </a:r>
            <a:r>
              <a:rPr lang="en-AU" altLang="zh-TW" b="1">
                <a:ea typeface="新細明體" charset="-120"/>
              </a:rPr>
              <a:t> </a:t>
            </a:r>
            <a:r>
              <a:rPr lang="en-AU" altLang="zh-TW">
                <a:ea typeface="新細明體" charset="-120"/>
              </a:rPr>
              <a:t>developed a simple method for drawing layered networks in 1979.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t>Slide </a:t>
            </a:r>
            <a:fld id="{9B179A17-74F1-4891-9BEE-4362E842B686}" type="slidenum">
              <a:rPr lang="en-AU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pPr algn="r"/>
              <a:t>18</a:t>
            </a:fld>
            <a:endParaRPr lang="en-AU" altLang="zh-TW" sz="1400">
              <a:solidFill>
                <a:srgbClr val="969696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371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3915-8EEB-48F2-A958-8B9CE55F7D50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AU" altLang="zh-TW">
                <a:ea typeface="新細明體" charset="-120"/>
              </a:rPr>
              <a:t>Sugiyama method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3770313" cy="9048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AU" sz="2800">
                <a:ea typeface="新細明體" charset="-120"/>
              </a:rPr>
              <a:t>	</a:t>
            </a:r>
            <a:r>
              <a:rPr lang="en-AU" altLang="zh-TW" sz="2800">
                <a:ea typeface="新細明體" charset="-120"/>
              </a:rPr>
              <a:t>Sugiyama drawings are easily recognised.</a:t>
            </a:r>
          </a:p>
        </p:txBody>
      </p:sp>
      <p:pic>
        <p:nvPicPr>
          <p:cNvPr id="82948" name="Picture 4" descr="data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590675"/>
            <a:ext cx="352425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 descr="unix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068638"/>
            <a:ext cx="35242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4108450" cy="2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7470775" y="60960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ea typeface="新細明體" charset="-120"/>
              </a:rPr>
              <a:t>© AT&amp;T</a:t>
            </a:r>
          </a:p>
        </p:txBody>
      </p:sp>
    </p:spTree>
    <p:extLst>
      <p:ext uri="{BB962C8B-B14F-4D97-AF65-F5344CB8AC3E}">
        <p14:creationId xmlns:p14="http://schemas.microsoft.com/office/powerpoint/2010/main" val="9997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23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EBB9-1F8F-4570-8DA9-D50793EC605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grpSp>
        <p:nvGrpSpPr>
          <p:cNvPr id="67198" name="Group 1662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35013" y="1700808"/>
            <a:ext cx="7967662" cy="4438055"/>
            <a:chOff x="2399" y="1591"/>
            <a:chExt cx="5019" cy="2466"/>
          </a:xfrm>
        </p:grpSpPr>
        <p:sp>
          <p:nvSpPr>
            <p:cNvPr id="67199" name="Text Box 1663"/>
            <p:cNvSpPr txBox="1">
              <a:spLocks noChangeAspect="1" noChangeArrowheads="1"/>
            </p:cNvSpPr>
            <p:nvPr/>
          </p:nvSpPr>
          <p:spPr bwMode="auto">
            <a:xfrm>
              <a:off x="2399" y="1593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200" name="Text Box 1664"/>
            <p:cNvSpPr txBox="1">
              <a:spLocks noChangeAspect="1" noChangeArrowheads="1"/>
            </p:cNvSpPr>
            <p:nvPr/>
          </p:nvSpPr>
          <p:spPr bwMode="auto">
            <a:xfrm>
              <a:off x="2737" y="1595"/>
              <a:ext cx="8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01" name="Text Box 1665"/>
            <p:cNvSpPr txBox="1">
              <a:spLocks noChangeAspect="1" noChangeArrowheads="1"/>
            </p:cNvSpPr>
            <p:nvPr/>
          </p:nvSpPr>
          <p:spPr bwMode="auto">
            <a:xfrm>
              <a:off x="2822" y="165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02" name="Text Box 1666"/>
            <p:cNvSpPr txBox="1">
              <a:spLocks noChangeAspect="1" noChangeArrowheads="1"/>
            </p:cNvSpPr>
            <p:nvPr/>
          </p:nvSpPr>
          <p:spPr bwMode="auto">
            <a:xfrm>
              <a:off x="2945" y="1611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203" name="Text Box 1667"/>
            <p:cNvSpPr txBox="1">
              <a:spLocks noChangeAspect="1" noChangeArrowheads="1"/>
            </p:cNvSpPr>
            <p:nvPr/>
          </p:nvSpPr>
          <p:spPr bwMode="auto">
            <a:xfrm>
              <a:off x="3036" y="1654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04" name="Text Box 1668"/>
            <p:cNvSpPr txBox="1">
              <a:spLocks noChangeAspect="1" noChangeArrowheads="1"/>
            </p:cNvSpPr>
            <p:nvPr/>
          </p:nvSpPr>
          <p:spPr bwMode="auto">
            <a:xfrm>
              <a:off x="3128" y="165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205" name="Text Box 1669"/>
            <p:cNvSpPr txBox="1">
              <a:spLocks noChangeAspect="1" noChangeArrowheads="1"/>
            </p:cNvSpPr>
            <p:nvPr/>
          </p:nvSpPr>
          <p:spPr bwMode="auto">
            <a:xfrm>
              <a:off x="3251" y="1592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206" name="Text Box 1670"/>
            <p:cNvSpPr txBox="1">
              <a:spLocks noChangeAspect="1" noChangeArrowheads="1"/>
            </p:cNvSpPr>
            <p:nvPr/>
          </p:nvSpPr>
          <p:spPr bwMode="auto">
            <a:xfrm>
              <a:off x="3381" y="165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67207" name="Text Box 1671"/>
            <p:cNvSpPr txBox="1">
              <a:spLocks noChangeAspect="1" noChangeArrowheads="1"/>
            </p:cNvSpPr>
            <p:nvPr/>
          </p:nvSpPr>
          <p:spPr bwMode="auto">
            <a:xfrm>
              <a:off x="3511" y="1654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208" name="Text Box 1672"/>
            <p:cNvSpPr txBox="1">
              <a:spLocks noChangeAspect="1" noChangeArrowheads="1"/>
            </p:cNvSpPr>
            <p:nvPr/>
          </p:nvSpPr>
          <p:spPr bwMode="auto">
            <a:xfrm>
              <a:off x="3615" y="1611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209" name="Text Box 1673"/>
            <p:cNvSpPr txBox="1">
              <a:spLocks noChangeAspect="1" noChangeArrowheads="1"/>
            </p:cNvSpPr>
            <p:nvPr/>
          </p:nvSpPr>
          <p:spPr bwMode="auto">
            <a:xfrm>
              <a:off x="3706" y="1598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10" name="Text Box 1674"/>
            <p:cNvSpPr txBox="1">
              <a:spLocks noChangeAspect="1" noChangeArrowheads="1"/>
            </p:cNvSpPr>
            <p:nvPr/>
          </p:nvSpPr>
          <p:spPr bwMode="auto">
            <a:xfrm>
              <a:off x="3771" y="165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211" name="Text Box 1675"/>
            <p:cNvSpPr txBox="1">
              <a:spLocks noChangeAspect="1" noChangeArrowheads="1"/>
            </p:cNvSpPr>
            <p:nvPr/>
          </p:nvSpPr>
          <p:spPr bwMode="auto">
            <a:xfrm>
              <a:off x="3888" y="165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12" name="Text Box 1676"/>
            <p:cNvSpPr txBox="1">
              <a:spLocks noChangeAspect="1" noChangeArrowheads="1"/>
            </p:cNvSpPr>
            <p:nvPr/>
          </p:nvSpPr>
          <p:spPr bwMode="auto">
            <a:xfrm>
              <a:off x="2399" y="1873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213" name="Text Box 1677"/>
            <p:cNvSpPr txBox="1">
              <a:spLocks noChangeAspect="1" noChangeArrowheads="1"/>
            </p:cNvSpPr>
            <p:nvPr/>
          </p:nvSpPr>
          <p:spPr bwMode="auto">
            <a:xfrm>
              <a:off x="2737" y="1875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214" name="Text Box 1678"/>
            <p:cNvSpPr txBox="1">
              <a:spLocks noChangeAspect="1" noChangeArrowheads="1"/>
            </p:cNvSpPr>
            <p:nvPr/>
          </p:nvSpPr>
          <p:spPr bwMode="auto">
            <a:xfrm>
              <a:off x="2906" y="193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15" name="Text Box 1679"/>
            <p:cNvSpPr txBox="1">
              <a:spLocks noChangeAspect="1" noChangeArrowheads="1"/>
            </p:cNvSpPr>
            <p:nvPr/>
          </p:nvSpPr>
          <p:spPr bwMode="auto">
            <a:xfrm>
              <a:off x="3023" y="193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16" name="Text Box 1680"/>
            <p:cNvSpPr txBox="1">
              <a:spLocks noChangeAspect="1" noChangeArrowheads="1"/>
            </p:cNvSpPr>
            <p:nvPr/>
          </p:nvSpPr>
          <p:spPr bwMode="auto">
            <a:xfrm>
              <a:off x="3153" y="193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217" name="Text Box 1681"/>
            <p:cNvSpPr txBox="1">
              <a:spLocks noChangeAspect="1" noChangeArrowheads="1"/>
            </p:cNvSpPr>
            <p:nvPr/>
          </p:nvSpPr>
          <p:spPr bwMode="auto">
            <a:xfrm>
              <a:off x="3270" y="193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18" name="Text Box 1682"/>
            <p:cNvSpPr txBox="1">
              <a:spLocks noChangeAspect="1" noChangeArrowheads="1"/>
            </p:cNvSpPr>
            <p:nvPr/>
          </p:nvSpPr>
          <p:spPr bwMode="auto">
            <a:xfrm>
              <a:off x="3400" y="1878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19" name="Text Box 1683"/>
            <p:cNvSpPr txBox="1">
              <a:spLocks noChangeAspect="1" noChangeArrowheads="1"/>
            </p:cNvSpPr>
            <p:nvPr/>
          </p:nvSpPr>
          <p:spPr bwMode="auto">
            <a:xfrm>
              <a:off x="3465" y="1934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220" name="Text Box 1684"/>
            <p:cNvSpPr txBox="1">
              <a:spLocks noChangeAspect="1" noChangeArrowheads="1"/>
            </p:cNvSpPr>
            <p:nvPr/>
          </p:nvSpPr>
          <p:spPr bwMode="auto">
            <a:xfrm>
              <a:off x="3569" y="193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21" name="Text Box 1685"/>
            <p:cNvSpPr txBox="1">
              <a:spLocks noChangeAspect="1" noChangeArrowheads="1"/>
            </p:cNvSpPr>
            <p:nvPr/>
          </p:nvSpPr>
          <p:spPr bwMode="auto">
            <a:xfrm>
              <a:off x="3686" y="1872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222" name="Text Box 1686"/>
            <p:cNvSpPr txBox="1">
              <a:spLocks noChangeAspect="1" noChangeArrowheads="1"/>
            </p:cNvSpPr>
            <p:nvPr/>
          </p:nvSpPr>
          <p:spPr bwMode="auto">
            <a:xfrm>
              <a:off x="3828" y="1875"/>
              <a:ext cx="18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223" name="Text Box 1687"/>
            <p:cNvSpPr txBox="1">
              <a:spLocks noChangeAspect="1" noChangeArrowheads="1"/>
            </p:cNvSpPr>
            <p:nvPr/>
          </p:nvSpPr>
          <p:spPr bwMode="auto">
            <a:xfrm>
              <a:off x="4010" y="1934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24" name="Text Box 1688"/>
            <p:cNvSpPr txBox="1">
              <a:spLocks noChangeAspect="1" noChangeArrowheads="1"/>
            </p:cNvSpPr>
            <p:nvPr/>
          </p:nvSpPr>
          <p:spPr bwMode="auto">
            <a:xfrm>
              <a:off x="4102" y="1872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225" name="Text Box 1689"/>
            <p:cNvSpPr txBox="1">
              <a:spLocks noChangeAspect="1" noChangeArrowheads="1"/>
            </p:cNvSpPr>
            <p:nvPr/>
          </p:nvSpPr>
          <p:spPr bwMode="auto">
            <a:xfrm>
              <a:off x="4232" y="1934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226" name="Text Box 1690"/>
            <p:cNvSpPr txBox="1">
              <a:spLocks noChangeAspect="1" noChangeArrowheads="1"/>
            </p:cNvSpPr>
            <p:nvPr/>
          </p:nvSpPr>
          <p:spPr bwMode="auto">
            <a:xfrm>
              <a:off x="4336" y="1934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27" name="Text Box 1691"/>
            <p:cNvSpPr txBox="1">
              <a:spLocks noChangeAspect="1" noChangeArrowheads="1"/>
            </p:cNvSpPr>
            <p:nvPr/>
          </p:nvSpPr>
          <p:spPr bwMode="auto">
            <a:xfrm>
              <a:off x="4427" y="1878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28" name="Text Box 1692"/>
            <p:cNvSpPr txBox="1">
              <a:spLocks noChangeAspect="1" noChangeArrowheads="1"/>
            </p:cNvSpPr>
            <p:nvPr/>
          </p:nvSpPr>
          <p:spPr bwMode="auto">
            <a:xfrm>
              <a:off x="4492" y="193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29" name="Text Box 1693"/>
            <p:cNvSpPr txBox="1">
              <a:spLocks noChangeAspect="1" noChangeArrowheads="1"/>
            </p:cNvSpPr>
            <p:nvPr/>
          </p:nvSpPr>
          <p:spPr bwMode="auto">
            <a:xfrm>
              <a:off x="4622" y="1934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230" name="Text Box 1694"/>
            <p:cNvSpPr txBox="1">
              <a:spLocks noChangeAspect="1" noChangeArrowheads="1"/>
            </p:cNvSpPr>
            <p:nvPr/>
          </p:nvSpPr>
          <p:spPr bwMode="auto">
            <a:xfrm>
              <a:off x="2737" y="2156"/>
              <a:ext cx="18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231" name="Text Box 1695"/>
            <p:cNvSpPr txBox="1">
              <a:spLocks noChangeAspect="1" noChangeArrowheads="1"/>
            </p:cNvSpPr>
            <p:nvPr/>
          </p:nvSpPr>
          <p:spPr bwMode="auto">
            <a:xfrm>
              <a:off x="2921" y="2291"/>
              <a:ext cx="65" cy="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.</a:t>
              </a:r>
            </a:p>
          </p:txBody>
        </p:sp>
        <p:sp>
          <p:nvSpPr>
            <p:cNvPr id="67232" name="Text Box 1696"/>
            <p:cNvSpPr txBox="1">
              <a:spLocks noChangeAspect="1" noChangeArrowheads="1"/>
            </p:cNvSpPr>
            <p:nvPr/>
          </p:nvSpPr>
          <p:spPr bwMode="auto">
            <a:xfrm>
              <a:off x="2986" y="2156"/>
              <a:ext cx="18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K</a:t>
              </a:r>
            </a:p>
          </p:txBody>
        </p:sp>
        <p:sp>
          <p:nvSpPr>
            <p:cNvPr id="67233" name="Text Box 1697"/>
            <p:cNvSpPr txBox="1">
              <a:spLocks noChangeAspect="1" noChangeArrowheads="1"/>
            </p:cNvSpPr>
            <p:nvPr/>
          </p:nvSpPr>
          <p:spPr bwMode="auto">
            <a:xfrm>
              <a:off x="3168" y="2215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34" name="Text Box 1698"/>
            <p:cNvSpPr txBox="1">
              <a:spLocks noChangeAspect="1" noChangeArrowheads="1"/>
            </p:cNvSpPr>
            <p:nvPr/>
          </p:nvSpPr>
          <p:spPr bwMode="auto">
            <a:xfrm>
              <a:off x="3284" y="2215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35" name="Text Box 1699"/>
            <p:cNvSpPr txBox="1">
              <a:spLocks noChangeAspect="1" noChangeArrowheads="1"/>
            </p:cNvSpPr>
            <p:nvPr/>
          </p:nvSpPr>
          <p:spPr bwMode="auto">
            <a:xfrm>
              <a:off x="3408" y="2172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236" name="Text Box 1700"/>
            <p:cNvSpPr txBox="1">
              <a:spLocks noChangeAspect="1" noChangeArrowheads="1"/>
            </p:cNvSpPr>
            <p:nvPr/>
          </p:nvSpPr>
          <p:spPr bwMode="auto">
            <a:xfrm>
              <a:off x="3499" y="2291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237" name="Text Box 1701"/>
            <p:cNvSpPr txBox="1">
              <a:spLocks noChangeAspect="1" noChangeArrowheads="1"/>
            </p:cNvSpPr>
            <p:nvPr/>
          </p:nvSpPr>
          <p:spPr bwMode="auto">
            <a:xfrm>
              <a:off x="3642" y="2156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38" name="Text Box 1702"/>
            <p:cNvSpPr txBox="1">
              <a:spLocks noChangeAspect="1" noChangeArrowheads="1"/>
            </p:cNvSpPr>
            <p:nvPr/>
          </p:nvSpPr>
          <p:spPr bwMode="auto">
            <a:xfrm>
              <a:off x="3817" y="2153"/>
              <a:ext cx="7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239" name="Text Box 1703"/>
            <p:cNvSpPr txBox="1">
              <a:spLocks noChangeAspect="1" noChangeArrowheads="1"/>
            </p:cNvSpPr>
            <p:nvPr/>
          </p:nvSpPr>
          <p:spPr bwMode="auto">
            <a:xfrm>
              <a:off x="3891" y="2215"/>
              <a:ext cx="11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240" name="Text Box 1704"/>
            <p:cNvSpPr txBox="1">
              <a:spLocks noChangeAspect="1" noChangeArrowheads="1"/>
            </p:cNvSpPr>
            <p:nvPr/>
          </p:nvSpPr>
          <p:spPr bwMode="auto">
            <a:xfrm>
              <a:off x="4011" y="2215"/>
              <a:ext cx="113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241" name="Text Box 1705"/>
            <p:cNvSpPr txBox="1">
              <a:spLocks noChangeAspect="1" noChangeArrowheads="1"/>
            </p:cNvSpPr>
            <p:nvPr/>
          </p:nvSpPr>
          <p:spPr bwMode="auto">
            <a:xfrm>
              <a:off x="4125" y="2215"/>
              <a:ext cx="10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42" name="Text Box 1706"/>
            <p:cNvSpPr txBox="1">
              <a:spLocks noChangeAspect="1" noChangeArrowheads="1"/>
            </p:cNvSpPr>
            <p:nvPr/>
          </p:nvSpPr>
          <p:spPr bwMode="auto">
            <a:xfrm>
              <a:off x="4237" y="2161"/>
              <a:ext cx="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44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43" name="Text Box 1707"/>
            <p:cNvSpPr txBox="1">
              <a:spLocks noChangeAspect="1" noChangeArrowheads="1"/>
            </p:cNvSpPr>
            <p:nvPr/>
          </p:nvSpPr>
          <p:spPr bwMode="auto">
            <a:xfrm>
              <a:off x="4317" y="2172"/>
              <a:ext cx="8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244" name="Text Box 1708"/>
            <p:cNvSpPr txBox="1">
              <a:spLocks noChangeAspect="1" noChangeArrowheads="1"/>
            </p:cNvSpPr>
            <p:nvPr/>
          </p:nvSpPr>
          <p:spPr bwMode="auto">
            <a:xfrm>
              <a:off x="4402" y="2153"/>
              <a:ext cx="13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245" name="Text Box 1709"/>
            <p:cNvSpPr txBox="1">
              <a:spLocks noChangeAspect="1" noChangeArrowheads="1"/>
            </p:cNvSpPr>
            <p:nvPr/>
          </p:nvSpPr>
          <p:spPr bwMode="auto">
            <a:xfrm>
              <a:off x="4536" y="2215"/>
              <a:ext cx="20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67246" name="Text Box 1710"/>
            <p:cNvSpPr txBox="1">
              <a:spLocks noChangeAspect="1" noChangeArrowheads="1"/>
            </p:cNvSpPr>
            <p:nvPr/>
          </p:nvSpPr>
          <p:spPr bwMode="auto">
            <a:xfrm>
              <a:off x="4742" y="2161"/>
              <a:ext cx="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44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47" name="Text Box 1711"/>
            <p:cNvSpPr txBox="1">
              <a:spLocks noChangeAspect="1" noChangeArrowheads="1"/>
            </p:cNvSpPr>
            <p:nvPr/>
          </p:nvSpPr>
          <p:spPr bwMode="auto">
            <a:xfrm>
              <a:off x="4822" y="2215"/>
              <a:ext cx="101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248" name="Text Box 1712"/>
            <p:cNvSpPr txBox="1">
              <a:spLocks noChangeAspect="1" noChangeArrowheads="1"/>
            </p:cNvSpPr>
            <p:nvPr/>
          </p:nvSpPr>
          <p:spPr bwMode="auto">
            <a:xfrm>
              <a:off x="4924" y="2215"/>
              <a:ext cx="12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49" name="Text Box 1713"/>
            <p:cNvSpPr txBox="1">
              <a:spLocks noChangeAspect="1" noChangeArrowheads="1"/>
            </p:cNvSpPr>
            <p:nvPr/>
          </p:nvSpPr>
          <p:spPr bwMode="auto">
            <a:xfrm>
              <a:off x="5047" y="2140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(</a:t>
              </a:r>
            </a:p>
          </p:txBody>
        </p:sp>
        <p:sp>
          <p:nvSpPr>
            <p:cNvPr id="67250" name="Text Box 1714"/>
            <p:cNvSpPr txBox="1">
              <a:spLocks noChangeAspect="1" noChangeArrowheads="1"/>
            </p:cNvSpPr>
            <p:nvPr/>
          </p:nvSpPr>
          <p:spPr bwMode="auto">
            <a:xfrm>
              <a:off x="5138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251" name="Text Box 1715"/>
            <p:cNvSpPr txBox="1">
              <a:spLocks noChangeAspect="1" noChangeArrowheads="1"/>
            </p:cNvSpPr>
            <p:nvPr/>
          </p:nvSpPr>
          <p:spPr bwMode="auto">
            <a:xfrm>
              <a:off x="5255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252" name="Text Box 1716"/>
            <p:cNvSpPr txBox="1">
              <a:spLocks noChangeAspect="1" noChangeArrowheads="1"/>
            </p:cNvSpPr>
            <p:nvPr/>
          </p:nvSpPr>
          <p:spPr bwMode="auto">
            <a:xfrm>
              <a:off x="5372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253" name="Text Box 1717"/>
            <p:cNvSpPr txBox="1">
              <a:spLocks noChangeAspect="1" noChangeArrowheads="1"/>
            </p:cNvSpPr>
            <p:nvPr/>
          </p:nvSpPr>
          <p:spPr bwMode="auto">
            <a:xfrm>
              <a:off x="5489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6</a:t>
              </a:r>
            </a:p>
          </p:txBody>
        </p:sp>
        <p:sp>
          <p:nvSpPr>
            <p:cNvPr id="67254" name="Text Box 1718"/>
            <p:cNvSpPr txBox="1">
              <a:spLocks noChangeAspect="1" noChangeArrowheads="1"/>
            </p:cNvSpPr>
            <p:nvPr/>
          </p:nvSpPr>
          <p:spPr bwMode="auto">
            <a:xfrm>
              <a:off x="5606" y="2140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67255" name="Text Box 1719"/>
            <p:cNvSpPr txBox="1">
              <a:spLocks noChangeAspect="1" noChangeArrowheads="1"/>
            </p:cNvSpPr>
            <p:nvPr/>
          </p:nvSpPr>
          <p:spPr bwMode="auto">
            <a:xfrm>
              <a:off x="5697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256" name="Text Box 1720"/>
            <p:cNvSpPr txBox="1">
              <a:spLocks noChangeAspect="1" noChangeArrowheads="1"/>
            </p:cNvSpPr>
            <p:nvPr/>
          </p:nvSpPr>
          <p:spPr bwMode="auto">
            <a:xfrm>
              <a:off x="5814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6</a:t>
              </a:r>
            </a:p>
          </p:txBody>
        </p:sp>
        <p:sp>
          <p:nvSpPr>
            <p:cNvPr id="67257" name="Text Box 1721"/>
            <p:cNvSpPr txBox="1">
              <a:spLocks noChangeAspect="1" noChangeArrowheads="1"/>
            </p:cNvSpPr>
            <p:nvPr/>
          </p:nvSpPr>
          <p:spPr bwMode="auto">
            <a:xfrm>
              <a:off x="5996" y="2215"/>
              <a:ext cx="6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:</a:t>
              </a:r>
            </a:p>
          </p:txBody>
        </p:sp>
        <p:sp>
          <p:nvSpPr>
            <p:cNvPr id="67258" name="Text Box 1722"/>
            <p:cNvSpPr txBox="1">
              <a:spLocks noChangeAspect="1" noChangeArrowheads="1"/>
            </p:cNvSpPr>
            <p:nvPr/>
          </p:nvSpPr>
          <p:spPr bwMode="auto">
            <a:xfrm>
              <a:off x="6125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259" name="Text Box 1723"/>
            <p:cNvSpPr txBox="1">
              <a:spLocks noChangeAspect="1" noChangeArrowheads="1"/>
            </p:cNvSpPr>
            <p:nvPr/>
          </p:nvSpPr>
          <p:spPr bwMode="auto">
            <a:xfrm>
              <a:off x="6294" y="2179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5900" rIns="0" bIns="30162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sy10" pitchFamily="34" charset="0"/>
                  <a:ea typeface="新細明體" charset="-120"/>
                </a:rPr>
                <a:t>¡</a:t>
              </a:r>
            </a:p>
          </p:txBody>
        </p:sp>
        <p:sp>
          <p:nvSpPr>
            <p:cNvPr id="67260" name="Text Box 1724"/>
            <p:cNvSpPr txBox="1">
              <a:spLocks noChangeAspect="1" noChangeArrowheads="1"/>
            </p:cNvSpPr>
            <p:nvPr/>
          </p:nvSpPr>
          <p:spPr bwMode="auto">
            <a:xfrm>
              <a:off x="6528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7261" name="Text Box 1725"/>
            <p:cNvSpPr txBox="1">
              <a:spLocks noChangeAspect="1" noChangeArrowheads="1"/>
            </p:cNvSpPr>
            <p:nvPr/>
          </p:nvSpPr>
          <p:spPr bwMode="auto">
            <a:xfrm>
              <a:off x="6645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2</a:t>
              </a:r>
            </a:p>
          </p:txBody>
        </p:sp>
        <p:sp>
          <p:nvSpPr>
            <p:cNvPr id="67262" name="Text Box 1726"/>
            <p:cNvSpPr txBox="1">
              <a:spLocks noChangeAspect="1" noChangeArrowheads="1"/>
            </p:cNvSpPr>
            <p:nvPr/>
          </p:nvSpPr>
          <p:spPr bwMode="auto">
            <a:xfrm>
              <a:off x="2399" y="2435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263" name="Text Box 1727"/>
            <p:cNvSpPr txBox="1">
              <a:spLocks noChangeAspect="1" noChangeArrowheads="1"/>
            </p:cNvSpPr>
            <p:nvPr/>
          </p:nvSpPr>
          <p:spPr bwMode="auto">
            <a:xfrm>
              <a:off x="2737" y="2437"/>
              <a:ext cx="17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64" name="Text Box 1728"/>
            <p:cNvSpPr txBox="1">
              <a:spLocks noChangeAspect="1" noChangeArrowheads="1"/>
            </p:cNvSpPr>
            <p:nvPr/>
          </p:nvSpPr>
          <p:spPr bwMode="auto">
            <a:xfrm>
              <a:off x="2909" y="249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265" name="Text Box 1729"/>
            <p:cNvSpPr txBox="1">
              <a:spLocks noChangeAspect="1" noChangeArrowheads="1"/>
            </p:cNvSpPr>
            <p:nvPr/>
          </p:nvSpPr>
          <p:spPr bwMode="auto">
            <a:xfrm>
              <a:off x="3013" y="2496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66" name="Text Box 1730"/>
            <p:cNvSpPr txBox="1">
              <a:spLocks noChangeAspect="1" noChangeArrowheads="1"/>
            </p:cNvSpPr>
            <p:nvPr/>
          </p:nvSpPr>
          <p:spPr bwMode="auto">
            <a:xfrm>
              <a:off x="3130" y="2434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267" name="Text Box 1731"/>
            <p:cNvSpPr txBox="1">
              <a:spLocks noChangeAspect="1" noChangeArrowheads="1"/>
            </p:cNvSpPr>
            <p:nvPr/>
          </p:nvSpPr>
          <p:spPr bwMode="auto">
            <a:xfrm>
              <a:off x="3195" y="2440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268" name="Text Box 1732"/>
            <p:cNvSpPr txBox="1">
              <a:spLocks noChangeAspect="1" noChangeArrowheads="1"/>
            </p:cNvSpPr>
            <p:nvPr/>
          </p:nvSpPr>
          <p:spPr bwMode="auto">
            <a:xfrm>
              <a:off x="3260" y="249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z</a:t>
              </a:r>
            </a:p>
          </p:txBody>
        </p:sp>
        <p:sp>
          <p:nvSpPr>
            <p:cNvPr id="67269" name="Text Box 1733"/>
            <p:cNvSpPr txBox="1">
              <a:spLocks noChangeAspect="1" noChangeArrowheads="1"/>
            </p:cNvSpPr>
            <p:nvPr/>
          </p:nvSpPr>
          <p:spPr bwMode="auto">
            <a:xfrm>
              <a:off x="3364" y="249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270" name="Text Box 1734"/>
            <p:cNvSpPr txBox="1">
              <a:spLocks noChangeAspect="1" noChangeArrowheads="1"/>
            </p:cNvSpPr>
            <p:nvPr/>
          </p:nvSpPr>
          <p:spPr bwMode="auto">
            <a:xfrm>
              <a:off x="3468" y="2496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71" name="Text Box 1735"/>
            <p:cNvSpPr txBox="1">
              <a:spLocks noChangeAspect="1" noChangeArrowheads="1"/>
            </p:cNvSpPr>
            <p:nvPr/>
          </p:nvSpPr>
          <p:spPr bwMode="auto">
            <a:xfrm>
              <a:off x="2737" y="2717"/>
              <a:ext cx="24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W</a:t>
              </a:r>
            </a:p>
          </p:txBody>
        </p:sp>
        <p:sp>
          <p:nvSpPr>
            <p:cNvPr id="67272" name="Text Box 1736"/>
            <p:cNvSpPr txBox="1">
              <a:spLocks noChangeAspect="1" noChangeArrowheads="1"/>
            </p:cNvSpPr>
            <p:nvPr/>
          </p:nvSpPr>
          <p:spPr bwMode="auto">
            <a:xfrm>
              <a:off x="2978" y="2852"/>
              <a:ext cx="65" cy="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.</a:t>
              </a:r>
            </a:p>
          </p:txBody>
        </p:sp>
        <p:sp>
          <p:nvSpPr>
            <p:cNvPr id="67273" name="Text Box 1737"/>
            <p:cNvSpPr txBox="1">
              <a:spLocks noChangeAspect="1" noChangeArrowheads="1"/>
            </p:cNvSpPr>
            <p:nvPr/>
          </p:nvSpPr>
          <p:spPr bwMode="auto">
            <a:xfrm>
              <a:off x="3042" y="2717"/>
              <a:ext cx="1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274" name="Text Box 1738"/>
            <p:cNvSpPr txBox="1">
              <a:spLocks noChangeAspect="1" noChangeArrowheads="1"/>
            </p:cNvSpPr>
            <p:nvPr/>
          </p:nvSpPr>
          <p:spPr bwMode="auto">
            <a:xfrm>
              <a:off x="3172" y="277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275" name="Text Box 1739"/>
            <p:cNvSpPr txBox="1">
              <a:spLocks noChangeAspect="1" noChangeArrowheads="1"/>
            </p:cNvSpPr>
            <p:nvPr/>
          </p:nvSpPr>
          <p:spPr bwMode="auto">
            <a:xfrm>
              <a:off x="3270" y="2714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276" name="Text Box 1740"/>
            <p:cNvSpPr txBox="1">
              <a:spLocks noChangeAspect="1" noChangeArrowheads="1"/>
            </p:cNvSpPr>
            <p:nvPr/>
          </p:nvSpPr>
          <p:spPr bwMode="auto">
            <a:xfrm>
              <a:off x="3400" y="2776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277" name="Text Box 1741"/>
            <p:cNvSpPr txBox="1">
              <a:spLocks noChangeAspect="1" noChangeArrowheads="1"/>
            </p:cNvSpPr>
            <p:nvPr/>
          </p:nvSpPr>
          <p:spPr bwMode="auto">
            <a:xfrm>
              <a:off x="3523" y="2776"/>
              <a:ext cx="12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67278" name="Text Box 1742"/>
            <p:cNvSpPr txBox="1">
              <a:spLocks noChangeAspect="1" noChangeArrowheads="1"/>
            </p:cNvSpPr>
            <p:nvPr/>
          </p:nvSpPr>
          <p:spPr bwMode="auto">
            <a:xfrm>
              <a:off x="3647" y="2714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279" name="Text Box 1743"/>
            <p:cNvSpPr txBox="1">
              <a:spLocks noChangeAspect="1" noChangeArrowheads="1"/>
            </p:cNvSpPr>
            <p:nvPr/>
          </p:nvSpPr>
          <p:spPr bwMode="auto">
            <a:xfrm>
              <a:off x="3777" y="277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280" name="Text Box 1744"/>
            <p:cNvSpPr txBox="1">
              <a:spLocks noChangeAspect="1" noChangeArrowheads="1"/>
            </p:cNvSpPr>
            <p:nvPr/>
          </p:nvSpPr>
          <p:spPr bwMode="auto">
            <a:xfrm>
              <a:off x="3880" y="2776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281" name="Text Box 1745"/>
            <p:cNvSpPr txBox="1">
              <a:spLocks noChangeAspect="1" noChangeArrowheads="1"/>
            </p:cNvSpPr>
            <p:nvPr/>
          </p:nvSpPr>
          <p:spPr bwMode="auto">
            <a:xfrm>
              <a:off x="3972" y="2852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282" name="Text Box 1746"/>
            <p:cNvSpPr txBox="1">
              <a:spLocks noChangeAspect="1" noChangeArrowheads="1"/>
            </p:cNvSpPr>
            <p:nvPr/>
          </p:nvSpPr>
          <p:spPr bwMode="auto">
            <a:xfrm>
              <a:off x="4115" y="2717"/>
              <a:ext cx="14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283" name="Text Box 1747"/>
            <p:cNvSpPr txBox="1">
              <a:spLocks noChangeAspect="1" noChangeArrowheads="1"/>
            </p:cNvSpPr>
            <p:nvPr/>
          </p:nvSpPr>
          <p:spPr bwMode="auto">
            <a:xfrm>
              <a:off x="4272" y="2717"/>
              <a:ext cx="17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284" name="Text Box 1748"/>
            <p:cNvSpPr txBox="1">
              <a:spLocks noChangeAspect="1" noChangeArrowheads="1"/>
            </p:cNvSpPr>
            <p:nvPr/>
          </p:nvSpPr>
          <p:spPr bwMode="auto">
            <a:xfrm>
              <a:off x="4457" y="2717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285" name="Text Box 1749"/>
            <p:cNvSpPr txBox="1">
              <a:spLocks noChangeAspect="1" noChangeArrowheads="1"/>
            </p:cNvSpPr>
            <p:nvPr/>
          </p:nvSpPr>
          <p:spPr bwMode="auto">
            <a:xfrm>
              <a:off x="4657" y="2717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286" name="Text Box 1750"/>
            <p:cNvSpPr txBox="1">
              <a:spLocks noChangeAspect="1" noChangeArrowheads="1"/>
            </p:cNvSpPr>
            <p:nvPr/>
          </p:nvSpPr>
          <p:spPr bwMode="auto">
            <a:xfrm>
              <a:off x="4832" y="2852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287" name="Text Box 1751"/>
            <p:cNvSpPr txBox="1">
              <a:spLocks noChangeAspect="1" noChangeArrowheads="1"/>
            </p:cNvSpPr>
            <p:nvPr/>
          </p:nvSpPr>
          <p:spPr bwMode="auto">
            <a:xfrm>
              <a:off x="4936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288" name="Text Box 1752"/>
            <p:cNvSpPr txBox="1">
              <a:spLocks noChangeAspect="1" noChangeArrowheads="1"/>
            </p:cNvSpPr>
            <p:nvPr/>
          </p:nvSpPr>
          <p:spPr bwMode="auto">
            <a:xfrm>
              <a:off x="5053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289" name="Text Box 1753"/>
            <p:cNvSpPr txBox="1">
              <a:spLocks noChangeAspect="1" noChangeArrowheads="1"/>
            </p:cNvSpPr>
            <p:nvPr/>
          </p:nvSpPr>
          <p:spPr bwMode="auto">
            <a:xfrm>
              <a:off x="5170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290" name="Text Box 1754"/>
            <p:cNvSpPr txBox="1">
              <a:spLocks noChangeAspect="1" noChangeArrowheads="1"/>
            </p:cNvSpPr>
            <p:nvPr/>
          </p:nvSpPr>
          <p:spPr bwMode="auto">
            <a:xfrm>
              <a:off x="5287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291" name="Text Box 1755"/>
            <p:cNvSpPr txBox="1">
              <a:spLocks noChangeAspect="1" noChangeArrowheads="1"/>
            </p:cNvSpPr>
            <p:nvPr/>
          </p:nvSpPr>
          <p:spPr bwMode="auto">
            <a:xfrm>
              <a:off x="5404" y="2852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292" name="Text Box 1756"/>
            <p:cNvSpPr txBox="1">
              <a:spLocks noChangeAspect="1" noChangeArrowheads="1"/>
            </p:cNvSpPr>
            <p:nvPr/>
          </p:nvSpPr>
          <p:spPr bwMode="auto">
            <a:xfrm>
              <a:off x="5508" y="2776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293" name="Text Box 1757"/>
            <p:cNvSpPr txBox="1">
              <a:spLocks noChangeAspect="1" noChangeArrowheads="1"/>
            </p:cNvSpPr>
            <p:nvPr/>
          </p:nvSpPr>
          <p:spPr bwMode="auto">
            <a:xfrm>
              <a:off x="5625" y="2776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294" name="Text Box 1758"/>
            <p:cNvSpPr txBox="1">
              <a:spLocks noChangeAspect="1" noChangeArrowheads="1"/>
            </p:cNvSpPr>
            <p:nvPr/>
          </p:nvSpPr>
          <p:spPr bwMode="auto">
            <a:xfrm>
              <a:off x="5743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295" name="Text Box 1759"/>
            <p:cNvSpPr txBox="1">
              <a:spLocks noChangeAspect="1" noChangeArrowheads="1"/>
            </p:cNvSpPr>
            <p:nvPr/>
          </p:nvSpPr>
          <p:spPr bwMode="auto">
            <a:xfrm>
              <a:off x="5860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7296" name="Text Box 1760"/>
            <p:cNvSpPr txBox="1">
              <a:spLocks noChangeAspect="1" noChangeArrowheads="1"/>
            </p:cNvSpPr>
            <p:nvPr/>
          </p:nvSpPr>
          <p:spPr bwMode="auto">
            <a:xfrm>
              <a:off x="5977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7297" name="Text Box 1761"/>
            <p:cNvSpPr txBox="1">
              <a:spLocks noChangeAspect="1" noChangeArrowheads="1"/>
            </p:cNvSpPr>
            <p:nvPr/>
          </p:nvSpPr>
          <p:spPr bwMode="auto">
            <a:xfrm>
              <a:off x="6146" y="2740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5900" rIns="0" bIns="30162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sy10" pitchFamily="34" charset="0"/>
                  <a:ea typeface="新細明體" charset="-120"/>
                </a:rPr>
                <a:t>¡</a:t>
              </a:r>
            </a:p>
          </p:txBody>
        </p:sp>
        <p:sp>
          <p:nvSpPr>
            <p:cNvPr id="67298" name="Text Box 1762"/>
            <p:cNvSpPr txBox="1">
              <a:spLocks noChangeAspect="1" noChangeArrowheads="1"/>
            </p:cNvSpPr>
            <p:nvPr/>
          </p:nvSpPr>
          <p:spPr bwMode="auto">
            <a:xfrm>
              <a:off x="6380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299" name="Text Box 1763"/>
            <p:cNvSpPr txBox="1">
              <a:spLocks noChangeAspect="1" noChangeArrowheads="1"/>
            </p:cNvSpPr>
            <p:nvPr/>
          </p:nvSpPr>
          <p:spPr bwMode="auto">
            <a:xfrm>
              <a:off x="6496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300" name="Text Box 1764"/>
            <p:cNvSpPr txBox="1">
              <a:spLocks noChangeAspect="1" noChangeArrowheads="1"/>
            </p:cNvSpPr>
            <p:nvPr/>
          </p:nvSpPr>
          <p:spPr bwMode="auto">
            <a:xfrm>
              <a:off x="6613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7301" name="Text Box 1765"/>
            <p:cNvSpPr txBox="1">
              <a:spLocks noChangeAspect="1" noChangeArrowheads="1"/>
            </p:cNvSpPr>
            <p:nvPr/>
          </p:nvSpPr>
          <p:spPr bwMode="auto">
            <a:xfrm>
              <a:off x="2399" y="2996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302" name="Text Box 1766"/>
            <p:cNvSpPr txBox="1">
              <a:spLocks noChangeAspect="1" noChangeArrowheads="1"/>
            </p:cNvSpPr>
            <p:nvPr/>
          </p:nvSpPr>
          <p:spPr bwMode="auto">
            <a:xfrm>
              <a:off x="2737" y="2998"/>
              <a:ext cx="18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03" name="Text Box 1767"/>
            <p:cNvSpPr txBox="1">
              <a:spLocks noChangeAspect="1" noChangeArrowheads="1"/>
            </p:cNvSpPr>
            <p:nvPr/>
          </p:nvSpPr>
          <p:spPr bwMode="auto">
            <a:xfrm>
              <a:off x="2919" y="3057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304" name="Text Box 1768"/>
            <p:cNvSpPr txBox="1">
              <a:spLocks noChangeAspect="1" noChangeArrowheads="1"/>
            </p:cNvSpPr>
            <p:nvPr/>
          </p:nvSpPr>
          <p:spPr bwMode="auto">
            <a:xfrm>
              <a:off x="3011" y="2995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305" name="Text Box 1769"/>
            <p:cNvSpPr txBox="1">
              <a:spLocks noChangeAspect="1" noChangeArrowheads="1"/>
            </p:cNvSpPr>
            <p:nvPr/>
          </p:nvSpPr>
          <p:spPr bwMode="auto">
            <a:xfrm>
              <a:off x="3141" y="3057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306" name="Text Box 1770"/>
            <p:cNvSpPr txBox="1">
              <a:spLocks noChangeAspect="1" noChangeArrowheads="1"/>
            </p:cNvSpPr>
            <p:nvPr/>
          </p:nvSpPr>
          <p:spPr bwMode="auto">
            <a:xfrm>
              <a:off x="3245" y="3057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307" name="Text Box 1771"/>
            <p:cNvSpPr txBox="1">
              <a:spLocks noChangeAspect="1" noChangeArrowheads="1"/>
            </p:cNvSpPr>
            <p:nvPr/>
          </p:nvSpPr>
          <p:spPr bwMode="auto">
            <a:xfrm>
              <a:off x="3336" y="2995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08" name="Text Box 1772"/>
            <p:cNvSpPr txBox="1">
              <a:spLocks noChangeAspect="1" noChangeArrowheads="1"/>
            </p:cNvSpPr>
            <p:nvPr/>
          </p:nvSpPr>
          <p:spPr bwMode="auto">
            <a:xfrm>
              <a:off x="3401" y="3057"/>
              <a:ext cx="12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67309" name="Text Box 1773"/>
            <p:cNvSpPr txBox="1">
              <a:spLocks noChangeAspect="1" noChangeArrowheads="1"/>
            </p:cNvSpPr>
            <p:nvPr/>
          </p:nvSpPr>
          <p:spPr bwMode="auto">
            <a:xfrm>
              <a:off x="3602" y="2998"/>
              <a:ext cx="1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310" name="Text Box 1774"/>
            <p:cNvSpPr txBox="1">
              <a:spLocks noChangeAspect="1" noChangeArrowheads="1"/>
            </p:cNvSpPr>
            <p:nvPr/>
          </p:nvSpPr>
          <p:spPr bwMode="auto">
            <a:xfrm>
              <a:off x="3732" y="3057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11" name="Text Box 1775"/>
            <p:cNvSpPr txBox="1">
              <a:spLocks noChangeAspect="1" noChangeArrowheads="1"/>
            </p:cNvSpPr>
            <p:nvPr/>
          </p:nvSpPr>
          <p:spPr bwMode="auto">
            <a:xfrm>
              <a:off x="3862" y="3057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12" name="Text Box 1776"/>
            <p:cNvSpPr txBox="1">
              <a:spLocks noChangeAspect="1" noChangeArrowheads="1"/>
            </p:cNvSpPr>
            <p:nvPr/>
          </p:nvSpPr>
          <p:spPr bwMode="auto">
            <a:xfrm>
              <a:off x="3979" y="305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13" name="Text Box 1777"/>
            <p:cNvSpPr txBox="1">
              <a:spLocks noChangeAspect="1" noChangeArrowheads="1"/>
            </p:cNvSpPr>
            <p:nvPr/>
          </p:nvSpPr>
          <p:spPr bwMode="auto">
            <a:xfrm>
              <a:off x="4109" y="305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14" name="Text Box 1778"/>
            <p:cNvSpPr txBox="1">
              <a:spLocks noChangeAspect="1" noChangeArrowheads="1"/>
            </p:cNvSpPr>
            <p:nvPr/>
          </p:nvSpPr>
          <p:spPr bwMode="auto">
            <a:xfrm>
              <a:off x="4239" y="3001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15" name="Text Box 1779"/>
            <p:cNvSpPr txBox="1">
              <a:spLocks noChangeAspect="1" noChangeArrowheads="1"/>
            </p:cNvSpPr>
            <p:nvPr/>
          </p:nvSpPr>
          <p:spPr bwMode="auto">
            <a:xfrm>
              <a:off x="4304" y="305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16" name="Text Box 1780"/>
            <p:cNvSpPr txBox="1">
              <a:spLocks noChangeAspect="1" noChangeArrowheads="1"/>
            </p:cNvSpPr>
            <p:nvPr/>
          </p:nvSpPr>
          <p:spPr bwMode="auto">
            <a:xfrm>
              <a:off x="4434" y="3057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317" name="Text Box 1781"/>
            <p:cNvSpPr txBox="1">
              <a:spLocks noChangeAspect="1" noChangeArrowheads="1"/>
            </p:cNvSpPr>
            <p:nvPr/>
          </p:nvSpPr>
          <p:spPr bwMode="auto">
            <a:xfrm>
              <a:off x="4629" y="2998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318" name="Text Box 1782"/>
            <p:cNvSpPr txBox="1">
              <a:spLocks noChangeAspect="1" noChangeArrowheads="1"/>
            </p:cNvSpPr>
            <p:nvPr/>
          </p:nvSpPr>
          <p:spPr bwMode="auto">
            <a:xfrm>
              <a:off x="4778" y="3057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319" name="Text Box 1783"/>
            <p:cNvSpPr txBox="1">
              <a:spLocks noChangeAspect="1" noChangeArrowheads="1"/>
            </p:cNvSpPr>
            <p:nvPr/>
          </p:nvSpPr>
          <p:spPr bwMode="auto">
            <a:xfrm>
              <a:off x="4870" y="3057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320" name="Text Box 1784"/>
            <p:cNvSpPr txBox="1">
              <a:spLocks noChangeAspect="1" noChangeArrowheads="1"/>
            </p:cNvSpPr>
            <p:nvPr/>
          </p:nvSpPr>
          <p:spPr bwMode="auto">
            <a:xfrm>
              <a:off x="4974" y="3057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321" name="Text Box 1785"/>
            <p:cNvSpPr txBox="1">
              <a:spLocks noChangeAspect="1" noChangeArrowheads="1"/>
            </p:cNvSpPr>
            <p:nvPr/>
          </p:nvSpPr>
          <p:spPr bwMode="auto">
            <a:xfrm>
              <a:off x="2737" y="3278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322" name="Text Box 1786"/>
            <p:cNvSpPr txBox="1">
              <a:spLocks noChangeAspect="1" noChangeArrowheads="1"/>
            </p:cNvSpPr>
            <p:nvPr/>
          </p:nvSpPr>
          <p:spPr bwMode="auto">
            <a:xfrm>
              <a:off x="2906" y="3275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323" name="Text Box 1787"/>
            <p:cNvSpPr txBox="1">
              <a:spLocks noChangeAspect="1" noChangeArrowheads="1"/>
            </p:cNvSpPr>
            <p:nvPr/>
          </p:nvSpPr>
          <p:spPr bwMode="auto">
            <a:xfrm>
              <a:off x="3036" y="3281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24" name="Text Box 1788"/>
            <p:cNvSpPr txBox="1">
              <a:spLocks noChangeAspect="1" noChangeArrowheads="1"/>
            </p:cNvSpPr>
            <p:nvPr/>
          </p:nvSpPr>
          <p:spPr bwMode="auto">
            <a:xfrm>
              <a:off x="3101" y="3337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25" name="Text Box 1789"/>
            <p:cNvSpPr txBox="1">
              <a:spLocks noChangeAspect="1" noChangeArrowheads="1"/>
            </p:cNvSpPr>
            <p:nvPr/>
          </p:nvSpPr>
          <p:spPr bwMode="auto">
            <a:xfrm>
              <a:off x="3218" y="333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26" name="Text Box 1790"/>
            <p:cNvSpPr txBox="1">
              <a:spLocks noChangeAspect="1" noChangeArrowheads="1"/>
            </p:cNvSpPr>
            <p:nvPr/>
          </p:nvSpPr>
          <p:spPr bwMode="auto">
            <a:xfrm>
              <a:off x="3348" y="3337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327" name="Text Box 1791"/>
            <p:cNvSpPr txBox="1">
              <a:spLocks noChangeAspect="1" noChangeArrowheads="1"/>
            </p:cNvSpPr>
            <p:nvPr/>
          </p:nvSpPr>
          <p:spPr bwMode="auto">
            <a:xfrm>
              <a:off x="3465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328" name="Text Box 1792"/>
            <p:cNvSpPr txBox="1">
              <a:spLocks noChangeAspect="1" noChangeArrowheads="1"/>
            </p:cNvSpPr>
            <p:nvPr/>
          </p:nvSpPr>
          <p:spPr bwMode="auto">
            <a:xfrm>
              <a:off x="3608" y="3278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29" name="Text Box 1793"/>
            <p:cNvSpPr txBox="1">
              <a:spLocks noChangeAspect="1" noChangeArrowheads="1"/>
            </p:cNvSpPr>
            <p:nvPr/>
          </p:nvSpPr>
          <p:spPr bwMode="auto">
            <a:xfrm>
              <a:off x="3754" y="3281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30" name="Text Box 1794"/>
            <p:cNvSpPr txBox="1">
              <a:spLocks noChangeAspect="1" noChangeArrowheads="1"/>
            </p:cNvSpPr>
            <p:nvPr/>
          </p:nvSpPr>
          <p:spPr bwMode="auto">
            <a:xfrm>
              <a:off x="3819" y="333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31" name="Text Box 1795"/>
            <p:cNvSpPr txBox="1">
              <a:spLocks noChangeAspect="1" noChangeArrowheads="1"/>
            </p:cNvSpPr>
            <p:nvPr/>
          </p:nvSpPr>
          <p:spPr bwMode="auto">
            <a:xfrm>
              <a:off x="3949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332" name="Text Box 1796"/>
            <p:cNvSpPr txBox="1">
              <a:spLocks noChangeAspect="1" noChangeArrowheads="1"/>
            </p:cNvSpPr>
            <p:nvPr/>
          </p:nvSpPr>
          <p:spPr bwMode="auto">
            <a:xfrm>
              <a:off x="4092" y="3278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33" name="Text Box 1797"/>
            <p:cNvSpPr txBox="1">
              <a:spLocks noChangeAspect="1" noChangeArrowheads="1"/>
            </p:cNvSpPr>
            <p:nvPr/>
          </p:nvSpPr>
          <p:spPr bwMode="auto">
            <a:xfrm>
              <a:off x="4238" y="333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67334" name="Text Box 1798"/>
            <p:cNvSpPr txBox="1">
              <a:spLocks noChangeAspect="1" noChangeArrowheads="1"/>
            </p:cNvSpPr>
            <p:nvPr/>
          </p:nvSpPr>
          <p:spPr bwMode="auto">
            <a:xfrm>
              <a:off x="4368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335" name="Text Box 1799"/>
            <p:cNvSpPr txBox="1">
              <a:spLocks noChangeAspect="1" noChangeArrowheads="1"/>
            </p:cNvSpPr>
            <p:nvPr/>
          </p:nvSpPr>
          <p:spPr bwMode="auto">
            <a:xfrm>
              <a:off x="4511" y="3278"/>
              <a:ext cx="14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336" name="Text Box 1800"/>
            <p:cNvSpPr txBox="1">
              <a:spLocks noChangeAspect="1" noChangeArrowheads="1"/>
            </p:cNvSpPr>
            <p:nvPr/>
          </p:nvSpPr>
          <p:spPr bwMode="auto">
            <a:xfrm>
              <a:off x="4667" y="3278"/>
              <a:ext cx="17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37" name="Text Box 1801"/>
            <p:cNvSpPr txBox="1">
              <a:spLocks noChangeAspect="1" noChangeArrowheads="1"/>
            </p:cNvSpPr>
            <p:nvPr/>
          </p:nvSpPr>
          <p:spPr bwMode="auto">
            <a:xfrm>
              <a:off x="4852" y="3278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338" name="Text Box 1802"/>
            <p:cNvSpPr txBox="1">
              <a:spLocks noChangeAspect="1" noChangeArrowheads="1"/>
            </p:cNvSpPr>
            <p:nvPr/>
          </p:nvSpPr>
          <p:spPr bwMode="auto">
            <a:xfrm>
              <a:off x="5052" y="3278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39" name="Text Box 1803"/>
            <p:cNvSpPr txBox="1">
              <a:spLocks noChangeAspect="1" noChangeArrowheads="1"/>
            </p:cNvSpPr>
            <p:nvPr/>
          </p:nvSpPr>
          <p:spPr bwMode="auto">
            <a:xfrm>
              <a:off x="5228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340" name="Text Box 1804"/>
            <p:cNvSpPr txBox="1">
              <a:spLocks noChangeAspect="1" noChangeArrowheads="1"/>
            </p:cNvSpPr>
            <p:nvPr/>
          </p:nvSpPr>
          <p:spPr bwMode="auto">
            <a:xfrm>
              <a:off x="533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2</a:t>
              </a:r>
            </a:p>
          </p:txBody>
        </p:sp>
        <p:sp>
          <p:nvSpPr>
            <p:cNvPr id="67341" name="Text Box 1805"/>
            <p:cNvSpPr txBox="1">
              <a:spLocks noChangeAspect="1" noChangeArrowheads="1"/>
            </p:cNvSpPr>
            <p:nvPr/>
          </p:nvSpPr>
          <p:spPr bwMode="auto">
            <a:xfrm>
              <a:off x="5449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342" name="Text Box 1806"/>
            <p:cNvSpPr txBox="1">
              <a:spLocks noChangeAspect="1" noChangeArrowheads="1"/>
            </p:cNvSpPr>
            <p:nvPr/>
          </p:nvSpPr>
          <p:spPr bwMode="auto">
            <a:xfrm>
              <a:off x="5566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343" name="Text Box 1807"/>
            <p:cNvSpPr txBox="1">
              <a:spLocks noChangeAspect="1" noChangeArrowheads="1"/>
            </p:cNvSpPr>
            <p:nvPr/>
          </p:nvSpPr>
          <p:spPr bwMode="auto">
            <a:xfrm>
              <a:off x="568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344" name="Text Box 1808"/>
            <p:cNvSpPr txBox="1">
              <a:spLocks noChangeAspect="1" noChangeArrowheads="1"/>
            </p:cNvSpPr>
            <p:nvPr/>
          </p:nvSpPr>
          <p:spPr bwMode="auto">
            <a:xfrm>
              <a:off x="5799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345" name="Text Box 1809"/>
            <p:cNvSpPr txBox="1">
              <a:spLocks noChangeAspect="1" noChangeArrowheads="1"/>
            </p:cNvSpPr>
            <p:nvPr/>
          </p:nvSpPr>
          <p:spPr bwMode="auto">
            <a:xfrm>
              <a:off x="5903" y="3337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46" name="Text Box 1810"/>
            <p:cNvSpPr txBox="1">
              <a:spLocks noChangeAspect="1" noChangeArrowheads="1"/>
            </p:cNvSpPr>
            <p:nvPr/>
          </p:nvSpPr>
          <p:spPr bwMode="auto">
            <a:xfrm>
              <a:off x="6021" y="3337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47" name="Text Box 1811"/>
            <p:cNvSpPr txBox="1">
              <a:spLocks noChangeAspect="1" noChangeArrowheads="1"/>
            </p:cNvSpPr>
            <p:nvPr/>
          </p:nvSpPr>
          <p:spPr bwMode="auto">
            <a:xfrm>
              <a:off x="6139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348" name="Text Box 1812"/>
            <p:cNvSpPr txBox="1">
              <a:spLocks noChangeAspect="1" noChangeArrowheads="1"/>
            </p:cNvSpPr>
            <p:nvPr/>
          </p:nvSpPr>
          <p:spPr bwMode="auto">
            <a:xfrm>
              <a:off x="6256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349" name="Text Box 1813"/>
            <p:cNvSpPr txBox="1">
              <a:spLocks noChangeAspect="1" noChangeArrowheads="1"/>
            </p:cNvSpPr>
            <p:nvPr/>
          </p:nvSpPr>
          <p:spPr bwMode="auto">
            <a:xfrm>
              <a:off x="637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6</a:t>
              </a:r>
            </a:p>
          </p:txBody>
        </p:sp>
        <p:sp>
          <p:nvSpPr>
            <p:cNvPr id="67350" name="Text Box 1814"/>
            <p:cNvSpPr txBox="1">
              <a:spLocks noChangeAspect="1" noChangeArrowheads="1"/>
            </p:cNvSpPr>
            <p:nvPr/>
          </p:nvSpPr>
          <p:spPr bwMode="auto">
            <a:xfrm>
              <a:off x="6541" y="3301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5900" rIns="0" bIns="30162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sy10" pitchFamily="34" charset="0"/>
                  <a:ea typeface="新細明體" charset="-120"/>
                </a:rPr>
                <a:t>¡</a:t>
              </a:r>
            </a:p>
          </p:txBody>
        </p:sp>
        <p:sp>
          <p:nvSpPr>
            <p:cNvPr id="67351" name="Text Box 1815"/>
            <p:cNvSpPr txBox="1">
              <a:spLocks noChangeAspect="1" noChangeArrowheads="1"/>
            </p:cNvSpPr>
            <p:nvPr/>
          </p:nvSpPr>
          <p:spPr bwMode="auto">
            <a:xfrm>
              <a:off x="6775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352" name="Text Box 1816"/>
            <p:cNvSpPr txBox="1">
              <a:spLocks noChangeAspect="1" noChangeArrowheads="1"/>
            </p:cNvSpPr>
            <p:nvPr/>
          </p:nvSpPr>
          <p:spPr bwMode="auto">
            <a:xfrm>
              <a:off x="689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353" name="Text Box 1817"/>
            <p:cNvSpPr txBox="1">
              <a:spLocks noChangeAspect="1" noChangeArrowheads="1"/>
            </p:cNvSpPr>
            <p:nvPr/>
          </p:nvSpPr>
          <p:spPr bwMode="auto">
            <a:xfrm>
              <a:off x="7009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354" name="Text Box 1818"/>
            <p:cNvSpPr txBox="1">
              <a:spLocks noChangeAspect="1" noChangeArrowheads="1"/>
            </p:cNvSpPr>
            <p:nvPr/>
          </p:nvSpPr>
          <p:spPr bwMode="auto">
            <a:xfrm>
              <a:off x="2399" y="3557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355" name="Text Box 1819"/>
            <p:cNvSpPr txBox="1">
              <a:spLocks noChangeAspect="1" noChangeArrowheads="1"/>
            </p:cNvSpPr>
            <p:nvPr/>
          </p:nvSpPr>
          <p:spPr bwMode="auto">
            <a:xfrm>
              <a:off x="2737" y="3559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56" name="Text Box 1820"/>
            <p:cNvSpPr txBox="1">
              <a:spLocks noChangeAspect="1" noChangeArrowheads="1"/>
            </p:cNvSpPr>
            <p:nvPr/>
          </p:nvSpPr>
          <p:spPr bwMode="auto">
            <a:xfrm>
              <a:off x="2913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57" name="Text Box 1821"/>
            <p:cNvSpPr txBox="1">
              <a:spLocks noChangeAspect="1" noChangeArrowheads="1"/>
            </p:cNvSpPr>
            <p:nvPr/>
          </p:nvSpPr>
          <p:spPr bwMode="auto">
            <a:xfrm>
              <a:off x="3042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58" name="Text Box 1822"/>
            <p:cNvSpPr txBox="1">
              <a:spLocks noChangeAspect="1" noChangeArrowheads="1"/>
            </p:cNvSpPr>
            <p:nvPr/>
          </p:nvSpPr>
          <p:spPr bwMode="auto">
            <a:xfrm>
              <a:off x="3172" y="3556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59" name="Text Box 1823"/>
            <p:cNvSpPr txBox="1">
              <a:spLocks noChangeAspect="1" noChangeArrowheads="1"/>
            </p:cNvSpPr>
            <p:nvPr/>
          </p:nvSpPr>
          <p:spPr bwMode="auto">
            <a:xfrm>
              <a:off x="3237" y="3562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60" name="Text Box 1824"/>
            <p:cNvSpPr txBox="1">
              <a:spLocks noChangeAspect="1" noChangeArrowheads="1"/>
            </p:cNvSpPr>
            <p:nvPr/>
          </p:nvSpPr>
          <p:spPr bwMode="auto">
            <a:xfrm>
              <a:off x="3302" y="3618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361" name="Text Box 1825"/>
            <p:cNvSpPr txBox="1">
              <a:spLocks noChangeAspect="1" noChangeArrowheads="1"/>
            </p:cNvSpPr>
            <p:nvPr/>
          </p:nvSpPr>
          <p:spPr bwMode="auto">
            <a:xfrm>
              <a:off x="3406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62" name="Text Box 1826"/>
            <p:cNvSpPr txBox="1">
              <a:spLocks noChangeAspect="1" noChangeArrowheads="1"/>
            </p:cNvSpPr>
            <p:nvPr/>
          </p:nvSpPr>
          <p:spPr bwMode="auto">
            <a:xfrm>
              <a:off x="3523" y="3575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363" name="Text Box 1827"/>
            <p:cNvSpPr txBox="1">
              <a:spLocks noChangeAspect="1" noChangeArrowheads="1"/>
            </p:cNvSpPr>
            <p:nvPr/>
          </p:nvSpPr>
          <p:spPr bwMode="auto">
            <a:xfrm>
              <a:off x="3614" y="3562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64" name="Text Box 1828"/>
            <p:cNvSpPr txBox="1">
              <a:spLocks noChangeAspect="1" noChangeArrowheads="1"/>
            </p:cNvSpPr>
            <p:nvPr/>
          </p:nvSpPr>
          <p:spPr bwMode="auto">
            <a:xfrm>
              <a:off x="3679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65" name="Text Box 1829"/>
            <p:cNvSpPr txBox="1">
              <a:spLocks noChangeAspect="1" noChangeArrowheads="1"/>
            </p:cNvSpPr>
            <p:nvPr/>
          </p:nvSpPr>
          <p:spPr bwMode="auto">
            <a:xfrm>
              <a:off x="3796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66" name="Text Box 1830"/>
            <p:cNvSpPr txBox="1">
              <a:spLocks noChangeAspect="1" noChangeArrowheads="1"/>
            </p:cNvSpPr>
            <p:nvPr/>
          </p:nvSpPr>
          <p:spPr bwMode="auto">
            <a:xfrm>
              <a:off x="3926" y="3618"/>
              <a:ext cx="6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:</a:t>
              </a:r>
            </a:p>
          </p:txBody>
        </p:sp>
        <p:sp>
          <p:nvSpPr>
            <p:cNvPr id="67367" name="Text Box 1831"/>
            <p:cNvSpPr txBox="1">
              <a:spLocks noChangeAspect="1" noChangeArrowheads="1"/>
            </p:cNvSpPr>
            <p:nvPr/>
          </p:nvSpPr>
          <p:spPr bwMode="auto">
            <a:xfrm>
              <a:off x="4095" y="3559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368" name="Text Box 1832"/>
            <p:cNvSpPr txBox="1">
              <a:spLocks noChangeAspect="1" noChangeArrowheads="1"/>
            </p:cNvSpPr>
            <p:nvPr/>
          </p:nvSpPr>
          <p:spPr bwMode="auto">
            <a:xfrm>
              <a:off x="4264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69" name="Text Box 1833"/>
            <p:cNvSpPr txBox="1">
              <a:spLocks noChangeAspect="1" noChangeArrowheads="1"/>
            </p:cNvSpPr>
            <p:nvPr/>
          </p:nvSpPr>
          <p:spPr bwMode="auto">
            <a:xfrm>
              <a:off x="4381" y="3618"/>
              <a:ext cx="19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67370" name="Text Box 1834"/>
            <p:cNvSpPr txBox="1">
              <a:spLocks noChangeAspect="1" noChangeArrowheads="1"/>
            </p:cNvSpPr>
            <p:nvPr/>
          </p:nvSpPr>
          <p:spPr bwMode="auto">
            <a:xfrm>
              <a:off x="4575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71" name="Text Box 1835"/>
            <p:cNvSpPr txBox="1">
              <a:spLocks noChangeAspect="1" noChangeArrowheads="1"/>
            </p:cNvSpPr>
            <p:nvPr/>
          </p:nvSpPr>
          <p:spPr bwMode="auto">
            <a:xfrm>
              <a:off x="4705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72" name="Text Box 1836"/>
            <p:cNvSpPr txBox="1">
              <a:spLocks noChangeAspect="1" noChangeArrowheads="1"/>
            </p:cNvSpPr>
            <p:nvPr/>
          </p:nvSpPr>
          <p:spPr bwMode="auto">
            <a:xfrm>
              <a:off x="4822" y="3618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373" name="Text Box 1837"/>
            <p:cNvSpPr txBox="1">
              <a:spLocks noChangeAspect="1" noChangeArrowheads="1"/>
            </p:cNvSpPr>
            <p:nvPr/>
          </p:nvSpPr>
          <p:spPr bwMode="auto">
            <a:xfrm>
              <a:off x="4926" y="3575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374" name="Text Box 1838"/>
            <p:cNvSpPr txBox="1">
              <a:spLocks noChangeAspect="1" noChangeArrowheads="1"/>
            </p:cNvSpPr>
            <p:nvPr/>
          </p:nvSpPr>
          <p:spPr bwMode="auto">
            <a:xfrm>
              <a:off x="5095" y="3556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°</a:t>
              </a:r>
            </a:p>
          </p:txBody>
        </p:sp>
        <p:sp>
          <p:nvSpPr>
            <p:cNvPr id="67375" name="Text Box 1839"/>
            <p:cNvSpPr txBox="1">
              <a:spLocks noChangeAspect="1" noChangeArrowheads="1"/>
            </p:cNvSpPr>
            <p:nvPr/>
          </p:nvSpPr>
          <p:spPr bwMode="auto">
            <a:xfrm>
              <a:off x="5225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76" name="Text Box 1840"/>
            <p:cNvSpPr txBox="1">
              <a:spLocks noChangeAspect="1" noChangeArrowheads="1"/>
            </p:cNvSpPr>
            <p:nvPr/>
          </p:nvSpPr>
          <p:spPr bwMode="auto">
            <a:xfrm>
              <a:off x="5348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77" name="Text Box 1841"/>
            <p:cNvSpPr txBox="1">
              <a:spLocks noChangeAspect="1" noChangeArrowheads="1"/>
            </p:cNvSpPr>
            <p:nvPr/>
          </p:nvSpPr>
          <p:spPr bwMode="auto">
            <a:xfrm>
              <a:off x="5465" y="3618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378" name="Text Box 1842"/>
            <p:cNvSpPr txBox="1">
              <a:spLocks noChangeAspect="1" noChangeArrowheads="1"/>
            </p:cNvSpPr>
            <p:nvPr/>
          </p:nvSpPr>
          <p:spPr bwMode="auto">
            <a:xfrm>
              <a:off x="5557" y="3618"/>
              <a:ext cx="78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67379" name="Text Box 1843"/>
            <p:cNvSpPr txBox="1">
              <a:spLocks noChangeAspect="1" noChangeArrowheads="1"/>
            </p:cNvSpPr>
            <p:nvPr/>
          </p:nvSpPr>
          <p:spPr bwMode="auto">
            <a:xfrm>
              <a:off x="5635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380" name="Text Box 1844"/>
            <p:cNvSpPr txBox="1">
              <a:spLocks noChangeAspect="1" noChangeArrowheads="1"/>
            </p:cNvSpPr>
            <p:nvPr/>
          </p:nvSpPr>
          <p:spPr bwMode="auto">
            <a:xfrm>
              <a:off x="5765" y="3556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81" name="Text Box 1845"/>
            <p:cNvSpPr txBox="1">
              <a:spLocks noChangeAspect="1" noChangeArrowheads="1"/>
            </p:cNvSpPr>
            <p:nvPr/>
          </p:nvSpPr>
          <p:spPr bwMode="auto">
            <a:xfrm>
              <a:off x="5830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82" name="Text Box 1846"/>
            <p:cNvSpPr txBox="1">
              <a:spLocks noChangeAspect="1" noChangeArrowheads="1"/>
            </p:cNvSpPr>
            <p:nvPr/>
          </p:nvSpPr>
          <p:spPr bwMode="auto">
            <a:xfrm>
              <a:off x="5947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83" name="Text Box 1847"/>
            <p:cNvSpPr txBox="1">
              <a:spLocks noChangeAspect="1" noChangeArrowheads="1"/>
            </p:cNvSpPr>
            <p:nvPr/>
          </p:nvSpPr>
          <p:spPr bwMode="auto">
            <a:xfrm>
              <a:off x="6077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84" name="Text Box 1848"/>
            <p:cNvSpPr txBox="1">
              <a:spLocks noChangeAspect="1" noChangeArrowheads="1"/>
            </p:cNvSpPr>
            <p:nvPr/>
          </p:nvSpPr>
          <p:spPr bwMode="auto">
            <a:xfrm>
              <a:off x="6207" y="3562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85" name="Text Box 1849"/>
            <p:cNvSpPr txBox="1">
              <a:spLocks noChangeAspect="1" noChangeArrowheads="1"/>
            </p:cNvSpPr>
            <p:nvPr/>
          </p:nvSpPr>
          <p:spPr bwMode="auto">
            <a:xfrm>
              <a:off x="6271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86" name="Text Box 1850"/>
            <p:cNvSpPr txBox="1">
              <a:spLocks noChangeAspect="1" noChangeArrowheads="1"/>
            </p:cNvSpPr>
            <p:nvPr/>
          </p:nvSpPr>
          <p:spPr bwMode="auto">
            <a:xfrm>
              <a:off x="6401" y="3618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00F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387" name="Text Box 1851"/>
            <p:cNvSpPr txBox="1">
              <a:spLocks noChangeAspect="1" noChangeArrowheads="1"/>
            </p:cNvSpPr>
            <p:nvPr/>
          </p:nvSpPr>
          <p:spPr bwMode="auto">
            <a:xfrm>
              <a:off x="2737" y="3840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88" name="Text Box 1852"/>
            <p:cNvSpPr txBox="1">
              <a:spLocks noChangeAspect="1" noChangeArrowheads="1"/>
            </p:cNvSpPr>
            <p:nvPr/>
          </p:nvSpPr>
          <p:spPr bwMode="auto">
            <a:xfrm>
              <a:off x="2883" y="3843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389" name="Text Box 1853"/>
            <p:cNvSpPr txBox="1">
              <a:spLocks noChangeAspect="1" noChangeArrowheads="1"/>
            </p:cNvSpPr>
            <p:nvPr/>
          </p:nvSpPr>
          <p:spPr bwMode="auto">
            <a:xfrm>
              <a:off x="2948" y="3899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390" name="Text Box 1854"/>
            <p:cNvSpPr txBox="1">
              <a:spLocks noChangeAspect="1" noChangeArrowheads="1"/>
            </p:cNvSpPr>
            <p:nvPr/>
          </p:nvSpPr>
          <p:spPr bwMode="auto">
            <a:xfrm>
              <a:off x="3065" y="3899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391" name="Text Box 1855"/>
            <p:cNvSpPr txBox="1">
              <a:spLocks noChangeAspect="1" noChangeArrowheads="1"/>
            </p:cNvSpPr>
            <p:nvPr/>
          </p:nvSpPr>
          <p:spPr bwMode="auto">
            <a:xfrm>
              <a:off x="3182" y="3975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392" name="Text Box 1856"/>
            <p:cNvSpPr txBox="1">
              <a:spLocks noChangeAspect="1" noChangeArrowheads="1"/>
            </p:cNvSpPr>
            <p:nvPr/>
          </p:nvSpPr>
          <p:spPr bwMode="auto">
            <a:xfrm>
              <a:off x="3325" y="3840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393" name="Text Box 1857"/>
            <p:cNvSpPr txBox="1">
              <a:spLocks noChangeAspect="1" noChangeArrowheads="1"/>
            </p:cNvSpPr>
            <p:nvPr/>
          </p:nvSpPr>
          <p:spPr bwMode="auto">
            <a:xfrm>
              <a:off x="3471" y="3899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67394" name="Text Box 1858"/>
            <p:cNvSpPr txBox="1">
              <a:spLocks noChangeAspect="1" noChangeArrowheads="1"/>
            </p:cNvSpPr>
            <p:nvPr/>
          </p:nvSpPr>
          <p:spPr bwMode="auto">
            <a:xfrm>
              <a:off x="3601" y="3975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395" name="Text Box 1859"/>
            <p:cNvSpPr txBox="1">
              <a:spLocks noChangeAspect="1" noChangeArrowheads="1"/>
            </p:cNvSpPr>
            <p:nvPr/>
          </p:nvSpPr>
          <p:spPr bwMode="auto">
            <a:xfrm>
              <a:off x="3744" y="3840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67396" name="Text Box 1860"/>
            <p:cNvSpPr txBox="1">
              <a:spLocks noChangeAspect="1" noChangeArrowheads="1"/>
            </p:cNvSpPr>
            <p:nvPr/>
          </p:nvSpPr>
          <p:spPr bwMode="auto">
            <a:xfrm>
              <a:off x="3900" y="3899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397" name="Text Box 1861"/>
            <p:cNvSpPr txBox="1">
              <a:spLocks noChangeAspect="1" noChangeArrowheads="1"/>
            </p:cNvSpPr>
            <p:nvPr/>
          </p:nvSpPr>
          <p:spPr bwMode="auto">
            <a:xfrm>
              <a:off x="4004" y="3899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398" name="Text Box 1862"/>
            <p:cNvSpPr txBox="1">
              <a:spLocks noChangeAspect="1" noChangeArrowheads="1"/>
            </p:cNvSpPr>
            <p:nvPr/>
          </p:nvSpPr>
          <p:spPr bwMode="auto">
            <a:xfrm>
              <a:off x="4134" y="3975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399" name="Text Box 1863"/>
            <p:cNvSpPr txBox="1">
              <a:spLocks noChangeAspect="1" noChangeArrowheads="1"/>
            </p:cNvSpPr>
            <p:nvPr/>
          </p:nvSpPr>
          <p:spPr bwMode="auto">
            <a:xfrm>
              <a:off x="4277" y="3840"/>
              <a:ext cx="1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J</a:t>
              </a:r>
            </a:p>
          </p:txBody>
        </p:sp>
        <p:sp>
          <p:nvSpPr>
            <p:cNvPr id="67400" name="Text Box 1864"/>
            <p:cNvSpPr txBox="1">
              <a:spLocks noChangeAspect="1" noChangeArrowheads="1"/>
            </p:cNvSpPr>
            <p:nvPr/>
          </p:nvSpPr>
          <p:spPr bwMode="auto">
            <a:xfrm>
              <a:off x="4403" y="3975"/>
              <a:ext cx="65" cy="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:</a:t>
              </a:r>
            </a:p>
          </p:txBody>
        </p:sp>
        <p:sp>
          <p:nvSpPr>
            <p:cNvPr id="67401" name="Text Box 1865"/>
            <p:cNvSpPr txBox="1">
              <a:spLocks noChangeAspect="1" noChangeArrowheads="1"/>
            </p:cNvSpPr>
            <p:nvPr/>
          </p:nvSpPr>
          <p:spPr bwMode="auto">
            <a:xfrm>
              <a:off x="4468" y="3840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402" name="Text Box 1866"/>
            <p:cNvSpPr txBox="1">
              <a:spLocks noChangeAspect="1" noChangeArrowheads="1"/>
            </p:cNvSpPr>
            <p:nvPr/>
          </p:nvSpPr>
          <p:spPr bwMode="auto">
            <a:xfrm>
              <a:off x="4643" y="3837"/>
              <a:ext cx="7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403" name="Text Box 1867"/>
            <p:cNvSpPr txBox="1">
              <a:spLocks noChangeAspect="1" noChangeArrowheads="1"/>
            </p:cNvSpPr>
            <p:nvPr/>
          </p:nvSpPr>
          <p:spPr bwMode="auto">
            <a:xfrm>
              <a:off x="4718" y="3899"/>
              <a:ext cx="11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latin typeface="cmmi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404" name="Text Box 1868"/>
            <p:cNvSpPr txBox="1">
              <a:spLocks noChangeAspect="1" noChangeArrowheads="1"/>
            </p:cNvSpPr>
            <p:nvPr/>
          </p:nvSpPr>
          <p:spPr bwMode="auto">
            <a:xfrm>
              <a:off x="4837" y="3899"/>
              <a:ext cx="113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405" name="Text Box 1869"/>
            <p:cNvSpPr txBox="1">
              <a:spLocks noChangeAspect="1" noChangeArrowheads="1"/>
            </p:cNvSpPr>
            <p:nvPr/>
          </p:nvSpPr>
          <p:spPr bwMode="auto">
            <a:xfrm>
              <a:off x="4951" y="3899"/>
              <a:ext cx="10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406" name="Text Box 1870"/>
            <p:cNvSpPr txBox="1">
              <a:spLocks noChangeAspect="1" noChangeArrowheads="1"/>
            </p:cNvSpPr>
            <p:nvPr/>
          </p:nvSpPr>
          <p:spPr bwMode="auto">
            <a:xfrm>
              <a:off x="5063" y="3845"/>
              <a:ext cx="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44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407" name="Text Box 1871"/>
            <p:cNvSpPr txBox="1">
              <a:spLocks noChangeAspect="1" noChangeArrowheads="1"/>
            </p:cNvSpPr>
            <p:nvPr/>
          </p:nvSpPr>
          <p:spPr bwMode="auto">
            <a:xfrm>
              <a:off x="5143" y="3856"/>
              <a:ext cx="8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408" name="Text Box 1872"/>
            <p:cNvSpPr txBox="1">
              <a:spLocks noChangeAspect="1" noChangeArrowheads="1"/>
            </p:cNvSpPr>
            <p:nvPr/>
          </p:nvSpPr>
          <p:spPr bwMode="auto">
            <a:xfrm>
              <a:off x="5228" y="3837"/>
              <a:ext cx="13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409" name="Text Box 1873"/>
            <p:cNvSpPr txBox="1">
              <a:spLocks noChangeAspect="1" noChangeArrowheads="1"/>
            </p:cNvSpPr>
            <p:nvPr/>
          </p:nvSpPr>
          <p:spPr bwMode="auto">
            <a:xfrm>
              <a:off x="5363" y="3899"/>
              <a:ext cx="20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latin typeface="cmmi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67410" name="Text Box 1874"/>
            <p:cNvSpPr txBox="1">
              <a:spLocks noChangeAspect="1" noChangeArrowheads="1"/>
            </p:cNvSpPr>
            <p:nvPr/>
          </p:nvSpPr>
          <p:spPr bwMode="auto">
            <a:xfrm>
              <a:off x="5568" y="3899"/>
              <a:ext cx="11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mi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411" name="Text Box 1875"/>
            <p:cNvSpPr txBox="1">
              <a:spLocks noChangeAspect="1" noChangeArrowheads="1"/>
            </p:cNvSpPr>
            <p:nvPr/>
          </p:nvSpPr>
          <p:spPr bwMode="auto">
            <a:xfrm>
              <a:off x="5755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412" name="Text Box 1876"/>
            <p:cNvSpPr txBox="1">
              <a:spLocks noChangeAspect="1" noChangeArrowheads="1"/>
            </p:cNvSpPr>
            <p:nvPr/>
          </p:nvSpPr>
          <p:spPr bwMode="auto">
            <a:xfrm>
              <a:off x="5872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 dirty="0">
                  <a:latin typeface="cmr10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7413" name="Text Box 1877"/>
            <p:cNvSpPr txBox="1">
              <a:spLocks noChangeAspect="1" noChangeArrowheads="1"/>
            </p:cNvSpPr>
            <p:nvPr/>
          </p:nvSpPr>
          <p:spPr bwMode="auto">
            <a:xfrm>
              <a:off x="5989" y="3824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(</a:t>
              </a:r>
            </a:p>
          </p:txBody>
        </p:sp>
        <p:sp>
          <p:nvSpPr>
            <p:cNvPr id="67414" name="Text Box 1878"/>
            <p:cNvSpPr txBox="1">
              <a:spLocks noChangeAspect="1" noChangeArrowheads="1"/>
            </p:cNvSpPr>
            <p:nvPr/>
          </p:nvSpPr>
          <p:spPr bwMode="auto">
            <a:xfrm>
              <a:off x="6080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2</a:t>
              </a:r>
            </a:p>
          </p:txBody>
        </p:sp>
        <p:sp>
          <p:nvSpPr>
            <p:cNvPr id="67415" name="Text Box 1879"/>
            <p:cNvSpPr txBox="1">
              <a:spLocks noChangeAspect="1" noChangeArrowheads="1"/>
            </p:cNvSpPr>
            <p:nvPr/>
          </p:nvSpPr>
          <p:spPr bwMode="auto">
            <a:xfrm>
              <a:off x="6197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416" name="Text Box 1880"/>
            <p:cNvSpPr txBox="1">
              <a:spLocks noChangeAspect="1" noChangeArrowheads="1"/>
            </p:cNvSpPr>
            <p:nvPr/>
          </p:nvSpPr>
          <p:spPr bwMode="auto">
            <a:xfrm>
              <a:off x="6314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417" name="Text Box 1881"/>
            <p:cNvSpPr txBox="1">
              <a:spLocks noChangeAspect="1" noChangeArrowheads="1"/>
            </p:cNvSpPr>
            <p:nvPr/>
          </p:nvSpPr>
          <p:spPr bwMode="auto">
            <a:xfrm>
              <a:off x="6431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7418" name="Text Box 1882"/>
            <p:cNvSpPr txBox="1">
              <a:spLocks noChangeAspect="1" noChangeArrowheads="1"/>
            </p:cNvSpPr>
            <p:nvPr/>
          </p:nvSpPr>
          <p:spPr bwMode="auto">
            <a:xfrm>
              <a:off x="6548" y="3824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67419" name="Text Box 1883"/>
            <p:cNvSpPr txBox="1">
              <a:spLocks noChangeAspect="1" noChangeArrowheads="1"/>
            </p:cNvSpPr>
            <p:nvPr/>
          </p:nvSpPr>
          <p:spPr bwMode="auto">
            <a:xfrm>
              <a:off x="6639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420" name="Text Box 1884"/>
            <p:cNvSpPr txBox="1">
              <a:spLocks noChangeAspect="1" noChangeArrowheads="1"/>
            </p:cNvSpPr>
            <p:nvPr/>
          </p:nvSpPr>
          <p:spPr bwMode="auto">
            <a:xfrm>
              <a:off x="6756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421" name="Text Box 1885"/>
            <p:cNvSpPr txBox="1">
              <a:spLocks noChangeAspect="1" noChangeArrowheads="1"/>
            </p:cNvSpPr>
            <p:nvPr/>
          </p:nvSpPr>
          <p:spPr bwMode="auto">
            <a:xfrm>
              <a:off x="6873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422" name="Text Box 1886"/>
            <p:cNvSpPr txBox="1">
              <a:spLocks noChangeAspect="1" noChangeArrowheads="1"/>
            </p:cNvSpPr>
            <p:nvPr/>
          </p:nvSpPr>
          <p:spPr bwMode="auto">
            <a:xfrm>
              <a:off x="6990" y="3899"/>
              <a:ext cx="78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67423" name="Text Box 1887"/>
            <p:cNvSpPr txBox="1">
              <a:spLocks noChangeAspect="1" noChangeArrowheads="1"/>
            </p:cNvSpPr>
            <p:nvPr/>
          </p:nvSpPr>
          <p:spPr bwMode="auto">
            <a:xfrm>
              <a:off x="7068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424" name="Text Box 1888"/>
            <p:cNvSpPr txBox="1">
              <a:spLocks noChangeAspect="1" noChangeArrowheads="1"/>
            </p:cNvSpPr>
            <p:nvPr/>
          </p:nvSpPr>
          <p:spPr bwMode="auto">
            <a:xfrm>
              <a:off x="7184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425" name="Text Box 1889"/>
            <p:cNvSpPr txBox="1">
              <a:spLocks noChangeAspect="1" noChangeArrowheads="1"/>
            </p:cNvSpPr>
            <p:nvPr/>
          </p:nvSpPr>
          <p:spPr bwMode="auto">
            <a:xfrm>
              <a:off x="7301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426" name="Rectangle 1890"/>
            <p:cNvSpPr>
              <a:spLocks noChangeAspect="1" noChangeArrowheads="1"/>
            </p:cNvSpPr>
            <p:nvPr/>
          </p:nvSpPr>
          <p:spPr bwMode="auto">
            <a:xfrm>
              <a:off x="2399" y="1591"/>
              <a:ext cx="5019" cy="246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04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3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7968-656F-441D-96EB-5B997F429A3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3970" name="Freeform 2"/>
          <p:cNvSpPr>
            <a:spLocks/>
          </p:cNvSpPr>
          <p:nvPr/>
        </p:nvSpPr>
        <p:spPr bwMode="auto">
          <a:xfrm>
            <a:off x="6262688" y="3119438"/>
            <a:ext cx="2097087" cy="2430462"/>
          </a:xfrm>
          <a:custGeom>
            <a:avLst/>
            <a:gdLst>
              <a:gd name="T0" fmla="*/ 863 w 1321"/>
              <a:gd name="T1" fmla="*/ 0 h 1531"/>
              <a:gd name="T2" fmla="*/ 1320 w 1321"/>
              <a:gd name="T3" fmla="*/ 518 h 1531"/>
              <a:gd name="T4" fmla="*/ 1230 w 1321"/>
              <a:gd name="T5" fmla="*/ 975 h 1531"/>
              <a:gd name="T6" fmla="*/ 990 w 1321"/>
              <a:gd name="T7" fmla="*/ 1530 h 1531"/>
              <a:gd name="T8" fmla="*/ 0 w 1321"/>
              <a:gd name="T9" fmla="*/ 1028 h 1531"/>
              <a:gd name="T10" fmla="*/ 135 w 1321"/>
              <a:gd name="T11" fmla="*/ 518 h 1531"/>
              <a:gd name="T12" fmla="*/ 863 w 1321"/>
              <a:gd name="T13" fmla="*/ 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1" h="1531">
                <a:moveTo>
                  <a:pt x="863" y="0"/>
                </a:moveTo>
                <a:lnTo>
                  <a:pt x="1320" y="518"/>
                </a:lnTo>
                <a:lnTo>
                  <a:pt x="1230" y="975"/>
                </a:lnTo>
                <a:lnTo>
                  <a:pt x="990" y="1530"/>
                </a:lnTo>
                <a:lnTo>
                  <a:pt x="0" y="1028"/>
                </a:lnTo>
                <a:lnTo>
                  <a:pt x="135" y="518"/>
                </a:lnTo>
                <a:lnTo>
                  <a:pt x="86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172200" cy="1143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AU" altLang="zh-TW">
                <a:ea typeface="新細明體" charset="-120"/>
              </a:rPr>
              <a:t>The Sugiyama </a:t>
            </a:r>
            <a:r>
              <a:rPr lang="en-US" altLang="zh-TW">
                <a:ea typeface="新細明體" charset="-120"/>
              </a:rPr>
              <a:t>method</a:t>
            </a:r>
            <a:r>
              <a:rPr lang="en-AU" altLang="zh-TW">
                <a:ea typeface="新細明體" charset="-120"/>
              </a:rPr>
              <a:t>: </a:t>
            </a:r>
            <a:br>
              <a:rPr lang="en-AU" altLang="zh-TW">
                <a:ea typeface="新細明體" charset="-120"/>
              </a:rPr>
            </a:br>
            <a:r>
              <a:rPr lang="en-AU" altLang="zh-TW">
                <a:ea typeface="新細明體" charset="-120"/>
              </a:rPr>
              <a:t>4 steps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4806950" cy="427355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zh-TW" sz="2800">
                <a:ea typeface="新細明體" charset="-120"/>
              </a:rPr>
              <a:t>1. Eliminate directed cycles.</a:t>
            </a:r>
          </a:p>
          <a:p>
            <a:pPr>
              <a:lnSpc>
                <a:spcPct val="90000"/>
              </a:lnSpc>
            </a:pPr>
            <a:endParaRPr lang="en-AU" altLang="zh-TW" sz="280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AU" altLang="zh-TW" sz="2800">
                <a:ea typeface="新細明體" charset="-120"/>
              </a:rPr>
              <a:t>2. Place each node into a layer.</a:t>
            </a:r>
          </a:p>
          <a:p>
            <a:pPr>
              <a:lnSpc>
                <a:spcPct val="90000"/>
              </a:lnSpc>
            </a:pPr>
            <a:endParaRPr lang="en-AU" altLang="zh-TW" sz="280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AU" altLang="zh-TW" sz="2800" b="1" i="1">
                <a:ea typeface="新細明體" charset="-120"/>
              </a:rPr>
              <a:t>3. Order the nodes within each layer to avoid edge crossings.</a:t>
            </a:r>
          </a:p>
          <a:p>
            <a:pPr>
              <a:lnSpc>
                <a:spcPct val="90000"/>
              </a:lnSpc>
            </a:pPr>
            <a:endParaRPr lang="en-AU" altLang="zh-TW" sz="2800" b="1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AU" altLang="zh-TW" sz="2800">
                <a:ea typeface="新細明體" charset="-120"/>
              </a:rPr>
              <a:t>4. Straighten the long edges.</a:t>
            </a: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572125" y="3143250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5548313" y="1670050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5534025" y="2365375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5534025" y="3956050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5534025" y="4708525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5534025" y="5561013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9" name="Freeform 11"/>
          <p:cNvSpPr>
            <a:spLocks/>
          </p:cNvSpPr>
          <p:nvPr/>
        </p:nvSpPr>
        <p:spPr bwMode="auto">
          <a:xfrm>
            <a:off x="5919788" y="1670050"/>
            <a:ext cx="2630487" cy="3902075"/>
          </a:xfrm>
          <a:custGeom>
            <a:avLst/>
            <a:gdLst>
              <a:gd name="T0" fmla="*/ 180 w 1657"/>
              <a:gd name="T1" fmla="*/ 0 h 2458"/>
              <a:gd name="T2" fmla="*/ 0 w 1657"/>
              <a:gd name="T3" fmla="*/ 450 h 2458"/>
              <a:gd name="T4" fmla="*/ 0 w 1657"/>
              <a:gd name="T5" fmla="*/ 1449 h 2458"/>
              <a:gd name="T6" fmla="*/ 216 w 1657"/>
              <a:gd name="T7" fmla="*/ 1926 h 2458"/>
              <a:gd name="T8" fmla="*/ 585 w 1657"/>
              <a:gd name="T9" fmla="*/ 2457 h 2458"/>
              <a:gd name="T10" fmla="*/ 810 w 1657"/>
              <a:gd name="T11" fmla="*/ 1917 h 2458"/>
              <a:gd name="T12" fmla="*/ 1152 w 1657"/>
              <a:gd name="T13" fmla="*/ 2448 h 2458"/>
              <a:gd name="T14" fmla="*/ 839 w 1657"/>
              <a:gd name="T15" fmla="*/ 1933 h 2458"/>
              <a:gd name="T16" fmla="*/ 1656 w 1657"/>
              <a:gd name="T17" fmla="*/ 1446 h 2458"/>
              <a:gd name="T18" fmla="*/ 1656 w 1657"/>
              <a:gd name="T19" fmla="*/ 943 h 2458"/>
              <a:gd name="T20" fmla="*/ 1368 w 1657"/>
              <a:gd name="T21" fmla="*/ 441 h 2458"/>
              <a:gd name="T22" fmla="*/ 999 w 1657"/>
              <a:gd name="T23" fmla="*/ 0 h 2458"/>
              <a:gd name="T24" fmla="*/ 963 w 1657"/>
              <a:gd name="T25" fmla="*/ 450 h 2458"/>
              <a:gd name="T26" fmla="*/ 1080 w 1657"/>
              <a:gd name="T27" fmla="*/ 927 h 2458"/>
              <a:gd name="T28" fmla="*/ 828 w 1657"/>
              <a:gd name="T29" fmla="*/ 1953 h 2458"/>
              <a:gd name="T30" fmla="*/ 711 w 1657"/>
              <a:gd name="T31" fmla="*/ 1431 h 2458"/>
              <a:gd name="T32" fmla="*/ 711 w 1657"/>
              <a:gd name="T33" fmla="*/ 928 h 2458"/>
              <a:gd name="T34" fmla="*/ 504 w 1657"/>
              <a:gd name="T35" fmla="*/ 441 h 2458"/>
              <a:gd name="T36" fmla="*/ 180 w 1657"/>
              <a:gd name="T37" fmla="*/ 0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7" h="2458">
                <a:moveTo>
                  <a:pt x="180" y="0"/>
                </a:moveTo>
                <a:lnTo>
                  <a:pt x="0" y="450"/>
                </a:lnTo>
                <a:lnTo>
                  <a:pt x="0" y="1449"/>
                </a:lnTo>
                <a:lnTo>
                  <a:pt x="216" y="1926"/>
                </a:lnTo>
                <a:lnTo>
                  <a:pt x="585" y="2457"/>
                </a:lnTo>
                <a:lnTo>
                  <a:pt x="810" y="1917"/>
                </a:lnTo>
                <a:lnTo>
                  <a:pt x="1152" y="2448"/>
                </a:lnTo>
                <a:lnTo>
                  <a:pt x="839" y="1933"/>
                </a:lnTo>
                <a:lnTo>
                  <a:pt x="1656" y="1446"/>
                </a:lnTo>
                <a:lnTo>
                  <a:pt x="1656" y="943"/>
                </a:lnTo>
                <a:lnTo>
                  <a:pt x="1368" y="441"/>
                </a:lnTo>
                <a:lnTo>
                  <a:pt x="999" y="0"/>
                </a:lnTo>
                <a:lnTo>
                  <a:pt x="963" y="450"/>
                </a:lnTo>
                <a:lnTo>
                  <a:pt x="1080" y="927"/>
                </a:lnTo>
                <a:lnTo>
                  <a:pt x="828" y="1953"/>
                </a:lnTo>
                <a:lnTo>
                  <a:pt x="711" y="1431"/>
                </a:lnTo>
                <a:lnTo>
                  <a:pt x="711" y="928"/>
                </a:lnTo>
                <a:lnTo>
                  <a:pt x="504" y="441"/>
                </a:lnTo>
                <a:lnTo>
                  <a:pt x="18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980" name="Freeform 12"/>
          <p:cNvSpPr>
            <a:spLocks/>
          </p:cNvSpPr>
          <p:nvPr/>
        </p:nvSpPr>
        <p:spPr bwMode="auto">
          <a:xfrm>
            <a:off x="5919788" y="1684338"/>
            <a:ext cx="1573212" cy="3059112"/>
          </a:xfrm>
          <a:custGeom>
            <a:avLst/>
            <a:gdLst>
              <a:gd name="T0" fmla="*/ 990 w 991"/>
              <a:gd name="T1" fmla="*/ 0 h 1927"/>
              <a:gd name="T2" fmla="*/ 504 w 991"/>
              <a:gd name="T3" fmla="*/ 423 h 1927"/>
              <a:gd name="T4" fmla="*/ 234 w 991"/>
              <a:gd name="T5" fmla="*/ 900 h 1927"/>
              <a:gd name="T6" fmla="*/ 234 w 991"/>
              <a:gd name="T7" fmla="*/ 1926 h 1927"/>
              <a:gd name="T8" fmla="*/ 711 w 991"/>
              <a:gd name="T9" fmla="*/ 1422 h 1927"/>
              <a:gd name="T10" fmla="*/ 234 w 991"/>
              <a:gd name="T11" fmla="*/ 900 h 1927"/>
              <a:gd name="T12" fmla="*/ 0 w 991"/>
              <a:gd name="T13" fmla="*/ 432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1" h="1927">
                <a:moveTo>
                  <a:pt x="990" y="0"/>
                </a:moveTo>
                <a:lnTo>
                  <a:pt x="504" y="423"/>
                </a:lnTo>
                <a:lnTo>
                  <a:pt x="234" y="900"/>
                </a:lnTo>
                <a:lnTo>
                  <a:pt x="234" y="1926"/>
                </a:lnTo>
                <a:lnTo>
                  <a:pt x="711" y="1422"/>
                </a:lnTo>
                <a:lnTo>
                  <a:pt x="234" y="900"/>
                </a:lnTo>
                <a:lnTo>
                  <a:pt x="0" y="4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981" name="Freeform 13"/>
          <p:cNvSpPr>
            <a:spLocks/>
          </p:cNvSpPr>
          <p:nvPr/>
        </p:nvSpPr>
        <p:spPr bwMode="auto">
          <a:xfrm>
            <a:off x="6677025" y="2370138"/>
            <a:ext cx="1201738" cy="2344737"/>
          </a:xfrm>
          <a:custGeom>
            <a:avLst/>
            <a:gdLst>
              <a:gd name="T0" fmla="*/ 0 w 757"/>
              <a:gd name="T1" fmla="*/ 0 h 1477"/>
              <a:gd name="T2" fmla="*/ 594 w 757"/>
              <a:gd name="T3" fmla="*/ 477 h 1477"/>
              <a:gd name="T4" fmla="*/ 756 w 757"/>
              <a:gd name="T5" fmla="*/ 1008 h 1477"/>
              <a:gd name="T6" fmla="*/ 360 w 757"/>
              <a:gd name="T7" fmla="*/ 1476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7" h="1477">
                <a:moveTo>
                  <a:pt x="0" y="0"/>
                </a:moveTo>
                <a:lnTo>
                  <a:pt x="594" y="477"/>
                </a:lnTo>
                <a:lnTo>
                  <a:pt x="756" y="1008"/>
                </a:lnTo>
                <a:lnTo>
                  <a:pt x="360" y="14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982" name="Freeform 14"/>
          <p:cNvSpPr>
            <a:spLocks/>
          </p:cNvSpPr>
          <p:nvPr/>
        </p:nvSpPr>
        <p:spPr bwMode="auto">
          <a:xfrm>
            <a:off x="7877175" y="3970338"/>
            <a:ext cx="287338" cy="715962"/>
          </a:xfrm>
          <a:custGeom>
            <a:avLst/>
            <a:gdLst>
              <a:gd name="T0" fmla="*/ 0 w 181"/>
              <a:gd name="T1" fmla="*/ 0 h 451"/>
              <a:gd name="T2" fmla="*/ 180 w 181"/>
              <a:gd name="T3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1" h="451">
                <a:moveTo>
                  <a:pt x="0" y="0"/>
                </a:moveTo>
                <a:lnTo>
                  <a:pt x="180" y="45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983" name="AutoShape 15"/>
          <p:cNvSpPr>
            <a:spLocks noChangeArrowheads="1"/>
          </p:cNvSpPr>
          <p:nvPr/>
        </p:nvSpPr>
        <p:spPr bwMode="auto">
          <a:xfrm>
            <a:off x="5873750" y="15621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4" name="AutoShape 16"/>
          <p:cNvSpPr>
            <a:spLocks noChangeArrowheads="1"/>
          </p:cNvSpPr>
          <p:nvPr/>
        </p:nvSpPr>
        <p:spPr bwMode="auto">
          <a:xfrm>
            <a:off x="7143750" y="1587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5" name="AutoShape 17"/>
          <p:cNvSpPr>
            <a:spLocks noChangeArrowheads="1"/>
          </p:cNvSpPr>
          <p:nvPr/>
        </p:nvSpPr>
        <p:spPr bwMode="auto">
          <a:xfrm>
            <a:off x="6467475" y="22606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6" name="AutoShape 18"/>
          <p:cNvSpPr>
            <a:spLocks noChangeArrowheads="1"/>
          </p:cNvSpPr>
          <p:nvPr/>
        </p:nvSpPr>
        <p:spPr bwMode="auto">
          <a:xfrm>
            <a:off x="5607050" y="22606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7" name="AutoShape 19"/>
          <p:cNvSpPr>
            <a:spLocks noChangeArrowheads="1"/>
          </p:cNvSpPr>
          <p:nvPr/>
        </p:nvSpPr>
        <p:spPr bwMode="auto">
          <a:xfrm>
            <a:off x="7727950" y="22479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8" name="AutoShape 20"/>
          <p:cNvSpPr>
            <a:spLocks noChangeArrowheads="1"/>
          </p:cNvSpPr>
          <p:nvPr/>
        </p:nvSpPr>
        <p:spPr bwMode="auto">
          <a:xfrm>
            <a:off x="7245350" y="30226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9" name="AutoShape 21"/>
          <p:cNvSpPr>
            <a:spLocks noChangeArrowheads="1"/>
          </p:cNvSpPr>
          <p:nvPr/>
        </p:nvSpPr>
        <p:spPr bwMode="auto">
          <a:xfrm>
            <a:off x="6051550" y="2984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0" name="AutoShape 22"/>
          <p:cNvSpPr>
            <a:spLocks noChangeArrowheads="1"/>
          </p:cNvSpPr>
          <p:nvPr/>
        </p:nvSpPr>
        <p:spPr bwMode="auto">
          <a:xfrm>
            <a:off x="6686550" y="38481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1" name="AutoShape 23"/>
          <p:cNvSpPr>
            <a:spLocks noChangeArrowheads="1"/>
          </p:cNvSpPr>
          <p:nvPr/>
        </p:nvSpPr>
        <p:spPr bwMode="auto">
          <a:xfrm>
            <a:off x="7537450" y="3851275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2" name="AutoShape 24"/>
          <p:cNvSpPr>
            <a:spLocks noChangeArrowheads="1"/>
          </p:cNvSpPr>
          <p:nvPr/>
        </p:nvSpPr>
        <p:spPr bwMode="auto">
          <a:xfrm>
            <a:off x="7842250" y="46101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3" name="AutoShape 25"/>
          <p:cNvSpPr>
            <a:spLocks noChangeArrowheads="1"/>
          </p:cNvSpPr>
          <p:nvPr/>
        </p:nvSpPr>
        <p:spPr bwMode="auto">
          <a:xfrm>
            <a:off x="6889750" y="46101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4" name="AutoShape 26"/>
          <p:cNvSpPr>
            <a:spLocks noChangeArrowheads="1"/>
          </p:cNvSpPr>
          <p:nvPr/>
        </p:nvSpPr>
        <p:spPr bwMode="auto">
          <a:xfrm>
            <a:off x="5949950" y="46355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5" name="AutoShape 27"/>
          <p:cNvSpPr>
            <a:spLocks noChangeArrowheads="1"/>
          </p:cNvSpPr>
          <p:nvPr/>
        </p:nvSpPr>
        <p:spPr bwMode="auto">
          <a:xfrm>
            <a:off x="7499350" y="54483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6" name="AutoShape 28"/>
          <p:cNvSpPr>
            <a:spLocks noChangeArrowheads="1"/>
          </p:cNvSpPr>
          <p:nvPr/>
        </p:nvSpPr>
        <p:spPr bwMode="auto">
          <a:xfrm>
            <a:off x="6534150" y="5435600"/>
            <a:ext cx="635000" cy="2159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t>Slide </a:t>
            </a:r>
            <a:fld id="{189D7F0C-9CA0-4770-BABD-605C205CDF56}" type="slidenum">
              <a:rPr lang="en-AU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pPr algn="r"/>
              <a:t>20</a:t>
            </a:fld>
            <a:endParaRPr lang="en-AU" altLang="zh-TW" sz="1400">
              <a:solidFill>
                <a:srgbClr val="969696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69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B08B-A082-41BA-A01D-5DEECED80837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1058863" y="2249488"/>
            <a:ext cx="1536700" cy="78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AU" altLang="zh-TW" sz="3600">
                <a:ea typeface="新細明體" charset="-120"/>
              </a:rPr>
              <a:t>Sugiyama Step 3: </a:t>
            </a:r>
            <a:br>
              <a:rPr lang="en-AU" altLang="zh-TW" sz="3600">
                <a:ea typeface="新細明體" charset="-120"/>
              </a:rPr>
            </a:br>
            <a:r>
              <a:rPr lang="en-AU" altLang="zh-TW" sz="3600">
                <a:ea typeface="新細明體" charset="-120"/>
              </a:rPr>
              <a:t>order the nodes within each layer</a:t>
            </a:r>
          </a:p>
        </p:txBody>
      </p:sp>
      <p:sp>
        <p:nvSpPr>
          <p:cNvPr id="84996" name="Freeform 4"/>
          <p:cNvSpPr>
            <a:spLocks/>
          </p:cNvSpPr>
          <p:nvPr/>
        </p:nvSpPr>
        <p:spPr bwMode="auto">
          <a:xfrm>
            <a:off x="2260600" y="3032125"/>
            <a:ext cx="1128713" cy="2430463"/>
          </a:xfrm>
          <a:custGeom>
            <a:avLst/>
            <a:gdLst>
              <a:gd name="T0" fmla="*/ 253 w 711"/>
              <a:gd name="T1" fmla="*/ 0 h 1531"/>
              <a:gd name="T2" fmla="*/ 710 w 711"/>
              <a:gd name="T3" fmla="*/ 518 h 1531"/>
              <a:gd name="T4" fmla="*/ 620 w 711"/>
              <a:gd name="T5" fmla="*/ 975 h 1531"/>
              <a:gd name="T6" fmla="*/ 380 w 711"/>
              <a:gd name="T7" fmla="*/ 1530 h 1531"/>
              <a:gd name="T8" fmla="*/ 0 w 711"/>
              <a:gd name="T9" fmla="*/ 1038 h 1531"/>
              <a:gd name="T10" fmla="*/ 113 w 711"/>
              <a:gd name="T11" fmla="*/ 528 h 1531"/>
              <a:gd name="T12" fmla="*/ 253 w 711"/>
              <a:gd name="T13" fmla="*/ 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1" h="1531">
                <a:moveTo>
                  <a:pt x="253" y="0"/>
                </a:moveTo>
                <a:lnTo>
                  <a:pt x="710" y="518"/>
                </a:lnTo>
                <a:lnTo>
                  <a:pt x="620" y="975"/>
                </a:lnTo>
                <a:lnTo>
                  <a:pt x="380" y="1530"/>
                </a:lnTo>
                <a:lnTo>
                  <a:pt x="0" y="1038"/>
                </a:lnTo>
                <a:lnTo>
                  <a:pt x="113" y="528"/>
                </a:lnTo>
                <a:lnTo>
                  <a:pt x="25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1663" y="3055938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77850" y="1582738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563563" y="2278063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563563" y="3868738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563563" y="4621213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563563" y="5473700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641350" y="1568450"/>
            <a:ext cx="2466975" cy="3916363"/>
          </a:xfrm>
          <a:custGeom>
            <a:avLst/>
            <a:gdLst>
              <a:gd name="T0" fmla="*/ 1178 w 1554"/>
              <a:gd name="T1" fmla="*/ 0 h 2467"/>
              <a:gd name="T2" fmla="*/ 750 w 1554"/>
              <a:gd name="T3" fmla="*/ 435 h 2467"/>
              <a:gd name="T4" fmla="*/ 143 w 1554"/>
              <a:gd name="T5" fmla="*/ 939 h 2467"/>
              <a:gd name="T6" fmla="*/ 128 w 1554"/>
              <a:gd name="T7" fmla="*/ 1450 h 2467"/>
              <a:gd name="T8" fmla="*/ 1035 w 1554"/>
              <a:gd name="T9" fmla="*/ 1960 h 2467"/>
              <a:gd name="T10" fmla="*/ 779 w 1554"/>
              <a:gd name="T11" fmla="*/ 2466 h 2467"/>
              <a:gd name="T12" fmla="*/ 360 w 1554"/>
              <a:gd name="T13" fmla="*/ 1915 h 2467"/>
              <a:gd name="T14" fmla="*/ 481 w 1554"/>
              <a:gd name="T15" fmla="*/ 2042 h 2467"/>
              <a:gd name="T16" fmla="*/ 1346 w 1554"/>
              <a:gd name="T17" fmla="*/ 2457 h 2467"/>
              <a:gd name="T18" fmla="*/ 278 w 1554"/>
              <a:gd name="T19" fmla="*/ 1930 h 2467"/>
              <a:gd name="T20" fmla="*/ 0 w 1554"/>
              <a:gd name="T21" fmla="*/ 1435 h 2467"/>
              <a:gd name="T22" fmla="*/ 0 w 1554"/>
              <a:gd name="T23" fmla="*/ 939 h 2467"/>
              <a:gd name="T24" fmla="*/ 248 w 1554"/>
              <a:gd name="T25" fmla="*/ 435 h 2467"/>
              <a:gd name="T26" fmla="*/ 375 w 1554"/>
              <a:gd name="T27" fmla="*/ 0 h 2467"/>
              <a:gd name="T28" fmla="*/ 1157 w 1554"/>
              <a:gd name="T29" fmla="*/ 459 h 2467"/>
              <a:gd name="T30" fmla="*/ 1274 w 1554"/>
              <a:gd name="T31" fmla="*/ 936 h 2467"/>
              <a:gd name="T32" fmla="*/ 323 w 1554"/>
              <a:gd name="T33" fmla="*/ 1442 h 2467"/>
              <a:gd name="T34" fmla="*/ 308 w 1554"/>
              <a:gd name="T35" fmla="*/ 1930 h 2467"/>
              <a:gd name="T36" fmla="*/ 1396 w 1554"/>
              <a:gd name="T37" fmla="*/ 1472 h 2467"/>
              <a:gd name="T38" fmla="*/ 1553 w 1554"/>
              <a:gd name="T39" fmla="*/ 932 h 2467"/>
              <a:gd name="T40" fmla="*/ 1373 w 1554"/>
              <a:gd name="T41" fmla="*/ 429 h 2467"/>
              <a:gd name="T42" fmla="*/ 1178 w 1554"/>
              <a:gd name="T43" fmla="*/ 0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4" h="2467">
                <a:moveTo>
                  <a:pt x="1178" y="0"/>
                </a:moveTo>
                <a:lnTo>
                  <a:pt x="750" y="435"/>
                </a:lnTo>
                <a:lnTo>
                  <a:pt x="143" y="939"/>
                </a:lnTo>
                <a:lnTo>
                  <a:pt x="128" y="1450"/>
                </a:lnTo>
                <a:lnTo>
                  <a:pt x="1035" y="1960"/>
                </a:lnTo>
                <a:lnTo>
                  <a:pt x="779" y="2466"/>
                </a:lnTo>
                <a:lnTo>
                  <a:pt x="360" y="1915"/>
                </a:lnTo>
                <a:lnTo>
                  <a:pt x="481" y="2042"/>
                </a:lnTo>
                <a:lnTo>
                  <a:pt x="1346" y="2457"/>
                </a:lnTo>
                <a:lnTo>
                  <a:pt x="278" y="1930"/>
                </a:lnTo>
                <a:lnTo>
                  <a:pt x="0" y="1435"/>
                </a:lnTo>
                <a:lnTo>
                  <a:pt x="0" y="939"/>
                </a:lnTo>
                <a:lnTo>
                  <a:pt x="248" y="435"/>
                </a:lnTo>
                <a:lnTo>
                  <a:pt x="375" y="0"/>
                </a:lnTo>
                <a:lnTo>
                  <a:pt x="1157" y="459"/>
                </a:lnTo>
                <a:lnTo>
                  <a:pt x="1274" y="936"/>
                </a:lnTo>
                <a:lnTo>
                  <a:pt x="323" y="1442"/>
                </a:lnTo>
                <a:lnTo>
                  <a:pt x="308" y="1930"/>
                </a:lnTo>
                <a:lnTo>
                  <a:pt x="1396" y="1472"/>
                </a:lnTo>
                <a:lnTo>
                  <a:pt x="1553" y="932"/>
                </a:lnTo>
                <a:lnTo>
                  <a:pt x="1373" y="429"/>
                </a:lnTo>
                <a:lnTo>
                  <a:pt x="117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1260475" y="1568450"/>
            <a:ext cx="1609725" cy="3089275"/>
          </a:xfrm>
          <a:custGeom>
            <a:avLst/>
            <a:gdLst>
              <a:gd name="T0" fmla="*/ 0 w 1014"/>
              <a:gd name="T1" fmla="*/ 0 h 1946"/>
              <a:gd name="T2" fmla="*/ 990 w 1014"/>
              <a:gd name="T3" fmla="*/ 437 h 1946"/>
              <a:gd name="T4" fmla="*/ 38 w 1014"/>
              <a:gd name="T5" fmla="*/ 918 h 1946"/>
              <a:gd name="T6" fmla="*/ 120 w 1014"/>
              <a:gd name="T7" fmla="*/ 1450 h 1946"/>
              <a:gd name="T8" fmla="*/ 660 w 1014"/>
              <a:gd name="T9" fmla="*/ 1945 h 1946"/>
              <a:gd name="T10" fmla="*/ 1013 w 1014"/>
              <a:gd name="T11" fmla="*/ 1450 h 1946"/>
              <a:gd name="T12" fmla="*/ 38 w 1014"/>
              <a:gd name="T13" fmla="*/ 918 h 1946"/>
              <a:gd name="T14" fmla="*/ 353 w 1014"/>
              <a:gd name="T15" fmla="*/ 435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4" h="1946">
                <a:moveTo>
                  <a:pt x="0" y="0"/>
                </a:moveTo>
                <a:lnTo>
                  <a:pt x="990" y="437"/>
                </a:lnTo>
                <a:lnTo>
                  <a:pt x="38" y="918"/>
                </a:lnTo>
                <a:lnTo>
                  <a:pt x="120" y="1450"/>
                </a:lnTo>
                <a:lnTo>
                  <a:pt x="660" y="1945"/>
                </a:lnTo>
                <a:lnTo>
                  <a:pt x="1013" y="1450"/>
                </a:lnTo>
                <a:lnTo>
                  <a:pt x="38" y="918"/>
                </a:lnTo>
                <a:lnTo>
                  <a:pt x="353" y="4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1177925" y="2249488"/>
            <a:ext cx="1647825" cy="2347912"/>
          </a:xfrm>
          <a:custGeom>
            <a:avLst/>
            <a:gdLst>
              <a:gd name="T0" fmla="*/ 1037 w 1038"/>
              <a:gd name="T1" fmla="*/ 0 h 1479"/>
              <a:gd name="T2" fmla="*/ 932 w 1038"/>
              <a:gd name="T3" fmla="*/ 499 h 1479"/>
              <a:gd name="T4" fmla="*/ 563 w 1038"/>
              <a:gd name="T5" fmla="*/ 1027 h 1479"/>
              <a:gd name="T6" fmla="*/ 0 w 1038"/>
              <a:gd name="T7" fmla="*/ 1478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8" h="1479">
                <a:moveTo>
                  <a:pt x="1037" y="0"/>
                </a:moveTo>
                <a:lnTo>
                  <a:pt x="932" y="499"/>
                </a:lnTo>
                <a:lnTo>
                  <a:pt x="563" y="1027"/>
                </a:lnTo>
                <a:lnTo>
                  <a:pt x="0" y="14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06" name="Freeform 14"/>
          <p:cNvSpPr>
            <a:spLocks/>
          </p:cNvSpPr>
          <p:nvPr/>
        </p:nvSpPr>
        <p:spPr bwMode="auto">
          <a:xfrm>
            <a:off x="2058988" y="3857625"/>
            <a:ext cx="1135062" cy="741363"/>
          </a:xfrm>
          <a:custGeom>
            <a:avLst/>
            <a:gdLst>
              <a:gd name="T0" fmla="*/ 0 w 715"/>
              <a:gd name="T1" fmla="*/ 0 h 467"/>
              <a:gd name="T2" fmla="*/ 714 w 715"/>
              <a:gd name="T3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5" h="467">
                <a:moveTo>
                  <a:pt x="0" y="0"/>
                </a:moveTo>
                <a:lnTo>
                  <a:pt x="714" y="46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354263" y="1370013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2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054100" y="1370013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2674938" y="2082800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5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1684338" y="2060575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4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874713" y="2060575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3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2428875" y="2844800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7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1235075" y="2806700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6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1870075" y="3670300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8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2720975" y="3673475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9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2955925" y="4432300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12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931863" y="4408488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10</a:t>
            </a:r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2039938" y="4422775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11</a:t>
            </a:r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1636713" y="5281613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13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2565400" y="5281613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14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871538" y="5822950"/>
            <a:ext cx="266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AU" altLang="zh-TW">
                <a:ea typeface="新細明體" charset="-120"/>
              </a:rPr>
              <a:t>21 edge crossings</a:t>
            </a:r>
          </a:p>
        </p:txBody>
      </p:sp>
      <p:grpSp>
        <p:nvGrpSpPr>
          <p:cNvPr id="85022" name="Group 30"/>
          <p:cNvGrpSpPr>
            <a:grpSpLocks/>
          </p:cNvGrpSpPr>
          <p:nvPr/>
        </p:nvGrpSpPr>
        <p:grpSpPr bwMode="auto">
          <a:xfrm>
            <a:off x="4064000" y="1400175"/>
            <a:ext cx="4595813" cy="4948238"/>
            <a:chOff x="2560" y="882"/>
            <a:chExt cx="2895" cy="3117"/>
          </a:xfrm>
        </p:grpSpPr>
        <p:sp>
          <p:nvSpPr>
            <p:cNvPr id="85023" name="AutoShape 31"/>
            <p:cNvSpPr>
              <a:spLocks noChangeArrowheads="1"/>
            </p:cNvSpPr>
            <p:nvPr/>
          </p:nvSpPr>
          <p:spPr bwMode="auto">
            <a:xfrm>
              <a:off x="2560" y="1882"/>
              <a:ext cx="853" cy="574"/>
            </a:xfrm>
            <a:prstGeom prst="rightArrow">
              <a:avLst>
                <a:gd name="adj1" fmla="val 75009"/>
                <a:gd name="adj2" fmla="val 30175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>
                  <a:solidFill>
                    <a:schemeClr val="bg1"/>
                  </a:solidFill>
                  <a:ea typeface="新細明體" charset="-120"/>
                </a:rPr>
                <a:t>step 3</a:t>
              </a:r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 flipH="1">
              <a:off x="4770" y="1440"/>
              <a:ext cx="30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25" name="Freeform 33"/>
            <p:cNvSpPr>
              <a:spLocks/>
            </p:cNvSpPr>
            <p:nvPr/>
          </p:nvSpPr>
          <p:spPr bwMode="auto">
            <a:xfrm>
              <a:off x="3937" y="1920"/>
              <a:ext cx="1321" cy="1531"/>
            </a:xfrm>
            <a:custGeom>
              <a:avLst/>
              <a:gdLst>
                <a:gd name="T0" fmla="*/ 863 w 1321"/>
                <a:gd name="T1" fmla="*/ 0 h 1531"/>
                <a:gd name="T2" fmla="*/ 1320 w 1321"/>
                <a:gd name="T3" fmla="*/ 518 h 1531"/>
                <a:gd name="T4" fmla="*/ 1230 w 1321"/>
                <a:gd name="T5" fmla="*/ 975 h 1531"/>
                <a:gd name="T6" fmla="*/ 990 w 1321"/>
                <a:gd name="T7" fmla="*/ 1530 h 1531"/>
                <a:gd name="T8" fmla="*/ 0 w 1321"/>
                <a:gd name="T9" fmla="*/ 1028 h 1531"/>
                <a:gd name="T10" fmla="*/ 135 w 1321"/>
                <a:gd name="T11" fmla="*/ 518 h 1531"/>
                <a:gd name="T12" fmla="*/ 863 w 1321"/>
                <a:gd name="T13" fmla="*/ 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1" h="1531">
                  <a:moveTo>
                    <a:pt x="863" y="0"/>
                  </a:moveTo>
                  <a:lnTo>
                    <a:pt x="1320" y="518"/>
                  </a:lnTo>
                  <a:lnTo>
                    <a:pt x="1230" y="975"/>
                  </a:lnTo>
                  <a:lnTo>
                    <a:pt x="990" y="1530"/>
                  </a:lnTo>
                  <a:lnTo>
                    <a:pt x="0" y="1028"/>
                  </a:lnTo>
                  <a:lnTo>
                    <a:pt x="135" y="518"/>
                  </a:lnTo>
                  <a:lnTo>
                    <a:pt x="863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026" name="Line 34"/>
            <p:cNvSpPr>
              <a:spLocks noChangeShapeType="1"/>
            </p:cNvSpPr>
            <p:nvPr/>
          </p:nvSpPr>
          <p:spPr bwMode="auto">
            <a:xfrm>
              <a:off x="3502" y="1935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>
              <a:off x="3487" y="1007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3478" y="1445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29" name="Line 37"/>
            <p:cNvSpPr>
              <a:spLocks noChangeShapeType="1"/>
            </p:cNvSpPr>
            <p:nvPr/>
          </p:nvSpPr>
          <p:spPr bwMode="auto">
            <a:xfrm>
              <a:off x="3478" y="2447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30" name="Line 38"/>
            <p:cNvSpPr>
              <a:spLocks noChangeShapeType="1"/>
            </p:cNvSpPr>
            <p:nvPr/>
          </p:nvSpPr>
          <p:spPr bwMode="auto">
            <a:xfrm>
              <a:off x="3478" y="2921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31" name="Line 39"/>
            <p:cNvSpPr>
              <a:spLocks noChangeShapeType="1"/>
            </p:cNvSpPr>
            <p:nvPr/>
          </p:nvSpPr>
          <p:spPr bwMode="auto">
            <a:xfrm>
              <a:off x="3478" y="3458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32" name="Freeform 40"/>
            <p:cNvSpPr>
              <a:spLocks/>
            </p:cNvSpPr>
            <p:nvPr/>
          </p:nvSpPr>
          <p:spPr bwMode="auto">
            <a:xfrm>
              <a:off x="3721" y="1007"/>
              <a:ext cx="1657" cy="2458"/>
            </a:xfrm>
            <a:custGeom>
              <a:avLst/>
              <a:gdLst>
                <a:gd name="T0" fmla="*/ 180 w 1657"/>
                <a:gd name="T1" fmla="*/ 0 h 2458"/>
                <a:gd name="T2" fmla="*/ 0 w 1657"/>
                <a:gd name="T3" fmla="*/ 450 h 2458"/>
                <a:gd name="T4" fmla="*/ 0 w 1657"/>
                <a:gd name="T5" fmla="*/ 1449 h 2458"/>
                <a:gd name="T6" fmla="*/ 216 w 1657"/>
                <a:gd name="T7" fmla="*/ 1926 h 2458"/>
                <a:gd name="T8" fmla="*/ 585 w 1657"/>
                <a:gd name="T9" fmla="*/ 2457 h 2458"/>
                <a:gd name="T10" fmla="*/ 810 w 1657"/>
                <a:gd name="T11" fmla="*/ 1917 h 2458"/>
                <a:gd name="T12" fmla="*/ 1152 w 1657"/>
                <a:gd name="T13" fmla="*/ 2448 h 2458"/>
                <a:gd name="T14" fmla="*/ 839 w 1657"/>
                <a:gd name="T15" fmla="*/ 1933 h 2458"/>
                <a:gd name="T16" fmla="*/ 1656 w 1657"/>
                <a:gd name="T17" fmla="*/ 1446 h 2458"/>
                <a:gd name="T18" fmla="*/ 1656 w 1657"/>
                <a:gd name="T19" fmla="*/ 943 h 2458"/>
                <a:gd name="T20" fmla="*/ 1368 w 1657"/>
                <a:gd name="T21" fmla="*/ 441 h 2458"/>
                <a:gd name="T22" fmla="*/ 999 w 1657"/>
                <a:gd name="T23" fmla="*/ 0 h 2458"/>
                <a:gd name="T24" fmla="*/ 997 w 1657"/>
                <a:gd name="T25" fmla="*/ 433 h 2458"/>
                <a:gd name="T26" fmla="*/ 1080 w 1657"/>
                <a:gd name="T27" fmla="*/ 927 h 2458"/>
                <a:gd name="T28" fmla="*/ 828 w 1657"/>
                <a:gd name="T29" fmla="*/ 1953 h 2458"/>
                <a:gd name="T30" fmla="*/ 711 w 1657"/>
                <a:gd name="T31" fmla="*/ 1431 h 2458"/>
                <a:gd name="T32" fmla="*/ 711 w 1657"/>
                <a:gd name="T33" fmla="*/ 928 h 2458"/>
                <a:gd name="T34" fmla="*/ 504 w 1657"/>
                <a:gd name="T35" fmla="*/ 441 h 2458"/>
                <a:gd name="T36" fmla="*/ 180 w 1657"/>
                <a:gd name="T37" fmla="*/ 0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7" h="2458">
                  <a:moveTo>
                    <a:pt x="180" y="0"/>
                  </a:moveTo>
                  <a:lnTo>
                    <a:pt x="0" y="450"/>
                  </a:lnTo>
                  <a:lnTo>
                    <a:pt x="0" y="1449"/>
                  </a:lnTo>
                  <a:lnTo>
                    <a:pt x="216" y="1926"/>
                  </a:lnTo>
                  <a:lnTo>
                    <a:pt x="585" y="2457"/>
                  </a:lnTo>
                  <a:lnTo>
                    <a:pt x="810" y="1917"/>
                  </a:lnTo>
                  <a:lnTo>
                    <a:pt x="1152" y="2448"/>
                  </a:lnTo>
                  <a:lnTo>
                    <a:pt x="839" y="1933"/>
                  </a:lnTo>
                  <a:lnTo>
                    <a:pt x="1656" y="1446"/>
                  </a:lnTo>
                  <a:lnTo>
                    <a:pt x="1656" y="943"/>
                  </a:lnTo>
                  <a:lnTo>
                    <a:pt x="1368" y="441"/>
                  </a:lnTo>
                  <a:lnTo>
                    <a:pt x="999" y="0"/>
                  </a:lnTo>
                  <a:lnTo>
                    <a:pt x="997" y="433"/>
                  </a:lnTo>
                  <a:lnTo>
                    <a:pt x="1080" y="927"/>
                  </a:lnTo>
                  <a:lnTo>
                    <a:pt x="828" y="1953"/>
                  </a:lnTo>
                  <a:lnTo>
                    <a:pt x="711" y="1431"/>
                  </a:lnTo>
                  <a:lnTo>
                    <a:pt x="711" y="928"/>
                  </a:lnTo>
                  <a:lnTo>
                    <a:pt x="504" y="441"/>
                  </a:lnTo>
                  <a:lnTo>
                    <a:pt x="18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033" name="Freeform 41"/>
            <p:cNvSpPr>
              <a:spLocks/>
            </p:cNvSpPr>
            <p:nvPr/>
          </p:nvSpPr>
          <p:spPr bwMode="auto">
            <a:xfrm>
              <a:off x="3721" y="1016"/>
              <a:ext cx="991" cy="1927"/>
            </a:xfrm>
            <a:custGeom>
              <a:avLst/>
              <a:gdLst>
                <a:gd name="T0" fmla="*/ 990 w 991"/>
                <a:gd name="T1" fmla="*/ 0 h 1927"/>
                <a:gd name="T2" fmla="*/ 504 w 991"/>
                <a:gd name="T3" fmla="*/ 423 h 1927"/>
                <a:gd name="T4" fmla="*/ 234 w 991"/>
                <a:gd name="T5" fmla="*/ 900 h 1927"/>
                <a:gd name="T6" fmla="*/ 234 w 991"/>
                <a:gd name="T7" fmla="*/ 1926 h 1927"/>
                <a:gd name="T8" fmla="*/ 711 w 991"/>
                <a:gd name="T9" fmla="*/ 1422 h 1927"/>
                <a:gd name="T10" fmla="*/ 234 w 991"/>
                <a:gd name="T11" fmla="*/ 900 h 1927"/>
                <a:gd name="T12" fmla="*/ 0 w 991"/>
                <a:gd name="T13" fmla="*/ 43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1" h="1927">
                  <a:moveTo>
                    <a:pt x="990" y="0"/>
                  </a:moveTo>
                  <a:lnTo>
                    <a:pt x="504" y="423"/>
                  </a:lnTo>
                  <a:lnTo>
                    <a:pt x="234" y="900"/>
                  </a:lnTo>
                  <a:lnTo>
                    <a:pt x="234" y="1926"/>
                  </a:lnTo>
                  <a:lnTo>
                    <a:pt x="711" y="1422"/>
                  </a:lnTo>
                  <a:lnTo>
                    <a:pt x="234" y="900"/>
                  </a:lnTo>
                  <a:lnTo>
                    <a:pt x="0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034" name="Freeform 42"/>
            <p:cNvSpPr>
              <a:spLocks/>
            </p:cNvSpPr>
            <p:nvPr/>
          </p:nvSpPr>
          <p:spPr bwMode="auto">
            <a:xfrm>
              <a:off x="4198" y="1448"/>
              <a:ext cx="757" cy="1477"/>
            </a:xfrm>
            <a:custGeom>
              <a:avLst/>
              <a:gdLst>
                <a:gd name="T0" fmla="*/ 0 w 757"/>
                <a:gd name="T1" fmla="*/ 0 h 1477"/>
                <a:gd name="T2" fmla="*/ 594 w 757"/>
                <a:gd name="T3" fmla="*/ 477 h 1477"/>
                <a:gd name="T4" fmla="*/ 756 w 757"/>
                <a:gd name="T5" fmla="*/ 1008 h 1477"/>
                <a:gd name="T6" fmla="*/ 360 w 757"/>
                <a:gd name="T7" fmla="*/ 1476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7" h="1477">
                  <a:moveTo>
                    <a:pt x="0" y="0"/>
                  </a:moveTo>
                  <a:lnTo>
                    <a:pt x="594" y="477"/>
                  </a:lnTo>
                  <a:lnTo>
                    <a:pt x="756" y="1008"/>
                  </a:lnTo>
                  <a:lnTo>
                    <a:pt x="360" y="14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035" name="Freeform 43"/>
            <p:cNvSpPr>
              <a:spLocks/>
            </p:cNvSpPr>
            <p:nvPr/>
          </p:nvSpPr>
          <p:spPr bwMode="auto">
            <a:xfrm>
              <a:off x="4954" y="2456"/>
              <a:ext cx="181" cy="451"/>
            </a:xfrm>
            <a:custGeom>
              <a:avLst/>
              <a:gdLst>
                <a:gd name="T0" fmla="*/ 0 w 181"/>
                <a:gd name="T1" fmla="*/ 0 h 451"/>
                <a:gd name="T2" fmla="*/ 180 w 181"/>
                <a:gd name="T3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" h="451">
                  <a:moveTo>
                    <a:pt x="0" y="0"/>
                  </a:moveTo>
                  <a:lnTo>
                    <a:pt x="180" y="45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3789" y="882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4589" y="898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5038" name="Rectangle 46"/>
            <p:cNvSpPr>
              <a:spLocks noChangeArrowheads="1"/>
            </p:cNvSpPr>
            <p:nvPr/>
          </p:nvSpPr>
          <p:spPr bwMode="auto">
            <a:xfrm>
              <a:off x="4163" y="1322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85039" name="Rectangle 47"/>
            <p:cNvSpPr>
              <a:spLocks noChangeArrowheads="1"/>
            </p:cNvSpPr>
            <p:nvPr/>
          </p:nvSpPr>
          <p:spPr bwMode="auto">
            <a:xfrm>
              <a:off x="3621" y="1322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85040" name="Rectangle 48"/>
            <p:cNvSpPr>
              <a:spLocks noChangeArrowheads="1"/>
            </p:cNvSpPr>
            <p:nvPr/>
          </p:nvSpPr>
          <p:spPr bwMode="auto">
            <a:xfrm>
              <a:off x="4957" y="1314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85041" name="Rectangle 49"/>
            <p:cNvSpPr>
              <a:spLocks noChangeArrowheads="1"/>
            </p:cNvSpPr>
            <p:nvPr/>
          </p:nvSpPr>
          <p:spPr bwMode="auto">
            <a:xfrm>
              <a:off x="4653" y="1802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85042" name="Rectangle 50"/>
            <p:cNvSpPr>
              <a:spLocks noChangeArrowheads="1"/>
            </p:cNvSpPr>
            <p:nvPr/>
          </p:nvSpPr>
          <p:spPr bwMode="auto">
            <a:xfrm>
              <a:off x="3901" y="1778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301" y="2322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9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837" y="2324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985" y="2802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12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385" y="2802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85047" name="Rectangle 55"/>
            <p:cNvSpPr>
              <a:spLocks noChangeArrowheads="1"/>
            </p:cNvSpPr>
            <p:nvPr/>
          </p:nvSpPr>
          <p:spPr bwMode="auto">
            <a:xfrm>
              <a:off x="3800" y="2825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11</a:t>
              </a:r>
            </a:p>
          </p:txBody>
        </p:sp>
        <p:sp>
          <p:nvSpPr>
            <p:cNvPr id="85048" name="Rectangle 56"/>
            <p:cNvSpPr>
              <a:spLocks noChangeArrowheads="1"/>
            </p:cNvSpPr>
            <p:nvPr/>
          </p:nvSpPr>
          <p:spPr bwMode="auto">
            <a:xfrm>
              <a:off x="4769" y="3330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14</a:t>
              </a:r>
            </a:p>
          </p:txBody>
        </p:sp>
        <p:sp>
          <p:nvSpPr>
            <p:cNvPr id="85049" name="Rectangle 57"/>
            <p:cNvSpPr>
              <a:spLocks noChangeArrowheads="1"/>
            </p:cNvSpPr>
            <p:nvPr/>
          </p:nvSpPr>
          <p:spPr bwMode="auto">
            <a:xfrm>
              <a:off x="4161" y="3322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>
                  <a:solidFill>
                    <a:schemeClr val="bg1"/>
                  </a:solidFill>
                  <a:ea typeface="新細明體" charset="-120"/>
                </a:rPr>
                <a:t>13</a:t>
              </a:r>
            </a:p>
          </p:txBody>
        </p:sp>
        <p:sp>
          <p:nvSpPr>
            <p:cNvPr id="85050" name="Rectangle 58"/>
            <p:cNvSpPr>
              <a:spLocks noChangeArrowheads="1"/>
            </p:cNvSpPr>
            <p:nvPr/>
          </p:nvSpPr>
          <p:spPr bwMode="auto">
            <a:xfrm>
              <a:off x="3855" y="3711"/>
              <a:ext cx="1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>
                  <a:ea typeface="新細明體" charset="-120"/>
                </a:rPr>
                <a:t>5 edge crossings</a:t>
              </a:r>
            </a:p>
          </p:txBody>
        </p:sp>
      </p:grpSp>
      <p:sp>
        <p:nvSpPr>
          <p:cNvPr id="85051" name="Rectangle 59"/>
          <p:cNvSpPr>
            <a:spLocks noChangeArrowheads="1"/>
          </p:cNvSpPr>
          <p:nvPr/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t>Slide </a:t>
            </a:r>
            <a:fld id="{9B91BC74-5AF7-450F-8118-654FCE64C977}" type="slidenum">
              <a:rPr lang="en-AU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pPr algn="r"/>
              <a:t>21</a:t>
            </a:fld>
            <a:endParaRPr lang="en-AU" altLang="zh-TW" sz="1400">
              <a:solidFill>
                <a:srgbClr val="969696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4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F0E7-75A9-4327-BDE0-1E526CB99F3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128588" y="214313"/>
            <a:ext cx="8886825" cy="842962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61912" tIns="30162" rIns="61912" bIns="30162">
            <a:normAutofit fontScale="90000"/>
          </a:bodyPr>
          <a:lstStyle/>
          <a:p>
            <a:pPr defTabSz="511175"/>
            <a:r>
              <a:rPr lang="en-AU" altLang="zh-TW" sz="4000">
                <a:ea typeface="新細明體" charset="-120"/>
              </a:rPr>
              <a:t>Sugiyama Step 3: </a:t>
            </a:r>
            <a:br>
              <a:rPr lang="en-AU" altLang="zh-TW" sz="4000">
                <a:ea typeface="新細明體" charset="-120"/>
              </a:rPr>
            </a:br>
            <a:r>
              <a:rPr lang="en-AU" altLang="zh-TW" sz="4000">
                <a:ea typeface="新細明體" charset="-120"/>
              </a:rPr>
              <a:t>order the nodes within each layer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859338" y="1412875"/>
            <a:ext cx="3608387" cy="3155950"/>
          </a:xfrm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AU" altLang="zh-TW" sz="2800">
                <a:ea typeface="新細明體" charset="-120"/>
              </a:rPr>
              <a:t>Step 3 uses a </a:t>
            </a:r>
            <a:r>
              <a:rPr lang="en-AU" altLang="zh-TW" sz="2800">
                <a:latin typeface="Times New Roman"/>
                <a:ea typeface="新細明體" charset="-120"/>
              </a:rPr>
              <a:t>“</a:t>
            </a:r>
            <a:r>
              <a:rPr lang="en-AU" altLang="zh-TW" sz="2800">
                <a:ea typeface="新細明體" charset="-120"/>
              </a:rPr>
              <a:t>layer-by-layer sweep</a:t>
            </a:r>
            <a:r>
              <a:rPr lang="en-AU" altLang="zh-TW" sz="2800">
                <a:latin typeface="Times New Roman"/>
                <a:ea typeface="新細明體" charset="-120"/>
              </a:rPr>
              <a:t>”</a:t>
            </a:r>
            <a:r>
              <a:rPr lang="en-AU" altLang="zh-TW" sz="2800">
                <a:ea typeface="新細明體" charset="-120"/>
              </a:rPr>
              <a:t>, from bottom to top.</a:t>
            </a:r>
          </a:p>
          <a:p>
            <a:pPr>
              <a:lnSpc>
                <a:spcPct val="90000"/>
              </a:lnSpc>
            </a:pPr>
            <a:endParaRPr lang="en-AU" altLang="zh-TW" sz="280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AU" altLang="zh-TW" sz="2800">
                <a:ea typeface="新細明體" charset="-120"/>
              </a:rPr>
              <a:t>At each stage of the sweep, we:</a:t>
            </a:r>
          </a:p>
          <a:p>
            <a:pPr lvl="1">
              <a:lnSpc>
                <a:spcPct val="90000"/>
              </a:lnSpc>
            </a:pPr>
            <a:r>
              <a:rPr lang="en-AU" altLang="zh-TW" sz="2400">
                <a:ea typeface="新細明體" charset="-120"/>
              </a:rPr>
              <a:t>hold one layer fixed, and</a:t>
            </a:r>
          </a:p>
          <a:p>
            <a:pPr lvl="1">
              <a:lnSpc>
                <a:spcPct val="90000"/>
              </a:lnSpc>
            </a:pPr>
            <a:r>
              <a:rPr lang="en-AU" altLang="zh-TW" sz="2400">
                <a:ea typeface="新細明體" charset="-120"/>
              </a:rPr>
              <a:t>re-arrange the nodes in the layer above to avoid edge crossings.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373188" y="2236788"/>
            <a:ext cx="1536700" cy="78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3" name="Freeform 7"/>
          <p:cNvSpPr>
            <a:spLocks/>
          </p:cNvSpPr>
          <p:nvPr/>
        </p:nvSpPr>
        <p:spPr bwMode="auto">
          <a:xfrm>
            <a:off x="2574925" y="3019425"/>
            <a:ext cx="1128713" cy="2430463"/>
          </a:xfrm>
          <a:custGeom>
            <a:avLst/>
            <a:gdLst>
              <a:gd name="T0" fmla="*/ 253 w 711"/>
              <a:gd name="T1" fmla="*/ 0 h 1531"/>
              <a:gd name="T2" fmla="*/ 710 w 711"/>
              <a:gd name="T3" fmla="*/ 518 h 1531"/>
              <a:gd name="T4" fmla="*/ 620 w 711"/>
              <a:gd name="T5" fmla="*/ 975 h 1531"/>
              <a:gd name="T6" fmla="*/ 380 w 711"/>
              <a:gd name="T7" fmla="*/ 1530 h 1531"/>
              <a:gd name="T8" fmla="*/ 0 w 711"/>
              <a:gd name="T9" fmla="*/ 1038 h 1531"/>
              <a:gd name="T10" fmla="*/ 113 w 711"/>
              <a:gd name="T11" fmla="*/ 528 h 1531"/>
              <a:gd name="T12" fmla="*/ 253 w 711"/>
              <a:gd name="T13" fmla="*/ 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1" h="1531">
                <a:moveTo>
                  <a:pt x="253" y="0"/>
                </a:moveTo>
                <a:lnTo>
                  <a:pt x="710" y="518"/>
                </a:lnTo>
                <a:lnTo>
                  <a:pt x="620" y="975"/>
                </a:lnTo>
                <a:lnTo>
                  <a:pt x="380" y="1530"/>
                </a:lnTo>
                <a:lnTo>
                  <a:pt x="0" y="1038"/>
                </a:lnTo>
                <a:lnTo>
                  <a:pt x="113" y="528"/>
                </a:lnTo>
                <a:lnTo>
                  <a:pt x="25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915988" y="3043238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892175" y="1570038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877888" y="2265363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877888" y="3856038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877888" y="4608513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877888" y="5461000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30" name="Freeform 14"/>
          <p:cNvSpPr>
            <a:spLocks/>
          </p:cNvSpPr>
          <p:nvPr/>
        </p:nvSpPr>
        <p:spPr bwMode="auto">
          <a:xfrm>
            <a:off x="955675" y="1555750"/>
            <a:ext cx="2466975" cy="3916363"/>
          </a:xfrm>
          <a:custGeom>
            <a:avLst/>
            <a:gdLst>
              <a:gd name="T0" fmla="*/ 1178 w 1554"/>
              <a:gd name="T1" fmla="*/ 0 h 2467"/>
              <a:gd name="T2" fmla="*/ 750 w 1554"/>
              <a:gd name="T3" fmla="*/ 435 h 2467"/>
              <a:gd name="T4" fmla="*/ 143 w 1554"/>
              <a:gd name="T5" fmla="*/ 939 h 2467"/>
              <a:gd name="T6" fmla="*/ 128 w 1554"/>
              <a:gd name="T7" fmla="*/ 1450 h 2467"/>
              <a:gd name="T8" fmla="*/ 1035 w 1554"/>
              <a:gd name="T9" fmla="*/ 1960 h 2467"/>
              <a:gd name="T10" fmla="*/ 779 w 1554"/>
              <a:gd name="T11" fmla="*/ 2466 h 2467"/>
              <a:gd name="T12" fmla="*/ 360 w 1554"/>
              <a:gd name="T13" fmla="*/ 1915 h 2467"/>
              <a:gd name="T14" fmla="*/ 481 w 1554"/>
              <a:gd name="T15" fmla="*/ 2042 h 2467"/>
              <a:gd name="T16" fmla="*/ 1346 w 1554"/>
              <a:gd name="T17" fmla="*/ 2457 h 2467"/>
              <a:gd name="T18" fmla="*/ 278 w 1554"/>
              <a:gd name="T19" fmla="*/ 1930 h 2467"/>
              <a:gd name="T20" fmla="*/ 0 w 1554"/>
              <a:gd name="T21" fmla="*/ 1435 h 2467"/>
              <a:gd name="T22" fmla="*/ 0 w 1554"/>
              <a:gd name="T23" fmla="*/ 939 h 2467"/>
              <a:gd name="T24" fmla="*/ 248 w 1554"/>
              <a:gd name="T25" fmla="*/ 435 h 2467"/>
              <a:gd name="T26" fmla="*/ 375 w 1554"/>
              <a:gd name="T27" fmla="*/ 0 h 2467"/>
              <a:gd name="T28" fmla="*/ 1157 w 1554"/>
              <a:gd name="T29" fmla="*/ 459 h 2467"/>
              <a:gd name="T30" fmla="*/ 1274 w 1554"/>
              <a:gd name="T31" fmla="*/ 936 h 2467"/>
              <a:gd name="T32" fmla="*/ 323 w 1554"/>
              <a:gd name="T33" fmla="*/ 1442 h 2467"/>
              <a:gd name="T34" fmla="*/ 308 w 1554"/>
              <a:gd name="T35" fmla="*/ 1930 h 2467"/>
              <a:gd name="T36" fmla="*/ 1396 w 1554"/>
              <a:gd name="T37" fmla="*/ 1472 h 2467"/>
              <a:gd name="T38" fmla="*/ 1553 w 1554"/>
              <a:gd name="T39" fmla="*/ 932 h 2467"/>
              <a:gd name="T40" fmla="*/ 1373 w 1554"/>
              <a:gd name="T41" fmla="*/ 429 h 2467"/>
              <a:gd name="T42" fmla="*/ 1178 w 1554"/>
              <a:gd name="T43" fmla="*/ 0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4" h="2467">
                <a:moveTo>
                  <a:pt x="1178" y="0"/>
                </a:moveTo>
                <a:lnTo>
                  <a:pt x="750" y="435"/>
                </a:lnTo>
                <a:lnTo>
                  <a:pt x="143" y="939"/>
                </a:lnTo>
                <a:lnTo>
                  <a:pt x="128" y="1450"/>
                </a:lnTo>
                <a:lnTo>
                  <a:pt x="1035" y="1960"/>
                </a:lnTo>
                <a:lnTo>
                  <a:pt x="779" y="2466"/>
                </a:lnTo>
                <a:lnTo>
                  <a:pt x="360" y="1915"/>
                </a:lnTo>
                <a:lnTo>
                  <a:pt x="481" y="2042"/>
                </a:lnTo>
                <a:lnTo>
                  <a:pt x="1346" y="2457"/>
                </a:lnTo>
                <a:lnTo>
                  <a:pt x="278" y="1930"/>
                </a:lnTo>
                <a:lnTo>
                  <a:pt x="0" y="1435"/>
                </a:lnTo>
                <a:lnTo>
                  <a:pt x="0" y="939"/>
                </a:lnTo>
                <a:lnTo>
                  <a:pt x="248" y="435"/>
                </a:lnTo>
                <a:lnTo>
                  <a:pt x="375" y="0"/>
                </a:lnTo>
                <a:lnTo>
                  <a:pt x="1157" y="459"/>
                </a:lnTo>
                <a:lnTo>
                  <a:pt x="1274" y="936"/>
                </a:lnTo>
                <a:lnTo>
                  <a:pt x="323" y="1442"/>
                </a:lnTo>
                <a:lnTo>
                  <a:pt x="308" y="1930"/>
                </a:lnTo>
                <a:lnTo>
                  <a:pt x="1396" y="1472"/>
                </a:lnTo>
                <a:lnTo>
                  <a:pt x="1553" y="932"/>
                </a:lnTo>
                <a:lnTo>
                  <a:pt x="1373" y="429"/>
                </a:lnTo>
                <a:lnTo>
                  <a:pt x="117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31" name="Freeform 15"/>
          <p:cNvSpPr>
            <a:spLocks/>
          </p:cNvSpPr>
          <p:nvPr/>
        </p:nvSpPr>
        <p:spPr bwMode="auto">
          <a:xfrm>
            <a:off x="1574800" y="1555750"/>
            <a:ext cx="1609725" cy="3089275"/>
          </a:xfrm>
          <a:custGeom>
            <a:avLst/>
            <a:gdLst>
              <a:gd name="T0" fmla="*/ 0 w 1014"/>
              <a:gd name="T1" fmla="*/ 0 h 1946"/>
              <a:gd name="T2" fmla="*/ 990 w 1014"/>
              <a:gd name="T3" fmla="*/ 437 h 1946"/>
              <a:gd name="T4" fmla="*/ 38 w 1014"/>
              <a:gd name="T5" fmla="*/ 918 h 1946"/>
              <a:gd name="T6" fmla="*/ 120 w 1014"/>
              <a:gd name="T7" fmla="*/ 1450 h 1946"/>
              <a:gd name="T8" fmla="*/ 660 w 1014"/>
              <a:gd name="T9" fmla="*/ 1945 h 1946"/>
              <a:gd name="T10" fmla="*/ 1013 w 1014"/>
              <a:gd name="T11" fmla="*/ 1450 h 1946"/>
              <a:gd name="T12" fmla="*/ 38 w 1014"/>
              <a:gd name="T13" fmla="*/ 918 h 1946"/>
              <a:gd name="T14" fmla="*/ 353 w 1014"/>
              <a:gd name="T15" fmla="*/ 435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4" h="1946">
                <a:moveTo>
                  <a:pt x="0" y="0"/>
                </a:moveTo>
                <a:lnTo>
                  <a:pt x="990" y="437"/>
                </a:lnTo>
                <a:lnTo>
                  <a:pt x="38" y="918"/>
                </a:lnTo>
                <a:lnTo>
                  <a:pt x="120" y="1450"/>
                </a:lnTo>
                <a:lnTo>
                  <a:pt x="660" y="1945"/>
                </a:lnTo>
                <a:lnTo>
                  <a:pt x="1013" y="1450"/>
                </a:lnTo>
                <a:lnTo>
                  <a:pt x="38" y="918"/>
                </a:lnTo>
                <a:lnTo>
                  <a:pt x="353" y="4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32" name="Freeform 16"/>
          <p:cNvSpPr>
            <a:spLocks/>
          </p:cNvSpPr>
          <p:nvPr/>
        </p:nvSpPr>
        <p:spPr bwMode="auto">
          <a:xfrm>
            <a:off x="1492250" y="2236788"/>
            <a:ext cx="1647825" cy="2347912"/>
          </a:xfrm>
          <a:custGeom>
            <a:avLst/>
            <a:gdLst>
              <a:gd name="T0" fmla="*/ 1037 w 1038"/>
              <a:gd name="T1" fmla="*/ 0 h 1479"/>
              <a:gd name="T2" fmla="*/ 932 w 1038"/>
              <a:gd name="T3" fmla="*/ 499 h 1479"/>
              <a:gd name="T4" fmla="*/ 563 w 1038"/>
              <a:gd name="T5" fmla="*/ 1027 h 1479"/>
              <a:gd name="T6" fmla="*/ 0 w 1038"/>
              <a:gd name="T7" fmla="*/ 1478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8" h="1479">
                <a:moveTo>
                  <a:pt x="1037" y="0"/>
                </a:moveTo>
                <a:lnTo>
                  <a:pt x="932" y="499"/>
                </a:lnTo>
                <a:lnTo>
                  <a:pt x="563" y="1027"/>
                </a:lnTo>
                <a:lnTo>
                  <a:pt x="0" y="14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33" name="Freeform 17"/>
          <p:cNvSpPr>
            <a:spLocks/>
          </p:cNvSpPr>
          <p:nvPr/>
        </p:nvSpPr>
        <p:spPr bwMode="auto">
          <a:xfrm>
            <a:off x="2373313" y="3844925"/>
            <a:ext cx="1135062" cy="741363"/>
          </a:xfrm>
          <a:custGeom>
            <a:avLst/>
            <a:gdLst>
              <a:gd name="T0" fmla="*/ 0 w 715"/>
              <a:gd name="T1" fmla="*/ 0 h 467"/>
              <a:gd name="T2" fmla="*/ 714 w 715"/>
              <a:gd name="T3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5" h="467">
                <a:moveTo>
                  <a:pt x="0" y="0"/>
                </a:moveTo>
                <a:lnTo>
                  <a:pt x="714" y="46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2668588" y="1357313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2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1368425" y="1357313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</a:t>
            </a: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2989263" y="2070100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5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1998663" y="2047875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4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1189038" y="2047875"/>
            <a:ext cx="325437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3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2743200" y="2832100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7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1549400" y="2794000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6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2184400" y="3657600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8</a:t>
            </a: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3035300" y="3660775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9</a:t>
            </a: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3270250" y="4419600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12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1246188" y="4395788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10</a:t>
            </a: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2354263" y="4410075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11</a:t>
            </a: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1951038" y="5268913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13</a:t>
            </a: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2879725" y="5268913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>
                <a:solidFill>
                  <a:schemeClr val="bg1"/>
                </a:solidFill>
                <a:ea typeface="新細明體" charset="-120"/>
              </a:rPr>
              <a:t>14</a:t>
            </a: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3935413" y="5259388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1</a:t>
            </a: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3935413" y="4411663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3935413" y="365442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3935413" y="283527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4</a:t>
            </a:r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3935413" y="205422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5</a:t>
            </a: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3935413" y="1377950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latin typeface="Times New Roman" pitchFamily="18" charset="0"/>
                <a:ea typeface="新細明體" charset="-120"/>
              </a:rPr>
              <a:t>6</a:t>
            </a:r>
          </a:p>
        </p:txBody>
      </p:sp>
      <p:sp>
        <p:nvSpPr>
          <p:cNvPr id="86054" name="Oval 38"/>
          <p:cNvSpPr>
            <a:spLocks noChangeArrowheads="1"/>
          </p:cNvSpPr>
          <p:nvPr/>
        </p:nvSpPr>
        <p:spPr bwMode="auto">
          <a:xfrm>
            <a:off x="920750" y="3797300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55" name="Oval 39"/>
          <p:cNvSpPr>
            <a:spLocks noChangeArrowheads="1"/>
          </p:cNvSpPr>
          <p:nvPr/>
        </p:nvSpPr>
        <p:spPr bwMode="auto">
          <a:xfrm>
            <a:off x="1096963" y="379412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56" name="Oval 40"/>
          <p:cNvSpPr>
            <a:spLocks noChangeArrowheads="1"/>
          </p:cNvSpPr>
          <p:nvPr/>
        </p:nvSpPr>
        <p:spPr bwMode="auto">
          <a:xfrm>
            <a:off x="1416050" y="3803650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57" name="Oval 41"/>
          <p:cNvSpPr>
            <a:spLocks noChangeArrowheads="1"/>
          </p:cNvSpPr>
          <p:nvPr/>
        </p:nvSpPr>
        <p:spPr bwMode="auto">
          <a:xfrm>
            <a:off x="1722438" y="380047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58" name="Oval 42"/>
          <p:cNvSpPr>
            <a:spLocks noChangeArrowheads="1"/>
          </p:cNvSpPr>
          <p:nvPr/>
        </p:nvSpPr>
        <p:spPr bwMode="auto">
          <a:xfrm>
            <a:off x="3673475" y="3786188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59" name="Oval 43"/>
          <p:cNvSpPr>
            <a:spLocks noChangeArrowheads="1"/>
          </p:cNvSpPr>
          <p:nvPr/>
        </p:nvSpPr>
        <p:spPr bwMode="auto">
          <a:xfrm>
            <a:off x="1158875" y="2998788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60" name="Oval 44"/>
          <p:cNvSpPr>
            <a:spLocks noChangeArrowheads="1"/>
          </p:cNvSpPr>
          <p:nvPr/>
        </p:nvSpPr>
        <p:spPr bwMode="auto">
          <a:xfrm>
            <a:off x="906463" y="2982913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3355975" y="2992438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62" name="Oval 46"/>
          <p:cNvSpPr>
            <a:spLocks noChangeArrowheads="1"/>
          </p:cNvSpPr>
          <p:nvPr/>
        </p:nvSpPr>
        <p:spPr bwMode="auto">
          <a:xfrm>
            <a:off x="2686050" y="2192338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63" name="Oval 47"/>
          <p:cNvSpPr>
            <a:spLocks noChangeArrowheads="1"/>
          </p:cNvSpPr>
          <p:nvPr/>
        </p:nvSpPr>
        <p:spPr bwMode="auto">
          <a:xfrm>
            <a:off x="1520825" y="141922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64" name="Oval 48"/>
          <p:cNvSpPr>
            <a:spLocks noChangeArrowheads="1"/>
          </p:cNvSpPr>
          <p:nvPr/>
        </p:nvSpPr>
        <p:spPr bwMode="auto">
          <a:xfrm>
            <a:off x="2719388" y="3797300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86065" name="Group 49"/>
          <p:cNvGrpSpPr>
            <a:grpSpLocks/>
          </p:cNvGrpSpPr>
          <p:nvPr/>
        </p:nvGrpSpPr>
        <p:grpSpPr bwMode="auto">
          <a:xfrm>
            <a:off x="203200" y="4321175"/>
            <a:ext cx="4219575" cy="1344613"/>
            <a:chOff x="128" y="2722"/>
            <a:chExt cx="2658" cy="847"/>
          </a:xfrm>
        </p:grpSpPr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128" y="3218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i="1">
                  <a:ea typeface="新細明體" charset="-120"/>
                </a:rPr>
                <a:t>fixed</a:t>
              </a:r>
            </a:p>
          </p:txBody>
        </p:sp>
        <p:sp>
          <p:nvSpPr>
            <p:cNvPr id="86067" name="Rectangle 51"/>
            <p:cNvSpPr>
              <a:spLocks noChangeArrowheads="1"/>
            </p:cNvSpPr>
            <p:nvPr/>
          </p:nvSpPr>
          <p:spPr bwMode="auto">
            <a:xfrm>
              <a:off x="178" y="274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i="1">
                  <a:ea typeface="新細明體" charset="-120"/>
                </a:rPr>
                <a:t>free</a:t>
              </a:r>
            </a:p>
          </p:txBody>
        </p:sp>
        <p:sp>
          <p:nvSpPr>
            <p:cNvPr id="86068" name="AutoShape 52"/>
            <p:cNvSpPr>
              <a:spLocks noChangeArrowheads="1"/>
            </p:cNvSpPr>
            <p:nvPr/>
          </p:nvSpPr>
          <p:spPr bwMode="auto">
            <a:xfrm>
              <a:off x="131" y="2722"/>
              <a:ext cx="2655" cy="84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86069" name="Group 53"/>
          <p:cNvGrpSpPr>
            <a:grpSpLocks/>
          </p:cNvGrpSpPr>
          <p:nvPr/>
        </p:nvGrpSpPr>
        <p:grpSpPr bwMode="auto">
          <a:xfrm>
            <a:off x="128588" y="3494088"/>
            <a:ext cx="4219575" cy="1344612"/>
            <a:chOff x="128" y="2722"/>
            <a:chExt cx="2658" cy="847"/>
          </a:xfrm>
        </p:grpSpPr>
        <p:sp>
          <p:nvSpPr>
            <p:cNvPr id="86070" name="Rectangle 54"/>
            <p:cNvSpPr>
              <a:spLocks noChangeArrowheads="1"/>
            </p:cNvSpPr>
            <p:nvPr/>
          </p:nvSpPr>
          <p:spPr bwMode="auto">
            <a:xfrm>
              <a:off x="128" y="3218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i="1">
                  <a:ea typeface="新細明體" charset="-120"/>
                </a:rPr>
                <a:t>fixed</a:t>
              </a:r>
            </a:p>
          </p:txBody>
        </p:sp>
        <p:sp>
          <p:nvSpPr>
            <p:cNvPr id="86071" name="Rectangle 55"/>
            <p:cNvSpPr>
              <a:spLocks noChangeArrowheads="1"/>
            </p:cNvSpPr>
            <p:nvPr/>
          </p:nvSpPr>
          <p:spPr bwMode="auto">
            <a:xfrm>
              <a:off x="178" y="274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i="1">
                  <a:ea typeface="新細明體" charset="-120"/>
                </a:rPr>
                <a:t>free</a:t>
              </a:r>
            </a:p>
          </p:txBody>
        </p:sp>
        <p:sp>
          <p:nvSpPr>
            <p:cNvPr id="86072" name="AutoShape 56"/>
            <p:cNvSpPr>
              <a:spLocks noChangeArrowheads="1"/>
            </p:cNvSpPr>
            <p:nvPr/>
          </p:nvSpPr>
          <p:spPr bwMode="auto">
            <a:xfrm>
              <a:off x="131" y="2722"/>
              <a:ext cx="2655" cy="84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86073" name="Group 57"/>
          <p:cNvGrpSpPr>
            <a:grpSpLocks/>
          </p:cNvGrpSpPr>
          <p:nvPr/>
        </p:nvGrpSpPr>
        <p:grpSpPr bwMode="auto">
          <a:xfrm>
            <a:off x="133350" y="2706688"/>
            <a:ext cx="4219575" cy="1344612"/>
            <a:chOff x="128" y="2722"/>
            <a:chExt cx="2658" cy="847"/>
          </a:xfrm>
        </p:grpSpPr>
        <p:sp>
          <p:nvSpPr>
            <p:cNvPr id="86074" name="Rectangle 58"/>
            <p:cNvSpPr>
              <a:spLocks noChangeArrowheads="1"/>
            </p:cNvSpPr>
            <p:nvPr/>
          </p:nvSpPr>
          <p:spPr bwMode="auto">
            <a:xfrm>
              <a:off x="128" y="3218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i="1">
                  <a:ea typeface="新細明體" charset="-120"/>
                </a:rPr>
                <a:t>fixed</a:t>
              </a:r>
            </a:p>
          </p:txBody>
        </p:sp>
        <p:sp>
          <p:nvSpPr>
            <p:cNvPr id="86075" name="Rectangle 59"/>
            <p:cNvSpPr>
              <a:spLocks noChangeArrowheads="1"/>
            </p:cNvSpPr>
            <p:nvPr/>
          </p:nvSpPr>
          <p:spPr bwMode="auto">
            <a:xfrm>
              <a:off x="178" y="274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i="1">
                  <a:ea typeface="新細明體" charset="-120"/>
                </a:rPr>
                <a:t>free</a:t>
              </a:r>
            </a:p>
          </p:txBody>
        </p:sp>
        <p:sp>
          <p:nvSpPr>
            <p:cNvPr id="86076" name="AutoShape 60"/>
            <p:cNvSpPr>
              <a:spLocks noChangeArrowheads="1"/>
            </p:cNvSpPr>
            <p:nvPr/>
          </p:nvSpPr>
          <p:spPr bwMode="auto">
            <a:xfrm>
              <a:off x="131" y="2722"/>
              <a:ext cx="2655" cy="84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86077" name="Rectangle 61"/>
          <p:cNvSpPr>
            <a:spLocks noChangeArrowheads="1"/>
          </p:cNvSpPr>
          <p:nvPr/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t>Slide </a:t>
            </a:r>
            <a:fld id="{DE3EBFB7-0E1F-4F1F-9DE0-2D74B63151EE}" type="slidenum">
              <a:rPr lang="en-AU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pPr algn="r"/>
              <a:t>22</a:t>
            </a:fld>
            <a:endParaRPr lang="en-AU" altLang="zh-TW" sz="1400">
              <a:solidFill>
                <a:srgbClr val="969696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1591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10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0D06-6DBC-4D4C-966E-A9E7BE24FE5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AU" altLang="zh-TW">
                <a:ea typeface="新細明體" charset="-120"/>
              </a:rPr>
              <a:t>Sugiyama Step 3: </a:t>
            </a:r>
            <a:br>
              <a:rPr lang="en-AU" altLang="zh-TW">
                <a:ea typeface="新細明體" charset="-120"/>
              </a:rPr>
            </a:br>
            <a:r>
              <a:rPr lang="en-AU" altLang="zh-TW">
                <a:ea typeface="新細明體" charset="-120"/>
              </a:rPr>
              <a:t>re-arranging each layer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1417638" y="2251075"/>
            <a:ext cx="1536700" cy="785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68" name="Freeform 4"/>
          <p:cNvSpPr>
            <a:spLocks/>
          </p:cNvSpPr>
          <p:nvPr/>
        </p:nvSpPr>
        <p:spPr bwMode="auto">
          <a:xfrm>
            <a:off x="2619375" y="3033713"/>
            <a:ext cx="1128713" cy="2430462"/>
          </a:xfrm>
          <a:custGeom>
            <a:avLst/>
            <a:gdLst>
              <a:gd name="T0" fmla="*/ 253 w 711"/>
              <a:gd name="T1" fmla="*/ 0 h 1531"/>
              <a:gd name="T2" fmla="*/ 710 w 711"/>
              <a:gd name="T3" fmla="*/ 518 h 1531"/>
              <a:gd name="T4" fmla="*/ 620 w 711"/>
              <a:gd name="T5" fmla="*/ 975 h 1531"/>
              <a:gd name="T6" fmla="*/ 380 w 711"/>
              <a:gd name="T7" fmla="*/ 1530 h 1531"/>
              <a:gd name="T8" fmla="*/ 0 w 711"/>
              <a:gd name="T9" fmla="*/ 1038 h 1531"/>
              <a:gd name="T10" fmla="*/ 113 w 711"/>
              <a:gd name="T11" fmla="*/ 528 h 1531"/>
              <a:gd name="T12" fmla="*/ 253 w 711"/>
              <a:gd name="T13" fmla="*/ 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1" h="1531">
                <a:moveTo>
                  <a:pt x="253" y="0"/>
                </a:moveTo>
                <a:lnTo>
                  <a:pt x="710" y="518"/>
                </a:lnTo>
                <a:lnTo>
                  <a:pt x="620" y="975"/>
                </a:lnTo>
                <a:lnTo>
                  <a:pt x="380" y="1530"/>
                </a:lnTo>
                <a:lnTo>
                  <a:pt x="0" y="1038"/>
                </a:lnTo>
                <a:lnTo>
                  <a:pt x="113" y="528"/>
                </a:lnTo>
                <a:lnTo>
                  <a:pt x="25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960438" y="3057525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936625" y="1584325"/>
            <a:ext cx="31003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922338" y="2279650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922338" y="3870325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922338" y="4622800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922338" y="5475288"/>
            <a:ext cx="3100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5" name="Freeform 11"/>
          <p:cNvSpPr>
            <a:spLocks/>
          </p:cNvSpPr>
          <p:nvPr/>
        </p:nvSpPr>
        <p:spPr bwMode="auto">
          <a:xfrm>
            <a:off x="1000125" y="1570038"/>
            <a:ext cx="2466975" cy="3916362"/>
          </a:xfrm>
          <a:custGeom>
            <a:avLst/>
            <a:gdLst>
              <a:gd name="T0" fmla="*/ 1178 w 1554"/>
              <a:gd name="T1" fmla="*/ 0 h 2467"/>
              <a:gd name="T2" fmla="*/ 750 w 1554"/>
              <a:gd name="T3" fmla="*/ 435 h 2467"/>
              <a:gd name="T4" fmla="*/ 143 w 1554"/>
              <a:gd name="T5" fmla="*/ 939 h 2467"/>
              <a:gd name="T6" fmla="*/ 128 w 1554"/>
              <a:gd name="T7" fmla="*/ 1450 h 2467"/>
              <a:gd name="T8" fmla="*/ 1035 w 1554"/>
              <a:gd name="T9" fmla="*/ 1960 h 2467"/>
              <a:gd name="T10" fmla="*/ 779 w 1554"/>
              <a:gd name="T11" fmla="*/ 2466 h 2467"/>
              <a:gd name="T12" fmla="*/ 360 w 1554"/>
              <a:gd name="T13" fmla="*/ 1915 h 2467"/>
              <a:gd name="T14" fmla="*/ 481 w 1554"/>
              <a:gd name="T15" fmla="*/ 2042 h 2467"/>
              <a:gd name="T16" fmla="*/ 1346 w 1554"/>
              <a:gd name="T17" fmla="*/ 2457 h 2467"/>
              <a:gd name="T18" fmla="*/ 278 w 1554"/>
              <a:gd name="T19" fmla="*/ 1930 h 2467"/>
              <a:gd name="T20" fmla="*/ 0 w 1554"/>
              <a:gd name="T21" fmla="*/ 1435 h 2467"/>
              <a:gd name="T22" fmla="*/ 0 w 1554"/>
              <a:gd name="T23" fmla="*/ 939 h 2467"/>
              <a:gd name="T24" fmla="*/ 248 w 1554"/>
              <a:gd name="T25" fmla="*/ 435 h 2467"/>
              <a:gd name="T26" fmla="*/ 375 w 1554"/>
              <a:gd name="T27" fmla="*/ 0 h 2467"/>
              <a:gd name="T28" fmla="*/ 1157 w 1554"/>
              <a:gd name="T29" fmla="*/ 459 h 2467"/>
              <a:gd name="T30" fmla="*/ 1274 w 1554"/>
              <a:gd name="T31" fmla="*/ 936 h 2467"/>
              <a:gd name="T32" fmla="*/ 323 w 1554"/>
              <a:gd name="T33" fmla="*/ 1442 h 2467"/>
              <a:gd name="T34" fmla="*/ 308 w 1554"/>
              <a:gd name="T35" fmla="*/ 1930 h 2467"/>
              <a:gd name="T36" fmla="*/ 1396 w 1554"/>
              <a:gd name="T37" fmla="*/ 1472 h 2467"/>
              <a:gd name="T38" fmla="*/ 1553 w 1554"/>
              <a:gd name="T39" fmla="*/ 932 h 2467"/>
              <a:gd name="T40" fmla="*/ 1373 w 1554"/>
              <a:gd name="T41" fmla="*/ 429 h 2467"/>
              <a:gd name="T42" fmla="*/ 1178 w 1554"/>
              <a:gd name="T43" fmla="*/ 0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4" h="2467">
                <a:moveTo>
                  <a:pt x="1178" y="0"/>
                </a:moveTo>
                <a:lnTo>
                  <a:pt x="750" y="435"/>
                </a:lnTo>
                <a:lnTo>
                  <a:pt x="143" y="939"/>
                </a:lnTo>
                <a:lnTo>
                  <a:pt x="128" y="1450"/>
                </a:lnTo>
                <a:lnTo>
                  <a:pt x="1035" y="1960"/>
                </a:lnTo>
                <a:lnTo>
                  <a:pt x="779" y="2466"/>
                </a:lnTo>
                <a:lnTo>
                  <a:pt x="360" y="1915"/>
                </a:lnTo>
                <a:lnTo>
                  <a:pt x="481" y="2042"/>
                </a:lnTo>
                <a:lnTo>
                  <a:pt x="1346" y="2457"/>
                </a:lnTo>
                <a:lnTo>
                  <a:pt x="278" y="1930"/>
                </a:lnTo>
                <a:lnTo>
                  <a:pt x="0" y="1435"/>
                </a:lnTo>
                <a:lnTo>
                  <a:pt x="0" y="939"/>
                </a:lnTo>
                <a:lnTo>
                  <a:pt x="248" y="435"/>
                </a:lnTo>
                <a:lnTo>
                  <a:pt x="375" y="0"/>
                </a:lnTo>
                <a:lnTo>
                  <a:pt x="1157" y="459"/>
                </a:lnTo>
                <a:lnTo>
                  <a:pt x="1274" y="936"/>
                </a:lnTo>
                <a:lnTo>
                  <a:pt x="323" y="1442"/>
                </a:lnTo>
                <a:lnTo>
                  <a:pt x="308" y="1930"/>
                </a:lnTo>
                <a:lnTo>
                  <a:pt x="1396" y="1472"/>
                </a:lnTo>
                <a:lnTo>
                  <a:pt x="1553" y="932"/>
                </a:lnTo>
                <a:lnTo>
                  <a:pt x="1373" y="429"/>
                </a:lnTo>
                <a:lnTo>
                  <a:pt x="117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6" name="Freeform 12"/>
          <p:cNvSpPr>
            <a:spLocks/>
          </p:cNvSpPr>
          <p:nvPr/>
        </p:nvSpPr>
        <p:spPr bwMode="auto">
          <a:xfrm>
            <a:off x="1619250" y="1570038"/>
            <a:ext cx="1609725" cy="3089275"/>
          </a:xfrm>
          <a:custGeom>
            <a:avLst/>
            <a:gdLst>
              <a:gd name="T0" fmla="*/ 0 w 1014"/>
              <a:gd name="T1" fmla="*/ 0 h 1946"/>
              <a:gd name="T2" fmla="*/ 990 w 1014"/>
              <a:gd name="T3" fmla="*/ 437 h 1946"/>
              <a:gd name="T4" fmla="*/ 38 w 1014"/>
              <a:gd name="T5" fmla="*/ 918 h 1946"/>
              <a:gd name="T6" fmla="*/ 120 w 1014"/>
              <a:gd name="T7" fmla="*/ 1450 h 1946"/>
              <a:gd name="T8" fmla="*/ 660 w 1014"/>
              <a:gd name="T9" fmla="*/ 1945 h 1946"/>
              <a:gd name="T10" fmla="*/ 1013 w 1014"/>
              <a:gd name="T11" fmla="*/ 1450 h 1946"/>
              <a:gd name="T12" fmla="*/ 38 w 1014"/>
              <a:gd name="T13" fmla="*/ 918 h 1946"/>
              <a:gd name="T14" fmla="*/ 353 w 1014"/>
              <a:gd name="T15" fmla="*/ 435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4" h="1946">
                <a:moveTo>
                  <a:pt x="0" y="0"/>
                </a:moveTo>
                <a:lnTo>
                  <a:pt x="990" y="437"/>
                </a:lnTo>
                <a:lnTo>
                  <a:pt x="38" y="918"/>
                </a:lnTo>
                <a:lnTo>
                  <a:pt x="120" y="1450"/>
                </a:lnTo>
                <a:lnTo>
                  <a:pt x="660" y="1945"/>
                </a:lnTo>
                <a:lnTo>
                  <a:pt x="1013" y="1450"/>
                </a:lnTo>
                <a:lnTo>
                  <a:pt x="38" y="918"/>
                </a:lnTo>
                <a:lnTo>
                  <a:pt x="353" y="4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7" name="Freeform 13"/>
          <p:cNvSpPr>
            <a:spLocks/>
          </p:cNvSpPr>
          <p:nvPr/>
        </p:nvSpPr>
        <p:spPr bwMode="auto">
          <a:xfrm>
            <a:off x="1536700" y="2251075"/>
            <a:ext cx="1647825" cy="2347913"/>
          </a:xfrm>
          <a:custGeom>
            <a:avLst/>
            <a:gdLst>
              <a:gd name="T0" fmla="*/ 1037 w 1038"/>
              <a:gd name="T1" fmla="*/ 0 h 1479"/>
              <a:gd name="T2" fmla="*/ 932 w 1038"/>
              <a:gd name="T3" fmla="*/ 499 h 1479"/>
              <a:gd name="T4" fmla="*/ 563 w 1038"/>
              <a:gd name="T5" fmla="*/ 1027 h 1479"/>
              <a:gd name="T6" fmla="*/ 0 w 1038"/>
              <a:gd name="T7" fmla="*/ 1478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8" h="1479">
                <a:moveTo>
                  <a:pt x="1037" y="0"/>
                </a:moveTo>
                <a:lnTo>
                  <a:pt x="932" y="499"/>
                </a:lnTo>
                <a:lnTo>
                  <a:pt x="563" y="1027"/>
                </a:lnTo>
                <a:lnTo>
                  <a:pt x="0" y="14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8" name="Freeform 14"/>
          <p:cNvSpPr>
            <a:spLocks/>
          </p:cNvSpPr>
          <p:nvPr/>
        </p:nvSpPr>
        <p:spPr bwMode="auto">
          <a:xfrm>
            <a:off x="2417763" y="3859213"/>
            <a:ext cx="1135062" cy="741362"/>
          </a:xfrm>
          <a:custGeom>
            <a:avLst/>
            <a:gdLst>
              <a:gd name="T0" fmla="*/ 0 w 715"/>
              <a:gd name="T1" fmla="*/ 0 h 467"/>
              <a:gd name="T2" fmla="*/ 714 w 715"/>
              <a:gd name="T3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5" h="467">
                <a:moveTo>
                  <a:pt x="0" y="0"/>
                </a:moveTo>
                <a:lnTo>
                  <a:pt x="714" y="46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2725738" y="1400175"/>
            <a:ext cx="296862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2</a:t>
            </a: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1425575" y="1400175"/>
            <a:ext cx="296863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1</a:t>
            </a: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3046413" y="2112963"/>
            <a:ext cx="296862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5</a:t>
            </a: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2055813" y="2090738"/>
            <a:ext cx="296862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4</a:t>
            </a: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1246188" y="2090738"/>
            <a:ext cx="296862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3</a:t>
            </a: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2800350" y="2874963"/>
            <a:ext cx="296863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7</a:t>
            </a: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1606550" y="2836863"/>
            <a:ext cx="296863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6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2228850" y="3671888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 b="1">
                <a:solidFill>
                  <a:schemeClr val="bg1"/>
                </a:solidFill>
                <a:ea typeface="新細明體" charset="-120"/>
              </a:rPr>
              <a:t>8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3079750" y="3675063"/>
            <a:ext cx="325438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 b="1">
                <a:solidFill>
                  <a:schemeClr val="bg1"/>
                </a:solidFill>
                <a:ea typeface="新細明體" charset="-120"/>
              </a:rPr>
              <a:t>9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3314700" y="4433888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 b="1">
                <a:solidFill>
                  <a:schemeClr val="bg1"/>
                </a:solidFill>
                <a:ea typeface="新細明體" charset="-120"/>
              </a:rPr>
              <a:t>12</a:t>
            </a: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1290638" y="4410075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 b="1">
                <a:solidFill>
                  <a:schemeClr val="bg1"/>
                </a:solidFill>
                <a:ea typeface="新細明體" charset="-120"/>
              </a:rPr>
              <a:t>10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2398713" y="4424363"/>
            <a:ext cx="466725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2000" b="1">
                <a:solidFill>
                  <a:schemeClr val="bg1"/>
                </a:solidFill>
                <a:ea typeface="新細明體" charset="-120"/>
              </a:rPr>
              <a:t>11</a:t>
            </a: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2024063" y="5311775"/>
            <a:ext cx="409575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13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2952750" y="5311775"/>
            <a:ext cx="409575" cy="336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zh-TW" sz="1600">
                <a:solidFill>
                  <a:schemeClr val="bg1"/>
                </a:solidFill>
                <a:ea typeface="新細明體" charset="-120"/>
              </a:rPr>
              <a:t>14</a:t>
            </a:r>
          </a:p>
        </p:txBody>
      </p: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965200" y="3811588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94" name="Oval 30"/>
          <p:cNvSpPr>
            <a:spLocks noChangeArrowheads="1"/>
          </p:cNvSpPr>
          <p:nvPr/>
        </p:nvSpPr>
        <p:spPr bwMode="auto">
          <a:xfrm>
            <a:off x="1141413" y="3808413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95" name="Oval 31"/>
          <p:cNvSpPr>
            <a:spLocks noChangeArrowheads="1"/>
          </p:cNvSpPr>
          <p:nvPr/>
        </p:nvSpPr>
        <p:spPr bwMode="auto">
          <a:xfrm>
            <a:off x="1460500" y="3817938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96" name="Oval 32"/>
          <p:cNvSpPr>
            <a:spLocks noChangeArrowheads="1"/>
          </p:cNvSpPr>
          <p:nvPr/>
        </p:nvSpPr>
        <p:spPr bwMode="auto">
          <a:xfrm>
            <a:off x="1766888" y="3814763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3717925" y="380047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1203325" y="301307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950913" y="2997200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3400425" y="300672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101" name="Oval 37"/>
          <p:cNvSpPr>
            <a:spLocks noChangeArrowheads="1"/>
          </p:cNvSpPr>
          <p:nvPr/>
        </p:nvSpPr>
        <p:spPr bwMode="auto">
          <a:xfrm>
            <a:off x="2730500" y="2206625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230188" y="4394200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AU" altLang="zh-TW" sz="2000" b="1" i="1">
                <a:ea typeface="新細明體" charset="-120"/>
              </a:rPr>
              <a:t>fixed</a:t>
            </a: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225425" y="36893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AU" altLang="zh-TW" sz="2000" b="1" i="1">
                <a:ea typeface="新細明體" charset="-120"/>
              </a:rPr>
              <a:t>free</a:t>
            </a:r>
          </a:p>
        </p:txBody>
      </p:sp>
      <p:sp>
        <p:nvSpPr>
          <p:cNvPr id="88104" name="Oval 40"/>
          <p:cNvSpPr>
            <a:spLocks noChangeArrowheads="1"/>
          </p:cNvSpPr>
          <p:nvPr/>
        </p:nvSpPr>
        <p:spPr bwMode="auto">
          <a:xfrm>
            <a:off x="2738438" y="3797300"/>
            <a:ext cx="95250" cy="107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88105" name="Group 41"/>
          <p:cNvGrpSpPr>
            <a:grpSpLocks/>
          </p:cNvGrpSpPr>
          <p:nvPr/>
        </p:nvGrpSpPr>
        <p:grpSpPr bwMode="auto">
          <a:xfrm>
            <a:off x="3821113" y="1250950"/>
            <a:ext cx="5091112" cy="2917825"/>
            <a:chOff x="2407" y="788"/>
            <a:chExt cx="3207" cy="1838"/>
          </a:xfrm>
        </p:grpSpPr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 flipH="1" flipV="1">
              <a:off x="3548" y="930"/>
              <a:ext cx="330" cy="4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07" name="Line 43"/>
            <p:cNvSpPr>
              <a:spLocks noChangeShapeType="1"/>
            </p:cNvSpPr>
            <p:nvPr/>
          </p:nvSpPr>
          <p:spPr bwMode="auto">
            <a:xfrm flipH="1" flipV="1">
              <a:off x="3855" y="952"/>
              <a:ext cx="8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08" name="Line 44"/>
            <p:cNvSpPr>
              <a:spLocks noChangeShapeType="1"/>
            </p:cNvSpPr>
            <p:nvPr/>
          </p:nvSpPr>
          <p:spPr bwMode="auto">
            <a:xfrm flipV="1">
              <a:off x="3848" y="945"/>
              <a:ext cx="59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 flipV="1">
              <a:off x="3855" y="952"/>
              <a:ext cx="1110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0" name="Line 46"/>
            <p:cNvSpPr>
              <a:spLocks noChangeShapeType="1"/>
            </p:cNvSpPr>
            <p:nvPr/>
          </p:nvSpPr>
          <p:spPr bwMode="auto">
            <a:xfrm flipH="1" flipV="1">
              <a:off x="3660" y="937"/>
              <a:ext cx="87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 flipH="1" flipV="1">
              <a:off x="4035" y="945"/>
              <a:ext cx="518" cy="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2" name="Line 48"/>
            <p:cNvSpPr>
              <a:spLocks noChangeShapeType="1"/>
            </p:cNvSpPr>
            <p:nvPr/>
          </p:nvSpPr>
          <p:spPr bwMode="auto">
            <a:xfrm flipV="1">
              <a:off x="4545" y="930"/>
              <a:ext cx="128" cy="5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3" name="Line 49"/>
            <p:cNvSpPr>
              <a:spLocks noChangeShapeType="1"/>
            </p:cNvSpPr>
            <p:nvPr/>
          </p:nvSpPr>
          <p:spPr bwMode="auto">
            <a:xfrm flipV="1">
              <a:off x="4545" y="945"/>
              <a:ext cx="413" cy="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4" name="Line 50"/>
            <p:cNvSpPr>
              <a:spLocks noChangeShapeType="1"/>
            </p:cNvSpPr>
            <p:nvPr/>
          </p:nvSpPr>
          <p:spPr bwMode="auto">
            <a:xfrm flipV="1">
              <a:off x="5130" y="952"/>
              <a:ext cx="135" cy="4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5" name="Line 51"/>
            <p:cNvSpPr>
              <a:spLocks noChangeShapeType="1"/>
            </p:cNvSpPr>
            <p:nvPr/>
          </p:nvSpPr>
          <p:spPr bwMode="auto">
            <a:xfrm>
              <a:off x="3482" y="943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6" name="Line 52"/>
            <p:cNvSpPr>
              <a:spLocks noChangeShapeType="1"/>
            </p:cNvSpPr>
            <p:nvPr/>
          </p:nvSpPr>
          <p:spPr bwMode="auto">
            <a:xfrm>
              <a:off x="3482" y="1417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17" name="Freeform 53"/>
            <p:cNvSpPr>
              <a:spLocks/>
            </p:cNvSpPr>
            <p:nvPr/>
          </p:nvSpPr>
          <p:spPr bwMode="auto">
            <a:xfrm>
              <a:off x="4424" y="936"/>
              <a:ext cx="715" cy="467"/>
            </a:xfrm>
            <a:custGeom>
              <a:avLst/>
              <a:gdLst>
                <a:gd name="T0" fmla="*/ 0 w 715"/>
                <a:gd name="T1" fmla="*/ 0 h 467"/>
                <a:gd name="T2" fmla="*/ 714 w 715"/>
                <a:gd name="T3" fmla="*/ 46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5" h="467">
                  <a:moveTo>
                    <a:pt x="0" y="0"/>
                  </a:moveTo>
                  <a:lnTo>
                    <a:pt x="714" y="46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118" name="Rectangle 54"/>
            <p:cNvSpPr>
              <a:spLocks noChangeArrowheads="1"/>
            </p:cNvSpPr>
            <p:nvPr/>
          </p:nvSpPr>
          <p:spPr bwMode="auto">
            <a:xfrm>
              <a:off x="4305" y="818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88119" name="Rectangle 55"/>
            <p:cNvSpPr>
              <a:spLocks noChangeArrowheads="1"/>
            </p:cNvSpPr>
            <p:nvPr/>
          </p:nvSpPr>
          <p:spPr bwMode="auto">
            <a:xfrm>
              <a:off x="4841" y="820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9</a:t>
              </a:r>
            </a:p>
          </p:txBody>
        </p:sp>
        <p:sp>
          <p:nvSpPr>
            <p:cNvPr id="88120" name="Rectangle 56"/>
            <p:cNvSpPr>
              <a:spLocks noChangeArrowheads="1"/>
            </p:cNvSpPr>
            <p:nvPr/>
          </p:nvSpPr>
          <p:spPr bwMode="auto">
            <a:xfrm>
              <a:off x="4989" y="1298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12</a:t>
              </a:r>
            </a:p>
          </p:txBody>
        </p:sp>
        <p:sp>
          <p:nvSpPr>
            <p:cNvPr id="88121" name="Rectangle 57"/>
            <p:cNvSpPr>
              <a:spLocks noChangeArrowheads="1"/>
            </p:cNvSpPr>
            <p:nvPr/>
          </p:nvSpPr>
          <p:spPr bwMode="auto">
            <a:xfrm>
              <a:off x="3714" y="1283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88122" name="Rectangle 58"/>
            <p:cNvSpPr>
              <a:spLocks noChangeArrowheads="1"/>
            </p:cNvSpPr>
            <p:nvPr/>
          </p:nvSpPr>
          <p:spPr bwMode="auto">
            <a:xfrm>
              <a:off x="4412" y="1292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11</a:t>
              </a:r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auto">
            <a:xfrm>
              <a:off x="3509" y="906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24" name="Oval 60"/>
            <p:cNvSpPr>
              <a:spLocks noChangeArrowheads="1"/>
            </p:cNvSpPr>
            <p:nvPr/>
          </p:nvSpPr>
          <p:spPr bwMode="auto">
            <a:xfrm>
              <a:off x="3620" y="904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25" name="Oval 61"/>
            <p:cNvSpPr>
              <a:spLocks noChangeArrowheads="1"/>
            </p:cNvSpPr>
            <p:nvPr/>
          </p:nvSpPr>
          <p:spPr bwMode="auto">
            <a:xfrm>
              <a:off x="3821" y="910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auto">
            <a:xfrm>
              <a:off x="4014" y="908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auto">
            <a:xfrm>
              <a:off x="5243" y="899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2985" y="1273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2000" b="1" i="1">
                  <a:ea typeface="新細明體" charset="-120"/>
                </a:rPr>
                <a:t>fixed</a:t>
              </a:r>
            </a:p>
          </p:txBody>
        </p:sp>
        <p:sp>
          <p:nvSpPr>
            <p:cNvPr id="88129" name="Rectangle 65"/>
            <p:cNvSpPr>
              <a:spLocks noChangeArrowheads="1"/>
            </p:cNvSpPr>
            <p:nvPr/>
          </p:nvSpPr>
          <p:spPr bwMode="auto">
            <a:xfrm>
              <a:off x="3043" y="82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AU" altLang="zh-TW" sz="2000" b="1" i="1">
                  <a:ea typeface="新細明體" charset="-120"/>
                </a:rPr>
                <a:t>free</a:t>
              </a:r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auto">
            <a:xfrm>
              <a:off x="4637" y="901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31" name="Freeform 67"/>
            <p:cNvSpPr>
              <a:spLocks/>
            </p:cNvSpPr>
            <p:nvPr/>
          </p:nvSpPr>
          <p:spPr bwMode="auto">
            <a:xfrm>
              <a:off x="2407" y="1185"/>
              <a:ext cx="654" cy="1441"/>
            </a:xfrm>
            <a:custGeom>
              <a:avLst/>
              <a:gdLst>
                <a:gd name="T0" fmla="*/ 0 w 654"/>
                <a:gd name="T1" fmla="*/ 1440 h 1441"/>
                <a:gd name="T2" fmla="*/ 270 w 654"/>
                <a:gd name="T3" fmla="*/ 1358 h 1441"/>
                <a:gd name="T4" fmla="*/ 323 w 654"/>
                <a:gd name="T5" fmla="*/ 1170 h 1441"/>
                <a:gd name="T6" fmla="*/ 195 w 654"/>
                <a:gd name="T7" fmla="*/ 217 h 1441"/>
                <a:gd name="T8" fmla="*/ 308 w 654"/>
                <a:gd name="T9" fmla="*/ 15 h 1441"/>
                <a:gd name="T10" fmla="*/ 653 w 654"/>
                <a:gd name="T11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1441">
                  <a:moveTo>
                    <a:pt x="0" y="1440"/>
                  </a:moveTo>
                  <a:lnTo>
                    <a:pt x="270" y="1358"/>
                  </a:lnTo>
                  <a:lnTo>
                    <a:pt x="323" y="1170"/>
                  </a:lnTo>
                  <a:lnTo>
                    <a:pt x="195" y="217"/>
                  </a:lnTo>
                  <a:lnTo>
                    <a:pt x="308" y="15"/>
                  </a:lnTo>
                  <a:lnTo>
                    <a:pt x="653" y="0"/>
                  </a:lnTo>
                </a:path>
              </a:pathLst>
            </a:custGeom>
            <a:noFill/>
            <a:ln w="76200" cap="rnd" cmpd="sng">
              <a:solidFill>
                <a:srgbClr val="66CCFF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132" name="Rectangle 68"/>
            <p:cNvSpPr>
              <a:spLocks noChangeArrowheads="1"/>
            </p:cNvSpPr>
            <p:nvPr/>
          </p:nvSpPr>
          <p:spPr bwMode="auto">
            <a:xfrm>
              <a:off x="5357" y="1265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AU" altLang="zh-TW" sz="2000" i="1">
                  <a:latin typeface="Times New Roman" pitchFamily="18" charset="0"/>
                  <a:ea typeface="新細明體" charset="-120"/>
                </a:rPr>
                <a:t>L</a:t>
              </a:r>
              <a:r>
                <a:rPr lang="en-AU" altLang="zh-TW" sz="20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88133" name="Rectangle 69"/>
            <p:cNvSpPr>
              <a:spLocks noChangeArrowheads="1"/>
            </p:cNvSpPr>
            <p:nvPr/>
          </p:nvSpPr>
          <p:spPr bwMode="auto">
            <a:xfrm>
              <a:off x="5357" y="788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AU" altLang="zh-TW" sz="2000" i="1">
                  <a:latin typeface="Times New Roman" pitchFamily="18" charset="0"/>
                  <a:ea typeface="新細明體" charset="-120"/>
                </a:rPr>
                <a:t>L</a:t>
              </a:r>
              <a:r>
                <a:rPr lang="en-AU" altLang="zh-TW" sz="2000" i="1" baseline="-25000"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</p:grpSp>
      <p:grpSp>
        <p:nvGrpSpPr>
          <p:cNvPr id="88134" name="Group 70"/>
          <p:cNvGrpSpPr>
            <a:grpSpLocks/>
          </p:cNvGrpSpPr>
          <p:nvPr/>
        </p:nvGrpSpPr>
        <p:grpSpPr bwMode="auto">
          <a:xfrm>
            <a:off x="5229225" y="2836863"/>
            <a:ext cx="3349625" cy="2179637"/>
            <a:chOff x="3294" y="1787"/>
            <a:chExt cx="2110" cy="1373"/>
          </a:xfrm>
        </p:grpSpPr>
        <p:sp>
          <p:nvSpPr>
            <p:cNvPr id="88135" name="Line 71"/>
            <p:cNvSpPr>
              <a:spLocks noChangeShapeType="1"/>
            </p:cNvSpPr>
            <p:nvPr/>
          </p:nvSpPr>
          <p:spPr bwMode="auto">
            <a:xfrm flipH="1" flipV="1">
              <a:off x="3360" y="2542"/>
              <a:ext cx="330" cy="4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36" name="Line 72"/>
            <p:cNvSpPr>
              <a:spLocks noChangeShapeType="1"/>
            </p:cNvSpPr>
            <p:nvPr/>
          </p:nvSpPr>
          <p:spPr bwMode="auto">
            <a:xfrm flipH="1" flipV="1">
              <a:off x="3667" y="2564"/>
              <a:ext cx="8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 flipV="1">
              <a:off x="3660" y="2528"/>
              <a:ext cx="1134" cy="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38" name="Line 74"/>
            <p:cNvSpPr>
              <a:spLocks noChangeShapeType="1"/>
            </p:cNvSpPr>
            <p:nvPr/>
          </p:nvSpPr>
          <p:spPr bwMode="auto">
            <a:xfrm flipV="1">
              <a:off x="3667" y="2543"/>
              <a:ext cx="272" cy="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39" name="Line 75"/>
            <p:cNvSpPr>
              <a:spLocks noChangeShapeType="1"/>
            </p:cNvSpPr>
            <p:nvPr/>
          </p:nvSpPr>
          <p:spPr bwMode="auto">
            <a:xfrm flipV="1">
              <a:off x="4342" y="2558"/>
              <a:ext cx="17" cy="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0" name="Line 76"/>
            <p:cNvSpPr>
              <a:spLocks noChangeShapeType="1"/>
            </p:cNvSpPr>
            <p:nvPr/>
          </p:nvSpPr>
          <p:spPr bwMode="auto">
            <a:xfrm flipH="1" flipV="1">
              <a:off x="4239" y="2550"/>
              <a:ext cx="126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1" name="Line 77"/>
            <p:cNvSpPr>
              <a:spLocks noChangeShapeType="1"/>
            </p:cNvSpPr>
            <p:nvPr/>
          </p:nvSpPr>
          <p:spPr bwMode="auto">
            <a:xfrm flipV="1">
              <a:off x="4357" y="2542"/>
              <a:ext cx="128" cy="5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2" name="Line 78"/>
            <p:cNvSpPr>
              <a:spLocks noChangeShapeType="1"/>
            </p:cNvSpPr>
            <p:nvPr/>
          </p:nvSpPr>
          <p:spPr bwMode="auto">
            <a:xfrm flipH="1" flipV="1">
              <a:off x="3976" y="2558"/>
              <a:ext cx="381" cy="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3" name="Line 79"/>
            <p:cNvSpPr>
              <a:spLocks noChangeShapeType="1"/>
            </p:cNvSpPr>
            <p:nvPr/>
          </p:nvSpPr>
          <p:spPr bwMode="auto">
            <a:xfrm flipV="1">
              <a:off x="4942" y="2564"/>
              <a:ext cx="135" cy="4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4" name="Line 80"/>
            <p:cNvSpPr>
              <a:spLocks noChangeShapeType="1"/>
            </p:cNvSpPr>
            <p:nvPr/>
          </p:nvSpPr>
          <p:spPr bwMode="auto">
            <a:xfrm>
              <a:off x="3294" y="2555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5" name="Line 81"/>
            <p:cNvSpPr>
              <a:spLocks noChangeShapeType="1"/>
            </p:cNvSpPr>
            <p:nvPr/>
          </p:nvSpPr>
          <p:spPr bwMode="auto">
            <a:xfrm>
              <a:off x="3294" y="3029"/>
              <a:ext cx="1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46" name="Freeform 82"/>
            <p:cNvSpPr>
              <a:spLocks/>
            </p:cNvSpPr>
            <p:nvPr/>
          </p:nvSpPr>
          <p:spPr bwMode="auto">
            <a:xfrm>
              <a:off x="4809" y="2550"/>
              <a:ext cx="142" cy="465"/>
            </a:xfrm>
            <a:custGeom>
              <a:avLst/>
              <a:gdLst>
                <a:gd name="T0" fmla="*/ 0 w 142"/>
                <a:gd name="T1" fmla="*/ 0 h 465"/>
                <a:gd name="T2" fmla="*/ 141 w 142"/>
                <a:gd name="T3" fmla="*/ 46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2" h="465">
                  <a:moveTo>
                    <a:pt x="0" y="0"/>
                  </a:moveTo>
                  <a:lnTo>
                    <a:pt x="141" y="4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147" name="Rectangle 83"/>
            <p:cNvSpPr>
              <a:spLocks noChangeArrowheads="1"/>
            </p:cNvSpPr>
            <p:nvPr/>
          </p:nvSpPr>
          <p:spPr bwMode="auto">
            <a:xfrm>
              <a:off x="4687" y="2415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8</a:t>
              </a:r>
            </a:p>
          </p:txBody>
        </p:sp>
        <p:sp>
          <p:nvSpPr>
            <p:cNvPr id="88148" name="Rectangle 84"/>
            <p:cNvSpPr>
              <a:spLocks noChangeArrowheads="1"/>
            </p:cNvSpPr>
            <p:nvPr/>
          </p:nvSpPr>
          <p:spPr bwMode="auto">
            <a:xfrm>
              <a:off x="3857" y="2410"/>
              <a:ext cx="205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9</a:t>
              </a:r>
            </a:p>
          </p:txBody>
        </p:sp>
        <p:sp>
          <p:nvSpPr>
            <p:cNvPr id="88149" name="Rectangle 85"/>
            <p:cNvSpPr>
              <a:spLocks noChangeArrowheads="1"/>
            </p:cNvSpPr>
            <p:nvPr/>
          </p:nvSpPr>
          <p:spPr bwMode="auto">
            <a:xfrm>
              <a:off x="4801" y="2910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12</a:t>
              </a:r>
            </a:p>
          </p:txBody>
        </p:sp>
        <p:sp>
          <p:nvSpPr>
            <p:cNvPr id="88150" name="Rectangle 86"/>
            <p:cNvSpPr>
              <a:spLocks noChangeArrowheads="1"/>
            </p:cNvSpPr>
            <p:nvPr/>
          </p:nvSpPr>
          <p:spPr bwMode="auto">
            <a:xfrm>
              <a:off x="3526" y="2895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88151" name="Rectangle 87"/>
            <p:cNvSpPr>
              <a:spLocks noChangeArrowheads="1"/>
            </p:cNvSpPr>
            <p:nvPr/>
          </p:nvSpPr>
          <p:spPr bwMode="auto">
            <a:xfrm>
              <a:off x="4224" y="2904"/>
              <a:ext cx="294" cy="2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 sz="2000" b="1">
                  <a:solidFill>
                    <a:schemeClr val="bg1"/>
                  </a:solidFill>
                  <a:ea typeface="新細明體" charset="-120"/>
                </a:rPr>
                <a:t>11</a:t>
              </a:r>
            </a:p>
          </p:txBody>
        </p:sp>
        <p:sp>
          <p:nvSpPr>
            <p:cNvPr id="88152" name="Oval 88"/>
            <p:cNvSpPr>
              <a:spLocks noChangeArrowheads="1"/>
            </p:cNvSpPr>
            <p:nvPr/>
          </p:nvSpPr>
          <p:spPr bwMode="auto">
            <a:xfrm>
              <a:off x="3321" y="2518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53" name="Oval 89"/>
            <p:cNvSpPr>
              <a:spLocks noChangeArrowheads="1"/>
            </p:cNvSpPr>
            <p:nvPr/>
          </p:nvSpPr>
          <p:spPr bwMode="auto">
            <a:xfrm>
              <a:off x="4317" y="2516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54" name="Oval 90"/>
            <p:cNvSpPr>
              <a:spLocks noChangeArrowheads="1"/>
            </p:cNvSpPr>
            <p:nvPr/>
          </p:nvSpPr>
          <p:spPr bwMode="auto">
            <a:xfrm>
              <a:off x="3633" y="2522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55" name="Oval 91"/>
            <p:cNvSpPr>
              <a:spLocks noChangeArrowheads="1"/>
            </p:cNvSpPr>
            <p:nvPr/>
          </p:nvSpPr>
          <p:spPr bwMode="auto">
            <a:xfrm>
              <a:off x="4201" y="2513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56" name="Oval 92"/>
            <p:cNvSpPr>
              <a:spLocks noChangeArrowheads="1"/>
            </p:cNvSpPr>
            <p:nvPr/>
          </p:nvSpPr>
          <p:spPr bwMode="auto">
            <a:xfrm>
              <a:off x="5055" y="2511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57" name="Oval 93"/>
            <p:cNvSpPr>
              <a:spLocks noChangeArrowheads="1"/>
            </p:cNvSpPr>
            <p:nvPr/>
          </p:nvSpPr>
          <p:spPr bwMode="auto">
            <a:xfrm>
              <a:off x="4449" y="2513"/>
              <a:ext cx="60" cy="6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158" name="AutoShape 94"/>
            <p:cNvSpPr>
              <a:spLocks noChangeArrowheads="1"/>
            </p:cNvSpPr>
            <p:nvPr/>
          </p:nvSpPr>
          <p:spPr bwMode="auto">
            <a:xfrm>
              <a:off x="3526" y="1787"/>
              <a:ext cx="1866" cy="607"/>
            </a:xfrm>
            <a:prstGeom prst="downArrow">
              <a:avLst>
                <a:gd name="adj1" fmla="val 70204"/>
                <a:gd name="adj2" fmla="val 46815"/>
              </a:avLst>
            </a:prstGeom>
            <a:noFill/>
            <a:ln w="57150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AU" altLang="zh-TW">
                  <a:ea typeface="新細明體" charset="-120"/>
                </a:rPr>
                <a:t>Re-arrange</a:t>
              </a:r>
            </a:p>
            <a:p>
              <a:pPr algn="ctr" eaLnBrk="0" hangingPunct="0"/>
              <a:r>
                <a:rPr lang="en-AU" altLang="zh-TW">
                  <a:ea typeface="新細明體" charset="-120"/>
                </a:rPr>
                <a:t>free layer</a:t>
              </a:r>
            </a:p>
          </p:txBody>
        </p:sp>
        <p:sp>
          <p:nvSpPr>
            <p:cNvPr id="88159" name="Rectangle 95"/>
            <p:cNvSpPr>
              <a:spLocks noChangeArrowheads="1"/>
            </p:cNvSpPr>
            <p:nvPr/>
          </p:nvSpPr>
          <p:spPr bwMode="auto">
            <a:xfrm>
              <a:off x="5147" y="2899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AU" altLang="zh-TW" sz="2000" i="1">
                  <a:solidFill>
                    <a:schemeClr val="bg1"/>
                  </a:solidFill>
                  <a:latin typeface="Times New Roman" pitchFamily="18" charset="0"/>
                  <a:ea typeface="新細明體" charset="-120"/>
                </a:rPr>
                <a:t>L</a:t>
              </a:r>
              <a:r>
                <a:rPr lang="en-AU" altLang="zh-TW" sz="2000" i="1" baseline="-25000">
                  <a:solidFill>
                    <a:schemeClr val="bg1"/>
                  </a:solidFill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88160" name="Rectangle 96"/>
            <p:cNvSpPr>
              <a:spLocks noChangeArrowheads="1"/>
            </p:cNvSpPr>
            <p:nvPr/>
          </p:nvSpPr>
          <p:spPr bwMode="auto">
            <a:xfrm>
              <a:off x="5147" y="2422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AU" altLang="zh-TW" sz="2000" i="1">
                  <a:solidFill>
                    <a:schemeClr val="bg1"/>
                  </a:solidFill>
                  <a:latin typeface="Times New Roman" pitchFamily="18" charset="0"/>
                  <a:ea typeface="新細明體" charset="-120"/>
                </a:rPr>
                <a:t>L</a:t>
              </a:r>
              <a:r>
                <a:rPr lang="en-AU" altLang="zh-TW" sz="2000" i="1" baseline="-25000">
                  <a:solidFill>
                    <a:schemeClr val="bg1"/>
                  </a:solidFill>
                  <a:latin typeface="Times New Roman" pitchFamily="18" charset="0"/>
                  <a:ea typeface="新細明體" charset="-120"/>
                </a:rPr>
                <a:t>3</a:t>
              </a:r>
            </a:p>
          </p:txBody>
        </p:sp>
      </p:grpSp>
      <p:sp>
        <p:nvSpPr>
          <p:cNvPr id="88161" name="Rectangle 97"/>
          <p:cNvSpPr>
            <a:spLocks noChangeArrowheads="1"/>
          </p:cNvSpPr>
          <p:nvPr/>
        </p:nvSpPr>
        <p:spPr bwMode="auto">
          <a:xfrm>
            <a:off x="3833813" y="4410075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solidFill>
                  <a:schemeClr val="bg1"/>
                </a:solidFill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solidFill>
                  <a:schemeClr val="bg1"/>
                </a:solidFill>
                <a:latin typeface="Times New Roman" pitchFamily="18" charset="0"/>
                <a:ea typeface="新細明體" charset="-120"/>
              </a:rPr>
              <a:t>2</a:t>
            </a:r>
          </a:p>
        </p:txBody>
      </p:sp>
      <p:sp>
        <p:nvSpPr>
          <p:cNvPr id="88162" name="Rectangle 98"/>
          <p:cNvSpPr>
            <a:spLocks noChangeArrowheads="1"/>
          </p:cNvSpPr>
          <p:nvPr/>
        </p:nvSpPr>
        <p:spPr bwMode="auto">
          <a:xfrm>
            <a:off x="3833813" y="3652838"/>
            <a:ext cx="407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AU" altLang="zh-TW" sz="2000" i="1">
                <a:solidFill>
                  <a:schemeClr val="bg1"/>
                </a:solidFill>
                <a:latin typeface="Times New Roman" pitchFamily="18" charset="0"/>
                <a:ea typeface="新細明體" charset="-120"/>
              </a:rPr>
              <a:t>L</a:t>
            </a:r>
            <a:r>
              <a:rPr lang="en-AU" altLang="zh-TW" sz="2000" i="1" baseline="-25000">
                <a:solidFill>
                  <a:schemeClr val="bg1"/>
                </a:solidFill>
                <a:latin typeface="Times New Roman" pitchFamily="18" charset="0"/>
                <a:ea typeface="新細明體" charset="-120"/>
              </a:rPr>
              <a:t>3</a:t>
            </a:r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auto">
          <a:xfrm>
            <a:off x="207963" y="3530600"/>
            <a:ext cx="4214812" cy="1344613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164" name="Text Box 100"/>
          <p:cNvSpPr txBox="1">
            <a:spLocks noChangeArrowheads="1"/>
          </p:cNvSpPr>
          <p:nvPr/>
        </p:nvSpPr>
        <p:spPr bwMode="auto">
          <a:xfrm>
            <a:off x="5076825" y="5332413"/>
            <a:ext cx="4067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AU" altLang="zh-TW">
                <a:ea typeface="新細明體" charset="-120"/>
              </a:rPr>
              <a:t>The difficult part is to re-arrange the free layer</a:t>
            </a:r>
          </a:p>
        </p:txBody>
      </p:sp>
      <p:sp>
        <p:nvSpPr>
          <p:cNvPr id="88165" name="Rectangle 101"/>
          <p:cNvSpPr>
            <a:spLocks noChangeArrowheads="1"/>
          </p:cNvSpPr>
          <p:nvPr/>
        </p:nvSpPr>
        <p:spPr bwMode="auto">
          <a:xfrm>
            <a:off x="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t>Slide </a:t>
            </a:r>
            <a:fld id="{1AB9165E-C9D8-4327-A706-7F68293681DD}" type="slidenum">
              <a:rPr lang="en-AU" altLang="zh-TW" sz="1400">
                <a:solidFill>
                  <a:srgbClr val="969696"/>
                </a:solidFill>
                <a:latin typeface="Times New Roman" pitchFamily="18" charset="0"/>
                <a:ea typeface="新細明體" charset="-120"/>
              </a:rPr>
              <a:pPr algn="r"/>
              <a:t>23</a:t>
            </a:fld>
            <a:endParaRPr lang="en-AU" altLang="zh-TW" sz="1400">
              <a:solidFill>
                <a:srgbClr val="969696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4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Force directed graph drawing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The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Given a set of vertices and edges,</a:t>
            </a:r>
          </a:p>
          <a:p>
            <a:endParaRPr lang="en-US" altLang="ru-RU"/>
          </a:p>
          <a:p>
            <a:r>
              <a:rPr lang="en-US" altLang="ru-RU" b="1" i="1"/>
              <a:t>compute positions</a:t>
            </a:r>
            <a:r>
              <a:rPr lang="en-US" altLang="ru-RU"/>
              <a:t> for the vertices.</a:t>
            </a:r>
          </a:p>
          <a:p>
            <a:r>
              <a:rPr lang="en-US" altLang="ru-RU"/>
              <a:t>If the edges don’t have to be straight (e.g. curved), compute something about them too.</a:t>
            </a:r>
          </a:p>
          <a:p>
            <a:pPr lvl="1"/>
            <a:r>
              <a:rPr lang="en-US" altLang="ru-RU"/>
              <a:t>Probably control points for a parametric curve</a:t>
            </a:r>
          </a:p>
        </p:txBody>
      </p:sp>
    </p:spTree>
    <p:extLst>
      <p:ext uri="{BB962C8B-B14F-4D97-AF65-F5344CB8AC3E}">
        <p14:creationId xmlns:p14="http://schemas.microsoft.com/office/powerpoint/2010/main" val="33003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Drawing general undirected graphs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Some problems are hard because there are a lot of constraints</a:t>
            </a:r>
          </a:p>
          <a:p>
            <a:r>
              <a:rPr lang="en-US" altLang="ru-RU"/>
              <a:t>This one is hard because there are </a:t>
            </a:r>
            <a:r>
              <a:rPr lang="en-US" altLang="ru-RU" b="1" i="1"/>
              <a:t>very little constraints</a:t>
            </a:r>
          </a:p>
        </p:txBody>
      </p:sp>
    </p:spTree>
    <p:extLst>
      <p:ext uri="{BB962C8B-B14F-4D97-AF65-F5344CB8AC3E}">
        <p14:creationId xmlns:p14="http://schemas.microsoft.com/office/powerpoint/2010/main" val="9861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Overview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The concept of force directed drawing</a:t>
            </a:r>
          </a:p>
          <a:p>
            <a:r>
              <a:rPr lang="en-US" altLang="ru-RU"/>
              <a:t>Aspects of force directed drawing</a:t>
            </a:r>
          </a:p>
        </p:txBody>
      </p:sp>
    </p:spTree>
    <p:extLst>
      <p:ext uri="{BB962C8B-B14F-4D97-AF65-F5344CB8AC3E}">
        <p14:creationId xmlns:p14="http://schemas.microsoft.com/office/powerpoint/2010/main" val="2022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Metaphor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altLang="ru-RU"/>
              <a:t>Vertices are metal rings</a:t>
            </a:r>
          </a:p>
          <a:p>
            <a:r>
              <a:rPr lang="en-US" altLang="ru-RU"/>
              <a:t>Exert a repulsive force</a:t>
            </a:r>
          </a:p>
          <a:p>
            <a:endParaRPr lang="en-US" altLang="ru-RU"/>
          </a:p>
          <a:p>
            <a:r>
              <a:rPr lang="en-US" altLang="ru-RU"/>
              <a:t>This way, vertices don’t come too close together.</a:t>
            </a:r>
          </a:p>
        </p:txBody>
      </p:sp>
    </p:spTree>
    <p:extLst>
      <p:ext uri="{BB962C8B-B14F-4D97-AF65-F5344CB8AC3E}">
        <p14:creationId xmlns:p14="http://schemas.microsoft.com/office/powerpoint/2010/main" val="36786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Metaphor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Edges are springs that connect the rings</a:t>
            </a:r>
          </a:p>
          <a:p>
            <a:r>
              <a:rPr lang="en-US" altLang="ru-RU"/>
              <a:t>An attractive force between connected vertices.</a:t>
            </a:r>
            <a:br>
              <a:rPr lang="en-US" altLang="ru-RU"/>
            </a:br>
            <a:endParaRPr lang="en-US" altLang="ru-RU"/>
          </a:p>
          <a:p>
            <a:r>
              <a:rPr lang="en-US" altLang="ru-RU"/>
              <a:t>This way, vertices with edges between them don’t go too far apart</a:t>
            </a:r>
          </a:p>
        </p:txBody>
      </p:sp>
    </p:spTree>
    <p:extLst>
      <p:ext uri="{BB962C8B-B14F-4D97-AF65-F5344CB8AC3E}">
        <p14:creationId xmlns:p14="http://schemas.microsoft.com/office/powerpoint/2010/main" val="25032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23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A646-DCB7-4783-9009-AFF15B09521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grpSp>
        <p:nvGrpSpPr>
          <p:cNvPr id="67817" name="Group 23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35013" y="2224088"/>
            <a:ext cx="7967662" cy="3914775"/>
            <a:chOff x="2399" y="1591"/>
            <a:chExt cx="5019" cy="2466"/>
          </a:xfrm>
        </p:grpSpPr>
        <p:sp>
          <p:nvSpPr>
            <p:cNvPr id="67818" name="Text Box 234"/>
            <p:cNvSpPr txBox="1">
              <a:spLocks noChangeAspect="1" noChangeArrowheads="1"/>
            </p:cNvSpPr>
            <p:nvPr/>
          </p:nvSpPr>
          <p:spPr bwMode="auto">
            <a:xfrm>
              <a:off x="2399" y="1593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819" name="Text Box 235"/>
            <p:cNvSpPr txBox="1">
              <a:spLocks noChangeAspect="1" noChangeArrowheads="1"/>
            </p:cNvSpPr>
            <p:nvPr/>
          </p:nvSpPr>
          <p:spPr bwMode="auto">
            <a:xfrm>
              <a:off x="2737" y="1595"/>
              <a:ext cx="8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20" name="Text Box 236"/>
            <p:cNvSpPr txBox="1">
              <a:spLocks noChangeAspect="1" noChangeArrowheads="1"/>
            </p:cNvSpPr>
            <p:nvPr/>
          </p:nvSpPr>
          <p:spPr bwMode="auto">
            <a:xfrm>
              <a:off x="2822" y="165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21" name="Text Box 237"/>
            <p:cNvSpPr txBox="1">
              <a:spLocks noChangeAspect="1" noChangeArrowheads="1"/>
            </p:cNvSpPr>
            <p:nvPr/>
          </p:nvSpPr>
          <p:spPr bwMode="auto">
            <a:xfrm>
              <a:off x="2945" y="1611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822" name="Text Box 238"/>
            <p:cNvSpPr txBox="1">
              <a:spLocks noChangeAspect="1" noChangeArrowheads="1"/>
            </p:cNvSpPr>
            <p:nvPr/>
          </p:nvSpPr>
          <p:spPr bwMode="auto">
            <a:xfrm>
              <a:off x="3036" y="1654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823" name="Text Box 239"/>
            <p:cNvSpPr txBox="1">
              <a:spLocks noChangeAspect="1" noChangeArrowheads="1"/>
            </p:cNvSpPr>
            <p:nvPr/>
          </p:nvSpPr>
          <p:spPr bwMode="auto">
            <a:xfrm>
              <a:off x="3128" y="165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824" name="Text Box 240"/>
            <p:cNvSpPr txBox="1">
              <a:spLocks noChangeAspect="1" noChangeArrowheads="1"/>
            </p:cNvSpPr>
            <p:nvPr/>
          </p:nvSpPr>
          <p:spPr bwMode="auto">
            <a:xfrm>
              <a:off x="3251" y="1592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825" name="Text Box 241"/>
            <p:cNvSpPr txBox="1">
              <a:spLocks noChangeAspect="1" noChangeArrowheads="1"/>
            </p:cNvSpPr>
            <p:nvPr/>
          </p:nvSpPr>
          <p:spPr bwMode="auto">
            <a:xfrm>
              <a:off x="3381" y="165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67826" name="Text Box 242"/>
            <p:cNvSpPr txBox="1">
              <a:spLocks noChangeAspect="1" noChangeArrowheads="1"/>
            </p:cNvSpPr>
            <p:nvPr/>
          </p:nvSpPr>
          <p:spPr bwMode="auto">
            <a:xfrm>
              <a:off x="3511" y="1654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827" name="Text Box 243"/>
            <p:cNvSpPr txBox="1">
              <a:spLocks noChangeAspect="1" noChangeArrowheads="1"/>
            </p:cNvSpPr>
            <p:nvPr/>
          </p:nvSpPr>
          <p:spPr bwMode="auto">
            <a:xfrm>
              <a:off x="3615" y="1611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828" name="Text Box 244"/>
            <p:cNvSpPr txBox="1">
              <a:spLocks noChangeAspect="1" noChangeArrowheads="1"/>
            </p:cNvSpPr>
            <p:nvPr/>
          </p:nvSpPr>
          <p:spPr bwMode="auto">
            <a:xfrm>
              <a:off x="3706" y="1598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29" name="Text Box 245"/>
            <p:cNvSpPr txBox="1">
              <a:spLocks noChangeAspect="1" noChangeArrowheads="1"/>
            </p:cNvSpPr>
            <p:nvPr/>
          </p:nvSpPr>
          <p:spPr bwMode="auto">
            <a:xfrm>
              <a:off x="3771" y="165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830" name="Text Box 246"/>
            <p:cNvSpPr txBox="1">
              <a:spLocks noChangeAspect="1" noChangeArrowheads="1"/>
            </p:cNvSpPr>
            <p:nvPr/>
          </p:nvSpPr>
          <p:spPr bwMode="auto">
            <a:xfrm>
              <a:off x="3888" y="165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FF0000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31" name="Text Box 247"/>
            <p:cNvSpPr txBox="1">
              <a:spLocks noChangeAspect="1" noChangeArrowheads="1"/>
            </p:cNvSpPr>
            <p:nvPr/>
          </p:nvSpPr>
          <p:spPr bwMode="auto">
            <a:xfrm>
              <a:off x="2399" y="1873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832" name="Text Box 248"/>
            <p:cNvSpPr txBox="1">
              <a:spLocks noChangeAspect="1" noChangeArrowheads="1"/>
            </p:cNvSpPr>
            <p:nvPr/>
          </p:nvSpPr>
          <p:spPr bwMode="auto">
            <a:xfrm>
              <a:off x="2737" y="1875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833" name="Text Box 249"/>
            <p:cNvSpPr txBox="1">
              <a:spLocks noChangeAspect="1" noChangeArrowheads="1"/>
            </p:cNvSpPr>
            <p:nvPr/>
          </p:nvSpPr>
          <p:spPr bwMode="auto">
            <a:xfrm>
              <a:off x="2906" y="193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834" name="Text Box 250"/>
            <p:cNvSpPr txBox="1">
              <a:spLocks noChangeAspect="1" noChangeArrowheads="1"/>
            </p:cNvSpPr>
            <p:nvPr/>
          </p:nvSpPr>
          <p:spPr bwMode="auto">
            <a:xfrm>
              <a:off x="3023" y="193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35" name="Text Box 251"/>
            <p:cNvSpPr txBox="1">
              <a:spLocks noChangeAspect="1" noChangeArrowheads="1"/>
            </p:cNvSpPr>
            <p:nvPr/>
          </p:nvSpPr>
          <p:spPr bwMode="auto">
            <a:xfrm>
              <a:off x="3153" y="193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836" name="Text Box 252"/>
            <p:cNvSpPr txBox="1">
              <a:spLocks noChangeAspect="1" noChangeArrowheads="1"/>
            </p:cNvSpPr>
            <p:nvPr/>
          </p:nvSpPr>
          <p:spPr bwMode="auto">
            <a:xfrm>
              <a:off x="3270" y="193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37" name="Text Box 253"/>
            <p:cNvSpPr txBox="1">
              <a:spLocks noChangeAspect="1" noChangeArrowheads="1"/>
            </p:cNvSpPr>
            <p:nvPr/>
          </p:nvSpPr>
          <p:spPr bwMode="auto">
            <a:xfrm>
              <a:off x="3400" y="1878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38" name="Text Box 254"/>
            <p:cNvSpPr txBox="1">
              <a:spLocks noChangeAspect="1" noChangeArrowheads="1"/>
            </p:cNvSpPr>
            <p:nvPr/>
          </p:nvSpPr>
          <p:spPr bwMode="auto">
            <a:xfrm>
              <a:off x="3465" y="1934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839" name="Text Box 255"/>
            <p:cNvSpPr txBox="1">
              <a:spLocks noChangeAspect="1" noChangeArrowheads="1"/>
            </p:cNvSpPr>
            <p:nvPr/>
          </p:nvSpPr>
          <p:spPr bwMode="auto">
            <a:xfrm>
              <a:off x="3569" y="1934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840" name="Text Box 256"/>
            <p:cNvSpPr txBox="1">
              <a:spLocks noChangeAspect="1" noChangeArrowheads="1"/>
            </p:cNvSpPr>
            <p:nvPr/>
          </p:nvSpPr>
          <p:spPr bwMode="auto">
            <a:xfrm>
              <a:off x="3686" y="1872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841" name="Text Box 257"/>
            <p:cNvSpPr txBox="1">
              <a:spLocks noChangeAspect="1" noChangeArrowheads="1"/>
            </p:cNvSpPr>
            <p:nvPr/>
          </p:nvSpPr>
          <p:spPr bwMode="auto">
            <a:xfrm>
              <a:off x="3828" y="1875"/>
              <a:ext cx="18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842" name="Text Box 258"/>
            <p:cNvSpPr txBox="1">
              <a:spLocks noChangeAspect="1" noChangeArrowheads="1"/>
            </p:cNvSpPr>
            <p:nvPr/>
          </p:nvSpPr>
          <p:spPr bwMode="auto">
            <a:xfrm>
              <a:off x="4010" y="1934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843" name="Text Box 259"/>
            <p:cNvSpPr txBox="1">
              <a:spLocks noChangeAspect="1" noChangeArrowheads="1"/>
            </p:cNvSpPr>
            <p:nvPr/>
          </p:nvSpPr>
          <p:spPr bwMode="auto">
            <a:xfrm>
              <a:off x="4102" y="1872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844" name="Text Box 260"/>
            <p:cNvSpPr txBox="1">
              <a:spLocks noChangeAspect="1" noChangeArrowheads="1"/>
            </p:cNvSpPr>
            <p:nvPr/>
          </p:nvSpPr>
          <p:spPr bwMode="auto">
            <a:xfrm>
              <a:off x="4232" y="1934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845" name="Text Box 261"/>
            <p:cNvSpPr txBox="1">
              <a:spLocks noChangeAspect="1" noChangeArrowheads="1"/>
            </p:cNvSpPr>
            <p:nvPr/>
          </p:nvSpPr>
          <p:spPr bwMode="auto">
            <a:xfrm>
              <a:off x="4336" y="1934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846" name="Text Box 262"/>
            <p:cNvSpPr txBox="1">
              <a:spLocks noChangeAspect="1" noChangeArrowheads="1"/>
            </p:cNvSpPr>
            <p:nvPr/>
          </p:nvSpPr>
          <p:spPr bwMode="auto">
            <a:xfrm>
              <a:off x="4427" y="1878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47" name="Text Box 263"/>
            <p:cNvSpPr txBox="1">
              <a:spLocks noChangeAspect="1" noChangeArrowheads="1"/>
            </p:cNvSpPr>
            <p:nvPr/>
          </p:nvSpPr>
          <p:spPr bwMode="auto">
            <a:xfrm>
              <a:off x="4492" y="1934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48" name="Text Box 264"/>
            <p:cNvSpPr txBox="1">
              <a:spLocks noChangeAspect="1" noChangeArrowheads="1"/>
            </p:cNvSpPr>
            <p:nvPr/>
          </p:nvSpPr>
          <p:spPr bwMode="auto">
            <a:xfrm>
              <a:off x="4622" y="1934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849" name="Text Box 265"/>
            <p:cNvSpPr txBox="1">
              <a:spLocks noChangeAspect="1" noChangeArrowheads="1"/>
            </p:cNvSpPr>
            <p:nvPr/>
          </p:nvSpPr>
          <p:spPr bwMode="auto">
            <a:xfrm>
              <a:off x="2737" y="2156"/>
              <a:ext cx="18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850" name="Text Box 266"/>
            <p:cNvSpPr txBox="1">
              <a:spLocks noChangeAspect="1" noChangeArrowheads="1"/>
            </p:cNvSpPr>
            <p:nvPr/>
          </p:nvSpPr>
          <p:spPr bwMode="auto">
            <a:xfrm>
              <a:off x="2921" y="2291"/>
              <a:ext cx="65" cy="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.</a:t>
              </a:r>
            </a:p>
          </p:txBody>
        </p:sp>
        <p:sp>
          <p:nvSpPr>
            <p:cNvPr id="67851" name="Text Box 267"/>
            <p:cNvSpPr txBox="1">
              <a:spLocks noChangeAspect="1" noChangeArrowheads="1"/>
            </p:cNvSpPr>
            <p:nvPr/>
          </p:nvSpPr>
          <p:spPr bwMode="auto">
            <a:xfrm>
              <a:off x="2986" y="2156"/>
              <a:ext cx="18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K</a:t>
              </a:r>
            </a:p>
          </p:txBody>
        </p:sp>
        <p:sp>
          <p:nvSpPr>
            <p:cNvPr id="67852" name="Text Box 268"/>
            <p:cNvSpPr txBox="1">
              <a:spLocks noChangeAspect="1" noChangeArrowheads="1"/>
            </p:cNvSpPr>
            <p:nvPr/>
          </p:nvSpPr>
          <p:spPr bwMode="auto">
            <a:xfrm>
              <a:off x="3168" y="2215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853" name="Text Box 269"/>
            <p:cNvSpPr txBox="1">
              <a:spLocks noChangeAspect="1" noChangeArrowheads="1"/>
            </p:cNvSpPr>
            <p:nvPr/>
          </p:nvSpPr>
          <p:spPr bwMode="auto">
            <a:xfrm>
              <a:off x="3284" y="2215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54" name="Text Box 270"/>
            <p:cNvSpPr txBox="1">
              <a:spLocks noChangeAspect="1" noChangeArrowheads="1"/>
            </p:cNvSpPr>
            <p:nvPr/>
          </p:nvSpPr>
          <p:spPr bwMode="auto">
            <a:xfrm>
              <a:off x="3408" y="2172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855" name="Text Box 271"/>
            <p:cNvSpPr txBox="1">
              <a:spLocks noChangeAspect="1" noChangeArrowheads="1"/>
            </p:cNvSpPr>
            <p:nvPr/>
          </p:nvSpPr>
          <p:spPr bwMode="auto">
            <a:xfrm>
              <a:off x="3499" y="2291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856" name="Text Box 272"/>
            <p:cNvSpPr txBox="1">
              <a:spLocks noChangeAspect="1" noChangeArrowheads="1"/>
            </p:cNvSpPr>
            <p:nvPr/>
          </p:nvSpPr>
          <p:spPr bwMode="auto">
            <a:xfrm>
              <a:off x="3642" y="2156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857" name="Text Box 273"/>
            <p:cNvSpPr txBox="1">
              <a:spLocks noChangeAspect="1" noChangeArrowheads="1"/>
            </p:cNvSpPr>
            <p:nvPr/>
          </p:nvSpPr>
          <p:spPr bwMode="auto">
            <a:xfrm>
              <a:off x="3817" y="2153"/>
              <a:ext cx="7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858" name="Text Box 274"/>
            <p:cNvSpPr txBox="1">
              <a:spLocks noChangeAspect="1" noChangeArrowheads="1"/>
            </p:cNvSpPr>
            <p:nvPr/>
          </p:nvSpPr>
          <p:spPr bwMode="auto">
            <a:xfrm>
              <a:off x="3891" y="2215"/>
              <a:ext cx="11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859" name="Text Box 275"/>
            <p:cNvSpPr txBox="1">
              <a:spLocks noChangeAspect="1" noChangeArrowheads="1"/>
            </p:cNvSpPr>
            <p:nvPr/>
          </p:nvSpPr>
          <p:spPr bwMode="auto">
            <a:xfrm>
              <a:off x="4011" y="2215"/>
              <a:ext cx="113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860" name="Text Box 276"/>
            <p:cNvSpPr txBox="1">
              <a:spLocks noChangeAspect="1" noChangeArrowheads="1"/>
            </p:cNvSpPr>
            <p:nvPr/>
          </p:nvSpPr>
          <p:spPr bwMode="auto">
            <a:xfrm>
              <a:off x="4125" y="2215"/>
              <a:ext cx="10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861" name="Text Box 277"/>
            <p:cNvSpPr txBox="1">
              <a:spLocks noChangeAspect="1" noChangeArrowheads="1"/>
            </p:cNvSpPr>
            <p:nvPr/>
          </p:nvSpPr>
          <p:spPr bwMode="auto">
            <a:xfrm>
              <a:off x="4237" y="2161"/>
              <a:ext cx="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44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62" name="Text Box 278"/>
            <p:cNvSpPr txBox="1">
              <a:spLocks noChangeAspect="1" noChangeArrowheads="1"/>
            </p:cNvSpPr>
            <p:nvPr/>
          </p:nvSpPr>
          <p:spPr bwMode="auto">
            <a:xfrm>
              <a:off x="4317" y="2172"/>
              <a:ext cx="8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863" name="Text Box 279"/>
            <p:cNvSpPr txBox="1">
              <a:spLocks noChangeAspect="1" noChangeArrowheads="1"/>
            </p:cNvSpPr>
            <p:nvPr/>
          </p:nvSpPr>
          <p:spPr bwMode="auto">
            <a:xfrm>
              <a:off x="4402" y="2153"/>
              <a:ext cx="13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864" name="Text Box 280"/>
            <p:cNvSpPr txBox="1">
              <a:spLocks noChangeAspect="1" noChangeArrowheads="1"/>
            </p:cNvSpPr>
            <p:nvPr/>
          </p:nvSpPr>
          <p:spPr bwMode="auto">
            <a:xfrm>
              <a:off x="4536" y="2215"/>
              <a:ext cx="20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67865" name="Text Box 281"/>
            <p:cNvSpPr txBox="1">
              <a:spLocks noChangeAspect="1" noChangeArrowheads="1"/>
            </p:cNvSpPr>
            <p:nvPr/>
          </p:nvSpPr>
          <p:spPr bwMode="auto">
            <a:xfrm>
              <a:off x="4742" y="2161"/>
              <a:ext cx="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44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66" name="Text Box 282"/>
            <p:cNvSpPr txBox="1">
              <a:spLocks noChangeAspect="1" noChangeArrowheads="1"/>
            </p:cNvSpPr>
            <p:nvPr/>
          </p:nvSpPr>
          <p:spPr bwMode="auto">
            <a:xfrm>
              <a:off x="4822" y="2215"/>
              <a:ext cx="101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867" name="Text Box 283"/>
            <p:cNvSpPr txBox="1">
              <a:spLocks noChangeAspect="1" noChangeArrowheads="1"/>
            </p:cNvSpPr>
            <p:nvPr/>
          </p:nvSpPr>
          <p:spPr bwMode="auto">
            <a:xfrm>
              <a:off x="4924" y="2215"/>
              <a:ext cx="12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868" name="Text Box 284"/>
            <p:cNvSpPr txBox="1">
              <a:spLocks noChangeAspect="1" noChangeArrowheads="1"/>
            </p:cNvSpPr>
            <p:nvPr/>
          </p:nvSpPr>
          <p:spPr bwMode="auto">
            <a:xfrm>
              <a:off x="5047" y="2140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(</a:t>
              </a:r>
            </a:p>
          </p:txBody>
        </p:sp>
        <p:sp>
          <p:nvSpPr>
            <p:cNvPr id="67869" name="Text Box 285"/>
            <p:cNvSpPr txBox="1">
              <a:spLocks noChangeAspect="1" noChangeArrowheads="1"/>
            </p:cNvSpPr>
            <p:nvPr/>
          </p:nvSpPr>
          <p:spPr bwMode="auto">
            <a:xfrm>
              <a:off x="5138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870" name="Text Box 286"/>
            <p:cNvSpPr txBox="1">
              <a:spLocks noChangeAspect="1" noChangeArrowheads="1"/>
            </p:cNvSpPr>
            <p:nvPr/>
          </p:nvSpPr>
          <p:spPr bwMode="auto">
            <a:xfrm>
              <a:off x="5255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871" name="Text Box 287"/>
            <p:cNvSpPr txBox="1">
              <a:spLocks noChangeAspect="1" noChangeArrowheads="1"/>
            </p:cNvSpPr>
            <p:nvPr/>
          </p:nvSpPr>
          <p:spPr bwMode="auto">
            <a:xfrm>
              <a:off x="5372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872" name="Text Box 288"/>
            <p:cNvSpPr txBox="1">
              <a:spLocks noChangeAspect="1" noChangeArrowheads="1"/>
            </p:cNvSpPr>
            <p:nvPr/>
          </p:nvSpPr>
          <p:spPr bwMode="auto">
            <a:xfrm>
              <a:off x="5489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6</a:t>
              </a:r>
            </a:p>
          </p:txBody>
        </p:sp>
        <p:sp>
          <p:nvSpPr>
            <p:cNvPr id="67873" name="Text Box 289"/>
            <p:cNvSpPr txBox="1">
              <a:spLocks noChangeAspect="1" noChangeArrowheads="1"/>
            </p:cNvSpPr>
            <p:nvPr/>
          </p:nvSpPr>
          <p:spPr bwMode="auto">
            <a:xfrm>
              <a:off x="5606" y="2140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67874" name="Text Box 290"/>
            <p:cNvSpPr txBox="1">
              <a:spLocks noChangeAspect="1" noChangeArrowheads="1"/>
            </p:cNvSpPr>
            <p:nvPr/>
          </p:nvSpPr>
          <p:spPr bwMode="auto">
            <a:xfrm>
              <a:off x="5697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875" name="Text Box 291"/>
            <p:cNvSpPr txBox="1">
              <a:spLocks noChangeAspect="1" noChangeArrowheads="1"/>
            </p:cNvSpPr>
            <p:nvPr/>
          </p:nvSpPr>
          <p:spPr bwMode="auto">
            <a:xfrm>
              <a:off x="5814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6</a:t>
              </a:r>
            </a:p>
          </p:txBody>
        </p:sp>
        <p:sp>
          <p:nvSpPr>
            <p:cNvPr id="67876" name="Text Box 292"/>
            <p:cNvSpPr txBox="1">
              <a:spLocks noChangeAspect="1" noChangeArrowheads="1"/>
            </p:cNvSpPr>
            <p:nvPr/>
          </p:nvSpPr>
          <p:spPr bwMode="auto">
            <a:xfrm>
              <a:off x="5996" y="2215"/>
              <a:ext cx="6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:</a:t>
              </a:r>
            </a:p>
          </p:txBody>
        </p:sp>
        <p:sp>
          <p:nvSpPr>
            <p:cNvPr id="67877" name="Text Box 293"/>
            <p:cNvSpPr txBox="1">
              <a:spLocks noChangeAspect="1" noChangeArrowheads="1"/>
            </p:cNvSpPr>
            <p:nvPr/>
          </p:nvSpPr>
          <p:spPr bwMode="auto">
            <a:xfrm>
              <a:off x="6125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878" name="Text Box 294"/>
            <p:cNvSpPr txBox="1">
              <a:spLocks noChangeAspect="1" noChangeArrowheads="1"/>
            </p:cNvSpPr>
            <p:nvPr/>
          </p:nvSpPr>
          <p:spPr bwMode="auto">
            <a:xfrm>
              <a:off x="6294" y="2179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5900" rIns="0" bIns="30162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sy10" pitchFamily="34" charset="0"/>
                  <a:ea typeface="新細明體" charset="-120"/>
                </a:rPr>
                <a:t>¡</a:t>
              </a:r>
            </a:p>
          </p:txBody>
        </p:sp>
        <p:sp>
          <p:nvSpPr>
            <p:cNvPr id="67879" name="Text Box 295"/>
            <p:cNvSpPr txBox="1">
              <a:spLocks noChangeAspect="1" noChangeArrowheads="1"/>
            </p:cNvSpPr>
            <p:nvPr/>
          </p:nvSpPr>
          <p:spPr bwMode="auto">
            <a:xfrm>
              <a:off x="6528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7880" name="Text Box 296"/>
            <p:cNvSpPr txBox="1">
              <a:spLocks noChangeAspect="1" noChangeArrowheads="1"/>
            </p:cNvSpPr>
            <p:nvPr/>
          </p:nvSpPr>
          <p:spPr bwMode="auto">
            <a:xfrm>
              <a:off x="6645" y="2165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2</a:t>
              </a:r>
            </a:p>
          </p:txBody>
        </p:sp>
        <p:sp>
          <p:nvSpPr>
            <p:cNvPr id="67881" name="Text Box 297"/>
            <p:cNvSpPr txBox="1">
              <a:spLocks noChangeAspect="1" noChangeArrowheads="1"/>
            </p:cNvSpPr>
            <p:nvPr/>
          </p:nvSpPr>
          <p:spPr bwMode="auto">
            <a:xfrm>
              <a:off x="2399" y="2435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882" name="Text Box 298"/>
            <p:cNvSpPr txBox="1">
              <a:spLocks noChangeAspect="1" noChangeArrowheads="1"/>
            </p:cNvSpPr>
            <p:nvPr/>
          </p:nvSpPr>
          <p:spPr bwMode="auto">
            <a:xfrm>
              <a:off x="2737" y="2437"/>
              <a:ext cx="17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883" name="Text Box 299"/>
            <p:cNvSpPr txBox="1">
              <a:spLocks noChangeAspect="1" noChangeArrowheads="1"/>
            </p:cNvSpPr>
            <p:nvPr/>
          </p:nvSpPr>
          <p:spPr bwMode="auto">
            <a:xfrm>
              <a:off x="2909" y="249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884" name="Text Box 300"/>
            <p:cNvSpPr txBox="1">
              <a:spLocks noChangeAspect="1" noChangeArrowheads="1"/>
            </p:cNvSpPr>
            <p:nvPr/>
          </p:nvSpPr>
          <p:spPr bwMode="auto">
            <a:xfrm>
              <a:off x="3013" y="2496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885" name="Text Box 301"/>
            <p:cNvSpPr txBox="1">
              <a:spLocks noChangeAspect="1" noChangeArrowheads="1"/>
            </p:cNvSpPr>
            <p:nvPr/>
          </p:nvSpPr>
          <p:spPr bwMode="auto">
            <a:xfrm>
              <a:off x="3130" y="2434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886" name="Text Box 302"/>
            <p:cNvSpPr txBox="1">
              <a:spLocks noChangeAspect="1" noChangeArrowheads="1"/>
            </p:cNvSpPr>
            <p:nvPr/>
          </p:nvSpPr>
          <p:spPr bwMode="auto">
            <a:xfrm>
              <a:off x="3195" y="2440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887" name="Text Box 303"/>
            <p:cNvSpPr txBox="1">
              <a:spLocks noChangeAspect="1" noChangeArrowheads="1"/>
            </p:cNvSpPr>
            <p:nvPr/>
          </p:nvSpPr>
          <p:spPr bwMode="auto">
            <a:xfrm>
              <a:off x="3260" y="249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z</a:t>
              </a:r>
            </a:p>
          </p:txBody>
        </p:sp>
        <p:sp>
          <p:nvSpPr>
            <p:cNvPr id="67888" name="Text Box 304"/>
            <p:cNvSpPr txBox="1">
              <a:spLocks noChangeAspect="1" noChangeArrowheads="1"/>
            </p:cNvSpPr>
            <p:nvPr/>
          </p:nvSpPr>
          <p:spPr bwMode="auto">
            <a:xfrm>
              <a:off x="3364" y="249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889" name="Text Box 305"/>
            <p:cNvSpPr txBox="1">
              <a:spLocks noChangeAspect="1" noChangeArrowheads="1"/>
            </p:cNvSpPr>
            <p:nvPr/>
          </p:nvSpPr>
          <p:spPr bwMode="auto">
            <a:xfrm>
              <a:off x="3468" y="2496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890" name="Text Box 306"/>
            <p:cNvSpPr txBox="1">
              <a:spLocks noChangeAspect="1" noChangeArrowheads="1"/>
            </p:cNvSpPr>
            <p:nvPr/>
          </p:nvSpPr>
          <p:spPr bwMode="auto">
            <a:xfrm>
              <a:off x="2737" y="2717"/>
              <a:ext cx="24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W</a:t>
              </a:r>
            </a:p>
          </p:txBody>
        </p:sp>
        <p:sp>
          <p:nvSpPr>
            <p:cNvPr id="67891" name="Text Box 307"/>
            <p:cNvSpPr txBox="1">
              <a:spLocks noChangeAspect="1" noChangeArrowheads="1"/>
            </p:cNvSpPr>
            <p:nvPr/>
          </p:nvSpPr>
          <p:spPr bwMode="auto">
            <a:xfrm>
              <a:off x="2978" y="2852"/>
              <a:ext cx="65" cy="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.</a:t>
              </a:r>
            </a:p>
          </p:txBody>
        </p:sp>
        <p:sp>
          <p:nvSpPr>
            <p:cNvPr id="67892" name="Text Box 308"/>
            <p:cNvSpPr txBox="1">
              <a:spLocks noChangeAspect="1" noChangeArrowheads="1"/>
            </p:cNvSpPr>
            <p:nvPr/>
          </p:nvSpPr>
          <p:spPr bwMode="auto">
            <a:xfrm>
              <a:off x="3042" y="2717"/>
              <a:ext cx="1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893" name="Text Box 309"/>
            <p:cNvSpPr txBox="1">
              <a:spLocks noChangeAspect="1" noChangeArrowheads="1"/>
            </p:cNvSpPr>
            <p:nvPr/>
          </p:nvSpPr>
          <p:spPr bwMode="auto">
            <a:xfrm>
              <a:off x="3172" y="277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894" name="Text Box 310"/>
            <p:cNvSpPr txBox="1">
              <a:spLocks noChangeAspect="1" noChangeArrowheads="1"/>
            </p:cNvSpPr>
            <p:nvPr/>
          </p:nvSpPr>
          <p:spPr bwMode="auto">
            <a:xfrm>
              <a:off x="3270" y="2714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895" name="Text Box 311"/>
            <p:cNvSpPr txBox="1">
              <a:spLocks noChangeAspect="1" noChangeArrowheads="1"/>
            </p:cNvSpPr>
            <p:nvPr/>
          </p:nvSpPr>
          <p:spPr bwMode="auto">
            <a:xfrm>
              <a:off x="3400" y="2776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896" name="Text Box 312"/>
            <p:cNvSpPr txBox="1">
              <a:spLocks noChangeAspect="1" noChangeArrowheads="1"/>
            </p:cNvSpPr>
            <p:nvPr/>
          </p:nvSpPr>
          <p:spPr bwMode="auto">
            <a:xfrm>
              <a:off x="3523" y="2776"/>
              <a:ext cx="12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67897" name="Text Box 313"/>
            <p:cNvSpPr txBox="1">
              <a:spLocks noChangeAspect="1" noChangeArrowheads="1"/>
            </p:cNvSpPr>
            <p:nvPr/>
          </p:nvSpPr>
          <p:spPr bwMode="auto">
            <a:xfrm>
              <a:off x="3647" y="2714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898" name="Text Box 314"/>
            <p:cNvSpPr txBox="1">
              <a:spLocks noChangeAspect="1" noChangeArrowheads="1"/>
            </p:cNvSpPr>
            <p:nvPr/>
          </p:nvSpPr>
          <p:spPr bwMode="auto">
            <a:xfrm>
              <a:off x="3777" y="2776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899" name="Text Box 315"/>
            <p:cNvSpPr txBox="1">
              <a:spLocks noChangeAspect="1" noChangeArrowheads="1"/>
            </p:cNvSpPr>
            <p:nvPr/>
          </p:nvSpPr>
          <p:spPr bwMode="auto">
            <a:xfrm>
              <a:off x="3880" y="2776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900" name="Text Box 316"/>
            <p:cNvSpPr txBox="1">
              <a:spLocks noChangeAspect="1" noChangeArrowheads="1"/>
            </p:cNvSpPr>
            <p:nvPr/>
          </p:nvSpPr>
          <p:spPr bwMode="auto">
            <a:xfrm>
              <a:off x="3972" y="2852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901" name="Text Box 317"/>
            <p:cNvSpPr txBox="1">
              <a:spLocks noChangeAspect="1" noChangeArrowheads="1"/>
            </p:cNvSpPr>
            <p:nvPr/>
          </p:nvSpPr>
          <p:spPr bwMode="auto">
            <a:xfrm>
              <a:off x="4115" y="2717"/>
              <a:ext cx="14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902" name="Text Box 318"/>
            <p:cNvSpPr txBox="1">
              <a:spLocks noChangeAspect="1" noChangeArrowheads="1"/>
            </p:cNvSpPr>
            <p:nvPr/>
          </p:nvSpPr>
          <p:spPr bwMode="auto">
            <a:xfrm>
              <a:off x="4272" y="2717"/>
              <a:ext cx="17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03" name="Text Box 319"/>
            <p:cNvSpPr txBox="1">
              <a:spLocks noChangeAspect="1" noChangeArrowheads="1"/>
            </p:cNvSpPr>
            <p:nvPr/>
          </p:nvSpPr>
          <p:spPr bwMode="auto">
            <a:xfrm>
              <a:off x="4457" y="2717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904" name="Text Box 320"/>
            <p:cNvSpPr txBox="1">
              <a:spLocks noChangeAspect="1" noChangeArrowheads="1"/>
            </p:cNvSpPr>
            <p:nvPr/>
          </p:nvSpPr>
          <p:spPr bwMode="auto">
            <a:xfrm>
              <a:off x="4657" y="2717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05" name="Text Box 321"/>
            <p:cNvSpPr txBox="1">
              <a:spLocks noChangeAspect="1" noChangeArrowheads="1"/>
            </p:cNvSpPr>
            <p:nvPr/>
          </p:nvSpPr>
          <p:spPr bwMode="auto">
            <a:xfrm>
              <a:off x="4832" y="2852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906" name="Text Box 322"/>
            <p:cNvSpPr txBox="1">
              <a:spLocks noChangeAspect="1" noChangeArrowheads="1"/>
            </p:cNvSpPr>
            <p:nvPr/>
          </p:nvSpPr>
          <p:spPr bwMode="auto">
            <a:xfrm>
              <a:off x="4936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907" name="Text Box 323"/>
            <p:cNvSpPr txBox="1">
              <a:spLocks noChangeAspect="1" noChangeArrowheads="1"/>
            </p:cNvSpPr>
            <p:nvPr/>
          </p:nvSpPr>
          <p:spPr bwMode="auto">
            <a:xfrm>
              <a:off x="5053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908" name="Text Box 324"/>
            <p:cNvSpPr txBox="1">
              <a:spLocks noChangeAspect="1" noChangeArrowheads="1"/>
            </p:cNvSpPr>
            <p:nvPr/>
          </p:nvSpPr>
          <p:spPr bwMode="auto">
            <a:xfrm>
              <a:off x="5170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9</a:t>
              </a:r>
            </a:p>
          </p:txBody>
        </p:sp>
        <p:sp>
          <p:nvSpPr>
            <p:cNvPr id="67909" name="Text Box 325"/>
            <p:cNvSpPr txBox="1">
              <a:spLocks noChangeAspect="1" noChangeArrowheads="1"/>
            </p:cNvSpPr>
            <p:nvPr/>
          </p:nvSpPr>
          <p:spPr bwMode="auto">
            <a:xfrm>
              <a:off x="5287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910" name="Text Box 326"/>
            <p:cNvSpPr txBox="1">
              <a:spLocks noChangeAspect="1" noChangeArrowheads="1"/>
            </p:cNvSpPr>
            <p:nvPr/>
          </p:nvSpPr>
          <p:spPr bwMode="auto">
            <a:xfrm>
              <a:off x="5404" y="2852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911" name="Text Box 327"/>
            <p:cNvSpPr txBox="1">
              <a:spLocks noChangeAspect="1" noChangeArrowheads="1"/>
            </p:cNvSpPr>
            <p:nvPr/>
          </p:nvSpPr>
          <p:spPr bwMode="auto">
            <a:xfrm>
              <a:off x="5508" y="2776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12" name="Text Box 328"/>
            <p:cNvSpPr txBox="1">
              <a:spLocks noChangeAspect="1" noChangeArrowheads="1"/>
            </p:cNvSpPr>
            <p:nvPr/>
          </p:nvSpPr>
          <p:spPr bwMode="auto">
            <a:xfrm>
              <a:off x="5625" y="2776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13" name="Text Box 329"/>
            <p:cNvSpPr txBox="1">
              <a:spLocks noChangeAspect="1" noChangeArrowheads="1"/>
            </p:cNvSpPr>
            <p:nvPr/>
          </p:nvSpPr>
          <p:spPr bwMode="auto">
            <a:xfrm>
              <a:off x="5743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914" name="Text Box 330"/>
            <p:cNvSpPr txBox="1">
              <a:spLocks noChangeAspect="1" noChangeArrowheads="1"/>
            </p:cNvSpPr>
            <p:nvPr/>
          </p:nvSpPr>
          <p:spPr bwMode="auto">
            <a:xfrm>
              <a:off x="5860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7915" name="Text Box 331"/>
            <p:cNvSpPr txBox="1">
              <a:spLocks noChangeAspect="1" noChangeArrowheads="1"/>
            </p:cNvSpPr>
            <p:nvPr/>
          </p:nvSpPr>
          <p:spPr bwMode="auto">
            <a:xfrm>
              <a:off x="5977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7916" name="Text Box 332"/>
            <p:cNvSpPr txBox="1">
              <a:spLocks noChangeAspect="1" noChangeArrowheads="1"/>
            </p:cNvSpPr>
            <p:nvPr/>
          </p:nvSpPr>
          <p:spPr bwMode="auto">
            <a:xfrm>
              <a:off x="6146" y="2740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5900" rIns="0" bIns="30162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sy10" pitchFamily="34" charset="0"/>
                  <a:ea typeface="新細明體" charset="-120"/>
                </a:rPr>
                <a:t>¡</a:t>
              </a:r>
            </a:p>
          </p:txBody>
        </p:sp>
        <p:sp>
          <p:nvSpPr>
            <p:cNvPr id="67917" name="Text Box 333"/>
            <p:cNvSpPr txBox="1">
              <a:spLocks noChangeAspect="1" noChangeArrowheads="1"/>
            </p:cNvSpPr>
            <p:nvPr/>
          </p:nvSpPr>
          <p:spPr bwMode="auto">
            <a:xfrm>
              <a:off x="6380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918" name="Text Box 334"/>
            <p:cNvSpPr txBox="1">
              <a:spLocks noChangeAspect="1" noChangeArrowheads="1"/>
            </p:cNvSpPr>
            <p:nvPr/>
          </p:nvSpPr>
          <p:spPr bwMode="auto">
            <a:xfrm>
              <a:off x="6496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7919" name="Text Box 335"/>
            <p:cNvSpPr txBox="1">
              <a:spLocks noChangeAspect="1" noChangeArrowheads="1"/>
            </p:cNvSpPr>
            <p:nvPr/>
          </p:nvSpPr>
          <p:spPr bwMode="auto">
            <a:xfrm>
              <a:off x="6613" y="2726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7920" name="Text Box 336"/>
            <p:cNvSpPr txBox="1">
              <a:spLocks noChangeAspect="1" noChangeArrowheads="1"/>
            </p:cNvSpPr>
            <p:nvPr/>
          </p:nvSpPr>
          <p:spPr bwMode="auto">
            <a:xfrm>
              <a:off x="2399" y="2996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921" name="Text Box 337"/>
            <p:cNvSpPr txBox="1">
              <a:spLocks noChangeAspect="1" noChangeArrowheads="1"/>
            </p:cNvSpPr>
            <p:nvPr/>
          </p:nvSpPr>
          <p:spPr bwMode="auto">
            <a:xfrm>
              <a:off x="2737" y="2998"/>
              <a:ext cx="18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22" name="Text Box 338"/>
            <p:cNvSpPr txBox="1">
              <a:spLocks noChangeAspect="1" noChangeArrowheads="1"/>
            </p:cNvSpPr>
            <p:nvPr/>
          </p:nvSpPr>
          <p:spPr bwMode="auto">
            <a:xfrm>
              <a:off x="2919" y="3057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923" name="Text Box 339"/>
            <p:cNvSpPr txBox="1">
              <a:spLocks noChangeAspect="1" noChangeArrowheads="1"/>
            </p:cNvSpPr>
            <p:nvPr/>
          </p:nvSpPr>
          <p:spPr bwMode="auto">
            <a:xfrm>
              <a:off x="3011" y="2995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924" name="Text Box 340"/>
            <p:cNvSpPr txBox="1">
              <a:spLocks noChangeAspect="1" noChangeArrowheads="1"/>
            </p:cNvSpPr>
            <p:nvPr/>
          </p:nvSpPr>
          <p:spPr bwMode="auto">
            <a:xfrm>
              <a:off x="3141" y="3057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925" name="Text Box 341"/>
            <p:cNvSpPr txBox="1">
              <a:spLocks noChangeAspect="1" noChangeArrowheads="1"/>
            </p:cNvSpPr>
            <p:nvPr/>
          </p:nvSpPr>
          <p:spPr bwMode="auto">
            <a:xfrm>
              <a:off x="3245" y="3057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926" name="Text Box 342"/>
            <p:cNvSpPr txBox="1">
              <a:spLocks noChangeAspect="1" noChangeArrowheads="1"/>
            </p:cNvSpPr>
            <p:nvPr/>
          </p:nvSpPr>
          <p:spPr bwMode="auto">
            <a:xfrm>
              <a:off x="3336" y="2995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927" name="Text Box 343"/>
            <p:cNvSpPr txBox="1">
              <a:spLocks noChangeAspect="1" noChangeArrowheads="1"/>
            </p:cNvSpPr>
            <p:nvPr/>
          </p:nvSpPr>
          <p:spPr bwMode="auto">
            <a:xfrm>
              <a:off x="3401" y="3057"/>
              <a:ext cx="12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67928" name="Text Box 344"/>
            <p:cNvSpPr txBox="1">
              <a:spLocks noChangeAspect="1" noChangeArrowheads="1"/>
            </p:cNvSpPr>
            <p:nvPr/>
          </p:nvSpPr>
          <p:spPr bwMode="auto">
            <a:xfrm>
              <a:off x="3602" y="2998"/>
              <a:ext cx="1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929" name="Text Box 345"/>
            <p:cNvSpPr txBox="1">
              <a:spLocks noChangeAspect="1" noChangeArrowheads="1"/>
            </p:cNvSpPr>
            <p:nvPr/>
          </p:nvSpPr>
          <p:spPr bwMode="auto">
            <a:xfrm>
              <a:off x="3732" y="3057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30" name="Text Box 346"/>
            <p:cNvSpPr txBox="1">
              <a:spLocks noChangeAspect="1" noChangeArrowheads="1"/>
            </p:cNvSpPr>
            <p:nvPr/>
          </p:nvSpPr>
          <p:spPr bwMode="auto">
            <a:xfrm>
              <a:off x="3862" y="3057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31" name="Text Box 347"/>
            <p:cNvSpPr txBox="1">
              <a:spLocks noChangeAspect="1" noChangeArrowheads="1"/>
            </p:cNvSpPr>
            <p:nvPr/>
          </p:nvSpPr>
          <p:spPr bwMode="auto">
            <a:xfrm>
              <a:off x="3979" y="305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932" name="Text Box 348"/>
            <p:cNvSpPr txBox="1">
              <a:spLocks noChangeAspect="1" noChangeArrowheads="1"/>
            </p:cNvSpPr>
            <p:nvPr/>
          </p:nvSpPr>
          <p:spPr bwMode="auto">
            <a:xfrm>
              <a:off x="4109" y="305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933" name="Text Box 349"/>
            <p:cNvSpPr txBox="1">
              <a:spLocks noChangeAspect="1" noChangeArrowheads="1"/>
            </p:cNvSpPr>
            <p:nvPr/>
          </p:nvSpPr>
          <p:spPr bwMode="auto">
            <a:xfrm>
              <a:off x="4239" y="3001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934" name="Text Box 350"/>
            <p:cNvSpPr txBox="1">
              <a:spLocks noChangeAspect="1" noChangeArrowheads="1"/>
            </p:cNvSpPr>
            <p:nvPr/>
          </p:nvSpPr>
          <p:spPr bwMode="auto">
            <a:xfrm>
              <a:off x="4304" y="305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935" name="Text Box 351"/>
            <p:cNvSpPr txBox="1">
              <a:spLocks noChangeAspect="1" noChangeArrowheads="1"/>
            </p:cNvSpPr>
            <p:nvPr/>
          </p:nvSpPr>
          <p:spPr bwMode="auto">
            <a:xfrm>
              <a:off x="4434" y="3057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936" name="Text Box 352"/>
            <p:cNvSpPr txBox="1">
              <a:spLocks noChangeAspect="1" noChangeArrowheads="1"/>
            </p:cNvSpPr>
            <p:nvPr/>
          </p:nvSpPr>
          <p:spPr bwMode="auto">
            <a:xfrm>
              <a:off x="4629" y="2998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937" name="Text Box 353"/>
            <p:cNvSpPr txBox="1">
              <a:spLocks noChangeAspect="1" noChangeArrowheads="1"/>
            </p:cNvSpPr>
            <p:nvPr/>
          </p:nvSpPr>
          <p:spPr bwMode="auto">
            <a:xfrm>
              <a:off x="4778" y="3057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938" name="Text Box 354"/>
            <p:cNvSpPr txBox="1">
              <a:spLocks noChangeAspect="1" noChangeArrowheads="1"/>
            </p:cNvSpPr>
            <p:nvPr/>
          </p:nvSpPr>
          <p:spPr bwMode="auto">
            <a:xfrm>
              <a:off x="4870" y="3057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939" name="Text Box 355"/>
            <p:cNvSpPr txBox="1">
              <a:spLocks noChangeAspect="1" noChangeArrowheads="1"/>
            </p:cNvSpPr>
            <p:nvPr/>
          </p:nvSpPr>
          <p:spPr bwMode="auto">
            <a:xfrm>
              <a:off x="4974" y="3057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7940" name="Text Box 356"/>
            <p:cNvSpPr txBox="1">
              <a:spLocks noChangeAspect="1" noChangeArrowheads="1"/>
            </p:cNvSpPr>
            <p:nvPr/>
          </p:nvSpPr>
          <p:spPr bwMode="auto">
            <a:xfrm>
              <a:off x="2737" y="3278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941" name="Text Box 357"/>
            <p:cNvSpPr txBox="1">
              <a:spLocks noChangeAspect="1" noChangeArrowheads="1"/>
            </p:cNvSpPr>
            <p:nvPr/>
          </p:nvSpPr>
          <p:spPr bwMode="auto">
            <a:xfrm>
              <a:off x="2906" y="3275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7942" name="Text Box 358"/>
            <p:cNvSpPr txBox="1">
              <a:spLocks noChangeAspect="1" noChangeArrowheads="1"/>
            </p:cNvSpPr>
            <p:nvPr/>
          </p:nvSpPr>
          <p:spPr bwMode="auto">
            <a:xfrm>
              <a:off x="3036" y="3281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943" name="Text Box 359"/>
            <p:cNvSpPr txBox="1">
              <a:spLocks noChangeAspect="1" noChangeArrowheads="1"/>
            </p:cNvSpPr>
            <p:nvPr/>
          </p:nvSpPr>
          <p:spPr bwMode="auto">
            <a:xfrm>
              <a:off x="3101" y="3337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44" name="Text Box 360"/>
            <p:cNvSpPr txBox="1">
              <a:spLocks noChangeAspect="1" noChangeArrowheads="1"/>
            </p:cNvSpPr>
            <p:nvPr/>
          </p:nvSpPr>
          <p:spPr bwMode="auto">
            <a:xfrm>
              <a:off x="3218" y="333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945" name="Text Box 361"/>
            <p:cNvSpPr txBox="1">
              <a:spLocks noChangeAspect="1" noChangeArrowheads="1"/>
            </p:cNvSpPr>
            <p:nvPr/>
          </p:nvSpPr>
          <p:spPr bwMode="auto">
            <a:xfrm>
              <a:off x="3348" y="3337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7946" name="Text Box 362"/>
            <p:cNvSpPr txBox="1">
              <a:spLocks noChangeAspect="1" noChangeArrowheads="1"/>
            </p:cNvSpPr>
            <p:nvPr/>
          </p:nvSpPr>
          <p:spPr bwMode="auto">
            <a:xfrm>
              <a:off x="3465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947" name="Text Box 363"/>
            <p:cNvSpPr txBox="1">
              <a:spLocks noChangeAspect="1" noChangeArrowheads="1"/>
            </p:cNvSpPr>
            <p:nvPr/>
          </p:nvSpPr>
          <p:spPr bwMode="auto">
            <a:xfrm>
              <a:off x="3608" y="3278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948" name="Text Box 364"/>
            <p:cNvSpPr txBox="1">
              <a:spLocks noChangeAspect="1" noChangeArrowheads="1"/>
            </p:cNvSpPr>
            <p:nvPr/>
          </p:nvSpPr>
          <p:spPr bwMode="auto">
            <a:xfrm>
              <a:off x="3754" y="3281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949" name="Text Box 365"/>
            <p:cNvSpPr txBox="1">
              <a:spLocks noChangeAspect="1" noChangeArrowheads="1"/>
            </p:cNvSpPr>
            <p:nvPr/>
          </p:nvSpPr>
          <p:spPr bwMode="auto">
            <a:xfrm>
              <a:off x="3819" y="333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950" name="Text Box 366"/>
            <p:cNvSpPr txBox="1">
              <a:spLocks noChangeAspect="1" noChangeArrowheads="1"/>
            </p:cNvSpPr>
            <p:nvPr/>
          </p:nvSpPr>
          <p:spPr bwMode="auto">
            <a:xfrm>
              <a:off x="3949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951" name="Text Box 367"/>
            <p:cNvSpPr txBox="1">
              <a:spLocks noChangeAspect="1" noChangeArrowheads="1"/>
            </p:cNvSpPr>
            <p:nvPr/>
          </p:nvSpPr>
          <p:spPr bwMode="auto">
            <a:xfrm>
              <a:off x="4092" y="3278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952" name="Text Box 368"/>
            <p:cNvSpPr txBox="1">
              <a:spLocks noChangeAspect="1" noChangeArrowheads="1"/>
            </p:cNvSpPr>
            <p:nvPr/>
          </p:nvSpPr>
          <p:spPr bwMode="auto">
            <a:xfrm>
              <a:off x="4238" y="3337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67953" name="Text Box 369"/>
            <p:cNvSpPr txBox="1">
              <a:spLocks noChangeAspect="1" noChangeArrowheads="1"/>
            </p:cNvSpPr>
            <p:nvPr/>
          </p:nvSpPr>
          <p:spPr bwMode="auto">
            <a:xfrm>
              <a:off x="4368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7954" name="Text Box 370"/>
            <p:cNvSpPr txBox="1">
              <a:spLocks noChangeAspect="1" noChangeArrowheads="1"/>
            </p:cNvSpPr>
            <p:nvPr/>
          </p:nvSpPr>
          <p:spPr bwMode="auto">
            <a:xfrm>
              <a:off x="4511" y="3278"/>
              <a:ext cx="14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7955" name="Text Box 371"/>
            <p:cNvSpPr txBox="1">
              <a:spLocks noChangeAspect="1" noChangeArrowheads="1"/>
            </p:cNvSpPr>
            <p:nvPr/>
          </p:nvSpPr>
          <p:spPr bwMode="auto">
            <a:xfrm>
              <a:off x="4667" y="3278"/>
              <a:ext cx="17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56" name="Text Box 372"/>
            <p:cNvSpPr txBox="1">
              <a:spLocks noChangeAspect="1" noChangeArrowheads="1"/>
            </p:cNvSpPr>
            <p:nvPr/>
          </p:nvSpPr>
          <p:spPr bwMode="auto">
            <a:xfrm>
              <a:off x="4852" y="3278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D</a:t>
              </a:r>
            </a:p>
          </p:txBody>
        </p:sp>
        <p:sp>
          <p:nvSpPr>
            <p:cNvPr id="67957" name="Text Box 373"/>
            <p:cNvSpPr txBox="1">
              <a:spLocks noChangeAspect="1" noChangeArrowheads="1"/>
            </p:cNvSpPr>
            <p:nvPr/>
          </p:nvSpPr>
          <p:spPr bwMode="auto">
            <a:xfrm>
              <a:off x="5052" y="3278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58" name="Text Box 374"/>
            <p:cNvSpPr txBox="1">
              <a:spLocks noChangeAspect="1" noChangeArrowheads="1"/>
            </p:cNvSpPr>
            <p:nvPr/>
          </p:nvSpPr>
          <p:spPr bwMode="auto">
            <a:xfrm>
              <a:off x="5228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959" name="Text Box 375"/>
            <p:cNvSpPr txBox="1">
              <a:spLocks noChangeAspect="1" noChangeArrowheads="1"/>
            </p:cNvSpPr>
            <p:nvPr/>
          </p:nvSpPr>
          <p:spPr bwMode="auto">
            <a:xfrm>
              <a:off x="533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2</a:t>
              </a:r>
            </a:p>
          </p:txBody>
        </p:sp>
        <p:sp>
          <p:nvSpPr>
            <p:cNvPr id="67960" name="Text Box 376"/>
            <p:cNvSpPr txBox="1">
              <a:spLocks noChangeAspect="1" noChangeArrowheads="1"/>
            </p:cNvSpPr>
            <p:nvPr/>
          </p:nvSpPr>
          <p:spPr bwMode="auto">
            <a:xfrm>
              <a:off x="5449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961" name="Text Box 377"/>
            <p:cNvSpPr txBox="1">
              <a:spLocks noChangeAspect="1" noChangeArrowheads="1"/>
            </p:cNvSpPr>
            <p:nvPr/>
          </p:nvSpPr>
          <p:spPr bwMode="auto">
            <a:xfrm>
              <a:off x="5566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962" name="Text Box 378"/>
            <p:cNvSpPr txBox="1">
              <a:spLocks noChangeAspect="1" noChangeArrowheads="1"/>
            </p:cNvSpPr>
            <p:nvPr/>
          </p:nvSpPr>
          <p:spPr bwMode="auto">
            <a:xfrm>
              <a:off x="568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963" name="Text Box 379"/>
            <p:cNvSpPr txBox="1">
              <a:spLocks noChangeAspect="1" noChangeArrowheads="1"/>
            </p:cNvSpPr>
            <p:nvPr/>
          </p:nvSpPr>
          <p:spPr bwMode="auto">
            <a:xfrm>
              <a:off x="5799" y="3413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;</a:t>
              </a:r>
            </a:p>
          </p:txBody>
        </p:sp>
        <p:sp>
          <p:nvSpPr>
            <p:cNvPr id="67964" name="Text Box 380"/>
            <p:cNvSpPr txBox="1">
              <a:spLocks noChangeAspect="1" noChangeArrowheads="1"/>
            </p:cNvSpPr>
            <p:nvPr/>
          </p:nvSpPr>
          <p:spPr bwMode="auto">
            <a:xfrm>
              <a:off x="5903" y="3337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65" name="Text Box 381"/>
            <p:cNvSpPr txBox="1">
              <a:spLocks noChangeAspect="1" noChangeArrowheads="1"/>
            </p:cNvSpPr>
            <p:nvPr/>
          </p:nvSpPr>
          <p:spPr bwMode="auto">
            <a:xfrm>
              <a:off x="6021" y="3337"/>
              <a:ext cx="11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66" name="Text Box 382"/>
            <p:cNvSpPr txBox="1">
              <a:spLocks noChangeAspect="1" noChangeArrowheads="1"/>
            </p:cNvSpPr>
            <p:nvPr/>
          </p:nvSpPr>
          <p:spPr bwMode="auto">
            <a:xfrm>
              <a:off x="6139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967" name="Text Box 383"/>
            <p:cNvSpPr txBox="1">
              <a:spLocks noChangeAspect="1" noChangeArrowheads="1"/>
            </p:cNvSpPr>
            <p:nvPr/>
          </p:nvSpPr>
          <p:spPr bwMode="auto">
            <a:xfrm>
              <a:off x="6256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7968" name="Text Box 384"/>
            <p:cNvSpPr txBox="1">
              <a:spLocks noChangeAspect="1" noChangeArrowheads="1"/>
            </p:cNvSpPr>
            <p:nvPr/>
          </p:nvSpPr>
          <p:spPr bwMode="auto">
            <a:xfrm>
              <a:off x="637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6</a:t>
              </a:r>
            </a:p>
          </p:txBody>
        </p:sp>
        <p:sp>
          <p:nvSpPr>
            <p:cNvPr id="67969" name="Text Box 385"/>
            <p:cNvSpPr txBox="1">
              <a:spLocks noChangeAspect="1" noChangeArrowheads="1"/>
            </p:cNvSpPr>
            <p:nvPr/>
          </p:nvSpPr>
          <p:spPr bwMode="auto">
            <a:xfrm>
              <a:off x="6541" y="3301"/>
              <a:ext cx="18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15900" rIns="0" bIns="30162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sy10" pitchFamily="34" charset="0"/>
                  <a:ea typeface="新細明體" charset="-120"/>
                </a:rPr>
                <a:t>¡</a:t>
              </a:r>
            </a:p>
          </p:txBody>
        </p:sp>
        <p:sp>
          <p:nvSpPr>
            <p:cNvPr id="67970" name="Text Box 386"/>
            <p:cNvSpPr txBox="1">
              <a:spLocks noChangeAspect="1" noChangeArrowheads="1"/>
            </p:cNvSpPr>
            <p:nvPr/>
          </p:nvSpPr>
          <p:spPr bwMode="auto">
            <a:xfrm>
              <a:off x="6775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971" name="Text Box 387"/>
            <p:cNvSpPr txBox="1">
              <a:spLocks noChangeAspect="1" noChangeArrowheads="1"/>
            </p:cNvSpPr>
            <p:nvPr/>
          </p:nvSpPr>
          <p:spPr bwMode="auto">
            <a:xfrm>
              <a:off x="6892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7972" name="Text Box 388"/>
            <p:cNvSpPr txBox="1">
              <a:spLocks noChangeAspect="1" noChangeArrowheads="1"/>
            </p:cNvSpPr>
            <p:nvPr/>
          </p:nvSpPr>
          <p:spPr bwMode="auto">
            <a:xfrm>
              <a:off x="7009" y="3287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7973" name="Text Box 389"/>
            <p:cNvSpPr txBox="1">
              <a:spLocks noChangeAspect="1" noChangeArrowheads="1"/>
            </p:cNvSpPr>
            <p:nvPr/>
          </p:nvSpPr>
          <p:spPr bwMode="auto">
            <a:xfrm>
              <a:off x="2399" y="3557"/>
              <a:ext cx="22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5588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00FF00"/>
                  </a:solidFill>
                  <a:latin typeface="msam10" pitchFamily="34" charset="0"/>
                  <a:ea typeface="新細明體" charset="-120"/>
                </a:rPr>
                <a:t>F</a:t>
              </a:r>
            </a:p>
          </p:txBody>
        </p:sp>
        <p:sp>
          <p:nvSpPr>
            <p:cNvPr id="67974" name="Text Box 390"/>
            <p:cNvSpPr txBox="1">
              <a:spLocks noChangeAspect="1" noChangeArrowheads="1"/>
            </p:cNvSpPr>
            <p:nvPr/>
          </p:nvSpPr>
          <p:spPr bwMode="auto">
            <a:xfrm>
              <a:off x="2737" y="3559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75" name="Text Box 391"/>
            <p:cNvSpPr txBox="1">
              <a:spLocks noChangeAspect="1" noChangeArrowheads="1"/>
            </p:cNvSpPr>
            <p:nvPr/>
          </p:nvSpPr>
          <p:spPr bwMode="auto">
            <a:xfrm>
              <a:off x="2913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76" name="Text Box 392"/>
            <p:cNvSpPr txBox="1">
              <a:spLocks noChangeAspect="1" noChangeArrowheads="1"/>
            </p:cNvSpPr>
            <p:nvPr/>
          </p:nvSpPr>
          <p:spPr bwMode="auto">
            <a:xfrm>
              <a:off x="3042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77" name="Text Box 393"/>
            <p:cNvSpPr txBox="1">
              <a:spLocks noChangeAspect="1" noChangeArrowheads="1"/>
            </p:cNvSpPr>
            <p:nvPr/>
          </p:nvSpPr>
          <p:spPr bwMode="auto">
            <a:xfrm>
              <a:off x="3172" y="3556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7978" name="Text Box 394"/>
            <p:cNvSpPr txBox="1">
              <a:spLocks noChangeAspect="1" noChangeArrowheads="1"/>
            </p:cNvSpPr>
            <p:nvPr/>
          </p:nvSpPr>
          <p:spPr bwMode="auto">
            <a:xfrm>
              <a:off x="3237" y="3562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979" name="Text Box 395"/>
            <p:cNvSpPr txBox="1">
              <a:spLocks noChangeAspect="1" noChangeArrowheads="1"/>
            </p:cNvSpPr>
            <p:nvPr/>
          </p:nvSpPr>
          <p:spPr bwMode="auto">
            <a:xfrm>
              <a:off x="3302" y="3618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980" name="Text Box 396"/>
            <p:cNvSpPr txBox="1">
              <a:spLocks noChangeAspect="1" noChangeArrowheads="1"/>
            </p:cNvSpPr>
            <p:nvPr/>
          </p:nvSpPr>
          <p:spPr bwMode="auto">
            <a:xfrm>
              <a:off x="3406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81" name="Text Box 397"/>
            <p:cNvSpPr txBox="1">
              <a:spLocks noChangeAspect="1" noChangeArrowheads="1"/>
            </p:cNvSpPr>
            <p:nvPr/>
          </p:nvSpPr>
          <p:spPr bwMode="auto">
            <a:xfrm>
              <a:off x="3523" y="3575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982" name="Text Box 398"/>
            <p:cNvSpPr txBox="1">
              <a:spLocks noChangeAspect="1" noChangeArrowheads="1"/>
            </p:cNvSpPr>
            <p:nvPr/>
          </p:nvSpPr>
          <p:spPr bwMode="auto">
            <a:xfrm>
              <a:off x="3614" y="3562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7983" name="Text Box 399"/>
            <p:cNvSpPr txBox="1">
              <a:spLocks noChangeAspect="1" noChangeArrowheads="1"/>
            </p:cNvSpPr>
            <p:nvPr/>
          </p:nvSpPr>
          <p:spPr bwMode="auto">
            <a:xfrm>
              <a:off x="3679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84" name="Text Box 400"/>
            <p:cNvSpPr txBox="1">
              <a:spLocks noChangeAspect="1" noChangeArrowheads="1"/>
            </p:cNvSpPr>
            <p:nvPr/>
          </p:nvSpPr>
          <p:spPr bwMode="auto">
            <a:xfrm>
              <a:off x="3796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7985" name="Text Box 401"/>
            <p:cNvSpPr txBox="1">
              <a:spLocks noChangeAspect="1" noChangeArrowheads="1"/>
            </p:cNvSpPr>
            <p:nvPr/>
          </p:nvSpPr>
          <p:spPr bwMode="auto">
            <a:xfrm>
              <a:off x="3926" y="3618"/>
              <a:ext cx="6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:</a:t>
              </a:r>
            </a:p>
          </p:txBody>
        </p:sp>
        <p:sp>
          <p:nvSpPr>
            <p:cNvPr id="67986" name="Text Box 402"/>
            <p:cNvSpPr txBox="1">
              <a:spLocks noChangeAspect="1" noChangeArrowheads="1"/>
            </p:cNvSpPr>
            <p:nvPr/>
          </p:nvSpPr>
          <p:spPr bwMode="auto">
            <a:xfrm>
              <a:off x="4095" y="3559"/>
              <a:ext cx="16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987" name="Text Box 403"/>
            <p:cNvSpPr txBox="1">
              <a:spLocks noChangeAspect="1" noChangeArrowheads="1"/>
            </p:cNvSpPr>
            <p:nvPr/>
          </p:nvSpPr>
          <p:spPr bwMode="auto">
            <a:xfrm>
              <a:off x="4264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88" name="Text Box 404"/>
            <p:cNvSpPr txBox="1">
              <a:spLocks noChangeAspect="1" noChangeArrowheads="1"/>
            </p:cNvSpPr>
            <p:nvPr/>
          </p:nvSpPr>
          <p:spPr bwMode="auto">
            <a:xfrm>
              <a:off x="4381" y="3618"/>
              <a:ext cx="19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67989" name="Text Box 405"/>
            <p:cNvSpPr txBox="1">
              <a:spLocks noChangeAspect="1" noChangeArrowheads="1"/>
            </p:cNvSpPr>
            <p:nvPr/>
          </p:nvSpPr>
          <p:spPr bwMode="auto">
            <a:xfrm>
              <a:off x="4575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90" name="Text Box 406"/>
            <p:cNvSpPr txBox="1">
              <a:spLocks noChangeAspect="1" noChangeArrowheads="1"/>
            </p:cNvSpPr>
            <p:nvPr/>
          </p:nvSpPr>
          <p:spPr bwMode="auto">
            <a:xfrm>
              <a:off x="4705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7991" name="Text Box 407"/>
            <p:cNvSpPr txBox="1">
              <a:spLocks noChangeAspect="1" noChangeArrowheads="1"/>
            </p:cNvSpPr>
            <p:nvPr/>
          </p:nvSpPr>
          <p:spPr bwMode="auto">
            <a:xfrm>
              <a:off x="4822" y="3618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c</a:t>
              </a:r>
            </a:p>
          </p:txBody>
        </p:sp>
        <p:sp>
          <p:nvSpPr>
            <p:cNvPr id="67992" name="Text Box 408"/>
            <p:cNvSpPr txBox="1">
              <a:spLocks noChangeAspect="1" noChangeArrowheads="1"/>
            </p:cNvSpPr>
            <p:nvPr/>
          </p:nvSpPr>
          <p:spPr bwMode="auto">
            <a:xfrm>
              <a:off x="4926" y="3575"/>
              <a:ext cx="91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7993" name="Text Box 409"/>
            <p:cNvSpPr txBox="1">
              <a:spLocks noChangeAspect="1" noChangeArrowheads="1"/>
            </p:cNvSpPr>
            <p:nvPr/>
          </p:nvSpPr>
          <p:spPr bwMode="auto">
            <a:xfrm>
              <a:off x="5095" y="3556"/>
              <a:ext cx="13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°</a:t>
              </a:r>
            </a:p>
          </p:txBody>
        </p:sp>
        <p:sp>
          <p:nvSpPr>
            <p:cNvPr id="67994" name="Text Box 410"/>
            <p:cNvSpPr txBox="1">
              <a:spLocks noChangeAspect="1" noChangeArrowheads="1"/>
            </p:cNvSpPr>
            <p:nvPr/>
          </p:nvSpPr>
          <p:spPr bwMode="auto">
            <a:xfrm>
              <a:off x="5225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95" name="Text Box 411"/>
            <p:cNvSpPr txBox="1">
              <a:spLocks noChangeAspect="1" noChangeArrowheads="1"/>
            </p:cNvSpPr>
            <p:nvPr/>
          </p:nvSpPr>
          <p:spPr bwMode="auto">
            <a:xfrm>
              <a:off x="5348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7996" name="Text Box 412"/>
            <p:cNvSpPr txBox="1">
              <a:spLocks noChangeAspect="1" noChangeArrowheads="1"/>
            </p:cNvSpPr>
            <p:nvPr/>
          </p:nvSpPr>
          <p:spPr bwMode="auto">
            <a:xfrm>
              <a:off x="5465" y="3618"/>
              <a:ext cx="92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7997" name="Text Box 413"/>
            <p:cNvSpPr txBox="1">
              <a:spLocks noChangeAspect="1" noChangeArrowheads="1"/>
            </p:cNvSpPr>
            <p:nvPr/>
          </p:nvSpPr>
          <p:spPr bwMode="auto">
            <a:xfrm>
              <a:off x="5557" y="3618"/>
              <a:ext cx="78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67998" name="Text Box 414"/>
            <p:cNvSpPr txBox="1">
              <a:spLocks noChangeAspect="1" noChangeArrowheads="1"/>
            </p:cNvSpPr>
            <p:nvPr/>
          </p:nvSpPr>
          <p:spPr bwMode="auto">
            <a:xfrm>
              <a:off x="5635" y="3618"/>
              <a:ext cx="1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p</a:t>
              </a:r>
            </a:p>
          </p:txBody>
        </p:sp>
        <p:sp>
          <p:nvSpPr>
            <p:cNvPr id="67999" name="Text Box 415"/>
            <p:cNvSpPr txBox="1">
              <a:spLocks noChangeAspect="1" noChangeArrowheads="1"/>
            </p:cNvSpPr>
            <p:nvPr/>
          </p:nvSpPr>
          <p:spPr bwMode="auto">
            <a:xfrm>
              <a:off x="5765" y="3556"/>
              <a:ext cx="6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8000" name="Text Box 416"/>
            <p:cNvSpPr txBox="1">
              <a:spLocks noChangeAspect="1" noChangeArrowheads="1"/>
            </p:cNvSpPr>
            <p:nvPr/>
          </p:nvSpPr>
          <p:spPr bwMode="auto">
            <a:xfrm>
              <a:off x="5830" y="3618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8001" name="Text Box 417"/>
            <p:cNvSpPr txBox="1">
              <a:spLocks noChangeAspect="1" noChangeArrowheads="1"/>
            </p:cNvSpPr>
            <p:nvPr/>
          </p:nvSpPr>
          <p:spPr bwMode="auto">
            <a:xfrm>
              <a:off x="5947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8002" name="Text Box 418"/>
            <p:cNvSpPr txBox="1">
              <a:spLocks noChangeAspect="1" noChangeArrowheads="1"/>
            </p:cNvSpPr>
            <p:nvPr/>
          </p:nvSpPr>
          <p:spPr bwMode="auto">
            <a:xfrm>
              <a:off x="6077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8003" name="Text Box 419"/>
            <p:cNvSpPr txBox="1">
              <a:spLocks noChangeAspect="1" noChangeArrowheads="1"/>
            </p:cNvSpPr>
            <p:nvPr/>
          </p:nvSpPr>
          <p:spPr bwMode="auto">
            <a:xfrm>
              <a:off x="6207" y="3562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8004" name="Text Box 420"/>
            <p:cNvSpPr txBox="1">
              <a:spLocks noChangeAspect="1" noChangeArrowheads="1"/>
            </p:cNvSpPr>
            <p:nvPr/>
          </p:nvSpPr>
          <p:spPr bwMode="auto">
            <a:xfrm>
              <a:off x="6271" y="3618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8005" name="Text Box 421"/>
            <p:cNvSpPr txBox="1">
              <a:spLocks noChangeAspect="1" noChangeArrowheads="1"/>
            </p:cNvSpPr>
            <p:nvPr/>
          </p:nvSpPr>
          <p:spPr bwMode="auto">
            <a:xfrm>
              <a:off x="6401" y="3618"/>
              <a:ext cx="11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8006" name="Text Box 422"/>
            <p:cNvSpPr txBox="1">
              <a:spLocks noChangeAspect="1" noChangeArrowheads="1"/>
            </p:cNvSpPr>
            <p:nvPr/>
          </p:nvSpPr>
          <p:spPr bwMode="auto">
            <a:xfrm>
              <a:off x="2737" y="3840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8007" name="Text Box 423"/>
            <p:cNvSpPr txBox="1">
              <a:spLocks noChangeAspect="1" noChangeArrowheads="1"/>
            </p:cNvSpPr>
            <p:nvPr/>
          </p:nvSpPr>
          <p:spPr bwMode="auto">
            <a:xfrm>
              <a:off x="2883" y="3843"/>
              <a:ext cx="65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76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8008" name="Text Box 424"/>
            <p:cNvSpPr txBox="1">
              <a:spLocks noChangeAspect="1" noChangeArrowheads="1"/>
            </p:cNvSpPr>
            <p:nvPr/>
          </p:nvSpPr>
          <p:spPr bwMode="auto">
            <a:xfrm>
              <a:off x="2948" y="3899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8009" name="Text Box 425"/>
            <p:cNvSpPr txBox="1">
              <a:spLocks noChangeAspect="1" noChangeArrowheads="1"/>
            </p:cNvSpPr>
            <p:nvPr/>
          </p:nvSpPr>
          <p:spPr bwMode="auto">
            <a:xfrm>
              <a:off x="3065" y="3899"/>
              <a:ext cx="11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8010" name="Text Box 426"/>
            <p:cNvSpPr txBox="1">
              <a:spLocks noChangeAspect="1" noChangeArrowheads="1"/>
            </p:cNvSpPr>
            <p:nvPr/>
          </p:nvSpPr>
          <p:spPr bwMode="auto">
            <a:xfrm>
              <a:off x="3182" y="3975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8011" name="Text Box 427"/>
            <p:cNvSpPr txBox="1">
              <a:spLocks noChangeAspect="1" noChangeArrowheads="1"/>
            </p:cNvSpPr>
            <p:nvPr/>
          </p:nvSpPr>
          <p:spPr bwMode="auto">
            <a:xfrm>
              <a:off x="3325" y="3840"/>
              <a:ext cx="1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8012" name="Text Box 428"/>
            <p:cNvSpPr txBox="1">
              <a:spLocks noChangeAspect="1" noChangeArrowheads="1"/>
            </p:cNvSpPr>
            <p:nvPr/>
          </p:nvSpPr>
          <p:spPr bwMode="auto">
            <a:xfrm>
              <a:off x="3471" y="3899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u</a:t>
              </a:r>
            </a:p>
          </p:txBody>
        </p:sp>
        <p:sp>
          <p:nvSpPr>
            <p:cNvPr id="68013" name="Text Box 429"/>
            <p:cNvSpPr txBox="1">
              <a:spLocks noChangeAspect="1" noChangeArrowheads="1"/>
            </p:cNvSpPr>
            <p:nvPr/>
          </p:nvSpPr>
          <p:spPr bwMode="auto">
            <a:xfrm>
              <a:off x="3601" y="3975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8014" name="Text Box 430"/>
            <p:cNvSpPr txBox="1">
              <a:spLocks noChangeAspect="1" noChangeArrowheads="1"/>
            </p:cNvSpPr>
            <p:nvPr/>
          </p:nvSpPr>
          <p:spPr bwMode="auto">
            <a:xfrm>
              <a:off x="3744" y="3840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Y</a:t>
              </a:r>
            </a:p>
          </p:txBody>
        </p:sp>
        <p:sp>
          <p:nvSpPr>
            <p:cNvPr id="68015" name="Text Box 431"/>
            <p:cNvSpPr txBox="1">
              <a:spLocks noChangeAspect="1" noChangeArrowheads="1"/>
            </p:cNvSpPr>
            <p:nvPr/>
          </p:nvSpPr>
          <p:spPr bwMode="auto">
            <a:xfrm>
              <a:off x="3900" y="3899"/>
              <a:ext cx="104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e</a:t>
              </a:r>
            </a:p>
          </p:txBody>
        </p:sp>
        <p:sp>
          <p:nvSpPr>
            <p:cNvPr id="68016" name="Text Box 432"/>
            <p:cNvSpPr txBox="1">
              <a:spLocks noChangeAspect="1" noChangeArrowheads="1"/>
            </p:cNvSpPr>
            <p:nvPr/>
          </p:nvSpPr>
          <p:spPr bwMode="auto">
            <a:xfrm>
              <a:off x="4004" y="3899"/>
              <a:ext cx="1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n</a:t>
              </a:r>
            </a:p>
          </p:txBody>
        </p:sp>
        <p:sp>
          <p:nvSpPr>
            <p:cNvPr id="68017" name="Text Box 433"/>
            <p:cNvSpPr txBox="1">
              <a:spLocks noChangeAspect="1" noChangeArrowheads="1"/>
            </p:cNvSpPr>
            <p:nvPr/>
          </p:nvSpPr>
          <p:spPr bwMode="auto">
            <a:xfrm>
              <a:off x="4134" y="3975"/>
              <a:ext cx="65" cy="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,</a:t>
              </a:r>
            </a:p>
          </p:txBody>
        </p:sp>
        <p:sp>
          <p:nvSpPr>
            <p:cNvPr id="68018" name="Text Box 434"/>
            <p:cNvSpPr txBox="1">
              <a:spLocks noChangeAspect="1" noChangeArrowheads="1"/>
            </p:cNvSpPr>
            <p:nvPr/>
          </p:nvSpPr>
          <p:spPr bwMode="auto">
            <a:xfrm>
              <a:off x="4277" y="3840"/>
              <a:ext cx="1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J</a:t>
              </a:r>
            </a:p>
          </p:txBody>
        </p:sp>
        <p:sp>
          <p:nvSpPr>
            <p:cNvPr id="68019" name="Text Box 435"/>
            <p:cNvSpPr txBox="1">
              <a:spLocks noChangeAspect="1" noChangeArrowheads="1"/>
            </p:cNvSpPr>
            <p:nvPr/>
          </p:nvSpPr>
          <p:spPr bwMode="auto">
            <a:xfrm>
              <a:off x="4403" y="3975"/>
              <a:ext cx="65" cy="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810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:</a:t>
              </a:r>
            </a:p>
          </p:txBody>
        </p:sp>
        <p:sp>
          <p:nvSpPr>
            <p:cNvPr id="68020" name="Text Box 436"/>
            <p:cNvSpPr txBox="1">
              <a:spLocks noChangeAspect="1" noChangeArrowheads="1"/>
            </p:cNvSpPr>
            <p:nvPr/>
          </p:nvSpPr>
          <p:spPr bwMode="auto">
            <a:xfrm>
              <a:off x="4468" y="3840"/>
              <a:ext cx="175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24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A</a:t>
              </a:r>
            </a:p>
          </p:txBody>
        </p:sp>
        <p:sp>
          <p:nvSpPr>
            <p:cNvPr id="68021" name="Text Box 437"/>
            <p:cNvSpPr txBox="1">
              <a:spLocks noChangeAspect="1" noChangeArrowheads="1"/>
            </p:cNvSpPr>
            <p:nvPr/>
          </p:nvSpPr>
          <p:spPr bwMode="auto">
            <a:xfrm>
              <a:off x="4643" y="3837"/>
              <a:ext cx="7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l</a:t>
              </a:r>
            </a:p>
          </p:txBody>
        </p:sp>
        <p:sp>
          <p:nvSpPr>
            <p:cNvPr id="68022" name="Text Box 438"/>
            <p:cNvSpPr txBox="1">
              <a:spLocks noChangeAspect="1" noChangeArrowheads="1"/>
            </p:cNvSpPr>
            <p:nvPr/>
          </p:nvSpPr>
          <p:spPr bwMode="auto">
            <a:xfrm>
              <a:off x="4718" y="3899"/>
              <a:ext cx="11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71438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g</a:t>
              </a:r>
            </a:p>
          </p:txBody>
        </p:sp>
        <p:sp>
          <p:nvSpPr>
            <p:cNvPr id="68023" name="Text Box 439"/>
            <p:cNvSpPr txBox="1">
              <a:spLocks noChangeAspect="1" noChangeArrowheads="1"/>
            </p:cNvSpPr>
            <p:nvPr/>
          </p:nvSpPr>
          <p:spPr bwMode="auto">
            <a:xfrm>
              <a:off x="4837" y="3899"/>
              <a:ext cx="113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o</a:t>
              </a:r>
            </a:p>
          </p:txBody>
        </p:sp>
        <p:sp>
          <p:nvSpPr>
            <p:cNvPr id="68024" name="Text Box 440"/>
            <p:cNvSpPr txBox="1">
              <a:spLocks noChangeAspect="1" noChangeArrowheads="1"/>
            </p:cNvSpPr>
            <p:nvPr/>
          </p:nvSpPr>
          <p:spPr bwMode="auto">
            <a:xfrm>
              <a:off x="4951" y="3899"/>
              <a:ext cx="10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r</a:t>
              </a:r>
            </a:p>
          </p:txBody>
        </p:sp>
        <p:sp>
          <p:nvSpPr>
            <p:cNvPr id="68025" name="Text Box 441"/>
            <p:cNvSpPr txBox="1">
              <a:spLocks noChangeAspect="1" noChangeArrowheads="1"/>
            </p:cNvSpPr>
            <p:nvPr/>
          </p:nvSpPr>
          <p:spPr bwMode="auto">
            <a:xfrm>
              <a:off x="5063" y="3845"/>
              <a:ext cx="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444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i</a:t>
              </a:r>
            </a:p>
          </p:txBody>
        </p:sp>
        <p:sp>
          <p:nvSpPr>
            <p:cNvPr id="68026" name="Text Box 442"/>
            <p:cNvSpPr txBox="1">
              <a:spLocks noChangeAspect="1" noChangeArrowheads="1"/>
            </p:cNvSpPr>
            <p:nvPr/>
          </p:nvSpPr>
          <p:spPr bwMode="auto">
            <a:xfrm>
              <a:off x="5143" y="3856"/>
              <a:ext cx="8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27012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t</a:t>
              </a:r>
            </a:p>
          </p:txBody>
        </p:sp>
        <p:sp>
          <p:nvSpPr>
            <p:cNvPr id="68027" name="Text Box 443"/>
            <p:cNvSpPr txBox="1">
              <a:spLocks noChangeAspect="1" noChangeArrowheads="1"/>
            </p:cNvSpPr>
            <p:nvPr/>
          </p:nvSpPr>
          <p:spPr bwMode="auto">
            <a:xfrm>
              <a:off x="5228" y="3837"/>
              <a:ext cx="135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5717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h</a:t>
              </a:r>
            </a:p>
          </p:txBody>
        </p:sp>
        <p:sp>
          <p:nvSpPr>
            <p:cNvPr id="68028" name="Text Box 444"/>
            <p:cNvSpPr txBox="1">
              <a:spLocks noChangeAspect="1" noChangeArrowheads="1"/>
            </p:cNvSpPr>
            <p:nvPr/>
          </p:nvSpPr>
          <p:spPr bwMode="auto">
            <a:xfrm>
              <a:off x="5363" y="3899"/>
              <a:ext cx="205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m</a:t>
              </a:r>
            </a:p>
          </p:txBody>
        </p:sp>
        <p:sp>
          <p:nvSpPr>
            <p:cNvPr id="68029" name="Text Box 445"/>
            <p:cNvSpPr txBox="1">
              <a:spLocks noChangeAspect="1" noChangeArrowheads="1"/>
            </p:cNvSpPr>
            <p:nvPr/>
          </p:nvSpPr>
          <p:spPr bwMode="auto">
            <a:xfrm>
              <a:off x="5568" y="3899"/>
              <a:ext cx="11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mi10" pitchFamily="34" charset="0"/>
                  <a:ea typeface="新細明體" charset="-120"/>
                </a:rPr>
                <a:t>s</a:t>
              </a:r>
            </a:p>
          </p:txBody>
        </p:sp>
        <p:sp>
          <p:nvSpPr>
            <p:cNvPr id="68030" name="Text Box 446"/>
            <p:cNvSpPr txBox="1">
              <a:spLocks noChangeAspect="1" noChangeArrowheads="1"/>
            </p:cNvSpPr>
            <p:nvPr/>
          </p:nvSpPr>
          <p:spPr bwMode="auto">
            <a:xfrm>
              <a:off x="5755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8031" name="Text Box 447"/>
            <p:cNvSpPr txBox="1">
              <a:spLocks noChangeAspect="1" noChangeArrowheads="1"/>
            </p:cNvSpPr>
            <p:nvPr/>
          </p:nvSpPr>
          <p:spPr bwMode="auto">
            <a:xfrm>
              <a:off x="5872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8</a:t>
              </a:r>
            </a:p>
          </p:txBody>
        </p:sp>
        <p:sp>
          <p:nvSpPr>
            <p:cNvPr id="68032" name="Text Box 448"/>
            <p:cNvSpPr txBox="1">
              <a:spLocks noChangeAspect="1" noChangeArrowheads="1"/>
            </p:cNvSpPr>
            <p:nvPr/>
          </p:nvSpPr>
          <p:spPr bwMode="auto">
            <a:xfrm>
              <a:off x="5989" y="3824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(</a:t>
              </a:r>
            </a:p>
          </p:txBody>
        </p:sp>
        <p:sp>
          <p:nvSpPr>
            <p:cNvPr id="68033" name="Text Box 449"/>
            <p:cNvSpPr txBox="1">
              <a:spLocks noChangeAspect="1" noChangeArrowheads="1"/>
            </p:cNvSpPr>
            <p:nvPr/>
          </p:nvSpPr>
          <p:spPr bwMode="auto">
            <a:xfrm>
              <a:off x="6080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2</a:t>
              </a:r>
            </a:p>
          </p:txBody>
        </p:sp>
        <p:sp>
          <p:nvSpPr>
            <p:cNvPr id="68034" name="Text Box 450"/>
            <p:cNvSpPr txBox="1">
              <a:spLocks noChangeAspect="1" noChangeArrowheads="1"/>
            </p:cNvSpPr>
            <p:nvPr/>
          </p:nvSpPr>
          <p:spPr bwMode="auto">
            <a:xfrm>
              <a:off x="6197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8035" name="Text Box 451"/>
            <p:cNvSpPr txBox="1">
              <a:spLocks noChangeAspect="1" noChangeArrowheads="1"/>
            </p:cNvSpPr>
            <p:nvPr/>
          </p:nvSpPr>
          <p:spPr bwMode="auto">
            <a:xfrm>
              <a:off x="6314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0</a:t>
              </a:r>
            </a:p>
          </p:txBody>
        </p:sp>
        <p:sp>
          <p:nvSpPr>
            <p:cNvPr id="68036" name="Text Box 452"/>
            <p:cNvSpPr txBox="1">
              <a:spLocks noChangeAspect="1" noChangeArrowheads="1"/>
            </p:cNvSpPr>
            <p:nvPr/>
          </p:nvSpPr>
          <p:spPr bwMode="auto">
            <a:xfrm>
              <a:off x="6431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3</a:t>
              </a:r>
            </a:p>
          </p:txBody>
        </p:sp>
        <p:sp>
          <p:nvSpPr>
            <p:cNvPr id="68037" name="Text Box 453"/>
            <p:cNvSpPr txBox="1">
              <a:spLocks noChangeAspect="1" noChangeArrowheads="1"/>
            </p:cNvSpPr>
            <p:nvPr/>
          </p:nvSpPr>
          <p:spPr bwMode="auto">
            <a:xfrm>
              <a:off x="6548" y="3824"/>
              <a:ext cx="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77812" rIns="0" bIns="92075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)</a:t>
              </a:r>
            </a:p>
          </p:txBody>
        </p:sp>
        <p:sp>
          <p:nvSpPr>
            <p:cNvPr id="68038" name="Text Box 454"/>
            <p:cNvSpPr txBox="1">
              <a:spLocks noChangeAspect="1" noChangeArrowheads="1"/>
            </p:cNvSpPr>
            <p:nvPr/>
          </p:nvSpPr>
          <p:spPr bwMode="auto">
            <a:xfrm>
              <a:off x="6639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8039" name="Text Box 455"/>
            <p:cNvSpPr txBox="1">
              <a:spLocks noChangeAspect="1" noChangeArrowheads="1"/>
            </p:cNvSpPr>
            <p:nvPr/>
          </p:nvSpPr>
          <p:spPr bwMode="auto">
            <a:xfrm>
              <a:off x="6756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8040" name="Text Box 456"/>
            <p:cNvSpPr txBox="1">
              <a:spLocks noChangeAspect="1" noChangeArrowheads="1"/>
            </p:cNvSpPr>
            <p:nvPr/>
          </p:nvSpPr>
          <p:spPr bwMode="auto">
            <a:xfrm>
              <a:off x="6873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8041" name="Text Box 457"/>
            <p:cNvSpPr txBox="1">
              <a:spLocks noChangeAspect="1" noChangeArrowheads="1"/>
            </p:cNvSpPr>
            <p:nvPr/>
          </p:nvSpPr>
          <p:spPr bwMode="auto">
            <a:xfrm>
              <a:off x="6990" y="3899"/>
              <a:ext cx="78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58750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-</a:t>
              </a:r>
            </a:p>
          </p:txBody>
        </p:sp>
        <p:sp>
          <p:nvSpPr>
            <p:cNvPr id="68042" name="Text Box 458"/>
            <p:cNvSpPr txBox="1">
              <a:spLocks noChangeAspect="1" noChangeArrowheads="1"/>
            </p:cNvSpPr>
            <p:nvPr/>
          </p:nvSpPr>
          <p:spPr bwMode="auto">
            <a:xfrm>
              <a:off x="7068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4</a:t>
              </a:r>
            </a:p>
          </p:txBody>
        </p:sp>
        <p:sp>
          <p:nvSpPr>
            <p:cNvPr id="68043" name="Text Box 459"/>
            <p:cNvSpPr txBox="1">
              <a:spLocks noChangeAspect="1" noChangeArrowheads="1"/>
            </p:cNvSpPr>
            <p:nvPr/>
          </p:nvSpPr>
          <p:spPr bwMode="auto">
            <a:xfrm>
              <a:off x="7184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5</a:t>
              </a:r>
            </a:p>
          </p:txBody>
        </p:sp>
        <p:sp>
          <p:nvSpPr>
            <p:cNvPr id="68044" name="Text Box 460"/>
            <p:cNvSpPr txBox="1">
              <a:spLocks noChangeAspect="1" noChangeArrowheads="1"/>
            </p:cNvSpPr>
            <p:nvPr/>
          </p:nvSpPr>
          <p:spPr bwMode="auto">
            <a:xfrm>
              <a:off x="7301" y="3849"/>
              <a:ext cx="117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38125" rIns="0" bIns="0" anchor="b"/>
            <a:lstStyle/>
            <a:p>
              <a:pPr eaLnBrk="0" hangingPunct="0">
                <a:lnSpc>
                  <a:spcPct val="300000"/>
                </a:lnSpc>
              </a:pPr>
              <a:r>
                <a:rPr lang="en-US" altLang="zh-TW" sz="2900">
                  <a:solidFill>
                    <a:srgbClr val="7F7F7F"/>
                  </a:solidFill>
                  <a:latin typeface="cmr10" pitchFamily="34" charset="0"/>
                  <a:ea typeface="新細明體" charset="-120"/>
                </a:rPr>
                <a:t>1</a:t>
              </a:r>
            </a:p>
          </p:txBody>
        </p:sp>
        <p:sp>
          <p:nvSpPr>
            <p:cNvPr id="68045" name="Rectangle 461"/>
            <p:cNvSpPr>
              <a:spLocks noChangeAspect="1" noChangeArrowheads="1"/>
            </p:cNvSpPr>
            <p:nvPr/>
          </p:nvSpPr>
          <p:spPr bwMode="auto">
            <a:xfrm>
              <a:off x="2399" y="1591"/>
              <a:ext cx="5019" cy="246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746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Metaphor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Will probably give a good looking drawing</a:t>
            </a:r>
          </a:p>
          <a:p>
            <a:endParaRPr lang="en-US" altLang="ru-RU"/>
          </a:p>
          <a:p>
            <a:r>
              <a:rPr lang="en-US" altLang="ru-RU"/>
              <a:t>Define an ‘energy’ function on drawings</a:t>
            </a:r>
          </a:p>
          <a:p>
            <a:r>
              <a:rPr lang="en-US" altLang="ru-RU"/>
              <a:t>Minimize this energy</a:t>
            </a:r>
          </a:p>
        </p:txBody>
      </p:sp>
    </p:spTree>
    <p:extLst>
      <p:ext uri="{BB962C8B-B14F-4D97-AF65-F5344CB8AC3E}">
        <p14:creationId xmlns:p14="http://schemas.microsoft.com/office/powerpoint/2010/main" val="2361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Forces</a:t>
            </a:r>
            <a:endParaRPr lang="nl-NL" alt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3810000" y="3810000"/>
            <a:ext cx="6096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2819400" y="3810000"/>
            <a:ext cx="1600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819400" y="47244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3733800" y="4800600"/>
            <a:ext cx="1447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4067" name="Group 35"/>
          <p:cNvGrpSpPr>
            <a:grpSpLocks/>
          </p:cNvGrpSpPr>
          <p:nvPr/>
        </p:nvGrpSpPr>
        <p:grpSpPr bwMode="auto">
          <a:xfrm>
            <a:off x="2057400" y="3276600"/>
            <a:ext cx="3810000" cy="2667000"/>
            <a:chOff x="1296" y="2400"/>
            <a:chExt cx="2400" cy="1680"/>
          </a:xfrm>
        </p:grpSpPr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H="1" flipV="1">
              <a:off x="1296" y="2928"/>
              <a:ext cx="432" cy="33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1392" y="3264"/>
              <a:ext cx="33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H="1" flipV="1">
              <a:off x="1440" y="3216"/>
              <a:ext cx="288" cy="4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 flipH="1">
              <a:off x="2784" y="2544"/>
              <a:ext cx="33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H="1" flipV="1">
              <a:off x="2386" y="3744"/>
              <a:ext cx="432" cy="33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H="1">
              <a:off x="1920" y="3744"/>
              <a:ext cx="432" cy="24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 flipH="1">
              <a:off x="2283" y="3765"/>
              <a:ext cx="9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 flipH="1">
              <a:off x="2784" y="2544"/>
              <a:ext cx="9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3264" y="3120"/>
              <a:ext cx="432" cy="24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H="1" flipV="1">
              <a:off x="3264" y="3360"/>
              <a:ext cx="288" cy="4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 flipH="1" flipV="1">
              <a:off x="3264" y="3360"/>
              <a:ext cx="336" cy="33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 flipH="1" flipV="1">
              <a:off x="2448" y="2400"/>
              <a:ext cx="336" cy="33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4066" name="Group 34"/>
          <p:cNvGrpSpPr>
            <a:grpSpLocks/>
          </p:cNvGrpSpPr>
          <p:nvPr/>
        </p:nvGrpSpPr>
        <p:grpSpPr bwMode="auto">
          <a:xfrm>
            <a:off x="2743200" y="3810000"/>
            <a:ext cx="2438400" cy="1600200"/>
            <a:chOff x="1728" y="2736"/>
            <a:chExt cx="1536" cy="1008"/>
          </a:xfrm>
        </p:grpSpPr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V="1">
              <a:off x="1728" y="3072"/>
              <a:ext cx="432" cy="192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1728" y="3264"/>
              <a:ext cx="240" cy="192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 flipV="1">
              <a:off x="2352" y="2736"/>
              <a:ext cx="432" cy="240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2112" y="3552"/>
              <a:ext cx="240" cy="192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 flipH="1">
              <a:off x="2400" y="3456"/>
              <a:ext cx="96" cy="288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H="1">
              <a:off x="2400" y="3600"/>
              <a:ext cx="288" cy="144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H="1">
              <a:off x="2976" y="3360"/>
              <a:ext cx="288" cy="144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 flipH="1">
              <a:off x="2688" y="2736"/>
              <a:ext cx="96" cy="288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679825" y="528955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5083175" y="4702175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310063" y="372268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667000" y="45720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Forces</a:t>
            </a:r>
            <a:endParaRPr lang="nl-NL" altLang="ru-RU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3810000" y="3810000"/>
            <a:ext cx="6096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2819400" y="3810000"/>
            <a:ext cx="1600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819400" y="47244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V="1">
            <a:off x="3733800" y="4800600"/>
            <a:ext cx="1447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 flipV="1">
            <a:off x="1219200" y="4191000"/>
            <a:ext cx="152400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4419600" y="2667000"/>
            <a:ext cx="152400" cy="11430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3657600" y="5410200"/>
            <a:ext cx="152400" cy="11430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 flipV="1">
            <a:off x="5181600" y="4800600"/>
            <a:ext cx="1447800" cy="1524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2743200" y="4648200"/>
            <a:ext cx="914400" cy="0"/>
          </a:xfrm>
          <a:prstGeom prst="line">
            <a:avLst/>
          </a:prstGeom>
          <a:noFill/>
          <a:ln w="5715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3657600" y="3810000"/>
            <a:ext cx="762000" cy="762000"/>
          </a:xfrm>
          <a:prstGeom prst="line">
            <a:avLst/>
          </a:prstGeom>
          <a:noFill/>
          <a:ln w="57150">
            <a:solidFill>
              <a:srgbClr val="99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H="1">
            <a:off x="3810000" y="4495800"/>
            <a:ext cx="152400" cy="914400"/>
          </a:xfrm>
          <a:prstGeom prst="line">
            <a:avLst/>
          </a:prstGeom>
          <a:noFill/>
          <a:ln w="57150">
            <a:solidFill>
              <a:srgbClr val="99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>
            <a:off x="4724400" y="4800600"/>
            <a:ext cx="457200" cy="228600"/>
          </a:xfrm>
          <a:prstGeom prst="line">
            <a:avLst/>
          </a:prstGeom>
          <a:noFill/>
          <a:ln w="5715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679825" y="528955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5083175" y="4702175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4310063" y="372268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2667000" y="45720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Forces</a:t>
            </a:r>
            <a:endParaRPr lang="nl-NL" alt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V="1">
            <a:off x="3810000" y="3810000"/>
            <a:ext cx="6096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H="1">
            <a:off x="2819400" y="3810000"/>
            <a:ext cx="1600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2819400" y="4724400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3733800" y="4800600"/>
            <a:ext cx="1447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 flipV="1">
            <a:off x="2057400" y="41910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86200" y="3429000"/>
            <a:ext cx="533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3778250" y="5410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 flipV="1">
            <a:off x="5181600" y="4800600"/>
            <a:ext cx="914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679825" y="528955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083175" y="4702175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4310063" y="372268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667000" y="45720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Forces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V="1">
            <a:off x="3829050" y="3505200"/>
            <a:ext cx="762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2133600" y="3429000"/>
            <a:ext cx="1752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057400" y="4191000"/>
            <a:ext cx="17526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3886200" y="5105400"/>
            <a:ext cx="2133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3733800" y="56388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5943600" y="50292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3810000" y="33528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1981200" y="41148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8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Example magnitude of forces</a:t>
            </a:r>
            <a:endParaRPr lang="nl-NL" alt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altLang="ru-RU"/>
              <a:t>Fruchterman &amp; Reingold (‘91)</a:t>
            </a:r>
          </a:p>
          <a:p>
            <a:r>
              <a:rPr lang="en-US" altLang="ru-RU"/>
              <a:t>Attraction quadratic</a:t>
            </a:r>
          </a:p>
          <a:p>
            <a:r>
              <a:rPr lang="en-US" altLang="ru-RU"/>
              <a:t>Repulsion hyperbolic</a:t>
            </a:r>
          </a:p>
          <a:p>
            <a:r>
              <a:rPr lang="en-US" altLang="ru-RU"/>
              <a:t>Parameterized for the</a:t>
            </a:r>
            <a:br>
              <a:rPr lang="en-US" altLang="ru-RU"/>
            </a:br>
            <a:r>
              <a:rPr lang="en-US" altLang="ru-RU"/>
              <a:t>distance we try to</a:t>
            </a:r>
            <a:br>
              <a:rPr lang="en-US" altLang="ru-RU"/>
            </a:br>
            <a:r>
              <a:rPr lang="en-US" altLang="ru-RU"/>
              <a:t>achieve</a:t>
            </a:r>
          </a:p>
          <a:p>
            <a:r>
              <a:rPr lang="en-US" altLang="ru-RU" i="1"/>
              <a:t>f</a:t>
            </a:r>
            <a:r>
              <a:rPr lang="en-US" altLang="ru-RU" i="1" baseline="-25000"/>
              <a:t>a</a:t>
            </a:r>
            <a:r>
              <a:rPr lang="en-US" altLang="ru-RU" i="1"/>
              <a:t> = d</a:t>
            </a:r>
            <a:r>
              <a:rPr lang="en-US" altLang="ru-RU" i="1" baseline="30000"/>
              <a:t>2</a:t>
            </a:r>
            <a:r>
              <a:rPr lang="en-US" altLang="ru-RU" i="1"/>
              <a:t> / k</a:t>
            </a:r>
          </a:p>
          <a:p>
            <a:r>
              <a:rPr lang="en-US" altLang="ru-RU" i="1"/>
              <a:t>f</a:t>
            </a:r>
            <a:r>
              <a:rPr lang="en-US" altLang="ru-RU" i="1" baseline="-25000"/>
              <a:t>r</a:t>
            </a:r>
            <a:r>
              <a:rPr lang="en-US" altLang="ru-RU" i="1"/>
              <a:t> = -k</a:t>
            </a:r>
            <a:r>
              <a:rPr lang="en-US" altLang="ru-RU" i="1" baseline="30000"/>
              <a:t>2</a:t>
            </a:r>
            <a:r>
              <a:rPr lang="en-US" altLang="ru-RU" i="1"/>
              <a:t> / d</a:t>
            </a:r>
          </a:p>
        </p:txBody>
      </p:sp>
      <p:pic>
        <p:nvPicPr>
          <p:cNvPr id="45060" name="Picture 4" descr="FR_forc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428875"/>
            <a:ext cx="35623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Fruchterman &amp; Reingold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90116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05113"/>
            <a:ext cx="2897188" cy="24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3733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890838"/>
            <a:ext cx="2770188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3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4756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700338"/>
            <a:ext cx="2057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5780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62238"/>
            <a:ext cx="2879725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B7E9-1AEA-44A8-BE2E-8C7BBE4B23E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4818063" y="4189413"/>
            <a:ext cx="4106862" cy="229393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0813" y="207963"/>
            <a:ext cx="8886825" cy="1239837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61912" tIns="30162" rIns="61912" bIns="30162"/>
          <a:lstStyle/>
          <a:p>
            <a:pPr defTabSz="511175"/>
            <a:r>
              <a:rPr lang="en-AU" altLang="ru-RU"/>
              <a:t>Introduction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6600" y="1447800"/>
            <a:ext cx="8162925" cy="1087438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lIns="104775" tIns="52388" rIns="104775" bIns="52388">
            <a:normAutofit fontScale="85000" lnSpcReduction="10000"/>
          </a:bodyPr>
          <a:lstStyle/>
          <a:p>
            <a:pPr marL="390525" indent="-390525" defTabSz="868363">
              <a:buFontTx/>
              <a:buNone/>
            </a:pPr>
            <a:r>
              <a:rPr lang="en-AU" altLang="ru-RU">
                <a:solidFill>
                  <a:schemeClr val="accent2"/>
                </a:solidFill>
              </a:rPr>
              <a:t>Graph drawing</a:t>
            </a:r>
            <a:r>
              <a:rPr lang="en-AU" altLang="ru-RU">
                <a:solidFill>
                  <a:schemeClr val="tx2"/>
                </a:solidFill>
              </a:rPr>
              <a:t> algorithm aims to construct geometric representations of graphs in 2D and 3D.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08013" y="4314825"/>
            <a:ext cx="2057400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AU" altLang="ru-RU" b="1">
                <a:ea typeface="新細明體" charset="-120"/>
              </a:rPr>
              <a:t>A - B, C, D</a:t>
            </a:r>
          </a:p>
          <a:p>
            <a:pPr eaLnBrk="0" hangingPunct="0"/>
            <a:r>
              <a:rPr lang="en-AU" altLang="ru-RU" b="1">
                <a:ea typeface="新細明體" charset="-120"/>
              </a:rPr>
              <a:t>B - A, C, D</a:t>
            </a:r>
          </a:p>
          <a:p>
            <a:pPr eaLnBrk="0" hangingPunct="0"/>
            <a:r>
              <a:rPr lang="en-AU" altLang="ru-RU" b="1">
                <a:ea typeface="新細明體" charset="-120"/>
              </a:rPr>
              <a:t>C - A, B, D, E</a:t>
            </a:r>
          </a:p>
          <a:p>
            <a:pPr eaLnBrk="0" hangingPunct="0"/>
            <a:r>
              <a:rPr lang="en-AU" altLang="ru-RU" b="1">
                <a:ea typeface="新細明體" charset="-120"/>
              </a:rPr>
              <a:t>D - A, B, C, E</a:t>
            </a:r>
          </a:p>
          <a:p>
            <a:pPr eaLnBrk="0" hangingPunct="0"/>
            <a:r>
              <a:rPr lang="en-AU" altLang="ru-RU" b="1">
                <a:ea typeface="新細明體" charset="-120"/>
              </a:rPr>
              <a:t>E - C, 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42900" y="2886075"/>
            <a:ext cx="3314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AU" altLang="ru-RU" i="1">
                <a:solidFill>
                  <a:schemeClr val="tx2"/>
                </a:solidFill>
                <a:ea typeface="新細明體" charset="-120"/>
              </a:rPr>
              <a:t>The input is a graph with </a:t>
            </a:r>
            <a:r>
              <a:rPr lang="en-AU" altLang="ru-RU" b="1" i="1">
                <a:solidFill>
                  <a:srgbClr val="CC0000"/>
                </a:solidFill>
                <a:ea typeface="新細明體" charset="-120"/>
              </a:rPr>
              <a:t>no geometry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5381625" y="5272088"/>
            <a:ext cx="83820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6207125" y="4514850"/>
            <a:ext cx="841375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5187950" y="4514850"/>
            <a:ext cx="186055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170488" y="5257800"/>
            <a:ext cx="2335212" cy="942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6189663" y="5295900"/>
            <a:ext cx="1316037" cy="847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7086600" y="4514850"/>
            <a:ext cx="447675" cy="162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7104063" y="4495800"/>
            <a:ext cx="1458912" cy="790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7561263" y="5286375"/>
            <a:ext cx="1001712" cy="88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965700" y="5054600"/>
            <a:ext cx="409575" cy="4445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ru-RU" b="1">
                <a:ea typeface="新細明體" charset="-120"/>
              </a:rPr>
              <a:t>A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002338" y="5054600"/>
            <a:ext cx="409575" cy="4445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ru-RU" b="1">
                <a:ea typeface="新細明體" charset="-120"/>
              </a:rPr>
              <a:t>B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7339013" y="5930900"/>
            <a:ext cx="409575" cy="4445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ru-RU" b="1">
                <a:ea typeface="新細明體" charset="-120"/>
              </a:rPr>
              <a:t>D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864350" y="4292600"/>
            <a:ext cx="409575" cy="4445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AU" altLang="ru-RU" b="1">
                <a:ea typeface="新細明體" charset="-120"/>
              </a:rPr>
              <a:t>C</a:t>
            </a:r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8377238" y="5054600"/>
            <a:ext cx="409575" cy="4445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/>
            <a:r>
              <a:rPr lang="en-AU" altLang="ru-RU" b="1">
                <a:ea typeface="新細明體" charset="-120"/>
              </a:rPr>
              <a:t>E</a:t>
            </a:r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3014663" y="4997450"/>
            <a:ext cx="1295400" cy="595313"/>
          </a:xfrm>
          <a:prstGeom prst="rightArrow">
            <a:avLst>
              <a:gd name="adj1" fmla="val 66231"/>
              <a:gd name="adj2" fmla="val 53806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en-AU" altLang="ru-RU" sz="7200" b="1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678363" y="2535238"/>
            <a:ext cx="42465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AU" altLang="ru-RU" i="1">
                <a:solidFill>
                  <a:schemeClr val="tx2"/>
                </a:solidFill>
                <a:ea typeface="新細明體" charset="-120"/>
              </a:rPr>
              <a:t>The output is a drawing of the graph; the drawing should be </a:t>
            </a:r>
            <a:r>
              <a:rPr lang="en-AU" altLang="ru-RU" b="1" i="1">
                <a:solidFill>
                  <a:srgbClr val="CC0000"/>
                </a:solidFill>
                <a:ea typeface="新細明體" charset="-120"/>
              </a:rPr>
              <a:t>easy to understand</a:t>
            </a:r>
            <a:r>
              <a:rPr lang="en-AU" altLang="ru-RU" b="1" i="1">
                <a:solidFill>
                  <a:schemeClr val="tx2"/>
                </a:solidFill>
                <a:ea typeface="新細明體" charset="-120"/>
              </a:rPr>
              <a:t>, </a:t>
            </a:r>
            <a:r>
              <a:rPr lang="en-AU" altLang="ru-RU" b="1" i="1">
                <a:solidFill>
                  <a:srgbClr val="339966"/>
                </a:solidFill>
                <a:ea typeface="新細明體" charset="-120"/>
              </a:rPr>
              <a:t>easy to remember</a:t>
            </a:r>
            <a:r>
              <a:rPr lang="en-AU" altLang="ru-RU" b="1" i="1">
                <a:solidFill>
                  <a:schemeClr val="tx2"/>
                </a:solidFill>
                <a:ea typeface="新細明體" charset="-120"/>
              </a:rPr>
              <a:t>, </a:t>
            </a:r>
            <a:r>
              <a:rPr lang="en-AU" altLang="ru-RU" b="1" i="1">
                <a:solidFill>
                  <a:srgbClr val="0000FF"/>
                </a:solidFill>
                <a:ea typeface="新細明體" charset="-120"/>
              </a:rPr>
              <a:t>beautiful</a:t>
            </a:r>
            <a:r>
              <a:rPr lang="en-AU" altLang="ru-RU" b="1" i="1">
                <a:solidFill>
                  <a:schemeClr val="tx2"/>
                </a:solidFill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7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680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647950"/>
            <a:ext cx="2174875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7828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2790825"/>
            <a:ext cx="1673225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8852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2643188"/>
            <a:ext cx="2157412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7987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528888"/>
            <a:ext cx="2476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0900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657475"/>
            <a:ext cx="2770188" cy="30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1924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2576513"/>
            <a:ext cx="2816225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7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2948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657475"/>
            <a:ext cx="2459038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3972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614613"/>
            <a:ext cx="2495550" cy="32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4996" name="Picture 4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605088"/>
            <a:ext cx="30353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6020" name="Picture 4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643188"/>
            <a:ext cx="2916238" cy="31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9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17D-63DD-404C-B24B-BDF39B6E9785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4267200" y="2057400"/>
            <a:ext cx="4724400" cy="3429000"/>
          </a:xfrm>
          <a:prstGeom prst="bevel">
            <a:avLst>
              <a:gd name="adj" fmla="val 46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47800" y="76200"/>
            <a:ext cx="612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400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Aesthetics &amp; Evaluation</a:t>
            </a:r>
            <a:endParaRPr lang="en-US" altLang="zh-TW" sz="4400">
              <a:solidFill>
                <a:schemeClr val="tx2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4400" b="1">
                <a:solidFill>
                  <a:schemeClr val="tx1"/>
                </a:solidFill>
                <a:latin typeface="Arial" charset="0"/>
              </a:defRPr>
            </a:lvl1pPr>
            <a:lvl2pPr algn="ctr"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ctr"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ctr"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ctr"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TW" altLang="en-US" sz="3600">
              <a:ea typeface="新細明體" charset="-12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1028700"/>
            <a:ext cx="84582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zh-TW" altLang="en-US" sz="2800">
                <a:ea typeface="新細明體" charset="-120"/>
              </a:rPr>
              <a:t>	</a:t>
            </a:r>
            <a:r>
              <a:rPr lang="zh-TW" altLang="en-US" sz="2800" i="1">
                <a:ea typeface="新細明體" charset="-120"/>
              </a:rPr>
              <a:t>“</a:t>
            </a:r>
            <a:r>
              <a:rPr lang="en-US" altLang="zh-TW" sz="2800" i="1">
                <a:ea typeface="新細明體" charset="-120"/>
              </a:rPr>
              <a:t>The graphic properties of a </a:t>
            </a:r>
            <a:r>
              <a:rPr lang="en-US" altLang="zh-TW" sz="2800" i="1">
                <a:solidFill>
                  <a:srgbClr val="CC0000"/>
                </a:solidFill>
                <a:ea typeface="新細明體" charset="-120"/>
              </a:rPr>
              <a:t>good drawing</a:t>
            </a:r>
            <a:r>
              <a:rPr lang="en-US" altLang="zh-TW" sz="2800" i="1">
                <a:ea typeface="新細明體" charset="-120"/>
              </a:rPr>
              <a:t>” </a:t>
            </a:r>
          </a:p>
          <a:p>
            <a:pPr lvl="1"/>
            <a:r>
              <a:rPr lang="en-US" altLang="zh-TW">
                <a:ea typeface="新細明體" charset="-120"/>
              </a:rPr>
              <a:t>Why are we interested? To enhance “</a:t>
            </a:r>
            <a:r>
              <a:rPr lang="en-US" altLang="zh-TW">
                <a:solidFill>
                  <a:srgbClr val="339966"/>
                </a:solidFill>
                <a:ea typeface="新細明體" charset="-120"/>
              </a:rPr>
              <a:t>readability</a:t>
            </a:r>
            <a:r>
              <a:rPr lang="en-US" altLang="zh-TW">
                <a:ea typeface="新細明體" charset="-120"/>
              </a:rPr>
              <a:t>”</a:t>
            </a:r>
          </a:p>
          <a:p>
            <a:pPr>
              <a:buFontTx/>
              <a:buNone/>
            </a:pPr>
            <a:r>
              <a:rPr lang="en-US" altLang="zh-TW" sz="2800" b="1">
                <a:ea typeface="新細明體" charset="-120"/>
              </a:rPr>
              <a:t>	Examples</a:t>
            </a:r>
            <a:endParaRPr lang="en-US" altLang="zh-TW" sz="2800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Crossings</a:t>
            </a:r>
          </a:p>
          <a:p>
            <a:pPr lvl="1"/>
            <a:r>
              <a:rPr lang="en-US" altLang="zh-TW">
                <a:ea typeface="新細明體" charset="-120"/>
              </a:rPr>
              <a:t>Area</a:t>
            </a:r>
          </a:p>
          <a:p>
            <a:pPr lvl="1"/>
            <a:r>
              <a:rPr lang="en-US" altLang="zh-TW">
                <a:ea typeface="新細明體" charset="-120"/>
              </a:rPr>
              <a:t>Uniform Edge Length</a:t>
            </a:r>
          </a:p>
          <a:p>
            <a:pPr lvl="1"/>
            <a:r>
              <a:rPr lang="en-US" altLang="zh-TW">
                <a:ea typeface="新細明體" charset="-120"/>
              </a:rPr>
              <a:t>Angular Resolution</a:t>
            </a:r>
          </a:p>
          <a:p>
            <a:pPr lvl="1"/>
            <a:r>
              <a:rPr lang="en-US" altLang="zh-TW">
                <a:ea typeface="新細明體" charset="-120"/>
              </a:rPr>
              <a:t>Aspect Ratio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5715000" y="2590800"/>
            <a:ext cx="1143000" cy="1066800"/>
            <a:chOff x="3696" y="2208"/>
            <a:chExt cx="720" cy="672"/>
          </a:xfrm>
        </p:grpSpPr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3696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3696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4272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37899" name="AutoShape 11"/>
            <p:cNvCxnSpPr>
              <a:cxnSpLocks noChangeShapeType="1"/>
              <a:stCxn id="37895" idx="4"/>
              <a:endCxn id="37896" idx="0"/>
            </p:cNvCxnSpPr>
            <p:nvPr/>
          </p:nvCxnSpPr>
          <p:spPr bwMode="auto">
            <a:xfrm>
              <a:off x="3768" y="2352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0" name="AutoShape 12"/>
            <p:cNvCxnSpPr>
              <a:cxnSpLocks noChangeShapeType="1"/>
              <a:stCxn id="37896" idx="7"/>
              <a:endCxn id="37898" idx="3"/>
            </p:cNvCxnSpPr>
            <p:nvPr/>
          </p:nvCxnSpPr>
          <p:spPr bwMode="auto">
            <a:xfrm flipV="1">
              <a:off x="3819" y="2331"/>
              <a:ext cx="474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1" name="AutoShape 13"/>
            <p:cNvCxnSpPr>
              <a:cxnSpLocks noChangeShapeType="1"/>
              <a:stCxn id="37895" idx="5"/>
              <a:endCxn id="37897" idx="1"/>
            </p:cNvCxnSpPr>
            <p:nvPr/>
          </p:nvCxnSpPr>
          <p:spPr bwMode="auto">
            <a:xfrm>
              <a:off x="3819" y="2331"/>
              <a:ext cx="474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2" name="AutoShape 14"/>
            <p:cNvCxnSpPr>
              <a:cxnSpLocks noChangeShapeType="1"/>
              <a:stCxn id="37898" idx="4"/>
              <a:endCxn id="37897" idx="0"/>
            </p:cNvCxnSpPr>
            <p:nvPr/>
          </p:nvCxnSpPr>
          <p:spPr bwMode="auto">
            <a:xfrm>
              <a:off x="4344" y="2352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5105400" y="2514600"/>
            <a:ext cx="2743200" cy="1371600"/>
            <a:chOff x="3312" y="2160"/>
            <a:chExt cx="1728" cy="864"/>
          </a:xfrm>
        </p:grpSpPr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312" y="2160"/>
              <a:ext cx="17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05" name="Group 17"/>
            <p:cNvGrpSpPr>
              <a:grpSpLocks/>
            </p:cNvGrpSpPr>
            <p:nvPr/>
          </p:nvGrpSpPr>
          <p:grpSpPr bwMode="auto">
            <a:xfrm>
              <a:off x="3696" y="2208"/>
              <a:ext cx="720" cy="672"/>
              <a:chOff x="3696" y="2208"/>
              <a:chExt cx="720" cy="672"/>
            </a:xfrm>
          </p:grpSpPr>
          <p:sp>
            <p:nvSpPr>
              <p:cNvPr id="37906" name="Oval 18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07" name="Oval 19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08" name="Oval 20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09" name="Oval 21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10" name="AutoShape 22"/>
              <p:cNvCxnSpPr>
                <a:cxnSpLocks noChangeShapeType="1"/>
                <a:stCxn id="37906" idx="4"/>
                <a:endCxn id="37907" idx="0"/>
              </p:cNvCxnSpPr>
              <p:nvPr/>
            </p:nvCxnSpPr>
            <p:spPr bwMode="auto">
              <a:xfrm>
                <a:off x="3768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1" name="AutoShape 23"/>
              <p:cNvCxnSpPr>
                <a:cxnSpLocks noChangeShapeType="1"/>
                <a:stCxn id="37906" idx="6"/>
                <a:endCxn id="37909" idx="2"/>
              </p:cNvCxnSpPr>
              <p:nvPr/>
            </p:nvCxnSpPr>
            <p:spPr bwMode="auto">
              <a:xfrm>
                <a:off x="3840" y="228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2" name="AutoShape 24"/>
              <p:cNvCxnSpPr>
                <a:cxnSpLocks noChangeShapeType="1"/>
                <a:stCxn id="37907" idx="6"/>
                <a:endCxn id="37908" idx="2"/>
              </p:cNvCxnSpPr>
              <p:nvPr/>
            </p:nvCxnSpPr>
            <p:spPr bwMode="auto">
              <a:xfrm>
                <a:off x="3840" y="280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3" name="AutoShape 25"/>
              <p:cNvCxnSpPr>
                <a:cxnSpLocks noChangeShapeType="1"/>
                <a:stCxn id="37908" idx="0"/>
                <a:endCxn id="37909" idx="4"/>
              </p:cNvCxnSpPr>
              <p:nvPr/>
            </p:nvCxnSpPr>
            <p:spPr bwMode="auto">
              <a:xfrm flipV="1">
                <a:off x="4344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4800600" y="2362200"/>
            <a:ext cx="3962400" cy="2895600"/>
            <a:chOff x="3120" y="2160"/>
            <a:chExt cx="2496" cy="1824"/>
          </a:xfrm>
        </p:grpSpPr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3120" y="2160"/>
              <a:ext cx="2496" cy="18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16" name="Group 28"/>
            <p:cNvGrpSpPr>
              <a:grpSpLocks/>
            </p:cNvGrpSpPr>
            <p:nvPr/>
          </p:nvGrpSpPr>
          <p:grpSpPr bwMode="auto">
            <a:xfrm>
              <a:off x="3264" y="2160"/>
              <a:ext cx="2112" cy="1632"/>
              <a:chOff x="3696" y="2208"/>
              <a:chExt cx="720" cy="672"/>
            </a:xfrm>
          </p:grpSpPr>
          <p:sp>
            <p:nvSpPr>
              <p:cNvPr id="37917" name="Oval 29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18" name="Oval 30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19" name="Oval 31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20" name="Oval 32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21" name="AutoShape 33"/>
              <p:cNvCxnSpPr>
                <a:cxnSpLocks noChangeShapeType="1"/>
                <a:stCxn id="37917" idx="4"/>
                <a:endCxn id="37918" idx="0"/>
              </p:cNvCxnSpPr>
              <p:nvPr/>
            </p:nvCxnSpPr>
            <p:spPr bwMode="auto">
              <a:xfrm>
                <a:off x="3768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2" name="AutoShape 34"/>
              <p:cNvCxnSpPr>
                <a:cxnSpLocks noChangeShapeType="1"/>
                <a:stCxn id="37917" idx="6"/>
                <a:endCxn id="37920" idx="2"/>
              </p:cNvCxnSpPr>
              <p:nvPr/>
            </p:nvCxnSpPr>
            <p:spPr bwMode="auto">
              <a:xfrm>
                <a:off x="3840" y="228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3" name="AutoShape 35"/>
              <p:cNvCxnSpPr>
                <a:cxnSpLocks noChangeShapeType="1"/>
                <a:stCxn id="37918" idx="6"/>
                <a:endCxn id="37919" idx="2"/>
              </p:cNvCxnSpPr>
              <p:nvPr/>
            </p:nvCxnSpPr>
            <p:spPr bwMode="auto">
              <a:xfrm>
                <a:off x="3840" y="280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4" name="AutoShape 36"/>
              <p:cNvCxnSpPr>
                <a:cxnSpLocks noChangeShapeType="1"/>
                <a:stCxn id="37919" idx="0"/>
                <a:endCxn id="37920" idx="4"/>
              </p:cNvCxnSpPr>
              <p:nvPr/>
            </p:nvCxnSpPr>
            <p:spPr bwMode="auto">
              <a:xfrm flipV="1">
                <a:off x="4344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7925" name="Group 37"/>
          <p:cNvGrpSpPr>
            <a:grpSpLocks/>
          </p:cNvGrpSpPr>
          <p:nvPr/>
        </p:nvGrpSpPr>
        <p:grpSpPr bwMode="auto">
          <a:xfrm>
            <a:off x="4724400" y="2286000"/>
            <a:ext cx="3886200" cy="2743200"/>
            <a:chOff x="2928" y="2016"/>
            <a:chExt cx="2448" cy="1728"/>
          </a:xfrm>
        </p:grpSpPr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2928" y="2016"/>
              <a:ext cx="2448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27" name="Group 39"/>
            <p:cNvGrpSpPr>
              <a:grpSpLocks/>
            </p:cNvGrpSpPr>
            <p:nvPr/>
          </p:nvGrpSpPr>
          <p:grpSpPr bwMode="auto">
            <a:xfrm>
              <a:off x="3696" y="2400"/>
              <a:ext cx="864" cy="720"/>
              <a:chOff x="3696" y="2208"/>
              <a:chExt cx="720" cy="672"/>
            </a:xfrm>
          </p:grpSpPr>
          <p:sp>
            <p:nvSpPr>
              <p:cNvPr id="37928" name="Oval 40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29" name="Oval 41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30" name="Oval 42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31" name="Oval 43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32" name="AutoShape 44"/>
              <p:cNvCxnSpPr>
                <a:cxnSpLocks noChangeShapeType="1"/>
                <a:stCxn id="37928" idx="4"/>
                <a:endCxn id="37929" idx="0"/>
              </p:cNvCxnSpPr>
              <p:nvPr/>
            </p:nvCxnSpPr>
            <p:spPr bwMode="auto">
              <a:xfrm>
                <a:off x="3768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33" name="AutoShape 45"/>
              <p:cNvCxnSpPr>
                <a:cxnSpLocks noChangeShapeType="1"/>
                <a:stCxn id="37928" idx="6"/>
                <a:endCxn id="37931" idx="2"/>
              </p:cNvCxnSpPr>
              <p:nvPr/>
            </p:nvCxnSpPr>
            <p:spPr bwMode="auto">
              <a:xfrm>
                <a:off x="3840" y="228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34" name="AutoShape 46"/>
              <p:cNvCxnSpPr>
                <a:cxnSpLocks noChangeShapeType="1"/>
                <a:stCxn id="37929" idx="6"/>
                <a:endCxn id="37930" idx="2"/>
              </p:cNvCxnSpPr>
              <p:nvPr/>
            </p:nvCxnSpPr>
            <p:spPr bwMode="auto">
              <a:xfrm>
                <a:off x="3840" y="280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35" name="AutoShape 47"/>
              <p:cNvCxnSpPr>
                <a:cxnSpLocks noChangeShapeType="1"/>
                <a:stCxn id="37930" idx="0"/>
                <a:endCxn id="37931" idx="4"/>
              </p:cNvCxnSpPr>
              <p:nvPr/>
            </p:nvCxnSpPr>
            <p:spPr bwMode="auto">
              <a:xfrm flipV="1">
                <a:off x="4344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7936" name="Group 48"/>
          <p:cNvGrpSpPr>
            <a:grpSpLocks/>
          </p:cNvGrpSpPr>
          <p:nvPr/>
        </p:nvGrpSpPr>
        <p:grpSpPr bwMode="auto">
          <a:xfrm>
            <a:off x="4572000" y="2514600"/>
            <a:ext cx="3886200" cy="2743200"/>
            <a:chOff x="3072" y="2016"/>
            <a:chExt cx="2448" cy="1728"/>
          </a:xfrm>
        </p:grpSpPr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3072" y="2016"/>
              <a:ext cx="2448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38" name="Group 50"/>
            <p:cNvGrpSpPr>
              <a:grpSpLocks/>
            </p:cNvGrpSpPr>
            <p:nvPr/>
          </p:nvGrpSpPr>
          <p:grpSpPr bwMode="auto">
            <a:xfrm>
              <a:off x="3984" y="2304"/>
              <a:ext cx="912" cy="912"/>
              <a:chOff x="3744" y="2304"/>
              <a:chExt cx="912" cy="912"/>
            </a:xfrm>
          </p:grpSpPr>
          <p:sp>
            <p:nvSpPr>
              <p:cNvPr id="37939" name="Oval 51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40" name="Oval 52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41" name="Oval 53"/>
              <p:cNvSpPr>
                <a:spLocks noChangeArrowheads="1"/>
              </p:cNvSpPr>
              <p:nvPr/>
            </p:nvSpPr>
            <p:spPr bwMode="auto">
              <a:xfrm>
                <a:off x="4483" y="3062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42" name="Oval 54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43" name="AutoShape 55"/>
              <p:cNvCxnSpPr>
                <a:cxnSpLocks noChangeShapeType="1"/>
                <a:stCxn id="37939" idx="4"/>
                <a:endCxn id="37940" idx="0"/>
              </p:cNvCxnSpPr>
              <p:nvPr/>
            </p:nvCxnSpPr>
            <p:spPr bwMode="auto">
              <a:xfrm flipH="1">
                <a:off x="3831" y="2458"/>
                <a:ext cx="48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44" name="AutoShape 56"/>
              <p:cNvCxnSpPr>
                <a:cxnSpLocks noChangeShapeType="1"/>
                <a:stCxn id="37939" idx="6"/>
                <a:endCxn id="37942" idx="2"/>
              </p:cNvCxnSpPr>
              <p:nvPr/>
            </p:nvCxnSpPr>
            <p:spPr bwMode="auto">
              <a:xfrm>
                <a:off x="3965" y="2381"/>
                <a:ext cx="259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45" name="AutoShape 57"/>
              <p:cNvCxnSpPr>
                <a:cxnSpLocks noChangeShapeType="1"/>
                <a:stCxn id="37940" idx="6"/>
                <a:endCxn id="37941" idx="2"/>
              </p:cNvCxnSpPr>
              <p:nvPr/>
            </p:nvCxnSpPr>
            <p:spPr bwMode="auto">
              <a:xfrm>
                <a:off x="3917" y="2621"/>
                <a:ext cx="566" cy="5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46" name="AutoShape 58"/>
              <p:cNvCxnSpPr>
                <a:cxnSpLocks noChangeShapeType="1"/>
                <a:stCxn id="37941" idx="0"/>
                <a:endCxn id="37942" idx="4"/>
              </p:cNvCxnSpPr>
              <p:nvPr/>
            </p:nvCxnSpPr>
            <p:spPr bwMode="auto">
              <a:xfrm flipH="1" flipV="1">
                <a:off x="4311" y="2698"/>
                <a:ext cx="259" cy="3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7947" name="Group 59"/>
          <p:cNvGrpSpPr>
            <a:grpSpLocks/>
          </p:cNvGrpSpPr>
          <p:nvPr/>
        </p:nvGrpSpPr>
        <p:grpSpPr bwMode="auto">
          <a:xfrm>
            <a:off x="4800600" y="2286000"/>
            <a:ext cx="3886200" cy="2971800"/>
            <a:chOff x="144" y="2160"/>
            <a:chExt cx="2448" cy="1872"/>
          </a:xfrm>
        </p:grpSpPr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44" y="2160"/>
              <a:ext cx="2448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49" name="Group 61"/>
            <p:cNvGrpSpPr>
              <a:grpSpLocks/>
            </p:cNvGrpSpPr>
            <p:nvPr/>
          </p:nvGrpSpPr>
          <p:grpSpPr bwMode="auto">
            <a:xfrm>
              <a:off x="720" y="2736"/>
              <a:ext cx="864" cy="720"/>
              <a:chOff x="3696" y="2208"/>
              <a:chExt cx="720" cy="672"/>
            </a:xfrm>
          </p:grpSpPr>
          <p:sp>
            <p:nvSpPr>
              <p:cNvPr id="37950" name="Oval 62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51" name="Oval 63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52" name="Oval 64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53" name="Oval 65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54" name="AutoShape 66"/>
              <p:cNvCxnSpPr>
                <a:cxnSpLocks noChangeShapeType="1"/>
                <a:stCxn id="37950" idx="4"/>
                <a:endCxn id="37951" idx="0"/>
              </p:cNvCxnSpPr>
              <p:nvPr/>
            </p:nvCxnSpPr>
            <p:spPr bwMode="auto">
              <a:xfrm>
                <a:off x="3768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55" name="AutoShape 67"/>
              <p:cNvCxnSpPr>
                <a:cxnSpLocks noChangeShapeType="1"/>
                <a:stCxn id="37950" idx="6"/>
                <a:endCxn id="37953" idx="2"/>
              </p:cNvCxnSpPr>
              <p:nvPr/>
            </p:nvCxnSpPr>
            <p:spPr bwMode="auto">
              <a:xfrm>
                <a:off x="3840" y="228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56" name="AutoShape 68"/>
              <p:cNvCxnSpPr>
                <a:cxnSpLocks noChangeShapeType="1"/>
                <a:stCxn id="37951" idx="6"/>
                <a:endCxn id="37952" idx="2"/>
              </p:cNvCxnSpPr>
              <p:nvPr/>
            </p:nvCxnSpPr>
            <p:spPr bwMode="auto">
              <a:xfrm>
                <a:off x="3840" y="280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57" name="AutoShape 69"/>
              <p:cNvCxnSpPr>
                <a:cxnSpLocks noChangeShapeType="1"/>
                <a:stCxn id="37952" idx="0"/>
                <a:endCxn id="37953" idx="4"/>
              </p:cNvCxnSpPr>
              <p:nvPr/>
            </p:nvCxnSpPr>
            <p:spPr bwMode="auto">
              <a:xfrm flipV="1">
                <a:off x="4344" y="235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7958" name="Group 70"/>
          <p:cNvGrpSpPr>
            <a:grpSpLocks/>
          </p:cNvGrpSpPr>
          <p:nvPr/>
        </p:nvGrpSpPr>
        <p:grpSpPr bwMode="auto">
          <a:xfrm>
            <a:off x="4495800" y="2438400"/>
            <a:ext cx="4038600" cy="2819400"/>
            <a:chOff x="864" y="2304"/>
            <a:chExt cx="2544" cy="1776"/>
          </a:xfrm>
        </p:grpSpPr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864" y="2304"/>
              <a:ext cx="25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60" name="Group 72"/>
            <p:cNvGrpSpPr>
              <a:grpSpLocks/>
            </p:cNvGrpSpPr>
            <p:nvPr/>
          </p:nvGrpSpPr>
          <p:grpSpPr bwMode="auto">
            <a:xfrm>
              <a:off x="1056" y="2496"/>
              <a:ext cx="1872" cy="1258"/>
              <a:chOff x="3629" y="1920"/>
              <a:chExt cx="1872" cy="1258"/>
            </a:xfrm>
          </p:grpSpPr>
          <p:sp>
            <p:nvSpPr>
              <p:cNvPr id="37961" name="Oval 73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62" name="Oval 74"/>
              <p:cNvSpPr>
                <a:spLocks noChangeArrowheads="1"/>
              </p:cNvSpPr>
              <p:nvPr/>
            </p:nvSpPr>
            <p:spPr bwMode="auto">
              <a:xfrm>
                <a:off x="3629" y="302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63" name="Oval 75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64" name="Oval 76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65" name="AutoShape 77"/>
              <p:cNvCxnSpPr>
                <a:cxnSpLocks noChangeShapeType="1"/>
                <a:stCxn id="37961" idx="6"/>
                <a:endCxn id="37964" idx="3"/>
              </p:cNvCxnSpPr>
              <p:nvPr/>
            </p:nvCxnSpPr>
            <p:spPr bwMode="auto">
              <a:xfrm flipV="1">
                <a:off x="4013" y="2051"/>
                <a:ext cx="1340" cy="7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66" name="AutoShape 78"/>
              <p:cNvCxnSpPr>
                <a:cxnSpLocks noChangeShapeType="1"/>
                <a:stCxn id="37962" idx="7"/>
                <a:endCxn id="37963" idx="2"/>
              </p:cNvCxnSpPr>
              <p:nvPr/>
            </p:nvCxnSpPr>
            <p:spPr bwMode="auto">
              <a:xfrm flipV="1">
                <a:off x="3777" y="3005"/>
                <a:ext cx="159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67" name="AutoShape 79"/>
              <p:cNvCxnSpPr>
                <a:cxnSpLocks noChangeShapeType="1"/>
                <a:stCxn id="37963" idx="0"/>
                <a:endCxn id="37964" idx="3"/>
              </p:cNvCxnSpPr>
              <p:nvPr/>
            </p:nvCxnSpPr>
            <p:spPr bwMode="auto">
              <a:xfrm flipV="1">
                <a:off x="4023" y="2051"/>
                <a:ext cx="1330" cy="8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7968" name="Group 80"/>
          <p:cNvGrpSpPr>
            <a:grpSpLocks/>
          </p:cNvGrpSpPr>
          <p:nvPr/>
        </p:nvGrpSpPr>
        <p:grpSpPr bwMode="auto">
          <a:xfrm>
            <a:off x="4572000" y="2667000"/>
            <a:ext cx="4038600" cy="2590800"/>
            <a:chOff x="3218" y="2160"/>
            <a:chExt cx="2544" cy="1776"/>
          </a:xfrm>
        </p:grpSpPr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3218" y="2160"/>
              <a:ext cx="2544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solidFill>
                  <a:schemeClr val="bg1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70" name="Group 82"/>
            <p:cNvGrpSpPr>
              <a:grpSpLocks/>
            </p:cNvGrpSpPr>
            <p:nvPr/>
          </p:nvGrpSpPr>
          <p:grpSpPr bwMode="auto">
            <a:xfrm>
              <a:off x="3312" y="2544"/>
              <a:ext cx="2064" cy="384"/>
              <a:chOff x="3264" y="3024"/>
              <a:chExt cx="864" cy="384"/>
            </a:xfrm>
          </p:grpSpPr>
          <p:sp>
            <p:nvSpPr>
              <p:cNvPr id="37971" name="Oval 8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B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72" name="Oval 84"/>
              <p:cNvSpPr>
                <a:spLocks noChangeArrowheads="1"/>
              </p:cNvSpPr>
              <p:nvPr/>
            </p:nvSpPr>
            <p:spPr bwMode="auto">
              <a:xfrm>
                <a:off x="3264" y="325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</a:t>
                </a:r>
                <a:endParaRPr lang="en-US" altLang="zh-TW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7973" name="Oval 85"/>
              <p:cNvSpPr>
                <a:spLocks noChangeArrowheads="1"/>
              </p:cNvSpPr>
              <p:nvPr/>
            </p:nvSpPr>
            <p:spPr bwMode="auto">
              <a:xfrm>
                <a:off x="3955" y="325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74" name="Oval 86"/>
              <p:cNvSpPr>
                <a:spLocks noChangeArrowheads="1"/>
              </p:cNvSpPr>
              <p:nvPr/>
            </p:nvSpPr>
            <p:spPr bwMode="auto">
              <a:xfrm>
                <a:off x="3955" y="3024"/>
                <a:ext cx="173" cy="1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37975" name="AutoShape 87"/>
              <p:cNvCxnSpPr>
                <a:cxnSpLocks noChangeShapeType="1"/>
                <a:stCxn id="37971" idx="4"/>
                <a:endCxn id="37972" idx="0"/>
              </p:cNvCxnSpPr>
              <p:nvPr/>
            </p:nvCxnSpPr>
            <p:spPr bwMode="auto">
              <a:xfrm>
                <a:off x="3351" y="3178"/>
                <a:ext cx="0" cy="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76" name="AutoShape 88"/>
              <p:cNvCxnSpPr>
                <a:cxnSpLocks noChangeShapeType="1"/>
                <a:stCxn id="37971" idx="6"/>
                <a:endCxn id="37974" idx="2"/>
              </p:cNvCxnSpPr>
              <p:nvPr/>
            </p:nvCxnSpPr>
            <p:spPr bwMode="auto">
              <a:xfrm>
                <a:off x="3437" y="3101"/>
                <a:ext cx="51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77" name="AutoShape 89"/>
              <p:cNvCxnSpPr>
                <a:cxnSpLocks noChangeShapeType="1"/>
                <a:stCxn id="37972" idx="6"/>
                <a:endCxn id="37973" idx="2"/>
              </p:cNvCxnSpPr>
              <p:nvPr/>
            </p:nvCxnSpPr>
            <p:spPr bwMode="auto">
              <a:xfrm>
                <a:off x="3437" y="3331"/>
                <a:ext cx="51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78" name="AutoShape 90"/>
              <p:cNvCxnSpPr>
                <a:cxnSpLocks noChangeShapeType="1"/>
                <a:stCxn id="37973" idx="0"/>
                <a:endCxn id="37974" idx="4"/>
              </p:cNvCxnSpPr>
              <p:nvPr/>
            </p:nvCxnSpPr>
            <p:spPr bwMode="auto">
              <a:xfrm flipV="1">
                <a:off x="4042" y="3178"/>
                <a:ext cx="0" cy="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7979" name="Rectangle 91"/>
          <p:cNvSpPr>
            <a:spLocks noChangeArrowheads="1"/>
          </p:cNvSpPr>
          <p:nvPr/>
        </p:nvSpPr>
        <p:spPr bwMode="auto">
          <a:xfrm>
            <a:off x="381000" y="5410200"/>
            <a:ext cx="825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zh-TW" altLang="en-US" sz="2800">
                <a:latin typeface="Times New Roman" pitchFamily="18" charset="0"/>
                <a:ea typeface="新細明體" charset="-120"/>
              </a:rPr>
              <a:t>	</a:t>
            </a:r>
            <a:r>
              <a:rPr lang="zh-TW" altLang="en-US" sz="2800" i="1">
                <a:latin typeface="Times New Roman" pitchFamily="18" charset="0"/>
                <a:ea typeface="新細明體" charset="-120"/>
              </a:rPr>
              <a:t>“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does the diagram convey  the information? </a:t>
            </a: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zh-TW" altLang="en-US" sz="3200" i="1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7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97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7044" name="Picture 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2686050"/>
            <a:ext cx="2970212" cy="29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1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ru-RU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8068" name="Picture 4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2628900"/>
            <a:ext cx="2970212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ru-RU"/>
              <a:t>“Final”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89092" name="Picture 4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8900"/>
            <a:ext cx="289718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ru-RU"/>
              <a:t>“Final”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93188" name="Picture 4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8900"/>
            <a:ext cx="289718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ru-RU"/>
              <a:t>“Final”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92164" name="Picture 4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8900"/>
            <a:ext cx="289718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ru-RU"/>
              <a:t>Termination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Well …</a:t>
            </a:r>
          </a:p>
          <a:p>
            <a:endParaRPr lang="en-US" altLang="ru-RU"/>
          </a:p>
          <a:p>
            <a:pPr lvl="1"/>
            <a:r>
              <a:rPr lang="en-US" altLang="ru-RU"/>
              <a:t>50 iterations?</a:t>
            </a:r>
          </a:p>
          <a:p>
            <a:pPr lvl="1"/>
            <a:r>
              <a:rPr lang="en-US" altLang="ru-RU"/>
              <a:t>Energy threshold?</a:t>
            </a:r>
          </a:p>
          <a:p>
            <a:pPr lvl="1"/>
            <a:r>
              <a:rPr lang="en-US" altLang="ru-RU"/>
              <a:t>Local minimum reached?</a:t>
            </a:r>
          </a:p>
          <a:p>
            <a:pPr lvl="1"/>
            <a:r>
              <a:rPr lang="en-US" altLang="ru-RU"/>
              <a:t>User input?</a:t>
            </a:r>
          </a:p>
        </p:txBody>
      </p:sp>
    </p:spTree>
    <p:extLst>
      <p:ext uri="{BB962C8B-B14F-4D97-AF65-F5344CB8AC3E}">
        <p14:creationId xmlns:p14="http://schemas.microsoft.com/office/powerpoint/2010/main" val="37532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Oft-cited papers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400"/>
              <a:t>(</a:t>
            </a:r>
            <a:r>
              <a:rPr lang="en-US" altLang="ru-RU" sz="2400" b="1"/>
              <a:t>E</a:t>
            </a:r>
            <a:r>
              <a:rPr lang="en-US" altLang="ru-RU" sz="2400"/>
              <a:t>)		Eades (’84)</a:t>
            </a:r>
            <a:r>
              <a:rPr lang="en-US" altLang="ru-RU" sz="2400" b="1"/>
              <a:t/>
            </a:r>
            <a:br>
              <a:rPr lang="en-US" altLang="ru-RU" sz="2400" b="1"/>
            </a:br>
            <a:r>
              <a:rPr lang="en-US" altLang="ru-RU" sz="2400" b="1"/>
              <a:t>		</a:t>
            </a:r>
            <a:r>
              <a:rPr lang="en-US" altLang="ru-RU" sz="2400" i="1"/>
              <a:t>A heuristic for graph drawing</a:t>
            </a:r>
            <a:br>
              <a:rPr lang="en-US" altLang="ru-RU" sz="2400" i="1"/>
            </a:br>
            <a:endParaRPr lang="en-US" altLang="ru-RU" sz="2400"/>
          </a:p>
          <a:p>
            <a:pPr>
              <a:lnSpc>
                <a:spcPct val="90000"/>
              </a:lnSpc>
            </a:pPr>
            <a:r>
              <a:rPr lang="en-US" altLang="ru-RU" sz="2400"/>
              <a:t>(</a:t>
            </a:r>
            <a:r>
              <a:rPr lang="en-US" altLang="ru-RU" sz="2400" b="1">
                <a:solidFill>
                  <a:srgbClr val="CC3300"/>
                </a:solidFill>
              </a:rPr>
              <a:t>K&amp;K</a:t>
            </a:r>
            <a:r>
              <a:rPr lang="en-US" altLang="ru-RU" sz="2400"/>
              <a:t>)	Kamada &amp; Kawai (’89)</a:t>
            </a:r>
            <a:br>
              <a:rPr lang="en-US" altLang="ru-RU" sz="2400"/>
            </a:br>
            <a:r>
              <a:rPr lang="en-US" altLang="ru-RU" sz="2400"/>
              <a:t>		</a:t>
            </a:r>
            <a:r>
              <a:rPr lang="en-US" altLang="ru-RU" sz="2400" i="1"/>
              <a:t>An algorithm for drawing general undirected graphs</a:t>
            </a:r>
            <a:r>
              <a:rPr lang="en-US" altLang="ru-RU" sz="2400"/>
              <a:t>. </a:t>
            </a:r>
            <a:br>
              <a:rPr lang="en-US" altLang="ru-RU" sz="2400"/>
            </a:br>
            <a:endParaRPr lang="en-US" altLang="ru-RU" sz="2400"/>
          </a:p>
          <a:p>
            <a:pPr>
              <a:lnSpc>
                <a:spcPct val="90000"/>
              </a:lnSpc>
            </a:pPr>
            <a:r>
              <a:rPr lang="en-GB" altLang="ru-RU" sz="2400"/>
              <a:t>(</a:t>
            </a:r>
            <a:r>
              <a:rPr lang="en-GB" altLang="ru-RU" sz="2400" b="1">
                <a:solidFill>
                  <a:srgbClr val="99CC00"/>
                </a:solidFill>
              </a:rPr>
              <a:t>F&amp;R</a:t>
            </a:r>
            <a:r>
              <a:rPr lang="en-GB" altLang="ru-RU" sz="2400"/>
              <a:t>)	Fruchterman &amp; Reingold (’91):</a:t>
            </a:r>
            <a:br>
              <a:rPr lang="en-GB" altLang="ru-RU" sz="2400"/>
            </a:br>
            <a:r>
              <a:rPr lang="en-GB" altLang="ru-RU" sz="2400"/>
              <a:t>		</a:t>
            </a:r>
            <a:r>
              <a:rPr lang="en-GB" altLang="ru-RU" sz="2400" i="1"/>
              <a:t>Graph Drawing by Force-directed Placement</a:t>
            </a:r>
            <a:r>
              <a:rPr lang="en-US" altLang="ru-RU" sz="2400"/>
              <a:t> </a:t>
            </a:r>
          </a:p>
          <a:p>
            <a:pPr>
              <a:lnSpc>
                <a:spcPct val="90000"/>
              </a:lnSpc>
            </a:pPr>
            <a:endParaRPr lang="en-US" altLang="ru-RU" sz="2400"/>
          </a:p>
          <a:p>
            <a:pPr>
              <a:lnSpc>
                <a:spcPct val="90000"/>
              </a:lnSpc>
            </a:pPr>
            <a:r>
              <a:rPr lang="en-US" altLang="ru-RU" sz="2400"/>
              <a:t>(</a:t>
            </a:r>
            <a:r>
              <a:rPr lang="en-US" altLang="ru-RU" sz="2400" b="1">
                <a:solidFill>
                  <a:srgbClr val="3399FF"/>
                </a:solidFill>
              </a:rPr>
              <a:t>D&amp;H</a:t>
            </a:r>
            <a:r>
              <a:rPr lang="en-US" altLang="ru-RU" sz="2400"/>
              <a:t>)	Davidson &amp; Harel (’96)</a:t>
            </a:r>
            <a:br>
              <a:rPr lang="en-US" altLang="ru-RU" sz="2400"/>
            </a:br>
            <a:r>
              <a:rPr lang="en-US" altLang="ru-RU" sz="2400"/>
              <a:t>		</a:t>
            </a:r>
            <a:r>
              <a:rPr lang="en-US" altLang="ru-RU" sz="2400" i="1"/>
              <a:t>Drawing Graphs Nicely Using Simulated Annealing</a:t>
            </a:r>
            <a:r>
              <a:rPr lang="en-US" altLang="ru-RU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7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Aspects of force directed algos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Very flexible concept</a:t>
            </a:r>
          </a:p>
          <a:p>
            <a:r>
              <a:rPr lang="en-US" altLang="ru-RU"/>
              <a:t>Many aspects</a:t>
            </a:r>
          </a:p>
          <a:p>
            <a:pPr lvl="1"/>
            <a:r>
              <a:rPr lang="en-US" altLang="ru-RU"/>
              <a:t>Can be mixed and matched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254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What are good drawings?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: “The graph structure encompasses so many kinds of structures, from trees to complete graphs, that it is difficult to find out the common criteria of nice drawings.”</a:t>
            </a:r>
          </a:p>
        </p:txBody>
      </p:sp>
    </p:spTree>
    <p:extLst>
      <p:ext uri="{BB962C8B-B14F-4D97-AF65-F5344CB8AC3E}">
        <p14:creationId xmlns:p14="http://schemas.microsoft.com/office/powerpoint/2010/main" val="2693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What are good drawings?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, </a:t>
            </a:r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, </a:t>
            </a:r>
            <a:r>
              <a:rPr lang="en-US" altLang="ru-RU" b="1">
                <a:solidFill>
                  <a:srgbClr val="99CC00"/>
                </a:solidFill>
              </a:rPr>
              <a:t>F&amp;R</a:t>
            </a:r>
            <a:endParaRPr lang="en-US" altLang="ru-RU">
              <a:solidFill>
                <a:srgbClr val="99C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ru-RU"/>
              <a:t>Distribute the vertices and edges uniformly 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Symmetry whenever possible</a:t>
            </a:r>
          </a:p>
          <a:p>
            <a:pPr>
              <a:lnSpc>
                <a:spcPct val="90000"/>
              </a:lnSpc>
            </a:pPr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, </a:t>
            </a:r>
            <a:r>
              <a:rPr lang="en-US" altLang="ru-RU" b="1">
                <a:solidFill>
                  <a:srgbClr val="99CC00"/>
                </a:solidFill>
              </a:rPr>
              <a:t>F&amp;R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Conform to the shape of the frame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Reduce the number of edge crossings</a:t>
            </a:r>
          </a:p>
          <a:p>
            <a:pPr>
              <a:lnSpc>
                <a:spcPct val="90000"/>
              </a:lnSpc>
            </a:pPr>
            <a:r>
              <a:rPr lang="en-US" altLang="ru-RU" b="1">
                <a:solidFill>
                  <a:srgbClr val="3399FF"/>
                </a:solidFill>
              </a:rPr>
              <a:t>D&amp;H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/>
              <a:t>Keep vertices from coming too close to edges</a:t>
            </a:r>
          </a:p>
          <a:p>
            <a:pPr>
              <a:lnSpc>
                <a:spcPct val="90000"/>
              </a:lnSpc>
            </a:pPr>
            <a:r>
              <a:rPr lang="en-US" altLang="ru-RU" b="1">
                <a:solidFill>
                  <a:srgbClr val="99CC00"/>
                </a:solidFill>
              </a:rPr>
              <a:t>F&amp;R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Uniform edge length</a:t>
            </a:r>
          </a:p>
        </p:txBody>
      </p:sp>
    </p:spTree>
    <p:extLst>
      <p:ext uri="{BB962C8B-B14F-4D97-AF65-F5344CB8AC3E}">
        <p14:creationId xmlns:p14="http://schemas.microsoft.com/office/powerpoint/2010/main" val="32871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729B-DC28-4F1E-BF77-6BDBE302AE4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What GD conventions already exist?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8006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Lots but they are often classified in terms of the drawing style they follow</a:t>
            </a:r>
          </a:p>
          <a:p>
            <a:pPr lvl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Straight Line Drawing</a:t>
            </a:r>
          </a:p>
          <a:p>
            <a:pPr lvl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Orthogonal Drawing</a:t>
            </a:r>
          </a:p>
          <a:p>
            <a:pPr lvl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Grid Drawing</a:t>
            </a:r>
          </a:p>
          <a:p>
            <a:pPr lvl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Circular Drawing</a:t>
            </a:r>
          </a:p>
          <a:p>
            <a:pPr lvl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Polyline Drawing</a:t>
            </a:r>
          </a:p>
          <a:p>
            <a:pPr lvl="1"/>
            <a:r>
              <a:rPr lang="en-US" altLang="zh-TW">
                <a:solidFill>
                  <a:srgbClr val="CC9900"/>
                </a:solidFill>
                <a:ea typeface="新細明體" charset="-120"/>
              </a:rPr>
              <a:t>Upward drawing.</a:t>
            </a:r>
          </a:p>
        </p:txBody>
      </p:sp>
    </p:spTree>
    <p:extLst>
      <p:ext uri="{BB962C8B-B14F-4D97-AF65-F5344CB8AC3E}">
        <p14:creationId xmlns:p14="http://schemas.microsoft.com/office/powerpoint/2010/main" val="32825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What are good drawings?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: be able to weigh which aesthetic criteria are important</a:t>
            </a:r>
          </a:p>
          <a:p>
            <a:r>
              <a:rPr lang="en-US" altLang="ru-RU"/>
              <a:t>Then it will also be possible to tweak it</a:t>
            </a:r>
          </a:p>
        </p:txBody>
      </p:sp>
    </p:spTree>
    <p:extLst>
      <p:ext uri="{BB962C8B-B14F-4D97-AF65-F5344CB8AC3E}">
        <p14:creationId xmlns:p14="http://schemas.microsoft.com/office/powerpoint/2010/main" val="11361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What are good drawings?</a:t>
            </a:r>
          </a:p>
        </p:txBody>
      </p:sp>
      <p:grpSp>
        <p:nvGrpSpPr>
          <p:cNvPr id="26720" name="Group 96"/>
          <p:cNvGrpSpPr>
            <a:grpSpLocks/>
          </p:cNvGrpSpPr>
          <p:nvPr/>
        </p:nvGrpSpPr>
        <p:grpSpPr bwMode="auto">
          <a:xfrm>
            <a:off x="609600" y="3660775"/>
            <a:ext cx="2819400" cy="2819400"/>
            <a:chOff x="1152" y="2592"/>
            <a:chExt cx="1008" cy="1008"/>
          </a:xfrm>
        </p:grpSpPr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1200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1152" y="32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1488" y="264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1152" y="292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1824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211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2112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1824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 flipH="1">
              <a:off x="1152" y="26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V="1">
              <a:off x="1200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V="1">
              <a:off x="1200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 flipV="1">
              <a:off x="1200" y="2640"/>
              <a:ext cx="91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 flipH="1" flipV="1">
              <a:off x="1200" y="2640"/>
              <a:ext cx="91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V="1">
              <a:off x="1200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1824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 flipH="1">
              <a:off x="1824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 flipH="1" flipV="1">
              <a:off x="1200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15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1440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1776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2064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115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8" name="Oval 14"/>
            <p:cNvSpPr>
              <a:spLocks noChangeArrowheads="1"/>
            </p:cNvSpPr>
            <p:nvPr/>
          </p:nvSpPr>
          <p:spPr bwMode="auto">
            <a:xfrm>
              <a:off x="115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1440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40" name="Oval 16"/>
            <p:cNvSpPr>
              <a:spLocks noChangeArrowheads="1"/>
            </p:cNvSpPr>
            <p:nvPr/>
          </p:nvSpPr>
          <p:spPr bwMode="auto">
            <a:xfrm>
              <a:off x="1440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41" name="Oval 17"/>
            <p:cNvSpPr>
              <a:spLocks noChangeArrowheads="1"/>
            </p:cNvSpPr>
            <p:nvPr/>
          </p:nvSpPr>
          <p:spPr bwMode="auto">
            <a:xfrm>
              <a:off x="1776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17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43" name="Oval 19"/>
            <p:cNvSpPr>
              <a:spLocks noChangeArrowheads="1"/>
            </p:cNvSpPr>
            <p:nvPr/>
          </p:nvSpPr>
          <p:spPr bwMode="auto">
            <a:xfrm>
              <a:off x="2064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206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3810000" y="4346575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sz="3600" b="1"/>
              <a:t>versus</a:t>
            </a: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V="1">
            <a:off x="6921500" y="3638550"/>
            <a:ext cx="0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 flipV="1">
            <a:off x="6921500" y="3228975"/>
            <a:ext cx="511175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 flipH="1">
            <a:off x="6921500" y="3228975"/>
            <a:ext cx="511175" cy="1022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2" name="Line 68"/>
          <p:cNvSpPr>
            <a:spLocks noChangeShapeType="1"/>
          </p:cNvSpPr>
          <p:nvPr/>
        </p:nvSpPr>
        <p:spPr bwMode="auto">
          <a:xfrm flipH="1" flipV="1">
            <a:off x="6410325" y="3228975"/>
            <a:ext cx="511175" cy="1022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3" name="Line 69"/>
          <p:cNvSpPr>
            <a:spLocks noChangeShapeType="1"/>
          </p:cNvSpPr>
          <p:nvPr/>
        </p:nvSpPr>
        <p:spPr bwMode="auto">
          <a:xfrm>
            <a:off x="6410325" y="3228975"/>
            <a:ext cx="1022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4" name="Line 70"/>
          <p:cNvSpPr>
            <a:spLocks noChangeShapeType="1"/>
          </p:cNvSpPr>
          <p:nvPr/>
        </p:nvSpPr>
        <p:spPr bwMode="auto">
          <a:xfrm flipH="1" flipV="1">
            <a:off x="6410325" y="3228975"/>
            <a:ext cx="511175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6921500" y="4251325"/>
            <a:ext cx="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 flipH="1">
            <a:off x="6511925" y="4967288"/>
            <a:ext cx="409575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7" name="Line 73"/>
          <p:cNvSpPr>
            <a:spLocks noChangeShapeType="1"/>
          </p:cNvSpPr>
          <p:nvPr/>
        </p:nvSpPr>
        <p:spPr bwMode="auto">
          <a:xfrm>
            <a:off x="6511925" y="5581650"/>
            <a:ext cx="81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 flipH="1" flipV="1">
            <a:off x="6921500" y="4967288"/>
            <a:ext cx="407988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99" name="Line 75"/>
          <p:cNvSpPr>
            <a:spLocks noChangeShapeType="1"/>
          </p:cNvSpPr>
          <p:nvPr/>
        </p:nvSpPr>
        <p:spPr bwMode="auto">
          <a:xfrm flipH="1">
            <a:off x="5899150" y="4967288"/>
            <a:ext cx="1022350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 flipV="1">
            <a:off x="5899150" y="4251325"/>
            <a:ext cx="102235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>
            <a:off x="6921500" y="4251325"/>
            <a:ext cx="102235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 flipH="1">
            <a:off x="5899150" y="5784850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 flipH="1" flipV="1">
            <a:off x="6921500" y="4967288"/>
            <a:ext cx="1022350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4" name="Line 80"/>
          <p:cNvSpPr>
            <a:spLocks noChangeShapeType="1"/>
          </p:cNvSpPr>
          <p:nvPr/>
        </p:nvSpPr>
        <p:spPr bwMode="auto">
          <a:xfrm flipH="1">
            <a:off x="5592763" y="5784850"/>
            <a:ext cx="306387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5" name="Line 81"/>
          <p:cNvSpPr>
            <a:spLocks noChangeShapeType="1"/>
          </p:cNvSpPr>
          <p:nvPr/>
        </p:nvSpPr>
        <p:spPr bwMode="auto">
          <a:xfrm flipH="1" flipV="1">
            <a:off x="4978400" y="5888038"/>
            <a:ext cx="614363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6" name="Line 82"/>
          <p:cNvSpPr>
            <a:spLocks noChangeShapeType="1"/>
          </p:cNvSpPr>
          <p:nvPr/>
        </p:nvSpPr>
        <p:spPr bwMode="auto">
          <a:xfrm flipV="1">
            <a:off x="4978400" y="5784850"/>
            <a:ext cx="92075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 flipH="1">
            <a:off x="5489575" y="5784850"/>
            <a:ext cx="409575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8" name="Line 84"/>
          <p:cNvSpPr>
            <a:spLocks noChangeShapeType="1"/>
          </p:cNvSpPr>
          <p:nvPr/>
        </p:nvSpPr>
        <p:spPr bwMode="auto">
          <a:xfrm flipH="1" flipV="1">
            <a:off x="4978400" y="5888038"/>
            <a:ext cx="511175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489575" y="6092825"/>
            <a:ext cx="103188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0" name="Line 86"/>
          <p:cNvSpPr>
            <a:spLocks noChangeShapeType="1"/>
          </p:cNvSpPr>
          <p:nvPr/>
        </p:nvSpPr>
        <p:spPr bwMode="auto">
          <a:xfrm>
            <a:off x="7943850" y="5784850"/>
            <a:ext cx="102235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 flipH="1">
            <a:off x="8351838" y="5888038"/>
            <a:ext cx="614362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2" name="Line 88"/>
          <p:cNvSpPr>
            <a:spLocks noChangeShapeType="1"/>
          </p:cNvSpPr>
          <p:nvPr/>
        </p:nvSpPr>
        <p:spPr bwMode="auto">
          <a:xfrm flipH="1" flipV="1">
            <a:off x="7943850" y="5784850"/>
            <a:ext cx="407988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7943850" y="5784850"/>
            <a:ext cx="511175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4" name="Line 90"/>
          <p:cNvSpPr>
            <a:spLocks noChangeShapeType="1"/>
          </p:cNvSpPr>
          <p:nvPr/>
        </p:nvSpPr>
        <p:spPr bwMode="auto">
          <a:xfrm flipH="1">
            <a:off x="8351838" y="6092825"/>
            <a:ext cx="103187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5" name="Line 91"/>
          <p:cNvSpPr>
            <a:spLocks noChangeShapeType="1"/>
          </p:cNvSpPr>
          <p:nvPr/>
        </p:nvSpPr>
        <p:spPr bwMode="auto">
          <a:xfrm flipV="1">
            <a:off x="8455025" y="5888038"/>
            <a:ext cx="511175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 flipV="1">
            <a:off x="6511925" y="5376863"/>
            <a:ext cx="409575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 flipV="1">
            <a:off x="6921500" y="4967288"/>
            <a:ext cx="0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719" name="Line 95"/>
          <p:cNvSpPr>
            <a:spLocks noChangeShapeType="1"/>
          </p:cNvSpPr>
          <p:nvPr/>
        </p:nvSpPr>
        <p:spPr bwMode="auto">
          <a:xfrm>
            <a:off x="6921500" y="5376863"/>
            <a:ext cx="407988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74" name="Oval 50"/>
          <p:cNvSpPr>
            <a:spLocks noChangeArrowheads="1"/>
          </p:cNvSpPr>
          <p:nvPr/>
        </p:nvSpPr>
        <p:spPr bwMode="auto">
          <a:xfrm>
            <a:off x="6410325" y="5478463"/>
            <a:ext cx="204788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75" name="Oval 51"/>
          <p:cNvSpPr>
            <a:spLocks noChangeArrowheads="1"/>
          </p:cNvSpPr>
          <p:nvPr/>
        </p:nvSpPr>
        <p:spPr bwMode="auto">
          <a:xfrm>
            <a:off x="7227888" y="5478463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76" name="Oval 52"/>
          <p:cNvSpPr>
            <a:spLocks noChangeArrowheads="1"/>
          </p:cNvSpPr>
          <p:nvPr/>
        </p:nvSpPr>
        <p:spPr bwMode="auto">
          <a:xfrm>
            <a:off x="6818313" y="486568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77" name="Oval 53"/>
          <p:cNvSpPr>
            <a:spLocks noChangeArrowheads="1"/>
          </p:cNvSpPr>
          <p:nvPr/>
        </p:nvSpPr>
        <p:spPr bwMode="auto">
          <a:xfrm>
            <a:off x="7840663" y="5683250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78" name="Oval 54"/>
          <p:cNvSpPr>
            <a:spLocks noChangeArrowheads="1"/>
          </p:cNvSpPr>
          <p:nvPr/>
        </p:nvSpPr>
        <p:spPr bwMode="auto">
          <a:xfrm>
            <a:off x="5797550" y="5683250"/>
            <a:ext cx="203200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79" name="Oval 55"/>
          <p:cNvSpPr>
            <a:spLocks noChangeArrowheads="1"/>
          </p:cNvSpPr>
          <p:nvPr/>
        </p:nvSpPr>
        <p:spPr bwMode="auto">
          <a:xfrm>
            <a:off x="6818313" y="414972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5387975" y="5989638"/>
            <a:ext cx="204788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4876800" y="578485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5489575" y="6500813"/>
            <a:ext cx="204788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3" name="Oval 59"/>
          <p:cNvSpPr>
            <a:spLocks noChangeArrowheads="1"/>
          </p:cNvSpPr>
          <p:nvPr/>
        </p:nvSpPr>
        <p:spPr bwMode="auto">
          <a:xfrm>
            <a:off x="8351838" y="598963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4" name="Oval 60"/>
          <p:cNvSpPr>
            <a:spLocks noChangeArrowheads="1"/>
          </p:cNvSpPr>
          <p:nvPr/>
        </p:nvSpPr>
        <p:spPr bwMode="auto">
          <a:xfrm>
            <a:off x="8250238" y="6500813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5" name="Oval 61"/>
          <p:cNvSpPr>
            <a:spLocks noChangeArrowheads="1"/>
          </p:cNvSpPr>
          <p:nvPr/>
        </p:nvSpPr>
        <p:spPr bwMode="auto">
          <a:xfrm>
            <a:off x="8863013" y="5784850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6818313" y="3536950"/>
            <a:ext cx="204787" cy="203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7" name="Oval 63"/>
          <p:cNvSpPr>
            <a:spLocks noChangeArrowheads="1"/>
          </p:cNvSpPr>
          <p:nvPr/>
        </p:nvSpPr>
        <p:spPr bwMode="auto">
          <a:xfrm>
            <a:off x="6307138" y="312737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88" name="Oval 64"/>
          <p:cNvSpPr>
            <a:spLocks noChangeArrowheads="1"/>
          </p:cNvSpPr>
          <p:nvPr/>
        </p:nvSpPr>
        <p:spPr bwMode="auto">
          <a:xfrm>
            <a:off x="7329488" y="312737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716" name="Oval 92"/>
          <p:cNvSpPr>
            <a:spLocks noChangeArrowheads="1"/>
          </p:cNvSpPr>
          <p:nvPr/>
        </p:nvSpPr>
        <p:spPr bwMode="auto">
          <a:xfrm>
            <a:off x="6818313" y="527367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What are good drawings?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: edge crossing per se is not a good criterion.</a:t>
            </a:r>
          </a:p>
          <a:p>
            <a:pPr lvl="1"/>
            <a:r>
              <a:rPr lang="en-US" altLang="ru-RU"/>
              <a:t>“Balance” is more important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609600" y="3660775"/>
            <a:ext cx="2819400" cy="2819400"/>
            <a:chOff x="1152" y="2592"/>
            <a:chExt cx="1008" cy="1008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200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1152" y="32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1488" y="264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1152" y="292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824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flipV="1">
              <a:off x="211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2112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1824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flipH="1">
              <a:off x="1152" y="26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flipV="1">
              <a:off x="1200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1200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1200" y="2640"/>
              <a:ext cx="91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flipH="1" flipV="1">
              <a:off x="1200" y="2640"/>
              <a:ext cx="91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flipV="1">
              <a:off x="1200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1824" y="264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H="1">
              <a:off x="1824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flipH="1" flipV="1">
              <a:off x="1200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631" name="Oval 23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2" name="Oval 24"/>
            <p:cNvSpPr>
              <a:spLocks noChangeArrowheads="1"/>
            </p:cNvSpPr>
            <p:nvPr/>
          </p:nvSpPr>
          <p:spPr bwMode="auto">
            <a:xfrm>
              <a:off x="115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3" name="Oval 25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4" name="Oval 26"/>
            <p:cNvSpPr>
              <a:spLocks noChangeArrowheads="1"/>
            </p:cNvSpPr>
            <p:nvPr/>
          </p:nvSpPr>
          <p:spPr bwMode="auto">
            <a:xfrm>
              <a:off x="1440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5" name="Oval 27"/>
            <p:cNvSpPr>
              <a:spLocks noChangeArrowheads="1"/>
            </p:cNvSpPr>
            <p:nvPr/>
          </p:nvSpPr>
          <p:spPr bwMode="auto">
            <a:xfrm>
              <a:off x="1776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6" name="Oval 28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7" name="Oval 29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8" name="Oval 30"/>
            <p:cNvSpPr>
              <a:spLocks noChangeArrowheads="1"/>
            </p:cNvSpPr>
            <p:nvPr/>
          </p:nvSpPr>
          <p:spPr bwMode="auto">
            <a:xfrm>
              <a:off x="2064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39" name="Oval 31"/>
            <p:cNvSpPr>
              <a:spLocks noChangeArrowheads="1"/>
            </p:cNvSpPr>
            <p:nvPr/>
          </p:nvSpPr>
          <p:spPr bwMode="auto">
            <a:xfrm>
              <a:off x="115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0" name="Oval 32"/>
            <p:cNvSpPr>
              <a:spLocks noChangeArrowheads="1"/>
            </p:cNvSpPr>
            <p:nvPr/>
          </p:nvSpPr>
          <p:spPr bwMode="auto">
            <a:xfrm>
              <a:off x="115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1" name="Oval 33"/>
            <p:cNvSpPr>
              <a:spLocks noChangeArrowheads="1"/>
            </p:cNvSpPr>
            <p:nvPr/>
          </p:nvSpPr>
          <p:spPr bwMode="auto">
            <a:xfrm>
              <a:off x="1440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2" name="Oval 34"/>
            <p:cNvSpPr>
              <a:spLocks noChangeArrowheads="1"/>
            </p:cNvSpPr>
            <p:nvPr/>
          </p:nvSpPr>
          <p:spPr bwMode="auto">
            <a:xfrm>
              <a:off x="1440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3" name="Oval 35"/>
            <p:cNvSpPr>
              <a:spLocks noChangeArrowheads="1"/>
            </p:cNvSpPr>
            <p:nvPr/>
          </p:nvSpPr>
          <p:spPr bwMode="auto">
            <a:xfrm>
              <a:off x="1776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4" name="Oval 36"/>
            <p:cNvSpPr>
              <a:spLocks noChangeArrowheads="1"/>
            </p:cNvSpPr>
            <p:nvPr/>
          </p:nvSpPr>
          <p:spPr bwMode="auto">
            <a:xfrm>
              <a:off x="17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5" name="Oval 37"/>
            <p:cNvSpPr>
              <a:spLocks noChangeArrowheads="1"/>
            </p:cNvSpPr>
            <p:nvPr/>
          </p:nvSpPr>
          <p:spPr bwMode="auto">
            <a:xfrm>
              <a:off x="2064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646" name="Oval 38"/>
            <p:cNvSpPr>
              <a:spLocks noChangeArrowheads="1"/>
            </p:cNvSpPr>
            <p:nvPr/>
          </p:nvSpPr>
          <p:spPr bwMode="auto">
            <a:xfrm>
              <a:off x="206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3810000" y="4346575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sz="3600" b="1"/>
              <a:t>versus</a:t>
            </a:r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 flipV="1">
            <a:off x="6921500" y="3638550"/>
            <a:ext cx="0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 flipV="1">
            <a:off x="6921500" y="3228975"/>
            <a:ext cx="511175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H="1">
            <a:off x="6921500" y="3228975"/>
            <a:ext cx="511175" cy="1022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 flipH="1" flipV="1">
            <a:off x="6410325" y="3228975"/>
            <a:ext cx="511175" cy="1022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>
            <a:off x="6410325" y="3228975"/>
            <a:ext cx="1022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 flipH="1" flipV="1">
            <a:off x="6410325" y="3228975"/>
            <a:ext cx="511175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>
            <a:off x="6921500" y="4251325"/>
            <a:ext cx="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 flipH="1">
            <a:off x="6511925" y="4967288"/>
            <a:ext cx="409575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6" name="Line 48"/>
          <p:cNvSpPr>
            <a:spLocks noChangeShapeType="1"/>
          </p:cNvSpPr>
          <p:nvPr/>
        </p:nvSpPr>
        <p:spPr bwMode="auto">
          <a:xfrm>
            <a:off x="6511925" y="5581650"/>
            <a:ext cx="81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7" name="Line 49"/>
          <p:cNvSpPr>
            <a:spLocks noChangeShapeType="1"/>
          </p:cNvSpPr>
          <p:nvPr/>
        </p:nvSpPr>
        <p:spPr bwMode="auto">
          <a:xfrm flipH="1" flipV="1">
            <a:off x="6921500" y="4967288"/>
            <a:ext cx="407988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8" name="Line 50"/>
          <p:cNvSpPr>
            <a:spLocks noChangeShapeType="1"/>
          </p:cNvSpPr>
          <p:nvPr/>
        </p:nvSpPr>
        <p:spPr bwMode="auto">
          <a:xfrm flipH="1">
            <a:off x="5899150" y="4967288"/>
            <a:ext cx="1022350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 flipV="1">
            <a:off x="5899150" y="4251325"/>
            <a:ext cx="102235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>
            <a:off x="6921500" y="4251325"/>
            <a:ext cx="102235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H="1">
            <a:off x="5899150" y="5784850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H="1" flipV="1">
            <a:off x="6921500" y="4967288"/>
            <a:ext cx="1022350" cy="817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H="1">
            <a:off x="5592763" y="5784850"/>
            <a:ext cx="306387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 flipH="1" flipV="1">
            <a:off x="4978400" y="5888038"/>
            <a:ext cx="614363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 flipV="1">
            <a:off x="4978400" y="5784850"/>
            <a:ext cx="92075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6" name="Line 58"/>
          <p:cNvSpPr>
            <a:spLocks noChangeShapeType="1"/>
          </p:cNvSpPr>
          <p:nvPr/>
        </p:nvSpPr>
        <p:spPr bwMode="auto">
          <a:xfrm flipH="1">
            <a:off x="5489575" y="5784850"/>
            <a:ext cx="409575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7" name="Line 59"/>
          <p:cNvSpPr>
            <a:spLocks noChangeShapeType="1"/>
          </p:cNvSpPr>
          <p:nvPr/>
        </p:nvSpPr>
        <p:spPr bwMode="auto">
          <a:xfrm flipH="1" flipV="1">
            <a:off x="4978400" y="5888038"/>
            <a:ext cx="511175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8" name="Line 60"/>
          <p:cNvSpPr>
            <a:spLocks noChangeShapeType="1"/>
          </p:cNvSpPr>
          <p:nvPr/>
        </p:nvSpPr>
        <p:spPr bwMode="auto">
          <a:xfrm>
            <a:off x="5489575" y="6092825"/>
            <a:ext cx="103188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7943850" y="5784850"/>
            <a:ext cx="102235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H="1">
            <a:off x="8351838" y="5888038"/>
            <a:ext cx="614362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 flipH="1" flipV="1">
            <a:off x="7943850" y="5784850"/>
            <a:ext cx="407988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>
            <a:off x="7943850" y="5784850"/>
            <a:ext cx="511175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3" name="Line 65"/>
          <p:cNvSpPr>
            <a:spLocks noChangeShapeType="1"/>
          </p:cNvSpPr>
          <p:nvPr/>
        </p:nvSpPr>
        <p:spPr bwMode="auto">
          <a:xfrm flipH="1">
            <a:off x="8351838" y="6092825"/>
            <a:ext cx="103187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V="1">
            <a:off x="8455025" y="5888038"/>
            <a:ext cx="511175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 flipV="1">
            <a:off x="6511925" y="5376863"/>
            <a:ext cx="409575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 flipV="1">
            <a:off x="6921500" y="4967288"/>
            <a:ext cx="0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>
            <a:off x="6921500" y="5376863"/>
            <a:ext cx="407988" cy="20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678" name="Oval 70"/>
          <p:cNvSpPr>
            <a:spLocks noChangeArrowheads="1"/>
          </p:cNvSpPr>
          <p:nvPr/>
        </p:nvSpPr>
        <p:spPr bwMode="auto">
          <a:xfrm>
            <a:off x="6410325" y="5478463"/>
            <a:ext cx="204788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79" name="Oval 71"/>
          <p:cNvSpPr>
            <a:spLocks noChangeArrowheads="1"/>
          </p:cNvSpPr>
          <p:nvPr/>
        </p:nvSpPr>
        <p:spPr bwMode="auto">
          <a:xfrm>
            <a:off x="7227888" y="5478463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0" name="Oval 72"/>
          <p:cNvSpPr>
            <a:spLocks noChangeArrowheads="1"/>
          </p:cNvSpPr>
          <p:nvPr/>
        </p:nvSpPr>
        <p:spPr bwMode="auto">
          <a:xfrm>
            <a:off x="6818313" y="486568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1" name="Oval 73"/>
          <p:cNvSpPr>
            <a:spLocks noChangeArrowheads="1"/>
          </p:cNvSpPr>
          <p:nvPr/>
        </p:nvSpPr>
        <p:spPr bwMode="auto">
          <a:xfrm>
            <a:off x="7840663" y="5683250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2" name="Oval 74"/>
          <p:cNvSpPr>
            <a:spLocks noChangeArrowheads="1"/>
          </p:cNvSpPr>
          <p:nvPr/>
        </p:nvSpPr>
        <p:spPr bwMode="auto">
          <a:xfrm>
            <a:off x="5797550" y="5683250"/>
            <a:ext cx="203200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3" name="Oval 75"/>
          <p:cNvSpPr>
            <a:spLocks noChangeArrowheads="1"/>
          </p:cNvSpPr>
          <p:nvPr/>
        </p:nvSpPr>
        <p:spPr bwMode="auto">
          <a:xfrm>
            <a:off x="6818313" y="414972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4" name="Oval 76"/>
          <p:cNvSpPr>
            <a:spLocks noChangeArrowheads="1"/>
          </p:cNvSpPr>
          <p:nvPr/>
        </p:nvSpPr>
        <p:spPr bwMode="auto">
          <a:xfrm>
            <a:off x="5387975" y="5989638"/>
            <a:ext cx="204788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5" name="Oval 77"/>
          <p:cNvSpPr>
            <a:spLocks noChangeArrowheads="1"/>
          </p:cNvSpPr>
          <p:nvPr/>
        </p:nvSpPr>
        <p:spPr bwMode="auto">
          <a:xfrm>
            <a:off x="4876800" y="578485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6" name="Oval 78"/>
          <p:cNvSpPr>
            <a:spLocks noChangeArrowheads="1"/>
          </p:cNvSpPr>
          <p:nvPr/>
        </p:nvSpPr>
        <p:spPr bwMode="auto">
          <a:xfrm>
            <a:off x="5489575" y="6500813"/>
            <a:ext cx="204788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7" name="Oval 79"/>
          <p:cNvSpPr>
            <a:spLocks noChangeArrowheads="1"/>
          </p:cNvSpPr>
          <p:nvPr/>
        </p:nvSpPr>
        <p:spPr bwMode="auto">
          <a:xfrm>
            <a:off x="8351838" y="5989638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8" name="Oval 80"/>
          <p:cNvSpPr>
            <a:spLocks noChangeArrowheads="1"/>
          </p:cNvSpPr>
          <p:nvPr/>
        </p:nvSpPr>
        <p:spPr bwMode="auto">
          <a:xfrm>
            <a:off x="8250238" y="6500813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89" name="Oval 81"/>
          <p:cNvSpPr>
            <a:spLocks noChangeArrowheads="1"/>
          </p:cNvSpPr>
          <p:nvPr/>
        </p:nvSpPr>
        <p:spPr bwMode="auto">
          <a:xfrm>
            <a:off x="8863013" y="5784850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90" name="Oval 82"/>
          <p:cNvSpPr>
            <a:spLocks noChangeArrowheads="1"/>
          </p:cNvSpPr>
          <p:nvPr/>
        </p:nvSpPr>
        <p:spPr bwMode="auto">
          <a:xfrm>
            <a:off x="6818313" y="3536950"/>
            <a:ext cx="204787" cy="203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91" name="Oval 83"/>
          <p:cNvSpPr>
            <a:spLocks noChangeArrowheads="1"/>
          </p:cNvSpPr>
          <p:nvPr/>
        </p:nvSpPr>
        <p:spPr bwMode="auto">
          <a:xfrm>
            <a:off x="6307138" y="312737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92" name="Oval 84"/>
          <p:cNvSpPr>
            <a:spLocks noChangeArrowheads="1"/>
          </p:cNvSpPr>
          <p:nvPr/>
        </p:nvSpPr>
        <p:spPr bwMode="auto">
          <a:xfrm>
            <a:off x="7329488" y="312737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693" name="Oval 85"/>
          <p:cNvSpPr>
            <a:spLocks noChangeArrowheads="1"/>
          </p:cNvSpPr>
          <p:nvPr/>
        </p:nvSpPr>
        <p:spPr bwMode="auto">
          <a:xfrm>
            <a:off x="6818313" y="5273675"/>
            <a:ext cx="204787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8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Initial configuration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, </a:t>
            </a:r>
            <a:r>
              <a:rPr lang="en-US" altLang="ru-RU" b="1">
                <a:solidFill>
                  <a:srgbClr val="99CC00"/>
                </a:solidFill>
              </a:rPr>
              <a:t>F&amp;R</a:t>
            </a:r>
            <a:r>
              <a:rPr lang="en-US" altLang="ru-RU"/>
              <a:t>: random.</a:t>
            </a:r>
          </a:p>
          <a:p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: on a circle.</a:t>
            </a:r>
          </a:p>
          <a:p>
            <a:endParaRPr lang="en-US" altLang="ru-RU"/>
          </a:p>
          <a:p>
            <a:r>
              <a:rPr lang="en-US" altLang="ru-RU"/>
              <a:t>Both ‘just work’</a:t>
            </a:r>
          </a:p>
          <a:p>
            <a:r>
              <a:rPr lang="en-US" altLang="ru-RU"/>
              <a:t>In all the implementations, can also specify start positions</a:t>
            </a:r>
          </a:p>
        </p:txBody>
      </p:sp>
    </p:spTree>
    <p:extLst>
      <p:ext uri="{BB962C8B-B14F-4D97-AF65-F5344CB8AC3E}">
        <p14:creationId xmlns:p14="http://schemas.microsoft.com/office/powerpoint/2010/main" val="10920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Edge length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: Try to make uniform</a:t>
            </a:r>
          </a:p>
          <a:p>
            <a:endParaRPr lang="en-US" altLang="ru-RU"/>
          </a:p>
          <a:p>
            <a:r>
              <a:rPr lang="en-US" altLang="ru-RU" b="1">
                <a:solidFill>
                  <a:srgbClr val="99CC00"/>
                </a:solidFill>
              </a:rPr>
              <a:t>F&amp;R</a:t>
            </a:r>
            <a:r>
              <a:rPr lang="en-US" altLang="ru-RU"/>
              <a:t>: Pairs of vertices should have distance in the plane equal to their distance in the graph</a:t>
            </a:r>
          </a:p>
          <a:p>
            <a:endParaRPr lang="en-US" altLang="ru-RU"/>
          </a:p>
          <a:p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: As short as possible</a:t>
            </a:r>
          </a:p>
        </p:txBody>
      </p:sp>
    </p:spTree>
    <p:extLst>
      <p:ext uri="{BB962C8B-B14F-4D97-AF65-F5344CB8AC3E}">
        <p14:creationId xmlns:p14="http://schemas.microsoft.com/office/powerpoint/2010/main" val="6795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Moving vertices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altLang="ru-RU"/>
              <a:t>Typically one at a time (</a:t>
            </a:r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,</a:t>
            </a:r>
            <a:r>
              <a:rPr lang="en-US" altLang="ru-RU" b="1">
                <a:solidFill>
                  <a:srgbClr val="CC3300"/>
                </a:solidFill>
              </a:rPr>
              <a:t> </a:t>
            </a:r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)</a:t>
            </a:r>
          </a:p>
          <a:p>
            <a:r>
              <a:rPr lang="en-US" altLang="ru-RU"/>
              <a:t>Susceptible to local minima</a:t>
            </a:r>
          </a:p>
          <a:p>
            <a:endParaRPr lang="en-US" altLang="ru-RU"/>
          </a:p>
          <a:p>
            <a:r>
              <a:rPr lang="en-US" altLang="ru-RU"/>
              <a:t>All at once for better results (</a:t>
            </a:r>
            <a:r>
              <a:rPr lang="en-US" altLang="ru-RU" b="1">
                <a:solidFill>
                  <a:srgbClr val="99CC00"/>
                </a:solidFill>
              </a:rPr>
              <a:t>F&amp;R</a:t>
            </a:r>
            <a:r>
              <a:rPr lang="en-US" altLang="ru-RU"/>
              <a:t>)</a:t>
            </a:r>
          </a:p>
          <a:p>
            <a:endParaRPr lang="en-US" altLang="ru-RU"/>
          </a:p>
          <a:p>
            <a:r>
              <a:rPr lang="en-US" altLang="ru-RU"/>
              <a:t>Limit the distance moved in one step</a:t>
            </a:r>
          </a:p>
          <a:p>
            <a:r>
              <a:rPr lang="en-US" altLang="ru-RU"/>
              <a:t>Big steps at first, small ones later</a:t>
            </a:r>
          </a:p>
        </p:txBody>
      </p:sp>
    </p:spTree>
    <p:extLst>
      <p:ext uri="{BB962C8B-B14F-4D97-AF65-F5344CB8AC3E}">
        <p14:creationId xmlns:p14="http://schemas.microsoft.com/office/powerpoint/2010/main" val="11280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Moving vertices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Gansner and North (’98)</a:t>
            </a:r>
            <a:r>
              <a:rPr lang="nl-NL" altLang="ru-RU"/>
              <a:t/>
            </a:r>
            <a:br>
              <a:rPr lang="nl-NL" altLang="ru-RU"/>
            </a:br>
            <a:r>
              <a:rPr lang="en-US" altLang="ru-RU" i="1"/>
              <a:t>Improved Force-Directed Layouts</a:t>
            </a:r>
          </a:p>
          <a:p>
            <a:endParaRPr lang="en-US" altLang="ru-RU"/>
          </a:p>
          <a:p>
            <a:r>
              <a:rPr lang="en-US" altLang="ru-RU"/>
              <a:t>Construct Voronoi diagram</a:t>
            </a:r>
          </a:p>
          <a:p>
            <a:r>
              <a:rPr lang="en-US" altLang="ru-RU"/>
              <a:t>Move vertices to their Voronoi cell centroid</a:t>
            </a:r>
          </a:p>
        </p:txBody>
      </p:sp>
    </p:spTree>
    <p:extLst>
      <p:ext uri="{BB962C8B-B14F-4D97-AF65-F5344CB8AC3E}">
        <p14:creationId xmlns:p14="http://schemas.microsoft.com/office/powerpoint/2010/main" val="3367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704850" y="1295400"/>
            <a:ext cx="7753350" cy="5105400"/>
            <a:chOff x="444" y="816"/>
            <a:chExt cx="4884" cy="3216"/>
          </a:xfrm>
        </p:grpSpPr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1200" y="2976"/>
              <a:ext cx="1056" cy="105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44" y="816"/>
              <a:ext cx="1776" cy="177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3744" y="2448"/>
              <a:ext cx="1584" cy="158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2256" y="816"/>
              <a:ext cx="1824" cy="18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685800" y="1295400"/>
            <a:ext cx="7772400" cy="5105400"/>
            <a:chOff x="432" y="816"/>
            <a:chExt cx="4896" cy="3216"/>
          </a:xfrm>
        </p:grpSpPr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2112" y="2736"/>
              <a:ext cx="528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V="1">
              <a:off x="2640" y="2304"/>
              <a:ext cx="26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2208" y="816"/>
              <a:ext cx="96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H="1">
              <a:off x="432" y="2304"/>
              <a:ext cx="1776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2208" y="2304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2133600" y="2819400"/>
            <a:ext cx="4953000" cy="2743200"/>
            <a:chOff x="1344" y="1776"/>
            <a:chExt cx="3120" cy="1728"/>
          </a:xfrm>
        </p:grpSpPr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2688" y="1776"/>
              <a:ext cx="384" cy="4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>
              <a:off x="2832" y="3024"/>
              <a:ext cx="1632" cy="24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>
              <a:off x="1728" y="2784"/>
              <a:ext cx="528" cy="72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flipH="1" flipV="1">
              <a:off x="1344" y="1776"/>
              <a:ext cx="288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505200" y="43434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514600" y="34290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35052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419600" y="47244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2057400" y="2743200"/>
            <a:ext cx="5114925" cy="2871788"/>
            <a:chOff x="1296" y="1728"/>
            <a:chExt cx="3222" cy="1809"/>
          </a:xfrm>
        </p:grpSpPr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1680" y="3408"/>
              <a:ext cx="129" cy="12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1296" y="1728"/>
              <a:ext cx="129" cy="12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2976" y="1728"/>
              <a:ext cx="129" cy="12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4389" y="3203"/>
              <a:ext cx="129" cy="12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45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05" name="Group 53"/>
          <p:cNvGrpSpPr>
            <a:grpSpLocks/>
          </p:cNvGrpSpPr>
          <p:nvPr/>
        </p:nvGrpSpPr>
        <p:grpSpPr bwMode="auto">
          <a:xfrm>
            <a:off x="685800" y="1295400"/>
            <a:ext cx="7772400" cy="5105400"/>
            <a:chOff x="432" y="816"/>
            <a:chExt cx="4896" cy="3216"/>
          </a:xfrm>
        </p:grpSpPr>
        <p:sp>
          <p:nvSpPr>
            <p:cNvPr id="49203" name="Oval 51"/>
            <p:cNvSpPr>
              <a:spLocks noChangeArrowheads="1"/>
            </p:cNvSpPr>
            <p:nvPr/>
          </p:nvSpPr>
          <p:spPr bwMode="auto">
            <a:xfrm>
              <a:off x="1200" y="2496"/>
              <a:ext cx="1536" cy="153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202" name="Oval 50"/>
            <p:cNvSpPr>
              <a:spLocks noChangeArrowheads="1"/>
            </p:cNvSpPr>
            <p:nvPr/>
          </p:nvSpPr>
          <p:spPr bwMode="auto">
            <a:xfrm>
              <a:off x="2160" y="816"/>
              <a:ext cx="1872" cy="187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201" name="Oval 49"/>
            <p:cNvSpPr>
              <a:spLocks noChangeArrowheads="1"/>
            </p:cNvSpPr>
            <p:nvPr/>
          </p:nvSpPr>
          <p:spPr bwMode="auto">
            <a:xfrm>
              <a:off x="432" y="816"/>
              <a:ext cx="1728" cy="172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194" name="Oval 42"/>
            <p:cNvSpPr>
              <a:spLocks noChangeArrowheads="1"/>
            </p:cNvSpPr>
            <p:nvPr/>
          </p:nvSpPr>
          <p:spPr bwMode="auto">
            <a:xfrm>
              <a:off x="3456" y="2160"/>
              <a:ext cx="1872" cy="187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685800" y="1295400"/>
            <a:ext cx="7772400" cy="5105400"/>
            <a:chOff x="432" y="816"/>
            <a:chExt cx="4896" cy="3216"/>
          </a:xfrm>
        </p:grpSpPr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V="1">
              <a:off x="2160" y="81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432" y="2448"/>
              <a:ext cx="17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 flipV="1">
              <a:off x="2976" y="1104"/>
              <a:ext cx="2352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>
              <a:off x="2976" y="3072"/>
              <a:ext cx="28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>
              <a:off x="2160" y="2448"/>
              <a:ext cx="81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1981200" y="2667000"/>
            <a:ext cx="5086350" cy="2857500"/>
            <a:chOff x="1248" y="1680"/>
            <a:chExt cx="3204" cy="1800"/>
          </a:xfrm>
        </p:grpSpPr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 flipV="1">
              <a:off x="1728" y="3336"/>
              <a:ext cx="240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 flipH="1" flipV="1">
              <a:off x="1248" y="1680"/>
              <a:ext cx="96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 flipH="1" flipV="1">
              <a:off x="4362" y="3126"/>
              <a:ext cx="90" cy="12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2667000" y="54102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2057400" y="27432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724400" y="2743200"/>
            <a:ext cx="204788" cy="2047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6967538" y="5084763"/>
            <a:ext cx="204787" cy="2047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Moving vertices</a:t>
            </a:r>
            <a:endParaRPr lang="nl-NL" altLang="ru-RU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altLang="ru-RU"/>
              <a:t>Gansner, Koren &amp; North (’04) again</a:t>
            </a:r>
            <a:br>
              <a:rPr lang="en-US" altLang="ru-RU"/>
            </a:br>
            <a:r>
              <a:rPr lang="en-US" altLang="ru-RU" i="1"/>
              <a:t>Graph Drawing by Stress Majorization</a:t>
            </a:r>
          </a:p>
          <a:p>
            <a:endParaRPr lang="en-US" altLang="ru-RU"/>
          </a:p>
          <a:p>
            <a:r>
              <a:rPr lang="en-US" altLang="ru-RU"/>
              <a:t>Different optimization technique, known as majorization.</a:t>
            </a:r>
          </a:p>
          <a:p>
            <a:pPr lvl="1"/>
            <a:r>
              <a:rPr lang="en-US" altLang="ru-RU"/>
              <a:t>Existing technique from a different field</a:t>
            </a:r>
          </a:p>
          <a:p>
            <a:pPr lvl="1"/>
            <a:r>
              <a:rPr lang="en-US" altLang="ru-RU"/>
              <a:t>Reportedly works great here</a:t>
            </a:r>
          </a:p>
          <a:p>
            <a:r>
              <a:rPr lang="en-US" altLang="ru-RU"/>
              <a:t>Both improved running time and stability</a:t>
            </a:r>
            <a:endParaRPr lang="nl-NL" altLang="ru-RU"/>
          </a:p>
        </p:txBody>
      </p:sp>
    </p:spTree>
    <p:extLst>
      <p:ext uri="{BB962C8B-B14F-4D97-AF65-F5344CB8AC3E}">
        <p14:creationId xmlns:p14="http://schemas.microsoft.com/office/powerpoint/2010/main" val="1475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6E5B-9249-42C6-B9C8-551CBD083696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Straight Line Drawing</a:t>
            </a:r>
          </a:p>
        </p:txBody>
      </p:sp>
      <p:pic>
        <p:nvPicPr>
          <p:cNvPr id="39939" name="Picture 3" descr="straight-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5334000" cy="478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Majorization runtime</a:t>
            </a:r>
          </a:p>
        </p:txBody>
      </p:sp>
      <p:pic>
        <p:nvPicPr>
          <p:cNvPr id="56323" name="Picture 3" descr="KKv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638800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What to do about edge-crossings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altLang="ru-RU"/>
              <a:t>Again, </a:t>
            </a:r>
            <a:r>
              <a:rPr lang="en-US" altLang="ru-RU" b="1">
                <a:solidFill>
                  <a:srgbClr val="CC3300"/>
                </a:solidFill>
              </a:rPr>
              <a:t>K&amp;K</a:t>
            </a:r>
            <a:r>
              <a:rPr lang="en-US" altLang="ru-RU"/>
              <a:t>: edge crossings aren’t bad</a:t>
            </a:r>
            <a:br>
              <a:rPr lang="en-US" altLang="ru-RU"/>
            </a:br>
            <a:r>
              <a:rPr lang="en-US" altLang="ru-RU"/>
              <a:t>at all.</a:t>
            </a:r>
            <a:endParaRPr lang="en-US" altLang="ru-RU" b="1">
              <a:solidFill>
                <a:srgbClr val="3399FF"/>
              </a:solidFill>
            </a:endParaRPr>
          </a:p>
          <a:p>
            <a:r>
              <a:rPr lang="en-US" altLang="ru-RU" b="1">
                <a:solidFill>
                  <a:srgbClr val="3399FF"/>
                </a:solidFill>
              </a:rPr>
              <a:t>D&amp;H</a:t>
            </a:r>
            <a:r>
              <a:rPr lang="en-US" altLang="ru-RU"/>
              <a:t>: trying to make edges short tends to give little crossings.</a:t>
            </a:r>
          </a:p>
          <a:p>
            <a:pPr lvl="1"/>
            <a:r>
              <a:rPr lang="en-US" altLang="ru-RU"/>
              <a:t>Algorithms for drawing plane graphs exist, but don’t always give nice pictures.</a:t>
            </a:r>
          </a:p>
          <a:p>
            <a:pPr lvl="1"/>
            <a:r>
              <a:rPr lang="en-US" altLang="ru-RU"/>
              <a:t>Better to have a few crossings in an otherwise good looking drawing.</a:t>
            </a:r>
          </a:p>
        </p:txBody>
      </p:sp>
    </p:spTree>
    <p:extLst>
      <p:ext uri="{BB962C8B-B14F-4D97-AF65-F5344CB8AC3E}">
        <p14:creationId xmlns:p14="http://schemas.microsoft.com/office/powerpoint/2010/main" val="32594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What to do about edge-crossings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ru-RU" b="1">
                <a:solidFill>
                  <a:srgbClr val="99CC00"/>
                </a:solidFill>
              </a:rPr>
              <a:t>F&amp;R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ru-RU" b="1">
                <a:solidFill>
                  <a:srgbClr val="3399FF"/>
                </a:solidFill>
              </a:rPr>
              <a:t>D&amp;H</a:t>
            </a:r>
          </a:p>
        </p:txBody>
      </p:sp>
      <p:pic>
        <p:nvPicPr>
          <p:cNvPr id="69637" name="Picture 5" descr="FRvsD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7942263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What to do about edge-crossings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marL="609600" indent="-609600"/>
            <a:r>
              <a:rPr lang="en-US" altLang="ru-RU"/>
              <a:t>François Bertault (’00)</a:t>
            </a:r>
            <a:br>
              <a:rPr lang="en-US" altLang="ru-RU"/>
            </a:br>
            <a:r>
              <a:rPr lang="en-US" altLang="ru-RU" i="1"/>
              <a:t>A force-directed algorithm that preserves edge-crossing properties</a:t>
            </a:r>
          </a:p>
          <a:p>
            <a:pPr marL="609600" indent="-609600"/>
            <a:endParaRPr lang="en-US" altLang="ru-RU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ru-RU"/>
              <a:t>(Find a drawing of the graph with minimal edge crossings using some algorithm)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ru-RU"/>
              <a:t>Beautify it using force directed methods</a:t>
            </a:r>
          </a:p>
          <a:p>
            <a:pPr marL="990600" lvl="1" indent="-533400">
              <a:buFont typeface="Wingdings" pitchFamily="2" charset="2"/>
              <a:buChar char="n"/>
            </a:pPr>
            <a:r>
              <a:rPr lang="en-US" altLang="ru-RU"/>
              <a:t>Don’t introduce edge crossings!</a:t>
            </a:r>
          </a:p>
        </p:txBody>
      </p:sp>
    </p:spTree>
    <p:extLst>
      <p:ext uri="{BB962C8B-B14F-4D97-AF65-F5344CB8AC3E}">
        <p14:creationId xmlns:p14="http://schemas.microsoft.com/office/powerpoint/2010/main" val="30958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Conclusion</a:t>
            </a:r>
            <a:endParaRPr lang="nl-NL" altLang="ru-R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Force directed methods give good results</a:t>
            </a:r>
          </a:p>
          <a:p>
            <a:r>
              <a:rPr lang="en-US" altLang="ru-RU"/>
              <a:t>Other methods give unsatisfactory results</a:t>
            </a:r>
          </a:p>
          <a:p>
            <a:endParaRPr lang="en-US" altLang="ru-RU"/>
          </a:p>
          <a:p>
            <a:r>
              <a:rPr lang="en-US" altLang="ru-RU"/>
              <a:t>E.g. GraphViz uses it.</a:t>
            </a:r>
          </a:p>
          <a:p>
            <a:endParaRPr lang="en-US" altLang="ru-RU"/>
          </a:p>
          <a:p>
            <a:r>
              <a:rPr lang="en-US" altLang="ru-RU"/>
              <a:t>Lots of opportunities to tweak</a:t>
            </a:r>
          </a:p>
        </p:txBody>
      </p:sp>
    </p:spTree>
    <p:extLst>
      <p:ext uri="{BB962C8B-B14F-4D97-AF65-F5344CB8AC3E}">
        <p14:creationId xmlns:p14="http://schemas.microsoft.com/office/powerpoint/2010/main" val="26110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Non-point vertices</a:t>
            </a:r>
          </a:p>
        </p:txBody>
      </p:sp>
      <p:pic>
        <p:nvPicPr>
          <p:cNvPr id="57348" name="Picture 4" descr="c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7720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Again, Gansner and North (’98)</a:t>
            </a:r>
            <a:br>
              <a:rPr lang="en-US" altLang="ru-RU"/>
            </a:br>
            <a:r>
              <a:rPr lang="en-US" altLang="ru-RU" i="1"/>
              <a:t>Improved Force-Directed Layouts</a:t>
            </a:r>
          </a:p>
          <a:p>
            <a:endParaRPr lang="nl-NL" altLang="ru-RU"/>
          </a:p>
        </p:txBody>
      </p:sp>
    </p:spTree>
    <p:extLst>
      <p:ext uri="{BB962C8B-B14F-4D97-AF65-F5344CB8AC3E}">
        <p14:creationId xmlns:p14="http://schemas.microsoft.com/office/powerpoint/2010/main" val="6355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unclutt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8763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5" descr="uncluster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79425"/>
            <a:ext cx="8839200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6D-2C66-4D31-A3FF-FBD6A254CB3B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Orthogonal drawing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4999" r="10869" b="6667"/>
          <a:stretch>
            <a:fillRect/>
          </a:stretch>
        </p:blipFill>
        <p:spPr>
          <a:xfrm>
            <a:off x="1258888" y="2349500"/>
            <a:ext cx="6951662" cy="3403600"/>
          </a:xfrm>
        </p:spPr>
      </p:pic>
    </p:spTree>
    <p:extLst>
      <p:ext uri="{BB962C8B-B14F-4D97-AF65-F5344CB8AC3E}">
        <p14:creationId xmlns:p14="http://schemas.microsoft.com/office/powerpoint/2010/main" val="39811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63</a:t>
            </a:r>
            <a:endParaRPr lang="en-US" altLang="zh-TW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9C12-7A1E-4D79-87B1-075170CA58C3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Circular Layout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18333" r="7608" b="6667"/>
          <a:stretch>
            <a:fillRect/>
          </a:stretch>
        </p:blipFill>
        <p:spPr>
          <a:xfrm>
            <a:off x="1066800" y="1676400"/>
            <a:ext cx="7620000" cy="4397375"/>
          </a:xfrm>
        </p:spPr>
      </p:pic>
    </p:spTree>
    <p:extLst>
      <p:ext uri="{BB962C8B-B14F-4D97-AF65-F5344CB8AC3E}">
        <p14:creationId xmlns:p14="http://schemas.microsoft.com/office/powerpoint/2010/main" val="22543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\begin{itemize}&#10;    \item {\color{blue}Introduction}&#10;    \item {\color{blue}Canonical Ordering}\\&#10;G.Kant, $Algorithmica(1996)16:4-32$ &#10;    \item {\color{blue}Realizer}\\&#10;W.Schnyder, $SODA, 1990, pp138-148$&#10;    \item {\color{blue}Orderly Spanning Tree}\\&#10;Chiang, Lin, Lu, $SODA, 2001, pp506-515$&#10;    \item {\color{blue}Application: Compact floor-planning}\\&#10;Liao, Lu, Yen, $J. Algorithms$ 48(2003)441-451&#10;\end{itemize}&#10;&#10;\end{minipage}"/>
  <p:tag name="LOG" val="This is TeX, Version 3.14159 (MiKTeX 2.2) (preloaded format=latex 2000.11.28)  27 JUN 2005 09:27&#10;**Text*Box*1661&#10;(Text Box 1661.tex&#10;LaTeX2e &lt;2001/06/01&gt;&#10;Babel &lt;v3.7h&gt; and hyphenation patterns for english, french, german, ngerman, du&#10;mylang, nohyphenation, loaded.&#10;(C:\texmf\tex\latex\base\article.cls&#10;Document Class: article 2001/04/21 v1.4e Standard LaTeX document class&#10;(C:\texmf\tex\latex\base\size10.clo&#10;File: size10.clo 2001/04/21 v1.4e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C:\texmf\tex\latex\tools\xspace.sty&#10;Package: xspace 1997/10/13 v1.06 Space after command names (DPC)&#10;) (C:\texmf\tex\latex\amsfonts\amssymb.sty&#10;Package: amssymb 2002/01/22 v2.2d&#10;(C:\texmf\tex\latex\amsfonts\amsfonts.sty&#10;Package: amsfonts 2001/10/25 v2.2f&#10;\@emptytoks=\toks14&#10;\symAMSa=\mathgroup4&#10;\symAMSb=\mathgroup5&#10;LaTeX Font Info:    Overwriting math alphabet `\mathfrak' in version `bold'&#10;(Font)                  U/euf/m/n --&gt; U/euf/b/n on input line 132.&#10;)) (C:\texmf\tex\latex\amsmath\amsmath.sty&#10;Package: amsmath 2000/07/18 v2.13 AMS math features&#10;\@mathmargin=\skip43&#10;For additional information on amsmath, use the `?' option.&#10;(C:\texmf\tex\latex\amsmath\amstext.sty&#10;Package: amstext 2000/06/29 v2.01&#10;(C:\texmf\tex\latex\amsmath\amsgen.sty&#10;File: amsgen.sty 1999/11/30 v2.0&#10;\@emptytoks=\toks15&#10;\ex@=\dimen103&#10;)) (C:\texmf\tex\latex\amsmath\amsbsy.sty&#10;Package: amsbsy 1999/11/29 v1.2d&#10;\pmbraise@=\dimen104&#10;) (C:\texmf\tex\latex\amsmath\amsopn.sty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C:\texmf\tex\latex\graphics\color.sty&#10;Package: color 1999/02/16 v1.0i Standard LaTeX Color (DPC)&#10;(C:\texmf\tex\latex\00miktex\color.cfg)&#10;Package color Info: Driver file: dvips.def on input line 125.&#10;(C:\texmf\tex\latex\graphics\dvips.def&#10;File: dvips.def 1999/02/16 v3.0i Driver-dependant file (DPC,SPQR)&#10;) (C:\texmf\tex\latex\graphics\dvipsnam.def&#10;File: dvipsnam.def 1999/02/16 v3.0i Driver-dependant file (DPC,SPQR)&#10;)) (C:\Program Files\TeX4PPT\Styles\TeX4PPT.sty)&#10;No file &quot;Text Box 1661&quot;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! Missing $ inserted.&#10;&lt;inserted text&gt; &#10;                $&#10;l.11     \item {&#10;                \color{blue}Introduction}&#10;I've inserted a begin-math/end-math symbol since I think&#10;you left one out. Proceed, with fingers crossed.&#10;&#10;LaTeX Font Info:    Try loading font information for U+msa on input line 11.&#10;(C:\texmf\tex\latex\amsfonts\umsa.fd&#10;File: umsa.fd 2002/01/19 v2.2g AMS font definitions&#10;)&#10;LaTeX Font Info:    Try loading font information for U+msb on input line 11.&#10;(C:\texmf\tex\latex\amsfonts\umsb.fd&#10;File: umsb.fd 2002/01/19 v2.2g AMS font definitions&#10;)&#10;! Extra }, or forgotten $.&#10;\@textcolor ...eavevmode {\color #1{#2}#3}&#10;                                          &#10;l.11     \item {&#10;                \color{blue}Introduction}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1     \item {&#10;                \color{blue}Introduction}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1     \item {&#10;                \color{blue}Introduction}&#10;I've inserted a begin-math/end-math symbol since I think&#10;you left one out. Proceed, with fingers crossed.&#10;&#10;! Missing } inserted.&#10;&lt;inserted text&gt; &#10;                }&#10;l.11     \item {&#10;                \color{blue}Introduction}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1     \item {&#10;                \color{blue}Introduction}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2     \item {&#10;                \color{blue}Canonical Ordering}\\&#10;I've inserted a begin-math/end-math symbol since I think&#10;you left one out. Proceed, with fingers crossed.&#10;&#10;! Extra }, or forgotten $.&#10;\@textcolor ...eavevmode {\color #1{#2}#3}&#10;                                          &#10;l.12     \item {&#10;                \color{blue}Canonical Ordering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2     \item {&#10;                \color{blue}Canonical Ordering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2     \item {&#10;                \color{blue}Canonical Ordering}\\&#10;I've inserted a begin-math/end-math symbol since I think&#10;you left one out. Proceed, with fingers crossed.&#10;&#10;! Missing } inserted.&#10;&lt;inserted text&gt; &#10;                }&#10;l.12     \item {&#10;                \color{blue}Canonical Ordering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2     \item {&#10;                \color{blue}Canonical Ordering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4     \item {&#10;                \color{blue}Realizer}\\&#10;I've inserted a begin-math/end-math symbol since I think&#10;you left one out. Proceed, with fingers crossed.&#10;&#10;! Extra }, or forgotten $.&#10;\@textcolor ...eavevmode {\color #1{#2}#3}&#10;                                          &#10;l.14     \item {&#10;                \color{blue}Realizer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4     \item {&#10;                \color{blue}Realizer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4     \item {&#10;                \color{blue}Realizer}\\&#10;I've inserted a begin-math/end-math symbol since I think&#10;you left one out. Proceed, with fingers crossed.&#10;&#10;! Missing } inserted.&#10;&lt;inserted text&gt; &#10;                }&#10;l.14     \item {&#10;                \color{blue}Realizer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4     \item {&#10;                \color{blue}Realizer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6     \item {&#10;                \color{blue}Orderly Spanning Tree}\\&#10;I've inserted a begin-math/end-math symbol since I think&#10;you left one out. Proceed, with fingers crossed.&#10;&#10;! Extra }, or forgotten $.&#10;\@textcolor ...eavevmode {\color #1{#2}#3}&#10;                                          &#10;l.16     \item {&#10;                \color{blue}Orderly Spanning Tree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6     \item {&#10;                \color{blue}Orderly Spanning Tree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6     \item {&#10;                \color{blue}Orderly Spanning Tree}\\&#10;I've inserted a begin-math/end-math symbol since I think&#10;you left one out. Proceed, with fingers crossed.&#10;&#10;! Missing } inserted.&#10;&lt;inserted text&gt; &#10;                }&#10;l.16     \item {&#10;                \color{blue}Orderly Spanning Tree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6     \item {&#10;                \color{blue}Orderly Spanning Tree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8     \item {&#10;                \color{blue}Application: Compact floor-planning}\\&#10;I've inserted a begin-math/end-math symbol since I think&#10;you left one out. Proceed, with fingers crossed.&#10;&#10;! Extra }, or forgotten $.&#10;\@textcolor ...eavevmode {\color #1{#2}#3}&#10;                                          &#10;l.18     \item {&#10;                \color{blue}Application: Compact floor-planning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8     \item {&#10;                \color{blue}Application: Compact floor-planning}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8     \item {&#10;                \color{blue}Application: Compact floor-planning}\\&#10;I've inserted a begin-math/end-math symbol since I think&#10;you left one out. Proceed, with fingers crossed.&#10;&#10;! Missing } inserted.&#10;&lt;inserted text&gt; &#10;                }&#10;l.18     \item {&#10;                \color{blue}Application: Compact floor-planning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8     \item {&#10;                \color{blue}Application: Compact floor-planning}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[1&#10;&#10;] (Text Box 1661.aux) )&#10;Output written on &quot;Text Box 1661.dvi&quot; (1 page, 1456 bytes).&#10;"/>
  <p:tag name="CTOP" val="198.875"/>
  <p:tag name="CLEFT" val="299.875"/>
  <p:tag name="CWIDTH" val="627.375"/>
  <p:tag name="CHEIGHT" val="308.25"/>
  <p:tag name="MAG" val="29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\begin{itemize}&#10;    \item {\color{red}Introduction}&#10;    \item {\color[rgb]{0.5,0.5,0.5}Canonical Ordering\\&#10;G.Kant, $Algorithmica(1996)16:4-32$} &#10;    \item {\color[rgb]{0.5,0.5,0.5}Realizer\\&#10;W.Schnyder, $SODA, 1990, pp138-148}$&#10;    \item {\color[rgb]{0.5,0.5,0.5}Orderly Spanning Tree\\&#10;Chiang, Lin, Lu, $SODA, 2001, pp506-515$}&#10;    \item {\color[rgb]{0.5,0.5,0.5}Application: Compact floor-planning\\&#10;Liao, Lu, Yen, $J. Algorithms$ 48(2003)441-451}&#10;\end{itemize}&#10;&#10;\end{minipage}"/>
  <p:tag name="LOG" val="This is TeX, Version 3.14159 (MiKTeX 2.2) (preloaded format=latex 2000.11.28)  27 JUN 2005 09:29&#10;**Text*Box*232&#10;(Text Box 232.tex&#10;LaTeX2e &lt;2001/06/01&gt;&#10;Babel &lt;v3.7h&gt; and hyphenation patterns for english, french, german, ngerman, du&#10;mylang, nohyphenation, loaded.&#10;(C:\texmf\tex\latex\base\article.cls&#10;Document Class: article 2001/04/21 v1.4e Standard LaTeX document class&#10;(C:\texmf\tex\latex\base\size10.clo&#10;File: size10.clo 2001/04/21 v1.4e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C:\texmf\tex\latex\tools\xspace.sty&#10;Package: xspace 1997/10/13 v1.06 Space after command names (DPC)&#10;) (C:\texmf\tex\latex\amsfonts\amssymb.sty&#10;Package: amssymb 2002/01/22 v2.2d&#10;(C:\texmf\tex\latex\amsfonts\amsfonts.sty&#10;Package: amsfonts 2001/10/25 v2.2f&#10;\@emptytoks=\toks14&#10;\symAMSa=\mathgroup4&#10;\symAMSb=\mathgroup5&#10;LaTeX Font Info:    Overwriting math alphabet `\mathfrak' in version `bold'&#10;(Font)                  U/euf/m/n --&gt; U/euf/b/n on input line 132.&#10;)) (C:\texmf\tex\latex\amsmath\amsmath.sty&#10;Package: amsmath 2000/07/18 v2.13 AMS math features&#10;\@mathmargin=\skip43&#10;For additional information on amsmath, use the `?' option.&#10;(C:\texmf\tex\latex\amsmath\amstext.sty&#10;Package: amstext 2000/06/29 v2.01&#10;(C:\texmf\tex\latex\amsmath\amsgen.sty&#10;File: amsgen.sty 1999/11/30 v2.0&#10;\@emptytoks=\toks15&#10;\ex@=\dimen103&#10;)) (C:\texmf\tex\latex\amsmath\amsbsy.sty&#10;Package: amsbsy 1999/11/29 v1.2d&#10;\pmbraise@=\dimen104&#10;) (C:\texmf\tex\latex\amsmath\amsopn.sty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C:\texmf\tex\latex\graphics\color.sty&#10;Package: color 1999/02/16 v1.0i Standard LaTeX Color (DPC)&#10;(C:\texmf\tex\latex\00miktex\color.cfg)&#10;Package color Info: Driver file: dvips.def on input line 125.&#10;(C:\texmf\tex\latex\graphics\dvips.def&#10;File: dvips.def 1999/02/16 v3.0i Driver-dependant file (DPC,SPQR)&#10;) (C:\texmf\tex\latex\graphics\dvipsnam.def&#10;File: dvipsnam.def 1999/02/16 v3.0i Driver-dependant file (DPC,SPQR)&#10;)) (C:\Program Files\TeX4PPT\Styles\TeX4PPT.sty)&#10;No file &quot;Text Box 232&quot;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! Missing $ inserted.&#10;&lt;inserted text&gt; &#10;                $&#10;l.11     \item {&#10;                \color{red}Introduction}&#10;I've inserted a begin-math/end-math symbol since I think&#10;you left one out. Proceed, with fingers crossed.&#10;&#10;LaTeX Font Info:    Try loading font information for U+msa on input line 11.&#10;(C:\texmf\tex\latex\amsfonts\umsa.fd&#10;File: umsa.fd 2002/01/19 v2.2g AMS font definitions&#10;)&#10;LaTeX Font Info:    Try loading font information for U+msb on input line 11.&#10;(C:\texmf\tex\latex\amsfonts\umsb.fd&#10;File: umsb.fd 2002/01/19 v2.2g AMS font definitions&#10;)&#10;! Extra }, or forgotten $.&#10;\@textcolor ...eavevmode {\color #1{#2}#3}&#10;                                          &#10;l.11     \item {&#10;                \color{red}Introduction}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1     \item {&#10;                \color{red}Introduction}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1     \item {&#10;                \color{red}Introduction}&#10;I've inserted a begin-math/end-math symbol since I think&#10;you left one out. Proceed, with fingers crossed.&#10;&#10;! Missing } inserted.&#10;&lt;inserted text&gt; &#10;                }&#10;l.11     \item {&#10;                \color{red}Introduction}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1     \item {&#10;                \color{red}Introduction}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2     \item {&#10;                \color[rgb]{0.5,0.5,0.5}Canonical Ordering\\&#10;I've inserted a begin-math/end-math symbol since I think&#10;you left one out. Proceed, with fingers crossed.&#10;&#10;! Extra }, or forgotten $.&#10;\@textcolor ...eavevmode {\color #1{#2}#3}&#10;                                          &#10;l.12     \item {&#10;                \color[rgb]{0.5,0.5,0.5}Canonical Ordering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2     \item {&#10;                \color[rgb]{0.5,0.5,0.5}Canonical Ordering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2     \item {&#10;                \color[rgb]{0.5,0.5,0.5}Canonical Ordering\\&#10;I've inserted a begin-math/end-math symbol since I think&#10;you left one out. Proceed, with fingers crossed.&#10;&#10;! Missing } inserted.&#10;&lt;inserted text&gt; &#10;                }&#10;l.12     \item {&#10;                \color[rgb]{0.5,0.5,0.5}Canonical Ordering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2     \item {&#10;                \color[rgb]{0.5,0.5,0.5}Canonical Ordering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4     \item {&#10;                \color[rgb]{0.5,0.5,0.5}Realizer\\&#10;I've inserted a begin-math/end-math symbol since I think&#10;you left one out. Proceed, with fingers crossed.&#10;&#10;! Extra }, or forgotten $.&#10;\@textcolor ...eavevmode {\color #1{#2}#3}&#10;                                          &#10;l.14     \item {&#10;                \color[rgb]{0.5,0.5,0.5}Realizer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4     \item {&#10;                \color[rgb]{0.5,0.5,0.5}Realizer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4     \item {&#10;                \color[rgb]{0.5,0.5,0.5}Realizer\\&#10;I've inserted a begin-math/end-math symbol since I think&#10;you left one out. Proceed, with fingers crossed.&#10;&#10;! Missing } inserted.&#10;&lt;inserted text&gt; &#10;                }&#10;l.14     \item {&#10;                \color[rgb]{0.5,0.5,0.5}Realizer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4     \item {&#10;                \color[rgb]{0.5,0.5,0.5}Realizer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Extra }, or forgotten $.&#10;l.15 W.Schnyder, $SODA, 1990, pp138-148}&#10;                                        $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6     \item {&#10;                \color[rgb]{0.5,0.5,0.5}Orderly Spanning Tree\\&#10;I've inserted a begin-math/end-math symbol since I think&#10;you left one out. Proceed, with fingers crossed.&#10;&#10;! Extra }, or forgotten $.&#10;\@textcolor ...eavevmode {\color #1{#2}#3}&#10;                                          &#10;l.16     \item {&#10;                \color[rgb]{0.5,0.5,0.5}Orderly Spanning Tree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6     \item {&#10;                \color[rgb]{0.5,0.5,0.5}Orderly Spanning Tree\\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6     \item {&#10;                \color[rgb]{0.5,0.5,0.5}Orderly Spanning Tree\\&#10;I've inserted a begin-math/end-math symbol since I think&#10;you left one out. Proceed, with fingers crossed.&#10;&#10;! Missing } inserted.&#10;&lt;inserted text&gt; &#10;                }&#10;l.16     \item {&#10;                \color[rgb]{0.5,0.5,0.5}Orderly Spanning Tree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6     \item {&#10;                \color[rgb]{0.5,0.5,0.5}Orderly Spanning Tree\\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8     \item {&#10;                \color[rgb]{0.5,0.5,0.5}Application: Compact floor-pl...&#10;I've inserted a begin-math/end-math symbol since I think&#10;you left one out. Proceed, with fingers crossed.&#10;&#10;! Extra }, or forgotten $.&#10;\@textcolor ...eavevmode {\color #1{#2}#3}&#10;                                          &#10;l.18     \item {&#10;                \color[rgb]{0.5,0.5,0.5}Application: Compact floor-pl...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8     \item {&#10;                \color[rgb]{0.5,0.5,0.5}Application: Compact floor-pl...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8     \item {&#10;                \color[rgb]{0.5,0.5,0.5}Application: Compact floor-pl...&#10;I've inserted a begin-math/end-math symbol since I think&#10;you left one out. Proceed, with fingers crossed.&#10;&#10;! Missing } inserted.&#10;&lt;inserted text&gt; &#10;                }&#10;l.18     \item {&#10;                \color[rgb]{0.5,0.5,0.5}Application: Compact floor-pl...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8     \item {&#10;                \color[rgb]{0.5,0.5,0.5}Application: Compact floor-pl...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20 \end{itemize}&#10;                  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[1&#10;&#10;] (Text Box 232.aux) )&#10;Output written on &quot;Text Box 232.dvi&quot; (1 page, 1500 bytes).&#10;"/>
  <p:tag name="CTOP" val="198.875"/>
  <p:tag name="CLEFT" val="299.875"/>
  <p:tag name="CWIDTH" val="627.375"/>
  <p:tag name="CHEIGHT" val="308.25"/>
  <p:tag name="MAG" val="29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In general, one cannot simultaneously optimize two aesthetic criteria    &#10;\end{minipage}"/>
  <p:tag name="LOG" val="This is TeX, Version 3.14159 (MiKTeX 2.2) (preloaded format=latex 2000.11.28)  28 JUN 2005 13:14&#10;**Group*5&#10;(Group 5.tex&#10;LaTeX2e &lt;2001/06/01&gt;&#10;Babel &lt;v3.7h&gt; and hyphenation patterns for english, french, german, ngerman, du&#10;mylang, nohyphenation, loaded.&#10;(C:\texmf\tex\latex\base\article.cls&#10;Document Class: article 2001/04/21 v1.4e Standard LaTeX document class&#10;(C:\texmf\tex\latex\base\size10.clo&#10;File: size10.clo 2001/04/21 v1.4e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C:\texmf\tex\latex\tools\xspace.sty&#10;Package: xspace 1997/10/13 v1.06 Space after command names (DPC)&#10;) (C:\texmf\tex\latex\amsfonts\amssymb.sty&#10;Package: amssymb 2002/01/22 v2.2d&#10;(C:\texmf\tex\latex\amsfonts\amsfonts.sty&#10;Package: amsfonts 2001/10/25 v2.2f&#10;\@emptytoks=\toks14&#10;\symAMSa=\mathgroup4&#10;\symAMSb=\mathgroup5&#10;LaTeX Font Info:    Overwriting math alphabet `\mathfrak' in version `bold'&#10;(Font)                  U/euf/m/n --&gt; U/euf/b/n on input line 132.&#10;)) (C:\texmf\tex\latex\amsmath\amsmath.sty&#10;Package: amsmath 2000/07/18 v2.13 AMS math features&#10;\@mathmargin=\skip43&#10;For additional information on amsmath, use the `?' option.&#10;(C:\texmf\tex\latex\amsmath\amstext.sty&#10;Package: amstext 2000/06/29 v2.01&#10;(C:\texmf\tex\latex\amsmath\amsgen.sty&#10;File: amsgen.sty 1999/11/30 v2.0&#10;\@emptytoks=\toks15&#10;\ex@=\dimen103&#10;)) (C:\texmf\tex\latex\amsmath\amsbsy.sty&#10;Package: amsbsy 1999/11/29 v1.2d&#10;\pmbraise@=\dimen104&#10;) (C:\texmf\tex\latex\amsmath\amsopn.sty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C:\texmf\tex\latex\graphics\color.sty&#10;Package: color 1999/02/16 v1.0i Standard LaTeX Color (DPC)&#10;(C:\texmf\tex\latex\00miktex\color.cfg)&#10;Package color Info: Driver file: dvips.def on input line 125.&#10;(C:\texmf\tex\latex\graphics\dvips.def&#10;File: dvips.def 1999/02/16 v3.0i Driver-dependant file (DPC,SPQR)&#10;) (C:\texmf\tex\latex\graphics\dvipsnam.def&#10;File: dvipsnam.def 1999/02/16 v3.0i Driver-dependant file (DPC,SPQR)&#10;)) (C:\Program Files\TeX4PPT\Styles\TeX4PPT.sty)&#10;No file &quot;Group 5&quot;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LaTeX Font Info:    Try loading font information for U+msa on input line 11.&#10;(C:\texmf\tex\latex\amsfonts\umsa.fd&#10;File: umsa.fd 2002/01/19 v2.2g AMS font definitions&#10;)&#10;LaTeX Font Info:    Try loading font information for U+msb on input line 11.&#10;(C:\texmf\tex\latex\amsfonts\umsb.fd&#10;File: umsb.fd 2002/01/19 v2.2g AMS font definitions&#10;) [1&#10;&#10;] (Group 5.aux) )&#10;Output written on &quot;Group 5.dvi&quot; (1 page, 388 bytes).&#10;"/>
  <p:tag name="CTOP" val="180.375"/>
  <p:tag name="CLEFT" val="242.125"/>
  <p:tag name="CWIDTH" val="585.5"/>
  <p:tag name="CHEIGHT" val="48.75"/>
  <p:tag name="MAG" val="25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Minimal # crossings"/>
  <p:tag name="LOG" val="This is TeX, Version 3.14159 (MiKTeX 2.2) (preloaded format=latex 2000.11.28)  28 JUN 2005 13:18&#10;**Group*152&#10;(Group 152.tex&#10;LaTeX2e &lt;2001/06/01&gt;&#10;Babel &lt;v3.7h&gt; and hyphenation patterns for english, french, german, ngerman, du&#10;mylang, nohyphenation, loaded.&#10;(C:\texmf\tex\latex\base\article.cls&#10;Document Class: article 2001/04/21 v1.4e Standard LaTeX document class&#10;(C:\texmf\tex\latex\base\size10.clo&#10;File: size10.clo 2001/04/21 v1.4e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C:\texmf\tex\latex\tools\xspace.sty&#10;Package: xspace 1997/10/13 v1.06 Space after command names (DPC)&#10;) (C:\texmf\tex\latex\amsfonts\amssymb.sty&#10;Package: amssymb 2002/01/22 v2.2d&#10;(C:\texmf\tex\latex\amsfonts\amsfonts.sty&#10;Package: amsfonts 2001/10/25 v2.2f&#10;\@emptytoks=\toks14&#10;\symAMSa=\mathgroup4&#10;\symAMSb=\mathgroup5&#10;LaTeX Font Info:    Overwriting math alphabet `\mathfrak' in version `bold'&#10;(Font)                  U/euf/m/n --&gt; U/euf/b/n on input line 132.&#10;)) (C:\texmf\tex\latex\amsmath\amsmath.sty&#10;Package: amsmath 2000/07/18 v2.13 AMS math features&#10;\@mathmargin=\skip43&#10;For additional information on amsmath, use the `?' option.&#10;(C:\texmf\tex\latex\amsmath\amstext.sty&#10;Package: amstext 2000/06/29 v2.01&#10;(C:\texmf\tex\latex\amsmath\amsgen.sty&#10;File: amsgen.sty 1999/11/30 v2.0&#10;\@emptytoks=\toks15&#10;\ex@=\dimen103&#10;)) (C:\texmf\tex\latex\amsmath\amsbsy.sty&#10;Package: amsbsy 1999/11/29 v1.2d&#10;\pmbraise@=\dimen104&#10;) (C:\texmf\tex\latex\amsmath\amsopn.sty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C:\texmf\tex\latex\graphics\color.sty&#10;Package: color 1999/02/16 v1.0i Standard LaTeX Color (DPC)&#10;(C:\texmf\tex\latex\00miktex\color.cfg)&#10;Package color Info: Driver file: dvips.def on input line 125.&#10;(C:\texmf\tex\latex\graphics\dvips.def&#10;File: dvips.def 1999/02/16 v3.0i Driver-dependant file (DPC,SPQR)&#10;) (C:\texmf\tex\latex\graphics\dvipsnam.def&#10;File: dvipsnam.def 1999/02/16 v3.0i Driver-dependant file (DPC,SPQR)&#10;)) (C:\Program Files\TeX4PPT\Styles\TeX4PPT.sty)&#10;No file &quot;Group 152&quot;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! You can't use `macro parameter character #' in horizontal mode.&#10;l.9 Minimal #&#10;              crossings&#10;Sorry, but I'm not programmed to handle this case;&#10;I'll just pretend that you didn't ask for it.&#10;If you're in the wrong mode, you might be able to&#10;return to the right one by typing `I}' or `I$' or `I\par'.&#10;&#10;[1&#10;&#10;] (Group 152.aux) )&#10;Output written on &quot;Group 152.dvi&quot; (1 page, 308 bytes).&#10;"/>
  <p:tag name="CTOP" val="180.25"/>
  <p:tag name="CLEFT" val="231.125"/>
  <p:tag name="CWIDTH" val="198.25"/>
  <p:tag name="CHEIGHT" val="21.625"/>
  <p:tag name="MAG" val="24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Maximal symmetries"/>
  <p:tag name="LOG" val="This is TeX, Version 3.14159 (MiKTeX 2.2) (preloaded format=latex 2000.11.28)  28 JUN 2005 13:19&#10;**Group*227&#10;(Group 227.tex&#10;LaTeX2e &lt;2001/06/01&gt;&#10;Babel &lt;v3.7h&gt; and hyphenation patterns for english, french, german, ngerman, du&#10;mylang, nohyphenation, loaded.&#10;(C:\texmf\tex\latex\base\article.cls&#10;Document Class: article 2001/04/21 v1.4e Standard LaTeX document class&#10;(C:\texmf\tex\latex\base\size10.clo&#10;File: size10.clo 2001/04/21 v1.4e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C:\texmf\tex\latex\tools\xspace.sty&#10;Package: xspace 1997/10/13 v1.06 Space after command names (DPC)&#10;) (C:\texmf\tex\latex\amsfonts\amssymb.sty&#10;Package: amssymb 2002/01/22 v2.2d&#10;(C:\texmf\tex\latex\amsfonts\amsfonts.sty&#10;Package: amsfonts 2001/10/25 v2.2f&#10;\@emptytoks=\toks14&#10;\symAMSa=\mathgroup4&#10;\symAMSb=\mathgroup5&#10;LaTeX Font Info:    Overwriting math alphabet `\mathfrak' in version `bold'&#10;(Font)                  U/euf/m/n --&gt; U/euf/b/n on input line 132.&#10;)) (C:\texmf\tex\latex\amsmath\amsmath.sty&#10;Package: amsmath 2000/07/18 v2.13 AMS math features&#10;\@mathmargin=\skip43&#10;For additional information on amsmath, use the `?' option.&#10;(C:\texmf\tex\latex\amsmath\amstext.sty&#10;Package: amstext 2000/06/29 v2.01&#10;(C:\texmf\tex\latex\amsmath\amsgen.sty&#10;File: amsgen.sty 1999/11/30 v2.0&#10;\@emptytoks=\toks15&#10;\ex@=\dimen103&#10;)) (C:\texmf\tex\latex\amsmath\amsbsy.sty&#10;Package: amsbsy 1999/11/29 v1.2d&#10;\pmbraise@=\dimen104&#10;) (C:\texmf\tex\latex\amsmath\amsopn.sty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C:\texmf\tex\latex\graphics\color.sty&#10;Package: color 1999/02/16 v1.0i Standard LaTeX Color (DPC)&#10;(C:\texmf\tex\latex\00miktex\color.cfg)&#10;Package color Info: Driver file: dvips.def on input line 125.&#10;(C:\texmf\tex\latex\graphics\dvips.def&#10;File: dvips.def 1999/02/16 v3.0i Driver-dependant file (DPC,SPQR)&#10;) (C:\texmf\tex\latex\graphics\dvipsnam.def&#10;File: dvipsnam.def 1999/02/16 v3.0i Driver-dependant file (DPC,SPQR)&#10;)) (C:\Program Files\TeX4PPT\Styles\TeX4PPT.sty)&#10;No file &quot;Group 227&quot;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[1&#10;&#10;] (Group 227.aux) )&#10;Output written on &quot;Group 227.dvi&quot; (1 page, 312 bytes).&#10;"/>
  <p:tag name="CTOP" val="190.5"/>
  <p:tag name="CLEFT" val="245.25"/>
  <p:tag name="CWIDTH" val="237.75"/>
  <p:tag name="CHEIGHT" val="23.25"/>
  <p:tag name="MAG" val="26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8cm}&#10;\begin{itemize}&#10;    \item Testing planarity takes linear time&#10;    \item Testing upward planarity is NP-hard&#10;    \item Minimizing crossings is NP-hard &#10;    \item Minimizing bends in planar orthogonal drawing&#10; \begin{itemize}&#10;    \item NP-hard in general&#10;    \item polynomial time for a fixed embeeding&#10;\end{itemize}&#10;&#10;\end{itemize}&#10;&#10;\end{minipage}&#10;"/>
  <p:tag name="LOG" val="This is TeX, Version 3.14159 (MiKTeX 2.2) (preloaded format=latex 2000.11.28)  28 JUN 2005 13:24&#10;**Group*5&#10;(Group 5.tex&#10;LaTeX2e &lt;2001/06/01&gt;&#10;Babel &lt;v3.7h&gt; and hyphenation patterns for english, french, german, ngerman, du&#10;mylang, nohyphenation, loaded.&#10;(C:\texmf\tex\latex\base\article.cls&#10;Document Class: article 2001/04/21 v1.4e Standard LaTeX document class&#10;(C:\texmf\tex\latex\base\size10.clo&#10;File: size10.clo 2001/04/21 v1.4e Standard LaTeX file (size option)&#10;)&#10;\c@part=\count79&#10;\c@section=\count80&#10;\c@subsection=\count81&#10;\c@subsubsection=\count82&#10;\c@paragraph=\count83&#10;\c@subparagraph=\count84&#10;\c@figure=\count85&#10;\c@table=\count86&#10;\abovecaptionskip=\skip41&#10;\belowcaptionskip=\skip42&#10;\bibindent=\dimen102&#10;) (C:\texmf\tex\latex\tools\xspace.sty&#10;Package: xspace 1997/10/13 v1.06 Space after command names (DPC)&#10;) (C:\texmf\tex\latex\amsfonts\amssymb.sty&#10;Package: amssymb 2002/01/22 v2.2d&#10;(C:\texmf\tex\latex\amsfonts\amsfonts.sty&#10;Package: amsfonts 2001/10/25 v2.2f&#10;\@emptytoks=\toks14&#10;\symAMSa=\mathgroup4&#10;\symAMSb=\mathgroup5&#10;LaTeX Font Info:    Overwriting math alphabet `\mathfrak' in version `bold'&#10;(Font)                  U/euf/m/n --&gt; U/euf/b/n on input line 132.&#10;)) (C:\texmf\tex\latex\amsmath\amsmath.sty&#10;Package: amsmath 2000/07/18 v2.13 AMS math features&#10;\@mathmargin=\skip43&#10;For additional information on amsmath, use the `?' option.&#10;(C:\texmf\tex\latex\amsmath\amstext.sty&#10;Package: amstext 2000/06/29 v2.01&#10;(C:\texmf\tex\latex\amsmath\amsgen.sty&#10;File: amsgen.sty 1999/11/30 v2.0&#10;\@emptytoks=\toks15&#10;\ex@=\dimen103&#10;)) (C:\texmf\tex\latex\amsmath\amsbsy.sty&#10;Package: amsbsy 1999/11/29 v1.2d&#10;\pmbraise@=\dimen104&#10;) (C:\texmf\tex\latex\amsmath\amsopn.sty&#10;Package: amsopn 1999/12/14 v2.01 operator names&#10;)&#10;\inf@bad=\count87&#10;LaTeX Info: Redefining \frac on input line 211.&#10;\uproot@=\count88&#10;\leftroot@=\count89&#10;LaTeX Info: Redefining \overline on input line 307.&#10;\classnum@=\count90&#10;\DOTSCASE@=\count91&#10;LaTeX Info: Redefining \ldots on input line 379.&#10;LaTeX Info: Redefining \dots on input line 382.&#10;LaTeX Info: Redefining \cdots on input line 467.&#10;\Mathstrutbox@=\box26&#10;\strutbox@=\box27&#10;\big@size=\dimen105&#10;LaTeX Font Info:    Redeclaring font encoding OML on input line 567.&#10;LaTeX Font Info:    Redeclaring font encoding OMS on input line 568.&#10;\macc@depth=\count92&#10;\c@MaxMatrixCols=\count93&#10;\dotsspace@=\muskip10&#10;\c@parentequation=\count94&#10;\dspbrk@lvl=\count95&#10;\tag@help=\toks16&#10;\row@=\count96&#10;\column@=\count97&#10;\maxfields@=\count98&#10;\andhelp@=\toks17&#10;\eqnshift@=\dimen106&#10;\alignsep@=\dimen107&#10;\tagshift@=\dimen108&#10;\tagwidth@=\dimen109&#10;\totwidth@=\dimen110&#10;\lineht@=\dimen111&#10;\@envbody=\toks18&#10;\multlinegap=\skip44&#10;\multlinetaggap=\skip45&#10;\mathdisplay@stack=\toks19&#10;LaTeX Info: Redefining \[ on input line 2666.&#10;LaTeX Info: Redefining \] on input line 2667.&#10;) (C:\texmf\tex\latex\graphics\color.sty&#10;Package: color 1999/02/16 v1.0i Standard LaTeX Color (DPC)&#10;(C:\texmf\tex\latex\00miktex\color.cfg)&#10;Package color Info: Driver file: dvips.def on input line 125.&#10;(C:\texmf\tex\latex\graphics\dvips.def&#10;File: dvips.def 1999/02/16 v3.0i Driver-dependant file (DPC,SPQR)&#10;) (C:\texmf\tex\latex\graphics\dvipsnam.def&#10;File: dvipsnam.def 1999/02/16 v3.0i Driver-dependant file (DPC,SPQR)&#10;)) (C:\Program Files\TeX4PPT\Styles\TeX4PPT.sty)&#10;No file &quot;Group 5&quot;.aux.&#10;LaTeX Font Info:    Checking defaults for OML/cmm/m/it on input line 8.&#10;LaTeX Font Info:    ... okay on input line 8.&#10;LaTeX Font Info:    Checking defaults for T1/cmr/m/n on input line 8.&#10;LaTeX Font Info:    ... okay on input line 8.&#10;LaTeX Font Info:    Checking defaults for OT1/cmr/m/n on input line 8.&#10;LaTeX Font Info:    ... okay on input line 8.&#10;LaTeX Font Info:    Checking defaults for OMS/cmsy/m/n on input line 8.&#10;LaTeX Font Info:    ... okay on input line 8.&#10;LaTeX Font Info:    Checking defaults for OMX/cmex/m/n on input line 8.&#10;LaTeX Font Info:    ... okay on input line 8.&#10;LaTeX Font Info:    Checking defaults for U/cmr/m/n on input line 8.&#10;LaTeX Font Info:    ... okay on input line 8.&#10;! Missing $ inserted.&#10;&lt;inserted text&gt; &#10;                $&#10;l.11     \item T&#10;                esting planarity takes linear time&#10;I've inserted a begin-math/end-math symbol since I think&#10;you left one out. Proceed, with fingers crossed.&#10;&#10;LaTeX Font Info:    Try loading font information for U+msa on input line 11.&#10;(C:\texmf\tex\latex\amsfonts\umsa.fd&#10;File: umsa.fd 2002/01/19 v2.2g AMS font definitions&#10;)&#10;LaTeX Font Info:    Try loading font information for U+msb on input line 11.&#10;(C:\texmf\tex\latex\amsfonts\umsb.fd&#10;File: umsb.fd 2002/01/19 v2.2g AMS font definitions&#10;)&#10;! Extra }, or forgotten $.&#10;\@textcolor ...eavevmode {\color #1{#2}#3}&#10;                                          &#10;l.11     \item T&#10;                esting planarity takes linear time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1     \item T&#10;                esting planarity takes linear time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1     \item T&#10;                esting planarity takes linear time&#10;I've inserted a begin-math/end-math symbol since I think&#10;you left one out. Proceed, with fingers crossed.&#10;&#10;! Missing } inserted.&#10;&lt;inserted text&gt; &#10;                }&#10;l.11     \item T&#10;                esting planarity takes linear time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1     \item T&#10;                esting planarity takes linear time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2     \item T&#10;                esting upward planarity is NP-hard&#10;I've inserted a begin-math/end-math symbol since I think&#10;you left one out. Proceed, with fingers crossed.&#10;&#10;! Extra }, or forgotten $.&#10;\@textcolor ...eavevmode {\color #1{#2}#3}&#10;                                          &#10;l.12     \item T&#10;                esting upward planarity is NP-hard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2     \item T&#10;                esting upward planarity is NP-hard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2     \item T&#10;                esting upward planarity is NP-hard&#10;I've inserted a begin-math/end-math symbol since I think&#10;you left one out. Proceed, with fingers crossed.&#10;&#10;! Missing } inserted.&#10;&lt;inserted text&gt; &#10;                }&#10;l.12     \item T&#10;                esting upward planarity is NP-hard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2     \item T&#10;                esting upward planarity is NP-hard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3     \item M&#10;                inimizing crossings is NP-hard&#10;I've inserted a begin-math/end-math symbol since I think&#10;you left one out. Proceed, with fingers crossed.&#10;&#10;! Extra }, or forgotten $.&#10;\@textcolor ...eavevmode {\color #1{#2}#3}&#10;                                          &#10;l.13     \item M&#10;                inimizing crossings is NP-hard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3     \item M&#10;                inimizing crossings is NP-hard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3     \item M&#10;                inimizing crossings is NP-hard&#10;I've inserted a begin-math/end-math symbol since I think&#10;you left one out. Proceed, with fingers crossed.&#10;&#10;! Missing } inserted.&#10;&lt;inserted text&gt; &#10;                }&#10;l.13     \item M&#10;                inimizing crossings is NP-hard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3     \item M&#10;                inimizing crossings is NP-hard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4     \item M&#10;                inimizing bends in planar orthogonal drawing&#10;I've inserted a begin-math/end-math symbol since I think&#10;you left one out. Proceed, with fingers crossed.&#10;&#10;! Extra }, or forgotten $.&#10;\@textcolor ...eavevmode {\color #1{#2}#3}&#10;                                          &#10;l.14     \item M&#10;                inimizing bends in planar orthogonal drawing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4     \item M&#10;                inimizing bends in planar orthogonal drawing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4     \item M&#10;                inimizing bends in planar orthogonal drawing&#10;I've inserted a begin-math/end-math symbol since I think&#10;you left one out. Proceed, with fingers crossed.&#10;&#10;! Missing } inserted.&#10;&lt;inserted text&gt; &#10;                }&#10;l.14     \item M&#10;                inimizing bends in planar orthogonal drawing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4     \item M&#10;                inimizing bends in planar orthogonal drawing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6     \item N&#10;                P-hard in general&#10;I've inserted a begin-math/end-math symbol since I think&#10;you left one out. Proceed, with fingers crossed.&#10;&#10;! Extra }, or forgotten $.&#10;\@textcolor ...eavevmode {\color #1{#2}#3}&#10;                                          &#10;l.16     \item N&#10;                P-hard in general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6     \item N&#10;                P-hard in general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6     \item N&#10;                P-hard in general&#10;I've inserted a begin-math/end-math symbol since I think&#10;you left one out. Proceed, with fingers crossed.&#10;&#10;! Missing } inserted.&#10;&lt;inserted text&gt; &#10;                }&#10;l.16     \item N&#10;                P-hard in general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6     \item N&#10;                P-hard in general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$ inserted.&#10;&lt;inserted text&gt; &#10;                $&#10;l.17     \item p&#10;                olynomial time for a fixed embeeding&#10;I've inserted a begin-math/end-math symbol since I think&#10;you left one out. Proceed, with fingers crossed.&#10;&#10;! Extra }, or forgotten $.&#10;\@textcolor ...eavevmode {\color #1{#2}#3}&#10;                                          &#10;l.17     \item p&#10;                olynomial time for a fixed embeeding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Extra }, or forgotten $.&#10;\llap #1-&gt;\hb@xt@ \z@ {\hss #1}&#10;                               &#10;l.17     \item p&#10;                olynomial time for a fixed embeeding&#10;I've deleted a group-closing symbol because it seems to be&#10;spurious, as in `$x}$'. But perhaps the } is legitimate and&#10;you forgot something else, as in `\hbox{$x}'. In such cases&#10;the way to recover is to insert both the forgotten and the&#10;deleted material, e.g., by typing `I$}'.&#10;&#10;! Missing $ inserted.&#10;&lt;inserted text&gt; &#10;                $&#10;l.17     \item p&#10;                olynomial time for a fixed embeeding&#10;I've inserted a begin-math/end-math symbol since I think&#10;you left one out. Proceed, with fingers crossed.&#10;&#10;! Missing } inserted.&#10;&lt;inserted text&gt; &#10;                }&#10;l.17     \item p&#10;                olynomial time for a fixed embeeding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! Missing } inserted.&#10;&lt;inserted text&gt; &#10;                }&#10;l.17     \item p&#10;                olynomial time for a fixed embeeding&#10;I've inserted something that you may have forgotten.&#10;(See the &lt;inserted text&gt; above.)&#10;With luck, this will get me unwedged. But if you&#10;really didn't forget anything, try typing `2' now; then&#10;my insertion and my current dilemma will both disappear.&#10;&#10;[1&#10;&#10;] (Group 5.aux) )&#10;Output written on &quot;Group 5.dvi&quot; (1 page, 1224 bytes).&#10;"/>
  <p:tag name="CTOP" val="184.25"/>
  <p:tag name="CLEFT" val="275.625"/>
  <p:tag name="CWIDTH" val="574.5"/>
  <p:tag name="CHEIGHT" val="203"/>
  <p:tag name="MAG" val="265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1811</Words>
  <Application>Microsoft Office PowerPoint</Application>
  <PresentationFormat>Экран (4:3)</PresentationFormat>
  <Paragraphs>1131</Paragraphs>
  <Slides>76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7" baseType="lpstr">
      <vt:lpstr>Тема Office</vt:lpstr>
      <vt:lpstr>Визуализация данных</vt:lpstr>
      <vt:lpstr>Outline</vt:lpstr>
      <vt:lpstr>Outline</vt:lpstr>
      <vt:lpstr>Introduction</vt:lpstr>
      <vt:lpstr>Презентация PowerPoint</vt:lpstr>
      <vt:lpstr>What GD conventions already exist?</vt:lpstr>
      <vt:lpstr>Straight Line Drawing</vt:lpstr>
      <vt:lpstr>Orthogonal drawing</vt:lpstr>
      <vt:lpstr>Circular Layout</vt:lpstr>
      <vt:lpstr>Tree Layout</vt:lpstr>
      <vt:lpstr>Layered Layout</vt:lpstr>
      <vt:lpstr>Презентация PowerPoint</vt:lpstr>
      <vt:lpstr>Artistic Visualization of Internet Connectivity</vt:lpstr>
      <vt:lpstr>Trade-Offs</vt:lpstr>
      <vt:lpstr>Complexity Issues</vt:lpstr>
      <vt:lpstr>Two Famous Graph Drawing Techniques</vt:lpstr>
      <vt:lpstr>The Sugiyama method</vt:lpstr>
      <vt:lpstr>The Sugiyama method</vt:lpstr>
      <vt:lpstr>The Sugiyama method</vt:lpstr>
      <vt:lpstr>The Sugiyama method:  4 steps</vt:lpstr>
      <vt:lpstr>Sugiyama Step 3:  order the nodes within each layer</vt:lpstr>
      <vt:lpstr>Sugiyama Step 3:  order the nodes within each layer</vt:lpstr>
      <vt:lpstr>Sugiyama Step 3:  re-arranging each layer</vt:lpstr>
      <vt:lpstr>Force directed graph drawing</vt:lpstr>
      <vt:lpstr>The problem</vt:lpstr>
      <vt:lpstr>Drawing general undirected graphs</vt:lpstr>
      <vt:lpstr>Overview</vt:lpstr>
      <vt:lpstr>Metaphor</vt:lpstr>
      <vt:lpstr>Metaphor</vt:lpstr>
      <vt:lpstr>Metaphor</vt:lpstr>
      <vt:lpstr>Forces</vt:lpstr>
      <vt:lpstr>Forces</vt:lpstr>
      <vt:lpstr>Forces</vt:lpstr>
      <vt:lpstr>Forces</vt:lpstr>
      <vt:lpstr>Example magnitude of forces</vt:lpstr>
      <vt:lpstr>Fruchterman &amp; Reingold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“Final”</vt:lpstr>
      <vt:lpstr>“Final”</vt:lpstr>
      <vt:lpstr>“Final”</vt:lpstr>
      <vt:lpstr>Termination</vt:lpstr>
      <vt:lpstr>Oft-cited papers</vt:lpstr>
      <vt:lpstr>Aspects of force directed algos</vt:lpstr>
      <vt:lpstr>What are good drawings?</vt:lpstr>
      <vt:lpstr>What are good drawings?</vt:lpstr>
      <vt:lpstr>What are good drawings?</vt:lpstr>
      <vt:lpstr>What are good drawings?</vt:lpstr>
      <vt:lpstr>What are good drawings?</vt:lpstr>
      <vt:lpstr>Initial configuration</vt:lpstr>
      <vt:lpstr>Edge length</vt:lpstr>
      <vt:lpstr>Moving vertices</vt:lpstr>
      <vt:lpstr>Moving vertices</vt:lpstr>
      <vt:lpstr>Презентация PowerPoint</vt:lpstr>
      <vt:lpstr>Презентация PowerPoint</vt:lpstr>
      <vt:lpstr>Moving vertices</vt:lpstr>
      <vt:lpstr>Majorization runtime</vt:lpstr>
      <vt:lpstr>What to do about edge-crossings</vt:lpstr>
      <vt:lpstr>What to do about edge-crossings</vt:lpstr>
      <vt:lpstr>What to do about edge-crossings</vt:lpstr>
      <vt:lpstr>Conclusion</vt:lpstr>
      <vt:lpstr>Non-point vertices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71</cp:revision>
  <dcterms:created xsi:type="dcterms:W3CDTF">2018-02-06T20:44:58Z</dcterms:created>
  <dcterms:modified xsi:type="dcterms:W3CDTF">2018-02-28T07:15:46Z</dcterms:modified>
</cp:coreProperties>
</file>