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09.03.2018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09.03.2018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09.03.2018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09.03.2018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09.03.2018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09.03.2018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09.03.2018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09.03.2018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09.03.2018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09.03.2018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09.03.2018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09.03.2018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workx.lanl.gov/reference/generators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eepy/tweep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twitter.com/oauth_cli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rate-limiting/1.1/limits" TargetMode="External"/><Relationship Id="rId2" Type="http://schemas.openxmlformats.org/officeDocument/2006/relationships/hyperlink" Target="https://dev.twitter.com/docs/rate-limiting/1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1331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Simple Analysis of Graph</a:t>
            </a:r>
          </a:p>
          <a:p>
            <a:pPr lvl="1"/>
            <a:r>
              <a:rPr lang="en-US" altLang="ko-KR" smtClean="0"/>
              <a:t>Connected Components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g.add_node("spam")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b="1" smtClean="0"/>
              <a:t> </a:t>
            </a:r>
            <a:r>
              <a:rPr lang="en-US" altLang="ko-KR" smtClean="0">
                <a:solidFill>
                  <a:srgbClr val="0070C0"/>
                </a:solidFill>
              </a:rPr>
              <a:t>net.connected_components(G)</a:t>
            </a:r>
          </a:p>
          <a:p>
            <a:pPr lvl="3"/>
            <a:r>
              <a:rPr lang="it-IT" altLang="ko-KR" sz="1400" smtClean="0"/>
              <a:t>[[1, 2, 3, 4, 5, 6, 7, 8, 9], ['spam']]</a:t>
            </a:r>
          </a:p>
          <a:p>
            <a:pPr lvl="2"/>
            <a:r>
              <a:rPr lang="it-IT" altLang="ko-KR" smtClean="0"/>
              <a:t>&gt;&gt;&gt; </a:t>
            </a:r>
            <a:r>
              <a:rPr lang="it-IT" altLang="ko-KR" smtClean="0">
                <a:solidFill>
                  <a:srgbClr val="0070C0"/>
                </a:solidFill>
              </a:rPr>
              <a:t>g.remove_node(</a:t>
            </a:r>
            <a:r>
              <a:rPr lang="en-US" altLang="ko-KR" smtClean="0">
                <a:solidFill>
                  <a:srgbClr val="0070C0"/>
                </a:solidFill>
              </a:rPr>
              <a:t>"spam")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b="1" smtClean="0"/>
              <a:t> </a:t>
            </a:r>
            <a:r>
              <a:rPr lang="en-US" altLang="ko-KR" smtClean="0">
                <a:solidFill>
                  <a:srgbClr val="0070C0"/>
                </a:solidFill>
              </a:rPr>
              <a:t>net.connected_components(G)</a:t>
            </a:r>
          </a:p>
          <a:p>
            <a:pPr lvl="3"/>
            <a:r>
              <a:rPr lang="it-IT" altLang="ko-KR" sz="1400" smtClean="0"/>
              <a:t>[[1, 2, 3, 4, 5, 6, 7, 8, 9]]</a:t>
            </a:r>
          </a:p>
          <a:p>
            <a:pPr lvl="3"/>
            <a:endParaRPr lang="it-IT" altLang="ko-KR" sz="1400" smtClean="0"/>
          </a:p>
          <a:p>
            <a:pPr lvl="1"/>
            <a:r>
              <a:rPr lang="it-IT" altLang="ko-KR" smtClean="0"/>
              <a:t>Clustering Coefficiency 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net.clustering(g)</a:t>
            </a:r>
          </a:p>
          <a:p>
            <a:pPr lvl="3"/>
            <a:r>
              <a:rPr lang="it-IT" altLang="ko-KR" smtClean="0"/>
              <a:t>{1: 0.6666666666666666, 2: 1.0, 3: 0.6666666666666666, 4: 0.3333333333333333, 5: 0.6666666666666666, 6: 0.6666666666666666, 7: 0.5, 8: 1.0, 9: 0.0}</a:t>
            </a:r>
          </a:p>
          <a:p>
            <a:pPr lvl="3"/>
            <a:endParaRPr lang="it-IT" altLang="ko-KR" smtClean="0"/>
          </a:p>
          <a:p>
            <a:pPr lvl="2"/>
            <a:endParaRPr lang="en-US" altLang="ko-KR" smtClean="0">
              <a:solidFill>
                <a:srgbClr val="0070C0"/>
              </a:solidFill>
            </a:endParaRPr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139C3689-8394-4C9A-904C-0FF1086F2A6B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10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1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 smtClean="0"/>
              <a:t>Shortest Path vs. Dijkstra Path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Get the shortest path between two nodes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import networkx.algorithms as algo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algo.shortest_path(g,1,9)</a:t>
            </a:r>
          </a:p>
          <a:p>
            <a:pPr lvl="2"/>
            <a:r>
              <a:rPr lang="en-US" altLang="ko-KR" smtClean="0"/>
              <a:t>[1, 4, 5, 7, 9]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print ([p for p in algo.all_shortest_paths(g,1,9)])</a:t>
            </a:r>
          </a:p>
          <a:p>
            <a:pPr lvl="2"/>
            <a:r>
              <a:rPr lang="en-US" altLang="ko-KR" smtClean="0"/>
              <a:t>[[1, 4, 5, 7, 9], [1, 4, 6, 7, 9]]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algo.average_shortest_path_length(g)</a:t>
            </a:r>
          </a:p>
          <a:p>
            <a:pPr lvl="2"/>
            <a:r>
              <a:rPr lang="en-US" altLang="ko-KR" smtClean="0"/>
              <a:t>2.111111111111111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algo.all_pairs_shortest_path(g)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algo.all_pairs_shortest_path_length(g)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algo.all_pairs_shortest_path_length(g)[2]</a:t>
            </a:r>
          </a:p>
          <a:p>
            <a:pPr lvl="2"/>
            <a:r>
              <a:rPr lang="en-US" altLang="ko-KR" smtClean="0"/>
              <a:t>{1: 1, 2: 0, 3: 1, 4: 2, 5: 3, 6: 3, 7: 4, 8: 4, 9: 5}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CFC90D77-D87E-465C-A45F-DD9ABF604A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11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2747963"/>
            <a:ext cx="309721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860800"/>
            <a:ext cx="1162050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516563"/>
            <a:ext cx="316865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9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 smtClean="0"/>
              <a:t>Shortest Path vs. Dijkstra Path</a:t>
            </a:r>
          </a:p>
        </p:txBody>
      </p:sp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/>
              <a:t>Dijkstra’s Algorithm</a:t>
            </a:r>
          </a:p>
          <a:p>
            <a:pPr lvl="1"/>
            <a:r>
              <a:rPr lang="en-US" altLang="ko-KR" smtClean="0"/>
              <a:t>It can determine the lowest “cost” path between two given nodes</a:t>
            </a:r>
          </a:p>
          <a:p>
            <a:pPr lvl="2"/>
            <a:r>
              <a:rPr lang="en-US" altLang="ko-KR" smtClean="0"/>
              <a:t>“cost” is determined by summing edge weights.</a:t>
            </a:r>
          </a:p>
          <a:p>
            <a:pPr lvl="2"/>
            <a:r>
              <a:rPr lang="en-US" altLang="ko-KR" smtClean="0"/>
              <a:t>In unweighted graphs, an edge weight is assumed to be one.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algo.dijkstra_path(g, 1, 9)</a:t>
            </a:r>
          </a:p>
          <a:p>
            <a:pPr lvl="2"/>
            <a:r>
              <a:rPr lang="en-US" altLang="ko-KR" smtClean="0"/>
              <a:t>[1, 4, 5, 7, 9]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algo.dijkstra_predecessor_and_distance(g, 1)</a:t>
            </a:r>
          </a:p>
          <a:p>
            <a:pPr lvl="2"/>
            <a:r>
              <a:rPr lang="en-US" altLang="ko-KR" smtClean="0"/>
              <a:t>({1: [], 2: [1], 3: [1], 4: [1], 5: [4], 6: [4], 7: [5, 6], 8: [5, 6], 9: [7]},</a:t>
            </a:r>
          </a:p>
          <a:p>
            <a:pPr lvl="2">
              <a:buFont typeface="Arial" pitchFamily="34" charset="0"/>
              <a:buNone/>
            </a:pPr>
            <a:r>
              <a:rPr lang="en-US" altLang="ko-KR" smtClean="0"/>
              <a:t>    {1: 0, 2: 1, 3: 1, 4: 1, 5: 2, 6: 2, 7: 3, 8: 3, 9: 4})</a:t>
            </a:r>
          </a:p>
          <a:p>
            <a:pPr lvl="2"/>
            <a:endParaRPr lang="en-US" altLang="ko-KR" smtClean="0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D625244-A713-4D3E-B62C-94794E4957CA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49500"/>
            <a:ext cx="3744912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2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 smtClean="0"/>
              <a:t>Shortest Path vs. Dijkstra Path</a:t>
            </a:r>
          </a:p>
        </p:txBody>
      </p:sp>
      <p:sp>
        <p:nvSpPr>
          <p:cNvPr id="1638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Shortest Path vs. Dijkstra Path</a:t>
            </a:r>
          </a:p>
          <a:p>
            <a:pPr lvl="1"/>
            <a:r>
              <a:rPr lang="en-US" altLang="ko-KR" smtClean="0"/>
              <a:t>Get node pairs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import itertools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list(itertools.combinations(g.nodes(), 2))</a:t>
            </a:r>
          </a:p>
          <a:p>
            <a:pPr lvl="3"/>
            <a:r>
              <a:rPr lang="en-US" altLang="ko-KR" sz="1400" smtClean="0"/>
              <a:t>[(1, 2), (1, 3), (1, 4), (1, 5), (1, 6), (1, 7), (1, 8), (1, 9), (2, 3), (2, 4), (2, 5), (2, 6), (2, 7), (2, 8), (2, 9), (3, 4), (3, 5), (3, 6), (3, 7), (3, 8), (3, 9), (4, 5), (4, 6), (4, 7), (4, 8), (4, 9), (5, 6), (5, 7), (5, 8), (5, 9), (6, 7), (6, 8), (6, 9), (7, 8), (7, 9), (8, 9)]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nn = g.nodes()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nn[:5]</a:t>
            </a:r>
          </a:p>
          <a:p>
            <a:pPr lvl="3"/>
            <a:r>
              <a:rPr lang="en-US" altLang="ko-KR" sz="1400" smtClean="0"/>
              <a:t>[1, 2, 3, 4, 5]</a:t>
            </a:r>
          </a:p>
          <a:p>
            <a:pPr lvl="1"/>
            <a:r>
              <a:rPr lang="en-US" altLang="ko-KR" smtClean="0"/>
              <a:t>Compare the two paths</a:t>
            </a:r>
          </a:p>
          <a:p>
            <a:pPr lvl="2"/>
            <a:r>
              <a:rPr lang="en-US" altLang="ko-KR" sz="1400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for pair in itertools.combinations(nn[:6], 2):</a:t>
            </a:r>
          </a:p>
          <a:p>
            <a:pPr lvl="2">
              <a:buFont typeface="Arial" pitchFamily="34" charset="0"/>
              <a:buNone/>
            </a:pPr>
            <a:r>
              <a:rPr lang="en-US" altLang="ko-KR" smtClean="0">
                <a:solidFill>
                  <a:srgbClr val="0070C0"/>
                </a:solidFill>
              </a:rPr>
              <a:t>              print algo.shortest_path(g, *pair), algo.dijkstra_path(g, *pair</a:t>
            </a:r>
            <a:r>
              <a:rPr lang="en-US" altLang="ko-KR" smtClean="0"/>
              <a:t>)</a:t>
            </a:r>
          </a:p>
          <a:p>
            <a:pPr lvl="3"/>
            <a:r>
              <a:rPr lang="en-US" altLang="ko-KR" sz="1400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74B35B1-B8CE-46F6-BB2F-D569DC8ECF3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1597025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0800"/>
            <a:ext cx="26717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 smtClean="0"/>
              <a:t>Shortest Path vs. Dijkstra Path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Shortest Path vs. Dijkstra Path</a:t>
            </a:r>
          </a:p>
          <a:p>
            <a:pPr lvl="1"/>
            <a:r>
              <a:rPr lang="en-US" altLang="ko-KR" smtClean="0"/>
              <a:t>Get weighted graph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from random import choice</a:t>
            </a:r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ee = g.edges()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new_edges = [x + (choice(range(100)),) for x in ee]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new_edges</a:t>
            </a:r>
          </a:p>
          <a:p>
            <a:pPr lvl="3"/>
            <a:r>
              <a:rPr lang="en-US" altLang="ko-KR" sz="1400" smtClean="0"/>
              <a:t>[(1, 2, 37), (1, 3, 85), (1, 4, 62), (2, 3, 63), (3, 4, 16), (4, 5, 26), (4, 6, 84), (5, 8, 86), (5, 6, 26), (5, 7, 48), (6, 8, 99), (6, 7, 44), (7, 8, 91), (7, 9, 0)]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g.clear()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g.add_weighted_edges_from(new_edges)</a:t>
            </a:r>
          </a:p>
          <a:p>
            <a:pPr lvl="1"/>
            <a:r>
              <a:rPr lang="en-US" altLang="ko-KR" smtClean="0"/>
              <a:t>Compare the two paths</a:t>
            </a:r>
          </a:p>
          <a:p>
            <a:pPr lvl="2"/>
            <a:r>
              <a:rPr lang="en-US" altLang="ko-KR" sz="1400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for pair in itertools.combinations(nn[:6], 2):</a:t>
            </a:r>
          </a:p>
          <a:p>
            <a:pPr lvl="2">
              <a:buFont typeface="Arial" pitchFamily="34" charset="0"/>
              <a:buNone/>
            </a:pPr>
            <a:r>
              <a:rPr lang="en-US" altLang="ko-KR" smtClean="0">
                <a:solidFill>
                  <a:srgbClr val="0070C0"/>
                </a:solidFill>
              </a:rPr>
              <a:t>              print algo.shortest_path(g, *pair), algo.dijkstra_path(g, *pair</a:t>
            </a:r>
            <a:r>
              <a:rPr lang="en-US" altLang="ko-KR" smtClean="0"/>
              <a:t>)</a:t>
            </a:r>
          </a:p>
          <a:p>
            <a:pPr lvl="3"/>
            <a:r>
              <a:rPr lang="en-US" altLang="ko-KR" sz="1400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2059638-F2E1-4195-A89E-1A8E67C21EE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0800"/>
            <a:ext cx="26717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941888"/>
            <a:ext cx="1684338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Graph Features</a:t>
            </a:r>
            <a:endParaRPr lang="ko-KR" altLang="en-US" sz="2900" smtClean="0"/>
          </a:p>
        </p:txBody>
      </p:sp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Get the information of a graph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algo.eccentricity(g, 5)</a:t>
            </a:r>
          </a:p>
          <a:p>
            <a:pPr lvl="2"/>
            <a:r>
              <a:rPr lang="en-US" altLang="ko-KR" smtClean="0"/>
              <a:t>3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algo.radius(g)</a:t>
            </a:r>
          </a:p>
          <a:p>
            <a:pPr lvl="2"/>
            <a:r>
              <a:rPr lang="en-US" altLang="ko-KR" smtClean="0"/>
              <a:t>3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algo.diameter(g)</a:t>
            </a:r>
          </a:p>
          <a:p>
            <a:pPr lvl="2"/>
            <a:r>
              <a:rPr lang="en-US" altLang="ko-KR" smtClean="0"/>
              <a:t>5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algo.center(g)</a:t>
            </a:r>
          </a:p>
          <a:p>
            <a:pPr lvl="2"/>
            <a:r>
              <a:rPr lang="en-US" altLang="ko-KR" smtClean="0"/>
              <a:t>[4, 5, 6]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algo.periphery(g)</a:t>
            </a:r>
          </a:p>
          <a:p>
            <a:pPr lvl="2"/>
            <a:r>
              <a:rPr lang="en-US" altLang="ko-KR" smtClean="0"/>
              <a:t>[2, 9]</a:t>
            </a:r>
          </a:p>
          <a:p>
            <a:pPr lvl="1"/>
            <a:endParaRPr lang="en-US" altLang="ko-KR" smtClean="0"/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5A05B5FF-6BC7-4D53-8E27-ADDBB1D2C15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0" y="3429000"/>
            <a:ext cx="4176713" cy="26638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200">
                <a:latin typeface="Malgun Gothic" pitchFamily="34" charset="-127"/>
                <a:ea typeface="Malgun Gothic" pitchFamily="34" charset="-127"/>
              </a:rPr>
              <a:t>&gt;&gt;&gt; algo.eccentricity?</a:t>
            </a: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714750"/>
            <a:ext cx="3436938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836613"/>
            <a:ext cx="3097212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1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Graph generators and graph operations</a:t>
            </a:r>
          </a:p>
          <a:p>
            <a:pPr lvl="1"/>
            <a:r>
              <a:rPr lang="en-US" altLang="ko-KR" smtClean="0"/>
              <a:t>Using a call to one of the classic small graphs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petersen=net.petersen_graph()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tutte=net.tutte_graph()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maze=net.sedgewick_maze_graph()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tet=net.tetrahedral_graph()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EAF6B822-AAF5-4DCE-97AA-582DF8412157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333375"/>
            <a:ext cx="2333625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1525"/>
            <a:ext cx="2400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357563"/>
            <a:ext cx="2236788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4652963"/>
            <a:ext cx="21209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7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2048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Graph generators and graph operations</a:t>
            </a:r>
          </a:p>
          <a:p>
            <a:pPr lvl="1"/>
            <a:r>
              <a:rPr lang="en-US" altLang="ko-KR" smtClean="0"/>
              <a:t>Using a (constructive) generator for a classic graph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k_5=net.complete_graph(5)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k_3_5=net.complete_bipartite_graph(3,5)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barbell=net.barbell_graph(10,10)</a:t>
            </a:r>
            <a:r>
              <a:rPr lang="en-US" altLang="ko-KR" smtClean="0"/>
              <a:t> 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lollipop=net.lollipop_graph(10,20)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D979DBCA-9DD6-475A-8244-E76E0F3EBE91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4450"/>
            <a:ext cx="22002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773238"/>
            <a:ext cx="2211388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70275"/>
            <a:ext cx="22320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5267325"/>
            <a:ext cx="21669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2150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Graph generators and graph operations</a:t>
            </a:r>
          </a:p>
          <a:p>
            <a:pPr lvl="1"/>
            <a:r>
              <a:rPr lang="en-US" altLang="ko-KR" dirty="0" smtClean="0"/>
              <a:t>Using a stochastic graph generator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er</a:t>
            </a:r>
            <a:r>
              <a:rPr lang="en-US" altLang="ko-KR" dirty="0" smtClean="0">
                <a:solidFill>
                  <a:srgbClr val="0070C0"/>
                </a:solidFill>
              </a:rPr>
              <a:t>=</a:t>
            </a:r>
            <a:r>
              <a:rPr lang="en-US" altLang="ko-KR" dirty="0" err="1" smtClean="0">
                <a:solidFill>
                  <a:srgbClr val="0070C0"/>
                </a:solidFill>
              </a:rPr>
              <a:t>net.erdos_renyi_graph</a:t>
            </a:r>
            <a:r>
              <a:rPr lang="en-US" altLang="ko-KR" dirty="0" smtClean="0">
                <a:solidFill>
                  <a:srgbClr val="0070C0"/>
                </a:solidFill>
              </a:rPr>
              <a:t>(100,0.15)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ws</a:t>
            </a:r>
            <a:r>
              <a:rPr lang="en-US" altLang="ko-KR" dirty="0" smtClean="0">
                <a:solidFill>
                  <a:srgbClr val="0070C0"/>
                </a:solidFill>
              </a:rPr>
              <a:t>=</a:t>
            </a:r>
            <a:r>
              <a:rPr lang="en-US" altLang="ko-KR" dirty="0" err="1" smtClean="0">
                <a:solidFill>
                  <a:srgbClr val="0070C0"/>
                </a:solidFill>
              </a:rPr>
              <a:t>net.watts_strogatz_graph</a:t>
            </a:r>
            <a:r>
              <a:rPr lang="en-US" altLang="ko-KR" dirty="0" smtClean="0">
                <a:solidFill>
                  <a:srgbClr val="0070C0"/>
                </a:solidFill>
              </a:rPr>
              <a:t>(30,3,0.1)</a:t>
            </a:r>
          </a:p>
          <a:p>
            <a:pPr lvl="2">
              <a:buFont typeface="Arial" pitchFamily="34" charset="0"/>
              <a:buNone/>
            </a:pPr>
            <a:endParaRPr lang="en-US" altLang="ko-KR" dirty="0" smtClean="0"/>
          </a:p>
          <a:p>
            <a:pPr lvl="2">
              <a:buFont typeface="Arial" pitchFamily="34" charset="0"/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ba</a:t>
            </a:r>
            <a:r>
              <a:rPr lang="en-US" altLang="ko-KR" dirty="0" smtClean="0">
                <a:solidFill>
                  <a:srgbClr val="0070C0"/>
                </a:solidFill>
              </a:rPr>
              <a:t>=</a:t>
            </a:r>
            <a:r>
              <a:rPr lang="en-US" altLang="ko-KR" dirty="0" err="1" smtClean="0">
                <a:solidFill>
                  <a:srgbClr val="0070C0"/>
                </a:solidFill>
              </a:rPr>
              <a:t>net.barabasi_albert_graph</a:t>
            </a:r>
            <a:r>
              <a:rPr lang="en-US" altLang="ko-KR" dirty="0" smtClean="0">
                <a:solidFill>
                  <a:srgbClr val="0070C0"/>
                </a:solidFill>
              </a:rPr>
              <a:t>(100,5)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red=</a:t>
            </a:r>
            <a:r>
              <a:rPr lang="en-US" altLang="ko-KR" dirty="0" err="1" smtClean="0">
                <a:solidFill>
                  <a:srgbClr val="0070C0"/>
                </a:solidFill>
              </a:rPr>
              <a:t>net.random_lobster</a:t>
            </a:r>
            <a:r>
              <a:rPr lang="en-US" altLang="ko-KR" dirty="0" smtClean="0">
                <a:solidFill>
                  <a:srgbClr val="0070C0"/>
                </a:solidFill>
              </a:rPr>
              <a:t>(100,0.9,0.9)</a:t>
            </a: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A364EF8-DDAC-46A3-B485-3DABE1A6DEF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3175"/>
            <a:ext cx="2289175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191135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168650"/>
            <a:ext cx="2505075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924425"/>
            <a:ext cx="2055812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388" y="5949950"/>
            <a:ext cx="4572000" cy="2762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200">
                <a:latin typeface="Malgun Gothic" pitchFamily="34" charset="-127"/>
                <a:ea typeface="Malgun Gothic" pitchFamily="34" charset="-127"/>
              </a:rPr>
              <a:t>See also </a:t>
            </a:r>
            <a:r>
              <a:rPr lang="en-US" altLang="ko-KR" sz="1200">
                <a:latin typeface="Malgun Gothic" pitchFamily="34" charset="-127"/>
                <a:ea typeface="Malgun Gothic" pitchFamily="34" charset="-127"/>
                <a:hlinkClick r:id="rId6"/>
              </a:rPr>
              <a:t>http://networkx.lanl.gov/reference/generators.html</a:t>
            </a:r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6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2253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Directed Graphs</a:t>
            </a:r>
          </a:p>
          <a:p>
            <a:pPr lvl="1"/>
            <a:r>
              <a:rPr lang="en-US" altLang="ko-KR" smtClean="0"/>
              <a:t>“DiGraph” class provides additional methods specific to directed edges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dg=net.DiGraph()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dg.add_weighted_edges_from([(1,2,0.5), (3,1,0.75), (3,2,0.1)])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smtClean="0">
                <a:solidFill>
                  <a:srgbClr val="0070C0"/>
                </a:solidFill>
              </a:rPr>
              <a:t> dg.in_degree(2)</a:t>
            </a:r>
          </a:p>
          <a:p>
            <a:pPr lvl="3"/>
            <a:r>
              <a:rPr lang="en-US" altLang="ko-KR" sz="1400" smtClean="0"/>
              <a:t>2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smtClean="0">
                <a:solidFill>
                  <a:srgbClr val="0070C0"/>
                </a:solidFill>
              </a:rPr>
              <a:t> dg.out_degree(3)</a:t>
            </a:r>
          </a:p>
          <a:p>
            <a:pPr lvl="3"/>
            <a:r>
              <a:rPr lang="en-US" altLang="ko-KR" sz="1400" smtClean="0"/>
              <a:t>2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dg.out_degree(1, weight='weight')</a:t>
            </a:r>
          </a:p>
          <a:p>
            <a:pPr lvl="3"/>
            <a:r>
              <a:rPr lang="en-US" altLang="ko-KR" sz="1400" smtClean="0"/>
              <a:t>0.5</a:t>
            </a:r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dg.degree(1, weight='weight')</a:t>
            </a:r>
          </a:p>
          <a:p>
            <a:pPr lvl="3"/>
            <a:r>
              <a:rPr lang="en-US" altLang="ko-KR" sz="1400" smtClean="0"/>
              <a:t>1.25</a:t>
            </a:r>
            <a:endParaRPr lang="en-US" altLang="ko-KR" smtClean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672D331-BDC0-4FD0-B238-40F740AD2562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781300"/>
            <a:ext cx="198596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738"/>
            <a:ext cx="8229600" cy="561975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600" dirty="0" smtClean="0">
                <a:ea typeface="굴림" pitchFamily="-84" charset="-127"/>
              </a:rPr>
              <a:t>Graph Analyzing with </a:t>
            </a:r>
            <a:r>
              <a:rPr lang="en-US" altLang="ko-KR" sz="2600" dirty="0" err="1" smtClean="0">
                <a:ea typeface="굴림" pitchFamily="-84" charset="-127"/>
              </a:rPr>
              <a:t>NetworkX</a:t>
            </a:r>
            <a:r>
              <a:rPr lang="en-US" altLang="ko-KR" sz="2600" dirty="0" smtClean="0">
                <a:ea typeface="굴림" pitchFamily="-84" charset="-127"/>
              </a:rPr>
              <a:t> on python</a:t>
            </a:r>
            <a:br>
              <a:rPr lang="en-US" altLang="ko-KR" sz="2600" dirty="0" smtClean="0">
                <a:ea typeface="굴림" pitchFamily="-84" charset="-127"/>
              </a:rPr>
            </a:br>
            <a:r>
              <a:rPr lang="en-US" altLang="ko-KR" sz="2600" dirty="0" smtClean="0">
                <a:ea typeface="굴림" pitchFamily="-84" charset="-127"/>
              </a:rPr>
              <a:t/>
            </a:r>
            <a:br>
              <a:rPr lang="en-US" altLang="ko-KR" sz="2600" dirty="0" smtClean="0">
                <a:ea typeface="굴림" pitchFamily="-84" charset="-127"/>
              </a:rPr>
            </a:br>
            <a:r>
              <a:rPr lang="en-US" altLang="ko-KR" sz="1600" dirty="0" smtClean="0">
                <a:ea typeface="굴림" pitchFamily="-84" charset="-127"/>
              </a:rPr>
              <a:t>[reference] http://networkx.github.com/documentation/latest/tutorial/index.html</a:t>
            </a:r>
            <a:endParaRPr lang="ko-KR" altLang="en-US" sz="2600" dirty="0" smtClean="0"/>
          </a:p>
        </p:txBody>
      </p:sp>
      <p:sp>
        <p:nvSpPr>
          <p:cNvPr id="512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5FC0A59F-C351-4DBC-BE2C-B0FC9EBE39E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7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2355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Directed Graphs</a:t>
            </a:r>
          </a:p>
          <a:p>
            <a:pPr lvl="1"/>
            <a:r>
              <a:rPr lang="en-US" altLang="ko-KR" smtClean="0"/>
              <a:t>“DiGraph” class provides additional methods specific to directed edges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4F81BD"/>
                </a:solidFill>
              </a:rPr>
              <a:t>dg.predecessors(2)</a:t>
            </a:r>
          </a:p>
          <a:p>
            <a:pPr lvl="3"/>
            <a:r>
              <a:rPr lang="en-US" altLang="ko-KR" sz="1400" smtClean="0"/>
              <a:t>[1, 3]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chemeClr val="accent1"/>
                </a:solidFill>
              </a:rPr>
              <a:t>dg.predecessors(3)</a:t>
            </a:r>
          </a:p>
          <a:p>
            <a:pPr lvl="3"/>
            <a:r>
              <a:rPr lang="en-US" altLang="ko-KR" sz="1400" smtClean="0"/>
              <a:t>[]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smtClean="0">
                <a:solidFill>
                  <a:srgbClr val="0070C0"/>
                </a:solidFill>
              </a:rPr>
              <a:t> dg.successors(1)</a:t>
            </a:r>
          </a:p>
          <a:p>
            <a:pPr lvl="3"/>
            <a:r>
              <a:rPr lang="en-US" altLang="ko-KR" sz="1400" smtClean="0"/>
              <a:t>[2]</a:t>
            </a:r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dg.neighbors(1) </a:t>
            </a:r>
            <a:r>
              <a:rPr lang="en-US" altLang="ko-KR" smtClean="0"/>
              <a:t>(equivalent to dg.successors())</a:t>
            </a:r>
            <a:endParaRPr lang="en-US" altLang="ko-KR" smtClean="0">
              <a:solidFill>
                <a:srgbClr val="0070C0"/>
              </a:solidFill>
            </a:endParaRPr>
          </a:p>
          <a:p>
            <a:pPr lvl="3"/>
            <a:r>
              <a:rPr lang="en-US" altLang="ko-KR" sz="1400" smtClean="0"/>
              <a:t>[2]</a:t>
            </a:r>
          </a:p>
          <a:p>
            <a:pPr lvl="3"/>
            <a:endParaRPr lang="en-US" altLang="ko-KR" sz="1400" smtClean="0"/>
          </a:p>
          <a:p>
            <a:pPr lvl="1"/>
            <a:r>
              <a:rPr lang="en-US" altLang="ko-KR" smtClean="0"/>
              <a:t>If you want to treat a directed graph as undirected for some measurement you should probably convert it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h = net.Graph(dg)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0C403AB7-D6AD-4672-B81F-846FAB64E341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20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1916113"/>
            <a:ext cx="198437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2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2457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Multigraphs</a:t>
            </a:r>
          </a:p>
          <a:p>
            <a:pPr lvl="1"/>
            <a:r>
              <a:rPr lang="en-US" altLang="ko-KR" smtClean="0"/>
              <a:t>“MultiGraph” and “MultiDiGraph” classes allow you to add the same edge twice between any pair of nodes, possibly with different edge data.</a:t>
            </a:r>
          </a:p>
          <a:p>
            <a:pPr lvl="1"/>
            <a:r>
              <a:rPr lang="en-US" altLang="ko-KR" smtClean="0"/>
              <a:t>These can be powerful for some applications, but many algorithms (e.g., shortest path) are not well defined on such graphs.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mg=net.MultiGraph()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mg.add_weighted_edges_from([(1,2,.5), (1,2,.75), (2,3,.5), (3,1,0.1)])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smtClean="0">
                <a:solidFill>
                  <a:srgbClr val="0070C0"/>
                </a:solidFill>
              </a:rPr>
              <a:t> mg.degree(weight='weight')</a:t>
            </a:r>
          </a:p>
          <a:p>
            <a:pPr lvl="3"/>
            <a:r>
              <a:rPr lang="en-US" altLang="ko-KR" sz="1400" smtClean="0"/>
              <a:t>{1: 1.35, 2: 1.75, 3: 0.6}</a:t>
            </a:r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9F6176F-18F2-4E22-AB91-E897ACCB73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21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제목 1"/>
          <p:cNvSpPr>
            <a:spLocks noGrp="1"/>
          </p:cNvSpPr>
          <p:nvPr>
            <p:ph type="title"/>
          </p:nvPr>
        </p:nvSpPr>
        <p:spPr>
          <a:xfrm>
            <a:off x="457200" y="2852738"/>
            <a:ext cx="8229600" cy="561975"/>
          </a:xfrm>
        </p:spPr>
        <p:txBody>
          <a:bodyPr/>
          <a:lstStyle/>
          <a:p>
            <a:pPr algn="r"/>
            <a:r>
              <a:rPr lang="en-US" altLang="ko-KR" sz="2900" smtClean="0">
                <a:ea typeface="굴림" pitchFamily="-84" charset="-127"/>
              </a:rPr>
              <a:t>Case Study1. Twitter</a:t>
            </a:r>
            <a:endParaRPr lang="ko-KR" altLang="en-US" sz="2900" smtClean="0"/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5FFD332-F89F-454C-8852-FD37F8D2A71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Tweepy</a:t>
            </a:r>
          </a:p>
        </p:txBody>
      </p:sp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 smtClean="0"/>
              <a:t>Tweepy</a:t>
            </a:r>
          </a:p>
          <a:p>
            <a:pPr lvl="1"/>
            <a:r>
              <a:rPr lang="en-US" altLang="ko-KR" smtClean="0"/>
              <a:t>A Python wrapper around the Twitter API</a:t>
            </a:r>
          </a:p>
          <a:p>
            <a:pPr lvl="2"/>
            <a:r>
              <a:rPr lang="en-US" altLang="ko-KR" smtClean="0"/>
              <a:t>This library provides a pure Python interface for the Twitter API</a:t>
            </a:r>
          </a:p>
          <a:p>
            <a:pPr lvl="1"/>
            <a:r>
              <a:rPr lang="en-US" altLang="ko-KR" smtClean="0">
                <a:hlinkClick r:id="rId2"/>
              </a:rPr>
              <a:t>https://github.com/tweepy/tweepy</a:t>
            </a:r>
            <a:endParaRPr lang="en-US" altLang="ko-KR" smtClean="0"/>
          </a:p>
          <a:p>
            <a:pPr lvl="1"/>
            <a:r>
              <a:rPr lang="en-US" altLang="ko-KR" smtClean="0"/>
              <a:t>Install</a:t>
            </a:r>
          </a:p>
          <a:p>
            <a:pPr lvl="2"/>
            <a:r>
              <a:rPr lang="en-US" altLang="ko-KR" smtClean="0"/>
              <a:t>Install tweepy:</a:t>
            </a:r>
          </a:p>
          <a:p>
            <a:pPr lvl="3"/>
            <a:r>
              <a:rPr lang="en-US" altLang="ko-KR" sz="1400" smtClean="0"/>
              <a:t>&gt;&gt;&gt; </a:t>
            </a:r>
            <a:r>
              <a:rPr lang="en-US" altLang="ko-KR" sz="1400" smtClean="0">
                <a:solidFill>
                  <a:srgbClr val="0070C0"/>
                </a:solidFill>
              </a:rPr>
              <a:t>easy_install tweepy</a:t>
            </a:r>
          </a:p>
          <a:p>
            <a:pPr lvl="3"/>
            <a:endParaRPr lang="en-US" altLang="ko-KR" smtClean="0">
              <a:solidFill>
                <a:srgbClr val="0070C0"/>
              </a:solidFill>
            </a:endParaRPr>
          </a:p>
        </p:txBody>
      </p:sp>
      <p:sp>
        <p:nvSpPr>
          <p:cNvPr id="3072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D3255F6C-F9A1-437F-942A-9EEAC4039A43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Twitter Authentication</a:t>
            </a:r>
          </a:p>
        </p:txBody>
      </p:sp>
      <p:sp>
        <p:nvSpPr>
          <p:cNvPr id="3174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Twitter Authentication</a:t>
            </a:r>
          </a:p>
          <a:p>
            <a:pPr lvl="1"/>
            <a:r>
              <a:rPr lang="en-US" altLang="ko-KR" smtClean="0"/>
              <a:t>Oauth Application Registration: </a:t>
            </a:r>
          </a:p>
          <a:p>
            <a:pPr lvl="2"/>
            <a:r>
              <a:rPr lang="en-US" altLang="ko-KR" smtClean="0">
                <a:hlinkClick r:id="rId2"/>
              </a:rPr>
              <a:t>http://twitter.com/oauth_clients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My applications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Create a new application</a:t>
            </a: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E7A481BE-5461-4AF6-835A-D7CEF0EC5612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81075"/>
            <a:ext cx="3217863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79763"/>
            <a:ext cx="61214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037013"/>
            <a:ext cx="507206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0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Twitter Authentication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 smtClean="0"/>
              <a:t>Twitter Authentication</a:t>
            </a:r>
          </a:p>
          <a:p>
            <a:pPr lvl="1"/>
            <a:r>
              <a:rPr lang="en-US" altLang="ko-KR" smtClean="0"/>
              <a:t>New Application Description</a:t>
            </a:r>
          </a:p>
        </p:txBody>
      </p:sp>
      <p:sp>
        <p:nvSpPr>
          <p:cNvPr id="3277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4741DD6E-4CEF-44D7-94C7-973EC1A05CA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40" y="2060848"/>
            <a:ext cx="4483680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Twitter Authentication</a:t>
            </a:r>
          </a:p>
        </p:txBody>
      </p:sp>
      <p:sp>
        <p:nvSpPr>
          <p:cNvPr id="3379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Twitter Authentication</a:t>
            </a:r>
          </a:p>
          <a:p>
            <a:pPr lvl="1"/>
            <a:r>
              <a:rPr lang="en-US" altLang="ko-KR" smtClean="0"/>
              <a:t>Settings </a:t>
            </a:r>
            <a:r>
              <a:rPr lang="en-US" altLang="ko-KR" smtClean="0">
                <a:sym typeface="Wingdings" pitchFamily="2" charset="2"/>
              </a:rPr>
              <a:t> Application Type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/>
              <a:t>Details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en-US" altLang="ko-KR" smtClean="0"/>
              <a:t>Create Access Token</a:t>
            </a:r>
          </a:p>
          <a:p>
            <a:pPr lvl="1"/>
            <a:endParaRPr lang="en-US" altLang="ko-KR" smtClean="0"/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69D4CBDF-32EC-441D-8FD4-D4B175B4B96B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6324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2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4560888"/>
            <a:ext cx="6300787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2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Twitter Rate Limiting</a:t>
            </a:r>
            <a:endParaRPr lang="ko-KR" altLang="en-US" sz="2900" smtClean="0"/>
          </a:p>
        </p:txBody>
      </p:sp>
      <p:sp>
        <p:nvSpPr>
          <p:cNvPr id="3481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Twitter REST API Rate Limiting in v1.1</a:t>
            </a:r>
          </a:p>
          <a:p>
            <a:pPr lvl="1"/>
            <a:r>
              <a:rPr lang="en-US" altLang="ko-KR" b="1" smtClean="0"/>
              <a:t>Refer to </a:t>
            </a:r>
            <a:r>
              <a:rPr lang="en-US" altLang="ko-KR" b="1" smtClean="0">
                <a:hlinkClick r:id="rId2"/>
              </a:rPr>
              <a:t>https://dev.twitter.com/docs/rate-limiting/1.1</a:t>
            </a:r>
            <a:endParaRPr lang="en-US" altLang="ko-KR" b="1" smtClean="0"/>
          </a:p>
          <a:p>
            <a:pPr lvl="1"/>
            <a:r>
              <a:rPr lang="en-US" altLang="ko-KR" b="1" smtClean="0"/>
              <a:t>Per User</a:t>
            </a:r>
          </a:p>
          <a:p>
            <a:pPr lvl="2"/>
            <a:r>
              <a:rPr lang="en-US" altLang="ko-KR" smtClean="0"/>
              <a:t>per access token in your control</a:t>
            </a:r>
          </a:p>
          <a:p>
            <a:pPr lvl="1"/>
            <a:r>
              <a:rPr lang="en-US" altLang="ko-KR" b="1" smtClean="0"/>
              <a:t>15 Minute Windows</a:t>
            </a:r>
          </a:p>
          <a:p>
            <a:pPr lvl="2"/>
            <a:r>
              <a:rPr lang="en-US" altLang="ko-KR" smtClean="0"/>
              <a:t>all 1.1 endpoints require authentication</a:t>
            </a:r>
          </a:p>
          <a:p>
            <a:pPr lvl="2"/>
            <a:r>
              <a:rPr lang="en-US" altLang="ko-KR" smtClean="0"/>
              <a:t>per-method request limits</a:t>
            </a:r>
          </a:p>
          <a:p>
            <a:pPr lvl="2"/>
            <a:r>
              <a:rPr lang="en-US" altLang="ko-KR" smtClean="0"/>
              <a:t>two initial buckets available for GET requests: </a:t>
            </a:r>
          </a:p>
          <a:p>
            <a:pPr lvl="3"/>
            <a:r>
              <a:rPr lang="en-US" altLang="ko-KR" sz="1400" smtClean="0"/>
              <a:t>15 calls every 15 minutes</a:t>
            </a:r>
          </a:p>
          <a:p>
            <a:pPr lvl="3"/>
            <a:r>
              <a:rPr lang="en-US" altLang="ko-KR" sz="1400" smtClean="0"/>
              <a:t>180 calls every 15 minutes</a:t>
            </a:r>
          </a:p>
          <a:p>
            <a:pPr lvl="3"/>
            <a:r>
              <a:rPr lang="en-US" altLang="ko-KR" sz="1400" smtClean="0"/>
              <a:t>Details: </a:t>
            </a:r>
            <a:r>
              <a:rPr lang="en-US" altLang="ko-KR" sz="1400" smtClean="0">
                <a:hlinkClick r:id="rId3"/>
              </a:rPr>
              <a:t>https://dev.twitter.com/docs/rate-limiting/1.1/limits</a:t>
            </a:r>
            <a:endParaRPr lang="en-US" altLang="ko-KR" smtClean="0"/>
          </a:p>
          <a:p>
            <a:pPr lvl="1"/>
            <a:r>
              <a:rPr lang="en-US" altLang="ko-KR" b="1" smtClean="0"/>
              <a:t>Three Values related to Rate Limit</a:t>
            </a:r>
          </a:p>
          <a:p>
            <a:pPr lvl="2"/>
            <a:r>
              <a:rPr lang="en-US" altLang="ko-KR" smtClean="0"/>
              <a:t>Limit</a:t>
            </a:r>
          </a:p>
          <a:p>
            <a:pPr lvl="3"/>
            <a:r>
              <a:rPr lang="en-US" altLang="ko-KR" sz="1400" smtClean="0"/>
              <a:t>the rate limit ceiling for that given request</a:t>
            </a:r>
          </a:p>
          <a:p>
            <a:pPr lvl="2"/>
            <a:r>
              <a:rPr lang="en-US" altLang="ko-KR" smtClean="0"/>
              <a:t>Remaining</a:t>
            </a:r>
          </a:p>
          <a:p>
            <a:pPr lvl="3"/>
            <a:r>
              <a:rPr lang="en-US" altLang="ko-KR" sz="1400" smtClean="0"/>
              <a:t>the number of requests left for the 15 minute window</a:t>
            </a:r>
          </a:p>
          <a:p>
            <a:pPr lvl="2"/>
            <a:r>
              <a:rPr lang="en-US" altLang="ko-KR" smtClean="0"/>
              <a:t>Reset</a:t>
            </a:r>
          </a:p>
          <a:p>
            <a:pPr lvl="3"/>
            <a:r>
              <a:rPr lang="en-US" altLang="ko-KR" sz="1400" smtClean="0"/>
              <a:t>the remaining window before the rate limit resets in UTC epoch seconds</a:t>
            </a:r>
            <a:endParaRPr lang="ko-KR" altLang="en-US" sz="1400" smtClean="0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BD80DB7-7C7D-4424-B303-BCDA3CF08DC7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52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Read Nodes and Edges from Twitter</a:t>
            </a:r>
          </a:p>
        </p:txBody>
      </p:sp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 smtClean="0"/>
              <a:t>My Friends &amp; My Followers</a:t>
            </a:r>
          </a:p>
          <a:p>
            <a:pPr lvl="1"/>
            <a:r>
              <a:rPr lang="en-US" altLang="ko-KR" smtClean="0"/>
              <a:t>Fetches my neighbors (ego network)</a:t>
            </a:r>
          </a:p>
          <a:p>
            <a:pPr lvl="1"/>
            <a:endParaRPr lang="en-US" altLang="ko-KR" smtClean="0"/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9F61042-A3AC-4191-BDFC-13B675D564DF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288" y="1773238"/>
            <a:ext cx="8424862" cy="42481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# yhhan's twitter ID = 60838213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tweepy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networkx as net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matplotlib.pyplot as plt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auth = tweepy.OAuthHandler(consumer_key=‘xxxxxxxxxxxxx', consumer_secret=‘xxxxxxxxxxxxx')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auth.set_access_token(key=‘xxxxx', secret=‘xxxxxxxxx')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api = tweepy.API(auth)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me = api.me()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id is %d" %me.id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name is %s" %me.name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screen name is %s" %me.screen_name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time zone is %s" %me.time_zone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language is %s" %me.lang</a:t>
            </a:r>
          </a:p>
        </p:txBody>
      </p:sp>
      <p:sp>
        <p:nvSpPr>
          <p:cNvPr id="35846" name="직사각형 10"/>
          <p:cNvSpPr>
            <a:spLocks noChangeArrowheads="1"/>
          </p:cNvSpPr>
          <p:nvPr/>
        </p:nvSpPr>
        <p:spPr bwMode="auto">
          <a:xfrm>
            <a:off x="7283450" y="1403350"/>
            <a:ext cx="153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800">
                <a:latin typeface="Malgun Gothic" pitchFamily="34" charset="-127"/>
                <a:ea typeface="Malgun Gothic" pitchFamily="34" charset="-127"/>
              </a:rPr>
              <a:t>mytweepy.py</a:t>
            </a:r>
            <a:endParaRPr lang="ko-KR" altLang="en-US" sz="180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6146" name="내용 개체 틀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25680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Let us create a simple graph in figure 1.1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&gt;&gt;&gt; %run figure1.1.py</a:t>
            </a:r>
          </a:p>
          <a:p>
            <a:pPr lvl="1"/>
            <a:endParaRPr lang="en-US" altLang="ko-KR" dirty="0" smtClean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30A813C2-983E-422E-B3BE-47022E59CED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524000"/>
            <a:ext cx="7705725" cy="397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import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networkx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 as net</a:t>
            </a: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import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matplotlib.pyplot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 as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</a:t>
            </a:r>
            <a:endParaRPr lang="en-US" altLang="ko-KR" sz="1200" dirty="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g=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net.Graph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(1,2)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(1,3)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(1,4)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(2,3)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(3,4)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(4,5)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(4,6)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(5,6)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(5,7)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(6,7)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(6,8)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(7,8)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(7,9)</a:t>
            </a: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#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g.add_edges_from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([(1,2), (1,3), (1,4), (2,3), (3,4), (4,5), (4,6), (5,6), (5,7), (5,8), (6,7), (6,8), (7,8), (7,9)])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net.draw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(g)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plt.show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plt.savefig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("figure1.1.png")</a:t>
            </a:r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7135813" y="1155700"/>
            <a:ext cx="1397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800">
                <a:latin typeface="Malgun Gothic" pitchFamily="34" charset="-127"/>
                <a:ea typeface="Malgun Gothic" pitchFamily="34" charset="-127"/>
              </a:rPr>
              <a:t>figure1.1.py</a:t>
            </a:r>
            <a:endParaRPr lang="ko-KR" altLang="en-US" sz="180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03400"/>
            <a:ext cx="342265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1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717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Get the information of a graph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g.number_of_edges() </a:t>
            </a:r>
            <a:r>
              <a:rPr lang="en-US" altLang="ko-KR" sz="1600" smtClean="0"/>
              <a:t>(=</a:t>
            </a:r>
            <a:r>
              <a:rPr lang="en-US" altLang="ko-KR" sz="1600" smtClean="0">
                <a:solidFill>
                  <a:srgbClr val="0070C0"/>
                </a:solidFill>
              </a:rPr>
              <a:t>g.size()</a:t>
            </a:r>
            <a:r>
              <a:rPr lang="en-US" altLang="ko-KR" sz="1600" smtClean="0"/>
              <a:t>)</a:t>
            </a:r>
          </a:p>
          <a:p>
            <a:pPr lvl="2"/>
            <a:r>
              <a:rPr lang="en-US" altLang="ko-KR" sz="1400" smtClean="0"/>
              <a:t>14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g.number_of_nodes() </a:t>
            </a:r>
            <a:r>
              <a:rPr lang="en-US" altLang="ko-KR" sz="1600" smtClean="0"/>
              <a:t>(=</a:t>
            </a:r>
            <a:r>
              <a:rPr lang="en-US" altLang="ko-KR" sz="1600" smtClean="0">
                <a:solidFill>
                  <a:srgbClr val="0070C0"/>
                </a:solidFill>
              </a:rPr>
              <a:t>len(g)</a:t>
            </a:r>
            <a:r>
              <a:rPr lang="en-US" altLang="ko-KR" sz="1600" smtClean="0"/>
              <a:t>)</a:t>
            </a:r>
          </a:p>
          <a:p>
            <a:pPr lvl="2"/>
            <a:r>
              <a:rPr lang="en-US" altLang="ko-KR" sz="1400" smtClean="0"/>
              <a:t>9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g.is_directed()</a:t>
            </a:r>
          </a:p>
          <a:p>
            <a:pPr lvl="2"/>
            <a:r>
              <a:rPr lang="en-US" altLang="ko-KR" sz="1400" smtClean="0"/>
              <a:t>False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g.is_multigraph()</a:t>
            </a:r>
          </a:p>
          <a:p>
            <a:pPr lvl="2"/>
            <a:r>
              <a:rPr lang="en-US" altLang="ko-KR" sz="1400" smtClean="0"/>
              <a:t>False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g.has_node(1)</a:t>
            </a:r>
          </a:p>
          <a:p>
            <a:pPr lvl="2"/>
            <a:r>
              <a:rPr lang="en-US" altLang="ko-KR" sz="1400" smtClean="0"/>
              <a:t>True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g.has_node(10)</a:t>
            </a:r>
          </a:p>
          <a:p>
            <a:pPr lvl="2"/>
            <a:r>
              <a:rPr lang="en-US" altLang="ko-KR" sz="1400" smtClean="0"/>
              <a:t>False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g.has_edge(4,5)</a:t>
            </a:r>
          </a:p>
          <a:p>
            <a:pPr lvl="2"/>
            <a:r>
              <a:rPr lang="en-US" altLang="ko-KR" sz="1400" smtClean="0"/>
              <a:t>True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g.has_edge(4,8)</a:t>
            </a:r>
          </a:p>
          <a:p>
            <a:pPr lvl="2"/>
            <a:r>
              <a:rPr lang="en-US" altLang="ko-KR" sz="1400" smtClean="0"/>
              <a:t>False</a:t>
            </a:r>
          </a:p>
          <a:p>
            <a:pPr lvl="1"/>
            <a:r>
              <a:rPr lang="en-US" altLang="ko-KR" sz="1600" smtClean="0"/>
              <a:t>&gt;&gt;&gt; </a:t>
            </a:r>
            <a:r>
              <a:rPr lang="en-US" altLang="ko-KR" sz="1600" smtClean="0">
                <a:solidFill>
                  <a:srgbClr val="0070C0"/>
                </a:solidFill>
              </a:rPr>
              <a:t>g.nodes()</a:t>
            </a:r>
          </a:p>
          <a:p>
            <a:pPr lvl="2"/>
            <a:r>
              <a:rPr lang="en-US" altLang="ko-KR" sz="1400" smtClean="0"/>
              <a:t>[1, 2, 3, 4, 5, 6, 7, 8, 9]</a:t>
            </a:r>
          </a:p>
          <a:p>
            <a:pPr lvl="1"/>
            <a:endParaRPr lang="en-US" altLang="ko-KR" sz="1600" smtClean="0"/>
          </a:p>
          <a:p>
            <a:pPr lvl="1"/>
            <a:endParaRPr lang="en-US" altLang="ko-KR" sz="1600" smtClean="0"/>
          </a:p>
        </p:txBody>
      </p:sp>
      <p:sp>
        <p:nvSpPr>
          <p:cNvPr id="717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7D4BBED6-8283-416E-ADCF-1BE0C0603A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771525"/>
            <a:ext cx="3228975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87900" y="3357563"/>
            <a:ext cx="3949700" cy="3354387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fr-FR" altLang="ko-KR" sz="1600">
                <a:latin typeface="Malgun Gothic" pitchFamily="34" charset="-127"/>
                <a:ea typeface="Malgun Gothic" pitchFamily="34" charset="-127"/>
              </a:rPr>
              <a:t>&gt;&gt;&gt; </a:t>
            </a:r>
            <a:r>
              <a:rPr lang="fr-FR" altLang="ko-KR" sz="1600">
                <a:solidFill>
                  <a:srgbClr val="0070C0"/>
                </a:solidFill>
                <a:latin typeface="Malgun Gothic" pitchFamily="34" charset="-127"/>
                <a:ea typeface="Malgun Gothic" pitchFamily="34" charset="-127"/>
              </a:rPr>
              <a:t>g.edges()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[(1, 2),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(1, 3),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(1, 4),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(2, 3),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(3, 4),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(4, 5),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(4, 6),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6),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7),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(6,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(6, 7),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(7,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(7, 9)]</a:t>
            </a:r>
          </a:p>
        </p:txBody>
      </p:sp>
    </p:spTree>
    <p:extLst>
      <p:ext uri="{BB962C8B-B14F-4D97-AF65-F5344CB8AC3E}">
        <p14:creationId xmlns:p14="http://schemas.microsoft.com/office/powerpoint/2010/main" val="16734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819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/>
              <a:t>Get the information of a graph (cont.)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g.adjacency_list()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g.neighbors(5)</a:t>
            </a:r>
          </a:p>
          <a:p>
            <a:pPr lvl="2"/>
            <a:r>
              <a:rPr lang="en-US" altLang="ko-KR" smtClean="0"/>
              <a:t>[8, 4, 6, 7]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dict((x, g.neighbors(x)) for x in g.nodes())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Get the degree of a node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g.degree(1)</a:t>
            </a:r>
          </a:p>
          <a:p>
            <a:pPr lvl="2"/>
            <a:r>
              <a:rPr lang="en-US" altLang="ko-KR" smtClean="0"/>
              <a:t>3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g.degree([1,2,3])</a:t>
            </a:r>
          </a:p>
          <a:p>
            <a:pPr lvl="2"/>
            <a:r>
              <a:rPr lang="en-US" altLang="ko-KR" smtClean="0"/>
              <a:t>{1: 3, 2: 2, 3: 3}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g.degree()</a:t>
            </a:r>
          </a:p>
          <a:p>
            <a:pPr lvl="2"/>
            <a:r>
              <a:rPr lang="en-US" altLang="ko-KR" smtClean="0"/>
              <a:t>{1: 3, 2: 2, 3: 3, 4: 4, 5: 4, 6: 4, 7: 4, 8: 3, 9: 1}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sorted(g.degree())</a:t>
            </a:r>
          </a:p>
          <a:p>
            <a:pPr lvl="2"/>
            <a:r>
              <a:rPr lang="en-US" altLang="ko-KR" smtClean="0"/>
              <a:t>[1, 2, 3, 4, 5, 6, 7, 8, 9]</a:t>
            </a:r>
          </a:p>
          <a:p>
            <a:pPr lvl="1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sorted(g.degree().values())</a:t>
            </a:r>
          </a:p>
          <a:p>
            <a:pPr lvl="2"/>
            <a:r>
              <a:rPr lang="en-US" altLang="ko-KR" smtClean="0"/>
              <a:t>[1, 2, 3, 3, 3, 4, 4, 4, 4]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0CC08680-47B7-446B-A4CD-9C20C27C035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836613"/>
            <a:ext cx="1400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2852738"/>
            <a:ext cx="32258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36613"/>
            <a:ext cx="1562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Attribute</a:t>
            </a:r>
          </a:p>
          <a:p>
            <a:pPr lvl="1"/>
            <a:r>
              <a:rPr lang="en-US" altLang="ko-KR" smtClean="0"/>
              <a:t>Graph Attributes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376092"/>
                </a:solidFill>
              </a:rPr>
              <a:t>g.graph</a:t>
            </a:r>
          </a:p>
          <a:p>
            <a:pPr lvl="3"/>
            <a:r>
              <a:rPr lang="en-US" altLang="ko-KR" smtClean="0"/>
              <a:t>{}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g.graph['caption']='Figure1.1. Simple Graph'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&gt;&gt;&gt;</a:t>
            </a:r>
            <a:r>
              <a:rPr lang="en-US" altLang="ko-KR" b="1" smtClean="0"/>
              <a:t> </a:t>
            </a:r>
            <a:r>
              <a:rPr lang="en-US" altLang="ko-KR" smtClean="0">
                <a:solidFill>
                  <a:srgbClr val="0070C0"/>
                </a:solidFill>
              </a:rPr>
              <a:t>g.graph</a:t>
            </a:r>
            <a:r>
              <a:rPr lang="en-US" altLang="ko-KR" smtClean="0"/>
              <a:t> </a:t>
            </a:r>
          </a:p>
          <a:p>
            <a:pPr lvl="3"/>
            <a:r>
              <a:rPr lang="en-US" altLang="ko-KR" sz="1400" smtClean="0"/>
              <a:t>{'caption': 'Figure1.1. Simple Graph'}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Node Attributes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g.add_node(1, time='5pm')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g.add_nodes_from([3,4], time='2pm')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g.node[1]</a:t>
            </a:r>
          </a:p>
          <a:p>
            <a:pPr lvl="3"/>
            <a:r>
              <a:rPr lang="en-US" altLang="ko-KR" sz="1400" smtClean="0"/>
              <a:t>{'time': '5pm'}</a:t>
            </a:r>
            <a:endParaRPr lang="en-US" altLang="ko-KR" smtClean="0"/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g.node[1]['room'] = 714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g.nodes(data=True)</a:t>
            </a:r>
          </a:p>
          <a:p>
            <a:pPr lvl="3"/>
            <a:r>
              <a:rPr lang="en-US" altLang="ko-KR" sz="1400" smtClean="0"/>
              <a:t>[(1, {'room': 714, 'time': '5pm'}), (2, {}), (3, {'time': '2pm'}), (4, {'time': '2pm'}), (5, {}), (6, {}), (7, {}), (8, {}), (9, {})]</a:t>
            </a:r>
            <a:endParaRPr lang="en-US" altLang="ko-KR" smtClean="0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9519BA0F-CDE3-4615-8A85-6E77636C594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 smtClean="0"/>
              <a:t>Attribute</a:t>
            </a:r>
          </a:p>
          <a:p>
            <a:pPr lvl="1"/>
            <a:r>
              <a:rPr lang="en-US" altLang="ko-KR" smtClean="0"/>
              <a:t>Edge Attributes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g.add_edge(1, 2, weight=4.7)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g.add_edges_from([(3, 4),(4, 5)], color='red')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g.add_edges_from([(1, 2, {'color':'blue'}), (2, 3, {'weight':8})])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g[1][2]['weight'] = 5.7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g.edge[1][2]['weight'] = 6.7</a:t>
            </a:r>
          </a:p>
          <a:p>
            <a:pPr lvl="2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g.edges(data=True)</a:t>
            </a:r>
          </a:p>
          <a:p>
            <a:pPr lvl="3"/>
            <a:r>
              <a:rPr lang="en-US" altLang="ko-KR" sz="1400" smtClean="0"/>
              <a:t>[(1, 2, {'color': 'blue', 'weight': 6.7}), (1, 3, {}), (1, 4, {}), (2, 3, {'weight': 8}), (3, 4, {'color': 'red'}), (4, 5, {'color': 'red'}), (4, 6, {}), (5, 8, {}), (5, 6, {}), (5, 7, {}), (6, 8, {}), (6, 7, {}), (7, 8, {}), (7, 9, {})]</a:t>
            </a: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F6186425-AEAC-4EA3-A269-CFD412FA1F13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Graph operation</a:t>
            </a:r>
            <a:endParaRPr lang="ko-KR" altLang="en-US" sz="29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Graph generators and graph operations</a:t>
            </a:r>
          </a:p>
          <a:p>
            <a:pPr lvl="1"/>
            <a:r>
              <a:rPr lang="en-US" altLang="ko-KR" smtClean="0"/>
              <a:t>Applying classic graph operations</a:t>
            </a:r>
          </a:p>
          <a:p>
            <a:pPr lvl="2"/>
            <a:r>
              <a:rPr lang="en-US" altLang="ko-KR" smtClean="0"/>
              <a:t>subgraph(g, nbunch) - induce subgraph of G on nodes in nbunch </a:t>
            </a:r>
          </a:p>
          <a:p>
            <a:pPr lvl="3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g3 = net.Graph()</a:t>
            </a:r>
          </a:p>
          <a:p>
            <a:pPr lvl="3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g3.add_path([0,1,2,3])</a:t>
            </a:r>
          </a:p>
          <a:p>
            <a:pPr lvl="3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h = g3.subgraph([0,1,2])</a:t>
            </a:r>
            <a:r>
              <a:rPr lang="en-US" altLang="ko-KR" smtClean="0"/>
              <a:t> </a:t>
            </a:r>
          </a:p>
          <a:p>
            <a:pPr lvl="3"/>
            <a:r>
              <a:rPr lang="en-US" altLang="ko-KR" smtClean="0"/>
              <a:t>&gt;&gt;&gt; </a:t>
            </a:r>
            <a:r>
              <a:rPr lang="en-US" altLang="ko-KR" smtClean="0">
                <a:solidFill>
                  <a:srgbClr val="0070C0"/>
                </a:solidFill>
              </a:rPr>
              <a:t>h.edges()</a:t>
            </a:r>
            <a:r>
              <a:rPr lang="en-US" altLang="ko-KR" smtClean="0"/>
              <a:t> </a:t>
            </a:r>
          </a:p>
          <a:p>
            <a:pPr lvl="4"/>
            <a:r>
              <a:rPr lang="en-US" altLang="ko-KR" smtClean="0"/>
              <a:t>[(0, 1), (1, 2)]</a:t>
            </a:r>
          </a:p>
          <a:p>
            <a:pPr lvl="2"/>
            <a:r>
              <a:rPr lang="en-US" altLang="ko-KR" smtClean="0"/>
              <a:t>union(g1, g2) - graph union </a:t>
            </a:r>
          </a:p>
          <a:p>
            <a:pPr lvl="2"/>
            <a:r>
              <a:rPr lang="en-US" altLang="ko-KR" smtClean="0"/>
              <a:t>disjoint_union(g1, g2) - graph union assuming all nodes are different </a:t>
            </a:r>
          </a:p>
          <a:p>
            <a:pPr lvl="2"/>
            <a:r>
              <a:rPr lang="en-US" altLang="ko-KR" smtClean="0"/>
              <a:t>cartesian_product(g1, g2) - return Cartesian product graph </a:t>
            </a:r>
          </a:p>
          <a:p>
            <a:pPr lvl="2"/>
            <a:r>
              <a:rPr lang="en-US" altLang="ko-KR" smtClean="0"/>
              <a:t>compose(g1, g2) - combine graphs identifying nodes common to both</a:t>
            </a:r>
          </a:p>
          <a:p>
            <a:pPr lvl="2"/>
            <a:r>
              <a:rPr lang="en-US" altLang="ko-KR" smtClean="0"/>
              <a:t>complement(g) - graph complement </a:t>
            </a:r>
          </a:p>
          <a:p>
            <a:pPr lvl="2"/>
            <a:r>
              <a:rPr lang="en-US" altLang="ko-KR" smtClean="0"/>
              <a:t>create_empty_copy(g) - return an empty copy of the same graph class</a:t>
            </a:r>
          </a:p>
          <a:p>
            <a:pPr lvl="2"/>
            <a:r>
              <a:rPr lang="en-US" altLang="ko-KR" smtClean="0"/>
              <a:t>convert_to_undirected(g) - return an undirected representation of G</a:t>
            </a:r>
          </a:p>
          <a:p>
            <a:pPr lvl="2"/>
            <a:r>
              <a:rPr lang="en-US" altLang="ko-KR" smtClean="0"/>
              <a:t>convert_to_directed(g) - return a directed representation of G</a:t>
            </a:r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4FD15BC-91D3-4279-AEB0-52FEA842D9D8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 smtClean="0"/>
              <a:t>Simple Graph Analysis</a:t>
            </a:r>
            <a:endParaRPr lang="ko-KR" altLang="en-US" sz="2900" smtClean="0"/>
          </a:p>
        </p:txBody>
      </p:sp>
      <p:sp>
        <p:nvSpPr>
          <p:cNvPr id="1229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Graph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Union</a:t>
            </a:r>
          </a:p>
          <a:p>
            <a:pPr lvl="1"/>
            <a:r>
              <a:rPr lang="en-US" altLang="ko-KR" dirty="0" smtClean="0"/>
              <a:t>Compose operation for two graphs, G and H</a:t>
            </a:r>
          </a:p>
          <a:p>
            <a:pPr lvl="2"/>
            <a:r>
              <a:rPr lang="en-US" altLang="ko-KR" dirty="0" smtClean="0"/>
              <a:t>Composition is the simple union of the node sets and edge sets. </a:t>
            </a:r>
          </a:p>
          <a:p>
            <a:pPr lvl="2"/>
            <a:r>
              <a:rPr lang="en-US" altLang="ko-KR" dirty="0" smtClean="0"/>
              <a:t>The node sets of G and H need not be disjoint.</a:t>
            </a:r>
          </a:p>
          <a:p>
            <a:pPr lvl="2"/>
            <a:r>
              <a:rPr lang="en-US" altLang="ko-KR" dirty="0" smtClean="0"/>
              <a:t>Attributes from H take precedent over attributes from G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import </a:t>
            </a:r>
            <a:r>
              <a:rPr lang="en-US" altLang="ko-KR" dirty="0" err="1" smtClean="0">
                <a:solidFill>
                  <a:srgbClr val="0070C0"/>
                </a:solidFill>
              </a:rPr>
              <a:t>networkx</a:t>
            </a:r>
            <a:r>
              <a:rPr lang="en-US" altLang="ko-KR" dirty="0" smtClean="0">
                <a:solidFill>
                  <a:srgbClr val="0070C0"/>
                </a:solidFill>
              </a:rPr>
              <a:t> as net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g1 = </a:t>
            </a:r>
            <a:r>
              <a:rPr lang="en-US" altLang="ko-KR" dirty="0" err="1" smtClean="0">
                <a:solidFill>
                  <a:srgbClr val="0070C0"/>
                </a:solidFill>
              </a:rPr>
              <a:t>net.Graph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g2 = </a:t>
            </a:r>
            <a:r>
              <a:rPr lang="en-US" altLang="ko-KR" dirty="0" err="1" smtClean="0">
                <a:solidFill>
                  <a:srgbClr val="0070C0"/>
                </a:solidFill>
              </a:rPr>
              <a:t>net.Graph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g1.add_edge(1,2)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g2.add_edge(2,3)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smtClean="0">
                <a:solidFill>
                  <a:srgbClr val="0070C0"/>
                </a:solidFill>
              </a:rPr>
              <a:t>g3 = </a:t>
            </a:r>
            <a:r>
              <a:rPr lang="en-US" altLang="ko-KR" dirty="0" err="1" smtClean="0">
                <a:solidFill>
                  <a:srgbClr val="0070C0"/>
                </a:solidFill>
              </a:rPr>
              <a:t>net.compose</a:t>
            </a:r>
            <a:r>
              <a:rPr lang="en-US" altLang="ko-KR" dirty="0" smtClean="0">
                <a:solidFill>
                  <a:srgbClr val="0070C0"/>
                </a:solidFill>
              </a:rPr>
              <a:t>(g1, g2)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net.draw</a:t>
            </a:r>
            <a:r>
              <a:rPr lang="en-US" altLang="ko-KR" dirty="0" smtClean="0">
                <a:solidFill>
                  <a:srgbClr val="0070C0"/>
                </a:solidFill>
              </a:rPr>
              <a:t>(g3)</a:t>
            </a:r>
          </a:p>
          <a:p>
            <a:pPr lvl="2"/>
            <a:r>
              <a:rPr lang="en-US" altLang="ko-KR" dirty="0" smtClean="0"/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plt.show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See also</a:t>
            </a:r>
          </a:p>
          <a:p>
            <a:pPr lvl="3"/>
            <a:r>
              <a:rPr lang="en-US" altLang="ko-KR" sz="1400" dirty="0" err="1" smtClean="0"/>
              <a:t>net.union</a:t>
            </a:r>
            <a:r>
              <a:rPr lang="en-US" altLang="ko-KR" sz="1400" dirty="0" smtClean="0"/>
              <a:t>(G1,G2)            </a:t>
            </a:r>
          </a:p>
          <a:p>
            <a:pPr lvl="3"/>
            <a:r>
              <a:rPr lang="en-US" altLang="ko-KR" sz="1400" dirty="0" err="1" smtClean="0"/>
              <a:t>net.uniondisjoint_union</a:t>
            </a:r>
            <a:r>
              <a:rPr lang="en-US" altLang="ko-KR" sz="1400" dirty="0" smtClean="0"/>
              <a:t>(G1,G2)    </a:t>
            </a:r>
          </a:p>
          <a:p>
            <a:pPr lvl="3"/>
            <a:r>
              <a:rPr lang="en-US" altLang="ko-KR" sz="1400" dirty="0" err="1" smtClean="0"/>
              <a:t>net.cartesian_product</a:t>
            </a:r>
            <a:r>
              <a:rPr lang="en-US" altLang="ko-KR" sz="1400" dirty="0" smtClean="0"/>
              <a:t>(G1,G2) </a:t>
            </a:r>
          </a:p>
          <a:p>
            <a:pPr lvl="3"/>
            <a:r>
              <a:rPr lang="en-US" altLang="ko-KR" sz="1400" dirty="0" err="1" smtClean="0"/>
              <a:t>net.compose</a:t>
            </a:r>
            <a:r>
              <a:rPr lang="en-US" altLang="ko-KR" sz="1400" dirty="0" smtClean="0"/>
              <a:t>(G1,G2)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564DA8A-116A-443D-9080-D881E8D1D22C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08275"/>
            <a:ext cx="42592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2400</Words>
  <Application>Microsoft Office PowerPoint</Application>
  <PresentationFormat>Экран (4:3)</PresentationFormat>
  <Paragraphs>439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Визуализация данных</vt:lpstr>
      <vt:lpstr>Graph Analyzing with NetworkX on python  [reference] http://networkx.github.com/documentation/latest/tutorial/index.html</vt:lpstr>
      <vt:lpstr>Simple Graph Analysis</vt:lpstr>
      <vt:lpstr>Simple Graph Analysis</vt:lpstr>
      <vt:lpstr>Simple Graph Analysis</vt:lpstr>
      <vt:lpstr>Simple Graph Analysis</vt:lpstr>
      <vt:lpstr>Simple Graph Analysis</vt:lpstr>
      <vt:lpstr>Graph operation</vt:lpstr>
      <vt:lpstr>Simple Graph Analysis</vt:lpstr>
      <vt:lpstr>Simple Graph Analysis</vt:lpstr>
      <vt:lpstr>Shortest Path vs. Dijkstra Path</vt:lpstr>
      <vt:lpstr>Shortest Path vs. Dijkstra Path</vt:lpstr>
      <vt:lpstr>Shortest Path vs. Dijkstra Path</vt:lpstr>
      <vt:lpstr>Shortest Path vs. Dijkstra Path</vt:lpstr>
      <vt:lpstr>Graph Features</vt:lpstr>
      <vt:lpstr>Simple Graph Analysis</vt:lpstr>
      <vt:lpstr>Simple Graph Analysis</vt:lpstr>
      <vt:lpstr>Simple Graph Analysis</vt:lpstr>
      <vt:lpstr>Simple Graph Analysis</vt:lpstr>
      <vt:lpstr>Simple Graph Analysis</vt:lpstr>
      <vt:lpstr>Simple Graph Analysis</vt:lpstr>
      <vt:lpstr>Case Study1. Twitter</vt:lpstr>
      <vt:lpstr>Tweepy</vt:lpstr>
      <vt:lpstr>Twitter Authentication</vt:lpstr>
      <vt:lpstr>Twitter Authentication</vt:lpstr>
      <vt:lpstr>Twitter Authentication</vt:lpstr>
      <vt:lpstr>Twitter Rate Limiting</vt:lpstr>
      <vt:lpstr>Read Nodes and Edges from Twitter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73</cp:revision>
  <dcterms:created xsi:type="dcterms:W3CDTF">2018-02-06T20:44:58Z</dcterms:created>
  <dcterms:modified xsi:type="dcterms:W3CDTF">2018-03-09T13:30:10Z</dcterms:modified>
</cp:coreProperties>
</file>