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20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1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40D3C-F392-44D8-B928-DA25DF79A54A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A2814-39EB-4922-912D-25C8F49F8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7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F4C9-F4B7-43A4-B310-51E45864E80C}" type="datetime1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CDE4-BC2F-402A-B10F-8267098E7949}" type="datetime1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A858-99EB-459D-B42A-05BA2313351E}" type="datetime1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77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82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154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00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7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388-D89E-40B2-A8EF-780FAE5592A6}" type="datetime1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D790-675F-41C3-B6E9-24A0A2A2B557}" type="datetime1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64C-6939-4072-8144-2B2050C2D2F5}" type="datetime1">
              <a:rPr lang="ru-RU" smtClean="0"/>
              <a:t>04.04.2018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DA29-21D0-4220-BE8F-B1468D846737}" type="datetime1">
              <a:rPr lang="ru-RU" smtClean="0"/>
              <a:t>04.04.2018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80C7-D9DC-456A-BAA1-E75EFF37D441}" type="datetime1">
              <a:rPr lang="ru-RU" smtClean="0"/>
              <a:t>04.04.2018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8C3-17A1-4C76-B194-DC960897ECE1}" type="datetime1">
              <a:rPr lang="ru-RU" smtClean="0"/>
              <a:t>04.04.2018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B2FC-B187-4F4B-8E6A-2A3DB1F6EE8D}" type="datetime1">
              <a:rPr lang="ru-RU" smtClean="0"/>
              <a:t>04.04.2018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8D39-9C61-4F99-B29D-47796DBE0567}" type="datetime1">
              <a:rPr lang="ru-RU" smtClean="0"/>
              <a:t>04.04.2018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0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B6D9-58B2-4691-BA21-D4DEEC2F2928}" type="datetime1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hyperlink" Target="http://www.cs.nyu.edu/~roweis/lle/papers/lleintro.pdf" TargetMode="External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jpg"/><Relationship Id="rId7" Type="http://schemas.openxmlformats.org/officeDocument/2006/relationships/image" Target="../media/image5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8.jpg"/><Relationship Id="rId5" Type="http://schemas.openxmlformats.org/officeDocument/2006/relationships/image" Target="../media/image57.jpg"/><Relationship Id="rId10" Type="http://schemas.openxmlformats.org/officeDocument/2006/relationships/image" Target="../media/image62.png"/><Relationship Id="rId4" Type="http://schemas.openxmlformats.org/officeDocument/2006/relationships/image" Target="../media/image56.jpg"/><Relationship Id="rId9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sdJgEwMin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istill.pub/2016/misread-tsn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3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istill.pub/2016/misread-tsne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.tudelft.nl/19j49/t-SNE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toronto.edu/~hinton/csc2535/lectures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module-sklearn.manifol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jpg"/><Relationship Id="rId4" Type="http://schemas.openxmlformats.org/officeDocument/2006/relationships/hyperlink" Target="http://scikit-/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slideshare.net/xuyangela" TargetMode="External"/><Relationship Id="rId4" Type="http://schemas.openxmlformats.org/officeDocument/2006/relationships/image" Target="../media/image7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Лекции доступны онлайн по адресу</a:t>
            </a:r>
            <a:endParaRPr lang="en-US" dirty="0" smtClean="0"/>
          </a:p>
          <a:p>
            <a:r>
              <a:rPr lang="en-US" dirty="0" smtClean="0"/>
              <a:t>http://github.com/a-vodka/dv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963865"/>
              </p:ext>
            </p:extLst>
          </p:nvPr>
        </p:nvGraphicFramePr>
        <p:xfrm>
          <a:off x="467544" y="1628800"/>
          <a:ext cx="22050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1244520" imgH="203040" progId="Equation.DSMT4">
                  <p:embed/>
                </p:oleObj>
              </mc:Choice>
              <mc:Fallback>
                <p:oleObj name="Equation" r:id="rId3" imgW="1244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628800"/>
                        <a:ext cx="2205037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992363"/>
              </p:ext>
            </p:extLst>
          </p:nvPr>
        </p:nvGraphicFramePr>
        <p:xfrm>
          <a:off x="539552" y="2132856"/>
          <a:ext cx="3375026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1904760" imgH="431640" progId="Equation.DSMT4">
                  <p:embed/>
                </p:oleObj>
              </mc:Choice>
              <mc:Fallback>
                <p:oleObj name="Equation" r:id="rId5" imgW="1904760" imgH="43164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132856"/>
                        <a:ext cx="3375026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33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PCA example (1)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t="6142" r="5927"/>
          <a:stretch>
            <a:fillRect/>
          </a:stretch>
        </p:blipFill>
        <p:spPr bwMode="auto">
          <a:xfrm>
            <a:off x="304800" y="1903413"/>
            <a:ext cx="4171950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t="6247" r="7484"/>
          <a:stretch>
            <a:fillRect/>
          </a:stretch>
        </p:blipFill>
        <p:spPr>
          <a:xfrm>
            <a:off x="4532313" y="1951038"/>
            <a:ext cx="4246562" cy="4116387"/>
          </a:xfrm>
        </p:spPr>
      </p:pic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752600" y="1219200"/>
            <a:ext cx="155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ru-RU" sz="1800"/>
              <a:t>original data</a:t>
            </a: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5273675" y="1143000"/>
            <a:ext cx="28781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ru-RU" sz="1800"/>
              <a:t>mean centered data with</a:t>
            </a:r>
          </a:p>
          <a:p>
            <a:pPr algn="ctr"/>
            <a:r>
              <a:rPr lang="en-US" altLang="ru-RU" sz="1800"/>
              <a:t>PCs overlayed</a:t>
            </a:r>
          </a:p>
        </p:txBody>
      </p:sp>
    </p:spTree>
    <p:extLst>
      <p:ext uri="{BB962C8B-B14F-4D97-AF65-F5344CB8AC3E}">
        <p14:creationId xmlns:p14="http://schemas.microsoft.com/office/powerpoint/2010/main" val="22194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PCA example (1)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4"/>
          <a:stretch>
            <a:fillRect/>
          </a:stretch>
        </p:blipFill>
        <p:spPr bwMode="auto">
          <a:xfrm>
            <a:off x="304800" y="1897063"/>
            <a:ext cx="4152900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0"/>
          <a:stretch>
            <a:fillRect/>
          </a:stretch>
        </p:blipFill>
        <p:spPr>
          <a:xfrm>
            <a:off x="4572000" y="1878013"/>
            <a:ext cx="4162425" cy="4141787"/>
          </a:xfrm>
        </p:spPr>
      </p:pic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1066800" y="1143000"/>
            <a:ext cx="2659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ru-RU" sz="1800"/>
              <a:t>original data projected</a:t>
            </a:r>
          </a:p>
          <a:p>
            <a:pPr algn="ctr"/>
            <a:r>
              <a:rPr lang="en-US" altLang="ru-RU" sz="1800"/>
              <a:t>Into full PC space</a:t>
            </a: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4792663" y="1143000"/>
            <a:ext cx="3840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ru-RU" sz="1800"/>
              <a:t>original data reconstructed using</a:t>
            </a:r>
          </a:p>
          <a:p>
            <a:pPr algn="ctr"/>
            <a:r>
              <a:rPr lang="en-US" altLang="ru-RU" sz="1800"/>
              <a:t>only a single PC</a:t>
            </a:r>
          </a:p>
        </p:txBody>
      </p:sp>
    </p:spTree>
    <p:extLst>
      <p:ext uri="{BB962C8B-B14F-4D97-AF65-F5344CB8AC3E}">
        <p14:creationId xmlns:p14="http://schemas.microsoft.com/office/powerpoint/2010/main" val="16607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Content Placeholder 3" descr="6.15.t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524000"/>
            <a:ext cx="8794750" cy="3768725"/>
          </a:xfrm>
        </p:spPr>
      </p:pic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PCA example (2)</a:t>
            </a:r>
          </a:p>
        </p:txBody>
      </p:sp>
    </p:spTree>
    <p:extLst>
      <p:ext uri="{BB962C8B-B14F-4D97-AF65-F5344CB8AC3E}">
        <p14:creationId xmlns:p14="http://schemas.microsoft.com/office/powerpoint/2010/main" val="3582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ru-RU" smtClean="0"/>
          </a:p>
        </p:txBody>
      </p:sp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PCA: choosing the dimension </a:t>
            </a:r>
            <a:r>
              <a:rPr lang="en-US" altLang="ru-RU" i="1" smtClean="0"/>
              <a:t>k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1" b="6847"/>
          <a:stretch>
            <a:fillRect/>
          </a:stretch>
        </p:blipFill>
        <p:spPr bwMode="auto">
          <a:xfrm>
            <a:off x="123825" y="1371600"/>
            <a:ext cx="8639175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7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ru-RU" smtClean="0"/>
          </a:p>
        </p:txBody>
      </p:sp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PCA: choosing the dimension </a:t>
            </a:r>
            <a:r>
              <a:rPr lang="en-US" altLang="ru-RU" i="1" smtClean="0"/>
              <a:t>k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20541" b="4108"/>
          <a:stretch>
            <a:fillRect/>
          </a:stretch>
        </p:blipFill>
        <p:spPr bwMode="auto">
          <a:xfrm>
            <a:off x="381000" y="1141413"/>
            <a:ext cx="8364538" cy="503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9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411163" y="1295400"/>
            <a:ext cx="8318500" cy="4572000"/>
          </a:xfrm>
        </p:spPr>
        <p:txBody>
          <a:bodyPr>
            <a:normAutofit lnSpcReduction="10000"/>
          </a:bodyPr>
          <a:lstStyle/>
          <a:p>
            <a:r>
              <a:rPr lang="en-US" altLang="ru-RU" smtClean="0"/>
              <a:t>A typical image of size 256 x 128 pixels is described by 256 x 128 = 32768 dimensions.</a:t>
            </a:r>
          </a:p>
          <a:p>
            <a:r>
              <a:rPr lang="en-US" altLang="ru-RU" smtClean="0"/>
              <a:t>Each face image lies somewhere in this high-dimensional space.</a:t>
            </a:r>
          </a:p>
          <a:p>
            <a:r>
              <a:rPr lang="en-US" altLang="ru-RU" smtClean="0"/>
              <a:t>Images of faces are generally similar in overall configuration, thus</a:t>
            </a:r>
          </a:p>
          <a:p>
            <a:pPr lvl="1"/>
            <a:r>
              <a:rPr lang="en-US" altLang="ru-RU" smtClean="0"/>
              <a:t>They cannot be randomly distributed in this space.</a:t>
            </a:r>
          </a:p>
          <a:p>
            <a:pPr lvl="1"/>
            <a:r>
              <a:rPr lang="en-US" altLang="ru-RU" smtClean="0"/>
              <a:t>We should be able to describe them in a much lower-dimensional space.</a:t>
            </a:r>
          </a:p>
        </p:txBody>
      </p:sp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PCA example: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21323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ru-RU" smtClean="0"/>
          </a:p>
        </p:txBody>
      </p:sp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PCA for face images: eigenfaces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" t="23280" r="3175" b="17802"/>
          <a:stretch>
            <a:fillRect/>
          </a:stretch>
        </p:blipFill>
        <p:spPr bwMode="auto">
          <a:xfrm>
            <a:off x="709613" y="1644650"/>
            <a:ext cx="790733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8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Monotype Sorts"/>
              <a:buNone/>
            </a:pPr>
            <a:r>
              <a:rPr lang="en-US" altLang="ru-RU" sz="2400" smtClean="0"/>
              <a:t>(Turk and Pentland 1991)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Face recognition in eigenface space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" t="26019" r="8467" b="17802"/>
          <a:stretch>
            <a:fillRect/>
          </a:stretch>
        </p:blipFill>
        <p:spPr bwMode="auto">
          <a:xfrm>
            <a:off x="1066800" y="1963738"/>
            <a:ext cx="7267575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7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ru-RU" smtClean="0"/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Face image retrieval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" t="21912" r="3175" b="8217"/>
          <a:stretch>
            <a:fillRect/>
          </a:stretch>
        </p:blipFill>
        <p:spPr bwMode="auto">
          <a:xfrm>
            <a:off x="868363" y="1354138"/>
            <a:ext cx="7724775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1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2495" y="1268979"/>
            <a:ext cx="7503159" cy="485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6455" marR="5080" indent="-834390" algn="ctr">
              <a:lnSpc>
                <a:spcPts val="3460"/>
              </a:lnSpc>
            </a:pPr>
            <a:r>
              <a:rPr lang="en-US" sz="4400" spc="-25" dirty="0"/>
              <a:t>Dimens</a:t>
            </a:r>
            <a:r>
              <a:rPr lang="en-US" sz="4400" dirty="0"/>
              <a:t>i</a:t>
            </a:r>
            <a:r>
              <a:rPr lang="en-US" sz="4400" spc="-25" dirty="0"/>
              <a:t>onal</a:t>
            </a:r>
            <a:r>
              <a:rPr lang="en-US" sz="4400" spc="5" dirty="0"/>
              <a:t>i</a:t>
            </a:r>
            <a:r>
              <a:rPr lang="en-US" sz="4400" spc="-20" dirty="0"/>
              <a:t>ty</a:t>
            </a:r>
            <a:r>
              <a:rPr lang="en-US" sz="4400" spc="-100" dirty="0">
                <a:latin typeface="Times New Roman"/>
                <a:cs typeface="Times New Roman"/>
              </a:rPr>
              <a:t> </a:t>
            </a:r>
            <a:r>
              <a:rPr lang="en-US" sz="4400" spc="-95" dirty="0"/>
              <a:t>R</a:t>
            </a:r>
            <a:r>
              <a:rPr lang="en-US" sz="4400" spc="-25" dirty="0"/>
              <a:t>educti</a:t>
            </a:r>
            <a:r>
              <a:rPr lang="en-US" sz="4400" spc="-15" dirty="0"/>
              <a:t>o</a:t>
            </a:r>
            <a:r>
              <a:rPr lang="en-US" sz="4400" spc="-25" dirty="0"/>
              <a:t>n</a:t>
            </a:r>
            <a:endParaRPr sz="4400" dirty="0">
              <a:latin typeface="+mj-l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116" y="2986164"/>
            <a:ext cx="6947915" cy="2599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468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ru-RU" smtClean="0"/>
              <a:t>Helps reduce computational complexity.</a:t>
            </a:r>
          </a:p>
          <a:p>
            <a:r>
              <a:rPr lang="en-US" altLang="ru-RU" smtClean="0"/>
              <a:t>Can help supervised learning.</a:t>
            </a:r>
          </a:p>
          <a:p>
            <a:pPr lvl="1"/>
            <a:r>
              <a:rPr lang="en-US" altLang="ru-RU" smtClean="0"/>
              <a:t>Reduced dimension </a:t>
            </a:r>
            <a:r>
              <a:rPr lang="en-US" altLang="ru-RU" smtClean="0">
                <a:sym typeface="Symbol" pitchFamily="18" charset="2"/>
              </a:rPr>
              <a:t> simpler hypothesis space.</a:t>
            </a:r>
          </a:p>
          <a:p>
            <a:pPr lvl="1"/>
            <a:r>
              <a:rPr lang="en-US" altLang="ru-RU" smtClean="0">
                <a:sym typeface="Symbol" pitchFamily="18" charset="2"/>
              </a:rPr>
              <a:t>Smaller VC dimension  less risk of overfitting.</a:t>
            </a:r>
          </a:p>
          <a:p>
            <a:r>
              <a:rPr lang="en-US" altLang="ru-RU" smtClean="0">
                <a:sym typeface="Symbol" pitchFamily="18" charset="2"/>
              </a:rPr>
              <a:t>PCA can also be seen as noise reduction.</a:t>
            </a:r>
          </a:p>
          <a:p>
            <a:r>
              <a:rPr lang="en-US" altLang="ru-RU" smtClean="0">
                <a:solidFill>
                  <a:srgbClr val="FF0000"/>
                </a:solidFill>
                <a:sym typeface="Symbol" pitchFamily="18" charset="2"/>
              </a:rPr>
              <a:t>Caveats:</a:t>
            </a:r>
          </a:p>
          <a:p>
            <a:pPr lvl="1"/>
            <a:r>
              <a:rPr lang="en-US" altLang="ru-RU" smtClean="0">
                <a:sym typeface="Symbol" pitchFamily="18" charset="2"/>
              </a:rPr>
              <a:t>Fails when data consists of multiple separate clusters.</a:t>
            </a:r>
          </a:p>
          <a:p>
            <a:pPr lvl="1"/>
            <a:r>
              <a:rPr lang="en-US" altLang="ru-RU" smtClean="0">
                <a:sym typeface="Symbol" pitchFamily="18" charset="2"/>
              </a:rPr>
              <a:t>Directions of greatest variance may not be most informative (i.e. greatest classification power).</a:t>
            </a:r>
          </a:p>
          <a:p>
            <a:pPr lvl="1"/>
            <a:endParaRPr lang="en-US" altLang="ru-RU" smtClean="0"/>
          </a:p>
        </p:txBody>
      </p:sp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PCA: a useful preprocessing step</a:t>
            </a:r>
          </a:p>
        </p:txBody>
      </p:sp>
    </p:spTree>
    <p:extLst>
      <p:ext uri="{BB962C8B-B14F-4D97-AF65-F5344CB8AC3E}">
        <p14:creationId xmlns:p14="http://schemas.microsoft.com/office/powerpoint/2010/main" val="1012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114800"/>
          </a:xfrm>
        </p:spPr>
        <p:txBody>
          <a:bodyPr>
            <a:normAutofit fontScale="92500"/>
          </a:bodyPr>
          <a:lstStyle/>
          <a:p>
            <a:r>
              <a:rPr lang="en-US" altLang="ru-RU" smtClean="0"/>
              <a:t>Practical issue: covariance matrix is n x n.</a:t>
            </a:r>
          </a:p>
          <a:p>
            <a:pPr lvl="1"/>
            <a:r>
              <a:rPr lang="en-US" altLang="ru-RU" smtClean="0"/>
              <a:t>E.g. for image data </a:t>
            </a:r>
            <a:r>
              <a:rPr lang="en-US" altLang="ru-RU" b="1" smtClean="0">
                <a:sym typeface="Symbol" pitchFamily="18" charset="2"/>
              </a:rPr>
              <a:t></a:t>
            </a:r>
            <a:r>
              <a:rPr lang="en-US" altLang="ru-RU" smtClean="0">
                <a:sym typeface="Symbol" pitchFamily="18" charset="2"/>
              </a:rPr>
              <a:t> = 32768 x 32768.</a:t>
            </a:r>
          </a:p>
          <a:p>
            <a:pPr lvl="1"/>
            <a:r>
              <a:rPr lang="en-US" altLang="ru-RU" smtClean="0">
                <a:sym typeface="Symbol" pitchFamily="18" charset="2"/>
              </a:rPr>
              <a:t>Finding eigenvectors of such a matrix is slow.</a:t>
            </a:r>
            <a:endParaRPr lang="en-US" altLang="ru-RU" smtClean="0"/>
          </a:p>
          <a:p>
            <a:endParaRPr lang="en-US" altLang="ru-RU" smtClean="0"/>
          </a:p>
          <a:p>
            <a:r>
              <a:rPr lang="en-US" altLang="ru-RU" smtClean="0"/>
              <a:t>Singular value decomposition (SVD) to the rescue!</a:t>
            </a:r>
          </a:p>
          <a:p>
            <a:pPr lvl="1"/>
            <a:r>
              <a:rPr lang="en-US" altLang="ru-RU" smtClean="0"/>
              <a:t>Can be used to compute principal components.</a:t>
            </a:r>
          </a:p>
          <a:p>
            <a:pPr lvl="1"/>
            <a:r>
              <a:rPr lang="en-US" altLang="ru-RU" smtClean="0"/>
              <a:t>Efficient implementations available, e.g. MATLAB svd.</a:t>
            </a:r>
          </a:p>
        </p:txBody>
      </p:sp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Scaling up PCA</a:t>
            </a:r>
          </a:p>
        </p:txBody>
      </p:sp>
    </p:spTree>
    <p:extLst>
      <p:ext uri="{BB962C8B-B14F-4D97-AF65-F5344CB8AC3E}">
        <p14:creationId xmlns:p14="http://schemas.microsoft.com/office/powerpoint/2010/main" val="40313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>
          <a:xfrm>
            <a:off x="411163" y="1116013"/>
            <a:ext cx="8318500" cy="533400"/>
          </a:xfrm>
        </p:spPr>
        <p:txBody>
          <a:bodyPr>
            <a:normAutofit lnSpcReduction="10000"/>
          </a:bodyPr>
          <a:lstStyle/>
          <a:p>
            <a:pPr algn="ctr">
              <a:buFont typeface="Monotype Sorts"/>
              <a:buNone/>
            </a:pPr>
            <a:r>
              <a:rPr lang="en-US" altLang="ru-RU" b="1" smtClean="0"/>
              <a:t>X = U</a:t>
            </a:r>
            <a:r>
              <a:rPr lang="en-US" altLang="ru-RU" b="1" smtClean="0">
                <a:sym typeface="Symbol" pitchFamily="18" charset="2"/>
              </a:rPr>
              <a:t></a:t>
            </a:r>
            <a:r>
              <a:rPr lang="en-US" altLang="ru-RU" b="1" smtClean="0"/>
              <a:t>S</a:t>
            </a:r>
            <a:r>
              <a:rPr lang="en-US" altLang="ru-RU" b="1" smtClean="0">
                <a:sym typeface="Symbol" pitchFamily="18" charset="2"/>
              </a:rPr>
              <a:t></a:t>
            </a:r>
            <a:r>
              <a:rPr lang="en-US" altLang="ru-RU" b="1" smtClean="0"/>
              <a:t>V</a:t>
            </a:r>
            <a:r>
              <a:rPr lang="en-US" altLang="ru-RU" b="1" baseline="30000" smtClean="0"/>
              <a:t>T</a:t>
            </a:r>
          </a:p>
        </p:txBody>
      </p:sp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smtClean="0"/>
              <a:t>Singular value decomposition (SVD)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" t="21912" r="5292" b="8217"/>
          <a:stretch>
            <a:fillRect/>
          </a:stretch>
        </p:blipFill>
        <p:spPr bwMode="auto">
          <a:xfrm>
            <a:off x="609600" y="1658938"/>
            <a:ext cx="7815263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5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>
          <a:xfrm>
            <a:off x="411163" y="1116013"/>
            <a:ext cx="8318500" cy="533400"/>
          </a:xfrm>
        </p:spPr>
        <p:txBody>
          <a:bodyPr>
            <a:normAutofit lnSpcReduction="10000"/>
          </a:bodyPr>
          <a:lstStyle/>
          <a:p>
            <a:pPr algn="ctr">
              <a:buFont typeface="Monotype Sorts"/>
              <a:buNone/>
            </a:pPr>
            <a:r>
              <a:rPr lang="en-US" altLang="ru-RU" b="1" smtClean="0"/>
              <a:t>X = U</a:t>
            </a:r>
            <a:r>
              <a:rPr lang="en-US" altLang="ru-RU" b="1" smtClean="0">
                <a:sym typeface="Symbol" pitchFamily="18" charset="2"/>
              </a:rPr>
              <a:t></a:t>
            </a:r>
            <a:r>
              <a:rPr lang="en-US" altLang="ru-RU" b="1" smtClean="0"/>
              <a:t>S</a:t>
            </a:r>
            <a:r>
              <a:rPr lang="en-US" altLang="ru-RU" b="1" smtClean="0">
                <a:sym typeface="Symbol" pitchFamily="18" charset="2"/>
              </a:rPr>
              <a:t></a:t>
            </a:r>
            <a:r>
              <a:rPr lang="en-US" altLang="ru-RU" b="1" smtClean="0"/>
              <a:t>V</a:t>
            </a:r>
            <a:r>
              <a:rPr lang="en-US" altLang="ru-RU" b="1" baseline="30000" smtClean="0"/>
              <a:t>T</a:t>
            </a:r>
          </a:p>
        </p:txBody>
      </p:sp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smtClean="0"/>
              <a:t>Singular value decomposition (SVD)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23280" r="4234" b="9586"/>
          <a:stretch>
            <a:fillRect/>
          </a:stretch>
        </p:blipFill>
        <p:spPr bwMode="auto">
          <a:xfrm>
            <a:off x="511175" y="1744663"/>
            <a:ext cx="7999413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>
          <a:xfrm>
            <a:off x="762000" y="1143000"/>
            <a:ext cx="7967663" cy="5181600"/>
          </a:xfrm>
        </p:spPr>
        <p:txBody>
          <a:bodyPr/>
          <a:lstStyle/>
          <a:p>
            <a:r>
              <a:rPr lang="en-US" altLang="ru-RU" smtClean="0"/>
              <a:t>Create mean-centered data matrix </a:t>
            </a:r>
            <a:r>
              <a:rPr lang="en-US" altLang="ru-RU" b="1" smtClean="0"/>
              <a:t>X</a:t>
            </a:r>
            <a:r>
              <a:rPr lang="en-US" altLang="ru-RU" smtClean="0"/>
              <a:t>.</a:t>
            </a:r>
            <a:endParaRPr lang="en-US" altLang="ru-RU" b="1" smtClean="0"/>
          </a:p>
          <a:p>
            <a:endParaRPr lang="en-US" altLang="ru-RU" smtClean="0"/>
          </a:p>
          <a:p>
            <a:r>
              <a:rPr lang="en-US" altLang="ru-RU" smtClean="0"/>
              <a:t>Solve SVD: 	</a:t>
            </a:r>
            <a:r>
              <a:rPr lang="en-US" altLang="ru-RU" b="1" smtClean="0"/>
              <a:t>X = U</a:t>
            </a:r>
            <a:r>
              <a:rPr lang="en-US" altLang="ru-RU" b="1" smtClean="0">
                <a:sym typeface="Symbol" pitchFamily="18" charset="2"/>
              </a:rPr>
              <a:t></a:t>
            </a:r>
            <a:r>
              <a:rPr lang="en-US" altLang="ru-RU" b="1" smtClean="0"/>
              <a:t>S</a:t>
            </a:r>
            <a:r>
              <a:rPr lang="en-US" altLang="ru-RU" b="1" smtClean="0">
                <a:sym typeface="Symbol" pitchFamily="18" charset="2"/>
              </a:rPr>
              <a:t></a:t>
            </a:r>
            <a:r>
              <a:rPr lang="en-US" altLang="ru-RU" b="1" smtClean="0"/>
              <a:t>V</a:t>
            </a:r>
            <a:r>
              <a:rPr lang="en-US" altLang="ru-RU" b="1" baseline="30000" smtClean="0"/>
              <a:t>T</a:t>
            </a:r>
            <a:r>
              <a:rPr lang="en-US" altLang="ru-RU" smtClean="0"/>
              <a:t>.</a:t>
            </a:r>
          </a:p>
          <a:p>
            <a:endParaRPr lang="en-US" altLang="ru-RU" smtClean="0"/>
          </a:p>
          <a:p>
            <a:r>
              <a:rPr lang="en-US" altLang="ru-RU" smtClean="0"/>
              <a:t>Columns of </a:t>
            </a:r>
            <a:r>
              <a:rPr lang="en-US" altLang="ru-RU" b="1" smtClean="0"/>
              <a:t>V</a:t>
            </a:r>
            <a:r>
              <a:rPr lang="en-US" altLang="ru-RU" smtClean="0"/>
              <a:t> are the eigenvectors of </a:t>
            </a:r>
            <a:r>
              <a:rPr lang="en-US" altLang="ru-RU" b="1" smtClean="0">
                <a:sym typeface="Symbol" pitchFamily="18" charset="2"/>
              </a:rPr>
              <a:t></a:t>
            </a:r>
            <a:r>
              <a:rPr lang="en-US" altLang="ru-RU" smtClean="0">
                <a:sym typeface="Symbol" pitchFamily="18" charset="2"/>
              </a:rPr>
              <a:t> sorted from largest to smallest eigenvalues.</a:t>
            </a:r>
          </a:p>
          <a:p>
            <a:endParaRPr lang="en-US" altLang="ru-RU" smtClean="0">
              <a:sym typeface="Symbol" pitchFamily="18" charset="2"/>
            </a:endParaRPr>
          </a:p>
          <a:p>
            <a:r>
              <a:rPr lang="en-US" altLang="ru-RU" smtClean="0">
                <a:sym typeface="Symbol" pitchFamily="18" charset="2"/>
              </a:rPr>
              <a:t>Select the first </a:t>
            </a:r>
            <a:r>
              <a:rPr lang="en-US" altLang="ru-RU" i="1" smtClean="0">
                <a:sym typeface="Symbol" pitchFamily="18" charset="2"/>
              </a:rPr>
              <a:t>k</a:t>
            </a:r>
            <a:r>
              <a:rPr lang="en-US" altLang="ru-RU" smtClean="0">
                <a:sym typeface="Symbol" pitchFamily="18" charset="2"/>
              </a:rPr>
              <a:t> columns as our </a:t>
            </a:r>
            <a:r>
              <a:rPr lang="en-US" altLang="ru-RU" i="1" smtClean="0">
                <a:sym typeface="Symbol" pitchFamily="18" charset="2"/>
              </a:rPr>
              <a:t>k</a:t>
            </a:r>
            <a:r>
              <a:rPr lang="en-US" altLang="ru-RU" smtClean="0">
                <a:sym typeface="Symbol" pitchFamily="18" charset="2"/>
              </a:rPr>
              <a:t> principal components.</a:t>
            </a:r>
          </a:p>
          <a:p>
            <a:endParaRPr lang="en-US" altLang="ru-RU" smtClean="0"/>
          </a:p>
        </p:txBody>
      </p:sp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SVD for PCA</a:t>
            </a:r>
          </a:p>
        </p:txBody>
      </p:sp>
    </p:spTree>
    <p:extLst>
      <p:ext uri="{BB962C8B-B14F-4D97-AF65-F5344CB8AC3E}">
        <p14:creationId xmlns:p14="http://schemas.microsoft.com/office/powerpoint/2010/main" val="1664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Singular Value Decomposition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/>
              <a:t>Problem:</a:t>
            </a:r>
          </a:p>
          <a:p>
            <a:pPr lvl="1"/>
            <a:r>
              <a:rPr lang="en-US" altLang="ru-RU"/>
              <a:t>#1: Find concepts in text</a:t>
            </a:r>
          </a:p>
          <a:p>
            <a:pPr lvl="1"/>
            <a:r>
              <a:rPr lang="en-US" altLang="ru-RU"/>
              <a:t>#2: Reduce dimensionality</a:t>
            </a:r>
          </a:p>
          <a:p>
            <a:pPr lvl="1"/>
            <a:endParaRPr lang="en-US" altLang="ru-RU"/>
          </a:p>
        </p:txBody>
      </p:sp>
      <p:pic>
        <p:nvPicPr>
          <p:cNvPr id="25604" name="Picture 4" descr="img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7386638" cy="28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2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SVD - Definition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3600" b="1"/>
              <a:t>A</a:t>
            </a:r>
            <a:r>
              <a:rPr lang="en-US" altLang="ru-RU" sz="3600" b="1" baseline="-25000"/>
              <a:t>[n x m]</a:t>
            </a:r>
            <a:r>
              <a:rPr lang="en-US" altLang="ru-RU" sz="3600"/>
              <a:t> = </a:t>
            </a:r>
            <a:r>
              <a:rPr lang="en-US" altLang="ru-RU" sz="3600" b="1"/>
              <a:t>U</a:t>
            </a:r>
            <a:r>
              <a:rPr lang="en-US" altLang="ru-RU" sz="3600" b="1" baseline="-25000"/>
              <a:t>[n x r]</a:t>
            </a:r>
            <a:r>
              <a:rPr lang="en-US" altLang="ru-RU" sz="3600"/>
              <a:t> </a:t>
            </a:r>
            <a:r>
              <a:rPr lang="en-US" altLang="ru-RU" sz="3600" b="1">
                <a:latin typeface="Symbol" pitchFamily="18" charset="2"/>
              </a:rPr>
              <a:t>L </a:t>
            </a:r>
            <a:r>
              <a:rPr lang="en-US" altLang="ru-RU" sz="3600" b="1" baseline="-25000">
                <a:latin typeface="Symbol" pitchFamily="18" charset="2"/>
              </a:rPr>
              <a:t>[ </a:t>
            </a:r>
            <a:r>
              <a:rPr lang="en-US" altLang="ru-RU" sz="3600" b="1" baseline="-25000"/>
              <a:t>r x r]</a:t>
            </a:r>
            <a:r>
              <a:rPr lang="en-US" altLang="ru-RU" sz="3600"/>
              <a:t> (</a:t>
            </a:r>
            <a:r>
              <a:rPr lang="en-US" altLang="ru-RU" sz="3600" b="1"/>
              <a:t>V</a:t>
            </a:r>
            <a:r>
              <a:rPr lang="en-US" altLang="ru-RU" sz="3600" b="1" baseline="-25000"/>
              <a:t>[m x r]</a:t>
            </a:r>
            <a:r>
              <a:rPr lang="en-US" altLang="ru-RU" sz="3600" b="1"/>
              <a:t>)</a:t>
            </a:r>
            <a:r>
              <a:rPr lang="en-US" altLang="ru-RU" sz="3600" baseline="30000"/>
              <a:t>T</a:t>
            </a:r>
          </a:p>
          <a:p>
            <a:endParaRPr lang="en-US" altLang="ru-RU" b="1"/>
          </a:p>
          <a:p>
            <a:r>
              <a:rPr lang="en-US" altLang="ru-RU" b="1"/>
              <a:t> A</a:t>
            </a:r>
            <a:r>
              <a:rPr lang="en-US" altLang="ru-RU"/>
              <a:t>: </a:t>
            </a:r>
            <a:r>
              <a:rPr lang="en-US" altLang="ru-RU" i="1"/>
              <a:t>n x m</a:t>
            </a:r>
            <a:r>
              <a:rPr lang="en-US" altLang="ru-RU"/>
              <a:t> matrix (e.g., n documents, m terms)</a:t>
            </a:r>
          </a:p>
          <a:p>
            <a:r>
              <a:rPr lang="en-US" altLang="ru-RU" b="1"/>
              <a:t> U</a:t>
            </a:r>
            <a:r>
              <a:rPr lang="en-US" altLang="ru-RU"/>
              <a:t>: </a:t>
            </a:r>
            <a:r>
              <a:rPr lang="en-US" altLang="ru-RU" i="1"/>
              <a:t>n x r</a:t>
            </a:r>
            <a:r>
              <a:rPr lang="en-US" altLang="ru-RU"/>
              <a:t> matrix (n documents, r concepts)</a:t>
            </a:r>
          </a:p>
          <a:p>
            <a:r>
              <a:rPr lang="en-US" altLang="ru-RU"/>
              <a:t> </a:t>
            </a:r>
            <a:r>
              <a:rPr lang="en-US" altLang="ru-RU" b="1">
                <a:latin typeface="Symbol" pitchFamily="18" charset="2"/>
              </a:rPr>
              <a:t>L</a:t>
            </a:r>
            <a:r>
              <a:rPr lang="en-US" altLang="ru-RU"/>
              <a:t>: </a:t>
            </a:r>
            <a:r>
              <a:rPr lang="en-US" altLang="ru-RU" i="1"/>
              <a:t>r x r</a:t>
            </a:r>
            <a:r>
              <a:rPr lang="en-US" altLang="ru-RU"/>
              <a:t> diagonal matrix (strength of each ‘concept’) (r: rank of the matrix)</a:t>
            </a:r>
          </a:p>
          <a:p>
            <a:r>
              <a:rPr lang="en-US" altLang="ru-RU" b="1"/>
              <a:t> V</a:t>
            </a:r>
            <a:r>
              <a:rPr lang="en-US" altLang="ru-RU"/>
              <a:t>: m x r matrix (m terms, r concepts)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57200" y="1676400"/>
            <a:ext cx="7620000" cy="838200"/>
          </a:xfrm>
          <a:prstGeom prst="rect">
            <a:avLst/>
          </a:prstGeom>
          <a:noFill/>
          <a:ln w="57150" cmpd="thickThin">
            <a:solidFill>
              <a:schemeClr val="accent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53932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SVD - Properties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9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400" b="1"/>
              <a:t>THEOREM </a:t>
            </a:r>
            <a:r>
              <a:rPr lang="en-US" altLang="ru-RU" sz="2400"/>
              <a:t>[Press+92]:</a:t>
            </a:r>
            <a:r>
              <a:rPr lang="en-US" altLang="ru-RU" sz="2400" b="1"/>
              <a:t> </a:t>
            </a:r>
            <a:r>
              <a:rPr lang="en-US" altLang="ru-RU" sz="2400"/>
              <a:t>always possible to decompose</a:t>
            </a:r>
            <a:r>
              <a:rPr lang="en-US" altLang="ru-RU" sz="2400" b="1"/>
              <a:t> </a:t>
            </a:r>
            <a:r>
              <a:rPr lang="en-US" altLang="ru-RU" sz="2400"/>
              <a:t>matrix</a:t>
            </a:r>
            <a:r>
              <a:rPr lang="en-US" altLang="ru-RU" sz="2400" b="1"/>
              <a:t> A </a:t>
            </a:r>
            <a:r>
              <a:rPr lang="en-US" altLang="ru-RU" sz="2400"/>
              <a:t>into</a:t>
            </a:r>
            <a:r>
              <a:rPr lang="en-US" altLang="ru-RU" sz="2400" b="1"/>
              <a:t> A</a:t>
            </a:r>
            <a:r>
              <a:rPr lang="en-US" altLang="ru-RU" sz="2400"/>
              <a:t> = </a:t>
            </a:r>
            <a:r>
              <a:rPr lang="en-US" altLang="ru-RU" sz="2400" b="1"/>
              <a:t>U</a:t>
            </a:r>
            <a:r>
              <a:rPr lang="en-US" altLang="ru-RU" sz="2400"/>
              <a:t> </a:t>
            </a:r>
            <a:r>
              <a:rPr lang="en-US" altLang="ru-RU" sz="2400" b="1">
                <a:latin typeface="Symbol" pitchFamily="18" charset="2"/>
              </a:rPr>
              <a:t>L</a:t>
            </a:r>
            <a:r>
              <a:rPr lang="en-US" altLang="ru-RU" sz="2400"/>
              <a:t> </a:t>
            </a:r>
            <a:r>
              <a:rPr lang="en-US" altLang="ru-RU" sz="2400" b="1"/>
              <a:t>V</a:t>
            </a:r>
            <a:r>
              <a:rPr lang="en-US" altLang="ru-RU" sz="2400" baseline="30000"/>
              <a:t>T </a:t>
            </a:r>
            <a:r>
              <a:rPr lang="en-US" altLang="ru-RU" sz="2400"/>
              <a:t>, where</a:t>
            </a:r>
          </a:p>
          <a:p>
            <a:r>
              <a:rPr lang="en-US" altLang="ru-RU" sz="2400" b="1"/>
              <a:t>U,</a:t>
            </a:r>
            <a:r>
              <a:rPr lang="en-US" altLang="ru-RU" sz="2400"/>
              <a:t> </a:t>
            </a:r>
            <a:r>
              <a:rPr lang="en-US" altLang="ru-RU" sz="2400" b="1">
                <a:latin typeface="Symbol" pitchFamily="18" charset="2"/>
              </a:rPr>
              <a:t>L,</a:t>
            </a:r>
            <a:r>
              <a:rPr lang="en-US" altLang="ru-RU" sz="2400"/>
              <a:t> </a:t>
            </a:r>
            <a:r>
              <a:rPr lang="en-US" altLang="ru-RU" sz="2400" b="1"/>
              <a:t>V</a:t>
            </a:r>
            <a:r>
              <a:rPr lang="en-US" altLang="ru-RU" sz="2400"/>
              <a:t>: unique (*)</a:t>
            </a:r>
          </a:p>
          <a:p>
            <a:r>
              <a:rPr lang="en-US" altLang="ru-RU" sz="2400" b="1"/>
              <a:t>U</a:t>
            </a:r>
            <a:r>
              <a:rPr lang="en-US" altLang="ru-RU" sz="2400"/>
              <a:t>, </a:t>
            </a:r>
            <a:r>
              <a:rPr lang="en-US" altLang="ru-RU" sz="2400" b="1"/>
              <a:t>V</a:t>
            </a:r>
            <a:r>
              <a:rPr lang="en-US" altLang="ru-RU" sz="2400"/>
              <a:t>: column orthonormal (ie., columns are unit vectors, orthogonal to each other)</a:t>
            </a:r>
          </a:p>
          <a:p>
            <a:pPr lvl="1"/>
            <a:r>
              <a:rPr lang="en-US" altLang="ru-RU" sz="2000" b="1"/>
              <a:t>U</a:t>
            </a:r>
            <a:r>
              <a:rPr lang="en-US" altLang="ru-RU" sz="2000" baseline="30000"/>
              <a:t>T</a:t>
            </a:r>
            <a:r>
              <a:rPr lang="en-US" altLang="ru-RU" sz="2000" b="1"/>
              <a:t>U</a:t>
            </a:r>
            <a:r>
              <a:rPr lang="en-US" altLang="ru-RU" sz="2000"/>
              <a:t> = </a:t>
            </a:r>
            <a:r>
              <a:rPr lang="en-US" altLang="ru-RU" sz="2000" b="1"/>
              <a:t>I</a:t>
            </a:r>
            <a:r>
              <a:rPr lang="en-US" altLang="ru-RU" sz="2000"/>
              <a:t>; </a:t>
            </a:r>
            <a:r>
              <a:rPr lang="en-US" altLang="ru-RU" sz="2000" b="1"/>
              <a:t>V</a:t>
            </a:r>
            <a:r>
              <a:rPr lang="en-US" altLang="ru-RU" sz="2000" baseline="30000"/>
              <a:t>T</a:t>
            </a:r>
            <a:r>
              <a:rPr lang="en-US" altLang="ru-RU" sz="2000" b="1"/>
              <a:t>V</a:t>
            </a:r>
            <a:r>
              <a:rPr lang="en-US" altLang="ru-RU" sz="2000"/>
              <a:t> = </a:t>
            </a:r>
            <a:r>
              <a:rPr lang="en-US" altLang="ru-RU" sz="2000" b="1"/>
              <a:t>I (I: </a:t>
            </a:r>
            <a:r>
              <a:rPr lang="en-US" altLang="ru-RU" sz="2000"/>
              <a:t>identity matrix</a:t>
            </a:r>
            <a:r>
              <a:rPr lang="en-US" altLang="ru-RU" sz="2000" b="1"/>
              <a:t>)</a:t>
            </a:r>
          </a:p>
          <a:p>
            <a:r>
              <a:rPr lang="en-US" altLang="ru-RU" sz="2400" b="1"/>
              <a:t> </a:t>
            </a:r>
            <a:r>
              <a:rPr lang="en-US" altLang="ru-RU" sz="2400" b="1">
                <a:latin typeface="Symbol" pitchFamily="18" charset="2"/>
              </a:rPr>
              <a:t>L</a:t>
            </a:r>
            <a:r>
              <a:rPr lang="en-US" altLang="ru-RU" sz="2400" b="1"/>
              <a:t>: </a:t>
            </a:r>
            <a:r>
              <a:rPr lang="en-US" altLang="ru-RU" sz="2400"/>
              <a:t>singular value are positive, and sorted in decreasing order</a:t>
            </a:r>
          </a:p>
        </p:txBody>
      </p:sp>
    </p:spTree>
    <p:extLst>
      <p:ext uri="{BB962C8B-B14F-4D97-AF65-F5344CB8AC3E}">
        <p14:creationId xmlns:p14="http://schemas.microsoft.com/office/powerpoint/2010/main" val="224967049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SVD - Properties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/>
              <a:t>‘spectral decomposition’ of the matrix: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914400" y="3276600"/>
          <a:ext cx="206533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3261240" imgH="4058280" progId="Word.Document.8">
                  <p:embed/>
                </p:oleObj>
              </mc:Choice>
              <mc:Fallback>
                <p:oleObj name="Document" r:id="rId3" imgW="3261240" imgH="405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206533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Freeform 5"/>
          <p:cNvSpPr>
            <a:spLocks/>
          </p:cNvSpPr>
          <p:nvPr/>
        </p:nvSpPr>
        <p:spPr bwMode="auto">
          <a:xfrm>
            <a:off x="838200" y="32004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9878" name="Freeform 6"/>
          <p:cNvSpPr>
            <a:spLocks/>
          </p:cNvSpPr>
          <p:nvPr/>
        </p:nvSpPr>
        <p:spPr bwMode="auto">
          <a:xfrm flipH="1">
            <a:off x="2590800" y="32004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9879" name="Freeform 7"/>
          <p:cNvSpPr>
            <a:spLocks/>
          </p:cNvSpPr>
          <p:nvPr/>
        </p:nvSpPr>
        <p:spPr bwMode="auto">
          <a:xfrm flipH="1">
            <a:off x="4572000" y="3200400"/>
            <a:ext cx="1524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9880" name="Freeform 8"/>
          <p:cNvSpPr>
            <a:spLocks/>
          </p:cNvSpPr>
          <p:nvPr/>
        </p:nvSpPr>
        <p:spPr bwMode="auto">
          <a:xfrm>
            <a:off x="3276600" y="32004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2895600" y="41148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=</a:t>
            </a:r>
          </a:p>
        </p:txBody>
      </p:sp>
      <p:sp>
        <p:nvSpPr>
          <p:cNvPr id="79882" name="Freeform 10"/>
          <p:cNvSpPr>
            <a:spLocks/>
          </p:cNvSpPr>
          <p:nvPr/>
        </p:nvSpPr>
        <p:spPr bwMode="auto">
          <a:xfrm>
            <a:off x="5181600" y="3886200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9883" name="Freeform 11"/>
          <p:cNvSpPr>
            <a:spLocks/>
          </p:cNvSpPr>
          <p:nvPr/>
        </p:nvSpPr>
        <p:spPr bwMode="auto">
          <a:xfrm flipH="1">
            <a:off x="6400800" y="3886200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4800600" y="4038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x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6858000" y="4038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x</a:t>
            </a:r>
          </a:p>
        </p:txBody>
      </p:sp>
      <p:sp>
        <p:nvSpPr>
          <p:cNvPr id="79886" name="Freeform 14"/>
          <p:cNvSpPr>
            <a:spLocks/>
          </p:cNvSpPr>
          <p:nvPr/>
        </p:nvSpPr>
        <p:spPr bwMode="auto">
          <a:xfrm>
            <a:off x="5562600" y="5181600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9887" name="Freeform 15"/>
          <p:cNvSpPr>
            <a:spLocks/>
          </p:cNvSpPr>
          <p:nvPr/>
        </p:nvSpPr>
        <p:spPr bwMode="auto">
          <a:xfrm flipH="1">
            <a:off x="8534400" y="5257800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3381375" y="41910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u</a:t>
            </a:r>
            <a:r>
              <a:rPr lang="en-US" altLang="ru-RU" sz="2800" baseline="-25000">
                <a:latin typeface="Times New Roman" pitchFamily="18" charset="0"/>
              </a:rPr>
              <a:t>1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4067175" y="41910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u</a:t>
            </a:r>
            <a:r>
              <a:rPr lang="en-US" altLang="ru-RU" sz="2800" baseline="-25000">
                <a:latin typeface="Times New Roman" pitchFamily="18" charset="0"/>
              </a:rPr>
              <a:t>2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 flipV="1">
            <a:off x="3581400" y="3276600"/>
            <a:ext cx="0" cy="914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3581400" y="4800600"/>
            <a:ext cx="0" cy="914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4267200" y="4800600"/>
            <a:ext cx="0" cy="914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 flipV="1">
            <a:off x="4191000" y="3276600"/>
            <a:ext cx="0" cy="914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5334000" y="38862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ru-RU" sz="2800">
                <a:latin typeface="Symbol" pitchFamily="18" charset="2"/>
              </a:rPr>
              <a:t>l</a:t>
            </a:r>
            <a:r>
              <a:rPr lang="en-US" altLang="ru-RU" sz="2800" baseline="-25000">
                <a:latin typeface="Times New Roman" pitchFamily="18" charset="0"/>
              </a:rPr>
              <a:t>1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5867400" y="43434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ru-RU" sz="2800">
                <a:latin typeface="Symbol" pitchFamily="18" charset="2"/>
              </a:rPr>
              <a:t>l</a:t>
            </a:r>
            <a:r>
              <a:rPr lang="en-US" altLang="ru-RU" sz="2800" baseline="-25000">
                <a:latin typeface="Times New Roman" pitchFamily="18" charset="0"/>
              </a:rPr>
              <a:t>2</a:t>
            </a:r>
            <a:endParaRPr lang="en-US" altLang="ru-RU" sz="2800">
              <a:latin typeface="Times New Roman" pitchFamily="18" charset="0"/>
            </a:endParaRPr>
          </a:p>
        </p:txBody>
      </p:sp>
      <p:grpSp>
        <p:nvGrpSpPr>
          <p:cNvPr id="79896" name="Group 24"/>
          <p:cNvGrpSpPr>
            <a:grpSpLocks/>
          </p:cNvGrpSpPr>
          <p:nvPr/>
        </p:nvGrpSpPr>
        <p:grpSpPr bwMode="auto">
          <a:xfrm>
            <a:off x="6096000" y="3962400"/>
            <a:ext cx="381000" cy="304800"/>
            <a:chOff x="3840" y="2592"/>
            <a:chExt cx="240" cy="192"/>
          </a:xfrm>
        </p:grpSpPr>
        <p:sp>
          <p:nvSpPr>
            <p:cNvPr id="79897" name="Oval 25"/>
            <p:cNvSpPr>
              <a:spLocks noChangeArrowheads="1"/>
            </p:cNvSpPr>
            <p:nvPr/>
          </p:nvSpPr>
          <p:spPr bwMode="auto">
            <a:xfrm>
              <a:off x="3840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 flipH="1">
              <a:off x="3840" y="2592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79899" name="Group 27"/>
          <p:cNvGrpSpPr>
            <a:grpSpLocks/>
          </p:cNvGrpSpPr>
          <p:nvPr/>
        </p:nvGrpSpPr>
        <p:grpSpPr bwMode="auto">
          <a:xfrm>
            <a:off x="5410200" y="4495800"/>
            <a:ext cx="381000" cy="304800"/>
            <a:chOff x="3840" y="2592"/>
            <a:chExt cx="240" cy="192"/>
          </a:xfrm>
        </p:grpSpPr>
        <p:sp>
          <p:nvSpPr>
            <p:cNvPr id="79900" name="Oval 28"/>
            <p:cNvSpPr>
              <a:spLocks noChangeArrowheads="1"/>
            </p:cNvSpPr>
            <p:nvPr/>
          </p:nvSpPr>
          <p:spPr bwMode="auto">
            <a:xfrm>
              <a:off x="3840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 flipH="1">
              <a:off x="3840" y="2592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6629400" y="50292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v</a:t>
            </a:r>
            <a:r>
              <a:rPr lang="en-US" altLang="ru-RU" sz="2800" baseline="-25000">
                <a:latin typeface="Times New Roman" pitchFamily="18" charset="0"/>
              </a:rPr>
              <a:t>1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6629400" y="55626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v</a:t>
            </a:r>
            <a:r>
              <a:rPr lang="en-US" altLang="ru-RU" sz="2800" baseline="-25000">
                <a:latin typeface="Times New Roman" pitchFamily="18" charset="0"/>
              </a:rPr>
              <a:t>2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79904" name="Line 32"/>
          <p:cNvSpPr>
            <a:spLocks noChangeShapeType="1"/>
          </p:cNvSpPr>
          <p:nvPr/>
        </p:nvSpPr>
        <p:spPr bwMode="auto">
          <a:xfrm>
            <a:off x="5715000" y="5334000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9905" name="Line 33"/>
          <p:cNvSpPr>
            <a:spLocks noChangeShapeType="1"/>
          </p:cNvSpPr>
          <p:nvPr/>
        </p:nvSpPr>
        <p:spPr bwMode="auto">
          <a:xfrm>
            <a:off x="7162800" y="5334000"/>
            <a:ext cx="1295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>
            <a:off x="5715000" y="5791200"/>
            <a:ext cx="838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>
            <a:off x="7162800" y="5791200"/>
            <a:ext cx="1295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90269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SVD - Interpretation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9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ru-RU"/>
              <a:t>‘documents’, ‘terms’ and ‘concepts’:</a:t>
            </a:r>
          </a:p>
          <a:p>
            <a:r>
              <a:rPr lang="en-US" altLang="ru-RU" b="1"/>
              <a:t>U</a:t>
            </a:r>
            <a:r>
              <a:rPr lang="en-US" altLang="ru-RU"/>
              <a:t>: document-to-concept similarity matrix</a:t>
            </a:r>
          </a:p>
          <a:p>
            <a:r>
              <a:rPr lang="en-US" altLang="ru-RU" b="1"/>
              <a:t>V</a:t>
            </a:r>
            <a:r>
              <a:rPr lang="en-US" altLang="ru-RU"/>
              <a:t>: term-to-concept similarity matrix</a:t>
            </a:r>
          </a:p>
          <a:p>
            <a:r>
              <a:rPr lang="en-US" altLang="ru-RU"/>
              <a:t> </a:t>
            </a:r>
            <a:r>
              <a:rPr lang="en-US" altLang="ru-RU" b="1">
                <a:latin typeface="Symbol" pitchFamily="18" charset="2"/>
              </a:rPr>
              <a:t>L</a:t>
            </a:r>
            <a:r>
              <a:rPr lang="en-US" altLang="ru-RU"/>
              <a:t>: its diagonal elements: ‘strength’ of each concept</a:t>
            </a:r>
          </a:p>
          <a:p>
            <a:pPr>
              <a:buFont typeface="Wingdings" pitchFamily="2" charset="2"/>
              <a:buNone/>
            </a:pPr>
            <a:endParaRPr lang="en-US" altLang="ru-RU"/>
          </a:p>
          <a:p>
            <a:pPr>
              <a:buFont typeface="Wingdings" pitchFamily="2" charset="2"/>
              <a:buNone/>
            </a:pPr>
            <a:r>
              <a:rPr lang="en-US" altLang="ru-RU"/>
              <a:t>Projection:</a:t>
            </a:r>
          </a:p>
          <a:p>
            <a:r>
              <a:rPr lang="en-US" altLang="ru-RU"/>
              <a:t>best axis to project on: (‘best’ = min sum of squares of projection errors)</a:t>
            </a:r>
          </a:p>
        </p:txBody>
      </p:sp>
    </p:spTree>
    <p:extLst>
      <p:ext uri="{BB962C8B-B14F-4D97-AF65-F5344CB8AC3E}">
        <p14:creationId xmlns:p14="http://schemas.microsoft.com/office/powerpoint/2010/main" val="12899222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5" dirty="0"/>
              <a:t>Dimens</a:t>
            </a:r>
            <a:r>
              <a:rPr sz="4000" dirty="0"/>
              <a:t>i</a:t>
            </a:r>
            <a:r>
              <a:rPr sz="4000" spc="-25" dirty="0"/>
              <a:t>onal</a:t>
            </a:r>
            <a:r>
              <a:rPr sz="4000" spc="5" dirty="0"/>
              <a:t>i</a:t>
            </a:r>
            <a:r>
              <a:rPr sz="4000" spc="-20" dirty="0"/>
              <a:t>ty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95" dirty="0"/>
              <a:t>R</a:t>
            </a:r>
            <a:r>
              <a:rPr sz="4000" spc="-25" dirty="0"/>
              <a:t>educti</a:t>
            </a:r>
            <a:r>
              <a:rPr sz="4000" spc="-15" dirty="0"/>
              <a:t>o</a:t>
            </a:r>
            <a:r>
              <a:rPr sz="4000" spc="-25" dirty="0"/>
              <a:t>n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81806"/>
            <a:ext cx="2206625" cy="66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ex</a:t>
            </a:r>
            <a:r>
              <a:rPr sz="2400" spc="-15" dirty="0">
                <a:latin typeface="Calibri"/>
                <a:cs typeface="Calibri"/>
              </a:rPr>
              <a:t>am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lr>
                <a:srgbClr val="1D9978"/>
              </a:buClr>
              <a:buFont typeface="Calibri"/>
              <a:buChar char="•"/>
              <a:tabLst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3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9115" y="2923032"/>
            <a:ext cx="76200" cy="2109470"/>
          </a:xfrm>
          <a:custGeom>
            <a:avLst/>
            <a:gdLst/>
            <a:ahLst/>
            <a:cxnLst/>
            <a:rect l="l" t="t" r="r" b="b"/>
            <a:pathLst>
              <a:path w="76200" h="2109470">
                <a:moveTo>
                  <a:pt x="44445" y="63489"/>
                </a:moveTo>
                <a:lnTo>
                  <a:pt x="31753" y="63489"/>
                </a:lnTo>
                <a:lnTo>
                  <a:pt x="31753" y="2109209"/>
                </a:lnTo>
                <a:lnTo>
                  <a:pt x="44445" y="2109209"/>
                </a:lnTo>
                <a:lnTo>
                  <a:pt x="44445" y="63489"/>
                </a:lnTo>
                <a:close/>
              </a:path>
              <a:path w="76200" h="2109470">
                <a:moveTo>
                  <a:pt x="38099" y="0"/>
                </a:moveTo>
                <a:lnTo>
                  <a:pt x="0" y="76199"/>
                </a:lnTo>
                <a:lnTo>
                  <a:pt x="31753" y="76199"/>
                </a:lnTo>
                <a:lnTo>
                  <a:pt x="31753" y="63489"/>
                </a:lnTo>
                <a:lnTo>
                  <a:pt x="69844" y="63489"/>
                </a:lnTo>
                <a:lnTo>
                  <a:pt x="38099" y="0"/>
                </a:lnTo>
                <a:close/>
              </a:path>
              <a:path w="76200" h="2109470">
                <a:moveTo>
                  <a:pt x="69844" y="63489"/>
                </a:moveTo>
                <a:lnTo>
                  <a:pt x="44445" y="63489"/>
                </a:lnTo>
                <a:lnTo>
                  <a:pt x="44445" y="76199"/>
                </a:lnTo>
                <a:lnTo>
                  <a:pt x="76199" y="76199"/>
                </a:lnTo>
                <a:lnTo>
                  <a:pt x="69844" y="6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3025" y="3712464"/>
            <a:ext cx="1511935" cy="1335405"/>
          </a:xfrm>
          <a:custGeom>
            <a:avLst/>
            <a:gdLst/>
            <a:ahLst/>
            <a:cxnLst/>
            <a:rect l="l" t="t" r="r" b="b"/>
            <a:pathLst>
              <a:path w="1511935" h="1335404">
                <a:moveTo>
                  <a:pt x="1450095" y="45615"/>
                </a:moveTo>
                <a:lnTo>
                  <a:pt x="0" y="1325748"/>
                </a:lnTo>
                <a:lnTo>
                  <a:pt x="8381" y="1335155"/>
                </a:lnTo>
                <a:lnTo>
                  <a:pt x="1458482" y="55121"/>
                </a:lnTo>
                <a:lnTo>
                  <a:pt x="1450095" y="45615"/>
                </a:lnTo>
                <a:close/>
              </a:path>
              <a:path w="1511935" h="1335404">
                <a:moveTo>
                  <a:pt x="1496412" y="37216"/>
                </a:moveTo>
                <a:lnTo>
                  <a:pt x="1459610" y="37216"/>
                </a:lnTo>
                <a:lnTo>
                  <a:pt x="1467992" y="46725"/>
                </a:lnTo>
                <a:lnTo>
                  <a:pt x="1458482" y="55121"/>
                </a:lnTo>
                <a:lnTo>
                  <a:pt x="1479554" y="79004"/>
                </a:lnTo>
                <a:lnTo>
                  <a:pt x="1496412" y="37216"/>
                </a:lnTo>
                <a:close/>
              </a:path>
              <a:path w="1511935" h="1335404">
                <a:moveTo>
                  <a:pt x="1459610" y="37216"/>
                </a:moveTo>
                <a:lnTo>
                  <a:pt x="1450095" y="45615"/>
                </a:lnTo>
                <a:lnTo>
                  <a:pt x="1458482" y="55121"/>
                </a:lnTo>
                <a:lnTo>
                  <a:pt x="1467992" y="46725"/>
                </a:lnTo>
                <a:lnTo>
                  <a:pt x="1459610" y="37216"/>
                </a:lnTo>
                <a:close/>
              </a:path>
              <a:path w="1511935" h="1335404">
                <a:moveTo>
                  <a:pt x="1511426" y="0"/>
                </a:moveTo>
                <a:lnTo>
                  <a:pt x="1429130" y="21854"/>
                </a:lnTo>
                <a:lnTo>
                  <a:pt x="1450095" y="45615"/>
                </a:lnTo>
                <a:lnTo>
                  <a:pt x="1459610" y="37216"/>
                </a:lnTo>
                <a:lnTo>
                  <a:pt x="1496412" y="37216"/>
                </a:lnTo>
                <a:lnTo>
                  <a:pt x="1511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47215" y="5004816"/>
            <a:ext cx="2121535" cy="76200"/>
          </a:xfrm>
          <a:custGeom>
            <a:avLst/>
            <a:gdLst/>
            <a:ahLst/>
            <a:cxnLst/>
            <a:rect l="l" t="t" r="r" b="b"/>
            <a:pathLst>
              <a:path w="2121535" h="76200">
                <a:moveTo>
                  <a:pt x="2045207" y="0"/>
                </a:moveTo>
                <a:lnTo>
                  <a:pt x="2045207" y="76199"/>
                </a:lnTo>
                <a:lnTo>
                  <a:pt x="2108715" y="44446"/>
                </a:lnTo>
                <a:lnTo>
                  <a:pt x="2057912" y="44446"/>
                </a:lnTo>
                <a:lnTo>
                  <a:pt x="2057912" y="31754"/>
                </a:lnTo>
                <a:lnTo>
                  <a:pt x="2108716" y="31754"/>
                </a:lnTo>
                <a:lnTo>
                  <a:pt x="2045207" y="0"/>
                </a:lnTo>
                <a:close/>
              </a:path>
              <a:path w="2121535" h="76200">
                <a:moveTo>
                  <a:pt x="2045207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2045207" y="44446"/>
                </a:lnTo>
                <a:lnTo>
                  <a:pt x="2045207" y="31754"/>
                </a:lnTo>
                <a:close/>
              </a:path>
              <a:path w="2121535" h="76200">
                <a:moveTo>
                  <a:pt x="2108716" y="31754"/>
                </a:moveTo>
                <a:lnTo>
                  <a:pt x="2057912" y="31754"/>
                </a:lnTo>
                <a:lnTo>
                  <a:pt x="2057912" y="44446"/>
                </a:lnTo>
                <a:lnTo>
                  <a:pt x="2108715" y="44446"/>
                </a:lnTo>
                <a:lnTo>
                  <a:pt x="2121407" y="38099"/>
                </a:lnTo>
                <a:lnTo>
                  <a:pt x="2108716" y="3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2055" y="3424428"/>
            <a:ext cx="737870" cy="384175"/>
          </a:xfrm>
          <a:custGeom>
            <a:avLst/>
            <a:gdLst/>
            <a:ahLst/>
            <a:cxnLst/>
            <a:rect l="l" t="t" r="r" b="b"/>
            <a:pathLst>
              <a:path w="737869" h="384175">
                <a:moveTo>
                  <a:pt x="368807" y="0"/>
                </a:moveTo>
                <a:lnTo>
                  <a:pt x="308981" y="2513"/>
                </a:lnTo>
                <a:lnTo>
                  <a:pt x="252229" y="9790"/>
                </a:lnTo>
                <a:lnTo>
                  <a:pt x="199312" y="21435"/>
                </a:lnTo>
                <a:lnTo>
                  <a:pt x="150987" y="37052"/>
                </a:lnTo>
                <a:lnTo>
                  <a:pt x="108015" y="56247"/>
                </a:lnTo>
                <a:lnTo>
                  <a:pt x="71153" y="78622"/>
                </a:lnTo>
                <a:lnTo>
                  <a:pt x="41162" y="103783"/>
                </a:lnTo>
                <a:lnTo>
                  <a:pt x="10717" y="145882"/>
                </a:lnTo>
                <a:lnTo>
                  <a:pt x="0" y="192023"/>
                </a:lnTo>
                <a:lnTo>
                  <a:pt x="1222" y="207771"/>
                </a:lnTo>
                <a:lnTo>
                  <a:pt x="18800" y="252713"/>
                </a:lnTo>
                <a:lnTo>
                  <a:pt x="55251" y="293168"/>
                </a:lnTo>
                <a:lnTo>
                  <a:pt x="88773" y="316986"/>
                </a:lnTo>
                <a:lnTo>
                  <a:pt x="128784" y="337820"/>
                </a:lnTo>
                <a:lnTo>
                  <a:pt x="174528" y="355275"/>
                </a:lnTo>
                <a:lnTo>
                  <a:pt x="225244" y="368956"/>
                </a:lnTo>
                <a:lnTo>
                  <a:pt x="280173" y="378466"/>
                </a:lnTo>
                <a:lnTo>
                  <a:pt x="338557" y="383411"/>
                </a:lnTo>
                <a:lnTo>
                  <a:pt x="368807" y="384047"/>
                </a:lnTo>
                <a:lnTo>
                  <a:pt x="399058" y="383411"/>
                </a:lnTo>
                <a:lnTo>
                  <a:pt x="457442" y="378466"/>
                </a:lnTo>
                <a:lnTo>
                  <a:pt x="512371" y="368956"/>
                </a:lnTo>
                <a:lnTo>
                  <a:pt x="563087" y="355275"/>
                </a:lnTo>
                <a:lnTo>
                  <a:pt x="608831" y="337820"/>
                </a:lnTo>
                <a:lnTo>
                  <a:pt x="648842" y="316986"/>
                </a:lnTo>
                <a:lnTo>
                  <a:pt x="682364" y="293168"/>
                </a:lnTo>
                <a:lnTo>
                  <a:pt x="718815" y="252713"/>
                </a:lnTo>
                <a:lnTo>
                  <a:pt x="736393" y="207771"/>
                </a:lnTo>
                <a:lnTo>
                  <a:pt x="737615" y="192023"/>
                </a:lnTo>
                <a:lnTo>
                  <a:pt x="736393" y="176276"/>
                </a:lnTo>
                <a:lnTo>
                  <a:pt x="718815" y="131334"/>
                </a:lnTo>
                <a:lnTo>
                  <a:pt x="682364" y="90879"/>
                </a:lnTo>
                <a:lnTo>
                  <a:pt x="648842" y="67061"/>
                </a:lnTo>
                <a:lnTo>
                  <a:pt x="608831" y="46227"/>
                </a:lnTo>
                <a:lnTo>
                  <a:pt x="563087" y="28772"/>
                </a:lnTo>
                <a:lnTo>
                  <a:pt x="512371" y="15091"/>
                </a:lnTo>
                <a:lnTo>
                  <a:pt x="457442" y="5581"/>
                </a:lnTo>
                <a:lnTo>
                  <a:pt x="399058" y="636"/>
                </a:lnTo>
                <a:lnTo>
                  <a:pt x="368807" y="0"/>
                </a:lnTo>
                <a:close/>
              </a:path>
            </a:pathLst>
          </a:custGeom>
          <a:solidFill>
            <a:srgbClr val="1D99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2055" y="3424428"/>
            <a:ext cx="737870" cy="384175"/>
          </a:xfrm>
          <a:custGeom>
            <a:avLst/>
            <a:gdLst/>
            <a:ahLst/>
            <a:cxnLst/>
            <a:rect l="l" t="t" r="r" b="b"/>
            <a:pathLst>
              <a:path w="737869" h="384175">
                <a:moveTo>
                  <a:pt x="0" y="192023"/>
                </a:moveTo>
                <a:lnTo>
                  <a:pt x="10717" y="145882"/>
                </a:lnTo>
                <a:lnTo>
                  <a:pt x="41162" y="103783"/>
                </a:lnTo>
                <a:lnTo>
                  <a:pt x="71153" y="78622"/>
                </a:lnTo>
                <a:lnTo>
                  <a:pt x="108015" y="56247"/>
                </a:lnTo>
                <a:lnTo>
                  <a:pt x="150987" y="37052"/>
                </a:lnTo>
                <a:lnTo>
                  <a:pt x="199312" y="21435"/>
                </a:lnTo>
                <a:lnTo>
                  <a:pt x="252229" y="9790"/>
                </a:lnTo>
                <a:lnTo>
                  <a:pt x="308981" y="2513"/>
                </a:lnTo>
                <a:lnTo>
                  <a:pt x="368807" y="0"/>
                </a:lnTo>
                <a:lnTo>
                  <a:pt x="399058" y="636"/>
                </a:lnTo>
                <a:lnTo>
                  <a:pt x="457442" y="5581"/>
                </a:lnTo>
                <a:lnTo>
                  <a:pt x="512371" y="15091"/>
                </a:lnTo>
                <a:lnTo>
                  <a:pt x="563087" y="28772"/>
                </a:lnTo>
                <a:lnTo>
                  <a:pt x="608831" y="46227"/>
                </a:lnTo>
                <a:lnTo>
                  <a:pt x="648842" y="67061"/>
                </a:lnTo>
                <a:lnTo>
                  <a:pt x="682364" y="90879"/>
                </a:lnTo>
                <a:lnTo>
                  <a:pt x="718815" y="131334"/>
                </a:lnTo>
                <a:lnTo>
                  <a:pt x="736393" y="176276"/>
                </a:lnTo>
                <a:lnTo>
                  <a:pt x="737615" y="192023"/>
                </a:lnTo>
                <a:lnTo>
                  <a:pt x="736393" y="207771"/>
                </a:lnTo>
                <a:lnTo>
                  <a:pt x="718815" y="252713"/>
                </a:lnTo>
                <a:lnTo>
                  <a:pt x="682364" y="293168"/>
                </a:lnTo>
                <a:lnTo>
                  <a:pt x="648842" y="316986"/>
                </a:lnTo>
                <a:lnTo>
                  <a:pt x="608831" y="337820"/>
                </a:lnTo>
                <a:lnTo>
                  <a:pt x="563087" y="355275"/>
                </a:lnTo>
                <a:lnTo>
                  <a:pt x="512371" y="368956"/>
                </a:lnTo>
                <a:lnTo>
                  <a:pt x="457442" y="378466"/>
                </a:lnTo>
                <a:lnTo>
                  <a:pt x="399058" y="383411"/>
                </a:lnTo>
                <a:lnTo>
                  <a:pt x="368807" y="384047"/>
                </a:lnTo>
                <a:lnTo>
                  <a:pt x="338557" y="383411"/>
                </a:lnTo>
                <a:lnTo>
                  <a:pt x="280173" y="378466"/>
                </a:lnTo>
                <a:lnTo>
                  <a:pt x="225244" y="368956"/>
                </a:lnTo>
                <a:lnTo>
                  <a:pt x="174528" y="355275"/>
                </a:lnTo>
                <a:lnTo>
                  <a:pt x="128784" y="337820"/>
                </a:lnTo>
                <a:lnTo>
                  <a:pt x="88773" y="316986"/>
                </a:lnTo>
                <a:lnTo>
                  <a:pt x="55251" y="293168"/>
                </a:lnTo>
                <a:lnTo>
                  <a:pt x="18800" y="252713"/>
                </a:lnTo>
                <a:lnTo>
                  <a:pt x="1222" y="207771"/>
                </a:lnTo>
                <a:lnTo>
                  <a:pt x="0" y="19202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09038" y="5157983"/>
            <a:ext cx="19431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i="1" spc="10" dirty="0"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6410" y="3951278"/>
            <a:ext cx="17843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i="1" dirty="0">
                <a:latin typeface="Times New Roman"/>
                <a:cs typeface="Times New Roman"/>
              </a:rPr>
              <a:t>Y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7569" y="2975765"/>
            <a:ext cx="17653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i="1" spc="-15" dirty="0">
                <a:latin typeface="Times New Roman"/>
                <a:cs typeface="Times New Roman"/>
              </a:rPr>
              <a:t>Z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27603" y="3954779"/>
            <a:ext cx="706120" cy="416559"/>
          </a:xfrm>
          <a:custGeom>
            <a:avLst/>
            <a:gdLst/>
            <a:ahLst/>
            <a:cxnLst/>
            <a:rect l="l" t="t" r="r" b="b"/>
            <a:pathLst>
              <a:path w="706120" h="416560">
                <a:moveTo>
                  <a:pt x="352805" y="0"/>
                </a:moveTo>
                <a:lnTo>
                  <a:pt x="295584" y="2721"/>
                </a:lnTo>
                <a:lnTo>
                  <a:pt x="241300" y="10601"/>
                </a:lnTo>
                <a:lnTo>
                  <a:pt x="190680" y="23211"/>
                </a:lnTo>
                <a:lnTo>
                  <a:pt x="144452" y="40125"/>
                </a:lnTo>
                <a:lnTo>
                  <a:pt x="103342" y="60913"/>
                </a:lnTo>
                <a:lnTo>
                  <a:pt x="68077" y="85150"/>
                </a:lnTo>
                <a:lnTo>
                  <a:pt x="39383" y="112407"/>
                </a:lnTo>
                <a:lnTo>
                  <a:pt x="10254" y="158021"/>
                </a:lnTo>
                <a:lnTo>
                  <a:pt x="0" y="208025"/>
                </a:lnTo>
                <a:lnTo>
                  <a:pt x="1169" y="225092"/>
                </a:lnTo>
                <a:lnTo>
                  <a:pt x="17988" y="273794"/>
                </a:lnTo>
                <a:lnTo>
                  <a:pt x="52863" y="317623"/>
                </a:lnTo>
                <a:lnTo>
                  <a:pt x="84933" y="343423"/>
                </a:lnTo>
                <a:lnTo>
                  <a:pt x="123212" y="365990"/>
                </a:lnTo>
                <a:lnTo>
                  <a:pt x="166972" y="384894"/>
                </a:lnTo>
                <a:lnTo>
                  <a:pt x="215486" y="399710"/>
                </a:lnTo>
                <a:lnTo>
                  <a:pt x="268029" y="410008"/>
                </a:lnTo>
                <a:lnTo>
                  <a:pt x="323873" y="415362"/>
                </a:lnTo>
                <a:lnTo>
                  <a:pt x="352805" y="416051"/>
                </a:lnTo>
                <a:lnTo>
                  <a:pt x="381738" y="415362"/>
                </a:lnTo>
                <a:lnTo>
                  <a:pt x="437582" y="410008"/>
                </a:lnTo>
                <a:lnTo>
                  <a:pt x="490125" y="399710"/>
                </a:lnTo>
                <a:lnTo>
                  <a:pt x="538639" y="384894"/>
                </a:lnTo>
                <a:lnTo>
                  <a:pt x="582399" y="365990"/>
                </a:lnTo>
                <a:lnTo>
                  <a:pt x="620678" y="343423"/>
                </a:lnTo>
                <a:lnTo>
                  <a:pt x="652748" y="317623"/>
                </a:lnTo>
                <a:lnTo>
                  <a:pt x="687623" y="273794"/>
                </a:lnTo>
                <a:lnTo>
                  <a:pt x="704442" y="225092"/>
                </a:lnTo>
                <a:lnTo>
                  <a:pt x="705611" y="208025"/>
                </a:lnTo>
                <a:lnTo>
                  <a:pt x="704442" y="190959"/>
                </a:lnTo>
                <a:lnTo>
                  <a:pt x="687623" y="142257"/>
                </a:lnTo>
                <a:lnTo>
                  <a:pt x="652748" y="98428"/>
                </a:lnTo>
                <a:lnTo>
                  <a:pt x="620678" y="72628"/>
                </a:lnTo>
                <a:lnTo>
                  <a:pt x="582399" y="50061"/>
                </a:lnTo>
                <a:lnTo>
                  <a:pt x="538639" y="31157"/>
                </a:lnTo>
                <a:lnTo>
                  <a:pt x="490125" y="16341"/>
                </a:lnTo>
                <a:lnTo>
                  <a:pt x="437582" y="6043"/>
                </a:lnTo>
                <a:lnTo>
                  <a:pt x="381738" y="689"/>
                </a:lnTo>
                <a:lnTo>
                  <a:pt x="352805" y="0"/>
                </a:lnTo>
                <a:close/>
              </a:path>
            </a:pathLst>
          </a:custGeom>
          <a:solidFill>
            <a:srgbClr val="1D99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27603" y="3954779"/>
            <a:ext cx="706120" cy="416559"/>
          </a:xfrm>
          <a:custGeom>
            <a:avLst/>
            <a:gdLst/>
            <a:ahLst/>
            <a:cxnLst/>
            <a:rect l="l" t="t" r="r" b="b"/>
            <a:pathLst>
              <a:path w="706120" h="416560">
                <a:moveTo>
                  <a:pt x="0" y="208025"/>
                </a:moveTo>
                <a:lnTo>
                  <a:pt x="10254" y="158021"/>
                </a:lnTo>
                <a:lnTo>
                  <a:pt x="39383" y="112407"/>
                </a:lnTo>
                <a:lnTo>
                  <a:pt x="68077" y="85150"/>
                </a:lnTo>
                <a:lnTo>
                  <a:pt x="103342" y="60913"/>
                </a:lnTo>
                <a:lnTo>
                  <a:pt x="144452" y="40125"/>
                </a:lnTo>
                <a:lnTo>
                  <a:pt x="190680" y="23211"/>
                </a:lnTo>
                <a:lnTo>
                  <a:pt x="241300" y="10601"/>
                </a:lnTo>
                <a:lnTo>
                  <a:pt x="295584" y="2721"/>
                </a:lnTo>
                <a:lnTo>
                  <a:pt x="352805" y="0"/>
                </a:lnTo>
                <a:lnTo>
                  <a:pt x="381738" y="689"/>
                </a:lnTo>
                <a:lnTo>
                  <a:pt x="437582" y="6043"/>
                </a:lnTo>
                <a:lnTo>
                  <a:pt x="490125" y="16341"/>
                </a:lnTo>
                <a:lnTo>
                  <a:pt x="538639" y="31157"/>
                </a:lnTo>
                <a:lnTo>
                  <a:pt x="582399" y="50061"/>
                </a:lnTo>
                <a:lnTo>
                  <a:pt x="620678" y="72628"/>
                </a:lnTo>
                <a:lnTo>
                  <a:pt x="652748" y="98428"/>
                </a:lnTo>
                <a:lnTo>
                  <a:pt x="687623" y="142257"/>
                </a:lnTo>
                <a:lnTo>
                  <a:pt x="704442" y="190959"/>
                </a:lnTo>
                <a:lnTo>
                  <a:pt x="705611" y="208025"/>
                </a:lnTo>
                <a:lnTo>
                  <a:pt x="704442" y="225092"/>
                </a:lnTo>
                <a:lnTo>
                  <a:pt x="687623" y="273794"/>
                </a:lnTo>
                <a:lnTo>
                  <a:pt x="652748" y="317623"/>
                </a:lnTo>
                <a:lnTo>
                  <a:pt x="620678" y="343423"/>
                </a:lnTo>
                <a:lnTo>
                  <a:pt x="582399" y="365990"/>
                </a:lnTo>
                <a:lnTo>
                  <a:pt x="538639" y="384894"/>
                </a:lnTo>
                <a:lnTo>
                  <a:pt x="490125" y="399710"/>
                </a:lnTo>
                <a:lnTo>
                  <a:pt x="437582" y="410008"/>
                </a:lnTo>
                <a:lnTo>
                  <a:pt x="381738" y="415362"/>
                </a:lnTo>
                <a:lnTo>
                  <a:pt x="352805" y="416051"/>
                </a:lnTo>
                <a:lnTo>
                  <a:pt x="323873" y="415362"/>
                </a:lnTo>
                <a:lnTo>
                  <a:pt x="268029" y="410008"/>
                </a:lnTo>
                <a:lnTo>
                  <a:pt x="215486" y="399710"/>
                </a:lnTo>
                <a:lnTo>
                  <a:pt x="166972" y="384894"/>
                </a:lnTo>
                <a:lnTo>
                  <a:pt x="123212" y="365990"/>
                </a:lnTo>
                <a:lnTo>
                  <a:pt x="84933" y="343423"/>
                </a:lnTo>
                <a:lnTo>
                  <a:pt x="52863" y="317623"/>
                </a:lnTo>
                <a:lnTo>
                  <a:pt x="17988" y="273794"/>
                </a:lnTo>
                <a:lnTo>
                  <a:pt x="1169" y="225092"/>
                </a:lnTo>
                <a:lnTo>
                  <a:pt x="0" y="20802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83935" y="1397508"/>
            <a:ext cx="76200" cy="2110740"/>
          </a:xfrm>
          <a:custGeom>
            <a:avLst/>
            <a:gdLst/>
            <a:ahLst/>
            <a:cxnLst/>
            <a:rect l="l" t="t" r="r" b="b"/>
            <a:pathLst>
              <a:path w="76200" h="2110740">
                <a:moveTo>
                  <a:pt x="44439" y="63489"/>
                </a:moveTo>
                <a:lnTo>
                  <a:pt x="31747" y="63489"/>
                </a:lnTo>
                <a:lnTo>
                  <a:pt x="31747" y="2110733"/>
                </a:lnTo>
                <a:lnTo>
                  <a:pt x="44439" y="2110733"/>
                </a:lnTo>
                <a:lnTo>
                  <a:pt x="44439" y="63489"/>
                </a:lnTo>
                <a:close/>
              </a:path>
              <a:path w="76200" h="2110740">
                <a:moveTo>
                  <a:pt x="38099" y="0"/>
                </a:moveTo>
                <a:lnTo>
                  <a:pt x="0" y="76199"/>
                </a:lnTo>
                <a:lnTo>
                  <a:pt x="31747" y="76199"/>
                </a:lnTo>
                <a:lnTo>
                  <a:pt x="31747" y="63489"/>
                </a:lnTo>
                <a:lnTo>
                  <a:pt x="69844" y="63489"/>
                </a:lnTo>
                <a:lnTo>
                  <a:pt x="38099" y="0"/>
                </a:lnTo>
                <a:close/>
              </a:path>
              <a:path w="76200" h="2110740">
                <a:moveTo>
                  <a:pt x="69844" y="63489"/>
                </a:moveTo>
                <a:lnTo>
                  <a:pt x="44439" y="63489"/>
                </a:lnTo>
                <a:lnTo>
                  <a:pt x="44439" y="76199"/>
                </a:lnTo>
                <a:lnTo>
                  <a:pt x="76199" y="76199"/>
                </a:lnTo>
                <a:lnTo>
                  <a:pt x="69844" y="6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2703" y="3473196"/>
            <a:ext cx="2121535" cy="76200"/>
          </a:xfrm>
          <a:custGeom>
            <a:avLst/>
            <a:gdLst/>
            <a:ahLst/>
            <a:cxnLst/>
            <a:rect l="l" t="t" r="r" b="b"/>
            <a:pathLst>
              <a:path w="2121534" h="76200">
                <a:moveTo>
                  <a:pt x="2045207" y="0"/>
                </a:moveTo>
                <a:lnTo>
                  <a:pt x="2045207" y="76199"/>
                </a:lnTo>
                <a:lnTo>
                  <a:pt x="2108703" y="44452"/>
                </a:lnTo>
                <a:lnTo>
                  <a:pt x="2057912" y="44452"/>
                </a:lnTo>
                <a:lnTo>
                  <a:pt x="2057912" y="31760"/>
                </a:lnTo>
                <a:lnTo>
                  <a:pt x="2108728" y="31760"/>
                </a:lnTo>
                <a:lnTo>
                  <a:pt x="2045207" y="0"/>
                </a:lnTo>
                <a:close/>
              </a:path>
              <a:path w="2121534" h="76200">
                <a:moveTo>
                  <a:pt x="2045207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2045207" y="44452"/>
                </a:lnTo>
                <a:lnTo>
                  <a:pt x="2045207" y="31760"/>
                </a:lnTo>
                <a:close/>
              </a:path>
              <a:path w="2121534" h="76200">
                <a:moveTo>
                  <a:pt x="2108728" y="31760"/>
                </a:moveTo>
                <a:lnTo>
                  <a:pt x="2057912" y="31760"/>
                </a:lnTo>
                <a:lnTo>
                  <a:pt x="2057912" y="44452"/>
                </a:lnTo>
                <a:lnTo>
                  <a:pt x="2108703" y="44452"/>
                </a:lnTo>
                <a:lnTo>
                  <a:pt x="2121407" y="38099"/>
                </a:lnTo>
                <a:lnTo>
                  <a:pt x="2108728" y="3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85969" y="3633982"/>
            <a:ext cx="19431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i="1" spc="10" dirty="0"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41700" y="1294944"/>
            <a:ext cx="17843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i="1" dirty="0">
                <a:latin typeface="Times New Roman"/>
                <a:cs typeface="Times New Roman"/>
              </a:rPr>
              <a:t>Y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01867" y="2481072"/>
            <a:ext cx="706120" cy="622300"/>
          </a:xfrm>
          <a:custGeom>
            <a:avLst/>
            <a:gdLst/>
            <a:ahLst/>
            <a:cxnLst/>
            <a:rect l="l" t="t" r="r" b="b"/>
            <a:pathLst>
              <a:path w="706120" h="622300">
                <a:moveTo>
                  <a:pt x="352805" y="0"/>
                </a:moveTo>
                <a:lnTo>
                  <a:pt x="295584" y="4069"/>
                </a:lnTo>
                <a:lnTo>
                  <a:pt x="241300" y="15850"/>
                </a:lnTo>
                <a:lnTo>
                  <a:pt x="190680" y="34703"/>
                </a:lnTo>
                <a:lnTo>
                  <a:pt x="144452" y="59987"/>
                </a:lnTo>
                <a:lnTo>
                  <a:pt x="103342" y="91062"/>
                </a:lnTo>
                <a:lnTo>
                  <a:pt x="68077" y="127288"/>
                </a:lnTo>
                <a:lnTo>
                  <a:pt x="39383" y="168025"/>
                </a:lnTo>
                <a:lnTo>
                  <a:pt x="17988" y="212632"/>
                </a:lnTo>
                <a:lnTo>
                  <a:pt x="4618" y="260469"/>
                </a:lnTo>
                <a:lnTo>
                  <a:pt x="0" y="310895"/>
                </a:lnTo>
                <a:lnTo>
                  <a:pt x="1169" y="336393"/>
                </a:lnTo>
                <a:lnTo>
                  <a:pt x="10254" y="385604"/>
                </a:lnTo>
                <a:lnTo>
                  <a:pt x="27728" y="431906"/>
                </a:lnTo>
                <a:lnTo>
                  <a:pt x="52863" y="474658"/>
                </a:lnTo>
                <a:lnTo>
                  <a:pt x="84933" y="513219"/>
                </a:lnTo>
                <a:lnTo>
                  <a:pt x="123212" y="546950"/>
                </a:lnTo>
                <a:lnTo>
                  <a:pt x="166972" y="575210"/>
                </a:lnTo>
                <a:lnTo>
                  <a:pt x="215486" y="597358"/>
                </a:lnTo>
                <a:lnTo>
                  <a:pt x="268029" y="612755"/>
                </a:lnTo>
                <a:lnTo>
                  <a:pt x="323873" y="620761"/>
                </a:lnTo>
                <a:lnTo>
                  <a:pt x="352805" y="621791"/>
                </a:lnTo>
                <a:lnTo>
                  <a:pt x="381738" y="620761"/>
                </a:lnTo>
                <a:lnTo>
                  <a:pt x="437582" y="612755"/>
                </a:lnTo>
                <a:lnTo>
                  <a:pt x="490125" y="597358"/>
                </a:lnTo>
                <a:lnTo>
                  <a:pt x="538639" y="575210"/>
                </a:lnTo>
                <a:lnTo>
                  <a:pt x="582399" y="546950"/>
                </a:lnTo>
                <a:lnTo>
                  <a:pt x="620678" y="513219"/>
                </a:lnTo>
                <a:lnTo>
                  <a:pt x="652748" y="474658"/>
                </a:lnTo>
                <a:lnTo>
                  <a:pt x="677883" y="431906"/>
                </a:lnTo>
                <a:lnTo>
                  <a:pt x="695357" y="385604"/>
                </a:lnTo>
                <a:lnTo>
                  <a:pt x="704442" y="336393"/>
                </a:lnTo>
                <a:lnTo>
                  <a:pt x="705611" y="310895"/>
                </a:lnTo>
                <a:lnTo>
                  <a:pt x="704442" y="285398"/>
                </a:lnTo>
                <a:lnTo>
                  <a:pt x="695357" y="236187"/>
                </a:lnTo>
                <a:lnTo>
                  <a:pt x="677883" y="189885"/>
                </a:lnTo>
                <a:lnTo>
                  <a:pt x="652748" y="147133"/>
                </a:lnTo>
                <a:lnTo>
                  <a:pt x="620678" y="108572"/>
                </a:lnTo>
                <a:lnTo>
                  <a:pt x="582399" y="74841"/>
                </a:lnTo>
                <a:lnTo>
                  <a:pt x="538639" y="46581"/>
                </a:lnTo>
                <a:lnTo>
                  <a:pt x="490125" y="24433"/>
                </a:lnTo>
                <a:lnTo>
                  <a:pt x="437582" y="9035"/>
                </a:lnTo>
                <a:lnTo>
                  <a:pt x="381738" y="1030"/>
                </a:lnTo>
                <a:lnTo>
                  <a:pt x="352805" y="0"/>
                </a:lnTo>
                <a:close/>
              </a:path>
            </a:pathLst>
          </a:custGeom>
          <a:solidFill>
            <a:srgbClr val="1D99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01867" y="2481072"/>
            <a:ext cx="706120" cy="622300"/>
          </a:xfrm>
          <a:custGeom>
            <a:avLst/>
            <a:gdLst/>
            <a:ahLst/>
            <a:cxnLst/>
            <a:rect l="l" t="t" r="r" b="b"/>
            <a:pathLst>
              <a:path w="706120" h="622300">
                <a:moveTo>
                  <a:pt x="0" y="310895"/>
                </a:moveTo>
                <a:lnTo>
                  <a:pt x="4618" y="260469"/>
                </a:lnTo>
                <a:lnTo>
                  <a:pt x="17988" y="212632"/>
                </a:lnTo>
                <a:lnTo>
                  <a:pt x="39383" y="168025"/>
                </a:lnTo>
                <a:lnTo>
                  <a:pt x="68077" y="127288"/>
                </a:lnTo>
                <a:lnTo>
                  <a:pt x="103342" y="91062"/>
                </a:lnTo>
                <a:lnTo>
                  <a:pt x="144452" y="59987"/>
                </a:lnTo>
                <a:lnTo>
                  <a:pt x="190680" y="34703"/>
                </a:lnTo>
                <a:lnTo>
                  <a:pt x="241300" y="15850"/>
                </a:lnTo>
                <a:lnTo>
                  <a:pt x="295584" y="4069"/>
                </a:lnTo>
                <a:lnTo>
                  <a:pt x="352805" y="0"/>
                </a:lnTo>
                <a:lnTo>
                  <a:pt x="381738" y="1030"/>
                </a:lnTo>
                <a:lnTo>
                  <a:pt x="437582" y="9035"/>
                </a:lnTo>
                <a:lnTo>
                  <a:pt x="490125" y="24433"/>
                </a:lnTo>
                <a:lnTo>
                  <a:pt x="538639" y="46581"/>
                </a:lnTo>
                <a:lnTo>
                  <a:pt x="582399" y="74841"/>
                </a:lnTo>
                <a:lnTo>
                  <a:pt x="620678" y="108572"/>
                </a:lnTo>
                <a:lnTo>
                  <a:pt x="652748" y="147133"/>
                </a:lnTo>
                <a:lnTo>
                  <a:pt x="677883" y="189885"/>
                </a:lnTo>
                <a:lnTo>
                  <a:pt x="695357" y="236187"/>
                </a:lnTo>
                <a:lnTo>
                  <a:pt x="704442" y="285398"/>
                </a:lnTo>
                <a:lnTo>
                  <a:pt x="705611" y="310895"/>
                </a:lnTo>
                <a:lnTo>
                  <a:pt x="704442" y="336393"/>
                </a:lnTo>
                <a:lnTo>
                  <a:pt x="695357" y="385604"/>
                </a:lnTo>
                <a:lnTo>
                  <a:pt x="677883" y="431906"/>
                </a:lnTo>
                <a:lnTo>
                  <a:pt x="652748" y="474658"/>
                </a:lnTo>
                <a:lnTo>
                  <a:pt x="620678" y="513219"/>
                </a:lnTo>
                <a:lnTo>
                  <a:pt x="582399" y="546950"/>
                </a:lnTo>
                <a:lnTo>
                  <a:pt x="538639" y="575210"/>
                </a:lnTo>
                <a:lnTo>
                  <a:pt x="490125" y="597358"/>
                </a:lnTo>
                <a:lnTo>
                  <a:pt x="437582" y="612755"/>
                </a:lnTo>
                <a:lnTo>
                  <a:pt x="381738" y="620761"/>
                </a:lnTo>
                <a:lnTo>
                  <a:pt x="352805" y="621791"/>
                </a:lnTo>
                <a:lnTo>
                  <a:pt x="323873" y="620761"/>
                </a:lnTo>
                <a:lnTo>
                  <a:pt x="268029" y="612755"/>
                </a:lnTo>
                <a:lnTo>
                  <a:pt x="215486" y="597358"/>
                </a:lnTo>
                <a:lnTo>
                  <a:pt x="166972" y="575210"/>
                </a:lnTo>
                <a:lnTo>
                  <a:pt x="123212" y="546950"/>
                </a:lnTo>
                <a:lnTo>
                  <a:pt x="84933" y="513219"/>
                </a:lnTo>
                <a:lnTo>
                  <a:pt x="52863" y="474658"/>
                </a:lnTo>
                <a:lnTo>
                  <a:pt x="27728" y="431906"/>
                </a:lnTo>
                <a:lnTo>
                  <a:pt x="10254" y="385604"/>
                </a:lnTo>
                <a:lnTo>
                  <a:pt x="1169" y="336393"/>
                </a:lnTo>
                <a:lnTo>
                  <a:pt x="0" y="3108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8940" y="2481072"/>
            <a:ext cx="706120" cy="622300"/>
          </a:xfrm>
          <a:custGeom>
            <a:avLst/>
            <a:gdLst/>
            <a:ahLst/>
            <a:cxnLst/>
            <a:rect l="l" t="t" r="r" b="b"/>
            <a:pathLst>
              <a:path w="706120" h="622300">
                <a:moveTo>
                  <a:pt x="352805" y="0"/>
                </a:moveTo>
                <a:lnTo>
                  <a:pt x="295584" y="4069"/>
                </a:lnTo>
                <a:lnTo>
                  <a:pt x="241300" y="15850"/>
                </a:lnTo>
                <a:lnTo>
                  <a:pt x="190680" y="34703"/>
                </a:lnTo>
                <a:lnTo>
                  <a:pt x="144452" y="59987"/>
                </a:lnTo>
                <a:lnTo>
                  <a:pt x="103342" y="91062"/>
                </a:lnTo>
                <a:lnTo>
                  <a:pt x="68077" y="127288"/>
                </a:lnTo>
                <a:lnTo>
                  <a:pt x="39383" y="168025"/>
                </a:lnTo>
                <a:lnTo>
                  <a:pt x="17988" y="212632"/>
                </a:lnTo>
                <a:lnTo>
                  <a:pt x="4618" y="260469"/>
                </a:lnTo>
                <a:lnTo>
                  <a:pt x="0" y="310895"/>
                </a:lnTo>
                <a:lnTo>
                  <a:pt x="1169" y="336393"/>
                </a:lnTo>
                <a:lnTo>
                  <a:pt x="10254" y="385604"/>
                </a:lnTo>
                <a:lnTo>
                  <a:pt x="27728" y="431906"/>
                </a:lnTo>
                <a:lnTo>
                  <a:pt x="52863" y="474658"/>
                </a:lnTo>
                <a:lnTo>
                  <a:pt x="84933" y="513219"/>
                </a:lnTo>
                <a:lnTo>
                  <a:pt x="123212" y="546950"/>
                </a:lnTo>
                <a:lnTo>
                  <a:pt x="166972" y="575210"/>
                </a:lnTo>
                <a:lnTo>
                  <a:pt x="215486" y="597358"/>
                </a:lnTo>
                <a:lnTo>
                  <a:pt x="268029" y="612755"/>
                </a:lnTo>
                <a:lnTo>
                  <a:pt x="323873" y="620761"/>
                </a:lnTo>
                <a:lnTo>
                  <a:pt x="352805" y="621791"/>
                </a:lnTo>
                <a:lnTo>
                  <a:pt x="381738" y="620761"/>
                </a:lnTo>
                <a:lnTo>
                  <a:pt x="437582" y="612755"/>
                </a:lnTo>
                <a:lnTo>
                  <a:pt x="490125" y="597358"/>
                </a:lnTo>
                <a:lnTo>
                  <a:pt x="538639" y="575210"/>
                </a:lnTo>
                <a:lnTo>
                  <a:pt x="582399" y="546950"/>
                </a:lnTo>
                <a:lnTo>
                  <a:pt x="620678" y="513219"/>
                </a:lnTo>
                <a:lnTo>
                  <a:pt x="652748" y="474658"/>
                </a:lnTo>
                <a:lnTo>
                  <a:pt x="677883" y="431906"/>
                </a:lnTo>
                <a:lnTo>
                  <a:pt x="695357" y="385604"/>
                </a:lnTo>
                <a:lnTo>
                  <a:pt x="704442" y="336393"/>
                </a:lnTo>
                <a:lnTo>
                  <a:pt x="705611" y="310895"/>
                </a:lnTo>
                <a:lnTo>
                  <a:pt x="704442" y="285398"/>
                </a:lnTo>
                <a:lnTo>
                  <a:pt x="695357" y="236187"/>
                </a:lnTo>
                <a:lnTo>
                  <a:pt x="677883" y="189885"/>
                </a:lnTo>
                <a:lnTo>
                  <a:pt x="652748" y="147133"/>
                </a:lnTo>
                <a:lnTo>
                  <a:pt x="620678" y="108572"/>
                </a:lnTo>
                <a:lnTo>
                  <a:pt x="582399" y="74841"/>
                </a:lnTo>
                <a:lnTo>
                  <a:pt x="538639" y="46581"/>
                </a:lnTo>
                <a:lnTo>
                  <a:pt x="490125" y="24433"/>
                </a:lnTo>
                <a:lnTo>
                  <a:pt x="437582" y="9035"/>
                </a:lnTo>
                <a:lnTo>
                  <a:pt x="381738" y="1030"/>
                </a:lnTo>
                <a:lnTo>
                  <a:pt x="352805" y="0"/>
                </a:lnTo>
                <a:close/>
              </a:path>
            </a:pathLst>
          </a:custGeom>
          <a:solidFill>
            <a:srgbClr val="1D99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58940" y="2481072"/>
            <a:ext cx="706120" cy="622300"/>
          </a:xfrm>
          <a:custGeom>
            <a:avLst/>
            <a:gdLst/>
            <a:ahLst/>
            <a:cxnLst/>
            <a:rect l="l" t="t" r="r" b="b"/>
            <a:pathLst>
              <a:path w="706120" h="622300">
                <a:moveTo>
                  <a:pt x="0" y="310895"/>
                </a:moveTo>
                <a:lnTo>
                  <a:pt x="4618" y="260469"/>
                </a:lnTo>
                <a:lnTo>
                  <a:pt x="17988" y="212632"/>
                </a:lnTo>
                <a:lnTo>
                  <a:pt x="39383" y="168025"/>
                </a:lnTo>
                <a:lnTo>
                  <a:pt x="68077" y="127288"/>
                </a:lnTo>
                <a:lnTo>
                  <a:pt x="103342" y="91062"/>
                </a:lnTo>
                <a:lnTo>
                  <a:pt x="144452" y="59987"/>
                </a:lnTo>
                <a:lnTo>
                  <a:pt x="190680" y="34703"/>
                </a:lnTo>
                <a:lnTo>
                  <a:pt x="241300" y="15850"/>
                </a:lnTo>
                <a:lnTo>
                  <a:pt x="295584" y="4069"/>
                </a:lnTo>
                <a:lnTo>
                  <a:pt x="352805" y="0"/>
                </a:lnTo>
                <a:lnTo>
                  <a:pt x="381738" y="1030"/>
                </a:lnTo>
                <a:lnTo>
                  <a:pt x="437582" y="9035"/>
                </a:lnTo>
                <a:lnTo>
                  <a:pt x="490125" y="24433"/>
                </a:lnTo>
                <a:lnTo>
                  <a:pt x="538639" y="46581"/>
                </a:lnTo>
                <a:lnTo>
                  <a:pt x="582399" y="74841"/>
                </a:lnTo>
                <a:lnTo>
                  <a:pt x="620678" y="108572"/>
                </a:lnTo>
                <a:lnTo>
                  <a:pt x="652748" y="147133"/>
                </a:lnTo>
                <a:lnTo>
                  <a:pt x="677883" y="189885"/>
                </a:lnTo>
                <a:lnTo>
                  <a:pt x="695357" y="236187"/>
                </a:lnTo>
                <a:lnTo>
                  <a:pt x="704442" y="285398"/>
                </a:lnTo>
                <a:lnTo>
                  <a:pt x="705611" y="310895"/>
                </a:lnTo>
                <a:lnTo>
                  <a:pt x="704442" y="336393"/>
                </a:lnTo>
                <a:lnTo>
                  <a:pt x="695357" y="385604"/>
                </a:lnTo>
                <a:lnTo>
                  <a:pt x="677883" y="431906"/>
                </a:lnTo>
                <a:lnTo>
                  <a:pt x="652748" y="474658"/>
                </a:lnTo>
                <a:lnTo>
                  <a:pt x="620678" y="513219"/>
                </a:lnTo>
                <a:lnTo>
                  <a:pt x="582399" y="546950"/>
                </a:lnTo>
                <a:lnTo>
                  <a:pt x="538639" y="575210"/>
                </a:lnTo>
                <a:lnTo>
                  <a:pt x="490125" y="597358"/>
                </a:lnTo>
                <a:lnTo>
                  <a:pt x="437582" y="612755"/>
                </a:lnTo>
                <a:lnTo>
                  <a:pt x="381738" y="620761"/>
                </a:lnTo>
                <a:lnTo>
                  <a:pt x="352805" y="621791"/>
                </a:lnTo>
                <a:lnTo>
                  <a:pt x="323873" y="620761"/>
                </a:lnTo>
                <a:lnTo>
                  <a:pt x="268029" y="612755"/>
                </a:lnTo>
                <a:lnTo>
                  <a:pt x="215486" y="597358"/>
                </a:lnTo>
                <a:lnTo>
                  <a:pt x="166972" y="575210"/>
                </a:lnTo>
                <a:lnTo>
                  <a:pt x="123212" y="546950"/>
                </a:lnTo>
                <a:lnTo>
                  <a:pt x="84933" y="513219"/>
                </a:lnTo>
                <a:lnTo>
                  <a:pt x="52863" y="474658"/>
                </a:lnTo>
                <a:lnTo>
                  <a:pt x="27728" y="431906"/>
                </a:lnTo>
                <a:lnTo>
                  <a:pt x="10254" y="385604"/>
                </a:lnTo>
                <a:lnTo>
                  <a:pt x="1169" y="336393"/>
                </a:lnTo>
                <a:lnTo>
                  <a:pt x="0" y="3108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93391" y="4402835"/>
            <a:ext cx="739140" cy="384175"/>
          </a:xfrm>
          <a:custGeom>
            <a:avLst/>
            <a:gdLst/>
            <a:ahLst/>
            <a:cxnLst/>
            <a:rect l="l" t="t" r="r" b="b"/>
            <a:pathLst>
              <a:path w="739139" h="384175">
                <a:moveTo>
                  <a:pt x="0" y="192023"/>
                </a:moveTo>
                <a:lnTo>
                  <a:pt x="10742" y="145879"/>
                </a:lnTo>
                <a:lnTo>
                  <a:pt x="41255" y="103779"/>
                </a:lnTo>
                <a:lnTo>
                  <a:pt x="71312" y="78618"/>
                </a:lnTo>
                <a:lnTo>
                  <a:pt x="108253" y="56243"/>
                </a:lnTo>
                <a:lnTo>
                  <a:pt x="151316" y="37050"/>
                </a:lnTo>
                <a:lnTo>
                  <a:pt x="199741" y="21433"/>
                </a:lnTo>
                <a:lnTo>
                  <a:pt x="252766" y="9789"/>
                </a:lnTo>
                <a:lnTo>
                  <a:pt x="309629" y="2513"/>
                </a:lnTo>
                <a:lnTo>
                  <a:pt x="369569" y="0"/>
                </a:lnTo>
                <a:lnTo>
                  <a:pt x="399877" y="636"/>
                </a:lnTo>
                <a:lnTo>
                  <a:pt x="458374" y="5580"/>
                </a:lnTo>
                <a:lnTo>
                  <a:pt x="513413" y="15090"/>
                </a:lnTo>
                <a:lnTo>
                  <a:pt x="564233" y="28770"/>
                </a:lnTo>
                <a:lnTo>
                  <a:pt x="610072" y="46224"/>
                </a:lnTo>
                <a:lnTo>
                  <a:pt x="650170" y="67058"/>
                </a:lnTo>
                <a:lnTo>
                  <a:pt x="683764" y="90875"/>
                </a:lnTo>
                <a:lnTo>
                  <a:pt x="720296" y="131330"/>
                </a:lnTo>
                <a:lnTo>
                  <a:pt x="737914" y="176275"/>
                </a:lnTo>
                <a:lnTo>
                  <a:pt x="739139" y="192023"/>
                </a:lnTo>
                <a:lnTo>
                  <a:pt x="737914" y="207772"/>
                </a:lnTo>
                <a:lnTo>
                  <a:pt x="720296" y="252717"/>
                </a:lnTo>
                <a:lnTo>
                  <a:pt x="683764" y="293172"/>
                </a:lnTo>
                <a:lnTo>
                  <a:pt x="650170" y="316989"/>
                </a:lnTo>
                <a:lnTo>
                  <a:pt x="610072" y="337823"/>
                </a:lnTo>
                <a:lnTo>
                  <a:pt x="564233" y="355277"/>
                </a:lnTo>
                <a:lnTo>
                  <a:pt x="513413" y="368957"/>
                </a:lnTo>
                <a:lnTo>
                  <a:pt x="458374" y="378467"/>
                </a:lnTo>
                <a:lnTo>
                  <a:pt x="399877" y="383411"/>
                </a:lnTo>
                <a:lnTo>
                  <a:pt x="369569" y="384047"/>
                </a:lnTo>
                <a:lnTo>
                  <a:pt x="339262" y="383411"/>
                </a:lnTo>
                <a:lnTo>
                  <a:pt x="280765" y="378467"/>
                </a:lnTo>
                <a:lnTo>
                  <a:pt x="225726" y="368957"/>
                </a:lnTo>
                <a:lnTo>
                  <a:pt x="174906" y="355277"/>
                </a:lnTo>
                <a:lnTo>
                  <a:pt x="129067" y="337823"/>
                </a:lnTo>
                <a:lnTo>
                  <a:pt x="88969" y="316989"/>
                </a:lnTo>
                <a:lnTo>
                  <a:pt x="55375" y="293172"/>
                </a:lnTo>
                <a:lnTo>
                  <a:pt x="18843" y="252717"/>
                </a:lnTo>
                <a:lnTo>
                  <a:pt x="1225" y="207772"/>
                </a:lnTo>
                <a:lnTo>
                  <a:pt x="0" y="192023"/>
                </a:lnTo>
                <a:close/>
              </a:path>
            </a:pathLst>
          </a:custGeom>
          <a:ln w="914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07791" y="4431791"/>
            <a:ext cx="707390" cy="416559"/>
          </a:xfrm>
          <a:custGeom>
            <a:avLst/>
            <a:gdLst/>
            <a:ahLst/>
            <a:cxnLst/>
            <a:rect l="l" t="t" r="r" b="b"/>
            <a:pathLst>
              <a:path w="707389" h="416560">
                <a:moveTo>
                  <a:pt x="0" y="208025"/>
                </a:moveTo>
                <a:lnTo>
                  <a:pt x="10273" y="158021"/>
                </a:lnTo>
                <a:lnTo>
                  <a:pt x="39455" y="112407"/>
                </a:lnTo>
                <a:lnTo>
                  <a:pt x="68204" y="85150"/>
                </a:lnTo>
                <a:lnTo>
                  <a:pt x="103540" y="60913"/>
                </a:lnTo>
                <a:lnTo>
                  <a:pt x="144735" y="40125"/>
                </a:lnTo>
                <a:lnTo>
                  <a:pt x="191063" y="23211"/>
                </a:lnTo>
                <a:lnTo>
                  <a:pt x="241795" y="10601"/>
                </a:lnTo>
                <a:lnTo>
                  <a:pt x="296206" y="2721"/>
                </a:lnTo>
                <a:lnTo>
                  <a:pt x="353567" y="0"/>
                </a:lnTo>
                <a:lnTo>
                  <a:pt x="382572" y="689"/>
                </a:lnTo>
                <a:lnTo>
                  <a:pt x="438549" y="6043"/>
                </a:lnTo>
                <a:lnTo>
                  <a:pt x="491211" y="16341"/>
                </a:lnTo>
                <a:lnTo>
                  <a:pt x="539832" y="31157"/>
                </a:lnTo>
                <a:lnTo>
                  <a:pt x="583684" y="50061"/>
                </a:lnTo>
                <a:lnTo>
                  <a:pt x="622041" y="72628"/>
                </a:lnTo>
                <a:lnTo>
                  <a:pt x="654174" y="98428"/>
                </a:lnTo>
                <a:lnTo>
                  <a:pt x="679357" y="127035"/>
                </a:lnTo>
                <a:lnTo>
                  <a:pt x="702509" y="174273"/>
                </a:lnTo>
                <a:lnTo>
                  <a:pt x="707135" y="208025"/>
                </a:lnTo>
                <a:lnTo>
                  <a:pt x="705964" y="225092"/>
                </a:lnTo>
                <a:lnTo>
                  <a:pt x="689115" y="273794"/>
                </a:lnTo>
                <a:lnTo>
                  <a:pt x="654174" y="317623"/>
                </a:lnTo>
                <a:lnTo>
                  <a:pt x="622041" y="343423"/>
                </a:lnTo>
                <a:lnTo>
                  <a:pt x="583684" y="365990"/>
                </a:lnTo>
                <a:lnTo>
                  <a:pt x="539832" y="384894"/>
                </a:lnTo>
                <a:lnTo>
                  <a:pt x="491211" y="399710"/>
                </a:lnTo>
                <a:lnTo>
                  <a:pt x="438549" y="410008"/>
                </a:lnTo>
                <a:lnTo>
                  <a:pt x="382572" y="415362"/>
                </a:lnTo>
                <a:lnTo>
                  <a:pt x="353567" y="416051"/>
                </a:lnTo>
                <a:lnTo>
                  <a:pt x="324563" y="415362"/>
                </a:lnTo>
                <a:lnTo>
                  <a:pt x="268586" y="410008"/>
                </a:lnTo>
                <a:lnTo>
                  <a:pt x="215924" y="399710"/>
                </a:lnTo>
                <a:lnTo>
                  <a:pt x="167303" y="384894"/>
                </a:lnTo>
                <a:lnTo>
                  <a:pt x="123451" y="365990"/>
                </a:lnTo>
                <a:lnTo>
                  <a:pt x="85094" y="343423"/>
                </a:lnTo>
                <a:lnTo>
                  <a:pt x="52961" y="317623"/>
                </a:lnTo>
                <a:lnTo>
                  <a:pt x="27778" y="289016"/>
                </a:lnTo>
                <a:lnTo>
                  <a:pt x="4626" y="241778"/>
                </a:lnTo>
                <a:lnTo>
                  <a:pt x="0" y="208025"/>
                </a:lnTo>
                <a:close/>
              </a:path>
            </a:pathLst>
          </a:custGeom>
          <a:ln w="914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91867" y="3692652"/>
            <a:ext cx="10795" cy="832485"/>
          </a:xfrm>
          <a:custGeom>
            <a:avLst/>
            <a:gdLst/>
            <a:ahLst/>
            <a:cxnLst/>
            <a:rect l="l" t="t" r="r" b="b"/>
            <a:pathLst>
              <a:path w="10794" h="832485">
                <a:moveTo>
                  <a:pt x="0" y="0"/>
                </a:moveTo>
                <a:lnTo>
                  <a:pt x="10667" y="832103"/>
                </a:lnTo>
              </a:path>
            </a:pathLst>
          </a:custGeom>
          <a:ln w="914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99003" y="3649979"/>
            <a:ext cx="9525" cy="832485"/>
          </a:xfrm>
          <a:custGeom>
            <a:avLst/>
            <a:gdLst/>
            <a:ahLst/>
            <a:cxnLst/>
            <a:rect l="l" t="t" r="r" b="b"/>
            <a:pathLst>
              <a:path w="9525" h="832485">
                <a:moveTo>
                  <a:pt x="0" y="0"/>
                </a:moveTo>
                <a:lnTo>
                  <a:pt x="9143" y="832103"/>
                </a:lnTo>
              </a:path>
            </a:pathLst>
          </a:custGeom>
          <a:ln w="914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22547" y="4168140"/>
            <a:ext cx="10795" cy="510540"/>
          </a:xfrm>
          <a:custGeom>
            <a:avLst/>
            <a:gdLst/>
            <a:ahLst/>
            <a:cxnLst/>
            <a:rect l="l" t="t" r="r" b="b"/>
            <a:pathLst>
              <a:path w="10795" h="510539">
                <a:moveTo>
                  <a:pt x="10667" y="0"/>
                </a:moveTo>
                <a:lnTo>
                  <a:pt x="0" y="510539"/>
                </a:lnTo>
              </a:path>
            </a:pathLst>
          </a:custGeom>
          <a:ln w="914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16935" y="4219955"/>
            <a:ext cx="10795" cy="509270"/>
          </a:xfrm>
          <a:custGeom>
            <a:avLst/>
            <a:gdLst/>
            <a:ahLst/>
            <a:cxnLst/>
            <a:rect l="l" t="t" r="r" b="b"/>
            <a:pathLst>
              <a:path w="10794" h="509270">
                <a:moveTo>
                  <a:pt x="10667" y="0"/>
                </a:moveTo>
                <a:lnTo>
                  <a:pt x="0" y="509015"/>
                </a:lnTo>
              </a:path>
            </a:pathLst>
          </a:custGeom>
          <a:ln w="914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08347" y="3681984"/>
            <a:ext cx="643255" cy="664845"/>
          </a:xfrm>
          <a:custGeom>
            <a:avLst/>
            <a:gdLst/>
            <a:ahLst/>
            <a:cxnLst/>
            <a:rect l="l" t="t" r="r" b="b"/>
            <a:pathLst>
              <a:path w="643254" h="664845">
                <a:moveTo>
                  <a:pt x="482345" y="0"/>
                </a:moveTo>
                <a:lnTo>
                  <a:pt x="482345" y="166115"/>
                </a:lnTo>
                <a:lnTo>
                  <a:pt x="0" y="166115"/>
                </a:lnTo>
                <a:lnTo>
                  <a:pt x="0" y="498347"/>
                </a:lnTo>
                <a:lnTo>
                  <a:pt x="482345" y="498347"/>
                </a:lnTo>
                <a:lnTo>
                  <a:pt x="482345" y="664463"/>
                </a:lnTo>
                <a:lnTo>
                  <a:pt x="643127" y="332231"/>
                </a:lnTo>
                <a:lnTo>
                  <a:pt x="482345" y="0"/>
                </a:lnTo>
                <a:close/>
              </a:path>
            </a:pathLst>
          </a:custGeom>
          <a:solidFill>
            <a:srgbClr val="FF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08347" y="3681984"/>
            <a:ext cx="643255" cy="664845"/>
          </a:xfrm>
          <a:custGeom>
            <a:avLst/>
            <a:gdLst/>
            <a:ahLst/>
            <a:cxnLst/>
            <a:rect l="l" t="t" r="r" b="b"/>
            <a:pathLst>
              <a:path w="643254" h="664845">
                <a:moveTo>
                  <a:pt x="0" y="166115"/>
                </a:moveTo>
                <a:lnTo>
                  <a:pt x="482345" y="166115"/>
                </a:lnTo>
                <a:lnTo>
                  <a:pt x="482345" y="0"/>
                </a:lnTo>
                <a:lnTo>
                  <a:pt x="643127" y="332231"/>
                </a:lnTo>
                <a:lnTo>
                  <a:pt x="482345" y="664463"/>
                </a:lnTo>
                <a:lnTo>
                  <a:pt x="482345" y="498347"/>
                </a:lnTo>
                <a:lnTo>
                  <a:pt x="0" y="498347"/>
                </a:lnTo>
                <a:lnTo>
                  <a:pt x="0" y="166115"/>
                </a:lnTo>
                <a:close/>
              </a:path>
            </a:pathLst>
          </a:custGeom>
          <a:ln w="9143">
            <a:solidFill>
              <a:srgbClr val="FF65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00700" y="4134611"/>
            <a:ext cx="76200" cy="2109470"/>
          </a:xfrm>
          <a:custGeom>
            <a:avLst/>
            <a:gdLst/>
            <a:ahLst/>
            <a:cxnLst/>
            <a:rect l="l" t="t" r="r" b="b"/>
            <a:pathLst>
              <a:path w="76200" h="2109470">
                <a:moveTo>
                  <a:pt x="44439" y="63495"/>
                </a:moveTo>
                <a:lnTo>
                  <a:pt x="31747" y="63495"/>
                </a:lnTo>
                <a:lnTo>
                  <a:pt x="31747" y="2109215"/>
                </a:lnTo>
                <a:lnTo>
                  <a:pt x="44439" y="2109215"/>
                </a:lnTo>
                <a:lnTo>
                  <a:pt x="44439" y="63495"/>
                </a:lnTo>
                <a:close/>
              </a:path>
              <a:path w="76200" h="2109470">
                <a:moveTo>
                  <a:pt x="38099" y="0"/>
                </a:moveTo>
                <a:lnTo>
                  <a:pt x="0" y="76199"/>
                </a:lnTo>
                <a:lnTo>
                  <a:pt x="31747" y="76199"/>
                </a:lnTo>
                <a:lnTo>
                  <a:pt x="31747" y="63495"/>
                </a:lnTo>
                <a:lnTo>
                  <a:pt x="69847" y="63495"/>
                </a:lnTo>
                <a:lnTo>
                  <a:pt x="38099" y="0"/>
                </a:lnTo>
                <a:close/>
              </a:path>
              <a:path w="76200" h="2109470">
                <a:moveTo>
                  <a:pt x="69847" y="63495"/>
                </a:moveTo>
                <a:lnTo>
                  <a:pt x="44439" y="63495"/>
                </a:lnTo>
                <a:lnTo>
                  <a:pt x="44439" y="76199"/>
                </a:lnTo>
                <a:lnTo>
                  <a:pt x="76199" y="76199"/>
                </a:lnTo>
                <a:lnTo>
                  <a:pt x="69847" y="63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0991" y="6208776"/>
            <a:ext cx="2120265" cy="76200"/>
          </a:xfrm>
          <a:custGeom>
            <a:avLst/>
            <a:gdLst/>
            <a:ahLst/>
            <a:cxnLst/>
            <a:rect l="l" t="t" r="r" b="b"/>
            <a:pathLst>
              <a:path w="2120265" h="76200">
                <a:moveTo>
                  <a:pt x="2043683" y="0"/>
                </a:moveTo>
                <a:lnTo>
                  <a:pt x="2043683" y="76199"/>
                </a:lnTo>
                <a:lnTo>
                  <a:pt x="2107191" y="44446"/>
                </a:lnTo>
                <a:lnTo>
                  <a:pt x="2056388" y="44446"/>
                </a:lnTo>
                <a:lnTo>
                  <a:pt x="2056388" y="31754"/>
                </a:lnTo>
                <a:lnTo>
                  <a:pt x="2107192" y="31754"/>
                </a:lnTo>
                <a:lnTo>
                  <a:pt x="2043683" y="0"/>
                </a:lnTo>
                <a:close/>
              </a:path>
              <a:path w="2120265" h="76200">
                <a:moveTo>
                  <a:pt x="2043683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2043683" y="44446"/>
                </a:lnTo>
                <a:lnTo>
                  <a:pt x="2043683" y="31754"/>
                </a:lnTo>
                <a:close/>
              </a:path>
              <a:path w="2120265" h="76200">
                <a:moveTo>
                  <a:pt x="2107192" y="31754"/>
                </a:moveTo>
                <a:lnTo>
                  <a:pt x="2056388" y="31754"/>
                </a:lnTo>
                <a:lnTo>
                  <a:pt x="2056388" y="44446"/>
                </a:lnTo>
                <a:lnTo>
                  <a:pt x="2107191" y="44446"/>
                </a:lnTo>
                <a:lnTo>
                  <a:pt x="2119883" y="38099"/>
                </a:lnTo>
                <a:lnTo>
                  <a:pt x="2107192" y="3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09160" y="6372422"/>
            <a:ext cx="1778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i="1" dirty="0">
                <a:latin typeface="Times New Roman"/>
                <a:cs typeface="Times New Roman"/>
              </a:rPr>
              <a:t>Z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58616" y="4032051"/>
            <a:ext cx="17970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i="1" spc="10" dirty="0">
                <a:latin typeface="Times New Roman"/>
                <a:cs typeface="Times New Roman"/>
              </a:rPr>
              <a:t>Y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10121" y="5141214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13269" y="5141214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9081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SVD -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9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b="1"/>
              <a:t>A</a:t>
            </a:r>
            <a:r>
              <a:rPr lang="en-US" altLang="ru-RU"/>
              <a:t> = </a:t>
            </a:r>
            <a:r>
              <a:rPr lang="en-US" altLang="ru-RU" b="1"/>
              <a:t>U</a:t>
            </a:r>
            <a:r>
              <a:rPr lang="en-US" altLang="ru-RU"/>
              <a:t> </a:t>
            </a:r>
            <a:r>
              <a:rPr lang="en-US" altLang="ru-RU" b="1">
                <a:latin typeface="Symbol" pitchFamily="18" charset="2"/>
              </a:rPr>
              <a:t>L</a:t>
            </a:r>
            <a:r>
              <a:rPr lang="en-US" altLang="ru-RU"/>
              <a:t> </a:t>
            </a:r>
            <a:r>
              <a:rPr lang="en-US" altLang="ru-RU" b="1"/>
              <a:t>V</a:t>
            </a:r>
            <a:r>
              <a:rPr lang="en-US" altLang="ru-RU" baseline="30000"/>
              <a:t>T </a:t>
            </a:r>
            <a:r>
              <a:rPr lang="en-US" altLang="ru-RU"/>
              <a:t>- example:</a:t>
            </a:r>
          </a:p>
          <a:p>
            <a:pPr>
              <a:lnSpc>
                <a:spcPct val="90000"/>
              </a:lnSpc>
            </a:pPr>
            <a:endParaRPr lang="en-US" altLang="ru-RU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123950" y="3429000"/>
          <a:ext cx="206533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3" imgW="3261240" imgH="4058280" progId="Word.Document.8">
                  <p:embed/>
                </p:oleObj>
              </mc:Choice>
              <mc:Fallback>
                <p:oleObj name="Document" r:id="rId3" imgW="3261240" imgH="405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429000"/>
                        <a:ext cx="206533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Freeform 5"/>
          <p:cNvSpPr>
            <a:spLocks/>
          </p:cNvSpPr>
          <p:nvPr/>
        </p:nvSpPr>
        <p:spPr bwMode="auto">
          <a:xfrm>
            <a:off x="104775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02" name="Freeform 6"/>
          <p:cNvSpPr>
            <a:spLocks/>
          </p:cNvSpPr>
          <p:nvPr/>
        </p:nvSpPr>
        <p:spPr bwMode="auto">
          <a:xfrm flipH="1">
            <a:off x="280035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931863" y="2819400"/>
            <a:ext cx="69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data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428750" y="2514600"/>
            <a:ext cx="611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inf</a:t>
            </a:r>
            <a:r>
              <a:rPr lang="en-US" altLang="ru-RU" sz="2800">
                <a:latin typeface="Times New Roman" pitchFamily="18" charset="0"/>
              </a:rPr>
              <a:t>.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581150" y="2286000"/>
            <a:ext cx="119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retrieval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114550" y="27432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brain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800350" y="25908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lung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030413" y="2819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3638550" y="3352800"/>
          <a:ext cx="12446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5" imgW="1832040" imgH="4058280" progId="Word.Document.8">
                  <p:embed/>
                </p:oleObj>
              </mc:Choice>
              <mc:Fallback>
                <p:oleObj name="Document" r:id="rId5" imgW="1832040" imgH="405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3352800"/>
                        <a:ext cx="124460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Freeform 14"/>
          <p:cNvSpPr>
            <a:spLocks/>
          </p:cNvSpPr>
          <p:nvPr/>
        </p:nvSpPr>
        <p:spPr bwMode="auto">
          <a:xfrm flipH="1">
            <a:off x="4781550" y="3352800"/>
            <a:ext cx="1524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1" name="Freeform 15"/>
          <p:cNvSpPr>
            <a:spLocks/>
          </p:cNvSpPr>
          <p:nvPr/>
        </p:nvSpPr>
        <p:spPr bwMode="auto">
          <a:xfrm>
            <a:off x="348615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105150" y="42672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=</a:t>
            </a: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514350" y="3352800"/>
            <a:ext cx="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82575" y="385603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CS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209550" y="5257800"/>
            <a:ext cx="757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MD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14350" y="44196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V="1">
            <a:off x="514350" y="48768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514350" y="5715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5543550" y="4114800"/>
          <a:ext cx="1219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7" imgW="1815480" imgH="1361880" progId="Word.Document.8">
                  <p:embed/>
                </p:oleObj>
              </mc:Choice>
              <mc:Fallback>
                <p:oleObj name="Document" r:id="rId7" imgW="1815480" imgH="1361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4114800"/>
                        <a:ext cx="1219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0" name="Freeform 24"/>
          <p:cNvSpPr>
            <a:spLocks/>
          </p:cNvSpPr>
          <p:nvPr/>
        </p:nvSpPr>
        <p:spPr bwMode="auto">
          <a:xfrm>
            <a:off x="5391150" y="4038600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21" name="Freeform 25"/>
          <p:cNvSpPr>
            <a:spLocks/>
          </p:cNvSpPr>
          <p:nvPr/>
        </p:nvSpPr>
        <p:spPr bwMode="auto">
          <a:xfrm flipH="1">
            <a:off x="6610350" y="4038600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010150" y="4191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29723" name="Object 27"/>
          <p:cNvGraphicFramePr>
            <a:graphicFrameLocks noChangeAspect="1"/>
          </p:cNvGraphicFramePr>
          <p:nvPr/>
        </p:nvGraphicFramePr>
        <p:xfrm>
          <a:off x="5772150" y="5334000"/>
          <a:ext cx="3219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9" imgW="4651200" imgH="1361880" progId="Word.Document.8">
                  <p:embed/>
                </p:oleObj>
              </mc:Choice>
              <mc:Fallback>
                <p:oleObj name="Document" r:id="rId9" imgW="4651200" imgH="1361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5334000"/>
                        <a:ext cx="3219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7067550" y="4191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x</a:t>
            </a:r>
          </a:p>
        </p:txBody>
      </p:sp>
      <p:sp>
        <p:nvSpPr>
          <p:cNvPr id="29725" name="Freeform 29"/>
          <p:cNvSpPr>
            <a:spLocks/>
          </p:cNvSpPr>
          <p:nvPr/>
        </p:nvSpPr>
        <p:spPr bwMode="auto">
          <a:xfrm>
            <a:off x="5772150" y="5334000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726" name="Freeform 30"/>
          <p:cNvSpPr>
            <a:spLocks/>
          </p:cNvSpPr>
          <p:nvPr/>
        </p:nvSpPr>
        <p:spPr bwMode="auto">
          <a:xfrm flipH="1">
            <a:off x="8743950" y="5410200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2195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SVD -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752600"/>
            <a:ext cx="7772400" cy="4119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b="1"/>
              <a:t>A</a:t>
            </a:r>
            <a:r>
              <a:rPr lang="en-US" altLang="ru-RU"/>
              <a:t> = </a:t>
            </a:r>
            <a:r>
              <a:rPr lang="en-US" altLang="ru-RU" b="1"/>
              <a:t>U</a:t>
            </a:r>
            <a:r>
              <a:rPr lang="en-US" altLang="ru-RU"/>
              <a:t> </a:t>
            </a:r>
            <a:r>
              <a:rPr lang="en-US" altLang="ru-RU" b="1">
                <a:latin typeface="Symbol" pitchFamily="18" charset="2"/>
              </a:rPr>
              <a:t>L</a:t>
            </a:r>
            <a:r>
              <a:rPr lang="en-US" altLang="ru-RU"/>
              <a:t> </a:t>
            </a:r>
            <a:r>
              <a:rPr lang="en-US" altLang="ru-RU" b="1"/>
              <a:t>V</a:t>
            </a:r>
            <a:r>
              <a:rPr lang="en-US" altLang="ru-RU" baseline="30000"/>
              <a:t>T </a:t>
            </a:r>
            <a:r>
              <a:rPr lang="en-US" altLang="ru-RU"/>
              <a:t>- example:</a:t>
            </a:r>
          </a:p>
          <a:p>
            <a:pPr>
              <a:lnSpc>
                <a:spcPct val="90000"/>
              </a:lnSpc>
            </a:pPr>
            <a:endParaRPr lang="en-US" altLang="ru-RU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047750" y="3429000"/>
          <a:ext cx="206533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3" imgW="3261240" imgH="4058280" progId="Word.Document.8">
                  <p:embed/>
                </p:oleObj>
              </mc:Choice>
              <mc:Fallback>
                <p:oleObj name="Document" r:id="rId3" imgW="3261240" imgH="405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3429000"/>
                        <a:ext cx="206533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Freeform 5"/>
          <p:cNvSpPr>
            <a:spLocks/>
          </p:cNvSpPr>
          <p:nvPr/>
        </p:nvSpPr>
        <p:spPr bwMode="auto">
          <a:xfrm>
            <a:off x="97155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26" name="Freeform 6"/>
          <p:cNvSpPr>
            <a:spLocks/>
          </p:cNvSpPr>
          <p:nvPr/>
        </p:nvSpPr>
        <p:spPr bwMode="auto">
          <a:xfrm flipH="1">
            <a:off x="272415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855663" y="2819400"/>
            <a:ext cx="69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data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352550" y="2514600"/>
            <a:ext cx="611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inf</a:t>
            </a:r>
            <a:r>
              <a:rPr lang="en-US" altLang="ru-RU" sz="2800">
                <a:latin typeface="Times New Roman" pitchFamily="18" charset="0"/>
              </a:rPr>
              <a:t>.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657350" y="2286000"/>
            <a:ext cx="119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retrieval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038350" y="27432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brain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724150" y="25908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lung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1885950" y="2819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3562350" y="3352800"/>
          <a:ext cx="12446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5" imgW="1832040" imgH="4058280" progId="Word.Document.8">
                  <p:embed/>
                </p:oleObj>
              </mc:Choice>
              <mc:Fallback>
                <p:oleObj name="Document" r:id="rId5" imgW="1832040" imgH="405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3352800"/>
                        <a:ext cx="124460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Freeform 14"/>
          <p:cNvSpPr>
            <a:spLocks/>
          </p:cNvSpPr>
          <p:nvPr/>
        </p:nvSpPr>
        <p:spPr bwMode="auto">
          <a:xfrm flipH="1">
            <a:off x="4705350" y="3352800"/>
            <a:ext cx="1524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35" name="Freeform 15"/>
          <p:cNvSpPr>
            <a:spLocks/>
          </p:cNvSpPr>
          <p:nvPr/>
        </p:nvSpPr>
        <p:spPr bwMode="auto">
          <a:xfrm>
            <a:off x="340995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028950" y="42672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=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38150" y="3352800"/>
            <a:ext cx="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206375" y="385603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CS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133350" y="5257800"/>
            <a:ext cx="757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MD</a:t>
            </a: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438150" y="44196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flipV="1">
            <a:off x="438150" y="48768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438150" y="5715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5467350" y="4114800"/>
          <a:ext cx="1219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7" imgW="1815480" imgH="1361880" progId="Word.Document.8">
                  <p:embed/>
                </p:oleObj>
              </mc:Choice>
              <mc:Fallback>
                <p:oleObj name="Document" r:id="rId7" imgW="1815480" imgH="1361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4114800"/>
                        <a:ext cx="1219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Freeform 24"/>
          <p:cNvSpPr>
            <a:spLocks/>
          </p:cNvSpPr>
          <p:nvPr/>
        </p:nvSpPr>
        <p:spPr bwMode="auto">
          <a:xfrm>
            <a:off x="5314950" y="4038600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45" name="Freeform 25"/>
          <p:cNvSpPr>
            <a:spLocks/>
          </p:cNvSpPr>
          <p:nvPr/>
        </p:nvSpPr>
        <p:spPr bwMode="auto">
          <a:xfrm flipH="1">
            <a:off x="6534150" y="4038600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4933950" y="4191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30747" name="Object 27"/>
          <p:cNvGraphicFramePr>
            <a:graphicFrameLocks noChangeAspect="1"/>
          </p:cNvGraphicFramePr>
          <p:nvPr/>
        </p:nvGraphicFramePr>
        <p:xfrm>
          <a:off x="5695950" y="5334000"/>
          <a:ext cx="3219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9" imgW="4651200" imgH="1361880" progId="Word.Document.8">
                  <p:embed/>
                </p:oleObj>
              </mc:Choice>
              <mc:Fallback>
                <p:oleObj name="Document" r:id="rId9" imgW="4651200" imgH="1361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5334000"/>
                        <a:ext cx="3219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6991350" y="4191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x</a:t>
            </a:r>
          </a:p>
        </p:txBody>
      </p:sp>
      <p:sp>
        <p:nvSpPr>
          <p:cNvPr id="30749" name="Freeform 29"/>
          <p:cNvSpPr>
            <a:spLocks/>
          </p:cNvSpPr>
          <p:nvPr/>
        </p:nvSpPr>
        <p:spPr bwMode="auto">
          <a:xfrm>
            <a:off x="5695950" y="5334000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50" name="Freeform 30"/>
          <p:cNvSpPr>
            <a:spLocks/>
          </p:cNvSpPr>
          <p:nvPr/>
        </p:nvSpPr>
        <p:spPr bwMode="auto">
          <a:xfrm flipH="1">
            <a:off x="8667750" y="5410200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3105150" y="2286000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solidFill>
                  <a:schemeClr val="accent1"/>
                </a:solidFill>
                <a:latin typeface="Times New Roman" pitchFamily="18" charset="0"/>
              </a:rPr>
              <a:t>CS-concept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4705350" y="2590800"/>
            <a:ext cx="197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solidFill>
                  <a:schemeClr val="accent1"/>
                </a:solidFill>
                <a:latin typeface="Times New Roman" pitchFamily="18" charset="0"/>
              </a:rPr>
              <a:t>MD-concept</a:t>
            </a: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3790950" y="2971800"/>
            <a:ext cx="0" cy="3810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 flipH="1">
            <a:off x="4400550" y="3124200"/>
            <a:ext cx="304800" cy="2286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5619750" y="1676400"/>
            <a:ext cx="25606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ru-RU" sz="2800">
                <a:solidFill>
                  <a:schemeClr val="accent1"/>
                </a:solidFill>
                <a:latin typeface="Times New Roman" pitchFamily="18" charset="0"/>
              </a:rPr>
              <a:t>doc-to-concept </a:t>
            </a:r>
          </a:p>
          <a:p>
            <a:r>
              <a:rPr lang="en-US" altLang="ru-RU" sz="2800">
                <a:solidFill>
                  <a:schemeClr val="accent1"/>
                </a:solidFill>
                <a:latin typeface="Times New Roman" pitchFamily="18" charset="0"/>
              </a:rPr>
              <a:t>similarity matrix</a:t>
            </a:r>
          </a:p>
        </p:txBody>
      </p:sp>
      <p:sp>
        <p:nvSpPr>
          <p:cNvPr id="30756" name="Oval 36"/>
          <p:cNvSpPr>
            <a:spLocks noChangeArrowheads="1"/>
          </p:cNvSpPr>
          <p:nvPr/>
        </p:nvSpPr>
        <p:spPr bwMode="auto">
          <a:xfrm>
            <a:off x="3562350" y="3276600"/>
            <a:ext cx="6858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36375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SVD -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9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b="1"/>
              <a:t>A</a:t>
            </a:r>
            <a:r>
              <a:rPr lang="en-US" altLang="ru-RU"/>
              <a:t> = </a:t>
            </a:r>
            <a:r>
              <a:rPr lang="en-US" altLang="ru-RU" b="1"/>
              <a:t>U</a:t>
            </a:r>
            <a:r>
              <a:rPr lang="en-US" altLang="ru-RU"/>
              <a:t> </a:t>
            </a:r>
            <a:r>
              <a:rPr lang="en-US" altLang="ru-RU" b="1">
                <a:latin typeface="Symbol" pitchFamily="18" charset="2"/>
              </a:rPr>
              <a:t>L</a:t>
            </a:r>
            <a:r>
              <a:rPr lang="en-US" altLang="ru-RU"/>
              <a:t> </a:t>
            </a:r>
            <a:r>
              <a:rPr lang="en-US" altLang="ru-RU" b="1"/>
              <a:t>V</a:t>
            </a:r>
            <a:r>
              <a:rPr lang="en-US" altLang="ru-RU" baseline="30000"/>
              <a:t>T </a:t>
            </a:r>
            <a:r>
              <a:rPr lang="en-US" altLang="ru-RU"/>
              <a:t>- example:</a:t>
            </a:r>
          </a:p>
          <a:p>
            <a:pPr>
              <a:lnSpc>
                <a:spcPct val="90000"/>
              </a:lnSpc>
            </a:pPr>
            <a:endParaRPr lang="en-US" altLang="ru-RU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914400" y="3429000"/>
          <a:ext cx="206533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Document" r:id="rId3" imgW="3261240" imgH="4058280" progId="Word.Document.8">
                  <p:embed/>
                </p:oleObj>
              </mc:Choice>
              <mc:Fallback>
                <p:oleObj name="Document" r:id="rId3" imgW="3261240" imgH="405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206533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Freeform 5"/>
          <p:cNvSpPr>
            <a:spLocks/>
          </p:cNvSpPr>
          <p:nvPr/>
        </p:nvSpPr>
        <p:spPr bwMode="auto">
          <a:xfrm>
            <a:off x="83820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4" name="Freeform 6"/>
          <p:cNvSpPr>
            <a:spLocks/>
          </p:cNvSpPr>
          <p:nvPr/>
        </p:nvSpPr>
        <p:spPr bwMode="auto">
          <a:xfrm flipH="1">
            <a:off x="259080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22313" y="2819400"/>
            <a:ext cx="69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data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219200" y="2514600"/>
            <a:ext cx="611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inf</a:t>
            </a:r>
            <a:r>
              <a:rPr lang="en-US" altLang="ru-RU" sz="2800">
                <a:latin typeface="Times New Roman" pitchFamily="18" charset="0"/>
              </a:rPr>
              <a:t>.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524000" y="2286000"/>
            <a:ext cx="119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retrieval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905000" y="27432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brain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590800" y="25908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lung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1752600" y="2819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3429000" y="3352800"/>
          <a:ext cx="12446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5" imgW="1832040" imgH="4058280" progId="Word.Document.8">
                  <p:embed/>
                </p:oleObj>
              </mc:Choice>
              <mc:Fallback>
                <p:oleObj name="Document" r:id="rId5" imgW="1832040" imgH="405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0"/>
                        <a:ext cx="124460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Freeform 14"/>
          <p:cNvSpPr>
            <a:spLocks/>
          </p:cNvSpPr>
          <p:nvPr/>
        </p:nvSpPr>
        <p:spPr bwMode="auto">
          <a:xfrm flipH="1">
            <a:off x="4572000" y="3352800"/>
            <a:ext cx="1524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3" name="Freeform 15"/>
          <p:cNvSpPr>
            <a:spLocks/>
          </p:cNvSpPr>
          <p:nvPr/>
        </p:nvSpPr>
        <p:spPr bwMode="auto">
          <a:xfrm>
            <a:off x="327660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2895600" y="42672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=</a:t>
            </a: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304800" y="3352800"/>
            <a:ext cx="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73025" y="385603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CS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0" y="5257800"/>
            <a:ext cx="757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MD</a:t>
            </a:r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304800" y="44196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V="1">
            <a:off x="304800" y="48768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304800" y="5715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32791" name="Object 23"/>
          <p:cNvGraphicFramePr>
            <a:graphicFrameLocks noChangeAspect="1"/>
          </p:cNvGraphicFramePr>
          <p:nvPr/>
        </p:nvGraphicFramePr>
        <p:xfrm>
          <a:off x="5334000" y="4114800"/>
          <a:ext cx="1219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Document" r:id="rId7" imgW="1815480" imgH="1361880" progId="Word.Document.8">
                  <p:embed/>
                </p:oleObj>
              </mc:Choice>
              <mc:Fallback>
                <p:oleObj name="Document" r:id="rId7" imgW="1815480" imgH="1361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219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2" name="Freeform 24"/>
          <p:cNvSpPr>
            <a:spLocks/>
          </p:cNvSpPr>
          <p:nvPr/>
        </p:nvSpPr>
        <p:spPr bwMode="auto">
          <a:xfrm>
            <a:off x="5181600" y="4038600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93" name="Freeform 25"/>
          <p:cNvSpPr>
            <a:spLocks/>
          </p:cNvSpPr>
          <p:nvPr/>
        </p:nvSpPr>
        <p:spPr bwMode="auto">
          <a:xfrm flipH="1">
            <a:off x="6400800" y="4038600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00600" y="4191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32795" name="Object 27"/>
          <p:cNvGraphicFramePr>
            <a:graphicFrameLocks noChangeAspect="1"/>
          </p:cNvGraphicFramePr>
          <p:nvPr/>
        </p:nvGraphicFramePr>
        <p:xfrm>
          <a:off x="5562600" y="5334000"/>
          <a:ext cx="3219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ocument" r:id="rId9" imgW="4651200" imgH="1361880" progId="Word.Document.8">
                  <p:embed/>
                </p:oleObj>
              </mc:Choice>
              <mc:Fallback>
                <p:oleObj name="Document" r:id="rId9" imgW="4651200" imgH="1361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34000"/>
                        <a:ext cx="3219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6858000" y="4191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x</a:t>
            </a:r>
          </a:p>
        </p:txBody>
      </p:sp>
      <p:sp>
        <p:nvSpPr>
          <p:cNvPr id="32797" name="Freeform 29"/>
          <p:cNvSpPr>
            <a:spLocks/>
          </p:cNvSpPr>
          <p:nvPr/>
        </p:nvSpPr>
        <p:spPr bwMode="auto">
          <a:xfrm>
            <a:off x="5562600" y="5334000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98" name="Freeform 30"/>
          <p:cNvSpPr>
            <a:spLocks/>
          </p:cNvSpPr>
          <p:nvPr/>
        </p:nvSpPr>
        <p:spPr bwMode="auto">
          <a:xfrm flipH="1">
            <a:off x="8534400" y="5410200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3733800" y="2438400"/>
            <a:ext cx="369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solidFill>
                  <a:schemeClr val="accent1"/>
                </a:solidFill>
                <a:latin typeface="Times New Roman" pitchFamily="18" charset="0"/>
              </a:rPr>
              <a:t>‘strength’ of CS-concept</a:t>
            </a:r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>
            <a:off x="5562600" y="3276600"/>
            <a:ext cx="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801" name="Oval 33"/>
          <p:cNvSpPr>
            <a:spLocks noChangeArrowheads="1"/>
          </p:cNvSpPr>
          <p:nvPr/>
        </p:nvSpPr>
        <p:spPr bwMode="auto">
          <a:xfrm>
            <a:off x="5334000" y="3962400"/>
            <a:ext cx="609600" cy="533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33709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SVD - Example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9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b="1"/>
              <a:t>A</a:t>
            </a:r>
            <a:r>
              <a:rPr lang="en-US" altLang="ru-RU"/>
              <a:t> = </a:t>
            </a:r>
            <a:r>
              <a:rPr lang="en-US" altLang="ru-RU" b="1"/>
              <a:t>U</a:t>
            </a:r>
            <a:r>
              <a:rPr lang="en-US" altLang="ru-RU"/>
              <a:t> </a:t>
            </a:r>
            <a:r>
              <a:rPr lang="en-US" altLang="ru-RU" b="1">
                <a:latin typeface="Symbol" pitchFamily="18" charset="2"/>
              </a:rPr>
              <a:t>L</a:t>
            </a:r>
            <a:r>
              <a:rPr lang="en-US" altLang="ru-RU"/>
              <a:t> </a:t>
            </a:r>
            <a:r>
              <a:rPr lang="en-US" altLang="ru-RU" b="1"/>
              <a:t>V</a:t>
            </a:r>
            <a:r>
              <a:rPr lang="en-US" altLang="ru-RU" baseline="30000"/>
              <a:t>T </a:t>
            </a:r>
            <a:r>
              <a:rPr lang="en-US" altLang="ru-RU"/>
              <a:t>- example:</a:t>
            </a:r>
          </a:p>
          <a:p>
            <a:pPr>
              <a:lnSpc>
                <a:spcPct val="90000"/>
              </a:lnSpc>
            </a:pPr>
            <a:endParaRPr lang="en-US" altLang="ru-RU"/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914400" y="3429000"/>
          <a:ext cx="206533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Document" r:id="rId3" imgW="3261240" imgH="4058280" progId="Word.Document.8">
                  <p:embed/>
                </p:oleObj>
              </mc:Choice>
              <mc:Fallback>
                <p:oleObj name="Document" r:id="rId3" imgW="3261240" imgH="405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206533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Freeform 5"/>
          <p:cNvSpPr>
            <a:spLocks/>
          </p:cNvSpPr>
          <p:nvPr/>
        </p:nvSpPr>
        <p:spPr bwMode="auto">
          <a:xfrm>
            <a:off x="83820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9094" name="Freeform 6"/>
          <p:cNvSpPr>
            <a:spLocks/>
          </p:cNvSpPr>
          <p:nvPr/>
        </p:nvSpPr>
        <p:spPr bwMode="auto">
          <a:xfrm flipH="1">
            <a:off x="259080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722313" y="2819400"/>
            <a:ext cx="69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data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1219200" y="2514600"/>
            <a:ext cx="611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inf</a:t>
            </a:r>
            <a:r>
              <a:rPr lang="en-US" altLang="ru-RU" sz="2800">
                <a:latin typeface="Times New Roman" pitchFamily="18" charset="0"/>
              </a:rPr>
              <a:t>.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1524000" y="2286000"/>
            <a:ext cx="119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retrieval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1905000" y="27432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brain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2590800" y="25908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400">
                <a:latin typeface="Times New Roman" pitchFamily="18" charset="0"/>
              </a:rPr>
              <a:t>lung</a:t>
            </a:r>
            <a:endParaRPr lang="en-US" altLang="ru-RU" sz="2800">
              <a:latin typeface="Times New Roman" pitchFamily="18" charset="0"/>
            </a:endParaRPr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1752600" y="2819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89101" name="Object 13"/>
          <p:cNvGraphicFramePr>
            <a:graphicFrameLocks noChangeAspect="1"/>
          </p:cNvGraphicFramePr>
          <p:nvPr/>
        </p:nvGraphicFramePr>
        <p:xfrm>
          <a:off x="3429000" y="3352800"/>
          <a:ext cx="12446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Document" r:id="rId5" imgW="1832040" imgH="4058280" progId="Word.Document.8">
                  <p:embed/>
                </p:oleObj>
              </mc:Choice>
              <mc:Fallback>
                <p:oleObj name="Document" r:id="rId5" imgW="1832040" imgH="405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0"/>
                        <a:ext cx="124460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2" name="Freeform 14"/>
          <p:cNvSpPr>
            <a:spLocks/>
          </p:cNvSpPr>
          <p:nvPr/>
        </p:nvSpPr>
        <p:spPr bwMode="auto">
          <a:xfrm flipH="1">
            <a:off x="4572000" y="3352800"/>
            <a:ext cx="1524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9103" name="Freeform 15"/>
          <p:cNvSpPr>
            <a:spLocks/>
          </p:cNvSpPr>
          <p:nvPr/>
        </p:nvSpPr>
        <p:spPr bwMode="auto">
          <a:xfrm>
            <a:off x="327660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2895600" y="42672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=</a:t>
            </a:r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 flipV="1">
            <a:off x="304800" y="3352800"/>
            <a:ext cx="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73025" y="385603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CS</a:t>
            </a: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0" y="5257800"/>
            <a:ext cx="757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MD</a:t>
            </a:r>
          </a:p>
        </p:txBody>
      </p:sp>
      <p:sp>
        <p:nvSpPr>
          <p:cNvPr id="89108" name="Line 20"/>
          <p:cNvSpPr>
            <a:spLocks noChangeShapeType="1"/>
          </p:cNvSpPr>
          <p:nvPr/>
        </p:nvSpPr>
        <p:spPr bwMode="auto">
          <a:xfrm>
            <a:off x="304800" y="44196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9109" name="Line 21"/>
          <p:cNvSpPr>
            <a:spLocks noChangeShapeType="1"/>
          </p:cNvSpPr>
          <p:nvPr/>
        </p:nvSpPr>
        <p:spPr bwMode="auto">
          <a:xfrm flipV="1">
            <a:off x="304800" y="48768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9110" name="Line 22"/>
          <p:cNvSpPr>
            <a:spLocks noChangeShapeType="1"/>
          </p:cNvSpPr>
          <p:nvPr/>
        </p:nvSpPr>
        <p:spPr bwMode="auto">
          <a:xfrm>
            <a:off x="304800" y="5715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89111" name="Object 23"/>
          <p:cNvGraphicFramePr>
            <a:graphicFrameLocks noChangeAspect="1"/>
          </p:cNvGraphicFramePr>
          <p:nvPr/>
        </p:nvGraphicFramePr>
        <p:xfrm>
          <a:off x="5334000" y="4114800"/>
          <a:ext cx="1219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7" imgW="1815480" imgH="1361880" progId="Word.Document.8">
                  <p:embed/>
                </p:oleObj>
              </mc:Choice>
              <mc:Fallback>
                <p:oleObj name="Document" r:id="rId7" imgW="1815480" imgH="1361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219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2" name="Freeform 24"/>
          <p:cNvSpPr>
            <a:spLocks/>
          </p:cNvSpPr>
          <p:nvPr/>
        </p:nvSpPr>
        <p:spPr bwMode="auto">
          <a:xfrm>
            <a:off x="5181600" y="4038600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9113" name="Freeform 25"/>
          <p:cNvSpPr>
            <a:spLocks/>
          </p:cNvSpPr>
          <p:nvPr/>
        </p:nvSpPr>
        <p:spPr bwMode="auto">
          <a:xfrm flipH="1">
            <a:off x="6400800" y="4038600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9114" name="Text Box 26"/>
          <p:cNvSpPr txBox="1">
            <a:spLocks noChangeArrowheads="1"/>
          </p:cNvSpPr>
          <p:nvPr/>
        </p:nvSpPr>
        <p:spPr bwMode="auto">
          <a:xfrm>
            <a:off x="4800600" y="4191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89115" name="Object 27"/>
          <p:cNvGraphicFramePr>
            <a:graphicFrameLocks noChangeAspect="1"/>
          </p:cNvGraphicFramePr>
          <p:nvPr/>
        </p:nvGraphicFramePr>
        <p:xfrm>
          <a:off x="5562600" y="5334000"/>
          <a:ext cx="3219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ocument" r:id="rId9" imgW="4651200" imgH="1361880" progId="Word.Document.8">
                  <p:embed/>
                </p:oleObj>
              </mc:Choice>
              <mc:Fallback>
                <p:oleObj name="Document" r:id="rId9" imgW="4651200" imgH="1361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34000"/>
                        <a:ext cx="3219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6" name="Text Box 28"/>
          <p:cNvSpPr txBox="1">
            <a:spLocks noChangeArrowheads="1"/>
          </p:cNvSpPr>
          <p:nvPr/>
        </p:nvSpPr>
        <p:spPr bwMode="auto">
          <a:xfrm>
            <a:off x="6858000" y="4191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x</a:t>
            </a:r>
          </a:p>
        </p:txBody>
      </p:sp>
      <p:sp>
        <p:nvSpPr>
          <p:cNvPr id="89117" name="Freeform 29"/>
          <p:cNvSpPr>
            <a:spLocks/>
          </p:cNvSpPr>
          <p:nvPr/>
        </p:nvSpPr>
        <p:spPr bwMode="auto">
          <a:xfrm>
            <a:off x="5562600" y="5334000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9118" name="Freeform 30"/>
          <p:cNvSpPr>
            <a:spLocks/>
          </p:cNvSpPr>
          <p:nvPr/>
        </p:nvSpPr>
        <p:spPr bwMode="auto">
          <a:xfrm flipH="1">
            <a:off x="8534400" y="5410200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5753100" y="2073275"/>
            <a:ext cx="25606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ru-RU" sz="2800">
                <a:solidFill>
                  <a:schemeClr val="accent1"/>
                </a:solidFill>
                <a:latin typeface="Times New Roman" pitchFamily="18" charset="0"/>
              </a:rPr>
              <a:t>term-to-concept</a:t>
            </a:r>
          </a:p>
          <a:p>
            <a:r>
              <a:rPr lang="en-US" altLang="ru-RU" sz="2800">
                <a:solidFill>
                  <a:schemeClr val="accent1"/>
                </a:solidFill>
                <a:latin typeface="Times New Roman" pitchFamily="18" charset="0"/>
              </a:rPr>
              <a:t>similarity matrix</a:t>
            </a:r>
          </a:p>
        </p:txBody>
      </p:sp>
      <p:sp>
        <p:nvSpPr>
          <p:cNvPr id="89120" name="Text Box 32"/>
          <p:cNvSpPr txBox="1">
            <a:spLocks noChangeArrowheads="1"/>
          </p:cNvSpPr>
          <p:nvPr/>
        </p:nvSpPr>
        <p:spPr bwMode="auto">
          <a:xfrm>
            <a:off x="4800600" y="3276600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solidFill>
                  <a:schemeClr val="accent1"/>
                </a:solidFill>
                <a:latin typeface="Times New Roman" pitchFamily="18" charset="0"/>
              </a:rPr>
              <a:t>CS-concept</a:t>
            </a:r>
          </a:p>
        </p:txBody>
      </p:sp>
      <p:sp>
        <p:nvSpPr>
          <p:cNvPr id="89121" name="Freeform 33"/>
          <p:cNvSpPr>
            <a:spLocks/>
          </p:cNvSpPr>
          <p:nvPr/>
        </p:nvSpPr>
        <p:spPr bwMode="auto">
          <a:xfrm>
            <a:off x="4800600" y="3810000"/>
            <a:ext cx="381000" cy="1676400"/>
          </a:xfrm>
          <a:custGeom>
            <a:avLst/>
            <a:gdLst>
              <a:gd name="T0" fmla="*/ 0 w 240"/>
              <a:gd name="T1" fmla="*/ 0 h 1056"/>
              <a:gd name="T2" fmla="*/ 0 w 240"/>
              <a:gd name="T3" fmla="*/ 1056 h 1056"/>
              <a:gd name="T4" fmla="*/ 240 w 240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1056">
                <a:moveTo>
                  <a:pt x="0" y="0"/>
                </a:moveTo>
                <a:lnTo>
                  <a:pt x="0" y="1056"/>
                </a:lnTo>
                <a:lnTo>
                  <a:pt x="240" y="1056"/>
                </a:lnTo>
              </a:path>
            </a:pathLst>
          </a:cu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9122" name="Line 34"/>
          <p:cNvSpPr>
            <a:spLocks noChangeShapeType="1"/>
          </p:cNvSpPr>
          <p:nvPr/>
        </p:nvSpPr>
        <p:spPr bwMode="auto">
          <a:xfrm>
            <a:off x="1143000" y="3276600"/>
            <a:ext cx="4495800" cy="19812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9123" name="Oval 35"/>
          <p:cNvSpPr>
            <a:spLocks noChangeArrowheads="1"/>
          </p:cNvSpPr>
          <p:nvPr/>
        </p:nvSpPr>
        <p:spPr bwMode="auto">
          <a:xfrm>
            <a:off x="5638800" y="5181600"/>
            <a:ext cx="609600" cy="533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3081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SVD – Dimensionality reduction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/>
              <a:t>Q: how exactly is dim. reduction done?</a:t>
            </a:r>
          </a:p>
          <a:p>
            <a:pPr>
              <a:lnSpc>
                <a:spcPct val="90000"/>
              </a:lnSpc>
            </a:pPr>
            <a:r>
              <a:rPr lang="en-US" altLang="ru-RU"/>
              <a:t>A: set the smallest singular values to zero:</a:t>
            </a:r>
          </a:p>
          <a:p>
            <a:pPr>
              <a:lnSpc>
                <a:spcPct val="90000"/>
              </a:lnSpc>
            </a:pPr>
            <a:endParaRPr lang="en-US" altLang="ru-RU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914400" y="3429000"/>
          <a:ext cx="206533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Document" r:id="rId3" imgW="3261240" imgH="4058280" progId="Word.Document.8">
                  <p:embed/>
                </p:oleObj>
              </mc:Choice>
              <mc:Fallback>
                <p:oleObj name="Document" r:id="rId3" imgW="3261240" imgH="405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206533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Freeform 5"/>
          <p:cNvSpPr>
            <a:spLocks/>
          </p:cNvSpPr>
          <p:nvPr/>
        </p:nvSpPr>
        <p:spPr bwMode="auto">
          <a:xfrm>
            <a:off x="83820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74" name="Freeform 6"/>
          <p:cNvSpPr>
            <a:spLocks/>
          </p:cNvSpPr>
          <p:nvPr/>
        </p:nvSpPr>
        <p:spPr bwMode="auto">
          <a:xfrm flipH="1">
            <a:off x="259080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3429000" y="3352800"/>
          <a:ext cx="12446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Document" r:id="rId5" imgW="1832040" imgH="4058280" progId="Word.Document.8">
                  <p:embed/>
                </p:oleObj>
              </mc:Choice>
              <mc:Fallback>
                <p:oleObj name="Document" r:id="rId5" imgW="1832040" imgH="405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0"/>
                        <a:ext cx="124460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Freeform 8"/>
          <p:cNvSpPr>
            <a:spLocks/>
          </p:cNvSpPr>
          <p:nvPr/>
        </p:nvSpPr>
        <p:spPr bwMode="auto">
          <a:xfrm flipH="1">
            <a:off x="4572000" y="3352800"/>
            <a:ext cx="1524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77" name="Freeform 9"/>
          <p:cNvSpPr>
            <a:spLocks/>
          </p:cNvSpPr>
          <p:nvPr/>
        </p:nvSpPr>
        <p:spPr bwMode="auto">
          <a:xfrm>
            <a:off x="327660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2895600" y="4267200"/>
            <a:ext cx="38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=</a:t>
            </a:r>
          </a:p>
        </p:txBody>
      </p:sp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5334000" y="4114800"/>
          <a:ext cx="1219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Document" r:id="rId7" imgW="1815480" imgH="1361880" progId="Word.Document.8">
                  <p:embed/>
                </p:oleObj>
              </mc:Choice>
              <mc:Fallback>
                <p:oleObj name="Document" r:id="rId7" imgW="1815480" imgH="1361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219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0" name="Freeform 12"/>
          <p:cNvSpPr>
            <a:spLocks/>
          </p:cNvSpPr>
          <p:nvPr/>
        </p:nvSpPr>
        <p:spPr bwMode="auto">
          <a:xfrm>
            <a:off x="5181600" y="4038600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81" name="Freeform 13"/>
          <p:cNvSpPr>
            <a:spLocks/>
          </p:cNvSpPr>
          <p:nvPr/>
        </p:nvSpPr>
        <p:spPr bwMode="auto">
          <a:xfrm flipH="1">
            <a:off x="6400800" y="4038600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4800600" y="4191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83983" name="Object 15"/>
          <p:cNvGraphicFramePr>
            <a:graphicFrameLocks noChangeAspect="1"/>
          </p:cNvGraphicFramePr>
          <p:nvPr/>
        </p:nvGraphicFramePr>
        <p:xfrm>
          <a:off x="5562600" y="5334000"/>
          <a:ext cx="3219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9" imgW="4651200" imgH="1361880" progId="Word.Document.8">
                  <p:embed/>
                </p:oleObj>
              </mc:Choice>
              <mc:Fallback>
                <p:oleObj name="Document" r:id="rId9" imgW="4651200" imgH="1361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34000"/>
                        <a:ext cx="3219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6858000" y="4191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x</a:t>
            </a:r>
          </a:p>
        </p:txBody>
      </p:sp>
      <p:sp>
        <p:nvSpPr>
          <p:cNvPr id="83985" name="Freeform 17"/>
          <p:cNvSpPr>
            <a:spLocks/>
          </p:cNvSpPr>
          <p:nvPr/>
        </p:nvSpPr>
        <p:spPr bwMode="auto">
          <a:xfrm>
            <a:off x="5562600" y="5334000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86" name="Freeform 18"/>
          <p:cNvSpPr>
            <a:spLocks/>
          </p:cNvSpPr>
          <p:nvPr/>
        </p:nvSpPr>
        <p:spPr bwMode="auto">
          <a:xfrm flipH="1">
            <a:off x="8534400" y="5410200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 flipV="1">
            <a:off x="6096000" y="4343400"/>
            <a:ext cx="5334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6019800" y="4495800"/>
            <a:ext cx="609600" cy="457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4191000" y="3124200"/>
            <a:ext cx="457200" cy="3124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 flipH="1">
            <a:off x="4191000" y="3200400"/>
            <a:ext cx="3810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5638800" y="5715000"/>
            <a:ext cx="3048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 flipH="1">
            <a:off x="5486400" y="5791200"/>
            <a:ext cx="32004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8738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SVD - Dimensionality reduction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ru-RU" altLang="ru-RU"/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914400" y="3429000"/>
          <a:ext cx="206533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3" imgW="3261240" imgH="4058280" progId="Word.Document.8">
                  <p:embed/>
                </p:oleObj>
              </mc:Choice>
              <mc:Fallback>
                <p:oleObj name="Document" r:id="rId3" imgW="3261240" imgH="405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206533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Freeform 5"/>
          <p:cNvSpPr>
            <a:spLocks/>
          </p:cNvSpPr>
          <p:nvPr/>
        </p:nvSpPr>
        <p:spPr bwMode="auto">
          <a:xfrm>
            <a:off x="83820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22" name="Freeform 6"/>
          <p:cNvSpPr>
            <a:spLocks/>
          </p:cNvSpPr>
          <p:nvPr/>
        </p:nvSpPr>
        <p:spPr bwMode="auto">
          <a:xfrm flipH="1">
            <a:off x="259080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3429000" y="3352800"/>
          <a:ext cx="12446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Document" r:id="rId5" imgW="1832040" imgH="4059360" progId="Word.Document.8">
                  <p:embed/>
                </p:oleObj>
              </mc:Choice>
              <mc:Fallback>
                <p:oleObj name="Document" r:id="rId5" imgW="1832040" imgH="4059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0"/>
                        <a:ext cx="124460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Freeform 8"/>
          <p:cNvSpPr>
            <a:spLocks/>
          </p:cNvSpPr>
          <p:nvPr/>
        </p:nvSpPr>
        <p:spPr bwMode="auto">
          <a:xfrm flipH="1">
            <a:off x="4572000" y="3352800"/>
            <a:ext cx="1524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25" name="Freeform 9"/>
          <p:cNvSpPr>
            <a:spLocks/>
          </p:cNvSpPr>
          <p:nvPr/>
        </p:nvSpPr>
        <p:spPr bwMode="auto">
          <a:xfrm>
            <a:off x="3276600" y="33528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2898775" y="4267200"/>
            <a:ext cx="376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~</a:t>
            </a:r>
          </a:p>
        </p:txBody>
      </p:sp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5334000" y="4114800"/>
          <a:ext cx="609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Document" r:id="rId7" imgW="936720" imgH="895320" progId="Word.Document.8">
                  <p:embed/>
                </p:oleObj>
              </mc:Choice>
              <mc:Fallback>
                <p:oleObj name="Document" r:id="rId7" imgW="936720" imgH="895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609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Freeform 12"/>
          <p:cNvSpPr>
            <a:spLocks/>
          </p:cNvSpPr>
          <p:nvPr/>
        </p:nvSpPr>
        <p:spPr bwMode="auto">
          <a:xfrm>
            <a:off x="5181600" y="4038600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29" name="Freeform 13"/>
          <p:cNvSpPr>
            <a:spLocks/>
          </p:cNvSpPr>
          <p:nvPr/>
        </p:nvSpPr>
        <p:spPr bwMode="auto">
          <a:xfrm flipH="1">
            <a:off x="6400800" y="4038600"/>
            <a:ext cx="228600" cy="9906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4800600" y="4191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86031" name="Object 15"/>
          <p:cNvGraphicFramePr>
            <a:graphicFrameLocks noChangeAspect="1"/>
          </p:cNvGraphicFramePr>
          <p:nvPr/>
        </p:nvGraphicFramePr>
        <p:xfrm>
          <a:off x="5562600" y="5334000"/>
          <a:ext cx="3143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Document" r:id="rId9" imgW="4651200" imgH="1362240" progId="Word.Document.8">
                  <p:embed/>
                </p:oleObj>
              </mc:Choice>
              <mc:Fallback>
                <p:oleObj name="Document" r:id="rId9" imgW="4651200" imgH="1362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34000"/>
                        <a:ext cx="31432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6858000" y="4191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x</a:t>
            </a:r>
          </a:p>
        </p:txBody>
      </p:sp>
      <p:sp>
        <p:nvSpPr>
          <p:cNvPr id="86033" name="Freeform 17"/>
          <p:cNvSpPr>
            <a:spLocks/>
          </p:cNvSpPr>
          <p:nvPr/>
        </p:nvSpPr>
        <p:spPr bwMode="auto">
          <a:xfrm>
            <a:off x="5562600" y="5334000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6034" name="Freeform 18"/>
          <p:cNvSpPr>
            <a:spLocks/>
          </p:cNvSpPr>
          <p:nvPr/>
        </p:nvSpPr>
        <p:spPr bwMode="auto">
          <a:xfrm flipH="1">
            <a:off x="8534400" y="5410200"/>
            <a:ext cx="152400" cy="7620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3154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SVD - Dimensionality reduction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ru-RU" altLang="ru-RU"/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838200" y="3352800"/>
            <a:ext cx="2141538" cy="2647950"/>
            <a:chOff x="528" y="2112"/>
            <a:chExt cx="1349" cy="1668"/>
          </a:xfrm>
        </p:grpSpPr>
        <p:graphicFrame>
          <p:nvGraphicFramePr>
            <p:cNvPr id="88069" name="Object 5"/>
            <p:cNvGraphicFramePr>
              <a:graphicFrameLocks noChangeAspect="1"/>
            </p:cNvGraphicFramePr>
            <p:nvPr/>
          </p:nvGraphicFramePr>
          <p:xfrm>
            <a:off x="576" y="2160"/>
            <a:ext cx="1301" cy="1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Document" r:id="rId3" imgW="3261240" imgH="4058280" progId="Word.Document.8">
                    <p:embed/>
                  </p:oleObj>
                </mc:Choice>
                <mc:Fallback>
                  <p:oleObj name="Document" r:id="rId3" imgW="3261240" imgH="405828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160"/>
                          <a:ext cx="1301" cy="1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70" name="Freeform 6"/>
            <p:cNvSpPr>
              <a:spLocks/>
            </p:cNvSpPr>
            <p:nvPr/>
          </p:nvSpPr>
          <p:spPr bwMode="auto">
            <a:xfrm>
              <a:off x="528" y="2112"/>
              <a:ext cx="144" cy="1632"/>
            </a:xfrm>
            <a:custGeom>
              <a:avLst/>
              <a:gdLst>
                <a:gd name="T0" fmla="*/ 264 w 264"/>
                <a:gd name="T1" fmla="*/ 0 h 2220"/>
                <a:gd name="T2" fmla="*/ 0 w 264"/>
                <a:gd name="T3" fmla="*/ 12 h 2220"/>
                <a:gd name="T4" fmla="*/ 0 w 264"/>
                <a:gd name="T5" fmla="*/ 2220 h 2220"/>
                <a:gd name="T6" fmla="*/ 228 w 264"/>
                <a:gd name="T7" fmla="*/ 222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071" name="Freeform 7"/>
            <p:cNvSpPr>
              <a:spLocks/>
            </p:cNvSpPr>
            <p:nvPr/>
          </p:nvSpPr>
          <p:spPr bwMode="auto">
            <a:xfrm flipH="1">
              <a:off x="1632" y="2112"/>
              <a:ext cx="144" cy="1632"/>
            </a:xfrm>
            <a:custGeom>
              <a:avLst/>
              <a:gdLst>
                <a:gd name="T0" fmla="*/ 264 w 264"/>
                <a:gd name="T1" fmla="*/ 0 h 2220"/>
                <a:gd name="T2" fmla="*/ 0 w 264"/>
                <a:gd name="T3" fmla="*/ 12 h 2220"/>
                <a:gd name="T4" fmla="*/ 0 w 264"/>
                <a:gd name="T5" fmla="*/ 2220 h 2220"/>
                <a:gd name="T6" fmla="*/ 228 w 264"/>
                <a:gd name="T7" fmla="*/ 2220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2898775" y="4267200"/>
            <a:ext cx="376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ru-RU" sz="2800">
                <a:latin typeface="Times New Roman" pitchFamily="18" charset="0"/>
              </a:rPr>
              <a:t>~</a:t>
            </a:r>
          </a:p>
        </p:txBody>
      </p:sp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3581400" y="3276600"/>
          <a:ext cx="206533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5" imgW="3261240" imgH="4059360" progId="Word.Document.8">
                  <p:embed/>
                </p:oleObj>
              </mc:Choice>
              <mc:Fallback>
                <p:oleObj name="Document" r:id="rId5" imgW="3261240" imgH="4059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206533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Freeform 10"/>
          <p:cNvSpPr>
            <a:spLocks/>
          </p:cNvSpPr>
          <p:nvPr/>
        </p:nvSpPr>
        <p:spPr bwMode="auto">
          <a:xfrm>
            <a:off x="3505200" y="32004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075" name="Freeform 11"/>
          <p:cNvSpPr>
            <a:spLocks/>
          </p:cNvSpPr>
          <p:nvPr/>
        </p:nvSpPr>
        <p:spPr bwMode="auto">
          <a:xfrm flipH="1">
            <a:off x="5257800" y="3200400"/>
            <a:ext cx="228600" cy="25908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4724400" y="4724400"/>
            <a:ext cx="609600" cy="990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2756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ISOMAP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33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99460"/>
            <a:ext cx="168338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30" dirty="0">
                <a:latin typeface="Calibri Light"/>
                <a:cs typeface="Calibri Light"/>
              </a:rPr>
              <a:t>ISOMAP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045" y="1342791"/>
            <a:ext cx="6442075" cy="100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MAP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(Is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tric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Mapp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Clr>
                <a:srgbClr val="1D9978"/>
              </a:buClr>
              <a:buFont typeface="Calibri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ns</a:t>
            </a:r>
            <a:r>
              <a:rPr sz="2000" dirty="0">
                <a:latin typeface="Calibri"/>
                <a:cs typeface="Calibri"/>
              </a:rPr>
              <a:t>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eo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lr>
                <a:srgbClr val="1D9978"/>
              </a:buClr>
              <a:buFont typeface="Calibri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geodes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ani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een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731" y="3009900"/>
            <a:ext cx="2846832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3616" y="3023616"/>
            <a:ext cx="2968752" cy="2174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8859" y="3009900"/>
            <a:ext cx="2929128" cy="2176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005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30" dirty="0"/>
              <a:t>ISOM</a:t>
            </a:r>
            <a:r>
              <a:rPr sz="4000" spc="-20" dirty="0"/>
              <a:t>A</a:t>
            </a:r>
            <a:r>
              <a:rPr sz="4000" spc="-25" dirty="0"/>
              <a:t>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080516"/>
            <a:ext cx="7812024" cy="492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67828" y="4572000"/>
            <a:ext cx="698500" cy="1572895"/>
          </a:xfrm>
          <a:custGeom>
            <a:avLst/>
            <a:gdLst/>
            <a:ahLst/>
            <a:cxnLst/>
            <a:rect l="l" t="t" r="r" b="b"/>
            <a:pathLst>
              <a:path w="698500" h="1572895">
                <a:moveTo>
                  <a:pt x="0" y="1572767"/>
                </a:moveTo>
                <a:lnTo>
                  <a:pt x="697991" y="1572767"/>
                </a:lnTo>
                <a:lnTo>
                  <a:pt x="697991" y="0"/>
                </a:lnTo>
                <a:lnTo>
                  <a:pt x="0" y="0"/>
                </a:lnTo>
                <a:lnTo>
                  <a:pt x="0" y="15727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7828" y="4572000"/>
            <a:ext cx="698500" cy="1572895"/>
          </a:xfrm>
          <a:custGeom>
            <a:avLst/>
            <a:gdLst/>
            <a:ahLst/>
            <a:cxnLst/>
            <a:rect l="l" t="t" r="r" b="b"/>
            <a:pathLst>
              <a:path w="698500" h="1572895">
                <a:moveTo>
                  <a:pt x="0" y="1572767"/>
                </a:moveTo>
                <a:lnTo>
                  <a:pt x="697991" y="1572767"/>
                </a:lnTo>
                <a:lnTo>
                  <a:pt x="697991" y="0"/>
                </a:lnTo>
                <a:lnTo>
                  <a:pt x="0" y="0"/>
                </a:lnTo>
                <a:lnTo>
                  <a:pt x="0" y="1572767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33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Moti</a:t>
            </a:r>
            <a:r>
              <a:rPr sz="4000" spc="-75" dirty="0"/>
              <a:t>v</a:t>
            </a:r>
            <a:r>
              <a:rPr sz="4000" spc="-55" dirty="0"/>
              <a:t>a</a:t>
            </a:r>
            <a:r>
              <a:rPr sz="4000" spc="-20" dirty="0"/>
              <a:t>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92608" y="1652016"/>
            <a:ext cx="8715756" cy="1591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2305" y="3780939"/>
            <a:ext cx="2814955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ly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langua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ocess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ma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ocess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Deno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Comp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ess</a:t>
            </a:r>
            <a:r>
              <a:rPr sz="2400" spc="-5" dirty="0">
                <a:latin typeface="Calibri"/>
                <a:cs typeface="Calibri"/>
              </a:rPr>
              <a:t>ing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899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30" dirty="0"/>
              <a:t>ISOMAP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095755"/>
            <a:ext cx="8028432" cy="5134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9788" y="4925567"/>
            <a:ext cx="698500" cy="1574800"/>
          </a:xfrm>
          <a:custGeom>
            <a:avLst/>
            <a:gdLst/>
            <a:ahLst/>
            <a:cxnLst/>
            <a:rect l="l" t="t" r="r" b="b"/>
            <a:pathLst>
              <a:path w="698500" h="1574800">
                <a:moveTo>
                  <a:pt x="0" y="1574291"/>
                </a:moveTo>
                <a:lnTo>
                  <a:pt x="697991" y="1574291"/>
                </a:lnTo>
                <a:lnTo>
                  <a:pt x="697991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9788" y="4925567"/>
            <a:ext cx="698500" cy="1574800"/>
          </a:xfrm>
          <a:custGeom>
            <a:avLst/>
            <a:gdLst/>
            <a:ahLst/>
            <a:cxnLst/>
            <a:rect l="l" t="t" r="r" b="b"/>
            <a:pathLst>
              <a:path w="698500" h="1574800">
                <a:moveTo>
                  <a:pt x="0" y="1574291"/>
                </a:moveTo>
                <a:lnTo>
                  <a:pt x="697991" y="1574291"/>
                </a:lnTo>
                <a:lnTo>
                  <a:pt x="697991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263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30" dirty="0"/>
              <a:t>ISOMAP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23088" y="1062227"/>
            <a:ext cx="8538971" cy="5286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06383" y="4994147"/>
            <a:ext cx="658495" cy="1574800"/>
          </a:xfrm>
          <a:custGeom>
            <a:avLst/>
            <a:gdLst/>
            <a:ahLst/>
            <a:cxnLst/>
            <a:rect l="l" t="t" r="r" b="b"/>
            <a:pathLst>
              <a:path w="658495" h="1574800">
                <a:moveTo>
                  <a:pt x="0" y="1574291"/>
                </a:moveTo>
                <a:lnTo>
                  <a:pt x="658367" y="1574291"/>
                </a:lnTo>
                <a:lnTo>
                  <a:pt x="658367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6383" y="4994147"/>
            <a:ext cx="658495" cy="1574800"/>
          </a:xfrm>
          <a:custGeom>
            <a:avLst/>
            <a:gdLst/>
            <a:ahLst/>
            <a:cxnLst/>
            <a:rect l="l" t="t" r="r" b="b"/>
            <a:pathLst>
              <a:path w="658495" h="1574800">
                <a:moveTo>
                  <a:pt x="0" y="1574291"/>
                </a:moveTo>
                <a:lnTo>
                  <a:pt x="658367" y="1574291"/>
                </a:lnTo>
                <a:lnTo>
                  <a:pt x="658367" y="0"/>
                </a:lnTo>
                <a:lnTo>
                  <a:pt x="0" y="0"/>
                </a:lnTo>
                <a:lnTo>
                  <a:pt x="0" y="1574291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7572" y="6234683"/>
            <a:ext cx="3560064" cy="623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9325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034" y="408807"/>
            <a:ext cx="838644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25" dirty="0">
                <a:latin typeface="Calibri Light"/>
                <a:cs typeface="Calibri Light"/>
              </a:rPr>
              <a:t>Mani</a:t>
            </a:r>
            <a:r>
              <a:rPr sz="4000" b="0" spc="-110" dirty="0">
                <a:latin typeface="Calibri Light"/>
                <a:cs typeface="Calibri Light"/>
              </a:rPr>
              <a:t>f</a:t>
            </a:r>
            <a:r>
              <a:rPr sz="4000" b="0" spc="-20" dirty="0">
                <a:latin typeface="Calibri Light"/>
                <a:cs typeface="Calibri Light"/>
              </a:rPr>
              <a:t>ol</a:t>
            </a:r>
            <a:r>
              <a:rPr sz="4000" b="0" spc="-25" dirty="0">
                <a:latin typeface="Calibri Light"/>
                <a:cs typeface="Calibri Light"/>
              </a:rPr>
              <a:t>d</a:t>
            </a:r>
            <a:r>
              <a:rPr sz="4000" b="0" spc="-90" dirty="0">
                <a:latin typeface="Times New Roman"/>
                <a:cs typeface="Times New Roman"/>
              </a:rPr>
              <a:t> </a:t>
            </a:r>
            <a:r>
              <a:rPr sz="4000" b="0" spc="-95" dirty="0">
                <a:latin typeface="Calibri Light"/>
                <a:cs typeface="Calibri Light"/>
              </a:rPr>
              <a:t>R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-50" dirty="0">
                <a:latin typeface="Calibri Light"/>
                <a:cs typeface="Calibri Light"/>
              </a:rPr>
              <a:t>c</a:t>
            </a:r>
            <a:r>
              <a:rPr sz="4000" b="0" spc="-45" dirty="0">
                <a:latin typeface="Calibri Light"/>
                <a:cs typeface="Calibri Light"/>
              </a:rPr>
              <a:t>o</a:t>
            </a:r>
            <a:r>
              <a:rPr sz="4000" b="0" spc="-55" dirty="0">
                <a:latin typeface="Calibri Light"/>
                <a:cs typeface="Calibri Light"/>
              </a:rPr>
              <a:t>v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10" dirty="0">
                <a:latin typeface="Calibri Light"/>
                <a:cs typeface="Calibri Light"/>
              </a:rPr>
              <a:t>r</a:t>
            </a:r>
            <a:r>
              <a:rPr sz="4000" b="0" spc="-20" dirty="0">
                <a:latin typeface="Calibri Light"/>
                <a:cs typeface="Calibri Light"/>
              </a:rPr>
              <a:t>y</a:t>
            </a:r>
            <a:r>
              <a:rPr sz="4000" b="0" spc="-135" dirty="0">
                <a:latin typeface="Times New Roman"/>
                <a:cs typeface="Times New Roman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Gua</a:t>
            </a:r>
            <a:r>
              <a:rPr sz="4000" b="0" spc="-80" dirty="0">
                <a:latin typeface="Calibri Light"/>
                <a:cs typeface="Calibri Light"/>
              </a:rPr>
              <a:t>r</a:t>
            </a:r>
            <a:r>
              <a:rPr sz="4000" b="0" spc="-20" dirty="0">
                <a:latin typeface="Calibri Light"/>
                <a:cs typeface="Calibri Light"/>
              </a:rPr>
              <a:t>a</a:t>
            </a:r>
            <a:r>
              <a:rPr sz="4000" b="0" spc="-60" dirty="0">
                <a:latin typeface="Calibri Light"/>
                <a:cs typeface="Calibri Light"/>
              </a:rPr>
              <a:t>nt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-20" dirty="0">
                <a:latin typeface="Calibri Light"/>
                <a:cs typeface="Calibri Light"/>
              </a:rPr>
              <a:t>e</a:t>
            </a:r>
            <a:r>
              <a:rPr sz="4000" b="0" spc="-100" dirty="0">
                <a:latin typeface="Times New Roman"/>
                <a:cs typeface="Times New Roman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15" dirty="0">
                <a:latin typeface="Calibri Light"/>
                <a:cs typeface="Calibri Light"/>
              </a:rPr>
              <a:t>f</a:t>
            </a:r>
            <a:r>
              <a:rPr sz="4000" b="0" spc="-95" dirty="0">
                <a:latin typeface="Times New Roman"/>
                <a:cs typeface="Times New Roman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ISOMAP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91077"/>
            <a:ext cx="7590155" cy="1204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280"/>
              </a:lnSpc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Isomap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ym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true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ona</a:t>
            </a:r>
            <a:r>
              <a:rPr sz="2000" dirty="0">
                <a:latin typeface="Calibri"/>
                <a:cs typeface="Calibri"/>
              </a:rPr>
              <a:t>lity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eom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tric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nl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nea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ani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ds.</a:t>
            </a:r>
            <a:endParaRPr sz="2000">
              <a:latin typeface="Calibri"/>
              <a:cs typeface="Calibri"/>
            </a:endParaRPr>
          </a:p>
          <a:p>
            <a:pPr marL="241300" marR="148590" indent="-228600">
              <a:lnSpc>
                <a:spcPts val="2160"/>
              </a:lnSpc>
              <a:spcBef>
                <a:spcPts val="1030"/>
              </a:spcBef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sam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tt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xi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ns</a:t>
            </a:r>
            <a:r>
              <a:rPr sz="2000" dirty="0">
                <a:latin typeface="Calibri"/>
                <a:cs typeface="Calibri"/>
              </a:rPr>
              <a:t>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geodes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ces.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731" y="3009900"/>
            <a:ext cx="2846832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3616" y="3023616"/>
            <a:ext cx="2968752" cy="2174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8859" y="3009900"/>
            <a:ext cx="2929128" cy="2176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757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LL</a:t>
            </a:r>
            <a:r>
              <a:rPr sz="4000" spc="-15" dirty="0"/>
              <a:t>E: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spc="-20" dirty="0"/>
              <a:t>Lo</a:t>
            </a:r>
            <a:r>
              <a:rPr sz="4000" spc="-45" dirty="0"/>
              <a:t>c</a:t>
            </a:r>
            <a:r>
              <a:rPr sz="4000" spc="-15" dirty="0"/>
              <a:t>al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15" dirty="0"/>
              <a:t>L</a:t>
            </a:r>
            <a:r>
              <a:rPr sz="4000" spc="-20" dirty="0"/>
              <a:t>inear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5" dirty="0"/>
              <a:t>Embedding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6523" y="1016508"/>
            <a:ext cx="5547360" cy="5618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9923" y="2186939"/>
            <a:ext cx="2648712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" y="4178808"/>
            <a:ext cx="2552700" cy="678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277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LL</a:t>
            </a:r>
            <a:r>
              <a:rPr sz="4000" spc="-15" dirty="0"/>
              <a:t>E: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spc="-20" dirty="0"/>
              <a:t>So</a:t>
            </a:r>
            <a:r>
              <a:rPr sz="4000" spc="-5" dirty="0"/>
              <a:t>l</a:t>
            </a:r>
            <a:r>
              <a:rPr sz="4000" spc="-20" dirty="0"/>
              <a:t>ution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786127"/>
            <a:ext cx="4584192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4264" y="2293620"/>
            <a:ext cx="2118360" cy="414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971800"/>
            <a:ext cx="1415795" cy="626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816" y="4338828"/>
            <a:ext cx="3241548" cy="626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983" y="4956047"/>
            <a:ext cx="949452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883" y="5582411"/>
            <a:ext cx="1293876" cy="5608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5491" y="4390644"/>
            <a:ext cx="1437132" cy="5227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9920" y="6313932"/>
            <a:ext cx="2019300" cy="3733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6390992"/>
            <a:ext cx="26498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Bo</a:t>
            </a:r>
            <a:r>
              <a:rPr sz="1800" spc="-25" dirty="0">
                <a:latin typeface="Calibri"/>
                <a:cs typeface="Calibri"/>
              </a:rPr>
              <a:t>tt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+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ei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186" y="3826002"/>
            <a:ext cx="8514715" cy="39370"/>
          </a:xfrm>
          <a:custGeom>
            <a:avLst/>
            <a:gdLst/>
            <a:ahLst/>
            <a:cxnLst/>
            <a:rect l="l" t="t" r="r" b="b"/>
            <a:pathLst>
              <a:path w="8514715" h="39370">
                <a:moveTo>
                  <a:pt x="0" y="39374"/>
                </a:moveTo>
                <a:lnTo>
                  <a:pt x="8514709" y="0"/>
                </a:lnTo>
              </a:path>
            </a:pathLst>
          </a:custGeom>
          <a:ln w="38099">
            <a:solidFill>
              <a:srgbClr val="1D997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0213" y="1006597"/>
            <a:ext cx="5237480" cy="166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005" marR="5080" indent="-281940">
              <a:lnSpc>
                <a:spcPts val="3850"/>
              </a:lnSpc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://</a:t>
            </a:r>
            <a:r>
              <a:rPr sz="1800" spc="-10" dirty="0">
                <a:latin typeface="Calibri"/>
                <a:cs typeface="Calibri"/>
                <a:hlinkClick r:id="rId11"/>
              </a:rPr>
              <a:t>ww</a:t>
            </a:r>
            <a:r>
              <a:rPr sz="1800" spc="-140" dirty="0">
                <a:latin typeface="Calibri"/>
                <a:cs typeface="Calibri"/>
                <a:hlinkClick r:id="rId11"/>
              </a:rPr>
              <a:t>w</a:t>
            </a:r>
            <a:r>
              <a:rPr sz="1800" spc="-5" dirty="0">
                <a:latin typeface="Calibri"/>
                <a:cs typeface="Calibri"/>
                <a:hlinkClick r:id="rId11"/>
              </a:rPr>
              <a:t>.c</a:t>
            </a:r>
            <a:r>
              <a:rPr sz="1800" dirty="0">
                <a:latin typeface="Calibri"/>
                <a:cs typeface="Calibri"/>
                <a:hlinkClick r:id="rId11"/>
              </a:rPr>
              <a:t>s</a:t>
            </a:r>
            <a:r>
              <a:rPr sz="1800" spc="-5" dirty="0">
                <a:latin typeface="Calibri"/>
                <a:cs typeface="Calibri"/>
                <a:hlinkClick r:id="rId11"/>
              </a:rPr>
              <a:t>.</a:t>
            </a:r>
            <a:r>
              <a:rPr sz="1800" spc="-30" dirty="0">
                <a:latin typeface="Calibri"/>
                <a:cs typeface="Calibri"/>
                <a:hlinkClick r:id="rId11"/>
              </a:rPr>
              <a:t>n</a:t>
            </a:r>
            <a:r>
              <a:rPr sz="1800" dirty="0">
                <a:latin typeface="Calibri"/>
                <a:cs typeface="Calibri"/>
                <a:hlinkClick r:id="rId11"/>
              </a:rPr>
              <a:t>y</a:t>
            </a:r>
            <a:r>
              <a:rPr sz="1800" spc="5" dirty="0">
                <a:latin typeface="Calibri"/>
                <a:cs typeface="Calibri"/>
                <a:hlinkClick r:id="rId11"/>
              </a:rPr>
              <a:t>u</a:t>
            </a:r>
            <a:r>
              <a:rPr sz="1800" spc="-5" dirty="0">
                <a:latin typeface="Calibri"/>
                <a:cs typeface="Calibri"/>
                <a:hlinkClick r:id="rId11"/>
              </a:rPr>
              <a:t>.</a:t>
            </a:r>
            <a:r>
              <a:rPr sz="1800" spc="5" dirty="0">
                <a:latin typeface="Calibri"/>
                <a:cs typeface="Calibri"/>
                <a:hlinkClick r:id="rId11"/>
              </a:rPr>
              <a:t>e</a:t>
            </a:r>
            <a:r>
              <a:rPr sz="1800" dirty="0">
                <a:latin typeface="Calibri"/>
                <a:cs typeface="Calibri"/>
                <a:hlinkClick r:id="rId11"/>
              </a:rPr>
              <a:t>du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spc="5" dirty="0">
                <a:latin typeface="Calibri"/>
                <a:cs typeface="Calibri"/>
                <a:hlinkClick r:id="rId11"/>
              </a:rPr>
              <a:t>~</a:t>
            </a:r>
            <a:r>
              <a:rPr sz="1800" spc="-35" dirty="0">
                <a:latin typeface="Calibri"/>
                <a:cs typeface="Calibri"/>
                <a:hlinkClick r:id="rId11"/>
              </a:rPr>
              <a:t>r</a:t>
            </a:r>
            <a:r>
              <a:rPr sz="1800" spc="-15" dirty="0">
                <a:latin typeface="Calibri"/>
                <a:cs typeface="Calibri"/>
                <a:hlinkClick r:id="rId11"/>
              </a:rPr>
              <a:t>o</a:t>
            </a:r>
            <a:r>
              <a:rPr sz="1800" spc="-30" dirty="0">
                <a:latin typeface="Calibri"/>
                <a:cs typeface="Calibri"/>
                <a:hlinkClick r:id="rId11"/>
              </a:rPr>
              <a:t>w</a:t>
            </a:r>
            <a:r>
              <a:rPr sz="1800" spc="-10" dirty="0">
                <a:latin typeface="Calibri"/>
                <a:cs typeface="Calibri"/>
                <a:hlinkClick r:id="rId11"/>
              </a:rPr>
              <a:t>e</a:t>
            </a:r>
            <a:r>
              <a:rPr sz="1800" spc="-5" dirty="0">
                <a:latin typeface="Calibri"/>
                <a:cs typeface="Calibri"/>
                <a:hlinkClick r:id="rId11"/>
              </a:rPr>
              <a:t>i</a:t>
            </a:r>
            <a:r>
              <a:rPr sz="1800" spc="5" dirty="0">
                <a:latin typeface="Calibri"/>
                <a:cs typeface="Calibri"/>
                <a:hlinkClick r:id="rId11"/>
              </a:rPr>
              <a:t>s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dirty="0">
                <a:latin typeface="Calibri"/>
                <a:cs typeface="Calibri"/>
                <a:hlinkClick r:id="rId11"/>
              </a:rPr>
              <a:t>l</a:t>
            </a:r>
            <a:r>
              <a:rPr sz="1800" spc="-10" dirty="0">
                <a:latin typeface="Calibri"/>
                <a:cs typeface="Calibri"/>
                <a:hlinkClick r:id="rId11"/>
              </a:rPr>
              <a:t>le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spc="5" dirty="0">
                <a:latin typeface="Calibri"/>
                <a:cs typeface="Calibri"/>
                <a:hlinkClick r:id="rId11"/>
              </a:rPr>
              <a:t>p</a:t>
            </a:r>
            <a:r>
              <a:rPr sz="1800" dirty="0">
                <a:latin typeface="Calibri"/>
                <a:cs typeface="Calibri"/>
                <a:hlinkClick r:id="rId11"/>
              </a:rPr>
              <a:t>a</a:t>
            </a:r>
            <a:r>
              <a:rPr sz="1800" spc="5" dirty="0">
                <a:latin typeface="Calibri"/>
                <a:cs typeface="Calibri"/>
                <a:hlinkClick r:id="rId11"/>
              </a:rPr>
              <a:t>p</a:t>
            </a:r>
            <a:r>
              <a:rPr sz="1800" spc="-10" dirty="0">
                <a:latin typeface="Calibri"/>
                <a:cs typeface="Calibri"/>
                <a:hlinkClick r:id="rId11"/>
              </a:rPr>
              <a:t>e</a:t>
            </a:r>
            <a:r>
              <a:rPr sz="1800" spc="-50" dirty="0">
                <a:latin typeface="Calibri"/>
                <a:cs typeface="Calibri"/>
                <a:hlinkClick r:id="rId11"/>
              </a:rPr>
              <a:t>r</a:t>
            </a:r>
            <a:r>
              <a:rPr sz="1800" spc="5" dirty="0">
                <a:latin typeface="Calibri"/>
                <a:cs typeface="Calibri"/>
                <a:hlinkClick r:id="rId11"/>
              </a:rPr>
              <a:t>s</a:t>
            </a:r>
            <a:r>
              <a:rPr sz="1800" spc="-5" dirty="0">
                <a:latin typeface="Calibri"/>
                <a:cs typeface="Calibri"/>
                <a:hlinkClick r:id="rId11"/>
              </a:rPr>
              <a:t>/</a:t>
            </a:r>
            <a:r>
              <a:rPr sz="1800" dirty="0">
                <a:latin typeface="Calibri"/>
                <a:cs typeface="Calibri"/>
                <a:hlinkClick r:id="rId11"/>
              </a:rPr>
              <a:t>l</a:t>
            </a:r>
            <a:r>
              <a:rPr sz="1800" spc="-10" dirty="0">
                <a:latin typeface="Calibri"/>
                <a:cs typeface="Calibri"/>
                <a:hlinkClick r:id="rId11"/>
              </a:rPr>
              <a:t>le</a:t>
            </a:r>
            <a:r>
              <a:rPr sz="1800" spc="-5" dirty="0">
                <a:latin typeface="Calibri"/>
                <a:cs typeface="Calibri"/>
                <a:hlinkClick r:id="rId11"/>
              </a:rPr>
              <a:t>i</a:t>
            </a:r>
            <a:r>
              <a:rPr sz="1800" spc="-10" dirty="0">
                <a:latin typeface="Calibri"/>
                <a:cs typeface="Calibri"/>
                <a:hlinkClick r:id="rId11"/>
              </a:rPr>
              <a:t>nt</a:t>
            </a:r>
            <a:r>
              <a:rPr sz="1800" spc="-40" dirty="0">
                <a:latin typeface="Calibri"/>
                <a:cs typeface="Calibri"/>
                <a:hlinkClick r:id="rId11"/>
              </a:rPr>
              <a:t>r</a:t>
            </a:r>
            <a:r>
              <a:rPr sz="1800" spc="-5" dirty="0">
                <a:latin typeface="Calibri"/>
                <a:cs typeface="Calibri"/>
                <a:hlinkClick r:id="rId11"/>
              </a:rPr>
              <a:t>o.</a:t>
            </a:r>
            <a:r>
              <a:rPr sz="1800" spc="5" dirty="0">
                <a:latin typeface="Calibri"/>
                <a:cs typeface="Calibri"/>
                <a:hlinkClick r:id="rId11"/>
              </a:rPr>
              <a:t>p</a:t>
            </a:r>
            <a:r>
              <a:rPr sz="1800" dirty="0">
                <a:latin typeface="Calibri"/>
                <a:cs typeface="Calibri"/>
                <a:hlinkClick r:id="rId11"/>
              </a:rPr>
              <a:t>df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uc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eig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w: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00">
              <a:latin typeface="Times New Roman"/>
              <a:cs typeface="Times New Roman"/>
            </a:endParaRPr>
          </a:p>
          <a:p>
            <a:pPr marL="226695">
              <a:lnSpc>
                <a:spcPts val="1000"/>
              </a:lnSpc>
            </a:pPr>
            <a:endParaRPr sz="100">
              <a:latin typeface="Times New Roman"/>
              <a:cs typeface="Times New Roman"/>
            </a:endParaRPr>
          </a:p>
          <a:p>
            <a:pPr marL="29400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iance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x: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8853" y="6361429"/>
            <a:ext cx="3576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</a:t>
            </a:r>
            <a:r>
              <a:rPr sz="1800" spc="-25" dirty="0">
                <a:latin typeface="Calibri"/>
                <a:cs typeface="Calibri"/>
              </a:rPr>
              <a:t>tt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30" y="3977265"/>
            <a:ext cx="31070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Map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emb</a:t>
            </a:r>
            <a:r>
              <a:rPr sz="1800" spc="-5" dirty="0">
                <a:latin typeface="Calibri"/>
                <a:cs typeface="Calibri"/>
              </a:rPr>
              <a:t>ed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461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5" dirty="0"/>
              <a:t>PCA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30" dirty="0"/>
              <a:t>ISOMA</a:t>
            </a:r>
            <a:r>
              <a:rPr sz="4000" spc="-25" dirty="0"/>
              <a:t>P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0" dirty="0"/>
              <a:t>LLE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5755" y="914400"/>
            <a:ext cx="6946392" cy="2618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3785615"/>
            <a:ext cx="2778252" cy="243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8811" y="3860291"/>
            <a:ext cx="2574036" cy="2363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4684" y="3942588"/>
            <a:ext cx="2502407" cy="2252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9009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914400"/>
            <a:ext cx="7467600" cy="2467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275" y="3747515"/>
            <a:ext cx="2839212" cy="2397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0900" y="3747515"/>
            <a:ext cx="2653283" cy="2397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92596" y="3747515"/>
            <a:ext cx="2526791" cy="2371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5" dirty="0"/>
              <a:t>PCA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30" dirty="0"/>
              <a:t>ISOMA</a:t>
            </a:r>
            <a:r>
              <a:rPr sz="4000" spc="-25" dirty="0"/>
              <a:t>P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40" dirty="0"/>
              <a:t>v</a:t>
            </a:r>
            <a:r>
              <a:rPr sz="4000" spc="-15" dirty="0"/>
              <a:t>s.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0" dirty="0"/>
              <a:t>LLE</a:t>
            </a:r>
            <a:endParaRPr sz="4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8033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2855" y="94488"/>
            <a:ext cx="2142744" cy="1514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2855" y="1726692"/>
            <a:ext cx="2171700" cy="1723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1923" y="1754123"/>
            <a:ext cx="1999488" cy="1746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9279" y="1851660"/>
            <a:ext cx="2029968" cy="17358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724" y="3500628"/>
            <a:ext cx="1994915" cy="1580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444" y="5081014"/>
            <a:ext cx="2010156" cy="1723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0711" y="5052059"/>
            <a:ext cx="1790700" cy="17815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7484" y="4919470"/>
            <a:ext cx="2048255" cy="18242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89708" y="475355"/>
            <a:ext cx="471868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25" dirty="0">
                <a:latin typeface="Calibri Light"/>
                <a:cs typeface="Calibri Light"/>
              </a:rPr>
              <a:t>PCA</a:t>
            </a:r>
            <a:r>
              <a:rPr sz="4000" b="0" spc="-105" dirty="0">
                <a:latin typeface="Times New Roman"/>
                <a:cs typeface="Times New Roman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vs.</a:t>
            </a:r>
            <a:r>
              <a:rPr sz="4000" b="0" spc="-110" dirty="0">
                <a:latin typeface="Times New Roman"/>
                <a:cs typeface="Times New Roman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ISO</a:t>
            </a:r>
            <a:r>
              <a:rPr sz="4000" b="0" spc="-30" dirty="0">
                <a:latin typeface="Calibri Light"/>
                <a:cs typeface="Calibri Light"/>
              </a:rPr>
              <a:t>MAP</a:t>
            </a:r>
            <a:r>
              <a:rPr sz="4000" b="0" spc="-90" dirty="0">
                <a:latin typeface="Times New Roman"/>
                <a:cs typeface="Times New Roman"/>
              </a:rPr>
              <a:t> </a:t>
            </a:r>
            <a:r>
              <a:rPr sz="4000" b="0" spc="-40" dirty="0">
                <a:latin typeface="Calibri Light"/>
                <a:cs typeface="Calibri Light"/>
              </a:rPr>
              <a:t>v</a:t>
            </a:r>
            <a:r>
              <a:rPr sz="4000" b="0" spc="-15" dirty="0">
                <a:latin typeface="Calibri Light"/>
                <a:cs typeface="Calibri Light"/>
              </a:rPr>
              <a:t>s.</a:t>
            </a:r>
            <a:r>
              <a:rPr sz="4000" b="0" spc="-100" dirty="0">
                <a:latin typeface="Times New Roman"/>
                <a:cs typeface="Times New Roman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LLE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03050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Des</a:t>
            </a:r>
            <a:r>
              <a:rPr sz="4000" spc="-5" dirty="0"/>
              <a:t>i</a:t>
            </a:r>
            <a:r>
              <a:rPr sz="4000" spc="-20" dirty="0"/>
              <a:t>gning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75" dirty="0"/>
              <a:t>y</a:t>
            </a:r>
            <a:r>
              <a:rPr sz="4000" spc="-30" dirty="0"/>
              <a:t>ou</a:t>
            </a:r>
            <a:r>
              <a:rPr sz="4000" spc="-15" dirty="0"/>
              <a:t>r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55" dirty="0"/>
              <a:t>o</a:t>
            </a:r>
            <a:r>
              <a:rPr sz="4000" spc="-25" dirty="0"/>
              <a:t>wn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20" dirty="0"/>
              <a:t>dimension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80" dirty="0"/>
              <a:t>r</a:t>
            </a:r>
            <a:r>
              <a:rPr sz="4000" spc="-25" dirty="0"/>
              <a:t>educti</a:t>
            </a:r>
            <a:r>
              <a:rPr sz="4000" spc="-15" dirty="0"/>
              <a:t>o</a:t>
            </a:r>
            <a:r>
              <a:rPr sz="4000" spc="-20" dirty="0"/>
              <a:t>n!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76271"/>
            <a:ext cx="7411084" cy="415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gh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ensi</a:t>
            </a:r>
            <a:r>
              <a:rPr sz="2800" spc="-5" dirty="0">
                <a:latin typeface="Calibri"/>
                <a:cs typeface="Calibri"/>
              </a:rPr>
              <a:t>ona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Geodes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anc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eig</a:t>
            </a:r>
            <a:r>
              <a:rPr sz="2400" spc="-2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Low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mens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Eu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anc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eig</a:t>
            </a:r>
            <a:r>
              <a:rPr sz="2400" spc="-2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ts val="3195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Co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funct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een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Low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mens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onal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022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80740"/>
            <a:ext cx="7071359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20" dirty="0">
                <a:latin typeface="Calibri Light"/>
                <a:cs typeface="Calibri Light"/>
              </a:rPr>
              <a:t>S</a:t>
            </a:r>
            <a:r>
              <a:rPr sz="3600" b="0" spc="-50" dirty="0">
                <a:latin typeface="Calibri Light"/>
                <a:cs typeface="Calibri Light"/>
              </a:rPr>
              <a:t>t</a:t>
            </a:r>
            <a:r>
              <a:rPr sz="3600" b="0" spc="-5" dirty="0">
                <a:latin typeface="Calibri Light"/>
                <a:cs typeface="Calibri Light"/>
              </a:rPr>
              <a:t>or</a:t>
            </a:r>
            <a:r>
              <a:rPr sz="3600" b="0" spc="5" dirty="0">
                <a:latin typeface="Calibri Light"/>
                <a:cs typeface="Calibri Light"/>
              </a:rPr>
              <a:t>y</a:t>
            </a:r>
            <a:r>
              <a:rPr sz="3600" b="0" dirty="0">
                <a:latin typeface="Calibri Light"/>
                <a:cs typeface="Calibri Light"/>
              </a:rPr>
              <a:t>-</a:t>
            </a:r>
            <a:r>
              <a:rPr sz="3600" b="0" spc="-50" dirty="0">
                <a:latin typeface="Calibri Light"/>
                <a:cs typeface="Calibri Light"/>
              </a:rPr>
              <a:t>t</a:t>
            </a:r>
            <a:r>
              <a:rPr sz="3600" b="0" spc="-20" dirty="0">
                <a:latin typeface="Calibri Light"/>
                <a:cs typeface="Calibri Light"/>
              </a:rPr>
              <a:t>ell</a:t>
            </a:r>
            <a:r>
              <a:rPr sz="3600" b="0" spc="-25" dirty="0">
                <a:latin typeface="Calibri Light"/>
                <a:cs typeface="Calibri Light"/>
              </a:rPr>
              <a:t>i</a:t>
            </a:r>
            <a:r>
              <a:rPr sz="3600" b="0" spc="-20" dirty="0">
                <a:latin typeface="Calibri Light"/>
                <a:cs typeface="Calibri Light"/>
              </a:rPr>
              <a:t>ng</a:t>
            </a:r>
            <a:r>
              <a:rPr sz="3600" b="0" spc="-65" dirty="0">
                <a:latin typeface="Times New Roman"/>
                <a:cs typeface="Times New Roman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th</a:t>
            </a:r>
            <a:r>
              <a:rPr sz="3600" b="0" spc="-90" dirty="0">
                <a:latin typeface="Calibri Light"/>
                <a:cs typeface="Calibri Light"/>
              </a:rPr>
              <a:t>r</a:t>
            </a:r>
            <a:r>
              <a:rPr sz="3600" b="0" spc="-25" dirty="0">
                <a:latin typeface="Calibri Light"/>
                <a:cs typeface="Calibri Light"/>
              </a:rPr>
              <a:t>oug</a:t>
            </a:r>
            <a:r>
              <a:rPr sz="3600" b="0" spc="-20" dirty="0">
                <a:latin typeface="Calibri Light"/>
                <a:cs typeface="Calibri Light"/>
              </a:rPr>
              <a:t>h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d</a:t>
            </a:r>
            <a:r>
              <a:rPr sz="3600" b="0" spc="-55" dirty="0">
                <a:latin typeface="Calibri Light"/>
                <a:cs typeface="Calibri Light"/>
              </a:rPr>
              <a:t>a</a:t>
            </a:r>
            <a:r>
              <a:rPr sz="3600" b="0" spc="-60" dirty="0">
                <a:latin typeface="Calibri Light"/>
                <a:cs typeface="Calibri Light"/>
              </a:rPr>
              <a:t>t</a:t>
            </a:r>
            <a:r>
              <a:rPr sz="3600" b="0" spc="-20" dirty="0">
                <a:latin typeface="Calibri Light"/>
                <a:cs typeface="Calibri Light"/>
              </a:rPr>
              <a:t>a</a:t>
            </a:r>
            <a:r>
              <a:rPr sz="3600" b="0" spc="-80" dirty="0">
                <a:latin typeface="Times New Roman"/>
                <a:cs typeface="Times New Roman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visua</a:t>
            </a:r>
            <a:r>
              <a:rPr sz="3600" b="0" spc="-20" dirty="0">
                <a:latin typeface="Calibri Light"/>
                <a:cs typeface="Calibri Light"/>
              </a:rPr>
              <a:t>l</a:t>
            </a:r>
            <a:r>
              <a:rPr sz="3600" b="0" spc="-10" dirty="0">
                <a:latin typeface="Calibri Light"/>
                <a:cs typeface="Calibri Light"/>
              </a:rPr>
              <a:t>i</a:t>
            </a:r>
            <a:r>
              <a:rPr sz="3600" b="0" spc="-95" dirty="0">
                <a:latin typeface="Calibri Light"/>
                <a:cs typeface="Calibri Light"/>
              </a:rPr>
              <a:t>z</a:t>
            </a:r>
            <a:r>
              <a:rPr sz="3600" b="0" spc="-60" dirty="0">
                <a:latin typeface="Calibri Light"/>
                <a:cs typeface="Calibri Light"/>
              </a:rPr>
              <a:t>a</a:t>
            </a:r>
            <a:r>
              <a:rPr sz="3600" b="0" spc="-15" dirty="0">
                <a:latin typeface="Calibri Light"/>
                <a:cs typeface="Calibri Light"/>
              </a:rPr>
              <a:t>tion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6561" y="1628778"/>
            <a:ext cx="480885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cs typeface="Calibri"/>
                <a:hlinkClick r:id="rId3"/>
              </a:rPr>
              <a:t>https://</a:t>
            </a:r>
            <a:r>
              <a:rPr lang="en-US" spc="-10" dirty="0" smtClean="0">
                <a:cs typeface="Calibri"/>
                <a:hlinkClick r:id="rId3"/>
              </a:rPr>
              <a:t>www.youtube.com/watch?v=usdJgEwMinM</a:t>
            </a:r>
            <a:endParaRPr lang="en-US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pc="-10" dirty="0" smtClean="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2080" y="2109216"/>
            <a:ext cx="6335268" cy="4285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10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0" y="1828800"/>
            <a:ext cx="1676400" cy="685800"/>
          </a:xfrm>
          <a:prstGeom prst="rect">
            <a:avLst/>
          </a:prstGeom>
          <a:solidFill>
            <a:srgbClr val="E8F3DA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Linear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latin typeface="Arial"/>
                <a:cs typeface="Arial"/>
              </a:rPr>
              <a:t>(PCA)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00" y="4038600"/>
            <a:ext cx="1676400" cy="685800"/>
          </a:xfrm>
          <a:prstGeom prst="rect">
            <a:avLst/>
          </a:prstGeom>
          <a:solidFill>
            <a:srgbClr val="E8F3DA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638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nlinear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0800" y="3048000"/>
            <a:ext cx="1905000" cy="685800"/>
          </a:xfrm>
          <a:prstGeom prst="rect">
            <a:avLst/>
          </a:prstGeom>
          <a:solidFill>
            <a:srgbClr val="E8F3DA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on-</a:t>
            </a:r>
            <a:endParaRPr sz="2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parametric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0800" y="1143000"/>
            <a:ext cx="1905000" cy="685800"/>
          </a:xfrm>
          <a:prstGeom prst="rect">
            <a:avLst/>
          </a:prstGeom>
          <a:solidFill>
            <a:srgbClr val="E8F3DA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Parametric</a:t>
            </a:r>
            <a:endParaRPr sz="2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15"/>
              </a:spcBef>
            </a:pPr>
            <a:r>
              <a:rPr sz="1600" spc="-10" dirty="0">
                <a:latin typeface="Arial"/>
                <a:cs typeface="Arial"/>
              </a:rPr>
              <a:t>(LDA)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" y="2133600"/>
            <a:ext cx="1905000" cy="685800"/>
          </a:xfrm>
          <a:prstGeom prst="rect">
            <a:avLst/>
          </a:prstGeom>
          <a:solidFill>
            <a:srgbClr val="E8F3DA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1005" marR="337185" indent="-78105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ime</a:t>
            </a:r>
            <a:r>
              <a:rPr sz="2000" spc="5" dirty="0">
                <a:latin typeface="Arial"/>
                <a:cs typeface="Arial"/>
              </a:rPr>
              <a:t>ns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du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6561" y="2116714"/>
            <a:ext cx="457200" cy="1285240"/>
          </a:xfrm>
          <a:custGeom>
            <a:avLst/>
            <a:gdLst/>
            <a:ahLst/>
            <a:cxnLst/>
            <a:rect l="l" t="t" r="r" b="b"/>
            <a:pathLst>
              <a:path w="457200" h="1285239">
                <a:moveTo>
                  <a:pt x="218693" y="1265041"/>
                </a:moveTo>
                <a:lnTo>
                  <a:pt x="0" y="1265041"/>
                </a:lnTo>
                <a:lnTo>
                  <a:pt x="0" y="1284853"/>
                </a:lnTo>
                <a:lnTo>
                  <a:pt x="238505" y="1284853"/>
                </a:lnTo>
                <a:lnTo>
                  <a:pt x="238505" y="1274947"/>
                </a:lnTo>
                <a:lnTo>
                  <a:pt x="218693" y="1274947"/>
                </a:lnTo>
                <a:lnTo>
                  <a:pt x="218693" y="1265041"/>
                </a:lnTo>
                <a:close/>
              </a:path>
              <a:path w="457200" h="1285239">
                <a:moveTo>
                  <a:pt x="401005" y="45841"/>
                </a:moveTo>
                <a:lnTo>
                  <a:pt x="218693" y="45841"/>
                </a:lnTo>
                <a:lnTo>
                  <a:pt x="218693" y="1274947"/>
                </a:lnTo>
                <a:lnTo>
                  <a:pt x="228599" y="1265041"/>
                </a:lnTo>
                <a:lnTo>
                  <a:pt x="238505" y="1265041"/>
                </a:lnTo>
                <a:lnTo>
                  <a:pt x="238505" y="65653"/>
                </a:lnTo>
                <a:lnTo>
                  <a:pt x="228599" y="65653"/>
                </a:lnTo>
                <a:lnTo>
                  <a:pt x="238505" y="55747"/>
                </a:lnTo>
                <a:lnTo>
                  <a:pt x="417990" y="55747"/>
                </a:lnTo>
                <a:lnTo>
                  <a:pt x="401005" y="45841"/>
                </a:lnTo>
                <a:close/>
              </a:path>
              <a:path w="457200" h="1285239">
                <a:moveTo>
                  <a:pt x="238505" y="1265041"/>
                </a:moveTo>
                <a:lnTo>
                  <a:pt x="228599" y="1265041"/>
                </a:lnTo>
                <a:lnTo>
                  <a:pt x="218693" y="1274947"/>
                </a:lnTo>
                <a:lnTo>
                  <a:pt x="238505" y="1274947"/>
                </a:lnTo>
                <a:lnTo>
                  <a:pt x="238505" y="1265041"/>
                </a:lnTo>
                <a:close/>
              </a:path>
              <a:path w="457200" h="1285239">
                <a:moveTo>
                  <a:pt x="417990" y="55747"/>
                </a:moveTo>
                <a:lnTo>
                  <a:pt x="356372" y="91683"/>
                </a:lnTo>
                <a:lnTo>
                  <a:pt x="351678" y="94366"/>
                </a:lnTo>
                <a:lnTo>
                  <a:pt x="350001" y="100462"/>
                </a:lnTo>
                <a:lnTo>
                  <a:pt x="352805" y="105155"/>
                </a:lnTo>
                <a:lnTo>
                  <a:pt x="355610" y="109971"/>
                </a:lnTo>
                <a:lnTo>
                  <a:pt x="361706" y="111495"/>
                </a:lnTo>
                <a:lnTo>
                  <a:pt x="366400" y="108691"/>
                </a:lnTo>
                <a:lnTo>
                  <a:pt x="440210" y="65653"/>
                </a:lnTo>
                <a:lnTo>
                  <a:pt x="437631" y="65653"/>
                </a:lnTo>
                <a:lnTo>
                  <a:pt x="437631" y="64251"/>
                </a:lnTo>
                <a:lnTo>
                  <a:pt x="432572" y="64251"/>
                </a:lnTo>
                <a:lnTo>
                  <a:pt x="417990" y="55747"/>
                </a:lnTo>
                <a:close/>
              </a:path>
              <a:path w="457200" h="1285239">
                <a:moveTo>
                  <a:pt x="238505" y="55747"/>
                </a:moveTo>
                <a:lnTo>
                  <a:pt x="228599" y="65653"/>
                </a:lnTo>
                <a:lnTo>
                  <a:pt x="238505" y="65653"/>
                </a:lnTo>
                <a:lnTo>
                  <a:pt x="238505" y="55747"/>
                </a:lnTo>
                <a:close/>
              </a:path>
              <a:path w="457200" h="1285239">
                <a:moveTo>
                  <a:pt x="417990" y="55747"/>
                </a:moveTo>
                <a:lnTo>
                  <a:pt x="238505" y="55747"/>
                </a:lnTo>
                <a:lnTo>
                  <a:pt x="238505" y="65653"/>
                </a:lnTo>
                <a:lnTo>
                  <a:pt x="401005" y="65653"/>
                </a:lnTo>
                <a:lnTo>
                  <a:pt x="417990" y="55747"/>
                </a:lnTo>
                <a:close/>
              </a:path>
              <a:path w="457200" h="1285239">
                <a:moveTo>
                  <a:pt x="440220" y="45841"/>
                </a:moveTo>
                <a:lnTo>
                  <a:pt x="437631" y="45841"/>
                </a:lnTo>
                <a:lnTo>
                  <a:pt x="437631" y="65653"/>
                </a:lnTo>
                <a:lnTo>
                  <a:pt x="440210" y="65653"/>
                </a:lnTo>
                <a:lnTo>
                  <a:pt x="457199" y="55747"/>
                </a:lnTo>
                <a:lnTo>
                  <a:pt x="440220" y="45841"/>
                </a:lnTo>
                <a:close/>
              </a:path>
              <a:path w="457200" h="1285239">
                <a:moveTo>
                  <a:pt x="432572" y="47243"/>
                </a:moveTo>
                <a:lnTo>
                  <a:pt x="417990" y="55747"/>
                </a:lnTo>
                <a:lnTo>
                  <a:pt x="432572" y="64251"/>
                </a:lnTo>
                <a:lnTo>
                  <a:pt x="432572" y="47243"/>
                </a:lnTo>
                <a:close/>
              </a:path>
              <a:path w="457200" h="1285239">
                <a:moveTo>
                  <a:pt x="437631" y="47243"/>
                </a:moveTo>
                <a:lnTo>
                  <a:pt x="432572" y="47243"/>
                </a:lnTo>
                <a:lnTo>
                  <a:pt x="432572" y="64251"/>
                </a:lnTo>
                <a:lnTo>
                  <a:pt x="437631" y="64251"/>
                </a:lnTo>
                <a:lnTo>
                  <a:pt x="437631" y="47243"/>
                </a:lnTo>
                <a:close/>
              </a:path>
              <a:path w="457200" h="1285239">
                <a:moveTo>
                  <a:pt x="361706" y="0"/>
                </a:moveTo>
                <a:lnTo>
                  <a:pt x="355610" y="1523"/>
                </a:lnTo>
                <a:lnTo>
                  <a:pt x="352805" y="6339"/>
                </a:lnTo>
                <a:lnTo>
                  <a:pt x="350001" y="11033"/>
                </a:lnTo>
                <a:lnTo>
                  <a:pt x="351678" y="17129"/>
                </a:lnTo>
                <a:lnTo>
                  <a:pt x="356372" y="19811"/>
                </a:lnTo>
                <a:lnTo>
                  <a:pt x="417990" y="55747"/>
                </a:lnTo>
                <a:lnTo>
                  <a:pt x="432572" y="47243"/>
                </a:lnTo>
                <a:lnTo>
                  <a:pt x="437631" y="47243"/>
                </a:lnTo>
                <a:lnTo>
                  <a:pt x="437631" y="45841"/>
                </a:lnTo>
                <a:lnTo>
                  <a:pt x="440220" y="45841"/>
                </a:lnTo>
                <a:lnTo>
                  <a:pt x="361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561" y="3381755"/>
            <a:ext cx="457200" cy="1056640"/>
          </a:xfrm>
          <a:custGeom>
            <a:avLst/>
            <a:gdLst/>
            <a:ahLst/>
            <a:cxnLst/>
            <a:rect l="l" t="t" r="r" b="b"/>
            <a:pathLst>
              <a:path w="457200" h="1056639">
                <a:moveTo>
                  <a:pt x="417980" y="1000505"/>
                </a:moveTo>
                <a:lnTo>
                  <a:pt x="356372" y="1036451"/>
                </a:lnTo>
                <a:lnTo>
                  <a:pt x="351678" y="1039118"/>
                </a:lnTo>
                <a:lnTo>
                  <a:pt x="350001" y="1045214"/>
                </a:lnTo>
                <a:lnTo>
                  <a:pt x="355610" y="1054607"/>
                </a:lnTo>
                <a:lnTo>
                  <a:pt x="361706" y="1056263"/>
                </a:lnTo>
                <a:lnTo>
                  <a:pt x="366400" y="1053464"/>
                </a:lnTo>
                <a:lnTo>
                  <a:pt x="440215" y="1010411"/>
                </a:lnTo>
                <a:lnTo>
                  <a:pt x="437631" y="1010411"/>
                </a:lnTo>
                <a:lnTo>
                  <a:pt x="437631" y="1009019"/>
                </a:lnTo>
                <a:lnTo>
                  <a:pt x="432572" y="1009019"/>
                </a:lnTo>
                <a:lnTo>
                  <a:pt x="417980" y="1000505"/>
                </a:lnTo>
                <a:close/>
              </a:path>
              <a:path w="457200" h="1056639">
                <a:moveTo>
                  <a:pt x="218693" y="9905"/>
                </a:moveTo>
                <a:lnTo>
                  <a:pt x="218693" y="1010411"/>
                </a:lnTo>
                <a:lnTo>
                  <a:pt x="401002" y="1010411"/>
                </a:lnTo>
                <a:lnTo>
                  <a:pt x="417980" y="1000505"/>
                </a:lnTo>
                <a:lnTo>
                  <a:pt x="238505" y="1000505"/>
                </a:lnTo>
                <a:lnTo>
                  <a:pt x="228599" y="990599"/>
                </a:lnTo>
                <a:lnTo>
                  <a:pt x="238505" y="990599"/>
                </a:lnTo>
                <a:lnTo>
                  <a:pt x="238505" y="19811"/>
                </a:lnTo>
                <a:lnTo>
                  <a:pt x="228599" y="19811"/>
                </a:lnTo>
                <a:lnTo>
                  <a:pt x="218693" y="9905"/>
                </a:lnTo>
                <a:close/>
              </a:path>
              <a:path w="457200" h="1056639">
                <a:moveTo>
                  <a:pt x="440215" y="990599"/>
                </a:moveTo>
                <a:lnTo>
                  <a:pt x="437631" y="990599"/>
                </a:lnTo>
                <a:lnTo>
                  <a:pt x="437631" y="1010411"/>
                </a:lnTo>
                <a:lnTo>
                  <a:pt x="440215" y="1010411"/>
                </a:lnTo>
                <a:lnTo>
                  <a:pt x="457199" y="1000505"/>
                </a:lnTo>
                <a:lnTo>
                  <a:pt x="440215" y="990599"/>
                </a:lnTo>
                <a:close/>
              </a:path>
              <a:path w="457200" h="1056639">
                <a:moveTo>
                  <a:pt x="432572" y="991992"/>
                </a:moveTo>
                <a:lnTo>
                  <a:pt x="417980" y="1000505"/>
                </a:lnTo>
                <a:lnTo>
                  <a:pt x="432572" y="1009019"/>
                </a:lnTo>
                <a:lnTo>
                  <a:pt x="432572" y="991992"/>
                </a:lnTo>
                <a:close/>
              </a:path>
              <a:path w="457200" h="1056639">
                <a:moveTo>
                  <a:pt x="437631" y="991992"/>
                </a:moveTo>
                <a:lnTo>
                  <a:pt x="432572" y="991992"/>
                </a:lnTo>
                <a:lnTo>
                  <a:pt x="432572" y="1009019"/>
                </a:lnTo>
                <a:lnTo>
                  <a:pt x="437631" y="1009019"/>
                </a:lnTo>
                <a:lnTo>
                  <a:pt x="437631" y="991992"/>
                </a:lnTo>
                <a:close/>
              </a:path>
              <a:path w="457200" h="1056639">
                <a:moveTo>
                  <a:pt x="238505" y="990599"/>
                </a:moveTo>
                <a:lnTo>
                  <a:pt x="228599" y="990599"/>
                </a:lnTo>
                <a:lnTo>
                  <a:pt x="238505" y="1000505"/>
                </a:lnTo>
                <a:lnTo>
                  <a:pt x="238505" y="990599"/>
                </a:lnTo>
                <a:close/>
              </a:path>
              <a:path w="457200" h="1056639">
                <a:moveTo>
                  <a:pt x="401002" y="990599"/>
                </a:moveTo>
                <a:lnTo>
                  <a:pt x="238505" y="990599"/>
                </a:lnTo>
                <a:lnTo>
                  <a:pt x="238505" y="1000505"/>
                </a:lnTo>
                <a:lnTo>
                  <a:pt x="417980" y="1000505"/>
                </a:lnTo>
                <a:lnTo>
                  <a:pt x="401002" y="990599"/>
                </a:lnTo>
                <a:close/>
              </a:path>
              <a:path w="457200" h="1056639">
                <a:moveTo>
                  <a:pt x="361706" y="944748"/>
                </a:moveTo>
                <a:lnTo>
                  <a:pt x="355610" y="946272"/>
                </a:lnTo>
                <a:lnTo>
                  <a:pt x="352805" y="951107"/>
                </a:lnTo>
                <a:lnTo>
                  <a:pt x="350001" y="955797"/>
                </a:lnTo>
                <a:lnTo>
                  <a:pt x="351678" y="961893"/>
                </a:lnTo>
                <a:lnTo>
                  <a:pt x="356372" y="964560"/>
                </a:lnTo>
                <a:lnTo>
                  <a:pt x="417980" y="1000505"/>
                </a:lnTo>
                <a:lnTo>
                  <a:pt x="432572" y="991992"/>
                </a:lnTo>
                <a:lnTo>
                  <a:pt x="437631" y="991992"/>
                </a:lnTo>
                <a:lnTo>
                  <a:pt x="437631" y="990599"/>
                </a:lnTo>
                <a:lnTo>
                  <a:pt x="440215" y="990599"/>
                </a:lnTo>
                <a:lnTo>
                  <a:pt x="366400" y="947546"/>
                </a:lnTo>
                <a:lnTo>
                  <a:pt x="361706" y="944748"/>
                </a:lnTo>
                <a:close/>
              </a:path>
              <a:path w="457200" h="1056639">
                <a:moveTo>
                  <a:pt x="238505" y="0"/>
                </a:moveTo>
                <a:lnTo>
                  <a:pt x="0" y="0"/>
                </a:lnTo>
                <a:lnTo>
                  <a:pt x="0" y="19811"/>
                </a:lnTo>
                <a:lnTo>
                  <a:pt x="218693" y="19811"/>
                </a:lnTo>
                <a:lnTo>
                  <a:pt x="218693" y="9905"/>
                </a:lnTo>
                <a:lnTo>
                  <a:pt x="238505" y="9905"/>
                </a:lnTo>
                <a:lnTo>
                  <a:pt x="238505" y="0"/>
                </a:lnTo>
                <a:close/>
              </a:path>
              <a:path w="457200" h="1056639">
                <a:moveTo>
                  <a:pt x="238505" y="9905"/>
                </a:moveTo>
                <a:lnTo>
                  <a:pt x="218693" y="9905"/>
                </a:lnTo>
                <a:lnTo>
                  <a:pt x="228599" y="19811"/>
                </a:lnTo>
                <a:lnTo>
                  <a:pt x="238505" y="19811"/>
                </a:lnTo>
                <a:lnTo>
                  <a:pt x="238505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8161" y="2467356"/>
            <a:ext cx="533400" cy="980440"/>
          </a:xfrm>
          <a:custGeom>
            <a:avLst/>
            <a:gdLst/>
            <a:ahLst/>
            <a:cxnLst/>
            <a:rect l="l" t="t" r="r" b="b"/>
            <a:pathLst>
              <a:path w="533400" h="980439">
                <a:moveTo>
                  <a:pt x="494184" y="924305"/>
                </a:moveTo>
                <a:lnTo>
                  <a:pt x="432566" y="960241"/>
                </a:lnTo>
                <a:lnTo>
                  <a:pt x="427862" y="962924"/>
                </a:lnTo>
                <a:lnTo>
                  <a:pt x="426207" y="969020"/>
                </a:lnTo>
                <a:lnTo>
                  <a:pt x="429005" y="973714"/>
                </a:lnTo>
                <a:lnTo>
                  <a:pt x="431804" y="978529"/>
                </a:lnTo>
                <a:lnTo>
                  <a:pt x="437900" y="980053"/>
                </a:lnTo>
                <a:lnTo>
                  <a:pt x="442590" y="977249"/>
                </a:lnTo>
                <a:lnTo>
                  <a:pt x="516409" y="934211"/>
                </a:lnTo>
                <a:lnTo>
                  <a:pt x="513837" y="934211"/>
                </a:lnTo>
                <a:lnTo>
                  <a:pt x="513837" y="932809"/>
                </a:lnTo>
                <a:lnTo>
                  <a:pt x="508766" y="932809"/>
                </a:lnTo>
                <a:lnTo>
                  <a:pt x="494184" y="924305"/>
                </a:lnTo>
                <a:close/>
              </a:path>
              <a:path w="533400" h="980439">
                <a:moveTo>
                  <a:pt x="256793" y="9905"/>
                </a:moveTo>
                <a:lnTo>
                  <a:pt x="256793" y="934211"/>
                </a:lnTo>
                <a:lnTo>
                  <a:pt x="477198" y="934211"/>
                </a:lnTo>
                <a:lnTo>
                  <a:pt x="494184" y="924305"/>
                </a:lnTo>
                <a:lnTo>
                  <a:pt x="276605" y="924305"/>
                </a:lnTo>
                <a:lnTo>
                  <a:pt x="266699" y="914399"/>
                </a:lnTo>
                <a:lnTo>
                  <a:pt x="276605" y="914399"/>
                </a:lnTo>
                <a:lnTo>
                  <a:pt x="276605" y="19811"/>
                </a:lnTo>
                <a:lnTo>
                  <a:pt x="266699" y="19811"/>
                </a:lnTo>
                <a:lnTo>
                  <a:pt x="256793" y="9905"/>
                </a:lnTo>
                <a:close/>
              </a:path>
              <a:path w="533400" h="980439">
                <a:moveTo>
                  <a:pt x="516419" y="914399"/>
                </a:moveTo>
                <a:lnTo>
                  <a:pt x="513837" y="914399"/>
                </a:lnTo>
                <a:lnTo>
                  <a:pt x="513837" y="934211"/>
                </a:lnTo>
                <a:lnTo>
                  <a:pt x="516409" y="934211"/>
                </a:lnTo>
                <a:lnTo>
                  <a:pt x="533399" y="924305"/>
                </a:lnTo>
                <a:lnTo>
                  <a:pt x="516419" y="914399"/>
                </a:lnTo>
                <a:close/>
              </a:path>
              <a:path w="533400" h="980439">
                <a:moveTo>
                  <a:pt x="508766" y="915802"/>
                </a:moveTo>
                <a:lnTo>
                  <a:pt x="494184" y="924305"/>
                </a:lnTo>
                <a:lnTo>
                  <a:pt x="508766" y="932809"/>
                </a:lnTo>
                <a:lnTo>
                  <a:pt x="508766" y="915802"/>
                </a:lnTo>
                <a:close/>
              </a:path>
              <a:path w="533400" h="980439">
                <a:moveTo>
                  <a:pt x="513837" y="915802"/>
                </a:moveTo>
                <a:lnTo>
                  <a:pt x="508766" y="915802"/>
                </a:lnTo>
                <a:lnTo>
                  <a:pt x="508766" y="932809"/>
                </a:lnTo>
                <a:lnTo>
                  <a:pt x="513837" y="932809"/>
                </a:lnTo>
                <a:lnTo>
                  <a:pt x="513837" y="915802"/>
                </a:lnTo>
                <a:close/>
              </a:path>
              <a:path w="533400" h="980439">
                <a:moveTo>
                  <a:pt x="276605" y="914399"/>
                </a:moveTo>
                <a:lnTo>
                  <a:pt x="266699" y="914399"/>
                </a:lnTo>
                <a:lnTo>
                  <a:pt x="276605" y="924305"/>
                </a:lnTo>
                <a:lnTo>
                  <a:pt x="276605" y="914399"/>
                </a:lnTo>
                <a:close/>
              </a:path>
              <a:path w="533400" h="980439">
                <a:moveTo>
                  <a:pt x="477198" y="914399"/>
                </a:moveTo>
                <a:lnTo>
                  <a:pt x="276605" y="914399"/>
                </a:lnTo>
                <a:lnTo>
                  <a:pt x="276605" y="924305"/>
                </a:lnTo>
                <a:lnTo>
                  <a:pt x="494184" y="924305"/>
                </a:lnTo>
                <a:lnTo>
                  <a:pt x="477198" y="914399"/>
                </a:lnTo>
                <a:close/>
              </a:path>
              <a:path w="533400" h="980439">
                <a:moveTo>
                  <a:pt x="437900" y="868558"/>
                </a:moveTo>
                <a:lnTo>
                  <a:pt x="431804" y="870082"/>
                </a:lnTo>
                <a:lnTo>
                  <a:pt x="429005" y="874897"/>
                </a:lnTo>
                <a:lnTo>
                  <a:pt x="426207" y="879591"/>
                </a:lnTo>
                <a:lnTo>
                  <a:pt x="427862" y="885687"/>
                </a:lnTo>
                <a:lnTo>
                  <a:pt x="432566" y="888370"/>
                </a:lnTo>
                <a:lnTo>
                  <a:pt x="494184" y="924305"/>
                </a:lnTo>
                <a:lnTo>
                  <a:pt x="508766" y="915802"/>
                </a:lnTo>
                <a:lnTo>
                  <a:pt x="513837" y="915802"/>
                </a:lnTo>
                <a:lnTo>
                  <a:pt x="513837" y="914399"/>
                </a:lnTo>
                <a:lnTo>
                  <a:pt x="516419" y="914399"/>
                </a:lnTo>
                <a:lnTo>
                  <a:pt x="437900" y="868558"/>
                </a:lnTo>
                <a:close/>
              </a:path>
              <a:path w="533400" h="980439">
                <a:moveTo>
                  <a:pt x="276605" y="0"/>
                </a:moveTo>
                <a:lnTo>
                  <a:pt x="0" y="0"/>
                </a:lnTo>
                <a:lnTo>
                  <a:pt x="0" y="19811"/>
                </a:lnTo>
                <a:lnTo>
                  <a:pt x="256793" y="19811"/>
                </a:lnTo>
                <a:lnTo>
                  <a:pt x="256793" y="9905"/>
                </a:lnTo>
                <a:lnTo>
                  <a:pt x="276605" y="9905"/>
                </a:lnTo>
                <a:lnTo>
                  <a:pt x="276605" y="0"/>
                </a:lnTo>
                <a:close/>
              </a:path>
              <a:path w="533400" h="980439">
                <a:moveTo>
                  <a:pt x="276605" y="9905"/>
                </a:moveTo>
                <a:lnTo>
                  <a:pt x="256793" y="9905"/>
                </a:lnTo>
                <a:lnTo>
                  <a:pt x="266699" y="19811"/>
                </a:lnTo>
                <a:lnTo>
                  <a:pt x="276605" y="19811"/>
                </a:lnTo>
                <a:lnTo>
                  <a:pt x="276605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8161" y="1430914"/>
            <a:ext cx="533400" cy="1056640"/>
          </a:xfrm>
          <a:custGeom>
            <a:avLst/>
            <a:gdLst/>
            <a:ahLst/>
            <a:cxnLst/>
            <a:rect l="l" t="t" r="r" b="b"/>
            <a:pathLst>
              <a:path w="533400" h="1056639">
                <a:moveTo>
                  <a:pt x="256793" y="1036441"/>
                </a:moveTo>
                <a:lnTo>
                  <a:pt x="0" y="1036441"/>
                </a:lnTo>
                <a:lnTo>
                  <a:pt x="0" y="1056253"/>
                </a:lnTo>
                <a:lnTo>
                  <a:pt x="276605" y="1056253"/>
                </a:lnTo>
                <a:lnTo>
                  <a:pt x="276605" y="1046347"/>
                </a:lnTo>
                <a:lnTo>
                  <a:pt x="256793" y="1046347"/>
                </a:lnTo>
                <a:lnTo>
                  <a:pt x="256793" y="1036441"/>
                </a:lnTo>
                <a:close/>
              </a:path>
              <a:path w="533400" h="1056639">
                <a:moveTo>
                  <a:pt x="477198" y="45841"/>
                </a:moveTo>
                <a:lnTo>
                  <a:pt x="256793" y="45841"/>
                </a:lnTo>
                <a:lnTo>
                  <a:pt x="256793" y="1046347"/>
                </a:lnTo>
                <a:lnTo>
                  <a:pt x="266699" y="1036441"/>
                </a:lnTo>
                <a:lnTo>
                  <a:pt x="276605" y="1036441"/>
                </a:lnTo>
                <a:lnTo>
                  <a:pt x="276605" y="65653"/>
                </a:lnTo>
                <a:lnTo>
                  <a:pt x="266699" y="65653"/>
                </a:lnTo>
                <a:lnTo>
                  <a:pt x="276605" y="55747"/>
                </a:lnTo>
                <a:lnTo>
                  <a:pt x="494184" y="55747"/>
                </a:lnTo>
                <a:lnTo>
                  <a:pt x="477198" y="45841"/>
                </a:lnTo>
                <a:close/>
              </a:path>
              <a:path w="533400" h="1056639">
                <a:moveTo>
                  <a:pt x="276605" y="1036441"/>
                </a:moveTo>
                <a:lnTo>
                  <a:pt x="266699" y="1036441"/>
                </a:lnTo>
                <a:lnTo>
                  <a:pt x="256793" y="1046347"/>
                </a:lnTo>
                <a:lnTo>
                  <a:pt x="276605" y="1046347"/>
                </a:lnTo>
                <a:lnTo>
                  <a:pt x="276605" y="1036441"/>
                </a:lnTo>
                <a:close/>
              </a:path>
              <a:path w="533400" h="1056639">
                <a:moveTo>
                  <a:pt x="494184" y="55747"/>
                </a:moveTo>
                <a:lnTo>
                  <a:pt x="432566" y="91683"/>
                </a:lnTo>
                <a:lnTo>
                  <a:pt x="427862" y="94366"/>
                </a:lnTo>
                <a:lnTo>
                  <a:pt x="426207" y="100462"/>
                </a:lnTo>
                <a:lnTo>
                  <a:pt x="429005" y="105155"/>
                </a:lnTo>
                <a:lnTo>
                  <a:pt x="431804" y="109971"/>
                </a:lnTo>
                <a:lnTo>
                  <a:pt x="437900" y="111495"/>
                </a:lnTo>
                <a:lnTo>
                  <a:pt x="442590" y="108691"/>
                </a:lnTo>
                <a:lnTo>
                  <a:pt x="516409" y="65653"/>
                </a:lnTo>
                <a:lnTo>
                  <a:pt x="513837" y="65653"/>
                </a:lnTo>
                <a:lnTo>
                  <a:pt x="513837" y="64251"/>
                </a:lnTo>
                <a:lnTo>
                  <a:pt x="508766" y="64251"/>
                </a:lnTo>
                <a:lnTo>
                  <a:pt x="494184" y="55747"/>
                </a:lnTo>
                <a:close/>
              </a:path>
              <a:path w="533400" h="1056639">
                <a:moveTo>
                  <a:pt x="276605" y="55747"/>
                </a:moveTo>
                <a:lnTo>
                  <a:pt x="266699" y="65653"/>
                </a:lnTo>
                <a:lnTo>
                  <a:pt x="276605" y="65653"/>
                </a:lnTo>
                <a:lnTo>
                  <a:pt x="276605" y="55747"/>
                </a:lnTo>
                <a:close/>
              </a:path>
              <a:path w="533400" h="1056639">
                <a:moveTo>
                  <a:pt x="494184" y="55747"/>
                </a:moveTo>
                <a:lnTo>
                  <a:pt x="276605" y="55747"/>
                </a:lnTo>
                <a:lnTo>
                  <a:pt x="276605" y="65653"/>
                </a:lnTo>
                <a:lnTo>
                  <a:pt x="477198" y="65653"/>
                </a:lnTo>
                <a:lnTo>
                  <a:pt x="494184" y="55747"/>
                </a:lnTo>
                <a:close/>
              </a:path>
              <a:path w="533400" h="1056639">
                <a:moveTo>
                  <a:pt x="516419" y="45841"/>
                </a:moveTo>
                <a:lnTo>
                  <a:pt x="513837" y="45841"/>
                </a:lnTo>
                <a:lnTo>
                  <a:pt x="513837" y="65653"/>
                </a:lnTo>
                <a:lnTo>
                  <a:pt x="516409" y="65653"/>
                </a:lnTo>
                <a:lnTo>
                  <a:pt x="533399" y="55747"/>
                </a:lnTo>
                <a:lnTo>
                  <a:pt x="516419" y="45841"/>
                </a:lnTo>
                <a:close/>
              </a:path>
              <a:path w="533400" h="1056639">
                <a:moveTo>
                  <a:pt x="508766" y="47243"/>
                </a:moveTo>
                <a:lnTo>
                  <a:pt x="494184" y="55747"/>
                </a:lnTo>
                <a:lnTo>
                  <a:pt x="508766" y="64251"/>
                </a:lnTo>
                <a:lnTo>
                  <a:pt x="508766" y="47243"/>
                </a:lnTo>
                <a:close/>
              </a:path>
              <a:path w="533400" h="1056639">
                <a:moveTo>
                  <a:pt x="513837" y="47243"/>
                </a:moveTo>
                <a:lnTo>
                  <a:pt x="508766" y="47243"/>
                </a:lnTo>
                <a:lnTo>
                  <a:pt x="508766" y="64251"/>
                </a:lnTo>
                <a:lnTo>
                  <a:pt x="513837" y="64251"/>
                </a:lnTo>
                <a:lnTo>
                  <a:pt x="513837" y="47243"/>
                </a:lnTo>
                <a:close/>
              </a:path>
              <a:path w="533400" h="1056639">
                <a:moveTo>
                  <a:pt x="437900" y="0"/>
                </a:moveTo>
                <a:lnTo>
                  <a:pt x="431804" y="1523"/>
                </a:lnTo>
                <a:lnTo>
                  <a:pt x="429005" y="6339"/>
                </a:lnTo>
                <a:lnTo>
                  <a:pt x="426207" y="11033"/>
                </a:lnTo>
                <a:lnTo>
                  <a:pt x="427862" y="17129"/>
                </a:lnTo>
                <a:lnTo>
                  <a:pt x="432566" y="19811"/>
                </a:lnTo>
                <a:lnTo>
                  <a:pt x="494184" y="55747"/>
                </a:lnTo>
                <a:lnTo>
                  <a:pt x="508766" y="47243"/>
                </a:lnTo>
                <a:lnTo>
                  <a:pt x="513837" y="47243"/>
                </a:lnTo>
                <a:lnTo>
                  <a:pt x="513837" y="45841"/>
                </a:lnTo>
                <a:lnTo>
                  <a:pt x="516419" y="45841"/>
                </a:lnTo>
                <a:lnTo>
                  <a:pt x="43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49667" y="2971800"/>
            <a:ext cx="1614170" cy="685800"/>
          </a:xfrm>
          <a:prstGeom prst="rect">
            <a:avLst/>
          </a:prstGeom>
          <a:solidFill>
            <a:srgbClr val="E8F3DA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Global</a:t>
            </a:r>
            <a:endParaRPr sz="20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  <a:spcBef>
                <a:spcPts val="15"/>
              </a:spcBef>
            </a:pPr>
            <a:r>
              <a:rPr sz="1600" spc="-10" dirty="0">
                <a:latin typeface="Arial"/>
                <a:cs typeface="Arial"/>
              </a:rPr>
              <a:t>(IS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MAP)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49667" y="5105400"/>
            <a:ext cx="1614170" cy="685800"/>
          </a:xfrm>
          <a:prstGeom prst="rect">
            <a:avLst/>
          </a:prstGeom>
          <a:solidFill>
            <a:srgbClr val="E8F3DA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  <a:spcBef>
                <a:spcPts val="15"/>
              </a:spcBef>
            </a:pPr>
            <a:r>
              <a:rPr sz="1600" spc="-10" dirty="0">
                <a:latin typeface="Arial"/>
                <a:cs typeface="Arial"/>
              </a:rPr>
              <a:t>(LLE,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SNE)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30161" y="3259714"/>
            <a:ext cx="620395" cy="1132840"/>
          </a:xfrm>
          <a:custGeom>
            <a:avLst/>
            <a:gdLst/>
            <a:ahLst/>
            <a:cxnLst/>
            <a:rect l="l" t="t" r="r" b="b"/>
            <a:pathLst>
              <a:path w="620395" h="1132839">
                <a:moveTo>
                  <a:pt x="299984" y="1112641"/>
                </a:moveTo>
                <a:lnTo>
                  <a:pt x="0" y="1112641"/>
                </a:lnTo>
                <a:lnTo>
                  <a:pt x="0" y="1132453"/>
                </a:lnTo>
                <a:lnTo>
                  <a:pt x="319796" y="1132453"/>
                </a:lnTo>
                <a:lnTo>
                  <a:pt x="319796" y="1122547"/>
                </a:lnTo>
                <a:lnTo>
                  <a:pt x="299984" y="1122547"/>
                </a:lnTo>
                <a:lnTo>
                  <a:pt x="299984" y="1112641"/>
                </a:lnTo>
                <a:close/>
              </a:path>
              <a:path w="620395" h="1132839">
                <a:moveTo>
                  <a:pt x="563676" y="45841"/>
                </a:moveTo>
                <a:lnTo>
                  <a:pt x="299984" y="45841"/>
                </a:lnTo>
                <a:lnTo>
                  <a:pt x="299984" y="1122547"/>
                </a:lnTo>
                <a:lnTo>
                  <a:pt x="309890" y="1112641"/>
                </a:lnTo>
                <a:lnTo>
                  <a:pt x="319796" y="1112641"/>
                </a:lnTo>
                <a:lnTo>
                  <a:pt x="319796" y="65653"/>
                </a:lnTo>
                <a:lnTo>
                  <a:pt x="309890" y="65653"/>
                </a:lnTo>
                <a:lnTo>
                  <a:pt x="319796" y="55747"/>
                </a:lnTo>
                <a:lnTo>
                  <a:pt x="580662" y="55747"/>
                </a:lnTo>
                <a:lnTo>
                  <a:pt x="563676" y="45841"/>
                </a:lnTo>
                <a:close/>
              </a:path>
              <a:path w="620395" h="1132839">
                <a:moveTo>
                  <a:pt x="319796" y="1112641"/>
                </a:moveTo>
                <a:lnTo>
                  <a:pt x="309890" y="1112641"/>
                </a:lnTo>
                <a:lnTo>
                  <a:pt x="299984" y="1122547"/>
                </a:lnTo>
                <a:lnTo>
                  <a:pt x="319796" y="1122547"/>
                </a:lnTo>
                <a:lnTo>
                  <a:pt x="319796" y="1112641"/>
                </a:lnTo>
                <a:close/>
              </a:path>
              <a:path w="620395" h="1132839">
                <a:moveTo>
                  <a:pt x="580662" y="55747"/>
                </a:moveTo>
                <a:lnTo>
                  <a:pt x="519043" y="91683"/>
                </a:lnTo>
                <a:lnTo>
                  <a:pt x="514349" y="94366"/>
                </a:lnTo>
                <a:lnTo>
                  <a:pt x="512704" y="100462"/>
                </a:lnTo>
                <a:lnTo>
                  <a:pt x="515508" y="105155"/>
                </a:lnTo>
                <a:lnTo>
                  <a:pt x="518281" y="109971"/>
                </a:lnTo>
                <a:lnTo>
                  <a:pt x="524255" y="111495"/>
                </a:lnTo>
                <a:lnTo>
                  <a:pt x="602907" y="65653"/>
                </a:lnTo>
                <a:lnTo>
                  <a:pt x="600212" y="65653"/>
                </a:lnTo>
                <a:lnTo>
                  <a:pt x="600212" y="64251"/>
                </a:lnTo>
                <a:lnTo>
                  <a:pt x="595243" y="64251"/>
                </a:lnTo>
                <a:lnTo>
                  <a:pt x="580662" y="55747"/>
                </a:lnTo>
                <a:close/>
              </a:path>
              <a:path w="620395" h="1132839">
                <a:moveTo>
                  <a:pt x="319796" y="55747"/>
                </a:moveTo>
                <a:lnTo>
                  <a:pt x="309890" y="65653"/>
                </a:lnTo>
                <a:lnTo>
                  <a:pt x="319796" y="65653"/>
                </a:lnTo>
                <a:lnTo>
                  <a:pt x="319796" y="55747"/>
                </a:lnTo>
                <a:close/>
              </a:path>
              <a:path w="620395" h="1132839">
                <a:moveTo>
                  <a:pt x="580662" y="55747"/>
                </a:moveTo>
                <a:lnTo>
                  <a:pt x="319796" y="55747"/>
                </a:lnTo>
                <a:lnTo>
                  <a:pt x="319796" y="65653"/>
                </a:lnTo>
                <a:lnTo>
                  <a:pt x="563676" y="65653"/>
                </a:lnTo>
                <a:lnTo>
                  <a:pt x="580662" y="55747"/>
                </a:lnTo>
                <a:close/>
              </a:path>
              <a:path w="620395" h="1132839">
                <a:moveTo>
                  <a:pt x="602917" y="45841"/>
                </a:moveTo>
                <a:lnTo>
                  <a:pt x="600212" y="45841"/>
                </a:lnTo>
                <a:lnTo>
                  <a:pt x="600212" y="65653"/>
                </a:lnTo>
                <a:lnTo>
                  <a:pt x="602907" y="65653"/>
                </a:lnTo>
                <a:lnTo>
                  <a:pt x="619902" y="55747"/>
                </a:lnTo>
                <a:lnTo>
                  <a:pt x="602917" y="45841"/>
                </a:lnTo>
                <a:close/>
              </a:path>
              <a:path w="620395" h="1132839">
                <a:moveTo>
                  <a:pt x="595243" y="47243"/>
                </a:moveTo>
                <a:lnTo>
                  <a:pt x="580662" y="55747"/>
                </a:lnTo>
                <a:lnTo>
                  <a:pt x="595243" y="64251"/>
                </a:lnTo>
                <a:lnTo>
                  <a:pt x="595243" y="47243"/>
                </a:lnTo>
                <a:close/>
              </a:path>
              <a:path w="620395" h="1132839">
                <a:moveTo>
                  <a:pt x="600212" y="47243"/>
                </a:moveTo>
                <a:lnTo>
                  <a:pt x="595243" y="47243"/>
                </a:lnTo>
                <a:lnTo>
                  <a:pt x="595243" y="64251"/>
                </a:lnTo>
                <a:lnTo>
                  <a:pt x="600212" y="64251"/>
                </a:lnTo>
                <a:lnTo>
                  <a:pt x="600212" y="47243"/>
                </a:lnTo>
                <a:close/>
              </a:path>
              <a:path w="620395" h="1132839">
                <a:moveTo>
                  <a:pt x="524255" y="0"/>
                </a:moveTo>
                <a:lnTo>
                  <a:pt x="518281" y="1523"/>
                </a:lnTo>
                <a:lnTo>
                  <a:pt x="515508" y="6339"/>
                </a:lnTo>
                <a:lnTo>
                  <a:pt x="512704" y="11033"/>
                </a:lnTo>
                <a:lnTo>
                  <a:pt x="514349" y="17129"/>
                </a:lnTo>
                <a:lnTo>
                  <a:pt x="519043" y="19811"/>
                </a:lnTo>
                <a:lnTo>
                  <a:pt x="580662" y="55747"/>
                </a:lnTo>
                <a:lnTo>
                  <a:pt x="595243" y="47243"/>
                </a:lnTo>
                <a:lnTo>
                  <a:pt x="600212" y="47243"/>
                </a:lnTo>
                <a:lnTo>
                  <a:pt x="600212" y="45841"/>
                </a:lnTo>
                <a:lnTo>
                  <a:pt x="602917" y="45841"/>
                </a:lnTo>
                <a:lnTo>
                  <a:pt x="524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0161" y="4372355"/>
            <a:ext cx="620395" cy="1132840"/>
          </a:xfrm>
          <a:custGeom>
            <a:avLst/>
            <a:gdLst/>
            <a:ahLst/>
            <a:cxnLst/>
            <a:rect l="l" t="t" r="r" b="b"/>
            <a:pathLst>
              <a:path w="620395" h="1132839">
                <a:moveTo>
                  <a:pt x="580652" y="1076705"/>
                </a:moveTo>
                <a:lnTo>
                  <a:pt x="519043" y="1112651"/>
                </a:lnTo>
                <a:lnTo>
                  <a:pt x="514349" y="1115318"/>
                </a:lnTo>
                <a:lnTo>
                  <a:pt x="512704" y="1121414"/>
                </a:lnTo>
                <a:lnTo>
                  <a:pt x="515508" y="1126104"/>
                </a:lnTo>
                <a:lnTo>
                  <a:pt x="518281" y="1130807"/>
                </a:lnTo>
                <a:lnTo>
                  <a:pt x="524255" y="1132463"/>
                </a:lnTo>
                <a:lnTo>
                  <a:pt x="602912" y="1086611"/>
                </a:lnTo>
                <a:lnTo>
                  <a:pt x="600212" y="1086611"/>
                </a:lnTo>
                <a:lnTo>
                  <a:pt x="600212" y="1085219"/>
                </a:lnTo>
                <a:lnTo>
                  <a:pt x="595243" y="1085219"/>
                </a:lnTo>
                <a:lnTo>
                  <a:pt x="580652" y="1076705"/>
                </a:lnTo>
                <a:close/>
              </a:path>
              <a:path w="620395" h="1132839">
                <a:moveTo>
                  <a:pt x="299984" y="9905"/>
                </a:moveTo>
                <a:lnTo>
                  <a:pt x="299984" y="1086611"/>
                </a:lnTo>
                <a:lnTo>
                  <a:pt x="563674" y="1086611"/>
                </a:lnTo>
                <a:lnTo>
                  <a:pt x="580652" y="1076705"/>
                </a:lnTo>
                <a:lnTo>
                  <a:pt x="319796" y="1076705"/>
                </a:lnTo>
                <a:lnTo>
                  <a:pt x="309890" y="1066799"/>
                </a:lnTo>
                <a:lnTo>
                  <a:pt x="319796" y="1066799"/>
                </a:lnTo>
                <a:lnTo>
                  <a:pt x="319796" y="19811"/>
                </a:lnTo>
                <a:lnTo>
                  <a:pt x="309890" y="19811"/>
                </a:lnTo>
                <a:lnTo>
                  <a:pt x="299984" y="9905"/>
                </a:lnTo>
                <a:close/>
              </a:path>
              <a:path w="620395" h="1132839">
                <a:moveTo>
                  <a:pt x="602912" y="1066799"/>
                </a:moveTo>
                <a:lnTo>
                  <a:pt x="600212" y="1066799"/>
                </a:lnTo>
                <a:lnTo>
                  <a:pt x="600212" y="1086611"/>
                </a:lnTo>
                <a:lnTo>
                  <a:pt x="602912" y="1086611"/>
                </a:lnTo>
                <a:lnTo>
                  <a:pt x="619902" y="1076705"/>
                </a:lnTo>
                <a:lnTo>
                  <a:pt x="602912" y="1066799"/>
                </a:lnTo>
                <a:close/>
              </a:path>
              <a:path w="620395" h="1132839">
                <a:moveTo>
                  <a:pt x="595243" y="1068192"/>
                </a:moveTo>
                <a:lnTo>
                  <a:pt x="580652" y="1076705"/>
                </a:lnTo>
                <a:lnTo>
                  <a:pt x="595243" y="1085219"/>
                </a:lnTo>
                <a:lnTo>
                  <a:pt x="595243" y="1068192"/>
                </a:lnTo>
                <a:close/>
              </a:path>
              <a:path w="620395" h="1132839">
                <a:moveTo>
                  <a:pt x="600212" y="1068192"/>
                </a:moveTo>
                <a:lnTo>
                  <a:pt x="595243" y="1068192"/>
                </a:lnTo>
                <a:lnTo>
                  <a:pt x="595243" y="1085219"/>
                </a:lnTo>
                <a:lnTo>
                  <a:pt x="600212" y="1085219"/>
                </a:lnTo>
                <a:lnTo>
                  <a:pt x="600212" y="1068192"/>
                </a:lnTo>
                <a:close/>
              </a:path>
              <a:path w="620395" h="1132839">
                <a:moveTo>
                  <a:pt x="319796" y="1066799"/>
                </a:moveTo>
                <a:lnTo>
                  <a:pt x="309890" y="1066799"/>
                </a:lnTo>
                <a:lnTo>
                  <a:pt x="319796" y="1076705"/>
                </a:lnTo>
                <a:lnTo>
                  <a:pt x="319796" y="1066799"/>
                </a:lnTo>
                <a:close/>
              </a:path>
              <a:path w="620395" h="1132839">
                <a:moveTo>
                  <a:pt x="563674" y="1066799"/>
                </a:moveTo>
                <a:lnTo>
                  <a:pt x="319796" y="1066799"/>
                </a:lnTo>
                <a:lnTo>
                  <a:pt x="319796" y="1076705"/>
                </a:lnTo>
                <a:lnTo>
                  <a:pt x="580652" y="1076705"/>
                </a:lnTo>
                <a:lnTo>
                  <a:pt x="563674" y="1066799"/>
                </a:lnTo>
                <a:close/>
              </a:path>
              <a:path w="620395" h="1132839">
                <a:moveTo>
                  <a:pt x="524255" y="1020948"/>
                </a:moveTo>
                <a:lnTo>
                  <a:pt x="518281" y="1022472"/>
                </a:lnTo>
                <a:lnTo>
                  <a:pt x="515508" y="1027307"/>
                </a:lnTo>
                <a:lnTo>
                  <a:pt x="512704" y="1031997"/>
                </a:lnTo>
                <a:lnTo>
                  <a:pt x="514349" y="1038093"/>
                </a:lnTo>
                <a:lnTo>
                  <a:pt x="519043" y="1040760"/>
                </a:lnTo>
                <a:lnTo>
                  <a:pt x="580652" y="1076705"/>
                </a:lnTo>
                <a:lnTo>
                  <a:pt x="595243" y="1068192"/>
                </a:lnTo>
                <a:lnTo>
                  <a:pt x="600212" y="1068192"/>
                </a:lnTo>
                <a:lnTo>
                  <a:pt x="600212" y="1066799"/>
                </a:lnTo>
                <a:lnTo>
                  <a:pt x="602912" y="1066799"/>
                </a:lnTo>
                <a:lnTo>
                  <a:pt x="524255" y="1020948"/>
                </a:lnTo>
                <a:close/>
              </a:path>
              <a:path w="620395" h="1132839">
                <a:moveTo>
                  <a:pt x="319796" y="0"/>
                </a:moveTo>
                <a:lnTo>
                  <a:pt x="0" y="0"/>
                </a:lnTo>
                <a:lnTo>
                  <a:pt x="0" y="19811"/>
                </a:lnTo>
                <a:lnTo>
                  <a:pt x="299984" y="19811"/>
                </a:lnTo>
                <a:lnTo>
                  <a:pt x="299984" y="9905"/>
                </a:lnTo>
                <a:lnTo>
                  <a:pt x="319796" y="9905"/>
                </a:lnTo>
                <a:lnTo>
                  <a:pt x="319796" y="0"/>
                </a:lnTo>
                <a:close/>
              </a:path>
              <a:path w="620395" h="1132839">
                <a:moveTo>
                  <a:pt x="319796" y="9905"/>
                </a:moveTo>
                <a:lnTo>
                  <a:pt x="299984" y="9905"/>
                </a:lnTo>
                <a:lnTo>
                  <a:pt x="309890" y="19811"/>
                </a:lnTo>
                <a:lnTo>
                  <a:pt x="319796" y="19811"/>
                </a:lnTo>
                <a:lnTo>
                  <a:pt x="319796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5395" y="294603"/>
            <a:ext cx="56921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000098"/>
                </a:solidFill>
                <a:latin typeface="Arial"/>
                <a:cs typeface="Arial"/>
              </a:rPr>
              <a:t>Dim</a:t>
            </a:r>
            <a:r>
              <a:rPr sz="3200" spc="-10" dirty="0">
                <a:solidFill>
                  <a:srgbClr val="000098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000098"/>
                </a:solidFill>
                <a:latin typeface="Arial"/>
                <a:cs typeface="Arial"/>
              </a:rPr>
              <a:t>nsio</a:t>
            </a:r>
            <a:r>
              <a:rPr sz="3200" dirty="0">
                <a:solidFill>
                  <a:srgbClr val="000098"/>
                </a:solidFill>
                <a:latin typeface="Arial"/>
                <a:cs typeface="Arial"/>
              </a:rPr>
              <a:t>n</a:t>
            </a:r>
            <a:r>
              <a:rPr sz="3200" spc="6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98"/>
                </a:solidFill>
                <a:latin typeface="Arial"/>
                <a:cs typeface="Arial"/>
              </a:rPr>
              <a:t>Red</a:t>
            </a:r>
            <a:r>
              <a:rPr sz="3200" spc="-15" dirty="0">
                <a:solidFill>
                  <a:srgbClr val="000098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000098"/>
                </a:solidFill>
                <a:latin typeface="Arial"/>
                <a:cs typeface="Arial"/>
              </a:rPr>
              <a:t>ction</a:t>
            </a:r>
            <a:r>
              <a:rPr sz="3200" spc="6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98"/>
                </a:solidFill>
                <a:latin typeface="Arial"/>
                <a:cs typeface="Arial"/>
              </a:rPr>
              <a:t>Overv</a:t>
            </a:r>
            <a:r>
              <a:rPr sz="3200" spc="-5" dirty="0">
                <a:solidFill>
                  <a:srgbClr val="000098"/>
                </a:solidFill>
                <a:latin typeface="Arial"/>
                <a:cs typeface="Arial"/>
              </a:rPr>
              <a:t>iew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958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4000" spc="-20" dirty="0"/>
              <a:t>tSNE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63167" y="2328794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92" y="51694"/>
                </a:moveTo>
                <a:lnTo>
                  <a:pt x="438399" y="92445"/>
                </a:lnTo>
                <a:lnTo>
                  <a:pt x="437387" y="96255"/>
                </a:lnTo>
                <a:lnTo>
                  <a:pt x="439161" y="99303"/>
                </a:lnTo>
                <a:lnTo>
                  <a:pt x="440948" y="102351"/>
                </a:lnTo>
                <a:lnTo>
                  <a:pt x="444758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7" y="57149"/>
                </a:lnTo>
                <a:lnTo>
                  <a:pt x="508292" y="51694"/>
                </a:lnTo>
                <a:close/>
              </a:path>
              <a:path w="533400" h="103505">
                <a:moveTo>
                  <a:pt x="497421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400" y="58046"/>
                </a:lnTo>
                <a:lnTo>
                  <a:pt x="508292" y="51694"/>
                </a:lnTo>
                <a:lnTo>
                  <a:pt x="497421" y="45354"/>
                </a:lnTo>
                <a:close/>
              </a:path>
              <a:path w="533400" h="103505">
                <a:moveTo>
                  <a:pt x="522530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0" y="45354"/>
                </a:lnTo>
                <a:close/>
              </a:path>
              <a:path w="533400" h="103505">
                <a:moveTo>
                  <a:pt x="517647" y="46238"/>
                </a:moveTo>
                <a:lnTo>
                  <a:pt x="508292" y="51694"/>
                </a:lnTo>
                <a:lnTo>
                  <a:pt x="517647" y="57149"/>
                </a:lnTo>
                <a:lnTo>
                  <a:pt x="517647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7" y="46238"/>
                </a:lnTo>
                <a:lnTo>
                  <a:pt x="517647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58" y="0"/>
                </a:moveTo>
                <a:lnTo>
                  <a:pt x="440948" y="1005"/>
                </a:lnTo>
                <a:lnTo>
                  <a:pt x="439161" y="4053"/>
                </a:lnTo>
                <a:lnTo>
                  <a:pt x="437387" y="7101"/>
                </a:lnTo>
                <a:lnTo>
                  <a:pt x="438399" y="10911"/>
                </a:lnTo>
                <a:lnTo>
                  <a:pt x="508292" y="51694"/>
                </a:lnTo>
                <a:lnTo>
                  <a:pt x="517647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0" y="45354"/>
                </a:lnTo>
                <a:lnTo>
                  <a:pt x="44475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167" y="2328794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92" y="51694"/>
                </a:moveTo>
                <a:lnTo>
                  <a:pt x="438399" y="92445"/>
                </a:lnTo>
                <a:lnTo>
                  <a:pt x="437387" y="96255"/>
                </a:lnTo>
                <a:lnTo>
                  <a:pt x="439161" y="99303"/>
                </a:lnTo>
                <a:lnTo>
                  <a:pt x="440948" y="102351"/>
                </a:lnTo>
                <a:lnTo>
                  <a:pt x="444758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7" y="57149"/>
                </a:lnTo>
                <a:lnTo>
                  <a:pt x="508292" y="51694"/>
                </a:lnTo>
                <a:close/>
              </a:path>
              <a:path w="533400" h="103505">
                <a:moveTo>
                  <a:pt x="497421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400" y="58046"/>
                </a:lnTo>
                <a:lnTo>
                  <a:pt x="508292" y="51694"/>
                </a:lnTo>
                <a:lnTo>
                  <a:pt x="497421" y="45354"/>
                </a:lnTo>
                <a:close/>
              </a:path>
              <a:path w="533400" h="103505">
                <a:moveTo>
                  <a:pt x="522530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0" y="45354"/>
                </a:lnTo>
                <a:close/>
              </a:path>
              <a:path w="533400" h="103505">
                <a:moveTo>
                  <a:pt x="517647" y="46238"/>
                </a:moveTo>
                <a:lnTo>
                  <a:pt x="508292" y="51694"/>
                </a:lnTo>
                <a:lnTo>
                  <a:pt x="517647" y="57149"/>
                </a:lnTo>
                <a:lnTo>
                  <a:pt x="517647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7" y="46238"/>
                </a:lnTo>
                <a:lnTo>
                  <a:pt x="517647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58" y="0"/>
                </a:moveTo>
                <a:lnTo>
                  <a:pt x="440948" y="1005"/>
                </a:lnTo>
                <a:lnTo>
                  <a:pt x="439161" y="4053"/>
                </a:lnTo>
                <a:lnTo>
                  <a:pt x="437387" y="7101"/>
                </a:lnTo>
                <a:lnTo>
                  <a:pt x="438399" y="10911"/>
                </a:lnTo>
                <a:lnTo>
                  <a:pt x="508292" y="51694"/>
                </a:lnTo>
                <a:lnTo>
                  <a:pt x="517647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0" y="45354"/>
                </a:lnTo>
                <a:lnTo>
                  <a:pt x="44475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0167" y="2316602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86" y="51694"/>
                </a:moveTo>
                <a:lnTo>
                  <a:pt x="438393" y="92445"/>
                </a:lnTo>
                <a:lnTo>
                  <a:pt x="437387" y="96255"/>
                </a:lnTo>
                <a:lnTo>
                  <a:pt x="439155" y="99303"/>
                </a:lnTo>
                <a:lnTo>
                  <a:pt x="440954" y="102351"/>
                </a:lnTo>
                <a:lnTo>
                  <a:pt x="444764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1" y="57149"/>
                </a:lnTo>
                <a:lnTo>
                  <a:pt x="508286" y="51694"/>
                </a:lnTo>
                <a:close/>
              </a:path>
              <a:path w="533400" h="103505">
                <a:moveTo>
                  <a:pt x="497415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394" y="58046"/>
                </a:lnTo>
                <a:lnTo>
                  <a:pt x="508286" y="51694"/>
                </a:lnTo>
                <a:lnTo>
                  <a:pt x="497415" y="45354"/>
                </a:lnTo>
                <a:close/>
              </a:path>
              <a:path w="533400" h="103505">
                <a:moveTo>
                  <a:pt x="522531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1" y="45354"/>
                </a:lnTo>
                <a:close/>
              </a:path>
              <a:path w="533400" h="103505">
                <a:moveTo>
                  <a:pt x="517641" y="46238"/>
                </a:moveTo>
                <a:lnTo>
                  <a:pt x="508286" y="51694"/>
                </a:lnTo>
                <a:lnTo>
                  <a:pt x="517641" y="57149"/>
                </a:lnTo>
                <a:lnTo>
                  <a:pt x="517641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1" y="46238"/>
                </a:lnTo>
                <a:lnTo>
                  <a:pt x="517641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64" y="0"/>
                </a:moveTo>
                <a:lnTo>
                  <a:pt x="440954" y="1005"/>
                </a:lnTo>
                <a:lnTo>
                  <a:pt x="439155" y="4053"/>
                </a:lnTo>
                <a:lnTo>
                  <a:pt x="437387" y="7101"/>
                </a:lnTo>
                <a:lnTo>
                  <a:pt x="438393" y="10911"/>
                </a:lnTo>
                <a:lnTo>
                  <a:pt x="508286" y="51694"/>
                </a:lnTo>
                <a:lnTo>
                  <a:pt x="517641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1" y="45354"/>
                </a:lnTo>
                <a:lnTo>
                  <a:pt x="44476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4167" y="2328794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86" y="51694"/>
                </a:moveTo>
                <a:lnTo>
                  <a:pt x="438393" y="92445"/>
                </a:lnTo>
                <a:lnTo>
                  <a:pt x="437387" y="96255"/>
                </a:lnTo>
                <a:lnTo>
                  <a:pt x="439155" y="99303"/>
                </a:lnTo>
                <a:lnTo>
                  <a:pt x="440954" y="102351"/>
                </a:lnTo>
                <a:lnTo>
                  <a:pt x="444764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1" y="57149"/>
                </a:lnTo>
                <a:lnTo>
                  <a:pt x="508286" y="51694"/>
                </a:lnTo>
                <a:close/>
              </a:path>
              <a:path w="533400" h="103505">
                <a:moveTo>
                  <a:pt x="497415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394" y="58046"/>
                </a:lnTo>
                <a:lnTo>
                  <a:pt x="508286" y="51694"/>
                </a:lnTo>
                <a:lnTo>
                  <a:pt x="497415" y="45354"/>
                </a:lnTo>
                <a:close/>
              </a:path>
              <a:path w="533400" h="103505">
                <a:moveTo>
                  <a:pt x="522531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1" y="45354"/>
                </a:lnTo>
                <a:close/>
              </a:path>
              <a:path w="533400" h="103505">
                <a:moveTo>
                  <a:pt x="517641" y="46238"/>
                </a:moveTo>
                <a:lnTo>
                  <a:pt x="508286" y="51694"/>
                </a:lnTo>
                <a:lnTo>
                  <a:pt x="517641" y="57149"/>
                </a:lnTo>
                <a:lnTo>
                  <a:pt x="517641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1" y="46238"/>
                </a:lnTo>
                <a:lnTo>
                  <a:pt x="517641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64" y="0"/>
                </a:moveTo>
                <a:lnTo>
                  <a:pt x="440954" y="1005"/>
                </a:lnTo>
                <a:lnTo>
                  <a:pt x="439155" y="4053"/>
                </a:lnTo>
                <a:lnTo>
                  <a:pt x="437387" y="7101"/>
                </a:lnTo>
                <a:lnTo>
                  <a:pt x="438393" y="10911"/>
                </a:lnTo>
                <a:lnTo>
                  <a:pt x="508286" y="51694"/>
                </a:lnTo>
                <a:lnTo>
                  <a:pt x="517641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1" y="45354"/>
                </a:lnTo>
                <a:lnTo>
                  <a:pt x="44476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501" y="2268525"/>
            <a:ext cx="1739264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1910" algn="r">
              <a:lnSpc>
                <a:spcPct val="100000"/>
              </a:lnSpc>
              <a:tabLst>
                <a:tab pos="1206500" algn="l"/>
              </a:tabLst>
            </a:pPr>
            <a:r>
              <a:rPr sz="1800" dirty="0">
                <a:latin typeface="Arial"/>
                <a:cs typeface="Arial"/>
              </a:rPr>
              <a:t>MDS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SNE</a:t>
            </a:r>
            <a:endParaRPr sz="18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  <a:spcBef>
                <a:spcPts val="225"/>
              </a:spcBef>
            </a:pPr>
            <a:r>
              <a:rPr sz="1600" spc="-15" dirty="0">
                <a:latin typeface="Arial"/>
                <a:cs typeface="Arial"/>
              </a:rPr>
              <a:t>Lo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l+probab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lity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Arial"/>
                <a:cs typeface="Arial"/>
              </a:rPr>
              <a:t>2002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768" y="2268525"/>
            <a:ext cx="2489200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522730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SNE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-SNE</a:t>
            </a:r>
            <a:endParaRPr sz="1800">
              <a:latin typeface="Arial"/>
              <a:cs typeface="Arial"/>
            </a:endParaRPr>
          </a:p>
          <a:p>
            <a:pPr marR="85090" algn="ctr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latin typeface="Arial"/>
                <a:cs typeface="Arial"/>
              </a:rPr>
              <a:t>cro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problem</a:t>
            </a:r>
            <a:endParaRPr sz="1600">
              <a:latin typeface="Arial"/>
              <a:cs typeface="Arial"/>
            </a:endParaRPr>
          </a:p>
          <a:p>
            <a:pPr marR="43815" algn="ctr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latin typeface="Arial"/>
                <a:cs typeface="Arial"/>
              </a:rPr>
              <a:t>2007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6566" y="2268525"/>
            <a:ext cx="559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tSNE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5856" y="2268525"/>
            <a:ext cx="17259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s-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-SNE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7820" y="1548854"/>
            <a:ext cx="108902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more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stab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fa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ut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501" y="1207947"/>
            <a:ext cx="52933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tSNE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(t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strib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sz="18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Stoc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asti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Emb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0531" y="1701254"/>
            <a:ext cx="140271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275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ea</a:t>
            </a:r>
            <a:r>
              <a:rPr sz="1600" spc="-5" dirty="0">
                <a:latin typeface="Arial"/>
                <a:cs typeface="Arial"/>
              </a:rPr>
              <a:t>si</a:t>
            </a:r>
            <a:r>
              <a:rPr sz="1600" spc="-15" dirty="0">
                <a:latin typeface="Arial"/>
                <a:cs typeface="Arial"/>
              </a:rPr>
              <a:t>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imp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ement</a:t>
            </a:r>
            <a:r>
              <a:rPr sz="1600" spc="-10" dirty="0">
                <a:latin typeface="Arial"/>
                <a:cs typeface="Arial"/>
              </a:rPr>
              <a:t>ati</a:t>
            </a:r>
            <a:r>
              <a:rPr sz="1600" spc="-1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73367" y="2316602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86" y="51694"/>
                </a:moveTo>
                <a:lnTo>
                  <a:pt x="438393" y="92445"/>
                </a:lnTo>
                <a:lnTo>
                  <a:pt x="437387" y="96255"/>
                </a:lnTo>
                <a:lnTo>
                  <a:pt x="439155" y="99303"/>
                </a:lnTo>
                <a:lnTo>
                  <a:pt x="440954" y="102351"/>
                </a:lnTo>
                <a:lnTo>
                  <a:pt x="444764" y="103388"/>
                </a:lnTo>
                <a:lnTo>
                  <a:pt x="522503" y="58046"/>
                </a:lnTo>
                <a:lnTo>
                  <a:pt x="520826" y="58046"/>
                </a:lnTo>
                <a:lnTo>
                  <a:pt x="520826" y="57149"/>
                </a:lnTo>
                <a:lnTo>
                  <a:pt x="517641" y="57149"/>
                </a:lnTo>
                <a:lnTo>
                  <a:pt x="508286" y="51694"/>
                </a:lnTo>
                <a:close/>
              </a:path>
              <a:path w="533400" h="103505">
                <a:moveTo>
                  <a:pt x="497415" y="45354"/>
                </a:moveTo>
                <a:lnTo>
                  <a:pt x="0" y="45354"/>
                </a:lnTo>
                <a:lnTo>
                  <a:pt x="0" y="58046"/>
                </a:lnTo>
                <a:lnTo>
                  <a:pt x="497394" y="58046"/>
                </a:lnTo>
                <a:lnTo>
                  <a:pt x="508286" y="51694"/>
                </a:lnTo>
                <a:lnTo>
                  <a:pt x="497415" y="45354"/>
                </a:lnTo>
                <a:close/>
              </a:path>
              <a:path w="533400" h="103505">
                <a:moveTo>
                  <a:pt x="522531" y="45354"/>
                </a:moveTo>
                <a:lnTo>
                  <a:pt x="520826" y="45354"/>
                </a:lnTo>
                <a:lnTo>
                  <a:pt x="520826" y="58046"/>
                </a:lnTo>
                <a:lnTo>
                  <a:pt x="522503" y="58046"/>
                </a:lnTo>
                <a:lnTo>
                  <a:pt x="533399" y="51694"/>
                </a:lnTo>
                <a:lnTo>
                  <a:pt x="522531" y="45354"/>
                </a:lnTo>
                <a:close/>
              </a:path>
              <a:path w="533400" h="103505">
                <a:moveTo>
                  <a:pt x="517641" y="46238"/>
                </a:moveTo>
                <a:lnTo>
                  <a:pt x="508286" y="51694"/>
                </a:lnTo>
                <a:lnTo>
                  <a:pt x="517641" y="57149"/>
                </a:lnTo>
                <a:lnTo>
                  <a:pt x="517641" y="46238"/>
                </a:lnTo>
                <a:close/>
              </a:path>
              <a:path w="533400" h="103505">
                <a:moveTo>
                  <a:pt x="520826" y="46238"/>
                </a:moveTo>
                <a:lnTo>
                  <a:pt x="517641" y="46238"/>
                </a:lnTo>
                <a:lnTo>
                  <a:pt x="517641" y="57149"/>
                </a:lnTo>
                <a:lnTo>
                  <a:pt x="520826" y="57149"/>
                </a:lnTo>
                <a:lnTo>
                  <a:pt x="520826" y="46238"/>
                </a:lnTo>
                <a:close/>
              </a:path>
              <a:path w="533400" h="103505">
                <a:moveTo>
                  <a:pt x="444764" y="0"/>
                </a:moveTo>
                <a:lnTo>
                  <a:pt x="440954" y="1005"/>
                </a:lnTo>
                <a:lnTo>
                  <a:pt x="439155" y="4053"/>
                </a:lnTo>
                <a:lnTo>
                  <a:pt x="437387" y="7101"/>
                </a:lnTo>
                <a:lnTo>
                  <a:pt x="438393" y="10911"/>
                </a:lnTo>
                <a:lnTo>
                  <a:pt x="508286" y="51694"/>
                </a:lnTo>
                <a:lnTo>
                  <a:pt x="517641" y="46238"/>
                </a:lnTo>
                <a:lnTo>
                  <a:pt x="520826" y="46238"/>
                </a:lnTo>
                <a:lnTo>
                  <a:pt x="520826" y="45354"/>
                </a:lnTo>
                <a:lnTo>
                  <a:pt x="522531" y="45354"/>
                </a:lnTo>
                <a:lnTo>
                  <a:pt x="44476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6566" y="2517583"/>
            <a:ext cx="1807845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575" spc="-7" baseline="26455" dirty="0">
                <a:latin typeface="Arial"/>
                <a:cs typeface="Arial"/>
              </a:rPr>
              <a:t>2</a:t>
            </a:r>
            <a:r>
              <a:rPr sz="1600" spc="-15" dirty="0">
                <a:latin typeface="Arial"/>
                <a:cs typeface="Arial"/>
              </a:rPr>
              <a:t>)-&gt;O</a:t>
            </a:r>
            <a:r>
              <a:rPr sz="1600" spc="-20" dirty="0">
                <a:latin typeface="Arial"/>
                <a:cs typeface="Arial"/>
              </a:rPr>
              <a:t>(N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og</a:t>
            </a:r>
            <a:r>
              <a:rPr sz="1600" spc="-10" dirty="0">
                <a:latin typeface="Arial"/>
                <a:cs typeface="Arial"/>
              </a:rPr>
              <a:t>N)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800" spc="-5" dirty="0"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5748" y="2891202"/>
            <a:ext cx="5314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2013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087" y="3759977"/>
            <a:ext cx="350647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Exp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tSNE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imp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  <a:hlinkClick r:id="rId3"/>
              </a:rPr>
              <a:t>h</a:t>
            </a:r>
            <a:r>
              <a:rPr sz="1800" spc="-40" dirty="0">
                <a:latin typeface="Calibri"/>
                <a:cs typeface="Calibri"/>
                <a:hlinkClick r:id="rId3"/>
              </a:rPr>
              <a:t>t</a:t>
            </a:r>
            <a:r>
              <a:rPr sz="1800" dirty="0">
                <a:latin typeface="Calibri"/>
                <a:cs typeface="Calibri"/>
                <a:hlinkClick r:id="rId3"/>
              </a:rPr>
              <a:t>tp://d</a:t>
            </a:r>
            <a:r>
              <a:rPr sz="1800" spc="-5" dirty="0">
                <a:latin typeface="Calibri"/>
                <a:cs typeface="Calibri"/>
                <a:hlinkClick r:id="rId3"/>
              </a:rPr>
              <a:t>i</a:t>
            </a:r>
            <a:r>
              <a:rPr sz="1800" spc="-25" dirty="0">
                <a:latin typeface="Calibri"/>
                <a:cs typeface="Calibri"/>
                <a:hlinkClick r:id="rId3"/>
              </a:rPr>
              <a:t>s</a:t>
            </a:r>
            <a:r>
              <a:rPr sz="1800" dirty="0">
                <a:latin typeface="Calibri"/>
                <a:cs typeface="Calibri"/>
                <a:hlinkClick r:id="rId3"/>
              </a:rPr>
              <a:t>t</a:t>
            </a:r>
            <a:r>
              <a:rPr sz="1800" spc="-10" dirty="0">
                <a:latin typeface="Calibri"/>
                <a:cs typeface="Calibri"/>
                <a:hlinkClick r:id="rId3"/>
              </a:rPr>
              <a:t>i</a:t>
            </a:r>
            <a:r>
              <a:rPr sz="1800" spc="-5" dirty="0">
                <a:latin typeface="Calibri"/>
                <a:cs typeface="Calibri"/>
                <a:hlinkClick r:id="rId3"/>
              </a:rPr>
              <a:t>ll.</a:t>
            </a:r>
            <a:r>
              <a:rPr sz="1800" dirty="0">
                <a:latin typeface="Calibri"/>
                <a:cs typeface="Calibri"/>
                <a:hlinkClick r:id="rId3"/>
              </a:rPr>
              <a:t>p</a:t>
            </a:r>
            <a:r>
              <a:rPr sz="1800" spc="-5" dirty="0">
                <a:latin typeface="Calibri"/>
                <a:cs typeface="Calibri"/>
                <a:hlinkClick r:id="rId3"/>
              </a:rPr>
              <a:t>u</a:t>
            </a:r>
            <a:r>
              <a:rPr sz="1800" dirty="0">
                <a:latin typeface="Calibri"/>
                <a:cs typeface="Calibri"/>
                <a:hlinkClick r:id="rId3"/>
              </a:rPr>
              <a:t>b</a:t>
            </a:r>
            <a:r>
              <a:rPr sz="1800" spc="-5" dirty="0">
                <a:latin typeface="Calibri"/>
                <a:cs typeface="Calibri"/>
                <a:hlinkClick r:id="rId3"/>
              </a:rPr>
              <a:t>/2016/m</a:t>
            </a:r>
            <a:r>
              <a:rPr sz="1800" dirty="0">
                <a:latin typeface="Calibri"/>
                <a:cs typeface="Calibri"/>
                <a:hlinkClick r:id="rId3"/>
              </a:rPr>
              <a:t>i</a:t>
            </a:r>
            <a:r>
              <a:rPr sz="1800" spc="-15" dirty="0">
                <a:latin typeface="Calibri"/>
                <a:cs typeface="Calibri"/>
                <a:hlinkClick r:id="rId3"/>
              </a:rPr>
              <a:t>s</a:t>
            </a:r>
            <a:r>
              <a:rPr sz="1800" spc="-40" dirty="0">
                <a:latin typeface="Calibri"/>
                <a:cs typeface="Calibri"/>
                <a:hlinkClick r:id="rId3"/>
              </a:rPr>
              <a:t>r</a:t>
            </a:r>
            <a:r>
              <a:rPr sz="1800" spc="-10" dirty="0">
                <a:latin typeface="Calibri"/>
                <a:cs typeface="Calibri"/>
                <a:hlinkClick r:id="rId3"/>
              </a:rPr>
              <a:t>ea</a:t>
            </a:r>
            <a:r>
              <a:rPr sz="1800" spc="0" dirty="0">
                <a:latin typeface="Calibri"/>
                <a:cs typeface="Calibri"/>
                <a:hlinkClick r:id="rId3"/>
              </a:rPr>
              <a:t>d</a:t>
            </a:r>
            <a:r>
              <a:rPr sz="1800" dirty="0">
                <a:latin typeface="Calibri"/>
                <a:cs typeface="Calibri"/>
                <a:hlinkClick r:id="rId3"/>
              </a:rPr>
              <a:t>-tsn</a:t>
            </a:r>
            <a:r>
              <a:rPr sz="1800" spc="5" dirty="0">
                <a:latin typeface="Calibri"/>
                <a:cs typeface="Calibri"/>
                <a:hlinkClick r:id="rId3"/>
              </a:rPr>
              <a:t>e</a:t>
            </a:r>
            <a:r>
              <a:rPr sz="1800" dirty="0">
                <a:latin typeface="Calibri"/>
                <a:cs typeface="Calibri"/>
                <a:hlinkClick r:id="rId3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04359" y="3171442"/>
            <a:ext cx="4640580" cy="3636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246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822955"/>
            <a:ext cx="62033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dirty="0">
                <a:latin typeface="Calibri Light"/>
                <a:cs typeface="Calibri Light"/>
              </a:rPr>
              <a:t>S</a:t>
            </a:r>
            <a:r>
              <a:rPr sz="3200" b="0" spc="-35" dirty="0">
                <a:latin typeface="Calibri Light"/>
                <a:cs typeface="Calibri Light"/>
              </a:rPr>
              <a:t>t</a:t>
            </a:r>
            <a:r>
              <a:rPr sz="3200" b="0" spc="-5" dirty="0">
                <a:latin typeface="Calibri Light"/>
                <a:cs typeface="Calibri Light"/>
              </a:rPr>
              <a:t>och</a:t>
            </a:r>
            <a:r>
              <a:rPr sz="3200" b="0" spc="10" dirty="0">
                <a:latin typeface="Calibri Light"/>
                <a:cs typeface="Calibri Light"/>
              </a:rPr>
              <a:t>a</a:t>
            </a:r>
            <a:r>
              <a:rPr sz="3200" b="0" spc="-40" dirty="0">
                <a:latin typeface="Calibri Light"/>
                <a:cs typeface="Calibri Light"/>
              </a:rPr>
              <a:t>s</a:t>
            </a:r>
            <a:r>
              <a:rPr sz="3200" b="0" dirty="0">
                <a:latin typeface="Calibri Light"/>
                <a:cs typeface="Calibri Light"/>
              </a:rPr>
              <a:t>tic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N</a:t>
            </a:r>
            <a:r>
              <a:rPr sz="3200" b="0" spc="-5" dirty="0">
                <a:latin typeface="Calibri Light"/>
                <a:cs typeface="Calibri Light"/>
              </a:rPr>
              <a:t>eighbo</a:t>
            </a:r>
            <a:r>
              <a:rPr sz="3200" b="0" dirty="0">
                <a:latin typeface="Calibri Light"/>
                <a:cs typeface="Calibri Light"/>
              </a:rPr>
              <a:t>r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Embedding</a:t>
            </a:r>
            <a:r>
              <a:rPr sz="3200" b="0" spc="-9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(SNE)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1" y="1860046"/>
            <a:ext cx="7578090" cy="232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ones.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ts val="2300"/>
              </a:lnSpc>
              <a:buFont typeface="Calibri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ocha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nei</a:t>
            </a:r>
            <a:r>
              <a:rPr sz="2000" dirty="0">
                <a:latin typeface="Calibri"/>
                <a:cs typeface="Calibri"/>
              </a:rPr>
              <a:t>ghb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bedd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obab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dec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300"/>
              </a:lnSpc>
            </a:pP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994" dirty="0">
                <a:latin typeface="MS PGothic"/>
                <a:cs typeface="MS PGothic"/>
              </a:rPr>
              <a:t>䇾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994" dirty="0">
                <a:latin typeface="MS PGothic"/>
                <a:cs typeface="MS PGothic"/>
              </a:rPr>
              <a:t>䇿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150">
              <a:latin typeface="Times New Roman"/>
              <a:cs typeface="Times New Roman"/>
            </a:endParaRPr>
          </a:p>
          <a:p>
            <a:pPr marL="241300" marR="147955" indent="-228600">
              <a:lnSpc>
                <a:spcPts val="216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Co</a:t>
            </a:r>
            <a:r>
              <a:rPr sz="2000" spc="-35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igh</a:t>
            </a:r>
            <a:r>
              <a:rPr sz="2000" spc="-5" dirty="0">
                <a:latin typeface="Calibri"/>
                <a:cs typeface="Calibri"/>
              </a:rPr>
              <a:t>-d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oba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ick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othe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ne</a:t>
            </a:r>
            <a:r>
              <a:rPr sz="2000" dirty="0">
                <a:latin typeface="Calibri"/>
                <a:cs typeface="Calibri"/>
              </a:rPr>
              <a:t>ighb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3927" y="4528556"/>
            <a:ext cx="106045" cy="328930"/>
          </a:xfrm>
          <a:custGeom>
            <a:avLst/>
            <a:gdLst/>
            <a:ahLst/>
            <a:cxnLst/>
            <a:rect l="l" t="t" r="r" b="b"/>
            <a:pathLst>
              <a:path w="106045" h="328929">
                <a:moveTo>
                  <a:pt x="105852" y="0"/>
                </a:moveTo>
                <a:lnTo>
                  <a:pt x="0" y="328484"/>
                </a:lnTo>
              </a:path>
            </a:pathLst>
          </a:custGeom>
          <a:ln w="5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8658" y="5055709"/>
            <a:ext cx="106045" cy="328930"/>
          </a:xfrm>
          <a:custGeom>
            <a:avLst/>
            <a:gdLst/>
            <a:ahLst/>
            <a:cxnLst/>
            <a:rect l="l" t="t" r="r" b="b"/>
            <a:pathLst>
              <a:path w="106045" h="328929">
                <a:moveTo>
                  <a:pt x="105455" y="0"/>
                </a:moveTo>
                <a:lnTo>
                  <a:pt x="0" y="328481"/>
                </a:lnTo>
              </a:path>
            </a:pathLst>
          </a:custGeom>
          <a:ln w="5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2443" y="5025203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981" y="0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52180" y="4491531"/>
            <a:ext cx="139255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2350" algn="l"/>
              </a:tabLst>
            </a:pPr>
            <a:r>
              <a:rPr sz="160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70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57" baseline="-15325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Symbol"/>
                <a:cs typeface="Symbol"/>
              </a:rPr>
              <a:t>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i="1" spc="-160" dirty="0">
                <a:latin typeface="Times New Roman"/>
                <a:cs typeface="Times New Roman"/>
              </a:rPr>
              <a:t> </a:t>
            </a:r>
            <a:r>
              <a:rPr sz="2175" i="1" baseline="-15325" dirty="0">
                <a:latin typeface="Times New Roman"/>
                <a:cs typeface="Times New Roman"/>
              </a:rPr>
              <a:t>j</a:t>
            </a:r>
            <a:r>
              <a:rPr sz="2175" i="1" spc="-277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6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6206" y="5018681"/>
            <a:ext cx="137287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3300" algn="l"/>
              </a:tabLst>
            </a:pPr>
            <a:r>
              <a:rPr sz="145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6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65" baseline="-15325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Symbol"/>
                <a:cs typeface="Symbol"/>
              </a:rPr>
              <a:t>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k</a:t>
            </a:r>
            <a:r>
              <a:rPr sz="2175" i="1" spc="-195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6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4486" y="5007870"/>
            <a:ext cx="20256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>
                <a:latin typeface="Times New Roman"/>
                <a:cs typeface="Times New Roman"/>
              </a:rPr>
              <a:t>j</a:t>
            </a:r>
            <a:r>
              <a:rPr sz="1600" spc="-75" dirty="0">
                <a:latin typeface="Times New Roman"/>
                <a:cs typeface="Times New Roman"/>
              </a:rPr>
              <a:t>|</a:t>
            </a:r>
            <a:r>
              <a:rPr sz="1600" i="1" dirty="0">
                <a:latin typeface="Times New Roman"/>
                <a:cs typeface="Times New Roman"/>
              </a:rPr>
              <a:t>i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4148" y="4676437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8894" y="5203587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3536" y="5199847"/>
            <a:ext cx="521334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4350" baseline="-8620" dirty="0">
                <a:latin typeface="Symbol"/>
                <a:cs typeface="Symbol"/>
              </a:rPr>
              <a:t></a:t>
            </a:r>
            <a:r>
              <a:rPr sz="4350" spc="359" baseline="-8620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  <a:p>
            <a:pPr marL="90170">
              <a:lnSpc>
                <a:spcPts val="1814"/>
              </a:lnSpc>
            </a:pPr>
            <a:r>
              <a:rPr sz="1600" i="1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5873" y="4721191"/>
            <a:ext cx="134620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4817" y="4872165"/>
            <a:ext cx="620395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1805" algn="l"/>
              </a:tabLst>
            </a:pPr>
            <a:r>
              <a:rPr sz="1900" i="1" spc="5" dirty="0">
                <a:latin typeface="Times New Roman"/>
                <a:cs typeface="Times New Roman"/>
              </a:rPr>
              <a:t>p	</a:t>
            </a:r>
            <a:r>
              <a:rPr sz="1900" spc="1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940" y="4743845"/>
            <a:ext cx="2017395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oba</a:t>
            </a:r>
            <a:r>
              <a:rPr sz="2000" spc="5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ili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2000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pi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cking</a:t>
            </a:r>
            <a:r>
              <a:rPr sz="20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j</a:t>
            </a:r>
            <a:r>
              <a:rPr sz="2000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gi</a:t>
            </a:r>
            <a:r>
              <a:rPr sz="2000" spc="-15" dirty="0">
                <a:solidFill>
                  <a:srgbClr val="3232CC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2000" spc="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hig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h</a:t>
            </a:r>
            <a:r>
              <a:rPr sz="20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25908" y="5022974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2866" y="0"/>
                </a:lnTo>
              </a:path>
            </a:pathLst>
          </a:custGeom>
          <a:ln w="14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88283" y="4576724"/>
            <a:ext cx="72707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Symbol"/>
                <a:cs typeface="Symbol"/>
              </a:rPr>
              <a:t>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dirty="0">
                <a:latin typeface="Times New Roman"/>
                <a:cs typeface="Times New Roman"/>
              </a:rPr>
              <a:t>|</a:t>
            </a:r>
            <a:r>
              <a:rPr sz="1300" spc="-18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y</a:t>
            </a:r>
            <a:r>
              <a:rPr sz="1300" i="1" spc="1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</a:t>
            </a:r>
            <a:r>
              <a:rPr sz="1300" spc="-1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y 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spc="-10" dirty="0">
                <a:latin typeface="Times New Roman"/>
                <a:cs typeface="Times New Roman"/>
              </a:rPr>
              <a:t>|</a:t>
            </a:r>
            <a:r>
              <a:rPr sz="1425" spc="-7" baseline="35087" dirty="0">
                <a:latin typeface="Times New Roman"/>
                <a:cs typeface="Times New Roman"/>
              </a:rPr>
              <a:t>2</a:t>
            </a:r>
            <a:endParaRPr sz="1425" baseline="3508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5816" y="5040722"/>
            <a:ext cx="8572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9228" y="5055820"/>
            <a:ext cx="125349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25" baseline="-25704" dirty="0">
                <a:latin typeface="Symbol"/>
                <a:cs typeface="Symbol"/>
              </a:rPr>
              <a:t></a:t>
            </a:r>
            <a:r>
              <a:rPr sz="5025" spc="419" baseline="-25704" dirty="0">
                <a:latin typeface="Times New Roman"/>
                <a:cs typeface="Times New Roman"/>
              </a:rPr>
              <a:t> </a:t>
            </a:r>
            <a:r>
              <a:rPr sz="3375" i="1" spc="82" baseline="-25925" dirty="0">
                <a:latin typeface="Times New Roman"/>
                <a:cs typeface="Times New Roman"/>
              </a:rPr>
              <a:t>e</a:t>
            </a:r>
            <a:r>
              <a:rPr sz="1300" spc="-10" dirty="0">
                <a:latin typeface="Symbol"/>
                <a:cs typeface="Symbol"/>
              </a:rPr>
              <a:t></a:t>
            </a:r>
            <a:r>
              <a:rPr sz="1300" spc="-5" dirty="0">
                <a:latin typeface="Times New Roman"/>
                <a:cs typeface="Times New Roman"/>
              </a:rPr>
              <a:t>|</a:t>
            </a:r>
            <a:r>
              <a:rPr sz="1300" dirty="0">
                <a:latin typeface="Times New Roman"/>
                <a:cs typeface="Times New Roman"/>
              </a:rPr>
              <a:t>|</a:t>
            </a:r>
            <a:r>
              <a:rPr sz="1300" spc="-185" dirty="0">
                <a:latin typeface="Times New Roman"/>
                <a:cs typeface="Times New Roman"/>
              </a:rPr>
              <a:t> </a:t>
            </a:r>
            <a:r>
              <a:rPr sz="1300" i="1" spc="-25" dirty="0">
                <a:latin typeface="Times New Roman"/>
                <a:cs typeface="Times New Roman"/>
              </a:rPr>
              <a:t>y</a:t>
            </a:r>
            <a:r>
              <a:rPr sz="1425" i="1" spc="-7" baseline="-20467" dirty="0">
                <a:latin typeface="Times New Roman"/>
                <a:cs typeface="Times New Roman"/>
              </a:rPr>
              <a:t>i</a:t>
            </a:r>
            <a:r>
              <a:rPr sz="1425" i="1" spc="15" baseline="-20467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</a:t>
            </a:r>
            <a:r>
              <a:rPr sz="1300" spc="-140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y</a:t>
            </a:r>
            <a:r>
              <a:rPr sz="1425" i="1" spc="-7" baseline="-20467" dirty="0">
                <a:latin typeface="Times New Roman"/>
                <a:cs typeface="Times New Roman"/>
              </a:rPr>
              <a:t>k</a:t>
            </a:r>
            <a:r>
              <a:rPr sz="1425" i="1" spc="-52" baseline="-20467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||</a:t>
            </a:r>
            <a:endParaRPr sz="130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  <a:spcBef>
                <a:spcPts val="795"/>
              </a:spcBef>
            </a:pPr>
            <a:r>
              <a:rPr sz="1850" i="1" spc="5" dirty="0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7550" y="5004846"/>
            <a:ext cx="23114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i="1" spc="5" dirty="0">
                <a:latin typeface="Times New Roman"/>
                <a:cs typeface="Times New Roman"/>
              </a:rPr>
              <a:t>j</a:t>
            </a:r>
            <a:r>
              <a:rPr sz="1850" spc="-95" dirty="0">
                <a:latin typeface="Times New Roman"/>
                <a:cs typeface="Times New Roman"/>
              </a:rPr>
              <a:t>|</a:t>
            </a:r>
            <a:r>
              <a:rPr sz="1850" i="1" spc="5" dirty="0">
                <a:latin typeface="Times New Roman"/>
                <a:cs typeface="Times New Roman"/>
              </a:rPr>
              <a:t>i</a:t>
            </a:r>
            <a:r>
              <a:rPr sz="1850" i="1" spc="-180" dirty="0">
                <a:latin typeface="Times New Roman"/>
                <a:cs typeface="Times New Roman"/>
              </a:rPr>
              <a:t> 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2796" y="4693018"/>
            <a:ext cx="33464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7655" algn="l"/>
              </a:tabLst>
            </a:pPr>
            <a:r>
              <a:rPr sz="950" i="1" spc="-5" dirty="0">
                <a:latin typeface="Times New Roman"/>
                <a:cs typeface="Times New Roman"/>
              </a:rPr>
              <a:t>i	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52558" y="4672533"/>
            <a:ext cx="15240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i="1" spc="-10" dirty="0">
                <a:latin typeface="Times New Roman"/>
                <a:cs typeface="Times New Roman"/>
              </a:rPr>
              <a:t>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72576" y="4847557"/>
            <a:ext cx="71564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2250" i="1" spc="-15" dirty="0">
                <a:latin typeface="Times New Roman"/>
                <a:cs typeface="Times New Roman"/>
              </a:rPr>
              <a:t>q	</a:t>
            </a:r>
            <a:r>
              <a:rPr sz="2250" spc="-1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5216" y="4773944"/>
            <a:ext cx="1621155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oba</a:t>
            </a:r>
            <a:r>
              <a:rPr sz="2000" spc="5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ili</a:t>
            </a:r>
            <a:r>
              <a:rPr sz="2000" spc="-10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2000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pi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cking</a:t>
            </a:r>
            <a:r>
              <a:rPr sz="20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j</a:t>
            </a:r>
            <a:r>
              <a:rPr sz="2000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gi</a:t>
            </a:r>
            <a:r>
              <a:rPr sz="2000" spc="-15" dirty="0">
                <a:solidFill>
                  <a:srgbClr val="3232CC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en</a:t>
            </a:r>
            <a:r>
              <a:rPr sz="20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2000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CC"/>
                </a:solidFill>
                <a:latin typeface="Arial"/>
                <a:cs typeface="Arial"/>
              </a:rPr>
              <a:t>lo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w</a:t>
            </a:r>
            <a:r>
              <a:rPr sz="2000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068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616199"/>
            <a:ext cx="7486650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b="0" dirty="0">
                <a:latin typeface="Calibri Light"/>
                <a:cs typeface="Calibri Light"/>
              </a:rPr>
              <a:t>Pi</a:t>
            </a:r>
            <a:r>
              <a:rPr sz="3200" b="0" spc="5" dirty="0">
                <a:latin typeface="Calibri Light"/>
                <a:cs typeface="Calibri Light"/>
              </a:rPr>
              <a:t>c</a:t>
            </a:r>
            <a:r>
              <a:rPr sz="3200" b="0" dirty="0">
                <a:latin typeface="Calibri Light"/>
                <a:cs typeface="Calibri Light"/>
              </a:rPr>
              <a:t>king</a:t>
            </a:r>
            <a:r>
              <a:rPr sz="3200" b="0" spc="-9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the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60" dirty="0">
                <a:latin typeface="Calibri Light"/>
                <a:cs typeface="Calibri Light"/>
              </a:rPr>
              <a:t>r</a:t>
            </a:r>
            <a:r>
              <a:rPr sz="3200" b="0" dirty="0">
                <a:latin typeface="Calibri Light"/>
                <a:cs typeface="Calibri Light"/>
              </a:rPr>
              <a:t>adius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dirty="0">
                <a:latin typeface="Calibri Light"/>
                <a:cs typeface="Calibri Light"/>
              </a:rPr>
              <a:t>f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5" dirty="0">
                <a:latin typeface="Calibri Light"/>
                <a:cs typeface="Calibri Light"/>
              </a:rPr>
              <a:t>h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Gaussia</a:t>
            </a:r>
            <a:r>
              <a:rPr sz="3200" b="0" dirty="0">
                <a:latin typeface="Calibri Light"/>
                <a:cs typeface="Calibri Light"/>
              </a:rPr>
              <a:t>n</a:t>
            </a:r>
            <a:r>
              <a:rPr sz="3200" b="0" spc="-5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th</a:t>
            </a:r>
            <a:r>
              <a:rPr sz="3200" b="0" spc="-30" dirty="0">
                <a:latin typeface="Calibri Light"/>
                <a:cs typeface="Calibri Light"/>
              </a:rPr>
              <a:t>a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-9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is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used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650"/>
              </a:lnSpc>
            </a:pPr>
            <a:r>
              <a:rPr sz="3200" b="0" spc="-35" dirty="0">
                <a:latin typeface="Calibri Light"/>
                <a:cs typeface="Calibri Light"/>
              </a:rPr>
              <a:t>t</a:t>
            </a:r>
            <a:r>
              <a:rPr sz="3200" b="0" dirty="0">
                <a:latin typeface="Calibri Light"/>
                <a:cs typeface="Calibri Light"/>
              </a:rPr>
              <a:t>o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30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ompu</a:t>
            </a:r>
            <a:r>
              <a:rPr sz="3200" b="0" spc="-35" dirty="0">
                <a:latin typeface="Calibri Light"/>
                <a:cs typeface="Calibri Light"/>
              </a:rPr>
              <a:t>t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the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p</a:t>
            </a:r>
            <a:r>
              <a:rPr sz="3200" b="0" i="1" spc="-210" dirty="0">
                <a:latin typeface="Calibri Light"/>
                <a:cs typeface="Calibri Light"/>
              </a:rPr>
              <a:t>’</a:t>
            </a:r>
            <a:r>
              <a:rPr sz="3200" b="0" dirty="0">
                <a:latin typeface="Calibri Light"/>
                <a:cs typeface="Calibri Light"/>
              </a:rPr>
              <a:t>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69256"/>
            <a:ext cx="7936865" cy="271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28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7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adii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f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arts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pa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eep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neig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con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16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leads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igh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eig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smal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leads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spc="-13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marR="200660" indent="-228600">
              <a:lnSpc>
                <a:spcPts val="216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So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uces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spc="-13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939434"/>
            <a:ext cx="35077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Calibri"/>
              <a:buChar char="•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Its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speci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perpl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ty: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6515" y="5161026"/>
            <a:ext cx="106680" cy="328930"/>
          </a:xfrm>
          <a:custGeom>
            <a:avLst/>
            <a:gdLst/>
            <a:ahLst/>
            <a:cxnLst/>
            <a:rect l="l" t="t" r="r" b="b"/>
            <a:pathLst>
              <a:path w="106679" h="328929">
                <a:moveTo>
                  <a:pt x="106153" y="0"/>
                </a:moveTo>
                <a:lnTo>
                  <a:pt x="0" y="328483"/>
                </a:lnTo>
              </a:path>
            </a:pathLst>
          </a:custGeom>
          <a:ln w="5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06561" y="5688176"/>
            <a:ext cx="106045" cy="328930"/>
          </a:xfrm>
          <a:custGeom>
            <a:avLst/>
            <a:gdLst/>
            <a:ahLst/>
            <a:cxnLst/>
            <a:rect l="l" t="t" r="r" b="b"/>
            <a:pathLst>
              <a:path w="106045" h="328929">
                <a:moveTo>
                  <a:pt x="105970" y="0"/>
                </a:moveTo>
                <a:lnTo>
                  <a:pt x="0" y="328480"/>
                </a:lnTo>
              </a:path>
            </a:pathLst>
          </a:custGeom>
          <a:ln w="5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812" y="5657672"/>
            <a:ext cx="1931670" cy="0"/>
          </a:xfrm>
          <a:custGeom>
            <a:avLst/>
            <a:gdLst/>
            <a:ahLst/>
            <a:cxnLst/>
            <a:rect l="l" t="t" r="r" b="b"/>
            <a:pathLst>
              <a:path w="1931670">
                <a:moveTo>
                  <a:pt x="0" y="0"/>
                </a:moveTo>
                <a:lnTo>
                  <a:pt x="1931507" y="0"/>
                </a:lnTo>
              </a:path>
            </a:pathLst>
          </a:custGeom>
          <a:ln w="12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13809" y="5123992"/>
            <a:ext cx="139382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3619" algn="l"/>
              </a:tabLst>
            </a:pPr>
            <a:r>
              <a:rPr sz="160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6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65" baseline="-1532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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r>
              <a:rPr sz="2175" i="1" baseline="-15325" dirty="0">
                <a:latin typeface="Times New Roman"/>
                <a:cs typeface="Times New Roman"/>
              </a:rPr>
              <a:t>j</a:t>
            </a:r>
            <a:r>
              <a:rPr sz="2175" i="1" spc="-277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5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2632" y="5651142"/>
            <a:ext cx="138493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5365" algn="l"/>
              </a:tabLst>
            </a:pPr>
            <a:r>
              <a:rPr sz="1600" spc="-6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50" dirty="0">
                <a:latin typeface="Times New Roman"/>
                <a:cs typeface="Times New Roman"/>
              </a:rPr>
              <a:t>|</a:t>
            </a:r>
            <a:r>
              <a:rPr sz="1600" i="1" spc="-6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i</a:t>
            </a:r>
            <a:r>
              <a:rPr sz="2175" i="1" spc="-165" baseline="-1532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Symbol"/>
                <a:cs typeface="Symbol"/>
              </a:rPr>
              <a:t>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2175" i="1" baseline="-15325" dirty="0">
                <a:latin typeface="Times New Roman"/>
                <a:cs typeface="Times New Roman"/>
              </a:rPr>
              <a:t>k</a:t>
            </a:r>
            <a:r>
              <a:rPr sz="2175" i="1" spc="-195" baseline="-15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15" dirty="0">
                <a:latin typeface="Times New Roman"/>
                <a:cs typeface="Times New Roman"/>
              </a:rPr>
              <a:t>|</a:t>
            </a:r>
            <a:r>
              <a:rPr sz="2175" baseline="26819" dirty="0">
                <a:latin typeface="Times New Roman"/>
                <a:cs typeface="Times New Roman"/>
              </a:rPr>
              <a:t>2	</a:t>
            </a:r>
            <a:r>
              <a:rPr sz="1600" spc="-75" dirty="0">
                <a:latin typeface="Times New Roman"/>
                <a:cs typeface="Times New Roman"/>
              </a:rPr>
              <a:t>2</a:t>
            </a:r>
            <a:r>
              <a:rPr sz="1700" i="1" spc="-55" dirty="0">
                <a:latin typeface="Symbol"/>
                <a:cs typeface="Symbol"/>
              </a:rPr>
              <a:t></a:t>
            </a:r>
            <a:r>
              <a:rPr sz="1700" i="1" spc="-140" dirty="0">
                <a:latin typeface="Times New Roman"/>
                <a:cs typeface="Times New Roman"/>
              </a:rPr>
              <a:t> 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239" y="5640331"/>
            <a:ext cx="20256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5" dirty="0">
                <a:latin typeface="Times New Roman"/>
                <a:cs typeface="Times New Roman"/>
              </a:rPr>
              <a:t>j</a:t>
            </a:r>
            <a:r>
              <a:rPr sz="1600" spc="-75" dirty="0">
                <a:latin typeface="Times New Roman"/>
                <a:cs typeface="Times New Roman"/>
              </a:rPr>
              <a:t>|</a:t>
            </a:r>
            <a:r>
              <a:rPr sz="1600" i="1" dirty="0">
                <a:latin typeface="Times New Roman"/>
                <a:cs typeface="Times New Roman"/>
              </a:rPr>
              <a:t>i</a:t>
            </a:r>
            <a:r>
              <a:rPr sz="1600" i="1" spc="-155" dirty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7533" y="5308898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47601" y="5836048"/>
            <a:ext cx="825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9923" y="5832310"/>
            <a:ext cx="52197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75"/>
              </a:lnSpc>
            </a:pPr>
            <a:r>
              <a:rPr sz="4350" baseline="-8620" dirty="0">
                <a:latin typeface="Symbol"/>
                <a:cs typeface="Symbol"/>
              </a:rPr>
              <a:t></a:t>
            </a:r>
            <a:r>
              <a:rPr sz="4350" spc="367" baseline="-8620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  <a:p>
            <a:pPr marL="90170">
              <a:lnSpc>
                <a:spcPts val="1814"/>
              </a:lnSpc>
            </a:pPr>
            <a:r>
              <a:rPr sz="1600" i="1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97871" y="5353651"/>
            <a:ext cx="13525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spc="5" dirty="0"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0382" y="5504628"/>
            <a:ext cx="621030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sz="1900" i="1" spc="15" dirty="0">
                <a:latin typeface="Times New Roman"/>
                <a:cs typeface="Times New Roman"/>
              </a:rPr>
              <a:t>p	</a:t>
            </a:r>
            <a:r>
              <a:rPr sz="1900" spc="1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7800" y="5306567"/>
            <a:ext cx="2057400" cy="385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19200" y="6019800"/>
            <a:ext cx="2702052" cy="603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7174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603499"/>
            <a:ext cx="648779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b="0" spc="-5" dirty="0">
                <a:latin typeface="Calibri Light"/>
                <a:cs typeface="Calibri Light"/>
              </a:rPr>
              <a:t>Th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spc="-30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spc="-45" dirty="0">
                <a:latin typeface="Calibri Light"/>
                <a:cs typeface="Calibri Light"/>
              </a:rPr>
              <a:t>s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fun</a:t>
            </a:r>
            <a:r>
              <a:rPr sz="3200" b="0" spc="10" dirty="0">
                <a:latin typeface="Calibri Light"/>
                <a:cs typeface="Calibri Light"/>
              </a:rPr>
              <a:t>c</a:t>
            </a:r>
            <a:r>
              <a:rPr sz="3200" b="0" dirty="0">
                <a:latin typeface="Calibri Light"/>
                <a:cs typeface="Calibri Light"/>
              </a:rPr>
              <a:t>tion</a:t>
            </a:r>
            <a:r>
              <a:rPr sz="3200" b="0" spc="-95" dirty="0">
                <a:latin typeface="Times New Roman"/>
                <a:cs typeface="Times New Roman"/>
              </a:rPr>
              <a:t> </a:t>
            </a:r>
            <a:r>
              <a:rPr sz="3200" b="0" spc="-70" dirty="0">
                <a:latin typeface="Calibri Light"/>
                <a:cs typeface="Calibri Light"/>
              </a:rPr>
              <a:t>f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dirty="0">
                <a:latin typeface="Calibri Light"/>
                <a:cs typeface="Calibri Light"/>
              </a:rPr>
              <a:t>r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a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low-dimensional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650"/>
              </a:lnSpc>
            </a:pPr>
            <a:r>
              <a:rPr sz="3200" b="0" spc="-55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ep</a:t>
            </a:r>
            <a:r>
              <a:rPr sz="3200" b="0" spc="-5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ese</a:t>
            </a:r>
            <a:r>
              <a:rPr sz="3200" b="0" spc="-40" dirty="0">
                <a:latin typeface="Calibri Light"/>
                <a:cs typeface="Calibri Light"/>
              </a:rPr>
              <a:t>n</a:t>
            </a:r>
            <a:r>
              <a:rPr sz="3200" b="0" spc="-50" dirty="0">
                <a:latin typeface="Calibri Light"/>
                <a:cs typeface="Calibri Light"/>
              </a:rPr>
              <a:t>t</a:t>
            </a:r>
            <a:r>
              <a:rPr sz="3200" b="0" spc="-35" dirty="0">
                <a:latin typeface="Calibri Light"/>
                <a:cs typeface="Calibri Light"/>
              </a:rPr>
              <a:t>a</a:t>
            </a:r>
            <a:r>
              <a:rPr sz="3200" b="0" dirty="0">
                <a:latin typeface="Calibri Light"/>
                <a:cs typeface="Calibri Light"/>
              </a:rPr>
              <a:t>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3182" y="2006456"/>
            <a:ext cx="551180" cy="0"/>
          </a:xfrm>
          <a:custGeom>
            <a:avLst/>
            <a:gdLst/>
            <a:ahLst/>
            <a:cxnLst/>
            <a:rect l="l" t="t" r="r" b="b"/>
            <a:pathLst>
              <a:path w="551179">
                <a:moveTo>
                  <a:pt x="0" y="0"/>
                </a:moveTo>
                <a:lnTo>
                  <a:pt x="550650" y="0"/>
                </a:lnTo>
              </a:path>
            </a:pathLst>
          </a:custGeom>
          <a:ln w="15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24636" y="2062870"/>
            <a:ext cx="454025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25" i="1" spc="30" baseline="23640" dirty="0">
                <a:latin typeface="Times New Roman"/>
                <a:cs typeface="Times New Roman"/>
              </a:rPr>
              <a:t>q</a:t>
            </a:r>
            <a:r>
              <a:rPr sz="3525" i="1" spc="-157" baseline="23640" dirty="0">
                <a:latin typeface="Times New Roman"/>
                <a:cs typeface="Times New Roman"/>
              </a:rPr>
              <a:t> </a:t>
            </a:r>
            <a:r>
              <a:rPr sz="2350" i="1" spc="-10" dirty="0">
                <a:latin typeface="Times New Roman"/>
                <a:cs typeface="Times New Roman"/>
              </a:rPr>
              <a:t>j</a:t>
            </a:r>
            <a:r>
              <a:rPr sz="2350" spc="-120" dirty="0">
                <a:latin typeface="Times New Roman"/>
                <a:cs typeface="Times New Roman"/>
              </a:rPr>
              <a:t>|</a:t>
            </a: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3567" y="1512051"/>
            <a:ext cx="45402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25" i="1" spc="30" baseline="23640" dirty="0">
                <a:latin typeface="Times New Roman"/>
                <a:cs typeface="Times New Roman"/>
              </a:rPr>
              <a:t>p</a:t>
            </a:r>
            <a:r>
              <a:rPr sz="3525" i="1" spc="-172" baseline="2364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j</a:t>
            </a:r>
            <a:r>
              <a:rPr sz="2350" spc="-120" dirty="0">
                <a:latin typeface="Times New Roman"/>
                <a:cs typeface="Times New Roman"/>
              </a:rPr>
              <a:t>|</a:t>
            </a: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7738" y="2187017"/>
            <a:ext cx="65214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3085" algn="l"/>
              </a:tabLst>
            </a:pPr>
            <a:r>
              <a:rPr sz="2350" i="1" spc="10" dirty="0">
                <a:latin typeface="Times New Roman"/>
                <a:cs typeface="Times New Roman"/>
              </a:rPr>
              <a:t>i	j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0131" y="1951570"/>
            <a:ext cx="24066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10" dirty="0">
                <a:latin typeface="Times New Roman"/>
                <a:cs typeface="Times New Roman"/>
              </a:rPr>
              <a:t>j</a:t>
            </a:r>
            <a:r>
              <a:rPr sz="2350" i="1" spc="-240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6911" y="1721260"/>
            <a:ext cx="384175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1690" algn="l"/>
                <a:tab pos="1604010" algn="l"/>
                <a:tab pos="1930400" algn="l"/>
                <a:tab pos="3199765" algn="l"/>
                <a:tab pos="3440429" algn="l"/>
              </a:tabLst>
            </a:pPr>
            <a:r>
              <a:rPr sz="2350" i="1" spc="-35" dirty="0">
                <a:latin typeface="Times New Roman"/>
                <a:cs typeface="Times New Roman"/>
              </a:rPr>
              <a:t>K</a:t>
            </a:r>
            <a:r>
              <a:rPr sz="2350" i="1" spc="95" dirty="0">
                <a:latin typeface="Times New Roman"/>
                <a:cs typeface="Times New Roman"/>
              </a:rPr>
              <a:t>L</a:t>
            </a:r>
            <a:r>
              <a:rPr sz="2350" spc="130" dirty="0">
                <a:latin typeface="Times New Roman"/>
                <a:cs typeface="Times New Roman"/>
              </a:rPr>
              <a:t>(</a:t>
            </a:r>
            <a:r>
              <a:rPr sz="2350" i="1" spc="25" dirty="0">
                <a:latin typeface="Times New Roman"/>
                <a:cs typeface="Times New Roman"/>
              </a:rPr>
              <a:t>P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40" dirty="0">
                <a:latin typeface="Times New Roman"/>
                <a:cs typeface="Times New Roman"/>
              </a:rPr>
              <a:t>|</a:t>
            </a:r>
            <a:r>
              <a:rPr sz="2350" spc="5" dirty="0">
                <a:latin typeface="Times New Roman"/>
                <a:cs typeface="Times New Roman"/>
              </a:rPr>
              <a:t>|</a:t>
            </a:r>
            <a:r>
              <a:rPr sz="2350" spc="-215" dirty="0">
                <a:latin typeface="Times New Roman"/>
                <a:cs typeface="Times New Roman"/>
              </a:rPr>
              <a:t> </a:t>
            </a:r>
            <a:r>
              <a:rPr sz="2350" i="1" spc="30" dirty="0">
                <a:latin typeface="Times New Roman"/>
                <a:cs typeface="Times New Roman"/>
              </a:rPr>
              <a:t>Q</a:t>
            </a:r>
            <a:r>
              <a:rPr sz="2350" i="1" spc="13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)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6375" spc="89" baseline="-10457" dirty="0">
                <a:latin typeface="Symbol"/>
                <a:cs typeface="Symbol"/>
              </a:rPr>
              <a:t></a:t>
            </a:r>
            <a:r>
              <a:rPr sz="6375" spc="-217" baseline="-10457" dirty="0">
                <a:latin typeface="Times New Roman"/>
                <a:cs typeface="Times New Roman"/>
              </a:rPr>
              <a:t> </a:t>
            </a:r>
            <a:r>
              <a:rPr sz="6375" spc="89" baseline="-10457" dirty="0">
                <a:latin typeface="Symbol"/>
                <a:cs typeface="Symbol"/>
              </a:rPr>
              <a:t></a:t>
            </a:r>
            <a:r>
              <a:rPr sz="6375" spc="-787" baseline="-10457" dirty="0">
                <a:latin typeface="Times New Roman"/>
                <a:cs typeface="Times New Roman"/>
              </a:rPr>
              <a:t> </a:t>
            </a:r>
            <a:r>
              <a:rPr sz="2350" i="1" spc="20" dirty="0">
                <a:latin typeface="Times New Roman"/>
                <a:cs typeface="Times New Roman"/>
              </a:rPr>
              <a:t>p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3525" spc="7" baseline="-23640" dirty="0">
                <a:latin typeface="Times New Roman"/>
                <a:cs typeface="Times New Roman"/>
              </a:rPr>
              <a:t>|</a:t>
            </a:r>
            <a:r>
              <a:rPr sz="3525" baseline="-23640" dirty="0">
                <a:latin typeface="Times New Roman"/>
                <a:cs typeface="Times New Roman"/>
              </a:rPr>
              <a:t>	</a:t>
            </a:r>
            <a:r>
              <a:rPr sz="2350" spc="-50" dirty="0">
                <a:latin typeface="Times New Roman"/>
                <a:cs typeface="Times New Roman"/>
              </a:rPr>
              <a:t>l</a:t>
            </a:r>
            <a:r>
              <a:rPr sz="2350" spc="45" dirty="0">
                <a:latin typeface="Times New Roman"/>
                <a:cs typeface="Times New Roman"/>
              </a:rPr>
              <a:t>o</a:t>
            </a:r>
            <a:r>
              <a:rPr sz="2350" spc="20" dirty="0">
                <a:latin typeface="Times New Roman"/>
                <a:cs typeface="Times New Roman"/>
              </a:rPr>
              <a:t>g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4439" y="1721260"/>
            <a:ext cx="418465" cy="79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535"/>
              </a:lnSpc>
            </a:pPr>
            <a:r>
              <a:rPr sz="4250" spc="60" dirty="0">
                <a:latin typeface="Symbol"/>
                <a:cs typeface="Symbol"/>
              </a:rPr>
              <a:t></a:t>
            </a:r>
            <a:endParaRPr sz="4250">
              <a:latin typeface="Symbol"/>
              <a:cs typeface="Symbol"/>
            </a:endParaRPr>
          </a:p>
          <a:p>
            <a:pPr marR="14604" algn="ctr">
              <a:lnSpc>
                <a:spcPts val="2255"/>
              </a:lnSpc>
            </a:pP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5680" y="1928021"/>
            <a:ext cx="111125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1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207" y="1820460"/>
            <a:ext cx="928369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6760" algn="l"/>
              </a:tabLst>
            </a:pPr>
            <a:r>
              <a:rPr sz="2350" i="1" spc="-35" dirty="0">
                <a:latin typeface="Times New Roman"/>
                <a:cs typeface="Times New Roman"/>
              </a:rPr>
              <a:t>C</a:t>
            </a:r>
            <a:r>
              <a:rPr sz="2350" i="1" spc="30" dirty="0">
                <a:latin typeface="Times New Roman"/>
                <a:cs typeface="Times New Roman"/>
              </a:rPr>
              <a:t>o</a:t>
            </a:r>
            <a:r>
              <a:rPr sz="2350" i="1" dirty="0">
                <a:latin typeface="Times New Roman"/>
                <a:cs typeface="Times New Roman"/>
              </a:rPr>
              <a:t>s</a:t>
            </a:r>
            <a:r>
              <a:rPr sz="2350" i="1" spc="10" dirty="0">
                <a:latin typeface="Times New Roman"/>
                <a:cs typeface="Times New Roman"/>
              </a:rPr>
              <a:t>t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9970" y="1973992"/>
            <a:ext cx="850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5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0784" y="3673393"/>
            <a:ext cx="411226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70" dirty="0">
                <a:latin typeface="Times New Roman"/>
                <a:cs typeface="Times New Roman"/>
              </a:rPr>
              <a:t>(</a:t>
            </a:r>
            <a:r>
              <a:rPr sz="2650" b="1" spc="10" dirty="0">
                <a:latin typeface="Times New Roman"/>
                <a:cs typeface="Times New Roman"/>
              </a:rPr>
              <a:t>y</a:t>
            </a:r>
            <a:r>
              <a:rPr sz="2650" b="1" spc="-155" dirty="0">
                <a:latin typeface="Times New Roman"/>
                <a:cs typeface="Times New Roman"/>
              </a:rPr>
              <a:t> </a:t>
            </a:r>
            <a:r>
              <a:rPr sz="2325" i="1" baseline="-23297" dirty="0">
                <a:latin typeface="Times New Roman"/>
                <a:cs typeface="Times New Roman"/>
              </a:rPr>
              <a:t>j </a:t>
            </a:r>
            <a:r>
              <a:rPr sz="2325" i="1" spc="22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15" dirty="0">
                <a:latin typeface="Times New Roman"/>
                <a:cs typeface="Times New Roman"/>
              </a:rPr>
              <a:t> </a:t>
            </a:r>
            <a:r>
              <a:rPr sz="2650" b="1" spc="185" dirty="0">
                <a:latin typeface="Times New Roman"/>
                <a:cs typeface="Times New Roman"/>
              </a:rPr>
              <a:t>y</a:t>
            </a:r>
            <a:r>
              <a:rPr sz="2325" i="1" baseline="-23297" dirty="0">
                <a:latin typeface="Times New Roman"/>
                <a:cs typeface="Times New Roman"/>
              </a:rPr>
              <a:t>i</a:t>
            </a:r>
            <a:r>
              <a:rPr sz="2325" i="1" spc="-60" baseline="-23297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r>
              <a:rPr sz="2650" spc="-95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(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p</a:t>
            </a:r>
            <a:r>
              <a:rPr sz="2650" i="1" spc="-355" dirty="0">
                <a:latin typeface="Times New Roman"/>
                <a:cs typeface="Times New Roman"/>
              </a:rPr>
              <a:t> </a:t>
            </a:r>
            <a:r>
              <a:rPr sz="2325" i="1" spc="82" baseline="-23297" dirty="0">
                <a:latin typeface="Times New Roman"/>
                <a:cs typeface="Times New Roman"/>
              </a:rPr>
              <a:t>j</a:t>
            </a:r>
            <a:r>
              <a:rPr sz="2325" spc="-37" baseline="-23297" dirty="0">
                <a:latin typeface="Times New Roman"/>
                <a:cs typeface="Times New Roman"/>
              </a:rPr>
              <a:t>|</a:t>
            </a:r>
            <a:r>
              <a:rPr sz="2325" i="1" baseline="-23297" dirty="0">
                <a:latin typeface="Times New Roman"/>
                <a:cs typeface="Times New Roman"/>
              </a:rPr>
              <a:t>i </a:t>
            </a:r>
            <a:r>
              <a:rPr sz="2325" i="1" spc="-7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q</a:t>
            </a:r>
            <a:r>
              <a:rPr sz="2650" i="1" spc="-355" dirty="0">
                <a:latin typeface="Times New Roman"/>
                <a:cs typeface="Times New Roman"/>
              </a:rPr>
              <a:t> </a:t>
            </a:r>
            <a:r>
              <a:rPr sz="2325" i="1" spc="82" baseline="-23297" dirty="0">
                <a:latin typeface="Times New Roman"/>
                <a:cs typeface="Times New Roman"/>
              </a:rPr>
              <a:t>j</a:t>
            </a:r>
            <a:r>
              <a:rPr sz="2325" spc="-37" baseline="-23297" dirty="0">
                <a:latin typeface="Times New Roman"/>
                <a:cs typeface="Times New Roman"/>
              </a:rPr>
              <a:t>|</a:t>
            </a:r>
            <a:r>
              <a:rPr sz="2325" i="1" baseline="-23297" dirty="0">
                <a:latin typeface="Times New Roman"/>
                <a:cs typeface="Times New Roman"/>
              </a:rPr>
              <a:t>i </a:t>
            </a:r>
            <a:r>
              <a:rPr sz="2325" i="1" spc="-7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</a:t>
            </a:r>
            <a:r>
              <a:rPr sz="2650" spc="160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p</a:t>
            </a:r>
            <a:r>
              <a:rPr sz="2325" i="1" spc="37" baseline="-23297" dirty="0">
                <a:latin typeface="Times New Roman"/>
                <a:cs typeface="Times New Roman"/>
              </a:rPr>
              <a:t>i</a:t>
            </a:r>
            <a:r>
              <a:rPr sz="2325" baseline="-23297" dirty="0">
                <a:latin typeface="Times New Roman"/>
                <a:cs typeface="Times New Roman"/>
              </a:rPr>
              <a:t>|</a:t>
            </a:r>
            <a:r>
              <a:rPr sz="2325" spc="-120" baseline="-23297" dirty="0">
                <a:latin typeface="Times New Roman"/>
                <a:cs typeface="Times New Roman"/>
              </a:rPr>
              <a:t> </a:t>
            </a:r>
            <a:r>
              <a:rPr sz="2325" i="1" baseline="-23297" dirty="0">
                <a:latin typeface="Times New Roman"/>
                <a:cs typeface="Times New Roman"/>
              </a:rPr>
              <a:t>j </a:t>
            </a:r>
            <a:r>
              <a:rPr sz="2325" i="1" spc="37" baseline="-23297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</a:t>
            </a:r>
            <a:r>
              <a:rPr sz="2650" spc="-215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q</a:t>
            </a:r>
            <a:r>
              <a:rPr sz="2325" i="1" spc="37" baseline="-23297" dirty="0">
                <a:latin typeface="Times New Roman"/>
                <a:cs typeface="Times New Roman"/>
              </a:rPr>
              <a:t>i</a:t>
            </a:r>
            <a:r>
              <a:rPr sz="2325" baseline="-23297" dirty="0">
                <a:latin typeface="Times New Roman"/>
                <a:cs typeface="Times New Roman"/>
              </a:rPr>
              <a:t>|</a:t>
            </a:r>
            <a:r>
              <a:rPr sz="2325" spc="-120" baseline="-23297" dirty="0">
                <a:latin typeface="Times New Roman"/>
                <a:cs typeface="Times New Roman"/>
              </a:rPr>
              <a:t> </a:t>
            </a:r>
            <a:r>
              <a:rPr sz="2325" i="1" baseline="-23297" dirty="0">
                <a:latin typeface="Times New Roman"/>
                <a:cs typeface="Times New Roman"/>
              </a:rPr>
              <a:t>j</a:t>
            </a:r>
            <a:r>
              <a:rPr sz="2325" i="1" spc="-7" baseline="-23297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5311" y="3673392"/>
            <a:ext cx="556260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2745" algn="l"/>
              </a:tabLst>
            </a:pPr>
            <a:r>
              <a:rPr sz="2650" dirty="0">
                <a:latin typeface="Symbol"/>
                <a:cs typeface="Symbol"/>
              </a:rPr>
              <a:t>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10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5748" y="4115521"/>
            <a:ext cx="8064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dirty="0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2945" y="4140583"/>
            <a:ext cx="8064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dirty="0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7062" y="3460057"/>
            <a:ext cx="416559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u="heavy" spc="-20" dirty="0">
                <a:latin typeface="Symbol"/>
                <a:cs typeface="Symbol"/>
              </a:rPr>
              <a:t></a:t>
            </a:r>
            <a:r>
              <a:rPr sz="2650" i="1" u="heavy" spc="15" dirty="0">
                <a:latin typeface="Times New Roman"/>
                <a:cs typeface="Times New Roman"/>
              </a:rPr>
              <a:t>C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5940" y="3937556"/>
            <a:ext cx="36004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0" dirty="0">
                <a:latin typeface="Symbol"/>
                <a:cs typeface="Symbol"/>
              </a:rPr>
              <a:t></a:t>
            </a:r>
            <a:r>
              <a:rPr sz="2650" b="1" spc="10" dirty="0">
                <a:latin typeface="Times New Roman"/>
                <a:cs typeface="Times New Roman"/>
              </a:rPr>
              <a:t>y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8120" y="3612586"/>
            <a:ext cx="38925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Symbol"/>
                <a:cs typeface="Symbol"/>
              </a:rPr>
              <a:t>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5052059"/>
            <a:ext cx="4953000" cy="662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17250" y="2966517"/>
            <a:ext cx="18275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sce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7250" y="4566985"/>
            <a:ext cx="4114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ate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ntum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term: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9331" y="5856011"/>
            <a:ext cx="91186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6371" y="5856011"/>
            <a:ext cx="1167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Mom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6875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777" y="488970"/>
            <a:ext cx="7474584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b="0" spc="-220" dirty="0">
                <a:latin typeface="Calibri Light"/>
                <a:cs typeface="Calibri Light"/>
              </a:rPr>
              <a:t>T</a:t>
            </a:r>
            <a:r>
              <a:rPr sz="3200" b="0" dirty="0">
                <a:latin typeface="Calibri Light"/>
                <a:cs typeface="Calibri Light"/>
              </a:rPr>
              <a:t>urning</a:t>
            </a:r>
            <a:r>
              <a:rPr sz="3200" b="0" spc="-110" dirty="0">
                <a:latin typeface="Times New Roman"/>
                <a:cs typeface="Times New Roman"/>
              </a:rPr>
              <a:t> </a:t>
            </a:r>
            <a:r>
              <a:rPr sz="3200" b="0" spc="-35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onditiona</a:t>
            </a:r>
            <a:r>
              <a:rPr sz="3200" b="0" dirty="0">
                <a:latin typeface="Calibri Light"/>
                <a:cs typeface="Calibri Light"/>
              </a:rPr>
              <a:t>l</a:t>
            </a:r>
            <a:r>
              <a:rPr sz="3200" b="0" spc="-4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p</a:t>
            </a:r>
            <a:r>
              <a:rPr sz="3200" b="0" spc="-6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obabilitie</a:t>
            </a:r>
            <a:r>
              <a:rPr sz="3200" b="0" dirty="0">
                <a:latin typeface="Calibri Light"/>
                <a:cs typeface="Calibri Light"/>
              </a:rPr>
              <a:t>s</a:t>
            </a:r>
            <a:r>
              <a:rPr sz="3200" b="0" spc="-5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i</a:t>
            </a:r>
            <a:r>
              <a:rPr sz="3200" b="0" spc="-35" dirty="0">
                <a:latin typeface="Calibri Light"/>
                <a:cs typeface="Calibri Light"/>
              </a:rPr>
              <a:t>nt</a:t>
            </a:r>
            <a:r>
              <a:rPr sz="3200" b="0" dirty="0">
                <a:latin typeface="Calibri Light"/>
                <a:cs typeface="Calibri Light"/>
              </a:rPr>
              <a:t>o</a:t>
            </a:r>
            <a:r>
              <a:rPr sz="3200" b="0" spc="-6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pai</a:t>
            </a:r>
            <a:r>
              <a:rPr sz="3200" b="0" spc="5" dirty="0">
                <a:latin typeface="Calibri Light"/>
                <a:cs typeface="Calibri Light"/>
              </a:rPr>
              <a:t>r</a:t>
            </a:r>
            <a:r>
              <a:rPr sz="3200" b="0" dirty="0">
                <a:latin typeface="Calibri Light"/>
                <a:cs typeface="Calibri Light"/>
              </a:rPr>
              <a:t>wise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650"/>
              </a:lnSpc>
            </a:pPr>
            <a:r>
              <a:rPr sz="3200" b="0" dirty="0">
                <a:latin typeface="Calibri Light"/>
                <a:cs typeface="Calibri Light"/>
              </a:rPr>
              <a:t>p</a:t>
            </a:r>
            <a:r>
              <a:rPr sz="3200" b="0" spc="-6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obabilities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9542" y="1636637"/>
            <a:ext cx="140335" cy="438784"/>
          </a:xfrm>
          <a:custGeom>
            <a:avLst/>
            <a:gdLst/>
            <a:ahLst/>
            <a:cxnLst/>
            <a:rect l="l" t="t" r="r" b="b"/>
            <a:pathLst>
              <a:path w="140334" h="438785">
                <a:moveTo>
                  <a:pt x="140260" y="0"/>
                </a:moveTo>
                <a:lnTo>
                  <a:pt x="0" y="438350"/>
                </a:lnTo>
              </a:path>
            </a:pathLst>
          </a:custGeom>
          <a:ln w="7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1237" y="2332328"/>
            <a:ext cx="140970" cy="438150"/>
          </a:xfrm>
          <a:custGeom>
            <a:avLst/>
            <a:gdLst/>
            <a:ahLst/>
            <a:cxnLst/>
            <a:rect l="l" t="t" r="r" b="b"/>
            <a:pathLst>
              <a:path w="140970" h="438150">
                <a:moveTo>
                  <a:pt x="140779" y="0"/>
                </a:moveTo>
                <a:lnTo>
                  <a:pt x="0" y="437742"/>
                </a:lnTo>
              </a:path>
            </a:pathLst>
          </a:custGeom>
          <a:ln w="7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1819" y="2292597"/>
            <a:ext cx="2511425" cy="0"/>
          </a:xfrm>
          <a:custGeom>
            <a:avLst/>
            <a:gdLst/>
            <a:ahLst/>
            <a:cxnLst/>
            <a:rect l="l" t="t" r="r" b="b"/>
            <a:pathLst>
              <a:path w="2511425">
                <a:moveTo>
                  <a:pt x="0" y="0"/>
                </a:moveTo>
                <a:lnTo>
                  <a:pt x="2510979" y="0"/>
                </a:lnTo>
              </a:path>
            </a:pathLst>
          </a:custGeom>
          <a:ln w="15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85095" y="1592551"/>
            <a:ext cx="1758314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85240" algn="l"/>
              </a:tabLst>
            </a:pPr>
            <a:r>
              <a:rPr sz="2100" spc="-105" dirty="0">
                <a:latin typeface="Symbol"/>
                <a:cs typeface="Symbol"/>
              </a:rPr>
              <a:t></a:t>
            </a:r>
            <a:r>
              <a:rPr sz="2100" spc="-5" dirty="0">
                <a:latin typeface="Times New Roman"/>
                <a:cs typeface="Times New Roman"/>
              </a:rPr>
              <a:t>|</a:t>
            </a:r>
            <a:r>
              <a:rPr sz="2100" spc="60" dirty="0">
                <a:latin typeface="Times New Roman"/>
                <a:cs typeface="Times New Roman"/>
              </a:rPr>
              <a:t>|</a:t>
            </a:r>
            <a:r>
              <a:rPr sz="2100" i="1" spc="-105" dirty="0">
                <a:latin typeface="Times New Roman"/>
                <a:cs typeface="Times New Roman"/>
              </a:rPr>
              <a:t>x</a:t>
            </a:r>
            <a:r>
              <a:rPr sz="2775" i="1" spc="15" baseline="-15015" dirty="0">
                <a:latin typeface="Times New Roman"/>
                <a:cs typeface="Times New Roman"/>
              </a:rPr>
              <a:t>i</a:t>
            </a:r>
            <a:r>
              <a:rPr sz="2775" i="1" spc="-195" baseline="-15015" dirty="0">
                <a:latin typeface="Times New Roman"/>
                <a:cs typeface="Times New Roman"/>
              </a:rPr>
              <a:t> </a:t>
            </a:r>
            <a:r>
              <a:rPr sz="1850" spc="155" dirty="0">
                <a:latin typeface="Symbol"/>
                <a:cs typeface="Symbol"/>
              </a:rPr>
              <a:t></a:t>
            </a:r>
            <a:r>
              <a:rPr sz="1850" i="1" spc="15" dirty="0">
                <a:latin typeface="Times New Roman"/>
                <a:cs typeface="Times New Roman"/>
              </a:rPr>
              <a:t>x</a:t>
            </a:r>
            <a:r>
              <a:rPr sz="1850" i="1" spc="-140" dirty="0">
                <a:latin typeface="Times New Roman"/>
                <a:cs typeface="Times New Roman"/>
              </a:rPr>
              <a:t> </a:t>
            </a:r>
            <a:r>
              <a:rPr sz="2775" i="1" spc="15" baseline="-15015" dirty="0">
                <a:latin typeface="Times New Roman"/>
                <a:cs typeface="Times New Roman"/>
              </a:rPr>
              <a:t>j</a:t>
            </a:r>
            <a:r>
              <a:rPr sz="2775" i="1" spc="-322" baseline="-1501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|</a:t>
            </a:r>
            <a:r>
              <a:rPr sz="1850" spc="-10" dirty="0">
                <a:latin typeface="Times New Roman"/>
                <a:cs typeface="Times New Roman"/>
              </a:rPr>
              <a:t>|</a:t>
            </a:r>
            <a:r>
              <a:rPr sz="2775" spc="22" baseline="28528" dirty="0">
                <a:latin typeface="Times New Roman"/>
                <a:cs typeface="Times New Roman"/>
              </a:rPr>
              <a:t>2</a:t>
            </a:r>
            <a:r>
              <a:rPr sz="2775" baseline="28528" dirty="0">
                <a:latin typeface="Times New Roman"/>
                <a:cs typeface="Times New Roman"/>
              </a:rPr>
              <a:t>	</a:t>
            </a:r>
            <a:r>
              <a:rPr sz="2100" spc="-120" dirty="0">
                <a:latin typeface="Times New Roman"/>
                <a:cs typeface="Times New Roman"/>
              </a:rPr>
              <a:t>2</a:t>
            </a:r>
            <a:r>
              <a:rPr sz="2200" i="1" spc="-70" dirty="0">
                <a:latin typeface="Symbol"/>
                <a:cs typeface="Symbol"/>
              </a:rPr>
              <a:t></a:t>
            </a:r>
            <a:r>
              <a:rPr sz="2200" i="1" spc="-195" dirty="0">
                <a:latin typeface="Times New Roman"/>
                <a:cs typeface="Times New Roman"/>
              </a:rPr>
              <a:t> </a:t>
            </a:r>
            <a:r>
              <a:rPr sz="3150" spc="-22" baseline="25132" dirty="0"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0522" y="2287639"/>
            <a:ext cx="1755139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7845" algn="l"/>
                <a:tab pos="1282065" algn="l"/>
              </a:tabLst>
            </a:pPr>
            <a:r>
              <a:rPr sz="2100" spc="-100" dirty="0">
                <a:latin typeface="Symbol"/>
                <a:cs typeface="Symbol"/>
              </a:rPr>
              <a:t></a:t>
            </a:r>
            <a:r>
              <a:rPr sz="2100" spc="-5" dirty="0">
                <a:latin typeface="Times New Roman"/>
                <a:cs typeface="Times New Roman"/>
              </a:rPr>
              <a:t>|</a:t>
            </a:r>
            <a:r>
              <a:rPr sz="2100" spc="60" dirty="0">
                <a:latin typeface="Times New Roman"/>
                <a:cs typeface="Times New Roman"/>
              </a:rPr>
              <a:t>|</a:t>
            </a:r>
            <a:r>
              <a:rPr sz="2100" i="1" spc="-10" dirty="0">
                <a:latin typeface="Times New Roman"/>
                <a:cs typeface="Times New Roman"/>
              </a:rPr>
              <a:t>x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1850" spc="155" dirty="0">
                <a:latin typeface="Symbol"/>
                <a:cs typeface="Symbol"/>
              </a:rPr>
              <a:t></a:t>
            </a:r>
            <a:r>
              <a:rPr sz="1850" i="1" spc="15" dirty="0">
                <a:latin typeface="Times New Roman"/>
                <a:cs typeface="Times New Roman"/>
              </a:rPr>
              <a:t>x</a:t>
            </a:r>
            <a:r>
              <a:rPr sz="1850" i="1" dirty="0">
                <a:latin typeface="Times New Roman"/>
                <a:cs typeface="Times New Roman"/>
              </a:rPr>
              <a:t> </a:t>
            </a:r>
            <a:r>
              <a:rPr sz="1850" i="1" spc="-20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|</a:t>
            </a:r>
            <a:r>
              <a:rPr sz="1850" spc="-10" dirty="0">
                <a:latin typeface="Times New Roman"/>
                <a:cs typeface="Times New Roman"/>
              </a:rPr>
              <a:t>|</a:t>
            </a:r>
            <a:r>
              <a:rPr sz="2775" spc="22" baseline="28528" dirty="0">
                <a:latin typeface="Times New Roman"/>
                <a:cs typeface="Times New Roman"/>
              </a:rPr>
              <a:t>2</a:t>
            </a:r>
            <a:r>
              <a:rPr sz="2775" baseline="28528" dirty="0">
                <a:latin typeface="Times New Roman"/>
                <a:cs typeface="Times New Roman"/>
              </a:rPr>
              <a:t>	</a:t>
            </a:r>
            <a:r>
              <a:rPr sz="2100" spc="-125" dirty="0">
                <a:latin typeface="Times New Roman"/>
                <a:cs typeface="Times New Roman"/>
              </a:rPr>
              <a:t>2</a:t>
            </a:r>
            <a:r>
              <a:rPr sz="2200" i="1" spc="-70" dirty="0">
                <a:latin typeface="Symbol"/>
                <a:cs typeface="Symbol"/>
              </a:rPr>
              <a:t></a:t>
            </a:r>
            <a:r>
              <a:rPr sz="2200" i="1" spc="-190" dirty="0">
                <a:latin typeface="Times New Roman"/>
                <a:cs typeface="Times New Roman"/>
              </a:rPr>
              <a:t> </a:t>
            </a:r>
            <a:r>
              <a:rPr sz="3150" spc="-22" baseline="25132" dirty="0"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1873" y="2292704"/>
            <a:ext cx="12827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dirty="0">
                <a:latin typeface="Times New Roman"/>
                <a:cs typeface="Times New Roman"/>
              </a:rPr>
              <a:t>ij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5389" y="2493798"/>
            <a:ext cx="49974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9734" algn="l"/>
              </a:tabLst>
            </a:pPr>
            <a:r>
              <a:rPr sz="1850" i="1" spc="15" dirty="0">
                <a:latin typeface="Times New Roman"/>
                <a:cs typeface="Times New Roman"/>
              </a:rPr>
              <a:t>k	</a:t>
            </a:r>
            <a:r>
              <a:rPr sz="1850" i="1" spc="10" dirty="0">
                <a:latin typeface="Times New Roman"/>
                <a:cs typeface="Times New Roman"/>
              </a:rPr>
              <a:t>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0074" y="2534833"/>
            <a:ext cx="70866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4350"/>
              </a:lnSpc>
              <a:tabLst>
                <a:tab pos="553720" algn="l"/>
              </a:tabLst>
            </a:pPr>
            <a:r>
              <a:rPr sz="5625" baseline="-8888" dirty="0">
                <a:latin typeface="Symbol"/>
                <a:cs typeface="Symbol"/>
              </a:rPr>
              <a:t></a:t>
            </a:r>
            <a:r>
              <a:rPr sz="5625" baseline="-8888" dirty="0">
                <a:latin typeface="Times New Roman"/>
                <a:cs typeface="Times New Roman"/>
              </a:rPr>
              <a:t>	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370"/>
              </a:lnSpc>
            </a:pPr>
            <a:r>
              <a:rPr sz="2100" i="1" spc="-10" dirty="0">
                <a:latin typeface="Times New Roman"/>
                <a:cs typeface="Times New Roman"/>
              </a:rPr>
              <a:t>k</a:t>
            </a:r>
            <a:r>
              <a:rPr sz="2100" i="1" spc="-3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</a:t>
            </a:r>
            <a:r>
              <a:rPr sz="2100" i="1" spc="-10" dirty="0">
                <a:latin typeface="Times New Roman"/>
                <a:cs typeface="Times New Roman"/>
              </a:rPr>
              <a:t>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5336" y="1902390"/>
            <a:ext cx="167640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i="1" dirty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9571" y="2097872"/>
            <a:ext cx="65849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500" i="1" dirty="0">
                <a:latin typeface="Times New Roman"/>
                <a:cs typeface="Times New Roman"/>
              </a:rPr>
              <a:t>p	</a:t>
            </a:r>
            <a:r>
              <a:rPr sz="2500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15416" y="5285863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5">
                <a:moveTo>
                  <a:pt x="0" y="0"/>
                </a:moveTo>
                <a:lnTo>
                  <a:pt x="520912" y="0"/>
                </a:lnTo>
              </a:path>
            </a:pathLst>
          </a:custGeom>
          <a:ln w="172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9811" y="5009033"/>
            <a:ext cx="1601470" cy="55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58875" algn="l"/>
              </a:tabLst>
            </a:pPr>
            <a:r>
              <a:rPr sz="2750" spc="10" dirty="0">
                <a:latin typeface="Times New Roman"/>
                <a:cs typeface="Times New Roman"/>
              </a:rPr>
              <a:t>4</a:t>
            </a:r>
            <a:r>
              <a:rPr sz="6225" spc="442" baseline="-8701" dirty="0">
                <a:latin typeface="Symbol"/>
                <a:cs typeface="Symbol"/>
              </a:rPr>
              <a:t></a:t>
            </a:r>
            <a:r>
              <a:rPr sz="2750" spc="5" dirty="0">
                <a:latin typeface="Times New Roman"/>
                <a:cs typeface="Times New Roman"/>
              </a:rPr>
              <a:t>(</a:t>
            </a:r>
            <a:r>
              <a:rPr sz="2750" spc="-285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p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15" dirty="0">
                <a:latin typeface="Symbol"/>
                <a:cs typeface="Symbol"/>
              </a:rPr>
              <a:t></a:t>
            </a:r>
            <a:r>
              <a:rPr sz="2750" spc="-250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5203" y="5072586"/>
            <a:ext cx="147129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5015" algn="l"/>
              </a:tabLst>
            </a:pPr>
            <a:r>
              <a:rPr sz="2400" i="1" baseline="-24305" dirty="0">
                <a:latin typeface="Times New Roman"/>
                <a:cs typeface="Times New Roman"/>
              </a:rPr>
              <a:t>ij</a:t>
            </a:r>
            <a:r>
              <a:rPr sz="2400" i="1" spc="-37" baseline="-2430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)</a:t>
            </a:r>
            <a:r>
              <a:rPr sz="2750" spc="5" dirty="0">
                <a:latin typeface="Times New Roman"/>
                <a:cs typeface="Times New Roman"/>
              </a:rPr>
              <a:t>(</a:t>
            </a:r>
            <a:r>
              <a:rPr sz="2750" spc="-375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y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15" dirty="0">
                <a:latin typeface="Symbol"/>
                <a:cs typeface="Symbol"/>
              </a:rPr>
              <a:t>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i="1" spc="10" dirty="0">
                <a:latin typeface="Times New Roman"/>
                <a:cs typeface="Times New Roman"/>
              </a:rPr>
              <a:t>y</a:t>
            </a:r>
            <a:r>
              <a:rPr sz="2750" i="1" spc="-390" dirty="0">
                <a:latin typeface="Times New Roman"/>
                <a:cs typeface="Times New Roman"/>
              </a:rPr>
              <a:t> </a:t>
            </a:r>
            <a:r>
              <a:rPr sz="2400" i="1" baseline="-24305" dirty="0">
                <a:latin typeface="Times New Roman"/>
                <a:cs typeface="Times New Roman"/>
              </a:rPr>
              <a:t>j</a:t>
            </a:r>
            <a:r>
              <a:rPr sz="2400" i="1" spc="-30" baseline="-2430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9644" y="5288109"/>
            <a:ext cx="13970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1720" y="5288109"/>
            <a:ext cx="8255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0582" y="5529520"/>
            <a:ext cx="8255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2710" y="5329717"/>
            <a:ext cx="49085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i="1" spc="-60" dirty="0">
                <a:latin typeface="Symbol"/>
                <a:cs typeface="Symbol"/>
              </a:rPr>
              <a:t></a:t>
            </a:r>
            <a:r>
              <a:rPr sz="2900" i="1" spc="-90" dirty="0">
                <a:latin typeface="Times New Roman"/>
                <a:cs typeface="Times New Roman"/>
              </a:rPr>
              <a:t> </a:t>
            </a:r>
            <a:r>
              <a:rPr sz="2750" i="1" spc="-45" dirty="0">
                <a:latin typeface="Times New Roman"/>
                <a:cs typeface="Times New Roman"/>
              </a:rPr>
              <a:t>y</a:t>
            </a:r>
            <a:r>
              <a:rPr sz="2400" i="1" baseline="-24305" dirty="0">
                <a:latin typeface="Times New Roman"/>
                <a:cs typeface="Times New Roman"/>
              </a:rPr>
              <a:t>i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23010" y="4835869"/>
            <a:ext cx="814705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5790" algn="l"/>
              </a:tabLst>
            </a:pPr>
            <a:r>
              <a:rPr sz="2900" i="1" spc="-60" dirty="0">
                <a:latin typeface="Symbol"/>
                <a:cs typeface="Symbol"/>
              </a:rPr>
              <a:t></a:t>
            </a:r>
            <a:r>
              <a:rPr sz="2900" i="1" spc="-434" dirty="0">
                <a:latin typeface="Times New Roman"/>
                <a:cs typeface="Times New Roman"/>
              </a:rPr>
              <a:t> </a:t>
            </a:r>
            <a:r>
              <a:rPr sz="2750" i="1" spc="15" dirty="0">
                <a:latin typeface="Times New Roman"/>
                <a:cs typeface="Times New Roman"/>
              </a:rPr>
              <a:t>C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4125" spc="22" baseline="-35353" dirty="0">
                <a:latin typeface="Symbol"/>
                <a:cs typeface="Symbol"/>
              </a:rPr>
              <a:t></a:t>
            </a:r>
            <a:endParaRPr sz="4125" baseline="-35353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1943" y="4047934"/>
            <a:ext cx="437515" cy="0"/>
          </a:xfrm>
          <a:custGeom>
            <a:avLst/>
            <a:gdLst/>
            <a:ahLst/>
            <a:cxnLst/>
            <a:rect l="l" t="t" r="r" b="b"/>
            <a:pathLst>
              <a:path w="437514">
                <a:moveTo>
                  <a:pt x="0" y="0"/>
                </a:moveTo>
                <a:lnTo>
                  <a:pt x="437171" y="0"/>
                </a:lnTo>
              </a:path>
            </a:pathLst>
          </a:custGeom>
          <a:ln w="16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85317" y="3842368"/>
            <a:ext cx="27559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</a:tabLst>
            </a:pPr>
            <a:r>
              <a:rPr sz="2650" i="1" dirty="0">
                <a:latin typeface="Times New Roman"/>
                <a:cs typeface="Times New Roman"/>
              </a:rPr>
              <a:t>Cost	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2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K</a:t>
            </a:r>
            <a:r>
              <a:rPr sz="2650" i="1" spc="60" dirty="0">
                <a:latin typeface="Times New Roman"/>
                <a:cs typeface="Times New Roman"/>
              </a:rPr>
              <a:t>L</a:t>
            </a:r>
            <a:r>
              <a:rPr sz="2650" spc="135" dirty="0">
                <a:latin typeface="Times New Roman"/>
                <a:cs typeface="Times New Roman"/>
              </a:rPr>
              <a:t>(</a:t>
            </a:r>
            <a:r>
              <a:rPr sz="2650" i="1" dirty="0">
                <a:latin typeface="Times New Roman"/>
                <a:cs typeface="Times New Roman"/>
              </a:rPr>
              <a:t>P</a:t>
            </a:r>
            <a:r>
              <a:rPr sz="2650" i="1" spc="-16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|</a:t>
            </a:r>
            <a:r>
              <a:rPr sz="2650" dirty="0">
                <a:latin typeface="Times New Roman"/>
                <a:cs typeface="Times New Roman"/>
              </a:rPr>
              <a:t>|</a:t>
            </a:r>
            <a:r>
              <a:rPr sz="2650" spc="-250" dirty="0">
                <a:latin typeface="Times New Roman"/>
                <a:cs typeface="Times New Roman"/>
              </a:rPr>
              <a:t> </a:t>
            </a:r>
            <a:r>
              <a:rPr sz="2650" i="1" spc="70" dirty="0">
                <a:latin typeface="Times New Roman"/>
                <a:cs typeface="Times New Roman"/>
              </a:rPr>
              <a:t>Q</a:t>
            </a:r>
            <a:r>
              <a:rPr sz="2650" dirty="0">
                <a:latin typeface="Times New Roman"/>
                <a:cs typeface="Times New Roman"/>
              </a:rPr>
              <a:t>)</a:t>
            </a:r>
            <a:r>
              <a:rPr sz="2650" spc="-5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27497" y="3545948"/>
            <a:ext cx="1356995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1765" algn="r">
              <a:lnSpc>
                <a:spcPts val="2780"/>
              </a:lnSpc>
            </a:pPr>
            <a:r>
              <a:rPr sz="2650" i="1" dirty="0">
                <a:latin typeface="Times New Roman"/>
                <a:cs typeface="Times New Roman"/>
              </a:rPr>
              <a:t>p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  <a:tabLst>
                <a:tab pos="445770" algn="l"/>
                <a:tab pos="1184910" algn="l"/>
              </a:tabLst>
            </a:pPr>
            <a:r>
              <a:rPr sz="2650" i="1" dirty="0">
                <a:latin typeface="Times New Roman"/>
                <a:cs typeface="Times New Roman"/>
              </a:rPr>
              <a:t>p	</a:t>
            </a:r>
            <a:r>
              <a:rPr sz="2650" spc="-40" dirty="0">
                <a:latin typeface="Times New Roman"/>
                <a:cs typeface="Times New Roman"/>
              </a:rPr>
              <a:t>l</a:t>
            </a:r>
            <a:r>
              <a:rPr sz="2650" dirty="0">
                <a:latin typeface="Times New Roman"/>
                <a:cs typeface="Times New Roman"/>
              </a:rPr>
              <a:t>og	</a:t>
            </a:r>
            <a:r>
              <a:rPr sz="3300" i="1" spc="15" baseline="37878" dirty="0">
                <a:latin typeface="Times New Roman"/>
                <a:cs typeface="Times New Roman"/>
              </a:rPr>
              <a:t>ij</a:t>
            </a:r>
            <a:endParaRPr sz="3300" baseline="3787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7143" y="4007371"/>
            <a:ext cx="18478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10" dirty="0">
                <a:latin typeface="Times New Roman"/>
                <a:cs typeface="Times New Roman"/>
              </a:rPr>
              <a:t>ij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1207" y="4111173"/>
            <a:ext cx="34226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75" i="1" spc="-142" baseline="18867" dirty="0">
                <a:latin typeface="Times New Roman"/>
                <a:cs typeface="Times New Roman"/>
              </a:rPr>
              <a:t>q</a:t>
            </a:r>
            <a:r>
              <a:rPr sz="2200" i="1" spc="10" dirty="0">
                <a:latin typeface="Times New Roman"/>
                <a:cs typeface="Times New Roman"/>
              </a:rPr>
              <a:t>ij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85919" y="3781315"/>
            <a:ext cx="388620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spc="25" dirty="0">
                <a:latin typeface="Symbol"/>
                <a:cs typeface="Symbol"/>
              </a:rPr>
              <a:t>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76645" y="1719274"/>
            <a:ext cx="114300" cy="353060"/>
          </a:xfrm>
          <a:custGeom>
            <a:avLst/>
            <a:gdLst/>
            <a:ahLst/>
            <a:cxnLst/>
            <a:rect l="l" t="t" r="r" b="b"/>
            <a:pathLst>
              <a:path w="114300" h="353060">
                <a:moveTo>
                  <a:pt x="113809" y="0"/>
                </a:moveTo>
                <a:lnTo>
                  <a:pt x="0" y="352508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0372" y="2284994"/>
            <a:ext cx="113664" cy="353060"/>
          </a:xfrm>
          <a:custGeom>
            <a:avLst/>
            <a:gdLst/>
            <a:ahLst/>
            <a:cxnLst/>
            <a:rect l="l" t="t" r="r" b="b"/>
            <a:pathLst>
              <a:path w="113664" h="353060">
                <a:moveTo>
                  <a:pt x="113614" y="0"/>
                </a:moveTo>
                <a:lnTo>
                  <a:pt x="0" y="352508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1923" y="2252258"/>
            <a:ext cx="2070735" cy="0"/>
          </a:xfrm>
          <a:custGeom>
            <a:avLst/>
            <a:gdLst/>
            <a:ahLst/>
            <a:cxnLst/>
            <a:rect l="l" t="t" r="r" b="b"/>
            <a:pathLst>
              <a:path w="2070735">
                <a:moveTo>
                  <a:pt x="0" y="0"/>
                </a:moveTo>
                <a:lnTo>
                  <a:pt x="2070686" y="0"/>
                </a:lnTo>
              </a:path>
            </a:pathLst>
          </a:custGeom>
          <a:ln w="132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09827" y="1680442"/>
            <a:ext cx="14922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6645" algn="l"/>
              </a:tabLst>
            </a:pPr>
            <a:r>
              <a:rPr sz="1700" spc="-60" dirty="0">
                <a:latin typeface="Symbol"/>
                <a:cs typeface="Symbol"/>
              </a:rPr>
              <a:t>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60" dirty="0">
                <a:latin typeface="Times New Roman"/>
                <a:cs typeface="Times New Roman"/>
              </a:rPr>
              <a:t>|</a:t>
            </a:r>
            <a:r>
              <a:rPr sz="1700" i="1" spc="-65" dirty="0">
                <a:latin typeface="Times New Roman"/>
                <a:cs typeface="Times New Roman"/>
              </a:rPr>
              <a:t>x</a:t>
            </a:r>
            <a:r>
              <a:rPr sz="2325" i="1" baseline="-16129" dirty="0">
                <a:latin typeface="Times New Roman"/>
                <a:cs typeface="Times New Roman"/>
              </a:rPr>
              <a:t>i</a:t>
            </a:r>
            <a:r>
              <a:rPr sz="2325" i="1" spc="-172" baseline="-16129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Symbol"/>
                <a:cs typeface="Symbol"/>
              </a:rPr>
              <a:t></a:t>
            </a:r>
            <a:r>
              <a:rPr sz="1700" i="1" spc="5" dirty="0">
                <a:latin typeface="Times New Roman"/>
                <a:cs typeface="Times New Roman"/>
              </a:rPr>
              <a:t>x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2325" i="1" baseline="-16129" dirty="0">
                <a:latin typeface="Times New Roman"/>
                <a:cs typeface="Times New Roman"/>
              </a:rPr>
              <a:t>j</a:t>
            </a:r>
            <a:r>
              <a:rPr sz="2325" i="1" spc="-300" baseline="-16129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-10" dirty="0">
                <a:latin typeface="Times New Roman"/>
                <a:cs typeface="Times New Roman"/>
              </a:rPr>
              <a:t>|</a:t>
            </a:r>
            <a:r>
              <a:rPr sz="2325" baseline="26881" dirty="0">
                <a:latin typeface="Times New Roman"/>
                <a:cs typeface="Times New Roman"/>
              </a:rPr>
              <a:t>2	</a:t>
            </a:r>
            <a:r>
              <a:rPr sz="1700" spc="-75" dirty="0">
                <a:latin typeface="Times New Roman"/>
                <a:cs typeface="Times New Roman"/>
              </a:rPr>
              <a:t>2</a:t>
            </a:r>
            <a:r>
              <a:rPr sz="1800" i="1" spc="-45" dirty="0">
                <a:latin typeface="Symbol"/>
                <a:cs typeface="Symbol"/>
              </a:rPr>
              <a:t></a:t>
            </a:r>
            <a:r>
              <a:rPr sz="1800" i="1" spc="-145" dirty="0">
                <a:latin typeface="Times New Roman"/>
                <a:cs typeface="Times New Roman"/>
              </a:rPr>
              <a:t> </a:t>
            </a:r>
            <a:r>
              <a:rPr sz="2550" spc="7" baseline="24509" dirty="0">
                <a:latin typeface="Times New Roman"/>
                <a:cs typeface="Times New Roman"/>
              </a:rPr>
              <a:t>2</a:t>
            </a:r>
            <a:endParaRPr sz="2550" baseline="2450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22974" y="2246168"/>
            <a:ext cx="14827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7755" algn="l"/>
              </a:tabLst>
            </a:pPr>
            <a:r>
              <a:rPr sz="1700" spc="-60" dirty="0">
                <a:latin typeface="Symbol"/>
                <a:cs typeface="Symbol"/>
              </a:rPr>
              <a:t>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60" dirty="0">
                <a:latin typeface="Times New Roman"/>
                <a:cs typeface="Times New Roman"/>
              </a:rPr>
              <a:t>|</a:t>
            </a:r>
            <a:r>
              <a:rPr sz="1700" i="1" spc="-65" dirty="0">
                <a:latin typeface="Times New Roman"/>
                <a:cs typeface="Times New Roman"/>
              </a:rPr>
              <a:t>x</a:t>
            </a:r>
            <a:r>
              <a:rPr sz="2325" i="1" baseline="-16129" dirty="0">
                <a:latin typeface="Times New Roman"/>
                <a:cs typeface="Times New Roman"/>
              </a:rPr>
              <a:t>i</a:t>
            </a:r>
            <a:r>
              <a:rPr sz="2325" i="1" spc="-172" baseline="-16129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Symbol"/>
                <a:cs typeface="Symbol"/>
              </a:rPr>
              <a:t></a:t>
            </a:r>
            <a:r>
              <a:rPr sz="1700" i="1" spc="-20" dirty="0">
                <a:latin typeface="Times New Roman"/>
                <a:cs typeface="Times New Roman"/>
              </a:rPr>
              <a:t>x</a:t>
            </a:r>
            <a:r>
              <a:rPr sz="2325" i="1" baseline="-16129" dirty="0">
                <a:latin typeface="Times New Roman"/>
                <a:cs typeface="Times New Roman"/>
              </a:rPr>
              <a:t>k</a:t>
            </a:r>
            <a:r>
              <a:rPr sz="2325" i="1" spc="-209" baseline="-16129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|</a:t>
            </a:r>
            <a:r>
              <a:rPr sz="1700" spc="-10" dirty="0">
                <a:latin typeface="Times New Roman"/>
                <a:cs typeface="Times New Roman"/>
              </a:rPr>
              <a:t>|</a:t>
            </a:r>
            <a:r>
              <a:rPr sz="2325" baseline="26881" dirty="0">
                <a:latin typeface="Times New Roman"/>
                <a:cs typeface="Times New Roman"/>
              </a:rPr>
              <a:t>2	</a:t>
            </a:r>
            <a:r>
              <a:rPr sz="1700" spc="-75" dirty="0">
                <a:latin typeface="Times New Roman"/>
                <a:cs typeface="Times New Roman"/>
              </a:rPr>
              <a:t>2</a:t>
            </a:r>
            <a:r>
              <a:rPr sz="1800" i="1" spc="-45" dirty="0">
                <a:latin typeface="Symbol"/>
                <a:cs typeface="Symbol"/>
              </a:rPr>
              <a:t></a:t>
            </a:r>
            <a:r>
              <a:rPr sz="1800" i="1" spc="-145" dirty="0">
                <a:latin typeface="Times New Roman"/>
                <a:cs typeface="Times New Roman"/>
              </a:rPr>
              <a:t> </a:t>
            </a:r>
            <a:r>
              <a:rPr sz="2550" spc="7" baseline="24509" dirty="0">
                <a:latin typeface="Times New Roman"/>
                <a:cs typeface="Times New Roman"/>
              </a:rPr>
              <a:t>2</a:t>
            </a:r>
            <a:endParaRPr sz="2550" baseline="2450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2593" y="2234560"/>
            <a:ext cx="21526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-5" dirty="0">
                <a:latin typeface="Times New Roman"/>
                <a:cs typeface="Times New Roman"/>
              </a:rPr>
              <a:t>j</a:t>
            </a:r>
            <a:r>
              <a:rPr sz="1700" spc="-75" dirty="0">
                <a:latin typeface="Times New Roman"/>
                <a:cs typeface="Times New Roman"/>
              </a:rPr>
              <a:t>|</a:t>
            </a:r>
            <a:r>
              <a:rPr sz="1700" i="1" dirty="0">
                <a:latin typeface="Times New Roman"/>
                <a:cs typeface="Times New Roman"/>
              </a:rPr>
              <a:t>i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43135" y="1878887"/>
            <a:ext cx="869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6910" y="2444602"/>
            <a:ext cx="8699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84036" y="2440592"/>
            <a:ext cx="55753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20"/>
              </a:lnSpc>
            </a:pPr>
            <a:r>
              <a:rPr sz="4650" baseline="-8960" dirty="0">
                <a:latin typeface="Symbol"/>
                <a:cs typeface="Symbol"/>
              </a:rPr>
              <a:t></a:t>
            </a:r>
            <a:r>
              <a:rPr sz="4650" spc="397" baseline="-896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  <a:p>
            <a:pPr marL="95885">
              <a:lnSpc>
                <a:spcPts val="1939"/>
              </a:lnSpc>
            </a:pPr>
            <a:r>
              <a:rPr sz="1700" i="1" spc="5" dirty="0">
                <a:latin typeface="Times New Roman"/>
                <a:cs typeface="Times New Roman"/>
              </a:rPr>
              <a:t>k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85519" y="1926909"/>
            <a:ext cx="14287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5" dirty="0"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1216" y="2088936"/>
            <a:ext cx="66421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6095" algn="l"/>
              </a:tabLst>
            </a:pPr>
            <a:r>
              <a:rPr sz="2050" i="1" spc="10" dirty="0">
                <a:latin typeface="Times New Roman"/>
                <a:cs typeface="Times New Roman"/>
              </a:rPr>
              <a:t>p	</a:t>
            </a:r>
            <a:r>
              <a:rPr sz="2050" spc="10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16095" y="2121408"/>
            <a:ext cx="780415" cy="378460"/>
          </a:xfrm>
          <a:custGeom>
            <a:avLst/>
            <a:gdLst/>
            <a:ahLst/>
            <a:cxnLst/>
            <a:rect l="l" t="t" r="r" b="b"/>
            <a:pathLst>
              <a:path w="780414" h="378460">
                <a:moveTo>
                  <a:pt x="591311" y="0"/>
                </a:moveTo>
                <a:lnTo>
                  <a:pt x="591311" y="94487"/>
                </a:lnTo>
                <a:lnTo>
                  <a:pt x="0" y="94487"/>
                </a:lnTo>
                <a:lnTo>
                  <a:pt x="0" y="283463"/>
                </a:lnTo>
                <a:lnTo>
                  <a:pt x="591311" y="283463"/>
                </a:lnTo>
                <a:lnTo>
                  <a:pt x="591311" y="377951"/>
                </a:lnTo>
                <a:lnTo>
                  <a:pt x="780287" y="188975"/>
                </a:lnTo>
                <a:lnTo>
                  <a:pt x="59131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6095" y="2121408"/>
            <a:ext cx="780415" cy="378460"/>
          </a:xfrm>
          <a:custGeom>
            <a:avLst/>
            <a:gdLst/>
            <a:ahLst/>
            <a:cxnLst/>
            <a:rect l="l" t="t" r="r" b="b"/>
            <a:pathLst>
              <a:path w="780414" h="378460">
                <a:moveTo>
                  <a:pt x="0" y="94487"/>
                </a:moveTo>
                <a:lnTo>
                  <a:pt x="591311" y="94487"/>
                </a:lnTo>
                <a:lnTo>
                  <a:pt x="591311" y="0"/>
                </a:lnTo>
                <a:lnTo>
                  <a:pt x="780287" y="188975"/>
                </a:lnTo>
                <a:lnTo>
                  <a:pt x="591311" y="377951"/>
                </a:lnTo>
                <a:lnTo>
                  <a:pt x="591311" y="283463"/>
                </a:lnTo>
                <a:lnTo>
                  <a:pt x="0" y="283463"/>
                </a:lnTo>
                <a:lnTo>
                  <a:pt x="0" y="94487"/>
                </a:lnTo>
                <a:close/>
              </a:path>
            </a:pathLst>
          </a:custGeom>
          <a:ln w="12191">
            <a:solidFill>
              <a:srgbClr val="116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65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7391400" cy="6825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3816" y="1365935"/>
            <a:ext cx="1483995" cy="162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MNIST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ase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hand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ritten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28</a:t>
            </a:r>
            <a:r>
              <a:rPr sz="1800" spc="-20" dirty="0">
                <a:latin typeface="Garamond"/>
                <a:cs typeface="Garamond"/>
              </a:rPr>
              <a:t>×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3816" y="5591427"/>
            <a:ext cx="137858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m?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0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cro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465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dirty="0"/>
              <a:t>F</a:t>
            </a:r>
            <a:r>
              <a:rPr spc="-60" dirty="0"/>
              <a:t>r</a:t>
            </a:r>
            <a:r>
              <a:rPr spc="-5" dirty="0"/>
              <a:t>o</a:t>
            </a:r>
            <a:r>
              <a:rPr dirty="0"/>
              <a:t>m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SNE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45" dirty="0"/>
              <a:t>t</a:t>
            </a:r>
            <a:r>
              <a:rPr dirty="0"/>
              <a:t>o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10" dirty="0"/>
              <a:t>t</a:t>
            </a:r>
            <a:r>
              <a:rPr dirty="0"/>
              <a:t>-SNE: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sol</a:t>
            </a:r>
            <a:r>
              <a:rPr spc="-55" dirty="0"/>
              <a:t>v</a:t>
            </a:r>
            <a:r>
              <a:rPr dirty="0"/>
              <a:t>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55" dirty="0"/>
              <a:t>r</a:t>
            </a:r>
            <a:r>
              <a:rPr spc="-15" dirty="0"/>
              <a:t>o</a:t>
            </a:r>
            <a:r>
              <a:rPr spc="-35" dirty="0"/>
              <a:t>w</a:t>
            </a:r>
            <a:r>
              <a:rPr dirty="0"/>
              <a:t>ding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60" dirty="0"/>
              <a:t>r</a:t>
            </a:r>
            <a:r>
              <a:rPr spc="-5" dirty="0"/>
              <a:t>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286" y="4911406"/>
            <a:ext cx="20986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2500" algn="l"/>
                <a:tab pos="1527175" algn="l"/>
              </a:tabLst>
            </a:pPr>
            <a:r>
              <a:rPr sz="2450" spc="-204" dirty="0">
                <a:latin typeface="Times New Roman"/>
                <a:cs typeface="Times New Roman"/>
              </a:rPr>
              <a:t>(</a:t>
            </a:r>
            <a:r>
              <a:rPr sz="2450" spc="-150" dirty="0">
                <a:latin typeface="Times New Roman"/>
                <a:cs typeface="Times New Roman"/>
              </a:rPr>
              <a:t>1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16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||</a:t>
            </a:r>
            <a:r>
              <a:rPr sz="2450" spc="90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|</a:t>
            </a:r>
            <a:r>
              <a:rPr sz="2450" spc="-5" dirty="0">
                <a:latin typeface="Times New Roman"/>
                <a:cs typeface="Times New Roman"/>
              </a:rPr>
              <a:t>|</a:t>
            </a:r>
            <a:r>
              <a:rPr sz="2100" spc="15" baseline="43650" dirty="0">
                <a:latin typeface="Times New Roman"/>
                <a:cs typeface="Times New Roman"/>
              </a:rPr>
              <a:t>2</a:t>
            </a:r>
            <a:r>
              <a:rPr sz="2100" spc="-127" baseline="43650" dirty="0">
                <a:latin typeface="Times New Roman"/>
                <a:cs typeface="Times New Roman"/>
              </a:rPr>
              <a:t> </a:t>
            </a:r>
            <a:r>
              <a:rPr sz="2450" spc="90" dirty="0">
                <a:latin typeface="Times New Roman"/>
                <a:cs typeface="Times New Roman"/>
              </a:rPr>
              <a:t>)</a:t>
            </a:r>
            <a:r>
              <a:rPr sz="2100" baseline="43650" dirty="0">
                <a:latin typeface="Symbol"/>
                <a:cs typeface="Symbol"/>
              </a:rPr>
              <a:t></a:t>
            </a:r>
            <a:r>
              <a:rPr sz="2100" spc="15" baseline="43650" dirty="0">
                <a:latin typeface="Times New Roman"/>
                <a:cs typeface="Times New Roman"/>
              </a:rPr>
              <a:t>1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7037" y="5567500"/>
            <a:ext cx="2106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  <a:tabLst>
                <a:tab pos="997585" algn="l"/>
                <a:tab pos="1536065" algn="l"/>
              </a:tabLst>
            </a:pPr>
            <a:r>
              <a:rPr sz="2450" spc="-204" dirty="0">
                <a:latin typeface="Times New Roman"/>
                <a:cs typeface="Times New Roman"/>
              </a:rPr>
              <a:t>(</a:t>
            </a:r>
            <a:r>
              <a:rPr sz="2450" spc="-155" dirty="0">
                <a:latin typeface="Times New Roman"/>
                <a:cs typeface="Times New Roman"/>
              </a:rPr>
              <a:t>1</a:t>
            </a:r>
            <a:r>
              <a:rPr sz="2450" spc="10" dirty="0">
                <a:latin typeface="Symbol"/>
                <a:cs typeface="Symbol"/>
              </a:rPr>
              <a:t></a:t>
            </a:r>
            <a:r>
              <a:rPr sz="2450" spc="-16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||</a:t>
            </a:r>
            <a:r>
              <a:rPr sz="2450" spc="90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5" dirty="0">
                <a:latin typeface="Times New Roman"/>
                <a:cs typeface="Times New Roman"/>
              </a:rPr>
              <a:t>|</a:t>
            </a:r>
            <a:r>
              <a:rPr sz="2450" spc="-5" dirty="0">
                <a:latin typeface="Times New Roman"/>
                <a:cs typeface="Times New Roman"/>
              </a:rPr>
              <a:t>|</a:t>
            </a:r>
            <a:r>
              <a:rPr sz="2100" spc="15" baseline="43650" dirty="0">
                <a:latin typeface="Times New Roman"/>
                <a:cs typeface="Times New Roman"/>
              </a:rPr>
              <a:t>2</a:t>
            </a:r>
            <a:r>
              <a:rPr sz="2100" spc="-127" baseline="43650" dirty="0">
                <a:latin typeface="Times New Roman"/>
                <a:cs typeface="Times New Roman"/>
              </a:rPr>
              <a:t> </a:t>
            </a:r>
            <a:r>
              <a:rPr sz="2450" spc="90" dirty="0">
                <a:latin typeface="Times New Roman"/>
                <a:cs typeface="Times New Roman"/>
              </a:rPr>
              <a:t>)</a:t>
            </a:r>
            <a:r>
              <a:rPr sz="2100" baseline="43650" dirty="0">
                <a:latin typeface="Symbol"/>
                <a:cs typeface="Symbol"/>
              </a:rPr>
              <a:t></a:t>
            </a:r>
            <a:r>
              <a:rPr sz="2100" spc="15" baseline="43650" dirty="0">
                <a:latin typeface="Times New Roman"/>
                <a:cs typeface="Times New Roman"/>
              </a:rPr>
              <a:t>1</a:t>
            </a:r>
            <a:endParaRPr sz="2100" baseline="43650">
              <a:latin typeface="Times New Roman"/>
              <a:cs typeface="Times New Roman"/>
            </a:endParaRPr>
          </a:p>
          <a:p>
            <a:pPr marL="817244">
              <a:lnSpc>
                <a:spcPts val="1050"/>
              </a:lnSpc>
              <a:tabLst>
                <a:tab pos="1390015" algn="l"/>
              </a:tabLst>
            </a:pPr>
            <a:r>
              <a:rPr sz="1400" i="1" spc="10" dirty="0">
                <a:latin typeface="Times New Roman"/>
                <a:cs typeface="Times New Roman"/>
              </a:rPr>
              <a:t>k	</a:t>
            </a:r>
            <a:r>
              <a:rPr sz="1400" i="1" spc="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6194" y="5136123"/>
            <a:ext cx="257111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9175" algn="l"/>
                <a:tab pos="1590675" algn="l"/>
                <a:tab pos="2557780" algn="l"/>
              </a:tabLst>
            </a:pPr>
            <a:r>
              <a:rPr sz="1400" u="heavy" spc="5" dirty="0">
                <a:latin typeface="Times New Roman"/>
                <a:cs typeface="Times New Roman"/>
              </a:rPr>
              <a:t> 	</a:t>
            </a:r>
            <a:r>
              <a:rPr sz="1400" i="1" u="heavy" spc="5" dirty="0">
                <a:latin typeface="Times New Roman"/>
                <a:cs typeface="Times New Roman"/>
              </a:rPr>
              <a:t>i</a:t>
            </a:r>
            <a:r>
              <a:rPr sz="1400" u="heavy" spc="5" dirty="0">
                <a:latin typeface="Times New Roman"/>
                <a:cs typeface="Times New Roman"/>
              </a:rPr>
              <a:t> 	</a:t>
            </a:r>
            <a:r>
              <a:rPr sz="1400" i="1" u="heavy" spc="5" dirty="0">
                <a:latin typeface="Times New Roman"/>
                <a:cs typeface="Times New Roman"/>
              </a:rPr>
              <a:t>j</a:t>
            </a:r>
            <a:r>
              <a:rPr sz="1400" u="heavy" spc="5" dirty="0"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3218" y="5541976"/>
            <a:ext cx="363855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0"/>
              </a:lnSpc>
            </a:pPr>
            <a:r>
              <a:rPr sz="3700" dirty="0">
                <a:latin typeface="Symbol"/>
                <a:cs typeface="Symbol"/>
              </a:rPr>
              <a:t></a:t>
            </a:r>
            <a:endParaRPr sz="3700">
              <a:latin typeface="Symbol"/>
              <a:cs typeface="Symbol"/>
            </a:endParaRPr>
          </a:p>
          <a:p>
            <a:pPr marL="44450">
              <a:lnSpc>
                <a:spcPts val="1500"/>
              </a:lnSpc>
            </a:pPr>
            <a:r>
              <a:rPr sz="1400" i="1" spc="10" dirty="0">
                <a:latin typeface="Times New Roman"/>
                <a:cs typeface="Times New Roman"/>
              </a:rPr>
              <a:t>k</a:t>
            </a:r>
            <a:r>
              <a:rPr sz="1400" i="1" spc="-1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Symbol"/>
                <a:cs typeface="Symbol"/>
              </a:rPr>
              <a:t></a:t>
            </a:r>
            <a:r>
              <a:rPr sz="1400" i="1" spc="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0533" y="5186636"/>
            <a:ext cx="31877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75" i="1" spc="-127" baseline="19274" dirty="0">
                <a:latin typeface="Times New Roman"/>
                <a:cs typeface="Times New Roman"/>
              </a:rPr>
              <a:t>q</a:t>
            </a:r>
            <a:r>
              <a:rPr sz="2050" i="1" spc="5" dirty="0">
                <a:latin typeface="Times New Roman"/>
                <a:cs typeface="Times New Roman"/>
              </a:rPr>
              <a:t>ij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5790" y="5181615"/>
            <a:ext cx="19939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2895600"/>
            <a:ext cx="4038600" cy="90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627" y="2891027"/>
            <a:ext cx="4048125" cy="916305"/>
          </a:xfrm>
          <a:custGeom>
            <a:avLst/>
            <a:gdLst/>
            <a:ahLst/>
            <a:cxnLst/>
            <a:rect l="l" t="t" r="r" b="b"/>
            <a:pathLst>
              <a:path w="4048125" h="916304">
                <a:moveTo>
                  <a:pt x="0" y="915923"/>
                </a:moveTo>
                <a:lnTo>
                  <a:pt x="4047743" y="915923"/>
                </a:lnTo>
                <a:lnTo>
                  <a:pt x="4047743" y="0"/>
                </a:lnTo>
                <a:lnTo>
                  <a:pt x="0" y="0"/>
                </a:lnTo>
                <a:lnTo>
                  <a:pt x="0" y="915923"/>
                </a:lnTo>
                <a:close/>
              </a:path>
            </a:pathLst>
          </a:custGeom>
          <a:ln w="91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2971800"/>
            <a:ext cx="1981200" cy="316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7250" y="1077225"/>
            <a:ext cx="7563484" cy="162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48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Hig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dimensio</a:t>
            </a:r>
            <a:r>
              <a:rPr sz="2000" dirty="0">
                <a:latin typeface="Arial"/>
                <a:cs typeface="Arial"/>
              </a:rPr>
              <a:t>n: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nver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stances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oba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Gau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stribution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dimen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nver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stances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oba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proba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distributio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much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heav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aus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ian.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80"/>
              </a:lnSpc>
              <a:spcBef>
                <a:spcPts val="12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ude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stribution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9844" y="4114800"/>
            <a:ext cx="2695956" cy="2485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761" y="46489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1981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761" y="54109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5231" y="3499671"/>
            <a:ext cx="8333740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 indent="4392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V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deg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fre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do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7249795" indent="11874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Stan</a:t>
            </a:r>
            <a:r>
              <a:rPr sz="1600" spc="-15" dirty="0">
                <a:latin typeface="Arial"/>
                <a:cs typeface="Arial"/>
              </a:rPr>
              <a:t>dard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ormal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8759" y="4897473"/>
            <a:ext cx="101981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10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-Di</a:t>
            </a:r>
            <a:r>
              <a:rPr sz="1600" spc="-5" dirty="0">
                <a:latin typeface="Arial"/>
                <a:cs typeface="Arial"/>
              </a:rPr>
              <a:t>s.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V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887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2090926"/>
            <a:ext cx="9066276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pc="-5" dirty="0"/>
              <a:t>Optimi</a:t>
            </a:r>
            <a:r>
              <a:rPr spc="-60" dirty="0"/>
              <a:t>z</a:t>
            </a:r>
            <a:r>
              <a:rPr spc="-35" dirty="0"/>
              <a:t>a</a:t>
            </a:r>
            <a:r>
              <a:rPr dirty="0"/>
              <a:t>tion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thod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70"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tSNE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9540" y="871601"/>
            <a:ext cx="177990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4130" algn="l"/>
              </a:tabLst>
            </a:pPr>
            <a:r>
              <a:rPr sz="2100" spc="-180" dirty="0">
                <a:latin typeface="Times New Roman"/>
                <a:cs typeface="Times New Roman"/>
              </a:rPr>
              <a:t>(</a:t>
            </a:r>
            <a:r>
              <a:rPr sz="2100" spc="-135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||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 </a:t>
            </a:r>
            <a:r>
              <a:rPr sz="2100" i="1" spc="-1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	</a:t>
            </a:r>
            <a:r>
              <a:rPr sz="2100" dirty="0">
                <a:latin typeface="Times New Roman"/>
                <a:cs typeface="Times New Roman"/>
              </a:rPr>
              <a:t>|</a:t>
            </a:r>
            <a:r>
              <a:rPr sz="2100" spc="-10" dirty="0">
                <a:latin typeface="Times New Roman"/>
                <a:cs typeface="Times New Roman"/>
              </a:rPr>
              <a:t>|</a:t>
            </a:r>
            <a:r>
              <a:rPr sz="1800" spc="7" baseline="43981" dirty="0">
                <a:latin typeface="Times New Roman"/>
                <a:cs typeface="Times New Roman"/>
              </a:rPr>
              <a:t>2</a:t>
            </a:r>
            <a:r>
              <a:rPr sz="1800" spc="-120" baseline="43981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)</a:t>
            </a:r>
            <a:r>
              <a:rPr sz="1800" spc="-15" baseline="43981" dirty="0">
                <a:latin typeface="Symbol"/>
                <a:cs typeface="Symbol"/>
              </a:rPr>
              <a:t></a:t>
            </a:r>
            <a:r>
              <a:rPr sz="1800" spc="7" baseline="43981" dirty="0">
                <a:latin typeface="Times New Roman"/>
                <a:cs typeface="Times New Roman"/>
              </a:rPr>
              <a:t>1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5058" y="1427052"/>
            <a:ext cx="178752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0"/>
              </a:lnSpc>
              <a:tabLst>
                <a:tab pos="846455" algn="l"/>
              </a:tabLst>
            </a:pPr>
            <a:r>
              <a:rPr sz="2100" spc="-180" dirty="0">
                <a:latin typeface="Times New Roman"/>
                <a:cs typeface="Times New Roman"/>
              </a:rPr>
              <a:t>(</a:t>
            </a:r>
            <a:r>
              <a:rPr sz="2100" spc="-14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||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	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 </a:t>
            </a:r>
            <a:r>
              <a:rPr sz="2100" i="1" spc="-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|</a:t>
            </a:r>
            <a:r>
              <a:rPr sz="2100" spc="-10" dirty="0">
                <a:latin typeface="Times New Roman"/>
                <a:cs typeface="Times New Roman"/>
              </a:rPr>
              <a:t>|</a:t>
            </a:r>
            <a:r>
              <a:rPr sz="1800" spc="7" baseline="43981" dirty="0">
                <a:latin typeface="Times New Roman"/>
                <a:cs typeface="Times New Roman"/>
              </a:rPr>
              <a:t>2</a:t>
            </a:r>
            <a:r>
              <a:rPr sz="1800" spc="-120" baseline="43981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)</a:t>
            </a:r>
            <a:r>
              <a:rPr sz="1800" spc="-15" baseline="43981" dirty="0">
                <a:latin typeface="Symbol"/>
                <a:cs typeface="Symbol"/>
              </a:rPr>
              <a:t></a:t>
            </a:r>
            <a:r>
              <a:rPr sz="1800" spc="7" baseline="43981" dirty="0">
                <a:latin typeface="Times New Roman"/>
                <a:cs typeface="Times New Roman"/>
              </a:rPr>
              <a:t>1</a:t>
            </a:r>
            <a:endParaRPr sz="1800" baseline="43981">
              <a:latin typeface="Times New Roman"/>
              <a:cs typeface="Times New Roman"/>
            </a:endParaRPr>
          </a:p>
          <a:p>
            <a:pPr marL="693420">
              <a:lnSpc>
                <a:spcPts val="900"/>
              </a:lnSpc>
              <a:tabLst>
                <a:tab pos="1177925" algn="l"/>
              </a:tabLst>
            </a:pPr>
            <a:r>
              <a:rPr sz="1200" i="1" spc="5" dirty="0">
                <a:latin typeface="Times New Roman"/>
                <a:cs typeface="Times New Roman"/>
              </a:rPr>
              <a:t>k	</a:t>
            </a:r>
            <a:r>
              <a:rPr sz="1200" i="1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8682" y="1405456"/>
            <a:ext cx="31178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15"/>
              </a:lnSpc>
            </a:pPr>
            <a:r>
              <a:rPr sz="3150" dirty="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  <a:p>
            <a:pPr marL="39370">
              <a:lnSpc>
                <a:spcPts val="1275"/>
              </a:lnSpc>
            </a:pPr>
            <a:r>
              <a:rPr sz="1200" i="1" spc="5" dirty="0">
                <a:latin typeface="Times New Roman"/>
                <a:cs typeface="Times New Roman"/>
              </a:rPr>
              <a:t>k</a:t>
            </a:r>
            <a:r>
              <a:rPr sz="1200" i="1" spc="-14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Symbol"/>
                <a:cs typeface="Symbol"/>
              </a:rPr>
              <a:t></a:t>
            </a:r>
            <a:r>
              <a:rPr sz="1200" i="1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14644" y="5559552"/>
            <a:ext cx="3200400" cy="509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0071" y="5554979"/>
            <a:ext cx="3209925" cy="518159"/>
          </a:xfrm>
          <a:custGeom>
            <a:avLst/>
            <a:gdLst/>
            <a:ahLst/>
            <a:cxnLst/>
            <a:rect l="l" t="t" r="r" b="b"/>
            <a:pathLst>
              <a:path w="3209925" h="518160">
                <a:moveTo>
                  <a:pt x="0" y="518159"/>
                </a:moveTo>
                <a:lnTo>
                  <a:pt x="3209543" y="518159"/>
                </a:lnTo>
                <a:lnTo>
                  <a:pt x="3209543" y="0"/>
                </a:lnTo>
                <a:lnTo>
                  <a:pt x="0" y="0"/>
                </a:lnTo>
                <a:lnTo>
                  <a:pt x="0" y="51815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8936" y="766560"/>
            <a:ext cx="111760" cy="349250"/>
          </a:xfrm>
          <a:custGeom>
            <a:avLst/>
            <a:gdLst/>
            <a:ahLst/>
            <a:cxnLst/>
            <a:rect l="l" t="t" r="r" b="b"/>
            <a:pathLst>
              <a:path w="111760" h="349250">
                <a:moveTo>
                  <a:pt x="111568" y="0"/>
                </a:moveTo>
                <a:lnTo>
                  <a:pt x="0" y="349121"/>
                </a:lnTo>
              </a:path>
            </a:pathLst>
          </a:custGeom>
          <a:ln w="6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113" y="1320631"/>
            <a:ext cx="112395" cy="348615"/>
          </a:xfrm>
          <a:custGeom>
            <a:avLst/>
            <a:gdLst/>
            <a:ahLst/>
            <a:cxnLst/>
            <a:rect l="l" t="t" r="r" b="b"/>
            <a:pathLst>
              <a:path w="112395" h="348614">
                <a:moveTo>
                  <a:pt x="112025" y="0"/>
                </a:moveTo>
                <a:lnTo>
                  <a:pt x="0" y="348573"/>
                </a:lnTo>
              </a:path>
            </a:pathLst>
          </a:custGeom>
          <a:ln w="6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64306" y="1061860"/>
            <a:ext cx="2179320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4235" algn="l"/>
                <a:tab pos="1348105" algn="l"/>
                <a:tab pos="2165985" algn="l"/>
              </a:tabLst>
            </a:pPr>
            <a:r>
              <a:rPr sz="1200" u="heavy" dirty="0">
                <a:latin typeface="Times New Roman"/>
                <a:cs typeface="Times New Roman"/>
              </a:rPr>
              <a:t> 	</a:t>
            </a:r>
            <a:r>
              <a:rPr sz="1200" i="1" u="heavy" dirty="0">
                <a:latin typeface="Times New Roman"/>
                <a:cs typeface="Times New Roman"/>
              </a:rPr>
              <a:t>i</a:t>
            </a:r>
            <a:r>
              <a:rPr sz="1200" u="heavy" dirty="0">
                <a:latin typeface="Times New Roman"/>
                <a:cs typeface="Times New Roman"/>
              </a:rPr>
              <a:t> 	</a:t>
            </a:r>
            <a:r>
              <a:rPr sz="1200" i="1" u="heavy" dirty="0">
                <a:latin typeface="Times New Roman"/>
                <a:cs typeface="Times New Roman"/>
              </a:rPr>
              <a:t>j</a:t>
            </a:r>
            <a:r>
              <a:rPr sz="1200" u="heavy" dirty="0"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3196" y="1104625"/>
            <a:ext cx="27368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i="1" spc="-120" baseline="18518" dirty="0">
                <a:latin typeface="Times New Roman"/>
                <a:cs typeface="Times New Roman"/>
              </a:rPr>
              <a:t>q</a:t>
            </a:r>
            <a:r>
              <a:rPr sz="1750" i="1" dirty="0">
                <a:latin typeface="Times New Roman"/>
                <a:cs typeface="Times New Roman"/>
              </a:rPr>
              <a:t>ij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2348" y="1100375"/>
            <a:ext cx="17272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1601" y="728892"/>
            <a:ext cx="140398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4890" algn="l"/>
              </a:tabLst>
            </a:pPr>
            <a:r>
              <a:rPr sz="1650" spc="-65" dirty="0">
                <a:latin typeface="Symbol"/>
                <a:cs typeface="Symbol"/>
              </a:rPr>
              <a:t></a:t>
            </a:r>
            <a:r>
              <a:rPr sz="1650" spc="-5" dirty="0">
                <a:latin typeface="Times New Roman"/>
                <a:cs typeface="Times New Roman"/>
              </a:rPr>
              <a:t>|</a:t>
            </a:r>
            <a:r>
              <a:rPr sz="1650" spc="50" dirty="0">
                <a:latin typeface="Times New Roman"/>
                <a:cs typeface="Times New Roman"/>
              </a:rPr>
              <a:t>|</a:t>
            </a:r>
            <a:r>
              <a:rPr sz="1650" i="1" spc="-70" dirty="0">
                <a:latin typeface="Times New Roman"/>
                <a:cs typeface="Times New Roman"/>
              </a:rPr>
              <a:t>x</a:t>
            </a:r>
            <a:r>
              <a:rPr sz="2250" i="1" baseline="-14814" dirty="0">
                <a:latin typeface="Times New Roman"/>
                <a:cs typeface="Times New Roman"/>
              </a:rPr>
              <a:t>i</a:t>
            </a:r>
            <a:r>
              <a:rPr sz="2250" i="1" spc="-165" baseline="-14814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Symbol"/>
                <a:cs typeface="Symbol"/>
              </a:rPr>
              <a:t></a:t>
            </a: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i="1" spc="-120" dirty="0">
                <a:latin typeface="Times New Roman"/>
                <a:cs typeface="Times New Roman"/>
              </a:rPr>
              <a:t> </a:t>
            </a:r>
            <a:r>
              <a:rPr sz="2250" i="1" baseline="-14814" dirty="0">
                <a:latin typeface="Times New Roman"/>
                <a:cs typeface="Times New Roman"/>
              </a:rPr>
              <a:t>j</a:t>
            </a:r>
            <a:r>
              <a:rPr sz="2250" i="1" spc="-270" baseline="-148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|</a:t>
            </a:r>
            <a:r>
              <a:rPr sz="1500" spc="-15" dirty="0">
                <a:latin typeface="Times New Roman"/>
                <a:cs typeface="Times New Roman"/>
              </a:rPr>
              <a:t>|</a:t>
            </a:r>
            <a:r>
              <a:rPr sz="2250" baseline="27777" dirty="0">
                <a:latin typeface="Times New Roman"/>
                <a:cs typeface="Times New Roman"/>
              </a:rPr>
              <a:t>2	</a:t>
            </a:r>
            <a:r>
              <a:rPr sz="1650" spc="-80" dirty="0">
                <a:latin typeface="Times New Roman"/>
                <a:cs typeface="Times New Roman"/>
              </a:rPr>
              <a:t>2</a:t>
            </a:r>
            <a:r>
              <a:rPr sz="1750" i="1" spc="-55" dirty="0">
                <a:latin typeface="Symbol"/>
                <a:cs typeface="Symbol"/>
              </a:rPr>
              <a:t></a:t>
            </a:r>
            <a:r>
              <a:rPr sz="1750" i="1" spc="-155" dirty="0">
                <a:latin typeface="Times New Roman"/>
                <a:cs typeface="Times New Roman"/>
              </a:rPr>
              <a:t> </a:t>
            </a:r>
            <a:r>
              <a:rPr sz="2475" spc="7" baseline="25252" dirty="0">
                <a:latin typeface="Times New Roman"/>
                <a:cs typeface="Times New Roman"/>
              </a:rPr>
              <a:t>2</a:t>
            </a:r>
            <a:endParaRPr sz="2475" baseline="2525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1262" y="1299453"/>
            <a:ext cx="12128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20748" y="1364048"/>
            <a:ext cx="12585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2350" algn="l"/>
              </a:tabLst>
            </a:pPr>
            <a:r>
              <a:rPr sz="1650" spc="-65" dirty="0">
                <a:latin typeface="Symbol"/>
                <a:cs typeface="Symbol"/>
              </a:rPr>
              <a:t></a:t>
            </a:r>
            <a:r>
              <a:rPr sz="1650" spc="-5" dirty="0">
                <a:latin typeface="Times New Roman"/>
                <a:cs typeface="Times New Roman"/>
              </a:rPr>
              <a:t>|</a:t>
            </a:r>
            <a:r>
              <a:rPr sz="1650" spc="50" dirty="0">
                <a:latin typeface="Times New Roman"/>
                <a:cs typeface="Times New Roman"/>
              </a:rPr>
              <a:t>|</a:t>
            </a:r>
            <a:r>
              <a:rPr sz="1650" i="1" spc="-25" dirty="0">
                <a:latin typeface="Times New Roman"/>
                <a:cs typeface="Times New Roman"/>
              </a:rPr>
              <a:t>x</a:t>
            </a:r>
            <a:r>
              <a:rPr sz="2250" i="1" baseline="-14814" dirty="0">
                <a:latin typeface="Times New Roman"/>
                <a:cs typeface="Times New Roman"/>
              </a:rPr>
              <a:t>k</a:t>
            </a:r>
            <a:r>
              <a:rPr sz="2250" i="1" spc="-60" baseline="-14814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Symbol"/>
                <a:cs typeface="Symbol"/>
              </a:rPr>
              <a:t></a:t>
            </a:r>
            <a:r>
              <a:rPr sz="1500" i="1" spc="-60" dirty="0">
                <a:latin typeface="Times New Roman"/>
                <a:cs typeface="Times New Roman"/>
              </a:rPr>
              <a:t>x</a:t>
            </a:r>
            <a:r>
              <a:rPr sz="2250" i="1" baseline="-14814" dirty="0">
                <a:latin typeface="Times New Roman"/>
                <a:cs typeface="Times New Roman"/>
              </a:rPr>
              <a:t>l</a:t>
            </a:r>
            <a:r>
              <a:rPr sz="2250" i="1" spc="-240" baseline="-148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||	</a:t>
            </a:r>
            <a:r>
              <a:rPr sz="1650" spc="-85" dirty="0">
                <a:latin typeface="Times New Roman"/>
                <a:cs typeface="Times New Roman"/>
              </a:rPr>
              <a:t>2</a:t>
            </a:r>
            <a:r>
              <a:rPr sz="1750" i="1" spc="-55" dirty="0">
                <a:latin typeface="Symbol"/>
                <a:cs typeface="Symbol"/>
              </a:rPr>
              <a:t>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0619" y="1282437"/>
            <a:ext cx="13144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9685" y="1286462"/>
            <a:ext cx="107314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dirty="0">
                <a:latin typeface="Times New Roman"/>
                <a:cs typeface="Times New Roman"/>
              </a:rPr>
              <a:t>ij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1365" y="1479298"/>
            <a:ext cx="569595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3490"/>
              </a:lnSpc>
              <a:tabLst>
                <a:tab pos="443230" algn="l"/>
              </a:tabLst>
            </a:pPr>
            <a:r>
              <a:rPr sz="4500" baseline="-8333" dirty="0">
                <a:latin typeface="Symbol"/>
                <a:cs typeface="Symbol"/>
              </a:rPr>
              <a:t></a:t>
            </a:r>
            <a:r>
              <a:rPr sz="4500" baseline="-8333" dirty="0">
                <a:latin typeface="Times New Roman"/>
                <a:cs typeface="Times New Roman"/>
              </a:rPr>
              <a:t>	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870"/>
              </a:lnSpc>
            </a:pPr>
            <a:r>
              <a:rPr sz="1650" i="1" spc="5" dirty="0">
                <a:latin typeface="Times New Roman"/>
                <a:cs typeface="Times New Roman"/>
              </a:rPr>
              <a:t>k</a:t>
            </a:r>
            <a:r>
              <a:rPr sz="1650" i="1" spc="-26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</a:t>
            </a:r>
            <a:r>
              <a:rPr sz="1650" i="1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2547" y="975628"/>
            <a:ext cx="235648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4480" algn="l"/>
                <a:tab pos="512445" algn="l"/>
                <a:tab pos="2343150" algn="l"/>
              </a:tabLst>
            </a:pPr>
            <a:r>
              <a:rPr sz="3000" baseline="-34722" dirty="0">
                <a:latin typeface="Symbol"/>
                <a:cs typeface="Symbol"/>
              </a:rPr>
              <a:t></a:t>
            </a:r>
            <a:r>
              <a:rPr sz="3000" baseline="-34722" dirty="0">
                <a:latin typeface="Times New Roman"/>
                <a:cs typeface="Times New Roman"/>
              </a:rPr>
              <a:t>	</a:t>
            </a:r>
            <a:r>
              <a:rPr sz="2000" u="sng" dirty="0">
                <a:latin typeface="Times New Roman"/>
                <a:cs typeface="Times New Roman"/>
              </a:rPr>
              <a:t> 	</a:t>
            </a:r>
            <a:r>
              <a:rPr sz="2000" i="1" u="sng" dirty="0">
                <a:latin typeface="Times New Roman"/>
                <a:cs typeface="Times New Roman"/>
              </a:rPr>
              <a:t>e</a:t>
            </a:r>
            <a:r>
              <a:rPr sz="2000" u="sng" dirty="0"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18501" y="1135363"/>
            <a:ext cx="153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96500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636" y="1491996"/>
            <a:ext cx="4910328" cy="3944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9214" y="530092"/>
            <a:ext cx="29914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dirty="0">
                <a:latin typeface="Calibri Light"/>
                <a:cs typeface="Calibri Light"/>
              </a:rPr>
              <a:t>60</a:t>
            </a:r>
            <a:r>
              <a:rPr sz="3200" b="0" spc="-15" dirty="0">
                <a:latin typeface="Calibri Light"/>
                <a:cs typeface="Calibri Light"/>
              </a:rPr>
              <a:t>0</a:t>
            </a:r>
            <a:r>
              <a:rPr sz="3200" b="0" dirty="0">
                <a:latin typeface="Calibri Light"/>
                <a:cs typeface="Calibri Light"/>
              </a:rPr>
              <a:t>0</a:t>
            </a:r>
            <a:r>
              <a:rPr sz="3200" b="0" spc="-6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MNI</a:t>
            </a:r>
            <a:r>
              <a:rPr sz="3200" b="0" spc="-15" dirty="0">
                <a:latin typeface="Calibri Light"/>
                <a:cs typeface="Calibri Light"/>
              </a:rPr>
              <a:t>S</a:t>
            </a:r>
            <a:r>
              <a:rPr sz="3200" b="0" dirty="0">
                <a:latin typeface="Calibri Light"/>
                <a:cs typeface="Calibri Light"/>
              </a:rPr>
              <a:t>T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digits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5531" y="689282"/>
            <a:ext cx="2925211" cy="2250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4688" y="2967868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9113" y="0"/>
                </a:moveTo>
                <a:lnTo>
                  <a:pt x="6797" y="0"/>
                </a:lnTo>
                <a:lnTo>
                  <a:pt x="3444" y="1158"/>
                </a:lnTo>
                <a:lnTo>
                  <a:pt x="2285" y="3383"/>
                </a:lnTo>
                <a:lnTo>
                  <a:pt x="0" y="5669"/>
                </a:lnTo>
                <a:lnTo>
                  <a:pt x="0" y="9113"/>
                </a:lnTo>
                <a:lnTo>
                  <a:pt x="1158" y="12466"/>
                </a:lnTo>
                <a:lnTo>
                  <a:pt x="2285" y="14752"/>
                </a:lnTo>
                <a:lnTo>
                  <a:pt x="9113" y="17038"/>
                </a:lnTo>
                <a:lnTo>
                  <a:pt x="12496" y="15910"/>
                </a:lnTo>
                <a:lnTo>
                  <a:pt x="14782" y="14752"/>
                </a:lnTo>
                <a:lnTo>
                  <a:pt x="15910" y="12466"/>
                </a:lnTo>
                <a:lnTo>
                  <a:pt x="17099" y="9113"/>
                </a:lnTo>
                <a:lnTo>
                  <a:pt x="14782" y="2285"/>
                </a:lnTo>
                <a:lnTo>
                  <a:pt x="12496" y="1158"/>
                </a:lnTo>
                <a:lnTo>
                  <a:pt x="9113" y="0"/>
                </a:lnTo>
                <a:close/>
              </a:path>
            </a:pathLst>
          </a:custGeom>
          <a:solidFill>
            <a:srgbClr val="CC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4682" y="2967895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6826" y="0"/>
                </a:moveTo>
                <a:lnTo>
                  <a:pt x="9142" y="0"/>
                </a:lnTo>
                <a:lnTo>
                  <a:pt x="12494" y="1127"/>
                </a:lnTo>
                <a:lnTo>
                  <a:pt x="14780" y="2286"/>
                </a:lnTo>
                <a:lnTo>
                  <a:pt x="17096" y="9084"/>
                </a:lnTo>
                <a:lnTo>
                  <a:pt x="15938" y="12437"/>
                </a:lnTo>
                <a:lnTo>
                  <a:pt x="14780" y="14724"/>
                </a:lnTo>
                <a:lnTo>
                  <a:pt x="12494" y="15882"/>
                </a:lnTo>
                <a:lnTo>
                  <a:pt x="9142" y="17010"/>
                </a:lnTo>
                <a:lnTo>
                  <a:pt x="2285" y="14724"/>
                </a:lnTo>
                <a:lnTo>
                  <a:pt x="1158" y="12437"/>
                </a:lnTo>
                <a:lnTo>
                  <a:pt x="0" y="9084"/>
                </a:lnTo>
                <a:lnTo>
                  <a:pt x="0" y="5639"/>
                </a:lnTo>
                <a:lnTo>
                  <a:pt x="2285" y="3353"/>
                </a:lnTo>
                <a:lnTo>
                  <a:pt x="3443" y="1127"/>
                </a:lnTo>
                <a:lnTo>
                  <a:pt x="6826" y="0"/>
                </a:lnTo>
                <a:close/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9066" y="2975424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58" y="0"/>
                </a:moveTo>
                <a:lnTo>
                  <a:pt x="0" y="3353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7878" y="29787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88" y="0"/>
                </a:moveTo>
                <a:lnTo>
                  <a:pt x="0" y="2286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5592" y="298106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285" y="0"/>
                </a:moveTo>
                <a:lnTo>
                  <a:pt x="0" y="1158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2240" y="2982222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52" y="0"/>
                </a:moveTo>
                <a:lnTo>
                  <a:pt x="0" y="1127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5413" y="2981064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826" y="2286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94285" y="29787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27" y="2286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93127" y="2975424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58" y="3353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3127" y="2969663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286"/>
                </a:moveTo>
                <a:lnTo>
                  <a:pt x="2285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5413" y="296743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225"/>
                </a:moveTo>
                <a:lnTo>
                  <a:pt x="1158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6571" y="296630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127"/>
                </a:moveTo>
                <a:lnTo>
                  <a:pt x="3352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2240" y="296630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0"/>
                </a:moveTo>
                <a:lnTo>
                  <a:pt x="3352" y="1127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05592" y="296743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0"/>
                </a:moveTo>
                <a:lnTo>
                  <a:pt x="2285" y="1158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7878" y="2968596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0" y="0"/>
                </a:moveTo>
                <a:lnTo>
                  <a:pt x="2346" y="6828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77251" y="2985973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7955" y="0"/>
                </a:moveTo>
                <a:lnTo>
                  <a:pt x="4602" y="1158"/>
                </a:lnTo>
                <a:lnTo>
                  <a:pt x="2316" y="3474"/>
                </a:lnTo>
                <a:lnTo>
                  <a:pt x="1158" y="5760"/>
                </a:lnTo>
                <a:lnTo>
                  <a:pt x="0" y="9113"/>
                </a:lnTo>
                <a:lnTo>
                  <a:pt x="1158" y="12557"/>
                </a:lnTo>
                <a:lnTo>
                  <a:pt x="2316" y="14782"/>
                </a:lnTo>
                <a:lnTo>
                  <a:pt x="4602" y="15910"/>
                </a:lnTo>
                <a:lnTo>
                  <a:pt x="7955" y="17068"/>
                </a:lnTo>
                <a:lnTo>
                  <a:pt x="14782" y="14782"/>
                </a:lnTo>
                <a:lnTo>
                  <a:pt x="15910" y="12557"/>
                </a:lnTo>
                <a:lnTo>
                  <a:pt x="17068" y="9113"/>
                </a:lnTo>
                <a:lnTo>
                  <a:pt x="15910" y="5760"/>
                </a:lnTo>
                <a:lnTo>
                  <a:pt x="14782" y="3474"/>
                </a:lnTo>
                <a:lnTo>
                  <a:pt x="11399" y="1158"/>
                </a:lnTo>
                <a:lnTo>
                  <a:pt x="7955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77250" y="2985972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4">
                <a:moveTo>
                  <a:pt x="7954" y="0"/>
                </a:moveTo>
                <a:lnTo>
                  <a:pt x="11428" y="1158"/>
                </a:lnTo>
                <a:lnTo>
                  <a:pt x="14780" y="3475"/>
                </a:lnTo>
                <a:lnTo>
                  <a:pt x="15938" y="5761"/>
                </a:lnTo>
                <a:lnTo>
                  <a:pt x="17066" y="9114"/>
                </a:lnTo>
                <a:lnTo>
                  <a:pt x="15938" y="12559"/>
                </a:lnTo>
                <a:lnTo>
                  <a:pt x="14780" y="14785"/>
                </a:lnTo>
                <a:lnTo>
                  <a:pt x="7954" y="17071"/>
                </a:lnTo>
                <a:lnTo>
                  <a:pt x="4601" y="15912"/>
                </a:lnTo>
                <a:lnTo>
                  <a:pt x="2316" y="14785"/>
                </a:lnTo>
                <a:lnTo>
                  <a:pt x="1158" y="12559"/>
                </a:lnTo>
                <a:lnTo>
                  <a:pt x="0" y="9114"/>
                </a:lnTo>
                <a:lnTo>
                  <a:pt x="1158" y="5761"/>
                </a:lnTo>
                <a:lnTo>
                  <a:pt x="2316" y="3475"/>
                </a:lnTo>
                <a:lnTo>
                  <a:pt x="4601" y="1158"/>
                </a:lnTo>
                <a:lnTo>
                  <a:pt x="7954" y="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91603" y="2993532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58" y="0"/>
                </a:moveTo>
                <a:lnTo>
                  <a:pt x="0" y="3444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90476" y="29969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27" y="0"/>
                </a:moveTo>
                <a:lnTo>
                  <a:pt x="0" y="2194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3649" y="299917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826" y="0"/>
                </a:moveTo>
                <a:lnTo>
                  <a:pt x="0" y="2316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0267" y="300033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2" y="11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77981" y="299917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285" y="11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76853" y="2996977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1127" y="2194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75665" y="2993532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1188" y="3444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5665" y="2990148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3383"/>
                </a:moveTo>
                <a:lnTo>
                  <a:pt x="118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76853" y="2987862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286"/>
                </a:moveTo>
                <a:lnTo>
                  <a:pt x="1127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77981" y="2985576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2286"/>
                </a:moveTo>
                <a:lnTo>
                  <a:pt x="2285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80267" y="2984417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158"/>
                </a:moveTo>
                <a:lnTo>
                  <a:pt x="3382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83649" y="2984417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0"/>
                </a:moveTo>
                <a:lnTo>
                  <a:pt x="3443" y="115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7093" y="2985576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0"/>
                </a:moveTo>
                <a:lnTo>
                  <a:pt x="3382" y="2286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90476" y="2987862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0"/>
                </a:moveTo>
                <a:lnTo>
                  <a:pt x="1127" y="2286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91603" y="2990148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0"/>
                </a:moveTo>
                <a:lnTo>
                  <a:pt x="1158" y="3383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41772" y="2907822"/>
            <a:ext cx="3703320" cy="3834765"/>
          </a:xfrm>
          <a:custGeom>
            <a:avLst/>
            <a:gdLst/>
            <a:ahLst/>
            <a:cxnLst/>
            <a:rect l="l" t="t" r="r" b="b"/>
            <a:pathLst>
              <a:path w="3703320" h="3834765">
                <a:moveTo>
                  <a:pt x="0" y="3834353"/>
                </a:moveTo>
                <a:lnTo>
                  <a:pt x="3703167" y="3834353"/>
                </a:lnTo>
                <a:lnTo>
                  <a:pt x="3703167" y="0"/>
                </a:lnTo>
                <a:lnTo>
                  <a:pt x="0" y="0"/>
                </a:lnTo>
                <a:lnTo>
                  <a:pt x="0" y="3834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6081" y="3761756"/>
            <a:ext cx="2441577" cy="24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23124" y="602949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3533" y="0"/>
                </a:moveTo>
                <a:lnTo>
                  <a:pt x="7680" y="1450"/>
                </a:lnTo>
                <a:lnTo>
                  <a:pt x="3779" y="2855"/>
                </a:lnTo>
                <a:lnTo>
                  <a:pt x="1981" y="5748"/>
                </a:lnTo>
                <a:lnTo>
                  <a:pt x="0" y="9927"/>
                </a:lnTo>
                <a:lnTo>
                  <a:pt x="1981" y="14228"/>
                </a:lnTo>
                <a:lnTo>
                  <a:pt x="3779" y="17013"/>
                </a:lnTo>
                <a:lnTo>
                  <a:pt x="7680" y="18419"/>
                </a:lnTo>
                <a:lnTo>
                  <a:pt x="13533" y="19857"/>
                </a:lnTo>
                <a:lnTo>
                  <a:pt x="25115" y="17013"/>
                </a:lnTo>
                <a:lnTo>
                  <a:pt x="27005" y="14228"/>
                </a:lnTo>
                <a:lnTo>
                  <a:pt x="28834" y="9927"/>
                </a:lnTo>
                <a:lnTo>
                  <a:pt x="27005" y="5748"/>
                </a:lnTo>
                <a:lnTo>
                  <a:pt x="25115" y="2855"/>
                </a:lnTo>
                <a:lnTo>
                  <a:pt x="13533" y="0"/>
                </a:lnTo>
                <a:close/>
              </a:path>
            </a:pathLst>
          </a:custGeom>
          <a:solidFill>
            <a:srgbClr val="CC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23135" y="602949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1969" y="5749"/>
                </a:lnTo>
                <a:lnTo>
                  <a:pt x="3762" y="2857"/>
                </a:lnTo>
                <a:lnTo>
                  <a:pt x="7666" y="1452"/>
                </a:lnTo>
                <a:lnTo>
                  <a:pt x="13539" y="0"/>
                </a:lnTo>
                <a:lnTo>
                  <a:pt x="25108" y="2857"/>
                </a:lnTo>
                <a:lnTo>
                  <a:pt x="27007" y="5749"/>
                </a:lnTo>
                <a:lnTo>
                  <a:pt x="28836" y="9930"/>
                </a:lnTo>
                <a:lnTo>
                  <a:pt x="27007" y="14227"/>
                </a:lnTo>
                <a:lnTo>
                  <a:pt x="25108" y="17013"/>
                </a:lnTo>
                <a:lnTo>
                  <a:pt x="13539" y="19858"/>
                </a:lnTo>
                <a:lnTo>
                  <a:pt x="7666" y="18419"/>
                </a:lnTo>
                <a:lnTo>
                  <a:pt x="3762" y="17013"/>
                </a:lnTo>
                <a:lnTo>
                  <a:pt x="1969" y="14227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2091" y="5371076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10" h="20320">
                <a:moveTo>
                  <a:pt x="15453" y="0"/>
                </a:moveTo>
                <a:lnTo>
                  <a:pt x="3901" y="2859"/>
                </a:lnTo>
                <a:lnTo>
                  <a:pt x="1981" y="5632"/>
                </a:lnTo>
                <a:lnTo>
                  <a:pt x="0" y="9930"/>
                </a:lnTo>
                <a:lnTo>
                  <a:pt x="1981" y="14109"/>
                </a:lnTo>
                <a:lnTo>
                  <a:pt x="3901" y="17001"/>
                </a:lnTo>
                <a:lnTo>
                  <a:pt x="15453" y="19860"/>
                </a:lnTo>
                <a:lnTo>
                  <a:pt x="21214" y="18419"/>
                </a:lnTo>
                <a:lnTo>
                  <a:pt x="25115" y="17001"/>
                </a:lnTo>
                <a:lnTo>
                  <a:pt x="27035" y="14109"/>
                </a:lnTo>
                <a:lnTo>
                  <a:pt x="29016" y="9930"/>
                </a:lnTo>
                <a:lnTo>
                  <a:pt x="27035" y="5632"/>
                </a:lnTo>
                <a:lnTo>
                  <a:pt x="25115" y="2859"/>
                </a:lnTo>
                <a:lnTo>
                  <a:pt x="21214" y="1453"/>
                </a:lnTo>
                <a:lnTo>
                  <a:pt x="15453" y="0"/>
                </a:lnTo>
                <a:close/>
              </a:path>
            </a:pathLst>
          </a:custGeom>
          <a:solidFill>
            <a:srgbClr val="CC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82125" y="5371076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10" h="20320">
                <a:moveTo>
                  <a:pt x="0" y="9930"/>
                </a:moveTo>
                <a:lnTo>
                  <a:pt x="1934" y="5630"/>
                </a:lnTo>
                <a:lnTo>
                  <a:pt x="3868" y="2857"/>
                </a:lnTo>
                <a:lnTo>
                  <a:pt x="15438" y="0"/>
                </a:lnTo>
                <a:lnTo>
                  <a:pt x="21205" y="1452"/>
                </a:lnTo>
                <a:lnTo>
                  <a:pt x="25073" y="2857"/>
                </a:lnTo>
                <a:lnTo>
                  <a:pt x="27007" y="5630"/>
                </a:lnTo>
                <a:lnTo>
                  <a:pt x="28977" y="9930"/>
                </a:lnTo>
                <a:lnTo>
                  <a:pt x="27007" y="14109"/>
                </a:lnTo>
                <a:lnTo>
                  <a:pt x="25073" y="17003"/>
                </a:lnTo>
                <a:lnTo>
                  <a:pt x="21205" y="18419"/>
                </a:lnTo>
                <a:lnTo>
                  <a:pt x="15438" y="19858"/>
                </a:lnTo>
                <a:lnTo>
                  <a:pt x="3868" y="17003"/>
                </a:lnTo>
                <a:lnTo>
                  <a:pt x="1934" y="1410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34001" y="603144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69" y="2857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5571" y="6034302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891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47505" y="603719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793" y="4181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47505" y="604137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793" y="0"/>
                </a:moveTo>
                <a:lnTo>
                  <a:pt x="0" y="431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45571" y="60456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772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34001" y="6048458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0"/>
                </a:moveTo>
                <a:lnTo>
                  <a:pt x="0" y="2845"/>
                </a:lnTo>
              </a:path>
            </a:pathLst>
          </a:custGeom>
          <a:ln w="371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28129" y="604986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1439"/>
                </a:moveTo>
                <a:lnTo>
                  <a:pt x="0" y="0"/>
                </a:lnTo>
              </a:path>
            </a:pathLst>
          </a:custGeom>
          <a:ln w="371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24260" y="604845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05"/>
                </a:moveTo>
                <a:lnTo>
                  <a:pt x="0" y="0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22432" y="604568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2772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20462" y="6041375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310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20462" y="603719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181"/>
                </a:moveTo>
                <a:lnTo>
                  <a:pt x="1969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22432" y="603430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891"/>
                </a:moveTo>
                <a:lnTo>
                  <a:pt x="1828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24260" y="60328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868" y="0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28129" y="603144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52"/>
                </a:moveTo>
                <a:lnTo>
                  <a:pt x="5872" y="0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94891" y="537302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67" y="1452"/>
                </a:lnTo>
              </a:path>
            </a:pathLst>
          </a:custGeom>
          <a:ln w="3713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00658" y="537448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868" y="1405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04526" y="537588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34" y="2772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06461" y="537866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299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06461" y="538295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227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04526" y="538718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34" y="0"/>
                </a:moveTo>
                <a:lnTo>
                  <a:pt x="0" y="2855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00658" y="539004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0"/>
                </a:moveTo>
                <a:lnTo>
                  <a:pt x="0" y="1405"/>
                </a:lnTo>
              </a:path>
            </a:pathLst>
          </a:custGeom>
          <a:ln w="3656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94891" y="539144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0"/>
                </a:moveTo>
                <a:lnTo>
                  <a:pt x="0" y="1441"/>
                </a:lnTo>
              </a:path>
            </a:pathLst>
          </a:custGeom>
          <a:ln w="3714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83392" y="5390042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499" y="2847"/>
                </a:moveTo>
                <a:lnTo>
                  <a:pt x="0" y="0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81422" y="538718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55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79453" y="538295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4227"/>
                </a:moveTo>
                <a:lnTo>
                  <a:pt x="0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79453" y="537866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99"/>
                </a:moveTo>
                <a:lnTo>
                  <a:pt x="1969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81422" y="537588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772"/>
                </a:moveTo>
                <a:lnTo>
                  <a:pt x="1969" y="0"/>
                </a:lnTo>
              </a:path>
            </a:pathLst>
          </a:custGeom>
          <a:ln w="317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83392" y="5373029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2857"/>
                </a:moveTo>
                <a:lnTo>
                  <a:pt x="11499" y="0"/>
                </a:lnTo>
              </a:path>
            </a:pathLst>
          </a:custGeom>
          <a:ln w="3715">
            <a:solidFill>
              <a:srgbClr val="C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48396" y="603234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83" y="0"/>
                </a:moveTo>
                <a:lnTo>
                  <a:pt x="9601" y="1441"/>
                </a:lnTo>
                <a:lnTo>
                  <a:pt x="5821" y="2892"/>
                </a:lnTo>
                <a:lnTo>
                  <a:pt x="1920" y="5632"/>
                </a:lnTo>
                <a:lnTo>
                  <a:pt x="0" y="9930"/>
                </a:lnTo>
                <a:lnTo>
                  <a:pt x="1920" y="14157"/>
                </a:lnTo>
                <a:lnTo>
                  <a:pt x="5821" y="18455"/>
                </a:lnTo>
                <a:lnTo>
                  <a:pt x="9601" y="19860"/>
                </a:lnTo>
                <a:lnTo>
                  <a:pt x="15483" y="21192"/>
                </a:lnTo>
                <a:lnTo>
                  <a:pt x="21275" y="19860"/>
                </a:lnTo>
                <a:lnTo>
                  <a:pt x="25054" y="18455"/>
                </a:lnTo>
                <a:lnTo>
                  <a:pt x="28955" y="9930"/>
                </a:lnTo>
                <a:lnTo>
                  <a:pt x="26974" y="5632"/>
                </a:lnTo>
                <a:lnTo>
                  <a:pt x="25054" y="2892"/>
                </a:lnTo>
                <a:lnTo>
                  <a:pt x="21275" y="1441"/>
                </a:lnTo>
                <a:lnTo>
                  <a:pt x="15483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48405" y="603235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928"/>
                </a:moveTo>
                <a:lnTo>
                  <a:pt x="1934" y="5630"/>
                </a:lnTo>
                <a:lnTo>
                  <a:pt x="5802" y="2891"/>
                </a:lnTo>
                <a:lnTo>
                  <a:pt x="9600" y="1439"/>
                </a:lnTo>
                <a:lnTo>
                  <a:pt x="15473" y="0"/>
                </a:lnTo>
                <a:lnTo>
                  <a:pt x="21275" y="1439"/>
                </a:lnTo>
                <a:lnTo>
                  <a:pt x="25073" y="2891"/>
                </a:lnTo>
                <a:lnTo>
                  <a:pt x="26972" y="5630"/>
                </a:lnTo>
                <a:lnTo>
                  <a:pt x="28941" y="9928"/>
                </a:lnTo>
                <a:lnTo>
                  <a:pt x="25073" y="18452"/>
                </a:lnTo>
                <a:lnTo>
                  <a:pt x="21275" y="19858"/>
                </a:lnTo>
                <a:lnTo>
                  <a:pt x="15473" y="21192"/>
                </a:lnTo>
                <a:lnTo>
                  <a:pt x="9600" y="19858"/>
                </a:lnTo>
                <a:lnTo>
                  <a:pt x="5802" y="18452"/>
                </a:lnTo>
                <a:lnTo>
                  <a:pt x="1934" y="14155"/>
                </a:lnTo>
                <a:lnTo>
                  <a:pt x="0" y="9928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59050" y="3070098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19">
                <a:moveTo>
                  <a:pt x="13533" y="0"/>
                </a:moveTo>
                <a:lnTo>
                  <a:pt x="7772" y="1402"/>
                </a:lnTo>
                <a:lnTo>
                  <a:pt x="3901" y="2834"/>
                </a:lnTo>
                <a:lnTo>
                  <a:pt x="1981" y="5699"/>
                </a:lnTo>
                <a:lnTo>
                  <a:pt x="0" y="9905"/>
                </a:lnTo>
                <a:lnTo>
                  <a:pt x="1981" y="14173"/>
                </a:lnTo>
                <a:lnTo>
                  <a:pt x="3901" y="16946"/>
                </a:lnTo>
                <a:lnTo>
                  <a:pt x="7772" y="18409"/>
                </a:lnTo>
                <a:lnTo>
                  <a:pt x="13533" y="19842"/>
                </a:lnTo>
                <a:lnTo>
                  <a:pt x="25054" y="16946"/>
                </a:lnTo>
                <a:lnTo>
                  <a:pt x="27035" y="14173"/>
                </a:lnTo>
                <a:lnTo>
                  <a:pt x="29016" y="9905"/>
                </a:lnTo>
                <a:lnTo>
                  <a:pt x="27035" y="5699"/>
                </a:lnTo>
                <a:lnTo>
                  <a:pt x="25054" y="2834"/>
                </a:lnTo>
                <a:lnTo>
                  <a:pt x="13533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59083" y="3070087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19">
                <a:moveTo>
                  <a:pt x="0" y="9930"/>
                </a:moveTo>
                <a:lnTo>
                  <a:pt x="1969" y="5700"/>
                </a:lnTo>
                <a:lnTo>
                  <a:pt x="3868" y="2837"/>
                </a:lnTo>
                <a:lnTo>
                  <a:pt x="7771" y="1392"/>
                </a:lnTo>
                <a:lnTo>
                  <a:pt x="13539" y="0"/>
                </a:lnTo>
                <a:lnTo>
                  <a:pt x="25038" y="2837"/>
                </a:lnTo>
                <a:lnTo>
                  <a:pt x="27007" y="5700"/>
                </a:lnTo>
                <a:lnTo>
                  <a:pt x="28977" y="9930"/>
                </a:lnTo>
                <a:lnTo>
                  <a:pt x="27007" y="14186"/>
                </a:lnTo>
                <a:lnTo>
                  <a:pt x="25038" y="16972"/>
                </a:lnTo>
                <a:lnTo>
                  <a:pt x="13539" y="19861"/>
                </a:lnTo>
                <a:lnTo>
                  <a:pt x="7771" y="18416"/>
                </a:lnTo>
                <a:lnTo>
                  <a:pt x="3868" y="16972"/>
                </a:lnTo>
                <a:lnTo>
                  <a:pt x="1969" y="14186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55022" y="366912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472" y="0"/>
                </a:moveTo>
                <a:lnTo>
                  <a:pt x="7680" y="1310"/>
                </a:lnTo>
                <a:lnTo>
                  <a:pt x="3779" y="2773"/>
                </a:lnTo>
                <a:lnTo>
                  <a:pt x="1798" y="5608"/>
                </a:lnTo>
                <a:lnTo>
                  <a:pt x="0" y="9845"/>
                </a:lnTo>
                <a:lnTo>
                  <a:pt x="3779" y="18318"/>
                </a:lnTo>
                <a:lnTo>
                  <a:pt x="7680" y="19720"/>
                </a:lnTo>
                <a:lnTo>
                  <a:pt x="13472" y="21183"/>
                </a:lnTo>
                <a:lnTo>
                  <a:pt x="25054" y="18318"/>
                </a:lnTo>
                <a:lnTo>
                  <a:pt x="28834" y="9845"/>
                </a:lnTo>
                <a:lnTo>
                  <a:pt x="26852" y="5608"/>
                </a:lnTo>
                <a:lnTo>
                  <a:pt x="25054" y="2773"/>
                </a:lnTo>
                <a:lnTo>
                  <a:pt x="13472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55027" y="366912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853"/>
                </a:moveTo>
                <a:lnTo>
                  <a:pt x="1793" y="5623"/>
                </a:lnTo>
                <a:lnTo>
                  <a:pt x="3797" y="2759"/>
                </a:lnTo>
                <a:lnTo>
                  <a:pt x="7666" y="1315"/>
                </a:lnTo>
                <a:lnTo>
                  <a:pt x="13468" y="0"/>
                </a:lnTo>
                <a:lnTo>
                  <a:pt x="25038" y="2759"/>
                </a:lnTo>
                <a:lnTo>
                  <a:pt x="26867" y="5623"/>
                </a:lnTo>
                <a:lnTo>
                  <a:pt x="28836" y="9853"/>
                </a:lnTo>
                <a:lnTo>
                  <a:pt x="25038" y="18339"/>
                </a:lnTo>
                <a:lnTo>
                  <a:pt x="13468" y="21176"/>
                </a:lnTo>
                <a:lnTo>
                  <a:pt x="7666" y="19732"/>
                </a:lnTo>
                <a:lnTo>
                  <a:pt x="3797" y="18339"/>
                </a:lnTo>
                <a:lnTo>
                  <a:pt x="0" y="9853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91629" y="3761140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533" y="0"/>
                </a:moveTo>
                <a:lnTo>
                  <a:pt x="7680" y="1402"/>
                </a:lnTo>
                <a:lnTo>
                  <a:pt x="3779" y="2865"/>
                </a:lnTo>
                <a:lnTo>
                  <a:pt x="1981" y="5638"/>
                </a:lnTo>
                <a:lnTo>
                  <a:pt x="0" y="9936"/>
                </a:lnTo>
                <a:lnTo>
                  <a:pt x="1981" y="14112"/>
                </a:lnTo>
                <a:lnTo>
                  <a:pt x="3779" y="16977"/>
                </a:lnTo>
                <a:lnTo>
                  <a:pt x="7680" y="19811"/>
                </a:lnTo>
                <a:lnTo>
                  <a:pt x="13533" y="21183"/>
                </a:lnTo>
                <a:lnTo>
                  <a:pt x="19232" y="19811"/>
                </a:lnTo>
                <a:lnTo>
                  <a:pt x="23134" y="16977"/>
                </a:lnTo>
                <a:lnTo>
                  <a:pt x="25115" y="14112"/>
                </a:lnTo>
                <a:lnTo>
                  <a:pt x="27035" y="9936"/>
                </a:lnTo>
                <a:lnTo>
                  <a:pt x="25115" y="5638"/>
                </a:lnTo>
                <a:lnTo>
                  <a:pt x="23134" y="2865"/>
                </a:lnTo>
                <a:lnTo>
                  <a:pt x="19232" y="1402"/>
                </a:lnTo>
                <a:lnTo>
                  <a:pt x="13533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91635" y="3761127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9930"/>
                </a:moveTo>
                <a:lnTo>
                  <a:pt x="1969" y="5648"/>
                </a:lnTo>
                <a:lnTo>
                  <a:pt x="3797" y="2863"/>
                </a:lnTo>
                <a:lnTo>
                  <a:pt x="7666" y="1418"/>
                </a:lnTo>
                <a:lnTo>
                  <a:pt x="13539" y="0"/>
                </a:lnTo>
                <a:lnTo>
                  <a:pt x="19235" y="1418"/>
                </a:lnTo>
                <a:lnTo>
                  <a:pt x="23139" y="2863"/>
                </a:lnTo>
                <a:lnTo>
                  <a:pt x="25108" y="5648"/>
                </a:lnTo>
                <a:lnTo>
                  <a:pt x="27042" y="9930"/>
                </a:lnTo>
                <a:lnTo>
                  <a:pt x="25108" y="14134"/>
                </a:lnTo>
                <a:lnTo>
                  <a:pt x="23139" y="16998"/>
                </a:lnTo>
                <a:lnTo>
                  <a:pt x="19235" y="19835"/>
                </a:lnTo>
                <a:lnTo>
                  <a:pt x="13539" y="21202"/>
                </a:lnTo>
                <a:lnTo>
                  <a:pt x="7666" y="19835"/>
                </a:lnTo>
                <a:lnTo>
                  <a:pt x="3797" y="16998"/>
                </a:lnTo>
                <a:lnTo>
                  <a:pt x="1969" y="14134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92775" y="599696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802" y="1405"/>
                </a:lnTo>
                <a:lnTo>
                  <a:pt x="3901" y="4261"/>
                </a:lnTo>
                <a:lnTo>
                  <a:pt x="1981" y="7034"/>
                </a:lnTo>
                <a:lnTo>
                  <a:pt x="0" y="11335"/>
                </a:lnTo>
                <a:lnTo>
                  <a:pt x="1981" y="15560"/>
                </a:lnTo>
                <a:lnTo>
                  <a:pt x="3901" y="18419"/>
                </a:lnTo>
                <a:lnTo>
                  <a:pt x="7802" y="19824"/>
                </a:lnTo>
                <a:lnTo>
                  <a:pt x="13502" y="21262"/>
                </a:lnTo>
                <a:lnTo>
                  <a:pt x="25054" y="18419"/>
                </a:lnTo>
                <a:lnTo>
                  <a:pt x="27035" y="15560"/>
                </a:lnTo>
                <a:lnTo>
                  <a:pt x="28955" y="11335"/>
                </a:lnTo>
                <a:lnTo>
                  <a:pt x="27035" y="7034"/>
                </a:lnTo>
                <a:lnTo>
                  <a:pt x="25054" y="4261"/>
                </a:lnTo>
                <a:lnTo>
                  <a:pt x="19354" y="1405"/>
                </a:lnTo>
                <a:lnTo>
                  <a:pt x="13502" y="0"/>
                </a:lnTo>
                <a:close/>
              </a:path>
            </a:pathLst>
          </a:custGeom>
          <a:solidFill>
            <a:srgbClr val="32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92777" y="599696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33"/>
                </a:moveTo>
                <a:lnTo>
                  <a:pt x="2004" y="7036"/>
                </a:lnTo>
                <a:lnTo>
                  <a:pt x="3903" y="4263"/>
                </a:lnTo>
                <a:lnTo>
                  <a:pt x="7806" y="1405"/>
                </a:lnTo>
                <a:lnTo>
                  <a:pt x="13503" y="0"/>
                </a:lnTo>
                <a:lnTo>
                  <a:pt x="19376" y="1405"/>
                </a:lnTo>
                <a:lnTo>
                  <a:pt x="25073" y="4263"/>
                </a:lnTo>
                <a:lnTo>
                  <a:pt x="27042" y="7036"/>
                </a:lnTo>
                <a:lnTo>
                  <a:pt x="28941" y="11333"/>
                </a:lnTo>
                <a:lnTo>
                  <a:pt x="27042" y="15561"/>
                </a:lnTo>
                <a:lnTo>
                  <a:pt x="25073" y="18419"/>
                </a:lnTo>
                <a:lnTo>
                  <a:pt x="13503" y="21264"/>
                </a:lnTo>
                <a:lnTo>
                  <a:pt x="7806" y="19825"/>
                </a:lnTo>
                <a:lnTo>
                  <a:pt x="3903" y="18419"/>
                </a:lnTo>
                <a:lnTo>
                  <a:pt x="2004" y="15561"/>
                </a:lnTo>
                <a:lnTo>
                  <a:pt x="0" y="11333"/>
                </a:lnTo>
                <a:close/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61205" y="603430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452"/>
                </a:lnTo>
              </a:path>
            </a:pathLst>
          </a:custGeom>
          <a:ln w="3714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67008" y="6035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97" y="1439"/>
                </a:lnTo>
              </a:path>
            </a:pathLst>
          </a:custGeom>
          <a:ln w="364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70805" y="6037194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739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72740" y="603993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297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70805" y="604423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0"/>
                </a:moveTo>
                <a:lnTo>
                  <a:pt x="0" y="852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67008" y="6052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97" y="0"/>
                </a:moveTo>
                <a:lnTo>
                  <a:pt x="0" y="1405"/>
                </a:lnTo>
              </a:path>
            </a:pathLst>
          </a:custGeom>
          <a:ln w="365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61205" y="605416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0"/>
                </a:moveTo>
                <a:lnTo>
                  <a:pt x="0" y="1333"/>
                </a:lnTo>
              </a:path>
            </a:pathLst>
          </a:custGeom>
          <a:ln w="372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55333" y="605416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1333"/>
                </a:moveTo>
                <a:lnTo>
                  <a:pt x="0" y="0"/>
                </a:lnTo>
              </a:path>
            </a:pathLst>
          </a:custGeom>
          <a:ln w="3724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51570" y="6052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1405"/>
                </a:moveTo>
                <a:lnTo>
                  <a:pt x="0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47666" y="60484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903" y="4297"/>
                </a:moveTo>
                <a:lnTo>
                  <a:pt x="0" y="0"/>
                </a:lnTo>
              </a:path>
            </a:pathLst>
          </a:custGeom>
          <a:ln w="322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45767" y="604423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27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45767" y="60399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7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47666" y="6037194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739"/>
                </a:moveTo>
                <a:lnTo>
                  <a:pt x="3903" y="0"/>
                </a:lnTo>
              </a:path>
            </a:pathLst>
          </a:custGeom>
          <a:ln w="3441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51570" y="60357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1439"/>
                </a:moveTo>
                <a:lnTo>
                  <a:pt x="3762" y="0"/>
                </a:lnTo>
              </a:path>
            </a:pathLst>
          </a:custGeom>
          <a:ln w="364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55333" y="603430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52"/>
                </a:moveTo>
                <a:lnTo>
                  <a:pt x="5872" y="0"/>
                </a:lnTo>
              </a:path>
            </a:pathLst>
          </a:custGeom>
          <a:ln w="371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69950" y="3072047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34" y="2837"/>
                </a:lnTo>
              </a:path>
            </a:pathLst>
          </a:custGeom>
          <a:ln w="3716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81484" y="30748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863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183418" y="307774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0" y="0"/>
                </a:moveTo>
                <a:lnTo>
                  <a:pt x="1969" y="423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83418" y="30819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969" y="0"/>
                </a:moveTo>
                <a:lnTo>
                  <a:pt x="0" y="4281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81484" y="308626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73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69950" y="308899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34" y="0"/>
                </a:moveTo>
                <a:lnTo>
                  <a:pt x="0" y="2914"/>
                </a:lnTo>
              </a:path>
            </a:pathLst>
          </a:custGeom>
          <a:ln w="371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64183" y="309043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767" y="1470"/>
                </a:moveTo>
                <a:lnTo>
                  <a:pt x="0" y="0"/>
                </a:lnTo>
              </a:path>
            </a:pathLst>
          </a:custGeom>
          <a:ln w="371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60314" y="308899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3868" y="1444"/>
                </a:moveTo>
                <a:lnTo>
                  <a:pt x="0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158380" y="308626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2734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56411" y="30819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969" y="4281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56411" y="307774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0" y="4230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58380" y="30748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63"/>
                </a:moveTo>
                <a:lnTo>
                  <a:pt x="1934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60314" y="307344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444"/>
                </a:moveTo>
                <a:lnTo>
                  <a:pt x="3868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64183" y="307204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0" y="1392"/>
                </a:moveTo>
                <a:lnTo>
                  <a:pt x="5767" y="0"/>
                </a:lnTo>
              </a:path>
            </a:pathLst>
          </a:custGeom>
          <a:ln w="3718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65858" y="367105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34" y="2785"/>
                </a:lnTo>
              </a:path>
            </a:pathLst>
          </a:custGeom>
          <a:ln w="3718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77392" y="367384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98" y="2863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79291" y="367670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0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77392" y="368090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3797" y="0"/>
                </a:moveTo>
                <a:lnTo>
                  <a:pt x="0" y="8486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65858" y="368939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34" y="0"/>
                </a:moveTo>
                <a:lnTo>
                  <a:pt x="0" y="2863"/>
                </a:lnTo>
              </a:path>
            </a:pathLst>
          </a:custGeom>
          <a:ln w="371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60021" y="36908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1418"/>
                </a:moveTo>
                <a:lnTo>
                  <a:pt x="0" y="0"/>
                </a:lnTo>
              </a:path>
            </a:pathLst>
          </a:custGeom>
          <a:ln w="37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56152" y="368939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44"/>
                </a:moveTo>
                <a:lnTo>
                  <a:pt x="0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52354" y="3680909"/>
            <a:ext cx="3810" cy="8890"/>
          </a:xfrm>
          <a:custGeom>
            <a:avLst/>
            <a:gdLst/>
            <a:ahLst/>
            <a:cxnLst/>
            <a:rect l="l" t="t" r="r" b="b"/>
            <a:pathLst>
              <a:path w="3809" h="8889">
                <a:moveTo>
                  <a:pt x="3797" y="8486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52354" y="367670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04"/>
                </a:moveTo>
                <a:lnTo>
                  <a:pt x="1793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54147" y="367384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63"/>
                </a:moveTo>
                <a:lnTo>
                  <a:pt x="2004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56152" y="36723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868" y="0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60021" y="367105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41"/>
                </a:moveTo>
                <a:lnTo>
                  <a:pt x="5837" y="0"/>
                </a:lnTo>
              </a:path>
            </a:pathLst>
          </a:custGeom>
          <a:ln w="372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102501" y="376311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32" y="1392"/>
                </a:lnTo>
              </a:path>
            </a:pathLst>
          </a:custGeom>
          <a:ln w="37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108233" y="376450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868" y="1444"/>
                </a:lnTo>
              </a:path>
            </a:pathLst>
          </a:custGeom>
          <a:ln w="3650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12102" y="376595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759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114071" y="376871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333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114071" y="377304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178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112102" y="3777222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37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108233" y="378005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863"/>
                </a:lnTo>
              </a:path>
            </a:pathLst>
          </a:custGeom>
          <a:ln w="34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102501" y="378292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0"/>
                </a:moveTo>
                <a:lnTo>
                  <a:pt x="0" y="1367"/>
                </a:lnTo>
              </a:path>
            </a:pathLst>
          </a:custGeom>
          <a:ln w="3719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096664" y="378292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1367"/>
                </a:moveTo>
                <a:lnTo>
                  <a:pt x="0" y="0"/>
                </a:lnTo>
              </a:path>
            </a:pathLst>
          </a:custGeom>
          <a:ln w="3721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092760" y="378005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63"/>
                </a:moveTo>
                <a:lnTo>
                  <a:pt x="0" y="0"/>
                </a:lnTo>
              </a:path>
            </a:pathLst>
          </a:custGeom>
          <a:ln w="342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090932" y="377722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2837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88962" y="377304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178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88962" y="376871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33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090932" y="376595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759"/>
                </a:moveTo>
                <a:lnTo>
                  <a:pt x="1828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92760" y="376450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03" y="0"/>
                </a:lnTo>
              </a:path>
            </a:pathLst>
          </a:custGeom>
          <a:ln w="365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096664" y="376311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92"/>
                </a:moveTo>
                <a:lnTo>
                  <a:pt x="5837" y="0"/>
                </a:lnTo>
              </a:path>
            </a:pathLst>
          </a:custGeom>
          <a:ln w="3719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03679" y="599891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416"/>
                </a:lnTo>
              </a:path>
            </a:pathLst>
          </a:custGeom>
          <a:ln w="3717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09481" y="6000332"/>
            <a:ext cx="5715" cy="3175"/>
          </a:xfrm>
          <a:custGeom>
            <a:avLst/>
            <a:gdLst/>
            <a:ahLst/>
            <a:cxnLst/>
            <a:rect l="l" t="t" r="r" b="b"/>
            <a:pathLst>
              <a:path w="5715" h="3175">
                <a:moveTo>
                  <a:pt x="0" y="0"/>
                </a:moveTo>
                <a:lnTo>
                  <a:pt x="5696" y="2847"/>
                </a:lnTo>
              </a:path>
            </a:pathLst>
          </a:custGeom>
          <a:ln w="3572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15178" y="600318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772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517148" y="600595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31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17148" y="601026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14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15178" y="601447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503679" y="601733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499" y="0"/>
                </a:moveTo>
                <a:lnTo>
                  <a:pt x="0" y="2857"/>
                </a:lnTo>
              </a:path>
            </a:pathLst>
          </a:custGeom>
          <a:ln w="371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97912" y="601874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1452"/>
                </a:moveTo>
                <a:lnTo>
                  <a:pt x="0" y="0"/>
                </a:lnTo>
              </a:path>
            </a:pathLst>
          </a:custGeom>
          <a:ln w="3713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494008" y="601733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05"/>
                </a:moveTo>
                <a:lnTo>
                  <a:pt x="0" y="0"/>
                </a:lnTo>
              </a:path>
            </a:pathLst>
          </a:custGeom>
          <a:ln w="3658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492109" y="601447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490140" y="601026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14"/>
                </a:moveTo>
                <a:lnTo>
                  <a:pt x="0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90140" y="600595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310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92109" y="600318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772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494008" y="6000332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847"/>
                </a:moveTo>
                <a:lnTo>
                  <a:pt x="3903" y="0"/>
                </a:lnTo>
              </a:path>
            </a:pathLst>
          </a:custGeom>
          <a:ln w="3424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497912" y="599891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16"/>
                </a:moveTo>
                <a:lnTo>
                  <a:pt x="5767" y="0"/>
                </a:lnTo>
              </a:path>
            </a:pathLst>
          </a:custGeom>
          <a:ln w="3716">
            <a:solidFill>
              <a:srgbClr val="32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112038" y="545040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772" y="1441"/>
                </a:lnTo>
                <a:lnTo>
                  <a:pt x="3901" y="2776"/>
                </a:lnTo>
                <a:lnTo>
                  <a:pt x="1920" y="5620"/>
                </a:lnTo>
                <a:lnTo>
                  <a:pt x="0" y="9930"/>
                </a:lnTo>
                <a:lnTo>
                  <a:pt x="3901" y="18406"/>
                </a:lnTo>
                <a:lnTo>
                  <a:pt x="7772" y="19860"/>
                </a:lnTo>
                <a:lnTo>
                  <a:pt x="13502" y="21183"/>
                </a:lnTo>
                <a:lnTo>
                  <a:pt x="25054" y="18406"/>
                </a:lnTo>
                <a:lnTo>
                  <a:pt x="28955" y="9930"/>
                </a:lnTo>
                <a:lnTo>
                  <a:pt x="27035" y="5620"/>
                </a:lnTo>
                <a:lnTo>
                  <a:pt x="25054" y="2776"/>
                </a:lnTo>
                <a:lnTo>
                  <a:pt x="13502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112056" y="5450407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930"/>
                </a:moveTo>
                <a:lnTo>
                  <a:pt x="1934" y="5620"/>
                </a:lnTo>
                <a:lnTo>
                  <a:pt x="3903" y="2775"/>
                </a:lnTo>
                <a:lnTo>
                  <a:pt x="7771" y="1441"/>
                </a:lnTo>
                <a:lnTo>
                  <a:pt x="13468" y="0"/>
                </a:lnTo>
                <a:lnTo>
                  <a:pt x="25038" y="2775"/>
                </a:lnTo>
                <a:lnTo>
                  <a:pt x="27042" y="5620"/>
                </a:lnTo>
                <a:lnTo>
                  <a:pt x="28941" y="9930"/>
                </a:lnTo>
                <a:lnTo>
                  <a:pt x="25038" y="18406"/>
                </a:lnTo>
                <a:lnTo>
                  <a:pt x="13468" y="21181"/>
                </a:lnTo>
                <a:lnTo>
                  <a:pt x="7771" y="19861"/>
                </a:lnTo>
                <a:lnTo>
                  <a:pt x="3903" y="18406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99246" y="5451847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300" y="0"/>
                </a:moveTo>
                <a:lnTo>
                  <a:pt x="9601" y="1335"/>
                </a:lnTo>
                <a:lnTo>
                  <a:pt x="5699" y="2737"/>
                </a:lnTo>
                <a:lnTo>
                  <a:pt x="1828" y="5632"/>
                </a:lnTo>
                <a:lnTo>
                  <a:pt x="0" y="9930"/>
                </a:lnTo>
                <a:lnTo>
                  <a:pt x="1828" y="14121"/>
                </a:lnTo>
                <a:lnTo>
                  <a:pt x="5699" y="16965"/>
                </a:lnTo>
                <a:lnTo>
                  <a:pt x="9601" y="18419"/>
                </a:lnTo>
                <a:lnTo>
                  <a:pt x="15300" y="19741"/>
                </a:lnTo>
                <a:lnTo>
                  <a:pt x="21153" y="18419"/>
                </a:lnTo>
                <a:lnTo>
                  <a:pt x="25054" y="16965"/>
                </a:lnTo>
                <a:lnTo>
                  <a:pt x="26974" y="14121"/>
                </a:lnTo>
                <a:lnTo>
                  <a:pt x="28834" y="9930"/>
                </a:lnTo>
                <a:lnTo>
                  <a:pt x="26974" y="5632"/>
                </a:lnTo>
                <a:lnTo>
                  <a:pt x="25054" y="2737"/>
                </a:lnTo>
                <a:lnTo>
                  <a:pt x="21153" y="1335"/>
                </a:lnTo>
                <a:lnTo>
                  <a:pt x="15300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99246" y="5451849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28"/>
                </a:moveTo>
                <a:lnTo>
                  <a:pt x="1828" y="5630"/>
                </a:lnTo>
                <a:lnTo>
                  <a:pt x="5696" y="2736"/>
                </a:lnTo>
                <a:lnTo>
                  <a:pt x="9600" y="1333"/>
                </a:lnTo>
                <a:lnTo>
                  <a:pt x="15297" y="0"/>
                </a:lnTo>
                <a:lnTo>
                  <a:pt x="21170" y="1333"/>
                </a:lnTo>
                <a:lnTo>
                  <a:pt x="25038" y="2736"/>
                </a:lnTo>
                <a:lnTo>
                  <a:pt x="26972" y="5630"/>
                </a:lnTo>
                <a:lnTo>
                  <a:pt x="28836" y="9928"/>
                </a:lnTo>
                <a:lnTo>
                  <a:pt x="26972" y="14119"/>
                </a:lnTo>
                <a:lnTo>
                  <a:pt x="25038" y="16964"/>
                </a:lnTo>
                <a:lnTo>
                  <a:pt x="21170" y="18419"/>
                </a:lnTo>
                <a:lnTo>
                  <a:pt x="15297" y="19739"/>
                </a:lnTo>
                <a:lnTo>
                  <a:pt x="9600" y="18419"/>
                </a:lnTo>
                <a:lnTo>
                  <a:pt x="5696" y="16964"/>
                </a:lnTo>
                <a:lnTo>
                  <a:pt x="1828" y="14119"/>
                </a:lnTo>
                <a:lnTo>
                  <a:pt x="0" y="9928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90854" y="417461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33" y="0"/>
                </a:moveTo>
                <a:lnTo>
                  <a:pt x="7680" y="1331"/>
                </a:lnTo>
                <a:lnTo>
                  <a:pt x="3779" y="2785"/>
                </a:lnTo>
                <a:lnTo>
                  <a:pt x="0" y="11262"/>
                </a:lnTo>
                <a:lnTo>
                  <a:pt x="1859" y="15560"/>
                </a:lnTo>
                <a:lnTo>
                  <a:pt x="3779" y="18336"/>
                </a:lnTo>
                <a:lnTo>
                  <a:pt x="7680" y="19751"/>
                </a:lnTo>
                <a:lnTo>
                  <a:pt x="13533" y="21192"/>
                </a:lnTo>
                <a:lnTo>
                  <a:pt x="19232" y="19751"/>
                </a:lnTo>
                <a:lnTo>
                  <a:pt x="23134" y="18336"/>
                </a:lnTo>
                <a:lnTo>
                  <a:pt x="27035" y="15560"/>
                </a:lnTo>
                <a:lnTo>
                  <a:pt x="28834" y="11262"/>
                </a:lnTo>
                <a:lnTo>
                  <a:pt x="27035" y="7083"/>
                </a:lnTo>
                <a:lnTo>
                  <a:pt x="23134" y="2785"/>
                </a:lnTo>
                <a:lnTo>
                  <a:pt x="19232" y="1331"/>
                </a:lnTo>
                <a:lnTo>
                  <a:pt x="13533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90878" y="417462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11246"/>
                </a:moveTo>
                <a:lnTo>
                  <a:pt x="3762" y="2785"/>
                </a:lnTo>
                <a:lnTo>
                  <a:pt x="7666" y="1315"/>
                </a:lnTo>
                <a:lnTo>
                  <a:pt x="13503" y="0"/>
                </a:lnTo>
                <a:lnTo>
                  <a:pt x="19235" y="1315"/>
                </a:lnTo>
                <a:lnTo>
                  <a:pt x="23104" y="2785"/>
                </a:lnTo>
                <a:lnTo>
                  <a:pt x="27007" y="7067"/>
                </a:lnTo>
                <a:lnTo>
                  <a:pt x="28836" y="11246"/>
                </a:lnTo>
                <a:lnTo>
                  <a:pt x="27007" y="15553"/>
                </a:lnTo>
                <a:lnTo>
                  <a:pt x="23104" y="18339"/>
                </a:lnTo>
                <a:lnTo>
                  <a:pt x="19235" y="19732"/>
                </a:lnTo>
                <a:lnTo>
                  <a:pt x="13503" y="21176"/>
                </a:lnTo>
                <a:lnTo>
                  <a:pt x="7666" y="19732"/>
                </a:lnTo>
                <a:lnTo>
                  <a:pt x="3762" y="18339"/>
                </a:lnTo>
                <a:lnTo>
                  <a:pt x="1863" y="15553"/>
                </a:lnTo>
                <a:lnTo>
                  <a:pt x="0" y="11246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15970" y="404145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472" y="0"/>
                </a:moveTo>
                <a:lnTo>
                  <a:pt x="7680" y="1453"/>
                </a:lnTo>
                <a:lnTo>
                  <a:pt x="3718" y="2859"/>
                </a:lnTo>
                <a:lnTo>
                  <a:pt x="1920" y="5751"/>
                </a:lnTo>
                <a:lnTo>
                  <a:pt x="0" y="9930"/>
                </a:lnTo>
                <a:lnTo>
                  <a:pt x="1920" y="14228"/>
                </a:lnTo>
                <a:lnTo>
                  <a:pt x="3718" y="17016"/>
                </a:lnTo>
                <a:lnTo>
                  <a:pt x="7680" y="19860"/>
                </a:lnTo>
                <a:lnTo>
                  <a:pt x="13472" y="21314"/>
                </a:lnTo>
                <a:lnTo>
                  <a:pt x="19171" y="21314"/>
                </a:lnTo>
                <a:lnTo>
                  <a:pt x="23134" y="18419"/>
                </a:lnTo>
                <a:lnTo>
                  <a:pt x="27035" y="17016"/>
                </a:lnTo>
                <a:lnTo>
                  <a:pt x="28834" y="12789"/>
                </a:lnTo>
                <a:lnTo>
                  <a:pt x="28834" y="9930"/>
                </a:lnTo>
                <a:lnTo>
                  <a:pt x="27035" y="5751"/>
                </a:lnTo>
                <a:lnTo>
                  <a:pt x="25054" y="2859"/>
                </a:lnTo>
                <a:lnTo>
                  <a:pt x="13472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615987" y="404145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898" y="5752"/>
                </a:lnTo>
                <a:lnTo>
                  <a:pt x="3727" y="2863"/>
                </a:lnTo>
                <a:lnTo>
                  <a:pt x="7666" y="1470"/>
                </a:lnTo>
                <a:lnTo>
                  <a:pt x="13468" y="0"/>
                </a:lnTo>
                <a:lnTo>
                  <a:pt x="25038" y="2863"/>
                </a:lnTo>
                <a:lnTo>
                  <a:pt x="27007" y="5752"/>
                </a:lnTo>
                <a:lnTo>
                  <a:pt x="28836" y="9930"/>
                </a:lnTo>
                <a:lnTo>
                  <a:pt x="28836" y="12793"/>
                </a:lnTo>
                <a:lnTo>
                  <a:pt x="27007" y="17023"/>
                </a:lnTo>
                <a:lnTo>
                  <a:pt x="23104" y="18416"/>
                </a:lnTo>
                <a:lnTo>
                  <a:pt x="19165" y="21305"/>
                </a:lnTo>
                <a:lnTo>
                  <a:pt x="13468" y="21305"/>
                </a:lnTo>
                <a:lnTo>
                  <a:pt x="7666" y="19861"/>
                </a:lnTo>
                <a:lnTo>
                  <a:pt x="3727" y="17023"/>
                </a:lnTo>
                <a:lnTo>
                  <a:pt x="1898" y="14238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24889" y="3462375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02" y="0"/>
                </a:moveTo>
                <a:lnTo>
                  <a:pt x="7680" y="1432"/>
                </a:lnTo>
                <a:lnTo>
                  <a:pt x="3901" y="2773"/>
                </a:lnTo>
                <a:lnTo>
                  <a:pt x="1920" y="5638"/>
                </a:lnTo>
                <a:lnTo>
                  <a:pt x="0" y="9936"/>
                </a:lnTo>
                <a:lnTo>
                  <a:pt x="1920" y="14112"/>
                </a:lnTo>
                <a:lnTo>
                  <a:pt x="3901" y="17007"/>
                </a:lnTo>
                <a:lnTo>
                  <a:pt x="7680" y="19751"/>
                </a:lnTo>
                <a:lnTo>
                  <a:pt x="13502" y="21183"/>
                </a:lnTo>
                <a:lnTo>
                  <a:pt x="19202" y="21183"/>
                </a:lnTo>
                <a:lnTo>
                  <a:pt x="23134" y="18409"/>
                </a:lnTo>
                <a:lnTo>
                  <a:pt x="27035" y="17007"/>
                </a:lnTo>
                <a:lnTo>
                  <a:pt x="28955" y="12710"/>
                </a:lnTo>
                <a:lnTo>
                  <a:pt x="28955" y="9936"/>
                </a:lnTo>
                <a:lnTo>
                  <a:pt x="27035" y="5638"/>
                </a:lnTo>
                <a:lnTo>
                  <a:pt x="25054" y="2773"/>
                </a:lnTo>
                <a:lnTo>
                  <a:pt x="13502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024900" y="346238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934" y="5623"/>
                </a:lnTo>
                <a:lnTo>
                  <a:pt x="3903" y="2759"/>
                </a:lnTo>
                <a:lnTo>
                  <a:pt x="7666" y="1418"/>
                </a:lnTo>
                <a:lnTo>
                  <a:pt x="13503" y="0"/>
                </a:lnTo>
                <a:lnTo>
                  <a:pt x="25038" y="2759"/>
                </a:lnTo>
                <a:lnTo>
                  <a:pt x="27042" y="5623"/>
                </a:lnTo>
                <a:lnTo>
                  <a:pt x="28941" y="9930"/>
                </a:lnTo>
                <a:lnTo>
                  <a:pt x="28941" y="12690"/>
                </a:lnTo>
                <a:lnTo>
                  <a:pt x="27042" y="16998"/>
                </a:lnTo>
                <a:lnTo>
                  <a:pt x="23139" y="18390"/>
                </a:lnTo>
                <a:lnTo>
                  <a:pt x="19200" y="21176"/>
                </a:lnTo>
                <a:lnTo>
                  <a:pt x="13503" y="21176"/>
                </a:lnTo>
                <a:lnTo>
                  <a:pt x="7666" y="19732"/>
                </a:lnTo>
                <a:lnTo>
                  <a:pt x="3903" y="16998"/>
                </a:lnTo>
                <a:lnTo>
                  <a:pt x="1934" y="1410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951616" y="447902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380" y="0"/>
                </a:moveTo>
                <a:lnTo>
                  <a:pt x="7650" y="1405"/>
                </a:lnTo>
                <a:lnTo>
                  <a:pt x="3779" y="2859"/>
                </a:lnTo>
                <a:lnTo>
                  <a:pt x="1798" y="5632"/>
                </a:lnTo>
                <a:lnTo>
                  <a:pt x="0" y="9893"/>
                </a:lnTo>
                <a:lnTo>
                  <a:pt x="1798" y="14109"/>
                </a:lnTo>
                <a:lnTo>
                  <a:pt x="3779" y="16965"/>
                </a:lnTo>
                <a:lnTo>
                  <a:pt x="7650" y="19824"/>
                </a:lnTo>
                <a:lnTo>
                  <a:pt x="13380" y="21265"/>
                </a:lnTo>
                <a:lnTo>
                  <a:pt x="19232" y="19824"/>
                </a:lnTo>
                <a:lnTo>
                  <a:pt x="26913" y="14109"/>
                </a:lnTo>
                <a:lnTo>
                  <a:pt x="28834" y="9893"/>
                </a:lnTo>
                <a:lnTo>
                  <a:pt x="26913" y="5632"/>
                </a:lnTo>
                <a:lnTo>
                  <a:pt x="23103" y="2859"/>
                </a:lnTo>
                <a:lnTo>
                  <a:pt x="19232" y="1405"/>
                </a:lnTo>
                <a:lnTo>
                  <a:pt x="13380" y="0"/>
                </a:lnTo>
                <a:close/>
              </a:path>
            </a:pathLst>
          </a:custGeom>
          <a:solidFill>
            <a:srgbClr val="00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951614" y="447902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894"/>
                </a:moveTo>
                <a:lnTo>
                  <a:pt x="1828" y="5630"/>
                </a:lnTo>
                <a:lnTo>
                  <a:pt x="3797" y="2857"/>
                </a:lnTo>
                <a:lnTo>
                  <a:pt x="7666" y="1403"/>
                </a:lnTo>
                <a:lnTo>
                  <a:pt x="13363" y="0"/>
                </a:lnTo>
                <a:lnTo>
                  <a:pt x="19235" y="1403"/>
                </a:lnTo>
                <a:lnTo>
                  <a:pt x="23139" y="2857"/>
                </a:lnTo>
                <a:lnTo>
                  <a:pt x="26902" y="5630"/>
                </a:lnTo>
                <a:lnTo>
                  <a:pt x="28836" y="9894"/>
                </a:lnTo>
                <a:lnTo>
                  <a:pt x="26902" y="14109"/>
                </a:lnTo>
                <a:lnTo>
                  <a:pt x="19235" y="19822"/>
                </a:lnTo>
                <a:lnTo>
                  <a:pt x="13363" y="21264"/>
                </a:lnTo>
                <a:lnTo>
                  <a:pt x="7666" y="19822"/>
                </a:lnTo>
                <a:lnTo>
                  <a:pt x="3797" y="16964"/>
                </a:lnTo>
                <a:lnTo>
                  <a:pt x="1828" y="14109"/>
                </a:lnTo>
                <a:lnTo>
                  <a:pt x="0" y="9894"/>
                </a:lnTo>
                <a:close/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122887" y="545236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69" y="2775"/>
                </a:lnTo>
              </a:path>
            </a:pathLst>
          </a:custGeom>
          <a:ln w="3719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134456" y="545513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55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36426" y="545799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99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134456" y="546229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868" y="0"/>
                </a:moveTo>
                <a:lnTo>
                  <a:pt x="0" y="8475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122887" y="5470766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0"/>
                </a:moveTo>
                <a:lnTo>
                  <a:pt x="0" y="2788"/>
                </a:lnTo>
              </a:path>
            </a:pathLst>
          </a:custGeom>
          <a:ln w="37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117190" y="5472221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333"/>
                </a:moveTo>
                <a:lnTo>
                  <a:pt x="0" y="0"/>
                </a:lnTo>
              </a:path>
            </a:pathLst>
          </a:custGeom>
          <a:ln w="372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113286" y="547076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54"/>
                </a:moveTo>
                <a:lnTo>
                  <a:pt x="0" y="0"/>
                </a:lnTo>
              </a:path>
            </a:pathLst>
          </a:custGeom>
          <a:ln w="365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109383" y="546229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84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109383" y="5457991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9"/>
                </a:moveTo>
                <a:lnTo>
                  <a:pt x="1934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111317" y="545513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5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13286" y="545380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333"/>
                </a:moveTo>
                <a:lnTo>
                  <a:pt x="3903" y="0"/>
                </a:lnTo>
              </a:path>
            </a:pathLst>
          </a:custGeom>
          <a:ln w="366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117190" y="5452360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441"/>
                </a:moveTo>
                <a:lnTo>
                  <a:pt x="5696" y="0"/>
                </a:lnTo>
              </a:path>
            </a:pathLst>
          </a:custGeom>
          <a:ln w="371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311870" y="545380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333"/>
                </a:lnTo>
              </a:path>
            </a:pathLst>
          </a:custGeom>
          <a:ln w="3724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17743" y="545513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03"/>
                </a:lnTo>
              </a:path>
            </a:pathLst>
          </a:custGeom>
          <a:ln w="365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21647" y="5456539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94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23616" y="54594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793" y="429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23616" y="546373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793" y="0"/>
                </a:moveTo>
                <a:lnTo>
                  <a:pt x="0" y="4191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21647" y="546792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45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17743" y="547076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54"/>
                </a:lnTo>
              </a:path>
            </a:pathLst>
          </a:custGeom>
          <a:ln w="365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11870" y="547222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333"/>
                </a:lnTo>
              </a:path>
            </a:pathLst>
          </a:custGeom>
          <a:ln w="3724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306174" y="5472221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333"/>
                </a:moveTo>
                <a:lnTo>
                  <a:pt x="0" y="0"/>
                </a:lnTo>
              </a:path>
            </a:pathLst>
          </a:custGeom>
          <a:ln w="372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02305" y="547076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54"/>
                </a:moveTo>
                <a:lnTo>
                  <a:pt x="0" y="0"/>
                </a:lnTo>
              </a:path>
            </a:pathLst>
          </a:custGeom>
          <a:ln w="3649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298402" y="5467921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45"/>
                </a:moveTo>
                <a:lnTo>
                  <a:pt x="0" y="0"/>
                </a:lnTo>
              </a:path>
            </a:pathLst>
          </a:custGeom>
          <a:ln w="3424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296609" y="546373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793" y="4191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296609" y="54594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7"/>
                </a:moveTo>
                <a:lnTo>
                  <a:pt x="1793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298402" y="545653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894"/>
                </a:moveTo>
                <a:lnTo>
                  <a:pt x="3903" y="0"/>
                </a:lnTo>
              </a:path>
            </a:pathLst>
          </a:custGeom>
          <a:ln w="3417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2305" y="545513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3"/>
                </a:moveTo>
                <a:lnTo>
                  <a:pt x="3868" y="0"/>
                </a:lnTo>
              </a:path>
            </a:pathLst>
          </a:custGeom>
          <a:ln w="365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306174" y="5453802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333"/>
                </a:moveTo>
                <a:lnTo>
                  <a:pt x="5696" y="0"/>
                </a:lnTo>
              </a:path>
            </a:pathLst>
          </a:custGeom>
          <a:ln w="372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601744" y="4176586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0"/>
                </a:moveTo>
                <a:lnTo>
                  <a:pt x="5696" y="1315"/>
                </a:lnTo>
              </a:path>
            </a:pathLst>
          </a:custGeom>
          <a:ln w="372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607441" y="417790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611345" y="417934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0"/>
                </a:moveTo>
                <a:lnTo>
                  <a:pt x="3868" y="4307"/>
                </a:lnTo>
              </a:path>
            </a:pathLst>
          </a:custGeom>
          <a:ln w="3217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615213" y="418365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28" y="417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615213" y="41878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611345" y="4192140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785"/>
                </a:lnTo>
              </a:path>
            </a:pathLst>
          </a:custGeom>
          <a:ln w="343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607441" y="419492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601744" y="419631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0"/>
                </a:moveTo>
                <a:lnTo>
                  <a:pt x="0" y="1444"/>
                </a:lnTo>
              </a:path>
            </a:pathLst>
          </a:custGeom>
          <a:ln w="371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595872" y="419631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1444"/>
                </a:moveTo>
                <a:lnTo>
                  <a:pt x="0" y="0"/>
                </a:lnTo>
              </a:path>
            </a:pathLst>
          </a:custGeom>
          <a:ln w="371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591968" y="419492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92"/>
                </a:moveTo>
                <a:lnTo>
                  <a:pt x="0" y="0"/>
                </a:lnTo>
              </a:path>
            </a:pathLst>
          </a:custGeom>
          <a:ln w="366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590069" y="419214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588205" y="418783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63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588205" y="4179346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89">
                <a:moveTo>
                  <a:pt x="0" y="8486"/>
                </a:moveTo>
                <a:lnTo>
                  <a:pt x="3762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591968" y="417790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03" y="0"/>
                </a:lnTo>
              </a:path>
            </a:pathLst>
          </a:custGeom>
          <a:ln w="365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95872" y="417658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15"/>
                </a:moveTo>
                <a:lnTo>
                  <a:pt x="5872" y="0"/>
                </a:lnTo>
              </a:path>
            </a:pathLst>
          </a:custGeom>
          <a:ln w="372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626783" y="404341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0"/>
                </a:moveTo>
                <a:lnTo>
                  <a:pt x="11569" y="2863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638352" y="404627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69" y="288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640322" y="404916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28" y="4178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640766" y="40547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640322" y="405620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0"/>
                </a:moveTo>
                <a:lnTo>
                  <a:pt x="0" y="423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636454" y="406043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0"/>
                </a:moveTo>
                <a:lnTo>
                  <a:pt x="0" y="1392"/>
                </a:lnTo>
              </a:path>
            </a:pathLst>
          </a:custGeom>
          <a:ln w="365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632480" y="4061830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73" y="0"/>
                </a:moveTo>
                <a:lnTo>
                  <a:pt x="0" y="2888"/>
                </a:lnTo>
              </a:path>
            </a:pathLst>
          </a:custGeom>
          <a:ln w="342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626783" y="4064719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696" y="0"/>
                </a:lnTo>
              </a:path>
            </a:pathLst>
          </a:custGeom>
          <a:ln w="377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620980" y="406327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617042" y="406043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38" y="2837"/>
                </a:moveTo>
                <a:lnTo>
                  <a:pt x="0" y="0"/>
                </a:lnTo>
              </a:path>
            </a:pathLst>
          </a:custGeom>
          <a:ln w="343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615213" y="405765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613314" y="405334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613314" y="404916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178"/>
                </a:moveTo>
                <a:lnTo>
                  <a:pt x="189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615213" y="404627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888"/>
                </a:moveTo>
                <a:lnTo>
                  <a:pt x="182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617042" y="404485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18"/>
                </a:moveTo>
                <a:lnTo>
                  <a:pt x="3938" y="0"/>
                </a:lnTo>
              </a:path>
            </a:pathLst>
          </a:custGeom>
          <a:ln w="365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620980" y="404341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035731" y="3464319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0"/>
                </a:moveTo>
                <a:lnTo>
                  <a:pt x="11569" y="2785"/>
                </a:lnTo>
              </a:path>
            </a:pathLst>
          </a:custGeom>
          <a:ln w="37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047301" y="3467104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69" y="2863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049271" y="346996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81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049786" y="34756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049271" y="347703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045367" y="348134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041428" y="3482735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38" y="0"/>
                </a:moveTo>
                <a:lnTo>
                  <a:pt x="0" y="2785"/>
                </a:lnTo>
              </a:path>
            </a:pathLst>
          </a:custGeom>
          <a:ln w="343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035731" y="3485521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696" y="0"/>
                </a:lnTo>
              </a:path>
            </a:pathLst>
          </a:custGeom>
          <a:ln w="377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029929" y="348407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026131" y="3481342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797" y="2734"/>
                </a:moveTo>
                <a:lnTo>
                  <a:pt x="0" y="0"/>
                </a:lnTo>
              </a:path>
            </a:pathLst>
          </a:custGeom>
          <a:ln w="3430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024162" y="347842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914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022228" y="347424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4178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22228" y="3469967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81"/>
                </a:moveTo>
                <a:lnTo>
                  <a:pt x="1934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024162" y="3467104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6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026131" y="3465763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1341"/>
                </a:moveTo>
                <a:lnTo>
                  <a:pt x="3797" y="0"/>
                </a:lnTo>
              </a:path>
            </a:pathLst>
          </a:custGeom>
          <a:ln w="3662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029929" y="346431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962339" y="44809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403"/>
                </a:lnTo>
              </a:path>
            </a:pathLst>
          </a:custGeom>
          <a:ln w="37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968177" y="448238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52"/>
                </a:lnTo>
              </a:path>
            </a:pathLst>
          </a:custGeom>
          <a:ln w="3651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972081" y="4483834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0" y="0"/>
                </a:moveTo>
                <a:lnTo>
                  <a:pt x="3797" y="2775"/>
                </a:lnTo>
              </a:path>
            </a:pathLst>
          </a:custGeom>
          <a:ln w="342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975879" y="448660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98" y="4297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975879" y="449090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0"/>
                </a:moveTo>
                <a:lnTo>
                  <a:pt x="0" y="4191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968177" y="4495098"/>
            <a:ext cx="8255" cy="5715"/>
          </a:xfrm>
          <a:custGeom>
            <a:avLst/>
            <a:gdLst/>
            <a:ahLst/>
            <a:cxnLst/>
            <a:rect l="l" t="t" r="r" b="b"/>
            <a:pathLst>
              <a:path w="8254" h="5714">
                <a:moveTo>
                  <a:pt x="7701" y="0"/>
                </a:moveTo>
                <a:lnTo>
                  <a:pt x="0" y="5702"/>
                </a:lnTo>
              </a:path>
            </a:pathLst>
          </a:custGeom>
          <a:ln w="3417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962339" y="450080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41"/>
                </a:lnTo>
              </a:path>
            </a:pathLst>
          </a:custGeom>
          <a:ln w="371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956608" y="450080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1441"/>
                </a:moveTo>
                <a:lnTo>
                  <a:pt x="0" y="0"/>
                </a:lnTo>
              </a:path>
            </a:pathLst>
          </a:custGeom>
          <a:ln w="3713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952739" y="4497943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2857"/>
                </a:moveTo>
                <a:lnTo>
                  <a:pt x="0" y="0"/>
                </a:lnTo>
              </a:path>
            </a:pathLst>
          </a:custGeom>
          <a:ln w="3418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950770" y="4495098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948941" y="4490906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4191"/>
                </a:moveTo>
                <a:lnTo>
                  <a:pt x="0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948941" y="448660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7"/>
                </a:moveTo>
                <a:lnTo>
                  <a:pt x="1828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950770" y="4483834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77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952739" y="448238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868" y="0"/>
                </a:lnTo>
              </a:path>
            </a:pathLst>
          </a:custGeom>
          <a:ln w="3649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956608" y="44809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03"/>
                </a:moveTo>
                <a:lnTo>
                  <a:pt x="5732" y="0"/>
                </a:lnTo>
              </a:path>
            </a:pathLst>
          </a:custGeom>
          <a:ln w="3716">
            <a:solidFill>
              <a:srgbClr val="00FF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787542" y="471411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5453" y="0"/>
                </a:moveTo>
                <a:lnTo>
                  <a:pt x="9753" y="0"/>
                </a:lnTo>
                <a:lnTo>
                  <a:pt x="5852" y="2773"/>
                </a:lnTo>
                <a:lnTo>
                  <a:pt x="1981" y="4178"/>
                </a:lnTo>
                <a:lnTo>
                  <a:pt x="0" y="8476"/>
                </a:lnTo>
                <a:lnTo>
                  <a:pt x="0" y="11250"/>
                </a:lnTo>
                <a:lnTo>
                  <a:pt x="1981" y="15550"/>
                </a:lnTo>
                <a:lnTo>
                  <a:pt x="3901" y="18406"/>
                </a:lnTo>
                <a:lnTo>
                  <a:pt x="15453" y="21180"/>
                </a:lnTo>
                <a:lnTo>
                  <a:pt x="21335" y="19741"/>
                </a:lnTo>
                <a:lnTo>
                  <a:pt x="25115" y="18406"/>
                </a:lnTo>
                <a:lnTo>
                  <a:pt x="27035" y="15550"/>
                </a:lnTo>
                <a:lnTo>
                  <a:pt x="28986" y="11250"/>
                </a:lnTo>
                <a:lnTo>
                  <a:pt x="25115" y="2773"/>
                </a:lnTo>
                <a:lnTo>
                  <a:pt x="21335" y="1405"/>
                </a:lnTo>
                <a:lnTo>
                  <a:pt x="1545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787563" y="4714115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11251"/>
                </a:moveTo>
                <a:lnTo>
                  <a:pt x="0" y="8475"/>
                </a:lnTo>
                <a:lnTo>
                  <a:pt x="1969" y="4178"/>
                </a:lnTo>
                <a:lnTo>
                  <a:pt x="5837" y="2772"/>
                </a:lnTo>
                <a:lnTo>
                  <a:pt x="9741" y="0"/>
                </a:lnTo>
                <a:lnTo>
                  <a:pt x="15438" y="0"/>
                </a:lnTo>
                <a:lnTo>
                  <a:pt x="21310" y="1403"/>
                </a:lnTo>
                <a:lnTo>
                  <a:pt x="25073" y="2772"/>
                </a:lnTo>
                <a:lnTo>
                  <a:pt x="28977" y="11251"/>
                </a:lnTo>
                <a:lnTo>
                  <a:pt x="27007" y="15548"/>
                </a:lnTo>
                <a:lnTo>
                  <a:pt x="25073" y="18406"/>
                </a:lnTo>
                <a:lnTo>
                  <a:pt x="21310" y="19739"/>
                </a:lnTo>
                <a:lnTo>
                  <a:pt x="15438" y="21179"/>
                </a:lnTo>
                <a:lnTo>
                  <a:pt x="3868" y="18406"/>
                </a:lnTo>
                <a:lnTo>
                  <a:pt x="1969" y="15548"/>
                </a:lnTo>
                <a:lnTo>
                  <a:pt x="0" y="11251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415229" y="4732520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533" y="0"/>
                </a:moveTo>
                <a:lnTo>
                  <a:pt x="7833" y="1335"/>
                </a:lnTo>
                <a:lnTo>
                  <a:pt x="3962" y="2773"/>
                </a:lnTo>
                <a:lnTo>
                  <a:pt x="1981" y="5632"/>
                </a:lnTo>
                <a:lnTo>
                  <a:pt x="0" y="9811"/>
                </a:lnTo>
                <a:lnTo>
                  <a:pt x="1981" y="14121"/>
                </a:lnTo>
                <a:lnTo>
                  <a:pt x="3962" y="17013"/>
                </a:lnTo>
                <a:lnTo>
                  <a:pt x="7833" y="19741"/>
                </a:lnTo>
                <a:lnTo>
                  <a:pt x="13533" y="21192"/>
                </a:lnTo>
                <a:lnTo>
                  <a:pt x="19415" y="19741"/>
                </a:lnTo>
                <a:lnTo>
                  <a:pt x="23286" y="17013"/>
                </a:lnTo>
                <a:lnTo>
                  <a:pt x="25115" y="14121"/>
                </a:lnTo>
                <a:lnTo>
                  <a:pt x="27035" y="9811"/>
                </a:lnTo>
                <a:lnTo>
                  <a:pt x="25115" y="5632"/>
                </a:lnTo>
                <a:lnTo>
                  <a:pt x="23286" y="2773"/>
                </a:lnTo>
                <a:lnTo>
                  <a:pt x="19415" y="1335"/>
                </a:lnTo>
                <a:lnTo>
                  <a:pt x="1353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415222" y="4732521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9809"/>
                </a:moveTo>
                <a:lnTo>
                  <a:pt x="1969" y="5630"/>
                </a:lnTo>
                <a:lnTo>
                  <a:pt x="3973" y="2772"/>
                </a:lnTo>
                <a:lnTo>
                  <a:pt x="7842" y="1333"/>
                </a:lnTo>
                <a:lnTo>
                  <a:pt x="13539" y="0"/>
                </a:lnTo>
                <a:lnTo>
                  <a:pt x="19411" y="1333"/>
                </a:lnTo>
                <a:lnTo>
                  <a:pt x="23315" y="2772"/>
                </a:lnTo>
                <a:lnTo>
                  <a:pt x="25108" y="5630"/>
                </a:lnTo>
                <a:lnTo>
                  <a:pt x="27042" y="9809"/>
                </a:lnTo>
                <a:lnTo>
                  <a:pt x="25108" y="14119"/>
                </a:lnTo>
                <a:lnTo>
                  <a:pt x="23315" y="17013"/>
                </a:lnTo>
                <a:lnTo>
                  <a:pt x="19411" y="19739"/>
                </a:lnTo>
                <a:lnTo>
                  <a:pt x="13539" y="21192"/>
                </a:lnTo>
                <a:lnTo>
                  <a:pt x="7842" y="19739"/>
                </a:lnTo>
                <a:lnTo>
                  <a:pt x="3973" y="17013"/>
                </a:lnTo>
                <a:lnTo>
                  <a:pt x="1969" y="14119"/>
                </a:lnTo>
                <a:lnTo>
                  <a:pt x="0" y="9809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687293" y="4763642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472" y="0"/>
                </a:moveTo>
                <a:lnTo>
                  <a:pt x="7772" y="1441"/>
                </a:lnTo>
                <a:lnTo>
                  <a:pt x="3870" y="2855"/>
                </a:lnTo>
                <a:lnTo>
                  <a:pt x="0" y="11335"/>
                </a:lnTo>
                <a:lnTo>
                  <a:pt x="1920" y="15560"/>
                </a:lnTo>
                <a:lnTo>
                  <a:pt x="3870" y="18419"/>
                </a:lnTo>
                <a:lnTo>
                  <a:pt x="7772" y="19860"/>
                </a:lnTo>
                <a:lnTo>
                  <a:pt x="13472" y="21192"/>
                </a:lnTo>
                <a:lnTo>
                  <a:pt x="19324" y="19860"/>
                </a:lnTo>
                <a:lnTo>
                  <a:pt x="23134" y="18419"/>
                </a:lnTo>
                <a:lnTo>
                  <a:pt x="25054" y="15560"/>
                </a:lnTo>
                <a:lnTo>
                  <a:pt x="27005" y="11335"/>
                </a:lnTo>
                <a:lnTo>
                  <a:pt x="23134" y="2855"/>
                </a:lnTo>
                <a:lnTo>
                  <a:pt x="19324" y="1441"/>
                </a:lnTo>
                <a:lnTo>
                  <a:pt x="13472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687304" y="4763644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11333"/>
                </a:moveTo>
                <a:lnTo>
                  <a:pt x="3868" y="2857"/>
                </a:lnTo>
                <a:lnTo>
                  <a:pt x="7771" y="1439"/>
                </a:lnTo>
                <a:lnTo>
                  <a:pt x="13468" y="0"/>
                </a:lnTo>
                <a:lnTo>
                  <a:pt x="19341" y="1439"/>
                </a:lnTo>
                <a:lnTo>
                  <a:pt x="23104" y="2857"/>
                </a:lnTo>
                <a:lnTo>
                  <a:pt x="27007" y="11333"/>
                </a:lnTo>
                <a:lnTo>
                  <a:pt x="25038" y="15561"/>
                </a:lnTo>
                <a:lnTo>
                  <a:pt x="23104" y="18419"/>
                </a:lnTo>
                <a:lnTo>
                  <a:pt x="19341" y="19858"/>
                </a:lnTo>
                <a:lnTo>
                  <a:pt x="13468" y="21192"/>
                </a:lnTo>
                <a:lnTo>
                  <a:pt x="7771" y="19858"/>
                </a:lnTo>
                <a:lnTo>
                  <a:pt x="3868" y="18419"/>
                </a:lnTo>
                <a:lnTo>
                  <a:pt x="1898" y="15561"/>
                </a:lnTo>
                <a:lnTo>
                  <a:pt x="0" y="11333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735451" y="5606165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13502" y="0"/>
                </a:moveTo>
                <a:lnTo>
                  <a:pt x="7802" y="1368"/>
                </a:lnTo>
                <a:lnTo>
                  <a:pt x="3901" y="2773"/>
                </a:lnTo>
                <a:lnTo>
                  <a:pt x="1920" y="5632"/>
                </a:lnTo>
                <a:lnTo>
                  <a:pt x="0" y="9930"/>
                </a:lnTo>
                <a:lnTo>
                  <a:pt x="1920" y="14145"/>
                </a:lnTo>
                <a:lnTo>
                  <a:pt x="3901" y="17001"/>
                </a:lnTo>
                <a:lnTo>
                  <a:pt x="7802" y="18455"/>
                </a:lnTo>
                <a:lnTo>
                  <a:pt x="13502" y="19775"/>
                </a:lnTo>
                <a:lnTo>
                  <a:pt x="19354" y="18455"/>
                </a:lnTo>
                <a:lnTo>
                  <a:pt x="23256" y="17001"/>
                </a:lnTo>
                <a:lnTo>
                  <a:pt x="25054" y="14145"/>
                </a:lnTo>
                <a:lnTo>
                  <a:pt x="27035" y="9930"/>
                </a:lnTo>
                <a:lnTo>
                  <a:pt x="25054" y="5632"/>
                </a:lnTo>
                <a:lnTo>
                  <a:pt x="23256" y="2773"/>
                </a:lnTo>
                <a:lnTo>
                  <a:pt x="19354" y="1368"/>
                </a:lnTo>
                <a:lnTo>
                  <a:pt x="13502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735482" y="5606165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0" y="9930"/>
                </a:moveTo>
                <a:lnTo>
                  <a:pt x="1898" y="5630"/>
                </a:lnTo>
                <a:lnTo>
                  <a:pt x="3868" y="2772"/>
                </a:lnTo>
                <a:lnTo>
                  <a:pt x="7771" y="1369"/>
                </a:lnTo>
                <a:lnTo>
                  <a:pt x="13468" y="0"/>
                </a:lnTo>
                <a:lnTo>
                  <a:pt x="19341" y="1369"/>
                </a:lnTo>
                <a:lnTo>
                  <a:pt x="23244" y="2772"/>
                </a:lnTo>
                <a:lnTo>
                  <a:pt x="25038" y="5630"/>
                </a:lnTo>
                <a:lnTo>
                  <a:pt x="27007" y="9930"/>
                </a:lnTo>
                <a:lnTo>
                  <a:pt x="25038" y="14145"/>
                </a:lnTo>
                <a:lnTo>
                  <a:pt x="23244" y="17003"/>
                </a:lnTo>
                <a:lnTo>
                  <a:pt x="19341" y="18455"/>
                </a:lnTo>
                <a:lnTo>
                  <a:pt x="13468" y="19776"/>
                </a:lnTo>
                <a:lnTo>
                  <a:pt x="7771" y="18455"/>
                </a:lnTo>
                <a:lnTo>
                  <a:pt x="3868" y="17003"/>
                </a:lnTo>
                <a:lnTo>
                  <a:pt x="1898" y="14145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737372" y="527333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5453" y="0"/>
                </a:moveTo>
                <a:lnTo>
                  <a:pt x="3962" y="2855"/>
                </a:lnTo>
                <a:lnTo>
                  <a:pt x="1981" y="5748"/>
                </a:lnTo>
                <a:lnTo>
                  <a:pt x="0" y="9927"/>
                </a:lnTo>
                <a:lnTo>
                  <a:pt x="3962" y="18419"/>
                </a:lnTo>
                <a:lnTo>
                  <a:pt x="15453" y="21311"/>
                </a:lnTo>
                <a:lnTo>
                  <a:pt x="21335" y="19857"/>
                </a:lnTo>
                <a:lnTo>
                  <a:pt x="25115" y="18419"/>
                </a:lnTo>
                <a:lnTo>
                  <a:pt x="29016" y="9927"/>
                </a:lnTo>
                <a:lnTo>
                  <a:pt x="27035" y="5748"/>
                </a:lnTo>
                <a:lnTo>
                  <a:pt x="25115" y="2855"/>
                </a:lnTo>
                <a:lnTo>
                  <a:pt x="21335" y="1438"/>
                </a:lnTo>
                <a:lnTo>
                  <a:pt x="1545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737381" y="527333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969" y="5749"/>
                </a:lnTo>
                <a:lnTo>
                  <a:pt x="3938" y="2857"/>
                </a:lnTo>
                <a:lnTo>
                  <a:pt x="15473" y="0"/>
                </a:lnTo>
                <a:lnTo>
                  <a:pt x="21345" y="1439"/>
                </a:lnTo>
                <a:lnTo>
                  <a:pt x="25108" y="2857"/>
                </a:lnTo>
                <a:lnTo>
                  <a:pt x="27042" y="5749"/>
                </a:lnTo>
                <a:lnTo>
                  <a:pt x="29012" y="9930"/>
                </a:lnTo>
                <a:lnTo>
                  <a:pt x="25108" y="18419"/>
                </a:lnTo>
                <a:lnTo>
                  <a:pt x="21345" y="19858"/>
                </a:lnTo>
                <a:lnTo>
                  <a:pt x="15473" y="21310"/>
                </a:lnTo>
                <a:lnTo>
                  <a:pt x="3938" y="1841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999030" y="365775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83" y="0"/>
                </a:moveTo>
                <a:lnTo>
                  <a:pt x="3901" y="2865"/>
                </a:lnTo>
                <a:lnTo>
                  <a:pt x="0" y="11369"/>
                </a:lnTo>
                <a:lnTo>
                  <a:pt x="1920" y="15575"/>
                </a:lnTo>
                <a:lnTo>
                  <a:pt x="3901" y="18440"/>
                </a:lnTo>
                <a:lnTo>
                  <a:pt x="15483" y="21214"/>
                </a:lnTo>
                <a:lnTo>
                  <a:pt x="21183" y="19842"/>
                </a:lnTo>
                <a:lnTo>
                  <a:pt x="25054" y="18440"/>
                </a:lnTo>
                <a:lnTo>
                  <a:pt x="27035" y="15575"/>
                </a:lnTo>
                <a:lnTo>
                  <a:pt x="28955" y="11369"/>
                </a:lnTo>
                <a:lnTo>
                  <a:pt x="25054" y="2865"/>
                </a:lnTo>
                <a:lnTo>
                  <a:pt x="21183" y="1432"/>
                </a:lnTo>
                <a:lnTo>
                  <a:pt x="1548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999042" y="365777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49"/>
                </a:moveTo>
                <a:lnTo>
                  <a:pt x="3903" y="2863"/>
                </a:lnTo>
                <a:lnTo>
                  <a:pt x="15473" y="0"/>
                </a:lnTo>
                <a:lnTo>
                  <a:pt x="21170" y="1418"/>
                </a:lnTo>
                <a:lnTo>
                  <a:pt x="25073" y="2863"/>
                </a:lnTo>
                <a:lnTo>
                  <a:pt x="28941" y="11349"/>
                </a:lnTo>
                <a:lnTo>
                  <a:pt x="27042" y="15553"/>
                </a:lnTo>
                <a:lnTo>
                  <a:pt x="25073" y="18416"/>
                </a:lnTo>
                <a:lnTo>
                  <a:pt x="21170" y="19809"/>
                </a:lnTo>
                <a:lnTo>
                  <a:pt x="15473" y="21202"/>
                </a:lnTo>
                <a:lnTo>
                  <a:pt x="3903" y="18416"/>
                </a:lnTo>
                <a:lnTo>
                  <a:pt x="1934" y="15553"/>
                </a:lnTo>
                <a:lnTo>
                  <a:pt x="0" y="11349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571499" y="470417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33" y="0"/>
                </a:moveTo>
                <a:lnTo>
                  <a:pt x="7802" y="1453"/>
                </a:lnTo>
                <a:lnTo>
                  <a:pt x="3901" y="2859"/>
                </a:lnTo>
                <a:lnTo>
                  <a:pt x="1981" y="5632"/>
                </a:lnTo>
                <a:lnTo>
                  <a:pt x="0" y="9942"/>
                </a:lnTo>
                <a:lnTo>
                  <a:pt x="3901" y="18419"/>
                </a:lnTo>
                <a:lnTo>
                  <a:pt x="7802" y="19872"/>
                </a:lnTo>
                <a:lnTo>
                  <a:pt x="13533" y="21192"/>
                </a:lnTo>
                <a:lnTo>
                  <a:pt x="17434" y="21192"/>
                </a:lnTo>
                <a:lnTo>
                  <a:pt x="23134" y="19872"/>
                </a:lnTo>
                <a:lnTo>
                  <a:pt x="25115" y="16980"/>
                </a:lnTo>
                <a:lnTo>
                  <a:pt x="29016" y="14121"/>
                </a:lnTo>
                <a:lnTo>
                  <a:pt x="29016" y="9942"/>
                </a:lnTo>
                <a:lnTo>
                  <a:pt x="27035" y="5632"/>
                </a:lnTo>
                <a:lnTo>
                  <a:pt x="23134" y="2859"/>
                </a:lnTo>
                <a:lnTo>
                  <a:pt x="19354" y="1453"/>
                </a:lnTo>
                <a:lnTo>
                  <a:pt x="13533" y="0"/>
                </a:lnTo>
                <a:close/>
              </a:path>
            </a:pathLst>
          </a:custGeom>
          <a:solidFill>
            <a:srgbClr val="00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571501" y="470417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43"/>
                </a:moveTo>
                <a:lnTo>
                  <a:pt x="2004" y="5633"/>
                </a:lnTo>
                <a:lnTo>
                  <a:pt x="3903" y="2857"/>
                </a:lnTo>
                <a:lnTo>
                  <a:pt x="7806" y="1452"/>
                </a:lnTo>
                <a:lnTo>
                  <a:pt x="13539" y="0"/>
                </a:lnTo>
                <a:lnTo>
                  <a:pt x="19376" y="1452"/>
                </a:lnTo>
                <a:lnTo>
                  <a:pt x="23139" y="2857"/>
                </a:lnTo>
                <a:lnTo>
                  <a:pt x="27042" y="5633"/>
                </a:lnTo>
                <a:lnTo>
                  <a:pt x="29012" y="9943"/>
                </a:lnTo>
                <a:lnTo>
                  <a:pt x="29012" y="14122"/>
                </a:lnTo>
                <a:lnTo>
                  <a:pt x="25108" y="16980"/>
                </a:lnTo>
                <a:lnTo>
                  <a:pt x="23139" y="19871"/>
                </a:lnTo>
                <a:lnTo>
                  <a:pt x="17442" y="21194"/>
                </a:lnTo>
                <a:lnTo>
                  <a:pt x="13539" y="21194"/>
                </a:lnTo>
                <a:lnTo>
                  <a:pt x="7806" y="19871"/>
                </a:lnTo>
                <a:lnTo>
                  <a:pt x="3903" y="18419"/>
                </a:lnTo>
                <a:lnTo>
                  <a:pt x="0" y="9943"/>
                </a:lnTo>
                <a:close/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800328" y="471606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03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806201" y="471747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97" y="1369"/>
                </a:lnTo>
              </a:path>
            </a:pathLst>
          </a:custGeom>
          <a:ln w="365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809999" y="4718841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478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811898" y="472731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31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809999" y="4731629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45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806201" y="4734474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797" y="0"/>
                </a:moveTo>
                <a:lnTo>
                  <a:pt x="0" y="1333"/>
                </a:lnTo>
              </a:path>
            </a:pathLst>
          </a:custGeom>
          <a:ln w="366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800328" y="473580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39"/>
                </a:lnTo>
              </a:path>
            </a:pathLst>
          </a:custGeom>
          <a:ln w="371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788794" y="4734474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534" y="2772"/>
                </a:moveTo>
                <a:lnTo>
                  <a:pt x="0" y="0"/>
                </a:lnTo>
              </a:path>
            </a:pathLst>
          </a:custGeom>
          <a:ln w="371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786860" y="473162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34" y="28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784891" y="472731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43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783507" y="4725931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784891" y="4720246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9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786860" y="471884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868" y="0"/>
                </a:lnTo>
              </a:path>
            </a:pathLst>
          </a:custGeom>
          <a:ln w="365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790728" y="471606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772"/>
                </a:moveTo>
                <a:lnTo>
                  <a:pt x="3903" y="0"/>
                </a:lnTo>
              </a:path>
            </a:pathLst>
          </a:custGeom>
          <a:ln w="343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794631" y="4716067"/>
            <a:ext cx="5715" cy="0"/>
          </a:xfrm>
          <a:custGeom>
            <a:avLst/>
            <a:gdLst/>
            <a:ahLst/>
            <a:cxnLst/>
            <a:rect l="l" t="t" r="r" b="b"/>
            <a:pathLst>
              <a:path w="5714">
                <a:moveTo>
                  <a:pt x="0" y="0"/>
                </a:moveTo>
                <a:lnTo>
                  <a:pt x="5696" y="0"/>
                </a:lnTo>
              </a:path>
            </a:pathLst>
          </a:custGeom>
          <a:ln w="377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426124" y="473447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333"/>
                </a:lnTo>
              </a:path>
            </a:pathLst>
          </a:custGeom>
          <a:ln w="372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431961" y="473580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39"/>
                </a:lnTo>
              </a:path>
            </a:pathLst>
          </a:custGeom>
          <a:ln w="365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435865" y="473724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793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437658" y="4740105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34" y="422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437658" y="474433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0"/>
                </a:moveTo>
                <a:lnTo>
                  <a:pt x="0" y="4261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435865" y="4748593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93" y="0"/>
                </a:moveTo>
                <a:lnTo>
                  <a:pt x="0" y="2894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431961" y="475148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739"/>
                </a:lnTo>
              </a:path>
            </a:pathLst>
          </a:custGeom>
          <a:ln w="344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426124" y="475422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39"/>
                </a:lnTo>
              </a:path>
            </a:pathLst>
          </a:custGeom>
          <a:ln w="371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420427" y="475422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1439"/>
                </a:moveTo>
                <a:lnTo>
                  <a:pt x="0" y="0"/>
                </a:lnTo>
              </a:path>
            </a:pathLst>
          </a:custGeom>
          <a:ln w="371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416524" y="475148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739"/>
                </a:moveTo>
                <a:lnTo>
                  <a:pt x="0" y="0"/>
                </a:lnTo>
              </a:path>
            </a:pathLst>
          </a:custGeom>
          <a:ln w="344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414554" y="4748593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94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412550" y="474433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2004" y="4261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412550" y="4740105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27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414554" y="473724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5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416524" y="473580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39"/>
                </a:moveTo>
                <a:lnTo>
                  <a:pt x="3903" y="0"/>
                </a:lnTo>
              </a:path>
            </a:pathLst>
          </a:custGeom>
          <a:ln w="365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420427" y="4734474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1333"/>
                </a:moveTo>
                <a:lnTo>
                  <a:pt x="5696" y="0"/>
                </a:lnTo>
              </a:path>
            </a:pathLst>
          </a:custGeom>
          <a:ln w="372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698100" y="47655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52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703973" y="4767049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97" y="1405"/>
                </a:lnTo>
              </a:path>
            </a:pathLst>
          </a:custGeom>
          <a:ln w="365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707771" y="4768455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475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709670" y="477693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22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707771" y="478115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703973" y="4784016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797" y="0"/>
                </a:moveTo>
                <a:lnTo>
                  <a:pt x="0" y="1439"/>
                </a:lnTo>
              </a:path>
            </a:pathLst>
          </a:custGeom>
          <a:ln w="3647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698100" y="478545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333"/>
                </a:lnTo>
              </a:path>
            </a:pathLst>
          </a:custGeom>
          <a:ln w="372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692403" y="4785455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1333"/>
                </a:moveTo>
                <a:lnTo>
                  <a:pt x="0" y="0"/>
                </a:lnTo>
              </a:path>
            </a:pathLst>
          </a:custGeom>
          <a:ln w="372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688500" y="478401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39"/>
                </a:moveTo>
                <a:lnTo>
                  <a:pt x="0" y="0"/>
                </a:lnTo>
              </a:path>
            </a:pathLst>
          </a:custGeom>
          <a:ln w="365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686530" y="4781158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684631" y="477693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684631" y="4768455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475"/>
                </a:moveTo>
                <a:lnTo>
                  <a:pt x="386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688500" y="476704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903" y="0"/>
                </a:lnTo>
              </a:path>
            </a:pathLst>
          </a:custGeom>
          <a:ln w="365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692403" y="476559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1452"/>
                </a:moveTo>
                <a:lnTo>
                  <a:pt x="5696" y="0"/>
                </a:lnTo>
              </a:path>
            </a:pathLst>
          </a:custGeom>
          <a:ln w="371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746313" y="560811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369"/>
                </a:lnTo>
              </a:path>
            </a:pathLst>
          </a:custGeom>
          <a:ln w="372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752151" y="560948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03"/>
                </a:lnTo>
              </a:path>
            </a:pathLst>
          </a:custGeom>
          <a:ln w="365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756054" y="561089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793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757848" y="5613749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299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757848" y="561804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225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756054" y="5622273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93" y="0"/>
                </a:moveTo>
                <a:lnTo>
                  <a:pt x="0" y="284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752151" y="562512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52"/>
                </a:lnTo>
              </a:path>
            </a:pathLst>
          </a:custGeom>
          <a:ln w="365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746313" y="562657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320"/>
                </a:lnTo>
              </a:path>
            </a:pathLst>
          </a:custGeom>
          <a:ln w="372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740581" y="562657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1320"/>
                </a:moveTo>
                <a:lnTo>
                  <a:pt x="0" y="0"/>
                </a:lnTo>
              </a:path>
            </a:pathLst>
          </a:custGeom>
          <a:ln w="372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736713" y="562512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52"/>
                </a:moveTo>
                <a:lnTo>
                  <a:pt x="0" y="0"/>
                </a:lnTo>
              </a:path>
            </a:pathLst>
          </a:custGeom>
          <a:ln w="364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734708" y="5622273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2004" y="2847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732809" y="561804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25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732809" y="561374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299"/>
                </a:moveTo>
                <a:lnTo>
                  <a:pt x="189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734708" y="5610891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57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736713" y="560948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3"/>
                </a:moveTo>
                <a:lnTo>
                  <a:pt x="3868" y="0"/>
                </a:lnTo>
              </a:path>
            </a:pathLst>
          </a:custGeom>
          <a:ln w="365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740581" y="560811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69"/>
                </a:moveTo>
                <a:lnTo>
                  <a:pt x="5732" y="0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750181" y="527529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52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756054" y="5276743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62" y="1405"/>
                </a:lnTo>
              </a:path>
            </a:pathLst>
          </a:custGeom>
          <a:ln w="3650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759817" y="527814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34" y="2891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761751" y="528104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181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759817" y="5285222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0"/>
                </a:moveTo>
                <a:lnTo>
                  <a:pt x="0" y="8488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756054" y="5293710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762" y="0"/>
                </a:moveTo>
                <a:lnTo>
                  <a:pt x="0" y="1439"/>
                </a:lnTo>
              </a:path>
            </a:pathLst>
          </a:custGeom>
          <a:ln w="364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750181" y="529515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52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738682" y="529371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499" y="2891"/>
                </a:moveTo>
                <a:lnTo>
                  <a:pt x="0" y="0"/>
                </a:lnTo>
              </a:path>
            </a:pathLst>
          </a:custGeom>
          <a:ln w="371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5734708" y="5285222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73" y="84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5734708" y="528104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181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736713" y="527814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91"/>
                </a:moveTo>
                <a:lnTo>
                  <a:pt x="1969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738682" y="5275291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2857"/>
                </a:moveTo>
                <a:lnTo>
                  <a:pt x="11499" y="0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011843" y="3659732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0"/>
                </a:moveTo>
                <a:lnTo>
                  <a:pt x="5696" y="1392"/>
                </a:lnTo>
              </a:path>
            </a:pathLst>
          </a:custGeom>
          <a:ln w="3717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017539" y="366112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021443" y="366256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486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023412" y="367105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0"/>
                </a:moveTo>
                <a:lnTo>
                  <a:pt x="0" y="423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021443" y="36752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63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017539" y="367814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011843" y="3679541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0"/>
                </a:moveTo>
                <a:lnTo>
                  <a:pt x="0" y="1367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000273" y="3678149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2759"/>
                </a:moveTo>
                <a:lnTo>
                  <a:pt x="0" y="0"/>
                </a:lnTo>
              </a:path>
            </a:pathLst>
          </a:custGeom>
          <a:ln w="3719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998303" y="36752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996369" y="3671055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42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996369" y="366256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486"/>
                </a:moveTo>
                <a:lnTo>
                  <a:pt x="3903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000273" y="3659732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2837"/>
                </a:moveTo>
                <a:lnTo>
                  <a:pt x="11569" y="0"/>
                </a:lnTo>
              </a:path>
            </a:pathLst>
          </a:custGeom>
          <a:ln w="3716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582403" y="470613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439"/>
                </a:lnTo>
              </a:path>
            </a:pathLst>
          </a:custGeom>
          <a:ln w="371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588205" y="4707576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0"/>
                </a:moveTo>
                <a:lnTo>
                  <a:pt x="3762" y="1405"/>
                </a:lnTo>
              </a:path>
            </a:pathLst>
          </a:custGeom>
          <a:ln w="3650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591968" y="4708982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785"/>
                </a:lnTo>
              </a:path>
            </a:pathLst>
          </a:custGeom>
          <a:ln w="3434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5595872" y="471176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299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596457" y="471815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4178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593973" y="4720246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891"/>
                </a:lnTo>
              </a:path>
            </a:pathLst>
          </a:custGeom>
          <a:ln w="341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591968" y="4723138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2004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586271" y="4725996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0"/>
                </a:moveTo>
                <a:lnTo>
                  <a:pt x="0" y="1323"/>
                </a:lnTo>
              </a:path>
            </a:pathLst>
          </a:custGeom>
          <a:ln w="372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582403" y="4727319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3868" y="0"/>
                </a:lnTo>
              </a:path>
            </a:pathLst>
          </a:custGeom>
          <a:ln w="377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576706" y="4725996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5696" y="1323"/>
                </a:moveTo>
                <a:lnTo>
                  <a:pt x="0" y="0"/>
                </a:lnTo>
              </a:path>
            </a:pathLst>
          </a:custGeom>
          <a:ln w="3722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572732" y="472454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73" y="1452"/>
                </a:moveTo>
                <a:lnTo>
                  <a:pt x="0" y="0"/>
                </a:lnTo>
              </a:path>
            </a:pathLst>
          </a:custGeom>
          <a:ln w="365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568829" y="4716067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84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568829" y="471176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299"/>
                </a:moveTo>
                <a:lnTo>
                  <a:pt x="2004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570833" y="470898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785"/>
                </a:moveTo>
                <a:lnTo>
                  <a:pt x="1898" y="0"/>
                </a:lnTo>
              </a:path>
            </a:pathLst>
          </a:custGeom>
          <a:ln w="3175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572732" y="470757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05"/>
                </a:moveTo>
                <a:lnTo>
                  <a:pt x="3973" y="0"/>
                </a:lnTo>
              </a:path>
            </a:pathLst>
          </a:custGeom>
          <a:ln w="3661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576706" y="470613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4">
                <a:moveTo>
                  <a:pt x="0" y="1439"/>
                </a:moveTo>
                <a:lnTo>
                  <a:pt x="5696" y="0"/>
                </a:lnTo>
              </a:path>
            </a:pathLst>
          </a:custGeom>
          <a:ln w="3713">
            <a:solidFill>
              <a:srgbClr val="006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476298" y="367043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619" y="1463"/>
                </a:lnTo>
                <a:lnTo>
                  <a:pt x="3749" y="2895"/>
                </a:lnTo>
                <a:lnTo>
                  <a:pt x="0" y="11399"/>
                </a:lnTo>
                <a:lnTo>
                  <a:pt x="1828" y="15697"/>
                </a:lnTo>
                <a:lnTo>
                  <a:pt x="3749" y="18409"/>
                </a:lnTo>
                <a:lnTo>
                  <a:pt x="7619" y="19872"/>
                </a:lnTo>
                <a:lnTo>
                  <a:pt x="13502" y="21305"/>
                </a:lnTo>
                <a:lnTo>
                  <a:pt x="19202" y="19872"/>
                </a:lnTo>
                <a:lnTo>
                  <a:pt x="23103" y="18409"/>
                </a:lnTo>
                <a:lnTo>
                  <a:pt x="27035" y="15697"/>
                </a:lnTo>
                <a:lnTo>
                  <a:pt x="28834" y="11399"/>
                </a:lnTo>
                <a:lnTo>
                  <a:pt x="27035" y="7162"/>
                </a:lnTo>
                <a:lnTo>
                  <a:pt x="23103" y="2895"/>
                </a:lnTo>
                <a:lnTo>
                  <a:pt x="19202" y="1463"/>
                </a:lnTo>
                <a:lnTo>
                  <a:pt x="1350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476330" y="367043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75"/>
                </a:moveTo>
                <a:lnTo>
                  <a:pt x="3727" y="2888"/>
                </a:lnTo>
                <a:lnTo>
                  <a:pt x="7595" y="1444"/>
                </a:lnTo>
                <a:lnTo>
                  <a:pt x="13468" y="0"/>
                </a:lnTo>
                <a:lnTo>
                  <a:pt x="19165" y="1444"/>
                </a:lnTo>
                <a:lnTo>
                  <a:pt x="23069" y="2888"/>
                </a:lnTo>
                <a:lnTo>
                  <a:pt x="27007" y="7144"/>
                </a:lnTo>
                <a:lnTo>
                  <a:pt x="28836" y="11375"/>
                </a:lnTo>
                <a:lnTo>
                  <a:pt x="27007" y="15682"/>
                </a:lnTo>
                <a:lnTo>
                  <a:pt x="23069" y="18416"/>
                </a:lnTo>
                <a:lnTo>
                  <a:pt x="19165" y="19861"/>
                </a:lnTo>
                <a:lnTo>
                  <a:pt x="13468" y="21305"/>
                </a:lnTo>
                <a:lnTo>
                  <a:pt x="7595" y="19861"/>
                </a:lnTo>
                <a:lnTo>
                  <a:pt x="3727" y="18416"/>
                </a:lnTo>
                <a:lnTo>
                  <a:pt x="1793" y="15682"/>
                </a:lnTo>
                <a:lnTo>
                  <a:pt x="0" y="11375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408724" y="3080004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13533" y="0"/>
                </a:moveTo>
                <a:lnTo>
                  <a:pt x="7680" y="1402"/>
                </a:lnTo>
                <a:lnTo>
                  <a:pt x="3931" y="2865"/>
                </a:lnTo>
                <a:lnTo>
                  <a:pt x="1981" y="5699"/>
                </a:lnTo>
                <a:lnTo>
                  <a:pt x="0" y="9936"/>
                </a:lnTo>
                <a:lnTo>
                  <a:pt x="3931" y="18409"/>
                </a:lnTo>
                <a:lnTo>
                  <a:pt x="7680" y="19811"/>
                </a:lnTo>
                <a:lnTo>
                  <a:pt x="13533" y="21275"/>
                </a:lnTo>
                <a:lnTo>
                  <a:pt x="19232" y="19811"/>
                </a:lnTo>
                <a:lnTo>
                  <a:pt x="23134" y="18409"/>
                </a:lnTo>
                <a:lnTo>
                  <a:pt x="27005" y="9936"/>
                </a:lnTo>
                <a:lnTo>
                  <a:pt x="25115" y="5699"/>
                </a:lnTo>
                <a:lnTo>
                  <a:pt x="23134" y="2865"/>
                </a:lnTo>
                <a:lnTo>
                  <a:pt x="19232" y="1402"/>
                </a:lnTo>
                <a:lnTo>
                  <a:pt x="1353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408740" y="3080018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9930"/>
                </a:moveTo>
                <a:lnTo>
                  <a:pt x="1969" y="5700"/>
                </a:lnTo>
                <a:lnTo>
                  <a:pt x="3938" y="2837"/>
                </a:lnTo>
                <a:lnTo>
                  <a:pt x="7666" y="1392"/>
                </a:lnTo>
                <a:lnTo>
                  <a:pt x="13539" y="0"/>
                </a:lnTo>
                <a:lnTo>
                  <a:pt x="19235" y="1392"/>
                </a:lnTo>
                <a:lnTo>
                  <a:pt x="23139" y="2837"/>
                </a:lnTo>
                <a:lnTo>
                  <a:pt x="25108" y="5700"/>
                </a:lnTo>
                <a:lnTo>
                  <a:pt x="27007" y="9930"/>
                </a:lnTo>
                <a:lnTo>
                  <a:pt x="23139" y="18416"/>
                </a:lnTo>
                <a:lnTo>
                  <a:pt x="19235" y="19809"/>
                </a:lnTo>
                <a:lnTo>
                  <a:pt x="13539" y="21254"/>
                </a:lnTo>
                <a:lnTo>
                  <a:pt x="7666" y="19809"/>
                </a:lnTo>
                <a:lnTo>
                  <a:pt x="3938" y="18416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320027" y="354156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02" y="0"/>
                </a:moveTo>
                <a:lnTo>
                  <a:pt x="7680" y="1463"/>
                </a:lnTo>
                <a:lnTo>
                  <a:pt x="3901" y="2895"/>
                </a:lnTo>
                <a:lnTo>
                  <a:pt x="1920" y="5760"/>
                </a:lnTo>
                <a:lnTo>
                  <a:pt x="0" y="9936"/>
                </a:lnTo>
                <a:lnTo>
                  <a:pt x="1920" y="14264"/>
                </a:lnTo>
                <a:lnTo>
                  <a:pt x="3901" y="17038"/>
                </a:lnTo>
                <a:lnTo>
                  <a:pt x="7680" y="19872"/>
                </a:lnTo>
                <a:lnTo>
                  <a:pt x="13502" y="21335"/>
                </a:lnTo>
                <a:lnTo>
                  <a:pt x="19232" y="19872"/>
                </a:lnTo>
                <a:lnTo>
                  <a:pt x="27035" y="14264"/>
                </a:lnTo>
                <a:lnTo>
                  <a:pt x="28955" y="9936"/>
                </a:lnTo>
                <a:lnTo>
                  <a:pt x="27035" y="5760"/>
                </a:lnTo>
                <a:lnTo>
                  <a:pt x="23134" y="2895"/>
                </a:lnTo>
                <a:lnTo>
                  <a:pt x="19232" y="1463"/>
                </a:lnTo>
                <a:lnTo>
                  <a:pt x="1350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320051" y="354157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930"/>
                </a:moveTo>
                <a:lnTo>
                  <a:pt x="1898" y="5752"/>
                </a:lnTo>
                <a:lnTo>
                  <a:pt x="3868" y="2888"/>
                </a:lnTo>
                <a:lnTo>
                  <a:pt x="7666" y="1444"/>
                </a:lnTo>
                <a:lnTo>
                  <a:pt x="13468" y="0"/>
                </a:lnTo>
                <a:lnTo>
                  <a:pt x="19235" y="1444"/>
                </a:lnTo>
                <a:lnTo>
                  <a:pt x="23104" y="2888"/>
                </a:lnTo>
                <a:lnTo>
                  <a:pt x="27007" y="5752"/>
                </a:lnTo>
                <a:lnTo>
                  <a:pt x="28941" y="9930"/>
                </a:lnTo>
                <a:lnTo>
                  <a:pt x="27007" y="14238"/>
                </a:lnTo>
                <a:lnTo>
                  <a:pt x="19235" y="19886"/>
                </a:lnTo>
                <a:lnTo>
                  <a:pt x="13468" y="21305"/>
                </a:lnTo>
                <a:lnTo>
                  <a:pt x="7666" y="19886"/>
                </a:lnTo>
                <a:lnTo>
                  <a:pt x="3868" y="17023"/>
                </a:lnTo>
                <a:lnTo>
                  <a:pt x="1898" y="14238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458089" y="667378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90">
                <a:moveTo>
                  <a:pt x="15453" y="0"/>
                </a:moveTo>
                <a:lnTo>
                  <a:pt x="9631" y="1428"/>
                </a:lnTo>
                <a:lnTo>
                  <a:pt x="1950" y="7060"/>
                </a:lnTo>
                <a:lnTo>
                  <a:pt x="0" y="11358"/>
                </a:lnTo>
                <a:lnTo>
                  <a:pt x="1950" y="15561"/>
                </a:lnTo>
                <a:lnTo>
                  <a:pt x="5852" y="18419"/>
                </a:lnTo>
                <a:lnTo>
                  <a:pt x="9631" y="19847"/>
                </a:lnTo>
                <a:lnTo>
                  <a:pt x="15453" y="21288"/>
                </a:lnTo>
                <a:lnTo>
                  <a:pt x="21214" y="19847"/>
                </a:lnTo>
                <a:lnTo>
                  <a:pt x="25085" y="18419"/>
                </a:lnTo>
                <a:lnTo>
                  <a:pt x="27005" y="15561"/>
                </a:lnTo>
                <a:lnTo>
                  <a:pt x="28986" y="11358"/>
                </a:lnTo>
                <a:lnTo>
                  <a:pt x="27005" y="7060"/>
                </a:lnTo>
                <a:lnTo>
                  <a:pt x="25085" y="4298"/>
                </a:lnTo>
                <a:lnTo>
                  <a:pt x="21214" y="1428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458103" y="6673786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90">
                <a:moveTo>
                  <a:pt x="0" y="11358"/>
                </a:moveTo>
                <a:lnTo>
                  <a:pt x="1969" y="7060"/>
                </a:lnTo>
                <a:lnTo>
                  <a:pt x="9635" y="1428"/>
                </a:lnTo>
                <a:lnTo>
                  <a:pt x="15438" y="0"/>
                </a:lnTo>
                <a:lnTo>
                  <a:pt x="21205" y="1428"/>
                </a:lnTo>
                <a:lnTo>
                  <a:pt x="25108" y="4298"/>
                </a:lnTo>
                <a:lnTo>
                  <a:pt x="27007" y="7060"/>
                </a:lnTo>
                <a:lnTo>
                  <a:pt x="28977" y="11358"/>
                </a:lnTo>
                <a:lnTo>
                  <a:pt x="27007" y="15561"/>
                </a:lnTo>
                <a:lnTo>
                  <a:pt x="25108" y="18419"/>
                </a:lnTo>
                <a:lnTo>
                  <a:pt x="21205" y="19847"/>
                </a:lnTo>
                <a:lnTo>
                  <a:pt x="15438" y="21288"/>
                </a:lnTo>
                <a:lnTo>
                  <a:pt x="9635" y="19847"/>
                </a:lnTo>
                <a:lnTo>
                  <a:pt x="5837" y="18419"/>
                </a:lnTo>
                <a:lnTo>
                  <a:pt x="1969" y="15561"/>
                </a:lnTo>
                <a:lnTo>
                  <a:pt x="0" y="11358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509034" y="320741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3901" y="2865"/>
                </a:lnTo>
                <a:lnTo>
                  <a:pt x="1920" y="5730"/>
                </a:lnTo>
                <a:lnTo>
                  <a:pt x="0" y="9936"/>
                </a:lnTo>
                <a:lnTo>
                  <a:pt x="1920" y="14234"/>
                </a:lnTo>
                <a:lnTo>
                  <a:pt x="3901" y="16977"/>
                </a:lnTo>
                <a:lnTo>
                  <a:pt x="9601" y="19872"/>
                </a:lnTo>
                <a:lnTo>
                  <a:pt x="15453" y="21275"/>
                </a:lnTo>
                <a:lnTo>
                  <a:pt x="21153" y="19872"/>
                </a:lnTo>
                <a:lnTo>
                  <a:pt x="25054" y="16977"/>
                </a:lnTo>
                <a:lnTo>
                  <a:pt x="27035" y="14234"/>
                </a:lnTo>
                <a:lnTo>
                  <a:pt x="28955" y="9936"/>
                </a:lnTo>
                <a:lnTo>
                  <a:pt x="27035" y="5730"/>
                </a:lnTo>
                <a:lnTo>
                  <a:pt x="25054" y="2865"/>
                </a:lnTo>
                <a:lnTo>
                  <a:pt x="21153" y="1463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509035" y="3207439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9904"/>
                </a:moveTo>
                <a:lnTo>
                  <a:pt x="1934" y="5700"/>
                </a:lnTo>
                <a:lnTo>
                  <a:pt x="3903" y="2837"/>
                </a:lnTo>
                <a:lnTo>
                  <a:pt x="15473" y="0"/>
                </a:lnTo>
                <a:lnTo>
                  <a:pt x="21170" y="1444"/>
                </a:lnTo>
                <a:lnTo>
                  <a:pt x="25073" y="2837"/>
                </a:lnTo>
                <a:lnTo>
                  <a:pt x="27042" y="5700"/>
                </a:lnTo>
                <a:lnTo>
                  <a:pt x="28941" y="9904"/>
                </a:lnTo>
                <a:lnTo>
                  <a:pt x="27042" y="14212"/>
                </a:lnTo>
                <a:lnTo>
                  <a:pt x="25073" y="16946"/>
                </a:lnTo>
                <a:lnTo>
                  <a:pt x="21170" y="19835"/>
                </a:lnTo>
                <a:lnTo>
                  <a:pt x="15473" y="21254"/>
                </a:lnTo>
                <a:lnTo>
                  <a:pt x="9600" y="19835"/>
                </a:lnTo>
                <a:lnTo>
                  <a:pt x="3903" y="16946"/>
                </a:lnTo>
                <a:lnTo>
                  <a:pt x="1934" y="14212"/>
                </a:lnTo>
                <a:lnTo>
                  <a:pt x="0" y="9904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483918" y="3632301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483" y="0"/>
                </a:moveTo>
                <a:lnTo>
                  <a:pt x="3962" y="2834"/>
                </a:lnTo>
                <a:lnTo>
                  <a:pt x="1981" y="5608"/>
                </a:lnTo>
                <a:lnTo>
                  <a:pt x="0" y="9905"/>
                </a:lnTo>
                <a:lnTo>
                  <a:pt x="1981" y="14081"/>
                </a:lnTo>
                <a:lnTo>
                  <a:pt x="3962" y="16946"/>
                </a:lnTo>
                <a:lnTo>
                  <a:pt x="15483" y="19842"/>
                </a:lnTo>
                <a:lnTo>
                  <a:pt x="21214" y="18379"/>
                </a:lnTo>
                <a:lnTo>
                  <a:pt x="25115" y="16946"/>
                </a:lnTo>
                <a:lnTo>
                  <a:pt x="27035" y="14081"/>
                </a:lnTo>
                <a:lnTo>
                  <a:pt x="29016" y="9905"/>
                </a:lnTo>
                <a:lnTo>
                  <a:pt x="27035" y="5608"/>
                </a:lnTo>
                <a:lnTo>
                  <a:pt x="25115" y="2834"/>
                </a:lnTo>
                <a:lnTo>
                  <a:pt x="21214" y="1402"/>
                </a:lnTo>
                <a:lnTo>
                  <a:pt x="1548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483926" y="3632287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2004" y="5623"/>
                </a:lnTo>
                <a:lnTo>
                  <a:pt x="3973" y="2837"/>
                </a:lnTo>
                <a:lnTo>
                  <a:pt x="15473" y="0"/>
                </a:lnTo>
                <a:lnTo>
                  <a:pt x="21240" y="1418"/>
                </a:lnTo>
                <a:lnTo>
                  <a:pt x="25108" y="2837"/>
                </a:lnTo>
                <a:lnTo>
                  <a:pt x="27042" y="5623"/>
                </a:lnTo>
                <a:lnTo>
                  <a:pt x="29012" y="9930"/>
                </a:lnTo>
                <a:lnTo>
                  <a:pt x="27042" y="14109"/>
                </a:lnTo>
                <a:lnTo>
                  <a:pt x="25108" y="16972"/>
                </a:lnTo>
                <a:lnTo>
                  <a:pt x="21240" y="18416"/>
                </a:lnTo>
                <a:lnTo>
                  <a:pt x="15473" y="19861"/>
                </a:lnTo>
                <a:lnTo>
                  <a:pt x="3973" y="16972"/>
                </a:lnTo>
                <a:lnTo>
                  <a:pt x="2004" y="14109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307671" y="640900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453" y="0"/>
                </a:moveTo>
                <a:lnTo>
                  <a:pt x="9601" y="1429"/>
                </a:lnTo>
                <a:lnTo>
                  <a:pt x="5699" y="2871"/>
                </a:lnTo>
                <a:lnTo>
                  <a:pt x="1981" y="5632"/>
                </a:lnTo>
                <a:lnTo>
                  <a:pt x="0" y="9930"/>
                </a:lnTo>
                <a:lnTo>
                  <a:pt x="1981" y="14133"/>
                </a:lnTo>
                <a:lnTo>
                  <a:pt x="5699" y="16992"/>
                </a:lnTo>
                <a:lnTo>
                  <a:pt x="9601" y="18419"/>
                </a:lnTo>
                <a:lnTo>
                  <a:pt x="15453" y="19860"/>
                </a:lnTo>
                <a:lnTo>
                  <a:pt x="21153" y="18419"/>
                </a:lnTo>
                <a:lnTo>
                  <a:pt x="25115" y="16992"/>
                </a:lnTo>
                <a:lnTo>
                  <a:pt x="27005" y="14133"/>
                </a:lnTo>
                <a:lnTo>
                  <a:pt x="28986" y="9930"/>
                </a:lnTo>
                <a:lnTo>
                  <a:pt x="27005" y="5632"/>
                </a:lnTo>
                <a:lnTo>
                  <a:pt x="25115" y="2871"/>
                </a:lnTo>
                <a:lnTo>
                  <a:pt x="21153" y="1429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307662" y="6409003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2004" y="5630"/>
                </a:lnTo>
                <a:lnTo>
                  <a:pt x="5696" y="2870"/>
                </a:lnTo>
                <a:lnTo>
                  <a:pt x="9600" y="1428"/>
                </a:lnTo>
                <a:lnTo>
                  <a:pt x="15473" y="0"/>
                </a:lnTo>
                <a:lnTo>
                  <a:pt x="21170" y="1428"/>
                </a:lnTo>
                <a:lnTo>
                  <a:pt x="25108" y="2870"/>
                </a:lnTo>
                <a:lnTo>
                  <a:pt x="27042" y="5630"/>
                </a:lnTo>
                <a:lnTo>
                  <a:pt x="29012" y="9930"/>
                </a:lnTo>
                <a:lnTo>
                  <a:pt x="27042" y="14132"/>
                </a:lnTo>
                <a:lnTo>
                  <a:pt x="25108" y="16990"/>
                </a:lnTo>
                <a:lnTo>
                  <a:pt x="21170" y="18419"/>
                </a:lnTo>
                <a:lnTo>
                  <a:pt x="15473" y="19861"/>
                </a:lnTo>
                <a:lnTo>
                  <a:pt x="9600" y="18419"/>
                </a:lnTo>
                <a:lnTo>
                  <a:pt x="5696" y="16990"/>
                </a:lnTo>
                <a:lnTo>
                  <a:pt x="2004" y="14132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568775" y="351336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3502" y="0"/>
                </a:moveTo>
                <a:lnTo>
                  <a:pt x="7802" y="1402"/>
                </a:lnTo>
                <a:lnTo>
                  <a:pt x="3901" y="2712"/>
                </a:lnTo>
                <a:lnTo>
                  <a:pt x="0" y="11247"/>
                </a:lnTo>
                <a:lnTo>
                  <a:pt x="1950" y="15544"/>
                </a:lnTo>
                <a:lnTo>
                  <a:pt x="3901" y="18379"/>
                </a:lnTo>
                <a:lnTo>
                  <a:pt x="7802" y="19720"/>
                </a:lnTo>
                <a:lnTo>
                  <a:pt x="13502" y="21153"/>
                </a:lnTo>
                <a:lnTo>
                  <a:pt x="19354" y="19720"/>
                </a:lnTo>
                <a:lnTo>
                  <a:pt x="23256" y="18379"/>
                </a:lnTo>
                <a:lnTo>
                  <a:pt x="27035" y="15544"/>
                </a:lnTo>
                <a:lnTo>
                  <a:pt x="28955" y="11247"/>
                </a:lnTo>
                <a:lnTo>
                  <a:pt x="27035" y="7010"/>
                </a:lnTo>
                <a:lnTo>
                  <a:pt x="23256" y="2712"/>
                </a:lnTo>
                <a:lnTo>
                  <a:pt x="19354" y="1402"/>
                </a:lnTo>
                <a:lnTo>
                  <a:pt x="1350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568782" y="3513352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246"/>
                </a:moveTo>
                <a:lnTo>
                  <a:pt x="3903" y="2734"/>
                </a:lnTo>
                <a:lnTo>
                  <a:pt x="7806" y="1418"/>
                </a:lnTo>
                <a:lnTo>
                  <a:pt x="13503" y="0"/>
                </a:lnTo>
                <a:lnTo>
                  <a:pt x="19376" y="1418"/>
                </a:lnTo>
                <a:lnTo>
                  <a:pt x="23244" y="2734"/>
                </a:lnTo>
                <a:lnTo>
                  <a:pt x="27042" y="7041"/>
                </a:lnTo>
                <a:lnTo>
                  <a:pt x="28941" y="11246"/>
                </a:lnTo>
                <a:lnTo>
                  <a:pt x="27042" y="15553"/>
                </a:lnTo>
                <a:lnTo>
                  <a:pt x="23244" y="18416"/>
                </a:lnTo>
                <a:lnTo>
                  <a:pt x="19376" y="19757"/>
                </a:lnTo>
                <a:lnTo>
                  <a:pt x="13503" y="21176"/>
                </a:lnTo>
                <a:lnTo>
                  <a:pt x="7806" y="19757"/>
                </a:lnTo>
                <a:lnTo>
                  <a:pt x="3903" y="18416"/>
                </a:lnTo>
                <a:lnTo>
                  <a:pt x="1934" y="15553"/>
                </a:lnTo>
                <a:lnTo>
                  <a:pt x="0" y="11246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401104" y="339714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380" y="0"/>
                </a:moveTo>
                <a:lnTo>
                  <a:pt x="7619" y="1463"/>
                </a:lnTo>
                <a:lnTo>
                  <a:pt x="3718" y="2895"/>
                </a:lnTo>
                <a:lnTo>
                  <a:pt x="0" y="11399"/>
                </a:lnTo>
                <a:lnTo>
                  <a:pt x="1828" y="15697"/>
                </a:lnTo>
                <a:lnTo>
                  <a:pt x="3718" y="18470"/>
                </a:lnTo>
                <a:lnTo>
                  <a:pt x="7619" y="19872"/>
                </a:lnTo>
                <a:lnTo>
                  <a:pt x="13380" y="21305"/>
                </a:lnTo>
                <a:lnTo>
                  <a:pt x="19171" y="19872"/>
                </a:lnTo>
                <a:lnTo>
                  <a:pt x="23073" y="18470"/>
                </a:lnTo>
                <a:lnTo>
                  <a:pt x="26852" y="15697"/>
                </a:lnTo>
                <a:lnTo>
                  <a:pt x="28834" y="11399"/>
                </a:lnTo>
                <a:lnTo>
                  <a:pt x="26852" y="7071"/>
                </a:lnTo>
                <a:lnTo>
                  <a:pt x="23073" y="2895"/>
                </a:lnTo>
                <a:lnTo>
                  <a:pt x="19171" y="1463"/>
                </a:lnTo>
                <a:lnTo>
                  <a:pt x="13380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401109" y="3397151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11375"/>
                </a:moveTo>
                <a:lnTo>
                  <a:pt x="3727" y="2914"/>
                </a:lnTo>
                <a:lnTo>
                  <a:pt x="7631" y="1444"/>
                </a:lnTo>
                <a:lnTo>
                  <a:pt x="13363" y="0"/>
                </a:lnTo>
                <a:lnTo>
                  <a:pt x="19200" y="1444"/>
                </a:lnTo>
                <a:lnTo>
                  <a:pt x="23069" y="2914"/>
                </a:lnTo>
                <a:lnTo>
                  <a:pt x="26867" y="7093"/>
                </a:lnTo>
                <a:lnTo>
                  <a:pt x="28836" y="11375"/>
                </a:lnTo>
                <a:lnTo>
                  <a:pt x="26867" y="15682"/>
                </a:lnTo>
                <a:lnTo>
                  <a:pt x="23069" y="18442"/>
                </a:lnTo>
                <a:lnTo>
                  <a:pt x="19200" y="19861"/>
                </a:lnTo>
                <a:lnTo>
                  <a:pt x="13363" y="21305"/>
                </a:lnTo>
                <a:lnTo>
                  <a:pt x="7631" y="19861"/>
                </a:lnTo>
                <a:lnTo>
                  <a:pt x="3727" y="18442"/>
                </a:lnTo>
                <a:lnTo>
                  <a:pt x="1828" y="15682"/>
                </a:lnTo>
                <a:lnTo>
                  <a:pt x="0" y="11375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622846" y="3652144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3472" y="0"/>
                </a:moveTo>
                <a:lnTo>
                  <a:pt x="7772" y="1310"/>
                </a:lnTo>
                <a:lnTo>
                  <a:pt x="3901" y="2743"/>
                </a:lnTo>
                <a:lnTo>
                  <a:pt x="1920" y="5608"/>
                </a:lnTo>
                <a:lnTo>
                  <a:pt x="0" y="9814"/>
                </a:lnTo>
                <a:lnTo>
                  <a:pt x="1920" y="14112"/>
                </a:lnTo>
                <a:lnTo>
                  <a:pt x="3901" y="16977"/>
                </a:lnTo>
                <a:lnTo>
                  <a:pt x="7772" y="18287"/>
                </a:lnTo>
                <a:lnTo>
                  <a:pt x="13472" y="19751"/>
                </a:lnTo>
                <a:lnTo>
                  <a:pt x="19354" y="18287"/>
                </a:lnTo>
                <a:lnTo>
                  <a:pt x="23134" y="16977"/>
                </a:lnTo>
                <a:lnTo>
                  <a:pt x="27005" y="14112"/>
                </a:lnTo>
                <a:lnTo>
                  <a:pt x="28925" y="9814"/>
                </a:lnTo>
                <a:lnTo>
                  <a:pt x="27005" y="5608"/>
                </a:lnTo>
                <a:lnTo>
                  <a:pt x="23134" y="2743"/>
                </a:lnTo>
                <a:lnTo>
                  <a:pt x="19354" y="1310"/>
                </a:lnTo>
                <a:lnTo>
                  <a:pt x="13472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622833" y="3652148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801"/>
                </a:moveTo>
                <a:lnTo>
                  <a:pt x="1934" y="5623"/>
                </a:lnTo>
                <a:lnTo>
                  <a:pt x="3903" y="2734"/>
                </a:lnTo>
                <a:lnTo>
                  <a:pt x="7806" y="1315"/>
                </a:lnTo>
                <a:lnTo>
                  <a:pt x="13503" y="0"/>
                </a:lnTo>
                <a:lnTo>
                  <a:pt x="19376" y="1315"/>
                </a:lnTo>
                <a:lnTo>
                  <a:pt x="23139" y="2734"/>
                </a:lnTo>
                <a:lnTo>
                  <a:pt x="27042" y="5623"/>
                </a:lnTo>
                <a:lnTo>
                  <a:pt x="28977" y="9801"/>
                </a:lnTo>
                <a:lnTo>
                  <a:pt x="27042" y="14109"/>
                </a:lnTo>
                <a:lnTo>
                  <a:pt x="23139" y="16972"/>
                </a:lnTo>
                <a:lnTo>
                  <a:pt x="19376" y="18287"/>
                </a:lnTo>
                <a:lnTo>
                  <a:pt x="13503" y="19732"/>
                </a:lnTo>
                <a:lnTo>
                  <a:pt x="7806" y="18287"/>
                </a:lnTo>
                <a:lnTo>
                  <a:pt x="3903" y="16972"/>
                </a:lnTo>
                <a:lnTo>
                  <a:pt x="1934" y="14109"/>
                </a:lnTo>
                <a:lnTo>
                  <a:pt x="0" y="9801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096584" y="628303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11673" y="0"/>
                </a:lnTo>
                <a:lnTo>
                  <a:pt x="5821" y="1405"/>
                </a:lnTo>
                <a:lnTo>
                  <a:pt x="3901" y="4178"/>
                </a:lnTo>
                <a:lnTo>
                  <a:pt x="0" y="7037"/>
                </a:lnTo>
                <a:lnTo>
                  <a:pt x="0" y="11253"/>
                </a:lnTo>
                <a:lnTo>
                  <a:pt x="1920" y="15514"/>
                </a:lnTo>
                <a:lnTo>
                  <a:pt x="5821" y="18406"/>
                </a:lnTo>
                <a:lnTo>
                  <a:pt x="9692" y="19741"/>
                </a:lnTo>
                <a:lnTo>
                  <a:pt x="15453" y="21180"/>
                </a:lnTo>
                <a:lnTo>
                  <a:pt x="21275" y="19741"/>
                </a:lnTo>
                <a:lnTo>
                  <a:pt x="25054" y="18406"/>
                </a:lnTo>
                <a:lnTo>
                  <a:pt x="27035" y="15514"/>
                </a:lnTo>
                <a:lnTo>
                  <a:pt x="28955" y="11253"/>
                </a:lnTo>
                <a:lnTo>
                  <a:pt x="25054" y="2727"/>
                </a:lnTo>
                <a:lnTo>
                  <a:pt x="21275" y="1405"/>
                </a:lnTo>
                <a:lnTo>
                  <a:pt x="15453" y="0"/>
                </a:lnTo>
                <a:close/>
              </a:path>
            </a:pathLst>
          </a:custGeom>
          <a:solidFill>
            <a:srgbClr val="32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096583" y="628303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251"/>
                </a:moveTo>
                <a:lnTo>
                  <a:pt x="0" y="7036"/>
                </a:lnTo>
                <a:lnTo>
                  <a:pt x="3903" y="4181"/>
                </a:lnTo>
                <a:lnTo>
                  <a:pt x="5837" y="1405"/>
                </a:lnTo>
                <a:lnTo>
                  <a:pt x="11675" y="0"/>
                </a:lnTo>
                <a:lnTo>
                  <a:pt x="15473" y="0"/>
                </a:lnTo>
                <a:lnTo>
                  <a:pt x="21275" y="1405"/>
                </a:lnTo>
                <a:lnTo>
                  <a:pt x="25073" y="2726"/>
                </a:lnTo>
                <a:lnTo>
                  <a:pt x="28941" y="11251"/>
                </a:lnTo>
                <a:lnTo>
                  <a:pt x="27042" y="15514"/>
                </a:lnTo>
                <a:lnTo>
                  <a:pt x="25073" y="18408"/>
                </a:lnTo>
                <a:lnTo>
                  <a:pt x="21275" y="19742"/>
                </a:lnTo>
                <a:lnTo>
                  <a:pt x="15473" y="21181"/>
                </a:lnTo>
                <a:lnTo>
                  <a:pt x="9705" y="19742"/>
                </a:lnTo>
                <a:lnTo>
                  <a:pt x="5837" y="18408"/>
                </a:lnTo>
                <a:lnTo>
                  <a:pt x="1934" y="15514"/>
                </a:lnTo>
                <a:lnTo>
                  <a:pt x="0" y="11251"/>
                </a:lnTo>
                <a:close/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487126" y="36723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32" y="1444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492858" y="367384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38" y="1444"/>
                </a:lnTo>
              </a:path>
            </a:pathLst>
          </a:custGeom>
          <a:ln w="365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496797" y="367528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0"/>
                </a:moveTo>
                <a:lnTo>
                  <a:pt x="3868" y="4255"/>
                </a:lnTo>
              </a:path>
            </a:pathLst>
          </a:custGeom>
          <a:ln w="322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500665" y="367954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828" y="423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500665" y="368377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496797" y="3688079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868" y="0"/>
                </a:moveTo>
                <a:lnTo>
                  <a:pt x="0" y="2759"/>
                </a:lnTo>
              </a:path>
            </a:pathLst>
          </a:custGeom>
          <a:ln w="343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492858" y="369083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0"/>
                </a:moveTo>
                <a:lnTo>
                  <a:pt x="0" y="1418"/>
                </a:lnTo>
              </a:path>
            </a:pathLst>
          </a:custGeom>
          <a:ln w="365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487126" y="369225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0"/>
                </a:moveTo>
                <a:lnTo>
                  <a:pt x="0" y="1444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481324" y="369225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477385" y="369083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1418"/>
                </a:moveTo>
                <a:lnTo>
                  <a:pt x="0" y="0"/>
                </a:lnTo>
              </a:path>
            </a:pathLst>
          </a:custGeom>
          <a:ln w="365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475486" y="3688079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759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473657" y="368377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473657" y="3675285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89">
                <a:moveTo>
                  <a:pt x="0" y="8486"/>
                </a:moveTo>
                <a:lnTo>
                  <a:pt x="3727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477385" y="367384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38" y="0"/>
                </a:lnTo>
              </a:path>
            </a:pathLst>
          </a:custGeom>
          <a:ln w="365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481324" y="36723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419607" y="308197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5">
                <a:moveTo>
                  <a:pt x="0" y="0"/>
                </a:moveTo>
                <a:lnTo>
                  <a:pt x="5696" y="1392"/>
                </a:lnTo>
              </a:path>
            </a:pathLst>
          </a:custGeom>
          <a:ln w="37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425304" y="308337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429207" y="3084815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0"/>
                </a:moveTo>
                <a:lnTo>
                  <a:pt x="1969" y="286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431176" y="308767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0"/>
                </a:moveTo>
                <a:lnTo>
                  <a:pt x="1898" y="423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429207" y="309190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868" y="0"/>
                </a:moveTo>
                <a:lnTo>
                  <a:pt x="0" y="846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425304" y="310036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3903" y="0"/>
                </a:moveTo>
                <a:lnTo>
                  <a:pt x="0" y="1418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419607" y="310178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5">
                <a:moveTo>
                  <a:pt x="5696" y="0"/>
                </a:moveTo>
                <a:lnTo>
                  <a:pt x="0" y="1444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413734" y="310178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72" y="1444"/>
                </a:moveTo>
                <a:lnTo>
                  <a:pt x="0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410006" y="3100369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3727" y="1418"/>
                </a:moveTo>
                <a:lnTo>
                  <a:pt x="0" y="0"/>
                </a:lnTo>
              </a:path>
            </a:pathLst>
          </a:custGeom>
          <a:ln w="364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406068" y="309190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38" y="8460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406068" y="30876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0" y="4230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408037" y="3084815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6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410006" y="308337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0" y="1444"/>
                </a:moveTo>
                <a:lnTo>
                  <a:pt x="3727" y="0"/>
                </a:lnTo>
              </a:path>
            </a:pathLst>
          </a:custGeom>
          <a:ln w="364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413734" y="30819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0" y="1392"/>
                </a:moveTo>
                <a:lnTo>
                  <a:pt x="5872" y="0"/>
                </a:lnTo>
              </a:path>
            </a:pathLst>
          </a:custGeom>
          <a:ln w="372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330847" y="354353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67" y="1444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336614" y="354497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70"/>
                </a:lnTo>
              </a:path>
            </a:pathLst>
          </a:custGeom>
          <a:ln w="364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340518" y="3546446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868" y="2837"/>
                </a:lnTo>
              </a:path>
            </a:pathLst>
          </a:custGeom>
          <a:ln w="342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344386" y="354928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34" y="417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344386" y="355346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336614" y="3557769"/>
            <a:ext cx="8255" cy="5715"/>
          </a:xfrm>
          <a:custGeom>
            <a:avLst/>
            <a:gdLst/>
            <a:ahLst/>
            <a:cxnLst/>
            <a:rect l="l" t="t" r="r" b="b"/>
            <a:pathLst>
              <a:path w="8254" h="5714">
                <a:moveTo>
                  <a:pt x="7771" y="0"/>
                </a:moveTo>
                <a:lnTo>
                  <a:pt x="0" y="5623"/>
                </a:lnTo>
              </a:path>
            </a:pathLst>
          </a:custGeom>
          <a:ln w="342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330847" y="356339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0"/>
                </a:moveTo>
                <a:lnTo>
                  <a:pt x="0" y="1444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325045" y="356339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44"/>
                </a:moveTo>
                <a:lnTo>
                  <a:pt x="0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321247" y="3560529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797" y="2863"/>
                </a:moveTo>
                <a:lnTo>
                  <a:pt x="0" y="0"/>
                </a:lnTo>
              </a:path>
            </a:pathLst>
          </a:custGeom>
          <a:ln w="340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319277" y="3557769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759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317378" y="355346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317378" y="354928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178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319277" y="354644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83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321247" y="3544975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0" y="1470"/>
                </a:moveTo>
                <a:lnTo>
                  <a:pt x="3797" y="0"/>
                </a:lnTo>
              </a:path>
            </a:pathLst>
          </a:custGeom>
          <a:ln w="364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325045" y="354353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44"/>
                </a:moveTo>
                <a:lnTo>
                  <a:pt x="5802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470869" y="66757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767" y="1428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476636" y="667716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869"/>
                </a:lnTo>
              </a:path>
            </a:pathLst>
          </a:custGeom>
          <a:ln w="342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480540" y="668003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762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482474" y="66827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9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482474" y="668709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0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480540" y="6691300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869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476636" y="669417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28"/>
                </a:lnTo>
              </a:path>
            </a:pathLst>
          </a:custGeom>
          <a:ln w="365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470869" y="669559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0"/>
                </a:moveTo>
                <a:lnTo>
                  <a:pt x="0" y="1428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465066" y="669559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28"/>
                </a:moveTo>
                <a:lnTo>
                  <a:pt x="0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461304" y="6694170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1428"/>
                </a:moveTo>
                <a:lnTo>
                  <a:pt x="0" y="0"/>
                </a:lnTo>
              </a:path>
            </a:pathLst>
          </a:custGeom>
          <a:ln w="364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457400" y="6691300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69"/>
                </a:moveTo>
                <a:lnTo>
                  <a:pt x="0" y="0"/>
                </a:lnTo>
              </a:path>
            </a:pathLst>
          </a:custGeom>
          <a:ln w="342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455430" y="668709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03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455430" y="66827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8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457400" y="6677167"/>
            <a:ext cx="8255" cy="5715"/>
          </a:xfrm>
          <a:custGeom>
            <a:avLst/>
            <a:gdLst/>
            <a:ahLst/>
            <a:cxnLst/>
            <a:rect l="l" t="t" r="r" b="b"/>
            <a:pathLst>
              <a:path w="8254" h="5715">
                <a:moveTo>
                  <a:pt x="0" y="5631"/>
                </a:moveTo>
                <a:lnTo>
                  <a:pt x="7666" y="0"/>
                </a:lnTo>
              </a:path>
            </a:pathLst>
          </a:custGeom>
          <a:ln w="342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465066" y="66757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28"/>
                </a:moveTo>
                <a:lnTo>
                  <a:pt x="5802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521836" y="3209373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5">
                <a:moveTo>
                  <a:pt x="0" y="0"/>
                </a:moveTo>
                <a:lnTo>
                  <a:pt x="5696" y="1470"/>
                </a:lnTo>
              </a:path>
            </a:pathLst>
          </a:custGeom>
          <a:ln w="371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527532" y="321084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0"/>
                </a:moveTo>
                <a:lnTo>
                  <a:pt x="3903" y="1392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531436" y="3212236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6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533405" y="32150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0" y="0"/>
                </a:moveTo>
                <a:lnTo>
                  <a:pt x="1934" y="4204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533405" y="321930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531436" y="322361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785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527532" y="322639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837"/>
                </a:lnTo>
              </a:path>
            </a:pathLst>
          </a:custGeom>
          <a:ln w="342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521836" y="3229234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5">
                <a:moveTo>
                  <a:pt x="5696" y="0"/>
                </a:moveTo>
                <a:lnTo>
                  <a:pt x="0" y="1418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515962" y="3229234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72" y="1418"/>
                </a:moveTo>
                <a:lnTo>
                  <a:pt x="0" y="0"/>
                </a:lnTo>
              </a:path>
            </a:pathLst>
          </a:custGeom>
          <a:ln w="37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510266" y="3226397"/>
            <a:ext cx="5715" cy="3175"/>
          </a:xfrm>
          <a:custGeom>
            <a:avLst/>
            <a:gdLst/>
            <a:ahLst/>
            <a:cxnLst/>
            <a:rect l="l" t="t" r="r" b="b"/>
            <a:pathLst>
              <a:path w="5715" h="3175">
                <a:moveTo>
                  <a:pt x="5696" y="2837"/>
                </a:moveTo>
                <a:lnTo>
                  <a:pt x="0" y="0"/>
                </a:lnTo>
              </a:path>
            </a:pathLst>
          </a:custGeom>
          <a:ln w="357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508296" y="322361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506397" y="321930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506397" y="321509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4204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508296" y="3212236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63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510266" y="3209373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2863"/>
                </a:moveTo>
                <a:lnTo>
                  <a:pt x="11569" y="0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496797" y="363424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0"/>
                </a:moveTo>
                <a:lnTo>
                  <a:pt x="5696" y="1392"/>
                </a:lnTo>
              </a:path>
            </a:pathLst>
          </a:custGeom>
          <a:ln w="37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502494" y="363564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506397" y="363708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98" y="2785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508296" y="3639871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508296" y="36441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17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506397" y="364835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63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502494" y="365122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418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496797" y="365263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0"/>
                </a:moveTo>
                <a:lnTo>
                  <a:pt x="0" y="1470"/>
                </a:lnTo>
              </a:path>
            </a:pathLst>
          </a:custGeom>
          <a:ln w="371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485227" y="365122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11569" y="2888"/>
                </a:moveTo>
                <a:lnTo>
                  <a:pt x="0" y="0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483258" y="3648357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481324" y="36441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34" y="4178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481324" y="3639871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307"/>
                </a:moveTo>
                <a:lnTo>
                  <a:pt x="1934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483258" y="3637085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0" y="278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485227" y="3634247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4" h="3175">
                <a:moveTo>
                  <a:pt x="0" y="2837"/>
                </a:moveTo>
                <a:lnTo>
                  <a:pt x="11569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320463" y="641096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0"/>
                </a:moveTo>
                <a:lnTo>
                  <a:pt x="5696" y="1428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7326159" y="64123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73" y="1428"/>
                </a:lnTo>
              </a:path>
            </a:pathLst>
          </a:custGeom>
          <a:ln w="365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7330133" y="6413826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98" y="2772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7332032" y="64165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286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7332032" y="64208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01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330133" y="642508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326159" y="642794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73" y="0"/>
                </a:moveTo>
                <a:lnTo>
                  <a:pt x="0" y="1441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320463" y="642938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0"/>
                </a:moveTo>
                <a:lnTo>
                  <a:pt x="0" y="1428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314660" y="642938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1428"/>
                </a:moveTo>
                <a:lnTo>
                  <a:pt x="0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310721" y="642794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1441"/>
                </a:moveTo>
                <a:lnTo>
                  <a:pt x="0" y="0"/>
                </a:lnTo>
              </a:path>
            </a:pathLst>
          </a:custGeom>
          <a:ln w="365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306994" y="6425088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727" y="2857"/>
                </a:moveTo>
                <a:lnTo>
                  <a:pt x="0" y="0"/>
                </a:lnTo>
              </a:path>
            </a:pathLst>
          </a:custGeom>
          <a:ln w="340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304989" y="64208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2004" y="4201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304989" y="641659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86"/>
                </a:moveTo>
                <a:lnTo>
                  <a:pt x="2004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306994" y="6413826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0" y="2772"/>
                </a:moveTo>
                <a:lnTo>
                  <a:pt x="3727" y="0"/>
                </a:lnTo>
              </a:path>
            </a:pathLst>
          </a:custGeom>
          <a:ln w="34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310721" y="64123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28"/>
                </a:moveTo>
                <a:lnTo>
                  <a:pt x="3938" y="0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314660" y="641096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28"/>
                </a:moveTo>
                <a:lnTo>
                  <a:pt x="5802" y="0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579613" y="351531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392"/>
                </a:lnTo>
              </a:path>
            </a:pathLst>
          </a:custGeom>
          <a:ln w="372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585486" y="351670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367"/>
                </a:lnTo>
              </a:path>
            </a:pathLst>
          </a:custGeom>
          <a:ln w="366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589390" y="3518073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0"/>
                </a:moveTo>
                <a:lnTo>
                  <a:pt x="3762" y="4281"/>
                </a:lnTo>
              </a:path>
            </a:pathLst>
          </a:custGeom>
          <a:ln w="320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6593153" y="352235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04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593153" y="352655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589390" y="3530866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762" y="0"/>
                </a:moveTo>
                <a:lnTo>
                  <a:pt x="0" y="2863"/>
                </a:lnTo>
              </a:path>
            </a:pathLst>
          </a:custGeom>
          <a:ln w="340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585486" y="353373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15"/>
                </a:lnTo>
              </a:path>
            </a:pathLst>
          </a:custGeom>
          <a:ln w="367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579613" y="353504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70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573917" y="3535045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70"/>
                </a:moveTo>
                <a:lnTo>
                  <a:pt x="0" y="0"/>
                </a:lnTo>
              </a:path>
            </a:pathLst>
          </a:custGeom>
          <a:ln w="371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570013" y="353373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15"/>
                </a:moveTo>
                <a:lnTo>
                  <a:pt x="0" y="0"/>
                </a:lnTo>
              </a:path>
            </a:pathLst>
          </a:custGeom>
          <a:ln w="367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568044" y="3530866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63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566144" y="352655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6566144" y="3518073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486"/>
                </a:moveTo>
                <a:lnTo>
                  <a:pt x="386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6570013" y="351670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367"/>
                </a:moveTo>
                <a:lnTo>
                  <a:pt x="3903" y="0"/>
                </a:lnTo>
              </a:path>
            </a:pathLst>
          </a:custGeom>
          <a:ln w="366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6573917" y="3515313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392"/>
                </a:moveTo>
                <a:lnTo>
                  <a:pt x="5696" y="0"/>
                </a:lnTo>
              </a:path>
            </a:pathLst>
          </a:custGeom>
          <a:ln w="37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6411835" y="339916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392"/>
                </a:lnTo>
              </a:path>
            </a:pathLst>
          </a:custGeom>
          <a:ln w="371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417638" y="340055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44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6421541" y="340200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0" y="0"/>
                </a:moveTo>
                <a:lnTo>
                  <a:pt x="3762" y="4178"/>
                </a:lnTo>
              </a:path>
            </a:pathLst>
          </a:custGeom>
          <a:ln w="32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425304" y="340618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0"/>
                </a:moveTo>
                <a:lnTo>
                  <a:pt x="1969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425304" y="3410487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969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421541" y="3414795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3762" y="0"/>
                </a:moveTo>
                <a:lnTo>
                  <a:pt x="0" y="2785"/>
                </a:lnTo>
              </a:path>
            </a:pathLst>
          </a:custGeom>
          <a:ln w="34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417638" y="341758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92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411835" y="341897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0"/>
                </a:moveTo>
                <a:lnTo>
                  <a:pt x="0" y="1444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406068" y="341897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1444"/>
                </a:moveTo>
                <a:lnTo>
                  <a:pt x="0" y="0"/>
                </a:lnTo>
              </a:path>
            </a:pathLst>
          </a:custGeom>
          <a:ln w="371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402164" y="341758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92"/>
                </a:moveTo>
                <a:lnTo>
                  <a:pt x="0" y="0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400265" y="341479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398437" y="3410487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2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398437" y="3402001"/>
            <a:ext cx="3810" cy="8890"/>
          </a:xfrm>
          <a:custGeom>
            <a:avLst/>
            <a:gdLst/>
            <a:ahLst/>
            <a:cxnLst/>
            <a:rect l="l" t="t" r="r" b="b"/>
            <a:pathLst>
              <a:path w="3810" h="8889">
                <a:moveTo>
                  <a:pt x="0" y="8486"/>
                </a:moveTo>
                <a:lnTo>
                  <a:pt x="3727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402164" y="340055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44"/>
                </a:moveTo>
                <a:lnTo>
                  <a:pt x="3903" y="0"/>
                </a:lnTo>
              </a:path>
            </a:pathLst>
          </a:custGeom>
          <a:ln w="365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406068" y="3399163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92"/>
                </a:moveTo>
                <a:lnTo>
                  <a:pt x="5767" y="0"/>
                </a:lnTo>
              </a:path>
            </a:pathLst>
          </a:custGeom>
          <a:ln w="37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633664" y="365410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315"/>
                </a:lnTo>
              </a:path>
            </a:pathLst>
          </a:custGeom>
          <a:ln w="372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639537" y="365542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62" y="1418"/>
                </a:lnTo>
              </a:path>
            </a:pathLst>
          </a:custGeom>
          <a:ln w="364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643299" y="3656843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888"/>
                </a:lnTo>
              </a:path>
            </a:pathLst>
          </a:custGeom>
          <a:ln w="341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647203" y="3659732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178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647203" y="366391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30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643299" y="366821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837"/>
                </a:lnTo>
              </a:path>
            </a:pathLst>
          </a:custGeom>
          <a:ln w="342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6639537" y="367105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341"/>
                </a:lnTo>
              </a:path>
            </a:pathLst>
          </a:custGeom>
          <a:ln w="366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6633664" y="367239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44"/>
                </a:lnTo>
              </a:path>
            </a:pathLst>
          </a:custGeom>
          <a:ln w="371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6627967" y="3672397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44"/>
                </a:moveTo>
                <a:lnTo>
                  <a:pt x="0" y="0"/>
                </a:lnTo>
              </a:path>
            </a:pathLst>
          </a:custGeom>
          <a:ln w="371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624063" y="367105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341"/>
                </a:moveTo>
                <a:lnTo>
                  <a:pt x="0" y="0"/>
                </a:lnTo>
              </a:path>
            </a:pathLst>
          </a:custGeom>
          <a:ln w="366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622095" y="366821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3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620195" y="366391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30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620195" y="365973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178"/>
                </a:moveTo>
                <a:lnTo>
                  <a:pt x="1898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622095" y="3656843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88"/>
                </a:moveTo>
                <a:lnTo>
                  <a:pt x="1969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6624063" y="365542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18"/>
                </a:moveTo>
                <a:lnTo>
                  <a:pt x="3903" y="0"/>
                </a:lnTo>
              </a:path>
            </a:pathLst>
          </a:custGeom>
          <a:ln w="3656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6627967" y="365410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315"/>
                </a:moveTo>
                <a:lnTo>
                  <a:pt x="5696" y="0"/>
                </a:lnTo>
              </a:path>
            </a:pathLst>
          </a:custGeom>
          <a:ln w="372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109383" y="628498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405"/>
                </a:lnTo>
              </a:path>
            </a:pathLst>
          </a:custGeom>
          <a:ln w="3718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115220" y="6286393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62" y="1333"/>
                </a:lnTo>
              </a:path>
            </a:pathLst>
          </a:custGeom>
          <a:ln w="366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8118984" y="6287726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903" y="8524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120953" y="6296251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9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8118984" y="630054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47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115220" y="6303396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333"/>
                </a:lnTo>
              </a:path>
            </a:pathLst>
          </a:custGeom>
          <a:ln w="3661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8109383" y="630472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52"/>
                </a:lnTo>
              </a:path>
            </a:pathLst>
          </a:custGeom>
          <a:ln w="371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8103686" y="6304729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52"/>
                </a:moveTo>
                <a:lnTo>
                  <a:pt x="0" y="0"/>
                </a:lnTo>
              </a:path>
            </a:pathLst>
          </a:custGeom>
          <a:ln w="3712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8099748" y="630339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38" y="1333"/>
                </a:moveTo>
                <a:lnTo>
                  <a:pt x="0" y="0"/>
                </a:lnTo>
              </a:path>
            </a:pathLst>
          </a:custGeom>
          <a:ln w="3670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8095844" y="630054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47"/>
                </a:moveTo>
                <a:lnTo>
                  <a:pt x="0" y="0"/>
                </a:lnTo>
              </a:path>
            </a:pathLst>
          </a:custGeom>
          <a:ln w="3424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8093945" y="6296251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898" y="4297"/>
                </a:moveTo>
                <a:lnTo>
                  <a:pt x="0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8092561" y="629413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4227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8093945" y="628916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855"/>
                </a:moveTo>
                <a:lnTo>
                  <a:pt x="3868" y="0"/>
                </a:lnTo>
              </a:path>
            </a:pathLst>
          </a:custGeom>
          <a:ln w="341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8097814" y="6286393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775"/>
                </a:moveTo>
                <a:lnTo>
                  <a:pt x="1934" y="0"/>
                </a:lnTo>
              </a:path>
            </a:pathLst>
          </a:custGeom>
          <a:ln w="3175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8099748" y="6284987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05"/>
                </a:moveTo>
                <a:lnTo>
                  <a:pt x="5872" y="0"/>
                </a:lnTo>
              </a:path>
            </a:pathLst>
          </a:custGeom>
          <a:ln w="3719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8105620" y="6284987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62" y="0"/>
                </a:lnTo>
              </a:path>
            </a:pathLst>
          </a:custGeom>
          <a:ln w="3773">
            <a:solidFill>
              <a:srgbClr val="32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435730" y="3051749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13563" y="0"/>
                </a:moveTo>
                <a:lnTo>
                  <a:pt x="7680" y="1310"/>
                </a:lnTo>
                <a:lnTo>
                  <a:pt x="3901" y="2773"/>
                </a:lnTo>
                <a:lnTo>
                  <a:pt x="1981" y="5608"/>
                </a:lnTo>
                <a:lnTo>
                  <a:pt x="0" y="9814"/>
                </a:lnTo>
                <a:lnTo>
                  <a:pt x="3901" y="18348"/>
                </a:lnTo>
                <a:lnTo>
                  <a:pt x="7680" y="19751"/>
                </a:lnTo>
                <a:lnTo>
                  <a:pt x="13563" y="21183"/>
                </a:lnTo>
                <a:lnTo>
                  <a:pt x="17282" y="21183"/>
                </a:lnTo>
                <a:lnTo>
                  <a:pt x="23134" y="19751"/>
                </a:lnTo>
                <a:lnTo>
                  <a:pt x="25115" y="17007"/>
                </a:lnTo>
                <a:lnTo>
                  <a:pt x="29016" y="14112"/>
                </a:lnTo>
                <a:lnTo>
                  <a:pt x="29016" y="9814"/>
                </a:lnTo>
                <a:lnTo>
                  <a:pt x="27035" y="5608"/>
                </a:lnTo>
                <a:lnTo>
                  <a:pt x="23134" y="2773"/>
                </a:lnTo>
                <a:lnTo>
                  <a:pt x="19263" y="1310"/>
                </a:lnTo>
                <a:lnTo>
                  <a:pt x="1356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6435748" y="3051748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10" h="21589">
                <a:moveTo>
                  <a:pt x="0" y="9827"/>
                </a:moveTo>
                <a:lnTo>
                  <a:pt x="1969" y="5623"/>
                </a:lnTo>
                <a:lnTo>
                  <a:pt x="3903" y="2785"/>
                </a:lnTo>
                <a:lnTo>
                  <a:pt x="7701" y="1315"/>
                </a:lnTo>
                <a:lnTo>
                  <a:pt x="13539" y="0"/>
                </a:lnTo>
                <a:lnTo>
                  <a:pt x="19235" y="1315"/>
                </a:lnTo>
                <a:lnTo>
                  <a:pt x="23139" y="2785"/>
                </a:lnTo>
                <a:lnTo>
                  <a:pt x="27042" y="5623"/>
                </a:lnTo>
                <a:lnTo>
                  <a:pt x="29012" y="9827"/>
                </a:lnTo>
                <a:lnTo>
                  <a:pt x="29012" y="14109"/>
                </a:lnTo>
                <a:lnTo>
                  <a:pt x="25108" y="16998"/>
                </a:lnTo>
                <a:lnTo>
                  <a:pt x="23139" y="19732"/>
                </a:lnTo>
                <a:lnTo>
                  <a:pt x="17266" y="21176"/>
                </a:lnTo>
                <a:lnTo>
                  <a:pt x="13539" y="21176"/>
                </a:lnTo>
                <a:lnTo>
                  <a:pt x="7701" y="19732"/>
                </a:lnTo>
                <a:lnTo>
                  <a:pt x="3903" y="18339"/>
                </a:lnTo>
                <a:lnTo>
                  <a:pt x="0" y="9827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8443783" y="6096106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13563" y="0"/>
                </a:moveTo>
                <a:lnTo>
                  <a:pt x="7802" y="1335"/>
                </a:lnTo>
                <a:lnTo>
                  <a:pt x="3901" y="2785"/>
                </a:lnTo>
                <a:lnTo>
                  <a:pt x="1981" y="5632"/>
                </a:lnTo>
                <a:lnTo>
                  <a:pt x="0" y="9860"/>
                </a:lnTo>
                <a:lnTo>
                  <a:pt x="1981" y="14157"/>
                </a:lnTo>
                <a:lnTo>
                  <a:pt x="3901" y="17013"/>
                </a:lnTo>
                <a:lnTo>
                  <a:pt x="7802" y="18348"/>
                </a:lnTo>
                <a:lnTo>
                  <a:pt x="13563" y="19787"/>
                </a:lnTo>
                <a:lnTo>
                  <a:pt x="19385" y="18348"/>
                </a:lnTo>
                <a:lnTo>
                  <a:pt x="23256" y="17013"/>
                </a:lnTo>
                <a:lnTo>
                  <a:pt x="25085" y="14157"/>
                </a:lnTo>
                <a:lnTo>
                  <a:pt x="27035" y="9860"/>
                </a:lnTo>
                <a:lnTo>
                  <a:pt x="25085" y="5632"/>
                </a:lnTo>
                <a:lnTo>
                  <a:pt x="23256" y="2785"/>
                </a:lnTo>
                <a:lnTo>
                  <a:pt x="19385" y="1335"/>
                </a:lnTo>
                <a:lnTo>
                  <a:pt x="1356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8443814" y="6096107"/>
            <a:ext cx="27305" cy="20320"/>
          </a:xfrm>
          <a:custGeom>
            <a:avLst/>
            <a:gdLst/>
            <a:ahLst/>
            <a:cxnLst/>
            <a:rect l="l" t="t" r="r" b="b"/>
            <a:pathLst>
              <a:path w="27304" h="20320">
                <a:moveTo>
                  <a:pt x="0" y="9858"/>
                </a:moveTo>
                <a:lnTo>
                  <a:pt x="1969" y="5630"/>
                </a:lnTo>
                <a:lnTo>
                  <a:pt x="3868" y="2785"/>
                </a:lnTo>
                <a:lnTo>
                  <a:pt x="7771" y="1333"/>
                </a:lnTo>
                <a:lnTo>
                  <a:pt x="13539" y="0"/>
                </a:lnTo>
                <a:lnTo>
                  <a:pt x="19341" y="1333"/>
                </a:lnTo>
                <a:lnTo>
                  <a:pt x="23244" y="2785"/>
                </a:lnTo>
                <a:lnTo>
                  <a:pt x="25038" y="5630"/>
                </a:lnTo>
                <a:lnTo>
                  <a:pt x="27007" y="9858"/>
                </a:lnTo>
                <a:lnTo>
                  <a:pt x="25038" y="14155"/>
                </a:lnTo>
                <a:lnTo>
                  <a:pt x="23244" y="17013"/>
                </a:lnTo>
                <a:lnTo>
                  <a:pt x="19341" y="18347"/>
                </a:lnTo>
                <a:lnTo>
                  <a:pt x="13539" y="19788"/>
                </a:lnTo>
                <a:lnTo>
                  <a:pt x="7771" y="18347"/>
                </a:lnTo>
                <a:lnTo>
                  <a:pt x="3868" y="17013"/>
                </a:lnTo>
                <a:lnTo>
                  <a:pt x="1969" y="14155"/>
                </a:lnTo>
                <a:lnTo>
                  <a:pt x="0" y="9858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8600084" y="6213634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9601" y="0"/>
                </a:lnTo>
                <a:lnTo>
                  <a:pt x="5821" y="2737"/>
                </a:lnTo>
                <a:lnTo>
                  <a:pt x="1950" y="4190"/>
                </a:lnTo>
                <a:lnTo>
                  <a:pt x="0" y="8488"/>
                </a:lnTo>
                <a:lnTo>
                  <a:pt x="0" y="11262"/>
                </a:lnTo>
                <a:lnTo>
                  <a:pt x="1950" y="15560"/>
                </a:lnTo>
                <a:lnTo>
                  <a:pt x="3870" y="18419"/>
                </a:lnTo>
                <a:lnTo>
                  <a:pt x="15453" y="21192"/>
                </a:lnTo>
                <a:lnTo>
                  <a:pt x="21305" y="19738"/>
                </a:lnTo>
                <a:lnTo>
                  <a:pt x="25054" y="18419"/>
                </a:lnTo>
                <a:lnTo>
                  <a:pt x="27005" y="15560"/>
                </a:lnTo>
                <a:lnTo>
                  <a:pt x="28955" y="11262"/>
                </a:lnTo>
                <a:lnTo>
                  <a:pt x="27005" y="7034"/>
                </a:lnTo>
                <a:lnTo>
                  <a:pt x="25054" y="4190"/>
                </a:lnTo>
                <a:lnTo>
                  <a:pt x="21305" y="1405"/>
                </a:lnTo>
                <a:lnTo>
                  <a:pt x="1545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600094" y="621363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264"/>
                </a:moveTo>
                <a:lnTo>
                  <a:pt x="0" y="8488"/>
                </a:lnTo>
                <a:lnTo>
                  <a:pt x="1934" y="4191"/>
                </a:lnTo>
                <a:lnTo>
                  <a:pt x="5837" y="2739"/>
                </a:lnTo>
                <a:lnTo>
                  <a:pt x="9600" y="0"/>
                </a:lnTo>
                <a:lnTo>
                  <a:pt x="15438" y="0"/>
                </a:lnTo>
                <a:lnTo>
                  <a:pt x="21310" y="1405"/>
                </a:lnTo>
                <a:lnTo>
                  <a:pt x="25073" y="4191"/>
                </a:lnTo>
                <a:lnTo>
                  <a:pt x="27007" y="7036"/>
                </a:lnTo>
                <a:lnTo>
                  <a:pt x="28977" y="11264"/>
                </a:lnTo>
                <a:lnTo>
                  <a:pt x="27007" y="15561"/>
                </a:lnTo>
                <a:lnTo>
                  <a:pt x="25073" y="18419"/>
                </a:lnTo>
                <a:lnTo>
                  <a:pt x="21310" y="19739"/>
                </a:lnTo>
                <a:lnTo>
                  <a:pt x="15438" y="21192"/>
                </a:lnTo>
                <a:lnTo>
                  <a:pt x="3903" y="18419"/>
                </a:lnTo>
                <a:lnTo>
                  <a:pt x="1934" y="15561"/>
                </a:lnTo>
                <a:lnTo>
                  <a:pt x="0" y="11264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623188" y="6203704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3533" y="0"/>
                </a:moveTo>
                <a:lnTo>
                  <a:pt x="7802" y="1405"/>
                </a:lnTo>
                <a:lnTo>
                  <a:pt x="3901" y="2855"/>
                </a:lnTo>
                <a:lnTo>
                  <a:pt x="1950" y="5632"/>
                </a:lnTo>
                <a:lnTo>
                  <a:pt x="0" y="9930"/>
                </a:lnTo>
                <a:lnTo>
                  <a:pt x="1950" y="14121"/>
                </a:lnTo>
                <a:lnTo>
                  <a:pt x="3901" y="16965"/>
                </a:lnTo>
                <a:lnTo>
                  <a:pt x="7802" y="18419"/>
                </a:lnTo>
                <a:lnTo>
                  <a:pt x="13533" y="19860"/>
                </a:lnTo>
                <a:lnTo>
                  <a:pt x="25085" y="16965"/>
                </a:lnTo>
                <a:lnTo>
                  <a:pt x="27035" y="14121"/>
                </a:lnTo>
                <a:lnTo>
                  <a:pt x="28986" y="9930"/>
                </a:lnTo>
                <a:lnTo>
                  <a:pt x="27035" y="5632"/>
                </a:lnTo>
                <a:lnTo>
                  <a:pt x="25085" y="2855"/>
                </a:lnTo>
                <a:lnTo>
                  <a:pt x="1353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623198" y="6203703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30"/>
                </a:moveTo>
                <a:lnTo>
                  <a:pt x="1969" y="5633"/>
                </a:lnTo>
                <a:lnTo>
                  <a:pt x="3903" y="2857"/>
                </a:lnTo>
                <a:lnTo>
                  <a:pt x="7806" y="1405"/>
                </a:lnTo>
                <a:lnTo>
                  <a:pt x="13539" y="0"/>
                </a:lnTo>
                <a:lnTo>
                  <a:pt x="25073" y="2857"/>
                </a:lnTo>
                <a:lnTo>
                  <a:pt x="27007" y="5633"/>
                </a:lnTo>
                <a:lnTo>
                  <a:pt x="28977" y="9930"/>
                </a:lnTo>
                <a:lnTo>
                  <a:pt x="27007" y="14122"/>
                </a:lnTo>
                <a:lnTo>
                  <a:pt x="25073" y="16967"/>
                </a:lnTo>
                <a:lnTo>
                  <a:pt x="13539" y="19861"/>
                </a:lnTo>
                <a:lnTo>
                  <a:pt x="7806" y="18419"/>
                </a:lnTo>
                <a:lnTo>
                  <a:pt x="3903" y="16967"/>
                </a:lnTo>
                <a:lnTo>
                  <a:pt x="1969" y="14122"/>
                </a:lnTo>
                <a:lnTo>
                  <a:pt x="0" y="9930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866235" y="6444422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15483" y="0"/>
                </a:moveTo>
                <a:lnTo>
                  <a:pt x="9753" y="1429"/>
                </a:lnTo>
                <a:lnTo>
                  <a:pt x="5852" y="2859"/>
                </a:lnTo>
                <a:lnTo>
                  <a:pt x="1950" y="5620"/>
                </a:lnTo>
                <a:lnTo>
                  <a:pt x="0" y="9918"/>
                </a:lnTo>
                <a:lnTo>
                  <a:pt x="1950" y="14121"/>
                </a:lnTo>
                <a:lnTo>
                  <a:pt x="5852" y="16980"/>
                </a:lnTo>
                <a:lnTo>
                  <a:pt x="9753" y="18419"/>
                </a:lnTo>
                <a:lnTo>
                  <a:pt x="15483" y="19848"/>
                </a:lnTo>
                <a:lnTo>
                  <a:pt x="21305" y="18419"/>
                </a:lnTo>
                <a:lnTo>
                  <a:pt x="25085" y="16980"/>
                </a:lnTo>
                <a:lnTo>
                  <a:pt x="27035" y="14121"/>
                </a:lnTo>
                <a:lnTo>
                  <a:pt x="28986" y="9918"/>
                </a:lnTo>
                <a:lnTo>
                  <a:pt x="27035" y="5620"/>
                </a:lnTo>
                <a:lnTo>
                  <a:pt x="25085" y="2859"/>
                </a:lnTo>
                <a:lnTo>
                  <a:pt x="21305" y="1429"/>
                </a:lnTo>
                <a:lnTo>
                  <a:pt x="1548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866268" y="6444426"/>
            <a:ext cx="29209" cy="20320"/>
          </a:xfrm>
          <a:custGeom>
            <a:avLst/>
            <a:gdLst/>
            <a:ahLst/>
            <a:cxnLst/>
            <a:rect l="l" t="t" r="r" b="b"/>
            <a:pathLst>
              <a:path w="29209" h="20320">
                <a:moveTo>
                  <a:pt x="0" y="9917"/>
                </a:moveTo>
                <a:lnTo>
                  <a:pt x="1934" y="5617"/>
                </a:lnTo>
                <a:lnTo>
                  <a:pt x="5837" y="2855"/>
                </a:lnTo>
                <a:lnTo>
                  <a:pt x="9741" y="1426"/>
                </a:lnTo>
                <a:lnTo>
                  <a:pt x="15438" y="0"/>
                </a:lnTo>
                <a:lnTo>
                  <a:pt x="21310" y="1426"/>
                </a:lnTo>
                <a:lnTo>
                  <a:pt x="25073" y="2855"/>
                </a:lnTo>
                <a:lnTo>
                  <a:pt x="27007" y="5617"/>
                </a:lnTo>
                <a:lnTo>
                  <a:pt x="28977" y="9917"/>
                </a:lnTo>
                <a:lnTo>
                  <a:pt x="27007" y="14119"/>
                </a:lnTo>
                <a:lnTo>
                  <a:pt x="25073" y="16977"/>
                </a:lnTo>
                <a:lnTo>
                  <a:pt x="21310" y="18416"/>
                </a:lnTo>
                <a:lnTo>
                  <a:pt x="15438" y="19845"/>
                </a:lnTo>
                <a:lnTo>
                  <a:pt x="9741" y="18416"/>
                </a:lnTo>
                <a:lnTo>
                  <a:pt x="5837" y="16977"/>
                </a:lnTo>
                <a:lnTo>
                  <a:pt x="1934" y="14119"/>
                </a:lnTo>
                <a:lnTo>
                  <a:pt x="0" y="9917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6699960" y="3627973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15453" y="0"/>
                </a:moveTo>
                <a:lnTo>
                  <a:pt x="3901" y="2865"/>
                </a:lnTo>
                <a:lnTo>
                  <a:pt x="0" y="11338"/>
                </a:lnTo>
                <a:lnTo>
                  <a:pt x="1981" y="15636"/>
                </a:lnTo>
                <a:lnTo>
                  <a:pt x="3901" y="18409"/>
                </a:lnTo>
                <a:lnTo>
                  <a:pt x="15453" y="21275"/>
                </a:lnTo>
                <a:lnTo>
                  <a:pt x="21335" y="19872"/>
                </a:lnTo>
                <a:lnTo>
                  <a:pt x="25115" y="18409"/>
                </a:lnTo>
                <a:lnTo>
                  <a:pt x="27035" y="15636"/>
                </a:lnTo>
                <a:lnTo>
                  <a:pt x="28986" y="11338"/>
                </a:lnTo>
                <a:lnTo>
                  <a:pt x="25115" y="2865"/>
                </a:lnTo>
                <a:lnTo>
                  <a:pt x="21335" y="1432"/>
                </a:lnTo>
                <a:lnTo>
                  <a:pt x="15453" y="0"/>
                </a:lnTo>
                <a:close/>
              </a:path>
            </a:pathLst>
          </a:custGeom>
          <a:solidFill>
            <a:srgbClr val="FF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699987" y="362798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11349"/>
                </a:moveTo>
                <a:lnTo>
                  <a:pt x="3868" y="2863"/>
                </a:lnTo>
                <a:lnTo>
                  <a:pt x="15438" y="0"/>
                </a:lnTo>
                <a:lnTo>
                  <a:pt x="21310" y="1418"/>
                </a:lnTo>
                <a:lnTo>
                  <a:pt x="25073" y="2863"/>
                </a:lnTo>
                <a:lnTo>
                  <a:pt x="28977" y="11349"/>
                </a:lnTo>
                <a:lnTo>
                  <a:pt x="27007" y="15631"/>
                </a:lnTo>
                <a:lnTo>
                  <a:pt x="25073" y="18416"/>
                </a:lnTo>
                <a:lnTo>
                  <a:pt x="21310" y="19861"/>
                </a:lnTo>
                <a:lnTo>
                  <a:pt x="15438" y="21279"/>
                </a:lnTo>
                <a:lnTo>
                  <a:pt x="3868" y="18416"/>
                </a:lnTo>
                <a:lnTo>
                  <a:pt x="1969" y="15631"/>
                </a:lnTo>
                <a:lnTo>
                  <a:pt x="0" y="11349"/>
                </a:lnTo>
                <a:close/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446650" y="305370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4" h="1905">
                <a:moveTo>
                  <a:pt x="0" y="0"/>
                </a:moveTo>
                <a:lnTo>
                  <a:pt x="5696" y="1315"/>
                </a:lnTo>
              </a:path>
            </a:pathLst>
          </a:custGeom>
          <a:ln w="3722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452347" y="305502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0"/>
                </a:moveTo>
                <a:lnTo>
                  <a:pt x="3868" y="1444"/>
                </a:lnTo>
              </a:path>
            </a:pathLst>
          </a:custGeom>
          <a:ln w="3650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456215" y="3056468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0"/>
                </a:moveTo>
                <a:lnTo>
                  <a:pt x="3903" y="2863"/>
                </a:lnTo>
              </a:path>
            </a:pathLst>
          </a:custGeom>
          <a:ln w="3422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6460118" y="3059331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0" y="0"/>
                </a:moveTo>
                <a:lnTo>
                  <a:pt x="1969" y="4178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6460704" y="30656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430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6458184" y="306781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0"/>
                </a:moveTo>
                <a:lnTo>
                  <a:pt x="0" y="2888"/>
                </a:lnTo>
              </a:path>
            </a:pathLst>
          </a:custGeom>
          <a:ln w="34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6456215" y="3070706"/>
            <a:ext cx="2540" cy="3175"/>
          </a:xfrm>
          <a:custGeom>
            <a:avLst/>
            <a:gdLst/>
            <a:ahLst/>
            <a:cxnLst/>
            <a:rect l="l" t="t" r="r" b="b"/>
            <a:pathLst>
              <a:path w="2539" h="3175">
                <a:moveTo>
                  <a:pt x="1969" y="0"/>
                </a:moveTo>
                <a:lnTo>
                  <a:pt x="0" y="2734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6450377" y="307344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37" y="0"/>
                </a:moveTo>
                <a:lnTo>
                  <a:pt x="0" y="1444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6446650" y="3074885"/>
            <a:ext cx="3810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0" y="0"/>
                </a:moveTo>
                <a:lnTo>
                  <a:pt x="3727" y="0"/>
                </a:lnTo>
              </a:path>
            </a:pathLst>
          </a:custGeom>
          <a:ln w="377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6440777" y="307344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72" y="1444"/>
                </a:moveTo>
                <a:lnTo>
                  <a:pt x="0" y="0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6436979" y="3072047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3797" y="1392"/>
                </a:moveTo>
                <a:lnTo>
                  <a:pt x="0" y="0"/>
                </a:lnTo>
              </a:path>
            </a:pathLst>
          </a:custGeom>
          <a:ln w="365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6433075" y="3063510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3903" y="853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6433075" y="3059331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0" y="4178"/>
                </a:moveTo>
                <a:lnTo>
                  <a:pt x="200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6435080" y="305646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2863"/>
                </a:moveTo>
                <a:lnTo>
                  <a:pt x="1898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6436979" y="3055023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0" y="1444"/>
                </a:moveTo>
                <a:lnTo>
                  <a:pt x="3797" y="0"/>
                </a:lnTo>
              </a:path>
            </a:pathLst>
          </a:custGeom>
          <a:ln w="364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6440777" y="305370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0" y="1315"/>
                </a:moveTo>
                <a:lnTo>
                  <a:pt x="5872" y="0"/>
                </a:lnTo>
              </a:path>
            </a:pathLst>
          </a:custGeom>
          <a:ln w="372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8454681" y="609807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02" y="1320"/>
                </a:lnTo>
              </a:path>
            </a:pathLst>
          </a:custGeom>
          <a:ln w="372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460483" y="609939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3903" y="1452"/>
                </a:lnTo>
              </a:path>
            </a:pathLst>
          </a:custGeom>
          <a:ln w="3651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464387" y="610084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828" y="285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466215" y="610370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14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8466215" y="610791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9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8464387" y="611221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28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8460483" y="611507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0"/>
                </a:moveTo>
                <a:lnTo>
                  <a:pt x="0" y="1333"/>
                </a:lnTo>
              </a:path>
            </a:pathLst>
          </a:custGeom>
          <a:ln w="3668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8454681" y="611640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02" y="0"/>
                </a:moveTo>
                <a:lnTo>
                  <a:pt x="0" y="1441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8448914" y="611640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67" y="1441"/>
                </a:moveTo>
                <a:lnTo>
                  <a:pt x="0" y="0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8445045" y="611507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333"/>
                </a:moveTo>
                <a:lnTo>
                  <a:pt x="0" y="0"/>
                </a:lnTo>
              </a:path>
            </a:pathLst>
          </a:custGeom>
          <a:ln w="366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8443111" y="611221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8441142" y="610791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9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8441142" y="610370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14"/>
                </a:moveTo>
                <a:lnTo>
                  <a:pt x="1969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8443111" y="6100845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857"/>
                </a:moveTo>
                <a:lnTo>
                  <a:pt x="193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8445045" y="609939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868" y="0"/>
                </a:lnTo>
              </a:path>
            </a:pathLst>
          </a:custGeom>
          <a:ln w="364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8448914" y="6098072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320"/>
                </a:moveTo>
                <a:lnTo>
                  <a:pt x="5767" y="0"/>
                </a:lnTo>
              </a:path>
            </a:pathLst>
          </a:custGeom>
          <a:ln w="372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8612894" y="621558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37" y="1416"/>
                </a:lnTo>
              </a:path>
            </a:pathLst>
          </a:custGeom>
          <a:ln w="37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8618732" y="6217002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0" y="0"/>
                </a:moveTo>
                <a:lnTo>
                  <a:pt x="3762" y="2775"/>
                </a:lnTo>
              </a:path>
            </a:pathLst>
          </a:custGeom>
          <a:ln w="341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8622495" y="621977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84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8624464" y="6222622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2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8624464" y="622685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29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8622495" y="623114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5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618732" y="623400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333"/>
                </a:lnTo>
              </a:path>
            </a:pathLst>
          </a:custGeom>
          <a:ln w="3661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8612894" y="623533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37" y="0"/>
                </a:moveTo>
                <a:lnTo>
                  <a:pt x="0" y="1439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8601325" y="6234005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69" y="2772"/>
                </a:moveTo>
                <a:lnTo>
                  <a:pt x="0" y="0"/>
                </a:lnTo>
              </a:path>
            </a:pathLst>
          </a:custGeom>
          <a:ln w="371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8599355" y="623114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5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597421" y="622685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4297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8596037" y="6225463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68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8597421" y="62197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7"/>
                </a:moveTo>
                <a:lnTo>
                  <a:pt x="193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8599355" y="621832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903" y="0"/>
                </a:lnTo>
              </a:path>
            </a:pathLst>
          </a:custGeom>
          <a:ln w="3651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8603259" y="6215586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0" y="2739"/>
                </a:moveTo>
                <a:lnTo>
                  <a:pt x="3797" y="0"/>
                </a:lnTo>
              </a:path>
            </a:pathLst>
          </a:custGeom>
          <a:ln w="342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8607056" y="621558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5837" y="0"/>
                </a:lnTo>
              </a:path>
            </a:pathLst>
          </a:custGeom>
          <a:ln w="377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8634064" y="6205656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0"/>
                </a:moveTo>
                <a:lnTo>
                  <a:pt x="11534" y="2857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8645599" y="6208514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69" y="277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8647569" y="621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34" y="4297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8647569" y="62155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0"/>
                </a:moveTo>
                <a:lnTo>
                  <a:pt x="0" y="419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8645599" y="621977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0"/>
                </a:moveTo>
                <a:lnTo>
                  <a:pt x="0" y="284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8634064" y="6222622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534" y="0"/>
                </a:moveTo>
                <a:lnTo>
                  <a:pt x="0" y="2894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8628333" y="622407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732" y="1441"/>
                </a:moveTo>
                <a:lnTo>
                  <a:pt x="0" y="0"/>
                </a:lnTo>
              </a:path>
            </a:pathLst>
          </a:custGeom>
          <a:ln w="3713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8624464" y="622262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868" y="1452"/>
                </a:moveTo>
                <a:lnTo>
                  <a:pt x="0" y="0"/>
                </a:lnTo>
              </a:path>
            </a:pathLst>
          </a:custGeom>
          <a:ln w="364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8622495" y="6219778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84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8620525" y="621558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191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620525" y="621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97"/>
                </a:moveTo>
                <a:lnTo>
                  <a:pt x="1969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622495" y="6208514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2775"/>
                </a:moveTo>
                <a:lnTo>
                  <a:pt x="1969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8624464" y="620706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52"/>
                </a:moveTo>
                <a:lnTo>
                  <a:pt x="3868" y="0"/>
                </a:lnTo>
              </a:path>
            </a:pathLst>
          </a:custGeom>
          <a:ln w="3649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628333" y="6205656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1405"/>
                </a:moveTo>
                <a:lnTo>
                  <a:pt x="5732" y="0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8879033" y="6446378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26"/>
                </a:lnTo>
              </a:path>
            </a:pathLst>
          </a:custGeom>
          <a:ln w="37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884905" y="644780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62" y="1428"/>
                </a:lnTo>
              </a:path>
            </a:pathLst>
          </a:custGeom>
          <a:ln w="364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888669" y="6449233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0" y="0"/>
                </a:moveTo>
                <a:lnTo>
                  <a:pt x="1934" y="277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8890603" y="645200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0"/>
                </a:moveTo>
                <a:lnTo>
                  <a:pt x="1969" y="4286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8890603" y="645629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0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8888669" y="6460497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34" y="0"/>
                </a:moveTo>
                <a:lnTo>
                  <a:pt x="0" y="287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8884905" y="6463368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62" y="0"/>
                </a:moveTo>
                <a:lnTo>
                  <a:pt x="0" y="1426"/>
                </a:lnTo>
              </a:path>
            </a:pathLst>
          </a:custGeom>
          <a:ln w="364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8879033" y="64647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28"/>
                </a:lnTo>
              </a:path>
            </a:pathLst>
          </a:custGeom>
          <a:ln w="3717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8873336" y="6464795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5696" y="1428"/>
                </a:moveTo>
                <a:lnTo>
                  <a:pt x="0" y="0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8869433" y="646336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3903" y="1426"/>
                </a:moveTo>
                <a:lnTo>
                  <a:pt x="0" y="0"/>
                </a:lnTo>
              </a:path>
            </a:pathLst>
          </a:custGeom>
          <a:ln w="365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8865529" y="6460497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903" y="2870"/>
                </a:moveTo>
                <a:lnTo>
                  <a:pt x="0" y="0"/>
                </a:lnTo>
              </a:path>
            </a:pathLst>
          </a:custGeom>
          <a:ln w="3420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8863595" y="645629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34" y="4201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8863595" y="645200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0" y="4286"/>
                </a:moveTo>
                <a:lnTo>
                  <a:pt x="1934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8865529" y="6449233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0" y="2775"/>
                </a:moveTo>
                <a:lnTo>
                  <a:pt x="3903" y="0"/>
                </a:lnTo>
              </a:path>
            </a:pathLst>
          </a:custGeom>
          <a:ln w="343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8869433" y="644780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428"/>
                </a:moveTo>
                <a:lnTo>
                  <a:pt x="3903" y="0"/>
                </a:lnTo>
              </a:path>
            </a:pathLst>
          </a:custGeom>
          <a:ln w="365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8873336" y="6446378"/>
            <a:ext cx="5715" cy="1905"/>
          </a:xfrm>
          <a:custGeom>
            <a:avLst/>
            <a:gdLst/>
            <a:ahLst/>
            <a:cxnLst/>
            <a:rect l="l" t="t" r="r" b="b"/>
            <a:pathLst>
              <a:path w="5715" h="1904">
                <a:moveTo>
                  <a:pt x="0" y="1426"/>
                </a:moveTo>
                <a:lnTo>
                  <a:pt x="5696" y="0"/>
                </a:lnTo>
              </a:path>
            </a:pathLst>
          </a:custGeom>
          <a:ln w="371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6712753" y="3629940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0" y="0"/>
                </a:moveTo>
                <a:lnTo>
                  <a:pt x="5872" y="1444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6718626" y="363138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0"/>
                </a:moveTo>
                <a:lnTo>
                  <a:pt x="3797" y="1392"/>
                </a:lnTo>
              </a:path>
            </a:pathLst>
          </a:custGeom>
          <a:ln w="3654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6722424" y="3632777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0"/>
                </a:moveTo>
                <a:lnTo>
                  <a:pt x="3868" y="851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6724323" y="364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0"/>
                </a:moveTo>
                <a:lnTo>
                  <a:pt x="0" y="4281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6722424" y="364557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898" y="0"/>
                </a:moveTo>
                <a:lnTo>
                  <a:pt x="0" y="2785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6718626" y="3648357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797" y="0"/>
                </a:moveTo>
                <a:lnTo>
                  <a:pt x="0" y="1444"/>
                </a:lnTo>
              </a:path>
            </a:pathLst>
          </a:custGeom>
          <a:ln w="364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6712753" y="3649801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5872" y="0"/>
                </a:moveTo>
                <a:lnTo>
                  <a:pt x="0" y="1418"/>
                </a:lnTo>
              </a:path>
            </a:pathLst>
          </a:custGeom>
          <a:ln w="3718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6701254" y="3648357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11499" y="2863"/>
                </a:moveTo>
                <a:lnTo>
                  <a:pt x="0" y="0"/>
                </a:lnTo>
              </a:path>
            </a:pathLst>
          </a:custGeom>
          <a:ln w="371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6699284" y="3645571"/>
            <a:ext cx="2540" cy="3175"/>
          </a:xfrm>
          <a:custGeom>
            <a:avLst/>
            <a:gdLst/>
            <a:ahLst/>
            <a:cxnLst/>
            <a:rect l="l" t="t" r="r" b="b"/>
            <a:pathLst>
              <a:path w="2540" h="3175">
                <a:moveTo>
                  <a:pt x="1969" y="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6697315" y="364128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969" y="4281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6697315" y="3632777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89">
                <a:moveTo>
                  <a:pt x="0" y="8511"/>
                </a:moveTo>
                <a:lnTo>
                  <a:pt x="3938" y="0"/>
                </a:lnTo>
              </a:path>
            </a:pathLst>
          </a:custGeom>
          <a:ln w="3175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6701254" y="3629940"/>
            <a:ext cx="12065" cy="3175"/>
          </a:xfrm>
          <a:custGeom>
            <a:avLst/>
            <a:gdLst/>
            <a:ahLst/>
            <a:cxnLst/>
            <a:rect l="l" t="t" r="r" b="b"/>
            <a:pathLst>
              <a:path w="12065" h="3175">
                <a:moveTo>
                  <a:pt x="0" y="2837"/>
                </a:moveTo>
                <a:lnTo>
                  <a:pt x="11499" y="0"/>
                </a:lnTo>
              </a:path>
            </a:pathLst>
          </a:custGeom>
          <a:ln w="3716">
            <a:solidFill>
              <a:srgbClr val="FF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 txBox="1"/>
          <p:nvPr/>
        </p:nvSpPr>
        <p:spPr>
          <a:xfrm>
            <a:off x="6752087" y="302427"/>
            <a:ext cx="11912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Is</a:t>
            </a:r>
            <a:r>
              <a:rPr sz="2800" spc="-25" dirty="0">
                <a:latin typeface="Arial"/>
                <a:cs typeface="Arial"/>
              </a:rPr>
              <a:t>om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661" name="object 661"/>
          <p:cNvSpPr txBox="1"/>
          <p:nvPr/>
        </p:nvSpPr>
        <p:spPr>
          <a:xfrm>
            <a:off x="7114418" y="3261524"/>
            <a:ext cx="6597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LLE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62" name="object 662"/>
          <p:cNvSpPr txBox="1"/>
          <p:nvPr/>
        </p:nvSpPr>
        <p:spPr>
          <a:xfrm>
            <a:off x="3729992" y="1145581"/>
            <a:ext cx="9734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-</a:t>
            </a:r>
            <a:r>
              <a:rPr sz="2800" spc="-20" dirty="0">
                <a:latin typeface="Arial"/>
                <a:cs typeface="Arial"/>
              </a:rPr>
              <a:t>SNE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8067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822955"/>
            <a:ext cx="166941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125" dirty="0">
                <a:latin typeface="Calibri Light"/>
                <a:cs typeface="Calibri Light"/>
              </a:rPr>
              <a:t>W</a:t>
            </a:r>
            <a:r>
              <a:rPr sz="3200" b="0" spc="-5" dirty="0">
                <a:latin typeface="Calibri Light"/>
                <a:cs typeface="Calibri Light"/>
              </a:rPr>
              <a:t>eakn</a:t>
            </a:r>
            <a:r>
              <a:rPr sz="3200" b="0" spc="10" dirty="0">
                <a:latin typeface="Calibri Light"/>
                <a:cs typeface="Calibri Light"/>
              </a:rPr>
              <a:t>e</a:t>
            </a:r>
            <a:r>
              <a:rPr sz="3200" b="0" dirty="0">
                <a:latin typeface="Calibri Light"/>
                <a:cs typeface="Calibri Light"/>
              </a:rPr>
              <a:t>ss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7370" marR="685165" indent="-457200">
              <a:lnSpc>
                <a:spcPct val="100000"/>
              </a:lnSpc>
              <a:buFont typeface="Arial"/>
              <a:buAutoNum type="arabicPeriod"/>
              <a:tabLst>
                <a:tab pos="548005" algn="l"/>
              </a:tabLst>
            </a:pP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t</a:t>
            </a:r>
            <a:r>
              <a:rPr spc="-40" dirty="0">
                <a:latin typeface="Arial"/>
                <a:cs typeface="Arial"/>
              </a:rPr>
              <a:t>’</a:t>
            </a:r>
            <a:r>
              <a:rPr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un</a:t>
            </a:r>
            <a:r>
              <a:rPr spc="5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lear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how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</a:t>
            </a:r>
            <a:r>
              <a:rPr dirty="0"/>
              <a:t>-SNE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pe</a:t>
            </a:r>
            <a:r>
              <a:rPr spc="5" dirty="0"/>
              <a:t>r</a:t>
            </a:r>
            <a:r>
              <a:rPr dirty="0"/>
              <a:t>forms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n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gen</a:t>
            </a:r>
            <a:r>
              <a:rPr spc="5" dirty="0"/>
              <a:t>e</a:t>
            </a:r>
            <a:r>
              <a:rPr dirty="0"/>
              <a:t>ral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dimen</a:t>
            </a:r>
            <a:r>
              <a:rPr spc="5" dirty="0"/>
              <a:t>s</a:t>
            </a:r>
            <a:r>
              <a:rPr spc="-5" dirty="0"/>
              <a:t>ionality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re</a:t>
            </a:r>
            <a:r>
              <a:rPr spc="-5" dirty="0"/>
              <a:t>du</a:t>
            </a:r>
            <a:r>
              <a:rPr spc="5" dirty="0"/>
              <a:t>c</a:t>
            </a:r>
            <a:r>
              <a:rPr dirty="0"/>
              <a:t>tion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/>
              <a:t>task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(d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&gt;</a:t>
            </a:r>
            <a:r>
              <a:rPr spc="5" dirty="0"/>
              <a:t>3</a:t>
            </a:r>
            <a:r>
              <a:rPr dirty="0"/>
              <a:t>);</a:t>
            </a:r>
          </a:p>
          <a:p>
            <a:pPr marL="77470">
              <a:lnSpc>
                <a:spcPct val="100000"/>
              </a:lnSpc>
              <a:spcBef>
                <a:spcPts val="42"/>
              </a:spcBef>
              <a:buFont typeface="Arial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547370" indent="-457200">
              <a:lnSpc>
                <a:spcPct val="100000"/>
              </a:lnSpc>
              <a:buFont typeface="Arial"/>
              <a:buAutoNum type="arabicPeriod"/>
              <a:tabLst>
                <a:tab pos="548005" algn="l"/>
              </a:tabLst>
            </a:pP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relati</a:t>
            </a:r>
            <a:r>
              <a:rPr spc="-15" dirty="0"/>
              <a:t>v</a:t>
            </a:r>
            <a:r>
              <a:rPr dirty="0"/>
              <a:t>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l</a:t>
            </a:r>
            <a:r>
              <a:rPr spc="-5" dirty="0"/>
              <a:t>oca</a:t>
            </a:r>
            <a:r>
              <a:rPr dirty="0"/>
              <a:t>l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natur</a:t>
            </a:r>
            <a:r>
              <a:rPr dirty="0"/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-</a:t>
            </a:r>
            <a:r>
              <a:rPr spc="-10" dirty="0"/>
              <a:t>S</a:t>
            </a:r>
            <a:r>
              <a:rPr spc="-5" dirty="0"/>
              <a:t>N</a:t>
            </a:r>
            <a:r>
              <a:rPr dirty="0"/>
              <a:t>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makes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sen</a:t>
            </a:r>
            <a:r>
              <a:rPr spc="5" dirty="0"/>
              <a:t>s</a:t>
            </a:r>
            <a:r>
              <a:rPr spc="-5" dirty="0"/>
              <a:t>i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-10" dirty="0"/>
              <a:t>v</a:t>
            </a:r>
            <a:r>
              <a:rPr dirty="0"/>
              <a:t>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cu</a:t>
            </a:r>
            <a:r>
              <a:rPr spc="5" dirty="0"/>
              <a:t>r</a:t>
            </a:r>
            <a:r>
              <a:rPr dirty="0"/>
              <a:t>se</a:t>
            </a:r>
          </a:p>
          <a:p>
            <a:pPr marL="547370">
              <a:lnSpc>
                <a:spcPct val="100000"/>
              </a:lnSpc>
            </a:pPr>
            <a:r>
              <a:rPr spc="-5" dirty="0"/>
              <a:t>o</a:t>
            </a:r>
            <a:r>
              <a:rPr dirty="0"/>
              <a:t>f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intrin</a:t>
            </a:r>
            <a:r>
              <a:rPr spc="5" dirty="0"/>
              <a:t>s</a:t>
            </a:r>
            <a:r>
              <a:rPr spc="-5" dirty="0"/>
              <a:t>i</a:t>
            </a:r>
            <a:r>
              <a:rPr dirty="0"/>
              <a:t>c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dimen</a:t>
            </a:r>
            <a:r>
              <a:rPr spc="5" dirty="0"/>
              <a:t>s</a:t>
            </a:r>
            <a:r>
              <a:rPr spc="-5" dirty="0"/>
              <a:t>ionalit</a:t>
            </a:r>
            <a:r>
              <a:rPr dirty="0"/>
              <a:t>y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data;</a:t>
            </a:r>
          </a:p>
          <a:p>
            <a:pPr marL="77470"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547370" indent="-457200">
              <a:lnSpc>
                <a:spcPct val="100000"/>
              </a:lnSpc>
              <a:buFont typeface="Arial"/>
              <a:buAutoNum type="arabicPeriod" startAt="3"/>
              <a:tabLst>
                <a:tab pos="548005" algn="l"/>
              </a:tabLst>
            </a:pP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t</a:t>
            </a:r>
            <a:r>
              <a:rPr spc="-40" dirty="0">
                <a:latin typeface="Arial"/>
                <a:cs typeface="Arial"/>
              </a:rPr>
              <a:t>’</a:t>
            </a:r>
            <a:r>
              <a:rPr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not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gua</a:t>
            </a:r>
            <a:r>
              <a:rPr spc="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anteed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nverge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global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optimum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st</a:t>
            </a:r>
          </a:p>
          <a:p>
            <a:pPr marL="547370">
              <a:lnSpc>
                <a:spcPct val="100000"/>
              </a:lnSpc>
            </a:pPr>
            <a:r>
              <a:rPr dirty="0"/>
              <a:t>function.</a:t>
            </a:r>
          </a:p>
          <a:p>
            <a:pPr marL="77470"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547370" marR="367665" indent="-457200">
              <a:lnSpc>
                <a:spcPct val="100000"/>
              </a:lnSpc>
              <a:buFont typeface="Arial"/>
              <a:buAutoNum type="arabicPeriod" startAt="4"/>
              <a:tabLst>
                <a:tab pos="548005" algn="l"/>
              </a:tabLst>
            </a:pPr>
            <a:r>
              <a:rPr spc="-5" dirty="0"/>
              <a:t>I</a:t>
            </a:r>
            <a:r>
              <a:rPr dirty="0"/>
              <a:t>t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tends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5" dirty="0"/>
              <a:t>u</a:t>
            </a:r>
            <a:r>
              <a:rPr spc="10" dirty="0"/>
              <a:t>b</a:t>
            </a:r>
            <a:r>
              <a:rPr dirty="0"/>
              <a:t>-clusters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eve</a:t>
            </a:r>
            <a:r>
              <a:rPr dirty="0"/>
              <a:t>n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f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dat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point</a:t>
            </a:r>
            <a:r>
              <a:rPr dirty="0"/>
              <a:t>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dirty="0"/>
              <a:t>re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-10" dirty="0"/>
              <a:t>t</a:t>
            </a:r>
            <a:r>
              <a:rPr spc="-5" dirty="0"/>
              <a:t>ally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ra</a:t>
            </a:r>
            <a:r>
              <a:rPr spc="-5" dirty="0"/>
              <a:t>ndom.</a:t>
            </a:r>
          </a:p>
          <a:p>
            <a:pPr marL="77470">
              <a:lnSpc>
                <a:spcPct val="100000"/>
              </a:lnSpc>
            </a:pPr>
            <a:endParaRPr spc="-5" dirty="0"/>
          </a:p>
          <a:p>
            <a:pPr marL="77470">
              <a:lnSpc>
                <a:spcPct val="100000"/>
              </a:lnSpc>
              <a:spcBef>
                <a:spcPts val="18"/>
              </a:spcBef>
            </a:pPr>
            <a:endParaRPr sz="21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tSNE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impl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  <a:hlinkClick r:id="rId3"/>
              </a:rPr>
              <a:t>h</a:t>
            </a:r>
            <a:r>
              <a:rPr sz="1800" spc="-40" dirty="0">
                <a:latin typeface="Calibri"/>
                <a:cs typeface="Calibri"/>
                <a:hlinkClick r:id="rId3"/>
              </a:rPr>
              <a:t>t</a:t>
            </a:r>
            <a:r>
              <a:rPr sz="1800" dirty="0">
                <a:latin typeface="Calibri"/>
                <a:cs typeface="Calibri"/>
                <a:hlinkClick r:id="rId3"/>
              </a:rPr>
              <a:t>t</a:t>
            </a:r>
            <a:r>
              <a:rPr sz="1800" spc="5" dirty="0">
                <a:latin typeface="Calibri"/>
                <a:cs typeface="Calibri"/>
                <a:hlinkClick r:id="rId3"/>
              </a:rPr>
              <a:t>p</a:t>
            </a:r>
            <a:r>
              <a:rPr sz="1800" dirty="0">
                <a:latin typeface="Calibri"/>
                <a:cs typeface="Calibri"/>
                <a:hlinkClick r:id="rId3"/>
              </a:rPr>
              <a:t>://d</a:t>
            </a:r>
            <a:r>
              <a:rPr sz="1800" spc="-5" dirty="0">
                <a:latin typeface="Calibri"/>
                <a:cs typeface="Calibri"/>
                <a:hlinkClick r:id="rId3"/>
              </a:rPr>
              <a:t>i</a:t>
            </a:r>
            <a:r>
              <a:rPr sz="1800" spc="-25" dirty="0">
                <a:latin typeface="Calibri"/>
                <a:cs typeface="Calibri"/>
                <a:hlinkClick r:id="rId3"/>
              </a:rPr>
              <a:t>s</a:t>
            </a:r>
            <a:r>
              <a:rPr sz="1800" dirty="0">
                <a:latin typeface="Calibri"/>
                <a:cs typeface="Calibri"/>
                <a:hlinkClick r:id="rId3"/>
              </a:rPr>
              <a:t>t</a:t>
            </a:r>
            <a:r>
              <a:rPr sz="1800" spc="-10" dirty="0">
                <a:latin typeface="Calibri"/>
                <a:cs typeface="Calibri"/>
                <a:hlinkClick r:id="rId3"/>
              </a:rPr>
              <a:t>i</a:t>
            </a:r>
            <a:r>
              <a:rPr sz="1800" spc="-5" dirty="0">
                <a:latin typeface="Calibri"/>
                <a:cs typeface="Calibri"/>
                <a:hlinkClick r:id="rId3"/>
              </a:rPr>
              <a:t>ll.</a:t>
            </a:r>
            <a:r>
              <a:rPr sz="1800" dirty="0">
                <a:latin typeface="Calibri"/>
                <a:cs typeface="Calibri"/>
                <a:hlinkClick r:id="rId3"/>
              </a:rPr>
              <a:t>p</a:t>
            </a:r>
            <a:r>
              <a:rPr sz="1800" spc="-5" dirty="0">
                <a:latin typeface="Calibri"/>
                <a:cs typeface="Calibri"/>
                <a:hlinkClick r:id="rId3"/>
              </a:rPr>
              <a:t>u</a:t>
            </a:r>
            <a:r>
              <a:rPr sz="1800" dirty="0">
                <a:latin typeface="Calibri"/>
                <a:cs typeface="Calibri"/>
                <a:hlinkClick r:id="rId3"/>
              </a:rPr>
              <a:t>b</a:t>
            </a:r>
            <a:r>
              <a:rPr sz="1800" spc="-5" dirty="0">
                <a:latin typeface="Calibri"/>
                <a:cs typeface="Calibri"/>
                <a:hlinkClick r:id="rId3"/>
              </a:rPr>
              <a:t>/2016/m</a:t>
            </a:r>
            <a:r>
              <a:rPr sz="1800" dirty="0">
                <a:latin typeface="Calibri"/>
                <a:cs typeface="Calibri"/>
                <a:hlinkClick r:id="rId3"/>
              </a:rPr>
              <a:t>i</a:t>
            </a:r>
            <a:r>
              <a:rPr sz="1800" spc="-15" dirty="0">
                <a:latin typeface="Calibri"/>
                <a:cs typeface="Calibri"/>
                <a:hlinkClick r:id="rId3"/>
              </a:rPr>
              <a:t>s</a:t>
            </a:r>
            <a:r>
              <a:rPr sz="1800" spc="-40" dirty="0">
                <a:latin typeface="Calibri"/>
                <a:cs typeface="Calibri"/>
                <a:hlinkClick r:id="rId3"/>
              </a:rPr>
              <a:t>r</a:t>
            </a:r>
            <a:r>
              <a:rPr sz="1800" spc="-10" dirty="0">
                <a:latin typeface="Calibri"/>
                <a:cs typeface="Calibri"/>
                <a:hlinkClick r:id="rId3"/>
              </a:rPr>
              <a:t>ea</a:t>
            </a:r>
            <a:r>
              <a:rPr sz="1800" dirty="0">
                <a:latin typeface="Calibri"/>
                <a:cs typeface="Calibri"/>
                <a:hlinkClick r:id="rId3"/>
              </a:rPr>
              <a:t>d-tsn</a:t>
            </a:r>
            <a:r>
              <a:rPr sz="1800" spc="5" dirty="0">
                <a:latin typeface="Calibri"/>
                <a:cs typeface="Calibri"/>
                <a:hlinkClick r:id="rId3"/>
              </a:rPr>
              <a:t>e</a:t>
            </a:r>
            <a:r>
              <a:rPr sz="1800" dirty="0">
                <a:latin typeface="Calibri"/>
                <a:cs typeface="Calibri"/>
                <a:hlinkClick r:id="rId3"/>
              </a:rPr>
              <a:t>/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249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12160"/>
            <a:ext cx="523367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25" dirty="0">
                <a:latin typeface="Calibri Light"/>
                <a:cs typeface="Calibri Light"/>
              </a:rPr>
              <a:t>Dimens</a:t>
            </a:r>
            <a:r>
              <a:rPr sz="4000" b="0" dirty="0">
                <a:latin typeface="Calibri Light"/>
                <a:cs typeface="Calibri Light"/>
              </a:rPr>
              <a:t>i</a:t>
            </a:r>
            <a:r>
              <a:rPr sz="4000" b="0" spc="-25" dirty="0">
                <a:latin typeface="Calibri Light"/>
                <a:cs typeface="Calibri Light"/>
              </a:rPr>
              <a:t>onal</a:t>
            </a:r>
            <a:r>
              <a:rPr sz="4000" b="0" spc="5" dirty="0">
                <a:latin typeface="Calibri Light"/>
                <a:cs typeface="Calibri Light"/>
              </a:rPr>
              <a:t>i</a:t>
            </a:r>
            <a:r>
              <a:rPr sz="4000" b="0" spc="-20" dirty="0">
                <a:latin typeface="Calibri Light"/>
                <a:cs typeface="Calibri Light"/>
              </a:rPr>
              <a:t>ty</a:t>
            </a:r>
            <a:r>
              <a:rPr sz="4000" b="0" spc="-100" dirty="0">
                <a:latin typeface="Times New Roman"/>
                <a:cs typeface="Times New Roman"/>
              </a:rPr>
              <a:t> </a:t>
            </a:r>
            <a:r>
              <a:rPr sz="4000" b="0" spc="-95" dirty="0">
                <a:latin typeface="Calibri Light"/>
                <a:cs typeface="Calibri Light"/>
              </a:rPr>
              <a:t>R</a:t>
            </a:r>
            <a:r>
              <a:rPr sz="4000" b="0" spc="-25" dirty="0">
                <a:latin typeface="Calibri Light"/>
                <a:cs typeface="Calibri Light"/>
              </a:rPr>
              <a:t>educti</a:t>
            </a:r>
            <a:r>
              <a:rPr sz="4000" b="0" spc="-15" dirty="0">
                <a:latin typeface="Calibri Light"/>
                <a:cs typeface="Calibri Light"/>
              </a:rPr>
              <a:t>o</a:t>
            </a:r>
            <a:r>
              <a:rPr sz="4000" b="0" spc="-25" dirty="0">
                <a:latin typeface="Calibri Light"/>
                <a:cs typeface="Calibri Light"/>
              </a:rPr>
              <a:t>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96" y="980728"/>
            <a:ext cx="8025765" cy="567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nea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me</a:t>
            </a:r>
            <a:r>
              <a:rPr sz="2800" spc="-15" dirty="0">
                <a:latin typeface="Calibri"/>
                <a:cs typeface="Calibri"/>
              </a:rPr>
              <a:t>thod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Clr>
                <a:srgbClr val="1D9978"/>
              </a:buClr>
              <a:buFont typeface="Calibri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PCA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(Pr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Compone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s)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Clr>
                <a:srgbClr val="1D9978"/>
              </a:buClr>
              <a:buFont typeface="Calibri"/>
              <a:buChar char="•"/>
              <a:tabLst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No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nea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thod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lr>
                <a:srgbClr val="1D9978"/>
              </a:buClr>
              <a:buFont typeface="Calibri"/>
              <a:buChar char="•"/>
              <a:tabLst>
                <a:tab pos="699135" algn="l"/>
              </a:tabLst>
            </a:pPr>
            <a:r>
              <a:rPr sz="2400" b="1" spc="-15" dirty="0">
                <a:solidFill>
                  <a:srgbClr val="36AECE"/>
                </a:solidFill>
                <a:latin typeface="Calibri"/>
                <a:cs typeface="Calibri"/>
              </a:rPr>
              <a:t>ISOMAP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lr>
                <a:srgbClr val="1D9978"/>
              </a:buClr>
              <a:buFont typeface="Calibri"/>
              <a:buChar char="•"/>
              <a:tabLst>
                <a:tab pos="699135" algn="l"/>
              </a:tabLst>
            </a:pPr>
            <a:r>
              <a:rPr sz="2400" b="1" spc="-10" dirty="0">
                <a:solidFill>
                  <a:srgbClr val="36AECE"/>
                </a:solidFill>
                <a:latin typeface="Calibri"/>
                <a:cs typeface="Calibri"/>
              </a:rPr>
              <a:t>LLE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lr>
                <a:srgbClr val="1D9978"/>
              </a:buClr>
              <a:buFont typeface="Calibri"/>
              <a:buChar char="•"/>
              <a:tabLst>
                <a:tab pos="699135" algn="l"/>
              </a:tabLst>
            </a:pPr>
            <a:r>
              <a:rPr sz="2400" b="1" spc="-15" dirty="0">
                <a:solidFill>
                  <a:srgbClr val="36AECE"/>
                </a:solidFill>
                <a:latin typeface="Calibri"/>
                <a:cs typeface="Calibri"/>
              </a:rPr>
              <a:t>tSNE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lr>
                <a:srgbClr val="1D9978"/>
              </a:buClr>
              <a:buFont typeface="Calibri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Lap</a:t>
            </a:r>
            <a:r>
              <a:rPr sz="2400" dirty="0">
                <a:latin typeface="Calibri"/>
                <a:cs typeface="Calibri"/>
              </a:rPr>
              <a:t>lacian</a:t>
            </a: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lr>
                <a:srgbClr val="1D9978"/>
              </a:buClr>
              <a:buFont typeface="Calibri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fus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map</a:t>
            </a: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lr>
                <a:srgbClr val="1D9978"/>
              </a:buClr>
              <a:buFont typeface="Calibri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KNN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fus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 dirty="0">
              <a:latin typeface="Calibri"/>
              <a:cs typeface="Calibri"/>
            </a:endParaRPr>
          </a:p>
          <a:p>
            <a:pPr marL="472440" marR="5715" indent="-229235">
              <a:lnSpc>
                <a:spcPct val="80000"/>
              </a:lnSpc>
              <a:spcBef>
                <a:spcPts val="1685"/>
              </a:spcBef>
              <a:buClr>
                <a:srgbClr val="1D9978"/>
              </a:buClr>
              <a:buFont typeface="Arial"/>
              <a:buChar char="•"/>
              <a:tabLst>
                <a:tab pos="473075" algn="l"/>
              </a:tabLst>
            </a:pPr>
            <a:r>
              <a:rPr sz="1700" dirty="0">
                <a:latin typeface="Calibri"/>
                <a:cs typeface="Calibri"/>
              </a:rPr>
              <a:t>A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gl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bal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g</a:t>
            </a:r>
            <a:r>
              <a:rPr sz="1700" dirty="0">
                <a:latin typeface="Calibri"/>
                <a:cs typeface="Calibri"/>
              </a:rPr>
              <a:t>eo</a:t>
            </a:r>
            <a:r>
              <a:rPr sz="1700" spc="-5" dirty="0">
                <a:latin typeface="Calibri"/>
                <a:cs typeface="Calibri"/>
              </a:rPr>
              <a:t>m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tr</a:t>
            </a:r>
            <a:r>
              <a:rPr sz="1700" spc="-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c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f</a:t>
            </a:r>
            <a:r>
              <a:rPr sz="1700" spc="-3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5" dirty="0">
                <a:latin typeface="Calibri"/>
                <a:cs typeface="Calibri"/>
              </a:rPr>
              <a:t>m</a:t>
            </a:r>
            <a:r>
              <a:rPr sz="1700" spc="-10" dirty="0">
                <a:latin typeface="Calibri"/>
                <a:cs typeface="Calibri"/>
              </a:rPr>
              <a:t>ew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k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-40" dirty="0">
                <a:latin typeface="Calibri"/>
                <a:cs typeface="Calibri"/>
              </a:rPr>
              <a:t>f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r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onl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r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d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-10" dirty="0">
                <a:latin typeface="Calibri"/>
                <a:cs typeface="Calibri"/>
              </a:rPr>
              <a:t>m</a:t>
            </a:r>
            <a:r>
              <a:rPr sz="1700" dirty="0">
                <a:latin typeface="Calibri"/>
                <a:cs typeface="Calibri"/>
              </a:rPr>
              <a:t>en</a:t>
            </a:r>
            <a:r>
              <a:rPr sz="1700" spc="-1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io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lity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d</a:t>
            </a:r>
            <a:r>
              <a:rPr sz="1700" dirty="0">
                <a:latin typeface="Calibri"/>
                <a:cs typeface="Calibri"/>
              </a:rPr>
              <a:t>ucti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J</a:t>
            </a:r>
            <a:r>
              <a:rPr sz="1700" spc="-5" dirty="0">
                <a:latin typeface="Calibri"/>
                <a:cs typeface="Calibri"/>
              </a:rPr>
              <a:t>.B</a:t>
            </a:r>
            <a:r>
              <a:rPr sz="1700" spc="-130" dirty="0">
                <a:latin typeface="Calibri"/>
                <a:cs typeface="Calibri"/>
              </a:rPr>
              <a:t>.</a:t>
            </a:r>
            <a:r>
              <a:rPr sz="1700" spc="-16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en</a:t>
            </a:r>
            <a:r>
              <a:rPr sz="1700" spc="-15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0" dirty="0">
                <a:latin typeface="Calibri"/>
                <a:cs typeface="Calibri"/>
              </a:rPr>
              <a:t>u</a:t>
            </a:r>
            <a:r>
              <a:rPr sz="1700" spc="-5" dirty="0">
                <a:latin typeface="Calibri"/>
                <a:cs typeface="Calibri"/>
              </a:rPr>
              <a:t>m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65" dirty="0">
                <a:latin typeface="Calibri"/>
                <a:cs typeface="Calibri"/>
              </a:rPr>
              <a:t>V</a:t>
            </a:r>
            <a:r>
              <a:rPr sz="1700" spc="-5" dirty="0">
                <a:latin typeface="Calibri"/>
                <a:cs typeface="Calibri"/>
              </a:rPr>
              <a:t>.D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5" dirty="0">
                <a:latin typeface="Calibri"/>
                <a:cs typeface="Calibri"/>
              </a:rPr>
              <a:t>l</a:t>
            </a:r>
            <a:r>
              <a:rPr sz="1700" spc="-2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a,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J</a:t>
            </a:r>
            <a:r>
              <a:rPr sz="1700" spc="-35" dirty="0">
                <a:latin typeface="Calibri"/>
                <a:cs typeface="Calibri"/>
              </a:rPr>
              <a:t>.</a:t>
            </a:r>
            <a:r>
              <a:rPr sz="1700" spc="-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.</a:t>
            </a:r>
            <a:r>
              <a:rPr sz="1700" spc="-5" dirty="0">
                <a:latin typeface="Calibri"/>
                <a:cs typeface="Calibri"/>
              </a:rPr>
              <a:t>La</a:t>
            </a:r>
            <a:r>
              <a:rPr sz="1700" spc="5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g</a:t>
            </a:r>
            <a:r>
              <a:rPr sz="1700" spc="-40" dirty="0">
                <a:latin typeface="Calibri"/>
                <a:cs typeface="Calibri"/>
              </a:rPr>
              <a:t>f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-3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d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(</a:t>
            </a:r>
            <a:r>
              <a:rPr sz="1700" dirty="0">
                <a:latin typeface="Calibri"/>
                <a:cs typeface="Calibri"/>
              </a:rPr>
              <a:t>sc</a:t>
            </a:r>
            <a:r>
              <a:rPr sz="1700" spc="-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ence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2000)</a:t>
            </a:r>
          </a:p>
          <a:p>
            <a:pPr marL="488950" marR="1798955" indent="-245745">
              <a:lnSpc>
                <a:spcPct val="104700"/>
              </a:lnSpc>
              <a:buClr>
                <a:srgbClr val="1D9978"/>
              </a:buClr>
              <a:buFont typeface="Arial"/>
              <a:buChar char="•"/>
              <a:tabLst>
                <a:tab pos="473075" algn="l"/>
              </a:tabLst>
            </a:pPr>
            <a:r>
              <a:rPr sz="1700" dirty="0">
                <a:latin typeface="Calibri"/>
                <a:cs typeface="Calibri"/>
              </a:rPr>
              <a:t>Nonl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ear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D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-5" dirty="0">
                <a:latin typeface="Calibri"/>
                <a:cs typeface="Calibri"/>
              </a:rPr>
              <a:t>m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sion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lity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d</a:t>
            </a:r>
            <a:r>
              <a:rPr sz="1700" dirty="0">
                <a:latin typeface="Calibri"/>
                <a:cs typeface="Calibri"/>
              </a:rPr>
              <a:t>uct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y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Lo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al</a:t>
            </a:r>
            <a:r>
              <a:rPr sz="1700" spc="5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y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L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near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m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5" dirty="0">
                <a:latin typeface="Calibri"/>
                <a:cs typeface="Calibri"/>
              </a:rPr>
              <a:t>d</a:t>
            </a:r>
            <a:r>
              <a:rPr sz="1700" dirty="0">
                <a:latin typeface="Calibri"/>
                <a:cs typeface="Calibri"/>
              </a:rPr>
              <a:t>d</a:t>
            </a:r>
            <a:r>
              <a:rPr sz="1700" spc="-10" dirty="0">
                <a:latin typeface="Calibri"/>
                <a:cs typeface="Calibri"/>
              </a:rPr>
              <a:t>in</a:t>
            </a:r>
            <a:r>
              <a:rPr sz="1700" spc="20" dirty="0">
                <a:latin typeface="Calibri"/>
                <a:cs typeface="Calibri"/>
              </a:rPr>
              <a:t>g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Sa</a:t>
            </a:r>
            <a:r>
              <a:rPr sz="1700" dirty="0">
                <a:latin typeface="Calibri"/>
                <a:cs typeface="Calibri"/>
              </a:rPr>
              <a:t>m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75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.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40" dirty="0">
                <a:latin typeface="Calibri"/>
                <a:cs typeface="Calibri"/>
              </a:rPr>
              <a:t>R</a:t>
            </a:r>
            <a:r>
              <a:rPr sz="1700" spc="-15" dirty="0">
                <a:latin typeface="Calibri"/>
                <a:cs typeface="Calibri"/>
              </a:rPr>
              <a:t>o</a:t>
            </a:r>
            <a:r>
              <a:rPr sz="1700" spc="-10" dirty="0">
                <a:latin typeface="Calibri"/>
                <a:cs typeface="Calibri"/>
              </a:rPr>
              <a:t>w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L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w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ence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K.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Sau</a:t>
            </a:r>
            <a:r>
              <a:rPr sz="1700" dirty="0">
                <a:latin typeface="Calibri"/>
                <a:cs typeface="Calibri"/>
              </a:rPr>
              <a:t>l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(</a:t>
            </a:r>
            <a:r>
              <a:rPr sz="1700" dirty="0">
                <a:latin typeface="Calibri"/>
                <a:cs typeface="Calibri"/>
              </a:rPr>
              <a:t>sci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nce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2000)</a:t>
            </a:r>
          </a:p>
          <a:p>
            <a:pPr marL="472440" indent="-229235">
              <a:lnSpc>
                <a:spcPct val="100000"/>
              </a:lnSpc>
              <a:spcBef>
                <a:spcPts val="85"/>
              </a:spcBef>
              <a:buClr>
                <a:srgbClr val="1D9978"/>
              </a:buClr>
              <a:buFont typeface="Arial"/>
              <a:buChar char="•"/>
              <a:tabLst>
                <a:tab pos="473075" algn="l"/>
              </a:tabLst>
            </a:pPr>
            <a:r>
              <a:rPr sz="1700" spc="-5" dirty="0">
                <a:latin typeface="Calibri"/>
                <a:cs typeface="Calibri"/>
              </a:rPr>
              <a:t>V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spc="-5" dirty="0">
                <a:latin typeface="Calibri"/>
                <a:cs typeface="Calibri"/>
              </a:rPr>
              <a:t>s</a:t>
            </a:r>
            <a:r>
              <a:rPr sz="1700" spc="5" dirty="0">
                <a:latin typeface="Calibri"/>
                <a:cs typeface="Calibri"/>
              </a:rPr>
              <a:t>u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li</a:t>
            </a:r>
            <a:r>
              <a:rPr sz="1700" spc="-10" dirty="0">
                <a:latin typeface="Calibri"/>
                <a:cs typeface="Calibri"/>
              </a:rPr>
              <a:t>zin</a:t>
            </a:r>
            <a:r>
              <a:rPr sz="1700" dirty="0">
                <a:latin typeface="Calibri"/>
                <a:cs typeface="Calibri"/>
              </a:rPr>
              <a:t>g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D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spc="-25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sing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Calibri"/>
                <a:cs typeface="Calibri"/>
              </a:rPr>
              <a:t>t</a:t>
            </a:r>
            <a:r>
              <a:rPr sz="1700" spc="-10" dirty="0">
                <a:latin typeface="Calibri"/>
                <a:cs typeface="Calibri"/>
              </a:rPr>
              <a:t>-</a:t>
            </a:r>
            <a:r>
              <a:rPr sz="1700" spc="-5" dirty="0">
                <a:latin typeface="Calibri"/>
                <a:cs typeface="Calibri"/>
              </a:rPr>
              <a:t>SN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,</a:t>
            </a:r>
          </a:p>
          <a:p>
            <a:pPr marL="48895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Calibri"/>
                <a:cs typeface="Calibri"/>
              </a:rPr>
              <a:t>La</a:t>
            </a:r>
            <a:r>
              <a:rPr sz="1700" spc="5" dirty="0">
                <a:latin typeface="Calibri"/>
                <a:cs typeface="Calibri"/>
              </a:rPr>
              <a:t>u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ens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der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M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G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-15" dirty="0">
                <a:latin typeface="Calibri"/>
                <a:cs typeface="Calibri"/>
              </a:rPr>
              <a:t>f</a:t>
            </a:r>
            <a:r>
              <a:rPr sz="1700" spc="-5" dirty="0">
                <a:latin typeface="Calibri"/>
                <a:cs typeface="Calibri"/>
              </a:rPr>
              <a:t>f</a:t>
            </a:r>
            <a:r>
              <a:rPr sz="1700" spc="-25" dirty="0">
                <a:latin typeface="Calibri"/>
                <a:cs typeface="Calibri"/>
              </a:rPr>
              <a:t>r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y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-5" dirty="0">
                <a:latin typeface="Calibri"/>
                <a:cs typeface="Calibri"/>
              </a:rPr>
              <a:t>n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(Jou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al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f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m</a:t>
            </a:r>
            <a:r>
              <a:rPr sz="1700" dirty="0">
                <a:latin typeface="Calibri"/>
                <a:cs typeface="Calibri"/>
              </a:rPr>
              <a:t>ach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ne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l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arni</a:t>
            </a:r>
            <a:r>
              <a:rPr sz="1700" spc="-5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g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ea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ch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2008)</a:t>
            </a:r>
          </a:p>
        </p:txBody>
      </p:sp>
    </p:spTree>
    <p:extLst>
      <p:ext uri="{BB962C8B-B14F-4D97-AF65-F5344CB8AC3E}">
        <p14:creationId xmlns:p14="http://schemas.microsoft.com/office/powerpoint/2010/main" val="13517927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655696"/>
            <a:ext cx="192786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65" dirty="0">
                <a:latin typeface="Calibri Light"/>
                <a:cs typeface="Calibri Light"/>
              </a:rPr>
              <a:t>R</a:t>
            </a:r>
            <a:r>
              <a:rPr sz="3200" b="0" spc="-40" dirty="0">
                <a:latin typeface="Calibri Light"/>
                <a:cs typeface="Calibri Light"/>
              </a:rPr>
              <a:t>e</a:t>
            </a:r>
            <a:r>
              <a:rPr sz="3200" b="0" spc="-95" dirty="0">
                <a:latin typeface="Calibri Light"/>
                <a:cs typeface="Calibri Light"/>
              </a:rPr>
              <a:t>f</a:t>
            </a:r>
            <a:r>
              <a:rPr sz="3200" b="0" spc="-5" dirty="0">
                <a:latin typeface="Calibri Light"/>
                <a:cs typeface="Calibri Light"/>
              </a:rPr>
              <a:t>e</a:t>
            </a:r>
            <a:r>
              <a:rPr sz="3200" b="0" spc="-5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enc</a:t>
            </a:r>
            <a:r>
              <a:rPr sz="3200" b="0" spc="5" dirty="0">
                <a:latin typeface="Calibri Light"/>
                <a:cs typeface="Calibri Light"/>
              </a:rPr>
              <a:t>e</a:t>
            </a:r>
            <a:r>
              <a:rPr sz="3200" b="0" dirty="0">
                <a:latin typeface="Calibri Light"/>
                <a:cs typeface="Calibri Light"/>
              </a:rPr>
              <a:t>s: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592503"/>
            <a:ext cx="786955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t-SNE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home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h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tt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p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://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ho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m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epage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.t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ude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lft.nl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/1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9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j</a:t>
            </a:r>
            <a:r>
              <a:rPr sz="1800" u="heavy" spc="-1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4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9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/t</a:t>
            </a:r>
            <a:r>
              <a:rPr sz="1800" u="heavy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-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S</a:t>
            </a:r>
            <a:r>
              <a:rPr sz="1800" u="heavy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N</a:t>
            </a:r>
            <a:r>
              <a:rPr sz="1800" u="heavy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E.html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Mac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ctur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40" dirty="0">
                <a:latin typeface="Arial"/>
                <a:cs typeface="Arial"/>
              </a:rPr>
              <a:t>1</a:t>
            </a: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ity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htt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p: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//</a:t>
            </a:r>
            <a:r>
              <a:rPr sz="1800" u="sng" spc="-2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w</a:t>
            </a:r>
            <a:r>
              <a:rPr sz="1800" u="sng" spc="-3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w</a:t>
            </a:r>
            <a:r>
              <a:rPr sz="1800" u="sng" spc="-114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w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.cs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.tor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o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nt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o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.e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d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u/~h</a:t>
            </a:r>
            <a:r>
              <a:rPr sz="1800" u="sng" spc="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i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nt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o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n/csc2</a:t>
            </a:r>
            <a:r>
              <a:rPr sz="1800" u="sng" spc="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5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3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5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/lect</a:t>
            </a:r>
            <a:r>
              <a:rPr sz="1800" u="sng" spc="-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u</a:t>
            </a:r>
            <a:r>
              <a:rPr sz="1800" u="sng" spc="10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r</a:t>
            </a:r>
            <a:r>
              <a:rPr sz="1800" u="sng" spc="-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es.h</a:t>
            </a:r>
            <a:r>
              <a:rPr sz="1800" u="sng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tml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3418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5" y="822955"/>
            <a:ext cx="264287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5" dirty="0">
                <a:latin typeface="Calibri Light"/>
                <a:cs typeface="Calibri Light"/>
              </a:rPr>
              <a:t>Impleme</a:t>
            </a:r>
            <a:r>
              <a:rPr sz="3200" b="0" spc="-30" dirty="0">
                <a:latin typeface="Calibri Light"/>
                <a:cs typeface="Calibri Light"/>
              </a:rPr>
              <a:t>n</a:t>
            </a:r>
            <a:r>
              <a:rPr sz="3200" b="0" spc="-45" dirty="0">
                <a:latin typeface="Calibri Light"/>
                <a:cs typeface="Calibri Light"/>
              </a:rPr>
              <a:t>t</a:t>
            </a:r>
            <a:r>
              <a:rPr sz="3200" b="0" spc="-35" dirty="0">
                <a:latin typeface="Calibri Light"/>
                <a:cs typeface="Calibri Light"/>
              </a:rPr>
              <a:t>a</a:t>
            </a:r>
            <a:r>
              <a:rPr sz="3200" b="0" dirty="0">
                <a:latin typeface="Calibri Light"/>
                <a:cs typeface="Calibri Light"/>
              </a:rPr>
              <a:t>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490" y="4807951"/>
            <a:ext cx="8168640" cy="172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Mani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old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thod: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ht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tp: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sci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arn.o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2000" u="heavy" spc="7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abl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/modu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cla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20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#m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odu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-sk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rn.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ani</a:t>
            </a:r>
            <a:r>
              <a:rPr sz="2000" u="heavy" spc="-4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ol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Calibri"/>
                <a:cs typeface="Calibri"/>
              </a:rPr>
              <a:t>Goo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amples: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994"/>
              </a:spcBef>
            </a:pPr>
            <a:r>
              <a:rPr sz="2000" spc="-25" dirty="0">
                <a:latin typeface="Calibri"/>
                <a:cs typeface="Calibri"/>
                <a:hlinkClick r:id="rId4"/>
              </a:rPr>
              <a:t>ht</a:t>
            </a:r>
            <a:r>
              <a:rPr sz="2000" dirty="0">
                <a:latin typeface="Calibri"/>
                <a:cs typeface="Calibri"/>
                <a:hlinkClick r:id="rId4"/>
              </a:rPr>
              <a:t>tp:</a:t>
            </a:r>
            <a:r>
              <a:rPr sz="2000" spc="5" dirty="0">
                <a:latin typeface="Calibri"/>
                <a:cs typeface="Calibri"/>
                <a:hlinkClick r:id="rId4"/>
              </a:rPr>
              <a:t>/</a:t>
            </a:r>
            <a:r>
              <a:rPr sz="2000" spc="-35" dirty="0">
                <a:latin typeface="Calibri"/>
                <a:cs typeface="Calibri"/>
                <a:hlinkClick r:id="rId4"/>
              </a:rPr>
              <a:t>/</a:t>
            </a:r>
            <a:r>
              <a:rPr sz="2000" spc="-5" dirty="0">
                <a:latin typeface="Calibri"/>
                <a:cs typeface="Calibri"/>
                <a:hlinkClick r:id="rId4"/>
              </a:rPr>
              <a:t>sc</a:t>
            </a:r>
            <a:r>
              <a:rPr sz="2000" dirty="0">
                <a:latin typeface="Calibri"/>
                <a:cs typeface="Calibri"/>
                <a:hlinkClick r:id="rId4"/>
              </a:rPr>
              <a:t>ik</a:t>
            </a:r>
            <a:r>
              <a:rPr sz="2000" spc="-10" dirty="0">
                <a:latin typeface="Calibri"/>
                <a:cs typeface="Calibri"/>
                <a:hlinkClick r:id="rId4"/>
              </a:rPr>
              <a:t>i</a:t>
            </a:r>
            <a:r>
              <a:rPr sz="2000" dirty="0">
                <a:latin typeface="Calibri"/>
                <a:cs typeface="Calibri"/>
                <a:hlinkClick r:id="rId4"/>
              </a:rPr>
              <a:t>t-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arn.o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70" dirty="0">
                <a:latin typeface="Calibri"/>
                <a:cs typeface="Calibri"/>
              </a:rPr>
              <a:t>g</a:t>
            </a:r>
            <a:r>
              <a:rPr sz="2000" spc="-35" dirty="0">
                <a:latin typeface="Calibri"/>
                <a:cs typeface="Calibri"/>
              </a:rPr>
              <a:t>/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35" dirty="0">
                <a:latin typeface="Calibri"/>
                <a:cs typeface="Calibri"/>
              </a:rPr>
              <a:t>/</a:t>
            </a:r>
            <a:r>
              <a:rPr sz="2000" dirty="0">
                <a:latin typeface="Calibri"/>
                <a:cs typeface="Calibri"/>
              </a:rPr>
              <a:t>au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o_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amp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es/man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d/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ot</a:t>
            </a:r>
            <a:r>
              <a:rPr sz="2000" spc="-10" dirty="0">
                <a:latin typeface="Calibri"/>
                <a:cs typeface="Calibri"/>
              </a:rPr>
              <a:t>_c</a:t>
            </a:r>
            <a:r>
              <a:rPr sz="2000" spc="-5" dirty="0">
                <a:latin typeface="Calibri"/>
                <a:cs typeface="Calibri"/>
              </a:rPr>
              <a:t>ompa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e_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thod</a:t>
            </a:r>
            <a:r>
              <a:rPr sz="2000" spc="-5" dirty="0">
                <a:latin typeface="Calibri"/>
                <a:cs typeface="Calibri"/>
              </a:rPr>
              <a:t>s.</a:t>
            </a:r>
            <a:r>
              <a:rPr sz="2000" spc="-3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tm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#sp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gl</a:t>
            </a:r>
            <a:r>
              <a:rPr sz="2000" spc="-5" dirty="0">
                <a:latin typeface="Calibri"/>
                <a:cs typeface="Calibri"/>
              </a:rPr>
              <a:t>r-</a:t>
            </a:r>
            <a:r>
              <a:rPr sz="2000" dirty="0">
                <a:latin typeface="Calibri"/>
                <a:cs typeface="Calibri"/>
              </a:rPr>
              <a:t>au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o-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amp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s-</a:t>
            </a:r>
            <a:r>
              <a:rPr sz="2000" dirty="0">
                <a:latin typeface="Calibri"/>
                <a:cs typeface="Calibri"/>
              </a:rPr>
              <a:t>man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d-p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ot-</a:t>
            </a:r>
            <a:r>
              <a:rPr sz="2000" dirty="0">
                <a:latin typeface="Calibri"/>
                <a:cs typeface="Calibri"/>
              </a:rPr>
              <a:t>compa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thod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py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375" y="1578863"/>
            <a:ext cx="8580120" cy="3214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6332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161" y="838962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399" y="0"/>
                </a:lnTo>
              </a:path>
            </a:pathLst>
          </a:custGeom>
          <a:ln w="22859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0763" y="205213"/>
            <a:ext cx="306514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Roa</a:t>
            </a:r>
            <a:r>
              <a:rPr sz="3200" spc="1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ma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03723" y="6681388"/>
            <a:ext cx="16700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0700" y="1141006"/>
            <a:ext cx="5020945" cy="529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Tour</a:t>
            </a:r>
            <a:r>
              <a:rPr sz="1900" spc="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of</a:t>
            </a:r>
            <a:r>
              <a:rPr sz="1900" spc="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ach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i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ne</a:t>
            </a:r>
            <a:r>
              <a:rPr sz="1900" spc="2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lea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ning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al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o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ith</a:t>
            </a:r>
            <a:r>
              <a:rPr sz="1900" spc="-35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900" spc="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(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1</a:t>
            </a:r>
            <a:r>
              <a:rPr sz="19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se</a:t>
            </a:r>
            <a:r>
              <a:rPr sz="1900" spc="-2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sion)</a:t>
            </a: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Fea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u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e</a:t>
            </a:r>
            <a:r>
              <a:rPr sz="19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eng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i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nee</a:t>
            </a:r>
            <a:r>
              <a:rPr sz="1900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ing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(1</a:t>
            </a:r>
            <a:r>
              <a:rPr sz="19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se</a:t>
            </a:r>
            <a:r>
              <a:rPr sz="1900" spc="-2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sion)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8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Fea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ure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selec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ion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Yan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Supe</a:t>
            </a:r>
            <a:r>
              <a:rPr sz="1900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vised</a:t>
            </a:r>
            <a:r>
              <a:rPr sz="1900" spc="1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lea</a:t>
            </a:r>
            <a:r>
              <a:rPr sz="1900" spc="-5" dirty="0">
                <a:solidFill>
                  <a:srgbClr val="B2B2B2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ning</a:t>
            </a:r>
            <a:r>
              <a:rPr sz="190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B2B2B2"/>
                </a:solidFill>
                <a:latin typeface="Times New Roman"/>
                <a:cs typeface="Times New Roman"/>
              </a:rPr>
              <a:t>(4</a:t>
            </a:r>
            <a:r>
              <a:rPr sz="19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se</a:t>
            </a:r>
            <a:r>
              <a:rPr sz="1900" spc="-2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900" spc="-15" dirty="0">
                <a:solidFill>
                  <a:srgbClr val="B2B2B2"/>
                </a:solidFill>
                <a:latin typeface="Times New Roman"/>
                <a:cs typeface="Times New Roman"/>
              </a:rPr>
              <a:t>sions)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Regre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sion</a:t>
            </a:r>
            <a:r>
              <a:rPr sz="1400" spc="-3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odels</a:t>
            </a:r>
            <a:r>
              <a:rPr sz="1400" spc="1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Yan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M and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ker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el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an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ree-ba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ed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 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odels</a:t>
            </a:r>
            <a:r>
              <a:rPr sz="1400" spc="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1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ar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Ba</a:t>
            </a:r>
            <a:r>
              <a:rPr sz="1400" spc="-20" dirty="0">
                <a:solidFill>
                  <a:srgbClr val="B2B2B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ian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ethod 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Xi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o</a:t>
            </a:r>
            <a:r>
              <a:rPr sz="1400" spc="-20" dirty="0">
                <a:solidFill>
                  <a:srgbClr val="B2B2B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nse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ble </a:t>
            </a:r>
            <a:r>
              <a:rPr sz="1400" spc="-30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odels 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Yan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5" dirty="0">
                <a:solidFill>
                  <a:srgbClr val="A5A5A5"/>
                </a:solidFill>
                <a:latin typeface="Times New Roman"/>
                <a:cs typeface="Times New Roman"/>
              </a:rPr>
              <a:t>Unsuper</a:t>
            </a:r>
            <a:r>
              <a:rPr sz="1900" spc="-5" dirty="0">
                <a:solidFill>
                  <a:srgbClr val="A5A5A5"/>
                </a:solidFill>
                <a:latin typeface="Times New Roman"/>
                <a:cs typeface="Times New Roman"/>
              </a:rPr>
              <a:t>v</a:t>
            </a:r>
            <a:r>
              <a:rPr sz="1900" spc="-10" dirty="0">
                <a:solidFill>
                  <a:srgbClr val="A5A5A5"/>
                </a:solidFill>
                <a:latin typeface="Times New Roman"/>
                <a:cs typeface="Times New Roman"/>
              </a:rPr>
              <a:t>ised</a:t>
            </a:r>
            <a:r>
              <a:rPr sz="1900" spc="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A5A5A5"/>
                </a:solidFill>
                <a:latin typeface="Times New Roman"/>
                <a:cs typeface="Times New Roman"/>
              </a:rPr>
              <a:t>lea</a:t>
            </a:r>
            <a:r>
              <a:rPr sz="1900" spc="-5" dirty="0">
                <a:solidFill>
                  <a:srgbClr val="A5A5A5"/>
                </a:solidFill>
                <a:latin typeface="Times New Roman"/>
                <a:cs typeface="Times New Roman"/>
              </a:rPr>
              <a:t>r</a:t>
            </a:r>
            <a:r>
              <a:rPr sz="1900" spc="-10" dirty="0">
                <a:solidFill>
                  <a:srgbClr val="A5A5A5"/>
                </a:solidFill>
                <a:latin typeface="Times New Roman"/>
                <a:cs typeface="Times New Roman"/>
              </a:rPr>
              <a:t>ning</a:t>
            </a:r>
            <a:r>
              <a:rPr sz="1900" spc="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A5A5A5"/>
                </a:solidFill>
                <a:latin typeface="Times New Roman"/>
                <a:cs typeface="Times New Roman"/>
              </a:rPr>
              <a:t>(3</a:t>
            </a:r>
            <a:r>
              <a:rPr sz="1900" spc="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A5A5A5"/>
                </a:solidFill>
                <a:latin typeface="Times New Roman"/>
                <a:cs typeface="Times New Roman"/>
              </a:rPr>
              <a:t>se</a:t>
            </a:r>
            <a:r>
              <a:rPr sz="1900" spc="-20" dirty="0">
                <a:solidFill>
                  <a:srgbClr val="A5A5A5"/>
                </a:solidFill>
                <a:latin typeface="Times New Roman"/>
                <a:cs typeface="Times New Roman"/>
              </a:rPr>
              <a:t>s</a:t>
            </a:r>
            <a:r>
              <a:rPr sz="1900" spc="-15" dirty="0">
                <a:solidFill>
                  <a:srgbClr val="A5A5A5"/>
                </a:solidFill>
                <a:latin typeface="Times New Roman"/>
                <a:cs typeface="Times New Roman"/>
              </a:rPr>
              <a:t>sions)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K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-</a:t>
            </a:r>
            <a:r>
              <a:rPr sz="1400" spc="-25" dirty="0">
                <a:solidFill>
                  <a:srgbClr val="B2B2B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ea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s</a:t>
            </a:r>
            <a:r>
              <a:rPr sz="1400" spc="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cluster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BSC</a:t>
            </a:r>
            <a:r>
              <a:rPr sz="1400" spc="-10" dirty="0">
                <a:solidFill>
                  <a:srgbClr val="B2B2B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N -</a:t>
            </a:r>
            <a:r>
              <a:rPr sz="14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Che</a:t>
            </a:r>
            <a:r>
              <a:rPr sz="1400" spc="5" dirty="0">
                <a:solidFill>
                  <a:srgbClr val="B2B2B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B2B2B2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5" dirty="0">
                <a:solidFill>
                  <a:srgbClr val="A5A5A5"/>
                </a:solidFill>
                <a:latin typeface="Times New Roman"/>
                <a:cs typeface="Times New Roman"/>
              </a:rPr>
              <a:t>Mea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A5A5A5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ift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gglo</a:t>
            </a:r>
            <a:r>
              <a:rPr sz="1400" spc="-25" dirty="0">
                <a:solidFill>
                  <a:srgbClr val="A5A5A5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era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ive</a:t>
            </a:r>
            <a:r>
              <a:rPr sz="1400" spc="-4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cluster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g</a:t>
            </a:r>
            <a:r>
              <a:rPr sz="14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–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 K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unal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5" dirty="0">
                <a:solidFill>
                  <a:srgbClr val="A5A5A5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pec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ral</a:t>
            </a:r>
            <a:r>
              <a:rPr sz="1400" spc="-3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cluster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ng</a:t>
            </a:r>
            <a:r>
              <a:rPr sz="1400" spc="-3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–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an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A5A5A5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sion</a:t>
            </a:r>
            <a:r>
              <a:rPr sz="14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re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ucti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n</a:t>
            </a:r>
            <a:r>
              <a:rPr sz="1400" spc="-3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f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r</a:t>
            </a:r>
            <a:r>
              <a:rPr sz="14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data</a:t>
            </a:r>
            <a:r>
              <a:rPr sz="14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visual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za</a:t>
            </a:r>
            <a:r>
              <a:rPr sz="1400" spc="5" dirty="0">
                <a:solidFill>
                  <a:srgbClr val="A5A5A5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on</a:t>
            </a:r>
            <a:r>
              <a:rPr sz="1400" spc="-3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A5A5A5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A5A5A5"/>
                </a:solidFill>
                <a:latin typeface="Times New Roman"/>
                <a:cs typeface="Times New Roman"/>
              </a:rPr>
              <a:t>an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0"/>
              </a:spcBef>
              <a:buClr>
                <a:srgbClr val="B2B2B2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900" spc="-10" dirty="0">
                <a:latin typeface="Times New Roman"/>
                <a:cs typeface="Times New Roman"/>
              </a:rPr>
              <a:t>Deep learning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(4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s</a:t>
            </a:r>
            <a:r>
              <a:rPr sz="1900" spc="-20" dirty="0">
                <a:latin typeface="Times New Roman"/>
                <a:cs typeface="Times New Roman"/>
              </a:rPr>
              <a:t>e</a:t>
            </a:r>
            <a:r>
              <a:rPr sz="1900" spc="-15" dirty="0">
                <a:latin typeface="Times New Roman"/>
                <a:cs typeface="Times New Roman"/>
              </a:rPr>
              <a:t>s</a:t>
            </a:r>
            <a:r>
              <a:rPr sz="1900" spc="-25" dirty="0">
                <a:latin typeface="Times New Roman"/>
                <a:cs typeface="Times New Roman"/>
              </a:rPr>
              <a:t>s</a:t>
            </a:r>
            <a:r>
              <a:rPr sz="1900" spc="-10" dirty="0">
                <a:latin typeface="Times New Roman"/>
                <a:cs typeface="Times New Roman"/>
              </a:rPr>
              <a:t>ions)</a:t>
            </a:r>
            <a:endParaRPr sz="1900">
              <a:latin typeface="Times New Roman"/>
              <a:cs typeface="Times New Roman"/>
            </a:endParaRPr>
          </a:p>
          <a:p>
            <a:pPr marL="501650">
              <a:lnSpc>
                <a:spcPct val="100000"/>
              </a:lnSpc>
              <a:spcBef>
                <a:spcPts val="185"/>
              </a:spcBef>
              <a:tabLst>
                <a:tab pos="768350" algn="l"/>
              </a:tabLst>
            </a:pPr>
            <a:r>
              <a:rPr sz="1400" dirty="0">
                <a:latin typeface="Times New Roman"/>
                <a:cs typeface="Times New Roman"/>
              </a:rPr>
              <a:t>_	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ork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dirty="0">
                <a:latin typeface="Times New Roman"/>
                <a:cs typeface="Times New Roman"/>
              </a:rPr>
              <a:t>Convol</a:t>
            </a:r>
            <a:r>
              <a:rPr sz="1400" spc="-10" dirty="0">
                <a:latin typeface="Times New Roman"/>
                <a:cs typeface="Times New Roman"/>
              </a:rPr>
              <a:t>ut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ork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u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dirty="0">
                <a:latin typeface="Times New Roman"/>
                <a:cs typeface="Times New Roman"/>
              </a:rPr>
              <a:t>Rec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rre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65"/>
              </a:spcBef>
              <a:buClr>
                <a:srgbClr val="B2B2B2"/>
              </a:buClr>
              <a:buFont typeface="Times New Roman"/>
              <a:buChar char="–"/>
              <a:tabLst>
                <a:tab pos="756920" algn="l"/>
              </a:tabLst>
            </a:pP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deep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ith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</a:t>
            </a:r>
            <a:r>
              <a:rPr sz="1400" spc="2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-sou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ce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tools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99518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161" y="838962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399" y="0"/>
                </a:lnTo>
              </a:path>
            </a:pathLst>
          </a:custGeom>
          <a:ln w="22859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64307" y="3125723"/>
            <a:ext cx="3976116" cy="1507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3400"/>
            <a:ext cx="9144000" cy="1667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12795" y="3448467"/>
            <a:ext cx="3885565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ct val="100000"/>
              </a:lnSpc>
            </a:pPr>
            <a:r>
              <a:rPr sz="5400" dirty="0">
                <a:solidFill>
                  <a:srgbClr val="91D050"/>
                </a:solidFill>
                <a:latin typeface="SimSun"/>
                <a:cs typeface="SimSun"/>
              </a:rPr>
              <a:t>Thank you</a:t>
            </a:r>
            <a:endParaRPr sz="5400">
              <a:latin typeface="SimSun"/>
              <a:cs typeface="SimSun"/>
            </a:endParaRPr>
          </a:p>
          <a:p>
            <a:pPr marL="12700" marR="5080">
              <a:lnSpc>
                <a:spcPct val="100000"/>
              </a:lnSpc>
              <a:spcBef>
                <a:spcPts val="660"/>
              </a:spcBef>
            </a:pPr>
            <a:r>
              <a:rPr sz="1800" spc="-1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rl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er</a:t>
            </a:r>
            <a:r>
              <a:rPr sz="1800" spc="-15" dirty="0">
                <a:latin typeface="Times New Roman"/>
                <a:cs typeface="Times New Roman"/>
              </a:rPr>
              <a:t> slid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Me</a:t>
            </a:r>
            <a:r>
              <a:rPr sz="1800" spc="-10" dirty="0">
                <a:latin typeface="Times New Roman"/>
                <a:cs typeface="Times New Roman"/>
              </a:rPr>
              <a:t>etup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pag</a:t>
            </a:r>
            <a:r>
              <a:rPr sz="1800" spc="-5" dirty="0">
                <a:latin typeface="Times New Roman"/>
                <a:cs typeface="Times New Roman"/>
              </a:rPr>
              <a:t>e: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| </a:t>
            </a:r>
            <a:r>
              <a:rPr sz="1800" spc="-15" dirty="0">
                <a:latin typeface="Times New Roman"/>
                <a:cs typeface="Times New Roman"/>
              </a:rPr>
              <a:t>File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Slide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ht</a:t>
            </a:r>
            <a:r>
              <a:rPr sz="1800" dirty="0">
                <a:latin typeface="Times New Roman"/>
                <a:cs typeface="Times New Roman"/>
                <a:hlinkClick r:id="rId5"/>
              </a:rPr>
              <a:t>tp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://ww</a:t>
            </a:r>
            <a:r>
              <a:rPr sz="1800" spc="-125" dirty="0">
                <a:latin typeface="Times New Roman"/>
                <a:cs typeface="Times New Roman"/>
                <a:hlinkClick r:id="rId5"/>
              </a:rPr>
              <a:t>w</a:t>
            </a:r>
            <a:r>
              <a:rPr sz="1800" dirty="0">
                <a:latin typeface="Times New Roman"/>
                <a:cs typeface="Times New Roman"/>
                <a:hlinkClick r:id="rId5"/>
              </a:rPr>
              <a:t>.</a:t>
            </a:r>
            <a:r>
              <a:rPr sz="1800" spc="-15" dirty="0">
                <a:latin typeface="Times New Roman"/>
                <a:cs typeface="Times New Roman"/>
                <a:hlinkClick r:id="rId5"/>
              </a:rPr>
              <a:t>sl</a:t>
            </a:r>
            <a:r>
              <a:rPr sz="1800" dirty="0">
                <a:latin typeface="Times New Roman"/>
                <a:cs typeface="Times New Roman"/>
                <a:hlinkClick r:id="rId5"/>
              </a:rPr>
              <a:t>i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d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esh</a:t>
            </a:r>
            <a:r>
              <a:rPr sz="1800" spc="5" dirty="0">
                <a:latin typeface="Times New Roman"/>
                <a:cs typeface="Times New Roman"/>
                <a:hlinkClick r:id="rId5"/>
              </a:rPr>
              <a:t>a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r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e</a:t>
            </a:r>
            <a:r>
              <a:rPr sz="1800" dirty="0">
                <a:latin typeface="Times New Roman"/>
                <a:cs typeface="Times New Roman"/>
                <a:hlinkClick r:id="rId5"/>
              </a:rPr>
              <a:t>.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n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et/</a:t>
            </a:r>
            <a:r>
              <a:rPr sz="1800" dirty="0">
                <a:latin typeface="Times New Roman"/>
                <a:cs typeface="Times New Roman"/>
                <a:hlinkClick r:id="rId5"/>
              </a:rPr>
              <a:t>x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u</a:t>
            </a:r>
            <a:r>
              <a:rPr sz="1800" spc="10" dirty="0">
                <a:latin typeface="Times New Roman"/>
                <a:cs typeface="Times New Roman"/>
                <a:hlinkClick r:id="rId5"/>
              </a:rPr>
              <a:t>y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ang</a:t>
            </a:r>
            <a:r>
              <a:rPr sz="1800" spc="-5" dirty="0">
                <a:latin typeface="Times New Roman"/>
                <a:cs typeface="Times New Roman"/>
                <a:hlinkClick r:id="rId5"/>
              </a:rPr>
              <a:t>e</a:t>
            </a:r>
            <a:r>
              <a:rPr sz="1800" spc="-10" dirty="0">
                <a:latin typeface="Times New Roman"/>
                <a:cs typeface="Times New Roman"/>
                <a:hlinkClick r:id="rId5"/>
              </a:rPr>
              <a:t>la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13103" y="5744819"/>
            <a:ext cx="646684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Ma</a:t>
            </a:r>
            <a:r>
              <a:rPr sz="1800" spc="-5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hine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</a:t>
            </a:r>
            <a:r>
              <a:rPr sz="1800" spc="-10" dirty="0">
                <a:latin typeface="Times New Roman"/>
                <a:cs typeface="Times New Roman"/>
              </a:rPr>
              <a:t>arning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il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Ga</a:t>
            </a:r>
            <a:r>
              <a:rPr sz="1800" dirty="0">
                <a:latin typeface="Times New Roman"/>
                <a:cs typeface="Times New Roman"/>
              </a:rPr>
              <a:t>s </a:t>
            </a:r>
            <a:r>
              <a:rPr sz="1800" spc="-10" dirty="0">
                <a:latin typeface="Times New Roman"/>
                <a:cs typeface="Times New Roman"/>
              </a:rPr>
              <a:t>Conf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rence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@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Hou</a:t>
            </a:r>
            <a:r>
              <a:rPr sz="1800" spc="-10" dirty="0">
                <a:latin typeface="Times New Roman"/>
                <a:cs typeface="Times New Roman"/>
              </a:rPr>
              <a:t>ston,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Apri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 1</a:t>
            </a:r>
            <a:r>
              <a:rPr sz="1800" spc="20" dirty="0">
                <a:latin typeface="Times New Roman"/>
                <a:cs typeface="Times New Roman"/>
              </a:rPr>
              <a:t>9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20: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ht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ps: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5" dirty="0">
                <a:latin typeface="Times New Roman"/>
                <a:cs typeface="Times New Roman"/>
              </a:rPr>
              <a:t>/e</a:t>
            </a:r>
            <a:r>
              <a:rPr sz="1800" spc="-10" dirty="0">
                <a:latin typeface="Times New Roman"/>
                <a:cs typeface="Times New Roman"/>
              </a:rPr>
              <a:t>ne</a:t>
            </a:r>
            <a:r>
              <a:rPr sz="1800" spc="-4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spc="10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conferenc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twork.</a:t>
            </a:r>
            <a:r>
              <a:rPr sz="1800" spc="-20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/mach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learni</a:t>
            </a:r>
            <a:r>
              <a:rPr sz="1800" dirty="0">
                <a:latin typeface="Times New Roman"/>
                <a:cs typeface="Times New Roman"/>
              </a:rPr>
              <a:t>ng-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1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-gas-</a:t>
            </a:r>
            <a:r>
              <a:rPr sz="1800" spc="-10" dirty="0">
                <a:latin typeface="Times New Roman"/>
                <a:cs typeface="Times New Roman"/>
              </a:rPr>
              <a:t>2017/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20%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f,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345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56737"/>
            <a:ext cx="8407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30" dirty="0">
                <a:latin typeface="Calibri Light"/>
                <a:cs typeface="Calibri Light"/>
              </a:rPr>
              <a:t>PCA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0418" y="2908675"/>
            <a:ext cx="1189990" cy="1189990"/>
          </a:xfrm>
          <a:custGeom>
            <a:avLst/>
            <a:gdLst/>
            <a:ahLst/>
            <a:cxnLst/>
            <a:rect l="l" t="t" r="r" b="b"/>
            <a:pathLst>
              <a:path w="1189989" h="1189989">
                <a:moveTo>
                  <a:pt x="1062065" y="0"/>
                </a:moveTo>
                <a:lnTo>
                  <a:pt x="999138" y="4950"/>
                </a:lnTo>
                <a:lnTo>
                  <a:pt x="927152" y="23986"/>
                </a:lnTo>
                <a:lnTo>
                  <a:pt x="888253" y="38556"/>
                </a:lnTo>
                <a:lnTo>
                  <a:pt x="847677" y="56372"/>
                </a:lnTo>
                <a:lnTo>
                  <a:pt x="805622" y="77342"/>
                </a:lnTo>
                <a:lnTo>
                  <a:pt x="762282" y="101374"/>
                </a:lnTo>
                <a:lnTo>
                  <a:pt x="717853" y="128375"/>
                </a:lnTo>
                <a:lnTo>
                  <a:pt x="672533" y="158255"/>
                </a:lnTo>
                <a:lnTo>
                  <a:pt x="626517" y="190921"/>
                </a:lnTo>
                <a:lnTo>
                  <a:pt x="580001" y="226281"/>
                </a:lnTo>
                <a:lnTo>
                  <a:pt x="533181" y="264243"/>
                </a:lnTo>
                <a:lnTo>
                  <a:pt x="486253" y="304716"/>
                </a:lnTo>
                <a:lnTo>
                  <a:pt x="439414" y="347608"/>
                </a:lnTo>
                <a:lnTo>
                  <a:pt x="392858" y="392826"/>
                </a:lnTo>
                <a:lnTo>
                  <a:pt x="347625" y="439397"/>
                </a:lnTo>
                <a:lnTo>
                  <a:pt x="304721" y="486251"/>
                </a:lnTo>
                <a:lnTo>
                  <a:pt x="264236" y="533191"/>
                </a:lnTo>
                <a:lnTo>
                  <a:pt x="226264" y="580023"/>
                </a:lnTo>
                <a:lnTo>
                  <a:pt x="190895" y="626549"/>
                </a:lnTo>
                <a:lnTo>
                  <a:pt x="158223" y="672573"/>
                </a:lnTo>
                <a:lnTo>
                  <a:pt x="128338" y="717901"/>
                </a:lnTo>
                <a:lnTo>
                  <a:pt x="101334" y="762335"/>
                </a:lnTo>
                <a:lnTo>
                  <a:pt x="77301" y="805681"/>
                </a:lnTo>
                <a:lnTo>
                  <a:pt x="56331" y="847741"/>
                </a:lnTo>
                <a:lnTo>
                  <a:pt x="38518" y="888320"/>
                </a:lnTo>
                <a:lnTo>
                  <a:pt x="23951" y="927223"/>
                </a:lnTo>
                <a:lnTo>
                  <a:pt x="12724" y="964252"/>
                </a:lnTo>
                <a:lnTo>
                  <a:pt x="657" y="1031909"/>
                </a:lnTo>
                <a:lnTo>
                  <a:pt x="0" y="1062144"/>
                </a:lnTo>
                <a:lnTo>
                  <a:pt x="3050" y="1089722"/>
                </a:lnTo>
                <a:lnTo>
                  <a:pt x="20639" y="1136125"/>
                </a:lnTo>
                <a:lnTo>
                  <a:pt x="53775" y="1169263"/>
                </a:lnTo>
                <a:lnTo>
                  <a:pt x="100146" y="1186824"/>
                </a:lnTo>
                <a:lnTo>
                  <a:pt x="127711" y="1189861"/>
                </a:lnTo>
                <a:lnTo>
                  <a:pt x="157934" y="1189193"/>
                </a:lnTo>
                <a:lnTo>
                  <a:pt x="225571" y="1177108"/>
                </a:lnTo>
                <a:lnTo>
                  <a:pt x="262592" y="1165874"/>
                </a:lnTo>
                <a:lnTo>
                  <a:pt x="301488" y="1151301"/>
                </a:lnTo>
                <a:lnTo>
                  <a:pt x="342062" y="1133482"/>
                </a:lnTo>
                <a:lnTo>
                  <a:pt x="384118" y="1112508"/>
                </a:lnTo>
                <a:lnTo>
                  <a:pt x="427460" y="1088471"/>
                </a:lnTo>
                <a:lnTo>
                  <a:pt x="471893" y="1061463"/>
                </a:lnTo>
                <a:lnTo>
                  <a:pt x="517219" y="1031576"/>
                </a:lnTo>
                <a:lnTo>
                  <a:pt x="563243" y="998901"/>
                </a:lnTo>
                <a:lnTo>
                  <a:pt x="609769" y="963531"/>
                </a:lnTo>
                <a:lnTo>
                  <a:pt x="656601" y="925557"/>
                </a:lnTo>
                <a:lnTo>
                  <a:pt x="703542" y="885071"/>
                </a:lnTo>
                <a:lnTo>
                  <a:pt x="750398" y="842164"/>
                </a:lnTo>
                <a:lnTo>
                  <a:pt x="796971" y="796930"/>
                </a:lnTo>
                <a:lnTo>
                  <a:pt x="842190" y="750371"/>
                </a:lnTo>
                <a:lnTo>
                  <a:pt x="885084" y="703530"/>
                </a:lnTo>
                <a:lnTo>
                  <a:pt x="925561" y="656600"/>
                </a:lnTo>
                <a:lnTo>
                  <a:pt x="963528" y="609779"/>
                </a:lnTo>
                <a:lnTo>
                  <a:pt x="998893" y="563263"/>
                </a:lnTo>
                <a:lnTo>
                  <a:pt x="1031565" y="517246"/>
                </a:lnTo>
                <a:lnTo>
                  <a:pt x="1061450" y="471926"/>
                </a:lnTo>
                <a:lnTo>
                  <a:pt x="1088457" y="427498"/>
                </a:lnTo>
                <a:lnTo>
                  <a:pt x="1112493" y="384159"/>
                </a:lnTo>
                <a:lnTo>
                  <a:pt x="1133467" y="342103"/>
                </a:lnTo>
                <a:lnTo>
                  <a:pt x="1151285" y="301528"/>
                </a:lnTo>
                <a:lnTo>
                  <a:pt x="1165857" y="262629"/>
                </a:lnTo>
                <a:lnTo>
                  <a:pt x="1177089" y="225602"/>
                </a:lnTo>
                <a:lnTo>
                  <a:pt x="1189167" y="157948"/>
                </a:lnTo>
                <a:lnTo>
                  <a:pt x="1189829" y="127714"/>
                </a:lnTo>
                <a:lnTo>
                  <a:pt x="1186782" y="100135"/>
                </a:lnTo>
                <a:lnTo>
                  <a:pt x="1169195" y="53730"/>
                </a:lnTo>
                <a:lnTo>
                  <a:pt x="1136041" y="20592"/>
                </a:lnTo>
                <a:lnTo>
                  <a:pt x="1089641" y="3036"/>
                </a:lnTo>
                <a:lnTo>
                  <a:pt x="1062065" y="0"/>
                </a:lnTo>
                <a:close/>
              </a:path>
            </a:pathLst>
          </a:custGeom>
          <a:solidFill>
            <a:srgbClr val="8AC1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0418" y="2908675"/>
            <a:ext cx="1189990" cy="1189990"/>
          </a:xfrm>
          <a:custGeom>
            <a:avLst/>
            <a:gdLst/>
            <a:ahLst/>
            <a:cxnLst/>
            <a:rect l="l" t="t" r="r" b="b"/>
            <a:pathLst>
              <a:path w="1189989" h="1189989">
                <a:moveTo>
                  <a:pt x="35361" y="1154557"/>
                </a:moveTo>
                <a:lnTo>
                  <a:pt x="20639" y="1136125"/>
                </a:lnTo>
                <a:lnTo>
                  <a:pt x="9899" y="1114448"/>
                </a:lnTo>
                <a:lnTo>
                  <a:pt x="3050" y="1089722"/>
                </a:lnTo>
                <a:lnTo>
                  <a:pt x="0" y="1062144"/>
                </a:lnTo>
                <a:lnTo>
                  <a:pt x="657" y="1031909"/>
                </a:lnTo>
                <a:lnTo>
                  <a:pt x="12724" y="964252"/>
                </a:lnTo>
                <a:lnTo>
                  <a:pt x="23951" y="927223"/>
                </a:lnTo>
                <a:lnTo>
                  <a:pt x="38518" y="888320"/>
                </a:lnTo>
                <a:lnTo>
                  <a:pt x="56331" y="847741"/>
                </a:lnTo>
                <a:lnTo>
                  <a:pt x="77301" y="805681"/>
                </a:lnTo>
                <a:lnTo>
                  <a:pt x="101334" y="762335"/>
                </a:lnTo>
                <a:lnTo>
                  <a:pt x="128338" y="717901"/>
                </a:lnTo>
                <a:lnTo>
                  <a:pt x="158223" y="672573"/>
                </a:lnTo>
                <a:lnTo>
                  <a:pt x="190895" y="626549"/>
                </a:lnTo>
                <a:lnTo>
                  <a:pt x="226264" y="580023"/>
                </a:lnTo>
                <a:lnTo>
                  <a:pt x="264236" y="533191"/>
                </a:lnTo>
                <a:lnTo>
                  <a:pt x="304721" y="486251"/>
                </a:lnTo>
                <a:lnTo>
                  <a:pt x="347625" y="439397"/>
                </a:lnTo>
                <a:lnTo>
                  <a:pt x="392858" y="392826"/>
                </a:lnTo>
                <a:lnTo>
                  <a:pt x="439414" y="347608"/>
                </a:lnTo>
                <a:lnTo>
                  <a:pt x="486253" y="304716"/>
                </a:lnTo>
                <a:lnTo>
                  <a:pt x="533181" y="264243"/>
                </a:lnTo>
                <a:lnTo>
                  <a:pt x="580001" y="226281"/>
                </a:lnTo>
                <a:lnTo>
                  <a:pt x="626517" y="190921"/>
                </a:lnTo>
                <a:lnTo>
                  <a:pt x="672533" y="158255"/>
                </a:lnTo>
                <a:lnTo>
                  <a:pt x="717853" y="128375"/>
                </a:lnTo>
                <a:lnTo>
                  <a:pt x="762282" y="101374"/>
                </a:lnTo>
                <a:lnTo>
                  <a:pt x="805622" y="77342"/>
                </a:lnTo>
                <a:lnTo>
                  <a:pt x="847677" y="56372"/>
                </a:lnTo>
                <a:lnTo>
                  <a:pt x="888253" y="38556"/>
                </a:lnTo>
                <a:lnTo>
                  <a:pt x="927152" y="23986"/>
                </a:lnTo>
                <a:lnTo>
                  <a:pt x="964179" y="12753"/>
                </a:lnTo>
                <a:lnTo>
                  <a:pt x="1031831" y="668"/>
                </a:lnTo>
                <a:lnTo>
                  <a:pt x="1062065" y="0"/>
                </a:lnTo>
                <a:lnTo>
                  <a:pt x="1089641" y="3036"/>
                </a:lnTo>
                <a:lnTo>
                  <a:pt x="1136041" y="20592"/>
                </a:lnTo>
                <a:lnTo>
                  <a:pt x="1169195" y="53730"/>
                </a:lnTo>
                <a:lnTo>
                  <a:pt x="1186782" y="100135"/>
                </a:lnTo>
                <a:lnTo>
                  <a:pt x="1189829" y="127714"/>
                </a:lnTo>
                <a:lnTo>
                  <a:pt x="1189167" y="157948"/>
                </a:lnTo>
                <a:lnTo>
                  <a:pt x="1177089" y="225602"/>
                </a:lnTo>
                <a:lnTo>
                  <a:pt x="1165857" y="262629"/>
                </a:lnTo>
                <a:lnTo>
                  <a:pt x="1151285" y="301528"/>
                </a:lnTo>
                <a:lnTo>
                  <a:pt x="1133467" y="342103"/>
                </a:lnTo>
                <a:lnTo>
                  <a:pt x="1112493" y="384159"/>
                </a:lnTo>
                <a:lnTo>
                  <a:pt x="1088457" y="427498"/>
                </a:lnTo>
                <a:lnTo>
                  <a:pt x="1061450" y="471926"/>
                </a:lnTo>
                <a:lnTo>
                  <a:pt x="1031565" y="517246"/>
                </a:lnTo>
                <a:lnTo>
                  <a:pt x="998893" y="563263"/>
                </a:lnTo>
                <a:lnTo>
                  <a:pt x="963528" y="609779"/>
                </a:lnTo>
                <a:lnTo>
                  <a:pt x="925561" y="656600"/>
                </a:lnTo>
                <a:lnTo>
                  <a:pt x="885084" y="703530"/>
                </a:lnTo>
                <a:lnTo>
                  <a:pt x="842190" y="750371"/>
                </a:lnTo>
                <a:lnTo>
                  <a:pt x="796971" y="796930"/>
                </a:lnTo>
                <a:lnTo>
                  <a:pt x="750398" y="842164"/>
                </a:lnTo>
                <a:lnTo>
                  <a:pt x="703542" y="885071"/>
                </a:lnTo>
                <a:lnTo>
                  <a:pt x="656601" y="925557"/>
                </a:lnTo>
                <a:lnTo>
                  <a:pt x="609769" y="963531"/>
                </a:lnTo>
                <a:lnTo>
                  <a:pt x="563243" y="998901"/>
                </a:lnTo>
                <a:lnTo>
                  <a:pt x="517219" y="1031576"/>
                </a:lnTo>
                <a:lnTo>
                  <a:pt x="471893" y="1061463"/>
                </a:lnTo>
                <a:lnTo>
                  <a:pt x="427460" y="1088471"/>
                </a:lnTo>
                <a:lnTo>
                  <a:pt x="384118" y="1112508"/>
                </a:lnTo>
                <a:lnTo>
                  <a:pt x="342062" y="1133482"/>
                </a:lnTo>
                <a:lnTo>
                  <a:pt x="301488" y="1151301"/>
                </a:lnTo>
                <a:lnTo>
                  <a:pt x="262592" y="1165874"/>
                </a:lnTo>
                <a:lnTo>
                  <a:pt x="225571" y="1177108"/>
                </a:lnTo>
                <a:lnTo>
                  <a:pt x="157934" y="1189193"/>
                </a:lnTo>
                <a:lnTo>
                  <a:pt x="127711" y="1189861"/>
                </a:lnTo>
                <a:lnTo>
                  <a:pt x="100146" y="1186824"/>
                </a:lnTo>
                <a:lnTo>
                  <a:pt x="75435" y="1179988"/>
                </a:lnTo>
                <a:lnTo>
                  <a:pt x="53775" y="1169263"/>
                </a:lnTo>
                <a:lnTo>
                  <a:pt x="35361" y="115455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8547" y="2444496"/>
            <a:ext cx="76200" cy="1803400"/>
          </a:xfrm>
          <a:custGeom>
            <a:avLst/>
            <a:gdLst/>
            <a:ahLst/>
            <a:cxnLst/>
            <a:rect l="l" t="t" r="r" b="b"/>
            <a:pathLst>
              <a:path w="76200" h="1803400">
                <a:moveTo>
                  <a:pt x="44445" y="63489"/>
                </a:moveTo>
                <a:lnTo>
                  <a:pt x="31753" y="63489"/>
                </a:lnTo>
                <a:lnTo>
                  <a:pt x="31753" y="1802885"/>
                </a:lnTo>
                <a:lnTo>
                  <a:pt x="44445" y="1802885"/>
                </a:lnTo>
                <a:lnTo>
                  <a:pt x="44445" y="63489"/>
                </a:lnTo>
                <a:close/>
              </a:path>
              <a:path w="76200" h="1803400">
                <a:moveTo>
                  <a:pt x="38099" y="0"/>
                </a:moveTo>
                <a:lnTo>
                  <a:pt x="0" y="76199"/>
                </a:lnTo>
                <a:lnTo>
                  <a:pt x="31753" y="76199"/>
                </a:lnTo>
                <a:lnTo>
                  <a:pt x="31753" y="63489"/>
                </a:lnTo>
                <a:lnTo>
                  <a:pt x="69844" y="63489"/>
                </a:lnTo>
                <a:lnTo>
                  <a:pt x="38099" y="0"/>
                </a:lnTo>
                <a:close/>
              </a:path>
              <a:path w="76200" h="1803400">
                <a:moveTo>
                  <a:pt x="69844" y="63489"/>
                </a:moveTo>
                <a:lnTo>
                  <a:pt x="44445" y="63489"/>
                </a:lnTo>
                <a:lnTo>
                  <a:pt x="44445" y="76199"/>
                </a:lnTo>
                <a:lnTo>
                  <a:pt x="76199" y="76199"/>
                </a:lnTo>
                <a:lnTo>
                  <a:pt x="69844" y="6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0304" y="3787140"/>
            <a:ext cx="2207260" cy="76200"/>
          </a:xfrm>
          <a:custGeom>
            <a:avLst/>
            <a:gdLst/>
            <a:ahLst/>
            <a:cxnLst/>
            <a:rect l="l" t="t" r="r" b="b"/>
            <a:pathLst>
              <a:path w="2207260" h="76200">
                <a:moveTo>
                  <a:pt x="2130551" y="0"/>
                </a:moveTo>
                <a:lnTo>
                  <a:pt x="2130551" y="76199"/>
                </a:lnTo>
                <a:lnTo>
                  <a:pt x="2194059" y="44446"/>
                </a:lnTo>
                <a:lnTo>
                  <a:pt x="2143256" y="44446"/>
                </a:lnTo>
                <a:lnTo>
                  <a:pt x="2143256" y="31754"/>
                </a:lnTo>
                <a:lnTo>
                  <a:pt x="2194060" y="31754"/>
                </a:lnTo>
                <a:lnTo>
                  <a:pt x="2130551" y="0"/>
                </a:lnTo>
                <a:close/>
              </a:path>
              <a:path w="2207260" h="76200">
                <a:moveTo>
                  <a:pt x="2130551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2130551" y="44446"/>
                </a:lnTo>
                <a:lnTo>
                  <a:pt x="2130551" y="31754"/>
                </a:lnTo>
                <a:close/>
              </a:path>
              <a:path w="2207260" h="76200">
                <a:moveTo>
                  <a:pt x="2194060" y="31754"/>
                </a:moveTo>
                <a:lnTo>
                  <a:pt x="2143256" y="31754"/>
                </a:lnTo>
                <a:lnTo>
                  <a:pt x="2143256" y="44446"/>
                </a:lnTo>
                <a:lnTo>
                  <a:pt x="2194059" y="44446"/>
                </a:lnTo>
                <a:lnTo>
                  <a:pt x="2206751" y="38099"/>
                </a:lnTo>
                <a:lnTo>
                  <a:pt x="2194060" y="3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6361" y="3084910"/>
            <a:ext cx="1189990" cy="1189990"/>
          </a:xfrm>
          <a:custGeom>
            <a:avLst/>
            <a:gdLst/>
            <a:ahLst/>
            <a:cxnLst/>
            <a:rect l="l" t="t" r="r" b="b"/>
            <a:pathLst>
              <a:path w="1189990" h="1189989">
                <a:moveTo>
                  <a:pt x="1062082" y="0"/>
                </a:moveTo>
                <a:lnTo>
                  <a:pt x="999155" y="4938"/>
                </a:lnTo>
                <a:lnTo>
                  <a:pt x="927170" y="23971"/>
                </a:lnTo>
                <a:lnTo>
                  <a:pt x="888271" y="38543"/>
                </a:lnTo>
                <a:lnTo>
                  <a:pt x="847695" y="56362"/>
                </a:lnTo>
                <a:lnTo>
                  <a:pt x="805640" y="77335"/>
                </a:lnTo>
                <a:lnTo>
                  <a:pt x="762300" y="101372"/>
                </a:lnTo>
                <a:lnTo>
                  <a:pt x="717873" y="128378"/>
                </a:lnTo>
                <a:lnTo>
                  <a:pt x="672553" y="158264"/>
                </a:lnTo>
                <a:lnTo>
                  <a:pt x="626538" y="190935"/>
                </a:lnTo>
                <a:lnTo>
                  <a:pt x="580022" y="226300"/>
                </a:lnTo>
                <a:lnTo>
                  <a:pt x="533203" y="264267"/>
                </a:lnTo>
                <a:lnTo>
                  <a:pt x="486277" y="304744"/>
                </a:lnTo>
                <a:lnTo>
                  <a:pt x="439438" y="347638"/>
                </a:lnTo>
                <a:lnTo>
                  <a:pt x="392884" y="392857"/>
                </a:lnTo>
                <a:lnTo>
                  <a:pt x="347649" y="439411"/>
                </a:lnTo>
                <a:lnTo>
                  <a:pt x="304742" y="486249"/>
                </a:lnTo>
                <a:lnTo>
                  <a:pt x="264255" y="533176"/>
                </a:lnTo>
                <a:lnTo>
                  <a:pt x="226281" y="579995"/>
                </a:lnTo>
                <a:lnTo>
                  <a:pt x="190910" y="626511"/>
                </a:lnTo>
                <a:lnTo>
                  <a:pt x="158236" y="672526"/>
                </a:lnTo>
                <a:lnTo>
                  <a:pt x="128350" y="717846"/>
                </a:lnTo>
                <a:lnTo>
                  <a:pt x="101344" y="762274"/>
                </a:lnTo>
                <a:lnTo>
                  <a:pt x="77310" y="805614"/>
                </a:lnTo>
                <a:lnTo>
                  <a:pt x="56339" y="847670"/>
                </a:lnTo>
                <a:lnTo>
                  <a:pt x="38524" y="888246"/>
                </a:lnTo>
                <a:lnTo>
                  <a:pt x="23957" y="927146"/>
                </a:lnTo>
                <a:lnTo>
                  <a:pt x="12729" y="964173"/>
                </a:lnTo>
                <a:lnTo>
                  <a:pt x="658" y="1031828"/>
                </a:lnTo>
                <a:lnTo>
                  <a:pt x="0" y="1062062"/>
                </a:lnTo>
                <a:lnTo>
                  <a:pt x="3048" y="1089640"/>
                </a:lnTo>
                <a:lnTo>
                  <a:pt x="20633" y="1136043"/>
                </a:lnTo>
                <a:lnTo>
                  <a:pt x="53771" y="1169198"/>
                </a:lnTo>
                <a:lnTo>
                  <a:pt x="100147" y="1186780"/>
                </a:lnTo>
                <a:lnTo>
                  <a:pt x="127714" y="1189825"/>
                </a:lnTo>
                <a:lnTo>
                  <a:pt x="157938" y="1189162"/>
                </a:lnTo>
                <a:lnTo>
                  <a:pt x="225577" y="1177081"/>
                </a:lnTo>
                <a:lnTo>
                  <a:pt x="262600" y="1165848"/>
                </a:lnTo>
                <a:lnTo>
                  <a:pt x="301496" y="1151275"/>
                </a:lnTo>
                <a:lnTo>
                  <a:pt x="342070" y="1133455"/>
                </a:lnTo>
                <a:lnTo>
                  <a:pt x="384127" y="1112481"/>
                </a:lnTo>
                <a:lnTo>
                  <a:pt x="427469" y="1088444"/>
                </a:lnTo>
                <a:lnTo>
                  <a:pt x="471902" y="1061438"/>
                </a:lnTo>
                <a:lnTo>
                  <a:pt x="517228" y="1031552"/>
                </a:lnTo>
                <a:lnTo>
                  <a:pt x="563253" y="998882"/>
                </a:lnTo>
                <a:lnTo>
                  <a:pt x="609779" y="963517"/>
                </a:lnTo>
                <a:lnTo>
                  <a:pt x="656612" y="925551"/>
                </a:lnTo>
                <a:lnTo>
                  <a:pt x="703555" y="885076"/>
                </a:lnTo>
                <a:lnTo>
                  <a:pt x="750413" y="842184"/>
                </a:lnTo>
                <a:lnTo>
                  <a:pt x="796988" y="796967"/>
                </a:lnTo>
                <a:lnTo>
                  <a:pt x="842203" y="750411"/>
                </a:lnTo>
                <a:lnTo>
                  <a:pt x="885094" y="703570"/>
                </a:lnTo>
                <a:lnTo>
                  <a:pt x="925568" y="656638"/>
                </a:lnTo>
                <a:lnTo>
                  <a:pt x="963533" y="609814"/>
                </a:lnTo>
                <a:lnTo>
                  <a:pt x="998897" y="563293"/>
                </a:lnTo>
                <a:lnTo>
                  <a:pt x="1031568" y="517271"/>
                </a:lnTo>
                <a:lnTo>
                  <a:pt x="1061453" y="471945"/>
                </a:lnTo>
                <a:lnTo>
                  <a:pt x="1088460" y="427511"/>
                </a:lnTo>
                <a:lnTo>
                  <a:pt x="1112497" y="384165"/>
                </a:lnTo>
                <a:lnTo>
                  <a:pt x="1133472" y="342105"/>
                </a:lnTo>
                <a:lnTo>
                  <a:pt x="1151292" y="301525"/>
                </a:lnTo>
                <a:lnTo>
                  <a:pt x="1165865" y="262623"/>
                </a:lnTo>
                <a:lnTo>
                  <a:pt x="1177099" y="225595"/>
                </a:lnTo>
                <a:lnTo>
                  <a:pt x="1189180" y="157945"/>
                </a:lnTo>
                <a:lnTo>
                  <a:pt x="1189843" y="127717"/>
                </a:lnTo>
                <a:lnTo>
                  <a:pt x="1186797" y="100147"/>
                </a:lnTo>
                <a:lnTo>
                  <a:pt x="1169212" y="53771"/>
                </a:lnTo>
                <a:lnTo>
                  <a:pt x="1136058" y="20633"/>
                </a:lnTo>
                <a:lnTo>
                  <a:pt x="1089658" y="3046"/>
                </a:lnTo>
                <a:lnTo>
                  <a:pt x="1062082" y="0"/>
                </a:lnTo>
                <a:close/>
              </a:path>
            </a:pathLst>
          </a:custGeom>
          <a:solidFill>
            <a:srgbClr val="8AC1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46361" y="3084910"/>
            <a:ext cx="1189990" cy="1189990"/>
          </a:xfrm>
          <a:custGeom>
            <a:avLst/>
            <a:gdLst/>
            <a:ahLst/>
            <a:cxnLst/>
            <a:rect l="l" t="t" r="r" b="b"/>
            <a:pathLst>
              <a:path w="1189990" h="1189989">
                <a:moveTo>
                  <a:pt x="35354" y="1154476"/>
                </a:moveTo>
                <a:lnTo>
                  <a:pt x="20633" y="1136043"/>
                </a:lnTo>
                <a:lnTo>
                  <a:pt x="9895" y="1114366"/>
                </a:lnTo>
                <a:lnTo>
                  <a:pt x="3048" y="1089640"/>
                </a:lnTo>
                <a:lnTo>
                  <a:pt x="0" y="1062062"/>
                </a:lnTo>
                <a:lnTo>
                  <a:pt x="658" y="1031828"/>
                </a:lnTo>
                <a:lnTo>
                  <a:pt x="12729" y="964173"/>
                </a:lnTo>
                <a:lnTo>
                  <a:pt x="23957" y="927146"/>
                </a:lnTo>
                <a:lnTo>
                  <a:pt x="38524" y="888246"/>
                </a:lnTo>
                <a:lnTo>
                  <a:pt x="56339" y="847670"/>
                </a:lnTo>
                <a:lnTo>
                  <a:pt x="77310" y="805614"/>
                </a:lnTo>
                <a:lnTo>
                  <a:pt x="101344" y="762274"/>
                </a:lnTo>
                <a:lnTo>
                  <a:pt x="128350" y="717846"/>
                </a:lnTo>
                <a:lnTo>
                  <a:pt x="158236" y="672526"/>
                </a:lnTo>
                <a:lnTo>
                  <a:pt x="190910" y="626511"/>
                </a:lnTo>
                <a:lnTo>
                  <a:pt x="226281" y="579995"/>
                </a:lnTo>
                <a:lnTo>
                  <a:pt x="264255" y="533176"/>
                </a:lnTo>
                <a:lnTo>
                  <a:pt x="304742" y="486249"/>
                </a:lnTo>
                <a:lnTo>
                  <a:pt x="347649" y="439411"/>
                </a:lnTo>
                <a:lnTo>
                  <a:pt x="392884" y="392857"/>
                </a:lnTo>
                <a:lnTo>
                  <a:pt x="439438" y="347638"/>
                </a:lnTo>
                <a:lnTo>
                  <a:pt x="486277" y="304744"/>
                </a:lnTo>
                <a:lnTo>
                  <a:pt x="533203" y="264267"/>
                </a:lnTo>
                <a:lnTo>
                  <a:pt x="580022" y="226300"/>
                </a:lnTo>
                <a:lnTo>
                  <a:pt x="626538" y="190935"/>
                </a:lnTo>
                <a:lnTo>
                  <a:pt x="672553" y="158264"/>
                </a:lnTo>
                <a:lnTo>
                  <a:pt x="717873" y="128378"/>
                </a:lnTo>
                <a:lnTo>
                  <a:pt x="762300" y="101372"/>
                </a:lnTo>
                <a:lnTo>
                  <a:pt x="805640" y="77335"/>
                </a:lnTo>
                <a:lnTo>
                  <a:pt x="847695" y="56362"/>
                </a:lnTo>
                <a:lnTo>
                  <a:pt x="888271" y="38543"/>
                </a:lnTo>
                <a:lnTo>
                  <a:pt x="927170" y="23971"/>
                </a:lnTo>
                <a:lnTo>
                  <a:pt x="964196" y="12739"/>
                </a:lnTo>
                <a:lnTo>
                  <a:pt x="1031848" y="661"/>
                </a:lnTo>
                <a:lnTo>
                  <a:pt x="1062082" y="0"/>
                </a:lnTo>
                <a:lnTo>
                  <a:pt x="1089658" y="3046"/>
                </a:lnTo>
                <a:lnTo>
                  <a:pt x="1136058" y="20633"/>
                </a:lnTo>
                <a:lnTo>
                  <a:pt x="1169212" y="53771"/>
                </a:lnTo>
                <a:lnTo>
                  <a:pt x="1186797" y="100147"/>
                </a:lnTo>
                <a:lnTo>
                  <a:pt x="1189843" y="127717"/>
                </a:lnTo>
                <a:lnTo>
                  <a:pt x="1189180" y="157945"/>
                </a:lnTo>
                <a:lnTo>
                  <a:pt x="1177099" y="225595"/>
                </a:lnTo>
                <a:lnTo>
                  <a:pt x="1165865" y="262623"/>
                </a:lnTo>
                <a:lnTo>
                  <a:pt x="1151292" y="301525"/>
                </a:lnTo>
                <a:lnTo>
                  <a:pt x="1133472" y="342105"/>
                </a:lnTo>
                <a:lnTo>
                  <a:pt x="1112497" y="384165"/>
                </a:lnTo>
                <a:lnTo>
                  <a:pt x="1088460" y="427511"/>
                </a:lnTo>
                <a:lnTo>
                  <a:pt x="1061453" y="471945"/>
                </a:lnTo>
                <a:lnTo>
                  <a:pt x="1031568" y="517271"/>
                </a:lnTo>
                <a:lnTo>
                  <a:pt x="998897" y="563293"/>
                </a:lnTo>
                <a:lnTo>
                  <a:pt x="963533" y="609814"/>
                </a:lnTo>
                <a:lnTo>
                  <a:pt x="925568" y="656638"/>
                </a:lnTo>
                <a:lnTo>
                  <a:pt x="885094" y="703570"/>
                </a:lnTo>
                <a:lnTo>
                  <a:pt x="842203" y="750411"/>
                </a:lnTo>
                <a:lnTo>
                  <a:pt x="796988" y="796967"/>
                </a:lnTo>
                <a:lnTo>
                  <a:pt x="750413" y="842184"/>
                </a:lnTo>
                <a:lnTo>
                  <a:pt x="703555" y="885076"/>
                </a:lnTo>
                <a:lnTo>
                  <a:pt x="656612" y="925551"/>
                </a:lnTo>
                <a:lnTo>
                  <a:pt x="609779" y="963517"/>
                </a:lnTo>
                <a:lnTo>
                  <a:pt x="563253" y="998882"/>
                </a:lnTo>
                <a:lnTo>
                  <a:pt x="517228" y="1031552"/>
                </a:lnTo>
                <a:lnTo>
                  <a:pt x="471902" y="1061438"/>
                </a:lnTo>
                <a:lnTo>
                  <a:pt x="427469" y="1088444"/>
                </a:lnTo>
                <a:lnTo>
                  <a:pt x="384127" y="1112481"/>
                </a:lnTo>
                <a:lnTo>
                  <a:pt x="342070" y="1133455"/>
                </a:lnTo>
                <a:lnTo>
                  <a:pt x="301496" y="1151275"/>
                </a:lnTo>
                <a:lnTo>
                  <a:pt x="262600" y="1165848"/>
                </a:lnTo>
                <a:lnTo>
                  <a:pt x="225577" y="1177081"/>
                </a:lnTo>
                <a:lnTo>
                  <a:pt x="157938" y="1189162"/>
                </a:lnTo>
                <a:lnTo>
                  <a:pt x="127714" y="1189825"/>
                </a:lnTo>
                <a:lnTo>
                  <a:pt x="100147" y="1186780"/>
                </a:lnTo>
                <a:lnTo>
                  <a:pt x="75434" y="1179935"/>
                </a:lnTo>
                <a:lnTo>
                  <a:pt x="53771" y="1169198"/>
                </a:lnTo>
                <a:lnTo>
                  <a:pt x="35354" y="115447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6771" y="2523744"/>
            <a:ext cx="76200" cy="1804670"/>
          </a:xfrm>
          <a:custGeom>
            <a:avLst/>
            <a:gdLst/>
            <a:ahLst/>
            <a:cxnLst/>
            <a:rect l="l" t="t" r="r" b="b"/>
            <a:pathLst>
              <a:path w="76200" h="1804670">
                <a:moveTo>
                  <a:pt x="44439" y="63489"/>
                </a:moveTo>
                <a:lnTo>
                  <a:pt x="31747" y="63489"/>
                </a:lnTo>
                <a:lnTo>
                  <a:pt x="31747" y="1804409"/>
                </a:lnTo>
                <a:lnTo>
                  <a:pt x="44439" y="1804409"/>
                </a:lnTo>
                <a:lnTo>
                  <a:pt x="44439" y="63489"/>
                </a:lnTo>
                <a:close/>
              </a:path>
              <a:path w="76200" h="1804670">
                <a:moveTo>
                  <a:pt x="38099" y="0"/>
                </a:moveTo>
                <a:lnTo>
                  <a:pt x="0" y="76199"/>
                </a:lnTo>
                <a:lnTo>
                  <a:pt x="31747" y="76199"/>
                </a:lnTo>
                <a:lnTo>
                  <a:pt x="31747" y="63489"/>
                </a:lnTo>
                <a:lnTo>
                  <a:pt x="69844" y="63489"/>
                </a:lnTo>
                <a:lnTo>
                  <a:pt x="38099" y="0"/>
                </a:lnTo>
                <a:close/>
              </a:path>
              <a:path w="76200" h="1804670">
                <a:moveTo>
                  <a:pt x="69844" y="63489"/>
                </a:moveTo>
                <a:lnTo>
                  <a:pt x="44439" y="63489"/>
                </a:lnTo>
                <a:lnTo>
                  <a:pt x="44439" y="76199"/>
                </a:lnTo>
                <a:lnTo>
                  <a:pt x="76199" y="76199"/>
                </a:lnTo>
                <a:lnTo>
                  <a:pt x="69844" y="6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3247" y="3683508"/>
            <a:ext cx="2207260" cy="76200"/>
          </a:xfrm>
          <a:custGeom>
            <a:avLst/>
            <a:gdLst/>
            <a:ahLst/>
            <a:cxnLst/>
            <a:rect l="l" t="t" r="r" b="b"/>
            <a:pathLst>
              <a:path w="2207259" h="76200">
                <a:moveTo>
                  <a:pt x="2130551" y="0"/>
                </a:moveTo>
                <a:lnTo>
                  <a:pt x="2130551" y="76199"/>
                </a:lnTo>
                <a:lnTo>
                  <a:pt x="2194047" y="44452"/>
                </a:lnTo>
                <a:lnTo>
                  <a:pt x="2143256" y="44452"/>
                </a:lnTo>
                <a:lnTo>
                  <a:pt x="2143256" y="31760"/>
                </a:lnTo>
                <a:lnTo>
                  <a:pt x="2194072" y="31760"/>
                </a:lnTo>
                <a:lnTo>
                  <a:pt x="2130551" y="0"/>
                </a:lnTo>
                <a:close/>
              </a:path>
              <a:path w="2207259" h="76200">
                <a:moveTo>
                  <a:pt x="2130551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2130551" y="44452"/>
                </a:lnTo>
                <a:lnTo>
                  <a:pt x="2130551" y="31760"/>
                </a:lnTo>
                <a:close/>
              </a:path>
              <a:path w="2207259" h="76200">
                <a:moveTo>
                  <a:pt x="2194072" y="31760"/>
                </a:moveTo>
                <a:lnTo>
                  <a:pt x="2143256" y="31760"/>
                </a:lnTo>
                <a:lnTo>
                  <a:pt x="2143256" y="44452"/>
                </a:lnTo>
                <a:lnTo>
                  <a:pt x="2194047" y="44452"/>
                </a:lnTo>
                <a:lnTo>
                  <a:pt x="2206751" y="38099"/>
                </a:lnTo>
                <a:lnTo>
                  <a:pt x="2194072" y="3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02679" y="3121152"/>
            <a:ext cx="567055" cy="603250"/>
          </a:xfrm>
          <a:custGeom>
            <a:avLst/>
            <a:gdLst/>
            <a:ahLst/>
            <a:cxnLst/>
            <a:rect l="l" t="t" r="r" b="b"/>
            <a:pathLst>
              <a:path w="567054" h="603250">
                <a:moveTo>
                  <a:pt x="510112" y="51165"/>
                </a:moveTo>
                <a:lnTo>
                  <a:pt x="0" y="594603"/>
                </a:lnTo>
                <a:lnTo>
                  <a:pt x="9143" y="603260"/>
                </a:lnTo>
                <a:lnTo>
                  <a:pt x="519394" y="59892"/>
                </a:lnTo>
                <a:lnTo>
                  <a:pt x="510112" y="51165"/>
                </a:lnTo>
                <a:close/>
              </a:path>
              <a:path w="567054" h="603250">
                <a:moveTo>
                  <a:pt x="554412" y="41909"/>
                </a:moveTo>
                <a:lnTo>
                  <a:pt x="518800" y="41909"/>
                </a:lnTo>
                <a:lnTo>
                  <a:pt x="528065" y="50657"/>
                </a:lnTo>
                <a:lnTo>
                  <a:pt x="519394" y="59892"/>
                </a:lnTo>
                <a:lnTo>
                  <a:pt x="542543" y="81655"/>
                </a:lnTo>
                <a:lnTo>
                  <a:pt x="554412" y="41909"/>
                </a:lnTo>
                <a:close/>
              </a:path>
              <a:path w="567054" h="603250">
                <a:moveTo>
                  <a:pt x="518800" y="41909"/>
                </a:moveTo>
                <a:lnTo>
                  <a:pt x="510112" y="51165"/>
                </a:lnTo>
                <a:lnTo>
                  <a:pt x="519394" y="59892"/>
                </a:lnTo>
                <a:lnTo>
                  <a:pt x="528065" y="50657"/>
                </a:lnTo>
                <a:lnTo>
                  <a:pt x="518800" y="41909"/>
                </a:lnTo>
                <a:close/>
              </a:path>
              <a:path w="567054" h="603250">
                <a:moveTo>
                  <a:pt x="566927" y="0"/>
                </a:moveTo>
                <a:lnTo>
                  <a:pt x="487039" y="29474"/>
                </a:lnTo>
                <a:lnTo>
                  <a:pt x="510112" y="51165"/>
                </a:lnTo>
                <a:lnTo>
                  <a:pt x="518800" y="41909"/>
                </a:lnTo>
                <a:lnTo>
                  <a:pt x="554412" y="41909"/>
                </a:lnTo>
                <a:lnTo>
                  <a:pt x="566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4559" y="3508248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4" h="216535">
                <a:moveTo>
                  <a:pt x="58191" y="49603"/>
                </a:moveTo>
                <a:lnTo>
                  <a:pt x="49200" y="58528"/>
                </a:lnTo>
                <a:lnTo>
                  <a:pt x="205861" y="216286"/>
                </a:lnTo>
                <a:lnTo>
                  <a:pt x="214762" y="207385"/>
                </a:lnTo>
                <a:lnTo>
                  <a:pt x="58191" y="49603"/>
                </a:lnTo>
                <a:close/>
              </a:path>
              <a:path w="215264" h="216535">
                <a:moveTo>
                  <a:pt x="0" y="0"/>
                </a:moveTo>
                <a:lnTo>
                  <a:pt x="26669" y="80893"/>
                </a:lnTo>
                <a:lnTo>
                  <a:pt x="49200" y="58528"/>
                </a:lnTo>
                <a:lnTo>
                  <a:pt x="40264" y="49529"/>
                </a:lnTo>
                <a:lnTo>
                  <a:pt x="49286" y="40629"/>
                </a:lnTo>
                <a:lnTo>
                  <a:pt x="67231" y="40629"/>
                </a:lnTo>
                <a:lnTo>
                  <a:pt x="80771" y="27188"/>
                </a:lnTo>
                <a:lnTo>
                  <a:pt x="0" y="0"/>
                </a:lnTo>
                <a:close/>
              </a:path>
              <a:path w="215264" h="216535">
                <a:moveTo>
                  <a:pt x="49286" y="40629"/>
                </a:moveTo>
                <a:lnTo>
                  <a:pt x="40264" y="49529"/>
                </a:lnTo>
                <a:lnTo>
                  <a:pt x="49200" y="58528"/>
                </a:lnTo>
                <a:lnTo>
                  <a:pt x="58191" y="49603"/>
                </a:lnTo>
                <a:lnTo>
                  <a:pt x="49286" y="40629"/>
                </a:lnTo>
                <a:close/>
              </a:path>
              <a:path w="215264" h="216535">
                <a:moveTo>
                  <a:pt x="67231" y="40629"/>
                </a:moveTo>
                <a:lnTo>
                  <a:pt x="49286" y="40629"/>
                </a:lnTo>
                <a:lnTo>
                  <a:pt x="58191" y="49603"/>
                </a:lnTo>
                <a:lnTo>
                  <a:pt x="67231" y="40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59405" y="3914701"/>
            <a:ext cx="1473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dirty="0">
                <a:latin typeface="Times New Roman"/>
                <a:cs typeface="Times New Roman"/>
              </a:rPr>
              <a:t>x</a:t>
            </a:r>
            <a:r>
              <a:rPr sz="1125" spc="-7" baseline="-22222" dirty="0">
                <a:latin typeface="Times New Roman"/>
                <a:cs typeface="Times New Roman"/>
              </a:rPr>
              <a:t>0</a:t>
            </a:r>
            <a:endParaRPr sz="1125" baseline="-2222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7627" y="2346568"/>
            <a:ext cx="13779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75" dirty="0">
                <a:latin typeface="Times New Roman"/>
                <a:cs typeface="Times New Roman"/>
              </a:rPr>
              <a:t>x</a:t>
            </a:r>
            <a:r>
              <a:rPr sz="1125" spc="-15" baseline="-25925" dirty="0">
                <a:latin typeface="Times New Roman"/>
                <a:cs typeface="Times New Roman"/>
              </a:rPr>
              <a:t>1</a:t>
            </a:r>
            <a:endParaRPr sz="1125" baseline="-259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90745" y="3792781"/>
            <a:ext cx="1473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dirty="0">
                <a:latin typeface="Times New Roman"/>
                <a:cs typeface="Times New Roman"/>
              </a:rPr>
              <a:t>x</a:t>
            </a:r>
            <a:r>
              <a:rPr sz="1125" spc="-7" baseline="-22222" dirty="0">
                <a:latin typeface="Times New Roman"/>
                <a:cs typeface="Times New Roman"/>
              </a:rPr>
              <a:t>0</a:t>
            </a:r>
            <a:endParaRPr sz="1125" baseline="-2222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02418" y="2416672"/>
            <a:ext cx="13779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75" dirty="0">
                <a:latin typeface="Times New Roman"/>
                <a:cs typeface="Times New Roman"/>
              </a:rPr>
              <a:t>x</a:t>
            </a:r>
            <a:r>
              <a:rPr sz="1125" spc="-15" baseline="-25925" dirty="0">
                <a:latin typeface="Times New Roman"/>
                <a:cs typeface="Times New Roman"/>
              </a:rPr>
              <a:t>1</a:t>
            </a:r>
            <a:endParaRPr sz="1125" baseline="-259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77780" y="2889703"/>
            <a:ext cx="1426845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350" i="1" spc="-110" dirty="0">
                <a:latin typeface="Symbol"/>
                <a:cs typeface="Symbol"/>
              </a:rPr>
              <a:t></a:t>
            </a:r>
            <a:r>
              <a:rPr sz="1125" spc="-15" baseline="-25925" dirty="0">
                <a:latin typeface="Times New Roman"/>
                <a:cs typeface="Times New Roman"/>
              </a:rPr>
              <a:t>1</a:t>
            </a:r>
            <a:r>
              <a:rPr sz="1300" i="1" spc="-95" dirty="0">
                <a:latin typeface="Times New Roman"/>
                <a:cs typeface="Times New Roman"/>
              </a:rPr>
              <a:t>e</a:t>
            </a:r>
            <a:r>
              <a:rPr sz="1125" spc="7" baseline="-25925" dirty="0">
                <a:latin typeface="Times New Roman"/>
                <a:cs typeface="Times New Roman"/>
              </a:rPr>
              <a:t>1</a:t>
            </a:r>
            <a:endParaRPr sz="1125" baseline="-259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350" i="1" spc="-25" dirty="0">
                <a:latin typeface="Symbol"/>
                <a:cs typeface="Symbol"/>
              </a:rPr>
              <a:t></a:t>
            </a:r>
            <a:r>
              <a:rPr sz="1125" spc="67" baseline="-25925" dirty="0">
                <a:latin typeface="Times New Roman"/>
                <a:cs typeface="Times New Roman"/>
              </a:rPr>
              <a:t>2</a:t>
            </a:r>
            <a:r>
              <a:rPr sz="1300" i="1" spc="-10" dirty="0">
                <a:latin typeface="Times New Roman"/>
                <a:cs typeface="Times New Roman"/>
              </a:rPr>
              <a:t>e</a:t>
            </a:r>
            <a:r>
              <a:rPr sz="1125" baseline="-25925" dirty="0">
                <a:latin typeface="Times New Roman"/>
                <a:cs typeface="Times New Roman"/>
              </a:rPr>
              <a:t>2</a:t>
            </a:r>
            <a:endParaRPr sz="1125" baseline="-259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30267" y="3471672"/>
            <a:ext cx="571500" cy="414655"/>
          </a:xfrm>
          <a:custGeom>
            <a:avLst/>
            <a:gdLst/>
            <a:ahLst/>
            <a:cxnLst/>
            <a:rect l="l" t="t" r="r" b="b"/>
            <a:pathLst>
              <a:path w="571500" h="414654">
                <a:moveTo>
                  <a:pt x="428487" y="0"/>
                </a:moveTo>
                <a:lnTo>
                  <a:pt x="428487" y="103631"/>
                </a:lnTo>
                <a:lnTo>
                  <a:pt x="0" y="103631"/>
                </a:lnTo>
                <a:lnTo>
                  <a:pt x="0" y="310895"/>
                </a:lnTo>
                <a:lnTo>
                  <a:pt x="428487" y="310895"/>
                </a:lnTo>
                <a:lnTo>
                  <a:pt x="428487" y="414527"/>
                </a:lnTo>
                <a:lnTo>
                  <a:pt x="571499" y="207263"/>
                </a:lnTo>
                <a:lnTo>
                  <a:pt x="428487" y="0"/>
                </a:lnTo>
                <a:close/>
              </a:path>
            </a:pathLst>
          </a:custGeom>
          <a:solidFill>
            <a:srgbClr val="FF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30267" y="3471672"/>
            <a:ext cx="571500" cy="414655"/>
          </a:xfrm>
          <a:custGeom>
            <a:avLst/>
            <a:gdLst/>
            <a:ahLst/>
            <a:cxnLst/>
            <a:rect l="l" t="t" r="r" b="b"/>
            <a:pathLst>
              <a:path w="571500" h="414654">
                <a:moveTo>
                  <a:pt x="0" y="103631"/>
                </a:moveTo>
                <a:lnTo>
                  <a:pt x="428487" y="103631"/>
                </a:lnTo>
                <a:lnTo>
                  <a:pt x="428487" y="0"/>
                </a:lnTo>
                <a:lnTo>
                  <a:pt x="571499" y="207263"/>
                </a:lnTo>
                <a:lnTo>
                  <a:pt x="428487" y="414527"/>
                </a:lnTo>
                <a:lnTo>
                  <a:pt x="428487" y="310895"/>
                </a:lnTo>
                <a:lnTo>
                  <a:pt x="0" y="310895"/>
                </a:lnTo>
                <a:lnTo>
                  <a:pt x="0" y="103631"/>
                </a:lnTo>
                <a:close/>
              </a:path>
            </a:pathLst>
          </a:custGeom>
          <a:ln w="9143">
            <a:solidFill>
              <a:srgbClr val="FF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78001" y="4581244"/>
            <a:ext cx="541909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i="1" spc="-55" dirty="0">
                <a:latin typeface="Symbol"/>
                <a:cs typeface="Symbol"/>
              </a:rPr>
              <a:t></a:t>
            </a:r>
            <a:r>
              <a:rPr sz="1725" i="1" spc="7" baseline="-24154" dirty="0">
                <a:latin typeface="Times New Roman"/>
                <a:cs typeface="Times New Roman"/>
              </a:rPr>
              <a:t>k</a:t>
            </a:r>
            <a:r>
              <a:rPr sz="1725" i="1" baseline="-24154" dirty="0">
                <a:latin typeface="Times New Roman"/>
                <a:cs typeface="Times New Roman"/>
              </a:rPr>
              <a:t> </a:t>
            </a:r>
            <a:r>
              <a:rPr sz="1725" i="1" spc="97" baseline="-24154" dirty="0">
                <a:latin typeface="Times New Roman"/>
                <a:cs typeface="Times New Roman"/>
              </a:rPr>
              <a:t> </a:t>
            </a:r>
            <a:r>
              <a:rPr sz="2700" spc="-7" baseline="3086" dirty="0">
                <a:latin typeface="Calibri"/>
                <a:cs typeface="Calibri"/>
              </a:rPr>
              <a:t>i</a:t>
            </a:r>
            <a:r>
              <a:rPr sz="2700" baseline="3086" dirty="0">
                <a:latin typeface="Calibri"/>
                <a:cs typeface="Calibri"/>
              </a:rPr>
              <a:t>s</a:t>
            </a:r>
            <a:r>
              <a:rPr sz="2700" spc="-60" baseline="3086" dirty="0">
                <a:latin typeface="Times New Roman"/>
                <a:cs typeface="Times New Roman"/>
              </a:rPr>
              <a:t> </a:t>
            </a:r>
            <a:r>
              <a:rPr sz="2700" spc="-15" baseline="3086" dirty="0">
                <a:latin typeface="Calibri"/>
                <a:cs typeface="Calibri"/>
              </a:rPr>
              <a:t>the</a:t>
            </a:r>
            <a:r>
              <a:rPr sz="2700" spc="-44" baseline="3086" dirty="0">
                <a:latin typeface="Times New Roman"/>
                <a:cs typeface="Times New Roman"/>
              </a:rPr>
              <a:t> </a:t>
            </a:r>
            <a:r>
              <a:rPr sz="2700" spc="-22" baseline="3086" dirty="0">
                <a:latin typeface="Calibri"/>
                <a:cs typeface="Calibri"/>
              </a:rPr>
              <a:t>ma</a:t>
            </a:r>
            <a:r>
              <a:rPr sz="2700" spc="-52" baseline="3086" dirty="0">
                <a:latin typeface="Calibri"/>
                <a:cs typeface="Calibri"/>
              </a:rPr>
              <a:t>r</a:t>
            </a:r>
            <a:r>
              <a:rPr sz="2700" baseline="3086" dirty="0">
                <a:latin typeface="Calibri"/>
                <a:cs typeface="Calibri"/>
              </a:rPr>
              <a:t>gi</a:t>
            </a:r>
            <a:r>
              <a:rPr sz="2700" spc="-7" baseline="3086" dirty="0">
                <a:latin typeface="Calibri"/>
                <a:cs typeface="Calibri"/>
              </a:rPr>
              <a:t>na</a:t>
            </a:r>
            <a:r>
              <a:rPr sz="2700" baseline="3086" dirty="0">
                <a:latin typeface="Calibri"/>
                <a:cs typeface="Calibri"/>
              </a:rPr>
              <a:t>l</a:t>
            </a:r>
            <a:r>
              <a:rPr sz="2700" spc="-67" baseline="3086" dirty="0">
                <a:latin typeface="Times New Roman"/>
                <a:cs typeface="Times New Roman"/>
              </a:rPr>
              <a:t> </a:t>
            </a:r>
            <a:r>
              <a:rPr sz="2700" spc="-52" baseline="3086" dirty="0">
                <a:latin typeface="Calibri"/>
                <a:cs typeface="Calibri"/>
              </a:rPr>
              <a:t>v</a:t>
            </a:r>
            <a:r>
              <a:rPr sz="2700" baseline="3086" dirty="0">
                <a:latin typeface="Calibri"/>
                <a:cs typeface="Calibri"/>
              </a:rPr>
              <a:t>ar</a:t>
            </a:r>
            <a:r>
              <a:rPr sz="2700" spc="-15" baseline="3086" dirty="0">
                <a:latin typeface="Calibri"/>
                <a:cs typeface="Calibri"/>
              </a:rPr>
              <a:t>iance</a:t>
            </a:r>
            <a:r>
              <a:rPr sz="2700" spc="-44" baseline="3086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latin typeface="Calibri"/>
                <a:cs typeface="Calibri"/>
              </a:rPr>
              <a:t>al</a:t>
            </a:r>
            <a:r>
              <a:rPr sz="2700" spc="-7" baseline="3086" dirty="0">
                <a:latin typeface="Calibri"/>
                <a:cs typeface="Calibri"/>
              </a:rPr>
              <a:t>on</a:t>
            </a:r>
            <a:r>
              <a:rPr sz="2700" baseline="3086" dirty="0">
                <a:latin typeface="Calibri"/>
                <a:cs typeface="Calibri"/>
              </a:rPr>
              <a:t>g</a:t>
            </a:r>
            <a:r>
              <a:rPr sz="2700" spc="-44" baseline="3086" dirty="0">
                <a:latin typeface="Times New Roman"/>
                <a:cs typeface="Times New Roman"/>
              </a:rPr>
              <a:t> </a:t>
            </a:r>
            <a:r>
              <a:rPr sz="2700" spc="-15" baseline="3086" dirty="0">
                <a:latin typeface="Calibri"/>
                <a:cs typeface="Calibri"/>
              </a:rPr>
              <a:t>the</a:t>
            </a:r>
            <a:r>
              <a:rPr sz="2700" spc="-67" baseline="3086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latin typeface="Calibri"/>
                <a:cs typeface="Calibri"/>
              </a:rPr>
              <a:t>pr</a:t>
            </a:r>
            <a:r>
              <a:rPr sz="2700" spc="-15" baseline="3086" dirty="0">
                <a:latin typeface="Calibri"/>
                <a:cs typeface="Calibri"/>
              </a:rPr>
              <a:t>i</a:t>
            </a:r>
            <a:r>
              <a:rPr sz="2700" spc="-7" baseline="3086" dirty="0">
                <a:latin typeface="Calibri"/>
                <a:cs typeface="Calibri"/>
              </a:rPr>
              <a:t>nc</a:t>
            </a:r>
            <a:r>
              <a:rPr sz="2700" spc="-15" baseline="3086" dirty="0">
                <a:latin typeface="Calibri"/>
                <a:cs typeface="Calibri"/>
              </a:rPr>
              <a:t>i</a:t>
            </a:r>
            <a:r>
              <a:rPr sz="2700" spc="-7" baseline="3086" dirty="0">
                <a:latin typeface="Calibri"/>
                <a:cs typeface="Calibri"/>
              </a:rPr>
              <a:t>p</a:t>
            </a:r>
            <a:r>
              <a:rPr sz="2700" baseline="3086" dirty="0">
                <a:latin typeface="Calibri"/>
                <a:cs typeface="Calibri"/>
              </a:rPr>
              <a:t>l</a:t>
            </a:r>
            <a:r>
              <a:rPr sz="2700" spc="-15" baseline="3086" dirty="0">
                <a:latin typeface="Calibri"/>
                <a:cs typeface="Calibri"/>
              </a:rPr>
              <a:t>e</a:t>
            </a:r>
            <a:r>
              <a:rPr sz="2700" spc="-15" baseline="3086" dirty="0">
                <a:latin typeface="Times New Roman"/>
                <a:cs typeface="Times New Roman"/>
              </a:rPr>
              <a:t> </a:t>
            </a:r>
            <a:r>
              <a:rPr sz="2700" spc="-7" baseline="3086" dirty="0">
                <a:latin typeface="Calibri"/>
                <a:cs typeface="Calibri"/>
              </a:rPr>
              <a:t>d</a:t>
            </a:r>
            <a:r>
              <a:rPr sz="2700" baseline="3086" dirty="0">
                <a:latin typeface="Calibri"/>
                <a:cs typeface="Calibri"/>
              </a:rPr>
              <a:t>i</a:t>
            </a:r>
            <a:r>
              <a:rPr sz="2700" spc="-60" baseline="3086" dirty="0">
                <a:latin typeface="Calibri"/>
                <a:cs typeface="Calibri"/>
              </a:rPr>
              <a:t>r</a:t>
            </a:r>
            <a:r>
              <a:rPr sz="2700" spc="-15" baseline="3086" dirty="0">
                <a:latin typeface="Calibri"/>
                <a:cs typeface="Calibri"/>
              </a:rPr>
              <a:t>ect</a:t>
            </a:r>
            <a:r>
              <a:rPr sz="2700" spc="-30" baseline="3086" dirty="0">
                <a:latin typeface="Calibri"/>
                <a:cs typeface="Calibri"/>
              </a:rPr>
              <a:t>i</a:t>
            </a:r>
            <a:r>
              <a:rPr sz="2700" spc="-7" baseline="3086" dirty="0">
                <a:latin typeface="Calibri"/>
                <a:cs typeface="Calibri"/>
              </a:rPr>
              <a:t>o</a:t>
            </a:r>
            <a:r>
              <a:rPr sz="2700" baseline="3086" dirty="0">
                <a:latin typeface="Calibri"/>
                <a:cs typeface="Calibri"/>
              </a:rPr>
              <a:t>n</a:t>
            </a:r>
            <a:r>
              <a:rPr sz="2700" baseline="3086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e</a:t>
            </a:r>
            <a:r>
              <a:rPr sz="1725" i="1" spc="-15" baseline="-24154" dirty="0">
                <a:latin typeface="Times New Roman"/>
                <a:cs typeface="Times New Roman"/>
              </a:rPr>
              <a:t>k</a:t>
            </a:r>
            <a:endParaRPr sz="1725" baseline="-2415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183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69437"/>
            <a:ext cx="84074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30" dirty="0">
                <a:latin typeface="Calibri Light"/>
                <a:cs typeface="Calibri Light"/>
              </a:rPr>
              <a:t>PCA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269" y="1280663"/>
            <a:ext cx="731202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oject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1950" spc="15" baseline="-21367" dirty="0">
                <a:latin typeface="Calibri"/>
                <a:cs typeface="Calibri"/>
              </a:rPr>
              <a:t>1</a:t>
            </a:r>
            <a:r>
              <a:rPr sz="1950" spc="187" baseline="-21367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major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hen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269" y="4244973"/>
            <a:ext cx="3931285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1D9978"/>
              </a:buClr>
              <a:buFont typeface="Calibri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Choos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su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spac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ens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M:</a:t>
            </a:r>
            <a:endParaRPr sz="2000">
              <a:latin typeface="Calibri"/>
              <a:cs typeface="Calibri"/>
            </a:endParaRPr>
          </a:p>
          <a:p>
            <a:pPr marL="583565" marR="5080" lvl="1" indent="-113664">
              <a:lnSpc>
                <a:spcPct val="110800"/>
              </a:lnSpc>
              <a:spcBef>
                <a:spcPts val="5"/>
              </a:spcBef>
              <a:buClr>
                <a:srgbClr val="1D9978"/>
              </a:buClr>
              <a:buFont typeface="Calibri"/>
              <a:buChar char="•"/>
              <a:tabLst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xpec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subspa</a:t>
            </a:r>
            <a:r>
              <a:rPr sz="2000" dirty="0">
                <a:latin typeface="Calibri"/>
                <a:cs typeface="Calibri"/>
              </a:rPr>
              <a:t>ce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xi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97652" y="4171188"/>
            <a:ext cx="3011424" cy="2439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5071" y="2738325"/>
            <a:ext cx="1189990" cy="1189990"/>
          </a:xfrm>
          <a:custGeom>
            <a:avLst/>
            <a:gdLst/>
            <a:ahLst/>
            <a:cxnLst/>
            <a:rect l="l" t="t" r="r" b="b"/>
            <a:pathLst>
              <a:path w="1189989" h="1189989">
                <a:moveTo>
                  <a:pt x="1062132" y="0"/>
                </a:moveTo>
                <a:lnTo>
                  <a:pt x="999220" y="4941"/>
                </a:lnTo>
                <a:lnTo>
                  <a:pt x="927245" y="23977"/>
                </a:lnTo>
                <a:lnTo>
                  <a:pt x="888348" y="38550"/>
                </a:lnTo>
                <a:lnTo>
                  <a:pt x="847773" y="56370"/>
                </a:lnTo>
                <a:lnTo>
                  <a:pt x="805717" y="77345"/>
                </a:lnTo>
                <a:lnTo>
                  <a:pt x="762374" y="101382"/>
                </a:lnTo>
                <a:lnTo>
                  <a:pt x="717942" y="128389"/>
                </a:lnTo>
                <a:lnTo>
                  <a:pt x="672615" y="158274"/>
                </a:lnTo>
                <a:lnTo>
                  <a:pt x="626591" y="190945"/>
                </a:lnTo>
                <a:lnTo>
                  <a:pt x="580064" y="226309"/>
                </a:lnTo>
                <a:lnTo>
                  <a:pt x="533232" y="264274"/>
                </a:lnTo>
                <a:lnTo>
                  <a:pt x="486289" y="304748"/>
                </a:lnTo>
                <a:lnTo>
                  <a:pt x="439432" y="347639"/>
                </a:lnTo>
                <a:lnTo>
                  <a:pt x="392858" y="392854"/>
                </a:lnTo>
                <a:lnTo>
                  <a:pt x="347641" y="439429"/>
                </a:lnTo>
                <a:lnTo>
                  <a:pt x="304749" y="486287"/>
                </a:lnTo>
                <a:lnTo>
                  <a:pt x="264274" y="533230"/>
                </a:lnTo>
                <a:lnTo>
                  <a:pt x="226308" y="580063"/>
                </a:lnTo>
                <a:lnTo>
                  <a:pt x="190943" y="626589"/>
                </a:lnTo>
                <a:lnTo>
                  <a:pt x="158272" y="672614"/>
                </a:lnTo>
                <a:lnTo>
                  <a:pt x="128387" y="717940"/>
                </a:lnTo>
                <a:lnTo>
                  <a:pt x="101380" y="762373"/>
                </a:lnTo>
                <a:lnTo>
                  <a:pt x="77344" y="805715"/>
                </a:lnTo>
                <a:lnTo>
                  <a:pt x="56369" y="847771"/>
                </a:lnTo>
                <a:lnTo>
                  <a:pt x="38550" y="888345"/>
                </a:lnTo>
                <a:lnTo>
                  <a:pt x="23977" y="927241"/>
                </a:lnTo>
                <a:lnTo>
                  <a:pt x="12744" y="964263"/>
                </a:lnTo>
                <a:lnTo>
                  <a:pt x="663" y="1031901"/>
                </a:lnTo>
                <a:lnTo>
                  <a:pt x="0" y="1062125"/>
                </a:lnTo>
                <a:lnTo>
                  <a:pt x="3044" y="1089691"/>
                </a:lnTo>
                <a:lnTo>
                  <a:pt x="20627" y="1136066"/>
                </a:lnTo>
                <a:lnTo>
                  <a:pt x="53781" y="1169204"/>
                </a:lnTo>
                <a:lnTo>
                  <a:pt x="100183" y="1186786"/>
                </a:lnTo>
                <a:lnTo>
                  <a:pt x="127761" y="1189831"/>
                </a:lnTo>
                <a:lnTo>
                  <a:pt x="157995" y="1189168"/>
                </a:lnTo>
                <a:lnTo>
                  <a:pt x="225648" y="1177087"/>
                </a:lnTo>
                <a:lnTo>
                  <a:pt x="262675" y="1165853"/>
                </a:lnTo>
                <a:lnTo>
                  <a:pt x="301574" y="1151280"/>
                </a:lnTo>
                <a:lnTo>
                  <a:pt x="342149" y="1133460"/>
                </a:lnTo>
                <a:lnTo>
                  <a:pt x="384204" y="1112485"/>
                </a:lnTo>
                <a:lnTo>
                  <a:pt x="427544" y="1088447"/>
                </a:lnTo>
                <a:lnTo>
                  <a:pt x="471972" y="1061440"/>
                </a:lnTo>
                <a:lnTo>
                  <a:pt x="517292" y="1031553"/>
                </a:lnTo>
                <a:lnTo>
                  <a:pt x="563308" y="998881"/>
                </a:lnTo>
                <a:lnTo>
                  <a:pt x="609824" y="963516"/>
                </a:lnTo>
                <a:lnTo>
                  <a:pt x="656644" y="925548"/>
                </a:lnTo>
                <a:lnTo>
                  <a:pt x="703572" y="885071"/>
                </a:lnTo>
                <a:lnTo>
                  <a:pt x="750412" y="842177"/>
                </a:lnTo>
                <a:lnTo>
                  <a:pt x="796968" y="796958"/>
                </a:lnTo>
                <a:lnTo>
                  <a:pt x="842202" y="750404"/>
                </a:lnTo>
                <a:lnTo>
                  <a:pt x="885109" y="703566"/>
                </a:lnTo>
                <a:lnTo>
                  <a:pt x="925595" y="656639"/>
                </a:lnTo>
                <a:lnTo>
                  <a:pt x="963568" y="609820"/>
                </a:lnTo>
                <a:lnTo>
                  <a:pt x="998938" y="563304"/>
                </a:lnTo>
                <a:lnTo>
                  <a:pt x="1031612" y="517289"/>
                </a:lnTo>
                <a:lnTo>
                  <a:pt x="1061497" y="471969"/>
                </a:lnTo>
                <a:lnTo>
                  <a:pt x="1088503" y="427542"/>
                </a:lnTo>
                <a:lnTo>
                  <a:pt x="1112537" y="384202"/>
                </a:lnTo>
                <a:lnTo>
                  <a:pt x="1133507" y="342147"/>
                </a:lnTo>
                <a:lnTo>
                  <a:pt x="1151322" y="301571"/>
                </a:lnTo>
                <a:lnTo>
                  <a:pt x="1165890" y="262672"/>
                </a:lnTo>
                <a:lnTo>
                  <a:pt x="1177118" y="225646"/>
                </a:lnTo>
                <a:lnTo>
                  <a:pt x="1189188" y="157994"/>
                </a:lnTo>
                <a:lnTo>
                  <a:pt x="1189846" y="127760"/>
                </a:lnTo>
                <a:lnTo>
                  <a:pt x="1186798" y="100184"/>
                </a:lnTo>
                <a:lnTo>
                  <a:pt x="1169213" y="53785"/>
                </a:lnTo>
                <a:lnTo>
                  <a:pt x="1136075" y="20630"/>
                </a:lnTo>
                <a:lnTo>
                  <a:pt x="1089699" y="3045"/>
                </a:lnTo>
                <a:lnTo>
                  <a:pt x="1062132" y="0"/>
                </a:lnTo>
                <a:close/>
              </a:path>
            </a:pathLst>
          </a:custGeom>
          <a:solidFill>
            <a:srgbClr val="8AC1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5071" y="2738325"/>
            <a:ext cx="1189990" cy="1189990"/>
          </a:xfrm>
          <a:custGeom>
            <a:avLst/>
            <a:gdLst/>
            <a:ahLst/>
            <a:cxnLst/>
            <a:rect l="l" t="t" r="r" b="b"/>
            <a:pathLst>
              <a:path w="1189989" h="1189989">
                <a:moveTo>
                  <a:pt x="35349" y="1154482"/>
                </a:moveTo>
                <a:lnTo>
                  <a:pt x="20627" y="1136066"/>
                </a:lnTo>
                <a:lnTo>
                  <a:pt x="9889" y="1114404"/>
                </a:lnTo>
                <a:lnTo>
                  <a:pt x="3044" y="1089691"/>
                </a:lnTo>
                <a:lnTo>
                  <a:pt x="0" y="1062125"/>
                </a:lnTo>
                <a:lnTo>
                  <a:pt x="663" y="1031901"/>
                </a:lnTo>
                <a:lnTo>
                  <a:pt x="12744" y="964263"/>
                </a:lnTo>
                <a:lnTo>
                  <a:pt x="23977" y="927241"/>
                </a:lnTo>
                <a:lnTo>
                  <a:pt x="38550" y="888345"/>
                </a:lnTo>
                <a:lnTo>
                  <a:pt x="56369" y="847771"/>
                </a:lnTo>
                <a:lnTo>
                  <a:pt x="77344" y="805715"/>
                </a:lnTo>
                <a:lnTo>
                  <a:pt x="101380" y="762373"/>
                </a:lnTo>
                <a:lnTo>
                  <a:pt x="128387" y="717940"/>
                </a:lnTo>
                <a:lnTo>
                  <a:pt x="158272" y="672614"/>
                </a:lnTo>
                <a:lnTo>
                  <a:pt x="190943" y="626589"/>
                </a:lnTo>
                <a:lnTo>
                  <a:pt x="226308" y="580063"/>
                </a:lnTo>
                <a:lnTo>
                  <a:pt x="264274" y="533230"/>
                </a:lnTo>
                <a:lnTo>
                  <a:pt x="304749" y="486287"/>
                </a:lnTo>
                <a:lnTo>
                  <a:pt x="347641" y="439429"/>
                </a:lnTo>
                <a:lnTo>
                  <a:pt x="392858" y="392854"/>
                </a:lnTo>
                <a:lnTo>
                  <a:pt x="439432" y="347639"/>
                </a:lnTo>
                <a:lnTo>
                  <a:pt x="486289" y="304748"/>
                </a:lnTo>
                <a:lnTo>
                  <a:pt x="533232" y="264274"/>
                </a:lnTo>
                <a:lnTo>
                  <a:pt x="580064" y="226309"/>
                </a:lnTo>
                <a:lnTo>
                  <a:pt x="626591" y="190945"/>
                </a:lnTo>
                <a:lnTo>
                  <a:pt x="672615" y="158274"/>
                </a:lnTo>
                <a:lnTo>
                  <a:pt x="717942" y="128389"/>
                </a:lnTo>
                <a:lnTo>
                  <a:pt x="762374" y="101382"/>
                </a:lnTo>
                <a:lnTo>
                  <a:pt x="805717" y="77345"/>
                </a:lnTo>
                <a:lnTo>
                  <a:pt x="847773" y="56370"/>
                </a:lnTo>
                <a:lnTo>
                  <a:pt x="888348" y="38550"/>
                </a:lnTo>
                <a:lnTo>
                  <a:pt x="927245" y="23977"/>
                </a:lnTo>
                <a:lnTo>
                  <a:pt x="964267" y="12743"/>
                </a:lnTo>
                <a:lnTo>
                  <a:pt x="1031907" y="662"/>
                </a:lnTo>
                <a:lnTo>
                  <a:pt x="1062132" y="0"/>
                </a:lnTo>
                <a:lnTo>
                  <a:pt x="1089699" y="3045"/>
                </a:lnTo>
                <a:lnTo>
                  <a:pt x="1136075" y="20630"/>
                </a:lnTo>
                <a:lnTo>
                  <a:pt x="1169213" y="53785"/>
                </a:lnTo>
                <a:lnTo>
                  <a:pt x="1186798" y="100184"/>
                </a:lnTo>
                <a:lnTo>
                  <a:pt x="1189846" y="127760"/>
                </a:lnTo>
                <a:lnTo>
                  <a:pt x="1189188" y="157994"/>
                </a:lnTo>
                <a:lnTo>
                  <a:pt x="1177118" y="225646"/>
                </a:lnTo>
                <a:lnTo>
                  <a:pt x="1165890" y="262672"/>
                </a:lnTo>
                <a:lnTo>
                  <a:pt x="1151322" y="301571"/>
                </a:lnTo>
                <a:lnTo>
                  <a:pt x="1133507" y="342147"/>
                </a:lnTo>
                <a:lnTo>
                  <a:pt x="1112537" y="384202"/>
                </a:lnTo>
                <a:lnTo>
                  <a:pt x="1088503" y="427542"/>
                </a:lnTo>
                <a:lnTo>
                  <a:pt x="1061497" y="471969"/>
                </a:lnTo>
                <a:lnTo>
                  <a:pt x="1031612" y="517289"/>
                </a:lnTo>
                <a:lnTo>
                  <a:pt x="998938" y="563304"/>
                </a:lnTo>
                <a:lnTo>
                  <a:pt x="963568" y="609820"/>
                </a:lnTo>
                <a:lnTo>
                  <a:pt x="925595" y="656639"/>
                </a:lnTo>
                <a:lnTo>
                  <a:pt x="885109" y="703566"/>
                </a:lnTo>
                <a:lnTo>
                  <a:pt x="842202" y="750404"/>
                </a:lnTo>
                <a:lnTo>
                  <a:pt x="796968" y="796958"/>
                </a:lnTo>
                <a:lnTo>
                  <a:pt x="750412" y="842177"/>
                </a:lnTo>
                <a:lnTo>
                  <a:pt x="703572" y="885071"/>
                </a:lnTo>
                <a:lnTo>
                  <a:pt x="656644" y="925548"/>
                </a:lnTo>
                <a:lnTo>
                  <a:pt x="609824" y="963516"/>
                </a:lnTo>
                <a:lnTo>
                  <a:pt x="563308" y="998881"/>
                </a:lnTo>
                <a:lnTo>
                  <a:pt x="517292" y="1031553"/>
                </a:lnTo>
                <a:lnTo>
                  <a:pt x="471972" y="1061440"/>
                </a:lnTo>
                <a:lnTo>
                  <a:pt x="427544" y="1088447"/>
                </a:lnTo>
                <a:lnTo>
                  <a:pt x="384204" y="1112485"/>
                </a:lnTo>
                <a:lnTo>
                  <a:pt x="342149" y="1133460"/>
                </a:lnTo>
                <a:lnTo>
                  <a:pt x="301574" y="1151280"/>
                </a:lnTo>
                <a:lnTo>
                  <a:pt x="262675" y="1165853"/>
                </a:lnTo>
                <a:lnTo>
                  <a:pt x="225648" y="1177087"/>
                </a:lnTo>
                <a:lnTo>
                  <a:pt x="157995" y="1189168"/>
                </a:lnTo>
                <a:lnTo>
                  <a:pt x="127761" y="1189831"/>
                </a:lnTo>
                <a:lnTo>
                  <a:pt x="100183" y="1186786"/>
                </a:lnTo>
                <a:lnTo>
                  <a:pt x="75458" y="1179941"/>
                </a:lnTo>
                <a:lnTo>
                  <a:pt x="53781" y="1169204"/>
                </a:lnTo>
                <a:lnTo>
                  <a:pt x="35349" y="115448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5851" y="2177796"/>
            <a:ext cx="76200" cy="1803400"/>
          </a:xfrm>
          <a:custGeom>
            <a:avLst/>
            <a:gdLst/>
            <a:ahLst/>
            <a:cxnLst/>
            <a:rect l="l" t="t" r="r" b="b"/>
            <a:pathLst>
              <a:path w="76200" h="1803400">
                <a:moveTo>
                  <a:pt x="44445" y="63489"/>
                </a:moveTo>
                <a:lnTo>
                  <a:pt x="31753" y="63489"/>
                </a:lnTo>
                <a:lnTo>
                  <a:pt x="31753" y="1802885"/>
                </a:lnTo>
                <a:lnTo>
                  <a:pt x="44445" y="1802885"/>
                </a:lnTo>
                <a:lnTo>
                  <a:pt x="44445" y="63489"/>
                </a:lnTo>
                <a:close/>
              </a:path>
              <a:path w="76200" h="1803400">
                <a:moveTo>
                  <a:pt x="38099" y="0"/>
                </a:moveTo>
                <a:lnTo>
                  <a:pt x="0" y="76199"/>
                </a:lnTo>
                <a:lnTo>
                  <a:pt x="31753" y="76199"/>
                </a:lnTo>
                <a:lnTo>
                  <a:pt x="31753" y="63489"/>
                </a:lnTo>
                <a:lnTo>
                  <a:pt x="69844" y="63489"/>
                </a:lnTo>
                <a:lnTo>
                  <a:pt x="38099" y="0"/>
                </a:lnTo>
                <a:close/>
              </a:path>
              <a:path w="76200" h="1803400">
                <a:moveTo>
                  <a:pt x="69844" y="63489"/>
                </a:moveTo>
                <a:lnTo>
                  <a:pt x="44445" y="63489"/>
                </a:lnTo>
                <a:lnTo>
                  <a:pt x="44445" y="76199"/>
                </a:lnTo>
                <a:lnTo>
                  <a:pt x="76199" y="76199"/>
                </a:lnTo>
                <a:lnTo>
                  <a:pt x="69844" y="6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2327" y="3336035"/>
            <a:ext cx="2207260" cy="76200"/>
          </a:xfrm>
          <a:custGeom>
            <a:avLst/>
            <a:gdLst/>
            <a:ahLst/>
            <a:cxnLst/>
            <a:rect l="l" t="t" r="r" b="b"/>
            <a:pathLst>
              <a:path w="2207260" h="76200">
                <a:moveTo>
                  <a:pt x="2130551" y="0"/>
                </a:moveTo>
                <a:lnTo>
                  <a:pt x="2130551" y="76199"/>
                </a:lnTo>
                <a:lnTo>
                  <a:pt x="2194047" y="44452"/>
                </a:lnTo>
                <a:lnTo>
                  <a:pt x="2143256" y="44452"/>
                </a:lnTo>
                <a:lnTo>
                  <a:pt x="2143256" y="31760"/>
                </a:lnTo>
                <a:lnTo>
                  <a:pt x="2194072" y="31760"/>
                </a:lnTo>
                <a:lnTo>
                  <a:pt x="2130551" y="0"/>
                </a:lnTo>
                <a:close/>
              </a:path>
              <a:path w="2207260" h="76200">
                <a:moveTo>
                  <a:pt x="2130551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2130551" y="44452"/>
                </a:lnTo>
                <a:lnTo>
                  <a:pt x="2130551" y="31760"/>
                </a:lnTo>
                <a:close/>
              </a:path>
              <a:path w="2207260" h="76200">
                <a:moveTo>
                  <a:pt x="2194072" y="31760"/>
                </a:moveTo>
                <a:lnTo>
                  <a:pt x="2143256" y="31760"/>
                </a:lnTo>
                <a:lnTo>
                  <a:pt x="2143256" y="44452"/>
                </a:lnTo>
                <a:lnTo>
                  <a:pt x="2194047" y="44452"/>
                </a:lnTo>
                <a:lnTo>
                  <a:pt x="2206751" y="38099"/>
                </a:lnTo>
                <a:lnTo>
                  <a:pt x="2194072" y="3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1759" y="2775204"/>
            <a:ext cx="565785" cy="601980"/>
          </a:xfrm>
          <a:custGeom>
            <a:avLst/>
            <a:gdLst/>
            <a:ahLst/>
            <a:cxnLst/>
            <a:rect l="l" t="t" r="r" b="b"/>
            <a:pathLst>
              <a:path w="565785" h="601979">
                <a:moveTo>
                  <a:pt x="508589" y="51166"/>
                </a:moveTo>
                <a:lnTo>
                  <a:pt x="0" y="593079"/>
                </a:lnTo>
                <a:lnTo>
                  <a:pt x="9143" y="601736"/>
                </a:lnTo>
                <a:lnTo>
                  <a:pt x="517871" y="59892"/>
                </a:lnTo>
                <a:lnTo>
                  <a:pt x="508589" y="51166"/>
                </a:lnTo>
                <a:close/>
              </a:path>
              <a:path w="565785" h="601979">
                <a:moveTo>
                  <a:pt x="552888" y="41909"/>
                </a:moveTo>
                <a:lnTo>
                  <a:pt x="517276" y="41909"/>
                </a:lnTo>
                <a:lnTo>
                  <a:pt x="526541" y="50657"/>
                </a:lnTo>
                <a:lnTo>
                  <a:pt x="517871" y="59892"/>
                </a:lnTo>
                <a:lnTo>
                  <a:pt x="541019" y="81655"/>
                </a:lnTo>
                <a:lnTo>
                  <a:pt x="552888" y="41909"/>
                </a:lnTo>
                <a:close/>
              </a:path>
              <a:path w="565785" h="601979">
                <a:moveTo>
                  <a:pt x="517276" y="41909"/>
                </a:moveTo>
                <a:lnTo>
                  <a:pt x="508589" y="51166"/>
                </a:lnTo>
                <a:lnTo>
                  <a:pt x="517871" y="59892"/>
                </a:lnTo>
                <a:lnTo>
                  <a:pt x="526541" y="50657"/>
                </a:lnTo>
                <a:lnTo>
                  <a:pt x="517276" y="41909"/>
                </a:lnTo>
                <a:close/>
              </a:path>
              <a:path w="565785" h="601979">
                <a:moveTo>
                  <a:pt x="565403" y="0"/>
                </a:moveTo>
                <a:lnTo>
                  <a:pt x="485515" y="29474"/>
                </a:lnTo>
                <a:lnTo>
                  <a:pt x="508589" y="51166"/>
                </a:lnTo>
                <a:lnTo>
                  <a:pt x="517276" y="41909"/>
                </a:lnTo>
                <a:lnTo>
                  <a:pt x="552888" y="41909"/>
                </a:lnTo>
                <a:lnTo>
                  <a:pt x="565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2116" y="3162300"/>
            <a:ext cx="216535" cy="215265"/>
          </a:xfrm>
          <a:custGeom>
            <a:avLst/>
            <a:gdLst/>
            <a:ahLst/>
            <a:cxnLst/>
            <a:rect l="l" t="t" r="r" b="b"/>
            <a:pathLst>
              <a:path w="216535" h="215264">
                <a:moveTo>
                  <a:pt x="58529" y="49201"/>
                </a:moveTo>
                <a:lnTo>
                  <a:pt x="49606" y="58188"/>
                </a:lnTo>
                <a:lnTo>
                  <a:pt x="207395" y="214762"/>
                </a:lnTo>
                <a:lnTo>
                  <a:pt x="216276" y="205861"/>
                </a:lnTo>
                <a:lnTo>
                  <a:pt x="58529" y="49201"/>
                </a:lnTo>
                <a:close/>
              </a:path>
              <a:path w="216535" h="215264">
                <a:moveTo>
                  <a:pt x="0" y="0"/>
                </a:moveTo>
                <a:lnTo>
                  <a:pt x="27182" y="80771"/>
                </a:lnTo>
                <a:lnTo>
                  <a:pt x="49606" y="58188"/>
                </a:lnTo>
                <a:lnTo>
                  <a:pt x="40635" y="49286"/>
                </a:lnTo>
                <a:lnTo>
                  <a:pt x="49529" y="40264"/>
                </a:lnTo>
                <a:lnTo>
                  <a:pt x="67404" y="40264"/>
                </a:lnTo>
                <a:lnTo>
                  <a:pt x="80903" y="26669"/>
                </a:lnTo>
                <a:lnTo>
                  <a:pt x="0" y="0"/>
                </a:lnTo>
                <a:close/>
              </a:path>
              <a:path w="216535" h="215264">
                <a:moveTo>
                  <a:pt x="49529" y="40264"/>
                </a:moveTo>
                <a:lnTo>
                  <a:pt x="40635" y="49286"/>
                </a:lnTo>
                <a:lnTo>
                  <a:pt x="49606" y="58188"/>
                </a:lnTo>
                <a:lnTo>
                  <a:pt x="58529" y="49201"/>
                </a:lnTo>
                <a:lnTo>
                  <a:pt x="49529" y="40264"/>
                </a:lnTo>
                <a:close/>
              </a:path>
              <a:path w="216535" h="215264">
                <a:moveTo>
                  <a:pt x="67404" y="40264"/>
                </a:moveTo>
                <a:lnTo>
                  <a:pt x="49529" y="40264"/>
                </a:lnTo>
                <a:lnTo>
                  <a:pt x="58529" y="49201"/>
                </a:lnTo>
                <a:lnTo>
                  <a:pt x="67404" y="40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02078" y="3455778"/>
            <a:ext cx="14732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dirty="0">
                <a:latin typeface="Times New Roman"/>
                <a:cs typeface="Times New Roman"/>
              </a:rPr>
              <a:t>x</a:t>
            </a:r>
            <a:r>
              <a:rPr sz="1125" spc="-7" baseline="-22222" dirty="0">
                <a:latin typeface="Times New Roman"/>
                <a:cs typeface="Times New Roman"/>
              </a:rPr>
              <a:t>0</a:t>
            </a:r>
            <a:endParaRPr sz="1125" baseline="-2222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1495" y="2070724"/>
            <a:ext cx="13779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75" dirty="0">
                <a:latin typeface="Times New Roman"/>
                <a:cs typeface="Times New Roman"/>
              </a:rPr>
              <a:t>x</a:t>
            </a:r>
            <a:r>
              <a:rPr sz="1125" spc="-15" baseline="-25925" dirty="0">
                <a:latin typeface="Times New Roman"/>
                <a:cs typeface="Times New Roman"/>
              </a:rPr>
              <a:t>1</a:t>
            </a:r>
            <a:endParaRPr sz="1125" baseline="-259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9569" y="2542310"/>
            <a:ext cx="26289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-114" dirty="0">
                <a:latin typeface="Symbol"/>
                <a:cs typeface="Symbol"/>
              </a:rPr>
              <a:t></a:t>
            </a:r>
            <a:r>
              <a:rPr sz="1125" spc="-22" baseline="-25925" dirty="0">
                <a:latin typeface="Times New Roman"/>
                <a:cs typeface="Times New Roman"/>
              </a:rPr>
              <a:t>1</a:t>
            </a:r>
            <a:r>
              <a:rPr sz="1300" i="1" spc="-100" dirty="0">
                <a:latin typeface="Times New Roman"/>
                <a:cs typeface="Times New Roman"/>
              </a:rPr>
              <a:t>e</a:t>
            </a:r>
            <a:r>
              <a:rPr sz="1125" baseline="-25925" dirty="0">
                <a:latin typeface="Times New Roman"/>
                <a:cs typeface="Times New Roman"/>
              </a:rPr>
              <a:t>1</a:t>
            </a:r>
            <a:endParaRPr sz="1125" baseline="-259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6857" y="2892997"/>
            <a:ext cx="293370" cy="23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-25" dirty="0">
                <a:latin typeface="Symbol"/>
                <a:cs typeface="Symbol"/>
              </a:rPr>
              <a:t></a:t>
            </a:r>
            <a:r>
              <a:rPr sz="1125" spc="67" baseline="-25925" dirty="0">
                <a:latin typeface="Times New Roman"/>
                <a:cs typeface="Times New Roman"/>
              </a:rPr>
              <a:t>2</a:t>
            </a:r>
            <a:r>
              <a:rPr sz="1300" i="1" spc="-10" dirty="0">
                <a:latin typeface="Times New Roman"/>
                <a:cs typeface="Times New Roman"/>
              </a:rPr>
              <a:t>e</a:t>
            </a:r>
            <a:r>
              <a:rPr sz="1125" baseline="-25925" dirty="0">
                <a:latin typeface="Times New Roman"/>
                <a:cs typeface="Times New Roman"/>
              </a:rPr>
              <a:t>2</a:t>
            </a:r>
            <a:endParaRPr sz="1125" baseline="-259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23960" y="2744550"/>
            <a:ext cx="1120775" cy="1120775"/>
          </a:xfrm>
          <a:custGeom>
            <a:avLst/>
            <a:gdLst/>
            <a:ahLst/>
            <a:cxnLst/>
            <a:rect l="l" t="t" r="r" b="b"/>
            <a:pathLst>
              <a:path w="1120775" h="1120775">
                <a:moveTo>
                  <a:pt x="1115424" y="0"/>
                </a:moveTo>
                <a:lnTo>
                  <a:pt x="1081924" y="19842"/>
                </a:lnTo>
                <a:lnTo>
                  <a:pt x="1043810" y="49588"/>
                </a:lnTo>
                <a:lnTo>
                  <a:pt x="994485" y="91272"/>
                </a:lnTo>
                <a:lnTo>
                  <a:pt x="935158" y="143802"/>
                </a:lnTo>
                <a:lnTo>
                  <a:pt x="902123" y="173793"/>
                </a:lnTo>
                <a:lnTo>
                  <a:pt x="867042" y="206086"/>
                </a:lnTo>
                <a:lnTo>
                  <a:pt x="830065" y="240543"/>
                </a:lnTo>
                <a:lnTo>
                  <a:pt x="751034" y="315407"/>
                </a:lnTo>
                <a:lnTo>
                  <a:pt x="666239" y="397291"/>
                </a:lnTo>
                <a:lnTo>
                  <a:pt x="576893" y="485103"/>
                </a:lnTo>
                <a:lnTo>
                  <a:pt x="485103" y="576893"/>
                </a:lnTo>
                <a:lnTo>
                  <a:pt x="397291" y="666239"/>
                </a:lnTo>
                <a:lnTo>
                  <a:pt x="315407" y="751034"/>
                </a:lnTo>
                <a:lnTo>
                  <a:pt x="277029" y="791346"/>
                </a:lnTo>
                <a:lnTo>
                  <a:pt x="240543" y="830066"/>
                </a:lnTo>
                <a:lnTo>
                  <a:pt x="206086" y="867042"/>
                </a:lnTo>
                <a:lnTo>
                  <a:pt x="173793" y="902124"/>
                </a:lnTo>
                <a:lnTo>
                  <a:pt x="143802" y="935159"/>
                </a:lnTo>
                <a:lnTo>
                  <a:pt x="116250" y="965998"/>
                </a:lnTo>
                <a:lnTo>
                  <a:pt x="69006" y="1020476"/>
                </a:lnTo>
                <a:lnTo>
                  <a:pt x="33154" y="1064348"/>
                </a:lnTo>
                <a:lnTo>
                  <a:pt x="9788" y="1096404"/>
                </a:lnTo>
                <a:lnTo>
                  <a:pt x="0" y="1115432"/>
                </a:lnTo>
                <a:lnTo>
                  <a:pt x="539" y="1119682"/>
                </a:lnTo>
                <a:lnTo>
                  <a:pt x="4788" y="1120221"/>
                </a:lnTo>
                <a:lnTo>
                  <a:pt x="12600" y="1117092"/>
                </a:lnTo>
                <a:lnTo>
                  <a:pt x="55884" y="1087068"/>
                </a:lnTo>
                <a:lnTo>
                  <a:pt x="99767" y="1051218"/>
                </a:lnTo>
                <a:lnTo>
                  <a:pt x="154256" y="1003976"/>
                </a:lnTo>
                <a:lnTo>
                  <a:pt x="185099" y="976424"/>
                </a:lnTo>
                <a:lnTo>
                  <a:pt x="218138" y="946434"/>
                </a:lnTo>
                <a:lnTo>
                  <a:pt x="253223" y="914141"/>
                </a:lnTo>
                <a:lnTo>
                  <a:pt x="290200" y="879684"/>
                </a:lnTo>
                <a:lnTo>
                  <a:pt x="369229" y="804819"/>
                </a:lnTo>
                <a:lnTo>
                  <a:pt x="454012" y="722931"/>
                </a:lnTo>
                <a:lnTo>
                  <a:pt x="543335" y="635113"/>
                </a:lnTo>
                <a:lnTo>
                  <a:pt x="635125" y="543319"/>
                </a:lnTo>
                <a:lnTo>
                  <a:pt x="722960" y="453974"/>
                </a:lnTo>
                <a:lnTo>
                  <a:pt x="804856" y="369182"/>
                </a:lnTo>
                <a:lnTo>
                  <a:pt x="843236" y="328872"/>
                </a:lnTo>
                <a:lnTo>
                  <a:pt x="879723" y="290153"/>
                </a:lnTo>
                <a:lnTo>
                  <a:pt x="914179" y="253179"/>
                </a:lnTo>
                <a:lnTo>
                  <a:pt x="946468" y="218099"/>
                </a:lnTo>
                <a:lnTo>
                  <a:pt x="976455" y="185065"/>
                </a:lnTo>
                <a:lnTo>
                  <a:pt x="1004002" y="154228"/>
                </a:lnTo>
                <a:lnTo>
                  <a:pt x="1051235" y="99752"/>
                </a:lnTo>
                <a:lnTo>
                  <a:pt x="1087074" y="55880"/>
                </a:lnTo>
                <a:lnTo>
                  <a:pt x="1110431" y="23823"/>
                </a:lnTo>
                <a:lnTo>
                  <a:pt x="1120213" y="4792"/>
                </a:lnTo>
                <a:lnTo>
                  <a:pt x="1119673" y="539"/>
                </a:lnTo>
                <a:lnTo>
                  <a:pt x="1115424" y="0"/>
                </a:lnTo>
                <a:close/>
              </a:path>
            </a:pathLst>
          </a:custGeom>
          <a:solidFill>
            <a:srgbClr val="8AC1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23960" y="2744550"/>
            <a:ext cx="1120775" cy="1120775"/>
          </a:xfrm>
          <a:custGeom>
            <a:avLst/>
            <a:gdLst/>
            <a:ahLst/>
            <a:cxnLst/>
            <a:rect l="l" t="t" r="r" b="b"/>
            <a:pathLst>
              <a:path w="1120775" h="1120775">
                <a:moveTo>
                  <a:pt x="539" y="1119682"/>
                </a:moveTo>
                <a:lnTo>
                  <a:pt x="19842" y="1081929"/>
                </a:lnTo>
                <a:lnTo>
                  <a:pt x="49588" y="1043814"/>
                </a:lnTo>
                <a:lnTo>
                  <a:pt x="91272" y="994487"/>
                </a:lnTo>
                <a:lnTo>
                  <a:pt x="143802" y="935159"/>
                </a:lnTo>
                <a:lnTo>
                  <a:pt x="173793" y="902124"/>
                </a:lnTo>
                <a:lnTo>
                  <a:pt x="206086" y="867042"/>
                </a:lnTo>
                <a:lnTo>
                  <a:pt x="240543" y="830066"/>
                </a:lnTo>
                <a:lnTo>
                  <a:pt x="277029" y="791346"/>
                </a:lnTo>
                <a:lnTo>
                  <a:pt x="315407" y="751034"/>
                </a:lnTo>
                <a:lnTo>
                  <a:pt x="355539" y="709281"/>
                </a:lnTo>
                <a:lnTo>
                  <a:pt x="397291" y="666239"/>
                </a:lnTo>
                <a:lnTo>
                  <a:pt x="440524" y="622059"/>
                </a:lnTo>
                <a:lnTo>
                  <a:pt x="485103" y="576893"/>
                </a:lnTo>
                <a:lnTo>
                  <a:pt x="530891" y="530891"/>
                </a:lnTo>
                <a:lnTo>
                  <a:pt x="576893" y="485103"/>
                </a:lnTo>
                <a:lnTo>
                  <a:pt x="622059" y="440524"/>
                </a:lnTo>
                <a:lnTo>
                  <a:pt x="666239" y="397291"/>
                </a:lnTo>
                <a:lnTo>
                  <a:pt x="709281" y="355539"/>
                </a:lnTo>
                <a:lnTo>
                  <a:pt x="751034" y="315407"/>
                </a:lnTo>
                <a:lnTo>
                  <a:pt x="791346" y="277029"/>
                </a:lnTo>
                <a:lnTo>
                  <a:pt x="830065" y="240543"/>
                </a:lnTo>
                <a:lnTo>
                  <a:pt x="867042" y="206086"/>
                </a:lnTo>
                <a:lnTo>
                  <a:pt x="902123" y="173793"/>
                </a:lnTo>
                <a:lnTo>
                  <a:pt x="935158" y="143802"/>
                </a:lnTo>
                <a:lnTo>
                  <a:pt x="965996" y="116250"/>
                </a:lnTo>
                <a:lnTo>
                  <a:pt x="1020473" y="69006"/>
                </a:lnTo>
                <a:lnTo>
                  <a:pt x="1064344" y="33154"/>
                </a:lnTo>
                <a:lnTo>
                  <a:pt x="1096398" y="9788"/>
                </a:lnTo>
                <a:lnTo>
                  <a:pt x="1115424" y="0"/>
                </a:lnTo>
                <a:lnTo>
                  <a:pt x="1119673" y="539"/>
                </a:lnTo>
                <a:lnTo>
                  <a:pt x="1120213" y="4792"/>
                </a:lnTo>
                <a:lnTo>
                  <a:pt x="1117087" y="12604"/>
                </a:lnTo>
                <a:lnTo>
                  <a:pt x="1087074" y="55880"/>
                </a:lnTo>
                <a:lnTo>
                  <a:pt x="1051235" y="99752"/>
                </a:lnTo>
                <a:lnTo>
                  <a:pt x="1004002" y="154228"/>
                </a:lnTo>
                <a:lnTo>
                  <a:pt x="976455" y="185065"/>
                </a:lnTo>
                <a:lnTo>
                  <a:pt x="946468" y="218099"/>
                </a:lnTo>
                <a:lnTo>
                  <a:pt x="914179" y="253179"/>
                </a:lnTo>
                <a:lnTo>
                  <a:pt x="879723" y="290153"/>
                </a:lnTo>
                <a:lnTo>
                  <a:pt x="843236" y="328872"/>
                </a:lnTo>
                <a:lnTo>
                  <a:pt x="804856" y="369182"/>
                </a:lnTo>
                <a:lnTo>
                  <a:pt x="764719" y="410933"/>
                </a:lnTo>
                <a:lnTo>
                  <a:pt x="722960" y="453974"/>
                </a:lnTo>
                <a:lnTo>
                  <a:pt x="679717" y="498153"/>
                </a:lnTo>
                <a:lnTo>
                  <a:pt x="635125" y="543319"/>
                </a:lnTo>
                <a:lnTo>
                  <a:pt x="589321" y="589321"/>
                </a:lnTo>
                <a:lnTo>
                  <a:pt x="543335" y="635113"/>
                </a:lnTo>
                <a:lnTo>
                  <a:pt x="498182" y="679695"/>
                </a:lnTo>
                <a:lnTo>
                  <a:pt x="454012" y="722931"/>
                </a:lnTo>
                <a:lnTo>
                  <a:pt x="410977" y="764684"/>
                </a:lnTo>
                <a:lnTo>
                  <a:pt x="369229" y="804819"/>
                </a:lnTo>
                <a:lnTo>
                  <a:pt x="328920" y="843197"/>
                </a:lnTo>
                <a:lnTo>
                  <a:pt x="290200" y="879684"/>
                </a:lnTo>
                <a:lnTo>
                  <a:pt x="253223" y="914141"/>
                </a:lnTo>
                <a:lnTo>
                  <a:pt x="218138" y="946434"/>
                </a:lnTo>
                <a:lnTo>
                  <a:pt x="185099" y="976424"/>
                </a:lnTo>
                <a:lnTo>
                  <a:pt x="154256" y="1003976"/>
                </a:lnTo>
                <a:lnTo>
                  <a:pt x="99767" y="1051218"/>
                </a:lnTo>
                <a:lnTo>
                  <a:pt x="55884" y="1087068"/>
                </a:lnTo>
                <a:lnTo>
                  <a:pt x="23820" y="1110433"/>
                </a:lnTo>
                <a:lnTo>
                  <a:pt x="4788" y="1120221"/>
                </a:lnTo>
                <a:lnTo>
                  <a:pt x="539" y="111968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5039" y="2151888"/>
            <a:ext cx="76200" cy="1804670"/>
          </a:xfrm>
          <a:custGeom>
            <a:avLst/>
            <a:gdLst/>
            <a:ahLst/>
            <a:cxnLst/>
            <a:rect l="l" t="t" r="r" b="b"/>
            <a:pathLst>
              <a:path w="76200" h="1804670">
                <a:moveTo>
                  <a:pt x="44439" y="63489"/>
                </a:moveTo>
                <a:lnTo>
                  <a:pt x="31747" y="63489"/>
                </a:lnTo>
                <a:lnTo>
                  <a:pt x="31747" y="1804409"/>
                </a:lnTo>
                <a:lnTo>
                  <a:pt x="44439" y="1804409"/>
                </a:lnTo>
                <a:lnTo>
                  <a:pt x="44439" y="63489"/>
                </a:lnTo>
                <a:close/>
              </a:path>
              <a:path w="76200" h="1804670">
                <a:moveTo>
                  <a:pt x="38099" y="0"/>
                </a:moveTo>
                <a:lnTo>
                  <a:pt x="0" y="76199"/>
                </a:lnTo>
                <a:lnTo>
                  <a:pt x="31747" y="76199"/>
                </a:lnTo>
                <a:lnTo>
                  <a:pt x="31747" y="63489"/>
                </a:lnTo>
                <a:lnTo>
                  <a:pt x="69844" y="63489"/>
                </a:lnTo>
                <a:lnTo>
                  <a:pt x="38099" y="0"/>
                </a:lnTo>
                <a:close/>
              </a:path>
              <a:path w="76200" h="1804670">
                <a:moveTo>
                  <a:pt x="69844" y="63489"/>
                </a:moveTo>
                <a:lnTo>
                  <a:pt x="44439" y="63489"/>
                </a:lnTo>
                <a:lnTo>
                  <a:pt x="44439" y="76199"/>
                </a:lnTo>
                <a:lnTo>
                  <a:pt x="76199" y="76199"/>
                </a:lnTo>
                <a:lnTo>
                  <a:pt x="69844" y="6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71515" y="3311652"/>
            <a:ext cx="2207260" cy="76200"/>
          </a:xfrm>
          <a:custGeom>
            <a:avLst/>
            <a:gdLst/>
            <a:ahLst/>
            <a:cxnLst/>
            <a:rect l="l" t="t" r="r" b="b"/>
            <a:pathLst>
              <a:path w="2207259" h="76200">
                <a:moveTo>
                  <a:pt x="2130551" y="0"/>
                </a:moveTo>
                <a:lnTo>
                  <a:pt x="2130551" y="76199"/>
                </a:lnTo>
                <a:lnTo>
                  <a:pt x="2194047" y="44452"/>
                </a:lnTo>
                <a:lnTo>
                  <a:pt x="2143256" y="44452"/>
                </a:lnTo>
                <a:lnTo>
                  <a:pt x="2143256" y="31760"/>
                </a:lnTo>
                <a:lnTo>
                  <a:pt x="2194072" y="31760"/>
                </a:lnTo>
                <a:lnTo>
                  <a:pt x="2130551" y="0"/>
                </a:lnTo>
                <a:close/>
              </a:path>
              <a:path w="2207259" h="76200">
                <a:moveTo>
                  <a:pt x="2130551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2130551" y="44452"/>
                </a:lnTo>
                <a:lnTo>
                  <a:pt x="2130551" y="31760"/>
                </a:lnTo>
                <a:close/>
              </a:path>
              <a:path w="2207259" h="76200">
                <a:moveTo>
                  <a:pt x="2194072" y="31760"/>
                </a:moveTo>
                <a:lnTo>
                  <a:pt x="2143256" y="31760"/>
                </a:lnTo>
                <a:lnTo>
                  <a:pt x="2143256" y="44452"/>
                </a:lnTo>
                <a:lnTo>
                  <a:pt x="2194047" y="44452"/>
                </a:lnTo>
                <a:lnTo>
                  <a:pt x="2206751" y="38099"/>
                </a:lnTo>
                <a:lnTo>
                  <a:pt x="2194072" y="3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60947" y="2749296"/>
            <a:ext cx="567055" cy="603250"/>
          </a:xfrm>
          <a:custGeom>
            <a:avLst/>
            <a:gdLst/>
            <a:ahLst/>
            <a:cxnLst/>
            <a:rect l="l" t="t" r="r" b="b"/>
            <a:pathLst>
              <a:path w="567054" h="603250">
                <a:moveTo>
                  <a:pt x="510112" y="51165"/>
                </a:moveTo>
                <a:lnTo>
                  <a:pt x="0" y="594603"/>
                </a:lnTo>
                <a:lnTo>
                  <a:pt x="9143" y="603260"/>
                </a:lnTo>
                <a:lnTo>
                  <a:pt x="519394" y="59892"/>
                </a:lnTo>
                <a:lnTo>
                  <a:pt x="510112" y="51165"/>
                </a:lnTo>
                <a:close/>
              </a:path>
              <a:path w="567054" h="603250">
                <a:moveTo>
                  <a:pt x="554412" y="41909"/>
                </a:moveTo>
                <a:lnTo>
                  <a:pt x="518800" y="41909"/>
                </a:lnTo>
                <a:lnTo>
                  <a:pt x="528065" y="50657"/>
                </a:lnTo>
                <a:lnTo>
                  <a:pt x="519394" y="59892"/>
                </a:lnTo>
                <a:lnTo>
                  <a:pt x="542543" y="81655"/>
                </a:lnTo>
                <a:lnTo>
                  <a:pt x="554412" y="41909"/>
                </a:lnTo>
                <a:close/>
              </a:path>
              <a:path w="567054" h="603250">
                <a:moveTo>
                  <a:pt x="518800" y="41909"/>
                </a:moveTo>
                <a:lnTo>
                  <a:pt x="510112" y="51165"/>
                </a:lnTo>
                <a:lnTo>
                  <a:pt x="519394" y="59892"/>
                </a:lnTo>
                <a:lnTo>
                  <a:pt x="528065" y="50657"/>
                </a:lnTo>
                <a:lnTo>
                  <a:pt x="518800" y="41909"/>
                </a:lnTo>
                <a:close/>
              </a:path>
              <a:path w="567054" h="603250">
                <a:moveTo>
                  <a:pt x="566927" y="0"/>
                </a:moveTo>
                <a:lnTo>
                  <a:pt x="487039" y="29474"/>
                </a:lnTo>
                <a:lnTo>
                  <a:pt x="510112" y="51165"/>
                </a:lnTo>
                <a:lnTo>
                  <a:pt x="518800" y="41909"/>
                </a:lnTo>
                <a:lnTo>
                  <a:pt x="554412" y="41909"/>
                </a:lnTo>
                <a:lnTo>
                  <a:pt x="566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11268" y="3428544"/>
            <a:ext cx="1473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dirty="0">
                <a:latin typeface="Times New Roman"/>
                <a:cs typeface="Times New Roman"/>
              </a:rPr>
              <a:t>x</a:t>
            </a:r>
            <a:r>
              <a:rPr sz="1125" spc="-7" baseline="-22222" dirty="0">
                <a:latin typeface="Times New Roman"/>
                <a:cs typeface="Times New Roman"/>
              </a:rPr>
              <a:t>0</a:t>
            </a:r>
            <a:endParaRPr sz="1125" baseline="-2222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60990" y="2044816"/>
            <a:ext cx="13843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70" dirty="0">
                <a:latin typeface="Times New Roman"/>
                <a:cs typeface="Times New Roman"/>
              </a:rPr>
              <a:t>x</a:t>
            </a:r>
            <a:r>
              <a:rPr sz="1125" spc="-7" baseline="-25925" dirty="0">
                <a:latin typeface="Times New Roman"/>
                <a:cs typeface="Times New Roman"/>
              </a:rPr>
              <a:t>1</a:t>
            </a:r>
            <a:endParaRPr sz="1125" baseline="-259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00284" y="2517925"/>
            <a:ext cx="26289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-114" dirty="0">
                <a:latin typeface="Symbol"/>
                <a:cs typeface="Symbol"/>
              </a:rPr>
              <a:t></a:t>
            </a:r>
            <a:r>
              <a:rPr sz="1125" spc="-22" baseline="-25925" dirty="0">
                <a:latin typeface="Times New Roman"/>
                <a:cs typeface="Times New Roman"/>
              </a:rPr>
              <a:t>1</a:t>
            </a:r>
            <a:r>
              <a:rPr sz="1300" i="1" spc="-100" dirty="0">
                <a:latin typeface="Times New Roman"/>
                <a:cs typeface="Times New Roman"/>
              </a:rPr>
              <a:t>e</a:t>
            </a:r>
            <a:r>
              <a:rPr sz="1125" baseline="-25925" dirty="0">
                <a:latin typeface="Times New Roman"/>
                <a:cs typeface="Times New Roman"/>
              </a:rPr>
              <a:t>1</a:t>
            </a:r>
            <a:endParaRPr sz="1125" baseline="-259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11011" y="3092196"/>
            <a:ext cx="215265" cy="215265"/>
          </a:xfrm>
          <a:custGeom>
            <a:avLst/>
            <a:gdLst/>
            <a:ahLst/>
            <a:cxnLst/>
            <a:rect l="l" t="t" r="r" b="b"/>
            <a:pathLst>
              <a:path w="215264" h="215264">
                <a:moveTo>
                  <a:pt x="178948" y="169925"/>
                </a:moveTo>
                <a:lnTo>
                  <a:pt x="169925" y="178948"/>
                </a:lnTo>
                <a:lnTo>
                  <a:pt x="205861" y="214762"/>
                </a:lnTo>
                <a:lnTo>
                  <a:pt x="214762" y="205861"/>
                </a:lnTo>
                <a:lnTo>
                  <a:pt x="178948" y="169925"/>
                </a:lnTo>
                <a:close/>
              </a:path>
              <a:path w="215264" h="215264">
                <a:moveTo>
                  <a:pt x="116067" y="107045"/>
                </a:moveTo>
                <a:lnTo>
                  <a:pt x="107076" y="116067"/>
                </a:lnTo>
                <a:lnTo>
                  <a:pt x="143012" y="151881"/>
                </a:lnTo>
                <a:lnTo>
                  <a:pt x="151881" y="143012"/>
                </a:lnTo>
                <a:lnTo>
                  <a:pt x="116067" y="107045"/>
                </a:lnTo>
                <a:close/>
              </a:path>
              <a:path w="215264" h="215264">
                <a:moveTo>
                  <a:pt x="58345" y="49340"/>
                </a:moveTo>
                <a:lnTo>
                  <a:pt x="49340" y="58345"/>
                </a:lnTo>
                <a:lnTo>
                  <a:pt x="80131" y="89032"/>
                </a:lnTo>
                <a:lnTo>
                  <a:pt x="89032" y="80131"/>
                </a:lnTo>
                <a:lnTo>
                  <a:pt x="58345" y="49340"/>
                </a:lnTo>
                <a:close/>
              </a:path>
              <a:path w="215264" h="215264">
                <a:moveTo>
                  <a:pt x="0" y="0"/>
                </a:moveTo>
                <a:lnTo>
                  <a:pt x="26913" y="80771"/>
                </a:lnTo>
                <a:lnTo>
                  <a:pt x="49340" y="58345"/>
                </a:lnTo>
                <a:lnTo>
                  <a:pt x="44195" y="53218"/>
                </a:lnTo>
                <a:lnTo>
                  <a:pt x="53218" y="44195"/>
                </a:lnTo>
                <a:lnTo>
                  <a:pt x="63489" y="44195"/>
                </a:lnTo>
                <a:lnTo>
                  <a:pt x="80771" y="26913"/>
                </a:lnTo>
                <a:lnTo>
                  <a:pt x="0" y="0"/>
                </a:lnTo>
                <a:close/>
              </a:path>
              <a:path w="215264" h="215264">
                <a:moveTo>
                  <a:pt x="53218" y="44195"/>
                </a:moveTo>
                <a:lnTo>
                  <a:pt x="44195" y="53218"/>
                </a:lnTo>
                <a:lnTo>
                  <a:pt x="49340" y="58345"/>
                </a:lnTo>
                <a:lnTo>
                  <a:pt x="58345" y="49340"/>
                </a:lnTo>
                <a:lnTo>
                  <a:pt x="53218" y="44195"/>
                </a:lnTo>
                <a:close/>
              </a:path>
              <a:path w="215264" h="215264">
                <a:moveTo>
                  <a:pt x="63489" y="44195"/>
                </a:moveTo>
                <a:lnTo>
                  <a:pt x="53218" y="44195"/>
                </a:lnTo>
                <a:lnTo>
                  <a:pt x="58345" y="49340"/>
                </a:lnTo>
                <a:lnTo>
                  <a:pt x="63489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07676" y="2876004"/>
            <a:ext cx="29337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-25" dirty="0">
                <a:latin typeface="Symbol"/>
                <a:cs typeface="Symbol"/>
              </a:rPr>
              <a:t></a:t>
            </a:r>
            <a:r>
              <a:rPr sz="1125" spc="67" baseline="-25925" dirty="0">
                <a:latin typeface="Times New Roman"/>
                <a:cs typeface="Times New Roman"/>
              </a:rPr>
              <a:t>2</a:t>
            </a:r>
            <a:r>
              <a:rPr sz="1300" i="1" spc="-10" dirty="0">
                <a:latin typeface="Times New Roman"/>
                <a:cs typeface="Times New Roman"/>
              </a:rPr>
              <a:t>e</a:t>
            </a:r>
            <a:r>
              <a:rPr sz="1125" baseline="-25925" dirty="0">
                <a:latin typeface="Times New Roman"/>
                <a:cs typeface="Times New Roman"/>
              </a:rPr>
              <a:t>2</a:t>
            </a:r>
            <a:endParaRPr sz="1125" baseline="-259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60164" y="2721864"/>
            <a:ext cx="571500" cy="414655"/>
          </a:xfrm>
          <a:custGeom>
            <a:avLst/>
            <a:gdLst/>
            <a:ahLst/>
            <a:cxnLst/>
            <a:rect l="l" t="t" r="r" b="b"/>
            <a:pathLst>
              <a:path w="571500" h="414655">
                <a:moveTo>
                  <a:pt x="428487" y="0"/>
                </a:moveTo>
                <a:lnTo>
                  <a:pt x="428487" y="103631"/>
                </a:lnTo>
                <a:lnTo>
                  <a:pt x="0" y="103631"/>
                </a:lnTo>
                <a:lnTo>
                  <a:pt x="0" y="310895"/>
                </a:lnTo>
                <a:lnTo>
                  <a:pt x="428487" y="310895"/>
                </a:lnTo>
                <a:lnTo>
                  <a:pt x="428487" y="414527"/>
                </a:lnTo>
                <a:lnTo>
                  <a:pt x="571499" y="207263"/>
                </a:lnTo>
                <a:lnTo>
                  <a:pt x="428487" y="0"/>
                </a:lnTo>
                <a:close/>
              </a:path>
            </a:pathLst>
          </a:custGeom>
          <a:solidFill>
            <a:srgbClr val="FF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60164" y="2721864"/>
            <a:ext cx="571500" cy="414655"/>
          </a:xfrm>
          <a:custGeom>
            <a:avLst/>
            <a:gdLst/>
            <a:ahLst/>
            <a:cxnLst/>
            <a:rect l="l" t="t" r="r" b="b"/>
            <a:pathLst>
              <a:path w="571500" h="414655">
                <a:moveTo>
                  <a:pt x="0" y="103631"/>
                </a:moveTo>
                <a:lnTo>
                  <a:pt x="428487" y="103631"/>
                </a:lnTo>
                <a:lnTo>
                  <a:pt x="428487" y="0"/>
                </a:lnTo>
                <a:lnTo>
                  <a:pt x="571499" y="207263"/>
                </a:lnTo>
                <a:lnTo>
                  <a:pt x="428487" y="414527"/>
                </a:lnTo>
                <a:lnTo>
                  <a:pt x="428487" y="310895"/>
                </a:lnTo>
                <a:lnTo>
                  <a:pt x="0" y="310895"/>
                </a:lnTo>
                <a:lnTo>
                  <a:pt x="0" y="103631"/>
                </a:lnTo>
                <a:close/>
              </a:path>
            </a:pathLst>
          </a:custGeom>
          <a:ln w="9143">
            <a:solidFill>
              <a:srgbClr val="FF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32329" y="2410329"/>
            <a:ext cx="9639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uction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248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>
              <a:lnSpc>
                <a:spcPct val="100000"/>
              </a:lnSpc>
            </a:pPr>
            <a:r>
              <a:rPr sz="2800" spc="-40" dirty="0">
                <a:latin typeface="Calibri Light"/>
                <a:cs typeface="Calibri Light"/>
              </a:rPr>
              <a:t>No</a:t>
            </a:r>
            <a:r>
              <a:rPr sz="2800" spc="-30" dirty="0">
                <a:latin typeface="Calibri Light"/>
                <a:cs typeface="Calibri Light"/>
              </a:rPr>
              <a:t>n</a:t>
            </a:r>
            <a:r>
              <a:rPr sz="2800" spc="-10" dirty="0">
                <a:latin typeface="Calibri Light"/>
                <a:cs typeface="Calibri Light"/>
              </a:rPr>
              <a:t>l</a:t>
            </a:r>
            <a:r>
              <a:rPr sz="2800" spc="-25" dirty="0">
                <a:latin typeface="Calibri Light"/>
                <a:cs typeface="Calibri Light"/>
              </a:rPr>
              <a:t>i</a:t>
            </a:r>
            <a:r>
              <a:rPr sz="2800" spc="-40" dirty="0">
                <a:latin typeface="Calibri Light"/>
                <a:cs typeface="Calibri Light"/>
              </a:rPr>
              <a:t>n</a:t>
            </a:r>
            <a:r>
              <a:rPr sz="2800" spc="-45" dirty="0">
                <a:latin typeface="Calibri Light"/>
                <a:cs typeface="Calibri Light"/>
              </a:rPr>
              <a:t>e</a:t>
            </a:r>
            <a:r>
              <a:rPr sz="2800" spc="-35" dirty="0">
                <a:latin typeface="Calibri Light"/>
                <a:cs typeface="Calibri Light"/>
              </a:rPr>
              <a:t>a</a:t>
            </a:r>
            <a:r>
              <a:rPr sz="2800" spc="-10" dirty="0">
                <a:latin typeface="Calibri Light"/>
                <a:cs typeface="Calibri Light"/>
              </a:rPr>
              <a:t>r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 Light"/>
                <a:cs typeface="Calibri Light"/>
              </a:rPr>
              <a:t>D</a:t>
            </a:r>
            <a:r>
              <a:rPr sz="2800" spc="-10" dirty="0">
                <a:latin typeface="Calibri Light"/>
                <a:cs typeface="Calibri Light"/>
              </a:rPr>
              <a:t>i</a:t>
            </a:r>
            <a:r>
              <a:rPr sz="2800" spc="-50" dirty="0">
                <a:latin typeface="Calibri Light"/>
                <a:cs typeface="Calibri Light"/>
              </a:rPr>
              <a:t>m</a:t>
            </a:r>
            <a:r>
              <a:rPr sz="2800" spc="-45" dirty="0">
                <a:latin typeface="Calibri Light"/>
                <a:cs typeface="Calibri Light"/>
              </a:rPr>
              <a:t>e</a:t>
            </a:r>
            <a:r>
              <a:rPr sz="2800" spc="-40" dirty="0">
                <a:latin typeface="Calibri Light"/>
                <a:cs typeface="Calibri Light"/>
              </a:rPr>
              <a:t>n</a:t>
            </a:r>
            <a:r>
              <a:rPr sz="2800" spc="-30" dirty="0">
                <a:latin typeface="Calibri Light"/>
                <a:cs typeface="Calibri Light"/>
              </a:rPr>
              <a:t>s</a:t>
            </a:r>
            <a:r>
              <a:rPr sz="2800" spc="-10" dirty="0">
                <a:latin typeface="Calibri Light"/>
                <a:cs typeface="Calibri Light"/>
              </a:rPr>
              <a:t>i</a:t>
            </a:r>
            <a:r>
              <a:rPr sz="2800" spc="-40" dirty="0">
                <a:latin typeface="Calibri Light"/>
                <a:cs typeface="Calibri Light"/>
              </a:rPr>
              <a:t>on</a:t>
            </a:r>
            <a:r>
              <a:rPr sz="2800" spc="-50" dirty="0">
                <a:latin typeface="Calibri Light"/>
                <a:cs typeface="Calibri Light"/>
              </a:rPr>
              <a:t>a</a:t>
            </a:r>
            <a:r>
              <a:rPr sz="2800" spc="-10" dirty="0">
                <a:latin typeface="Calibri Light"/>
                <a:cs typeface="Calibri Light"/>
              </a:rPr>
              <a:t>l</a:t>
            </a:r>
            <a:r>
              <a:rPr sz="2800" spc="-25" dirty="0">
                <a:latin typeface="Calibri Light"/>
                <a:cs typeface="Calibri Light"/>
              </a:rPr>
              <a:t>i</a:t>
            </a:r>
            <a:r>
              <a:rPr sz="2800" spc="-30" dirty="0">
                <a:latin typeface="Calibri Light"/>
                <a:cs typeface="Calibri Light"/>
              </a:rPr>
              <a:t>t</a:t>
            </a:r>
            <a:r>
              <a:rPr sz="2800" spc="-15" dirty="0">
                <a:latin typeface="Calibri Light"/>
                <a:cs typeface="Calibri Light"/>
              </a:rPr>
              <a:t>y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Calibri Light"/>
                <a:cs typeface="Calibri Light"/>
              </a:rPr>
              <a:t>R</a:t>
            </a:r>
            <a:r>
              <a:rPr sz="2800" spc="-30" dirty="0">
                <a:latin typeface="Calibri Light"/>
                <a:cs typeface="Calibri Light"/>
              </a:rPr>
              <a:t>ed</a:t>
            </a:r>
            <a:r>
              <a:rPr sz="2800" spc="-40" dirty="0">
                <a:latin typeface="Calibri Light"/>
                <a:cs typeface="Calibri Light"/>
              </a:rPr>
              <a:t>u</a:t>
            </a:r>
            <a:r>
              <a:rPr sz="2800" spc="-30" dirty="0">
                <a:latin typeface="Calibri Light"/>
                <a:cs typeface="Calibri Light"/>
              </a:rPr>
              <a:t>ct</a:t>
            </a:r>
            <a:r>
              <a:rPr sz="2800" spc="-10" dirty="0">
                <a:latin typeface="Calibri Light"/>
                <a:cs typeface="Calibri Light"/>
              </a:rPr>
              <a:t>i</a:t>
            </a:r>
            <a:r>
              <a:rPr sz="2800" spc="-40" dirty="0">
                <a:latin typeface="Calibri Light"/>
                <a:cs typeface="Calibri Light"/>
              </a:rPr>
              <a:t>o</a:t>
            </a:r>
            <a:r>
              <a:rPr sz="2800" spc="-15" dirty="0">
                <a:latin typeface="Calibri Light"/>
                <a:cs typeface="Calibri Light"/>
              </a:rPr>
              <a:t>n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070" y="1591432"/>
            <a:ext cx="7416800" cy="65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buClr>
                <a:srgbClr val="1D9978"/>
              </a:buClr>
              <a:buFont typeface="Calibri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Ma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esse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non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nea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tructu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PC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546665"/>
            <a:ext cx="7950128" cy="2546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0989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1874</Words>
  <Application>Microsoft Office PowerPoint</Application>
  <PresentationFormat>Экран (4:3)</PresentationFormat>
  <Paragraphs>482</Paragraphs>
  <Slides>63</Slides>
  <Notes>34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63</vt:i4>
      </vt:variant>
    </vt:vector>
  </HeadingPairs>
  <TitlesOfParts>
    <vt:vector size="66" baseType="lpstr">
      <vt:lpstr>Тема Office</vt:lpstr>
      <vt:lpstr>Document</vt:lpstr>
      <vt:lpstr>MathType 6.0 Equation</vt:lpstr>
      <vt:lpstr>Визуализация данных</vt:lpstr>
      <vt:lpstr>Презентация PowerPoint</vt:lpstr>
      <vt:lpstr>Dimensionality Reduction</vt:lpstr>
      <vt:lpstr>Motivation</vt:lpstr>
      <vt:lpstr>Презентация PowerPoint</vt:lpstr>
      <vt:lpstr>Презентация PowerPoint</vt:lpstr>
      <vt:lpstr>Презентация PowerPoint</vt:lpstr>
      <vt:lpstr>Презентация PowerPoint</vt:lpstr>
      <vt:lpstr>Nonlinear Dimensionality Reduction</vt:lpstr>
      <vt:lpstr>PCA </vt:lpstr>
      <vt:lpstr>PCA example (1)</vt:lpstr>
      <vt:lpstr>PCA example (1)</vt:lpstr>
      <vt:lpstr>PCA example (2)</vt:lpstr>
      <vt:lpstr>PCA: choosing the dimension k</vt:lpstr>
      <vt:lpstr>PCA: choosing the dimension k</vt:lpstr>
      <vt:lpstr>PCA example: face recognition</vt:lpstr>
      <vt:lpstr>PCA for face images: eigenfaces</vt:lpstr>
      <vt:lpstr>Face recognition in eigenface space</vt:lpstr>
      <vt:lpstr>Face image retrieval</vt:lpstr>
      <vt:lpstr>PCA: a useful preprocessing step</vt:lpstr>
      <vt:lpstr>Scaling up PCA</vt:lpstr>
      <vt:lpstr>Singular value decomposition (SVD)</vt:lpstr>
      <vt:lpstr>Singular value decomposition (SVD)</vt:lpstr>
      <vt:lpstr>SVD for PCA</vt:lpstr>
      <vt:lpstr>Singular Value Decomposition</vt:lpstr>
      <vt:lpstr>SVD - Definition</vt:lpstr>
      <vt:lpstr>SVD - Properties</vt:lpstr>
      <vt:lpstr>SVD - Properties</vt:lpstr>
      <vt:lpstr>SVD - Interpretation</vt:lpstr>
      <vt:lpstr>SVD - Example</vt:lpstr>
      <vt:lpstr>SVD - Example</vt:lpstr>
      <vt:lpstr>SVD - Example</vt:lpstr>
      <vt:lpstr>SVD - Example</vt:lpstr>
      <vt:lpstr>SVD – Dimensionality reduction</vt:lpstr>
      <vt:lpstr>SVD - Dimensionality reduction</vt:lpstr>
      <vt:lpstr>SVD - Dimensionality reduction</vt:lpstr>
      <vt:lpstr>ISOMAP</vt:lpstr>
      <vt:lpstr>Презентация PowerPoint</vt:lpstr>
      <vt:lpstr>ISOMAP</vt:lpstr>
      <vt:lpstr>ISOMAP</vt:lpstr>
      <vt:lpstr>ISOMAP</vt:lpstr>
      <vt:lpstr>Презентация PowerPoint</vt:lpstr>
      <vt:lpstr>LLE: Local Linear Embedding</vt:lpstr>
      <vt:lpstr>LLE: Solution</vt:lpstr>
      <vt:lpstr>PCA vs. ISOMAP vs. LLE</vt:lpstr>
      <vt:lpstr>PCA vs. ISOMAP vs. LLE</vt:lpstr>
      <vt:lpstr>Презентация PowerPoint</vt:lpstr>
      <vt:lpstr>Designing your own dimension reduction!</vt:lpstr>
      <vt:lpstr>Презентация PowerPoint</vt:lpstr>
      <vt:lpstr>tSNE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From SNE to t-SNE: solve crowding problem</vt:lpstr>
      <vt:lpstr>Optimization method for tSNE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данных</dc:title>
  <dc:creator>alex</dc:creator>
  <cp:lastModifiedBy>alex</cp:lastModifiedBy>
  <cp:revision>79</cp:revision>
  <dcterms:created xsi:type="dcterms:W3CDTF">2018-02-06T20:44:58Z</dcterms:created>
  <dcterms:modified xsi:type="dcterms:W3CDTF">2018-04-04T03:24:57Z</dcterms:modified>
</cp:coreProperties>
</file>