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0"/>
  </p:notesMasterIdLst>
  <p:sldIdLst>
    <p:sldId id="256" r:id="rId2"/>
    <p:sldId id="257" r:id="rId3"/>
    <p:sldId id="258" r:id="rId4"/>
    <p:sldId id="260" r:id="rId5"/>
    <p:sldId id="294"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5" r:id="rId38"/>
    <p:sldId id="293" r:id="rId3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gIGR3ntyoAQsQDdHIErqETKSKA3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F61B98-65B5-41F0-8789-026421BE92AF}">
  <a:tblStyle styleId="{8CF61B98-65B5-41F0-8789-026421BE92AF}" styleName="Table_0">
    <a:wholeTbl>
      <a:tcTxStyle b="off" i="off">
        <a:font>
          <a:latin typeface="Calibri"/>
          <a:ea typeface="Calibri"/>
          <a:cs typeface="Calibri"/>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40000"/>
            </a:schemeClr>
          </a:solidFill>
        </a:fill>
      </a:tcStyle>
    </a:band1H>
    <a:band2H>
      <a:tcTxStyle/>
      <a:tcStyle>
        <a:tcBdr/>
      </a:tcStyle>
    </a:band2H>
    <a:band1V>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fill>
          <a:solidFill>
            <a:schemeClr val="accent1">
              <a:alpha val="40000"/>
            </a:schemeClr>
          </a:solidFill>
        </a:fill>
      </a:tcStyle>
    </a:band1V>
    <a:band2V>
      <a:tcTxStyle/>
      <a:tcStyle>
        <a:tcBdr/>
      </a:tcStyle>
    </a:band2V>
    <a:la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142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1"/>
        <p:cNvGrpSpPr/>
        <p:nvPr/>
      </p:nvGrpSpPr>
      <p:grpSpPr>
        <a:xfrm>
          <a:off x="0" y="0"/>
          <a:ext cx="0" cy="0"/>
          <a:chOff x="0" y="0"/>
          <a:chExt cx="0" cy="0"/>
        </a:xfrm>
      </p:grpSpPr>
      <p:sp>
        <p:nvSpPr>
          <p:cNvPr id="12" name="Google Shape;12;p4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4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66"/>
        <p:cNvGrpSpPr/>
        <p:nvPr/>
      </p:nvGrpSpPr>
      <p:grpSpPr>
        <a:xfrm>
          <a:off x="0" y="0"/>
          <a:ext cx="0" cy="0"/>
          <a:chOff x="0" y="0"/>
          <a:chExt cx="0" cy="0"/>
        </a:xfrm>
      </p:grpSpPr>
      <p:sp>
        <p:nvSpPr>
          <p:cNvPr id="67" name="Google Shape;67;p4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49"/>
          <p:cNvSpPr>
            <a:spLocks noGrp="1"/>
          </p:cNvSpPr>
          <p:nvPr>
            <p:ph type="pic" idx="2"/>
          </p:nvPr>
        </p:nvSpPr>
        <p:spPr>
          <a:xfrm>
            <a:off x="1792288" y="612775"/>
            <a:ext cx="5486400" cy="4114800"/>
          </a:xfrm>
          <a:prstGeom prst="rect">
            <a:avLst/>
          </a:prstGeom>
          <a:noFill/>
          <a:ln>
            <a:noFill/>
          </a:ln>
        </p:spPr>
      </p:sp>
      <p:sp>
        <p:nvSpPr>
          <p:cNvPr id="69" name="Google Shape;69;p4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0" name="Google Shape;70;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73"/>
        <p:cNvGrpSpPr/>
        <p:nvPr/>
      </p:nvGrpSpPr>
      <p:grpSpPr>
        <a:xfrm>
          <a:off x="0" y="0"/>
          <a:ext cx="0" cy="0"/>
          <a:chOff x="0" y="0"/>
          <a:chExt cx="0" cy="0"/>
        </a:xfrm>
      </p:grpSpPr>
      <p:sp>
        <p:nvSpPr>
          <p:cNvPr id="74" name="Google Shape;74;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50"/>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 name="Google Shape;76;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79"/>
        <p:cNvGrpSpPr/>
        <p:nvPr/>
      </p:nvGrpSpPr>
      <p:grpSpPr>
        <a:xfrm>
          <a:off x="0" y="0"/>
          <a:ext cx="0" cy="0"/>
          <a:chOff x="0" y="0"/>
          <a:chExt cx="0" cy="0"/>
        </a:xfrm>
      </p:grpSpPr>
      <p:sp>
        <p:nvSpPr>
          <p:cNvPr id="80" name="Google Shape;80;p5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5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текст и два объекта" type="txAndTwoObj">
  <p:cSld name="TEXT_AND_TWO_OBJECTS">
    <p:spTree>
      <p:nvGrpSpPr>
        <p:cNvPr id="1" name="Shape 17"/>
        <p:cNvGrpSpPr/>
        <p:nvPr/>
      </p:nvGrpSpPr>
      <p:grpSpPr>
        <a:xfrm>
          <a:off x="0" y="0"/>
          <a:ext cx="0" cy="0"/>
          <a:chOff x="0" y="0"/>
          <a:chExt cx="0" cy="0"/>
        </a:xfrm>
      </p:grpSpPr>
      <p:sp>
        <p:nvSpPr>
          <p:cNvPr id="18" name="Google Shape;18;p41"/>
          <p:cNvSpPr txBox="1">
            <a:spLocks noGrp="1"/>
          </p:cNvSpPr>
          <p:nvPr>
            <p:ph type="title"/>
          </p:nvPr>
        </p:nvSpPr>
        <p:spPr>
          <a:xfrm>
            <a:off x="381000" y="46038"/>
            <a:ext cx="7162800" cy="83978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1"/>
          <p:cNvSpPr txBox="1">
            <a:spLocks noGrp="1"/>
          </p:cNvSpPr>
          <p:nvPr>
            <p:ph type="body" idx="1"/>
          </p:nvPr>
        </p:nvSpPr>
        <p:spPr>
          <a:xfrm>
            <a:off x="381000" y="1219200"/>
            <a:ext cx="4114800" cy="5257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41"/>
          <p:cNvSpPr txBox="1">
            <a:spLocks noGrp="1"/>
          </p:cNvSpPr>
          <p:nvPr>
            <p:ph type="body" idx="2"/>
          </p:nvPr>
        </p:nvSpPr>
        <p:spPr>
          <a:xfrm>
            <a:off x="4648200" y="1219200"/>
            <a:ext cx="4114800" cy="25527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 name="Google Shape;21;p41"/>
          <p:cNvSpPr txBox="1">
            <a:spLocks noGrp="1"/>
          </p:cNvSpPr>
          <p:nvPr>
            <p:ph type="body" idx="3"/>
          </p:nvPr>
        </p:nvSpPr>
        <p:spPr>
          <a:xfrm>
            <a:off x="4648200" y="3924300"/>
            <a:ext cx="4114800" cy="25527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22"/>
        <p:cNvGrpSpPr/>
        <p:nvPr/>
      </p:nvGrpSpPr>
      <p:grpSpPr>
        <a:xfrm>
          <a:off x="0" y="0"/>
          <a:ext cx="0" cy="0"/>
          <a:chOff x="0" y="0"/>
          <a:chExt cx="0" cy="0"/>
        </a:xfrm>
      </p:grpSpPr>
      <p:sp>
        <p:nvSpPr>
          <p:cNvPr id="23" name="Google Shape;23;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28"/>
        <p:cNvGrpSpPr/>
        <p:nvPr/>
      </p:nvGrpSpPr>
      <p:grpSpPr>
        <a:xfrm>
          <a:off x="0" y="0"/>
          <a:ext cx="0" cy="0"/>
          <a:chOff x="0" y="0"/>
          <a:chExt cx="0" cy="0"/>
        </a:xfrm>
      </p:grpSpPr>
      <p:sp>
        <p:nvSpPr>
          <p:cNvPr id="29" name="Google Shape;29;p4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1" name="Google Shape;31;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34"/>
        <p:cNvGrpSpPr/>
        <p:nvPr/>
      </p:nvGrpSpPr>
      <p:grpSpPr>
        <a:xfrm>
          <a:off x="0" y="0"/>
          <a:ext cx="0" cy="0"/>
          <a:chOff x="0" y="0"/>
          <a:chExt cx="0" cy="0"/>
        </a:xfrm>
      </p:grpSpPr>
      <p:sp>
        <p:nvSpPr>
          <p:cNvPr id="35" name="Google Shape;35;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4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8" name="Google Shape;38;p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41"/>
        <p:cNvGrpSpPr/>
        <p:nvPr/>
      </p:nvGrpSpPr>
      <p:grpSpPr>
        <a:xfrm>
          <a:off x="0" y="0"/>
          <a:ext cx="0" cy="0"/>
          <a:chOff x="0" y="0"/>
          <a:chExt cx="0" cy="0"/>
        </a:xfrm>
      </p:grpSpPr>
      <p:sp>
        <p:nvSpPr>
          <p:cNvPr id="42" name="Google Shape;42;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4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4" name="Google Shape;44;p4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5" name="Google Shape;45;p4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6" name="Google Shape;46;p4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7" name="Google Shape;47;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50"/>
        <p:cNvGrpSpPr/>
        <p:nvPr/>
      </p:nvGrpSpPr>
      <p:grpSpPr>
        <a:xfrm>
          <a:off x="0" y="0"/>
          <a:ext cx="0" cy="0"/>
          <a:chOff x="0" y="0"/>
          <a:chExt cx="0" cy="0"/>
        </a:xfrm>
      </p:grpSpPr>
      <p:sp>
        <p:nvSpPr>
          <p:cNvPr id="51" name="Google Shape;51;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55"/>
        <p:cNvGrpSpPr/>
        <p:nvPr/>
      </p:nvGrpSpPr>
      <p:grpSpPr>
        <a:xfrm>
          <a:off x="0" y="0"/>
          <a:ext cx="0" cy="0"/>
          <a:chOff x="0" y="0"/>
          <a:chExt cx="0" cy="0"/>
        </a:xfrm>
      </p:grpSpPr>
      <p:sp>
        <p:nvSpPr>
          <p:cNvPr id="56" name="Google Shape;56;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59"/>
        <p:cNvGrpSpPr/>
        <p:nvPr/>
      </p:nvGrpSpPr>
      <p:grpSpPr>
        <a:xfrm>
          <a:off x="0" y="0"/>
          <a:ext cx="0" cy="0"/>
          <a:chOff x="0" y="0"/>
          <a:chExt cx="0" cy="0"/>
        </a:xfrm>
      </p:grpSpPr>
      <p:sp>
        <p:nvSpPr>
          <p:cNvPr id="60" name="Google Shape;60;p4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4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2" name="Google Shape;62;p4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3" name="Google Shape;63;p4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Oleksii.vodka@khpi.edu.u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41.jpg"/></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2" Type="http://schemas.openxmlformats.org/officeDocument/2006/relationships/hyperlink" Target="https://mode.com/blog/python-data-visualization-libraries"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courses.prometheus.org.ua/courses/IRF/DV101/2016_T3/about"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www.coursera.org/learn/datavisualization"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simplilearn.com/data-visualization-tools-article" TargetMode="External"/><Relationship Id="rId2" Type="http://schemas.openxmlformats.org/officeDocument/2006/relationships/slideLayout" Target="../slideLayouts/slideLayout3.xml"/><Relationship Id="rId1" Type="http://schemas.openxmlformats.org/officeDocument/2006/relationships/video" Target="https://www.youtube.com/embed/MiiANxRHSv4?feature=oembed" TargetMode="External"/><Relationship Id="rId5" Type="http://schemas.openxmlformats.org/officeDocument/2006/relationships/image" Target="../media/image2.jpeg"/><Relationship Id="rId4" Type="http://schemas.openxmlformats.org/officeDocument/2006/relationships/hyperlink" Target="https://www.youtube.com/watch?v=MiiANxRHSv4"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Data visualization</a:t>
            </a:r>
            <a:endParaRPr/>
          </a:p>
        </p:txBody>
      </p:sp>
      <p:sp>
        <p:nvSpPr>
          <p:cNvPr id="90" name="Google Shape;90;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r>
              <a:rPr lang="ru-RU"/>
              <a:t>The lectures are available online at</a:t>
            </a:r>
            <a:endParaRPr/>
          </a:p>
          <a:p>
            <a:pPr marL="0" lvl="0" indent="0" algn="ctr" rtl="0">
              <a:spcBef>
                <a:spcPts val="640"/>
              </a:spcBef>
              <a:spcAft>
                <a:spcPts val="0"/>
              </a:spcAft>
              <a:buClr>
                <a:srgbClr val="888888"/>
              </a:buClr>
              <a:buSzPts val="3200"/>
              <a:buNone/>
            </a:pPr>
            <a:r>
              <a:rPr lang="ru-RU"/>
              <a:t>http://github.com/a-vodka/dv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ru-RU"/>
              <a:t>Column Chart </a:t>
            </a:r>
            <a:br>
              <a:rPr lang="ru-RU"/>
            </a:br>
            <a:r>
              <a:rPr lang="ru-RU"/>
              <a:t>(Column Chart)</a:t>
            </a:r>
            <a:endParaRPr/>
          </a:p>
        </p:txBody>
      </p:sp>
      <p:sp>
        <p:nvSpPr>
          <p:cNvPr id="147" name="Google Shape;147;p10"/>
          <p:cNvSpPr txBox="1">
            <a:spLocks noGrp="1"/>
          </p:cNvSpPr>
          <p:nvPr>
            <p:ph type="body" idx="1"/>
          </p:nvPr>
        </p:nvSpPr>
        <p:spPr>
          <a:xfrm>
            <a:off x="457200" y="5661248"/>
            <a:ext cx="8229600" cy="464915"/>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spcBef>
                <a:spcPts val="0"/>
              </a:spcBef>
              <a:spcAft>
                <a:spcPts val="0"/>
              </a:spcAft>
              <a:buClr>
                <a:schemeClr val="dk1"/>
              </a:buClr>
              <a:buSzPct val="100000"/>
              <a:buNone/>
            </a:pPr>
            <a:r>
              <a:rPr lang="ru-RU"/>
              <a:t>In order to highlight peaks and trends, you can "cross" the columns with a line chart:</a:t>
            </a:r>
            <a:endParaRPr/>
          </a:p>
        </p:txBody>
      </p:sp>
      <p:pic>
        <p:nvPicPr>
          <p:cNvPr id="148" name="Google Shape;148;p10" descr="kPZZvsTIoP0yNfrWqdc25jy5pC_QEql9UrIYmkIl"/>
          <p:cNvPicPr preferRelativeResize="0"/>
          <p:nvPr/>
        </p:nvPicPr>
        <p:blipFill rotWithShape="1">
          <a:blip r:embed="rId3">
            <a:alphaModFix/>
          </a:blip>
          <a:srcRect/>
          <a:stretch/>
        </p:blipFill>
        <p:spPr>
          <a:xfrm>
            <a:off x="467544" y="2060848"/>
            <a:ext cx="3705225" cy="3305175"/>
          </a:xfrm>
          <a:prstGeom prst="rect">
            <a:avLst/>
          </a:prstGeom>
          <a:noFill/>
          <a:ln>
            <a:noFill/>
          </a:ln>
        </p:spPr>
      </p:pic>
      <p:pic>
        <p:nvPicPr>
          <p:cNvPr id="149" name="Google Shape;149;p10" descr="https://netology.ru/ckfinder/userfiles/images/3(68).png"/>
          <p:cNvPicPr preferRelativeResize="0"/>
          <p:nvPr/>
        </p:nvPicPr>
        <p:blipFill rotWithShape="1">
          <a:blip r:embed="rId4">
            <a:alphaModFix/>
          </a:blip>
          <a:srcRect/>
          <a:stretch/>
        </p:blipFill>
        <p:spPr>
          <a:xfrm>
            <a:off x="4355976" y="2409913"/>
            <a:ext cx="4335438" cy="26070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Bar Histograms (Bar Histograms)</a:t>
            </a:r>
            <a:endParaRPr/>
          </a:p>
        </p:txBody>
      </p:sp>
      <p:sp>
        <p:nvSpPr>
          <p:cNvPr id="155" name="Google Shape;155;p11"/>
          <p:cNvSpPr txBox="1">
            <a:spLocks noGrp="1"/>
          </p:cNvSpPr>
          <p:nvPr>
            <p:ph type="body" idx="1"/>
          </p:nvPr>
        </p:nvSpPr>
        <p:spPr>
          <a:xfrm>
            <a:off x="457200" y="1600200"/>
            <a:ext cx="3682752"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ru-RU"/>
              <a:t>Histograms are used to represent numeric data of one category. Not to be confused with a bar chart</a:t>
            </a:r>
            <a:endParaRPr/>
          </a:p>
        </p:txBody>
      </p:sp>
      <p:pic>
        <p:nvPicPr>
          <p:cNvPr id="156" name="Google Shape;156;p11" descr="https://netology.ru/ckfinder/userfiles/images/4(57).png"/>
          <p:cNvPicPr preferRelativeResize="0"/>
          <p:nvPr/>
        </p:nvPicPr>
        <p:blipFill rotWithShape="1">
          <a:blip r:embed="rId3">
            <a:alphaModFix/>
          </a:blip>
          <a:srcRect/>
          <a:stretch/>
        </p:blipFill>
        <p:spPr>
          <a:xfrm>
            <a:off x="4572000" y="1412776"/>
            <a:ext cx="4324350" cy="50292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ru-RU"/>
              <a:t>Bar chart vs.</a:t>
            </a:r>
            <a:br>
              <a:rPr lang="ru-RU"/>
            </a:br>
            <a:r>
              <a:rPr lang="ru-RU"/>
              <a:t>Bar chart</a:t>
            </a:r>
            <a:endParaRPr/>
          </a:p>
        </p:txBody>
      </p:sp>
      <p:graphicFrame>
        <p:nvGraphicFramePr>
          <p:cNvPr id="162" name="Google Shape;162;p12"/>
          <p:cNvGraphicFramePr/>
          <p:nvPr/>
        </p:nvGraphicFramePr>
        <p:xfrm>
          <a:off x="457200" y="1600201"/>
          <a:ext cx="8507300" cy="2545080"/>
        </p:xfrm>
        <a:graphic>
          <a:graphicData uri="http://schemas.openxmlformats.org/drawingml/2006/table">
            <a:tbl>
              <a:tblPr>
                <a:gradFill>
                  <a:gsLst>
                    <a:gs pos="0">
                      <a:srgbClr val="9FC3FF"/>
                    </a:gs>
                    <a:gs pos="35000">
                      <a:srgbClr val="BDD5FF"/>
                    </a:gs>
                    <a:gs pos="100000">
                      <a:srgbClr val="E4EEFF"/>
                    </a:gs>
                  </a:gsLst>
                  <a:lin ang="16200000" scaled="0"/>
                </a:gradFill>
                <a:tableStyleId>{8CF61B98-65B5-41F0-8789-026421BE92AF}</a:tableStyleId>
              </a:tblPr>
              <a:tblGrid>
                <a:gridCol w="4253650">
                  <a:extLst>
                    <a:ext uri="{9D8B030D-6E8A-4147-A177-3AD203B41FA5}">
                      <a16:colId xmlns:a16="http://schemas.microsoft.com/office/drawing/2014/main" val="20000"/>
                    </a:ext>
                  </a:extLst>
                </a:gridCol>
                <a:gridCol w="4253650">
                  <a:extLst>
                    <a:ext uri="{9D8B030D-6E8A-4147-A177-3AD203B41FA5}">
                      <a16:colId xmlns:a16="http://schemas.microsoft.com/office/drawing/2014/main" val="20001"/>
                    </a:ext>
                  </a:extLst>
                </a:gridCol>
              </a:tblGrid>
              <a:tr h="222875">
                <a:tc>
                  <a:txBody>
                    <a:bodyPr/>
                    <a:lstStyle/>
                    <a:p>
                      <a:pPr marL="0" marR="0" lvl="0" indent="0" algn="ctr" rtl="0">
                        <a:spcBef>
                          <a:spcPts val="0"/>
                        </a:spcBef>
                        <a:spcAft>
                          <a:spcPts val="0"/>
                        </a:spcAft>
                        <a:buNone/>
                      </a:pPr>
                      <a:r>
                        <a:rPr lang="ru-RU" sz="1800" b="1" u="none" strike="noStrike" cap="none"/>
                        <a:t>Bar chart</a:t>
                      </a:r>
                      <a:endParaRPr/>
                    </a:p>
                  </a:txBody>
                  <a:tcPr marL="9525" marR="9525" marT="9525" marB="9525" anchor="ctr"/>
                </a:tc>
                <a:tc>
                  <a:txBody>
                    <a:bodyPr/>
                    <a:lstStyle/>
                    <a:p>
                      <a:pPr marL="0" marR="0" lvl="0" indent="0" algn="ctr" rtl="0">
                        <a:spcBef>
                          <a:spcPts val="0"/>
                        </a:spcBef>
                        <a:spcAft>
                          <a:spcPts val="0"/>
                        </a:spcAft>
                        <a:buNone/>
                      </a:pPr>
                      <a:r>
                        <a:rPr lang="ru-RU" sz="1800" b="1" u="none" strike="noStrike" cap="none"/>
                        <a:t>Histogram</a:t>
                      </a:r>
                      <a:endParaRPr/>
                    </a:p>
                  </a:txBody>
                  <a:tcPr marL="9525" marR="9525" marT="9525" marB="9525" anchor="ctr"/>
                </a:tc>
                <a:extLst>
                  <a:ext uri="{0D108BD9-81ED-4DB2-BD59-A6C34878D82A}">
                    <a16:rowId xmlns:a16="http://schemas.microsoft.com/office/drawing/2014/main" val="10000"/>
                  </a:ext>
                </a:extLst>
              </a:tr>
              <a:tr h="262125">
                <a:tc>
                  <a:txBody>
                    <a:bodyPr/>
                    <a:lstStyle/>
                    <a:p>
                      <a:pPr marL="0" marR="0" lvl="0" indent="0" algn="ctr" rtl="0">
                        <a:spcBef>
                          <a:spcPts val="0"/>
                        </a:spcBef>
                        <a:spcAft>
                          <a:spcPts val="0"/>
                        </a:spcAft>
                        <a:buNone/>
                      </a:pPr>
                      <a:r>
                        <a:rPr lang="ru-RU" sz="1800" u="none" strike="noStrike" cap="none"/>
                        <a:t>There is a distance between columns</a:t>
                      </a:r>
                      <a:endParaRPr/>
                    </a:p>
                  </a:txBody>
                  <a:tcPr marL="9525" marR="9525" marT="9525" marB="9525" anchor="ctr"/>
                </a:tc>
                <a:tc>
                  <a:txBody>
                    <a:bodyPr/>
                    <a:lstStyle/>
                    <a:p>
                      <a:pPr marL="0" marR="0" lvl="0" indent="0" algn="ctr" rtl="0">
                        <a:spcBef>
                          <a:spcPts val="0"/>
                        </a:spcBef>
                        <a:spcAft>
                          <a:spcPts val="0"/>
                        </a:spcAft>
                        <a:buNone/>
                      </a:pPr>
                      <a:r>
                        <a:rPr lang="ru-RU" sz="1800" u="none" strike="noStrike" cap="none"/>
                        <a:t>No distance between columns</a:t>
                      </a:r>
                      <a:endParaRPr/>
                    </a:p>
                  </a:txBody>
                  <a:tcPr marL="9525" marR="9525" marT="9525" marB="9525" anchor="ctr"/>
                </a:tc>
                <a:extLst>
                  <a:ext uri="{0D108BD9-81ED-4DB2-BD59-A6C34878D82A}">
                    <a16:rowId xmlns:a16="http://schemas.microsoft.com/office/drawing/2014/main" val="10001"/>
                  </a:ext>
                </a:extLst>
              </a:tr>
              <a:tr h="431300">
                <a:tc>
                  <a:txBody>
                    <a:bodyPr/>
                    <a:lstStyle/>
                    <a:p>
                      <a:pPr marL="0" marR="0" lvl="0" indent="0" algn="ctr" rtl="0">
                        <a:spcBef>
                          <a:spcPts val="0"/>
                        </a:spcBef>
                        <a:spcAft>
                          <a:spcPts val="0"/>
                        </a:spcAft>
                        <a:buNone/>
                      </a:pPr>
                      <a:r>
                        <a:rPr lang="ru-RU" sz="1800" u="none" strike="noStrike" cap="none"/>
                        <a:t>Used to compare categorical data</a:t>
                      </a:r>
                      <a:endParaRPr/>
                    </a:p>
                  </a:txBody>
                  <a:tcPr marL="9525" marR="9525" marT="9525" marB="9525" anchor="ctr"/>
                </a:tc>
                <a:tc>
                  <a:txBody>
                    <a:bodyPr/>
                    <a:lstStyle/>
                    <a:p>
                      <a:pPr marL="0" marR="0" lvl="0" indent="0" algn="ctr" rtl="0">
                        <a:spcBef>
                          <a:spcPts val="0"/>
                        </a:spcBef>
                        <a:spcAft>
                          <a:spcPts val="0"/>
                        </a:spcAft>
                        <a:buNone/>
                      </a:pPr>
                      <a:r>
                        <a:rPr lang="ru-RU" sz="1800" u="none" strike="noStrike" cap="none"/>
                        <a:t>They are used to identify the dependence of qualitative data</a:t>
                      </a:r>
                      <a:endParaRPr/>
                    </a:p>
                  </a:txBody>
                  <a:tcPr marL="9525" marR="9525" marT="9525" marB="9525" anchor="ctr"/>
                </a:tc>
                <a:extLst>
                  <a:ext uri="{0D108BD9-81ED-4DB2-BD59-A6C34878D82A}">
                    <a16:rowId xmlns:a16="http://schemas.microsoft.com/office/drawing/2014/main" val="10002"/>
                  </a:ext>
                </a:extLst>
              </a:tr>
              <a:tr h="1056525">
                <a:tc>
                  <a:txBody>
                    <a:bodyPr/>
                    <a:lstStyle/>
                    <a:p>
                      <a:pPr marL="0" marR="0" lvl="0" indent="0" algn="ctr" rtl="0">
                        <a:spcBef>
                          <a:spcPts val="0"/>
                        </a:spcBef>
                        <a:spcAft>
                          <a:spcPts val="0"/>
                        </a:spcAft>
                        <a:buNone/>
                      </a:pPr>
                      <a:r>
                        <a:rPr lang="ru-RU" sz="1800" u="none" strike="noStrike" cap="none"/>
                        <a:t>If you rearrange the columns, the logic is the same. Venus and Earth are two categories that are independent of each other.</a:t>
                      </a:r>
                      <a:endParaRPr/>
                    </a:p>
                  </a:txBody>
                  <a:tcPr marL="9525" marR="9525" marT="9525" marB="9525" anchor="ctr"/>
                </a:tc>
                <a:tc>
                  <a:txBody>
                    <a:bodyPr/>
                    <a:lstStyle/>
                    <a:p>
                      <a:pPr marL="0" marR="0" lvl="0" indent="0" algn="ctr" rtl="0">
                        <a:spcBef>
                          <a:spcPts val="0"/>
                        </a:spcBef>
                        <a:spcAft>
                          <a:spcPts val="0"/>
                        </a:spcAft>
                        <a:buNone/>
                      </a:pPr>
                      <a:r>
                        <a:rPr lang="ru-RU" sz="1800" u="none" strike="noStrike" cap="none"/>
                        <a:t>If you rearrange the columns in the histogram of observed temperatures, it breaks the logic, because we consider one value (temperature) and not different categories</a:t>
                      </a:r>
                      <a:endParaRPr/>
                    </a:p>
                  </a:txBody>
                  <a:tcPr marL="9525" marR="9525" marT="9525" marB="9525" anchor="ctr"/>
                </a:tc>
                <a:extLst>
                  <a:ext uri="{0D108BD9-81ED-4DB2-BD59-A6C34878D82A}">
                    <a16:rowId xmlns:a16="http://schemas.microsoft.com/office/drawing/2014/main" val="10003"/>
                  </a:ext>
                </a:extLst>
              </a:tr>
            </a:tbl>
          </a:graphicData>
        </a:graphic>
      </p:graphicFrame>
      <p:pic>
        <p:nvPicPr>
          <p:cNvPr id="163" name="Google Shape;163;p12" descr="https://netology.ru/ckfinder/userfiles/images/5(49).png"/>
          <p:cNvPicPr preferRelativeResize="0"/>
          <p:nvPr/>
        </p:nvPicPr>
        <p:blipFill rotWithShape="1">
          <a:blip r:embed="rId3">
            <a:alphaModFix/>
          </a:blip>
          <a:srcRect r="33344"/>
          <a:stretch/>
        </p:blipFill>
        <p:spPr>
          <a:xfrm>
            <a:off x="827584" y="4215431"/>
            <a:ext cx="3816426" cy="2308103"/>
          </a:xfrm>
          <a:prstGeom prst="rect">
            <a:avLst/>
          </a:prstGeom>
          <a:noFill/>
          <a:ln>
            <a:noFill/>
          </a:ln>
        </p:spPr>
      </p:pic>
      <p:pic>
        <p:nvPicPr>
          <p:cNvPr id="164" name="Google Shape;164;p12" descr="https://netology.ru/ckfinder/userfiles/images/6(25).jpg"/>
          <p:cNvPicPr preferRelativeResize="0"/>
          <p:nvPr/>
        </p:nvPicPr>
        <p:blipFill rotWithShape="1">
          <a:blip r:embed="rId4">
            <a:alphaModFix/>
          </a:blip>
          <a:srcRect l="3193" t="21398" r="1841" b="4911"/>
          <a:stretch/>
        </p:blipFill>
        <p:spPr>
          <a:xfrm>
            <a:off x="5076056" y="4221087"/>
            <a:ext cx="3576943" cy="20467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Pie Charts</a:t>
            </a:r>
            <a:endParaRPr/>
          </a:p>
        </p:txBody>
      </p:sp>
      <p:sp>
        <p:nvSpPr>
          <p:cNvPr id="170" name="Google Shape;170;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ru-RU"/>
              <a:t>Displays the percentage occupied by each value within the dataset as a broken circle. For example, the market shares of cellular operators. Can display multiple datasets at once - in this case, the charts are overlapping, with each one being smaller than the previous one. For example, the market shares of mobile operators for the last 3 years.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Pie Charts</a:t>
            </a:r>
            <a:endParaRPr/>
          </a:p>
        </p:txBody>
      </p:sp>
      <p:sp>
        <p:nvSpPr>
          <p:cNvPr id="176" name="Google Shape;176;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77" name="Google Shape;177;p14" descr="http://experiment.ru.s3.amazonaws.com/featured/2009/06/02-03c.png"/>
          <p:cNvPicPr preferRelativeResize="0"/>
          <p:nvPr/>
        </p:nvPicPr>
        <p:blipFill rotWithShape="1">
          <a:blip r:embed="rId3">
            <a:alphaModFix/>
          </a:blip>
          <a:srcRect/>
          <a:stretch/>
        </p:blipFill>
        <p:spPr>
          <a:xfrm>
            <a:off x="4355976" y="3284984"/>
            <a:ext cx="4381500" cy="2895601"/>
          </a:xfrm>
          <a:prstGeom prst="rect">
            <a:avLst/>
          </a:prstGeom>
          <a:noFill/>
          <a:ln>
            <a:noFill/>
          </a:ln>
        </p:spPr>
      </p:pic>
      <p:pic>
        <p:nvPicPr>
          <p:cNvPr id="178" name="Google Shape;178;p14" descr="https://netology.ru/ckfinder/userfiles/images/7(40).png"/>
          <p:cNvPicPr preferRelativeResize="0"/>
          <p:nvPr/>
        </p:nvPicPr>
        <p:blipFill rotWithShape="1">
          <a:blip r:embed="rId4">
            <a:alphaModFix/>
          </a:blip>
          <a:srcRect/>
          <a:stretch/>
        </p:blipFill>
        <p:spPr>
          <a:xfrm>
            <a:off x="467544" y="1555657"/>
            <a:ext cx="3888432" cy="345560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ru-RU"/>
              <a:t>Spaghetti Charts</a:t>
            </a:r>
            <a:endParaRPr/>
          </a:p>
        </p:txBody>
      </p:sp>
      <p:sp>
        <p:nvSpPr>
          <p:cNvPr id="184" name="Google Shape;184;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ru-RU" sz="2400"/>
              <a:t>The spaghetti chart is a very unusual type of chart that is only gaining popularity. </a:t>
            </a:r>
            <a:endParaRPr/>
          </a:p>
        </p:txBody>
      </p:sp>
      <p:pic>
        <p:nvPicPr>
          <p:cNvPr id="185" name="Google Shape;185;p15" descr="https://netology.ru/ckfinder/userfiles/images/8(6).jpg"/>
          <p:cNvPicPr preferRelativeResize="0"/>
          <p:nvPr/>
        </p:nvPicPr>
        <p:blipFill rotWithShape="1">
          <a:blip r:embed="rId3">
            <a:alphaModFix/>
          </a:blip>
          <a:srcRect/>
          <a:stretch/>
        </p:blipFill>
        <p:spPr>
          <a:xfrm>
            <a:off x="206185" y="2708920"/>
            <a:ext cx="4325537" cy="3247818"/>
          </a:xfrm>
          <a:prstGeom prst="rect">
            <a:avLst/>
          </a:prstGeom>
          <a:noFill/>
          <a:ln>
            <a:noFill/>
          </a:ln>
        </p:spPr>
      </p:pic>
      <p:pic>
        <p:nvPicPr>
          <p:cNvPr id="186" name="Google Shape;186;p15" descr="https://netology.ru/ckfinder/userfiles/images/9(33).png"/>
          <p:cNvPicPr preferRelativeResize="0"/>
          <p:nvPr/>
        </p:nvPicPr>
        <p:blipFill rotWithShape="1">
          <a:blip r:embed="rId4">
            <a:alphaModFix/>
          </a:blip>
          <a:srcRect/>
          <a:stretch/>
        </p:blipFill>
        <p:spPr>
          <a:xfrm>
            <a:off x="4716016" y="2748653"/>
            <a:ext cx="4206939" cy="316835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ru-RU"/>
              <a:t>Geographic Chart </a:t>
            </a:r>
            <a:br>
              <a:rPr lang="ru-RU"/>
            </a:br>
            <a:r>
              <a:rPr lang="ru-RU"/>
              <a:t>(Map Charts)</a:t>
            </a:r>
            <a:br>
              <a:rPr lang="ru-RU"/>
            </a:br>
            <a:endParaRPr/>
          </a:p>
        </p:txBody>
      </p:sp>
      <p:sp>
        <p:nvSpPr>
          <p:cNvPr id="192" name="Google Shape;192;p16"/>
          <p:cNvSpPr txBox="1">
            <a:spLocks noGrp="1"/>
          </p:cNvSpPr>
          <p:nvPr>
            <p:ph type="body" idx="1"/>
          </p:nvPr>
        </p:nvSpPr>
        <p:spPr>
          <a:xfrm>
            <a:off x="457200" y="1268761"/>
            <a:ext cx="8229600" cy="1008112"/>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spcBef>
                <a:spcPts val="0"/>
              </a:spcBef>
              <a:spcAft>
                <a:spcPts val="0"/>
              </a:spcAft>
              <a:buClr>
                <a:schemeClr val="dk1"/>
              </a:buClr>
              <a:buSzPct val="100000"/>
              <a:buNone/>
            </a:pPr>
            <a:r>
              <a:rPr lang="ru-RU"/>
              <a:t>Geographic charts are specifically designed for analyzing geographic information, representing spatial relationships and regional data. </a:t>
            </a:r>
            <a:endParaRPr/>
          </a:p>
        </p:txBody>
      </p:sp>
      <p:pic>
        <p:nvPicPr>
          <p:cNvPr id="193" name="Google Shape;193;p16" descr="https://netology.ru/ckfinder/userfiles/images/10(7).jpg"/>
          <p:cNvPicPr preferRelativeResize="0"/>
          <p:nvPr/>
        </p:nvPicPr>
        <p:blipFill rotWithShape="1">
          <a:blip r:embed="rId3">
            <a:alphaModFix/>
          </a:blip>
          <a:srcRect/>
          <a:stretch/>
        </p:blipFill>
        <p:spPr>
          <a:xfrm>
            <a:off x="1835696" y="2457215"/>
            <a:ext cx="5450754" cy="383897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ru-RU"/>
              <a:t>Stream Graph (Stream Graph)</a:t>
            </a:r>
            <a:endParaRPr/>
          </a:p>
        </p:txBody>
      </p:sp>
      <p:sp>
        <p:nvSpPr>
          <p:cNvPr id="199" name="Google Shape;199;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00" name="Google Shape;200;p17" descr="https://netology.ru/ckfinder/userfiles/images/11(7).jpg"/>
          <p:cNvPicPr preferRelativeResize="0"/>
          <p:nvPr/>
        </p:nvPicPr>
        <p:blipFill rotWithShape="1">
          <a:blip r:embed="rId3">
            <a:alphaModFix/>
          </a:blip>
          <a:srcRect/>
          <a:stretch/>
        </p:blipFill>
        <p:spPr>
          <a:xfrm>
            <a:off x="0" y="917397"/>
            <a:ext cx="9144000" cy="550068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ru-RU"/>
              <a:t>Bubble Charts (Bubble Charts)</a:t>
            </a:r>
            <a:endParaRPr/>
          </a:p>
        </p:txBody>
      </p:sp>
      <p:sp>
        <p:nvSpPr>
          <p:cNvPr id="206" name="Google Shape;206;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07" name="Google Shape;207;p18" descr="https://netology.ru/ckfinder/userfiles/images/13(5).jpg"/>
          <p:cNvPicPr preferRelativeResize="0"/>
          <p:nvPr/>
        </p:nvPicPr>
        <p:blipFill rotWithShape="1">
          <a:blip r:embed="rId3">
            <a:alphaModFix/>
          </a:blip>
          <a:srcRect/>
          <a:stretch/>
        </p:blipFill>
        <p:spPr>
          <a:xfrm>
            <a:off x="971600" y="1805186"/>
            <a:ext cx="7267575" cy="4048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Gantt chart</a:t>
            </a:r>
            <a:endParaRPr/>
          </a:p>
        </p:txBody>
      </p:sp>
      <p:sp>
        <p:nvSpPr>
          <p:cNvPr id="213" name="Google Shape;213;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14" name="Google Shape;214;p19" descr="Картинки по запросу ДИАГРАММА ганта"/>
          <p:cNvPicPr preferRelativeResize="0"/>
          <p:nvPr/>
        </p:nvPicPr>
        <p:blipFill rotWithShape="1">
          <a:blip r:embed="rId3">
            <a:alphaModFix/>
          </a:blip>
          <a:srcRect/>
          <a:stretch/>
        </p:blipFill>
        <p:spPr>
          <a:xfrm>
            <a:off x="323528" y="1772816"/>
            <a:ext cx="8319790" cy="36724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381000" y="46038"/>
            <a:ext cx="7162800" cy="83978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Data visualization</a:t>
            </a:r>
            <a:endParaRPr/>
          </a:p>
        </p:txBody>
      </p:sp>
      <p:sp>
        <p:nvSpPr>
          <p:cNvPr id="96" name="Google Shape;96;p2"/>
          <p:cNvSpPr txBox="1">
            <a:spLocks noGrp="1"/>
          </p:cNvSpPr>
          <p:nvPr>
            <p:ph type="body" idx="2"/>
          </p:nvPr>
        </p:nvSpPr>
        <p:spPr>
          <a:xfrm>
            <a:off x="381000" y="1219200"/>
            <a:ext cx="8382000" cy="2552700"/>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spcBef>
                <a:spcPts val="0"/>
              </a:spcBef>
              <a:spcAft>
                <a:spcPts val="0"/>
              </a:spcAft>
              <a:buClr>
                <a:schemeClr val="dk1"/>
              </a:buClr>
              <a:buSzPct val="100000"/>
              <a:buNone/>
            </a:pPr>
            <a:r>
              <a:rPr lang="ru-RU" dirty="0" err="1"/>
              <a:t>Lecturer</a:t>
            </a:r>
            <a:r>
              <a:rPr lang="ru-RU" dirty="0"/>
              <a:t>:</a:t>
            </a:r>
            <a:endParaRPr dirty="0"/>
          </a:p>
          <a:p>
            <a:pPr marL="0" lvl="0" indent="0" algn="l" rtl="0">
              <a:spcBef>
                <a:spcPts val="888"/>
              </a:spcBef>
              <a:spcAft>
                <a:spcPts val="0"/>
              </a:spcAft>
              <a:buClr>
                <a:schemeClr val="dk1"/>
              </a:buClr>
              <a:buSzPct val="100000"/>
              <a:buNone/>
            </a:pPr>
            <a:r>
              <a:rPr lang="en-US" sz="4800" b="1" dirty="0"/>
              <a:t>Oleksii </a:t>
            </a:r>
            <a:r>
              <a:rPr lang="ru-RU" sz="4800" b="1" dirty="0"/>
              <a:t>Vodka</a:t>
            </a:r>
            <a:endParaRPr dirty="0"/>
          </a:p>
          <a:p>
            <a:pPr marL="0" lvl="0" indent="0" algn="l" rtl="0">
              <a:spcBef>
                <a:spcPts val="592"/>
              </a:spcBef>
              <a:spcAft>
                <a:spcPts val="0"/>
              </a:spcAft>
              <a:buClr>
                <a:schemeClr val="dk1"/>
              </a:buClr>
              <a:buSzPct val="100000"/>
              <a:buNone/>
            </a:pPr>
            <a:r>
              <a:rPr lang="ru-RU" dirty="0" err="1"/>
              <a:t>Candidate</a:t>
            </a:r>
            <a:r>
              <a:rPr lang="ru-RU" dirty="0"/>
              <a:t> </a:t>
            </a:r>
            <a:r>
              <a:rPr lang="ru-RU" dirty="0" err="1"/>
              <a:t>of</a:t>
            </a:r>
            <a:r>
              <a:rPr lang="ru-RU" dirty="0"/>
              <a:t> </a:t>
            </a:r>
            <a:r>
              <a:rPr lang="ru-RU" dirty="0" err="1"/>
              <a:t>Technical</a:t>
            </a:r>
            <a:r>
              <a:rPr lang="ru-RU" dirty="0"/>
              <a:t> Sciences, </a:t>
            </a:r>
            <a:r>
              <a:rPr lang="ru-RU" dirty="0" err="1"/>
              <a:t>Associate</a:t>
            </a:r>
            <a:r>
              <a:rPr lang="ru-RU" dirty="0"/>
              <a:t> </a:t>
            </a:r>
            <a:r>
              <a:rPr lang="ru-RU" dirty="0" err="1"/>
              <a:t>Professor</a:t>
            </a:r>
            <a:r>
              <a:rPr lang="ru-RU" dirty="0"/>
              <a:t> </a:t>
            </a:r>
            <a:r>
              <a:rPr lang="ru-RU" dirty="0" err="1"/>
              <a:t>of</a:t>
            </a:r>
            <a:r>
              <a:rPr lang="ru-RU" dirty="0"/>
              <a:t> </a:t>
            </a:r>
            <a:r>
              <a:rPr lang="ru-RU" dirty="0" err="1"/>
              <a:t>the</a:t>
            </a:r>
            <a:r>
              <a:rPr lang="ru-RU" dirty="0"/>
              <a:t> </a:t>
            </a:r>
            <a:endParaRPr lang="en-US" dirty="0"/>
          </a:p>
          <a:p>
            <a:pPr marL="0" lvl="0" indent="0" algn="l" rtl="0">
              <a:spcBef>
                <a:spcPts val="592"/>
              </a:spcBef>
              <a:spcAft>
                <a:spcPts val="0"/>
              </a:spcAft>
              <a:buClr>
                <a:schemeClr val="dk1"/>
              </a:buClr>
              <a:buSzPct val="100000"/>
              <a:buNone/>
            </a:pPr>
            <a:endParaRPr lang="en-US" dirty="0"/>
          </a:p>
          <a:p>
            <a:pPr marL="0" lvl="0" indent="0" algn="l" rtl="0">
              <a:spcBef>
                <a:spcPts val="592"/>
              </a:spcBef>
              <a:spcAft>
                <a:spcPts val="0"/>
              </a:spcAft>
              <a:buClr>
                <a:schemeClr val="dk1"/>
              </a:buClr>
              <a:buSzPct val="100000"/>
              <a:buNone/>
            </a:pPr>
            <a:r>
              <a:rPr lang="en-US" dirty="0">
                <a:hlinkClick r:id="rId3"/>
              </a:rPr>
              <a:t>Oleksii.vodka@khpi.edu.ua</a:t>
            </a:r>
            <a:r>
              <a:rPr lang="en-US" dirty="0"/>
              <a:t> </a:t>
            </a:r>
          </a:p>
          <a:p>
            <a:pPr marL="0" lvl="0" indent="0" algn="l" rtl="0">
              <a:spcBef>
                <a:spcPts val="592"/>
              </a:spcBef>
              <a:spcAft>
                <a:spcPts val="0"/>
              </a:spcAft>
              <a:buClr>
                <a:schemeClr val="dk1"/>
              </a:buClr>
              <a:buSzPct val="100000"/>
              <a:buNone/>
            </a:pPr>
            <a:endParaRPr lang="en-US" dirty="0"/>
          </a:p>
          <a:p>
            <a:pPr marL="0" lvl="0" indent="0" algn="l" rtl="0">
              <a:spcBef>
                <a:spcPts val="592"/>
              </a:spcBef>
              <a:spcAft>
                <a:spcPts val="0"/>
              </a:spcAft>
              <a:buClr>
                <a:schemeClr val="dk1"/>
              </a:buClr>
              <a:buSzPct val="100000"/>
              <a:buNone/>
            </a:pPr>
            <a:r>
              <a:rPr lang="ru-RU" dirty="0"/>
              <a:t>Department </a:t>
            </a:r>
            <a:endParaRPr dirty="0"/>
          </a:p>
          <a:p>
            <a:pPr marL="0" lvl="0" indent="0" algn="l" rtl="0">
              <a:spcBef>
                <a:spcPts val="592"/>
              </a:spcBef>
              <a:spcAft>
                <a:spcPts val="0"/>
              </a:spcAft>
              <a:buClr>
                <a:schemeClr val="dk1"/>
              </a:buClr>
              <a:buSzPct val="100000"/>
              <a:buNone/>
            </a:pPr>
            <a:r>
              <a:rPr lang="en-US" dirty="0"/>
              <a:t>Mathematical modeling and Intelligent Computation in Engineering (MME)</a:t>
            </a:r>
            <a:endParaRPr dirty="0"/>
          </a:p>
          <a:p>
            <a:pPr marL="0" lvl="0" indent="0" algn="l" rtl="0">
              <a:spcBef>
                <a:spcPts val="592"/>
              </a:spcBef>
              <a:spcAft>
                <a:spcPts val="0"/>
              </a:spcAft>
              <a:buClr>
                <a:schemeClr val="dk1"/>
              </a:buClr>
              <a:buSzPct val="100000"/>
              <a:buNone/>
            </a:pPr>
            <a:endParaRPr dirty="0"/>
          </a:p>
          <a:p>
            <a:pPr marL="0" lvl="0" indent="0" algn="l" rtl="0">
              <a:spcBef>
                <a:spcPts val="592"/>
              </a:spcBef>
              <a:spcAft>
                <a:spcPts val="0"/>
              </a:spcAft>
              <a:buClr>
                <a:schemeClr val="dk1"/>
              </a:buClr>
              <a:buSzPct val="100000"/>
              <a:buNone/>
            </a:pPr>
            <a:endParaRPr dirty="0"/>
          </a:p>
          <a:p>
            <a:pPr marL="0" lvl="0" indent="0" algn="l" rtl="0">
              <a:spcBef>
                <a:spcPts val="592"/>
              </a:spcBef>
              <a:spcAft>
                <a:spcPts val="0"/>
              </a:spcAft>
              <a:buClr>
                <a:schemeClr val="dk1"/>
              </a:buClr>
              <a:buSzPct val="1000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Radiation diagram (Sunburts)</a:t>
            </a:r>
            <a:endParaRPr/>
          </a:p>
        </p:txBody>
      </p:sp>
      <p:sp>
        <p:nvSpPr>
          <p:cNvPr id="220" name="Google Shape;220;p20"/>
          <p:cNvSpPr txBox="1">
            <a:spLocks noGrp="1"/>
          </p:cNvSpPr>
          <p:nvPr>
            <p:ph type="body" idx="1"/>
          </p:nvPr>
        </p:nvSpPr>
        <p:spPr>
          <a:xfrm>
            <a:off x="457200" y="1600201"/>
            <a:ext cx="8229600" cy="82068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ct val="100000"/>
              <a:buNone/>
            </a:pPr>
            <a:r>
              <a:rPr lang="ru-RU"/>
              <a:t>Diagram for representing hierarchical data.</a:t>
            </a:r>
            <a:endParaRPr/>
          </a:p>
        </p:txBody>
      </p:sp>
      <p:pic>
        <p:nvPicPr>
          <p:cNvPr id="221" name="Google Shape;221;p20" descr="https://www.syncfusion.com/products/wpf/images/sfsunburst/sunburst.png"/>
          <p:cNvPicPr preferRelativeResize="0"/>
          <p:nvPr/>
        </p:nvPicPr>
        <p:blipFill rotWithShape="1">
          <a:blip r:embed="rId3">
            <a:alphaModFix/>
          </a:blip>
          <a:srcRect/>
          <a:stretch/>
        </p:blipFill>
        <p:spPr>
          <a:xfrm>
            <a:off x="2267744" y="2060847"/>
            <a:ext cx="6168033" cy="435259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Polar Clock</a:t>
            </a:r>
            <a:endParaRPr/>
          </a:p>
        </p:txBody>
      </p:sp>
      <p:sp>
        <p:nvSpPr>
          <p:cNvPr id="227" name="Google Shape;227;p21"/>
          <p:cNvSpPr txBox="1">
            <a:spLocks noGrp="1"/>
          </p:cNvSpPr>
          <p:nvPr>
            <p:ph type="body" idx="1"/>
          </p:nvPr>
        </p:nvSpPr>
        <p:spPr>
          <a:xfrm>
            <a:off x="395536" y="1340768"/>
            <a:ext cx="8229600" cy="2044823"/>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chemeClr val="dk1"/>
              </a:buClr>
              <a:buSzPct val="100000"/>
              <a:buNone/>
            </a:pPr>
            <a:r>
              <a:rPr lang="ru-RU" b="1"/>
              <a:t>The graph works like a clock and shows the amount of work done every second. </a:t>
            </a:r>
            <a:r>
              <a:rPr lang="ru-RU"/>
              <a:t>It looks like the "copying files" window, where the green indicator showed how much of the data had already been copied. </a:t>
            </a:r>
            <a:endParaRPr/>
          </a:p>
        </p:txBody>
      </p:sp>
      <p:pic>
        <p:nvPicPr>
          <p:cNvPr id="228" name="Google Shape;228;p21" descr="https://netology.ru/ckfinder/userfiles/images/15(5).jpg"/>
          <p:cNvPicPr preferRelativeResize="0"/>
          <p:nvPr/>
        </p:nvPicPr>
        <p:blipFill rotWithShape="1">
          <a:blip r:embed="rId3">
            <a:alphaModFix/>
          </a:blip>
          <a:srcRect/>
          <a:stretch/>
        </p:blipFill>
        <p:spPr>
          <a:xfrm>
            <a:off x="1547664" y="3356992"/>
            <a:ext cx="6035824" cy="301791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ru-RU"/>
              <a:t>Radar chart</a:t>
            </a:r>
            <a:endParaRPr/>
          </a:p>
        </p:txBody>
      </p:sp>
      <p:sp>
        <p:nvSpPr>
          <p:cNvPr id="234" name="Google Shape;234;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35" name="Google Shape;235;p22" descr="http://experiment.ru.s3.amazonaws.com/featured/2009/06/02-07a.png"/>
          <p:cNvPicPr preferRelativeResize="0"/>
          <p:nvPr/>
        </p:nvPicPr>
        <p:blipFill rotWithShape="1">
          <a:blip r:embed="rId3">
            <a:alphaModFix/>
          </a:blip>
          <a:srcRect/>
          <a:stretch/>
        </p:blipFill>
        <p:spPr>
          <a:xfrm>
            <a:off x="323528" y="1484785"/>
            <a:ext cx="3448859" cy="2376264"/>
          </a:xfrm>
          <a:prstGeom prst="rect">
            <a:avLst/>
          </a:prstGeom>
          <a:noFill/>
          <a:ln>
            <a:noFill/>
          </a:ln>
        </p:spPr>
      </p:pic>
      <p:pic>
        <p:nvPicPr>
          <p:cNvPr id="236" name="Google Shape;236;p22" descr="http://experiment.ru.s3.amazonaws.com/featured/2009/06/02-07b.png"/>
          <p:cNvPicPr preferRelativeResize="0"/>
          <p:nvPr/>
        </p:nvPicPr>
        <p:blipFill rotWithShape="1">
          <a:blip r:embed="rId4">
            <a:alphaModFix/>
          </a:blip>
          <a:srcRect/>
          <a:stretch/>
        </p:blipFill>
        <p:spPr>
          <a:xfrm>
            <a:off x="4067944" y="1628800"/>
            <a:ext cx="4455359" cy="4320480"/>
          </a:xfrm>
          <a:prstGeom prst="rect">
            <a:avLst/>
          </a:prstGeom>
          <a:noFill/>
          <a:ln>
            <a:noFill/>
          </a:ln>
        </p:spPr>
      </p:pic>
      <p:pic>
        <p:nvPicPr>
          <p:cNvPr id="237" name="Google Shape;237;p22" descr="http://experiment.ru.s3.amazonaws.com/featured/2009/06/02-07c.png"/>
          <p:cNvPicPr preferRelativeResize="0"/>
          <p:nvPr/>
        </p:nvPicPr>
        <p:blipFill rotWithShape="1">
          <a:blip r:embed="rId5">
            <a:alphaModFix/>
          </a:blip>
          <a:srcRect/>
          <a:stretch/>
        </p:blipFill>
        <p:spPr>
          <a:xfrm>
            <a:off x="427777" y="4077072"/>
            <a:ext cx="3240360" cy="243645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The tag cloud</a:t>
            </a:r>
            <a:endParaRPr/>
          </a:p>
        </p:txBody>
      </p:sp>
      <p:sp>
        <p:nvSpPr>
          <p:cNvPr id="243" name="Google Shape;243;p23"/>
          <p:cNvSpPr txBox="1">
            <a:spLocks noGrp="1"/>
          </p:cNvSpPr>
          <p:nvPr>
            <p:ph type="body" idx="1"/>
          </p:nvPr>
        </p:nvSpPr>
        <p:spPr>
          <a:xfrm>
            <a:off x="395536" y="1196752"/>
            <a:ext cx="8229600" cy="1540768"/>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0"/>
              </a:spcBef>
              <a:spcAft>
                <a:spcPts val="0"/>
              </a:spcAft>
              <a:buClr>
                <a:schemeClr val="dk1"/>
              </a:buClr>
              <a:buSzPct val="100000"/>
              <a:buNone/>
            </a:pPr>
            <a:r>
              <a:rPr lang="ru-RU"/>
              <a:t>Compares keywords or phrases (values) contained within a text fragment (dataset), giving each a different font size. The font size depends on the value of the parameter. For example, the 25 most frequently mentioned words in the newspapers for December 2008.</a:t>
            </a:r>
            <a:endParaRPr/>
          </a:p>
        </p:txBody>
      </p:sp>
      <p:pic>
        <p:nvPicPr>
          <p:cNvPr id="244" name="Google Shape;244;p23" descr="http://experiment.ru.s3.amazonaws.com/featured/2009/06/02-08a.png"/>
          <p:cNvPicPr preferRelativeResize="0"/>
          <p:nvPr/>
        </p:nvPicPr>
        <p:blipFill rotWithShape="1">
          <a:blip r:embed="rId3">
            <a:alphaModFix/>
          </a:blip>
          <a:srcRect/>
          <a:stretch/>
        </p:blipFill>
        <p:spPr>
          <a:xfrm>
            <a:off x="690811" y="2924944"/>
            <a:ext cx="7620000" cy="24003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ru-RU"/>
              <a:t>Heat map (heat map)</a:t>
            </a:r>
            <a:endParaRPr/>
          </a:p>
        </p:txBody>
      </p:sp>
      <p:sp>
        <p:nvSpPr>
          <p:cNvPr id="250" name="Google Shape;250;p24"/>
          <p:cNvSpPr txBox="1">
            <a:spLocks noGrp="1"/>
          </p:cNvSpPr>
          <p:nvPr>
            <p:ph type="body" idx="1"/>
          </p:nvPr>
        </p:nvSpPr>
        <p:spPr>
          <a:xfrm>
            <a:off x="457200" y="1600201"/>
            <a:ext cx="8229600" cy="2260848"/>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spcBef>
                <a:spcPts val="0"/>
              </a:spcBef>
              <a:spcAft>
                <a:spcPts val="0"/>
              </a:spcAft>
              <a:buClr>
                <a:schemeClr val="dk1"/>
              </a:buClr>
              <a:buSzPct val="100000"/>
              <a:buNone/>
            </a:pPr>
            <a:r>
              <a:rPr lang="ru-RU"/>
              <a:t>Compares values within a dataset by shading them with one of the colors in a pre-selected spectrum. The basis is an image or other diagram on which the values are arranged. The color depends on the value of the parameter and is most often superimposed in the form of spots. For example, the elements of the home page of the site, which users click on most often.</a:t>
            </a:r>
            <a:endParaRPr/>
          </a:p>
        </p:txBody>
      </p:sp>
      <p:pic>
        <p:nvPicPr>
          <p:cNvPr id="251" name="Google Shape;251;p24" descr="http://experiment.ru.s3.amazonaws.com/featured/2009/06/02-09a.png"/>
          <p:cNvPicPr preferRelativeResize="0"/>
          <p:nvPr/>
        </p:nvPicPr>
        <p:blipFill rotWithShape="1">
          <a:blip r:embed="rId3">
            <a:alphaModFix/>
          </a:blip>
          <a:srcRect/>
          <a:stretch/>
        </p:blipFill>
        <p:spPr>
          <a:xfrm>
            <a:off x="1187624" y="3995529"/>
            <a:ext cx="3250490" cy="2161695"/>
          </a:xfrm>
          <a:prstGeom prst="rect">
            <a:avLst/>
          </a:prstGeom>
          <a:noFill/>
          <a:ln>
            <a:noFill/>
          </a:ln>
        </p:spPr>
      </p:pic>
      <p:pic>
        <p:nvPicPr>
          <p:cNvPr id="252" name="Google Shape;252;p24" descr="http://experiment.ru.s3.amazonaws.com/featured/2009/06/02-09b.png"/>
          <p:cNvPicPr preferRelativeResize="0"/>
          <p:nvPr/>
        </p:nvPicPr>
        <p:blipFill rotWithShape="1">
          <a:blip r:embed="rId4">
            <a:alphaModFix/>
          </a:blip>
          <a:srcRect/>
          <a:stretch/>
        </p:blipFill>
        <p:spPr>
          <a:xfrm>
            <a:off x="5364088" y="3816966"/>
            <a:ext cx="3096344" cy="244306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ct val="100000"/>
              <a:buFont typeface="Calibri"/>
              <a:buNone/>
            </a:pPr>
            <a:r>
              <a:rPr lang="ru-RU"/>
              <a:t>TREES AND STRUCTURE DIAGRAMS</a:t>
            </a:r>
            <a:br>
              <a:rPr lang="ru-RU"/>
            </a:br>
            <a:endParaRPr/>
          </a:p>
        </p:txBody>
      </p:sp>
      <p:sp>
        <p:nvSpPr>
          <p:cNvPr id="258" name="Google Shape;258;p2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888888"/>
              </a:buClr>
              <a:buSzPts val="2000"/>
              <a:buNone/>
            </a:pPr>
            <a:r>
              <a:rPr lang="ru-RU" b="0"/>
              <a:t>Shows the structure of the dataset and the relationships between its elements.</a:t>
            </a:r>
            <a:br>
              <a:rPr lang="ru-RU" b="0"/>
            </a:b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tree</a:t>
            </a:r>
            <a:endParaRPr/>
          </a:p>
        </p:txBody>
      </p:sp>
      <p:sp>
        <p:nvSpPr>
          <p:cNvPr id="264" name="Google Shape;264;p26"/>
          <p:cNvSpPr txBox="1">
            <a:spLocks noGrp="1"/>
          </p:cNvSpPr>
          <p:nvPr>
            <p:ph type="body" idx="1"/>
          </p:nvPr>
        </p:nvSpPr>
        <p:spPr>
          <a:xfrm>
            <a:off x="395536" y="16288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65" name="Google Shape;265;p26" descr="http://experiment.ru.s3.amazonaws.com/featured/2009/06/03-01b.png"/>
          <p:cNvPicPr preferRelativeResize="0"/>
          <p:nvPr/>
        </p:nvPicPr>
        <p:blipFill rotWithShape="1">
          <a:blip r:embed="rId3">
            <a:alphaModFix/>
          </a:blip>
          <a:srcRect/>
          <a:stretch/>
        </p:blipFill>
        <p:spPr>
          <a:xfrm>
            <a:off x="5400928" y="1230956"/>
            <a:ext cx="3695700" cy="5019676"/>
          </a:xfrm>
          <a:prstGeom prst="rect">
            <a:avLst/>
          </a:prstGeom>
          <a:noFill/>
          <a:ln>
            <a:noFill/>
          </a:ln>
        </p:spPr>
      </p:pic>
      <p:pic>
        <p:nvPicPr>
          <p:cNvPr id="266" name="Google Shape;266;p26" descr="http://experiment.ru.s3.amazonaws.com/featured/2009/06/03-01c.png"/>
          <p:cNvPicPr preferRelativeResize="0"/>
          <p:nvPr/>
        </p:nvPicPr>
        <p:blipFill rotWithShape="1">
          <a:blip r:embed="rId4">
            <a:alphaModFix/>
          </a:blip>
          <a:srcRect/>
          <a:stretch/>
        </p:blipFill>
        <p:spPr>
          <a:xfrm>
            <a:off x="107504" y="1227398"/>
            <a:ext cx="5397901" cy="3600400"/>
          </a:xfrm>
          <a:prstGeom prst="rect">
            <a:avLst/>
          </a:prstGeom>
          <a:noFill/>
          <a:ln>
            <a:noFill/>
          </a:ln>
        </p:spPr>
      </p:pic>
      <p:pic>
        <p:nvPicPr>
          <p:cNvPr id="267" name="Google Shape;267;p26" descr="http://experiment.ru.s3.amazonaws.com/featured/2009/06/03-01a.png"/>
          <p:cNvPicPr preferRelativeResize="0"/>
          <p:nvPr/>
        </p:nvPicPr>
        <p:blipFill rotWithShape="1">
          <a:blip r:embed="rId5">
            <a:alphaModFix/>
          </a:blip>
          <a:srcRect/>
          <a:stretch/>
        </p:blipFill>
        <p:spPr>
          <a:xfrm>
            <a:off x="323528" y="3605386"/>
            <a:ext cx="3356426" cy="28083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ru-RU"/>
              <a:t>MIND MAP</a:t>
            </a:r>
            <a:br>
              <a:rPr lang="ru-RU"/>
            </a:br>
            <a:r>
              <a:rPr lang="ru-RU"/>
              <a:t>mind map</a:t>
            </a:r>
            <a:endParaRPr/>
          </a:p>
        </p:txBody>
      </p:sp>
      <p:sp>
        <p:nvSpPr>
          <p:cNvPr id="273" name="Google Shape;273;p27"/>
          <p:cNvSpPr txBox="1">
            <a:spLocks noGrp="1"/>
          </p:cNvSpPr>
          <p:nvPr>
            <p:ph type="body" idx="1"/>
          </p:nvPr>
        </p:nvSpPr>
        <p:spPr>
          <a:xfrm>
            <a:off x="457200" y="1600201"/>
            <a:ext cx="8229600" cy="182880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0"/>
              </a:spcBef>
              <a:spcAft>
                <a:spcPts val="0"/>
              </a:spcAft>
              <a:buClr>
                <a:schemeClr val="dk1"/>
              </a:buClr>
              <a:buSzPct val="100000"/>
              <a:buNone/>
            </a:pPr>
            <a:r>
              <a:rPr lang="ru-RU"/>
              <a:t>Shows the composition and structure of a phenomenon or concept in the form of a tree, in which each node has one or more child elements. It is a special case of a tree, with the difference that the branches diverge from the node located in the center of the image. For example, an outline of a book on project management that reflects its content and basic concepts.</a:t>
            </a:r>
            <a:endParaRPr/>
          </a:p>
        </p:txBody>
      </p:sp>
      <p:pic>
        <p:nvPicPr>
          <p:cNvPr id="274" name="Google Shape;274;p27" descr="http://experiment.ru.s3.amazonaws.com/featured/2009/06/03-02a.png"/>
          <p:cNvPicPr preferRelativeResize="0"/>
          <p:nvPr/>
        </p:nvPicPr>
        <p:blipFill rotWithShape="1">
          <a:blip r:embed="rId3">
            <a:alphaModFix/>
          </a:blip>
          <a:srcRect/>
          <a:stretch/>
        </p:blipFill>
        <p:spPr>
          <a:xfrm>
            <a:off x="683568" y="3501008"/>
            <a:ext cx="2081411" cy="2803452"/>
          </a:xfrm>
          <a:prstGeom prst="rect">
            <a:avLst/>
          </a:prstGeom>
          <a:noFill/>
          <a:ln>
            <a:noFill/>
          </a:ln>
        </p:spPr>
      </p:pic>
      <p:pic>
        <p:nvPicPr>
          <p:cNvPr id="275" name="Google Shape;275;p27" descr="http://experiment.ru.s3.amazonaws.com/featured/2009/06/03-02b.png"/>
          <p:cNvPicPr preferRelativeResize="0"/>
          <p:nvPr/>
        </p:nvPicPr>
        <p:blipFill rotWithShape="1">
          <a:blip r:embed="rId4">
            <a:alphaModFix/>
          </a:blip>
          <a:srcRect/>
          <a:stretch/>
        </p:blipFill>
        <p:spPr>
          <a:xfrm>
            <a:off x="3851920" y="3197046"/>
            <a:ext cx="4208984" cy="310741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8"/>
          <p:cNvSpPr txBox="1">
            <a:spLocks noGrp="1"/>
          </p:cNvSpPr>
          <p:nvPr>
            <p:ph type="title"/>
          </p:nvPr>
        </p:nvSpPr>
        <p:spPr>
          <a:xfrm>
            <a:off x="467544" y="18864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ru-RU" cap="none"/>
              <a:t>FORMALIZED STRUCTURAL DIAGRAMS</a:t>
            </a:r>
            <a:endParaRPr/>
          </a:p>
        </p:txBody>
      </p:sp>
      <p:sp>
        <p:nvSpPr>
          <p:cNvPr id="281" name="Google Shape;281;p28"/>
          <p:cNvSpPr txBox="1">
            <a:spLocks noGrp="1"/>
          </p:cNvSpPr>
          <p:nvPr>
            <p:ph type="body" idx="1"/>
          </p:nvPr>
        </p:nvSpPr>
        <p:spPr>
          <a:xfrm>
            <a:off x="457200" y="1600200"/>
            <a:ext cx="8229600" cy="1396751"/>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spcBef>
                <a:spcPts val="0"/>
              </a:spcBef>
              <a:spcAft>
                <a:spcPts val="0"/>
              </a:spcAft>
              <a:buClr>
                <a:schemeClr val="dk1"/>
              </a:buClr>
              <a:buSzPct val="100000"/>
              <a:buNone/>
            </a:pPr>
            <a:r>
              <a:rPr lang="ru-RU"/>
              <a:t>Shows the composition and structure of a system or part of a system in the form of cards that are described in varying degrees of detail and related to each other as parent and child.</a:t>
            </a:r>
            <a:br>
              <a:rPr lang="ru-RU"/>
            </a:br>
            <a:r>
              <a:rPr lang="ru-RU"/>
              <a:t>Displayed in a standardized way - for example, using UML (Unified Modeling Language) or IDEFIX (Integration Definition for Information Modeling). For example, all of the entities necessary for one of the modules of a software system to work.</a:t>
            </a:r>
            <a:endParaRPr/>
          </a:p>
        </p:txBody>
      </p:sp>
      <p:pic>
        <p:nvPicPr>
          <p:cNvPr id="282" name="Google Shape;282;p28" descr="http://experiment.ru.s3.amazonaws.com/featured/2009/06/03-03a.png"/>
          <p:cNvPicPr preferRelativeResize="0"/>
          <p:nvPr/>
        </p:nvPicPr>
        <p:blipFill rotWithShape="1">
          <a:blip r:embed="rId3">
            <a:alphaModFix/>
          </a:blip>
          <a:srcRect/>
          <a:stretch/>
        </p:blipFill>
        <p:spPr>
          <a:xfrm>
            <a:off x="395536" y="2668550"/>
            <a:ext cx="3460651" cy="3550929"/>
          </a:xfrm>
          <a:prstGeom prst="rect">
            <a:avLst/>
          </a:prstGeom>
          <a:noFill/>
          <a:ln>
            <a:noFill/>
          </a:ln>
        </p:spPr>
      </p:pic>
      <p:pic>
        <p:nvPicPr>
          <p:cNvPr id="283" name="Google Shape;283;p28" descr="http://experiment.ru.s3.amazonaws.com/featured/2009/06/03-03b.png"/>
          <p:cNvPicPr preferRelativeResize="0"/>
          <p:nvPr/>
        </p:nvPicPr>
        <p:blipFill rotWithShape="1">
          <a:blip r:embed="rId4">
            <a:alphaModFix/>
          </a:blip>
          <a:srcRect/>
          <a:stretch/>
        </p:blipFill>
        <p:spPr>
          <a:xfrm>
            <a:off x="4788024" y="2668550"/>
            <a:ext cx="3528392" cy="347368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ru-RU" cap="none" dirty="0"/>
              <a:t>VENN/EULER DIAGRAM</a:t>
            </a:r>
            <a:endParaRPr dirty="0"/>
          </a:p>
        </p:txBody>
      </p:sp>
      <p:sp>
        <p:nvSpPr>
          <p:cNvPr id="289" name="Google Shape;289;p29"/>
          <p:cNvSpPr txBox="1">
            <a:spLocks noGrp="1"/>
          </p:cNvSpPr>
          <p:nvPr>
            <p:ph type="body" idx="1"/>
          </p:nvPr>
        </p:nvSpPr>
        <p:spPr>
          <a:xfrm>
            <a:off x="457200" y="1600201"/>
            <a:ext cx="8229600" cy="1612776"/>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chemeClr val="dk1"/>
              </a:buClr>
              <a:buSzPct val="100000"/>
              <a:buNone/>
            </a:pPr>
            <a:r>
              <a:rPr lang="ru-RU"/>
              <a:t>Shows the relationships between the values of the dataset as overlapping circles (most often three). The area in which all the circles intersect shows the commonalities between them. </a:t>
            </a:r>
            <a:endParaRPr/>
          </a:p>
        </p:txBody>
      </p:sp>
      <p:pic>
        <p:nvPicPr>
          <p:cNvPr id="1026" name="Picture 2" descr="Euler diagram - Wiktionary, the free dictionary">
            <a:extLst>
              <a:ext uri="{FF2B5EF4-FFF2-40B4-BE49-F238E27FC236}">
                <a16:creationId xmlns:a16="http://schemas.microsoft.com/office/drawing/2014/main" id="{D69CCF47-1975-4F7A-8C0D-6258EBA28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256" y="3212977"/>
            <a:ext cx="3816804" cy="31011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Course outline</a:t>
            </a:r>
            <a:endParaRPr/>
          </a:p>
        </p:txBody>
      </p:sp>
      <p:sp>
        <p:nvSpPr>
          <p:cNvPr id="102" name="Google Shape;102;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ru-RU"/>
              <a:t>Visualization of numerical data</a:t>
            </a:r>
            <a:endParaRPr/>
          </a:p>
          <a:p>
            <a:pPr marL="342900" lvl="0" indent="-342900" algn="l" rtl="0">
              <a:spcBef>
                <a:spcPts val="640"/>
              </a:spcBef>
              <a:spcAft>
                <a:spcPts val="0"/>
              </a:spcAft>
              <a:buClr>
                <a:schemeClr val="dk1"/>
              </a:buClr>
              <a:buSzPts val="3200"/>
              <a:buChar char="•"/>
            </a:pPr>
            <a:r>
              <a:rPr lang="ru-RU"/>
              <a:t>Visualization of nonnumeric data</a:t>
            </a:r>
            <a:endParaRPr/>
          </a:p>
          <a:p>
            <a:pPr marL="742950" lvl="1" indent="-285750" algn="l" rtl="0">
              <a:spcBef>
                <a:spcPts val="560"/>
              </a:spcBef>
              <a:spcAft>
                <a:spcPts val="0"/>
              </a:spcAft>
              <a:buClr>
                <a:schemeClr val="dk1"/>
              </a:buClr>
              <a:buSzPts val="2800"/>
              <a:buChar char="–"/>
            </a:pPr>
            <a:r>
              <a:rPr lang="ru-RU"/>
              <a:t>Binary tree visualization</a:t>
            </a:r>
            <a:endParaRPr/>
          </a:p>
          <a:p>
            <a:pPr marL="742950" lvl="1" indent="-285750" algn="l" rtl="0">
              <a:spcBef>
                <a:spcPts val="560"/>
              </a:spcBef>
              <a:spcAft>
                <a:spcPts val="0"/>
              </a:spcAft>
              <a:buClr>
                <a:schemeClr val="dk1"/>
              </a:buClr>
              <a:buSzPts val="2800"/>
              <a:buChar char="–"/>
            </a:pPr>
            <a:r>
              <a:rPr lang="ru-RU"/>
              <a:t>Graph visualization</a:t>
            </a:r>
            <a:endParaRPr/>
          </a:p>
          <a:p>
            <a:pPr marL="342900" lvl="0" indent="-342900" algn="l" rtl="0">
              <a:spcBef>
                <a:spcPts val="640"/>
              </a:spcBef>
              <a:spcAft>
                <a:spcPts val="0"/>
              </a:spcAft>
              <a:buClr>
                <a:schemeClr val="dk1"/>
              </a:buClr>
              <a:buSzPts val="3200"/>
              <a:buChar char="•"/>
            </a:pPr>
            <a:r>
              <a:rPr lang="ru-RU"/>
              <a:t>Dimensionality reduction algorithms in data visualization tasks</a:t>
            </a:r>
            <a:endParaRPr/>
          </a:p>
          <a:p>
            <a:pPr marL="342900" lvl="0" indent="-342900" algn="l" rtl="0">
              <a:spcBef>
                <a:spcPts val="640"/>
              </a:spcBef>
              <a:spcAft>
                <a:spcPts val="0"/>
              </a:spcAft>
              <a:buClr>
                <a:schemeClr val="dk1"/>
              </a:buClr>
              <a:buSzPts val="3200"/>
              <a:buChar char="•"/>
            </a:pPr>
            <a:r>
              <a:rPr lang="ru-RU"/>
              <a:t>Visualization of text data (tex/latex)</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flat tree (tree map)</a:t>
            </a:r>
            <a:endParaRPr/>
          </a:p>
        </p:txBody>
      </p:sp>
      <p:sp>
        <p:nvSpPr>
          <p:cNvPr id="296" name="Google Shape;296;p30"/>
          <p:cNvSpPr txBox="1">
            <a:spLocks noGrp="1"/>
          </p:cNvSpPr>
          <p:nvPr>
            <p:ph type="body" idx="1"/>
          </p:nvPr>
        </p:nvSpPr>
        <p:spPr>
          <a:xfrm>
            <a:off x="467544" y="1340768"/>
            <a:ext cx="8229600" cy="1944216"/>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spcBef>
                <a:spcPts val="0"/>
              </a:spcBef>
              <a:spcAft>
                <a:spcPts val="0"/>
              </a:spcAft>
              <a:buClr>
                <a:schemeClr val="dk1"/>
              </a:buClr>
              <a:buSzPct val="100000"/>
              <a:buNone/>
            </a:pPr>
            <a:r>
              <a:rPr lang="ru-RU"/>
              <a:t>Shows the hierarchy of the dataset, in which elements are parent or child in relation to each other. It is displayed as a set of nested rectangles, each of which is a branch of the tree, and those within it are children and branches. Rectangles vary in size depending on the parameter and have a color, which is set by another parameter. </a:t>
            </a:r>
            <a:endParaRPr/>
          </a:p>
        </p:txBody>
      </p:sp>
      <p:pic>
        <p:nvPicPr>
          <p:cNvPr id="297" name="Google Shape;297;p30" descr="http://experiment.ru.s3.amazonaws.com/featured/2009/06/03-05a.png"/>
          <p:cNvPicPr preferRelativeResize="0"/>
          <p:nvPr/>
        </p:nvPicPr>
        <p:blipFill rotWithShape="1">
          <a:blip r:embed="rId3">
            <a:alphaModFix/>
          </a:blip>
          <a:srcRect/>
          <a:stretch/>
        </p:blipFill>
        <p:spPr>
          <a:xfrm>
            <a:off x="251520" y="3356992"/>
            <a:ext cx="3528392" cy="2352261"/>
          </a:xfrm>
          <a:prstGeom prst="rect">
            <a:avLst/>
          </a:prstGeom>
          <a:noFill/>
          <a:ln>
            <a:noFill/>
          </a:ln>
        </p:spPr>
      </p:pic>
      <p:pic>
        <p:nvPicPr>
          <p:cNvPr id="298" name="Google Shape;298;p30" descr="http://experiment.ru.s3.amazonaws.com/featured/2009/06/03-05b.png"/>
          <p:cNvPicPr preferRelativeResize="0"/>
          <p:nvPr/>
        </p:nvPicPr>
        <p:blipFill rotWithShape="1">
          <a:blip r:embed="rId4">
            <a:alphaModFix/>
          </a:blip>
          <a:srcRect/>
          <a:stretch/>
        </p:blipFill>
        <p:spPr>
          <a:xfrm>
            <a:off x="4074840" y="3068960"/>
            <a:ext cx="4896544" cy="306196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ChartJunk</a:t>
            </a:r>
            <a:endParaRPr/>
          </a:p>
        </p:txBody>
      </p:sp>
      <p:sp>
        <p:nvSpPr>
          <p:cNvPr id="304" name="Google Shape;304;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05" name="Google Shape;305;p31" descr="Картинки по запросу chart junk diagram"/>
          <p:cNvPicPr preferRelativeResize="0"/>
          <p:nvPr/>
        </p:nvPicPr>
        <p:blipFill rotWithShape="1">
          <a:blip r:embed="rId3">
            <a:alphaModFix/>
          </a:blip>
          <a:srcRect/>
          <a:stretch/>
        </p:blipFill>
        <p:spPr>
          <a:xfrm>
            <a:off x="323528" y="2060848"/>
            <a:ext cx="8568952" cy="42844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chartJunk</a:t>
            </a:r>
            <a:endParaRPr/>
          </a:p>
        </p:txBody>
      </p:sp>
      <p:sp>
        <p:nvSpPr>
          <p:cNvPr id="311" name="Google Shape;311;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12" name="Google Shape;312;p32" descr="Картинки по запросу chart junk diagram"/>
          <p:cNvPicPr preferRelativeResize="0"/>
          <p:nvPr/>
        </p:nvPicPr>
        <p:blipFill rotWithShape="1">
          <a:blip r:embed="rId3">
            <a:alphaModFix/>
          </a:blip>
          <a:srcRect/>
          <a:stretch/>
        </p:blipFill>
        <p:spPr>
          <a:xfrm>
            <a:off x="467543" y="1412776"/>
            <a:ext cx="8576749" cy="489654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chartJunk</a:t>
            </a:r>
            <a:endParaRPr/>
          </a:p>
        </p:txBody>
      </p:sp>
      <p:sp>
        <p:nvSpPr>
          <p:cNvPr id="318" name="Google Shape;318;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19" name="Google Shape;319;p33" descr="Snap decision: Which chart is better?"/>
          <p:cNvPicPr preferRelativeResize="0"/>
          <p:nvPr/>
        </p:nvPicPr>
        <p:blipFill rotWithShape="1">
          <a:blip r:embed="rId3">
            <a:alphaModFix/>
          </a:blip>
          <a:srcRect/>
          <a:stretch/>
        </p:blipFill>
        <p:spPr>
          <a:xfrm>
            <a:off x="303311" y="1988840"/>
            <a:ext cx="8530393" cy="367240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ChartJunk vs Data Visualization</a:t>
            </a:r>
            <a:endParaRPr/>
          </a:p>
        </p:txBody>
      </p:sp>
      <p:sp>
        <p:nvSpPr>
          <p:cNvPr id="325" name="Google Shape;325;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26" name="Google Shape;326;p34" descr="Radiation Infographic by Davvi from our Flickr Pool"/>
          <p:cNvPicPr preferRelativeResize="0"/>
          <p:nvPr/>
        </p:nvPicPr>
        <p:blipFill rotWithShape="1">
          <a:blip r:embed="rId3">
            <a:alphaModFix/>
          </a:blip>
          <a:srcRect/>
          <a:stretch/>
        </p:blipFill>
        <p:spPr>
          <a:xfrm>
            <a:off x="1738189" y="1340768"/>
            <a:ext cx="5642992" cy="491880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Scale</a:t>
            </a:r>
            <a:endParaRPr/>
          </a:p>
        </p:txBody>
      </p:sp>
      <p:sp>
        <p:nvSpPr>
          <p:cNvPr id="332" name="Google Shape;332;p3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33" name="Google Shape;333;p35"/>
          <p:cNvPicPr preferRelativeResize="0"/>
          <p:nvPr/>
        </p:nvPicPr>
        <p:blipFill rotWithShape="1">
          <a:blip r:embed="rId3">
            <a:alphaModFix/>
          </a:blip>
          <a:srcRect/>
          <a:stretch/>
        </p:blipFill>
        <p:spPr>
          <a:xfrm>
            <a:off x="249957" y="2492896"/>
            <a:ext cx="8572500" cy="2676525"/>
          </a:xfrm>
          <a:prstGeom prst="rect">
            <a:avLst/>
          </a:prstGeom>
          <a:noFill/>
          <a:ln>
            <a:noFill/>
          </a:ln>
        </p:spPr>
      </p:pic>
      <p:pic>
        <p:nvPicPr>
          <p:cNvPr id="334" name="Google Shape;334;p35"/>
          <p:cNvPicPr preferRelativeResize="0"/>
          <p:nvPr/>
        </p:nvPicPr>
        <p:blipFill>
          <a:blip r:embed="rId4">
            <a:alphaModFix/>
          </a:blip>
          <a:stretch>
            <a:fillRect/>
          </a:stretch>
        </p:blipFill>
        <p:spPr>
          <a:xfrm>
            <a:off x="152400" y="6278563"/>
            <a:ext cx="427037" cy="42703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Unsuccessful charts</a:t>
            </a:r>
            <a:endParaRPr/>
          </a:p>
        </p:txBody>
      </p:sp>
      <p:sp>
        <p:nvSpPr>
          <p:cNvPr id="347" name="Google Shape;347;p3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48" name="Google Shape;348;p37" descr="Statistica_powerpassports"/>
          <p:cNvPicPr preferRelativeResize="0"/>
          <p:nvPr/>
        </p:nvPicPr>
        <p:blipFill rotWithShape="1">
          <a:blip r:embed="rId3">
            <a:alphaModFix/>
          </a:blip>
          <a:srcRect/>
          <a:stretch/>
        </p:blipFill>
        <p:spPr>
          <a:xfrm>
            <a:off x="179512" y="2838450"/>
            <a:ext cx="4573088" cy="3240360"/>
          </a:xfrm>
          <a:prstGeom prst="rect">
            <a:avLst/>
          </a:prstGeom>
          <a:noFill/>
          <a:ln>
            <a:noFill/>
          </a:ln>
        </p:spPr>
      </p:pic>
      <p:pic>
        <p:nvPicPr>
          <p:cNvPr id="349" name="Google Shape;349;p37" descr="Mc_cellphones_money17"/>
          <p:cNvPicPr preferRelativeResize="0"/>
          <p:nvPr/>
        </p:nvPicPr>
        <p:blipFill rotWithShape="1">
          <a:blip r:embed="rId4">
            <a:alphaModFix/>
          </a:blip>
          <a:srcRect/>
          <a:stretch/>
        </p:blipFill>
        <p:spPr>
          <a:xfrm>
            <a:off x="4644008" y="1075150"/>
            <a:ext cx="4320480" cy="31539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7E6BE7-3CA1-4B32-B7EE-78BD42FFE7E7}"/>
              </a:ext>
            </a:extLst>
          </p:cNvPr>
          <p:cNvSpPr>
            <a:spLocks noGrp="1"/>
          </p:cNvSpPr>
          <p:nvPr>
            <p:ph type="title"/>
          </p:nvPr>
        </p:nvSpPr>
        <p:spPr/>
        <p:txBody>
          <a:bodyPr>
            <a:normAutofit fontScale="90000"/>
          </a:bodyPr>
          <a:lstStyle/>
          <a:p>
            <a:r>
              <a:rPr lang="en-US" b="0" i="0" dirty="0">
                <a:solidFill>
                  <a:srgbClr val="043F2E"/>
                </a:solidFill>
                <a:effectLst/>
                <a:latin typeface="Grenette"/>
              </a:rPr>
              <a:t>12 Python Data Visualization Libraries</a:t>
            </a:r>
            <a:endParaRPr lang="en-US" dirty="0"/>
          </a:p>
        </p:txBody>
      </p:sp>
      <p:sp>
        <p:nvSpPr>
          <p:cNvPr id="3" name="Місце для тексту 2">
            <a:extLst>
              <a:ext uri="{FF2B5EF4-FFF2-40B4-BE49-F238E27FC236}">
                <a16:creationId xmlns:a16="http://schemas.microsoft.com/office/drawing/2014/main" id="{2CC182D5-82D2-4C7E-8E08-383950C10F79}"/>
              </a:ext>
            </a:extLst>
          </p:cNvPr>
          <p:cNvSpPr>
            <a:spLocks noGrp="1"/>
          </p:cNvSpPr>
          <p:nvPr>
            <p:ph type="body" idx="1"/>
          </p:nvPr>
        </p:nvSpPr>
        <p:spPr/>
        <p:txBody>
          <a:bodyPr/>
          <a:lstStyle/>
          <a:p>
            <a:pPr marL="114300" indent="0">
              <a:buNone/>
            </a:pPr>
            <a:r>
              <a:rPr lang="en-US" dirty="0">
                <a:hlinkClick r:id="rId2"/>
              </a:rPr>
              <a:t>https://mode.com/blog/python-data-visualization-libraries</a:t>
            </a:r>
            <a:r>
              <a:rPr lang="en-US" dirty="0"/>
              <a:t> </a:t>
            </a:r>
          </a:p>
        </p:txBody>
      </p:sp>
    </p:spTree>
    <p:extLst>
      <p:ext uri="{BB962C8B-B14F-4D97-AF65-F5344CB8AC3E}">
        <p14:creationId xmlns:p14="http://schemas.microsoft.com/office/powerpoint/2010/main" val="307117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Thank you for your attention</a:t>
            </a:r>
            <a:endParaRPr/>
          </a:p>
        </p:txBody>
      </p:sp>
      <p:sp>
        <p:nvSpPr>
          <p:cNvPr id="355" name="Google Shape;355;p3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56" name="Google Shape;356;p38" descr="Картинки по запросу joke  visualization"/>
          <p:cNvPicPr preferRelativeResize="0"/>
          <p:nvPr/>
        </p:nvPicPr>
        <p:blipFill rotWithShape="1">
          <a:blip r:embed="rId3">
            <a:alphaModFix/>
          </a:blip>
          <a:srcRect/>
          <a:stretch/>
        </p:blipFill>
        <p:spPr>
          <a:xfrm>
            <a:off x="1187624" y="1844824"/>
            <a:ext cx="6603220" cy="374441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dirty="0" err="1"/>
              <a:t>Recommended</a:t>
            </a:r>
            <a:r>
              <a:rPr lang="ru-RU" dirty="0"/>
              <a:t> </a:t>
            </a:r>
            <a:r>
              <a:rPr lang="en-US" dirty="0"/>
              <a:t>online course</a:t>
            </a:r>
            <a:endParaRPr dirty="0"/>
          </a:p>
        </p:txBody>
      </p:sp>
      <p:sp>
        <p:nvSpPr>
          <p:cNvPr id="114" name="Google Shape;114;p5"/>
          <p:cNvSpPr txBox="1">
            <a:spLocks noGrp="1"/>
          </p:cNvSpPr>
          <p:nvPr>
            <p:ph type="body" idx="1"/>
          </p:nvPr>
        </p:nvSpPr>
        <p:spPr>
          <a:xfrm>
            <a:off x="457200" y="1600200"/>
            <a:ext cx="8507288" cy="4525963"/>
          </a:xfrm>
          <a:prstGeom prst="rect">
            <a:avLst/>
          </a:prstGeom>
          <a:noFill/>
          <a:ln>
            <a:noFill/>
          </a:ln>
        </p:spPr>
        <p:txBody>
          <a:bodyPr spcFirstLastPara="1" wrap="square" lIns="91425" tIns="45700" rIns="91425" bIns="45700" anchor="t" anchorCtr="0">
            <a:normAutofit/>
          </a:bodyPr>
          <a:lstStyle/>
          <a:p>
            <a:pPr marL="0" lvl="0" indent="0" algn="l" rtl="0">
              <a:spcBef>
                <a:spcPts val="640"/>
              </a:spcBef>
              <a:spcAft>
                <a:spcPts val="0"/>
              </a:spcAft>
              <a:buClr>
                <a:schemeClr val="dk1"/>
              </a:buClr>
              <a:buSzPts val="3200"/>
              <a:buNone/>
            </a:pPr>
            <a:endParaRPr lang="en-US" dirty="0"/>
          </a:p>
          <a:p>
            <a:pPr marL="0" lvl="0" indent="0" algn="l" rtl="0">
              <a:spcBef>
                <a:spcPts val="640"/>
              </a:spcBef>
              <a:spcAft>
                <a:spcPts val="0"/>
              </a:spcAft>
              <a:buClr>
                <a:schemeClr val="dk1"/>
              </a:buClr>
              <a:buSzPts val="3200"/>
              <a:buNone/>
            </a:pPr>
            <a:r>
              <a:rPr lang="en-US" dirty="0">
                <a:hlinkClick r:id="rId3"/>
              </a:rPr>
              <a:t>https://courses.prometheus.org.ua/courses/IRF/DV101/2016_T3/about</a:t>
            </a:r>
            <a:r>
              <a:rPr lang="en-US" dirty="0"/>
              <a:t> </a:t>
            </a:r>
          </a:p>
          <a:p>
            <a:pPr marL="0" lvl="0" indent="0" algn="l" rtl="0">
              <a:spcBef>
                <a:spcPts val="640"/>
              </a:spcBef>
              <a:spcAft>
                <a:spcPts val="0"/>
              </a:spcAft>
              <a:buClr>
                <a:schemeClr val="dk1"/>
              </a:buClr>
              <a:buSzPts val="3200"/>
              <a:buNone/>
            </a:pPr>
            <a:endParaRPr dirty="0"/>
          </a:p>
          <a:p>
            <a:pPr marL="0" lvl="0" indent="0" algn="l" rtl="0">
              <a:spcBef>
                <a:spcPts val="640"/>
              </a:spcBef>
              <a:spcAft>
                <a:spcPts val="0"/>
              </a:spcAft>
              <a:buClr>
                <a:schemeClr val="dk1"/>
              </a:buClr>
              <a:buSzPts val="3200"/>
              <a:buNone/>
            </a:pPr>
            <a:r>
              <a:rPr lang="ru-RU" dirty="0">
                <a:hlinkClick r:id="rId4"/>
              </a:rPr>
              <a:t>https://www.coursera.org/learn/datavisualization</a:t>
            </a:r>
            <a:r>
              <a:rPr lang="en-US" dirty="0"/>
              <a:t> </a:t>
            </a:r>
            <a:endParaRPr dirty="0"/>
          </a:p>
          <a:p>
            <a:pPr marL="0" lvl="0" indent="0" algn="l" rtl="0">
              <a:spcBef>
                <a:spcPts val="640"/>
              </a:spcBef>
              <a:spcAft>
                <a:spcPts val="0"/>
              </a:spcAft>
              <a:buClr>
                <a:schemeClr val="dk1"/>
              </a:buClr>
              <a:buSzPts val="3200"/>
              <a:buNone/>
            </a:pPr>
            <a:endParaRPr dirty="0"/>
          </a:p>
          <a:p>
            <a:pPr marL="0" lvl="0" indent="0" algn="l" rtl="0">
              <a:spcBef>
                <a:spcPts val="640"/>
              </a:spcBef>
              <a:spcAft>
                <a:spcPts val="0"/>
              </a:spcAft>
              <a:buClr>
                <a:schemeClr val="dk1"/>
              </a:buClr>
              <a:buSzPts val="32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78EFC2-68AC-4DD6-A7F9-6C3CF6281722}"/>
              </a:ext>
            </a:extLst>
          </p:cNvPr>
          <p:cNvSpPr>
            <a:spLocks noGrp="1"/>
          </p:cNvSpPr>
          <p:nvPr>
            <p:ph type="title"/>
          </p:nvPr>
        </p:nvSpPr>
        <p:spPr/>
        <p:txBody>
          <a:bodyPr>
            <a:normAutofit fontScale="90000"/>
          </a:bodyPr>
          <a:lstStyle/>
          <a:p>
            <a:r>
              <a:rPr lang="en-US" b="0" i="0" dirty="0">
                <a:solidFill>
                  <a:srgbClr val="272C37"/>
                </a:solidFill>
                <a:effectLst/>
                <a:latin typeface="Roboto" panose="02000000000000000000" pitchFamily="2" charset="0"/>
              </a:rPr>
              <a:t>23 Best Data Visualization Tools for 2024</a:t>
            </a:r>
            <a:endParaRPr lang="en-US" dirty="0"/>
          </a:p>
        </p:txBody>
      </p:sp>
      <p:sp>
        <p:nvSpPr>
          <p:cNvPr id="3" name="Місце для тексту 2">
            <a:extLst>
              <a:ext uri="{FF2B5EF4-FFF2-40B4-BE49-F238E27FC236}">
                <a16:creationId xmlns:a16="http://schemas.microsoft.com/office/drawing/2014/main" id="{B0CC7CC0-08D7-47D1-A1E0-D9B5A80E91E1}"/>
              </a:ext>
            </a:extLst>
          </p:cNvPr>
          <p:cNvSpPr>
            <a:spLocks noGrp="1"/>
          </p:cNvSpPr>
          <p:nvPr>
            <p:ph type="body" idx="1"/>
          </p:nvPr>
        </p:nvSpPr>
        <p:spPr/>
        <p:txBody>
          <a:bodyPr>
            <a:normAutofit fontScale="92500" lnSpcReduction="20000"/>
          </a:bodyPr>
          <a:lstStyle/>
          <a:p>
            <a:r>
              <a:rPr lang="en-US" dirty="0">
                <a:hlinkClick r:id="rId3"/>
              </a:rPr>
              <a:t>https://www.simplilearn.com/data-visualization-tools-article</a:t>
            </a:r>
            <a:r>
              <a:rPr lang="en-US" dirty="0"/>
              <a:t> </a:t>
            </a:r>
          </a:p>
          <a:p>
            <a:endParaRPr lang="en-US" dirty="0"/>
          </a:p>
          <a:p>
            <a:endParaRPr lang="en-US" dirty="0"/>
          </a:p>
          <a:p>
            <a:endParaRPr lang="en-US" dirty="0"/>
          </a:p>
          <a:p>
            <a:endParaRPr lang="en-US" dirty="0"/>
          </a:p>
          <a:p>
            <a:endParaRPr lang="en-US" dirty="0"/>
          </a:p>
          <a:p>
            <a:endParaRPr lang="en-US" dirty="0"/>
          </a:p>
          <a:p>
            <a:r>
              <a:rPr lang="en-US" dirty="0">
                <a:hlinkClick r:id="rId4"/>
              </a:rPr>
              <a:t>https://www.youtube.com/watch?v=MiiANxRHSv4</a:t>
            </a:r>
            <a:r>
              <a:rPr lang="en-US" dirty="0"/>
              <a:t> </a:t>
            </a:r>
          </a:p>
        </p:txBody>
      </p:sp>
      <p:pic>
        <p:nvPicPr>
          <p:cNvPr id="4" name="Мультимедіа з Інтернету 3" title="Data Visualization Tutorial For Beginners | Big Data Analytics Tutorial | Simplilearn">
            <a:hlinkClick r:id="" action="ppaction://media"/>
            <a:extLst>
              <a:ext uri="{FF2B5EF4-FFF2-40B4-BE49-F238E27FC236}">
                <a16:creationId xmlns:a16="http://schemas.microsoft.com/office/drawing/2014/main" id="{D37CD10B-2250-47F4-AC1F-0B39C0BD9EE2}"/>
              </a:ext>
            </a:extLst>
          </p:cNvPr>
          <p:cNvPicPr>
            <a:picLocks noRot="1" noChangeAspect="1"/>
          </p:cNvPicPr>
          <p:nvPr>
            <a:videoFile r:link="rId1"/>
          </p:nvPr>
        </p:nvPicPr>
        <p:blipFill>
          <a:blip r:embed="rId5"/>
          <a:stretch>
            <a:fillRect/>
          </a:stretch>
        </p:blipFill>
        <p:spPr>
          <a:xfrm>
            <a:off x="3548743" y="2498380"/>
            <a:ext cx="3918857" cy="2214155"/>
          </a:xfrm>
          <a:prstGeom prst="rect">
            <a:avLst/>
          </a:prstGeom>
        </p:spPr>
      </p:pic>
    </p:spTree>
    <p:extLst>
      <p:ext uri="{BB962C8B-B14F-4D97-AF65-F5344CB8AC3E}">
        <p14:creationId xmlns:p14="http://schemas.microsoft.com/office/powerpoint/2010/main" val="34104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Visualization</a:t>
            </a:r>
            <a:endParaRPr/>
          </a:p>
        </p:txBody>
      </p:sp>
      <p:sp>
        <p:nvSpPr>
          <p:cNvPr id="120" name="Google Shape;120;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ru-RU"/>
              <a:t>Visualization is...</a:t>
            </a:r>
            <a:endParaRPr/>
          </a:p>
          <a:p>
            <a:pPr marL="342900" lvl="0" indent="-342900" algn="l" rtl="0">
              <a:spcBef>
                <a:spcPts val="640"/>
              </a:spcBef>
              <a:spcAft>
                <a:spcPts val="0"/>
              </a:spcAft>
              <a:buClr>
                <a:schemeClr val="dk1"/>
              </a:buClr>
              <a:buSzPts val="3200"/>
              <a:buChar char="•"/>
            </a:pPr>
            <a:r>
              <a:rPr lang="ru-RU"/>
              <a:t>a representation of a physical phenomenon or process in a form suitable for visual perception;</a:t>
            </a:r>
            <a:endParaRPr/>
          </a:p>
          <a:p>
            <a:pPr marL="342900" lvl="0" indent="-342900" algn="l" rtl="0">
              <a:spcBef>
                <a:spcPts val="640"/>
              </a:spcBef>
              <a:spcAft>
                <a:spcPts val="0"/>
              </a:spcAft>
              <a:buClr>
                <a:schemeClr val="dk1"/>
              </a:buClr>
              <a:buSzPts val="3200"/>
              <a:buChar char="•"/>
            </a:pPr>
            <a:r>
              <a:rPr lang="ru-RU"/>
              <a:t>the method of directed image evocation;</a:t>
            </a:r>
            <a:endParaRPr/>
          </a:p>
          <a:p>
            <a:pPr marL="342900" lvl="0" indent="-342900" algn="l" rtl="0">
              <a:spcBef>
                <a:spcPts val="640"/>
              </a:spcBef>
              <a:spcAft>
                <a:spcPts val="0"/>
              </a:spcAft>
              <a:buClr>
                <a:schemeClr val="dk1"/>
              </a:buClr>
              <a:buSzPts val="3200"/>
              <a:buChar char="•"/>
            </a:pPr>
            <a:r>
              <a:rPr lang="ru-RU"/>
              <a:t>creating a mental model of something.</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Levels of stoicism</a:t>
            </a:r>
            <a:endParaRPr/>
          </a:p>
        </p:txBody>
      </p:sp>
      <p:sp>
        <p:nvSpPr>
          <p:cNvPr id="126" name="Google Shape;126;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ru-RU"/>
              <a:t>Scientific/Statistical data visualization</a:t>
            </a:r>
            <a:endParaRPr/>
          </a:p>
          <a:p>
            <a:pPr marL="342900" lvl="0" indent="-342900" algn="l" rtl="0">
              <a:spcBef>
                <a:spcPts val="640"/>
              </a:spcBef>
              <a:spcAft>
                <a:spcPts val="0"/>
              </a:spcAft>
              <a:buClr>
                <a:schemeClr val="dk1"/>
              </a:buClr>
              <a:buSzPts val="3200"/>
              <a:buChar char="•"/>
            </a:pPr>
            <a:r>
              <a:rPr lang="ru-RU"/>
              <a:t>Business intelligence</a:t>
            </a:r>
            <a:endParaRPr/>
          </a:p>
          <a:p>
            <a:pPr marL="342900" lvl="0" indent="-342900" algn="l" rtl="0">
              <a:spcBef>
                <a:spcPts val="640"/>
              </a:spcBef>
              <a:spcAft>
                <a:spcPts val="0"/>
              </a:spcAft>
              <a:buClr>
                <a:schemeClr val="dk1"/>
              </a:buClr>
              <a:buSzPts val="3200"/>
              <a:buChar char="•"/>
            </a:pPr>
            <a:r>
              <a:rPr lang="ru-RU"/>
              <a:t>Data Visualization for Non-Expert Users (NEUVis: Visualization for Non-Expert Users)</a:t>
            </a:r>
            <a:endParaRPr/>
          </a:p>
          <a:p>
            <a:pPr marL="342900" lvl="0" indent="-342900" algn="l" rtl="0">
              <a:spcBef>
                <a:spcPts val="640"/>
              </a:spcBef>
              <a:spcAft>
                <a:spcPts val="0"/>
              </a:spcAft>
              <a:buClr>
                <a:schemeClr val="dk1"/>
              </a:buClr>
              <a:buSzPts val="3200"/>
              <a:buChar char="•"/>
            </a:pPr>
            <a:r>
              <a:rPr lang="ru-RU"/>
              <a:t>Infographics in Mass Media (Infographics, Data journalism)</a:t>
            </a:r>
            <a:endParaRPr/>
          </a:p>
          <a:p>
            <a:pPr marL="342900" lvl="0" indent="-342900" algn="l" rtl="0">
              <a:spcBef>
                <a:spcPts val="640"/>
              </a:spcBef>
              <a:spcAft>
                <a:spcPts val="0"/>
              </a:spcAft>
              <a:buClr>
                <a:schemeClr val="dk1"/>
              </a:buClr>
              <a:buSzPts val="3200"/>
              <a:buChar char="•"/>
            </a:pPr>
            <a:r>
              <a:rPr lang="ru-RU"/>
              <a:t>Chartjunk (graphic garbage)</a:t>
            </a: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cxnSp>
        <p:nvCxnSpPr>
          <p:cNvPr id="127" name="Google Shape;127;p7"/>
          <p:cNvCxnSpPr/>
          <p:nvPr/>
        </p:nvCxnSpPr>
        <p:spPr>
          <a:xfrm rot="10800000">
            <a:off x="8748464" y="1700808"/>
            <a:ext cx="0" cy="4104456"/>
          </a:xfrm>
          <a:prstGeom prst="straightConnector1">
            <a:avLst/>
          </a:prstGeom>
          <a:noFill/>
          <a:ln w="57150" cap="flat" cmpd="sng">
            <a:solidFill>
              <a:srgbClr val="4A7DBA"/>
            </a:solidFill>
            <a:prstDash val="solid"/>
            <a:round/>
            <a:headEnd type="none" w="sm" len="sm"/>
            <a:tailEnd type="stealth"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4000"/>
              <a:buFont typeface="Calibri"/>
              <a:buNone/>
            </a:pPr>
            <a:r>
              <a:rPr lang="ru-RU"/>
              <a:t>NUMERIC DATA VISUALIZATION</a:t>
            </a:r>
            <a:endParaRPr/>
          </a:p>
        </p:txBody>
      </p:sp>
      <p:sp>
        <p:nvSpPr>
          <p:cNvPr id="133" name="Google Shape;133;p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888888"/>
              </a:buClr>
              <a:buSzPts val="20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ru-RU"/>
              <a:t>Line Chart</a:t>
            </a:r>
            <a:endParaRPr/>
          </a:p>
        </p:txBody>
      </p:sp>
      <p:sp>
        <p:nvSpPr>
          <p:cNvPr id="139" name="Google Shape;139;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ru-RU"/>
              <a:t>The line chart is good in many cases</a:t>
            </a:r>
            <a:endParaRPr/>
          </a:p>
        </p:txBody>
      </p:sp>
      <p:pic>
        <p:nvPicPr>
          <p:cNvPr id="140" name="Google Shape;140;p9" descr="eMvuX0TAyxc0BgRacSJIW0oQ-SASQuwO1lGHbrpO"/>
          <p:cNvPicPr preferRelativeResize="0"/>
          <p:nvPr/>
        </p:nvPicPr>
        <p:blipFill rotWithShape="1">
          <a:blip r:embed="rId3">
            <a:alphaModFix/>
          </a:blip>
          <a:srcRect/>
          <a:stretch/>
        </p:blipFill>
        <p:spPr>
          <a:xfrm>
            <a:off x="683568" y="4316640"/>
            <a:ext cx="7933953" cy="1861406"/>
          </a:xfrm>
          <a:prstGeom prst="rect">
            <a:avLst/>
          </a:prstGeom>
          <a:noFill/>
          <a:ln>
            <a:noFill/>
          </a:ln>
        </p:spPr>
      </p:pic>
      <p:pic>
        <p:nvPicPr>
          <p:cNvPr id="141" name="Google Shape;141;p9" descr="https://netology.ru/ckfinder/userfiles/images/2(68).png"/>
          <p:cNvPicPr preferRelativeResize="0"/>
          <p:nvPr/>
        </p:nvPicPr>
        <p:blipFill rotWithShape="1">
          <a:blip r:embed="rId4">
            <a:alphaModFix/>
          </a:blip>
          <a:srcRect/>
          <a:stretch/>
        </p:blipFill>
        <p:spPr>
          <a:xfrm>
            <a:off x="3707904" y="2201905"/>
            <a:ext cx="5153050" cy="2258872"/>
          </a:xfrm>
          <a:prstGeom prst="rect">
            <a:avLst/>
          </a:prstGeom>
          <a:noFill/>
          <a:ln>
            <a:noFill/>
          </a:ln>
        </p:spPr>
      </p:pic>
    </p:spTree>
  </p:cSld>
  <p:clrMapOvr>
    <a:masterClrMapping/>
  </p:clrMapOvr>
</p:sld>
</file>

<file path=ppt/theme/theme1.xml><?xml version="1.0" encoding="utf-8"?>
<a:theme xmlns:a="http://schemas.openxmlformats.org/drawingml/2006/main"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1008</Words>
  <Application>Microsoft Office PowerPoint</Application>
  <PresentationFormat>Екран (4:3)</PresentationFormat>
  <Paragraphs>100</Paragraphs>
  <Slides>38</Slides>
  <Notes>36</Notes>
  <HiddenSlides>0</HiddenSlides>
  <MMClips>1</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38</vt:i4>
      </vt:variant>
    </vt:vector>
  </HeadingPairs>
  <TitlesOfParts>
    <vt:vector size="43" baseType="lpstr">
      <vt:lpstr>Arial</vt:lpstr>
      <vt:lpstr>Calibri</vt:lpstr>
      <vt:lpstr>Grenette</vt:lpstr>
      <vt:lpstr>Roboto</vt:lpstr>
      <vt:lpstr>Тема Office</vt:lpstr>
      <vt:lpstr>Data visualization</vt:lpstr>
      <vt:lpstr>Data visualization</vt:lpstr>
      <vt:lpstr>Course outline</vt:lpstr>
      <vt:lpstr>Recommended online course</vt:lpstr>
      <vt:lpstr>23 Best Data Visualization Tools for 2024</vt:lpstr>
      <vt:lpstr>Visualization</vt:lpstr>
      <vt:lpstr>Levels of stoicism</vt:lpstr>
      <vt:lpstr>NUMERIC DATA VISUALIZATION</vt:lpstr>
      <vt:lpstr>Line Chart</vt:lpstr>
      <vt:lpstr>Column Chart  (Column Chart)</vt:lpstr>
      <vt:lpstr>Bar Histograms (Bar Histograms)</vt:lpstr>
      <vt:lpstr>Bar chart vs. Bar chart</vt:lpstr>
      <vt:lpstr>Pie Charts</vt:lpstr>
      <vt:lpstr>Pie Charts</vt:lpstr>
      <vt:lpstr>Spaghetti Charts</vt:lpstr>
      <vt:lpstr>Geographic Chart  (Map Charts) </vt:lpstr>
      <vt:lpstr>Stream Graph (Stream Graph)</vt:lpstr>
      <vt:lpstr>Bubble Charts (Bubble Charts)</vt:lpstr>
      <vt:lpstr>Gantt chart</vt:lpstr>
      <vt:lpstr>Radiation diagram (Sunburts)</vt:lpstr>
      <vt:lpstr>Polar Clock</vt:lpstr>
      <vt:lpstr>Radar chart</vt:lpstr>
      <vt:lpstr>The tag cloud</vt:lpstr>
      <vt:lpstr>Heat map (heat map)</vt:lpstr>
      <vt:lpstr>TREES AND STRUCTURE DIAGRAMS </vt:lpstr>
      <vt:lpstr>tree</vt:lpstr>
      <vt:lpstr>MIND MAP mind map</vt:lpstr>
      <vt:lpstr>FORMALIZED STRUCTURAL DIAGRAMS</vt:lpstr>
      <vt:lpstr>VENN/EULER DIAGRAM</vt:lpstr>
      <vt:lpstr>flat tree (tree map)</vt:lpstr>
      <vt:lpstr>ChartJunk</vt:lpstr>
      <vt:lpstr>chartJunk</vt:lpstr>
      <vt:lpstr>chartJunk</vt:lpstr>
      <vt:lpstr>ChartJunk vs Data Visualization</vt:lpstr>
      <vt:lpstr>Scale</vt:lpstr>
      <vt:lpstr>Unsuccessful charts</vt:lpstr>
      <vt:lpstr>12 Python Data Visualization Libraries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alex</dc:creator>
  <cp:keywords>, docId:67BEB571C870A8323E44A51545172251</cp:keywords>
  <cp:lastModifiedBy>Oleksii Vodka / Олексій Олександрович Водка</cp:lastModifiedBy>
  <cp:revision>4</cp:revision>
  <dcterms:created xsi:type="dcterms:W3CDTF">2018-02-06T20:44:58Z</dcterms:created>
  <dcterms:modified xsi:type="dcterms:W3CDTF">2024-03-08T09:08:16Z</dcterms:modified>
</cp:coreProperties>
</file>