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51" r:id="rId2"/>
    <p:sldId id="352" r:id="rId3"/>
    <p:sldId id="321" r:id="rId4"/>
    <p:sldId id="322" r:id="rId5"/>
    <p:sldId id="323" r:id="rId6"/>
    <p:sldId id="324" r:id="rId7"/>
    <p:sldId id="325" r:id="rId8"/>
    <p:sldId id="326" r:id="rId9"/>
    <p:sldId id="319" r:id="rId10"/>
    <p:sldId id="267" r:id="rId11"/>
    <p:sldId id="268" r:id="rId12"/>
    <p:sldId id="269" r:id="rId13"/>
    <p:sldId id="270" r:id="rId14"/>
    <p:sldId id="327" r:id="rId15"/>
    <p:sldId id="32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8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Riemannian</a:t>
            </a:r>
            <a:r>
              <a:rPr lang="en-US" altLang="zh-TW" baseline="0" dirty="0"/>
              <a:t> manifold: real differential manifold</a:t>
            </a:r>
          </a:p>
          <a:p>
            <a:r>
              <a:rPr lang="en-US" altLang="zh-TW" baseline="0" dirty="0"/>
              <a:t>Pseudo-Riemannian manifold: generalized Riemannian manifold with positive definite metric tensor&lt;-</a:t>
            </a:r>
            <a:r>
              <a:rPr lang="zh-TW" altLang="en-US" baseline="0" dirty="0"/>
              <a:t>量測空間的距離及角度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等於幾個</a:t>
            </a:r>
            <a:r>
              <a:rPr lang="en-US" altLang="zh-TW" dirty="0"/>
              <a:t>m</a:t>
            </a:r>
            <a:r>
              <a:rPr lang="zh-TW" altLang="en-US" dirty="0"/>
              <a:t>個最小</a:t>
            </a:r>
            <a:r>
              <a:rPr lang="en-US" altLang="zh-TW" dirty="0" err="1"/>
              <a:t>eigenvalue</a:t>
            </a:r>
            <a:r>
              <a:rPr lang="zh-TW" altLang="en-US" dirty="0"/>
              <a:t>的</a:t>
            </a:r>
            <a:r>
              <a:rPr lang="en-US" altLang="zh-TW" dirty="0"/>
              <a:t>eigenvector</a:t>
            </a:r>
            <a:r>
              <a:rPr lang="zh-TW" altLang="en-US" dirty="0"/>
              <a:t>所組成的</a:t>
            </a:r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C1CA-6F38-41BD-BF42-5E8CDFF26A8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2814-39EB-4922-912D-25C8F49F8DD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‹№›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0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0FF801-F924-45B8-8CB5-152AF584E33B}" type="slidenum">
              <a:rPr lang="en-US" altLang="ru-RU"/>
              <a:pPr/>
              <a:t>‹№›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97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://www.cs.nyu.edu/~roweis/lle/papers/lleintro.pdf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dJgEwMin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tudelft.nl/19j49/t-SN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hinton/csc2535/lectur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anifo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hyperlink" Target="http://scikit-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lideshare.net/xuyangela" TargetMode="External"/><Relationship Id="rId4" Type="http://schemas.openxmlformats.org/officeDocument/2006/relationships/image" Target="../media/image7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samples available on:</a:t>
            </a:r>
          </a:p>
          <a:p>
            <a:r>
              <a:rPr lang="en-US" dirty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71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460"/>
            <a:ext cx="16833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5" y="1342791"/>
            <a:ext cx="64420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Mapp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0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</a:t>
            </a:r>
            <a:r>
              <a:rPr sz="4000" spc="-20" dirty="0"/>
              <a:t>A</a:t>
            </a:r>
            <a:r>
              <a:rPr sz="4000" spc="-25" dirty="0"/>
              <a:t>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80516"/>
            <a:ext cx="7812024" cy="492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95755"/>
            <a:ext cx="8028432" cy="513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3088" y="1062227"/>
            <a:ext cx="8538971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572" y="6234683"/>
            <a:ext cx="3560064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Isomap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endParaRPr lang="en-US" altLang="ru-RU" sz="2400"/>
          </a:p>
        </p:txBody>
      </p:sp>
      <p:graphicFrame>
        <p:nvGraphicFramePr>
          <p:cNvPr id="8218" name="Group 26"/>
          <p:cNvGraphicFramePr>
            <a:graphicFrameLocks noGrp="1"/>
          </p:cNvGraphicFramePr>
          <p:nvPr/>
        </p:nvGraphicFramePr>
        <p:xfrm>
          <a:off x="381000" y="1397000"/>
          <a:ext cx="8305800" cy="494792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neighborhood graph,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Euclidean distance between neighbors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shortest paths between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all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pairs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Compute matrix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={d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(i,j) = sequence of hops = approx geodesic dist.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O(dN</a:t>
                      </a:r>
                      <a:r>
                        <a:rPr kumimoji="0" lang="en-US" altLang="ru-R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Construct k-dimensional coordinate vectors</a:t>
                      </a:r>
                      <a:endParaRPr kumimoji="0" lang="en-US" altLang="ru-RU" sz="20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Apply MDS to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instead of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ru-RU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717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Summary on Isomap Algorithm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Advantages:</a:t>
            </a:r>
          </a:p>
          <a:p>
            <a:r>
              <a:rPr lang="en-US" altLang="ru-RU" sz="2400"/>
              <a:t>Nonlinear</a:t>
            </a:r>
          </a:p>
          <a:p>
            <a:r>
              <a:rPr lang="en-US" altLang="ru-RU" sz="2400"/>
              <a:t>Non-iterative</a:t>
            </a:r>
          </a:p>
          <a:p>
            <a:r>
              <a:rPr lang="en-US" altLang="ru-RU" sz="2400"/>
              <a:t>Globally optimal</a:t>
            </a:r>
          </a:p>
          <a:p>
            <a:r>
              <a:rPr lang="en-US" altLang="ru-RU" sz="2400"/>
              <a:t>Parameters: </a:t>
            </a:r>
            <a:r>
              <a:rPr lang="en-US" altLang="ru-RU" sz="2400" i="1"/>
              <a:t>k</a:t>
            </a:r>
            <a:r>
              <a:rPr lang="en-US" altLang="ru-RU" sz="2400"/>
              <a:t> or </a:t>
            </a:r>
            <a:r>
              <a:rPr lang="el-GR" altLang="ru-RU" sz="2400" i="1"/>
              <a:t>ε</a:t>
            </a:r>
            <a:r>
              <a:rPr lang="en-US" altLang="ru-RU" sz="2400"/>
              <a:t> (chosen fixed radius)</a:t>
            </a:r>
          </a:p>
          <a:p>
            <a:pPr>
              <a:buFontTx/>
              <a:buNone/>
            </a:pPr>
            <a:endParaRPr lang="en-US" altLang="ru-RU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ru-RU" sz="2400">
                <a:solidFill>
                  <a:schemeClr val="folHlink"/>
                </a:solidFill>
              </a:rPr>
              <a:t>Disadvantages:</a:t>
            </a:r>
          </a:p>
          <a:p>
            <a:r>
              <a:rPr lang="en-US" altLang="ru-RU" sz="2400"/>
              <a:t>Graph discreteness overestimates the geodesic distance</a:t>
            </a:r>
          </a:p>
          <a:p>
            <a:r>
              <a:rPr lang="en-US" altLang="ru-RU" sz="2400" i="1"/>
              <a:t>k</a:t>
            </a:r>
            <a:r>
              <a:rPr lang="en-US" altLang="ru-RU" sz="2400"/>
              <a:t> must be high to avoid “linear shortcuts” near regions of high surface curvature</a:t>
            </a:r>
            <a:endParaRPr lang="el-GR" altLang="ru-RU" sz="2400"/>
          </a:p>
        </p:txBody>
      </p:sp>
    </p:spTree>
    <p:extLst>
      <p:ext uri="{BB962C8B-B14F-4D97-AF65-F5344CB8AC3E}">
        <p14:creationId xmlns:p14="http://schemas.microsoft.com/office/powerpoint/2010/main" val="6976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4" y="408807"/>
            <a:ext cx="83864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Mani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ol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Gua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nt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1077"/>
            <a:ext cx="7590155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Isomap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ym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nl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ds.</a:t>
            </a:r>
            <a:endParaRPr sz="2000">
              <a:latin typeface="Calibri"/>
              <a:cs typeface="Calibri"/>
            </a:endParaRPr>
          </a:p>
          <a:p>
            <a:pPr marL="241300" marR="148590" indent="-228600">
              <a:lnSpc>
                <a:spcPts val="2160"/>
              </a:lnSpc>
              <a:spcBef>
                <a:spcPts val="1030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Lo</a:t>
            </a:r>
            <a:r>
              <a:rPr sz="4000" spc="-45" dirty="0"/>
              <a:t>c</a:t>
            </a:r>
            <a:r>
              <a:rPr sz="4000" spc="-15" dirty="0"/>
              <a:t>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5" dirty="0"/>
              <a:t>L</a:t>
            </a:r>
            <a:r>
              <a:rPr sz="4000" spc="-20" dirty="0"/>
              <a:t>inear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Embedding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523" y="1016508"/>
            <a:ext cx="5547360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923" y="2186939"/>
            <a:ext cx="264871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" y="4178808"/>
            <a:ext cx="2552700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So</a:t>
            </a:r>
            <a:r>
              <a:rPr sz="4000" spc="-5" dirty="0"/>
              <a:t>l</a:t>
            </a:r>
            <a:r>
              <a:rPr sz="4000" spc="-20" dirty="0"/>
              <a:t>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86127"/>
            <a:ext cx="458419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2293620"/>
            <a:ext cx="2118360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1415795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4338828"/>
            <a:ext cx="3241548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4956047"/>
            <a:ext cx="94945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5582411"/>
            <a:ext cx="1293876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5491" y="4390644"/>
            <a:ext cx="143713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6313932"/>
            <a:ext cx="2019300" cy="373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90992"/>
            <a:ext cx="2649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86" y="3826002"/>
            <a:ext cx="8514715" cy="39370"/>
          </a:xfrm>
          <a:custGeom>
            <a:avLst/>
            <a:gdLst/>
            <a:ahLst/>
            <a:cxnLst/>
            <a:rect l="l" t="t" r="r" b="b"/>
            <a:pathLst>
              <a:path w="8514715" h="39370">
                <a:moveTo>
                  <a:pt x="0" y="39374"/>
                </a:moveTo>
                <a:lnTo>
                  <a:pt x="8514709" y="0"/>
                </a:lnTo>
              </a:path>
            </a:pathLst>
          </a:custGeom>
          <a:ln w="38099">
            <a:solidFill>
              <a:srgbClr val="1D997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13" y="1006597"/>
            <a:ext cx="52374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>
              <a:lnSpc>
                <a:spcPts val="385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://</a:t>
            </a:r>
            <a:r>
              <a:rPr sz="1800" spc="-10" dirty="0">
                <a:latin typeface="Calibri"/>
                <a:cs typeface="Calibri"/>
                <a:hlinkClick r:id="rId11"/>
              </a:rPr>
              <a:t>ww</a:t>
            </a:r>
            <a:r>
              <a:rPr sz="1800" spc="-140" dirty="0">
                <a:latin typeface="Calibri"/>
                <a:cs typeface="Calibri"/>
                <a:hlinkClick r:id="rId11"/>
              </a:rPr>
              <a:t>w</a:t>
            </a:r>
            <a:r>
              <a:rPr sz="1800" spc="-5" dirty="0">
                <a:latin typeface="Calibri"/>
                <a:cs typeface="Calibri"/>
                <a:hlinkClick r:id="rId11"/>
              </a:rPr>
              <a:t>.c</a:t>
            </a:r>
            <a:r>
              <a:rPr sz="1800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-30" dirty="0">
                <a:latin typeface="Calibri"/>
                <a:cs typeface="Calibri"/>
                <a:hlinkClick r:id="rId11"/>
              </a:rPr>
              <a:t>n</a:t>
            </a:r>
            <a:r>
              <a:rPr sz="1800" dirty="0">
                <a:latin typeface="Calibri"/>
                <a:cs typeface="Calibri"/>
                <a:hlinkClick r:id="rId11"/>
              </a:rPr>
              <a:t>y</a:t>
            </a:r>
            <a:r>
              <a:rPr sz="1800" spc="5" dirty="0">
                <a:latin typeface="Calibri"/>
                <a:cs typeface="Calibri"/>
                <a:hlinkClick r:id="rId11"/>
              </a:rPr>
              <a:t>u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5" dirty="0">
                <a:latin typeface="Calibri"/>
                <a:cs typeface="Calibri"/>
                <a:hlinkClick r:id="rId11"/>
              </a:rPr>
              <a:t>e</a:t>
            </a:r>
            <a:r>
              <a:rPr sz="1800" dirty="0">
                <a:latin typeface="Calibri"/>
                <a:cs typeface="Calibri"/>
                <a:hlinkClick r:id="rId11"/>
              </a:rPr>
              <a:t>du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~</a:t>
            </a:r>
            <a:r>
              <a:rPr sz="1800" spc="-35" dirty="0">
                <a:latin typeface="Calibri"/>
                <a:cs typeface="Calibri"/>
                <a:hlinkClick r:id="rId11"/>
              </a:rPr>
              <a:t>r</a:t>
            </a:r>
            <a:r>
              <a:rPr sz="1800" spc="-15" dirty="0">
                <a:latin typeface="Calibri"/>
                <a:cs typeface="Calibri"/>
                <a:hlinkClick r:id="rId11"/>
              </a:rPr>
              <a:t>o</a:t>
            </a:r>
            <a:r>
              <a:rPr sz="1800" spc="-30" dirty="0">
                <a:latin typeface="Calibri"/>
                <a:cs typeface="Calibri"/>
                <a:hlinkClick r:id="rId11"/>
              </a:rPr>
              <a:t>w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a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0" dirty="0">
                <a:latin typeface="Calibri"/>
                <a:cs typeface="Calibri"/>
                <a:hlinkClick r:id="rId11"/>
              </a:rPr>
              <a:t>r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-10" dirty="0">
                <a:latin typeface="Calibri"/>
                <a:cs typeface="Calibri"/>
                <a:hlinkClick r:id="rId11"/>
              </a:rPr>
              <a:t>nt</a:t>
            </a:r>
            <a:r>
              <a:rPr sz="1800" spc="-40" dirty="0">
                <a:latin typeface="Calibri"/>
                <a:cs typeface="Calibri"/>
                <a:hlinkClick r:id="rId11"/>
              </a:rPr>
              <a:t>r</a:t>
            </a:r>
            <a:r>
              <a:rPr sz="1800" spc="-5" dirty="0">
                <a:latin typeface="Calibri"/>
                <a:cs typeface="Calibri"/>
                <a:hlinkClick r:id="rId11"/>
              </a:rPr>
              <a:t>o.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df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0">
              <a:latin typeface="Times New Roman"/>
              <a:cs typeface="Times New Roman"/>
            </a:endParaRPr>
          </a:p>
          <a:p>
            <a:pPr marL="22669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53" y="6361429"/>
            <a:ext cx="3576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0" y="3977265"/>
            <a:ext cx="3107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46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556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755" y="914400"/>
            <a:ext cx="6946392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785615"/>
            <a:ext cx="2778252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811" y="3860291"/>
            <a:ext cx="2574036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3942588"/>
            <a:ext cx="2502407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00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9B8AEC-CEA4-4A1A-9790-6A13B20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C1E4-9FFC-44C0-9689-76C86B3A9246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9EA87C-2A33-42B4-B04F-A613D295A0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529638" cy="593725"/>
          </a:xfrm>
        </p:spPr>
        <p:txBody>
          <a:bodyPr>
            <a:normAutofit/>
          </a:bodyPr>
          <a:lstStyle/>
          <a:p>
            <a:r>
              <a:rPr lang="en-GB" sz="1800" b="1" dirty="0"/>
              <a:t>Realisation of the course</a:t>
            </a:r>
            <a:endParaRPr lang="de-DE" sz="1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5E25CE-C8AC-4424-BA8F-A0183791E9A0}"/>
              </a:ext>
            </a:extLst>
          </p:cNvPr>
          <p:cNvSpPr/>
          <p:nvPr/>
        </p:nvSpPr>
        <p:spPr>
          <a:xfrm>
            <a:off x="492769" y="1631774"/>
            <a:ext cx="815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course has been developed within the framework of the project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“Mechanics digital" by the German Academic Exchange Service (DAAD) under funding program “Ukraine digital: Ensuring academic success in times of crisis (2022)"</a:t>
            </a: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has been developed in collaboration with our colleagues from the</a:t>
            </a: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Otto-von-Guericke-University Magdeburg in Germany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the DAAD for their financial and logistical support</a:t>
            </a:r>
            <a:endParaRPr lang="de-D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914400"/>
            <a:ext cx="7467600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" y="3747515"/>
            <a:ext cx="2839212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3747515"/>
            <a:ext cx="26532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2596" y="3747515"/>
            <a:ext cx="2526791" cy="237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855" y="94488"/>
            <a:ext cx="2142744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1726692"/>
            <a:ext cx="217170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923" y="1754123"/>
            <a:ext cx="1999488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9" y="1851660"/>
            <a:ext cx="2029968" cy="1735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3500628"/>
            <a:ext cx="1994915" cy="1580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081014"/>
            <a:ext cx="2010156" cy="1723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711" y="5052059"/>
            <a:ext cx="1790700" cy="1781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919470"/>
            <a:ext cx="2048255" cy="1824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9708" y="475355"/>
            <a:ext cx="47186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PCA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vs.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ISO</a:t>
            </a:r>
            <a:r>
              <a:rPr sz="4000" b="0" spc="-30" dirty="0">
                <a:latin typeface="Calibri Light"/>
                <a:cs typeface="Calibri Light"/>
              </a:rPr>
              <a:t>MAP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v</a:t>
            </a:r>
            <a:r>
              <a:rPr sz="4000" b="0" spc="-15" dirty="0">
                <a:latin typeface="Calibri Light"/>
                <a:cs typeface="Calibri Light"/>
              </a:rPr>
              <a:t>s.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05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Des</a:t>
            </a:r>
            <a:r>
              <a:rPr sz="4000" spc="-5" dirty="0"/>
              <a:t>i</a:t>
            </a:r>
            <a:r>
              <a:rPr sz="4000" spc="-20" dirty="0"/>
              <a:t>gning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75" dirty="0"/>
              <a:t>y</a:t>
            </a:r>
            <a:r>
              <a:rPr sz="4000" spc="-30" dirty="0"/>
              <a:t>ou</a:t>
            </a:r>
            <a:r>
              <a:rPr sz="4000" spc="-15" dirty="0"/>
              <a:t>r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5" dirty="0"/>
              <a:t>o</a:t>
            </a:r>
            <a:r>
              <a:rPr sz="4000" spc="-25" dirty="0"/>
              <a:t>wn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20" dirty="0"/>
              <a:t>dimension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0" dirty="0"/>
              <a:t>n!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6271"/>
            <a:ext cx="7411084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ensi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Geodes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02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</a:t>
            </a:r>
            <a:r>
              <a:rPr lang="en-US" dirty="0" err="1"/>
              <a:t>eigenmaps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2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Laplace operator is a second order differential operator in the </a:t>
            </a:r>
            <a:r>
              <a:rPr lang="en-US" i="1" dirty="0"/>
              <a:t>n</a:t>
            </a:r>
            <a:r>
              <a:rPr lang="en-US" dirty="0"/>
              <a:t>-dimensional Euclidean space:</a:t>
            </a:r>
          </a:p>
          <a:p>
            <a:endParaRPr lang="en-US" altLang="zh-TW" dirty="0"/>
          </a:p>
          <a:p>
            <a:r>
              <a:rPr lang="en-US" altLang="zh-TW" dirty="0"/>
              <a:t>Laplace Beltrami operator:</a:t>
            </a:r>
          </a:p>
          <a:p>
            <a:pPr>
              <a:buNone/>
            </a:pPr>
            <a:r>
              <a:rPr lang="en-US" altLang="zh-TW" dirty="0"/>
              <a:t> 	</a:t>
            </a:r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can be extended to functions defined on surfaces, or more generally, on Riemannian and pseudo-Riemannian manifolds.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00160"/>
              </p:ext>
            </p:extLst>
          </p:nvPr>
        </p:nvGraphicFramePr>
        <p:xfrm>
          <a:off x="4860032" y="2564904"/>
          <a:ext cx="1979624" cy="122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736560" imgH="457200" progId="Equation.DSMT4">
                  <p:embed/>
                </p:oleObj>
              </mc:Choice>
              <mc:Fallback>
                <p:oleObj name="Equation" r:id="rId4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64904"/>
                        <a:ext cx="1979624" cy="1228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Beltrami Operator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justify that the </a:t>
            </a:r>
            <a:r>
              <a:rPr lang="en-US" altLang="zh-TW" dirty="0" err="1"/>
              <a:t>eigenfunctions</a:t>
            </a:r>
            <a:r>
              <a:rPr lang="en-US" altLang="zh-TW" dirty="0"/>
              <a:t> of the Laplace Beltrami operator have properties desirable for embedding…</a:t>
            </a:r>
          </a:p>
          <a:p>
            <a:pPr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 descr="g%20(35)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G(V,E) be a undirected graph without graph loops. The </a:t>
            </a:r>
            <a:r>
              <a:rPr lang="en-US" altLang="zh-TW" dirty="0" err="1"/>
              <a:t>Laplacian</a:t>
            </a:r>
            <a:r>
              <a:rPr lang="en-US" altLang="zh-TW" dirty="0"/>
              <a:t> of the graph is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			      </a:t>
            </a:r>
            <a:r>
              <a:rPr lang="en-US" altLang="zh-TW" dirty="0" err="1">
                <a:latin typeface="Baskerville Old Face" pitchFamily="18" charset="0"/>
              </a:rPr>
              <a:t>d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  if 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=j  (degree of node </a:t>
            </a:r>
            <a:r>
              <a:rPr lang="en-US" altLang="zh-TW" dirty="0" err="1">
                <a:latin typeface="Baskerville Old Face" pitchFamily="18" charset="0"/>
              </a:rPr>
              <a:t>i</a:t>
            </a:r>
            <a:r>
              <a:rPr lang="en-US" altLang="zh-TW" dirty="0">
                <a:latin typeface="Baskerville Old Face" pitchFamily="18" charset="0"/>
              </a:rPr>
              <a:t>)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</a:t>
            </a:r>
            <a:r>
              <a:rPr lang="en-US" altLang="zh-TW" dirty="0" err="1">
                <a:latin typeface="Baskerville Old Face" pitchFamily="18" charset="0"/>
              </a:rPr>
              <a:t>L</a:t>
            </a:r>
            <a:r>
              <a:rPr lang="en-US" altLang="zh-TW" baseline="-25000" dirty="0" err="1">
                <a:latin typeface="Baskerville Old Face" pitchFamily="18" charset="0"/>
              </a:rPr>
              <a:t>ij</a:t>
            </a:r>
            <a:r>
              <a:rPr lang="en-US" altLang="zh-TW" dirty="0">
                <a:latin typeface="Baskerville Old Face" pitchFamily="18" charset="0"/>
              </a:rPr>
              <a:t> =    -1   if  </a:t>
            </a:r>
            <a:r>
              <a:rPr lang="en-US" altLang="zh-TW" dirty="0" err="1">
                <a:latin typeface="Baskerville Old Face" pitchFamily="18" charset="0"/>
              </a:rPr>
              <a:t>i≠j</a:t>
            </a:r>
            <a:r>
              <a:rPr lang="en-US" altLang="zh-TW" dirty="0">
                <a:latin typeface="Baskerville Old Face" pitchFamily="18" charset="0"/>
              </a:rPr>
              <a:t> and (</a:t>
            </a:r>
            <a:r>
              <a:rPr lang="en-US" altLang="zh-TW" dirty="0" err="1">
                <a:latin typeface="Baskerville Old Face" pitchFamily="18" charset="0"/>
              </a:rPr>
              <a:t>i,j</a:t>
            </a:r>
            <a:r>
              <a:rPr lang="en-US" altLang="zh-TW" dirty="0">
                <a:latin typeface="Baskerville Old Face" pitchFamily="18" charset="0"/>
              </a:rPr>
              <a:t>) belongs to E</a:t>
            </a:r>
          </a:p>
          <a:p>
            <a:pPr>
              <a:buNone/>
            </a:pPr>
            <a:r>
              <a:rPr lang="en-US" altLang="zh-TW" dirty="0">
                <a:latin typeface="Baskerville Old Face" pitchFamily="18" charset="0"/>
              </a:rPr>
              <a:t>                         0   otherwise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2714612" y="3286124"/>
            <a:ext cx="142876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7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Lapalcian</a:t>
            </a:r>
            <a:r>
              <a:rPr lang="en-US" altLang="zh-TW" dirty="0"/>
              <a:t> of  a Graph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43372" y="1571612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571868" y="2143116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14810" y="2714620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86314" y="2071678"/>
            <a:ext cx="428628" cy="428628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>
            <a:stCxn id="7" idx="4"/>
            <a:endCxn id="9" idx="0"/>
          </p:cNvCxnSpPr>
          <p:nvPr/>
        </p:nvCxnSpPr>
        <p:spPr>
          <a:xfrm rot="16200000" flipH="1">
            <a:off x="4036215" y="2321711"/>
            <a:ext cx="714380" cy="7143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4509229" y="1857364"/>
            <a:ext cx="339856" cy="27708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4"/>
          </p:cNvCxnSpPr>
          <p:nvPr/>
        </p:nvCxnSpPr>
        <p:spPr>
          <a:xfrm rot="16200000" flipH="1">
            <a:off x="3857620" y="2500306"/>
            <a:ext cx="285752" cy="42862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7"/>
            <a:endCxn id="7" idx="3"/>
          </p:cNvCxnSpPr>
          <p:nvPr/>
        </p:nvCxnSpPr>
        <p:spPr>
          <a:xfrm rot="5400000" flipH="1" flipV="1">
            <a:off x="3937725" y="1937469"/>
            <a:ext cx="268418" cy="26841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內容版面配置區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37842"/>
              </p:ext>
            </p:extLst>
          </p:nvPr>
        </p:nvGraphicFramePr>
        <p:xfrm>
          <a:off x="1071538" y="3286124"/>
          <a:ext cx="7431396" cy="195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3466800" imgH="914400" progId="Equation.DSMT4">
                  <p:embed/>
                </p:oleObj>
              </mc:Choice>
              <mc:Fallback>
                <p:oleObj name="Equation" r:id="rId3" imgW="3466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86124"/>
                        <a:ext cx="7431396" cy="1958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弧 31"/>
          <p:cNvSpPr/>
          <p:nvPr/>
        </p:nvSpPr>
        <p:spPr>
          <a:xfrm rot="16200000">
            <a:off x="5143504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大括弧 32"/>
          <p:cNvSpPr/>
          <p:nvPr/>
        </p:nvSpPr>
        <p:spPr>
          <a:xfrm rot="16200000">
            <a:off x="7322363" y="4607728"/>
            <a:ext cx="392909" cy="1750231"/>
          </a:xfrm>
          <a:prstGeom prst="leftBrace">
            <a:avLst>
              <a:gd name="adj1" fmla="val 27203"/>
              <a:gd name="adj2" fmla="val 50000"/>
            </a:avLst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72066" y="564357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29388" y="5626894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W(weight matrix)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93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8432" y="3178124"/>
            <a:ext cx="7992888" cy="36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that                      , and M is a manifold embedded in </a:t>
            </a:r>
            <a:r>
              <a:rPr lang="en-US" altLang="zh-TW" dirty="0" err="1"/>
              <a:t>R</a:t>
            </a:r>
            <a:r>
              <a:rPr lang="en-US" altLang="zh-TW" i="1" baseline="30000" dirty="0" err="1">
                <a:latin typeface="Monotype Corsiva" pitchFamily="66" charset="0"/>
              </a:rPr>
              <a:t>l</a:t>
            </a:r>
            <a:r>
              <a:rPr lang="en-US" altLang="zh-TW" dirty="0"/>
              <a:t>. Find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,..,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 in </a:t>
            </a:r>
            <a:r>
              <a:rPr lang="en-US" altLang="zh-TW" dirty="0" err="1"/>
              <a:t>R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 such that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 represents 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(</a:t>
            </a:r>
            <a:r>
              <a:rPr lang="en-US" altLang="zh-TW" i="1" dirty="0"/>
              <a:t>m</a:t>
            </a:r>
            <a:r>
              <a:rPr lang="en-US" altLang="zh-TW" dirty="0"/>
              <a:t>&lt;&lt;</a:t>
            </a:r>
            <a:r>
              <a:rPr lang="en-US" altLang="zh-TW" i="1" dirty="0">
                <a:latin typeface="Monotype Corsiva" pitchFamily="66" charset="0"/>
              </a:rPr>
              <a:t>l </a:t>
            </a:r>
            <a:r>
              <a:rPr lang="en-US" altLang="zh-TW" dirty="0"/>
              <a:t>)</a:t>
            </a:r>
          </a:p>
          <a:p>
            <a:pPr>
              <a:buNone/>
            </a:pPr>
            <a:endParaRPr lang="en-US" altLang="zh-TW" baseline="-25000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286125" y="1627188"/>
          <a:ext cx="2343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627188"/>
                        <a:ext cx="2343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橢圓 26"/>
          <p:cNvSpPr/>
          <p:nvPr/>
        </p:nvSpPr>
        <p:spPr>
          <a:xfrm>
            <a:off x="4286248" y="571501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橢圓 28"/>
          <p:cNvSpPr/>
          <p:nvPr/>
        </p:nvSpPr>
        <p:spPr>
          <a:xfrm>
            <a:off x="3929058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3" name="橢圓 32"/>
          <p:cNvSpPr/>
          <p:nvPr/>
        </p:nvSpPr>
        <p:spPr>
          <a:xfrm>
            <a:off x="5357818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42912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43504" y="528638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072198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929058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286512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72198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857884" y="435769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857620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071934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857752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714744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143372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72000" y="564357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86446" y="485776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500694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6143636" y="442913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429388" y="350043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557213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1435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786314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rot="5400000" flipH="1" flipV="1">
            <a:off x="999306" y="4928404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428860" y="6357958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428860" y="5929330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4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95536" y="2928934"/>
            <a:ext cx="8280920" cy="392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the adjacency graph to approximate the manifold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928794" y="542926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1571604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000364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00232" y="521495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6050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71474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71604" y="478632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29058" y="392906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14744" y="385762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500430" y="407194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00166" y="450057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714480" y="507207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500298" y="5143512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28728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785918" y="421481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14546" y="535782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428992" y="4572008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43240" y="471488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786182" y="4143380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214678" y="428625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071934" y="357187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14612" y="464344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571736" y="5000636"/>
            <a:ext cx="142876" cy="1428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rot="5400000" flipH="1" flipV="1">
            <a:off x="-642180" y="4642652"/>
            <a:ext cx="2857520" cy="158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5786" y="6072206"/>
            <a:ext cx="1285884" cy="500042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85786" y="5643578"/>
            <a:ext cx="785818" cy="428628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4" idx="3"/>
            <a:endCxn id="26" idx="0"/>
          </p:cNvCxnSpPr>
          <p:nvPr/>
        </p:nvCxnSpPr>
        <p:spPr>
          <a:xfrm rot="16200000" flipH="1">
            <a:off x="4036215" y="3464719"/>
            <a:ext cx="163800" cy="505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4" idx="3"/>
            <a:endCxn id="10" idx="7"/>
          </p:cNvCxnSpPr>
          <p:nvPr/>
        </p:nvCxnSpPr>
        <p:spPr>
          <a:xfrm rot="5400000">
            <a:off x="3872415" y="3372357"/>
            <a:ext cx="184724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14810" y="2928934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42" name="直線接點 41"/>
          <p:cNvCxnSpPr>
            <a:stCxn id="24" idx="3"/>
            <a:endCxn id="13" idx="7"/>
          </p:cNvCxnSpPr>
          <p:nvPr/>
        </p:nvCxnSpPr>
        <p:spPr>
          <a:xfrm rot="5400000">
            <a:off x="3729539" y="3515233"/>
            <a:ext cx="470476" cy="2561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428992" y="328612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143372" y="3500438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58" name="橢圓 57"/>
          <p:cNvSpPr/>
          <p:nvPr/>
        </p:nvSpPr>
        <p:spPr>
          <a:xfrm>
            <a:off x="4071934" y="3286124"/>
            <a:ext cx="142876" cy="1428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3428992" y="3643314"/>
            <a:ext cx="49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cxnSp>
        <p:nvCxnSpPr>
          <p:cNvPr id="60" name="直線接點 59"/>
          <p:cNvCxnSpPr>
            <a:stCxn id="57" idx="1"/>
            <a:endCxn id="12" idx="7"/>
          </p:cNvCxnSpPr>
          <p:nvPr/>
        </p:nvCxnSpPr>
        <p:spPr>
          <a:xfrm rot="10800000" flipV="1">
            <a:off x="4051010" y="3700492"/>
            <a:ext cx="92362" cy="2494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26" idx="2"/>
          </p:cNvCxnSpPr>
          <p:nvPr/>
        </p:nvCxnSpPr>
        <p:spPr>
          <a:xfrm rot="10800000">
            <a:off x="3857620" y="3643314"/>
            <a:ext cx="214314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58" idx="3"/>
          </p:cNvCxnSpPr>
          <p:nvPr/>
        </p:nvCxnSpPr>
        <p:spPr>
          <a:xfrm rot="16200000" flipV="1">
            <a:off x="4036215" y="3464719"/>
            <a:ext cx="163800" cy="5051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000496" y="47863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 =</a:t>
            </a:r>
            <a:endParaRPr lang="zh-TW" altLang="en-US" sz="2400" dirty="0"/>
          </a:p>
        </p:txBody>
      </p:sp>
      <p:sp>
        <p:nvSpPr>
          <p:cNvPr id="75" name="左中括弧 74"/>
          <p:cNvSpPr/>
          <p:nvPr/>
        </p:nvSpPr>
        <p:spPr>
          <a:xfrm>
            <a:off x="4786314" y="3929066"/>
            <a:ext cx="142876" cy="2214578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85775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786314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786314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86314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786314" y="532478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14942" y="378619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214942" y="414338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3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214942" y="453897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214942" y="492919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214942" y="525335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214942" y="5681979"/>
            <a:ext cx="571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 </a:t>
            </a:r>
            <a:r>
              <a:rPr lang="en-US" altLang="zh-TW" sz="2400" dirty="0"/>
              <a:t>0</a:t>
            </a:r>
          </a:p>
          <a:p>
            <a:r>
              <a:rPr lang="en-US" altLang="zh-TW" sz="2400" b="1" dirty="0"/>
              <a:t>︰</a:t>
            </a:r>
            <a:endParaRPr lang="zh-TW" altLang="en-US" sz="2400" b="1" dirty="0"/>
          </a:p>
          <a:p>
            <a:endParaRPr lang="zh-TW" altLang="en-US" sz="2400" b="1" dirty="0"/>
          </a:p>
          <a:p>
            <a:endParaRPr lang="zh-TW" altLang="en-US" sz="2400" b="1" dirty="0"/>
          </a:p>
        </p:txBody>
      </p:sp>
      <p:sp>
        <p:nvSpPr>
          <p:cNvPr id="88" name="左中括弧 87"/>
          <p:cNvSpPr/>
          <p:nvPr/>
        </p:nvSpPr>
        <p:spPr>
          <a:xfrm rot="10800000">
            <a:off x="7072330" y="3857628"/>
            <a:ext cx="142876" cy="2286016"/>
          </a:xfrm>
          <a:prstGeom prst="leftBracket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7358082" y="478632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=D-W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86314" y="571501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︰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0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  <p:bldP spid="57" grpId="0"/>
      <p:bldP spid="58" grpId="0" animBg="1"/>
      <p:bldP spid="59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6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variations for W (weight matrix)</a:t>
            </a:r>
          </a:p>
          <a:p>
            <a:pPr>
              <a:buNone/>
            </a:pPr>
            <a:r>
              <a:rPr lang="en-US" altLang="zh-TW" dirty="0"/>
              <a:t>    - simple-minded (1 if connected, 0 </a:t>
            </a:r>
            <a:r>
              <a:rPr lang="en-US" altLang="zh-TW" dirty="0" err="1"/>
              <a:t>o.w</a:t>
            </a:r>
            <a:r>
              <a:rPr lang="en-US" altLang="zh-TW" dirty="0"/>
              <a:t>.)</a:t>
            </a:r>
          </a:p>
          <a:p>
            <a:pPr>
              <a:buNone/>
            </a:pPr>
            <a:r>
              <a:rPr lang="en-US" altLang="zh-TW" dirty="0"/>
              <a:t>    - heat kernel (t is real)</a:t>
            </a:r>
          </a:p>
          <a:p>
            <a:pPr>
              <a:buNone/>
            </a:pPr>
            <a:r>
              <a:rPr lang="en-US" altLang="zh-TW" dirty="0"/>
              <a:t>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0008"/>
              </p:ext>
            </p:extLst>
          </p:nvPr>
        </p:nvGraphicFramePr>
        <p:xfrm>
          <a:off x="3500430" y="3286124"/>
          <a:ext cx="3143272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286124"/>
                        <a:ext cx="3143272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1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altLang="zh-TW" dirty="0"/>
              <a:t>Consider the problem of mapping the graph G to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line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so that connected points stay as close together as possible</a:t>
            </a:r>
          </a:p>
          <a:p>
            <a:r>
              <a:rPr lang="en-US" altLang="zh-TW" dirty="0"/>
              <a:t>To choose a good “map”, we have to minimize the objective function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ij</a:t>
            </a:r>
            <a:r>
              <a:rPr lang="en-US" altLang="zh-TW" dirty="0"/>
              <a:t> , (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-y</a:t>
            </a:r>
            <a:r>
              <a:rPr lang="en-US" altLang="zh-TW" baseline="-25000" dirty="0" err="1"/>
              <a:t>j</a:t>
            </a:r>
            <a:r>
              <a:rPr lang="en-US" altLang="zh-TW" dirty="0"/>
              <a:t>)  </a:t>
            </a:r>
          </a:p>
          <a:p>
            <a:pPr>
              <a:buNone/>
            </a:pPr>
            <a:r>
              <a:rPr lang="en-US" altLang="zh-TW" dirty="0"/>
              <a:t>                                   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 where </a:t>
            </a:r>
            <a:r>
              <a:rPr lang="en-US" altLang="zh-TW" b="1" u="dbl" dirty="0"/>
              <a:t>y</a:t>
            </a:r>
            <a:r>
              <a:rPr lang="en-US" altLang="zh-TW" dirty="0"/>
              <a:t> = [y</a:t>
            </a:r>
            <a:r>
              <a:rPr lang="en-US" altLang="zh-TW" baseline="-25000" dirty="0"/>
              <a:t>1</a:t>
            </a:r>
            <a:r>
              <a:rPr lang="en-US" altLang="zh-TW" dirty="0"/>
              <a:t> …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/>
              <a:t>]</a:t>
            </a:r>
            <a:r>
              <a:rPr lang="en-US" altLang="zh-TW" baseline="30000" dirty="0"/>
              <a:t>T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77692"/>
              </p:ext>
            </p:extLst>
          </p:nvPr>
        </p:nvGraphicFramePr>
        <p:xfrm>
          <a:off x="349461" y="4237570"/>
          <a:ext cx="29289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977760" imgH="355320" progId="Equation.DSMT4">
                  <p:embed/>
                </p:oleObj>
              </mc:Choice>
              <mc:Fallback>
                <p:oleObj name="Equation" r:id="rId3" imgW="977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61" y="4237570"/>
                        <a:ext cx="29289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457014" y="4309008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rot="16200000" flipV="1">
            <a:off x="4750595" y="4321976"/>
            <a:ext cx="357984" cy="794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5965439" y="4393014"/>
            <a:ext cx="356394" cy="1"/>
          </a:xfrm>
          <a:prstGeom prst="straightConnector1">
            <a:avLst/>
          </a:prstGeom>
          <a:ln w="28575">
            <a:solidFill>
              <a:schemeClr val="bg2">
                <a:lumMod val="25000"/>
                <a:lumOff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右箭號 29"/>
          <p:cNvSpPr/>
          <p:nvPr/>
        </p:nvSpPr>
        <p:spPr>
          <a:xfrm>
            <a:off x="3347864" y="5013176"/>
            <a:ext cx="357190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0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Therefore, this problem reduces to find               </a:t>
            </a:r>
            <a:r>
              <a:rPr lang="en-US" altLang="zh-TW" dirty="0" err="1"/>
              <a:t>argmin</a:t>
            </a:r>
            <a:r>
              <a:rPr lang="en-US" altLang="zh-TW" dirty="0"/>
              <a:t>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L</a:t>
            </a:r>
            <a:r>
              <a:rPr lang="en-US" altLang="zh-TW" b="1" u="dbl" dirty="0" err="1"/>
              <a:t>y</a:t>
            </a:r>
            <a:r>
              <a:rPr lang="en-US" altLang="zh-TW" dirty="0"/>
              <a:t> subjects to </a:t>
            </a:r>
            <a:r>
              <a:rPr lang="en-US" altLang="zh-TW" b="1" u="dbl" dirty="0" err="1"/>
              <a:t>y</a:t>
            </a:r>
            <a:r>
              <a:rPr lang="en-US" altLang="zh-TW" baseline="30000" dirty="0" err="1"/>
              <a:t>T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r>
              <a:rPr lang="en-US" altLang="zh-TW" dirty="0"/>
              <a:t> = 1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    (removes an arbitrary scaling factor in the embedding)</a:t>
            </a:r>
          </a:p>
          <a:p>
            <a:r>
              <a:rPr lang="en-US" altLang="zh-TW" dirty="0"/>
              <a:t>The solution </a:t>
            </a:r>
            <a:r>
              <a:rPr lang="en-US" altLang="zh-TW" b="1" u="dbl" dirty="0"/>
              <a:t>y</a:t>
            </a:r>
            <a:r>
              <a:rPr lang="en-US" altLang="zh-TW" dirty="0"/>
              <a:t> is the eigenvector corresponding to the minimum </a:t>
            </a:r>
            <a:r>
              <a:rPr lang="en-US" altLang="zh-TW" dirty="0" err="1"/>
              <a:t>eigenvalue</a:t>
            </a:r>
            <a:r>
              <a:rPr lang="en-US" altLang="zh-TW" dirty="0"/>
              <a:t> of the generalized </a:t>
            </a:r>
            <a:r>
              <a:rPr lang="en-US" altLang="zh-TW" dirty="0" err="1"/>
              <a:t>eigenvalue</a:t>
            </a:r>
            <a:r>
              <a:rPr lang="en-US" altLang="zh-TW" dirty="0"/>
              <a:t> problem</a:t>
            </a:r>
          </a:p>
          <a:p>
            <a:pPr>
              <a:buNone/>
            </a:pPr>
            <a:r>
              <a:rPr lang="en-US" altLang="zh-TW" dirty="0"/>
              <a:t>				L</a:t>
            </a:r>
            <a:r>
              <a:rPr lang="en-US" altLang="zh-TW" b="1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b="1" u="dbl" dirty="0" err="1"/>
              <a:t>y</a:t>
            </a:r>
            <a:endParaRPr lang="zh-TW" altLang="en-US" b="1" u="db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071678"/>
            <a:ext cx="5643602" cy="571504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we consider the more general problem of embedding the graph into m-dimensional Euclidean space</a:t>
            </a:r>
          </a:p>
          <a:p>
            <a:r>
              <a:rPr lang="en-US" altLang="zh-TW" dirty="0"/>
              <a:t>Let </a:t>
            </a:r>
            <a:r>
              <a:rPr lang="zh-TW" altLang="en-US" dirty="0"/>
              <a:t> </a:t>
            </a:r>
            <a:r>
              <a:rPr lang="en-US" altLang="zh-TW" dirty="0"/>
              <a:t>Y be such a n*m map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3981"/>
              </p:ext>
            </p:extLst>
          </p:nvPr>
        </p:nvGraphicFramePr>
        <p:xfrm>
          <a:off x="214282" y="3786190"/>
          <a:ext cx="3786214" cy="224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1587240" imgH="939600" progId="Equation.DSMT4">
                  <p:embed/>
                </p:oleObj>
              </mc:Choice>
              <mc:Fallback>
                <p:oleObj name="Equation" r:id="rId4" imgW="1587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786190"/>
                        <a:ext cx="3786214" cy="224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1256"/>
              </p:ext>
            </p:extLst>
          </p:nvPr>
        </p:nvGraphicFramePr>
        <p:xfrm>
          <a:off x="4200525" y="3657600"/>
          <a:ext cx="46720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2082600" imgH="1168200" progId="Equation.DSMT4">
                  <p:embed/>
                </p:oleObj>
              </mc:Choice>
              <mc:Fallback>
                <p:oleObj name="Equation" r:id="rId6" imgW="20826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657600"/>
                        <a:ext cx="467201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000496" y="4857760"/>
            <a:ext cx="214314" cy="357190"/>
          </a:xfrm>
          <a:prstGeom prst="rightArrow">
            <a:avLst/>
          </a:prstGeom>
          <a:solidFill>
            <a:srgbClr val="F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8662" y="3929066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8662" y="450057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8662" y="5572140"/>
            <a:ext cx="2786082" cy="428628"/>
          </a:xfrm>
          <a:prstGeom prst="rect">
            <a:avLst/>
          </a:prstGeom>
          <a:solidFill>
            <a:srgbClr val="D1C7D5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r>
              <a:rPr lang="en-US" altLang="zh-TW" dirty="0"/>
              <a:t> 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sum up:</a:t>
            </a:r>
          </a:p>
          <a:p>
            <a:pPr>
              <a:buNone/>
            </a:pPr>
            <a:r>
              <a:rPr lang="en-US" altLang="zh-TW" dirty="0"/>
              <a:t>	Step1: Construct adjacency graph</a:t>
            </a:r>
          </a:p>
          <a:p>
            <a:pPr>
              <a:buNone/>
            </a:pPr>
            <a:r>
              <a:rPr lang="en-US" altLang="zh-TW" dirty="0"/>
              <a:t>	Step2: Choosing the weights</a:t>
            </a:r>
          </a:p>
          <a:p>
            <a:pPr>
              <a:buNone/>
            </a:pPr>
            <a:r>
              <a:rPr lang="en-US" altLang="zh-TW" dirty="0"/>
              <a:t>	Step3: </a:t>
            </a:r>
            <a:r>
              <a:rPr lang="en-US" altLang="zh-TW" dirty="0" err="1"/>
              <a:t>Eigenmaps</a:t>
            </a:r>
            <a:r>
              <a:rPr lang="en-US" altLang="zh-TW" dirty="0"/>
              <a:t> L</a:t>
            </a:r>
            <a:r>
              <a:rPr lang="en-US" altLang="zh-TW" u="dbl" dirty="0"/>
              <a:t>y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dirty="0" err="1"/>
              <a:t>D</a:t>
            </a:r>
            <a:r>
              <a:rPr lang="en-US" altLang="zh-TW" u="dbl" dirty="0" err="1"/>
              <a:t>y</a:t>
            </a:r>
            <a:endParaRPr lang="en-US" altLang="zh-TW" u="dbl" dirty="0"/>
          </a:p>
          <a:p>
            <a:pPr>
              <a:buNone/>
            </a:pPr>
            <a:r>
              <a:rPr lang="en-US" altLang="zh-TW" dirty="0"/>
              <a:t>	 		L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,</a:t>
            </a:r>
            <a:r>
              <a:rPr lang="en-US" altLang="zh-TW" baseline="-25000" dirty="0"/>
              <a:t> </a:t>
            </a:r>
            <a:r>
              <a:rPr lang="en-US" altLang="zh-TW" dirty="0"/>
              <a:t>  L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 =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D</a:t>
            </a:r>
            <a:r>
              <a:rPr lang="en-US" altLang="zh-TW" u="dbl" dirty="0"/>
              <a:t>y</a:t>
            </a:r>
            <a:r>
              <a:rPr lang="en-US" altLang="zh-TW" baseline="-25000" dirty="0"/>
              <a:t>1 </a:t>
            </a:r>
            <a:r>
              <a:rPr lang="en-US" altLang="zh-TW" dirty="0"/>
              <a:t>…</a:t>
            </a:r>
          </a:p>
          <a:p>
            <a:pPr>
              <a:buNone/>
            </a:pPr>
            <a:r>
              <a:rPr lang="en-US" altLang="zh-TW" dirty="0"/>
              <a:t>     		0= </a:t>
            </a:r>
            <a:r>
              <a:rPr lang="el-GR" altLang="zh-TW" dirty="0"/>
              <a:t>λ</a:t>
            </a:r>
            <a:r>
              <a:rPr lang="en-US" altLang="zh-TW" baseline="-25000" dirty="0"/>
              <a:t>0</a:t>
            </a:r>
            <a:r>
              <a:rPr lang="en-US" altLang="zh-TW" dirty="0"/>
              <a:t>≦ </a:t>
            </a:r>
            <a:r>
              <a:rPr lang="el-GR" altLang="zh-TW" dirty="0"/>
              <a:t>λ</a:t>
            </a:r>
            <a:r>
              <a:rPr lang="en-US" altLang="zh-TW" baseline="-25000" dirty="0"/>
              <a:t>1</a:t>
            </a:r>
            <a:r>
              <a:rPr lang="en-US" altLang="zh-TW" dirty="0"/>
              <a:t>≦… ≦</a:t>
            </a:r>
            <a:r>
              <a:rPr lang="el-GR" altLang="zh-TW" dirty="0"/>
              <a:t> λ</a:t>
            </a:r>
            <a:r>
              <a:rPr lang="en-US" altLang="zh-TW" baseline="-25000" dirty="0"/>
              <a:t>n-1</a:t>
            </a:r>
          </a:p>
          <a:p>
            <a:pPr>
              <a:buNone/>
            </a:pPr>
            <a:r>
              <a:rPr lang="en-US" altLang="zh-TW" baseline="-25000" dirty="0"/>
              <a:t>			</a:t>
            </a:r>
            <a:r>
              <a:rPr lang="en-US" altLang="zh-TW" u="dbl" dirty="0"/>
              <a:t>x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Wingdings" pitchFamily="2" charset="2"/>
              </a:rPr>
              <a:t> (</a:t>
            </a:r>
            <a:r>
              <a:rPr lang="en-US" altLang="zh-TW" u="dbl" dirty="0"/>
              <a:t>y</a:t>
            </a:r>
            <a:r>
              <a:rPr lang="en-US" altLang="zh-TW" baseline="-25000" dirty="0"/>
              <a:t>0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 </a:t>
            </a:r>
            <a:r>
              <a:rPr lang="en-US" altLang="zh-TW" u="dbl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),…, </a:t>
            </a:r>
            <a:r>
              <a:rPr lang="en-US" altLang="zh-TW" u="dbl" dirty="0" err="1"/>
              <a:t>y</a:t>
            </a:r>
            <a:r>
              <a:rPr lang="en-US" altLang="zh-TW" baseline="-25000" dirty="0" err="1"/>
              <a:t>m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43108" y="5572140"/>
            <a:ext cx="54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Recall that we have n data points, so L and D is </a:t>
            </a:r>
            <a:r>
              <a:rPr lang="en-US" altLang="zh-TW" sz="2000" dirty="0" err="1"/>
              <a:t>n×n</a:t>
            </a:r>
            <a:r>
              <a:rPr lang="en-US" altLang="zh-TW" sz="2000" dirty="0"/>
              <a:t>  and </a:t>
            </a:r>
            <a:r>
              <a:rPr lang="en-US" altLang="zh-TW" sz="2000" u="dbl" dirty="0"/>
              <a:t>y</a:t>
            </a:r>
            <a:r>
              <a:rPr lang="en-US" altLang="zh-TW" sz="2000" dirty="0"/>
              <a:t> is a n×1 vector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1857356" y="400050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857356" y="5072074"/>
            <a:ext cx="357190" cy="21431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3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ISOMAP, LLE and </a:t>
            </a:r>
            <a:r>
              <a:rPr lang="en-US" altLang="zh-TW" dirty="0" err="1"/>
              <a:t>Laplacian</a:t>
            </a:r>
            <a:r>
              <a:rPr lang="en-US" altLang="zh-TW" dirty="0"/>
              <a:t> </a:t>
            </a:r>
            <a:r>
              <a:rPr lang="en-US" altLang="zh-TW" dirty="0" err="1"/>
              <a:t>Eigenmap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graph-based algorithms have 3 basic steps.</a:t>
            </a:r>
          </a:p>
          <a:p>
            <a:pPr lvl="1"/>
            <a:r>
              <a:rPr lang="en-US" altLang="zh-TW" dirty="0">
                <a:ea typeface="新細明體" charset="-120"/>
              </a:rPr>
              <a:t>1.  Find K nearest neighbors.</a:t>
            </a:r>
          </a:p>
          <a:p>
            <a:pPr lvl="1"/>
            <a:r>
              <a:rPr lang="en-US" altLang="zh-TW" dirty="0">
                <a:ea typeface="新細明體" charset="-120"/>
              </a:rPr>
              <a:t>2.  Estimate local properties of manifold by looking at neighborhoods found in Step 1.</a:t>
            </a:r>
          </a:p>
          <a:p>
            <a:pPr lvl="1"/>
            <a:r>
              <a:rPr lang="en-US" altLang="zh-TW" dirty="0">
                <a:ea typeface="新細明體" charset="-120"/>
              </a:rPr>
              <a:t>3.  Find a global embedding that preserves the properties found in Step 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93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Non-Convexity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7315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1928802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1868" y="1928802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1868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43570" y="142852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28728" y="3643314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46212" y="5791200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Only Hessian LLE can handle non-convexity.</a:t>
            </a:r>
          </a:p>
          <a:p>
            <a:r>
              <a:rPr lang="en-US" altLang="zh-TW" dirty="0">
                <a:ea typeface="新細明體" charset="-120"/>
              </a:rPr>
              <a:t>ISOMAP, LLE,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 find the hole but the set is distorted.</a:t>
            </a:r>
          </a:p>
        </p:txBody>
      </p:sp>
    </p:spTree>
    <p:extLst>
      <p:ext uri="{BB962C8B-B14F-4D97-AF65-F5344CB8AC3E}">
        <p14:creationId xmlns:p14="http://schemas.microsoft.com/office/powerpoint/2010/main" val="22577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Curvature &amp; Non-uniform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85860"/>
            <a:ext cx="8258204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Gaussian: We can randomly sample a Gaussian distribution.</a:t>
            </a:r>
          </a:p>
          <a:p>
            <a:r>
              <a:rPr lang="en-US" altLang="zh-TW" dirty="0">
                <a:ea typeface="新細明體" charset="-120"/>
              </a:rPr>
              <a:t>We increase the curvature by decreasing the standard deviation.</a:t>
            </a:r>
          </a:p>
          <a:p>
            <a:r>
              <a:rPr lang="en-US" altLang="zh-TW" dirty="0">
                <a:ea typeface="新細明體" charset="-120"/>
              </a:rPr>
              <a:t>Coloring on the z-axis, we should map to concentric circles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196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43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910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04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1628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5867400"/>
            <a:ext cx="681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1 (low curvature), MDS and PCA can project accurately.</a:t>
            </a:r>
          </a:p>
          <a:p>
            <a:r>
              <a:rPr lang="en-US" altLang="zh-TW">
                <a:ea typeface="新細明體" charset="-120"/>
              </a:rPr>
              <a:t>Laplacian Eigenmap cannot handle the change in sampling.</a:t>
            </a:r>
          </a:p>
        </p:txBody>
      </p:sp>
      <p:sp>
        <p:nvSpPr>
          <p:cNvPr id="7" name="矩形 6"/>
          <p:cNvSpPr/>
          <p:nvPr/>
        </p:nvSpPr>
        <p:spPr>
          <a:xfrm>
            <a:off x="1500166" y="2000240"/>
            <a:ext cx="214314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43306" y="2000240"/>
            <a:ext cx="2071702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43306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15008" y="214290"/>
            <a:ext cx="2071702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00166" y="3714752"/>
            <a:ext cx="214314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80010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5751513"/>
            <a:ext cx="842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For std = 0.4 (higher curvature), PCA projects from the side rather than top-down.</a:t>
            </a:r>
          </a:p>
          <a:p>
            <a:r>
              <a:rPr lang="en-US" altLang="zh-TW">
                <a:ea typeface="新細明體" charset="-120"/>
              </a:rPr>
              <a:t>Laplacian looks even worse.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1857364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1857364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71414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571876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ru-RU" sz="3600" b="1">
                <a:solidFill>
                  <a:srgbClr val="29D107"/>
                </a:solidFill>
              </a:rPr>
              <a:t>Multidimensional Scaling (MDS)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/>
              <a:t>The algorithm detects meaningful underlying dimensions that explain</a:t>
            </a:r>
          </a:p>
          <a:p>
            <a:pPr>
              <a:buFontTx/>
              <a:buNone/>
            </a:pPr>
            <a:r>
              <a:rPr lang="en-US" altLang="ru-RU" sz="2000"/>
              <a:t>observed similarities or dissimilarities (distances) between the</a:t>
            </a:r>
          </a:p>
          <a:p>
            <a:pPr>
              <a:buFontTx/>
              <a:buNone/>
            </a:pPr>
            <a:r>
              <a:rPr lang="en-US" altLang="ru-RU" sz="2000"/>
              <a:t>investigated objects.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>
                <a:solidFill>
                  <a:srgbClr val="CC66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ru-RU" sz="2000" i="1">
                <a:cs typeface="Times New Roman" pitchFamily="18" charset="0"/>
              </a:rPr>
              <a:t>	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dissimilarities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n-US" altLang="ru-RU" sz="2000" i="1"/>
              <a:t>∆</a:t>
            </a:r>
            <a:r>
              <a:rPr lang="en-US" altLang="ru-RU" sz="2000" i="1" baseline="30000">
                <a:cs typeface="Times New Roman" pitchFamily="18" charset="0"/>
              </a:rPr>
              <a:t>T</a:t>
            </a:r>
            <a:r>
              <a:rPr lang="en-US" altLang="ru-RU" sz="2000" i="1">
                <a:cs typeface="Times New Roman" pitchFamily="18" charset="0"/>
              </a:rPr>
              <a:t> = </a:t>
            </a:r>
            <a:r>
              <a:rPr lang="en-US" altLang="ru-RU" sz="2000" i="1"/>
              <a:t>∆</a:t>
            </a:r>
            <a:r>
              <a:rPr lang="en-US" altLang="ru-RU" sz="2000"/>
              <a:t>;</a:t>
            </a:r>
            <a:r>
              <a:rPr lang="en-US" altLang="ru-RU" sz="2000" i="1">
                <a:cs typeface="Times New Roman" pitchFamily="18" charset="0"/>
              </a:rPr>
              <a:t>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>
                <a:cs typeface="Times New Roman" pitchFamily="18" charset="0"/>
              </a:rPr>
              <a:t> ≥ </a:t>
            </a:r>
            <a:r>
              <a:rPr lang="en-US" altLang="ru-RU" sz="2000">
                <a:cs typeface="Times New Roman" pitchFamily="18" charset="0"/>
              </a:rPr>
              <a:t>0;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= 0)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OR </a:t>
            </a:r>
            <a:r>
              <a:rPr lang="en-US" altLang="ru-RU" sz="2000" i="1">
                <a:cs typeface="Times New Roman" pitchFamily="18" charset="0"/>
              </a:rPr>
              <a:t>	n</a:t>
            </a:r>
            <a:r>
              <a:rPr lang="en-US" altLang="ru-RU" sz="2000">
                <a:cs typeface="Times New Roman" pitchFamily="18" charset="0"/>
              </a:rPr>
              <a:t> x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matrix of similarities between </a:t>
            </a:r>
            <a:r>
              <a:rPr lang="en-US" altLang="ru-RU" sz="2000" i="1">
                <a:cs typeface="Times New Roman" pitchFamily="18" charset="0"/>
              </a:rPr>
              <a:t>n</a:t>
            </a:r>
            <a:r>
              <a:rPr lang="en-US" altLang="ru-RU" sz="2000">
                <a:cs typeface="Times New Roman" pitchFamily="18" charset="0"/>
              </a:rPr>
              <a:t> objects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(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baseline="30000">
                <a:cs typeface="Times New Roman" pitchFamily="18" charset="0"/>
              </a:rPr>
              <a:t>T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/>
              <a:t>;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≤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>
                <a:cs typeface="Times New Roman" pitchFamily="18" charset="0"/>
                <a:sym typeface="Wingdings" pitchFamily="2" charset="2"/>
              </a:rPr>
              <a:t>convert to dissimilarities 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=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ii</a:t>
            </a:r>
            <a:r>
              <a:rPr lang="en-US" altLang="ru-RU" sz="2000">
                <a:cs typeface="Times New Roman" pitchFamily="18" charset="0"/>
              </a:rPr>
              <a:t> + 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jj</a:t>
            </a:r>
            <a:r>
              <a:rPr lang="en-US" altLang="ru-RU" sz="2000">
                <a:cs typeface="Times New Roman" pitchFamily="18" charset="0"/>
              </a:rPr>
              <a:t> - </a:t>
            </a:r>
            <a:r>
              <a:rPr lang="en-US" altLang="ru-RU" sz="2000" i="1">
                <a:cs typeface="Times New Roman" pitchFamily="18" charset="0"/>
              </a:rPr>
              <a:t>2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endParaRPr lang="en-US" altLang="ru-RU" sz="20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  <a:cs typeface="Times New Roman" pitchFamily="18" charset="0"/>
              </a:rPr>
              <a:t>Goal:</a:t>
            </a:r>
            <a:r>
              <a:rPr lang="en-US" altLang="ru-RU" sz="2000">
                <a:cs typeface="Times New Roman" pitchFamily="18" charset="0"/>
              </a:rPr>
              <a:t> Find a configuration in a low-dimensional Euclidean space </a:t>
            </a:r>
            <a:r>
              <a:rPr lang="en-US" altLang="ru-RU" sz="2000" i="1">
                <a:cs typeface="Times New Roman" pitchFamily="18" charset="0"/>
              </a:rPr>
              <a:t>R</a:t>
            </a:r>
            <a:r>
              <a:rPr lang="en-US" altLang="ru-RU" sz="2000" i="1" baseline="30000">
                <a:cs typeface="Times New Roman" pitchFamily="18" charset="0"/>
              </a:rPr>
              <a:t>k</a:t>
            </a:r>
            <a:r>
              <a:rPr lang="en-US" altLang="ru-RU" sz="2000" i="1"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          whose interpoint distances </a:t>
            </a:r>
            <a:r>
              <a:rPr lang="en-US" altLang="ru-RU" sz="2000" i="1">
                <a:cs typeface="Times New Roman" pitchFamily="18" charset="0"/>
              </a:rPr>
              <a:t>d(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i</a:t>
            </a:r>
            <a:r>
              <a:rPr lang="en-US" altLang="ru-RU" sz="2000" i="1">
                <a:cs typeface="Times New Roman" pitchFamily="18" charset="0"/>
              </a:rPr>
              <a:t>,</a:t>
            </a:r>
            <a:r>
              <a:rPr lang="en-US" altLang="ru-RU" sz="2000" i="1" u="sng">
                <a:cs typeface="Times New Roman" pitchFamily="18" charset="0"/>
              </a:rPr>
              <a:t>x</a:t>
            </a:r>
            <a:r>
              <a:rPr lang="en-US" altLang="ru-RU" sz="2000" i="1" baseline="-25000">
                <a:cs typeface="Times New Roman" pitchFamily="18" charset="0"/>
              </a:rPr>
              <a:t>j</a:t>
            </a:r>
            <a:r>
              <a:rPr lang="en-US" altLang="ru-RU" sz="2000" i="1">
                <a:cs typeface="Times New Roman" pitchFamily="18" charset="0"/>
              </a:rPr>
              <a:t>) </a:t>
            </a:r>
            <a:r>
              <a:rPr lang="en-US" altLang="ru-RU" sz="2000">
                <a:cs typeface="Times New Roman" pitchFamily="18" charset="0"/>
              </a:rPr>
              <a:t>closely match dissimilarities.</a:t>
            </a:r>
            <a:endParaRPr lang="en-US" altLang="ru-RU" sz="2000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352800" y="3048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2150" y="3340100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0100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0026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8305800" cy="583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6096000"/>
            <a:ext cx="751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std = 0.3 (high curvature), none of the methods can project correctly.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1928802"/>
            <a:ext cx="2500330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7620" y="1928802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57620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72198" y="142852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57290" y="3643314"/>
            <a:ext cx="2500330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Corner Planes: We bend a plane with a lift angle A.</a:t>
            </a:r>
          </a:p>
          <a:p>
            <a:r>
              <a:rPr lang="en-US" altLang="zh-TW" dirty="0">
                <a:ea typeface="新細明體" charset="-120"/>
              </a:rPr>
              <a:t>We want to bend it back down to a plane.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359" y="3124200"/>
            <a:ext cx="3973491" cy="273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43372" y="4226521"/>
            <a:ext cx="857256" cy="55980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04834" y="5000636"/>
            <a:ext cx="609600" cy="228600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34" y="5000636"/>
            <a:ext cx="336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a typeface="新細明體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8265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9248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5991245"/>
            <a:ext cx="659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angle A=75, we see some </a:t>
            </a:r>
            <a:r>
              <a:rPr lang="en-US" altLang="zh-TW" dirty="0" err="1">
                <a:ea typeface="新細明體" charset="-120"/>
              </a:rPr>
              <a:t>disortions</a:t>
            </a:r>
            <a:r>
              <a:rPr lang="en-US" altLang="zh-TW" dirty="0">
                <a:ea typeface="新細明體" charset="-120"/>
              </a:rPr>
              <a:t> in PCA and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620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70993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For A = 135, MDS, PCA, and Hessian LLE overwrite the data points.</a:t>
            </a:r>
          </a:p>
          <a:p>
            <a:r>
              <a:rPr lang="en-US" altLang="zh-TW" dirty="0">
                <a:ea typeface="新細明體" charset="-120"/>
              </a:rPr>
              <a:t>Diffusion Maps work very well for Sigma &lt; 1.</a:t>
            </a:r>
          </a:p>
          <a:p>
            <a:r>
              <a:rPr lang="en-US" altLang="zh-TW" dirty="0">
                <a:ea typeface="新細明體" charset="-120"/>
              </a:rPr>
              <a:t>LLE handles corners surprisingly well.</a:t>
            </a:r>
          </a:p>
        </p:txBody>
      </p:sp>
      <p:sp>
        <p:nvSpPr>
          <p:cNvPr id="7" name="矩形 6"/>
          <p:cNvSpPr/>
          <p:nvPr/>
        </p:nvSpPr>
        <p:spPr>
          <a:xfrm>
            <a:off x="1428728" y="2000240"/>
            <a:ext cx="2286016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000240"/>
            <a:ext cx="2214578" cy="17145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44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9322" y="214290"/>
            <a:ext cx="2214578" cy="17859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714752"/>
            <a:ext cx="2286016" cy="185738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0"/>
            <a:ext cx="70713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S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or</a:t>
            </a:r>
            <a:r>
              <a:rPr sz="3600" b="0" spc="5" dirty="0">
                <a:latin typeface="Calibri Light"/>
                <a:cs typeface="Calibri Light"/>
              </a:rPr>
              <a:t>y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ell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ng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th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oug</a:t>
            </a:r>
            <a:r>
              <a:rPr sz="3600" b="0" spc="-20" dirty="0">
                <a:latin typeface="Calibri Light"/>
                <a:cs typeface="Calibri Light"/>
              </a:rPr>
              <a:t>h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visua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10" dirty="0">
                <a:latin typeface="Calibri Light"/>
                <a:cs typeface="Calibri Light"/>
              </a:rPr>
              <a:t>i</a:t>
            </a:r>
            <a:r>
              <a:rPr sz="3600" b="0" spc="-95" dirty="0">
                <a:latin typeface="Calibri Light"/>
                <a:cs typeface="Calibri Light"/>
              </a:rPr>
              <a:t>z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1" y="1628778"/>
            <a:ext cx="48088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cs typeface="Calibri"/>
                <a:hlinkClick r:id="rId3"/>
              </a:rPr>
              <a:t>https://www.youtube.com/watch?v=usdJgEwMinM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2109216"/>
            <a:ext cx="6335268" cy="428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00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tSNE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3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01" y="2268525"/>
            <a:ext cx="17392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910" algn="r">
              <a:lnSpc>
                <a:spcPct val="100000"/>
              </a:lnSpc>
              <a:tabLst>
                <a:tab pos="1206500" algn="l"/>
              </a:tabLst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SNE</a:t>
            </a:r>
            <a:endParaRPr sz="1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225"/>
              </a:spcBef>
            </a:pPr>
            <a:r>
              <a:rPr sz="1600" spc="-15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l+probab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lity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68" y="2268525"/>
            <a:ext cx="248920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52273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Arial"/>
                <a:cs typeface="Arial"/>
              </a:rPr>
              <a:t>cro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  <a:p>
            <a:pPr marR="43815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66" y="2268525"/>
            <a:ext cx="559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856" y="2268525"/>
            <a:ext cx="172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820" y="1548854"/>
            <a:ext cx="10890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1" y="1207947"/>
            <a:ext cx="5293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asti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31" y="1701254"/>
            <a:ext cx="14027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275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ement</a:t>
            </a:r>
            <a:r>
              <a:rPr sz="1600" spc="-10" dirty="0">
                <a:latin typeface="Arial"/>
                <a:cs typeface="Arial"/>
              </a:rPr>
              <a:t>ati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33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566" y="2517583"/>
            <a:ext cx="180784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)-&gt;O</a:t>
            </a:r>
            <a:r>
              <a:rPr sz="1600" spc="-20" dirty="0">
                <a:latin typeface="Arial"/>
                <a:cs typeface="Arial"/>
              </a:rPr>
              <a:t>(N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og</a:t>
            </a:r>
            <a:r>
              <a:rPr sz="1600" spc="-10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748" y="2891202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87" y="3759977"/>
            <a:ext cx="35064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tp://d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spc="0" dirty="0">
                <a:latin typeface="Calibri"/>
                <a:cs typeface="Calibri"/>
                <a:hlinkClick r:id="rId3"/>
              </a:rPr>
              <a:t>d</a:t>
            </a:r>
            <a:r>
              <a:rPr sz="1800" dirty="0">
                <a:latin typeface="Calibri"/>
                <a:cs typeface="Calibri"/>
                <a:hlinkClick r:id="rId3"/>
              </a:rPr>
              <a:t>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4359" y="3171442"/>
            <a:ext cx="4640580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6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6203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och</a:t>
            </a:r>
            <a:r>
              <a:rPr sz="3200" b="0" spc="10" dirty="0">
                <a:latin typeface="Calibri Light"/>
                <a:cs typeface="Calibri Light"/>
              </a:rPr>
              <a:t>a</a:t>
            </a:r>
            <a:r>
              <a:rPr sz="3200" b="0" spc="-40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tic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N</a:t>
            </a:r>
            <a:r>
              <a:rPr sz="3200" b="0" spc="-5" dirty="0">
                <a:latin typeface="Calibri Light"/>
                <a:cs typeface="Calibri Light"/>
              </a:rPr>
              <a:t>eighbo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Embedding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(SNE)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860046"/>
            <a:ext cx="7578090" cy="232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buFont typeface="Calibri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ocha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nei</a:t>
            </a:r>
            <a:r>
              <a:rPr sz="2000" dirty="0">
                <a:latin typeface="Calibri"/>
                <a:cs typeface="Calibri"/>
              </a:rPr>
              <a:t>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bedd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94" dirty="0">
                <a:latin typeface="MS PGothic"/>
                <a:cs typeface="MS PGothic"/>
              </a:rPr>
              <a:t>䇾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994" dirty="0">
                <a:latin typeface="MS PGothic"/>
                <a:cs typeface="MS PGothic"/>
              </a:rPr>
              <a:t>䇿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5" dirty="0">
                <a:latin typeface="Calibri"/>
                <a:cs typeface="Calibri"/>
              </a:rPr>
              <a:t>-d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ighb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27" y="452855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852" y="0"/>
                </a:moveTo>
                <a:lnTo>
                  <a:pt x="0" y="328484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58" y="5055709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455" y="0"/>
                </a:moveTo>
                <a:lnTo>
                  <a:pt x="0" y="328481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443" y="502520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81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2180" y="4491531"/>
            <a:ext cx="13925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70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57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206" y="5018681"/>
            <a:ext cx="137287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45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486" y="5007870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148" y="467643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894" y="520358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3536" y="5199847"/>
            <a:ext cx="52133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59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73" y="4721191"/>
            <a:ext cx="1346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817" y="4872165"/>
            <a:ext cx="62039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" y="4743845"/>
            <a:ext cx="201739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5908" y="502297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66" y="0"/>
                </a:lnTo>
              </a:path>
            </a:pathLst>
          </a:custGeom>
          <a:ln w="14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8283" y="4576724"/>
            <a:ext cx="7270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 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|</a:t>
            </a:r>
            <a:r>
              <a:rPr sz="1425" spc="-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816" y="5040722"/>
            <a:ext cx="8572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228" y="5055820"/>
            <a:ext cx="1253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25" baseline="-25704" dirty="0">
                <a:latin typeface="Symbol"/>
                <a:cs typeface="Symbol"/>
              </a:rPr>
              <a:t></a:t>
            </a:r>
            <a:r>
              <a:rPr sz="5025" spc="419" baseline="-25704" dirty="0">
                <a:latin typeface="Times New Roman"/>
                <a:cs typeface="Times New Roman"/>
              </a:rPr>
              <a:t> </a:t>
            </a:r>
            <a:r>
              <a:rPr sz="3375" i="1" spc="82" baseline="-25925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i</a:t>
            </a:r>
            <a:r>
              <a:rPr sz="1425" i="1" spc="15" baseline="-20467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k</a:t>
            </a:r>
            <a:r>
              <a:rPr sz="1425" i="1" spc="-52" baseline="-2046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||</a:t>
            </a:r>
            <a:endParaRPr sz="13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95"/>
              </a:spcBef>
            </a:pP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7550" y="5004846"/>
            <a:ext cx="2311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j</a:t>
            </a:r>
            <a:r>
              <a:rPr sz="1850" spc="-95" dirty="0">
                <a:latin typeface="Times New Roman"/>
                <a:cs typeface="Times New Roman"/>
              </a:rPr>
              <a:t>|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796" y="4693018"/>
            <a:ext cx="33464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i	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558" y="4672533"/>
            <a:ext cx="1524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576" y="4847557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250" i="1" spc="-15" dirty="0">
                <a:latin typeface="Times New Roman"/>
                <a:cs typeface="Times New Roman"/>
              </a:rPr>
              <a:t>q	</a:t>
            </a:r>
            <a:r>
              <a:rPr sz="2250" spc="-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216" y="4773944"/>
            <a:ext cx="162115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6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16199"/>
            <a:ext cx="74866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Pi</a:t>
            </a:r>
            <a:r>
              <a:rPr sz="3200" b="0" spc="5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king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adius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f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Gaussia</a:t>
            </a:r>
            <a:r>
              <a:rPr sz="3200" b="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used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ompu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p</a:t>
            </a:r>
            <a:r>
              <a:rPr sz="3200" b="0" i="1" spc="-210" dirty="0">
                <a:latin typeface="Calibri Light"/>
                <a:cs typeface="Calibri Light"/>
              </a:rPr>
              <a:t>’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256"/>
            <a:ext cx="793686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adii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smal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marR="20066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39434"/>
            <a:ext cx="3507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perpl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6515" y="5161026"/>
            <a:ext cx="106680" cy="328930"/>
          </a:xfrm>
          <a:custGeom>
            <a:avLst/>
            <a:gdLst/>
            <a:ahLst/>
            <a:cxnLst/>
            <a:rect l="l" t="t" r="r" b="b"/>
            <a:pathLst>
              <a:path w="106679" h="328929">
                <a:moveTo>
                  <a:pt x="106153" y="0"/>
                </a:moveTo>
                <a:lnTo>
                  <a:pt x="0" y="328483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561" y="568817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970" y="0"/>
                </a:moveTo>
                <a:lnTo>
                  <a:pt x="0" y="328480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812" y="5657672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507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809" y="5123992"/>
            <a:ext cx="13938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632" y="5651142"/>
            <a:ext cx="13849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239" y="5640331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7533" y="530889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601" y="583604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923" y="5832310"/>
            <a:ext cx="5219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67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71" y="5353651"/>
            <a:ext cx="1352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382" y="5504628"/>
            <a:ext cx="6210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5306567"/>
            <a:ext cx="20574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019800"/>
            <a:ext cx="2702052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717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03499"/>
            <a:ext cx="648779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" dirty="0">
                <a:latin typeface="Calibri Light"/>
                <a:cs typeface="Calibri Light"/>
              </a:rPr>
              <a:t>Th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4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</a:t>
            </a:r>
            <a:r>
              <a:rPr sz="3200" b="0" spc="10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low-dimensional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ep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ese</a:t>
            </a:r>
            <a:r>
              <a:rPr sz="3200" b="0" spc="-4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3182" y="2006456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650" y="0"/>
                </a:lnTo>
              </a:path>
            </a:pathLst>
          </a:custGeom>
          <a:ln w="15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4636" y="2062870"/>
            <a:ext cx="4540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q</a:t>
            </a:r>
            <a:r>
              <a:rPr sz="3525" i="1" spc="-157" baseline="2364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567" y="1512051"/>
            <a:ext cx="454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p</a:t>
            </a:r>
            <a:r>
              <a:rPr sz="3525" i="1" spc="-172" baseline="236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7738" y="2187017"/>
            <a:ext cx="65214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131" y="1951570"/>
            <a:ext cx="2406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911" y="1721260"/>
            <a:ext cx="384175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604010" algn="l"/>
                <a:tab pos="1930400" algn="l"/>
                <a:tab pos="3199765" algn="l"/>
                <a:tab pos="3440429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95" dirty="0">
                <a:latin typeface="Times New Roman"/>
                <a:cs typeface="Times New Roman"/>
              </a:rPr>
              <a:t>L</a:t>
            </a:r>
            <a:r>
              <a:rPr sz="2350" spc="130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" dirty="0">
                <a:latin typeface="Times New Roman"/>
                <a:cs typeface="Times New Roman"/>
              </a:rPr>
              <a:t>|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Q</a:t>
            </a:r>
            <a:r>
              <a:rPr sz="2350" i="1" spc="1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217" baseline="-10457" dirty="0">
                <a:latin typeface="Times New Roman"/>
                <a:cs typeface="Times New Roman"/>
              </a:rPr>
              <a:t> 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787" baseline="-10457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7" baseline="-23640" dirty="0">
                <a:latin typeface="Times New Roman"/>
                <a:cs typeface="Times New Roman"/>
              </a:rPr>
              <a:t>|</a:t>
            </a:r>
            <a:r>
              <a:rPr sz="3525" baseline="-2364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l</a:t>
            </a:r>
            <a:r>
              <a:rPr sz="2350" spc="45" dirty="0">
                <a:latin typeface="Times New Roman"/>
                <a:cs typeface="Times New Roman"/>
              </a:rPr>
              <a:t>o</a:t>
            </a:r>
            <a:r>
              <a:rPr sz="2350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439" y="1721260"/>
            <a:ext cx="41846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250" spc="6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  <a:p>
            <a:pPr marR="14604" algn="ctr">
              <a:lnSpc>
                <a:spcPts val="2255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5680" y="1928021"/>
            <a:ext cx="11112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207" y="1820460"/>
            <a:ext cx="92836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C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70" y="1973992"/>
            <a:ext cx="85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0784" y="3673393"/>
            <a:ext cx="41122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22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b="1" spc="185" dirty="0">
                <a:latin typeface="Times New Roman"/>
                <a:cs typeface="Times New Roman"/>
              </a:rPr>
              <a:t>y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i="1" spc="-60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q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3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q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311" y="3673392"/>
            <a:ext cx="5562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748" y="4115521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945" y="4140583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062" y="3460057"/>
            <a:ext cx="416559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20" dirty="0">
                <a:latin typeface="Symbol"/>
                <a:cs typeface="Symbol"/>
              </a:rPr>
              <a:t></a:t>
            </a:r>
            <a:r>
              <a:rPr sz="2650" i="1" u="heavy" spc="15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940" y="3937556"/>
            <a:ext cx="3600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latin typeface="Symbol"/>
                <a:cs typeface="Symbol"/>
              </a:rPr>
              <a:t>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8120" y="3612586"/>
            <a:ext cx="389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52059"/>
            <a:ext cx="495300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250" y="2966517"/>
            <a:ext cx="18275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50" y="4566985"/>
            <a:ext cx="411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ntum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term: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331" y="5856011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6371" y="5856011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8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7" y="488970"/>
            <a:ext cx="747458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22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urning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onditiona</a:t>
            </a:r>
            <a:r>
              <a:rPr sz="3200" b="0" dirty="0">
                <a:latin typeface="Calibri Light"/>
                <a:cs typeface="Calibri Light"/>
              </a:rPr>
              <a:t>l</a:t>
            </a:r>
            <a:r>
              <a:rPr sz="3200" b="0" spc="-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</a:t>
            </a:r>
            <a:r>
              <a:rPr sz="3200" b="0" spc="-35" dirty="0">
                <a:latin typeface="Calibri Light"/>
                <a:cs typeface="Calibri Light"/>
              </a:rPr>
              <a:t>nt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pai</a:t>
            </a:r>
            <a:r>
              <a:rPr sz="3200" b="0" spc="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wise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9542" y="1636637"/>
            <a:ext cx="140335" cy="438784"/>
          </a:xfrm>
          <a:custGeom>
            <a:avLst/>
            <a:gdLst/>
            <a:ahLst/>
            <a:cxnLst/>
            <a:rect l="l" t="t" r="r" b="b"/>
            <a:pathLst>
              <a:path w="140334" h="438785">
                <a:moveTo>
                  <a:pt x="140260" y="0"/>
                </a:moveTo>
                <a:lnTo>
                  <a:pt x="0" y="438350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237" y="2332328"/>
            <a:ext cx="140970" cy="438150"/>
          </a:xfrm>
          <a:custGeom>
            <a:avLst/>
            <a:gdLst/>
            <a:ahLst/>
            <a:cxnLst/>
            <a:rect l="l" t="t" r="r" b="b"/>
            <a:pathLst>
              <a:path w="140970" h="438150">
                <a:moveTo>
                  <a:pt x="140779" y="0"/>
                </a:moveTo>
                <a:lnTo>
                  <a:pt x="0" y="437742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1819" y="2292597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0979" y="0"/>
                </a:lnTo>
              </a:path>
            </a:pathLst>
          </a:custGeom>
          <a:ln w="15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095" y="1592551"/>
            <a:ext cx="175831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5" dirty="0">
                <a:latin typeface="Times New Roman"/>
                <a:cs typeface="Times New Roman"/>
              </a:rPr>
              <a:t>x</a:t>
            </a:r>
            <a:r>
              <a:rPr sz="2775" i="1" spc="15" baseline="-15015" dirty="0">
                <a:latin typeface="Times New Roman"/>
                <a:cs typeface="Times New Roman"/>
              </a:rPr>
              <a:t>i</a:t>
            </a:r>
            <a:r>
              <a:rPr sz="2775" i="1" spc="-195" baseline="-1501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spc="-140" dirty="0">
                <a:latin typeface="Times New Roman"/>
                <a:cs typeface="Times New Roman"/>
              </a:rPr>
              <a:t> </a:t>
            </a:r>
            <a:r>
              <a:rPr sz="2775" i="1" spc="15" baseline="-15015" dirty="0">
                <a:latin typeface="Times New Roman"/>
                <a:cs typeface="Times New Roman"/>
              </a:rPr>
              <a:t>j</a:t>
            </a:r>
            <a:r>
              <a:rPr sz="2775" i="1" spc="-322" baseline="-150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0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522" y="2287639"/>
            <a:ext cx="175513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  <a:tab pos="1282065" algn="l"/>
              </a:tabLst>
            </a:pP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5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873" y="2292704"/>
            <a:ext cx="12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389" y="2493798"/>
            <a:ext cx="4997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k	</a:t>
            </a:r>
            <a:r>
              <a:rPr sz="1850" i="1" spc="10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074" y="2534833"/>
            <a:ext cx="70866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4350"/>
              </a:lnSpc>
              <a:tabLst>
                <a:tab pos="553720" algn="l"/>
              </a:tabLst>
            </a:pPr>
            <a:r>
              <a:rPr sz="5625" baseline="-8888" dirty="0">
                <a:latin typeface="Symbol"/>
                <a:cs typeface="Symbol"/>
              </a:rPr>
              <a:t></a:t>
            </a:r>
            <a:r>
              <a:rPr sz="5625" baseline="-8888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i="1" spc="-1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336" y="1902390"/>
            <a:ext cx="16764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571" y="2097872"/>
            <a:ext cx="6584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i="1" dirty="0">
                <a:latin typeface="Times New Roman"/>
                <a:cs typeface="Times New Roman"/>
              </a:rPr>
              <a:t>p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5416" y="5285863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912" y="0"/>
                </a:lnTo>
              </a:path>
            </a:pathLst>
          </a:custGeom>
          <a:ln w="1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9811" y="5009033"/>
            <a:ext cx="1601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6225" spc="442" baseline="-8701" dirty="0">
                <a:latin typeface="Symbol"/>
                <a:cs typeface="Symbol"/>
              </a:rPr>
              <a:t>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203" y="5072586"/>
            <a:ext cx="147129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400" i="1" baseline="-24305" dirty="0">
                <a:latin typeface="Times New Roman"/>
                <a:cs typeface="Times New Roman"/>
              </a:rPr>
              <a:t>ij</a:t>
            </a:r>
            <a:r>
              <a:rPr sz="2400" i="1" spc="-37" baseline="-243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37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j</a:t>
            </a:r>
            <a:r>
              <a:rPr sz="2400" i="1" spc="-30" baseline="-243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644" y="5288109"/>
            <a:ext cx="1397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720" y="5288109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582" y="5529520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710" y="5329717"/>
            <a:ext cx="4908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90" dirty="0">
                <a:latin typeface="Times New Roman"/>
                <a:cs typeface="Times New Roman"/>
              </a:rPr>
              <a:t> </a:t>
            </a:r>
            <a:r>
              <a:rPr sz="2750" i="1" spc="-45" dirty="0">
                <a:latin typeface="Times New Roman"/>
                <a:cs typeface="Times New Roman"/>
              </a:rPr>
              <a:t>y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010" y="4835869"/>
            <a:ext cx="814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434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C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43" y="4047934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171" y="0"/>
                </a:lnTo>
              </a:path>
            </a:pathLst>
          </a:custGeom>
          <a:ln w="1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317" y="3842368"/>
            <a:ext cx="27559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650" i="1" dirty="0">
                <a:latin typeface="Times New Roman"/>
                <a:cs typeface="Times New Roman"/>
              </a:rPr>
              <a:t>Cost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K</a:t>
            </a:r>
            <a:r>
              <a:rPr sz="2650" i="1" spc="60" dirty="0">
                <a:latin typeface="Times New Roman"/>
                <a:cs typeface="Times New Roman"/>
              </a:rPr>
              <a:t>L</a:t>
            </a:r>
            <a:r>
              <a:rPr sz="2650" spc="13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-16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7497" y="3545948"/>
            <a:ext cx="135699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2780"/>
              </a:lnSpc>
            </a:pPr>
            <a:r>
              <a:rPr sz="2650" i="1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445770" algn="l"/>
                <a:tab pos="1184910" algn="l"/>
              </a:tabLst>
            </a:pPr>
            <a:r>
              <a:rPr sz="2650" i="1" dirty="0">
                <a:latin typeface="Times New Roman"/>
                <a:cs typeface="Times New Roman"/>
              </a:rPr>
              <a:t>p	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dirty="0">
                <a:latin typeface="Times New Roman"/>
                <a:cs typeface="Times New Roman"/>
              </a:rPr>
              <a:t>og	</a:t>
            </a:r>
            <a:r>
              <a:rPr sz="3300" i="1" spc="15" baseline="37878" dirty="0">
                <a:latin typeface="Times New Roman"/>
                <a:cs typeface="Times New Roman"/>
              </a:rPr>
              <a:t>ij</a:t>
            </a:r>
            <a:endParaRPr sz="330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7143" y="4007371"/>
            <a:ext cx="1847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207" y="4111173"/>
            <a:ext cx="342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-142" baseline="18867" dirty="0">
                <a:latin typeface="Times New Roman"/>
                <a:cs typeface="Times New Roman"/>
              </a:rPr>
              <a:t>q</a:t>
            </a: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919" y="3781315"/>
            <a:ext cx="38862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25" dirty="0">
                <a:latin typeface="Symbol"/>
                <a:cs typeface="Symbol"/>
              </a:rPr>
              <a:t>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6645" y="1719274"/>
            <a:ext cx="114300" cy="353060"/>
          </a:xfrm>
          <a:custGeom>
            <a:avLst/>
            <a:gdLst/>
            <a:ahLst/>
            <a:cxnLst/>
            <a:rect l="l" t="t" r="r" b="b"/>
            <a:pathLst>
              <a:path w="114300" h="353060">
                <a:moveTo>
                  <a:pt x="113809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372" y="2284994"/>
            <a:ext cx="113664" cy="353060"/>
          </a:xfrm>
          <a:custGeom>
            <a:avLst/>
            <a:gdLst/>
            <a:ahLst/>
            <a:cxnLst/>
            <a:rect l="l" t="t" r="r" b="b"/>
            <a:pathLst>
              <a:path w="113664" h="353060">
                <a:moveTo>
                  <a:pt x="113614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923" y="2252258"/>
            <a:ext cx="2070735" cy="0"/>
          </a:xfrm>
          <a:custGeom>
            <a:avLst/>
            <a:gdLst/>
            <a:ahLst/>
            <a:cxnLst/>
            <a:rect l="l" t="t" r="r" b="b"/>
            <a:pathLst>
              <a:path w="2070735">
                <a:moveTo>
                  <a:pt x="0" y="0"/>
                </a:moveTo>
                <a:lnTo>
                  <a:pt x="2070686" y="0"/>
                </a:lnTo>
              </a:path>
            </a:pathLst>
          </a:custGeom>
          <a:ln w="1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09827" y="1680442"/>
            <a:ext cx="14922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2325" i="1" baseline="-16129" dirty="0">
                <a:latin typeface="Times New Roman"/>
                <a:cs typeface="Times New Roman"/>
              </a:rPr>
              <a:t>j</a:t>
            </a:r>
            <a:r>
              <a:rPr sz="2325" i="1" spc="-300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2974" y="2246168"/>
            <a:ext cx="14827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k</a:t>
            </a:r>
            <a:r>
              <a:rPr sz="2325" i="1" spc="-209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593" y="2234560"/>
            <a:ext cx="215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latin typeface="Times New Roman"/>
                <a:cs typeface="Times New Roman"/>
              </a:rPr>
              <a:t>j</a:t>
            </a:r>
            <a:r>
              <a:rPr sz="1700" spc="-75" dirty="0">
                <a:latin typeface="Times New Roman"/>
                <a:cs typeface="Times New Roman"/>
              </a:rPr>
              <a:t>|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3135" y="1878887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910" y="2444602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4036" y="2440592"/>
            <a:ext cx="55753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20"/>
              </a:lnSpc>
            </a:pP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397" baseline="-896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ts val="1939"/>
              </a:lnSpc>
            </a:pPr>
            <a:r>
              <a:rPr sz="1700" i="1" spc="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5519" y="1926909"/>
            <a:ext cx="14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216" y="2088936"/>
            <a:ext cx="6642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p	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591311" y="0"/>
                </a:moveTo>
                <a:lnTo>
                  <a:pt x="591311" y="94487"/>
                </a:lnTo>
                <a:lnTo>
                  <a:pt x="0" y="94487"/>
                </a:lnTo>
                <a:lnTo>
                  <a:pt x="0" y="283463"/>
                </a:lnTo>
                <a:lnTo>
                  <a:pt x="591311" y="283463"/>
                </a:lnTo>
                <a:lnTo>
                  <a:pt x="591311" y="377951"/>
                </a:lnTo>
                <a:lnTo>
                  <a:pt x="780287" y="188975"/>
                </a:lnTo>
                <a:lnTo>
                  <a:pt x="591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0" y="94487"/>
                </a:moveTo>
                <a:lnTo>
                  <a:pt x="591311" y="94487"/>
                </a:lnTo>
                <a:lnTo>
                  <a:pt x="591311" y="0"/>
                </a:lnTo>
                <a:lnTo>
                  <a:pt x="780287" y="188975"/>
                </a:lnTo>
                <a:lnTo>
                  <a:pt x="591311" y="377951"/>
                </a:lnTo>
                <a:lnTo>
                  <a:pt x="591311" y="283463"/>
                </a:lnTo>
                <a:lnTo>
                  <a:pt x="0" y="283463"/>
                </a:lnTo>
                <a:lnTo>
                  <a:pt x="0" y="94487"/>
                </a:lnTo>
                <a:close/>
              </a:path>
            </a:pathLst>
          </a:custGeom>
          <a:ln w="12191">
            <a:solidFill>
              <a:srgbClr val="116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Measure of goodness-of-fit: Stress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 dirty="0"/>
              <a:t>Let the new configuration be obtained by projecting </a:t>
            </a:r>
            <a:r>
              <a:rPr lang="en-US" altLang="ru-RU" sz="2400" i="1" u="sng" dirty="0">
                <a:cs typeface="Times New Roman" pitchFamily="18" charset="0"/>
              </a:rPr>
              <a:t>x</a:t>
            </a:r>
            <a:r>
              <a:rPr lang="en-US" altLang="ru-RU" sz="2400" i="1" baseline="-25000" dirty="0">
                <a:cs typeface="Times New Roman" pitchFamily="18" charset="0"/>
              </a:rPr>
              <a:t>1</a:t>
            </a:r>
            <a:r>
              <a:rPr lang="en-US" altLang="ru-RU" sz="2400" i="1" dirty="0">
                <a:cs typeface="Times New Roman" pitchFamily="18" charset="0"/>
              </a:rPr>
              <a:t>,…,</a:t>
            </a:r>
            <a:r>
              <a:rPr lang="en-US" altLang="ru-RU" sz="2400" i="1" u="sng" dirty="0" err="1">
                <a:cs typeface="Times New Roman" pitchFamily="18" charset="0"/>
              </a:rPr>
              <a:t>x</a:t>
            </a:r>
            <a:r>
              <a:rPr lang="en-US" altLang="ru-RU" sz="2400" i="1" baseline="-25000" dirty="0" err="1">
                <a:cs typeface="Times New Roman" pitchFamily="18" charset="0"/>
              </a:rPr>
              <a:t>n</a:t>
            </a:r>
            <a:r>
              <a:rPr lang="en-US" altLang="ru-RU" sz="2400" i="1" dirty="0">
                <a:cs typeface="Times New Roman" pitchFamily="18" charset="0"/>
              </a:rPr>
              <a:t> </a:t>
            </a:r>
            <a:r>
              <a:rPr lang="en-US" altLang="ru-RU" sz="2400" dirty="0">
                <a:cs typeface="Times New Roman" pitchFamily="18" charset="0"/>
              </a:rPr>
              <a:t>onto a </a:t>
            </a:r>
            <a:r>
              <a:rPr lang="en-US" altLang="ru-RU" sz="2400" i="1" dirty="0">
                <a:cs typeface="Times New Roman" pitchFamily="18" charset="0"/>
              </a:rPr>
              <a:t>k</a:t>
            </a:r>
            <a:r>
              <a:rPr lang="en-US" altLang="ru-RU" sz="2400" dirty="0">
                <a:cs typeface="Times New Roman" pitchFamily="18" charset="0"/>
              </a:rPr>
              <a:t>-D subspace.</a:t>
            </a:r>
            <a:endParaRPr lang="en-US" altLang="ru-RU" sz="2400" dirty="0"/>
          </a:p>
          <a:p>
            <a:pPr>
              <a:buFontTx/>
              <a:buNone/>
            </a:pPr>
            <a:endParaRPr lang="en-US" altLang="ru-RU" sz="2400" dirty="0"/>
          </a:p>
          <a:p>
            <a:r>
              <a:rPr lang="en-US" altLang="ru-RU" sz="2400" dirty="0"/>
              <a:t>Minimizing “lack of fit” between the two configurations (dissimilarities and distances)</a:t>
            </a:r>
          </a:p>
          <a:p>
            <a:pPr>
              <a:buFontTx/>
              <a:buNone/>
            </a:pPr>
            <a:endParaRPr lang="en-US" altLang="ru-RU" sz="2400" dirty="0"/>
          </a:p>
          <a:p>
            <a:pPr>
              <a:buFontTx/>
              <a:buNone/>
            </a:pPr>
            <a:r>
              <a:rPr lang="en-US" altLang="ru-RU" sz="2400" dirty="0">
                <a:solidFill>
                  <a:schemeClr val="folHlink"/>
                </a:solidFill>
              </a:rPr>
              <a:t>Stress of the configuration:</a:t>
            </a:r>
            <a:r>
              <a:rPr lang="en-US" altLang="ru-RU" sz="2400" dirty="0"/>
              <a:t>	     </a:t>
            </a:r>
            <a:r>
              <a:rPr lang="el-GR" altLang="ru-RU" sz="24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(∆ , 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ru-RU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ru-RU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400" i="1" baseline="-25000" dirty="0">
                <a:cs typeface="Times New Roman" pitchFamily="18" charset="0"/>
              </a:rPr>
              <a:t>ij</a:t>
            </a:r>
            <a:r>
              <a:rPr lang="en-US" altLang="ru-RU" sz="2400" i="1" baseline="30000" dirty="0">
                <a:cs typeface="Times New Roman" pitchFamily="18" charset="0"/>
              </a:rPr>
              <a:t>2</a:t>
            </a:r>
            <a:r>
              <a:rPr lang="en-US" altLang="ru-RU" sz="2400" dirty="0">
                <a:cs typeface="Times New Roman" pitchFamily="18" charset="0"/>
              </a:rPr>
              <a:t> </a:t>
            </a:r>
            <a:r>
              <a:rPr lang="en-US" altLang="ru-RU" sz="2400" dirty="0">
                <a:latin typeface="Times New Roman"/>
                <a:cs typeface="Times New Roman" pitchFamily="18" charset="0"/>
              </a:rPr>
              <a:t>–</a:t>
            </a:r>
            <a:r>
              <a:rPr lang="en-US" altLang="ru-RU" sz="2400" dirty="0">
                <a:cs typeface="Times New Roman" pitchFamily="18" charset="0"/>
              </a:rPr>
              <a:t> </a:t>
            </a:r>
            <a:r>
              <a:rPr lang="en-US" altLang="ru-RU" sz="2400" i="1" dirty="0">
                <a:cs typeface="Times New Roman" pitchFamily="18" charset="0"/>
              </a:rPr>
              <a:t>d</a:t>
            </a:r>
            <a:r>
              <a:rPr lang="en-US" altLang="ru-RU" sz="2400" i="1" baseline="-25000" dirty="0">
                <a:cs typeface="Times New Roman" pitchFamily="18" charset="0"/>
              </a:rPr>
              <a:t>ij</a:t>
            </a:r>
            <a:r>
              <a:rPr lang="en-US" altLang="ru-RU" sz="2400" i="1" baseline="30000" dirty="0">
                <a:cs typeface="Times New Roman" pitchFamily="18" charset="0"/>
              </a:rPr>
              <a:t>2</a:t>
            </a:r>
            <a:r>
              <a:rPr lang="en-US" altLang="ru-RU" sz="2400" i="1" dirty="0">
                <a:cs typeface="Times New Roman" pitchFamily="18" charset="0"/>
              </a:rPr>
              <a:t>)</a:t>
            </a:r>
            <a:endParaRPr lang="el-GR" alt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ru-RU" sz="2400" dirty="0"/>
          </a:p>
          <a:p>
            <a:r>
              <a:rPr lang="en-US" altLang="ru-RU" sz="2400" dirty="0"/>
              <a:t>Then, the subspace is spanned by the </a:t>
            </a:r>
            <a:r>
              <a:rPr lang="en-US" altLang="ru-RU" sz="2400" i="1" dirty="0"/>
              <a:t>k </a:t>
            </a:r>
            <a:r>
              <a:rPr lang="en-US" altLang="ru-RU" sz="2400" dirty="0"/>
              <a:t>largest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78224591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7391400" cy="68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816" y="1365935"/>
            <a:ext cx="148399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MNIST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hand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28</a:t>
            </a:r>
            <a:r>
              <a:rPr sz="1800" spc="-20" dirty="0">
                <a:latin typeface="Garamond"/>
                <a:cs typeface="Garamond"/>
              </a:rPr>
              <a:t>×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16" y="5591427"/>
            <a:ext cx="13785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m?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6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24517"/>
            <a:ext cx="8507288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t</a:t>
            </a:r>
            <a:r>
              <a:rPr dirty="0"/>
              <a:t>-SNE: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55" dirty="0"/>
              <a:t>v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w</a:t>
            </a:r>
            <a:r>
              <a:rPr dirty="0"/>
              <a:t>ding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86" y="4911406"/>
            <a:ext cx="2098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152717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037" y="5567500"/>
            <a:ext cx="2106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  <a:tabLst>
                <a:tab pos="997585" algn="l"/>
                <a:tab pos="153606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5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  <a:p>
            <a:pPr marL="817244">
              <a:lnSpc>
                <a:spcPts val="1050"/>
              </a:lnSpc>
              <a:tabLst>
                <a:tab pos="139001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	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194" y="5136123"/>
            <a:ext cx="257111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175" algn="l"/>
                <a:tab pos="1590675" algn="l"/>
                <a:tab pos="2557780" algn="l"/>
              </a:tabLst>
            </a:pP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i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j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218" y="5541976"/>
            <a:ext cx="3638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700" dirty="0">
                <a:latin typeface="Symbol"/>
                <a:cs typeface="Symbol"/>
              </a:rPr>
              <a:t></a:t>
            </a:r>
            <a:endParaRPr sz="3700">
              <a:latin typeface="Symbol"/>
              <a:cs typeface="Symbol"/>
            </a:endParaRPr>
          </a:p>
          <a:p>
            <a:pPr marL="44450">
              <a:lnSpc>
                <a:spcPts val="1500"/>
              </a:lnSpc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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533" y="5186636"/>
            <a:ext cx="3187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spc="-127" baseline="19274" dirty="0">
                <a:latin typeface="Times New Roman"/>
                <a:cs typeface="Times New Roman"/>
              </a:rPr>
              <a:t>q</a:t>
            </a:r>
            <a:r>
              <a:rPr sz="2050" i="1" spc="5" dirty="0">
                <a:latin typeface="Times New Roman"/>
                <a:cs typeface="Times New Roman"/>
              </a:rPr>
              <a:t>ij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790" y="5181615"/>
            <a:ext cx="19939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895600"/>
            <a:ext cx="403860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2891027"/>
            <a:ext cx="4048125" cy="916305"/>
          </a:xfrm>
          <a:custGeom>
            <a:avLst/>
            <a:gdLst/>
            <a:ahLst/>
            <a:cxnLst/>
            <a:rect l="l" t="t" r="r" b="b"/>
            <a:pathLst>
              <a:path w="4048125" h="916304">
                <a:moveTo>
                  <a:pt x="0" y="915923"/>
                </a:moveTo>
                <a:lnTo>
                  <a:pt x="4047743" y="915923"/>
                </a:lnTo>
                <a:lnTo>
                  <a:pt x="404774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971800"/>
            <a:ext cx="1981200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50" y="1077225"/>
            <a:ext cx="7563484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48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Hig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dimensio</a:t>
            </a:r>
            <a:r>
              <a:rPr sz="2000" dirty="0">
                <a:latin typeface="Arial"/>
                <a:cs typeface="Arial"/>
              </a:rPr>
              <a:t>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proba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heav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ian.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844" y="4114800"/>
            <a:ext cx="2695956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61" y="4648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761" y="541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5231" y="3499671"/>
            <a:ext cx="83337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indent="4392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249795" indent="11874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Stan</a:t>
            </a:r>
            <a:r>
              <a:rPr sz="1600" spc="-15" dirty="0">
                <a:latin typeface="Arial"/>
                <a:cs typeface="Arial"/>
              </a:rPr>
              <a:t>dard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ormal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759" y="4897473"/>
            <a:ext cx="1019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-Di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887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2090926"/>
            <a:ext cx="906627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536" y="-20181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pc="-5" dirty="0"/>
              <a:t>Optimi</a:t>
            </a:r>
            <a:r>
              <a:rPr spc="-60" dirty="0"/>
              <a:t>z</a:t>
            </a:r>
            <a:r>
              <a:rPr spc="-35" dirty="0"/>
              <a:t>a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540" y="871601"/>
            <a:ext cx="17799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3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058" y="1427052"/>
            <a:ext cx="17875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846455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  <a:p>
            <a:pPr marL="693420">
              <a:lnSpc>
                <a:spcPts val="900"/>
              </a:lnSpc>
              <a:tabLst>
                <a:tab pos="11779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	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682" y="1405456"/>
            <a:ext cx="3117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3150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39370">
              <a:lnSpc>
                <a:spcPts val="1275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Symbol"/>
                <a:cs typeface="Symbol"/>
              </a:rPr>
              <a:t>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4644" y="5559552"/>
            <a:ext cx="3200400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5554979"/>
            <a:ext cx="3209925" cy="518159"/>
          </a:xfrm>
          <a:custGeom>
            <a:avLst/>
            <a:gdLst/>
            <a:ahLst/>
            <a:cxnLst/>
            <a:rect l="l" t="t" r="r" b="b"/>
            <a:pathLst>
              <a:path w="3209925" h="518160">
                <a:moveTo>
                  <a:pt x="0" y="518159"/>
                </a:moveTo>
                <a:lnTo>
                  <a:pt x="3209543" y="518159"/>
                </a:lnTo>
                <a:lnTo>
                  <a:pt x="320954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936" y="766560"/>
            <a:ext cx="111760" cy="349250"/>
          </a:xfrm>
          <a:custGeom>
            <a:avLst/>
            <a:gdLst/>
            <a:ahLst/>
            <a:cxnLst/>
            <a:rect l="l" t="t" r="r" b="b"/>
            <a:pathLst>
              <a:path w="111760" h="349250">
                <a:moveTo>
                  <a:pt x="111568" y="0"/>
                </a:moveTo>
                <a:lnTo>
                  <a:pt x="0" y="349121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113" y="1320631"/>
            <a:ext cx="112395" cy="348615"/>
          </a:xfrm>
          <a:custGeom>
            <a:avLst/>
            <a:gdLst/>
            <a:ahLst/>
            <a:cxnLst/>
            <a:rect l="l" t="t" r="r" b="b"/>
            <a:pathLst>
              <a:path w="112395" h="348614">
                <a:moveTo>
                  <a:pt x="112025" y="0"/>
                </a:moveTo>
                <a:lnTo>
                  <a:pt x="0" y="348573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4306" y="1061860"/>
            <a:ext cx="217932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1348105" algn="l"/>
                <a:tab pos="2165985" algn="l"/>
              </a:tabLst>
            </a:pP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i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j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196" y="1104625"/>
            <a:ext cx="27368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120" baseline="18518" dirty="0">
                <a:latin typeface="Times New Roman"/>
                <a:cs typeface="Times New Roman"/>
              </a:rPr>
              <a:t>q</a:t>
            </a:r>
            <a:r>
              <a:rPr sz="1750" i="1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348" y="1100375"/>
            <a:ext cx="1727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01" y="728892"/>
            <a:ext cx="14039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89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7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i</a:t>
            </a:r>
            <a:r>
              <a:rPr sz="2250" i="1" spc="-165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2250" i="1" baseline="-14814" dirty="0">
                <a:latin typeface="Times New Roman"/>
                <a:cs typeface="Times New Roman"/>
              </a:rPr>
              <a:t>j</a:t>
            </a:r>
            <a:r>
              <a:rPr sz="2250" i="1" spc="-27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</a:t>
            </a:r>
            <a:r>
              <a:rPr sz="1500" spc="-15" dirty="0">
                <a:latin typeface="Times New Roman"/>
                <a:cs typeface="Times New Roman"/>
              </a:rPr>
              <a:t>|</a:t>
            </a:r>
            <a:r>
              <a:rPr sz="2250" baseline="27777" dirty="0">
                <a:latin typeface="Times New Roman"/>
                <a:cs typeface="Times New Roman"/>
              </a:rPr>
              <a:t>2	</a:t>
            </a:r>
            <a:r>
              <a:rPr sz="1650" spc="-80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2475" spc="7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62" y="1299453"/>
            <a:ext cx="1212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0748" y="1364048"/>
            <a:ext cx="1258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k</a:t>
            </a:r>
            <a:r>
              <a:rPr sz="2250" i="1" spc="-60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spc="-6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l</a:t>
            </a:r>
            <a:r>
              <a:rPr sz="2250" i="1" spc="-24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||	</a:t>
            </a:r>
            <a:r>
              <a:rPr sz="1650" spc="-85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619" y="1282437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685" y="1286462"/>
            <a:ext cx="10731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65" y="1479298"/>
            <a:ext cx="5695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3490"/>
              </a:lnSpc>
              <a:tabLst>
                <a:tab pos="443230" algn="l"/>
              </a:tabLst>
            </a:pPr>
            <a:r>
              <a:rPr sz="4500" baseline="-8333" dirty="0">
                <a:latin typeface="Symbol"/>
                <a:cs typeface="Symbol"/>
              </a:rPr>
              <a:t></a:t>
            </a:r>
            <a:r>
              <a:rPr sz="4500" baseline="-8333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50" i="1" spc="5" dirty="0">
                <a:latin typeface="Times New Roman"/>
                <a:cs typeface="Times New Roman"/>
              </a:rPr>
              <a:t>k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</a:t>
            </a:r>
            <a:r>
              <a:rPr sz="1650" i="1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2547" y="975628"/>
            <a:ext cx="23564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512445" algn="l"/>
                <a:tab pos="2343150" algn="l"/>
              </a:tabLst>
            </a:pP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r>
              <a:rPr sz="2000" i="1" u="sng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501" y="1135363"/>
            <a:ext cx="15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650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1491996"/>
            <a:ext cx="4910328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214" y="530092"/>
            <a:ext cx="29914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60</a:t>
            </a:r>
            <a:r>
              <a:rPr sz="3200" b="0" spc="-15" dirty="0">
                <a:latin typeface="Calibri Light"/>
                <a:cs typeface="Calibri Light"/>
              </a:rPr>
              <a:t>0</a:t>
            </a:r>
            <a:r>
              <a:rPr sz="3200" b="0" dirty="0">
                <a:latin typeface="Calibri Light"/>
                <a:cs typeface="Calibri Light"/>
              </a:rPr>
              <a:t>0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MNI</a:t>
            </a:r>
            <a:r>
              <a:rPr sz="3200" b="0" spc="-1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digits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531" y="689282"/>
            <a:ext cx="2925211" cy="225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4688" y="296786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9113" y="0"/>
                </a:moveTo>
                <a:lnTo>
                  <a:pt x="6797" y="0"/>
                </a:lnTo>
                <a:lnTo>
                  <a:pt x="3444" y="1158"/>
                </a:lnTo>
                <a:lnTo>
                  <a:pt x="2285" y="3383"/>
                </a:lnTo>
                <a:lnTo>
                  <a:pt x="0" y="5669"/>
                </a:lnTo>
                <a:lnTo>
                  <a:pt x="0" y="9113"/>
                </a:lnTo>
                <a:lnTo>
                  <a:pt x="1158" y="12466"/>
                </a:lnTo>
                <a:lnTo>
                  <a:pt x="2285" y="14752"/>
                </a:lnTo>
                <a:lnTo>
                  <a:pt x="9113" y="17038"/>
                </a:lnTo>
                <a:lnTo>
                  <a:pt x="12496" y="15910"/>
                </a:lnTo>
                <a:lnTo>
                  <a:pt x="14782" y="14752"/>
                </a:lnTo>
                <a:lnTo>
                  <a:pt x="15910" y="12466"/>
                </a:lnTo>
                <a:lnTo>
                  <a:pt x="17099" y="9113"/>
                </a:lnTo>
                <a:lnTo>
                  <a:pt x="14782" y="2285"/>
                </a:lnTo>
                <a:lnTo>
                  <a:pt x="12496" y="1158"/>
                </a:lnTo>
                <a:lnTo>
                  <a:pt x="911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4682" y="296789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6826" y="0"/>
                </a:moveTo>
                <a:lnTo>
                  <a:pt x="9142" y="0"/>
                </a:lnTo>
                <a:lnTo>
                  <a:pt x="12494" y="1127"/>
                </a:lnTo>
                <a:lnTo>
                  <a:pt x="14780" y="2286"/>
                </a:lnTo>
                <a:lnTo>
                  <a:pt x="17096" y="9084"/>
                </a:lnTo>
                <a:lnTo>
                  <a:pt x="15938" y="12437"/>
                </a:lnTo>
                <a:lnTo>
                  <a:pt x="14780" y="14724"/>
                </a:lnTo>
                <a:lnTo>
                  <a:pt x="12494" y="15882"/>
                </a:lnTo>
                <a:lnTo>
                  <a:pt x="9142" y="17010"/>
                </a:lnTo>
                <a:lnTo>
                  <a:pt x="2285" y="14724"/>
                </a:lnTo>
                <a:lnTo>
                  <a:pt x="1158" y="12437"/>
                </a:lnTo>
                <a:lnTo>
                  <a:pt x="0" y="9084"/>
                </a:lnTo>
                <a:lnTo>
                  <a:pt x="0" y="5639"/>
                </a:lnTo>
                <a:lnTo>
                  <a:pt x="2285" y="3353"/>
                </a:lnTo>
                <a:lnTo>
                  <a:pt x="3443" y="1127"/>
                </a:lnTo>
                <a:lnTo>
                  <a:pt x="6826" y="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066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353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878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88" y="0"/>
                </a:moveTo>
                <a:lnTo>
                  <a:pt x="0" y="2286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2" y="29810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0"/>
                </a:moveTo>
                <a:lnTo>
                  <a:pt x="0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240" y="298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52" y="0"/>
                </a:moveTo>
                <a:lnTo>
                  <a:pt x="0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413" y="2981064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285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3127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127" y="296966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413" y="296743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25"/>
                </a:moveTo>
                <a:lnTo>
                  <a:pt x="115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571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27"/>
                </a:moveTo>
                <a:lnTo>
                  <a:pt x="3352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2240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352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592" y="29674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2285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7878" y="296859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2346" y="682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251" y="298597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5" y="0"/>
                </a:moveTo>
                <a:lnTo>
                  <a:pt x="4602" y="1158"/>
                </a:lnTo>
                <a:lnTo>
                  <a:pt x="2316" y="3474"/>
                </a:lnTo>
                <a:lnTo>
                  <a:pt x="1158" y="5760"/>
                </a:lnTo>
                <a:lnTo>
                  <a:pt x="0" y="9113"/>
                </a:lnTo>
                <a:lnTo>
                  <a:pt x="1158" y="12557"/>
                </a:lnTo>
                <a:lnTo>
                  <a:pt x="2316" y="14782"/>
                </a:lnTo>
                <a:lnTo>
                  <a:pt x="4602" y="15910"/>
                </a:lnTo>
                <a:lnTo>
                  <a:pt x="7955" y="17068"/>
                </a:lnTo>
                <a:lnTo>
                  <a:pt x="14782" y="14782"/>
                </a:lnTo>
                <a:lnTo>
                  <a:pt x="15910" y="12557"/>
                </a:lnTo>
                <a:lnTo>
                  <a:pt x="17068" y="9113"/>
                </a:lnTo>
                <a:lnTo>
                  <a:pt x="15910" y="5760"/>
                </a:lnTo>
                <a:lnTo>
                  <a:pt x="14782" y="3474"/>
                </a:lnTo>
                <a:lnTo>
                  <a:pt x="11399" y="1158"/>
                </a:lnTo>
                <a:lnTo>
                  <a:pt x="7955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250" y="29859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4" y="0"/>
                </a:moveTo>
                <a:lnTo>
                  <a:pt x="11428" y="1158"/>
                </a:lnTo>
                <a:lnTo>
                  <a:pt x="14780" y="3475"/>
                </a:lnTo>
                <a:lnTo>
                  <a:pt x="15938" y="5761"/>
                </a:lnTo>
                <a:lnTo>
                  <a:pt x="17066" y="9114"/>
                </a:lnTo>
                <a:lnTo>
                  <a:pt x="15938" y="12559"/>
                </a:lnTo>
                <a:lnTo>
                  <a:pt x="14780" y="14785"/>
                </a:lnTo>
                <a:lnTo>
                  <a:pt x="7954" y="17071"/>
                </a:lnTo>
                <a:lnTo>
                  <a:pt x="4601" y="15912"/>
                </a:lnTo>
                <a:lnTo>
                  <a:pt x="2316" y="14785"/>
                </a:lnTo>
                <a:lnTo>
                  <a:pt x="1158" y="12559"/>
                </a:lnTo>
                <a:lnTo>
                  <a:pt x="0" y="9114"/>
                </a:lnTo>
                <a:lnTo>
                  <a:pt x="1158" y="5761"/>
                </a:lnTo>
                <a:lnTo>
                  <a:pt x="2316" y="3475"/>
                </a:lnTo>
                <a:lnTo>
                  <a:pt x="4601" y="1158"/>
                </a:lnTo>
                <a:lnTo>
                  <a:pt x="7954" y="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1603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44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0476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0"/>
                </a:moveTo>
                <a:lnTo>
                  <a:pt x="0" y="21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649" y="29991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0"/>
                </a:moveTo>
                <a:lnTo>
                  <a:pt x="0" y="231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0267" y="300033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2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7981" y="29991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853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5665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88" y="3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5665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383"/>
                </a:moveTo>
                <a:lnTo>
                  <a:pt x="118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6853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86"/>
                </a:moveTo>
                <a:lnTo>
                  <a:pt x="1127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7981" y="29855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267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58"/>
                </a:moveTo>
                <a:lnTo>
                  <a:pt x="338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649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443" y="115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7093" y="29855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2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476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127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603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1158" y="338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772" y="2907822"/>
            <a:ext cx="3703320" cy="3834765"/>
          </a:xfrm>
          <a:custGeom>
            <a:avLst/>
            <a:gdLst/>
            <a:ahLst/>
            <a:cxnLst/>
            <a:rect l="l" t="t" r="r" b="b"/>
            <a:pathLst>
              <a:path w="3703320" h="3834765">
                <a:moveTo>
                  <a:pt x="0" y="3834353"/>
                </a:moveTo>
                <a:lnTo>
                  <a:pt x="3703167" y="3834353"/>
                </a:lnTo>
                <a:lnTo>
                  <a:pt x="3703167" y="0"/>
                </a:lnTo>
                <a:lnTo>
                  <a:pt x="0" y="0"/>
                </a:lnTo>
                <a:lnTo>
                  <a:pt x="0" y="383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6081" y="3761756"/>
            <a:ext cx="2441577" cy="24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124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680" y="1450"/>
                </a:lnTo>
                <a:lnTo>
                  <a:pt x="3779" y="2855"/>
                </a:lnTo>
                <a:lnTo>
                  <a:pt x="1981" y="5748"/>
                </a:lnTo>
                <a:lnTo>
                  <a:pt x="0" y="9927"/>
                </a:lnTo>
                <a:lnTo>
                  <a:pt x="1981" y="14228"/>
                </a:lnTo>
                <a:lnTo>
                  <a:pt x="3779" y="17013"/>
                </a:lnTo>
                <a:lnTo>
                  <a:pt x="7680" y="18419"/>
                </a:lnTo>
                <a:lnTo>
                  <a:pt x="13533" y="19857"/>
                </a:lnTo>
                <a:lnTo>
                  <a:pt x="25115" y="17013"/>
                </a:lnTo>
                <a:lnTo>
                  <a:pt x="27005" y="14228"/>
                </a:lnTo>
                <a:lnTo>
                  <a:pt x="28834" y="9927"/>
                </a:lnTo>
                <a:lnTo>
                  <a:pt x="27005" y="5748"/>
                </a:lnTo>
                <a:lnTo>
                  <a:pt x="2511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3135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749"/>
                </a:lnTo>
                <a:lnTo>
                  <a:pt x="3762" y="2857"/>
                </a:lnTo>
                <a:lnTo>
                  <a:pt x="7666" y="1452"/>
                </a:lnTo>
                <a:lnTo>
                  <a:pt x="13539" y="0"/>
                </a:lnTo>
                <a:lnTo>
                  <a:pt x="25108" y="2857"/>
                </a:lnTo>
                <a:lnTo>
                  <a:pt x="27007" y="5749"/>
                </a:lnTo>
                <a:lnTo>
                  <a:pt x="28836" y="9930"/>
                </a:lnTo>
                <a:lnTo>
                  <a:pt x="27007" y="14227"/>
                </a:lnTo>
                <a:lnTo>
                  <a:pt x="25108" y="17013"/>
                </a:lnTo>
                <a:lnTo>
                  <a:pt x="13539" y="19858"/>
                </a:lnTo>
                <a:lnTo>
                  <a:pt x="7666" y="18419"/>
                </a:lnTo>
                <a:lnTo>
                  <a:pt x="3762" y="17013"/>
                </a:lnTo>
                <a:lnTo>
                  <a:pt x="1969" y="14227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091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15453" y="0"/>
                </a:moveTo>
                <a:lnTo>
                  <a:pt x="3901" y="2859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09"/>
                </a:lnTo>
                <a:lnTo>
                  <a:pt x="3901" y="17001"/>
                </a:lnTo>
                <a:lnTo>
                  <a:pt x="15453" y="19860"/>
                </a:lnTo>
                <a:lnTo>
                  <a:pt x="21214" y="18419"/>
                </a:lnTo>
                <a:lnTo>
                  <a:pt x="25115" y="17001"/>
                </a:lnTo>
                <a:lnTo>
                  <a:pt x="27035" y="14109"/>
                </a:lnTo>
                <a:lnTo>
                  <a:pt x="29016" y="9930"/>
                </a:lnTo>
                <a:lnTo>
                  <a:pt x="27035" y="5632"/>
                </a:lnTo>
                <a:lnTo>
                  <a:pt x="25115" y="2859"/>
                </a:lnTo>
                <a:lnTo>
                  <a:pt x="21214" y="1453"/>
                </a:lnTo>
                <a:lnTo>
                  <a:pt x="1545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125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0" y="9930"/>
                </a:moveTo>
                <a:lnTo>
                  <a:pt x="1934" y="5630"/>
                </a:lnTo>
                <a:lnTo>
                  <a:pt x="3868" y="2857"/>
                </a:lnTo>
                <a:lnTo>
                  <a:pt x="15438" y="0"/>
                </a:lnTo>
                <a:lnTo>
                  <a:pt x="21205" y="1452"/>
                </a:lnTo>
                <a:lnTo>
                  <a:pt x="25073" y="2857"/>
                </a:lnTo>
                <a:lnTo>
                  <a:pt x="27007" y="5630"/>
                </a:lnTo>
                <a:lnTo>
                  <a:pt x="28977" y="9930"/>
                </a:lnTo>
                <a:lnTo>
                  <a:pt x="27007" y="14109"/>
                </a:lnTo>
                <a:lnTo>
                  <a:pt x="25073" y="17003"/>
                </a:lnTo>
                <a:lnTo>
                  <a:pt x="21205" y="18419"/>
                </a:lnTo>
                <a:lnTo>
                  <a:pt x="15438" y="19858"/>
                </a:lnTo>
                <a:lnTo>
                  <a:pt x="3868" y="17003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001" y="603144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857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571" y="603430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7505" y="603719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18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7505" y="604137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571" y="60456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4001" y="6048458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845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8129" y="604986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39"/>
                </a:moveTo>
                <a:lnTo>
                  <a:pt x="0" y="0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4260" y="6048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05"/>
                </a:moveTo>
                <a:lnTo>
                  <a:pt x="0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2432" y="60456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72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20462" y="604137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0462" y="603719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18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2432" y="603430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91"/>
                </a:moveTo>
                <a:lnTo>
                  <a:pt x="182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4260" y="60328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8129" y="60314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4891" y="53730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52"/>
                </a:lnTo>
              </a:path>
            </a:pathLst>
          </a:custGeom>
          <a:ln w="3713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0658" y="53744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4526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6461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6461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4526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0"/>
                </a:moveTo>
                <a:lnTo>
                  <a:pt x="0" y="2855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0658" y="53900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4891" y="539144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1"/>
                </a:lnTo>
              </a:path>
            </a:pathLst>
          </a:custGeom>
          <a:ln w="3714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3392" y="539004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47"/>
                </a:moveTo>
                <a:lnTo>
                  <a:pt x="0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1422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9453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79453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1422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2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3392" y="537302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8396" y="60323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9601" y="1441"/>
                </a:lnTo>
                <a:lnTo>
                  <a:pt x="5821" y="2892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57"/>
                </a:lnTo>
                <a:lnTo>
                  <a:pt x="5821" y="18455"/>
                </a:lnTo>
                <a:lnTo>
                  <a:pt x="9601" y="19860"/>
                </a:lnTo>
                <a:lnTo>
                  <a:pt x="15483" y="21192"/>
                </a:lnTo>
                <a:lnTo>
                  <a:pt x="21275" y="19860"/>
                </a:lnTo>
                <a:lnTo>
                  <a:pt x="25054" y="18455"/>
                </a:lnTo>
                <a:lnTo>
                  <a:pt x="28955" y="9930"/>
                </a:lnTo>
                <a:lnTo>
                  <a:pt x="26974" y="5632"/>
                </a:lnTo>
                <a:lnTo>
                  <a:pt x="25054" y="2892"/>
                </a:lnTo>
                <a:lnTo>
                  <a:pt x="21275" y="1441"/>
                </a:lnTo>
                <a:lnTo>
                  <a:pt x="1548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8405" y="60323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28"/>
                </a:moveTo>
                <a:lnTo>
                  <a:pt x="1934" y="5630"/>
                </a:lnTo>
                <a:lnTo>
                  <a:pt x="5802" y="2891"/>
                </a:lnTo>
                <a:lnTo>
                  <a:pt x="9600" y="1439"/>
                </a:lnTo>
                <a:lnTo>
                  <a:pt x="15473" y="0"/>
                </a:lnTo>
                <a:lnTo>
                  <a:pt x="21275" y="1439"/>
                </a:lnTo>
                <a:lnTo>
                  <a:pt x="25073" y="2891"/>
                </a:lnTo>
                <a:lnTo>
                  <a:pt x="26972" y="5630"/>
                </a:lnTo>
                <a:lnTo>
                  <a:pt x="28941" y="9928"/>
                </a:lnTo>
                <a:lnTo>
                  <a:pt x="25073" y="18452"/>
                </a:lnTo>
                <a:lnTo>
                  <a:pt x="21275" y="19858"/>
                </a:lnTo>
                <a:lnTo>
                  <a:pt x="15473" y="21192"/>
                </a:lnTo>
                <a:lnTo>
                  <a:pt x="9600" y="19858"/>
                </a:lnTo>
                <a:lnTo>
                  <a:pt x="5802" y="18452"/>
                </a:lnTo>
                <a:lnTo>
                  <a:pt x="1934" y="14155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9050" y="307009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13533" y="0"/>
                </a:moveTo>
                <a:lnTo>
                  <a:pt x="7772" y="1402"/>
                </a:lnTo>
                <a:lnTo>
                  <a:pt x="3901" y="2834"/>
                </a:lnTo>
                <a:lnTo>
                  <a:pt x="1981" y="5699"/>
                </a:lnTo>
                <a:lnTo>
                  <a:pt x="0" y="9905"/>
                </a:lnTo>
                <a:lnTo>
                  <a:pt x="1981" y="14173"/>
                </a:lnTo>
                <a:lnTo>
                  <a:pt x="3901" y="16946"/>
                </a:lnTo>
                <a:lnTo>
                  <a:pt x="7772" y="18409"/>
                </a:lnTo>
                <a:lnTo>
                  <a:pt x="13533" y="19842"/>
                </a:lnTo>
                <a:lnTo>
                  <a:pt x="25054" y="16946"/>
                </a:lnTo>
                <a:lnTo>
                  <a:pt x="27035" y="14173"/>
                </a:lnTo>
                <a:lnTo>
                  <a:pt x="29016" y="9905"/>
                </a:lnTo>
                <a:lnTo>
                  <a:pt x="27035" y="5699"/>
                </a:lnTo>
                <a:lnTo>
                  <a:pt x="25054" y="2834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083" y="30700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0" y="9930"/>
                </a:moveTo>
                <a:lnTo>
                  <a:pt x="1969" y="5700"/>
                </a:lnTo>
                <a:lnTo>
                  <a:pt x="3868" y="2837"/>
                </a:lnTo>
                <a:lnTo>
                  <a:pt x="7771" y="1392"/>
                </a:lnTo>
                <a:lnTo>
                  <a:pt x="13539" y="0"/>
                </a:lnTo>
                <a:lnTo>
                  <a:pt x="25038" y="2837"/>
                </a:lnTo>
                <a:lnTo>
                  <a:pt x="27007" y="5700"/>
                </a:lnTo>
                <a:lnTo>
                  <a:pt x="28977" y="9930"/>
                </a:lnTo>
                <a:lnTo>
                  <a:pt x="27007" y="14186"/>
                </a:lnTo>
                <a:lnTo>
                  <a:pt x="25038" y="16972"/>
                </a:lnTo>
                <a:lnTo>
                  <a:pt x="13539" y="19861"/>
                </a:lnTo>
                <a:lnTo>
                  <a:pt x="7771" y="18416"/>
                </a:lnTo>
                <a:lnTo>
                  <a:pt x="3868" y="16972"/>
                </a:lnTo>
                <a:lnTo>
                  <a:pt x="1969" y="1418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5022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472" y="0"/>
                </a:moveTo>
                <a:lnTo>
                  <a:pt x="7680" y="1310"/>
                </a:lnTo>
                <a:lnTo>
                  <a:pt x="3779" y="2773"/>
                </a:lnTo>
                <a:lnTo>
                  <a:pt x="1798" y="5608"/>
                </a:lnTo>
                <a:lnTo>
                  <a:pt x="0" y="9845"/>
                </a:lnTo>
                <a:lnTo>
                  <a:pt x="3779" y="18318"/>
                </a:lnTo>
                <a:lnTo>
                  <a:pt x="7680" y="19720"/>
                </a:lnTo>
                <a:lnTo>
                  <a:pt x="13472" y="21183"/>
                </a:lnTo>
                <a:lnTo>
                  <a:pt x="25054" y="18318"/>
                </a:lnTo>
                <a:lnTo>
                  <a:pt x="28834" y="9845"/>
                </a:lnTo>
                <a:lnTo>
                  <a:pt x="26852" y="5608"/>
                </a:lnTo>
                <a:lnTo>
                  <a:pt x="25054" y="2773"/>
                </a:lnTo>
                <a:lnTo>
                  <a:pt x="1347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5027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853"/>
                </a:moveTo>
                <a:lnTo>
                  <a:pt x="1793" y="5623"/>
                </a:lnTo>
                <a:lnTo>
                  <a:pt x="3797" y="2759"/>
                </a:lnTo>
                <a:lnTo>
                  <a:pt x="7666" y="1315"/>
                </a:lnTo>
                <a:lnTo>
                  <a:pt x="13468" y="0"/>
                </a:lnTo>
                <a:lnTo>
                  <a:pt x="25038" y="2759"/>
                </a:lnTo>
                <a:lnTo>
                  <a:pt x="26867" y="5623"/>
                </a:lnTo>
                <a:lnTo>
                  <a:pt x="28836" y="9853"/>
                </a:lnTo>
                <a:lnTo>
                  <a:pt x="25038" y="18339"/>
                </a:lnTo>
                <a:lnTo>
                  <a:pt x="13468" y="21176"/>
                </a:lnTo>
                <a:lnTo>
                  <a:pt x="7666" y="19732"/>
                </a:lnTo>
                <a:lnTo>
                  <a:pt x="3797" y="18339"/>
                </a:lnTo>
                <a:lnTo>
                  <a:pt x="0" y="985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629" y="376114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779" y="2865"/>
                </a:lnTo>
                <a:lnTo>
                  <a:pt x="1981" y="5638"/>
                </a:lnTo>
                <a:lnTo>
                  <a:pt x="0" y="9936"/>
                </a:lnTo>
                <a:lnTo>
                  <a:pt x="1981" y="14112"/>
                </a:lnTo>
                <a:lnTo>
                  <a:pt x="3779" y="16977"/>
                </a:lnTo>
                <a:lnTo>
                  <a:pt x="7680" y="19811"/>
                </a:lnTo>
                <a:lnTo>
                  <a:pt x="13533" y="21183"/>
                </a:lnTo>
                <a:lnTo>
                  <a:pt x="19232" y="19811"/>
                </a:lnTo>
                <a:lnTo>
                  <a:pt x="23134" y="16977"/>
                </a:lnTo>
                <a:lnTo>
                  <a:pt x="25115" y="14112"/>
                </a:lnTo>
                <a:lnTo>
                  <a:pt x="27035" y="9936"/>
                </a:lnTo>
                <a:lnTo>
                  <a:pt x="25115" y="5638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635" y="376112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648"/>
                </a:lnTo>
                <a:lnTo>
                  <a:pt x="3797" y="2863"/>
                </a:lnTo>
                <a:lnTo>
                  <a:pt x="7666" y="1418"/>
                </a:lnTo>
                <a:lnTo>
                  <a:pt x="13539" y="0"/>
                </a:lnTo>
                <a:lnTo>
                  <a:pt x="19235" y="1418"/>
                </a:lnTo>
                <a:lnTo>
                  <a:pt x="23139" y="2863"/>
                </a:lnTo>
                <a:lnTo>
                  <a:pt x="25108" y="5648"/>
                </a:lnTo>
                <a:lnTo>
                  <a:pt x="27042" y="9930"/>
                </a:lnTo>
                <a:lnTo>
                  <a:pt x="25108" y="14134"/>
                </a:lnTo>
                <a:lnTo>
                  <a:pt x="23139" y="16998"/>
                </a:lnTo>
                <a:lnTo>
                  <a:pt x="19235" y="19835"/>
                </a:lnTo>
                <a:lnTo>
                  <a:pt x="13539" y="21202"/>
                </a:lnTo>
                <a:lnTo>
                  <a:pt x="7666" y="19835"/>
                </a:lnTo>
                <a:lnTo>
                  <a:pt x="3797" y="16998"/>
                </a:lnTo>
                <a:lnTo>
                  <a:pt x="1969" y="14134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775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5"/>
                </a:lnTo>
                <a:lnTo>
                  <a:pt x="3901" y="4261"/>
                </a:lnTo>
                <a:lnTo>
                  <a:pt x="1981" y="7034"/>
                </a:lnTo>
                <a:lnTo>
                  <a:pt x="0" y="11335"/>
                </a:lnTo>
                <a:lnTo>
                  <a:pt x="1981" y="15560"/>
                </a:lnTo>
                <a:lnTo>
                  <a:pt x="3901" y="18419"/>
                </a:lnTo>
                <a:lnTo>
                  <a:pt x="7802" y="19824"/>
                </a:lnTo>
                <a:lnTo>
                  <a:pt x="13502" y="21262"/>
                </a:lnTo>
                <a:lnTo>
                  <a:pt x="25054" y="18419"/>
                </a:lnTo>
                <a:lnTo>
                  <a:pt x="27035" y="15560"/>
                </a:lnTo>
                <a:lnTo>
                  <a:pt x="28955" y="11335"/>
                </a:lnTo>
                <a:lnTo>
                  <a:pt x="27035" y="7034"/>
                </a:lnTo>
                <a:lnTo>
                  <a:pt x="25054" y="4261"/>
                </a:lnTo>
                <a:lnTo>
                  <a:pt x="19354" y="1405"/>
                </a:lnTo>
                <a:lnTo>
                  <a:pt x="1350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2777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33"/>
                </a:moveTo>
                <a:lnTo>
                  <a:pt x="2004" y="7036"/>
                </a:lnTo>
                <a:lnTo>
                  <a:pt x="3903" y="4263"/>
                </a:lnTo>
                <a:lnTo>
                  <a:pt x="7806" y="1405"/>
                </a:lnTo>
                <a:lnTo>
                  <a:pt x="13503" y="0"/>
                </a:lnTo>
                <a:lnTo>
                  <a:pt x="19376" y="1405"/>
                </a:lnTo>
                <a:lnTo>
                  <a:pt x="25073" y="4263"/>
                </a:lnTo>
                <a:lnTo>
                  <a:pt x="27042" y="7036"/>
                </a:lnTo>
                <a:lnTo>
                  <a:pt x="28941" y="11333"/>
                </a:lnTo>
                <a:lnTo>
                  <a:pt x="27042" y="15561"/>
                </a:lnTo>
                <a:lnTo>
                  <a:pt x="25073" y="18419"/>
                </a:lnTo>
                <a:lnTo>
                  <a:pt x="13503" y="21264"/>
                </a:lnTo>
                <a:lnTo>
                  <a:pt x="7806" y="19825"/>
                </a:lnTo>
                <a:lnTo>
                  <a:pt x="3903" y="18419"/>
                </a:lnTo>
                <a:lnTo>
                  <a:pt x="2004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1205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52"/>
                </a:lnTo>
              </a:path>
            </a:pathLst>
          </a:custGeom>
          <a:ln w="371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008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439"/>
                </a:lnTo>
              </a:path>
            </a:pathLst>
          </a:custGeom>
          <a:ln w="364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0805" y="603719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3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72740" y="603993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9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0805" y="604423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52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7008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05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1205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333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55333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333"/>
                </a:moveTo>
                <a:lnTo>
                  <a:pt x="0" y="0"/>
                </a:lnTo>
              </a:path>
            </a:pathLst>
          </a:custGeom>
          <a:ln w="37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1570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05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7666" y="60484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03" y="4297"/>
                </a:moveTo>
                <a:lnTo>
                  <a:pt x="0" y="0"/>
                </a:lnTo>
              </a:path>
            </a:pathLst>
          </a:custGeom>
          <a:ln w="32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5767" y="604423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5767" y="60399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7666" y="603719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39"/>
                </a:moveTo>
                <a:lnTo>
                  <a:pt x="3903" y="0"/>
                </a:lnTo>
              </a:path>
            </a:pathLst>
          </a:custGeom>
          <a:ln w="344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1570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439"/>
                </a:moveTo>
                <a:lnTo>
                  <a:pt x="3762" y="0"/>
                </a:lnTo>
              </a:path>
            </a:pathLst>
          </a:custGeom>
          <a:ln w="364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5333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69950" y="30720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37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1484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3418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69" y="423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3418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1484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69950" y="30889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914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64183" y="309043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767" y="1470"/>
                </a:moveTo>
                <a:lnTo>
                  <a:pt x="0" y="0"/>
                </a:lnTo>
              </a:path>
            </a:pathLst>
          </a:custGeom>
          <a:ln w="371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60314" y="30889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58380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73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6411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6411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8380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0314" y="30734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4183" y="307204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5858" y="367105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785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7392" y="367384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9291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0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77392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0"/>
                </a:moveTo>
                <a:lnTo>
                  <a:pt x="0" y="8486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65858" y="36893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63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021" y="36908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418"/>
                </a:moveTo>
                <a:lnTo>
                  <a:pt x="0" y="0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6152" y="36893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52354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8486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2354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04"/>
                </a:moveTo>
                <a:lnTo>
                  <a:pt x="1793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54147" y="367384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6152" y="367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021" y="36710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41"/>
                </a:moveTo>
                <a:lnTo>
                  <a:pt x="5837" y="0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2501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392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8233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2102" y="376595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5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071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33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14071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12102" y="377722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3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8233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63"/>
                </a:lnTo>
              </a:path>
            </a:pathLst>
          </a:custGeom>
          <a:ln w="34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501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6664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367"/>
                </a:moveTo>
                <a:lnTo>
                  <a:pt x="0" y="0"/>
                </a:lnTo>
              </a:path>
            </a:pathLst>
          </a:custGeom>
          <a:ln w="372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92760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3"/>
                </a:moveTo>
                <a:lnTo>
                  <a:pt x="0" y="0"/>
                </a:lnTo>
              </a:path>
            </a:pathLst>
          </a:custGeom>
          <a:ln w="34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0932" y="377722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8962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8962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3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0932" y="376595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59"/>
                </a:moveTo>
                <a:lnTo>
                  <a:pt x="182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2760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6664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837" y="0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3679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16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09481" y="600033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0" y="0"/>
                </a:moveTo>
                <a:lnTo>
                  <a:pt x="5696" y="2847"/>
                </a:lnTo>
              </a:path>
            </a:pathLst>
          </a:custGeom>
          <a:ln w="357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178" y="600318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2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7148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1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7148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1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178" y="60144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3679" y="601733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0"/>
                </a:moveTo>
                <a:lnTo>
                  <a:pt x="0" y="2857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97912" y="601874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52"/>
                </a:moveTo>
                <a:lnTo>
                  <a:pt x="0" y="0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94008" y="60173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05"/>
                </a:moveTo>
                <a:lnTo>
                  <a:pt x="0" y="0"/>
                </a:lnTo>
              </a:path>
            </a:pathLst>
          </a:custGeom>
          <a:ln w="365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92109" y="60144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0140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1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140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1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92109" y="600318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72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94008" y="600033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47"/>
                </a:moveTo>
                <a:lnTo>
                  <a:pt x="3903" y="0"/>
                </a:lnTo>
              </a:path>
            </a:pathLst>
          </a:custGeom>
          <a:ln w="34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7912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16"/>
                </a:moveTo>
                <a:lnTo>
                  <a:pt x="5767" y="0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2038" y="545040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772" y="1441"/>
                </a:lnTo>
                <a:lnTo>
                  <a:pt x="3901" y="2776"/>
                </a:lnTo>
                <a:lnTo>
                  <a:pt x="1920" y="5620"/>
                </a:lnTo>
                <a:lnTo>
                  <a:pt x="0" y="9930"/>
                </a:lnTo>
                <a:lnTo>
                  <a:pt x="3901" y="18406"/>
                </a:lnTo>
                <a:lnTo>
                  <a:pt x="7772" y="19860"/>
                </a:lnTo>
                <a:lnTo>
                  <a:pt x="13502" y="21183"/>
                </a:lnTo>
                <a:lnTo>
                  <a:pt x="25054" y="18406"/>
                </a:lnTo>
                <a:lnTo>
                  <a:pt x="28955" y="9930"/>
                </a:lnTo>
                <a:lnTo>
                  <a:pt x="27035" y="5620"/>
                </a:lnTo>
                <a:lnTo>
                  <a:pt x="25054" y="2776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12056" y="545040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30"/>
                </a:moveTo>
                <a:lnTo>
                  <a:pt x="1934" y="5620"/>
                </a:lnTo>
                <a:lnTo>
                  <a:pt x="3903" y="2775"/>
                </a:lnTo>
                <a:lnTo>
                  <a:pt x="7771" y="1441"/>
                </a:lnTo>
                <a:lnTo>
                  <a:pt x="13468" y="0"/>
                </a:lnTo>
                <a:lnTo>
                  <a:pt x="25038" y="2775"/>
                </a:lnTo>
                <a:lnTo>
                  <a:pt x="27042" y="5620"/>
                </a:lnTo>
                <a:lnTo>
                  <a:pt x="28941" y="9930"/>
                </a:lnTo>
                <a:lnTo>
                  <a:pt x="25038" y="18406"/>
                </a:lnTo>
                <a:lnTo>
                  <a:pt x="13468" y="21181"/>
                </a:lnTo>
                <a:lnTo>
                  <a:pt x="7771" y="19861"/>
                </a:lnTo>
                <a:lnTo>
                  <a:pt x="3903" y="1840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99246" y="545184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300" y="0"/>
                </a:moveTo>
                <a:lnTo>
                  <a:pt x="9601" y="1335"/>
                </a:lnTo>
                <a:lnTo>
                  <a:pt x="5699" y="2737"/>
                </a:lnTo>
                <a:lnTo>
                  <a:pt x="1828" y="5632"/>
                </a:lnTo>
                <a:lnTo>
                  <a:pt x="0" y="9930"/>
                </a:lnTo>
                <a:lnTo>
                  <a:pt x="1828" y="14121"/>
                </a:lnTo>
                <a:lnTo>
                  <a:pt x="5699" y="16965"/>
                </a:lnTo>
                <a:lnTo>
                  <a:pt x="9601" y="18419"/>
                </a:lnTo>
                <a:lnTo>
                  <a:pt x="15300" y="19741"/>
                </a:lnTo>
                <a:lnTo>
                  <a:pt x="21153" y="18419"/>
                </a:lnTo>
                <a:lnTo>
                  <a:pt x="25054" y="16965"/>
                </a:lnTo>
                <a:lnTo>
                  <a:pt x="26974" y="14121"/>
                </a:lnTo>
                <a:lnTo>
                  <a:pt x="28834" y="9930"/>
                </a:lnTo>
                <a:lnTo>
                  <a:pt x="26974" y="5632"/>
                </a:lnTo>
                <a:lnTo>
                  <a:pt x="25054" y="2737"/>
                </a:lnTo>
                <a:lnTo>
                  <a:pt x="21153" y="1335"/>
                </a:lnTo>
                <a:lnTo>
                  <a:pt x="1530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9246" y="5451849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28"/>
                </a:moveTo>
                <a:lnTo>
                  <a:pt x="1828" y="5630"/>
                </a:lnTo>
                <a:lnTo>
                  <a:pt x="5696" y="2736"/>
                </a:lnTo>
                <a:lnTo>
                  <a:pt x="9600" y="1333"/>
                </a:lnTo>
                <a:lnTo>
                  <a:pt x="15297" y="0"/>
                </a:lnTo>
                <a:lnTo>
                  <a:pt x="21170" y="1333"/>
                </a:lnTo>
                <a:lnTo>
                  <a:pt x="25038" y="2736"/>
                </a:lnTo>
                <a:lnTo>
                  <a:pt x="26972" y="5630"/>
                </a:lnTo>
                <a:lnTo>
                  <a:pt x="28836" y="9928"/>
                </a:lnTo>
                <a:lnTo>
                  <a:pt x="26972" y="14119"/>
                </a:lnTo>
                <a:lnTo>
                  <a:pt x="25038" y="16964"/>
                </a:lnTo>
                <a:lnTo>
                  <a:pt x="21170" y="18419"/>
                </a:lnTo>
                <a:lnTo>
                  <a:pt x="15297" y="19739"/>
                </a:lnTo>
                <a:lnTo>
                  <a:pt x="9600" y="18419"/>
                </a:lnTo>
                <a:lnTo>
                  <a:pt x="5696" y="16964"/>
                </a:lnTo>
                <a:lnTo>
                  <a:pt x="1828" y="14119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0854" y="417461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680" y="1331"/>
                </a:lnTo>
                <a:lnTo>
                  <a:pt x="3779" y="2785"/>
                </a:lnTo>
                <a:lnTo>
                  <a:pt x="0" y="11262"/>
                </a:lnTo>
                <a:lnTo>
                  <a:pt x="1859" y="15560"/>
                </a:lnTo>
                <a:lnTo>
                  <a:pt x="3779" y="18336"/>
                </a:lnTo>
                <a:lnTo>
                  <a:pt x="7680" y="19751"/>
                </a:lnTo>
                <a:lnTo>
                  <a:pt x="13533" y="21192"/>
                </a:lnTo>
                <a:lnTo>
                  <a:pt x="19232" y="19751"/>
                </a:lnTo>
                <a:lnTo>
                  <a:pt x="23134" y="18336"/>
                </a:lnTo>
                <a:lnTo>
                  <a:pt x="27035" y="15560"/>
                </a:lnTo>
                <a:lnTo>
                  <a:pt x="28834" y="11262"/>
                </a:lnTo>
                <a:lnTo>
                  <a:pt x="27035" y="7083"/>
                </a:lnTo>
                <a:lnTo>
                  <a:pt x="23134" y="2785"/>
                </a:lnTo>
                <a:lnTo>
                  <a:pt x="19232" y="1331"/>
                </a:lnTo>
                <a:lnTo>
                  <a:pt x="13533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90878" y="41746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46"/>
                </a:moveTo>
                <a:lnTo>
                  <a:pt x="3762" y="2785"/>
                </a:lnTo>
                <a:lnTo>
                  <a:pt x="7666" y="1315"/>
                </a:lnTo>
                <a:lnTo>
                  <a:pt x="13503" y="0"/>
                </a:lnTo>
                <a:lnTo>
                  <a:pt x="19235" y="1315"/>
                </a:lnTo>
                <a:lnTo>
                  <a:pt x="23104" y="2785"/>
                </a:lnTo>
                <a:lnTo>
                  <a:pt x="27007" y="7067"/>
                </a:lnTo>
                <a:lnTo>
                  <a:pt x="28836" y="11246"/>
                </a:lnTo>
                <a:lnTo>
                  <a:pt x="27007" y="15553"/>
                </a:lnTo>
                <a:lnTo>
                  <a:pt x="23104" y="18339"/>
                </a:lnTo>
                <a:lnTo>
                  <a:pt x="19235" y="19732"/>
                </a:lnTo>
                <a:lnTo>
                  <a:pt x="13503" y="21176"/>
                </a:lnTo>
                <a:lnTo>
                  <a:pt x="7666" y="19732"/>
                </a:lnTo>
                <a:lnTo>
                  <a:pt x="3762" y="18339"/>
                </a:lnTo>
                <a:lnTo>
                  <a:pt x="1863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15970" y="404145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472" y="0"/>
                </a:moveTo>
                <a:lnTo>
                  <a:pt x="7680" y="1453"/>
                </a:lnTo>
                <a:lnTo>
                  <a:pt x="3718" y="2859"/>
                </a:lnTo>
                <a:lnTo>
                  <a:pt x="1920" y="5751"/>
                </a:lnTo>
                <a:lnTo>
                  <a:pt x="0" y="9930"/>
                </a:lnTo>
                <a:lnTo>
                  <a:pt x="1920" y="14228"/>
                </a:lnTo>
                <a:lnTo>
                  <a:pt x="3718" y="17016"/>
                </a:lnTo>
                <a:lnTo>
                  <a:pt x="7680" y="19860"/>
                </a:lnTo>
                <a:lnTo>
                  <a:pt x="13472" y="21314"/>
                </a:lnTo>
                <a:lnTo>
                  <a:pt x="19171" y="21314"/>
                </a:lnTo>
                <a:lnTo>
                  <a:pt x="23134" y="18419"/>
                </a:lnTo>
                <a:lnTo>
                  <a:pt x="27035" y="17016"/>
                </a:lnTo>
                <a:lnTo>
                  <a:pt x="28834" y="12789"/>
                </a:lnTo>
                <a:lnTo>
                  <a:pt x="28834" y="9930"/>
                </a:lnTo>
                <a:lnTo>
                  <a:pt x="27035" y="5751"/>
                </a:lnTo>
                <a:lnTo>
                  <a:pt x="25054" y="2859"/>
                </a:lnTo>
                <a:lnTo>
                  <a:pt x="1347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15987" y="404145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727" y="2863"/>
                </a:lnTo>
                <a:lnTo>
                  <a:pt x="7666" y="1470"/>
                </a:lnTo>
                <a:lnTo>
                  <a:pt x="13468" y="0"/>
                </a:lnTo>
                <a:lnTo>
                  <a:pt x="25038" y="2863"/>
                </a:lnTo>
                <a:lnTo>
                  <a:pt x="27007" y="5752"/>
                </a:lnTo>
                <a:lnTo>
                  <a:pt x="28836" y="9930"/>
                </a:lnTo>
                <a:lnTo>
                  <a:pt x="28836" y="12793"/>
                </a:lnTo>
                <a:lnTo>
                  <a:pt x="27007" y="17023"/>
                </a:lnTo>
                <a:lnTo>
                  <a:pt x="23104" y="18416"/>
                </a:lnTo>
                <a:lnTo>
                  <a:pt x="19165" y="21305"/>
                </a:lnTo>
                <a:lnTo>
                  <a:pt x="13468" y="21305"/>
                </a:lnTo>
                <a:lnTo>
                  <a:pt x="7666" y="19861"/>
                </a:lnTo>
                <a:lnTo>
                  <a:pt x="3727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4889" y="346237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32"/>
                </a:lnTo>
                <a:lnTo>
                  <a:pt x="3901" y="2773"/>
                </a:lnTo>
                <a:lnTo>
                  <a:pt x="1920" y="5638"/>
                </a:lnTo>
                <a:lnTo>
                  <a:pt x="0" y="9936"/>
                </a:lnTo>
                <a:lnTo>
                  <a:pt x="1920" y="14112"/>
                </a:lnTo>
                <a:lnTo>
                  <a:pt x="3901" y="17007"/>
                </a:lnTo>
                <a:lnTo>
                  <a:pt x="7680" y="19751"/>
                </a:lnTo>
                <a:lnTo>
                  <a:pt x="13502" y="21183"/>
                </a:lnTo>
                <a:lnTo>
                  <a:pt x="19202" y="21183"/>
                </a:lnTo>
                <a:lnTo>
                  <a:pt x="23134" y="18409"/>
                </a:lnTo>
                <a:lnTo>
                  <a:pt x="27035" y="17007"/>
                </a:lnTo>
                <a:lnTo>
                  <a:pt x="28955" y="12710"/>
                </a:lnTo>
                <a:lnTo>
                  <a:pt x="28955" y="9936"/>
                </a:lnTo>
                <a:lnTo>
                  <a:pt x="27035" y="5638"/>
                </a:lnTo>
                <a:lnTo>
                  <a:pt x="25054" y="2773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24900" y="346238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34" y="5623"/>
                </a:lnTo>
                <a:lnTo>
                  <a:pt x="3903" y="2759"/>
                </a:lnTo>
                <a:lnTo>
                  <a:pt x="7666" y="1418"/>
                </a:lnTo>
                <a:lnTo>
                  <a:pt x="13503" y="0"/>
                </a:lnTo>
                <a:lnTo>
                  <a:pt x="25038" y="2759"/>
                </a:lnTo>
                <a:lnTo>
                  <a:pt x="27042" y="5623"/>
                </a:lnTo>
                <a:lnTo>
                  <a:pt x="28941" y="9930"/>
                </a:lnTo>
                <a:lnTo>
                  <a:pt x="28941" y="12690"/>
                </a:lnTo>
                <a:lnTo>
                  <a:pt x="27042" y="16998"/>
                </a:lnTo>
                <a:lnTo>
                  <a:pt x="23139" y="18390"/>
                </a:lnTo>
                <a:lnTo>
                  <a:pt x="19200" y="21176"/>
                </a:lnTo>
                <a:lnTo>
                  <a:pt x="13503" y="21176"/>
                </a:lnTo>
                <a:lnTo>
                  <a:pt x="7666" y="19732"/>
                </a:lnTo>
                <a:lnTo>
                  <a:pt x="3903" y="16998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51616" y="447902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50" y="1405"/>
                </a:lnTo>
                <a:lnTo>
                  <a:pt x="3779" y="2859"/>
                </a:lnTo>
                <a:lnTo>
                  <a:pt x="1798" y="5632"/>
                </a:lnTo>
                <a:lnTo>
                  <a:pt x="0" y="9893"/>
                </a:lnTo>
                <a:lnTo>
                  <a:pt x="1798" y="14109"/>
                </a:lnTo>
                <a:lnTo>
                  <a:pt x="3779" y="16965"/>
                </a:lnTo>
                <a:lnTo>
                  <a:pt x="7650" y="19824"/>
                </a:lnTo>
                <a:lnTo>
                  <a:pt x="13380" y="21265"/>
                </a:lnTo>
                <a:lnTo>
                  <a:pt x="19232" y="19824"/>
                </a:lnTo>
                <a:lnTo>
                  <a:pt x="26913" y="14109"/>
                </a:lnTo>
                <a:lnTo>
                  <a:pt x="28834" y="9893"/>
                </a:lnTo>
                <a:lnTo>
                  <a:pt x="26913" y="5632"/>
                </a:lnTo>
                <a:lnTo>
                  <a:pt x="23103" y="2859"/>
                </a:lnTo>
                <a:lnTo>
                  <a:pt x="19232" y="1405"/>
                </a:lnTo>
                <a:lnTo>
                  <a:pt x="1338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51614" y="44790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94"/>
                </a:moveTo>
                <a:lnTo>
                  <a:pt x="1828" y="5630"/>
                </a:lnTo>
                <a:lnTo>
                  <a:pt x="3797" y="2857"/>
                </a:lnTo>
                <a:lnTo>
                  <a:pt x="7666" y="1403"/>
                </a:lnTo>
                <a:lnTo>
                  <a:pt x="13363" y="0"/>
                </a:lnTo>
                <a:lnTo>
                  <a:pt x="19235" y="1403"/>
                </a:lnTo>
                <a:lnTo>
                  <a:pt x="23139" y="2857"/>
                </a:lnTo>
                <a:lnTo>
                  <a:pt x="26902" y="5630"/>
                </a:lnTo>
                <a:lnTo>
                  <a:pt x="28836" y="9894"/>
                </a:lnTo>
                <a:lnTo>
                  <a:pt x="26902" y="14109"/>
                </a:lnTo>
                <a:lnTo>
                  <a:pt x="19235" y="19822"/>
                </a:lnTo>
                <a:lnTo>
                  <a:pt x="13363" y="21264"/>
                </a:lnTo>
                <a:lnTo>
                  <a:pt x="7666" y="19822"/>
                </a:lnTo>
                <a:lnTo>
                  <a:pt x="3797" y="16964"/>
                </a:lnTo>
                <a:lnTo>
                  <a:pt x="1828" y="14109"/>
                </a:lnTo>
                <a:lnTo>
                  <a:pt x="0" y="9894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22887" y="545236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775"/>
                </a:lnTo>
              </a:path>
            </a:pathLst>
          </a:custGeom>
          <a:ln w="371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34456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5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36426" y="545799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9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4456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7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22887" y="547076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788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7190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3286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54"/>
                </a:moveTo>
                <a:lnTo>
                  <a:pt x="0" y="0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9383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9383" y="545799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9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1317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13286" y="54538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33"/>
                </a:moveTo>
                <a:lnTo>
                  <a:pt x="3903" y="0"/>
                </a:lnTo>
              </a:path>
            </a:pathLst>
          </a:custGeom>
          <a:ln w="366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17190" y="5452360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41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1870" y="54538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7743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1647" y="5456539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3616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3616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647" y="546792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7743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4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1870" y="547222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6174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02305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4"/>
                </a:moveTo>
                <a:lnTo>
                  <a:pt x="0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8402" y="5467921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5"/>
                </a:moveTo>
                <a:lnTo>
                  <a:pt x="0" y="0"/>
                </a:lnTo>
              </a:path>
            </a:pathLst>
          </a:custGeom>
          <a:ln w="34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6609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96609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793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8402" y="545653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94"/>
                </a:moveTo>
                <a:lnTo>
                  <a:pt x="3903" y="0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305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06174" y="545380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744" y="417658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7441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11345" y="41793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307"/>
                </a:lnTo>
              </a:path>
            </a:pathLst>
          </a:custGeom>
          <a:ln w="32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15213" y="418365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5213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11345" y="419214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85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441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1744" y="419631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95872" y="4196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1968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0069" y="419214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88205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63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88205" y="4179346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6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91968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95872" y="4176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26783" y="404341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863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38352" y="40462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8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0322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0766" y="40547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322" y="40562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6454" y="406043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392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2480" y="406183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73" y="0"/>
                </a:moveTo>
                <a:lnTo>
                  <a:pt x="0" y="2888"/>
                </a:lnTo>
              </a:path>
            </a:pathLst>
          </a:custGeom>
          <a:ln w="342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26783" y="40647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20980" y="40632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17042" y="406043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2837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5213" y="40576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13314" y="405334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13314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15213" y="40462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88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17042" y="40448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38" y="0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20980" y="404341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5731" y="346431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785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47301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9271" y="346996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8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49786" y="3475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49271" y="34770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45367" y="34813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41428" y="348273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0"/>
                </a:moveTo>
                <a:lnTo>
                  <a:pt x="0" y="2785"/>
                </a:lnTo>
              </a:path>
            </a:pathLst>
          </a:custGeom>
          <a:ln w="343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5731" y="34855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9929" y="348407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26131" y="3481342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734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24162" y="347842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22228" y="34742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22228" y="346996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81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24162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26131" y="346576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341"/>
                </a:moveTo>
                <a:lnTo>
                  <a:pt x="3797" y="0"/>
                </a:lnTo>
              </a:path>
            </a:pathLst>
          </a:custGeom>
          <a:ln w="366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29929" y="3464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62339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3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68177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72081" y="44838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0" y="0"/>
                </a:moveTo>
                <a:lnTo>
                  <a:pt x="3797" y="2775"/>
                </a:lnTo>
              </a:path>
            </a:pathLst>
          </a:custGeom>
          <a:ln w="342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5879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75879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68177" y="449509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01" y="0"/>
                </a:moveTo>
                <a:lnTo>
                  <a:pt x="0" y="5702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62339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41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56608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2739" y="44979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2857"/>
                </a:moveTo>
                <a:lnTo>
                  <a:pt x="0" y="0"/>
                </a:lnTo>
              </a:path>
            </a:pathLst>
          </a:custGeom>
          <a:ln w="34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0770" y="449509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8941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941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0770" y="448383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52739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56608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3"/>
                </a:moveTo>
                <a:lnTo>
                  <a:pt x="5732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87542" y="471411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9753" y="0"/>
                </a:lnTo>
                <a:lnTo>
                  <a:pt x="5852" y="2773"/>
                </a:lnTo>
                <a:lnTo>
                  <a:pt x="1981" y="4178"/>
                </a:lnTo>
                <a:lnTo>
                  <a:pt x="0" y="8476"/>
                </a:lnTo>
                <a:lnTo>
                  <a:pt x="0" y="11250"/>
                </a:lnTo>
                <a:lnTo>
                  <a:pt x="1981" y="15550"/>
                </a:lnTo>
                <a:lnTo>
                  <a:pt x="3901" y="18406"/>
                </a:lnTo>
                <a:lnTo>
                  <a:pt x="15453" y="21180"/>
                </a:lnTo>
                <a:lnTo>
                  <a:pt x="21335" y="19741"/>
                </a:lnTo>
                <a:lnTo>
                  <a:pt x="25115" y="18406"/>
                </a:lnTo>
                <a:lnTo>
                  <a:pt x="27035" y="15550"/>
                </a:lnTo>
                <a:lnTo>
                  <a:pt x="28986" y="11250"/>
                </a:lnTo>
                <a:lnTo>
                  <a:pt x="25115" y="2773"/>
                </a:lnTo>
                <a:lnTo>
                  <a:pt x="2133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87563" y="471411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51"/>
                </a:moveTo>
                <a:lnTo>
                  <a:pt x="0" y="8475"/>
                </a:lnTo>
                <a:lnTo>
                  <a:pt x="1969" y="4178"/>
                </a:lnTo>
                <a:lnTo>
                  <a:pt x="5837" y="2772"/>
                </a:lnTo>
                <a:lnTo>
                  <a:pt x="9741" y="0"/>
                </a:lnTo>
                <a:lnTo>
                  <a:pt x="15438" y="0"/>
                </a:lnTo>
                <a:lnTo>
                  <a:pt x="21310" y="1403"/>
                </a:lnTo>
                <a:lnTo>
                  <a:pt x="25073" y="2772"/>
                </a:lnTo>
                <a:lnTo>
                  <a:pt x="28977" y="11251"/>
                </a:lnTo>
                <a:lnTo>
                  <a:pt x="27007" y="15548"/>
                </a:lnTo>
                <a:lnTo>
                  <a:pt x="25073" y="18406"/>
                </a:lnTo>
                <a:lnTo>
                  <a:pt x="21310" y="19739"/>
                </a:lnTo>
                <a:lnTo>
                  <a:pt x="15438" y="21179"/>
                </a:lnTo>
                <a:lnTo>
                  <a:pt x="3868" y="18406"/>
                </a:lnTo>
                <a:lnTo>
                  <a:pt x="1969" y="15548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15229" y="473252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833" y="1335"/>
                </a:lnTo>
                <a:lnTo>
                  <a:pt x="3962" y="2773"/>
                </a:lnTo>
                <a:lnTo>
                  <a:pt x="1981" y="5632"/>
                </a:lnTo>
                <a:lnTo>
                  <a:pt x="0" y="9811"/>
                </a:lnTo>
                <a:lnTo>
                  <a:pt x="1981" y="14121"/>
                </a:lnTo>
                <a:lnTo>
                  <a:pt x="3962" y="17013"/>
                </a:lnTo>
                <a:lnTo>
                  <a:pt x="7833" y="19741"/>
                </a:lnTo>
                <a:lnTo>
                  <a:pt x="13533" y="21192"/>
                </a:lnTo>
                <a:lnTo>
                  <a:pt x="19415" y="19741"/>
                </a:lnTo>
                <a:lnTo>
                  <a:pt x="23286" y="17013"/>
                </a:lnTo>
                <a:lnTo>
                  <a:pt x="25115" y="14121"/>
                </a:lnTo>
                <a:lnTo>
                  <a:pt x="27035" y="9811"/>
                </a:lnTo>
                <a:lnTo>
                  <a:pt x="25115" y="5632"/>
                </a:lnTo>
                <a:lnTo>
                  <a:pt x="23286" y="2773"/>
                </a:lnTo>
                <a:lnTo>
                  <a:pt x="19415" y="1335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15222" y="4732521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809"/>
                </a:moveTo>
                <a:lnTo>
                  <a:pt x="1969" y="5630"/>
                </a:lnTo>
                <a:lnTo>
                  <a:pt x="3973" y="2772"/>
                </a:lnTo>
                <a:lnTo>
                  <a:pt x="7842" y="1333"/>
                </a:lnTo>
                <a:lnTo>
                  <a:pt x="13539" y="0"/>
                </a:lnTo>
                <a:lnTo>
                  <a:pt x="19411" y="1333"/>
                </a:lnTo>
                <a:lnTo>
                  <a:pt x="23315" y="2772"/>
                </a:lnTo>
                <a:lnTo>
                  <a:pt x="25108" y="5630"/>
                </a:lnTo>
                <a:lnTo>
                  <a:pt x="27042" y="9809"/>
                </a:lnTo>
                <a:lnTo>
                  <a:pt x="25108" y="14119"/>
                </a:lnTo>
                <a:lnTo>
                  <a:pt x="23315" y="17013"/>
                </a:lnTo>
                <a:lnTo>
                  <a:pt x="19411" y="19739"/>
                </a:lnTo>
                <a:lnTo>
                  <a:pt x="13539" y="21192"/>
                </a:lnTo>
                <a:lnTo>
                  <a:pt x="7842" y="19739"/>
                </a:lnTo>
                <a:lnTo>
                  <a:pt x="3973" y="17013"/>
                </a:lnTo>
                <a:lnTo>
                  <a:pt x="1969" y="14119"/>
                </a:lnTo>
                <a:lnTo>
                  <a:pt x="0" y="980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7293" y="4763642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472" y="0"/>
                </a:moveTo>
                <a:lnTo>
                  <a:pt x="7772" y="1441"/>
                </a:lnTo>
                <a:lnTo>
                  <a:pt x="3870" y="2855"/>
                </a:lnTo>
                <a:lnTo>
                  <a:pt x="0" y="11335"/>
                </a:lnTo>
                <a:lnTo>
                  <a:pt x="1920" y="15560"/>
                </a:lnTo>
                <a:lnTo>
                  <a:pt x="3870" y="18419"/>
                </a:lnTo>
                <a:lnTo>
                  <a:pt x="7772" y="19860"/>
                </a:lnTo>
                <a:lnTo>
                  <a:pt x="13472" y="21192"/>
                </a:lnTo>
                <a:lnTo>
                  <a:pt x="19324" y="19860"/>
                </a:lnTo>
                <a:lnTo>
                  <a:pt x="23134" y="18419"/>
                </a:lnTo>
                <a:lnTo>
                  <a:pt x="25054" y="15560"/>
                </a:lnTo>
                <a:lnTo>
                  <a:pt x="27005" y="11335"/>
                </a:lnTo>
                <a:lnTo>
                  <a:pt x="23134" y="2855"/>
                </a:lnTo>
                <a:lnTo>
                  <a:pt x="19324" y="1441"/>
                </a:lnTo>
                <a:lnTo>
                  <a:pt x="1347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7304" y="476364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11333"/>
                </a:moveTo>
                <a:lnTo>
                  <a:pt x="3868" y="2857"/>
                </a:lnTo>
                <a:lnTo>
                  <a:pt x="7771" y="1439"/>
                </a:lnTo>
                <a:lnTo>
                  <a:pt x="13468" y="0"/>
                </a:lnTo>
                <a:lnTo>
                  <a:pt x="19341" y="1439"/>
                </a:lnTo>
                <a:lnTo>
                  <a:pt x="23104" y="2857"/>
                </a:lnTo>
                <a:lnTo>
                  <a:pt x="27007" y="11333"/>
                </a:lnTo>
                <a:lnTo>
                  <a:pt x="25038" y="15561"/>
                </a:lnTo>
                <a:lnTo>
                  <a:pt x="23104" y="18419"/>
                </a:lnTo>
                <a:lnTo>
                  <a:pt x="19341" y="19858"/>
                </a:lnTo>
                <a:lnTo>
                  <a:pt x="13468" y="21192"/>
                </a:lnTo>
                <a:lnTo>
                  <a:pt x="7771" y="19858"/>
                </a:lnTo>
                <a:lnTo>
                  <a:pt x="3868" y="18419"/>
                </a:lnTo>
                <a:lnTo>
                  <a:pt x="1898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5451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02" y="0"/>
                </a:moveTo>
                <a:lnTo>
                  <a:pt x="7802" y="1368"/>
                </a:lnTo>
                <a:lnTo>
                  <a:pt x="3901" y="2773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45"/>
                </a:lnTo>
                <a:lnTo>
                  <a:pt x="3901" y="17001"/>
                </a:lnTo>
                <a:lnTo>
                  <a:pt x="7802" y="18455"/>
                </a:lnTo>
                <a:lnTo>
                  <a:pt x="13502" y="19775"/>
                </a:lnTo>
                <a:lnTo>
                  <a:pt x="19354" y="18455"/>
                </a:lnTo>
                <a:lnTo>
                  <a:pt x="23256" y="17001"/>
                </a:lnTo>
                <a:lnTo>
                  <a:pt x="25054" y="14145"/>
                </a:lnTo>
                <a:lnTo>
                  <a:pt x="27035" y="9930"/>
                </a:lnTo>
                <a:lnTo>
                  <a:pt x="25054" y="5632"/>
                </a:lnTo>
                <a:lnTo>
                  <a:pt x="23256" y="2773"/>
                </a:lnTo>
                <a:lnTo>
                  <a:pt x="19354" y="1368"/>
                </a:lnTo>
                <a:lnTo>
                  <a:pt x="1350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35482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930"/>
                </a:moveTo>
                <a:lnTo>
                  <a:pt x="1898" y="5630"/>
                </a:lnTo>
                <a:lnTo>
                  <a:pt x="3868" y="2772"/>
                </a:lnTo>
                <a:lnTo>
                  <a:pt x="7771" y="1369"/>
                </a:lnTo>
                <a:lnTo>
                  <a:pt x="13468" y="0"/>
                </a:lnTo>
                <a:lnTo>
                  <a:pt x="19341" y="1369"/>
                </a:lnTo>
                <a:lnTo>
                  <a:pt x="23244" y="2772"/>
                </a:lnTo>
                <a:lnTo>
                  <a:pt x="25038" y="5630"/>
                </a:lnTo>
                <a:lnTo>
                  <a:pt x="27007" y="9930"/>
                </a:lnTo>
                <a:lnTo>
                  <a:pt x="25038" y="14145"/>
                </a:lnTo>
                <a:lnTo>
                  <a:pt x="23244" y="17003"/>
                </a:lnTo>
                <a:lnTo>
                  <a:pt x="19341" y="18455"/>
                </a:lnTo>
                <a:lnTo>
                  <a:pt x="13468" y="19776"/>
                </a:lnTo>
                <a:lnTo>
                  <a:pt x="7771" y="18455"/>
                </a:lnTo>
                <a:lnTo>
                  <a:pt x="3868" y="17003"/>
                </a:lnTo>
                <a:lnTo>
                  <a:pt x="1898" y="14145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7372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3962" y="2855"/>
                </a:lnTo>
                <a:lnTo>
                  <a:pt x="1981" y="5748"/>
                </a:lnTo>
                <a:lnTo>
                  <a:pt x="0" y="9927"/>
                </a:lnTo>
                <a:lnTo>
                  <a:pt x="3962" y="18419"/>
                </a:lnTo>
                <a:lnTo>
                  <a:pt x="15453" y="21311"/>
                </a:lnTo>
                <a:lnTo>
                  <a:pt x="21335" y="19857"/>
                </a:lnTo>
                <a:lnTo>
                  <a:pt x="25115" y="18419"/>
                </a:lnTo>
                <a:lnTo>
                  <a:pt x="29016" y="9927"/>
                </a:lnTo>
                <a:lnTo>
                  <a:pt x="27035" y="5748"/>
                </a:lnTo>
                <a:lnTo>
                  <a:pt x="25115" y="2855"/>
                </a:lnTo>
                <a:lnTo>
                  <a:pt x="21335" y="1438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37381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69" y="5749"/>
                </a:lnTo>
                <a:lnTo>
                  <a:pt x="3938" y="2857"/>
                </a:lnTo>
                <a:lnTo>
                  <a:pt x="15473" y="0"/>
                </a:lnTo>
                <a:lnTo>
                  <a:pt x="21345" y="1439"/>
                </a:lnTo>
                <a:lnTo>
                  <a:pt x="25108" y="2857"/>
                </a:lnTo>
                <a:lnTo>
                  <a:pt x="27042" y="5749"/>
                </a:lnTo>
                <a:lnTo>
                  <a:pt x="29012" y="9930"/>
                </a:lnTo>
                <a:lnTo>
                  <a:pt x="25108" y="18419"/>
                </a:lnTo>
                <a:lnTo>
                  <a:pt x="21345" y="19858"/>
                </a:lnTo>
                <a:lnTo>
                  <a:pt x="15473" y="21310"/>
                </a:lnTo>
                <a:lnTo>
                  <a:pt x="3938" y="1841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99030" y="36577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3901" y="2865"/>
                </a:lnTo>
                <a:lnTo>
                  <a:pt x="0" y="11369"/>
                </a:lnTo>
                <a:lnTo>
                  <a:pt x="1920" y="15575"/>
                </a:lnTo>
                <a:lnTo>
                  <a:pt x="3901" y="18440"/>
                </a:lnTo>
                <a:lnTo>
                  <a:pt x="15483" y="21214"/>
                </a:lnTo>
                <a:lnTo>
                  <a:pt x="21183" y="19842"/>
                </a:lnTo>
                <a:lnTo>
                  <a:pt x="25054" y="18440"/>
                </a:lnTo>
                <a:lnTo>
                  <a:pt x="27035" y="15575"/>
                </a:lnTo>
                <a:lnTo>
                  <a:pt x="28955" y="11369"/>
                </a:lnTo>
                <a:lnTo>
                  <a:pt x="25054" y="2865"/>
                </a:lnTo>
                <a:lnTo>
                  <a:pt x="21183" y="1432"/>
                </a:lnTo>
                <a:lnTo>
                  <a:pt x="1548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99042" y="36577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903" y="2863"/>
                </a:lnTo>
                <a:lnTo>
                  <a:pt x="15473" y="0"/>
                </a:lnTo>
                <a:lnTo>
                  <a:pt x="21170" y="1418"/>
                </a:lnTo>
                <a:lnTo>
                  <a:pt x="25073" y="2863"/>
                </a:lnTo>
                <a:lnTo>
                  <a:pt x="28941" y="11349"/>
                </a:lnTo>
                <a:lnTo>
                  <a:pt x="27042" y="15553"/>
                </a:lnTo>
                <a:lnTo>
                  <a:pt x="25073" y="18416"/>
                </a:lnTo>
                <a:lnTo>
                  <a:pt x="21170" y="19809"/>
                </a:lnTo>
                <a:lnTo>
                  <a:pt x="15473" y="21202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571499" y="470417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802" y="1453"/>
                </a:lnTo>
                <a:lnTo>
                  <a:pt x="3901" y="2859"/>
                </a:lnTo>
                <a:lnTo>
                  <a:pt x="1981" y="5632"/>
                </a:lnTo>
                <a:lnTo>
                  <a:pt x="0" y="9942"/>
                </a:lnTo>
                <a:lnTo>
                  <a:pt x="3901" y="18419"/>
                </a:lnTo>
                <a:lnTo>
                  <a:pt x="7802" y="19872"/>
                </a:lnTo>
                <a:lnTo>
                  <a:pt x="13533" y="21192"/>
                </a:lnTo>
                <a:lnTo>
                  <a:pt x="17434" y="21192"/>
                </a:lnTo>
                <a:lnTo>
                  <a:pt x="23134" y="19872"/>
                </a:lnTo>
                <a:lnTo>
                  <a:pt x="25115" y="16980"/>
                </a:lnTo>
                <a:lnTo>
                  <a:pt x="29016" y="14121"/>
                </a:lnTo>
                <a:lnTo>
                  <a:pt x="29016" y="9942"/>
                </a:lnTo>
                <a:lnTo>
                  <a:pt x="27035" y="5632"/>
                </a:lnTo>
                <a:lnTo>
                  <a:pt x="23134" y="2859"/>
                </a:lnTo>
                <a:lnTo>
                  <a:pt x="19354" y="1453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71501" y="47041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43"/>
                </a:moveTo>
                <a:lnTo>
                  <a:pt x="2004" y="5633"/>
                </a:lnTo>
                <a:lnTo>
                  <a:pt x="3903" y="2857"/>
                </a:lnTo>
                <a:lnTo>
                  <a:pt x="7806" y="1452"/>
                </a:lnTo>
                <a:lnTo>
                  <a:pt x="13539" y="0"/>
                </a:lnTo>
                <a:lnTo>
                  <a:pt x="19376" y="1452"/>
                </a:lnTo>
                <a:lnTo>
                  <a:pt x="23139" y="2857"/>
                </a:lnTo>
                <a:lnTo>
                  <a:pt x="27042" y="5633"/>
                </a:lnTo>
                <a:lnTo>
                  <a:pt x="29012" y="9943"/>
                </a:lnTo>
                <a:lnTo>
                  <a:pt x="29012" y="14122"/>
                </a:lnTo>
                <a:lnTo>
                  <a:pt x="25108" y="16980"/>
                </a:lnTo>
                <a:lnTo>
                  <a:pt x="23139" y="19871"/>
                </a:lnTo>
                <a:lnTo>
                  <a:pt x="17442" y="21194"/>
                </a:lnTo>
                <a:lnTo>
                  <a:pt x="13539" y="21194"/>
                </a:lnTo>
                <a:lnTo>
                  <a:pt x="7806" y="19871"/>
                </a:lnTo>
                <a:lnTo>
                  <a:pt x="3903" y="18419"/>
                </a:lnTo>
                <a:lnTo>
                  <a:pt x="0" y="994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00328" y="471606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03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06201" y="47174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369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09999" y="471884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1898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9999" y="473162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06201" y="4734474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333"/>
                </a:lnTo>
              </a:path>
            </a:pathLst>
          </a:custGeom>
          <a:ln w="366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00328" y="473580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88794" y="473447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34" y="2772"/>
                </a:moveTo>
                <a:lnTo>
                  <a:pt x="0" y="0"/>
                </a:lnTo>
              </a:path>
            </a:pathLst>
          </a:custGeom>
          <a:ln w="371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86860" y="473162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84891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83507" y="472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84891" y="47202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86860" y="4718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90728" y="47160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2"/>
                </a:moveTo>
                <a:lnTo>
                  <a:pt x="3903" y="0"/>
                </a:lnTo>
              </a:path>
            </a:pathLst>
          </a:custGeom>
          <a:ln w="343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94631" y="47160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26124" y="47344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33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31961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39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35865" y="47372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7658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37658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26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35865" y="474859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94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31961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739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26124" y="475422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20427" y="475422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439"/>
                </a:moveTo>
                <a:lnTo>
                  <a:pt x="0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16524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739"/>
                </a:moveTo>
                <a:lnTo>
                  <a:pt x="0" y="0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14554" y="47485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12550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004" y="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2550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2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14554" y="47372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16524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39"/>
                </a:moveTo>
                <a:lnTo>
                  <a:pt x="3903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20427" y="473447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8100" y="47655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03973" y="476704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405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0777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09670" y="477693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07771" y="478115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703973" y="47840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439"/>
                </a:lnTo>
              </a:path>
            </a:pathLst>
          </a:custGeom>
          <a:ln w="364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98100" y="47854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92403" y="478545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88500" y="478401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39"/>
                </a:moveTo>
                <a:lnTo>
                  <a:pt x="0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86530" y="478115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84631" y="47769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8463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75"/>
                </a:moveTo>
                <a:lnTo>
                  <a:pt x="38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88500" y="47670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03" y="0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92403" y="47655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52"/>
                </a:moveTo>
                <a:lnTo>
                  <a:pt x="5696" y="0"/>
                </a:lnTo>
              </a:path>
            </a:pathLst>
          </a:custGeom>
          <a:ln w="371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46313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69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752151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56054" y="56108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57848" y="56137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7848" y="56180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56054" y="562227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52151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2"/>
                </a:lnTo>
              </a:path>
            </a:pathLst>
          </a:custGeom>
          <a:ln w="365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46313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320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40581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320"/>
                </a:moveTo>
                <a:lnTo>
                  <a:pt x="0" y="0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36713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34708" y="562227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32809" y="561804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32809" y="561374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9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34708" y="5610891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36713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0581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69"/>
                </a:moveTo>
                <a:lnTo>
                  <a:pt x="5732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50181" y="527529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6054" y="527674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59817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61751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18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59817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48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56054" y="52937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62" y="0"/>
                </a:moveTo>
                <a:lnTo>
                  <a:pt x="0" y="1439"/>
                </a:lnTo>
              </a:path>
            </a:pathLst>
          </a:custGeom>
          <a:ln w="364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50181" y="529515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38682" y="529371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91"/>
                </a:moveTo>
                <a:lnTo>
                  <a:pt x="0" y="0"/>
                </a:lnTo>
              </a:path>
            </a:pathLst>
          </a:custGeom>
          <a:ln w="371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34708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73" y="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34708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181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36713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9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38682" y="5275291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11843" y="365973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17539" y="36611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021443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86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23412" y="36710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02144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017539" y="36781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011843" y="367954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00273" y="367814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59"/>
                </a:moveTo>
                <a:lnTo>
                  <a:pt x="0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830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6369" y="367105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96369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903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00273" y="365973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82403" y="470613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39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88205" y="470757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591968" y="470898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785"/>
                </a:lnTo>
              </a:path>
            </a:pathLst>
          </a:custGeom>
          <a:ln w="343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595872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96457" y="4718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17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93973" y="47202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91"/>
                </a:lnTo>
              </a:path>
            </a:pathLst>
          </a:custGeom>
          <a:ln w="34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91968" y="472313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86271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323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82403" y="472731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3868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76706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23"/>
                </a:moveTo>
                <a:lnTo>
                  <a:pt x="0" y="0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72732" y="47245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1452"/>
                </a:moveTo>
                <a:lnTo>
                  <a:pt x="0" y="0"/>
                </a:lnTo>
              </a:path>
            </a:pathLst>
          </a:custGeom>
          <a:ln w="365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68829" y="47160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68829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70833" y="470898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85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72732" y="47075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73" y="0"/>
                </a:lnTo>
              </a:path>
            </a:pathLst>
          </a:custGeom>
          <a:ln w="366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76706" y="470613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39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6298" y="367043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619" y="1463"/>
                </a:lnTo>
                <a:lnTo>
                  <a:pt x="3749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49" y="18409"/>
                </a:lnTo>
                <a:lnTo>
                  <a:pt x="7619" y="19872"/>
                </a:lnTo>
                <a:lnTo>
                  <a:pt x="13502" y="21305"/>
                </a:lnTo>
                <a:lnTo>
                  <a:pt x="19202" y="19872"/>
                </a:lnTo>
                <a:lnTo>
                  <a:pt x="23103" y="18409"/>
                </a:lnTo>
                <a:lnTo>
                  <a:pt x="27035" y="15697"/>
                </a:lnTo>
                <a:lnTo>
                  <a:pt x="28834" y="11399"/>
                </a:lnTo>
                <a:lnTo>
                  <a:pt x="27035" y="7162"/>
                </a:lnTo>
                <a:lnTo>
                  <a:pt x="23103" y="2895"/>
                </a:lnTo>
                <a:lnTo>
                  <a:pt x="1920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6330" y="367043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75"/>
                </a:moveTo>
                <a:lnTo>
                  <a:pt x="3727" y="2888"/>
                </a:lnTo>
                <a:lnTo>
                  <a:pt x="7595" y="1444"/>
                </a:lnTo>
                <a:lnTo>
                  <a:pt x="13468" y="0"/>
                </a:lnTo>
                <a:lnTo>
                  <a:pt x="19165" y="1444"/>
                </a:lnTo>
                <a:lnTo>
                  <a:pt x="23069" y="2888"/>
                </a:lnTo>
                <a:lnTo>
                  <a:pt x="27007" y="7144"/>
                </a:lnTo>
                <a:lnTo>
                  <a:pt x="28836" y="11375"/>
                </a:lnTo>
                <a:lnTo>
                  <a:pt x="27007" y="15682"/>
                </a:lnTo>
                <a:lnTo>
                  <a:pt x="23069" y="18416"/>
                </a:lnTo>
                <a:lnTo>
                  <a:pt x="19165" y="19861"/>
                </a:lnTo>
                <a:lnTo>
                  <a:pt x="13468" y="21305"/>
                </a:lnTo>
                <a:lnTo>
                  <a:pt x="7595" y="19861"/>
                </a:lnTo>
                <a:lnTo>
                  <a:pt x="3727" y="18416"/>
                </a:lnTo>
                <a:lnTo>
                  <a:pt x="1793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08724" y="308000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931" y="2865"/>
                </a:lnTo>
                <a:lnTo>
                  <a:pt x="1981" y="5699"/>
                </a:lnTo>
                <a:lnTo>
                  <a:pt x="0" y="9936"/>
                </a:lnTo>
                <a:lnTo>
                  <a:pt x="3931" y="18409"/>
                </a:lnTo>
                <a:lnTo>
                  <a:pt x="7680" y="19811"/>
                </a:lnTo>
                <a:lnTo>
                  <a:pt x="13533" y="21275"/>
                </a:lnTo>
                <a:lnTo>
                  <a:pt x="19232" y="19811"/>
                </a:lnTo>
                <a:lnTo>
                  <a:pt x="23134" y="18409"/>
                </a:lnTo>
                <a:lnTo>
                  <a:pt x="27005" y="9936"/>
                </a:lnTo>
                <a:lnTo>
                  <a:pt x="25115" y="5699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08740" y="3080018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700"/>
                </a:lnTo>
                <a:lnTo>
                  <a:pt x="3938" y="2837"/>
                </a:lnTo>
                <a:lnTo>
                  <a:pt x="7666" y="1392"/>
                </a:lnTo>
                <a:lnTo>
                  <a:pt x="13539" y="0"/>
                </a:lnTo>
                <a:lnTo>
                  <a:pt x="19235" y="1392"/>
                </a:lnTo>
                <a:lnTo>
                  <a:pt x="23139" y="2837"/>
                </a:lnTo>
                <a:lnTo>
                  <a:pt x="25108" y="5700"/>
                </a:lnTo>
                <a:lnTo>
                  <a:pt x="27007" y="9930"/>
                </a:lnTo>
                <a:lnTo>
                  <a:pt x="23139" y="18416"/>
                </a:lnTo>
                <a:lnTo>
                  <a:pt x="19235" y="19809"/>
                </a:lnTo>
                <a:lnTo>
                  <a:pt x="13539" y="21254"/>
                </a:lnTo>
                <a:lnTo>
                  <a:pt x="7666" y="19809"/>
                </a:lnTo>
                <a:lnTo>
                  <a:pt x="3938" y="1841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20027" y="354156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63"/>
                </a:lnTo>
                <a:lnTo>
                  <a:pt x="3901" y="2895"/>
                </a:lnTo>
                <a:lnTo>
                  <a:pt x="1920" y="5760"/>
                </a:lnTo>
                <a:lnTo>
                  <a:pt x="0" y="9936"/>
                </a:lnTo>
                <a:lnTo>
                  <a:pt x="1920" y="14264"/>
                </a:lnTo>
                <a:lnTo>
                  <a:pt x="3901" y="17038"/>
                </a:lnTo>
                <a:lnTo>
                  <a:pt x="7680" y="19872"/>
                </a:lnTo>
                <a:lnTo>
                  <a:pt x="13502" y="21335"/>
                </a:lnTo>
                <a:lnTo>
                  <a:pt x="19232" y="19872"/>
                </a:lnTo>
                <a:lnTo>
                  <a:pt x="27035" y="14264"/>
                </a:lnTo>
                <a:lnTo>
                  <a:pt x="28955" y="9936"/>
                </a:lnTo>
                <a:lnTo>
                  <a:pt x="27035" y="5760"/>
                </a:lnTo>
                <a:lnTo>
                  <a:pt x="23134" y="2895"/>
                </a:lnTo>
                <a:lnTo>
                  <a:pt x="1923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20051" y="354157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868" y="2888"/>
                </a:lnTo>
                <a:lnTo>
                  <a:pt x="7666" y="1444"/>
                </a:lnTo>
                <a:lnTo>
                  <a:pt x="13468" y="0"/>
                </a:lnTo>
                <a:lnTo>
                  <a:pt x="19235" y="1444"/>
                </a:lnTo>
                <a:lnTo>
                  <a:pt x="23104" y="2888"/>
                </a:lnTo>
                <a:lnTo>
                  <a:pt x="27007" y="5752"/>
                </a:lnTo>
                <a:lnTo>
                  <a:pt x="28941" y="9930"/>
                </a:lnTo>
                <a:lnTo>
                  <a:pt x="27007" y="14238"/>
                </a:lnTo>
                <a:lnTo>
                  <a:pt x="19235" y="19886"/>
                </a:lnTo>
                <a:lnTo>
                  <a:pt x="13468" y="21305"/>
                </a:lnTo>
                <a:lnTo>
                  <a:pt x="7666" y="19886"/>
                </a:lnTo>
                <a:lnTo>
                  <a:pt x="3868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58089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15453" y="0"/>
                </a:moveTo>
                <a:lnTo>
                  <a:pt x="9631" y="1428"/>
                </a:lnTo>
                <a:lnTo>
                  <a:pt x="1950" y="7060"/>
                </a:lnTo>
                <a:lnTo>
                  <a:pt x="0" y="11358"/>
                </a:lnTo>
                <a:lnTo>
                  <a:pt x="1950" y="15561"/>
                </a:lnTo>
                <a:lnTo>
                  <a:pt x="5852" y="18419"/>
                </a:lnTo>
                <a:lnTo>
                  <a:pt x="9631" y="19847"/>
                </a:lnTo>
                <a:lnTo>
                  <a:pt x="15453" y="21288"/>
                </a:lnTo>
                <a:lnTo>
                  <a:pt x="21214" y="19847"/>
                </a:lnTo>
                <a:lnTo>
                  <a:pt x="25085" y="18419"/>
                </a:lnTo>
                <a:lnTo>
                  <a:pt x="27005" y="15561"/>
                </a:lnTo>
                <a:lnTo>
                  <a:pt x="28986" y="11358"/>
                </a:lnTo>
                <a:lnTo>
                  <a:pt x="27005" y="7060"/>
                </a:lnTo>
                <a:lnTo>
                  <a:pt x="25085" y="4298"/>
                </a:lnTo>
                <a:lnTo>
                  <a:pt x="21214" y="1428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58103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0" y="11358"/>
                </a:moveTo>
                <a:lnTo>
                  <a:pt x="1969" y="7060"/>
                </a:lnTo>
                <a:lnTo>
                  <a:pt x="9635" y="1428"/>
                </a:lnTo>
                <a:lnTo>
                  <a:pt x="15438" y="0"/>
                </a:lnTo>
                <a:lnTo>
                  <a:pt x="21205" y="1428"/>
                </a:lnTo>
                <a:lnTo>
                  <a:pt x="25108" y="4298"/>
                </a:lnTo>
                <a:lnTo>
                  <a:pt x="27007" y="7060"/>
                </a:lnTo>
                <a:lnTo>
                  <a:pt x="28977" y="11358"/>
                </a:lnTo>
                <a:lnTo>
                  <a:pt x="27007" y="15561"/>
                </a:lnTo>
                <a:lnTo>
                  <a:pt x="25108" y="18419"/>
                </a:lnTo>
                <a:lnTo>
                  <a:pt x="21205" y="19847"/>
                </a:lnTo>
                <a:lnTo>
                  <a:pt x="15438" y="21288"/>
                </a:lnTo>
                <a:lnTo>
                  <a:pt x="9635" y="19847"/>
                </a:lnTo>
                <a:lnTo>
                  <a:pt x="5837" y="18419"/>
                </a:lnTo>
                <a:lnTo>
                  <a:pt x="1969" y="15561"/>
                </a:lnTo>
                <a:lnTo>
                  <a:pt x="0" y="11358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09034" y="320741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1920" y="5730"/>
                </a:lnTo>
                <a:lnTo>
                  <a:pt x="0" y="9936"/>
                </a:lnTo>
                <a:lnTo>
                  <a:pt x="1920" y="14234"/>
                </a:lnTo>
                <a:lnTo>
                  <a:pt x="3901" y="16977"/>
                </a:lnTo>
                <a:lnTo>
                  <a:pt x="9601" y="19872"/>
                </a:lnTo>
                <a:lnTo>
                  <a:pt x="15453" y="21275"/>
                </a:lnTo>
                <a:lnTo>
                  <a:pt x="21153" y="19872"/>
                </a:lnTo>
                <a:lnTo>
                  <a:pt x="25054" y="16977"/>
                </a:lnTo>
                <a:lnTo>
                  <a:pt x="27035" y="14234"/>
                </a:lnTo>
                <a:lnTo>
                  <a:pt x="28955" y="9936"/>
                </a:lnTo>
                <a:lnTo>
                  <a:pt x="27035" y="5730"/>
                </a:lnTo>
                <a:lnTo>
                  <a:pt x="25054" y="2865"/>
                </a:lnTo>
                <a:lnTo>
                  <a:pt x="21153" y="1463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09035" y="320743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04"/>
                </a:moveTo>
                <a:lnTo>
                  <a:pt x="1934" y="5700"/>
                </a:lnTo>
                <a:lnTo>
                  <a:pt x="3903" y="2837"/>
                </a:lnTo>
                <a:lnTo>
                  <a:pt x="15473" y="0"/>
                </a:lnTo>
                <a:lnTo>
                  <a:pt x="21170" y="1444"/>
                </a:lnTo>
                <a:lnTo>
                  <a:pt x="25073" y="2837"/>
                </a:lnTo>
                <a:lnTo>
                  <a:pt x="27042" y="5700"/>
                </a:lnTo>
                <a:lnTo>
                  <a:pt x="28941" y="9904"/>
                </a:lnTo>
                <a:lnTo>
                  <a:pt x="27042" y="14212"/>
                </a:lnTo>
                <a:lnTo>
                  <a:pt x="25073" y="16946"/>
                </a:lnTo>
                <a:lnTo>
                  <a:pt x="21170" y="19835"/>
                </a:lnTo>
                <a:lnTo>
                  <a:pt x="15473" y="21254"/>
                </a:lnTo>
                <a:lnTo>
                  <a:pt x="9600" y="19835"/>
                </a:lnTo>
                <a:lnTo>
                  <a:pt x="3903" y="16946"/>
                </a:lnTo>
                <a:lnTo>
                  <a:pt x="1934" y="14212"/>
                </a:lnTo>
                <a:lnTo>
                  <a:pt x="0" y="9904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83918" y="3632301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3962" y="2834"/>
                </a:lnTo>
                <a:lnTo>
                  <a:pt x="1981" y="5608"/>
                </a:lnTo>
                <a:lnTo>
                  <a:pt x="0" y="9905"/>
                </a:lnTo>
                <a:lnTo>
                  <a:pt x="1981" y="14081"/>
                </a:lnTo>
                <a:lnTo>
                  <a:pt x="3962" y="16946"/>
                </a:lnTo>
                <a:lnTo>
                  <a:pt x="15483" y="19842"/>
                </a:lnTo>
                <a:lnTo>
                  <a:pt x="21214" y="18379"/>
                </a:lnTo>
                <a:lnTo>
                  <a:pt x="25115" y="16946"/>
                </a:lnTo>
                <a:lnTo>
                  <a:pt x="27035" y="14081"/>
                </a:lnTo>
                <a:lnTo>
                  <a:pt x="29016" y="9905"/>
                </a:lnTo>
                <a:lnTo>
                  <a:pt x="27035" y="5608"/>
                </a:lnTo>
                <a:lnTo>
                  <a:pt x="25115" y="2834"/>
                </a:lnTo>
                <a:lnTo>
                  <a:pt x="21214" y="1402"/>
                </a:lnTo>
                <a:lnTo>
                  <a:pt x="1548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83926" y="36322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23"/>
                </a:lnTo>
                <a:lnTo>
                  <a:pt x="3973" y="2837"/>
                </a:lnTo>
                <a:lnTo>
                  <a:pt x="15473" y="0"/>
                </a:lnTo>
                <a:lnTo>
                  <a:pt x="21240" y="1418"/>
                </a:lnTo>
                <a:lnTo>
                  <a:pt x="25108" y="2837"/>
                </a:lnTo>
                <a:lnTo>
                  <a:pt x="27042" y="5623"/>
                </a:lnTo>
                <a:lnTo>
                  <a:pt x="29012" y="9930"/>
                </a:lnTo>
                <a:lnTo>
                  <a:pt x="27042" y="14109"/>
                </a:lnTo>
                <a:lnTo>
                  <a:pt x="25108" y="16972"/>
                </a:lnTo>
                <a:lnTo>
                  <a:pt x="21240" y="18416"/>
                </a:lnTo>
                <a:lnTo>
                  <a:pt x="15473" y="19861"/>
                </a:lnTo>
                <a:lnTo>
                  <a:pt x="3973" y="16972"/>
                </a:lnTo>
                <a:lnTo>
                  <a:pt x="200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07671" y="640900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53" y="0"/>
                </a:moveTo>
                <a:lnTo>
                  <a:pt x="9601" y="1429"/>
                </a:lnTo>
                <a:lnTo>
                  <a:pt x="5699" y="2871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33"/>
                </a:lnTo>
                <a:lnTo>
                  <a:pt x="5699" y="16992"/>
                </a:lnTo>
                <a:lnTo>
                  <a:pt x="9601" y="18419"/>
                </a:lnTo>
                <a:lnTo>
                  <a:pt x="15453" y="19860"/>
                </a:lnTo>
                <a:lnTo>
                  <a:pt x="21153" y="18419"/>
                </a:lnTo>
                <a:lnTo>
                  <a:pt x="25115" y="16992"/>
                </a:lnTo>
                <a:lnTo>
                  <a:pt x="27005" y="14133"/>
                </a:lnTo>
                <a:lnTo>
                  <a:pt x="28986" y="9930"/>
                </a:lnTo>
                <a:lnTo>
                  <a:pt x="27005" y="5632"/>
                </a:lnTo>
                <a:lnTo>
                  <a:pt x="25115" y="2871"/>
                </a:lnTo>
                <a:lnTo>
                  <a:pt x="21153" y="1429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7662" y="64090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30"/>
                </a:lnTo>
                <a:lnTo>
                  <a:pt x="5696" y="2870"/>
                </a:lnTo>
                <a:lnTo>
                  <a:pt x="9600" y="1428"/>
                </a:lnTo>
                <a:lnTo>
                  <a:pt x="15473" y="0"/>
                </a:lnTo>
                <a:lnTo>
                  <a:pt x="21170" y="1428"/>
                </a:lnTo>
                <a:lnTo>
                  <a:pt x="25108" y="2870"/>
                </a:lnTo>
                <a:lnTo>
                  <a:pt x="27042" y="5630"/>
                </a:lnTo>
                <a:lnTo>
                  <a:pt x="29012" y="9930"/>
                </a:lnTo>
                <a:lnTo>
                  <a:pt x="27042" y="14132"/>
                </a:lnTo>
                <a:lnTo>
                  <a:pt x="25108" y="16990"/>
                </a:lnTo>
                <a:lnTo>
                  <a:pt x="21170" y="18419"/>
                </a:lnTo>
                <a:lnTo>
                  <a:pt x="15473" y="19861"/>
                </a:lnTo>
                <a:lnTo>
                  <a:pt x="9600" y="18419"/>
                </a:lnTo>
                <a:lnTo>
                  <a:pt x="5696" y="16990"/>
                </a:lnTo>
                <a:lnTo>
                  <a:pt x="2004" y="1413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68775" y="351336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2"/>
                </a:lnTo>
                <a:lnTo>
                  <a:pt x="3901" y="2712"/>
                </a:lnTo>
                <a:lnTo>
                  <a:pt x="0" y="11247"/>
                </a:lnTo>
                <a:lnTo>
                  <a:pt x="1950" y="15544"/>
                </a:lnTo>
                <a:lnTo>
                  <a:pt x="3901" y="18379"/>
                </a:lnTo>
                <a:lnTo>
                  <a:pt x="7802" y="19720"/>
                </a:lnTo>
                <a:lnTo>
                  <a:pt x="13502" y="21153"/>
                </a:lnTo>
                <a:lnTo>
                  <a:pt x="19354" y="19720"/>
                </a:lnTo>
                <a:lnTo>
                  <a:pt x="23256" y="18379"/>
                </a:lnTo>
                <a:lnTo>
                  <a:pt x="27035" y="15544"/>
                </a:lnTo>
                <a:lnTo>
                  <a:pt x="28955" y="11247"/>
                </a:lnTo>
                <a:lnTo>
                  <a:pt x="27035" y="7010"/>
                </a:lnTo>
                <a:lnTo>
                  <a:pt x="23256" y="2712"/>
                </a:lnTo>
                <a:lnTo>
                  <a:pt x="19354" y="1402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568782" y="35133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46"/>
                </a:moveTo>
                <a:lnTo>
                  <a:pt x="3903" y="2734"/>
                </a:lnTo>
                <a:lnTo>
                  <a:pt x="7806" y="1418"/>
                </a:lnTo>
                <a:lnTo>
                  <a:pt x="13503" y="0"/>
                </a:lnTo>
                <a:lnTo>
                  <a:pt x="19376" y="1418"/>
                </a:lnTo>
                <a:lnTo>
                  <a:pt x="23244" y="2734"/>
                </a:lnTo>
                <a:lnTo>
                  <a:pt x="27042" y="7041"/>
                </a:lnTo>
                <a:lnTo>
                  <a:pt x="28941" y="11246"/>
                </a:lnTo>
                <a:lnTo>
                  <a:pt x="27042" y="15553"/>
                </a:lnTo>
                <a:lnTo>
                  <a:pt x="23244" y="18416"/>
                </a:lnTo>
                <a:lnTo>
                  <a:pt x="19376" y="19757"/>
                </a:lnTo>
                <a:lnTo>
                  <a:pt x="13503" y="21176"/>
                </a:lnTo>
                <a:lnTo>
                  <a:pt x="7806" y="19757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01104" y="33971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19" y="1463"/>
                </a:lnTo>
                <a:lnTo>
                  <a:pt x="3718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18" y="18470"/>
                </a:lnTo>
                <a:lnTo>
                  <a:pt x="7619" y="19872"/>
                </a:lnTo>
                <a:lnTo>
                  <a:pt x="13380" y="21305"/>
                </a:lnTo>
                <a:lnTo>
                  <a:pt x="19171" y="19872"/>
                </a:lnTo>
                <a:lnTo>
                  <a:pt x="23073" y="18470"/>
                </a:lnTo>
                <a:lnTo>
                  <a:pt x="26852" y="15697"/>
                </a:lnTo>
                <a:lnTo>
                  <a:pt x="28834" y="11399"/>
                </a:lnTo>
                <a:lnTo>
                  <a:pt x="26852" y="7071"/>
                </a:lnTo>
                <a:lnTo>
                  <a:pt x="23073" y="2895"/>
                </a:lnTo>
                <a:lnTo>
                  <a:pt x="19171" y="1463"/>
                </a:lnTo>
                <a:lnTo>
                  <a:pt x="13380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1109" y="339715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375"/>
                </a:moveTo>
                <a:lnTo>
                  <a:pt x="3727" y="2914"/>
                </a:lnTo>
                <a:lnTo>
                  <a:pt x="7631" y="1444"/>
                </a:lnTo>
                <a:lnTo>
                  <a:pt x="13363" y="0"/>
                </a:lnTo>
                <a:lnTo>
                  <a:pt x="19200" y="1444"/>
                </a:lnTo>
                <a:lnTo>
                  <a:pt x="23069" y="2914"/>
                </a:lnTo>
                <a:lnTo>
                  <a:pt x="26867" y="7093"/>
                </a:lnTo>
                <a:lnTo>
                  <a:pt x="28836" y="11375"/>
                </a:lnTo>
                <a:lnTo>
                  <a:pt x="26867" y="15682"/>
                </a:lnTo>
                <a:lnTo>
                  <a:pt x="23069" y="18442"/>
                </a:lnTo>
                <a:lnTo>
                  <a:pt x="19200" y="19861"/>
                </a:lnTo>
                <a:lnTo>
                  <a:pt x="13363" y="21305"/>
                </a:lnTo>
                <a:lnTo>
                  <a:pt x="7631" y="19861"/>
                </a:lnTo>
                <a:lnTo>
                  <a:pt x="3727" y="18442"/>
                </a:lnTo>
                <a:lnTo>
                  <a:pt x="1828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846" y="365214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472" y="0"/>
                </a:moveTo>
                <a:lnTo>
                  <a:pt x="7772" y="1310"/>
                </a:lnTo>
                <a:lnTo>
                  <a:pt x="3901" y="2743"/>
                </a:lnTo>
                <a:lnTo>
                  <a:pt x="1920" y="5608"/>
                </a:lnTo>
                <a:lnTo>
                  <a:pt x="0" y="9814"/>
                </a:lnTo>
                <a:lnTo>
                  <a:pt x="1920" y="14112"/>
                </a:lnTo>
                <a:lnTo>
                  <a:pt x="3901" y="16977"/>
                </a:lnTo>
                <a:lnTo>
                  <a:pt x="7772" y="18287"/>
                </a:lnTo>
                <a:lnTo>
                  <a:pt x="13472" y="19751"/>
                </a:lnTo>
                <a:lnTo>
                  <a:pt x="19354" y="18287"/>
                </a:lnTo>
                <a:lnTo>
                  <a:pt x="23134" y="16977"/>
                </a:lnTo>
                <a:lnTo>
                  <a:pt x="27005" y="14112"/>
                </a:lnTo>
                <a:lnTo>
                  <a:pt x="28925" y="9814"/>
                </a:lnTo>
                <a:lnTo>
                  <a:pt x="27005" y="5608"/>
                </a:lnTo>
                <a:lnTo>
                  <a:pt x="23134" y="2743"/>
                </a:lnTo>
                <a:lnTo>
                  <a:pt x="19354" y="1310"/>
                </a:lnTo>
                <a:lnTo>
                  <a:pt x="1347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2833" y="365214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801"/>
                </a:moveTo>
                <a:lnTo>
                  <a:pt x="1934" y="5623"/>
                </a:lnTo>
                <a:lnTo>
                  <a:pt x="3903" y="2734"/>
                </a:lnTo>
                <a:lnTo>
                  <a:pt x="7806" y="1315"/>
                </a:lnTo>
                <a:lnTo>
                  <a:pt x="13503" y="0"/>
                </a:lnTo>
                <a:lnTo>
                  <a:pt x="19376" y="1315"/>
                </a:lnTo>
                <a:lnTo>
                  <a:pt x="23139" y="2734"/>
                </a:lnTo>
                <a:lnTo>
                  <a:pt x="27042" y="5623"/>
                </a:lnTo>
                <a:lnTo>
                  <a:pt x="28977" y="9801"/>
                </a:lnTo>
                <a:lnTo>
                  <a:pt x="27042" y="14109"/>
                </a:lnTo>
                <a:lnTo>
                  <a:pt x="23139" y="16972"/>
                </a:lnTo>
                <a:lnTo>
                  <a:pt x="19376" y="18287"/>
                </a:lnTo>
                <a:lnTo>
                  <a:pt x="13503" y="19732"/>
                </a:lnTo>
                <a:lnTo>
                  <a:pt x="7806" y="18287"/>
                </a:lnTo>
                <a:lnTo>
                  <a:pt x="3903" y="16972"/>
                </a:lnTo>
                <a:lnTo>
                  <a:pt x="1934" y="14109"/>
                </a:lnTo>
                <a:lnTo>
                  <a:pt x="0" y="980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096584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11673" y="0"/>
                </a:lnTo>
                <a:lnTo>
                  <a:pt x="5821" y="1405"/>
                </a:lnTo>
                <a:lnTo>
                  <a:pt x="3901" y="4178"/>
                </a:lnTo>
                <a:lnTo>
                  <a:pt x="0" y="7037"/>
                </a:lnTo>
                <a:lnTo>
                  <a:pt x="0" y="11253"/>
                </a:lnTo>
                <a:lnTo>
                  <a:pt x="1920" y="15514"/>
                </a:lnTo>
                <a:lnTo>
                  <a:pt x="5821" y="18406"/>
                </a:lnTo>
                <a:lnTo>
                  <a:pt x="9692" y="19741"/>
                </a:lnTo>
                <a:lnTo>
                  <a:pt x="15453" y="21180"/>
                </a:lnTo>
                <a:lnTo>
                  <a:pt x="21275" y="19741"/>
                </a:lnTo>
                <a:lnTo>
                  <a:pt x="25054" y="18406"/>
                </a:lnTo>
                <a:lnTo>
                  <a:pt x="27035" y="15514"/>
                </a:lnTo>
                <a:lnTo>
                  <a:pt x="28955" y="11253"/>
                </a:lnTo>
                <a:lnTo>
                  <a:pt x="25054" y="2727"/>
                </a:lnTo>
                <a:lnTo>
                  <a:pt x="2127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096583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51"/>
                </a:moveTo>
                <a:lnTo>
                  <a:pt x="0" y="7036"/>
                </a:lnTo>
                <a:lnTo>
                  <a:pt x="3903" y="4181"/>
                </a:lnTo>
                <a:lnTo>
                  <a:pt x="5837" y="1405"/>
                </a:lnTo>
                <a:lnTo>
                  <a:pt x="11675" y="0"/>
                </a:lnTo>
                <a:lnTo>
                  <a:pt x="15473" y="0"/>
                </a:lnTo>
                <a:lnTo>
                  <a:pt x="21275" y="1405"/>
                </a:lnTo>
                <a:lnTo>
                  <a:pt x="25073" y="2726"/>
                </a:lnTo>
                <a:lnTo>
                  <a:pt x="28941" y="11251"/>
                </a:lnTo>
                <a:lnTo>
                  <a:pt x="27042" y="15514"/>
                </a:lnTo>
                <a:lnTo>
                  <a:pt x="25073" y="18408"/>
                </a:lnTo>
                <a:lnTo>
                  <a:pt x="21275" y="19742"/>
                </a:lnTo>
                <a:lnTo>
                  <a:pt x="15473" y="21181"/>
                </a:lnTo>
                <a:lnTo>
                  <a:pt x="9705" y="19742"/>
                </a:lnTo>
                <a:lnTo>
                  <a:pt x="5837" y="18408"/>
                </a:lnTo>
                <a:lnTo>
                  <a:pt x="1934" y="15514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7126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92858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38" y="1444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96797" y="367528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255"/>
                </a:lnTo>
              </a:path>
            </a:pathLst>
          </a:custGeom>
          <a:ln w="322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500665" y="367954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500665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96797" y="368807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59"/>
                </a:lnTo>
              </a:path>
            </a:pathLst>
          </a:custGeom>
          <a:ln w="343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92858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0"/>
                </a:moveTo>
                <a:lnTo>
                  <a:pt x="0" y="141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87126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81324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77385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18"/>
                </a:moveTo>
                <a:lnTo>
                  <a:pt x="0" y="0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75486" y="368807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73657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73657" y="3675285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77385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38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8132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19607" y="30819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25304" y="30833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2920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1176" y="308767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89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29207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6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25304" y="310036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419607" y="31017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13734" y="31017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10006" y="31003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27" y="1418"/>
                </a:moveTo>
                <a:lnTo>
                  <a:pt x="0" y="0"/>
                </a:lnTo>
              </a:path>
            </a:pathLst>
          </a:custGeom>
          <a:ln w="364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06068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8" y="8460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06068" y="30876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0803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10006" y="30833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2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13734" y="3081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872" y="0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30847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6614" y="35449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70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40518" y="35464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868" y="2837"/>
                </a:lnTo>
              </a:path>
            </a:pathLst>
          </a:custGeom>
          <a:ln w="34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44386" y="354928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44386" y="35534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36614" y="3557769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71" y="0"/>
                </a:moveTo>
                <a:lnTo>
                  <a:pt x="0" y="5623"/>
                </a:lnTo>
              </a:path>
            </a:pathLst>
          </a:custGeom>
          <a:ln w="342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330847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325045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321247" y="356052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863"/>
                </a:moveTo>
                <a:lnTo>
                  <a:pt x="0" y="0"/>
                </a:lnTo>
              </a:path>
            </a:pathLst>
          </a:custGeom>
          <a:ln w="340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19277" y="355776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17378" y="355346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317378" y="35492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19277" y="354644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3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21247" y="3544975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470"/>
                </a:moveTo>
                <a:lnTo>
                  <a:pt x="379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325045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70869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76636" y="66771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9"/>
                </a:lnTo>
              </a:path>
            </a:pathLst>
          </a:custGeom>
          <a:ln w="34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80540" y="668003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6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82474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82474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0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80540" y="669130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69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76636" y="66941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28"/>
                </a:lnTo>
              </a:path>
            </a:pathLst>
          </a:custGeom>
          <a:ln w="365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70869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65066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61304" y="6694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28"/>
                </a:moveTo>
                <a:lnTo>
                  <a:pt x="0" y="0"/>
                </a:lnTo>
              </a:path>
            </a:pathLst>
          </a:custGeom>
          <a:ln w="364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57400" y="669130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9"/>
                </a:moveTo>
                <a:lnTo>
                  <a:pt x="0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55430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0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55430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57400" y="6677167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5">
                <a:moveTo>
                  <a:pt x="0" y="5631"/>
                </a:moveTo>
                <a:lnTo>
                  <a:pt x="7666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5066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21836" y="320937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0" y="0"/>
                </a:moveTo>
                <a:lnTo>
                  <a:pt x="5696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27532" y="32108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3143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33405" y="32150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33405" y="321930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3143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527532" y="32263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521836" y="322923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5696" y="0"/>
                </a:moveTo>
                <a:lnTo>
                  <a:pt x="0" y="141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15962" y="322923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18"/>
                </a:moveTo>
                <a:lnTo>
                  <a:pt x="0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10266" y="3226397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5696" y="2837"/>
                </a:moveTo>
                <a:lnTo>
                  <a:pt x="0" y="0"/>
                </a:lnTo>
              </a:path>
            </a:pathLst>
          </a:custGeom>
          <a:ln w="35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0829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06397" y="32193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506397" y="321509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04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0829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10266" y="3209373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63"/>
                </a:moveTo>
                <a:lnTo>
                  <a:pt x="11569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496797" y="363424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02494" y="36356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6397" y="36370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08296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296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6397" y="364835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02494" y="365122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496797" y="365263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85227" y="365122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69" y="2888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83258" y="364835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81324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81324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83258" y="36370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8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85227" y="36342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20463" y="641096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326159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73" y="142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330133" y="641382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7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332032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32032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30133" y="642508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26159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0"/>
                </a:moveTo>
                <a:lnTo>
                  <a:pt x="0" y="1441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20463" y="64293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14660" y="64293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10721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41"/>
                </a:moveTo>
                <a:lnTo>
                  <a:pt x="0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06994" y="642508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27" y="2857"/>
                </a:moveTo>
                <a:lnTo>
                  <a:pt x="0" y="0"/>
                </a:lnTo>
              </a:path>
            </a:pathLst>
          </a:custGeom>
          <a:ln w="340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04989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00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04989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06994" y="641382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72"/>
                </a:moveTo>
                <a:lnTo>
                  <a:pt x="3727" y="0"/>
                </a:lnTo>
              </a:path>
            </a:pathLst>
          </a:custGeom>
          <a:ln w="34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10721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38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14660" y="641096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579613" y="35153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92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5486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367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589390" y="35180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3762" y="4281"/>
                </a:lnTo>
              </a:path>
            </a:pathLst>
          </a:custGeom>
          <a:ln w="320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93153" y="3522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593153" y="35265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89390" y="353086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62" y="0"/>
                </a:moveTo>
                <a:lnTo>
                  <a:pt x="0" y="2863"/>
                </a:lnTo>
              </a:path>
            </a:pathLst>
          </a:custGeom>
          <a:ln w="340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85486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15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79613" y="35350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7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73917" y="353504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70"/>
                </a:moveTo>
                <a:lnTo>
                  <a:pt x="0" y="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70013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15"/>
                </a:moveTo>
                <a:lnTo>
                  <a:pt x="0" y="0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568044" y="353086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66144" y="35265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66144" y="351807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86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70013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67"/>
                </a:moveTo>
                <a:lnTo>
                  <a:pt x="3903" y="0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573917" y="351531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92"/>
                </a:moveTo>
                <a:lnTo>
                  <a:pt x="5696" y="0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411835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92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417638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421541" y="340200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762" y="4178"/>
                </a:lnTo>
              </a:path>
            </a:pathLst>
          </a:custGeom>
          <a:ln w="32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25304" y="340618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25304" y="34104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21541" y="341479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62" y="0"/>
                </a:moveTo>
                <a:lnTo>
                  <a:pt x="0" y="2785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17638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11835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6068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4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02164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00265" y="34147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98437" y="341048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398437" y="3402001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02164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06068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3664" y="365410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15"/>
                </a:lnTo>
              </a:path>
            </a:pathLst>
          </a:custGeom>
          <a:ln w="372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537" y="36554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18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43299" y="36568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88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47203" y="36597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47203" y="36639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3299" y="366821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537" y="36710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41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366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44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7967" y="36723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44"/>
                </a:moveTo>
                <a:lnTo>
                  <a:pt x="0" y="0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24063" y="367105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41"/>
                </a:moveTo>
                <a:lnTo>
                  <a:pt x="0" y="0"/>
                </a:lnTo>
              </a:path>
            </a:pathLst>
          </a:custGeom>
          <a:ln w="366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22095" y="366821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20195" y="366391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20195" y="365973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22095" y="365684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8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24063" y="36554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03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27967" y="365410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15"/>
                </a:moveTo>
                <a:lnTo>
                  <a:pt x="5696" y="0"/>
                </a:lnTo>
              </a:path>
            </a:pathLst>
          </a:custGeom>
          <a:ln w="37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109383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5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115220" y="628639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118984" y="628772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903" y="852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120953" y="629625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118984" y="630054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115220" y="63033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09383" y="63047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03686" y="630472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52"/>
                </a:moveTo>
                <a:lnTo>
                  <a:pt x="0" y="0"/>
                </a:lnTo>
              </a:path>
            </a:pathLst>
          </a:custGeom>
          <a:ln w="371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099748" y="63033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333"/>
                </a:moveTo>
                <a:lnTo>
                  <a:pt x="0" y="0"/>
                </a:lnTo>
              </a:path>
            </a:pathLst>
          </a:custGeom>
          <a:ln w="367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095844" y="630054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7"/>
                </a:moveTo>
                <a:lnTo>
                  <a:pt x="0" y="0"/>
                </a:lnTo>
              </a:path>
            </a:pathLst>
          </a:custGeom>
          <a:ln w="342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93945" y="629625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092561" y="629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22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093945" y="62891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55"/>
                </a:moveTo>
                <a:lnTo>
                  <a:pt x="3868" y="0"/>
                </a:lnTo>
              </a:path>
            </a:pathLst>
          </a:custGeom>
          <a:ln w="34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97814" y="62863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99748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872" y="0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105620" y="628498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62" y="0"/>
                </a:lnTo>
              </a:path>
            </a:pathLst>
          </a:custGeom>
          <a:ln w="37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435730" y="305174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63" y="0"/>
                </a:moveTo>
                <a:lnTo>
                  <a:pt x="7680" y="1310"/>
                </a:lnTo>
                <a:lnTo>
                  <a:pt x="3901" y="2773"/>
                </a:lnTo>
                <a:lnTo>
                  <a:pt x="1981" y="5608"/>
                </a:lnTo>
                <a:lnTo>
                  <a:pt x="0" y="9814"/>
                </a:lnTo>
                <a:lnTo>
                  <a:pt x="3901" y="18348"/>
                </a:lnTo>
                <a:lnTo>
                  <a:pt x="7680" y="19751"/>
                </a:lnTo>
                <a:lnTo>
                  <a:pt x="13563" y="21183"/>
                </a:lnTo>
                <a:lnTo>
                  <a:pt x="17282" y="21183"/>
                </a:lnTo>
                <a:lnTo>
                  <a:pt x="23134" y="19751"/>
                </a:lnTo>
                <a:lnTo>
                  <a:pt x="25115" y="17007"/>
                </a:lnTo>
                <a:lnTo>
                  <a:pt x="29016" y="14112"/>
                </a:lnTo>
                <a:lnTo>
                  <a:pt x="29016" y="9814"/>
                </a:lnTo>
                <a:lnTo>
                  <a:pt x="27035" y="5608"/>
                </a:lnTo>
                <a:lnTo>
                  <a:pt x="23134" y="2773"/>
                </a:lnTo>
                <a:lnTo>
                  <a:pt x="19263" y="1310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435748" y="30517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27"/>
                </a:moveTo>
                <a:lnTo>
                  <a:pt x="1969" y="5623"/>
                </a:lnTo>
                <a:lnTo>
                  <a:pt x="3903" y="2785"/>
                </a:lnTo>
                <a:lnTo>
                  <a:pt x="7701" y="1315"/>
                </a:lnTo>
                <a:lnTo>
                  <a:pt x="13539" y="0"/>
                </a:lnTo>
                <a:lnTo>
                  <a:pt x="19235" y="1315"/>
                </a:lnTo>
                <a:lnTo>
                  <a:pt x="23139" y="2785"/>
                </a:lnTo>
                <a:lnTo>
                  <a:pt x="27042" y="5623"/>
                </a:lnTo>
                <a:lnTo>
                  <a:pt x="29012" y="9827"/>
                </a:lnTo>
                <a:lnTo>
                  <a:pt x="29012" y="14109"/>
                </a:lnTo>
                <a:lnTo>
                  <a:pt x="25108" y="16998"/>
                </a:lnTo>
                <a:lnTo>
                  <a:pt x="23139" y="19732"/>
                </a:lnTo>
                <a:lnTo>
                  <a:pt x="17266" y="21176"/>
                </a:lnTo>
                <a:lnTo>
                  <a:pt x="13539" y="21176"/>
                </a:lnTo>
                <a:lnTo>
                  <a:pt x="7701" y="19732"/>
                </a:lnTo>
                <a:lnTo>
                  <a:pt x="3903" y="18339"/>
                </a:lnTo>
                <a:lnTo>
                  <a:pt x="0" y="982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43783" y="6096106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63" y="0"/>
                </a:moveTo>
                <a:lnTo>
                  <a:pt x="7802" y="1335"/>
                </a:lnTo>
                <a:lnTo>
                  <a:pt x="3901" y="2785"/>
                </a:lnTo>
                <a:lnTo>
                  <a:pt x="1981" y="5632"/>
                </a:lnTo>
                <a:lnTo>
                  <a:pt x="0" y="9860"/>
                </a:lnTo>
                <a:lnTo>
                  <a:pt x="1981" y="14157"/>
                </a:lnTo>
                <a:lnTo>
                  <a:pt x="3901" y="17013"/>
                </a:lnTo>
                <a:lnTo>
                  <a:pt x="7802" y="18348"/>
                </a:lnTo>
                <a:lnTo>
                  <a:pt x="13563" y="19787"/>
                </a:lnTo>
                <a:lnTo>
                  <a:pt x="19385" y="18348"/>
                </a:lnTo>
                <a:lnTo>
                  <a:pt x="23256" y="17013"/>
                </a:lnTo>
                <a:lnTo>
                  <a:pt x="25085" y="14157"/>
                </a:lnTo>
                <a:lnTo>
                  <a:pt x="27035" y="9860"/>
                </a:lnTo>
                <a:lnTo>
                  <a:pt x="25085" y="5632"/>
                </a:lnTo>
                <a:lnTo>
                  <a:pt x="23256" y="2785"/>
                </a:lnTo>
                <a:lnTo>
                  <a:pt x="19385" y="1335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43814" y="6096107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858"/>
                </a:moveTo>
                <a:lnTo>
                  <a:pt x="1969" y="5630"/>
                </a:lnTo>
                <a:lnTo>
                  <a:pt x="3868" y="2785"/>
                </a:lnTo>
                <a:lnTo>
                  <a:pt x="7771" y="1333"/>
                </a:lnTo>
                <a:lnTo>
                  <a:pt x="13539" y="0"/>
                </a:lnTo>
                <a:lnTo>
                  <a:pt x="19341" y="1333"/>
                </a:lnTo>
                <a:lnTo>
                  <a:pt x="23244" y="2785"/>
                </a:lnTo>
                <a:lnTo>
                  <a:pt x="25038" y="5630"/>
                </a:lnTo>
                <a:lnTo>
                  <a:pt x="27007" y="9858"/>
                </a:lnTo>
                <a:lnTo>
                  <a:pt x="25038" y="14155"/>
                </a:lnTo>
                <a:lnTo>
                  <a:pt x="23244" y="17013"/>
                </a:lnTo>
                <a:lnTo>
                  <a:pt x="19341" y="18347"/>
                </a:lnTo>
                <a:lnTo>
                  <a:pt x="13539" y="19788"/>
                </a:lnTo>
                <a:lnTo>
                  <a:pt x="7771" y="18347"/>
                </a:lnTo>
                <a:lnTo>
                  <a:pt x="3868" y="17013"/>
                </a:lnTo>
                <a:lnTo>
                  <a:pt x="1969" y="14155"/>
                </a:lnTo>
                <a:lnTo>
                  <a:pt x="0" y="9858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600084" y="62136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9601" y="0"/>
                </a:lnTo>
                <a:lnTo>
                  <a:pt x="5821" y="2737"/>
                </a:lnTo>
                <a:lnTo>
                  <a:pt x="1950" y="4190"/>
                </a:lnTo>
                <a:lnTo>
                  <a:pt x="0" y="8488"/>
                </a:lnTo>
                <a:lnTo>
                  <a:pt x="0" y="11262"/>
                </a:lnTo>
                <a:lnTo>
                  <a:pt x="1950" y="15560"/>
                </a:lnTo>
                <a:lnTo>
                  <a:pt x="3870" y="18419"/>
                </a:lnTo>
                <a:lnTo>
                  <a:pt x="15453" y="21192"/>
                </a:lnTo>
                <a:lnTo>
                  <a:pt x="21305" y="19738"/>
                </a:lnTo>
                <a:lnTo>
                  <a:pt x="25054" y="18419"/>
                </a:lnTo>
                <a:lnTo>
                  <a:pt x="27005" y="15560"/>
                </a:lnTo>
                <a:lnTo>
                  <a:pt x="28955" y="11262"/>
                </a:lnTo>
                <a:lnTo>
                  <a:pt x="27005" y="7034"/>
                </a:lnTo>
                <a:lnTo>
                  <a:pt x="25054" y="4190"/>
                </a:lnTo>
                <a:lnTo>
                  <a:pt x="2130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0094" y="621363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64"/>
                </a:moveTo>
                <a:lnTo>
                  <a:pt x="0" y="8488"/>
                </a:lnTo>
                <a:lnTo>
                  <a:pt x="1934" y="4191"/>
                </a:lnTo>
                <a:lnTo>
                  <a:pt x="5837" y="2739"/>
                </a:lnTo>
                <a:lnTo>
                  <a:pt x="9600" y="0"/>
                </a:lnTo>
                <a:lnTo>
                  <a:pt x="15438" y="0"/>
                </a:lnTo>
                <a:lnTo>
                  <a:pt x="21310" y="1405"/>
                </a:lnTo>
                <a:lnTo>
                  <a:pt x="25073" y="4191"/>
                </a:lnTo>
                <a:lnTo>
                  <a:pt x="27007" y="7036"/>
                </a:lnTo>
                <a:lnTo>
                  <a:pt x="28977" y="11264"/>
                </a:lnTo>
                <a:lnTo>
                  <a:pt x="27007" y="15561"/>
                </a:lnTo>
                <a:lnTo>
                  <a:pt x="25073" y="18419"/>
                </a:lnTo>
                <a:lnTo>
                  <a:pt x="21310" y="19739"/>
                </a:lnTo>
                <a:lnTo>
                  <a:pt x="15438" y="21192"/>
                </a:lnTo>
                <a:lnTo>
                  <a:pt x="3903" y="18419"/>
                </a:lnTo>
                <a:lnTo>
                  <a:pt x="1934" y="15561"/>
                </a:lnTo>
                <a:lnTo>
                  <a:pt x="0" y="11264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23188" y="620370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802" y="1405"/>
                </a:lnTo>
                <a:lnTo>
                  <a:pt x="3901" y="2855"/>
                </a:lnTo>
                <a:lnTo>
                  <a:pt x="1950" y="5632"/>
                </a:lnTo>
                <a:lnTo>
                  <a:pt x="0" y="9930"/>
                </a:lnTo>
                <a:lnTo>
                  <a:pt x="1950" y="14121"/>
                </a:lnTo>
                <a:lnTo>
                  <a:pt x="3901" y="16965"/>
                </a:lnTo>
                <a:lnTo>
                  <a:pt x="7802" y="18419"/>
                </a:lnTo>
                <a:lnTo>
                  <a:pt x="13533" y="19860"/>
                </a:lnTo>
                <a:lnTo>
                  <a:pt x="25085" y="16965"/>
                </a:lnTo>
                <a:lnTo>
                  <a:pt x="27035" y="14121"/>
                </a:lnTo>
                <a:lnTo>
                  <a:pt x="28986" y="9930"/>
                </a:lnTo>
                <a:lnTo>
                  <a:pt x="27035" y="5632"/>
                </a:lnTo>
                <a:lnTo>
                  <a:pt x="2508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23198" y="62037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633"/>
                </a:lnTo>
                <a:lnTo>
                  <a:pt x="3903" y="2857"/>
                </a:lnTo>
                <a:lnTo>
                  <a:pt x="7806" y="1405"/>
                </a:lnTo>
                <a:lnTo>
                  <a:pt x="13539" y="0"/>
                </a:lnTo>
                <a:lnTo>
                  <a:pt x="25073" y="2857"/>
                </a:lnTo>
                <a:lnTo>
                  <a:pt x="27007" y="5633"/>
                </a:lnTo>
                <a:lnTo>
                  <a:pt x="28977" y="9930"/>
                </a:lnTo>
                <a:lnTo>
                  <a:pt x="27007" y="14122"/>
                </a:lnTo>
                <a:lnTo>
                  <a:pt x="25073" y="16967"/>
                </a:lnTo>
                <a:lnTo>
                  <a:pt x="13539" y="19861"/>
                </a:lnTo>
                <a:lnTo>
                  <a:pt x="7806" y="18419"/>
                </a:lnTo>
                <a:lnTo>
                  <a:pt x="3903" y="16967"/>
                </a:lnTo>
                <a:lnTo>
                  <a:pt x="1969" y="1412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866235" y="644442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9753" y="1429"/>
                </a:lnTo>
                <a:lnTo>
                  <a:pt x="5852" y="2859"/>
                </a:lnTo>
                <a:lnTo>
                  <a:pt x="1950" y="5620"/>
                </a:lnTo>
                <a:lnTo>
                  <a:pt x="0" y="9918"/>
                </a:lnTo>
                <a:lnTo>
                  <a:pt x="1950" y="14121"/>
                </a:lnTo>
                <a:lnTo>
                  <a:pt x="5852" y="16980"/>
                </a:lnTo>
                <a:lnTo>
                  <a:pt x="9753" y="18419"/>
                </a:lnTo>
                <a:lnTo>
                  <a:pt x="15483" y="19848"/>
                </a:lnTo>
                <a:lnTo>
                  <a:pt x="21305" y="18419"/>
                </a:lnTo>
                <a:lnTo>
                  <a:pt x="25085" y="16980"/>
                </a:lnTo>
                <a:lnTo>
                  <a:pt x="27035" y="14121"/>
                </a:lnTo>
                <a:lnTo>
                  <a:pt x="28986" y="9918"/>
                </a:lnTo>
                <a:lnTo>
                  <a:pt x="27035" y="5620"/>
                </a:lnTo>
                <a:lnTo>
                  <a:pt x="25085" y="2859"/>
                </a:lnTo>
                <a:lnTo>
                  <a:pt x="21305" y="1429"/>
                </a:lnTo>
                <a:lnTo>
                  <a:pt x="1548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866268" y="644442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17"/>
                </a:moveTo>
                <a:lnTo>
                  <a:pt x="1934" y="5617"/>
                </a:lnTo>
                <a:lnTo>
                  <a:pt x="5837" y="2855"/>
                </a:lnTo>
                <a:lnTo>
                  <a:pt x="9741" y="1426"/>
                </a:lnTo>
                <a:lnTo>
                  <a:pt x="15438" y="0"/>
                </a:lnTo>
                <a:lnTo>
                  <a:pt x="21310" y="1426"/>
                </a:lnTo>
                <a:lnTo>
                  <a:pt x="25073" y="2855"/>
                </a:lnTo>
                <a:lnTo>
                  <a:pt x="27007" y="5617"/>
                </a:lnTo>
                <a:lnTo>
                  <a:pt x="28977" y="9917"/>
                </a:lnTo>
                <a:lnTo>
                  <a:pt x="27007" y="14119"/>
                </a:lnTo>
                <a:lnTo>
                  <a:pt x="25073" y="16977"/>
                </a:lnTo>
                <a:lnTo>
                  <a:pt x="21310" y="18416"/>
                </a:lnTo>
                <a:lnTo>
                  <a:pt x="15438" y="19845"/>
                </a:lnTo>
                <a:lnTo>
                  <a:pt x="9741" y="18416"/>
                </a:lnTo>
                <a:lnTo>
                  <a:pt x="5837" y="16977"/>
                </a:lnTo>
                <a:lnTo>
                  <a:pt x="1934" y="14119"/>
                </a:lnTo>
                <a:lnTo>
                  <a:pt x="0" y="991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699960" y="362797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0" y="11338"/>
                </a:lnTo>
                <a:lnTo>
                  <a:pt x="1981" y="15636"/>
                </a:lnTo>
                <a:lnTo>
                  <a:pt x="3901" y="18409"/>
                </a:lnTo>
                <a:lnTo>
                  <a:pt x="15453" y="21275"/>
                </a:lnTo>
                <a:lnTo>
                  <a:pt x="21335" y="19872"/>
                </a:lnTo>
                <a:lnTo>
                  <a:pt x="25115" y="18409"/>
                </a:lnTo>
                <a:lnTo>
                  <a:pt x="27035" y="15636"/>
                </a:lnTo>
                <a:lnTo>
                  <a:pt x="28986" y="11338"/>
                </a:lnTo>
                <a:lnTo>
                  <a:pt x="25115" y="2865"/>
                </a:lnTo>
                <a:lnTo>
                  <a:pt x="21335" y="1432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99987" y="362798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868" y="2863"/>
                </a:lnTo>
                <a:lnTo>
                  <a:pt x="15438" y="0"/>
                </a:lnTo>
                <a:lnTo>
                  <a:pt x="21310" y="1418"/>
                </a:lnTo>
                <a:lnTo>
                  <a:pt x="25073" y="2863"/>
                </a:lnTo>
                <a:lnTo>
                  <a:pt x="28977" y="11349"/>
                </a:lnTo>
                <a:lnTo>
                  <a:pt x="27007" y="15631"/>
                </a:lnTo>
                <a:lnTo>
                  <a:pt x="25073" y="18416"/>
                </a:lnTo>
                <a:lnTo>
                  <a:pt x="21310" y="19861"/>
                </a:lnTo>
                <a:lnTo>
                  <a:pt x="15438" y="21279"/>
                </a:lnTo>
                <a:lnTo>
                  <a:pt x="3868" y="18416"/>
                </a:lnTo>
                <a:lnTo>
                  <a:pt x="1969" y="15631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46650" y="305370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2347" y="305502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456215" y="30564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3"/>
                </a:lnTo>
              </a:path>
            </a:pathLst>
          </a:custGeom>
          <a:ln w="34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460118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0"/>
                </a:moveTo>
                <a:lnTo>
                  <a:pt x="1969" y="4178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460704" y="3065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30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458184" y="306781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88"/>
                </a:lnTo>
              </a:path>
            </a:pathLst>
          </a:custGeom>
          <a:ln w="34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456215" y="307070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4503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37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46650" y="3074885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72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407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436979" y="30720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97" y="1392"/>
                </a:moveTo>
                <a:lnTo>
                  <a:pt x="0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433075" y="3063510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53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433075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178"/>
                </a:moveTo>
                <a:lnTo>
                  <a:pt x="200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35080" y="305646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63"/>
                </a:moveTo>
                <a:lnTo>
                  <a:pt x="189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436979" y="305502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97" y="0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440777" y="305370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54681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20"/>
                </a:lnTo>
              </a:path>
            </a:pathLst>
          </a:custGeom>
          <a:ln w="372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60483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4387" y="610084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28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66215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1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66215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64387" y="61122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0483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33"/>
                </a:lnTo>
              </a:path>
            </a:pathLst>
          </a:custGeom>
          <a:ln w="366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54681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1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448914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1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445045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333"/>
                </a:moveTo>
                <a:lnTo>
                  <a:pt x="0" y="0"/>
                </a:lnTo>
              </a:path>
            </a:pathLst>
          </a:custGeom>
          <a:ln w="366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443111" y="61122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441142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441142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14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43111" y="610084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45045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48914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20"/>
                </a:moveTo>
                <a:lnTo>
                  <a:pt x="5767" y="0"/>
                </a:lnTo>
              </a:path>
            </a:pathLst>
          </a:custGeom>
          <a:ln w="372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612894" y="6215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1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618732" y="6217002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0"/>
                </a:moveTo>
                <a:lnTo>
                  <a:pt x="3762" y="2775"/>
                </a:lnTo>
              </a:path>
            </a:pathLst>
          </a:custGeom>
          <a:ln w="34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624464" y="622262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624464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62249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18732" y="623400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612894" y="62353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01325" y="623400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72"/>
                </a:moveTo>
                <a:lnTo>
                  <a:pt x="0" y="0"/>
                </a:lnTo>
              </a:path>
            </a:pathLst>
          </a:custGeom>
          <a:ln w="37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59935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597421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596037" y="622546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597421" y="62197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599355" y="621832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903" y="0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03259" y="621558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39"/>
                </a:moveTo>
                <a:lnTo>
                  <a:pt x="3797" y="0"/>
                </a:lnTo>
              </a:path>
            </a:pathLst>
          </a:custGeom>
          <a:ln w="342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8607056" y="62155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3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634064" y="620565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57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645599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647569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7569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645599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634064" y="622262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94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628333" y="62240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624464" y="622262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620525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20525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622495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24464" y="62070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28333" y="620565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732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879033" y="64463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2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884905" y="644780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28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888669" y="644923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90603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90603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88669" y="646049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7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84905" y="646336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426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79033" y="64647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28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73336" y="646479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28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69433" y="64633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26"/>
                </a:moveTo>
                <a:lnTo>
                  <a:pt x="0" y="0"/>
                </a:lnTo>
              </a:path>
            </a:pathLst>
          </a:custGeom>
          <a:ln w="365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65529" y="64604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70"/>
                </a:moveTo>
                <a:lnTo>
                  <a:pt x="0" y="0"/>
                </a:lnTo>
              </a:path>
            </a:pathLst>
          </a:custGeom>
          <a:ln w="342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63595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63595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65529" y="644923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5"/>
                </a:moveTo>
                <a:lnTo>
                  <a:pt x="3903" y="0"/>
                </a:lnTo>
              </a:path>
            </a:pathLst>
          </a:custGeom>
          <a:ln w="343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869433" y="644780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03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73336" y="64463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26"/>
                </a:moveTo>
                <a:lnTo>
                  <a:pt x="5696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12753" y="36299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44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18626" y="363138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392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722424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51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24323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424" y="364557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8626" y="364835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44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712753" y="3649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18"/>
                </a:lnTo>
              </a:path>
            </a:pathLst>
          </a:custGeom>
          <a:ln w="371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701254" y="364835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2863"/>
                </a:moveTo>
                <a:lnTo>
                  <a:pt x="0" y="0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699284" y="364557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697315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697315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511"/>
                </a:moveTo>
                <a:lnTo>
                  <a:pt x="393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701254" y="362994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499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 txBox="1"/>
          <p:nvPr/>
        </p:nvSpPr>
        <p:spPr>
          <a:xfrm>
            <a:off x="6752087" y="302427"/>
            <a:ext cx="1191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7114418" y="3261524"/>
            <a:ext cx="659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729992" y="1145581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SNE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06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16694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5" dirty="0">
                <a:latin typeface="Calibri Light"/>
                <a:cs typeface="Calibri Light"/>
              </a:rPr>
              <a:t>W</a:t>
            </a:r>
            <a:r>
              <a:rPr sz="3200" b="0" spc="-5" dirty="0">
                <a:latin typeface="Calibri Light"/>
                <a:cs typeface="Calibri Light"/>
              </a:rPr>
              <a:t>eakn</a:t>
            </a:r>
            <a:r>
              <a:rPr sz="3200" b="0" spc="10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 marR="685165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how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dirty="0"/>
              <a:t>-SNE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forms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gen</a:t>
            </a:r>
            <a:r>
              <a:rPr spc="5" dirty="0"/>
              <a:t>e</a:t>
            </a:r>
            <a:r>
              <a:rPr dirty="0"/>
              <a:t>ral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task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&gt;</a:t>
            </a:r>
            <a:r>
              <a:rPr spc="5" dirty="0"/>
              <a:t>3</a:t>
            </a:r>
            <a:r>
              <a:rPr dirty="0"/>
              <a:t>);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  <a:buFont typeface="Arial"/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relati</a:t>
            </a:r>
            <a:r>
              <a:rPr spc="-15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spc="-5" dirty="0"/>
              <a:t>oca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natur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-</a:t>
            </a:r>
            <a:r>
              <a:rPr spc="-10" dirty="0"/>
              <a:t>S</a:t>
            </a:r>
            <a:r>
              <a:rPr spc="-5" dirty="0"/>
              <a:t>N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makes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sen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v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5" dirty="0"/>
              <a:t>r</a:t>
            </a:r>
            <a:r>
              <a:rPr dirty="0"/>
              <a:t>se</a:t>
            </a:r>
          </a:p>
          <a:p>
            <a:pPr marL="547370">
              <a:lnSpc>
                <a:spcPct val="100000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intrin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</a:t>
            </a:r>
            <a:r>
              <a:rPr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data;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 startAt="3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gua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anteed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nverge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global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optimum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</a:p>
          <a:p>
            <a:pPr marL="547370">
              <a:lnSpc>
                <a:spcPct val="100000"/>
              </a:lnSpc>
            </a:pPr>
            <a:r>
              <a:rPr dirty="0"/>
              <a:t>function.</a:t>
            </a:r>
          </a:p>
          <a:p>
            <a:pPr marL="77470"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47370" marR="367665" indent="-457200">
              <a:lnSpc>
                <a:spcPct val="100000"/>
              </a:lnSpc>
              <a:buFont typeface="Arial"/>
              <a:buAutoNum type="arabicPeriod" startAt="4"/>
              <a:tabLst>
                <a:tab pos="54800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tends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dirty="0"/>
              <a:t>-clusters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eve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point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/>
              <a:t>t</a:t>
            </a:r>
            <a:r>
              <a:rPr spc="-5" dirty="0"/>
              <a:t>ally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5" dirty="0"/>
              <a:t>ndom.</a:t>
            </a:r>
          </a:p>
          <a:p>
            <a:pPr marL="77470">
              <a:lnSpc>
                <a:spcPct val="100000"/>
              </a:lnSpc>
            </a:pPr>
            <a:endParaRPr spc="-5" dirty="0"/>
          </a:p>
          <a:p>
            <a:pPr marL="77470">
              <a:lnSpc>
                <a:spcPct val="100000"/>
              </a:lnSpc>
              <a:spcBef>
                <a:spcPts val="1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5" dirty="0">
                <a:latin typeface="Calibri"/>
                <a:cs typeface="Calibri"/>
                <a:hlinkClick r:id="rId3"/>
              </a:rPr>
              <a:t>p</a:t>
            </a:r>
            <a:r>
              <a:rPr sz="1800" dirty="0">
                <a:latin typeface="Calibri"/>
                <a:cs typeface="Calibri"/>
                <a:hlinkClick r:id="rId3"/>
              </a:rPr>
              <a:t>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dirty="0">
                <a:latin typeface="Calibri"/>
                <a:cs typeface="Calibri"/>
                <a:hlinkClick r:id="rId3"/>
              </a:rPr>
              <a:t>d-tsn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96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55696"/>
            <a:ext cx="1927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spc="-40" dirty="0">
                <a:latin typeface="Calibri Light"/>
                <a:cs typeface="Calibri Light"/>
              </a:rPr>
              <a:t>e</a:t>
            </a:r>
            <a:r>
              <a:rPr sz="3200" b="0" spc="-9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enc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92503"/>
            <a:ext cx="78695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t-SNE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://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ho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epage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.t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ude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lft.nl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/1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j</a:t>
            </a:r>
            <a:r>
              <a:rPr sz="1800" u="heavy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4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p: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//</a:t>
            </a:r>
            <a:r>
              <a:rPr sz="1800" u="sng" spc="-2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3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14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.cs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.tor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.e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d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u/~h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i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n/csc2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3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/lect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</a:t>
            </a:r>
            <a:r>
              <a:rPr sz="1800" u="sng" spc="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es.h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tml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341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2642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 Light"/>
                <a:cs typeface="Calibri Light"/>
              </a:rPr>
              <a:t>Impleme</a:t>
            </a:r>
            <a:r>
              <a:rPr sz="3200" b="0" spc="-30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490" y="4807951"/>
            <a:ext cx="8168640" cy="178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Mani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old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thod: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tp: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sci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arn.o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7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abl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/modu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cla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#m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-sk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rn.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ani</a:t>
            </a:r>
            <a:r>
              <a:rPr sz="2000" u="heavy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Goo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amples: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spc="-25" dirty="0">
                <a:latin typeface="Calibri"/>
                <a:cs typeface="Calibri"/>
                <a:hlinkClick r:id="rId4"/>
              </a:rPr>
              <a:t>ht</a:t>
            </a:r>
            <a:r>
              <a:rPr sz="2000" dirty="0">
                <a:latin typeface="Calibri"/>
                <a:cs typeface="Calibri"/>
                <a:hlinkClick r:id="rId4"/>
              </a:rPr>
              <a:t>tp:</a:t>
            </a:r>
            <a:r>
              <a:rPr sz="2000" spc="5" dirty="0">
                <a:latin typeface="Calibri"/>
                <a:cs typeface="Calibri"/>
                <a:hlinkClick r:id="rId4"/>
              </a:rPr>
              <a:t>/</a:t>
            </a:r>
            <a:r>
              <a:rPr sz="2000" spc="-35" dirty="0">
                <a:latin typeface="Calibri"/>
                <a:cs typeface="Calibri"/>
                <a:hlinkClick r:id="rId4"/>
              </a:rPr>
              <a:t>/</a:t>
            </a:r>
            <a:r>
              <a:rPr sz="2000" spc="-5" dirty="0">
                <a:latin typeface="Calibri"/>
                <a:cs typeface="Calibri"/>
                <a:hlinkClick r:id="rId4"/>
              </a:rPr>
              <a:t>sc</a:t>
            </a:r>
            <a:r>
              <a:rPr sz="2000" dirty="0">
                <a:latin typeface="Calibri"/>
                <a:cs typeface="Calibri"/>
                <a:hlinkClick r:id="rId4"/>
              </a:rPr>
              <a:t>ik</a:t>
            </a:r>
            <a:r>
              <a:rPr sz="2000" spc="-10" dirty="0">
                <a:latin typeface="Calibri"/>
                <a:cs typeface="Calibri"/>
                <a:hlinkClick r:id="rId4"/>
              </a:rPr>
              <a:t>i</a:t>
            </a:r>
            <a:r>
              <a:rPr sz="2000" dirty="0">
                <a:latin typeface="Calibri"/>
                <a:cs typeface="Calibri"/>
                <a:hlinkClick r:id="rId4"/>
              </a:rPr>
              <a:t>t-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arn.o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o_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es/man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d/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10" dirty="0">
                <a:latin typeface="Calibri"/>
                <a:cs typeface="Calibri"/>
              </a:rPr>
              <a:t>_c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e_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#sp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gl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d-p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ot-</a:t>
            </a:r>
            <a:r>
              <a:rPr sz="2000" dirty="0">
                <a:latin typeface="Calibri"/>
                <a:cs typeface="Calibri"/>
              </a:rPr>
              <a:t>compa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py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1578863"/>
            <a:ext cx="8580120" cy="3214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3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0763" y="205213"/>
            <a:ext cx="30651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Roa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ma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03723" y="6681388"/>
            <a:ext cx="1670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141006"/>
            <a:ext cx="5020945" cy="529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Tour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ach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</a:t>
            </a:r>
            <a:r>
              <a:rPr sz="19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al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ith</a:t>
            </a:r>
            <a:r>
              <a:rPr sz="1900" spc="-3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(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u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ure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selec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ion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Supe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vised</a:t>
            </a:r>
            <a:r>
              <a:rPr sz="19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(4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Regre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sion</a:t>
            </a:r>
            <a:r>
              <a:rPr sz="14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Yan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 and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ker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el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ree-ba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ed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Ba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ian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ethod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Xi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nse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ble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Unsuper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v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ised</a:t>
            </a:r>
            <a:r>
              <a:rPr sz="1900" spc="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ning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(3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BSC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Che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Mea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ift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gglo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era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ive</a:t>
            </a:r>
            <a:r>
              <a:rPr sz="1400" spc="-4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 K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unal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pec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ral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ng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sion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ucti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f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visual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za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latin typeface="Times New Roman"/>
                <a:cs typeface="Times New Roman"/>
              </a:rPr>
              <a:t>Deep learning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(4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ions)</a:t>
            </a:r>
            <a:endParaRPr sz="19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185"/>
              </a:spcBef>
              <a:tabLst>
                <a:tab pos="768350" algn="l"/>
              </a:tabLst>
            </a:pPr>
            <a:r>
              <a:rPr sz="1400" dirty="0">
                <a:latin typeface="Times New Roman"/>
                <a:cs typeface="Times New Roman"/>
              </a:rPr>
              <a:t>_	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Convol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Rec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rre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-sou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951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4307" y="3125723"/>
            <a:ext cx="3976116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"/>
            <a:ext cx="9144000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2795" y="3448467"/>
            <a:ext cx="388556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5400" dirty="0">
                <a:solidFill>
                  <a:srgbClr val="91D050"/>
                </a:solidFill>
                <a:latin typeface="SimSun"/>
                <a:cs typeface="SimSun"/>
              </a:rPr>
              <a:t>Thank you</a:t>
            </a:r>
            <a:endParaRPr sz="54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er</a:t>
            </a:r>
            <a:r>
              <a:rPr sz="1800" spc="-15" dirty="0">
                <a:latin typeface="Times New Roman"/>
                <a:cs typeface="Times New Roman"/>
              </a:rPr>
              <a:t> slid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</a:t>
            </a:r>
            <a:r>
              <a:rPr sz="1800" spc="-10" dirty="0">
                <a:latin typeface="Times New Roman"/>
                <a:cs typeface="Times New Roman"/>
              </a:rPr>
              <a:t>etup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</a:t>
            </a:r>
            <a:r>
              <a:rPr sz="1800" spc="-5" dirty="0">
                <a:latin typeface="Times New Roman"/>
                <a:cs typeface="Times New Roman"/>
              </a:rPr>
              <a:t>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 </a:t>
            </a:r>
            <a:r>
              <a:rPr sz="1800" spc="-15" dirty="0">
                <a:latin typeface="Times New Roman"/>
                <a:cs typeface="Times New Roman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Slide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ht</a:t>
            </a:r>
            <a:r>
              <a:rPr sz="1800" dirty="0">
                <a:latin typeface="Times New Roman"/>
                <a:cs typeface="Times New Roman"/>
                <a:hlinkClick r:id="rId5"/>
              </a:rPr>
              <a:t>tp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://ww</a:t>
            </a:r>
            <a:r>
              <a:rPr sz="1800" spc="-125" dirty="0">
                <a:latin typeface="Times New Roman"/>
                <a:cs typeface="Times New Roman"/>
                <a:hlinkClick r:id="rId5"/>
              </a:rPr>
              <a:t>w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5" dirty="0">
                <a:latin typeface="Times New Roman"/>
                <a:cs typeface="Times New Roman"/>
                <a:hlinkClick r:id="rId5"/>
              </a:rPr>
              <a:t>sl</a:t>
            </a:r>
            <a:r>
              <a:rPr sz="1800" dirty="0">
                <a:latin typeface="Times New Roman"/>
                <a:cs typeface="Times New Roman"/>
                <a:hlinkClick r:id="rId5"/>
              </a:rPr>
              <a:t>i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d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esh</a:t>
            </a:r>
            <a:r>
              <a:rPr sz="1800" spc="5" dirty="0">
                <a:latin typeface="Times New Roman"/>
                <a:cs typeface="Times New Roman"/>
                <a:hlinkClick r:id="rId5"/>
              </a:rPr>
              <a:t>a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r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n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et/</a:t>
            </a:r>
            <a:r>
              <a:rPr sz="1800" dirty="0">
                <a:latin typeface="Times New Roman"/>
                <a:cs typeface="Times New Roman"/>
                <a:hlinkClick r:id="rId5"/>
              </a:rPr>
              <a:t>x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u</a:t>
            </a:r>
            <a:r>
              <a:rPr sz="1800" spc="10" dirty="0">
                <a:latin typeface="Times New Roman"/>
                <a:cs typeface="Times New Roman"/>
                <a:hlinkClick r:id="rId5"/>
              </a:rPr>
              <a:t>y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ang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3103" y="5744819"/>
            <a:ext cx="64668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Ma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Ga</a:t>
            </a:r>
            <a:r>
              <a:rPr sz="1800" dirty="0">
                <a:latin typeface="Times New Roman"/>
                <a:cs typeface="Times New Roman"/>
              </a:rPr>
              <a:t>s </a:t>
            </a:r>
            <a:r>
              <a:rPr sz="1800" spc="-10" dirty="0">
                <a:latin typeface="Times New Roman"/>
                <a:cs typeface="Times New Roman"/>
              </a:rPr>
              <a:t>Conf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@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</a:t>
            </a:r>
            <a:r>
              <a:rPr sz="1800" spc="-10" dirty="0">
                <a:latin typeface="Times New Roman"/>
                <a:cs typeface="Times New Roman"/>
              </a:rPr>
              <a:t>ston,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Apri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1</a:t>
            </a:r>
            <a:r>
              <a:rPr sz="1800" spc="2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20: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ps: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/e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conferenc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twork.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/mach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learni</a:t>
            </a:r>
            <a:r>
              <a:rPr sz="1800" dirty="0">
                <a:latin typeface="Times New Roman"/>
                <a:cs typeface="Times New Roman"/>
              </a:rPr>
              <a:t>ng-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-gas-</a:t>
            </a:r>
            <a:r>
              <a:rPr sz="1800" spc="-10" dirty="0">
                <a:latin typeface="Times New Roman"/>
                <a:cs typeface="Times New Roman"/>
              </a:rPr>
              <a:t>2017/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4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Given:</a:t>
            </a:r>
            <a:r>
              <a:rPr lang="en-US" altLang="ru-RU" sz="2000"/>
              <a:t> </a:t>
            </a:r>
            <a:r>
              <a:rPr lang="en-US" altLang="ru-RU" sz="2000" i="1"/>
              <a:t>nxn </a:t>
            </a:r>
            <a:r>
              <a:rPr lang="en-US" altLang="ru-RU" sz="2000"/>
              <a:t>∆ dissimilarities matrix of </a:t>
            </a:r>
            <a:r>
              <a:rPr lang="en-US" altLang="ru-RU" sz="2000" i="1"/>
              <a:t>n</a:t>
            </a:r>
            <a:r>
              <a:rPr lang="en-US" altLang="ru-RU" sz="2000"/>
              <a:t> points in </a:t>
            </a:r>
            <a:r>
              <a:rPr lang="en-US" altLang="ru-RU" sz="2000" i="1"/>
              <a:t>m</a:t>
            </a:r>
            <a:r>
              <a:rPr lang="en-US" altLang="ru-RU" sz="2000"/>
              <a:t>-D space</a:t>
            </a:r>
          </a:p>
          <a:p>
            <a:pPr>
              <a:buFontTx/>
              <a:buNone/>
            </a:pPr>
            <a:r>
              <a:rPr lang="en-US" altLang="ru-RU" sz="2000">
                <a:solidFill>
                  <a:schemeClr val="folHlink"/>
                </a:solidFill>
              </a:rPr>
              <a:t>Questions:</a:t>
            </a:r>
            <a:r>
              <a:rPr lang="en-US" altLang="ru-RU" sz="2000"/>
              <a:t>	</a:t>
            </a:r>
          </a:p>
          <a:p>
            <a:pPr>
              <a:buFontTx/>
              <a:buNone/>
            </a:pPr>
            <a:r>
              <a:rPr lang="en-US" altLang="ru-RU" sz="2000"/>
              <a:t>		- Is ∆ an interpoint distance matrix in Euclidean space?</a:t>
            </a:r>
          </a:p>
          <a:p>
            <a:pPr>
              <a:buFontTx/>
              <a:buNone/>
            </a:pPr>
            <a:r>
              <a:rPr lang="en-US" altLang="ru-RU" sz="2000"/>
              <a:t>		- If yes, what is the dimension?</a:t>
            </a:r>
          </a:p>
          <a:p>
            <a:pPr>
              <a:buFontTx/>
              <a:buNone/>
            </a:pPr>
            <a:r>
              <a:rPr lang="en-US" altLang="ru-RU" sz="2000"/>
              <a:t>		  </a:t>
            </a:r>
            <a:r>
              <a:rPr lang="en-US" altLang="ru-RU" sz="2000">
                <a:sym typeface="Wingdings" pitchFamily="2" charset="2"/>
              </a:rPr>
              <a:t> What are the coordinates?</a:t>
            </a:r>
            <a:endParaRPr lang="en-US" altLang="ru-RU" sz="2000"/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First, check whether ∆ is Euclidean:</a:t>
            </a:r>
          </a:p>
          <a:p>
            <a:pPr>
              <a:buFontTx/>
              <a:buNone/>
            </a:pPr>
            <a:r>
              <a:rPr lang="en-US" altLang="ru-RU" sz="2000"/>
              <a:t>define </a:t>
            </a: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	A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</a:t>
            </a:r>
            <a:r>
              <a:rPr lang="en-US" altLang="ru-RU" sz="2000"/>
              <a:t>with elements </a:t>
            </a:r>
            <a:r>
              <a:rPr lang="en-US" altLang="ru-RU" sz="2000" i="1"/>
              <a:t>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</a:t>
            </a:r>
            <a:r>
              <a:rPr lang="en-US" altLang="ru-RU" sz="2000"/>
              <a:t>-(1/2)</a:t>
            </a:r>
            <a:r>
              <a:rPr lang="el-GR" altLang="ru-RU" sz="2000" i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2000" i="1" baseline="-25000">
                <a:cs typeface="Times New Roman" pitchFamily="18" charset="0"/>
              </a:rPr>
              <a:t>ij</a:t>
            </a:r>
            <a:r>
              <a:rPr lang="en-US" altLang="ru-RU" sz="2000" i="1" baseline="30000">
                <a:cs typeface="Times New Roman" pitchFamily="18" charset="0"/>
              </a:rPr>
              <a:t>2</a:t>
            </a:r>
            <a:r>
              <a:rPr lang="en-US" altLang="ru-RU" sz="200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	</a:t>
            </a:r>
            <a:r>
              <a:rPr lang="en-US" altLang="ru-RU" sz="2000" i="1">
                <a:cs typeface="Times New Roman" pitchFamily="18" charset="0"/>
              </a:rPr>
              <a:t>B = HAH = U</a:t>
            </a:r>
            <a:r>
              <a:rPr lang="el-GR" altLang="ru-RU" sz="2000" i="1"/>
              <a:t>Λ</a:t>
            </a:r>
            <a:r>
              <a:rPr lang="en-US" altLang="ru-RU" sz="2000" i="1"/>
              <a:t>U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 “centered inner product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  <a:r>
              <a:rPr lang="en-US" altLang="ru-RU" sz="2000" i="1"/>
              <a:t>H</a:t>
            </a:r>
            <a:r>
              <a:rPr lang="en-US" altLang="ru-RU" sz="2000" i="1" baseline="-25000"/>
              <a:t>nxn</a:t>
            </a:r>
            <a:r>
              <a:rPr lang="en-US" altLang="ru-RU" sz="2000" i="1"/>
              <a:t> = I – n</a:t>
            </a:r>
            <a:r>
              <a:rPr lang="en-US" altLang="ru-RU" sz="2000" i="1" baseline="30000"/>
              <a:t>-1</a:t>
            </a:r>
            <a:r>
              <a:rPr lang="en-US" altLang="ru-RU" sz="2000" i="1" u="sng"/>
              <a:t>1</a:t>
            </a:r>
            <a:r>
              <a:rPr lang="en-US" altLang="ru-RU" sz="2000" i="1"/>
              <a:t> </a:t>
            </a:r>
            <a:r>
              <a:rPr lang="en-US" altLang="ru-RU" sz="2000" i="1" u="sng"/>
              <a:t>1</a:t>
            </a:r>
            <a:r>
              <a:rPr lang="en-US" altLang="ru-RU" sz="2000" i="1" baseline="30000"/>
              <a:t>T</a:t>
            </a:r>
            <a:r>
              <a:rPr lang="en-US" altLang="ru-RU" sz="2000" i="1"/>
              <a:t> </a:t>
            </a:r>
            <a:r>
              <a:rPr lang="en-US" altLang="ru-RU" sz="2000"/>
              <a:t>“centering matrix”</a:t>
            </a:r>
          </a:p>
          <a:p>
            <a:pPr>
              <a:buFontTx/>
              <a:buNone/>
            </a:pPr>
            <a:r>
              <a:rPr lang="en-US" altLang="ru-RU" sz="2000"/>
              <a:t>		</a:t>
            </a:r>
          </a:p>
          <a:p>
            <a:pPr>
              <a:buFontTx/>
              <a:buNone/>
            </a:pPr>
            <a:r>
              <a:rPr lang="en-US" altLang="ru-RU" sz="2000"/>
              <a:t>	</a:t>
            </a:r>
            <a:r>
              <a:rPr lang="en-US" altLang="ru-RU" sz="2000">
                <a:sym typeface="Wingdings" pitchFamily="2" charset="2"/>
              </a:rPr>
              <a:t> </a:t>
            </a:r>
            <a:r>
              <a:rPr lang="en-US" altLang="ru-RU" sz="2000"/>
              <a:t>∆ is Euclidean if and only if </a:t>
            </a:r>
            <a:r>
              <a:rPr lang="en-US" altLang="ru-RU" sz="2000" i="1">
                <a:cs typeface="Times New Roman" pitchFamily="18" charset="0"/>
              </a:rPr>
              <a:t>B </a:t>
            </a:r>
            <a:r>
              <a:rPr lang="en-US" altLang="ru-RU" sz="2000">
                <a:cs typeface="Times New Roman" pitchFamily="18" charset="0"/>
              </a:rPr>
              <a:t>is positive semidefinite</a:t>
            </a:r>
          </a:p>
          <a:p>
            <a:pPr>
              <a:buFontTx/>
              <a:buNone/>
            </a:pPr>
            <a:r>
              <a:rPr lang="en-US" altLang="ru-RU" sz="2000">
                <a:cs typeface="Times New Roman" pitchFamily="18" charset="0"/>
              </a:rPr>
              <a:t>	    i.e. </a:t>
            </a:r>
            <a:r>
              <a:rPr lang="el-GR" altLang="ru-RU" sz="2000" i="1"/>
              <a:t>λ</a:t>
            </a:r>
            <a:r>
              <a:rPr lang="en-US" altLang="ru-RU" sz="2000"/>
              <a:t>(</a:t>
            </a:r>
            <a:r>
              <a:rPr lang="en-US" altLang="ru-RU" sz="2000" i="1">
                <a:cs typeface="Times New Roman" pitchFamily="18" charset="0"/>
              </a:rPr>
              <a:t>B) ≥ </a:t>
            </a:r>
            <a:r>
              <a:rPr lang="en-US" altLang="ru-RU" sz="2000">
                <a:cs typeface="Times New Roman" pitchFamily="18" charset="0"/>
              </a:rPr>
              <a:t>0, with rank ≤ </a:t>
            </a:r>
            <a:r>
              <a:rPr lang="en-US" altLang="ru-RU" sz="2000" i="1"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4320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ru-RU" sz="3600" b="1">
                <a:solidFill>
                  <a:srgbClr val="29D107"/>
                </a:solidFill>
              </a:rPr>
              <a:t>Classical Solution: Metric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If ∆ is Euclidean: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	- Construct the matrix </a:t>
            </a:r>
            <a:r>
              <a:rPr lang="en-US" altLang="ru-RU" sz="2000" i="1"/>
              <a:t>A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Obtain the matrix B with elements </a:t>
            </a:r>
            <a:r>
              <a:rPr lang="en-US" altLang="ru-RU" sz="2000" i="1"/>
              <a:t>b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= a</a:t>
            </a:r>
            <a:r>
              <a:rPr lang="en-US" altLang="ru-RU" sz="2000" i="1" baseline="-25000"/>
              <a:t>ij</a:t>
            </a:r>
            <a:r>
              <a:rPr lang="en-US" altLang="ru-RU" sz="2000" i="1"/>
              <a:t> - a</a:t>
            </a:r>
            <a:r>
              <a:rPr lang="en-US" altLang="ru-RU" sz="2000" i="1" baseline="-25000"/>
              <a:t>i· </a:t>
            </a:r>
            <a:r>
              <a:rPr lang="en-US" altLang="ru-RU" sz="2000" i="1"/>
              <a:t>- a</a:t>
            </a:r>
            <a:r>
              <a:rPr lang="en-US" altLang="ru-RU" sz="2000" i="1" baseline="-25000"/>
              <a:t>·j</a:t>
            </a:r>
            <a:r>
              <a:rPr lang="en-US" altLang="ru-RU" sz="2000" i="1"/>
              <a:t> + a</a:t>
            </a:r>
            <a:r>
              <a:rPr lang="en-US" altLang="ru-RU" sz="2000" i="1" baseline="-25000"/>
              <a:t>··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 </a:t>
            </a:r>
            <a:r>
              <a:rPr lang="en-US" altLang="ru-RU" sz="2000"/>
              <a:t>Find the </a:t>
            </a:r>
            <a:r>
              <a:rPr lang="en-US" altLang="ru-RU" sz="2000" i="1"/>
              <a:t>k </a:t>
            </a:r>
            <a:r>
              <a:rPr lang="en-US" altLang="ru-RU" sz="2000"/>
              <a:t>largest eigenvalues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1</a:t>
            </a:r>
            <a:r>
              <a:rPr lang="en-US" altLang="ru-RU" sz="2000" i="1"/>
              <a:t> &gt; … &gt;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k</a:t>
            </a:r>
            <a:r>
              <a:rPr lang="en-US" altLang="ru-RU" sz="2000"/>
              <a:t> of </a:t>
            </a:r>
            <a:r>
              <a:rPr lang="en-US" altLang="ru-RU" sz="2000" i="1"/>
              <a:t>B</a:t>
            </a:r>
            <a:r>
              <a:rPr lang="en-US" altLang="ru-RU" sz="2000"/>
              <a:t>, with corresponding     </a:t>
            </a:r>
          </a:p>
          <a:p>
            <a:pPr>
              <a:buFontTx/>
              <a:buNone/>
            </a:pPr>
            <a:r>
              <a:rPr lang="en-US" altLang="ru-RU" sz="2000"/>
              <a:t>       eigenvectors </a:t>
            </a:r>
            <a:r>
              <a:rPr lang="en-US" altLang="ru-RU" sz="2000" i="1"/>
              <a:t>X = (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1</a:t>
            </a:r>
            <a:r>
              <a:rPr lang="en-US" altLang="ru-RU" sz="2000" i="1"/>
              <a:t>,…,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k</a:t>
            </a:r>
            <a:r>
              <a:rPr lang="en-US" altLang="ru-RU" sz="2000" i="1"/>
              <a:t>) </a:t>
            </a:r>
            <a:r>
              <a:rPr lang="en-US" altLang="ru-RU" sz="2000"/>
              <a:t>which are normalized by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 baseline="30000"/>
              <a:t>T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</a:t>
            </a:r>
            <a:r>
              <a:rPr lang="el-GR" altLang="ru-RU" sz="2000" i="1"/>
              <a:t>λ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, i = </a:t>
            </a:r>
          </a:p>
          <a:p>
            <a:pPr>
              <a:buFontTx/>
              <a:buNone/>
            </a:pPr>
            <a:r>
              <a:rPr lang="en-US" altLang="ru-RU" sz="2000" i="1"/>
              <a:t>       1,…,k 	</a:t>
            </a:r>
            <a:r>
              <a:rPr lang="en-US" altLang="ru-RU" sz="2000"/>
              <a:t>(</a:t>
            </a:r>
            <a:r>
              <a:rPr lang="en-US" altLang="ru-RU" sz="2000" i="1"/>
              <a:t>k&lt; m, </a:t>
            </a:r>
            <a:r>
              <a:rPr lang="en-US" altLang="ru-RU" sz="2000"/>
              <a:t>is whatever we pick)</a:t>
            </a:r>
          </a:p>
          <a:p>
            <a:pPr>
              <a:buFontTx/>
              <a:buNone/>
            </a:pPr>
            <a:endParaRPr lang="en-US" altLang="ru-RU" sz="2000" i="1"/>
          </a:p>
          <a:p>
            <a:pPr>
              <a:buFontTx/>
              <a:buNone/>
            </a:pPr>
            <a:r>
              <a:rPr lang="en-US" altLang="ru-RU" sz="2000" i="1"/>
              <a:t>	-</a:t>
            </a:r>
            <a:r>
              <a:rPr lang="en-US" altLang="ru-RU" sz="2000"/>
              <a:t> Then, the required coordinates of the reconstruction points </a:t>
            </a:r>
            <a:r>
              <a:rPr lang="en-US" altLang="ru-RU" sz="2000" i="1"/>
              <a:t>P</a:t>
            </a:r>
            <a:r>
              <a:rPr lang="en-US" altLang="ru-RU" sz="2000" i="1" baseline="-25000"/>
              <a:t>i</a:t>
            </a:r>
            <a:r>
              <a:rPr lang="en-US" altLang="ru-RU" sz="2000" i="1"/>
              <a:t> </a:t>
            </a:r>
            <a:r>
              <a:rPr lang="en-US" altLang="ru-RU" sz="2000"/>
              <a:t>are</a:t>
            </a:r>
            <a:r>
              <a:rPr lang="en-US" altLang="ru-RU" sz="2000" i="1"/>
              <a:t> </a:t>
            </a:r>
            <a:r>
              <a:rPr lang="en-US" altLang="ru-RU" sz="2000" i="1" baseline="30000"/>
              <a:t> </a:t>
            </a:r>
          </a:p>
          <a:p>
            <a:pPr>
              <a:buFontTx/>
              <a:buNone/>
            </a:pPr>
            <a:r>
              <a:rPr lang="en-US" altLang="ru-RU" sz="2000" i="1" baseline="30000"/>
              <a:t>           </a:t>
            </a:r>
            <a:r>
              <a:rPr lang="en-US" altLang="ru-RU" sz="2000" i="1" u="sng"/>
              <a:t>x</a:t>
            </a:r>
            <a:r>
              <a:rPr lang="en-US" altLang="ru-RU" sz="2000" i="1" u="sng" baseline="-25000"/>
              <a:t>i</a:t>
            </a:r>
            <a:r>
              <a:rPr lang="en-US" altLang="ru-RU" sz="2000" i="1"/>
              <a:t> = (x</a:t>
            </a:r>
            <a:r>
              <a:rPr lang="en-US" altLang="ru-RU" sz="2000" i="1" baseline="-25000"/>
              <a:t>i1</a:t>
            </a:r>
            <a:r>
              <a:rPr lang="en-US" altLang="ru-RU" sz="2000" i="1"/>
              <a:t>,…, x</a:t>
            </a:r>
            <a:r>
              <a:rPr lang="en-US" altLang="ru-RU" sz="2000" i="1" baseline="-25000"/>
              <a:t>in</a:t>
            </a:r>
            <a:r>
              <a:rPr lang="en-US" altLang="ru-RU" sz="2000" i="1"/>
              <a:t>)</a:t>
            </a:r>
            <a:r>
              <a:rPr lang="en-US" altLang="ru-RU" sz="2000" i="1" baseline="30000"/>
              <a:t>T</a:t>
            </a:r>
            <a:endParaRPr lang="en-US" altLang="ru-RU" sz="2000" i="1" baseline="-25000"/>
          </a:p>
        </p:txBody>
      </p:sp>
    </p:spTree>
    <p:extLst>
      <p:ext uri="{BB962C8B-B14F-4D97-AF65-F5344CB8AC3E}">
        <p14:creationId xmlns:p14="http://schemas.microsoft.com/office/powerpoint/2010/main" val="1627436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ru-RU" sz="3200" b="1">
                <a:solidFill>
                  <a:srgbClr val="29D107"/>
                </a:solidFill>
              </a:rPr>
              <a:t>The “Swiss roll” data set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ru-RU" altLang="ru-RU" sz="280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5715000"/>
            <a:ext cx="7696200" cy="6096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ru-RU" sz="2000"/>
              <a:t>Unlike the geodesic distance, the Euclidean distance cannot </a:t>
            </a:r>
          </a:p>
          <a:p>
            <a:pPr>
              <a:buFontTx/>
              <a:buNone/>
            </a:pPr>
            <a:r>
              <a:rPr lang="en-US" altLang="ru-RU" sz="2000"/>
              <a:t>reflect the geometric structure of the data points</a:t>
            </a:r>
          </a:p>
        </p:txBody>
      </p:sp>
      <p:pic>
        <p:nvPicPr>
          <p:cNvPr id="6152" name="Picture 8" descr="fig3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461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29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ISOMAP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2795</Words>
  <Application>Microsoft Office PowerPoint</Application>
  <PresentationFormat>Екран (4:3)</PresentationFormat>
  <Paragraphs>469</Paragraphs>
  <Slides>58</Slides>
  <Notes>30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58</vt:i4>
      </vt:variant>
    </vt:vector>
  </HeadingPairs>
  <TitlesOfParts>
    <vt:vector size="70" baseType="lpstr">
      <vt:lpstr>MS PGothic</vt:lpstr>
      <vt:lpstr>SimSun</vt:lpstr>
      <vt:lpstr>Arial</vt:lpstr>
      <vt:lpstr>Baskerville Old Face</vt:lpstr>
      <vt:lpstr>Calibri</vt:lpstr>
      <vt:lpstr>Calibri Light</vt:lpstr>
      <vt:lpstr>Garamond</vt:lpstr>
      <vt:lpstr>Monotype Corsiva</vt:lpstr>
      <vt:lpstr>Symbol</vt:lpstr>
      <vt:lpstr>Times New Roman</vt:lpstr>
      <vt:lpstr>Тема Office</vt:lpstr>
      <vt:lpstr>Equation</vt:lpstr>
      <vt:lpstr>Data visualization</vt:lpstr>
      <vt:lpstr>Realisation of the course</vt:lpstr>
      <vt:lpstr>Multidimensional Scaling (MDS)</vt:lpstr>
      <vt:lpstr>Multidimensional Scaling (MDS)</vt:lpstr>
      <vt:lpstr>Measure of goodness-of-fit: Stress</vt:lpstr>
      <vt:lpstr>Classical Solution: Metric method</vt:lpstr>
      <vt:lpstr>Classical Solution: Metric method</vt:lpstr>
      <vt:lpstr>The “Swiss roll” data set</vt:lpstr>
      <vt:lpstr>ISOMAP</vt:lpstr>
      <vt:lpstr>Презентація PowerPoint</vt:lpstr>
      <vt:lpstr>ISOMAP</vt:lpstr>
      <vt:lpstr>ISOMAP</vt:lpstr>
      <vt:lpstr>ISOMAP</vt:lpstr>
      <vt:lpstr>Isomap Algorithm</vt:lpstr>
      <vt:lpstr>Summary on Isomap Algorithm</vt:lpstr>
      <vt:lpstr>Презентація PowerPoint</vt:lpstr>
      <vt:lpstr>LLE: Local Linear Embedding</vt:lpstr>
      <vt:lpstr>LLE: Solution</vt:lpstr>
      <vt:lpstr>PCA vs. ISOMAP vs. LLE</vt:lpstr>
      <vt:lpstr>PCA vs. ISOMAP vs. LLE</vt:lpstr>
      <vt:lpstr>Презентація PowerPoint</vt:lpstr>
      <vt:lpstr>Designing your own dimension reduction!</vt:lpstr>
      <vt:lpstr>Laplacian eigenmaps</vt:lpstr>
      <vt:lpstr>Laplace Beltrami Operator (1)</vt:lpstr>
      <vt:lpstr>Laplace Beltrami Operator (2)</vt:lpstr>
      <vt:lpstr>Lapalcian of  a Graph (1)</vt:lpstr>
      <vt:lpstr>Lapalcian of  a Graph (2)</vt:lpstr>
      <vt:lpstr>Laplacian Eigenmap (1)</vt:lpstr>
      <vt:lpstr>Laplacian Eigenmap (2)</vt:lpstr>
      <vt:lpstr>Laplacian Eigenmap (3)</vt:lpstr>
      <vt:lpstr>Laplacian Eigenmap (4)</vt:lpstr>
      <vt:lpstr>Laplacian Eigenmap (5)</vt:lpstr>
      <vt:lpstr>Laplacian Eigenmap (6)</vt:lpstr>
      <vt:lpstr>Laplacian Eigenmap (7)</vt:lpstr>
      <vt:lpstr>ISOMAP, LLE and Laplacian Eigenmap</vt:lpstr>
      <vt:lpstr>Non-Convexity (2)</vt:lpstr>
      <vt:lpstr>Curvature &amp; Non-uniform Sampling</vt:lpstr>
      <vt:lpstr>Презентація PowerPoint</vt:lpstr>
      <vt:lpstr>Презентація PowerPoint</vt:lpstr>
      <vt:lpstr>Презентація PowerPoint</vt:lpstr>
      <vt:lpstr>Corner</vt:lpstr>
      <vt:lpstr>Презентація PowerPoint</vt:lpstr>
      <vt:lpstr>Презентація PowerPoint</vt:lpstr>
      <vt:lpstr>Презентація PowerPoint</vt:lpstr>
      <vt:lpstr>tSNE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From SNE to t-SNE: solve crowding problem</vt:lpstr>
      <vt:lpstr>Optimization method for tSNE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Oleksii Vodka / Олексій Олександрович Водка</cp:lastModifiedBy>
  <cp:revision>91</cp:revision>
  <dcterms:created xsi:type="dcterms:W3CDTF">2018-02-06T20:44:58Z</dcterms:created>
  <dcterms:modified xsi:type="dcterms:W3CDTF">2024-05-10T13:06:29Z</dcterms:modified>
</cp:coreProperties>
</file>