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51" r:id="rId2"/>
    <p:sldId id="352" r:id="rId3"/>
    <p:sldId id="321" r:id="rId4"/>
    <p:sldId id="322" r:id="rId5"/>
    <p:sldId id="323" r:id="rId6"/>
    <p:sldId id="324" r:id="rId7"/>
    <p:sldId id="325" r:id="rId8"/>
    <p:sldId id="326" r:id="rId9"/>
    <p:sldId id="319" r:id="rId10"/>
    <p:sldId id="267" r:id="rId11"/>
    <p:sldId id="268" r:id="rId12"/>
    <p:sldId id="269" r:id="rId13"/>
    <p:sldId id="270" r:id="rId14"/>
    <p:sldId id="327" r:id="rId15"/>
    <p:sldId id="32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0D3C-F392-44D8-B928-DA25DF79A54A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2814-39EB-4922-912D-25C8F49F8DD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7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Riemannian</a:t>
            </a:r>
            <a:r>
              <a:rPr lang="en-US" altLang="zh-TW" baseline="0" dirty="0"/>
              <a:t> manifold: real differential manifold</a:t>
            </a:r>
          </a:p>
          <a:p>
            <a:r>
              <a:rPr lang="en-US" altLang="zh-TW" baseline="0" dirty="0"/>
              <a:t>Pseudo-Riemannian manifold: generalized Riemannian manifold with positive definite metric tensor&lt;-</a:t>
            </a:r>
            <a:r>
              <a:rPr lang="zh-TW" altLang="en-US" baseline="0" dirty="0"/>
              <a:t>量測空間的距離及角度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C1CA-6F38-41BD-BF42-5E8CDFF26A8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C1CA-6F38-41BD-BF42-5E8CDFF26A8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等於幾個</a:t>
            </a:r>
            <a:r>
              <a:rPr lang="en-US" altLang="zh-TW" dirty="0"/>
              <a:t>m</a:t>
            </a:r>
            <a:r>
              <a:rPr lang="zh-TW" altLang="en-US" dirty="0"/>
              <a:t>個最小</a:t>
            </a:r>
            <a:r>
              <a:rPr lang="en-US" altLang="zh-TW" dirty="0" err="1"/>
              <a:t>eigenvalue</a:t>
            </a:r>
            <a:r>
              <a:rPr lang="zh-TW" altLang="en-US" dirty="0"/>
              <a:t>的</a:t>
            </a:r>
            <a:r>
              <a:rPr lang="en-US" altLang="zh-TW" dirty="0"/>
              <a:t>eigenvector</a:t>
            </a:r>
            <a:r>
              <a:rPr lang="zh-TW" altLang="en-US" dirty="0"/>
              <a:t>所組成的</a:t>
            </a:r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C1CA-6F38-41BD-BF42-5E8CDFF26A8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A2814-39EB-4922-912D-25C8F49F8DD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39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F4C9-F4B7-43A4-B310-51E45864E80C}" type="datetime1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CDE4-BC2F-402A-B10F-8267098E7949}" type="datetime1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A858-99EB-459D-B42A-05BA2313351E}" type="datetime1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7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‹№›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82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‹№›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154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‹№›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00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F0FF801-F924-45B8-8CB5-152AF584E33B}" type="slidenum">
              <a:rPr lang="en-US" altLang="ru-RU"/>
              <a:pPr/>
              <a:t>‹№›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697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388-D89E-40B2-A8EF-780FAE5592A6}" type="datetime1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D790-675F-41C3-B6E9-24A0A2A2B557}" type="datetime1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64C-6939-4072-8144-2B2050C2D2F5}" type="datetime1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DA29-21D0-4220-BE8F-B1468D846737}" type="datetime1">
              <a:rPr lang="ru-RU" smtClean="0"/>
              <a:t>03.05.2024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80C7-D9DC-456A-BAA1-E75EFF37D441}" type="datetime1">
              <a:rPr lang="ru-RU" smtClean="0"/>
              <a:t>03.05.2024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8C3-17A1-4C76-B194-DC960897ECE1}" type="datetime1">
              <a:rPr lang="ru-RU" smtClean="0"/>
              <a:t>03.05.2024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B2FC-B187-4F4B-8E6A-2A3DB1F6EE8D}" type="datetime1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8D39-9C61-4F99-B29D-47796DBE0567}" type="datetime1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B6D9-58B2-4691-BA21-D4DEEC2F2928}" type="datetime1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hyperlink" Target="http://www.cs.nyu.edu/~roweis/lle/papers/lleintro.pdf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10" Type="http://schemas.openxmlformats.org/officeDocument/2006/relationships/image" Target="../media/image38.png"/><Relationship Id="rId4" Type="http://schemas.openxmlformats.org/officeDocument/2006/relationships/image" Target="../media/image32.jp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dJgEwMin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istill.pub/2016/misread-tsn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istill.pub/2016/misread-tsn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tudelft.nl/19j49/t-SN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toronto.edu/~hinton/csc2535/lectures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module-sklearn.manifol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g"/><Relationship Id="rId4" Type="http://schemas.openxmlformats.org/officeDocument/2006/relationships/hyperlink" Target="http://scikit-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slideshare.net/xuyangela" TargetMode="External"/><Relationship Id="rId4" Type="http://schemas.openxmlformats.org/officeDocument/2006/relationships/image" Target="../media/image7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samples available on:</a:t>
            </a:r>
          </a:p>
          <a:p>
            <a:r>
              <a:rPr lang="en-US" dirty="0"/>
              <a:t>http://github.com/a-vodka/dv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71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9460"/>
            <a:ext cx="16833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30" dirty="0">
                <a:latin typeface="Calibri Light"/>
                <a:cs typeface="Calibri Light"/>
              </a:rPr>
              <a:t>ISOMAP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5" y="1342791"/>
            <a:ext cx="6442075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MAP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(Is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tric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Mapp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Clr>
                <a:srgbClr val="1D9978"/>
              </a:buClr>
              <a:buFont typeface="Calibri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ns</a:t>
            </a:r>
            <a:r>
              <a:rPr sz="2000" dirty="0">
                <a:latin typeface="Calibri"/>
                <a:cs typeface="Calibri"/>
              </a:rPr>
              <a:t>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eo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lr>
                <a:srgbClr val="1D9978"/>
              </a:buClr>
              <a:buFont typeface="Calibri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geodes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ani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een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731" y="3009900"/>
            <a:ext cx="2846832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3616" y="3023616"/>
            <a:ext cx="2968752" cy="2174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8859" y="3009900"/>
            <a:ext cx="2929128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00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</a:t>
            </a:r>
            <a:r>
              <a:rPr sz="4000" spc="-20" dirty="0"/>
              <a:t>A</a:t>
            </a:r>
            <a:r>
              <a:rPr sz="4000" spc="-25" dirty="0"/>
              <a:t>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080516"/>
            <a:ext cx="7812024" cy="492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67828" y="4572000"/>
            <a:ext cx="698500" cy="1572895"/>
          </a:xfrm>
          <a:custGeom>
            <a:avLst/>
            <a:gdLst/>
            <a:ahLst/>
            <a:cxnLst/>
            <a:rect l="l" t="t" r="r" b="b"/>
            <a:pathLst>
              <a:path w="698500" h="1572895">
                <a:moveTo>
                  <a:pt x="0" y="1572767"/>
                </a:moveTo>
                <a:lnTo>
                  <a:pt x="697991" y="1572767"/>
                </a:lnTo>
                <a:lnTo>
                  <a:pt x="697991" y="0"/>
                </a:lnTo>
                <a:lnTo>
                  <a:pt x="0" y="0"/>
                </a:lnTo>
                <a:lnTo>
                  <a:pt x="0" y="15727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7828" y="4572000"/>
            <a:ext cx="698500" cy="1572895"/>
          </a:xfrm>
          <a:custGeom>
            <a:avLst/>
            <a:gdLst/>
            <a:ahLst/>
            <a:cxnLst/>
            <a:rect l="l" t="t" r="r" b="b"/>
            <a:pathLst>
              <a:path w="698500" h="1572895">
                <a:moveTo>
                  <a:pt x="0" y="1572767"/>
                </a:moveTo>
                <a:lnTo>
                  <a:pt x="697991" y="1572767"/>
                </a:lnTo>
                <a:lnTo>
                  <a:pt x="697991" y="0"/>
                </a:lnTo>
                <a:lnTo>
                  <a:pt x="0" y="0"/>
                </a:lnTo>
                <a:lnTo>
                  <a:pt x="0" y="1572767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3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ISOMAP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095755"/>
            <a:ext cx="8028432" cy="5134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9788" y="4925567"/>
            <a:ext cx="698500" cy="1574800"/>
          </a:xfrm>
          <a:custGeom>
            <a:avLst/>
            <a:gdLst/>
            <a:ahLst/>
            <a:cxnLst/>
            <a:rect l="l" t="t" r="r" b="b"/>
            <a:pathLst>
              <a:path w="698500" h="1574800">
                <a:moveTo>
                  <a:pt x="0" y="1574291"/>
                </a:moveTo>
                <a:lnTo>
                  <a:pt x="697991" y="1574291"/>
                </a:lnTo>
                <a:lnTo>
                  <a:pt x="697991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9788" y="4925567"/>
            <a:ext cx="698500" cy="1574800"/>
          </a:xfrm>
          <a:custGeom>
            <a:avLst/>
            <a:gdLst/>
            <a:ahLst/>
            <a:cxnLst/>
            <a:rect l="l" t="t" r="r" b="b"/>
            <a:pathLst>
              <a:path w="698500" h="1574800">
                <a:moveTo>
                  <a:pt x="0" y="1574291"/>
                </a:moveTo>
                <a:lnTo>
                  <a:pt x="697991" y="1574291"/>
                </a:lnTo>
                <a:lnTo>
                  <a:pt x="697991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6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ISOMAP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23088" y="1062227"/>
            <a:ext cx="8538971" cy="5286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06383" y="4994147"/>
            <a:ext cx="658495" cy="1574800"/>
          </a:xfrm>
          <a:custGeom>
            <a:avLst/>
            <a:gdLst/>
            <a:ahLst/>
            <a:cxnLst/>
            <a:rect l="l" t="t" r="r" b="b"/>
            <a:pathLst>
              <a:path w="658495" h="1574800">
                <a:moveTo>
                  <a:pt x="0" y="1574291"/>
                </a:moveTo>
                <a:lnTo>
                  <a:pt x="658367" y="1574291"/>
                </a:lnTo>
                <a:lnTo>
                  <a:pt x="658367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6383" y="4994147"/>
            <a:ext cx="658495" cy="1574800"/>
          </a:xfrm>
          <a:custGeom>
            <a:avLst/>
            <a:gdLst/>
            <a:ahLst/>
            <a:cxnLst/>
            <a:rect l="l" t="t" r="r" b="b"/>
            <a:pathLst>
              <a:path w="658495" h="1574800">
                <a:moveTo>
                  <a:pt x="0" y="1574291"/>
                </a:moveTo>
                <a:lnTo>
                  <a:pt x="658367" y="1574291"/>
                </a:lnTo>
                <a:lnTo>
                  <a:pt x="658367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7572" y="6234683"/>
            <a:ext cx="3560064" cy="623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32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Isomap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ru-RU"/>
          </a:p>
          <a:p>
            <a:pPr>
              <a:buFontTx/>
              <a:buNone/>
            </a:pPr>
            <a:endParaRPr lang="en-US" altLang="ru-RU" sz="2400"/>
          </a:p>
        </p:txBody>
      </p:sp>
      <p:graphicFrame>
        <p:nvGraphicFramePr>
          <p:cNvPr id="8218" name="Group 26"/>
          <p:cNvGraphicFramePr>
            <a:graphicFrameLocks noGrp="1"/>
          </p:cNvGraphicFramePr>
          <p:nvPr/>
        </p:nvGraphicFramePr>
        <p:xfrm>
          <a:off x="381000" y="1397000"/>
          <a:ext cx="8305800" cy="494792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O(DN</a:t>
                      </a:r>
                      <a:r>
                        <a:rPr kumimoji="0" lang="en-US" altLang="ru-R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Construct neighborhood graph,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Compute matrix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={d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 = Euclidean distance between neighbors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O(DN</a:t>
                      </a:r>
                      <a:r>
                        <a:rPr kumimoji="0" lang="en-US" altLang="ru-RU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Compute shortest paths between </a:t>
                      </a:r>
                      <a:r>
                        <a:rPr kumimoji="0" lang="en-US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all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pairs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Compute matrix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={d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 = sequence of hops = approx geodesic dist.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O(dN</a:t>
                      </a:r>
                      <a:r>
                        <a:rPr kumimoji="0" lang="en-US" altLang="ru-R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Construct k-dimensional coordinate vectors</a:t>
                      </a:r>
                      <a:endParaRPr kumimoji="0" lang="en-US" altLang="ru-RU" sz="20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Apply MDS to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instead of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27175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ru-RU" sz="3600" b="1">
                <a:solidFill>
                  <a:srgbClr val="29D107"/>
                </a:solidFill>
              </a:rPr>
              <a:t>Summary on Isomap Algorithm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sz="2400">
                <a:solidFill>
                  <a:schemeClr val="folHlink"/>
                </a:solidFill>
              </a:rPr>
              <a:t>Advantages:</a:t>
            </a:r>
          </a:p>
          <a:p>
            <a:r>
              <a:rPr lang="en-US" altLang="ru-RU" sz="2400"/>
              <a:t>Nonlinear</a:t>
            </a:r>
          </a:p>
          <a:p>
            <a:r>
              <a:rPr lang="en-US" altLang="ru-RU" sz="2400"/>
              <a:t>Non-iterative</a:t>
            </a:r>
          </a:p>
          <a:p>
            <a:r>
              <a:rPr lang="en-US" altLang="ru-RU" sz="2400"/>
              <a:t>Globally optimal</a:t>
            </a:r>
          </a:p>
          <a:p>
            <a:r>
              <a:rPr lang="en-US" altLang="ru-RU" sz="2400"/>
              <a:t>Parameters: </a:t>
            </a:r>
            <a:r>
              <a:rPr lang="en-US" altLang="ru-RU" sz="2400" i="1"/>
              <a:t>k</a:t>
            </a:r>
            <a:r>
              <a:rPr lang="en-US" altLang="ru-RU" sz="2400"/>
              <a:t> or </a:t>
            </a:r>
            <a:r>
              <a:rPr lang="el-GR" altLang="ru-RU" sz="2400" i="1"/>
              <a:t>ε</a:t>
            </a:r>
            <a:r>
              <a:rPr lang="en-US" altLang="ru-RU" sz="2400"/>
              <a:t> (chosen fixed radius)</a:t>
            </a:r>
          </a:p>
          <a:p>
            <a:pPr>
              <a:buFontTx/>
              <a:buNone/>
            </a:pPr>
            <a:endParaRPr lang="en-US" altLang="ru-RU" sz="2400">
              <a:solidFill>
                <a:schemeClr val="folHlink"/>
              </a:solidFill>
            </a:endParaRPr>
          </a:p>
          <a:p>
            <a:pPr>
              <a:buFontTx/>
              <a:buNone/>
            </a:pPr>
            <a:r>
              <a:rPr lang="en-US" altLang="ru-RU" sz="2400">
                <a:solidFill>
                  <a:schemeClr val="folHlink"/>
                </a:solidFill>
              </a:rPr>
              <a:t>Disadvantages:</a:t>
            </a:r>
          </a:p>
          <a:p>
            <a:r>
              <a:rPr lang="en-US" altLang="ru-RU" sz="2400"/>
              <a:t>Graph discreteness overestimates the geodesic distance</a:t>
            </a:r>
          </a:p>
          <a:p>
            <a:r>
              <a:rPr lang="en-US" altLang="ru-RU" sz="2400" i="1"/>
              <a:t>k</a:t>
            </a:r>
            <a:r>
              <a:rPr lang="en-US" altLang="ru-RU" sz="2400"/>
              <a:t> must be high to avoid “linear shortcuts” near regions of high surface curvature</a:t>
            </a:r>
            <a:endParaRPr lang="el-GR" altLang="ru-RU" sz="2400"/>
          </a:p>
        </p:txBody>
      </p:sp>
    </p:spTree>
    <p:extLst>
      <p:ext uri="{BB962C8B-B14F-4D97-AF65-F5344CB8AC3E}">
        <p14:creationId xmlns:p14="http://schemas.microsoft.com/office/powerpoint/2010/main" val="69760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034" y="408807"/>
            <a:ext cx="838644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5" dirty="0">
                <a:latin typeface="Calibri Light"/>
                <a:cs typeface="Calibri Light"/>
              </a:rPr>
              <a:t>Mani</a:t>
            </a:r>
            <a:r>
              <a:rPr sz="4000" b="0" spc="-110" dirty="0">
                <a:latin typeface="Calibri Light"/>
                <a:cs typeface="Calibri Light"/>
              </a:rPr>
              <a:t>f</a:t>
            </a:r>
            <a:r>
              <a:rPr sz="4000" b="0" spc="-20" dirty="0">
                <a:latin typeface="Calibri Light"/>
                <a:cs typeface="Calibri Light"/>
              </a:rPr>
              <a:t>ol</a:t>
            </a:r>
            <a:r>
              <a:rPr sz="4000" b="0" spc="-25" dirty="0">
                <a:latin typeface="Calibri Light"/>
                <a:cs typeface="Calibri Light"/>
              </a:rPr>
              <a:t>d</a:t>
            </a:r>
            <a:r>
              <a:rPr sz="4000" b="0" spc="-90" dirty="0">
                <a:latin typeface="Times New Roman"/>
                <a:cs typeface="Times New Roman"/>
              </a:rPr>
              <a:t> </a:t>
            </a:r>
            <a:r>
              <a:rPr sz="4000" b="0" spc="-95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-50" dirty="0">
                <a:latin typeface="Calibri Light"/>
                <a:cs typeface="Calibri Light"/>
              </a:rPr>
              <a:t>c</a:t>
            </a:r>
            <a:r>
              <a:rPr sz="4000" b="0" spc="-45" dirty="0">
                <a:latin typeface="Calibri Light"/>
                <a:cs typeface="Calibri Light"/>
              </a:rPr>
              <a:t>o</a:t>
            </a:r>
            <a:r>
              <a:rPr sz="4000" b="0" spc="-55" dirty="0">
                <a:latin typeface="Calibri Light"/>
                <a:cs typeface="Calibri Light"/>
              </a:rPr>
              <a:t>v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10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y</a:t>
            </a:r>
            <a:r>
              <a:rPr sz="4000" b="0" spc="-135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Gua</a:t>
            </a:r>
            <a:r>
              <a:rPr sz="4000" b="0" spc="-80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a</a:t>
            </a:r>
            <a:r>
              <a:rPr sz="4000" b="0" spc="-60" dirty="0">
                <a:latin typeface="Calibri Light"/>
                <a:cs typeface="Calibri Light"/>
              </a:rPr>
              <a:t>nt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-20" dirty="0">
                <a:latin typeface="Calibri Light"/>
                <a:cs typeface="Calibri Light"/>
              </a:rPr>
              <a:t>e</a:t>
            </a:r>
            <a:r>
              <a:rPr sz="4000" b="0" spc="-100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15" dirty="0">
                <a:latin typeface="Calibri Light"/>
                <a:cs typeface="Calibri Light"/>
              </a:rPr>
              <a:t>f</a:t>
            </a:r>
            <a:r>
              <a:rPr sz="4000" b="0" spc="-95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ISOMAP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91077"/>
            <a:ext cx="7590155" cy="120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8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Isomap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ym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true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lity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eom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tric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nl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nea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ani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ds.</a:t>
            </a:r>
            <a:endParaRPr sz="2000">
              <a:latin typeface="Calibri"/>
              <a:cs typeface="Calibri"/>
            </a:endParaRPr>
          </a:p>
          <a:p>
            <a:pPr marL="241300" marR="148590" indent="-228600">
              <a:lnSpc>
                <a:spcPts val="2160"/>
              </a:lnSpc>
              <a:spcBef>
                <a:spcPts val="1030"/>
              </a:spcBef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sam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tt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xi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ns</a:t>
            </a:r>
            <a:r>
              <a:rPr sz="2000" dirty="0">
                <a:latin typeface="Calibri"/>
                <a:cs typeface="Calibri"/>
              </a:rPr>
              <a:t>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geodes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731" y="3009900"/>
            <a:ext cx="2846832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3616" y="3023616"/>
            <a:ext cx="2968752" cy="2174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8859" y="3009900"/>
            <a:ext cx="2929128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5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LL</a:t>
            </a:r>
            <a:r>
              <a:rPr sz="4000" spc="-15" dirty="0"/>
              <a:t>E: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20" dirty="0"/>
              <a:t>Lo</a:t>
            </a:r>
            <a:r>
              <a:rPr sz="4000" spc="-45" dirty="0"/>
              <a:t>c</a:t>
            </a:r>
            <a:r>
              <a:rPr sz="4000" spc="-15" dirty="0"/>
              <a:t>al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15" dirty="0"/>
              <a:t>L</a:t>
            </a:r>
            <a:r>
              <a:rPr sz="4000" spc="-20" dirty="0"/>
              <a:t>inear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5" dirty="0"/>
              <a:t>Embedding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6523" y="1016508"/>
            <a:ext cx="5547360" cy="5618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9923" y="2186939"/>
            <a:ext cx="2648712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" y="4178808"/>
            <a:ext cx="2552700" cy="678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7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LL</a:t>
            </a:r>
            <a:r>
              <a:rPr sz="4000" spc="-15" dirty="0"/>
              <a:t>E: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20" dirty="0"/>
              <a:t>So</a:t>
            </a:r>
            <a:r>
              <a:rPr sz="4000" spc="-5" dirty="0"/>
              <a:t>l</a:t>
            </a:r>
            <a:r>
              <a:rPr sz="4000" spc="-20" dirty="0"/>
              <a:t>ution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786127"/>
            <a:ext cx="4584192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4264" y="2293620"/>
            <a:ext cx="2118360" cy="414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971800"/>
            <a:ext cx="1415795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816" y="4338828"/>
            <a:ext cx="3241548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983" y="4956047"/>
            <a:ext cx="949452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883" y="5582411"/>
            <a:ext cx="1293876" cy="5608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5491" y="4390644"/>
            <a:ext cx="1437132" cy="5227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9920" y="6313932"/>
            <a:ext cx="2019300" cy="373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6390992"/>
            <a:ext cx="26498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Bo</a:t>
            </a:r>
            <a:r>
              <a:rPr sz="1800" spc="-25" dirty="0">
                <a:latin typeface="Calibri"/>
                <a:cs typeface="Calibri"/>
              </a:rPr>
              <a:t>tt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+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ei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186" y="3826002"/>
            <a:ext cx="8514715" cy="39370"/>
          </a:xfrm>
          <a:custGeom>
            <a:avLst/>
            <a:gdLst/>
            <a:ahLst/>
            <a:cxnLst/>
            <a:rect l="l" t="t" r="r" b="b"/>
            <a:pathLst>
              <a:path w="8514715" h="39370">
                <a:moveTo>
                  <a:pt x="0" y="39374"/>
                </a:moveTo>
                <a:lnTo>
                  <a:pt x="8514709" y="0"/>
                </a:lnTo>
              </a:path>
            </a:pathLst>
          </a:custGeom>
          <a:ln w="38099">
            <a:solidFill>
              <a:srgbClr val="1D997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0213" y="1006597"/>
            <a:ext cx="5237480" cy="166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005" marR="5080" indent="-281940">
              <a:lnSpc>
                <a:spcPts val="3850"/>
              </a:lnSpc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://</a:t>
            </a:r>
            <a:r>
              <a:rPr sz="1800" spc="-10" dirty="0">
                <a:latin typeface="Calibri"/>
                <a:cs typeface="Calibri"/>
                <a:hlinkClick r:id="rId11"/>
              </a:rPr>
              <a:t>ww</a:t>
            </a:r>
            <a:r>
              <a:rPr sz="1800" spc="-140" dirty="0">
                <a:latin typeface="Calibri"/>
                <a:cs typeface="Calibri"/>
                <a:hlinkClick r:id="rId11"/>
              </a:rPr>
              <a:t>w</a:t>
            </a:r>
            <a:r>
              <a:rPr sz="1800" spc="-5" dirty="0">
                <a:latin typeface="Calibri"/>
                <a:cs typeface="Calibri"/>
                <a:hlinkClick r:id="rId11"/>
              </a:rPr>
              <a:t>.c</a:t>
            </a:r>
            <a:r>
              <a:rPr sz="1800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.</a:t>
            </a:r>
            <a:r>
              <a:rPr sz="1800" spc="-30" dirty="0">
                <a:latin typeface="Calibri"/>
                <a:cs typeface="Calibri"/>
                <a:hlinkClick r:id="rId11"/>
              </a:rPr>
              <a:t>n</a:t>
            </a:r>
            <a:r>
              <a:rPr sz="1800" dirty="0">
                <a:latin typeface="Calibri"/>
                <a:cs typeface="Calibri"/>
                <a:hlinkClick r:id="rId11"/>
              </a:rPr>
              <a:t>y</a:t>
            </a:r>
            <a:r>
              <a:rPr sz="1800" spc="5" dirty="0">
                <a:latin typeface="Calibri"/>
                <a:cs typeface="Calibri"/>
                <a:hlinkClick r:id="rId11"/>
              </a:rPr>
              <a:t>u</a:t>
            </a:r>
            <a:r>
              <a:rPr sz="1800" spc="-5" dirty="0">
                <a:latin typeface="Calibri"/>
                <a:cs typeface="Calibri"/>
                <a:hlinkClick r:id="rId11"/>
              </a:rPr>
              <a:t>.</a:t>
            </a:r>
            <a:r>
              <a:rPr sz="1800" spc="5" dirty="0">
                <a:latin typeface="Calibri"/>
                <a:cs typeface="Calibri"/>
                <a:hlinkClick r:id="rId11"/>
              </a:rPr>
              <a:t>e</a:t>
            </a:r>
            <a:r>
              <a:rPr sz="1800" dirty="0">
                <a:latin typeface="Calibri"/>
                <a:cs typeface="Calibri"/>
                <a:hlinkClick r:id="rId11"/>
              </a:rPr>
              <a:t>du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spc="5" dirty="0">
                <a:latin typeface="Calibri"/>
                <a:cs typeface="Calibri"/>
                <a:hlinkClick r:id="rId11"/>
              </a:rPr>
              <a:t>~</a:t>
            </a:r>
            <a:r>
              <a:rPr sz="1800" spc="-35" dirty="0">
                <a:latin typeface="Calibri"/>
                <a:cs typeface="Calibri"/>
                <a:hlinkClick r:id="rId11"/>
              </a:rPr>
              <a:t>r</a:t>
            </a:r>
            <a:r>
              <a:rPr sz="1800" spc="-15" dirty="0">
                <a:latin typeface="Calibri"/>
                <a:cs typeface="Calibri"/>
                <a:hlinkClick r:id="rId11"/>
              </a:rPr>
              <a:t>o</a:t>
            </a:r>
            <a:r>
              <a:rPr sz="1800" spc="-30" dirty="0">
                <a:latin typeface="Calibri"/>
                <a:cs typeface="Calibri"/>
                <a:hlinkClick r:id="rId11"/>
              </a:rPr>
              <a:t>w</a:t>
            </a:r>
            <a:r>
              <a:rPr sz="1800" spc="-10" dirty="0">
                <a:latin typeface="Calibri"/>
                <a:cs typeface="Calibri"/>
                <a:hlinkClick r:id="rId11"/>
              </a:rPr>
              <a:t>e</a:t>
            </a:r>
            <a:r>
              <a:rPr sz="1800" spc="-5" dirty="0">
                <a:latin typeface="Calibri"/>
                <a:cs typeface="Calibri"/>
                <a:hlinkClick r:id="rId11"/>
              </a:rPr>
              <a:t>i</a:t>
            </a:r>
            <a:r>
              <a:rPr sz="1800" spc="5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dirty="0">
                <a:latin typeface="Calibri"/>
                <a:cs typeface="Calibri"/>
                <a:hlinkClick r:id="rId11"/>
              </a:rPr>
              <a:t>l</a:t>
            </a:r>
            <a:r>
              <a:rPr sz="1800" spc="-10" dirty="0">
                <a:latin typeface="Calibri"/>
                <a:cs typeface="Calibri"/>
                <a:hlinkClick r:id="rId11"/>
              </a:rPr>
              <a:t>le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dirty="0">
                <a:latin typeface="Calibri"/>
                <a:cs typeface="Calibri"/>
                <a:hlinkClick r:id="rId11"/>
              </a:rPr>
              <a:t>a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spc="-10" dirty="0">
                <a:latin typeface="Calibri"/>
                <a:cs typeface="Calibri"/>
                <a:hlinkClick r:id="rId11"/>
              </a:rPr>
              <a:t>e</a:t>
            </a:r>
            <a:r>
              <a:rPr sz="1800" spc="-50" dirty="0">
                <a:latin typeface="Calibri"/>
                <a:cs typeface="Calibri"/>
                <a:hlinkClick r:id="rId11"/>
              </a:rPr>
              <a:t>r</a:t>
            </a:r>
            <a:r>
              <a:rPr sz="1800" spc="5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dirty="0">
                <a:latin typeface="Calibri"/>
                <a:cs typeface="Calibri"/>
                <a:hlinkClick r:id="rId11"/>
              </a:rPr>
              <a:t>l</a:t>
            </a:r>
            <a:r>
              <a:rPr sz="1800" spc="-10" dirty="0">
                <a:latin typeface="Calibri"/>
                <a:cs typeface="Calibri"/>
                <a:hlinkClick r:id="rId11"/>
              </a:rPr>
              <a:t>le</a:t>
            </a:r>
            <a:r>
              <a:rPr sz="1800" spc="-5" dirty="0">
                <a:latin typeface="Calibri"/>
                <a:cs typeface="Calibri"/>
                <a:hlinkClick r:id="rId11"/>
              </a:rPr>
              <a:t>i</a:t>
            </a:r>
            <a:r>
              <a:rPr sz="1800" spc="-10" dirty="0">
                <a:latin typeface="Calibri"/>
                <a:cs typeface="Calibri"/>
                <a:hlinkClick r:id="rId11"/>
              </a:rPr>
              <a:t>nt</a:t>
            </a:r>
            <a:r>
              <a:rPr sz="1800" spc="-40" dirty="0">
                <a:latin typeface="Calibri"/>
                <a:cs typeface="Calibri"/>
                <a:hlinkClick r:id="rId11"/>
              </a:rPr>
              <a:t>r</a:t>
            </a:r>
            <a:r>
              <a:rPr sz="1800" spc="-5" dirty="0">
                <a:latin typeface="Calibri"/>
                <a:cs typeface="Calibri"/>
                <a:hlinkClick r:id="rId11"/>
              </a:rPr>
              <a:t>o.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dirty="0">
                <a:latin typeface="Calibri"/>
                <a:cs typeface="Calibri"/>
                <a:hlinkClick r:id="rId11"/>
              </a:rPr>
              <a:t>df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uc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eig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w: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00">
              <a:latin typeface="Times New Roman"/>
              <a:cs typeface="Times New Roman"/>
            </a:endParaRPr>
          </a:p>
          <a:p>
            <a:pPr marL="226695">
              <a:lnSpc>
                <a:spcPts val="1000"/>
              </a:lnSpc>
            </a:pPr>
            <a:endParaRPr sz="100">
              <a:latin typeface="Times New Roman"/>
              <a:cs typeface="Times New Roman"/>
            </a:endParaRPr>
          </a:p>
          <a:p>
            <a:pPr marL="29400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iance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x: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8853" y="6361429"/>
            <a:ext cx="3576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</a:t>
            </a:r>
            <a:r>
              <a:rPr sz="1800" spc="-25" dirty="0">
                <a:latin typeface="Calibri"/>
                <a:cs typeface="Calibri"/>
              </a:rPr>
              <a:t>tt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30" y="3977265"/>
            <a:ext cx="31070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emb</a:t>
            </a:r>
            <a:r>
              <a:rPr sz="1800" spc="-5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46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556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5" dirty="0"/>
              <a:t>PCA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30" dirty="0"/>
              <a:t>ISOMA</a:t>
            </a:r>
            <a:r>
              <a:rPr sz="4000" spc="-25" dirty="0"/>
              <a:t>P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0" dirty="0"/>
              <a:t>LLE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5755" y="914400"/>
            <a:ext cx="6946392" cy="2618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3785615"/>
            <a:ext cx="2778252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8811" y="3860291"/>
            <a:ext cx="2574036" cy="2363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4684" y="3942588"/>
            <a:ext cx="2502407" cy="2252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00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19B8AEC-CEA4-4A1A-9790-6A13B209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C1E4-9FFC-44C0-9689-76C86B3A9246}" type="slidenum">
              <a:rPr lang="de-DE" smtClean="0"/>
              <a:t>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9EA87C-2A33-42B4-B04F-A613D295A0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0650"/>
            <a:ext cx="8529638" cy="593725"/>
          </a:xfrm>
        </p:spPr>
        <p:txBody>
          <a:bodyPr>
            <a:normAutofit/>
          </a:bodyPr>
          <a:lstStyle/>
          <a:p>
            <a:r>
              <a:rPr lang="en-GB" sz="1800" b="1" dirty="0"/>
              <a:t>Realisation of the course</a:t>
            </a:r>
            <a:endParaRPr lang="de-DE" sz="18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5E25CE-C8AC-4424-BA8F-A0183791E9A0}"/>
              </a:ext>
            </a:extLst>
          </p:cNvPr>
          <p:cNvSpPr/>
          <p:nvPr/>
        </p:nvSpPr>
        <p:spPr>
          <a:xfrm>
            <a:off x="492769" y="1631774"/>
            <a:ext cx="8156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course has been developed within the framework of the project</a:t>
            </a: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“Mechanics digital" by the German Academic Exchange Service (DAAD) under funding program “Ukraine digital: Ensuring academic success in times of crisis (2022)"</a:t>
            </a:r>
            <a:b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has been developed in collaboration with our colleagues from the</a:t>
            </a: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Otto-von-Guericke-University Magdeburg in Germany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the DAAD for their financial and logistical support</a:t>
            </a:r>
            <a:endParaRPr lang="de-D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1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914400"/>
            <a:ext cx="7467600" cy="2467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275" y="3747515"/>
            <a:ext cx="2839212" cy="2397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0900" y="3747515"/>
            <a:ext cx="2653283" cy="2397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92596" y="3747515"/>
            <a:ext cx="2526791" cy="2371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5" dirty="0"/>
              <a:t>PCA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30" dirty="0"/>
              <a:t>ISOMA</a:t>
            </a:r>
            <a:r>
              <a:rPr sz="4000" spc="-25" dirty="0"/>
              <a:t>P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0" dirty="0"/>
              <a:t>LLE</a:t>
            </a:r>
            <a:endParaRPr sz="4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803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855" y="94488"/>
            <a:ext cx="2142744" cy="1514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855" y="1726692"/>
            <a:ext cx="2171700" cy="1723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1923" y="1754123"/>
            <a:ext cx="1999488" cy="1746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9279" y="1851660"/>
            <a:ext cx="2029968" cy="17358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724" y="3500628"/>
            <a:ext cx="1994915" cy="1580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444" y="5081014"/>
            <a:ext cx="2010156" cy="1723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0711" y="5052059"/>
            <a:ext cx="1790700" cy="17815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7484" y="4919470"/>
            <a:ext cx="2048255" cy="18242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89708" y="475355"/>
            <a:ext cx="47186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5" dirty="0">
                <a:latin typeface="Calibri Light"/>
                <a:cs typeface="Calibri Light"/>
              </a:rPr>
              <a:t>PCA</a:t>
            </a:r>
            <a:r>
              <a:rPr sz="4000" b="0" spc="-105" dirty="0">
                <a:latin typeface="Times New Roman"/>
                <a:cs typeface="Times New Roman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vs.</a:t>
            </a:r>
            <a:r>
              <a:rPr sz="4000" b="0" spc="-110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ISO</a:t>
            </a:r>
            <a:r>
              <a:rPr sz="4000" b="0" spc="-30" dirty="0">
                <a:latin typeface="Calibri Light"/>
                <a:cs typeface="Calibri Light"/>
              </a:rPr>
              <a:t>MAP</a:t>
            </a:r>
            <a:r>
              <a:rPr sz="4000" b="0" spc="-90" dirty="0">
                <a:latin typeface="Times New Roman"/>
                <a:cs typeface="Times New Roman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v</a:t>
            </a:r>
            <a:r>
              <a:rPr sz="4000" b="0" spc="-15" dirty="0">
                <a:latin typeface="Calibri Light"/>
                <a:cs typeface="Calibri Light"/>
              </a:rPr>
              <a:t>s.</a:t>
            </a:r>
            <a:r>
              <a:rPr sz="4000" b="0" spc="-100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LLE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305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Des</a:t>
            </a:r>
            <a:r>
              <a:rPr sz="4000" spc="-5" dirty="0"/>
              <a:t>i</a:t>
            </a:r>
            <a:r>
              <a:rPr sz="4000" spc="-20" dirty="0"/>
              <a:t>gning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75" dirty="0"/>
              <a:t>y</a:t>
            </a:r>
            <a:r>
              <a:rPr sz="4000" spc="-30" dirty="0"/>
              <a:t>ou</a:t>
            </a:r>
            <a:r>
              <a:rPr sz="4000" spc="-15" dirty="0"/>
              <a:t>r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55" dirty="0"/>
              <a:t>o</a:t>
            </a:r>
            <a:r>
              <a:rPr sz="4000" spc="-25" dirty="0"/>
              <a:t>wn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20" dirty="0"/>
              <a:t>dimension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80" dirty="0"/>
              <a:t>r</a:t>
            </a:r>
            <a:r>
              <a:rPr sz="4000" spc="-25" dirty="0"/>
              <a:t>educti</a:t>
            </a:r>
            <a:r>
              <a:rPr sz="4000" spc="-15" dirty="0"/>
              <a:t>o</a:t>
            </a:r>
            <a:r>
              <a:rPr sz="4000" spc="-20" dirty="0"/>
              <a:t>n!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6271"/>
            <a:ext cx="7411084" cy="415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ensi</a:t>
            </a:r>
            <a:r>
              <a:rPr sz="2800" spc="-5" dirty="0">
                <a:latin typeface="Calibri"/>
                <a:cs typeface="Calibri"/>
              </a:rPr>
              <a:t>ona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Geodes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eig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Low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mens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Eu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eig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ts val="3195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Co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funct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Low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mens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onal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022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 </a:t>
            </a:r>
            <a:r>
              <a:rPr lang="en-US" dirty="0" err="1"/>
              <a:t>eigenmaps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2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Beltrami Operator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Laplace operator is a second order differential operator in the </a:t>
            </a:r>
            <a:r>
              <a:rPr lang="en-US" i="1" dirty="0"/>
              <a:t>n</a:t>
            </a:r>
            <a:r>
              <a:rPr lang="en-US" dirty="0"/>
              <a:t>-dimensional Euclidean space:</a:t>
            </a:r>
          </a:p>
          <a:p>
            <a:endParaRPr lang="en-US" altLang="zh-TW" dirty="0"/>
          </a:p>
          <a:p>
            <a:r>
              <a:rPr lang="en-US" altLang="zh-TW" dirty="0"/>
              <a:t>Laplace Beltrami operator:</a:t>
            </a:r>
          </a:p>
          <a:p>
            <a:pPr>
              <a:buNone/>
            </a:pPr>
            <a:r>
              <a:rPr lang="en-US" altLang="zh-TW" dirty="0"/>
              <a:t> 	</a:t>
            </a:r>
            <a:r>
              <a:rPr lang="en-US" dirty="0"/>
              <a:t>The </a:t>
            </a:r>
            <a:r>
              <a:rPr lang="en-US" dirty="0" err="1"/>
              <a:t>Laplacian</a:t>
            </a:r>
            <a:r>
              <a:rPr lang="en-US" dirty="0"/>
              <a:t> can be extended to functions defined on surfaces, or more generally, on Riemannian and pseudo-Riemannian manifolds.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00160"/>
              </p:ext>
            </p:extLst>
          </p:nvPr>
        </p:nvGraphicFramePr>
        <p:xfrm>
          <a:off x="4860032" y="2564904"/>
          <a:ext cx="1979624" cy="122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4" imgW="736560" imgH="457200" progId="Equation.DSMT4">
                  <p:embed/>
                </p:oleObj>
              </mc:Choice>
              <mc:Fallback>
                <p:oleObj name="Equation" r:id="rId4" imgW="736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564904"/>
                        <a:ext cx="1979624" cy="1228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345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Beltrami Operator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 justify that the </a:t>
            </a:r>
            <a:r>
              <a:rPr lang="en-US" altLang="zh-TW" dirty="0" err="1"/>
              <a:t>eigenfunctions</a:t>
            </a:r>
            <a:r>
              <a:rPr lang="en-US" altLang="zh-TW" dirty="0"/>
              <a:t> of the Laplace Beltrami operator have properties desirable for embedding…</a:t>
            </a:r>
          </a:p>
          <a:p>
            <a:pPr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5" name="圖片 4" descr="g%20(35)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2500306"/>
            <a:ext cx="833442" cy="8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Lapalcian</a:t>
            </a:r>
            <a:r>
              <a:rPr lang="en-US" altLang="zh-TW" dirty="0"/>
              <a:t> of  a Graph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G(V,E) be a undirected graph without graph loops. The </a:t>
            </a:r>
            <a:r>
              <a:rPr lang="en-US" altLang="zh-TW" dirty="0" err="1"/>
              <a:t>Laplacian</a:t>
            </a:r>
            <a:r>
              <a:rPr lang="en-US" altLang="zh-TW" dirty="0"/>
              <a:t> of the graph is </a:t>
            </a:r>
          </a:p>
          <a:p>
            <a:pPr>
              <a:buNone/>
            </a:pPr>
            <a:r>
              <a:rPr lang="en-US" altLang="zh-TW" dirty="0">
                <a:latin typeface="Baskerville Old Face" pitchFamily="18" charset="0"/>
              </a:rPr>
              <a:t>                        </a:t>
            </a:r>
          </a:p>
          <a:p>
            <a:pPr>
              <a:buNone/>
            </a:pPr>
            <a:r>
              <a:rPr lang="en-US" altLang="zh-TW" dirty="0">
                <a:latin typeface="Baskerville Old Face" pitchFamily="18" charset="0"/>
              </a:rPr>
              <a:t>			      </a:t>
            </a:r>
            <a:r>
              <a:rPr lang="en-US" altLang="zh-TW" dirty="0" err="1">
                <a:latin typeface="Baskerville Old Face" pitchFamily="18" charset="0"/>
              </a:rPr>
              <a:t>d</a:t>
            </a:r>
            <a:r>
              <a:rPr lang="en-US" altLang="zh-TW" baseline="-25000" dirty="0" err="1">
                <a:latin typeface="Baskerville Old Face" pitchFamily="18" charset="0"/>
              </a:rPr>
              <a:t>ij</a:t>
            </a:r>
            <a:r>
              <a:rPr lang="en-US" altLang="zh-TW" dirty="0">
                <a:latin typeface="Baskerville Old Face" pitchFamily="18" charset="0"/>
              </a:rPr>
              <a:t>   if  </a:t>
            </a:r>
            <a:r>
              <a:rPr lang="en-US" altLang="zh-TW" dirty="0" err="1">
                <a:latin typeface="Baskerville Old Face" pitchFamily="18" charset="0"/>
              </a:rPr>
              <a:t>i</a:t>
            </a:r>
            <a:r>
              <a:rPr lang="en-US" altLang="zh-TW" dirty="0">
                <a:latin typeface="Baskerville Old Face" pitchFamily="18" charset="0"/>
              </a:rPr>
              <a:t>=j  (degree of node </a:t>
            </a:r>
            <a:r>
              <a:rPr lang="en-US" altLang="zh-TW" dirty="0" err="1">
                <a:latin typeface="Baskerville Old Face" pitchFamily="18" charset="0"/>
              </a:rPr>
              <a:t>i</a:t>
            </a:r>
            <a:r>
              <a:rPr lang="en-US" altLang="zh-TW" dirty="0">
                <a:latin typeface="Baskerville Old Face" pitchFamily="18" charset="0"/>
              </a:rPr>
              <a:t>)</a:t>
            </a:r>
          </a:p>
          <a:p>
            <a:pPr>
              <a:buNone/>
            </a:pPr>
            <a:r>
              <a:rPr lang="en-US" altLang="zh-TW" dirty="0">
                <a:latin typeface="Baskerville Old Face" pitchFamily="18" charset="0"/>
              </a:rPr>
              <a:t>              </a:t>
            </a:r>
            <a:r>
              <a:rPr lang="en-US" altLang="zh-TW" dirty="0" err="1">
                <a:latin typeface="Baskerville Old Face" pitchFamily="18" charset="0"/>
              </a:rPr>
              <a:t>L</a:t>
            </a:r>
            <a:r>
              <a:rPr lang="en-US" altLang="zh-TW" baseline="-25000" dirty="0" err="1">
                <a:latin typeface="Baskerville Old Face" pitchFamily="18" charset="0"/>
              </a:rPr>
              <a:t>ij</a:t>
            </a:r>
            <a:r>
              <a:rPr lang="en-US" altLang="zh-TW" dirty="0">
                <a:latin typeface="Baskerville Old Face" pitchFamily="18" charset="0"/>
              </a:rPr>
              <a:t> =    -1   if  </a:t>
            </a:r>
            <a:r>
              <a:rPr lang="en-US" altLang="zh-TW" dirty="0" err="1">
                <a:latin typeface="Baskerville Old Face" pitchFamily="18" charset="0"/>
              </a:rPr>
              <a:t>i≠j</a:t>
            </a:r>
            <a:r>
              <a:rPr lang="en-US" altLang="zh-TW" dirty="0">
                <a:latin typeface="Baskerville Old Face" pitchFamily="18" charset="0"/>
              </a:rPr>
              <a:t> and (</a:t>
            </a:r>
            <a:r>
              <a:rPr lang="en-US" altLang="zh-TW" dirty="0" err="1">
                <a:latin typeface="Baskerville Old Face" pitchFamily="18" charset="0"/>
              </a:rPr>
              <a:t>i,j</a:t>
            </a:r>
            <a:r>
              <a:rPr lang="en-US" altLang="zh-TW" dirty="0">
                <a:latin typeface="Baskerville Old Face" pitchFamily="18" charset="0"/>
              </a:rPr>
              <a:t>) belongs to E</a:t>
            </a:r>
          </a:p>
          <a:p>
            <a:pPr>
              <a:buNone/>
            </a:pPr>
            <a:r>
              <a:rPr lang="en-US" altLang="zh-TW" dirty="0">
                <a:latin typeface="Baskerville Old Face" pitchFamily="18" charset="0"/>
              </a:rPr>
              <a:t>                         0   otherwise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2714612" y="3286124"/>
            <a:ext cx="142876" cy="121444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579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Lapalcian</a:t>
            </a:r>
            <a:r>
              <a:rPr lang="en-US" altLang="zh-TW" dirty="0"/>
              <a:t> of  a Graph (2)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143372" y="1571612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71868" y="2143116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214810" y="2714620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786314" y="2071678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>
            <a:stCxn id="7" idx="4"/>
            <a:endCxn id="9" idx="0"/>
          </p:cNvCxnSpPr>
          <p:nvPr/>
        </p:nvCxnSpPr>
        <p:spPr>
          <a:xfrm rot="16200000" flipH="1">
            <a:off x="4036215" y="2321711"/>
            <a:ext cx="714380" cy="7143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10" idx="1"/>
          </p:cNvCxnSpPr>
          <p:nvPr/>
        </p:nvCxnSpPr>
        <p:spPr>
          <a:xfrm>
            <a:off x="4509229" y="1857364"/>
            <a:ext cx="339856" cy="27708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4"/>
          </p:cNvCxnSpPr>
          <p:nvPr/>
        </p:nvCxnSpPr>
        <p:spPr>
          <a:xfrm rot="16200000" flipH="1">
            <a:off x="3857620" y="2500306"/>
            <a:ext cx="285752" cy="42862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8" idx="7"/>
            <a:endCxn id="7" idx="3"/>
          </p:cNvCxnSpPr>
          <p:nvPr/>
        </p:nvCxnSpPr>
        <p:spPr>
          <a:xfrm rot="5400000" flipH="1" flipV="1">
            <a:off x="3937725" y="1937469"/>
            <a:ext cx="268418" cy="26841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內容版面配置區 3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637842"/>
              </p:ext>
            </p:extLst>
          </p:nvPr>
        </p:nvGraphicFramePr>
        <p:xfrm>
          <a:off x="1071538" y="3286124"/>
          <a:ext cx="7431396" cy="195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3466800" imgH="914400" progId="Equation.DSMT4">
                  <p:embed/>
                </p:oleObj>
              </mc:Choice>
              <mc:Fallback>
                <p:oleObj name="Equation" r:id="rId3" imgW="3466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286124"/>
                        <a:ext cx="7431396" cy="1958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左大括弧 31"/>
          <p:cNvSpPr/>
          <p:nvPr/>
        </p:nvSpPr>
        <p:spPr>
          <a:xfrm rot="16200000">
            <a:off x="5143504" y="4607728"/>
            <a:ext cx="392909" cy="1750231"/>
          </a:xfrm>
          <a:prstGeom prst="leftBrace">
            <a:avLst>
              <a:gd name="adj1" fmla="val 27203"/>
              <a:gd name="adj2" fmla="val 50000"/>
            </a:avLst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左大括弧 32"/>
          <p:cNvSpPr/>
          <p:nvPr/>
        </p:nvSpPr>
        <p:spPr>
          <a:xfrm rot="16200000">
            <a:off x="7322363" y="4607728"/>
            <a:ext cx="392909" cy="1750231"/>
          </a:xfrm>
          <a:prstGeom prst="leftBrace">
            <a:avLst>
              <a:gd name="adj1" fmla="val 27203"/>
              <a:gd name="adj2" fmla="val 50000"/>
            </a:avLst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72066" y="564357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800" dirty="0"/>
              <a:t>D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429388" y="5626894"/>
            <a:ext cx="228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W(weight matrix)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4938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8432" y="3178124"/>
            <a:ext cx="7992888" cy="3645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that                      , and M is a manifold embedded in </a:t>
            </a:r>
            <a:r>
              <a:rPr lang="en-US" altLang="zh-TW" dirty="0" err="1"/>
              <a:t>R</a:t>
            </a:r>
            <a:r>
              <a:rPr lang="en-US" altLang="zh-TW" i="1" baseline="30000" dirty="0" err="1">
                <a:latin typeface="Monotype Corsiva" pitchFamily="66" charset="0"/>
              </a:rPr>
              <a:t>l</a:t>
            </a:r>
            <a:r>
              <a:rPr lang="en-US" altLang="zh-TW" dirty="0"/>
              <a:t>. Find </a:t>
            </a:r>
            <a:r>
              <a:rPr lang="en-US" altLang="zh-TW" u="dbl" dirty="0"/>
              <a:t>y</a:t>
            </a:r>
            <a:r>
              <a:rPr lang="en-US" altLang="zh-TW" baseline="-25000" dirty="0"/>
              <a:t>1</a:t>
            </a:r>
            <a:r>
              <a:rPr lang="en-US" altLang="zh-TW" dirty="0"/>
              <a:t>,.., </a:t>
            </a:r>
            <a:r>
              <a:rPr lang="en-US" altLang="zh-TW" u="dbl" dirty="0" err="1"/>
              <a:t>y</a:t>
            </a:r>
            <a:r>
              <a:rPr lang="en-US" altLang="zh-TW" baseline="-25000" dirty="0" err="1"/>
              <a:t>n</a:t>
            </a:r>
            <a:r>
              <a:rPr lang="en-US" altLang="zh-TW" dirty="0"/>
              <a:t> in </a:t>
            </a:r>
            <a:r>
              <a:rPr lang="en-US" altLang="zh-TW" dirty="0" err="1"/>
              <a:t>R</a:t>
            </a:r>
            <a:r>
              <a:rPr lang="en-US" altLang="zh-TW" i="1" baseline="30000" dirty="0" err="1"/>
              <a:t>m</a:t>
            </a:r>
            <a:r>
              <a:rPr lang="en-US" altLang="zh-TW" dirty="0"/>
              <a:t> such that </a:t>
            </a:r>
            <a:r>
              <a:rPr lang="en-US" altLang="zh-TW" u="dbl" dirty="0" err="1"/>
              <a:t>y</a:t>
            </a:r>
            <a:r>
              <a:rPr lang="en-US" altLang="zh-TW" baseline="-25000" dirty="0" err="1"/>
              <a:t>i</a:t>
            </a:r>
            <a:r>
              <a:rPr lang="en-US" altLang="zh-TW" dirty="0"/>
              <a:t> represents </a:t>
            </a:r>
            <a:r>
              <a:rPr lang="en-US" altLang="zh-TW" u="dbl" dirty="0"/>
              <a:t>x</a:t>
            </a:r>
            <a:r>
              <a:rPr lang="en-US" altLang="zh-TW" baseline="-25000" dirty="0"/>
              <a:t>i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dirty="0"/>
              <a:t>&lt;&lt;</a:t>
            </a:r>
            <a:r>
              <a:rPr lang="en-US" altLang="zh-TW" i="1" dirty="0">
                <a:latin typeface="Monotype Corsiva" pitchFamily="66" charset="0"/>
              </a:rPr>
              <a:t>l </a:t>
            </a:r>
            <a:r>
              <a:rPr lang="en-US" altLang="zh-TW" dirty="0"/>
              <a:t>)</a:t>
            </a:r>
          </a:p>
          <a:p>
            <a:pPr>
              <a:buNone/>
            </a:pPr>
            <a:endParaRPr lang="en-US" altLang="zh-TW" baseline="-25000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3286125" y="1627188"/>
          <a:ext cx="23431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4" imgW="799920" imgH="241200" progId="Equation.DSMT4">
                  <p:embed/>
                </p:oleObj>
              </mc:Choice>
              <mc:Fallback>
                <p:oleObj name="Equation" r:id="rId4" imgW="79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1627188"/>
                        <a:ext cx="23431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橢圓 26"/>
          <p:cNvSpPr/>
          <p:nvPr/>
        </p:nvSpPr>
        <p:spPr>
          <a:xfrm>
            <a:off x="4286248" y="571501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9" name="橢圓 28"/>
          <p:cNvSpPr/>
          <p:nvPr/>
        </p:nvSpPr>
        <p:spPr>
          <a:xfrm>
            <a:off x="3929058" y="450057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3" name="橢圓 32"/>
          <p:cNvSpPr/>
          <p:nvPr/>
        </p:nvSpPr>
        <p:spPr>
          <a:xfrm>
            <a:off x="5357818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429124" y="528638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43504" y="528638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6072198" y="385762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929058" y="507207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286512" y="421481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072198" y="414338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857884" y="435769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857620" y="478632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4071934" y="535782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4857752" y="542926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3714744" y="507207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143372" y="450057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72000" y="564357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786446" y="485776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5500694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6143636" y="442913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6429388" y="350043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5572132" y="457200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6357950" y="385762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143504" y="478632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786314" y="514351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/>
          <p:nvPr/>
        </p:nvCxnSpPr>
        <p:spPr>
          <a:xfrm rot="5400000" flipH="1" flipV="1">
            <a:off x="999306" y="4928404"/>
            <a:ext cx="2857520" cy="158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2428860" y="6357958"/>
            <a:ext cx="1285884" cy="500042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2428860" y="5929330"/>
            <a:ext cx="785818" cy="42862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41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395536" y="2928934"/>
            <a:ext cx="8280920" cy="392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the adjacency graph to approximate the manifold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928794" y="542926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1571604" y="421481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3000364" y="471488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000232" y="521495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6050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714744" y="357187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571604" y="478632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929058" y="392906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714744" y="385762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500430" y="407194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500166" y="450057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714480" y="507207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500298" y="514351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428728" y="464344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785918" y="421481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214546" y="535782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428992" y="457200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143240" y="471488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786182" y="414338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071934" y="328612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214678" y="428625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071934" y="357187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714612" y="464344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571736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 rot="5400000" flipH="1" flipV="1">
            <a:off x="-642180" y="4642652"/>
            <a:ext cx="2857520" cy="158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85786" y="6072206"/>
            <a:ext cx="1285884" cy="500042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785786" y="5643578"/>
            <a:ext cx="785818" cy="42862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4" idx="3"/>
            <a:endCxn id="26" idx="0"/>
          </p:cNvCxnSpPr>
          <p:nvPr/>
        </p:nvCxnSpPr>
        <p:spPr>
          <a:xfrm rot="16200000" flipH="1">
            <a:off x="4036215" y="3464719"/>
            <a:ext cx="163800" cy="5051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4" idx="3"/>
            <a:endCxn id="10" idx="7"/>
          </p:cNvCxnSpPr>
          <p:nvPr/>
        </p:nvCxnSpPr>
        <p:spPr>
          <a:xfrm rot="5400000">
            <a:off x="3872415" y="3372357"/>
            <a:ext cx="184724" cy="25616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214810" y="2928934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42" name="直線接點 41"/>
          <p:cNvCxnSpPr>
            <a:stCxn id="24" idx="3"/>
            <a:endCxn id="13" idx="7"/>
          </p:cNvCxnSpPr>
          <p:nvPr/>
        </p:nvCxnSpPr>
        <p:spPr>
          <a:xfrm rot="5400000">
            <a:off x="3729539" y="3515233"/>
            <a:ext cx="470476" cy="25616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428992" y="3286124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</a:t>
            </a:r>
            <a:endParaRPr lang="zh-TW" altLang="en-US" sz="2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143372" y="3500438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58" name="橢圓 57"/>
          <p:cNvSpPr/>
          <p:nvPr/>
        </p:nvSpPr>
        <p:spPr>
          <a:xfrm>
            <a:off x="4071934" y="3286124"/>
            <a:ext cx="142876" cy="1428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3428992" y="3643314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cxnSp>
        <p:nvCxnSpPr>
          <p:cNvPr id="60" name="直線接點 59"/>
          <p:cNvCxnSpPr>
            <a:stCxn id="57" idx="1"/>
            <a:endCxn id="12" idx="7"/>
          </p:cNvCxnSpPr>
          <p:nvPr/>
        </p:nvCxnSpPr>
        <p:spPr>
          <a:xfrm rot="10800000" flipV="1">
            <a:off x="4051010" y="3700492"/>
            <a:ext cx="92362" cy="24949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26" idx="2"/>
          </p:cNvCxnSpPr>
          <p:nvPr/>
        </p:nvCxnSpPr>
        <p:spPr>
          <a:xfrm rot="10800000">
            <a:off x="3857620" y="3643314"/>
            <a:ext cx="214314" cy="15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endCxn id="58" idx="3"/>
          </p:cNvCxnSpPr>
          <p:nvPr/>
        </p:nvCxnSpPr>
        <p:spPr>
          <a:xfrm rot="16200000" flipV="1">
            <a:off x="4036215" y="3464719"/>
            <a:ext cx="163800" cy="5051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000496" y="47863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 =</a:t>
            </a:r>
            <a:endParaRPr lang="zh-TW" altLang="en-US" sz="2400" dirty="0"/>
          </a:p>
        </p:txBody>
      </p:sp>
      <p:sp>
        <p:nvSpPr>
          <p:cNvPr id="75" name="左中括弧 74"/>
          <p:cNvSpPr/>
          <p:nvPr/>
        </p:nvSpPr>
        <p:spPr>
          <a:xfrm>
            <a:off x="4786314" y="3929066"/>
            <a:ext cx="142876" cy="2214578"/>
          </a:xfrm>
          <a:prstGeom prst="leftBracket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4857752" y="378619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786314" y="414338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786314" y="453897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786314" y="492919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4786314" y="5324789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214942" y="378619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214942" y="414338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3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5214942" y="453897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214942" y="492919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0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214942" y="525335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214942" y="5681979"/>
            <a:ext cx="571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 </a:t>
            </a:r>
            <a:r>
              <a:rPr lang="en-US" altLang="zh-TW" sz="2400" dirty="0"/>
              <a:t>0</a:t>
            </a:r>
          </a:p>
          <a:p>
            <a:r>
              <a:rPr lang="en-US" altLang="zh-TW" sz="2400" b="1" dirty="0"/>
              <a:t>︰</a:t>
            </a:r>
            <a:endParaRPr lang="zh-TW" altLang="en-US" sz="2400" b="1" dirty="0"/>
          </a:p>
          <a:p>
            <a:endParaRPr lang="zh-TW" altLang="en-US" sz="2400" b="1" dirty="0"/>
          </a:p>
          <a:p>
            <a:endParaRPr lang="zh-TW" altLang="en-US" sz="2400" b="1" dirty="0"/>
          </a:p>
        </p:txBody>
      </p:sp>
      <p:sp>
        <p:nvSpPr>
          <p:cNvPr id="88" name="左中括弧 87"/>
          <p:cNvSpPr/>
          <p:nvPr/>
        </p:nvSpPr>
        <p:spPr>
          <a:xfrm rot="10800000">
            <a:off x="7072330" y="3857628"/>
            <a:ext cx="142876" cy="2286016"/>
          </a:xfrm>
          <a:prstGeom prst="leftBracket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/>
          <p:cNvSpPr txBox="1"/>
          <p:nvPr/>
        </p:nvSpPr>
        <p:spPr>
          <a:xfrm>
            <a:off x="7358082" y="478632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=D-W</a:t>
            </a:r>
            <a:endParaRPr lang="zh-TW" altLang="en-US" sz="2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786314" y="571501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︰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02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6" grpId="0"/>
      <p:bldP spid="57" grpId="0"/>
      <p:bldP spid="58" grpId="0" animBg="1"/>
      <p:bldP spid="59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Scaling (MDS)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560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two variations for W (weight matrix)</a:t>
            </a:r>
          </a:p>
          <a:p>
            <a:pPr>
              <a:buNone/>
            </a:pPr>
            <a:r>
              <a:rPr lang="en-US" altLang="zh-TW" dirty="0"/>
              <a:t>    - simple-minded (1 if connected, 0 </a:t>
            </a:r>
            <a:r>
              <a:rPr lang="en-US" altLang="zh-TW" dirty="0" err="1"/>
              <a:t>o.w</a:t>
            </a:r>
            <a:r>
              <a:rPr lang="en-US" altLang="zh-TW" dirty="0"/>
              <a:t>.)</a:t>
            </a:r>
          </a:p>
          <a:p>
            <a:pPr>
              <a:buNone/>
            </a:pPr>
            <a:r>
              <a:rPr lang="en-US" altLang="zh-TW" dirty="0"/>
              <a:t>    - heat kernel (t is real)</a:t>
            </a:r>
          </a:p>
          <a:p>
            <a:pPr>
              <a:buNone/>
            </a:pPr>
            <a:r>
              <a:rPr lang="en-US" altLang="zh-TW" dirty="0"/>
              <a:t>  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0008"/>
              </p:ext>
            </p:extLst>
          </p:nvPr>
        </p:nvGraphicFramePr>
        <p:xfrm>
          <a:off x="3500430" y="3286124"/>
          <a:ext cx="3143272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3" imgW="825480" imgH="431640" progId="Equation.DSMT4">
                  <p:embed/>
                </p:oleObj>
              </mc:Choice>
              <mc:Fallback>
                <p:oleObj name="Equation" r:id="rId3" imgW="82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286124"/>
                        <a:ext cx="3143272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31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r>
              <a:rPr lang="en-US" altLang="zh-TW" dirty="0"/>
              <a:t>Consider the problem of mapping the graph G to </a:t>
            </a:r>
            <a:r>
              <a:rPr lang="en-US" altLang="zh-TW" dirty="0">
                <a:solidFill>
                  <a:srgbClr val="C00000"/>
                </a:solidFill>
              </a:rPr>
              <a:t>a </a:t>
            </a:r>
            <a:r>
              <a:rPr lang="en-US" altLang="zh-TW" i="1" dirty="0">
                <a:solidFill>
                  <a:srgbClr val="C00000"/>
                </a:solidFill>
              </a:rPr>
              <a:t>line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so that connected points stay as close together as possible</a:t>
            </a:r>
          </a:p>
          <a:p>
            <a:r>
              <a:rPr lang="en-US" altLang="zh-TW" dirty="0"/>
              <a:t>To choose a good “map”, we have to minimize the objective function</a:t>
            </a:r>
          </a:p>
          <a:p>
            <a:pPr>
              <a:buNone/>
            </a:pPr>
            <a:r>
              <a:rPr lang="en-US" altLang="zh-TW" dirty="0"/>
              <a:t>                                   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ij</a:t>
            </a:r>
            <a:r>
              <a:rPr lang="en-US" altLang="zh-TW" dirty="0"/>
              <a:t> , (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i</a:t>
            </a:r>
            <a:r>
              <a:rPr lang="en-US" altLang="zh-TW" dirty="0" err="1"/>
              <a:t>-y</a:t>
            </a:r>
            <a:r>
              <a:rPr lang="en-US" altLang="zh-TW" baseline="-25000" dirty="0" err="1"/>
              <a:t>j</a:t>
            </a:r>
            <a:r>
              <a:rPr lang="en-US" altLang="zh-TW" dirty="0"/>
              <a:t>)  </a:t>
            </a:r>
          </a:p>
          <a:p>
            <a:pPr>
              <a:buNone/>
            </a:pPr>
            <a:r>
              <a:rPr lang="en-US" altLang="zh-TW" dirty="0"/>
              <a:t>                                    </a:t>
            </a:r>
            <a:r>
              <a:rPr lang="en-US" altLang="zh-TW" b="1" u="dbl" dirty="0" err="1"/>
              <a:t>y</a:t>
            </a:r>
            <a:r>
              <a:rPr lang="en-US" altLang="zh-TW" baseline="30000" dirty="0" err="1"/>
              <a:t>T</a:t>
            </a:r>
            <a:r>
              <a:rPr lang="en-US" altLang="zh-TW" dirty="0" err="1"/>
              <a:t>L</a:t>
            </a:r>
            <a:r>
              <a:rPr lang="en-US" altLang="zh-TW" b="1" u="dbl" dirty="0" err="1"/>
              <a:t>y</a:t>
            </a:r>
            <a:r>
              <a:rPr lang="en-US" altLang="zh-TW" dirty="0"/>
              <a:t>  where </a:t>
            </a:r>
            <a:r>
              <a:rPr lang="en-US" altLang="zh-TW" b="1" u="dbl" dirty="0"/>
              <a:t>y</a:t>
            </a:r>
            <a:r>
              <a:rPr lang="en-US" altLang="zh-TW" dirty="0"/>
              <a:t> = [y</a:t>
            </a:r>
            <a:r>
              <a:rPr lang="en-US" altLang="zh-TW" baseline="-25000" dirty="0"/>
              <a:t>1</a:t>
            </a:r>
            <a:r>
              <a:rPr lang="en-US" altLang="zh-TW" dirty="0"/>
              <a:t> … 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n</a:t>
            </a:r>
            <a:r>
              <a:rPr lang="en-US" altLang="zh-TW" dirty="0"/>
              <a:t>]</a:t>
            </a:r>
            <a:r>
              <a:rPr lang="en-US" altLang="zh-TW" baseline="30000" dirty="0"/>
              <a:t>T</a:t>
            </a:r>
            <a:endParaRPr lang="zh-TW" altLang="en-US" baseline="30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577692"/>
              </p:ext>
            </p:extLst>
          </p:nvPr>
        </p:nvGraphicFramePr>
        <p:xfrm>
          <a:off x="349461" y="4237570"/>
          <a:ext cx="2928958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977760" imgH="355320" progId="Equation.DSMT4">
                  <p:embed/>
                </p:oleObj>
              </mc:Choice>
              <mc:Fallback>
                <p:oleObj name="Equation" r:id="rId3" imgW="977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61" y="4237570"/>
                        <a:ext cx="2928958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向右箭號 14"/>
          <p:cNvSpPr/>
          <p:nvPr/>
        </p:nvSpPr>
        <p:spPr>
          <a:xfrm>
            <a:off x="3457014" y="4309008"/>
            <a:ext cx="357190" cy="357190"/>
          </a:xfrm>
          <a:prstGeom prst="rightArrow">
            <a:avLst/>
          </a:prstGeom>
          <a:solidFill>
            <a:srgbClr val="F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 rot="16200000" flipV="1">
            <a:off x="4750595" y="4321976"/>
            <a:ext cx="357984" cy="794"/>
          </a:xfrm>
          <a:prstGeom prst="straightConnector1">
            <a:avLst/>
          </a:prstGeom>
          <a:ln w="28575">
            <a:solidFill>
              <a:schemeClr val="bg2">
                <a:lumMod val="25000"/>
                <a:lumOff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5965439" y="4393014"/>
            <a:ext cx="356394" cy="1"/>
          </a:xfrm>
          <a:prstGeom prst="straightConnector1">
            <a:avLst/>
          </a:prstGeom>
          <a:ln w="28575">
            <a:solidFill>
              <a:schemeClr val="bg2">
                <a:lumMod val="25000"/>
                <a:lumOff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右箭號 29"/>
          <p:cNvSpPr/>
          <p:nvPr/>
        </p:nvSpPr>
        <p:spPr>
          <a:xfrm>
            <a:off x="3347864" y="5013176"/>
            <a:ext cx="357190" cy="357190"/>
          </a:xfrm>
          <a:prstGeom prst="rightArrow">
            <a:avLst/>
          </a:prstGeom>
          <a:solidFill>
            <a:srgbClr val="F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02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Therefore, this problem reduces to find               </a:t>
            </a:r>
            <a:r>
              <a:rPr lang="en-US" altLang="zh-TW" dirty="0" err="1"/>
              <a:t>argmin</a:t>
            </a:r>
            <a:r>
              <a:rPr lang="en-US" altLang="zh-TW" dirty="0"/>
              <a:t> </a:t>
            </a:r>
            <a:r>
              <a:rPr lang="en-US" altLang="zh-TW" b="1" u="dbl" dirty="0" err="1"/>
              <a:t>y</a:t>
            </a:r>
            <a:r>
              <a:rPr lang="en-US" altLang="zh-TW" baseline="30000" dirty="0" err="1"/>
              <a:t>T</a:t>
            </a:r>
            <a:r>
              <a:rPr lang="en-US" altLang="zh-TW" dirty="0" err="1"/>
              <a:t>L</a:t>
            </a:r>
            <a:r>
              <a:rPr lang="en-US" altLang="zh-TW" b="1" u="dbl" dirty="0" err="1"/>
              <a:t>y</a:t>
            </a:r>
            <a:r>
              <a:rPr lang="en-US" altLang="zh-TW" dirty="0"/>
              <a:t> subjects to </a:t>
            </a:r>
            <a:r>
              <a:rPr lang="en-US" altLang="zh-TW" b="1" u="dbl" dirty="0" err="1"/>
              <a:t>y</a:t>
            </a:r>
            <a:r>
              <a:rPr lang="en-US" altLang="zh-TW" baseline="30000" dirty="0" err="1"/>
              <a:t>T</a:t>
            </a:r>
            <a:r>
              <a:rPr lang="en-US" altLang="zh-TW" dirty="0" err="1"/>
              <a:t>D</a:t>
            </a:r>
            <a:r>
              <a:rPr lang="en-US" altLang="zh-TW" b="1" u="dbl" dirty="0" err="1"/>
              <a:t>y</a:t>
            </a:r>
            <a:r>
              <a:rPr lang="en-US" altLang="zh-TW" dirty="0"/>
              <a:t> = 1</a:t>
            </a:r>
            <a:endParaRPr lang="en-US" altLang="zh-TW" u="dbl" dirty="0"/>
          </a:p>
          <a:p>
            <a:pPr>
              <a:buNone/>
            </a:pPr>
            <a:r>
              <a:rPr lang="en-US" altLang="zh-TW" dirty="0"/>
              <a:t>    (removes an arbitrary scaling factor in the embedding)</a:t>
            </a:r>
          </a:p>
          <a:p>
            <a:r>
              <a:rPr lang="en-US" altLang="zh-TW" dirty="0"/>
              <a:t>The solution </a:t>
            </a:r>
            <a:r>
              <a:rPr lang="en-US" altLang="zh-TW" b="1" u="dbl" dirty="0"/>
              <a:t>y</a:t>
            </a:r>
            <a:r>
              <a:rPr lang="en-US" altLang="zh-TW" dirty="0"/>
              <a:t> is the eigenvector corresponding to the minimum </a:t>
            </a:r>
            <a:r>
              <a:rPr lang="en-US" altLang="zh-TW" dirty="0" err="1"/>
              <a:t>eigenvalue</a:t>
            </a:r>
            <a:r>
              <a:rPr lang="en-US" altLang="zh-TW" dirty="0"/>
              <a:t> of the generalized </a:t>
            </a:r>
            <a:r>
              <a:rPr lang="en-US" altLang="zh-TW" dirty="0" err="1"/>
              <a:t>eigenvalue</a:t>
            </a:r>
            <a:r>
              <a:rPr lang="en-US" altLang="zh-TW" dirty="0"/>
              <a:t> problem</a:t>
            </a:r>
          </a:p>
          <a:p>
            <a:pPr>
              <a:buNone/>
            </a:pPr>
            <a:r>
              <a:rPr lang="en-US" altLang="zh-TW" dirty="0"/>
              <a:t>				L</a:t>
            </a:r>
            <a:r>
              <a:rPr lang="en-US" altLang="zh-TW" b="1" u="dbl" dirty="0"/>
              <a:t>y</a:t>
            </a:r>
            <a:r>
              <a:rPr lang="en-US" altLang="zh-TW" dirty="0"/>
              <a:t> = </a:t>
            </a:r>
            <a:r>
              <a:rPr lang="el-GR" altLang="zh-TW" dirty="0"/>
              <a:t>λ</a:t>
            </a:r>
            <a:r>
              <a:rPr lang="en-US" altLang="zh-TW" dirty="0" err="1"/>
              <a:t>D</a:t>
            </a:r>
            <a:r>
              <a:rPr lang="en-US" altLang="zh-TW" b="1" u="dbl" dirty="0" err="1"/>
              <a:t>y</a:t>
            </a:r>
            <a:endParaRPr lang="zh-TW" altLang="en-US" b="1" u="dbl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57224" y="2071678"/>
            <a:ext cx="5643602" cy="571504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98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Now we consider the more general problem of embedding the graph into m-dimensional Euclidean space</a:t>
            </a:r>
          </a:p>
          <a:p>
            <a:r>
              <a:rPr lang="en-US" altLang="zh-TW" dirty="0"/>
              <a:t>Let </a:t>
            </a:r>
            <a:r>
              <a:rPr lang="zh-TW" altLang="en-US" dirty="0"/>
              <a:t> </a:t>
            </a:r>
            <a:r>
              <a:rPr lang="en-US" altLang="zh-TW" dirty="0"/>
              <a:t>Y be such a n*m map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73981"/>
              </p:ext>
            </p:extLst>
          </p:nvPr>
        </p:nvGraphicFramePr>
        <p:xfrm>
          <a:off x="214282" y="3786190"/>
          <a:ext cx="3786214" cy="224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4" imgW="1587240" imgH="939600" progId="Equation.DSMT4">
                  <p:embed/>
                </p:oleObj>
              </mc:Choice>
              <mc:Fallback>
                <p:oleObj name="Equation" r:id="rId4" imgW="15872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786190"/>
                        <a:ext cx="3786214" cy="2241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41256"/>
              </p:ext>
            </p:extLst>
          </p:nvPr>
        </p:nvGraphicFramePr>
        <p:xfrm>
          <a:off x="4200525" y="3657600"/>
          <a:ext cx="4672013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6" imgW="2082600" imgH="1168200" progId="Equation.DSMT4">
                  <p:embed/>
                </p:oleObj>
              </mc:Choice>
              <mc:Fallback>
                <p:oleObj name="Equation" r:id="rId6" imgW="208260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3657600"/>
                        <a:ext cx="4672013" cy="262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>
          <a:xfrm>
            <a:off x="4000496" y="4857760"/>
            <a:ext cx="214314" cy="357190"/>
          </a:xfrm>
          <a:prstGeom prst="rightArrow">
            <a:avLst/>
          </a:prstGeom>
          <a:solidFill>
            <a:srgbClr val="F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28662" y="3929066"/>
            <a:ext cx="2786082" cy="428628"/>
          </a:xfrm>
          <a:prstGeom prst="rect">
            <a:avLst/>
          </a:prstGeom>
          <a:solidFill>
            <a:srgbClr val="D1C7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28662" y="4500570"/>
            <a:ext cx="2786082" cy="428628"/>
          </a:xfrm>
          <a:prstGeom prst="rect">
            <a:avLst/>
          </a:prstGeom>
          <a:solidFill>
            <a:srgbClr val="D1C7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28662" y="5572140"/>
            <a:ext cx="2786082" cy="428628"/>
          </a:xfrm>
          <a:prstGeom prst="rect">
            <a:avLst/>
          </a:prstGeom>
          <a:solidFill>
            <a:srgbClr val="D1C7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5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sum up:</a:t>
            </a:r>
          </a:p>
          <a:p>
            <a:pPr>
              <a:buNone/>
            </a:pPr>
            <a:r>
              <a:rPr lang="en-US" altLang="zh-TW" dirty="0"/>
              <a:t>	Step1: Construct adjacency graph</a:t>
            </a:r>
          </a:p>
          <a:p>
            <a:pPr>
              <a:buNone/>
            </a:pPr>
            <a:r>
              <a:rPr lang="en-US" altLang="zh-TW" dirty="0"/>
              <a:t>	Step2: Choosing the weights</a:t>
            </a:r>
          </a:p>
          <a:p>
            <a:pPr>
              <a:buNone/>
            </a:pPr>
            <a:r>
              <a:rPr lang="en-US" altLang="zh-TW" dirty="0"/>
              <a:t>	Step3: </a:t>
            </a:r>
            <a:r>
              <a:rPr lang="en-US" altLang="zh-TW" dirty="0" err="1"/>
              <a:t>Eigenmaps</a:t>
            </a:r>
            <a:r>
              <a:rPr lang="en-US" altLang="zh-TW" dirty="0"/>
              <a:t> L</a:t>
            </a:r>
            <a:r>
              <a:rPr lang="en-US" altLang="zh-TW" u="dbl" dirty="0"/>
              <a:t>y</a:t>
            </a:r>
            <a:r>
              <a:rPr lang="en-US" altLang="zh-TW" dirty="0"/>
              <a:t> = </a:t>
            </a:r>
            <a:r>
              <a:rPr lang="el-GR" altLang="zh-TW" dirty="0"/>
              <a:t>λ</a:t>
            </a:r>
            <a:r>
              <a:rPr lang="en-US" altLang="zh-TW" dirty="0" err="1"/>
              <a:t>D</a:t>
            </a:r>
            <a:r>
              <a:rPr lang="en-US" altLang="zh-TW" u="dbl" dirty="0" err="1"/>
              <a:t>y</a:t>
            </a:r>
            <a:endParaRPr lang="en-US" altLang="zh-TW" u="dbl" dirty="0"/>
          </a:p>
          <a:p>
            <a:pPr>
              <a:buNone/>
            </a:pPr>
            <a:r>
              <a:rPr lang="en-US" altLang="zh-TW" dirty="0"/>
              <a:t>	 		L</a:t>
            </a:r>
            <a:r>
              <a:rPr lang="en-US" altLang="zh-TW" u="dbl" dirty="0"/>
              <a:t>y</a:t>
            </a:r>
            <a:r>
              <a:rPr lang="en-US" altLang="zh-TW" baseline="-25000" dirty="0"/>
              <a:t>0</a:t>
            </a:r>
            <a:r>
              <a:rPr lang="en-US" altLang="zh-TW" dirty="0"/>
              <a:t> = </a:t>
            </a:r>
            <a:r>
              <a:rPr lang="el-GR" altLang="zh-TW" dirty="0"/>
              <a:t>λ</a:t>
            </a:r>
            <a:r>
              <a:rPr lang="en-US" altLang="zh-TW" baseline="-25000" dirty="0"/>
              <a:t>0</a:t>
            </a:r>
            <a:r>
              <a:rPr lang="en-US" altLang="zh-TW" dirty="0"/>
              <a:t>D</a:t>
            </a:r>
            <a:r>
              <a:rPr lang="en-US" altLang="zh-TW" u="dbl" dirty="0"/>
              <a:t>y</a:t>
            </a:r>
            <a:r>
              <a:rPr lang="en-US" altLang="zh-TW" baseline="-25000" dirty="0"/>
              <a:t>0</a:t>
            </a:r>
            <a:r>
              <a:rPr lang="en-US" altLang="zh-TW" dirty="0"/>
              <a:t>,</a:t>
            </a:r>
            <a:r>
              <a:rPr lang="en-US" altLang="zh-TW" baseline="-25000" dirty="0"/>
              <a:t> </a:t>
            </a:r>
            <a:r>
              <a:rPr lang="en-US" altLang="zh-TW" dirty="0"/>
              <a:t>  L</a:t>
            </a:r>
            <a:r>
              <a:rPr lang="en-US" altLang="zh-TW" u="dbl" dirty="0"/>
              <a:t>y</a:t>
            </a:r>
            <a:r>
              <a:rPr lang="en-US" altLang="zh-TW" baseline="-25000" dirty="0"/>
              <a:t>1</a:t>
            </a:r>
            <a:r>
              <a:rPr lang="en-US" altLang="zh-TW" dirty="0"/>
              <a:t> = </a:t>
            </a:r>
            <a:r>
              <a:rPr lang="el-GR" altLang="zh-TW" dirty="0"/>
              <a:t>λ</a:t>
            </a:r>
            <a:r>
              <a:rPr lang="en-US" altLang="zh-TW" baseline="-25000" dirty="0"/>
              <a:t>1</a:t>
            </a:r>
            <a:r>
              <a:rPr lang="en-US" altLang="zh-TW" dirty="0"/>
              <a:t>D</a:t>
            </a:r>
            <a:r>
              <a:rPr lang="en-US" altLang="zh-TW" u="dbl" dirty="0"/>
              <a:t>y</a:t>
            </a:r>
            <a:r>
              <a:rPr lang="en-US" altLang="zh-TW" baseline="-25000" dirty="0"/>
              <a:t>1 </a:t>
            </a:r>
            <a:r>
              <a:rPr lang="en-US" altLang="zh-TW" dirty="0"/>
              <a:t>…</a:t>
            </a:r>
          </a:p>
          <a:p>
            <a:pPr>
              <a:buNone/>
            </a:pPr>
            <a:r>
              <a:rPr lang="en-US" altLang="zh-TW" dirty="0"/>
              <a:t>     		0= </a:t>
            </a:r>
            <a:r>
              <a:rPr lang="el-GR" altLang="zh-TW" dirty="0"/>
              <a:t>λ</a:t>
            </a:r>
            <a:r>
              <a:rPr lang="en-US" altLang="zh-TW" baseline="-25000" dirty="0"/>
              <a:t>0</a:t>
            </a:r>
            <a:r>
              <a:rPr lang="en-US" altLang="zh-TW" dirty="0"/>
              <a:t>≦ </a:t>
            </a:r>
            <a:r>
              <a:rPr lang="el-GR" altLang="zh-TW" dirty="0"/>
              <a:t>λ</a:t>
            </a:r>
            <a:r>
              <a:rPr lang="en-US" altLang="zh-TW" baseline="-25000" dirty="0"/>
              <a:t>1</a:t>
            </a:r>
            <a:r>
              <a:rPr lang="en-US" altLang="zh-TW" dirty="0"/>
              <a:t>≦… ≦</a:t>
            </a:r>
            <a:r>
              <a:rPr lang="el-GR" altLang="zh-TW" dirty="0"/>
              <a:t> λ</a:t>
            </a:r>
            <a:r>
              <a:rPr lang="en-US" altLang="zh-TW" baseline="-25000" dirty="0"/>
              <a:t>n-1</a:t>
            </a:r>
          </a:p>
          <a:p>
            <a:pPr>
              <a:buNone/>
            </a:pPr>
            <a:r>
              <a:rPr lang="en-US" altLang="zh-TW" baseline="-25000" dirty="0"/>
              <a:t>			</a:t>
            </a:r>
            <a:r>
              <a:rPr lang="en-US" altLang="zh-TW" u="dbl" dirty="0"/>
              <a:t>x</a:t>
            </a:r>
            <a:r>
              <a:rPr lang="en-US" altLang="zh-TW" baseline="-25000" dirty="0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Wingdings" pitchFamily="2" charset="2"/>
              </a:rPr>
              <a:t> (</a:t>
            </a:r>
            <a:r>
              <a:rPr lang="en-US" altLang="zh-TW" u="dbl" dirty="0"/>
              <a:t>y</a:t>
            </a:r>
            <a:r>
              <a:rPr lang="en-US" altLang="zh-TW" baseline="-25000" dirty="0"/>
              <a:t>0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), </a:t>
            </a:r>
            <a:r>
              <a:rPr lang="en-US" altLang="zh-TW" u="dbl" dirty="0"/>
              <a:t>y</a:t>
            </a:r>
            <a:r>
              <a:rPr lang="en-US" altLang="zh-TW" baseline="-25000" dirty="0"/>
              <a:t>1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),…, </a:t>
            </a:r>
            <a:r>
              <a:rPr lang="en-US" altLang="zh-TW" u="dbl" dirty="0" err="1"/>
              <a:t>y</a:t>
            </a:r>
            <a:r>
              <a:rPr lang="en-US" altLang="zh-TW" baseline="-25000" dirty="0" err="1"/>
              <a:t>m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  <a:r>
              <a:rPr lang="en-US" altLang="zh-TW" dirty="0">
                <a:sym typeface="Wingdings" pitchFamily="2" charset="2"/>
              </a:rPr>
              <a:t>)</a:t>
            </a: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143108" y="5572140"/>
            <a:ext cx="54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Recall that we have n data points, so L and D is </a:t>
            </a:r>
            <a:r>
              <a:rPr lang="en-US" altLang="zh-TW" sz="2000" dirty="0" err="1"/>
              <a:t>n×n</a:t>
            </a:r>
            <a:r>
              <a:rPr lang="en-US" altLang="zh-TW" sz="2000" dirty="0"/>
              <a:t>  and </a:t>
            </a:r>
            <a:r>
              <a:rPr lang="en-US" altLang="zh-TW" sz="2000" u="dbl" dirty="0"/>
              <a:t>y</a:t>
            </a:r>
            <a:r>
              <a:rPr lang="en-US" altLang="zh-TW" sz="2000" dirty="0"/>
              <a:t> is a n×1 vector</a:t>
            </a:r>
            <a:endParaRPr lang="zh-TW" altLang="en-US" sz="2000" dirty="0"/>
          </a:p>
        </p:txBody>
      </p:sp>
      <p:sp>
        <p:nvSpPr>
          <p:cNvPr id="7" name="向右箭號 6"/>
          <p:cNvSpPr/>
          <p:nvPr/>
        </p:nvSpPr>
        <p:spPr>
          <a:xfrm>
            <a:off x="1857356" y="4000504"/>
            <a:ext cx="357190" cy="21431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1857356" y="5072074"/>
            <a:ext cx="357190" cy="21431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339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ISOMAP, LLE and </a:t>
            </a:r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graph-based algorithms have 3 basic steps.</a:t>
            </a:r>
          </a:p>
          <a:p>
            <a:pPr lvl="1"/>
            <a:r>
              <a:rPr lang="en-US" altLang="zh-TW" dirty="0">
                <a:ea typeface="新細明體" charset="-120"/>
              </a:rPr>
              <a:t>1.  Find K nearest neighbors.</a:t>
            </a:r>
          </a:p>
          <a:p>
            <a:pPr lvl="1"/>
            <a:r>
              <a:rPr lang="en-US" altLang="zh-TW" dirty="0">
                <a:ea typeface="新細明體" charset="-120"/>
              </a:rPr>
              <a:t>2.  Estimate local properties of manifold by looking at neighborhoods found in Step 1.</a:t>
            </a:r>
          </a:p>
          <a:p>
            <a:pPr lvl="1"/>
            <a:r>
              <a:rPr lang="en-US" altLang="zh-TW" dirty="0">
                <a:ea typeface="新細明體" charset="-120"/>
              </a:rPr>
              <a:t>3.  Find a global embedding that preserves the properties found in Step 2.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993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Non-Convexity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0"/>
            <a:ext cx="7315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1928802"/>
            <a:ext cx="2143140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71868" y="1928802"/>
            <a:ext cx="2071702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71868" y="142852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643570" y="142852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28728" y="3643314"/>
            <a:ext cx="2143140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46212" y="5791200"/>
            <a:ext cx="682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Only Hessian LLE can handle non-convexity.</a:t>
            </a:r>
          </a:p>
          <a:p>
            <a:r>
              <a:rPr lang="en-US" altLang="zh-TW" dirty="0">
                <a:ea typeface="新細明體" charset="-120"/>
              </a:rPr>
              <a:t>ISOMAP, LLE, and </a:t>
            </a:r>
            <a:r>
              <a:rPr lang="en-US" altLang="zh-TW" dirty="0" err="1">
                <a:ea typeface="新細明體" charset="-120"/>
              </a:rPr>
              <a:t>Laplacian</a:t>
            </a:r>
            <a:r>
              <a:rPr lang="en-US" altLang="zh-TW" dirty="0">
                <a:ea typeface="新細明體" charset="-120"/>
              </a:rPr>
              <a:t> find the hole but the set is distorted.</a:t>
            </a:r>
          </a:p>
        </p:txBody>
      </p:sp>
    </p:spTree>
    <p:extLst>
      <p:ext uri="{BB962C8B-B14F-4D97-AF65-F5344CB8AC3E}">
        <p14:creationId xmlns:p14="http://schemas.microsoft.com/office/powerpoint/2010/main" val="22577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Curvature &amp; Non-uniform 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285860"/>
            <a:ext cx="8258204" cy="4525963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Gaussian: We can randomly sample a Gaussian distribution.</a:t>
            </a:r>
          </a:p>
          <a:p>
            <a:r>
              <a:rPr lang="en-US" altLang="zh-TW" dirty="0">
                <a:ea typeface="新細明體" charset="-120"/>
              </a:rPr>
              <a:t>We increase the curvature by decreasing the standard deviation.</a:t>
            </a:r>
          </a:p>
          <a:p>
            <a:r>
              <a:rPr lang="en-US" altLang="zh-TW" dirty="0">
                <a:ea typeface="新細明體" charset="-120"/>
              </a:rPr>
              <a:t>Coloring on the z-axis, we should map to concentric circles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419600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3434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191000" y="5257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804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"/>
            <a:ext cx="7162800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95400" y="5867400"/>
            <a:ext cx="681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For std = 1 (low curvature), MDS and PCA can project accurately.</a:t>
            </a:r>
          </a:p>
          <a:p>
            <a:r>
              <a:rPr lang="en-US" altLang="zh-TW">
                <a:ea typeface="新細明體" charset="-120"/>
              </a:rPr>
              <a:t>Laplacian Eigenmap cannot handle the change in sampling.</a:t>
            </a:r>
          </a:p>
        </p:txBody>
      </p:sp>
      <p:sp>
        <p:nvSpPr>
          <p:cNvPr id="7" name="矩形 6"/>
          <p:cNvSpPr/>
          <p:nvPr/>
        </p:nvSpPr>
        <p:spPr>
          <a:xfrm>
            <a:off x="1500166" y="2000240"/>
            <a:ext cx="2143140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643306" y="2000240"/>
            <a:ext cx="2071702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43306" y="214290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15008" y="214290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00166" y="3714752"/>
            <a:ext cx="2143140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37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0"/>
            <a:ext cx="8001000" cy="567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5125" y="5751513"/>
            <a:ext cx="842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For std = 0.4 (higher curvature), PCA projects from the side rather than top-down.</a:t>
            </a:r>
          </a:p>
          <a:p>
            <a:r>
              <a:rPr lang="en-US" altLang="zh-TW">
                <a:ea typeface="新細明體" charset="-120"/>
              </a:rPr>
              <a:t>Laplacian looks even worse.</a:t>
            </a:r>
          </a:p>
        </p:txBody>
      </p:sp>
      <p:sp>
        <p:nvSpPr>
          <p:cNvPr id="7" name="矩形 6"/>
          <p:cNvSpPr/>
          <p:nvPr/>
        </p:nvSpPr>
        <p:spPr>
          <a:xfrm>
            <a:off x="1428728" y="1857364"/>
            <a:ext cx="2286016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1857364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44" y="71414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71414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28728" y="3571876"/>
            <a:ext cx="2286016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5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ru-RU" sz="3600" b="1">
                <a:solidFill>
                  <a:srgbClr val="29D107"/>
                </a:solidFill>
              </a:rPr>
              <a:t>Multidimensional Scaling (MDS)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sz="2000"/>
              <a:t>The algorithm detects meaningful underlying dimensions that explain</a:t>
            </a:r>
          </a:p>
          <a:p>
            <a:pPr>
              <a:buFontTx/>
              <a:buNone/>
            </a:pPr>
            <a:r>
              <a:rPr lang="en-US" altLang="ru-RU" sz="2000"/>
              <a:t>observed similarities or dissimilarities (distances) between the</a:t>
            </a:r>
          </a:p>
          <a:p>
            <a:pPr>
              <a:buFontTx/>
              <a:buNone/>
            </a:pPr>
            <a:r>
              <a:rPr lang="en-US" altLang="ru-RU" sz="2000"/>
              <a:t>investigated objects.</a:t>
            </a:r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</a:rPr>
              <a:t>Given:</a:t>
            </a:r>
            <a:r>
              <a:rPr lang="en-US" altLang="ru-RU" sz="2000">
                <a:solidFill>
                  <a:srgbClr val="CC66FF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ru-RU" sz="2000" i="1">
                <a:cs typeface="Times New Roman" pitchFamily="18" charset="0"/>
              </a:rPr>
              <a:t>		n</a:t>
            </a:r>
            <a:r>
              <a:rPr lang="en-US" altLang="ru-RU" sz="2000">
                <a:cs typeface="Times New Roman" pitchFamily="18" charset="0"/>
              </a:rPr>
              <a:t> x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matrix of dissimilarities between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objects 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(</a:t>
            </a:r>
            <a:r>
              <a:rPr lang="en-US" altLang="ru-RU" sz="2000" i="1"/>
              <a:t>∆</a:t>
            </a:r>
            <a:r>
              <a:rPr lang="en-US" altLang="ru-RU" sz="2000" i="1" baseline="30000">
                <a:cs typeface="Times New Roman" pitchFamily="18" charset="0"/>
              </a:rPr>
              <a:t>T</a:t>
            </a:r>
            <a:r>
              <a:rPr lang="en-US" altLang="ru-RU" sz="2000" i="1">
                <a:cs typeface="Times New Roman" pitchFamily="18" charset="0"/>
              </a:rPr>
              <a:t> = </a:t>
            </a:r>
            <a:r>
              <a:rPr lang="en-US" altLang="ru-RU" sz="2000" i="1"/>
              <a:t>∆</a:t>
            </a:r>
            <a:r>
              <a:rPr lang="en-US" altLang="ru-RU" sz="2000"/>
              <a:t>;</a:t>
            </a:r>
            <a:r>
              <a:rPr lang="en-US" altLang="ru-RU" sz="2000" i="1">
                <a:cs typeface="Times New Roman" pitchFamily="18" charset="0"/>
              </a:rPr>
              <a:t>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 i="1">
                <a:cs typeface="Times New Roman" pitchFamily="18" charset="0"/>
              </a:rPr>
              <a:t> ≥ </a:t>
            </a:r>
            <a:r>
              <a:rPr lang="en-US" altLang="ru-RU" sz="2000">
                <a:cs typeface="Times New Roman" pitchFamily="18" charset="0"/>
              </a:rPr>
              <a:t>0;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ii</a:t>
            </a:r>
            <a:r>
              <a:rPr lang="en-US" altLang="ru-RU" sz="2000">
                <a:cs typeface="Times New Roman" pitchFamily="18" charset="0"/>
              </a:rPr>
              <a:t> = 0)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OR </a:t>
            </a:r>
            <a:r>
              <a:rPr lang="en-US" altLang="ru-RU" sz="2000" i="1">
                <a:cs typeface="Times New Roman" pitchFamily="18" charset="0"/>
              </a:rPr>
              <a:t>	n</a:t>
            </a:r>
            <a:r>
              <a:rPr lang="en-US" altLang="ru-RU" sz="2000">
                <a:cs typeface="Times New Roman" pitchFamily="18" charset="0"/>
              </a:rPr>
              <a:t> x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matrix of similarities between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objects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(</a:t>
            </a:r>
            <a:r>
              <a:rPr lang="el-GR" altLang="ru-RU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baseline="30000">
                <a:cs typeface="Times New Roman" pitchFamily="18" charset="0"/>
              </a:rPr>
              <a:t>T</a:t>
            </a:r>
            <a:r>
              <a:rPr lang="en-US" altLang="ru-RU" sz="2000">
                <a:cs typeface="Times New Roman" pitchFamily="18" charset="0"/>
              </a:rPr>
              <a:t> = </a:t>
            </a:r>
            <a:r>
              <a:rPr lang="el-GR" altLang="ru-RU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/>
              <a:t>;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>
                <a:cs typeface="Times New Roman" pitchFamily="18" charset="0"/>
              </a:rPr>
              <a:t> ≤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ii</a:t>
            </a:r>
            <a:r>
              <a:rPr lang="en-US" altLang="ru-RU" sz="2000"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</a:t>
            </a:r>
            <a:r>
              <a:rPr lang="en-US" altLang="ru-RU" sz="2000">
                <a:cs typeface="Times New Roman" pitchFamily="18" charset="0"/>
                <a:sym typeface="Wingdings" pitchFamily="2" charset="2"/>
              </a:rPr>
              <a:t>convert to dissimilarities 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 i="1" baseline="30000">
                <a:cs typeface="Times New Roman" pitchFamily="18" charset="0"/>
              </a:rPr>
              <a:t>2</a:t>
            </a:r>
            <a:r>
              <a:rPr lang="en-US" altLang="ru-RU" sz="2000">
                <a:cs typeface="Times New Roman" pitchFamily="18" charset="0"/>
              </a:rPr>
              <a:t> =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ii</a:t>
            </a:r>
            <a:r>
              <a:rPr lang="en-US" altLang="ru-RU" sz="2000">
                <a:cs typeface="Times New Roman" pitchFamily="18" charset="0"/>
              </a:rPr>
              <a:t> +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jj</a:t>
            </a:r>
            <a:r>
              <a:rPr lang="en-US" altLang="ru-RU" sz="2000">
                <a:cs typeface="Times New Roman" pitchFamily="18" charset="0"/>
              </a:rPr>
              <a:t> - </a:t>
            </a:r>
            <a:r>
              <a:rPr lang="en-US" altLang="ru-RU" sz="2000" i="1">
                <a:cs typeface="Times New Roman" pitchFamily="18" charset="0"/>
              </a:rPr>
              <a:t>2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endParaRPr lang="en-US" altLang="ru-RU" sz="200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  <a:cs typeface="Times New Roman" pitchFamily="18" charset="0"/>
              </a:rPr>
              <a:t>Goal:</a:t>
            </a:r>
            <a:r>
              <a:rPr lang="en-US" altLang="ru-RU" sz="2000">
                <a:cs typeface="Times New Roman" pitchFamily="18" charset="0"/>
              </a:rPr>
              <a:t> Find a configuration in a low-dimensional Euclidean space </a:t>
            </a:r>
            <a:r>
              <a:rPr lang="en-US" altLang="ru-RU" sz="2000" i="1">
                <a:cs typeface="Times New Roman" pitchFamily="18" charset="0"/>
              </a:rPr>
              <a:t>R</a:t>
            </a:r>
            <a:r>
              <a:rPr lang="en-US" altLang="ru-RU" sz="2000" i="1" baseline="30000">
                <a:cs typeface="Times New Roman" pitchFamily="18" charset="0"/>
              </a:rPr>
              <a:t>k</a:t>
            </a:r>
            <a:r>
              <a:rPr lang="en-US" altLang="ru-RU" sz="2000" i="1">
                <a:cs typeface="Times New Roman" pitchFamily="18" charset="0"/>
              </a:rPr>
              <a:t>  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          whose interpoint distances </a:t>
            </a:r>
            <a:r>
              <a:rPr lang="en-US" altLang="ru-RU" sz="2000" i="1">
                <a:cs typeface="Times New Roman" pitchFamily="18" charset="0"/>
              </a:rPr>
              <a:t>d(</a:t>
            </a:r>
            <a:r>
              <a:rPr lang="en-US" altLang="ru-RU" sz="2000" i="1" u="sng">
                <a:cs typeface="Times New Roman" pitchFamily="18" charset="0"/>
              </a:rPr>
              <a:t>x</a:t>
            </a:r>
            <a:r>
              <a:rPr lang="en-US" altLang="ru-RU" sz="2000" i="1" baseline="-25000">
                <a:cs typeface="Times New Roman" pitchFamily="18" charset="0"/>
              </a:rPr>
              <a:t>i</a:t>
            </a:r>
            <a:r>
              <a:rPr lang="en-US" altLang="ru-RU" sz="2000" i="1">
                <a:cs typeface="Times New Roman" pitchFamily="18" charset="0"/>
              </a:rPr>
              <a:t>,</a:t>
            </a:r>
            <a:r>
              <a:rPr lang="en-US" altLang="ru-RU" sz="2000" i="1" u="sng">
                <a:cs typeface="Times New Roman" pitchFamily="18" charset="0"/>
              </a:rPr>
              <a:t>x</a:t>
            </a:r>
            <a:r>
              <a:rPr lang="en-US" altLang="ru-RU" sz="2000" i="1" baseline="-25000">
                <a:cs typeface="Times New Roman" pitchFamily="18" charset="0"/>
              </a:rPr>
              <a:t>j</a:t>
            </a:r>
            <a:r>
              <a:rPr lang="en-US" altLang="ru-RU" sz="2000" i="1">
                <a:cs typeface="Times New Roman" pitchFamily="18" charset="0"/>
              </a:rPr>
              <a:t>) </a:t>
            </a:r>
            <a:r>
              <a:rPr lang="en-US" altLang="ru-RU" sz="2000">
                <a:cs typeface="Times New Roman" pitchFamily="18" charset="0"/>
              </a:rPr>
              <a:t>closely match dissimilarities.</a:t>
            </a:r>
            <a:endParaRPr lang="en-US" altLang="ru-RU" sz="2000"/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3352800" y="30480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4502150" y="3340100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40100"/>
                        <a:ext cx="139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0026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8305800" cy="583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3000" y="6096000"/>
            <a:ext cx="751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For std = 0.3 (high curvature), none of the methods can project correctly.</a:t>
            </a:r>
          </a:p>
        </p:txBody>
      </p:sp>
      <p:sp>
        <p:nvSpPr>
          <p:cNvPr id="7" name="矩形 6"/>
          <p:cNvSpPr/>
          <p:nvPr/>
        </p:nvSpPr>
        <p:spPr>
          <a:xfrm>
            <a:off x="1357290" y="1928802"/>
            <a:ext cx="2500330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57620" y="1928802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857620" y="142852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72198" y="142852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357290" y="3643314"/>
            <a:ext cx="2500330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Corner Planes: We bend a plane with a lift angle A.</a:t>
            </a:r>
          </a:p>
          <a:p>
            <a:r>
              <a:rPr lang="en-US" altLang="zh-TW" dirty="0">
                <a:ea typeface="新細明體" charset="-120"/>
              </a:rPr>
              <a:t>We want to bend it back down to a plane.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159" y="3124200"/>
            <a:ext cx="3973491" cy="273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2359" y="3124200"/>
            <a:ext cx="3973491" cy="273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143372" y="4226521"/>
            <a:ext cx="857256" cy="559801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804834" y="5000636"/>
            <a:ext cx="609600" cy="22860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34" y="5000636"/>
            <a:ext cx="336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ea typeface="新細明體" charset="-12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68265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9248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5991245"/>
            <a:ext cx="659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For angle A=75, we see some </a:t>
            </a:r>
            <a:r>
              <a:rPr lang="en-US" altLang="zh-TW" dirty="0" err="1">
                <a:ea typeface="新細明體" charset="-120"/>
              </a:rPr>
              <a:t>disortions</a:t>
            </a:r>
            <a:r>
              <a:rPr lang="en-US" altLang="zh-TW" dirty="0">
                <a:ea typeface="新細明體" charset="-120"/>
              </a:rPr>
              <a:t> in PCA and </a:t>
            </a:r>
            <a:r>
              <a:rPr lang="en-US" altLang="zh-TW" dirty="0" err="1">
                <a:ea typeface="新細明體" charset="-120"/>
              </a:rPr>
              <a:t>Laplacian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1428728" y="2000240"/>
            <a:ext cx="2286016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2000240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44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28728" y="3714752"/>
            <a:ext cx="2286016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32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0"/>
            <a:ext cx="76200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70993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For A = 135, MDS, PCA, and Hessian LLE overwrite the data points.</a:t>
            </a:r>
          </a:p>
          <a:p>
            <a:r>
              <a:rPr lang="en-US" altLang="zh-TW" dirty="0">
                <a:ea typeface="新細明體" charset="-120"/>
              </a:rPr>
              <a:t>Diffusion Maps work very well for Sigma &lt; 1.</a:t>
            </a:r>
          </a:p>
          <a:p>
            <a:r>
              <a:rPr lang="en-US" altLang="zh-TW" dirty="0">
                <a:ea typeface="新細明體" charset="-120"/>
              </a:rPr>
              <a:t>LLE handles corners surprisingly well.</a:t>
            </a:r>
          </a:p>
        </p:txBody>
      </p:sp>
      <p:sp>
        <p:nvSpPr>
          <p:cNvPr id="7" name="矩形 6"/>
          <p:cNvSpPr/>
          <p:nvPr/>
        </p:nvSpPr>
        <p:spPr>
          <a:xfrm>
            <a:off x="1428728" y="2000240"/>
            <a:ext cx="2286016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2000240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44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28728" y="3714752"/>
            <a:ext cx="2286016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2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0740"/>
            <a:ext cx="707135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20" dirty="0">
                <a:latin typeface="Calibri Light"/>
                <a:cs typeface="Calibri Light"/>
              </a:rPr>
              <a:t>S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spc="-5" dirty="0">
                <a:latin typeface="Calibri Light"/>
                <a:cs typeface="Calibri Light"/>
              </a:rPr>
              <a:t>or</a:t>
            </a:r>
            <a:r>
              <a:rPr sz="3600" b="0" spc="5" dirty="0">
                <a:latin typeface="Calibri Light"/>
                <a:cs typeface="Calibri Light"/>
              </a:rPr>
              <a:t>y</a:t>
            </a:r>
            <a:r>
              <a:rPr sz="3600" b="0" dirty="0">
                <a:latin typeface="Calibri Light"/>
                <a:cs typeface="Calibri Light"/>
              </a:rPr>
              <a:t>-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spc="-20" dirty="0">
                <a:latin typeface="Calibri Light"/>
                <a:cs typeface="Calibri Light"/>
              </a:rPr>
              <a:t>ell</a:t>
            </a:r>
            <a:r>
              <a:rPr sz="3600" b="0" spc="-25" dirty="0">
                <a:latin typeface="Calibri Light"/>
                <a:cs typeface="Calibri Light"/>
              </a:rPr>
              <a:t>i</a:t>
            </a:r>
            <a:r>
              <a:rPr sz="3600" b="0" spc="-20" dirty="0">
                <a:latin typeface="Calibri Light"/>
                <a:cs typeface="Calibri Light"/>
              </a:rPr>
              <a:t>ng</a:t>
            </a:r>
            <a:r>
              <a:rPr sz="3600" b="0" spc="-65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th</a:t>
            </a:r>
            <a:r>
              <a:rPr sz="3600" b="0" spc="-90" dirty="0">
                <a:latin typeface="Calibri Light"/>
                <a:cs typeface="Calibri Light"/>
              </a:rPr>
              <a:t>r</a:t>
            </a:r>
            <a:r>
              <a:rPr sz="3600" b="0" spc="-25" dirty="0">
                <a:latin typeface="Calibri Light"/>
                <a:cs typeface="Calibri Light"/>
              </a:rPr>
              <a:t>oug</a:t>
            </a:r>
            <a:r>
              <a:rPr sz="3600" b="0" spc="-20" dirty="0">
                <a:latin typeface="Calibri Light"/>
                <a:cs typeface="Calibri Light"/>
              </a:rPr>
              <a:t>h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d</a:t>
            </a:r>
            <a:r>
              <a:rPr sz="3600" b="0" spc="-55" dirty="0">
                <a:latin typeface="Calibri Light"/>
                <a:cs typeface="Calibri Light"/>
              </a:rPr>
              <a:t>a</a:t>
            </a:r>
            <a:r>
              <a:rPr sz="3600" b="0" spc="-60" dirty="0">
                <a:latin typeface="Calibri Light"/>
                <a:cs typeface="Calibri Light"/>
              </a:rPr>
              <a:t>t</a:t>
            </a:r>
            <a:r>
              <a:rPr sz="3600" b="0" spc="-20" dirty="0">
                <a:latin typeface="Calibri Light"/>
                <a:cs typeface="Calibri Light"/>
              </a:rPr>
              <a:t>a</a:t>
            </a:r>
            <a:r>
              <a:rPr sz="3600" b="0" spc="-80" dirty="0">
                <a:latin typeface="Times New Roman"/>
                <a:cs typeface="Times New Roman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visua</a:t>
            </a:r>
            <a:r>
              <a:rPr sz="3600" b="0" spc="-20" dirty="0">
                <a:latin typeface="Calibri Light"/>
                <a:cs typeface="Calibri Light"/>
              </a:rPr>
              <a:t>l</a:t>
            </a:r>
            <a:r>
              <a:rPr sz="3600" b="0" spc="-10" dirty="0">
                <a:latin typeface="Calibri Light"/>
                <a:cs typeface="Calibri Light"/>
              </a:rPr>
              <a:t>i</a:t>
            </a:r>
            <a:r>
              <a:rPr sz="3600" b="0" spc="-95" dirty="0">
                <a:latin typeface="Calibri Light"/>
                <a:cs typeface="Calibri Light"/>
              </a:rPr>
              <a:t>z</a:t>
            </a:r>
            <a:r>
              <a:rPr sz="3600" b="0" spc="-60" dirty="0">
                <a:latin typeface="Calibri Light"/>
                <a:cs typeface="Calibri Light"/>
              </a:rPr>
              <a:t>a</a:t>
            </a:r>
            <a:r>
              <a:rPr sz="3600" b="0" spc="-15" dirty="0">
                <a:latin typeface="Calibri Light"/>
                <a:cs typeface="Calibri Light"/>
              </a:rPr>
              <a:t>tion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561" y="1628778"/>
            <a:ext cx="48088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cs typeface="Calibri"/>
                <a:hlinkClick r:id="rId3"/>
              </a:rPr>
              <a:t>https://www.youtube.com/watch?v=usdJgEwMinM</a:t>
            </a:r>
            <a:endParaRPr lang="en-US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pc="-10" dirty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2080" y="2109216"/>
            <a:ext cx="6335268" cy="4285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00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tSNE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63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92" y="51694"/>
                </a:moveTo>
                <a:lnTo>
                  <a:pt x="438399" y="92445"/>
                </a:lnTo>
                <a:lnTo>
                  <a:pt x="437387" y="96255"/>
                </a:lnTo>
                <a:lnTo>
                  <a:pt x="439161" y="99303"/>
                </a:lnTo>
                <a:lnTo>
                  <a:pt x="440948" y="102351"/>
                </a:lnTo>
                <a:lnTo>
                  <a:pt x="444758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7" y="57149"/>
                </a:lnTo>
                <a:lnTo>
                  <a:pt x="508292" y="51694"/>
                </a:lnTo>
                <a:close/>
              </a:path>
              <a:path w="533400" h="103505">
                <a:moveTo>
                  <a:pt x="497421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400" y="58046"/>
                </a:lnTo>
                <a:lnTo>
                  <a:pt x="508292" y="51694"/>
                </a:lnTo>
                <a:lnTo>
                  <a:pt x="497421" y="45354"/>
                </a:lnTo>
                <a:close/>
              </a:path>
              <a:path w="533400" h="103505">
                <a:moveTo>
                  <a:pt x="522530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0" y="45354"/>
                </a:lnTo>
                <a:close/>
              </a:path>
              <a:path w="533400" h="103505">
                <a:moveTo>
                  <a:pt x="517647" y="46238"/>
                </a:moveTo>
                <a:lnTo>
                  <a:pt x="508292" y="51694"/>
                </a:lnTo>
                <a:lnTo>
                  <a:pt x="517647" y="57149"/>
                </a:lnTo>
                <a:lnTo>
                  <a:pt x="517647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7" y="46238"/>
                </a:lnTo>
                <a:lnTo>
                  <a:pt x="517647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58" y="0"/>
                </a:moveTo>
                <a:lnTo>
                  <a:pt x="440948" y="1005"/>
                </a:lnTo>
                <a:lnTo>
                  <a:pt x="439161" y="4053"/>
                </a:lnTo>
                <a:lnTo>
                  <a:pt x="437387" y="7101"/>
                </a:lnTo>
                <a:lnTo>
                  <a:pt x="438399" y="10911"/>
                </a:lnTo>
                <a:lnTo>
                  <a:pt x="508292" y="51694"/>
                </a:lnTo>
                <a:lnTo>
                  <a:pt x="517647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0" y="45354"/>
                </a:lnTo>
                <a:lnTo>
                  <a:pt x="44475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92" y="51694"/>
                </a:moveTo>
                <a:lnTo>
                  <a:pt x="438399" y="92445"/>
                </a:lnTo>
                <a:lnTo>
                  <a:pt x="437387" y="96255"/>
                </a:lnTo>
                <a:lnTo>
                  <a:pt x="439161" y="99303"/>
                </a:lnTo>
                <a:lnTo>
                  <a:pt x="440948" y="102351"/>
                </a:lnTo>
                <a:lnTo>
                  <a:pt x="444758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7" y="57149"/>
                </a:lnTo>
                <a:lnTo>
                  <a:pt x="508292" y="51694"/>
                </a:lnTo>
                <a:close/>
              </a:path>
              <a:path w="533400" h="103505">
                <a:moveTo>
                  <a:pt x="497421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400" y="58046"/>
                </a:lnTo>
                <a:lnTo>
                  <a:pt x="508292" y="51694"/>
                </a:lnTo>
                <a:lnTo>
                  <a:pt x="497421" y="45354"/>
                </a:lnTo>
                <a:close/>
              </a:path>
              <a:path w="533400" h="103505">
                <a:moveTo>
                  <a:pt x="522530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0" y="45354"/>
                </a:lnTo>
                <a:close/>
              </a:path>
              <a:path w="533400" h="103505">
                <a:moveTo>
                  <a:pt x="517647" y="46238"/>
                </a:moveTo>
                <a:lnTo>
                  <a:pt x="508292" y="51694"/>
                </a:lnTo>
                <a:lnTo>
                  <a:pt x="517647" y="57149"/>
                </a:lnTo>
                <a:lnTo>
                  <a:pt x="517647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7" y="46238"/>
                </a:lnTo>
                <a:lnTo>
                  <a:pt x="517647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58" y="0"/>
                </a:moveTo>
                <a:lnTo>
                  <a:pt x="440948" y="1005"/>
                </a:lnTo>
                <a:lnTo>
                  <a:pt x="439161" y="4053"/>
                </a:lnTo>
                <a:lnTo>
                  <a:pt x="437387" y="7101"/>
                </a:lnTo>
                <a:lnTo>
                  <a:pt x="438399" y="10911"/>
                </a:lnTo>
                <a:lnTo>
                  <a:pt x="508292" y="51694"/>
                </a:lnTo>
                <a:lnTo>
                  <a:pt x="517647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0" y="45354"/>
                </a:lnTo>
                <a:lnTo>
                  <a:pt x="44475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0167" y="2316602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4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501" y="2268525"/>
            <a:ext cx="1739264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910" algn="r">
              <a:lnSpc>
                <a:spcPct val="100000"/>
              </a:lnSpc>
              <a:tabLst>
                <a:tab pos="1206500" algn="l"/>
              </a:tabLst>
            </a:pPr>
            <a:r>
              <a:rPr sz="1800" dirty="0">
                <a:latin typeface="Arial"/>
                <a:cs typeface="Arial"/>
              </a:rPr>
              <a:t>MDS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SNE</a:t>
            </a:r>
            <a:endParaRPr sz="18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225"/>
              </a:spcBef>
            </a:pPr>
            <a:r>
              <a:rPr sz="1600" spc="-15" dirty="0">
                <a:latin typeface="Arial"/>
                <a:cs typeface="Arial"/>
              </a:rPr>
              <a:t>Lo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l+probab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lity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Arial"/>
                <a:cs typeface="Arial"/>
              </a:rPr>
              <a:t>2002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768" y="2268525"/>
            <a:ext cx="248920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522730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SNE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-SNE</a:t>
            </a:r>
            <a:endParaRPr sz="1800">
              <a:latin typeface="Arial"/>
              <a:cs typeface="Arial"/>
            </a:endParaRPr>
          </a:p>
          <a:p>
            <a:pPr marR="85090" algn="ctr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latin typeface="Arial"/>
                <a:cs typeface="Arial"/>
              </a:rPr>
              <a:t>cro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problem</a:t>
            </a:r>
            <a:endParaRPr sz="1600">
              <a:latin typeface="Arial"/>
              <a:cs typeface="Arial"/>
            </a:endParaRPr>
          </a:p>
          <a:p>
            <a:pPr marR="43815" algn="ctr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latin typeface="Arial"/>
                <a:cs typeface="Arial"/>
              </a:rPr>
              <a:t>2007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6566" y="2268525"/>
            <a:ext cx="559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tSNE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5856" y="2268525"/>
            <a:ext cx="17259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s-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-SNE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7820" y="1548854"/>
            <a:ext cx="108902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more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stab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fa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501" y="1207947"/>
            <a:ext cx="52933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tSNE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(t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strib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Stoc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asti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Emb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0531" y="1701254"/>
            <a:ext cx="140271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275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ea</a:t>
            </a:r>
            <a:r>
              <a:rPr sz="1600" spc="-5" dirty="0">
                <a:latin typeface="Arial"/>
                <a:cs typeface="Arial"/>
              </a:rPr>
              <a:t>si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ement</a:t>
            </a:r>
            <a:r>
              <a:rPr sz="1600" spc="-10" dirty="0">
                <a:latin typeface="Arial"/>
                <a:cs typeface="Arial"/>
              </a:rPr>
              <a:t>ati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73367" y="2316602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6566" y="2517583"/>
            <a:ext cx="1807845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575" spc="-7" baseline="26455" dirty="0">
                <a:latin typeface="Arial"/>
                <a:cs typeface="Arial"/>
              </a:rPr>
              <a:t>2</a:t>
            </a:r>
            <a:r>
              <a:rPr sz="1600" spc="-15" dirty="0">
                <a:latin typeface="Arial"/>
                <a:cs typeface="Arial"/>
              </a:rPr>
              <a:t>)-&gt;O</a:t>
            </a:r>
            <a:r>
              <a:rPr sz="1600" spc="-20" dirty="0">
                <a:latin typeface="Arial"/>
                <a:cs typeface="Arial"/>
              </a:rPr>
              <a:t>(N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og</a:t>
            </a:r>
            <a:r>
              <a:rPr sz="1600" spc="-10" dirty="0"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5748" y="2891202"/>
            <a:ext cx="531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2013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087" y="3759977"/>
            <a:ext cx="350647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Exp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tSNE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imp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  <a:hlinkClick r:id="rId3"/>
              </a:rPr>
              <a:t>h</a:t>
            </a:r>
            <a:r>
              <a:rPr sz="1800" spc="-40" dirty="0">
                <a:latin typeface="Calibri"/>
                <a:cs typeface="Calibri"/>
                <a:hlinkClick r:id="rId3"/>
              </a:rPr>
              <a:t>t</a:t>
            </a:r>
            <a:r>
              <a:rPr sz="1800" dirty="0">
                <a:latin typeface="Calibri"/>
                <a:cs typeface="Calibri"/>
                <a:hlinkClick r:id="rId3"/>
              </a:rPr>
              <a:t>tp://d</a:t>
            </a:r>
            <a:r>
              <a:rPr sz="1800" spc="-5" dirty="0">
                <a:latin typeface="Calibri"/>
                <a:cs typeface="Calibri"/>
                <a:hlinkClick r:id="rId3"/>
              </a:rPr>
              <a:t>i</a:t>
            </a:r>
            <a:r>
              <a:rPr sz="1800" spc="-25" dirty="0">
                <a:latin typeface="Calibri"/>
                <a:cs typeface="Calibri"/>
                <a:hlinkClick r:id="rId3"/>
              </a:rPr>
              <a:t>s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-10" dirty="0">
                <a:latin typeface="Calibri"/>
                <a:cs typeface="Calibri"/>
                <a:hlinkClick r:id="rId3"/>
              </a:rPr>
              <a:t>i</a:t>
            </a:r>
            <a:r>
              <a:rPr sz="1800" spc="-5" dirty="0">
                <a:latin typeface="Calibri"/>
                <a:cs typeface="Calibri"/>
                <a:hlinkClick r:id="rId3"/>
              </a:rPr>
              <a:t>ll.</a:t>
            </a:r>
            <a:r>
              <a:rPr sz="1800" dirty="0">
                <a:latin typeface="Calibri"/>
                <a:cs typeface="Calibri"/>
                <a:hlinkClick r:id="rId3"/>
              </a:rPr>
              <a:t>p</a:t>
            </a:r>
            <a:r>
              <a:rPr sz="1800" spc="-5" dirty="0">
                <a:latin typeface="Calibri"/>
                <a:cs typeface="Calibri"/>
                <a:hlinkClick r:id="rId3"/>
              </a:rPr>
              <a:t>u</a:t>
            </a:r>
            <a:r>
              <a:rPr sz="1800" dirty="0">
                <a:latin typeface="Calibri"/>
                <a:cs typeface="Calibri"/>
                <a:hlinkClick r:id="rId3"/>
              </a:rPr>
              <a:t>b</a:t>
            </a:r>
            <a:r>
              <a:rPr sz="1800" spc="-5" dirty="0">
                <a:latin typeface="Calibri"/>
                <a:cs typeface="Calibri"/>
                <a:hlinkClick r:id="rId3"/>
              </a:rPr>
              <a:t>/2016/m</a:t>
            </a:r>
            <a:r>
              <a:rPr sz="1800" dirty="0">
                <a:latin typeface="Calibri"/>
                <a:cs typeface="Calibri"/>
                <a:hlinkClick r:id="rId3"/>
              </a:rPr>
              <a:t>i</a:t>
            </a:r>
            <a:r>
              <a:rPr sz="1800" spc="-15" dirty="0">
                <a:latin typeface="Calibri"/>
                <a:cs typeface="Calibri"/>
                <a:hlinkClick r:id="rId3"/>
              </a:rPr>
              <a:t>s</a:t>
            </a:r>
            <a:r>
              <a:rPr sz="1800" spc="-40" dirty="0">
                <a:latin typeface="Calibri"/>
                <a:cs typeface="Calibri"/>
                <a:hlinkClick r:id="rId3"/>
              </a:rPr>
              <a:t>r</a:t>
            </a:r>
            <a:r>
              <a:rPr sz="1800" spc="-10" dirty="0">
                <a:latin typeface="Calibri"/>
                <a:cs typeface="Calibri"/>
                <a:hlinkClick r:id="rId3"/>
              </a:rPr>
              <a:t>ea</a:t>
            </a:r>
            <a:r>
              <a:rPr sz="1800" spc="0" dirty="0">
                <a:latin typeface="Calibri"/>
                <a:cs typeface="Calibri"/>
                <a:hlinkClick r:id="rId3"/>
              </a:rPr>
              <a:t>d</a:t>
            </a:r>
            <a:r>
              <a:rPr sz="1800" dirty="0">
                <a:latin typeface="Calibri"/>
                <a:cs typeface="Calibri"/>
                <a:hlinkClick r:id="rId3"/>
              </a:rPr>
              <a:t>-tsn</a:t>
            </a:r>
            <a:r>
              <a:rPr sz="1800" spc="5" dirty="0">
                <a:latin typeface="Calibri"/>
                <a:cs typeface="Calibri"/>
                <a:hlinkClick r:id="rId3"/>
              </a:rPr>
              <a:t>e</a:t>
            </a:r>
            <a:r>
              <a:rPr sz="1800" dirty="0">
                <a:latin typeface="Calibri"/>
                <a:cs typeface="Calibri"/>
                <a:hlinkClick r:id="rId3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04359" y="3171442"/>
            <a:ext cx="4640580" cy="3636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246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62033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latin typeface="Calibri Light"/>
                <a:cs typeface="Calibri Light"/>
              </a:rPr>
              <a:t>S</a:t>
            </a: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spc="-5" dirty="0">
                <a:latin typeface="Calibri Light"/>
                <a:cs typeface="Calibri Light"/>
              </a:rPr>
              <a:t>och</a:t>
            </a:r>
            <a:r>
              <a:rPr sz="3200" b="0" spc="10" dirty="0">
                <a:latin typeface="Calibri Light"/>
                <a:cs typeface="Calibri Light"/>
              </a:rPr>
              <a:t>a</a:t>
            </a:r>
            <a:r>
              <a:rPr sz="3200" b="0" spc="-40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tic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N</a:t>
            </a:r>
            <a:r>
              <a:rPr sz="3200" b="0" spc="-5" dirty="0">
                <a:latin typeface="Calibri Light"/>
                <a:cs typeface="Calibri Light"/>
              </a:rPr>
              <a:t>eighbo</a:t>
            </a:r>
            <a:r>
              <a:rPr sz="3200" b="0" dirty="0">
                <a:latin typeface="Calibri Light"/>
                <a:cs typeface="Calibri Light"/>
              </a:rPr>
              <a:t>r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Embedding</a:t>
            </a:r>
            <a:r>
              <a:rPr sz="3200" b="0" spc="-9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(SNE)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1" y="1860046"/>
            <a:ext cx="7578090" cy="232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ts val="2300"/>
              </a:lnSpc>
              <a:buFont typeface="Calibri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ocha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nei</a:t>
            </a:r>
            <a:r>
              <a:rPr sz="2000" dirty="0">
                <a:latin typeface="Calibri"/>
                <a:cs typeface="Calibri"/>
              </a:rPr>
              <a:t>ghb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bedd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obab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dec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300"/>
              </a:lnSpc>
            </a:pP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994" dirty="0">
                <a:latin typeface="MS PGothic"/>
                <a:cs typeface="MS PGothic"/>
              </a:rPr>
              <a:t>䇾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994" dirty="0">
                <a:latin typeface="MS PGothic"/>
                <a:cs typeface="MS PGothic"/>
              </a:rPr>
              <a:t>䇿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150">
              <a:latin typeface="Times New Roman"/>
              <a:cs typeface="Times New Roman"/>
            </a:endParaRPr>
          </a:p>
          <a:p>
            <a:pPr marL="241300" marR="147955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igh</a:t>
            </a:r>
            <a:r>
              <a:rPr sz="2000" spc="-5" dirty="0">
                <a:latin typeface="Calibri"/>
                <a:cs typeface="Calibri"/>
              </a:rPr>
              <a:t>-d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ick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othe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</a:t>
            </a:r>
            <a:r>
              <a:rPr sz="2000" dirty="0">
                <a:latin typeface="Calibri"/>
                <a:cs typeface="Calibri"/>
              </a:rPr>
              <a:t>ighb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3927" y="4528556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852" y="0"/>
                </a:moveTo>
                <a:lnTo>
                  <a:pt x="0" y="328484"/>
                </a:lnTo>
              </a:path>
            </a:pathLst>
          </a:custGeom>
          <a:ln w="5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8658" y="5055709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455" y="0"/>
                </a:moveTo>
                <a:lnTo>
                  <a:pt x="0" y="328481"/>
                </a:lnTo>
              </a:path>
            </a:pathLst>
          </a:custGeom>
          <a:ln w="5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2443" y="5025203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981" y="0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52180" y="4491531"/>
            <a:ext cx="139255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350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70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57" baseline="-1532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Symbol"/>
                <a:cs typeface="Symbol"/>
              </a:rPr>
              <a:t>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2175" i="1" baseline="-15325" dirty="0">
                <a:latin typeface="Times New Roman"/>
                <a:cs typeface="Times New Roman"/>
              </a:rPr>
              <a:t>j</a:t>
            </a:r>
            <a:r>
              <a:rPr sz="2175" i="1" spc="-277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6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6206" y="5018681"/>
            <a:ext cx="137287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3300" algn="l"/>
              </a:tabLst>
            </a:pPr>
            <a:r>
              <a:rPr sz="145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Symbol"/>
                <a:cs typeface="Symbol"/>
              </a:rPr>
              <a:t>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k</a:t>
            </a:r>
            <a:r>
              <a:rPr sz="2175" i="1" spc="-195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6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4486" y="5007870"/>
            <a:ext cx="2025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75" dirty="0">
                <a:latin typeface="Times New Roman"/>
                <a:cs typeface="Times New Roman"/>
              </a:rPr>
              <a:t>|</a:t>
            </a:r>
            <a:r>
              <a:rPr sz="1600" i="1" dirty="0">
                <a:latin typeface="Times New Roman"/>
                <a:cs typeface="Times New Roman"/>
              </a:rPr>
              <a:t>i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4148" y="4676437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8894" y="5203587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3536" y="5199847"/>
            <a:ext cx="521334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4350" baseline="-8620" dirty="0">
                <a:latin typeface="Symbol"/>
                <a:cs typeface="Symbol"/>
              </a:rPr>
              <a:t></a:t>
            </a:r>
            <a:r>
              <a:rPr sz="4350" spc="359" baseline="-862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  <a:p>
            <a:pPr marL="90170">
              <a:lnSpc>
                <a:spcPts val="1814"/>
              </a:lnSpc>
            </a:pPr>
            <a:r>
              <a:rPr sz="1600" i="1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5873" y="4721191"/>
            <a:ext cx="13462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4817" y="4872165"/>
            <a:ext cx="620395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1805" algn="l"/>
              </a:tabLst>
            </a:pPr>
            <a:r>
              <a:rPr sz="1900" i="1" spc="5" dirty="0">
                <a:latin typeface="Times New Roman"/>
                <a:cs typeface="Times New Roman"/>
              </a:rPr>
              <a:t>p	</a:t>
            </a: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40" y="4743845"/>
            <a:ext cx="201739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oba</a:t>
            </a:r>
            <a:r>
              <a:rPr sz="2000" spc="5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ili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200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cking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j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gi</a:t>
            </a:r>
            <a:r>
              <a:rPr sz="2000" spc="-15" dirty="0">
                <a:solidFill>
                  <a:srgbClr val="3232CC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2000" spc="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hig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h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25908" y="5022974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2866" y="0"/>
                </a:lnTo>
              </a:path>
            </a:pathLst>
          </a:custGeom>
          <a:ln w="14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88283" y="4576724"/>
            <a:ext cx="72707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Symbol"/>
                <a:cs typeface="Symbol"/>
              </a:rPr>
              <a:t>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dirty="0">
                <a:latin typeface="Times New Roman"/>
                <a:cs typeface="Times New Roman"/>
              </a:rPr>
              <a:t>|</a:t>
            </a:r>
            <a:r>
              <a:rPr sz="1300" spc="-1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y</a:t>
            </a:r>
            <a:r>
              <a:rPr sz="1300" i="1" spc="1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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y 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spc="-10" dirty="0">
                <a:latin typeface="Times New Roman"/>
                <a:cs typeface="Times New Roman"/>
              </a:rPr>
              <a:t>|</a:t>
            </a:r>
            <a:r>
              <a:rPr sz="1425" spc="-7" baseline="35087" dirty="0">
                <a:latin typeface="Times New Roman"/>
                <a:cs typeface="Times New Roman"/>
              </a:rPr>
              <a:t>2</a:t>
            </a:r>
            <a:endParaRPr sz="1425" baseline="3508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5816" y="5040722"/>
            <a:ext cx="8572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9228" y="5055820"/>
            <a:ext cx="125349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25" baseline="-25704" dirty="0">
                <a:latin typeface="Symbol"/>
                <a:cs typeface="Symbol"/>
              </a:rPr>
              <a:t></a:t>
            </a:r>
            <a:r>
              <a:rPr sz="5025" spc="419" baseline="-25704" dirty="0">
                <a:latin typeface="Times New Roman"/>
                <a:cs typeface="Times New Roman"/>
              </a:rPr>
              <a:t> </a:t>
            </a:r>
            <a:r>
              <a:rPr sz="3375" i="1" spc="82" baseline="-25925" dirty="0">
                <a:latin typeface="Times New Roman"/>
                <a:cs typeface="Times New Roman"/>
              </a:rPr>
              <a:t>e</a:t>
            </a:r>
            <a:r>
              <a:rPr sz="1300" spc="-10" dirty="0">
                <a:latin typeface="Symbol"/>
                <a:cs typeface="Symbol"/>
              </a:rPr>
              <a:t>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dirty="0">
                <a:latin typeface="Times New Roman"/>
                <a:cs typeface="Times New Roman"/>
              </a:rPr>
              <a:t>|</a:t>
            </a:r>
            <a:r>
              <a:rPr sz="1300" spc="-185" dirty="0">
                <a:latin typeface="Times New Roman"/>
                <a:cs typeface="Times New Roman"/>
              </a:rPr>
              <a:t> </a:t>
            </a:r>
            <a:r>
              <a:rPr sz="1300" i="1" spc="-25" dirty="0">
                <a:latin typeface="Times New Roman"/>
                <a:cs typeface="Times New Roman"/>
              </a:rPr>
              <a:t>y</a:t>
            </a:r>
            <a:r>
              <a:rPr sz="1425" i="1" spc="-7" baseline="-20467" dirty="0">
                <a:latin typeface="Times New Roman"/>
                <a:cs typeface="Times New Roman"/>
              </a:rPr>
              <a:t>i</a:t>
            </a:r>
            <a:r>
              <a:rPr sz="1425" i="1" spc="15" baseline="-20467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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y</a:t>
            </a:r>
            <a:r>
              <a:rPr sz="1425" i="1" spc="-7" baseline="-20467" dirty="0">
                <a:latin typeface="Times New Roman"/>
                <a:cs typeface="Times New Roman"/>
              </a:rPr>
              <a:t>k</a:t>
            </a:r>
            <a:r>
              <a:rPr sz="1425" i="1" spc="-52" baseline="-20467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||</a:t>
            </a:r>
            <a:endParaRPr sz="13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  <a:spcBef>
                <a:spcPts val="795"/>
              </a:spcBef>
            </a:pPr>
            <a:r>
              <a:rPr sz="1850" i="1" spc="5" dirty="0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7550" y="5004846"/>
            <a:ext cx="23114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5" dirty="0">
                <a:latin typeface="Times New Roman"/>
                <a:cs typeface="Times New Roman"/>
              </a:rPr>
              <a:t>j</a:t>
            </a:r>
            <a:r>
              <a:rPr sz="1850" spc="-95" dirty="0">
                <a:latin typeface="Times New Roman"/>
                <a:cs typeface="Times New Roman"/>
              </a:rPr>
              <a:t>|</a:t>
            </a:r>
            <a:r>
              <a:rPr sz="1850" i="1" spc="5" dirty="0">
                <a:latin typeface="Times New Roman"/>
                <a:cs typeface="Times New Roman"/>
              </a:rPr>
              <a:t>i</a:t>
            </a:r>
            <a:r>
              <a:rPr sz="1850" i="1" spc="-180" dirty="0">
                <a:latin typeface="Times New Roman"/>
                <a:cs typeface="Times New Roman"/>
              </a:rPr>
              <a:t> 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2796" y="4693018"/>
            <a:ext cx="33464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655" algn="l"/>
              </a:tabLst>
            </a:pPr>
            <a:r>
              <a:rPr sz="950" i="1" spc="-5" dirty="0">
                <a:latin typeface="Times New Roman"/>
                <a:cs typeface="Times New Roman"/>
              </a:rPr>
              <a:t>i	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52558" y="4672533"/>
            <a:ext cx="15240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-10" dirty="0"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2576" y="4847557"/>
            <a:ext cx="71564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250" i="1" spc="-15" dirty="0">
                <a:latin typeface="Times New Roman"/>
                <a:cs typeface="Times New Roman"/>
              </a:rPr>
              <a:t>q	</a:t>
            </a:r>
            <a:r>
              <a:rPr sz="2250" spc="-1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5216" y="4773944"/>
            <a:ext cx="162115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oba</a:t>
            </a:r>
            <a:r>
              <a:rPr sz="2000" spc="5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ili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200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cking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j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gi</a:t>
            </a:r>
            <a:r>
              <a:rPr sz="2000" spc="-15" dirty="0">
                <a:solidFill>
                  <a:srgbClr val="3232CC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en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lo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w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068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616199"/>
            <a:ext cx="7486650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dirty="0">
                <a:latin typeface="Calibri Light"/>
                <a:cs typeface="Calibri Light"/>
              </a:rPr>
              <a:t>Pi</a:t>
            </a:r>
            <a:r>
              <a:rPr sz="3200" b="0" spc="5" dirty="0">
                <a:latin typeface="Calibri Light"/>
                <a:cs typeface="Calibri Light"/>
              </a:rPr>
              <a:t>c</a:t>
            </a:r>
            <a:r>
              <a:rPr sz="3200" b="0" dirty="0">
                <a:latin typeface="Calibri Light"/>
                <a:cs typeface="Calibri Light"/>
              </a:rPr>
              <a:t>king</a:t>
            </a:r>
            <a:r>
              <a:rPr sz="3200" b="0" spc="-9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dirty="0">
                <a:latin typeface="Calibri Light"/>
                <a:cs typeface="Calibri Light"/>
              </a:rPr>
              <a:t>adius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f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5" dirty="0">
                <a:latin typeface="Calibri Light"/>
                <a:cs typeface="Calibri Light"/>
              </a:rPr>
              <a:t>h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Gaussia</a:t>
            </a:r>
            <a:r>
              <a:rPr sz="3200" b="0" dirty="0">
                <a:latin typeface="Calibri Light"/>
                <a:cs typeface="Calibri Light"/>
              </a:rPr>
              <a:t>n</a:t>
            </a:r>
            <a:r>
              <a:rPr sz="3200" b="0" spc="-5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</a:t>
            </a:r>
            <a:r>
              <a:rPr sz="3200" b="0" spc="-30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9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is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used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o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ompu</a:t>
            </a: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p</a:t>
            </a:r>
            <a:r>
              <a:rPr sz="3200" b="0" i="1" spc="-210" dirty="0">
                <a:latin typeface="Calibri Light"/>
                <a:cs typeface="Calibri Light"/>
              </a:rPr>
              <a:t>’</a:t>
            </a:r>
            <a:r>
              <a:rPr sz="3200" b="0" dirty="0">
                <a:latin typeface="Calibri Light"/>
                <a:cs typeface="Calibri Light"/>
              </a:rPr>
              <a:t>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69256"/>
            <a:ext cx="7936865" cy="271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8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7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adii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arts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pa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eep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neig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con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igh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eig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smal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spc="-13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marR="200660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So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uces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spc="-13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939434"/>
            <a:ext cx="35077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Calibri"/>
              <a:buChar char="•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speci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perpl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ty: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6515" y="5161026"/>
            <a:ext cx="106680" cy="328930"/>
          </a:xfrm>
          <a:custGeom>
            <a:avLst/>
            <a:gdLst/>
            <a:ahLst/>
            <a:cxnLst/>
            <a:rect l="l" t="t" r="r" b="b"/>
            <a:pathLst>
              <a:path w="106679" h="328929">
                <a:moveTo>
                  <a:pt x="106153" y="0"/>
                </a:moveTo>
                <a:lnTo>
                  <a:pt x="0" y="328483"/>
                </a:lnTo>
              </a:path>
            </a:pathLst>
          </a:custGeom>
          <a:ln w="5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06561" y="5688176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970" y="0"/>
                </a:moveTo>
                <a:lnTo>
                  <a:pt x="0" y="328480"/>
                </a:lnTo>
              </a:path>
            </a:pathLst>
          </a:custGeom>
          <a:ln w="5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812" y="5657672"/>
            <a:ext cx="1931670" cy="0"/>
          </a:xfrm>
          <a:custGeom>
            <a:avLst/>
            <a:gdLst/>
            <a:ahLst/>
            <a:cxnLst/>
            <a:rect l="l" t="t" r="r" b="b"/>
            <a:pathLst>
              <a:path w="1931670">
                <a:moveTo>
                  <a:pt x="0" y="0"/>
                </a:moveTo>
                <a:lnTo>
                  <a:pt x="1931507" y="0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13809" y="5123992"/>
            <a:ext cx="13938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3619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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r>
              <a:rPr sz="2175" i="1" baseline="-15325" dirty="0">
                <a:latin typeface="Times New Roman"/>
                <a:cs typeface="Times New Roman"/>
              </a:rPr>
              <a:t>j</a:t>
            </a:r>
            <a:r>
              <a:rPr sz="2175" i="1" spc="-277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5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2632" y="5651142"/>
            <a:ext cx="138493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5365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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k</a:t>
            </a:r>
            <a:r>
              <a:rPr sz="2175" i="1" spc="-195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5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239" y="5640331"/>
            <a:ext cx="2025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75" dirty="0">
                <a:latin typeface="Times New Roman"/>
                <a:cs typeface="Times New Roman"/>
              </a:rPr>
              <a:t>|</a:t>
            </a:r>
            <a:r>
              <a:rPr sz="1600" i="1" dirty="0">
                <a:latin typeface="Times New Roman"/>
                <a:cs typeface="Times New Roman"/>
              </a:rPr>
              <a:t>i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7533" y="5308898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47601" y="5836048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9923" y="5832310"/>
            <a:ext cx="52197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4350" baseline="-8620" dirty="0">
                <a:latin typeface="Symbol"/>
                <a:cs typeface="Symbol"/>
              </a:rPr>
              <a:t></a:t>
            </a:r>
            <a:r>
              <a:rPr sz="4350" spc="367" baseline="-862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  <a:p>
            <a:pPr marL="90170">
              <a:lnSpc>
                <a:spcPts val="1814"/>
              </a:lnSpc>
            </a:pPr>
            <a:r>
              <a:rPr sz="1600" i="1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7871" y="5353651"/>
            <a:ext cx="13525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0382" y="5504628"/>
            <a:ext cx="621030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900" i="1" spc="15" dirty="0">
                <a:latin typeface="Times New Roman"/>
                <a:cs typeface="Times New Roman"/>
              </a:rPr>
              <a:t>p	</a:t>
            </a: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7800" y="5306567"/>
            <a:ext cx="2057400" cy="38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9200" y="6019800"/>
            <a:ext cx="2702052" cy="603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717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603499"/>
            <a:ext cx="648779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spc="-5" dirty="0">
                <a:latin typeface="Calibri Light"/>
                <a:cs typeface="Calibri Light"/>
              </a:rPr>
              <a:t>Th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spc="-45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fun</a:t>
            </a:r>
            <a:r>
              <a:rPr sz="3200" b="0" spc="10" dirty="0">
                <a:latin typeface="Calibri Light"/>
                <a:cs typeface="Calibri Light"/>
              </a:rPr>
              <a:t>c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r>
              <a:rPr sz="3200" b="0" spc="-95" dirty="0">
                <a:latin typeface="Times New Roman"/>
                <a:cs typeface="Times New Roman"/>
              </a:rPr>
              <a:t> </a:t>
            </a:r>
            <a:r>
              <a:rPr sz="3200" b="0" spc="-70" dirty="0">
                <a:latin typeface="Calibri Light"/>
                <a:cs typeface="Calibri Light"/>
              </a:rPr>
              <a:t>f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r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a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low-dimensional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spc="-55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ep</a:t>
            </a:r>
            <a:r>
              <a:rPr sz="3200" b="0" spc="-5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ese</a:t>
            </a:r>
            <a:r>
              <a:rPr sz="3200" b="0" spc="-40" dirty="0">
                <a:latin typeface="Calibri Light"/>
                <a:cs typeface="Calibri Light"/>
              </a:rPr>
              <a:t>n</a:t>
            </a:r>
            <a:r>
              <a:rPr sz="3200" b="0" spc="-50" dirty="0">
                <a:latin typeface="Calibri Light"/>
                <a:cs typeface="Calibri Light"/>
              </a:rPr>
              <a:t>t</a:t>
            </a:r>
            <a:r>
              <a:rPr sz="3200" b="0" spc="-35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3182" y="2006456"/>
            <a:ext cx="551180" cy="0"/>
          </a:xfrm>
          <a:custGeom>
            <a:avLst/>
            <a:gdLst/>
            <a:ahLst/>
            <a:cxnLst/>
            <a:rect l="l" t="t" r="r" b="b"/>
            <a:pathLst>
              <a:path w="551179">
                <a:moveTo>
                  <a:pt x="0" y="0"/>
                </a:moveTo>
                <a:lnTo>
                  <a:pt x="550650" y="0"/>
                </a:lnTo>
              </a:path>
            </a:pathLst>
          </a:custGeom>
          <a:ln w="15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24636" y="2062870"/>
            <a:ext cx="454025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25" i="1" spc="30" baseline="23640" dirty="0">
                <a:latin typeface="Times New Roman"/>
                <a:cs typeface="Times New Roman"/>
              </a:rPr>
              <a:t>q</a:t>
            </a:r>
            <a:r>
              <a:rPr sz="3525" i="1" spc="-157" baseline="23640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Times New Roman"/>
                <a:cs typeface="Times New Roman"/>
              </a:rPr>
              <a:t>j</a:t>
            </a:r>
            <a:r>
              <a:rPr sz="2350" spc="-120" dirty="0">
                <a:latin typeface="Times New Roman"/>
                <a:cs typeface="Times New Roman"/>
              </a:rPr>
              <a:t>|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3567" y="1512051"/>
            <a:ext cx="45402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25" i="1" spc="30" baseline="23640" dirty="0">
                <a:latin typeface="Times New Roman"/>
                <a:cs typeface="Times New Roman"/>
              </a:rPr>
              <a:t>p</a:t>
            </a:r>
            <a:r>
              <a:rPr sz="3525" i="1" spc="-172" baseline="2364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j</a:t>
            </a:r>
            <a:r>
              <a:rPr sz="2350" spc="-120" dirty="0">
                <a:latin typeface="Times New Roman"/>
                <a:cs typeface="Times New Roman"/>
              </a:rPr>
              <a:t>|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7738" y="2187017"/>
            <a:ext cx="65214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3085" algn="l"/>
              </a:tabLst>
            </a:pPr>
            <a:r>
              <a:rPr sz="2350" i="1" spc="10" dirty="0">
                <a:latin typeface="Times New Roman"/>
                <a:cs typeface="Times New Roman"/>
              </a:rPr>
              <a:t>i	j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0131" y="1951570"/>
            <a:ext cx="24066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10" dirty="0">
                <a:latin typeface="Times New Roman"/>
                <a:cs typeface="Times New Roman"/>
              </a:rPr>
              <a:t>j</a:t>
            </a:r>
            <a:r>
              <a:rPr sz="2350" i="1" spc="-24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6911" y="1721260"/>
            <a:ext cx="384175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1690" algn="l"/>
                <a:tab pos="1604010" algn="l"/>
                <a:tab pos="1930400" algn="l"/>
                <a:tab pos="3199765" algn="l"/>
                <a:tab pos="3440429" algn="l"/>
              </a:tabLst>
            </a:pPr>
            <a:r>
              <a:rPr sz="2350" i="1" spc="-35" dirty="0">
                <a:latin typeface="Times New Roman"/>
                <a:cs typeface="Times New Roman"/>
              </a:rPr>
              <a:t>K</a:t>
            </a:r>
            <a:r>
              <a:rPr sz="2350" i="1" spc="95" dirty="0">
                <a:latin typeface="Times New Roman"/>
                <a:cs typeface="Times New Roman"/>
              </a:rPr>
              <a:t>L</a:t>
            </a:r>
            <a:r>
              <a:rPr sz="2350" spc="130" dirty="0">
                <a:latin typeface="Times New Roman"/>
                <a:cs typeface="Times New Roman"/>
              </a:rPr>
              <a:t>(</a:t>
            </a:r>
            <a:r>
              <a:rPr sz="2350" i="1" spc="25" dirty="0">
                <a:latin typeface="Times New Roman"/>
                <a:cs typeface="Times New Roman"/>
              </a:rPr>
              <a:t>P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40" dirty="0">
                <a:latin typeface="Times New Roman"/>
                <a:cs typeface="Times New Roman"/>
              </a:rPr>
              <a:t>|</a:t>
            </a:r>
            <a:r>
              <a:rPr sz="2350" spc="5" dirty="0">
                <a:latin typeface="Times New Roman"/>
                <a:cs typeface="Times New Roman"/>
              </a:rPr>
              <a:t>|</a:t>
            </a:r>
            <a:r>
              <a:rPr sz="2350" spc="-215" dirty="0">
                <a:latin typeface="Times New Roman"/>
                <a:cs typeface="Times New Roman"/>
              </a:rPr>
              <a:t> </a:t>
            </a:r>
            <a:r>
              <a:rPr sz="2350" i="1" spc="30" dirty="0">
                <a:latin typeface="Times New Roman"/>
                <a:cs typeface="Times New Roman"/>
              </a:rPr>
              <a:t>Q</a:t>
            </a:r>
            <a:r>
              <a:rPr sz="2350" i="1" spc="13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6375" spc="89" baseline="-10457" dirty="0">
                <a:latin typeface="Symbol"/>
                <a:cs typeface="Symbol"/>
              </a:rPr>
              <a:t></a:t>
            </a:r>
            <a:r>
              <a:rPr sz="6375" spc="-217" baseline="-10457" dirty="0">
                <a:latin typeface="Times New Roman"/>
                <a:cs typeface="Times New Roman"/>
              </a:rPr>
              <a:t> </a:t>
            </a:r>
            <a:r>
              <a:rPr sz="6375" spc="89" baseline="-10457" dirty="0">
                <a:latin typeface="Symbol"/>
                <a:cs typeface="Symbol"/>
              </a:rPr>
              <a:t></a:t>
            </a:r>
            <a:r>
              <a:rPr sz="6375" spc="-787" baseline="-10457" dirty="0">
                <a:latin typeface="Times New Roman"/>
                <a:cs typeface="Times New Roman"/>
              </a:rPr>
              <a:t> </a:t>
            </a:r>
            <a:r>
              <a:rPr sz="2350" i="1" spc="20" dirty="0">
                <a:latin typeface="Times New Roman"/>
                <a:cs typeface="Times New Roman"/>
              </a:rPr>
              <a:t>p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3525" spc="7" baseline="-23640" dirty="0">
                <a:latin typeface="Times New Roman"/>
                <a:cs typeface="Times New Roman"/>
              </a:rPr>
              <a:t>|</a:t>
            </a:r>
            <a:r>
              <a:rPr sz="3525" baseline="-23640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Times New Roman"/>
                <a:cs typeface="Times New Roman"/>
              </a:rPr>
              <a:t>l</a:t>
            </a:r>
            <a:r>
              <a:rPr sz="2350" spc="45" dirty="0">
                <a:latin typeface="Times New Roman"/>
                <a:cs typeface="Times New Roman"/>
              </a:rPr>
              <a:t>o</a:t>
            </a:r>
            <a:r>
              <a:rPr sz="2350" spc="20" dirty="0">
                <a:latin typeface="Times New Roman"/>
                <a:cs typeface="Times New Roman"/>
              </a:rPr>
              <a:t>g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4439" y="1721260"/>
            <a:ext cx="418465" cy="79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535"/>
              </a:lnSpc>
            </a:pPr>
            <a:r>
              <a:rPr sz="4250" spc="60" dirty="0">
                <a:latin typeface="Symbol"/>
                <a:cs typeface="Symbol"/>
              </a:rPr>
              <a:t></a:t>
            </a:r>
            <a:endParaRPr sz="4250">
              <a:latin typeface="Symbol"/>
              <a:cs typeface="Symbol"/>
            </a:endParaRPr>
          </a:p>
          <a:p>
            <a:pPr marR="14604" algn="ctr">
              <a:lnSpc>
                <a:spcPts val="2255"/>
              </a:lnSpc>
            </a:pP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5680" y="1928021"/>
            <a:ext cx="11112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207" y="1820460"/>
            <a:ext cx="928369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760" algn="l"/>
              </a:tabLst>
            </a:pPr>
            <a:r>
              <a:rPr sz="2350" i="1" spc="-35" dirty="0">
                <a:latin typeface="Times New Roman"/>
                <a:cs typeface="Times New Roman"/>
              </a:rPr>
              <a:t>C</a:t>
            </a:r>
            <a:r>
              <a:rPr sz="2350" i="1" spc="30" dirty="0">
                <a:latin typeface="Times New Roman"/>
                <a:cs typeface="Times New Roman"/>
              </a:rPr>
              <a:t>o</a:t>
            </a:r>
            <a:r>
              <a:rPr sz="2350" i="1" dirty="0">
                <a:latin typeface="Times New Roman"/>
                <a:cs typeface="Times New Roman"/>
              </a:rPr>
              <a:t>s</a:t>
            </a:r>
            <a:r>
              <a:rPr sz="2350" i="1" spc="10" dirty="0">
                <a:latin typeface="Times New Roman"/>
                <a:cs typeface="Times New Roman"/>
              </a:rPr>
              <a:t>t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9970" y="1973992"/>
            <a:ext cx="850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5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0784" y="3673393"/>
            <a:ext cx="411226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70" dirty="0">
                <a:latin typeface="Times New Roman"/>
                <a:cs typeface="Times New Roman"/>
              </a:rPr>
              <a:t>(</a:t>
            </a:r>
            <a:r>
              <a:rPr sz="2650" b="1" spc="10" dirty="0">
                <a:latin typeface="Times New Roman"/>
                <a:cs typeface="Times New Roman"/>
              </a:rPr>
              <a:t>y</a:t>
            </a:r>
            <a:r>
              <a:rPr sz="2650" b="1" spc="-155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 </a:t>
            </a:r>
            <a:r>
              <a:rPr sz="2325" i="1" spc="22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5" dirty="0">
                <a:latin typeface="Times New Roman"/>
                <a:cs typeface="Times New Roman"/>
              </a:rPr>
              <a:t> </a:t>
            </a:r>
            <a:r>
              <a:rPr sz="2650" b="1" spc="185" dirty="0">
                <a:latin typeface="Times New Roman"/>
                <a:cs typeface="Times New Roman"/>
              </a:rPr>
              <a:t>y</a:t>
            </a:r>
            <a:r>
              <a:rPr sz="2325" i="1" baseline="-23297" dirty="0">
                <a:latin typeface="Times New Roman"/>
                <a:cs typeface="Times New Roman"/>
              </a:rPr>
              <a:t>i</a:t>
            </a:r>
            <a:r>
              <a:rPr sz="2325" i="1" spc="-60" baseline="-23297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r>
              <a:rPr sz="2650" spc="-95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(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p</a:t>
            </a:r>
            <a:r>
              <a:rPr sz="2650" i="1" spc="-355" dirty="0">
                <a:latin typeface="Times New Roman"/>
                <a:cs typeface="Times New Roman"/>
              </a:rPr>
              <a:t> </a:t>
            </a:r>
            <a:r>
              <a:rPr sz="2325" i="1" spc="82" baseline="-23297" dirty="0">
                <a:latin typeface="Times New Roman"/>
                <a:cs typeface="Times New Roman"/>
              </a:rPr>
              <a:t>j</a:t>
            </a:r>
            <a:r>
              <a:rPr sz="2325" spc="-37" baseline="-23297" dirty="0">
                <a:latin typeface="Times New Roman"/>
                <a:cs typeface="Times New Roman"/>
              </a:rPr>
              <a:t>|</a:t>
            </a:r>
            <a:r>
              <a:rPr sz="2325" i="1" baseline="-23297" dirty="0">
                <a:latin typeface="Times New Roman"/>
                <a:cs typeface="Times New Roman"/>
              </a:rPr>
              <a:t>i 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q</a:t>
            </a:r>
            <a:r>
              <a:rPr sz="2650" i="1" spc="-355" dirty="0">
                <a:latin typeface="Times New Roman"/>
                <a:cs typeface="Times New Roman"/>
              </a:rPr>
              <a:t> </a:t>
            </a:r>
            <a:r>
              <a:rPr sz="2325" i="1" spc="82" baseline="-23297" dirty="0">
                <a:latin typeface="Times New Roman"/>
                <a:cs typeface="Times New Roman"/>
              </a:rPr>
              <a:t>j</a:t>
            </a:r>
            <a:r>
              <a:rPr sz="2325" spc="-37" baseline="-23297" dirty="0">
                <a:latin typeface="Times New Roman"/>
                <a:cs typeface="Times New Roman"/>
              </a:rPr>
              <a:t>|</a:t>
            </a:r>
            <a:r>
              <a:rPr sz="2325" i="1" baseline="-23297" dirty="0">
                <a:latin typeface="Times New Roman"/>
                <a:cs typeface="Times New Roman"/>
              </a:rPr>
              <a:t>i 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</a:t>
            </a:r>
            <a:r>
              <a:rPr sz="2650" spc="160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p</a:t>
            </a:r>
            <a:r>
              <a:rPr sz="2325" i="1" spc="37" baseline="-23297" dirty="0">
                <a:latin typeface="Times New Roman"/>
                <a:cs typeface="Times New Roman"/>
              </a:rPr>
              <a:t>i</a:t>
            </a:r>
            <a:r>
              <a:rPr sz="2325" baseline="-23297" dirty="0">
                <a:latin typeface="Times New Roman"/>
                <a:cs typeface="Times New Roman"/>
              </a:rPr>
              <a:t>|</a:t>
            </a:r>
            <a:r>
              <a:rPr sz="2325" spc="-120" baseline="-23297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 </a:t>
            </a:r>
            <a:r>
              <a:rPr sz="2325" i="1" spc="3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5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q</a:t>
            </a:r>
            <a:r>
              <a:rPr sz="2325" i="1" spc="37" baseline="-23297" dirty="0">
                <a:latin typeface="Times New Roman"/>
                <a:cs typeface="Times New Roman"/>
              </a:rPr>
              <a:t>i</a:t>
            </a:r>
            <a:r>
              <a:rPr sz="2325" baseline="-23297" dirty="0">
                <a:latin typeface="Times New Roman"/>
                <a:cs typeface="Times New Roman"/>
              </a:rPr>
              <a:t>|</a:t>
            </a:r>
            <a:r>
              <a:rPr sz="2325" spc="-120" baseline="-23297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5311" y="3673392"/>
            <a:ext cx="55626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2745" algn="l"/>
              </a:tabLst>
            </a:pPr>
            <a:r>
              <a:rPr sz="2650" dirty="0">
                <a:latin typeface="Symbol"/>
                <a:cs typeface="Symbol"/>
              </a:rPr>
              <a:t>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1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748" y="4115521"/>
            <a:ext cx="8064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dirty="0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2945" y="4140583"/>
            <a:ext cx="8064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dirty="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7062" y="3460057"/>
            <a:ext cx="416559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u="heavy" spc="-20" dirty="0">
                <a:latin typeface="Symbol"/>
                <a:cs typeface="Symbol"/>
              </a:rPr>
              <a:t></a:t>
            </a:r>
            <a:r>
              <a:rPr sz="2650" i="1" u="heavy" spc="15" dirty="0"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5940" y="3937556"/>
            <a:ext cx="36004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>
                <a:latin typeface="Symbol"/>
                <a:cs typeface="Symbol"/>
              </a:rPr>
              <a:t></a:t>
            </a:r>
            <a:r>
              <a:rPr sz="2650" b="1" spc="10" dirty="0">
                <a:latin typeface="Times New Roman"/>
                <a:cs typeface="Times New Roman"/>
              </a:rPr>
              <a:t>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8120" y="3612586"/>
            <a:ext cx="38925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Symbol"/>
                <a:cs typeface="Symbol"/>
              </a:rPr>
              <a:t>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5052059"/>
            <a:ext cx="4953000" cy="662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17250" y="2966517"/>
            <a:ext cx="18275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sce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7250" y="4566985"/>
            <a:ext cx="4114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ate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ntum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term: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9331" y="5856011"/>
            <a:ext cx="9118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6371" y="5856011"/>
            <a:ext cx="1167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687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777" y="488970"/>
            <a:ext cx="7474584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spc="-220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urning</a:t>
            </a:r>
            <a:r>
              <a:rPr sz="3200" b="0" spc="-110" dirty="0">
                <a:latin typeface="Times New Roman"/>
                <a:cs typeface="Times New Roman"/>
              </a:rPr>
              <a:t> </a:t>
            </a:r>
            <a:r>
              <a:rPr sz="3200" b="0" spc="-35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onditiona</a:t>
            </a:r>
            <a:r>
              <a:rPr sz="3200" b="0" dirty="0">
                <a:latin typeface="Calibri Light"/>
                <a:cs typeface="Calibri Light"/>
              </a:rPr>
              <a:t>l</a:t>
            </a:r>
            <a:r>
              <a:rPr sz="3200" b="0" spc="-4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p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obabilitie</a:t>
            </a:r>
            <a:r>
              <a:rPr sz="3200" b="0" dirty="0">
                <a:latin typeface="Calibri Light"/>
                <a:cs typeface="Calibri Light"/>
              </a:rPr>
              <a:t>s</a:t>
            </a:r>
            <a:r>
              <a:rPr sz="3200" b="0" spc="-5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i</a:t>
            </a:r>
            <a:r>
              <a:rPr sz="3200" b="0" spc="-35" dirty="0">
                <a:latin typeface="Calibri Light"/>
                <a:cs typeface="Calibri Light"/>
              </a:rPr>
              <a:t>nt</a:t>
            </a:r>
            <a:r>
              <a:rPr sz="3200" b="0" dirty="0">
                <a:latin typeface="Calibri Light"/>
                <a:cs typeface="Calibri Light"/>
              </a:rPr>
              <a:t>o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pai</a:t>
            </a:r>
            <a:r>
              <a:rPr sz="3200" b="0" spc="5" dirty="0">
                <a:latin typeface="Calibri Light"/>
                <a:cs typeface="Calibri Light"/>
              </a:rPr>
              <a:t>r</a:t>
            </a:r>
            <a:r>
              <a:rPr sz="3200" b="0" dirty="0">
                <a:latin typeface="Calibri Light"/>
                <a:cs typeface="Calibri Light"/>
              </a:rPr>
              <a:t>wise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dirty="0">
                <a:latin typeface="Calibri Light"/>
                <a:cs typeface="Calibri Light"/>
              </a:rPr>
              <a:t>p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obabilities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9542" y="1636637"/>
            <a:ext cx="140335" cy="438784"/>
          </a:xfrm>
          <a:custGeom>
            <a:avLst/>
            <a:gdLst/>
            <a:ahLst/>
            <a:cxnLst/>
            <a:rect l="l" t="t" r="r" b="b"/>
            <a:pathLst>
              <a:path w="140334" h="438785">
                <a:moveTo>
                  <a:pt x="140260" y="0"/>
                </a:moveTo>
                <a:lnTo>
                  <a:pt x="0" y="438350"/>
                </a:lnTo>
              </a:path>
            </a:pathLst>
          </a:custGeom>
          <a:ln w="7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1237" y="2332328"/>
            <a:ext cx="140970" cy="438150"/>
          </a:xfrm>
          <a:custGeom>
            <a:avLst/>
            <a:gdLst/>
            <a:ahLst/>
            <a:cxnLst/>
            <a:rect l="l" t="t" r="r" b="b"/>
            <a:pathLst>
              <a:path w="140970" h="438150">
                <a:moveTo>
                  <a:pt x="140779" y="0"/>
                </a:moveTo>
                <a:lnTo>
                  <a:pt x="0" y="437742"/>
                </a:lnTo>
              </a:path>
            </a:pathLst>
          </a:custGeom>
          <a:ln w="7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1819" y="2292597"/>
            <a:ext cx="2511425" cy="0"/>
          </a:xfrm>
          <a:custGeom>
            <a:avLst/>
            <a:gdLst/>
            <a:ahLst/>
            <a:cxnLst/>
            <a:rect l="l" t="t" r="r" b="b"/>
            <a:pathLst>
              <a:path w="2511425">
                <a:moveTo>
                  <a:pt x="0" y="0"/>
                </a:moveTo>
                <a:lnTo>
                  <a:pt x="2510979" y="0"/>
                </a:lnTo>
              </a:path>
            </a:pathLst>
          </a:custGeom>
          <a:ln w="15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85095" y="1592551"/>
            <a:ext cx="1758314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5240" algn="l"/>
              </a:tabLst>
            </a:pPr>
            <a:r>
              <a:rPr sz="2100" spc="-105" dirty="0">
                <a:latin typeface="Symbol"/>
                <a:cs typeface="Symbol"/>
              </a:rPr>
              <a:t></a:t>
            </a:r>
            <a:r>
              <a:rPr sz="2100" spc="-5" dirty="0">
                <a:latin typeface="Times New Roman"/>
                <a:cs typeface="Times New Roman"/>
              </a:rPr>
              <a:t>|</a:t>
            </a:r>
            <a:r>
              <a:rPr sz="2100" spc="60" dirty="0">
                <a:latin typeface="Times New Roman"/>
                <a:cs typeface="Times New Roman"/>
              </a:rPr>
              <a:t>|</a:t>
            </a:r>
            <a:r>
              <a:rPr sz="2100" i="1" spc="-105" dirty="0">
                <a:latin typeface="Times New Roman"/>
                <a:cs typeface="Times New Roman"/>
              </a:rPr>
              <a:t>x</a:t>
            </a:r>
            <a:r>
              <a:rPr sz="2775" i="1" spc="15" baseline="-15015" dirty="0">
                <a:latin typeface="Times New Roman"/>
                <a:cs typeface="Times New Roman"/>
              </a:rPr>
              <a:t>i</a:t>
            </a:r>
            <a:r>
              <a:rPr sz="2775" i="1" spc="-195" baseline="-15015" dirty="0">
                <a:latin typeface="Times New Roman"/>
                <a:cs typeface="Times New Roman"/>
              </a:rPr>
              <a:t> </a:t>
            </a:r>
            <a:r>
              <a:rPr sz="1850" spc="155" dirty="0">
                <a:latin typeface="Symbol"/>
                <a:cs typeface="Symbol"/>
              </a:rPr>
              <a:t>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850" i="1" spc="-140" dirty="0">
                <a:latin typeface="Times New Roman"/>
                <a:cs typeface="Times New Roman"/>
              </a:rPr>
              <a:t> </a:t>
            </a:r>
            <a:r>
              <a:rPr sz="2775" i="1" spc="15" baseline="-15015" dirty="0">
                <a:latin typeface="Times New Roman"/>
                <a:cs typeface="Times New Roman"/>
              </a:rPr>
              <a:t>j</a:t>
            </a:r>
            <a:r>
              <a:rPr sz="2775" i="1" spc="-322" baseline="-1501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|</a:t>
            </a:r>
            <a:r>
              <a:rPr sz="1850" spc="-10" dirty="0">
                <a:latin typeface="Times New Roman"/>
                <a:cs typeface="Times New Roman"/>
              </a:rPr>
              <a:t>|</a:t>
            </a:r>
            <a:r>
              <a:rPr sz="2775" spc="22" baseline="28528" dirty="0">
                <a:latin typeface="Times New Roman"/>
                <a:cs typeface="Times New Roman"/>
              </a:rPr>
              <a:t>2</a:t>
            </a:r>
            <a:r>
              <a:rPr sz="2775" baseline="28528" dirty="0">
                <a:latin typeface="Times New Roman"/>
                <a:cs typeface="Times New Roman"/>
              </a:rPr>
              <a:t>	</a:t>
            </a:r>
            <a:r>
              <a:rPr sz="2100" spc="-120" dirty="0">
                <a:latin typeface="Times New Roman"/>
                <a:cs typeface="Times New Roman"/>
              </a:rPr>
              <a:t>2</a:t>
            </a:r>
            <a:r>
              <a:rPr sz="2200" i="1" spc="-70" dirty="0">
                <a:latin typeface="Symbol"/>
                <a:cs typeface="Symbol"/>
              </a:rPr>
              <a:t></a:t>
            </a:r>
            <a:r>
              <a:rPr sz="2200" i="1" spc="-195" dirty="0">
                <a:latin typeface="Times New Roman"/>
                <a:cs typeface="Times New Roman"/>
              </a:rPr>
              <a:t> </a:t>
            </a:r>
            <a:r>
              <a:rPr sz="3150" spc="-22" baseline="25132" dirty="0"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522" y="2287639"/>
            <a:ext cx="1755139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7845" algn="l"/>
                <a:tab pos="1282065" algn="l"/>
              </a:tabLst>
            </a:pPr>
            <a:r>
              <a:rPr sz="2100" spc="-100" dirty="0">
                <a:latin typeface="Symbol"/>
                <a:cs typeface="Symbol"/>
              </a:rPr>
              <a:t></a:t>
            </a:r>
            <a:r>
              <a:rPr sz="2100" spc="-5" dirty="0">
                <a:latin typeface="Times New Roman"/>
                <a:cs typeface="Times New Roman"/>
              </a:rPr>
              <a:t>|</a:t>
            </a:r>
            <a:r>
              <a:rPr sz="2100" spc="60" dirty="0">
                <a:latin typeface="Times New Roman"/>
                <a:cs typeface="Times New Roman"/>
              </a:rPr>
              <a:t>|</a:t>
            </a:r>
            <a:r>
              <a:rPr sz="2100" i="1" spc="-10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1850" spc="155" dirty="0">
                <a:latin typeface="Symbol"/>
                <a:cs typeface="Symbol"/>
              </a:rPr>
              <a:t>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850" i="1" dirty="0">
                <a:latin typeface="Times New Roman"/>
                <a:cs typeface="Times New Roman"/>
              </a:rPr>
              <a:t> </a:t>
            </a:r>
            <a:r>
              <a:rPr sz="1850" i="1" spc="-20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|</a:t>
            </a:r>
            <a:r>
              <a:rPr sz="1850" spc="-10" dirty="0">
                <a:latin typeface="Times New Roman"/>
                <a:cs typeface="Times New Roman"/>
              </a:rPr>
              <a:t>|</a:t>
            </a:r>
            <a:r>
              <a:rPr sz="2775" spc="22" baseline="28528" dirty="0">
                <a:latin typeface="Times New Roman"/>
                <a:cs typeface="Times New Roman"/>
              </a:rPr>
              <a:t>2</a:t>
            </a:r>
            <a:r>
              <a:rPr sz="2775" baseline="28528" dirty="0">
                <a:latin typeface="Times New Roman"/>
                <a:cs typeface="Times New Roman"/>
              </a:rPr>
              <a:t>	</a:t>
            </a:r>
            <a:r>
              <a:rPr sz="2100" spc="-125" dirty="0">
                <a:latin typeface="Times New Roman"/>
                <a:cs typeface="Times New Roman"/>
              </a:rPr>
              <a:t>2</a:t>
            </a:r>
            <a:r>
              <a:rPr sz="2200" i="1" spc="-70" dirty="0">
                <a:latin typeface="Symbol"/>
                <a:cs typeface="Symbol"/>
              </a:rPr>
              <a:t></a:t>
            </a:r>
            <a:r>
              <a:rPr sz="2200" i="1" spc="-190" dirty="0">
                <a:latin typeface="Times New Roman"/>
                <a:cs typeface="Times New Roman"/>
              </a:rPr>
              <a:t> </a:t>
            </a:r>
            <a:r>
              <a:rPr sz="3150" spc="-22" baseline="25132" dirty="0"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1873" y="2292704"/>
            <a:ext cx="1282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dirty="0">
                <a:latin typeface="Times New Roman"/>
                <a:cs typeface="Times New Roman"/>
              </a:rPr>
              <a:t>ij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5389" y="2493798"/>
            <a:ext cx="49974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9734" algn="l"/>
              </a:tabLst>
            </a:pPr>
            <a:r>
              <a:rPr sz="1850" i="1" spc="15" dirty="0">
                <a:latin typeface="Times New Roman"/>
                <a:cs typeface="Times New Roman"/>
              </a:rPr>
              <a:t>k	</a:t>
            </a:r>
            <a:r>
              <a:rPr sz="1850" i="1" spc="10" dirty="0">
                <a:latin typeface="Times New Roman"/>
                <a:cs typeface="Times New Roman"/>
              </a:rPr>
              <a:t>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0074" y="2534833"/>
            <a:ext cx="70866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4350"/>
              </a:lnSpc>
              <a:tabLst>
                <a:tab pos="553720" algn="l"/>
              </a:tabLst>
            </a:pPr>
            <a:r>
              <a:rPr sz="5625" baseline="-8888" dirty="0">
                <a:latin typeface="Symbol"/>
                <a:cs typeface="Symbol"/>
              </a:rPr>
              <a:t></a:t>
            </a:r>
            <a:r>
              <a:rPr sz="5625" baseline="-8888" dirty="0">
                <a:latin typeface="Times New Roman"/>
                <a:cs typeface="Times New Roman"/>
              </a:rPr>
              <a:t>	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370"/>
              </a:lnSpc>
            </a:pPr>
            <a:r>
              <a:rPr sz="2100" i="1" spc="-10" dirty="0">
                <a:latin typeface="Times New Roman"/>
                <a:cs typeface="Times New Roman"/>
              </a:rPr>
              <a:t>k</a:t>
            </a:r>
            <a:r>
              <a:rPr sz="2100" i="1" spc="-3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</a:t>
            </a:r>
            <a:r>
              <a:rPr sz="2100" i="1" spc="-10" dirty="0"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5336" y="1902390"/>
            <a:ext cx="167640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i="1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9571" y="2097872"/>
            <a:ext cx="65849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500" i="1" dirty="0">
                <a:latin typeface="Times New Roman"/>
                <a:cs typeface="Times New Roman"/>
              </a:rPr>
              <a:t>p	</a:t>
            </a:r>
            <a:r>
              <a:rPr sz="2500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15416" y="5285863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>
                <a:moveTo>
                  <a:pt x="0" y="0"/>
                </a:moveTo>
                <a:lnTo>
                  <a:pt x="520912" y="0"/>
                </a:lnTo>
              </a:path>
            </a:pathLst>
          </a:custGeom>
          <a:ln w="172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9811" y="5009033"/>
            <a:ext cx="1601470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8875" algn="l"/>
              </a:tabLst>
            </a:pPr>
            <a:r>
              <a:rPr sz="2750" spc="10" dirty="0">
                <a:latin typeface="Times New Roman"/>
                <a:cs typeface="Times New Roman"/>
              </a:rPr>
              <a:t>4</a:t>
            </a:r>
            <a:r>
              <a:rPr sz="6225" spc="442" baseline="-8701" dirty="0">
                <a:latin typeface="Symbol"/>
                <a:cs typeface="Symbol"/>
              </a:rPr>
              <a:t></a:t>
            </a:r>
            <a:r>
              <a:rPr sz="2750" spc="5" dirty="0">
                <a:latin typeface="Times New Roman"/>
                <a:cs typeface="Times New Roman"/>
              </a:rPr>
              <a:t>(</a:t>
            </a:r>
            <a:r>
              <a:rPr sz="2750" spc="-285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p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15" dirty="0">
                <a:latin typeface="Symbol"/>
                <a:cs typeface="Symbol"/>
              </a:rPr>
              <a:t></a:t>
            </a:r>
            <a:r>
              <a:rPr sz="2750" spc="-250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5203" y="5072586"/>
            <a:ext cx="147129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5015" algn="l"/>
              </a:tabLst>
            </a:pPr>
            <a:r>
              <a:rPr sz="2400" i="1" baseline="-24305" dirty="0">
                <a:latin typeface="Times New Roman"/>
                <a:cs typeface="Times New Roman"/>
              </a:rPr>
              <a:t>ij</a:t>
            </a:r>
            <a:r>
              <a:rPr sz="2400" i="1" spc="-37" baseline="-2430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)</a:t>
            </a:r>
            <a:r>
              <a:rPr sz="2750" spc="5" dirty="0">
                <a:latin typeface="Times New Roman"/>
                <a:cs typeface="Times New Roman"/>
              </a:rPr>
              <a:t>(</a:t>
            </a:r>
            <a:r>
              <a:rPr sz="2750" spc="-375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y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15" dirty="0">
                <a:latin typeface="Symbol"/>
                <a:cs typeface="Symbol"/>
              </a:rPr>
              <a:t>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y</a:t>
            </a:r>
            <a:r>
              <a:rPr sz="2750" i="1" spc="-390" dirty="0">
                <a:latin typeface="Times New Roman"/>
                <a:cs typeface="Times New Roman"/>
              </a:rPr>
              <a:t> </a:t>
            </a:r>
            <a:r>
              <a:rPr sz="2400" i="1" baseline="-24305" dirty="0">
                <a:latin typeface="Times New Roman"/>
                <a:cs typeface="Times New Roman"/>
              </a:rPr>
              <a:t>j</a:t>
            </a:r>
            <a:r>
              <a:rPr sz="2400" i="1" spc="-30" baseline="-2430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9644" y="5288109"/>
            <a:ext cx="13970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1720" y="5288109"/>
            <a:ext cx="8255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0582" y="5529520"/>
            <a:ext cx="8255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2710" y="5329717"/>
            <a:ext cx="49085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-60" dirty="0">
                <a:latin typeface="Symbol"/>
                <a:cs typeface="Symbol"/>
              </a:rPr>
              <a:t></a:t>
            </a:r>
            <a:r>
              <a:rPr sz="2900" i="1" spc="-90" dirty="0">
                <a:latin typeface="Times New Roman"/>
                <a:cs typeface="Times New Roman"/>
              </a:rPr>
              <a:t> </a:t>
            </a:r>
            <a:r>
              <a:rPr sz="2750" i="1" spc="-45" dirty="0">
                <a:latin typeface="Times New Roman"/>
                <a:cs typeface="Times New Roman"/>
              </a:rPr>
              <a:t>y</a:t>
            </a:r>
            <a:r>
              <a:rPr sz="2400" i="1" baseline="-24305" dirty="0">
                <a:latin typeface="Times New Roman"/>
                <a:cs typeface="Times New Roman"/>
              </a:rPr>
              <a:t>i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3010" y="4835869"/>
            <a:ext cx="814705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5790" algn="l"/>
              </a:tabLst>
            </a:pPr>
            <a:r>
              <a:rPr sz="2900" i="1" spc="-60" dirty="0">
                <a:latin typeface="Symbol"/>
                <a:cs typeface="Symbol"/>
              </a:rPr>
              <a:t></a:t>
            </a:r>
            <a:r>
              <a:rPr sz="2900" i="1" spc="-434" dirty="0">
                <a:latin typeface="Times New Roman"/>
                <a:cs typeface="Times New Roman"/>
              </a:rPr>
              <a:t> </a:t>
            </a:r>
            <a:r>
              <a:rPr sz="2750" i="1" spc="15" dirty="0">
                <a:latin typeface="Times New Roman"/>
                <a:cs typeface="Times New Roman"/>
              </a:rPr>
              <a:t>C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4125" spc="22" baseline="-35353" dirty="0">
                <a:latin typeface="Symbol"/>
                <a:cs typeface="Symbol"/>
              </a:rPr>
              <a:t></a:t>
            </a:r>
            <a:endParaRPr sz="4125" baseline="-35353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1943" y="4047934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>
                <a:moveTo>
                  <a:pt x="0" y="0"/>
                </a:moveTo>
                <a:lnTo>
                  <a:pt x="437171" y="0"/>
                </a:lnTo>
              </a:path>
            </a:pathLst>
          </a:custGeom>
          <a:ln w="16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85317" y="3842368"/>
            <a:ext cx="27559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</a:tabLst>
            </a:pPr>
            <a:r>
              <a:rPr sz="2650" i="1" dirty="0">
                <a:latin typeface="Times New Roman"/>
                <a:cs typeface="Times New Roman"/>
              </a:rPr>
              <a:t>Cost	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2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K</a:t>
            </a:r>
            <a:r>
              <a:rPr sz="2650" i="1" spc="60" dirty="0">
                <a:latin typeface="Times New Roman"/>
                <a:cs typeface="Times New Roman"/>
              </a:rPr>
              <a:t>L</a:t>
            </a:r>
            <a:r>
              <a:rPr sz="2650" spc="135" dirty="0">
                <a:latin typeface="Times New Roman"/>
                <a:cs typeface="Times New Roman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P</a:t>
            </a:r>
            <a:r>
              <a:rPr sz="2650" i="1" spc="-16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|</a:t>
            </a:r>
            <a:r>
              <a:rPr sz="2650" dirty="0">
                <a:latin typeface="Times New Roman"/>
                <a:cs typeface="Times New Roman"/>
              </a:rPr>
              <a:t>|</a:t>
            </a:r>
            <a:r>
              <a:rPr sz="2650" spc="-250" dirty="0">
                <a:latin typeface="Times New Roman"/>
                <a:cs typeface="Times New Roman"/>
              </a:rPr>
              <a:t> </a:t>
            </a:r>
            <a:r>
              <a:rPr sz="2650" i="1" spc="70" dirty="0">
                <a:latin typeface="Times New Roman"/>
                <a:cs typeface="Times New Roman"/>
              </a:rPr>
              <a:t>Q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5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27497" y="3545948"/>
            <a:ext cx="1356995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1765" algn="r">
              <a:lnSpc>
                <a:spcPts val="2780"/>
              </a:lnSpc>
            </a:pPr>
            <a:r>
              <a:rPr sz="2650" i="1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  <a:tabLst>
                <a:tab pos="445770" algn="l"/>
                <a:tab pos="1184910" algn="l"/>
              </a:tabLst>
            </a:pPr>
            <a:r>
              <a:rPr sz="2650" i="1" dirty="0">
                <a:latin typeface="Times New Roman"/>
                <a:cs typeface="Times New Roman"/>
              </a:rPr>
              <a:t>p	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dirty="0">
                <a:latin typeface="Times New Roman"/>
                <a:cs typeface="Times New Roman"/>
              </a:rPr>
              <a:t>og	</a:t>
            </a:r>
            <a:r>
              <a:rPr sz="3300" i="1" spc="15" baseline="37878" dirty="0">
                <a:latin typeface="Times New Roman"/>
                <a:cs typeface="Times New Roman"/>
              </a:rPr>
              <a:t>ij</a:t>
            </a:r>
            <a:endParaRPr sz="3300" baseline="3787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7143" y="4007371"/>
            <a:ext cx="18478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10" dirty="0">
                <a:latin typeface="Times New Roman"/>
                <a:cs typeface="Times New Roman"/>
              </a:rPr>
              <a:t>ij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1207" y="4111173"/>
            <a:ext cx="34226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75" i="1" spc="-142" baseline="18867" dirty="0">
                <a:latin typeface="Times New Roman"/>
                <a:cs typeface="Times New Roman"/>
              </a:rPr>
              <a:t>q</a:t>
            </a:r>
            <a:r>
              <a:rPr sz="2200" i="1" spc="10" dirty="0">
                <a:latin typeface="Times New Roman"/>
                <a:cs typeface="Times New Roman"/>
              </a:rPr>
              <a:t>ij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85919" y="3781315"/>
            <a:ext cx="388620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25" dirty="0">
                <a:latin typeface="Symbol"/>
                <a:cs typeface="Symbol"/>
              </a:rPr>
              <a:t>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76645" y="1719274"/>
            <a:ext cx="114300" cy="353060"/>
          </a:xfrm>
          <a:custGeom>
            <a:avLst/>
            <a:gdLst/>
            <a:ahLst/>
            <a:cxnLst/>
            <a:rect l="l" t="t" r="r" b="b"/>
            <a:pathLst>
              <a:path w="114300" h="353060">
                <a:moveTo>
                  <a:pt x="113809" y="0"/>
                </a:moveTo>
                <a:lnTo>
                  <a:pt x="0" y="352508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0372" y="2284994"/>
            <a:ext cx="113664" cy="353060"/>
          </a:xfrm>
          <a:custGeom>
            <a:avLst/>
            <a:gdLst/>
            <a:ahLst/>
            <a:cxnLst/>
            <a:rect l="l" t="t" r="r" b="b"/>
            <a:pathLst>
              <a:path w="113664" h="353060">
                <a:moveTo>
                  <a:pt x="113614" y="0"/>
                </a:moveTo>
                <a:lnTo>
                  <a:pt x="0" y="352508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1923" y="2252258"/>
            <a:ext cx="2070735" cy="0"/>
          </a:xfrm>
          <a:custGeom>
            <a:avLst/>
            <a:gdLst/>
            <a:ahLst/>
            <a:cxnLst/>
            <a:rect l="l" t="t" r="r" b="b"/>
            <a:pathLst>
              <a:path w="2070735">
                <a:moveTo>
                  <a:pt x="0" y="0"/>
                </a:moveTo>
                <a:lnTo>
                  <a:pt x="2070686" y="0"/>
                </a:lnTo>
              </a:path>
            </a:pathLst>
          </a:custGeom>
          <a:ln w="13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09827" y="1680442"/>
            <a:ext cx="14922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6645" algn="l"/>
              </a:tabLst>
            </a:pPr>
            <a:r>
              <a:rPr sz="1700" spc="-60" dirty="0">
                <a:latin typeface="Symbol"/>
                <a:cs typeface="Symbol"/>
              </a:rPr>
              <a:t>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60" dirty="0">
                <a:latin typeface="Times New Roman"/>
                <a:cs typeface="Times New Roman"/>
              </a:rPr>
              <a:t>|</a:t>
            </a:r>
            <a:r>
              <a:rPr sz="1700" i="1" spc="-65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i</a:t>
            </a:r>
            <a:r>
              <a:rPr sz="2325" i="1" spc="-172" baseline="-16129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Symbol"/>
                <a:cs typeface="Symbol"/>
              </a:rPr>
              <a:t></a:t>
            </a:r>
            <a:r>
              <a:rPr sz="1700" i="1" spc="5" dirty="0">
                <a:latin typeface="Times New Roman"/>
                <a:cs typeface="Times New Roman"/>
              </a:rPr>
              <a:t>x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2325" i="1" baseline="-16129" dirty="0">
                <a:latin typeface="Times New Roman"/>
                <a:cs typeface="Times New Roman"/>
              </a:rPr>
              <a:t>j</a:t>
            </a:r>
            <a:r>
              <a:rPr sz="2325" i="1" spc="-300" baseline="-16129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-10" dirty="0">
                <a:latin typeface="Times New Roman"/>
                <a:cs typeface="Times New Roman"/>
              </a:rPr>
              <a:t>|</a:t>
            </a:r>
            <a:r>
              <a:rPr sz="2325" baseline="26881" dirty="0">
                <a:latin typeface="Times New Roman"/>
                <a:cs typeface="Times New Roman"/>
              </a:rPr>
              <a:t>2	</a:t>
            </a:r>
            <a:r>
              <a:rPr sz="1700" spc="-75" dirty="0">
                <a:latin typeface="Times New Roman"/>
                <a:cs typeface="Times New Roman"/>
              </a:rPr>
              <a:t>2</a:t>
            </a:r>
            <a:r>
              <a:rPr sz="1800" i="1" spc="-45" dirty="0">
                <a:latin typeface="Symbol"/>
                <a:cs typeface="Symbol"/>
              </a:rPr>
              <a:t></a:t>
            </a:r>
            <a:r>
              <a:rPr sz="1800" i="1" spc="-145" dirty="0">
                <a:latin typeface="Times New Roman"/>
                <a:cs typeface="Times New Roman"/>
              </a:rPr>
              <a:t> </a:t>
            </a:r>
            <a:r>
              <a:rPr sz="2550" spc="7" baseline="24509" dirty="0">
                <a:latin typeface="Times New Roman"/>
                <a:cs typeface="Times New Roman"/>
              </a:rPr>
              <a:t>2</a:t>
            </a:r>
            <a:endParaRPr sz="2550" baseline="2450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2974" y="2246168"/>
            <a:ext cx="14827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7755" algn="l"/>
              </a:tabLst>
            </a:pPr>
            <a:r>
              <a:rPr sz="1700" spc="-60" dirty="0">
                <a:latin typeface="Symbol"/>
                <a:cs typeface="Symbol"/>
              </a:rPr>
              <a:t>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60" dirty="0">
                <a:latin typeface="Times New Roman"/>
                <a:cs typeface="Times New Roman"/>
              </a:rPr>
              <a:t>|</a:t>
            </a:r>
            <a:r>
              <a:rPr sz="1700" i="1" spc="-65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i</a:t>
            </a:r>
            <a:r>
              <a:rPr sz="2325" i="1" spc="-172" baseline="-16129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Symbol"/>
                <a:cs typeface="Symbol"/>
              </a:rPr>
              <a:t></a:t>
            </a:r>
            <a:r>
              <a:rPr sz="1700" i="1" spc="-20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k</a:t>
            </a:r>
            <a:r>
              <a:rPr sz="2325" i="1" spc="-209" baseline="-16129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-10" dirty="0">
                <a:latin typeface="Times New Roman"/>
                <a:cs typeface="Times New Roman"/>
              </a:rPr>
              <a:t>|</a:t>
            </a:r>
            <a:r>
              <a:rPr sz="2325" baseline="26881" dirty="0">
                <a:latin typeface="Times New Roman"/>
                <a:cs typeface="Times New Roman"/>
              </a:rPr>
              <a:t>2	</a:t>
            </a:r>
            <a:r>
              <a:rPr sz="1700" spc="-75" dirty="0">
                <a:latin typeface="Times New Roman"/>
                <a:cs typeface="Times New Roman"/>
              </a:rPr>
              <a:t>2</a:t>
            </a:r>
            <a:r>
              <a:rPr sz="1800" i="1" spc="-45" dirty="0">
                <a:latin typeface="Symbol"/>
                <a:cs typeface="Symbol"/>
              </a:rPr>
              <a:t></a:t>
            </a:r>
            <a:r>
              <a:rPr sz="1800" i="1" spc="-145" dirty="0">
                <a:latin typeface="Times New Roman"/>
                <a:cs typeface="Times New Roman"/>
              </a:rPr>
              <a:t> </a:t>
            </a:r>
            <a:r>
              <a:rPr sz="2550" spc="7" baseline="24509" dirty="0">
                <a:latin typeface="Times New Roman"/>
                <a:cs typeface="Times New Roman"/>
              </a:rPr>
              <a:t>2</a:t>
            </a:r>
            <a:endParaRPr sz="2550" baseline="2450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2593" y="2234560"/>
            <a:ext cx="21526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latin typeface="Times New Roman"/>
                <a:cs typeface="Times New Roman"/>
              </a:rPr>
              <a:t>j</a:t>
            </a:r>
            <a:r>
              <a:rPr sz="1700" spc="-75" dirty="0">
                <a:latin typeface="Times New Roman"/>
                <a:cs typeface="Times New Roman"/>
              </a:rPr>
              <a:t>|</a:t>
            </a:r>
            <a:r>
              <a:rPr sz="1700" i="1" dirty="0">
                <a:latin typeface="Times New Roman"/>
                <a:cs typeface="Times New Roman"/>
              </a:rPr>
              <a:t>i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3135" y="1878887"/>
            <a:ext cx="869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6910" y="2444602"/>
            <a:ext cx="869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84036" y="2440592"/>
            <a:ext cx="55753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20"/>
              </a:lnSpc>
            </a:pPr>
            <a:r>
              <a:rPr sz="4650" baseline="-8960" dirty="0">
                <a:latin typeface="Symbol"/>
                <a:cs typeface="Symbol"/>
              </a:rPr>
              <a:t></a:t>
            </a:r>
            <a:r>
              <a:rPr sz="4650" spc="397" baseline="-896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  <a:p>
            <a:pPr marL="95885">
              <a:lnSpc>
                <a:spcPts val="1939"/>
              </a:lnSpc>
            </a:pPr>
            <a:r>
              <a:rPr sz="1700" i="1" spc="5" dirty="0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5519" y="1926909"/>
            <a:ext cx="14287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5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1216" y="2088936"/>
            <a:ext cx="66421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6095" algn="l"/>
              </a:tabLst>
            </a:pPr>
            <a:r>
              <a:rPr sz="2050" i="1" spc="10" dirty="0">
                <a:latin typeface="Times New Roman"/>
                <a:cs typeface="Times New Roman"/>
              </a:rPr>
              <a:t>p	</a:t>
            </a:r>
            <a:r>
              <a:rPr sz="2050" spc="10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16095" y="2121408"/>
            <a:ext cx="780415" cy="378460"/>
          </a:xfrm>
          <a:custGeom>
            <a:avLst/>
            <a:gdLst/>
            <a:ahLst/>
            <a:cxnLst/>
            <a:rect l="l" t="t" r="r" b="b"/>
            <a:pathLst>
              <a:path w="780414" h="378460">
                <a:moveTo>
                  <a:pt x="591311" y="0"/>
                </a:moveTo>
                <a:lnTo>
                  <a:pt x="591311" y="94487"/>
                </a:lnTo>
                <a:lnTo>
                  <a:pt x="0" y="94487"/>
                </a:lnTo>
                <a:lnTo>
                  <a:pt x="0" y="283463"/>
                </a:lnTo>
                <a:lnTo>
                  <a:pt x="591311" y="283463"/>
                </a:lnTo>
                <a:lnTo>
                  <a:pt x="591311" y="377951"/>
                </a:lnTo>
                <a:lnTo>
                  <a:pt x="780287" y="188975"/>
                </a:lnTo>
                <a:lnTo>
                  <a:pt x="5913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6095" y="2121408"/>
            <a:ext cx="780415" cy="378460"/>
          </a:xfrm>
          <a:custGeom>
            <a:avLst/>
            <a:gdLst/>
            <a:ahLst/>
            <a:cxnLst/>
            <a:rect l="l" t="t" r="r" b="b"/>
            <a:pathLst>
              <a:path w="780414" h="378460">
                <a:moveTo>
                  <a:pt x="0" y="94487"/>
                </a:moveTo>
                <a:lnTo>
                  <a:pt x="591311" y="94487"/>
                </a:lnTo>
                <a:lnTo>
                  <a:pt x="591311" y="0"/>
                </a:lnTo>
                <a:lnTo>
                  <a:pt x="780287" y="188975"/>
                </a:lnTo>
                <a:lnTo>
                  <a:pt x="591311" y="377951"/>
                </a:lnTo>
                <a:lnTo>
                  <a:pt x="591311" y="283463"/>
                </a:lnTo>
                <a:lnTo>
                  <a:pt x="0" y="283463"/>
                </a:lnTo>
                <a:lnTo>
                  <a:pt x="0" y="94487"/>
                </a:lnTo>
                <a:close/>
              </a:path>
            </a:pathLst>
          </a:custGeom>
          <a:ln w="12191">
            <a:solidFill>
              <a:srgbClr val="116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6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Measure of goodness-of-fit: Stress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400"/>
              <a:t>Let the new configuration be obtained by projecting </a:t>
            </a:r>
            <a:r>
              <a:rPr lang="en-US" altLang="ru-RU" sz="2400" i="1" u="sng">
                <a:cs typeface="Times New Roman" pitchFamily="18" charset="0"/>
              </a:rPr>
              <a:t>x</a:t>
            </a:r>
            <a:r>
              <a:rPr lang="en-US" altLang="ru-RU" sz="2400" i="1" baseline="-25000">
                <a:cs typeface="Times New Roman" pitchFamily="18" charset="0"/>
              </a:rPr>
              <a:t>1</a:t>
            </a:r>
            <a:r>
              <a:rPr lang="en-US" altLang="ru-RU" sz="2400" i="1">
                <a:cs typeface="Times New Roman" pitchFamily="18" charset="0"/>
              </a:rPr>
              <a:t>,…,</a:t>
            </a:r>
            <a:r>
              <a:rPr lang="en-US" altLang="ru-RU" sz="2400" i="1" u="sng">
                <a:cs typeface="Times New Roman" pitchFamily="18" charset="0"/>
              </a:rPr>
              <a:t>x</a:t>
            </a:r>
            <a:r>
              <a:rPr lang="en-US" altLang="ru-RU" sz="2400" i="1" baseline="-25000">
                <a:cs typeface="Times New Roman" pitchFamily="18" charset="0"/>
              </a:rPr>
              <a:t>n</a:t>
            </a:r>
            <a:r>
              <a:rPr lang="en-US" altLang="ru-RU" sz="2400" i="1">
                <a:cs typeface="Times New Roman" pitchFamily="18" charset="0"/>
              </a:rPr>
              <a:t> </a:t>
            </a:r>
            <a:r>
              <a:rPr lang="en-US" altLang="ru-RU" sz="2400">
                <a:cs typeface="Times New Roman" pitchFamily="18" charset="0"/>
              </a:rPr>
              <a:t>onto a </a:t>
            </a:r>
            <a:r>
              <a:rPr lang="en-US" altLang="ru-RU" sz="2400" i="1">
                <a:cs typeface="Times New Roman" pitchFamily="18" charset="0"/>
              </a:rPr>
              <a:t>k</a:t>
            </a:r>
            <a:r>
              <a:rPr lang="en-US" altLang="ru-RU" sz="2400">
                <a:cs typeface="Times New Roman" pitchFamily="18" charset="0"/>
              </a:rPr>
              <a:t>-D subspace.</a:t>
            </a:r>
            <a:endParaRPr lang="en-US" altLang="ru-RU" sz="2400"/>
          </a:p>
          <a:p>
            <a:pPr>
              <a:buFontTx/>
              <a:buNone/>
            </a:pPr>
            <a:endParaRPr lang="en-US" altLang="ru-RU" sz="2400"/>
          </a:p>
          <a:p>
            <a:r>
              <a:rPr lang="en-US" altLang="ru-RU" sz="2400"/>
              <a:t>Minimizing “lack of fit” between the two configurations (dissimilarities and distances)</a:t>
            </a:r>
          </a:p>
          <a:p>
            <a:pPr>
              <a:buFontTx/>
              <a:buNone/>
            </a:pPr>
            <a:endParaRPr lang="en-US" altLang="ru-RU" sz="2400"/>
          </a:p>
          <a:p>
            <a:pPr>
              <a:buFontTx/>
              <a:buNone/>
            </a:pPr>
            <a:r>
              <a:rPr lang="en-US" altLang="ru-RU" sz="2400">
                <a:solidFill>
                  <a:schemeClr val="folHlink"/>
                </a:solidFill>
              </a:rPr>
              <a:t>Stress of the configuration:</a:t>
            </a:r>
            <a:r>
              <a:rPr lang="en-US" altLang="ru-RU" sz="2400"/>
              <a:t>	     </a:t>
            </a:r>
            <a:r>
              <a:rPr lang="el-GR" altLang="ru-RU" sz="24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ru-RU" sz="2400">
                <a:latin typeface="Times New Roman" pitchFamily="18" charset="0"/>
                <a:cs typeface="Times New Roman" pitchFamily="18" charset="0"/>
              </a:rPr>
              <a:t>(∆ , </a:t>
            </a:r>
            <a:r>
              <a:rPr lang="en-US" altLang="ru-RU" sz="2400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ru-RU" sz="240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l-GR" altLang="ru-RU" sz="240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ru-RU" sz="24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l-GR" altLang="ru-RU" sz="24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400" i="1" baseline="-25000">
                <a:cs typeface="Times New Roman" pitchFamily="18" charset="0"/>
              </a:rPr>
              <a:t>ij</a:t>
            </a:r>
            <a:r>
              <a:rPr lang="en-US" altLang="ru-RU" sz="2400" i="1" baseline="30000">
                <a:cs typeface="Times New Roman" pitchFamily="18" charset="0"/>
              </a:rPr>
              <a:t>2</a:t>
            </a:r>
            <a:r>
              <a:rPr lang="en-US" altLang="ru-RU" sz="2400">
                <a:cs typeface="Times New Roman" pitchFamily="18" charset="0"/>
              </a:rPr>
              <a:t> </a:t>
            </a:r>
            <a:r>
              <a:rPr lang="en-US" altLang="ru-RU" sz="2400">
                <a:latin typeface="Times New Roman"/>
                <a:cs typeface="Times New Roman" pitchFamily="18" charset="0"/>
              </a:rPr>
              <a:t>–</a:t>
            </a:r>
            <a:r>
              <a:rPr lang="en-US" altLang="ru-RU" sz="2400">
                <a:cs typeface="Times New Roman" pitchFamily="18" charset="0"/>
              </a:rPr>
              <a:t> </a:t>
            </a:r>
            <a:r>
              <a:rPr lang="en-US" altLang="ru-RU" sz="2400" i="1">
                <a:cs typeface="Times New Roman" pitchFamily="18" charset="0"/>
              </a:rPr>
              <a:t>d</a:t>
            </a:r>
            <a:r>
              <a:rPr lang="en-US" altLang="ru-RU" sz="2400" i="1" baseline="-25000">
                <a:cs typeface="Times New Roman" pitchFamily="18" charset="0"/>
              </a:rPr>
              <a:t>ij</a:t>
            </a:r>
            <a:r>
              <a:rPr lang="en-US" altLang="ru-RU" sz="2400" i="1" baseline="30000">
                <a:cs typeface="Times New Roman" pitchFamily="18" charset="0"/>
              </a:rPr>
              <a:t>2</a:t>
            </a:r>
            <a:r>
              <a:rPr lang="en-US" altLang="ru-RU" sz="2400" i="1">
                <a:cs typeface="Times New Roman" pitchFamily="18" charset="0"/>
              </a:rPr>
              <a:t>)</a:t>
            </a:r>
            <a:endParaRPr lang="el-GR" altLang="ru-RU" sz="24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ru-RU" sz="2400"/>
          </a:p>
          <a:p>
            <a:r>
              <a:rPr lang="en-US" altLang="ru-RU" sz="2400"/>
              <a:t>Then, the subspace is spanned by the </a:t>
            </a:r>
            <a:r>
              <a:rPr lang="en-US" altLang="ru-RU" sz="2400" i="1"/>
              <a:t>k </a:t>
            </a:r>
            <a:r>
              <a:rPr lang="en-US" altLang="ru-RU" sz="2400"/>
              <a:t>largest principal components.</a:t>
            </a:r>
          </a:p>
        </p:txBody>
      </p:sp>
    </p:spTree>
    <p:extLst>
      <p:ext uri="{BB962C8B-B14F-4D97-AF65-F5344CB8AC3E}">
        <p14:creationId xmlns:p14="http://schemas.microsoft.com/office/powerpoint/2010/main" val="278224591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7391400" cy="6825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3816" y="1365935"/>
            <a:ext cx="1483995" cy="162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MNIST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hand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ritten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28</a:t>
            </a:r>
            <a:r>
              <a:rPr sz="1800" spc="-20" dirty="0">
                <a:latin typeface="Garamond"/>
                <a:cs typeface="Garamond"/>
              </a:rPr>
              <a:t>×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3816" y="5591427"/>
            <a:ext cx="13785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m?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0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cro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46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04" y="24517"/>
            <a:ext cx="8507288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dirty="0"/>
              <a:t>F</a:t>
            </a:r>
            <a:r>
              <a:rPr spc="-60" dirty="0"/>
              <a:t>r</a:t>
            </a:r>
            <a:r>
              <a:rPr spc="-5" dirty="0"/>
              <a:t>o</a:t>
            </a:r>
            <a:r>
              <a:rPr dirty="0"/>
              <a:t>m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SNE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10" dirty="0"/>
              <a:t>t</a:t>
            </a:r>
            <a:r>
              <a:rPr dirty="0"/>
              <a:t>-SNE: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sol</a:t>
            </a:r>
            <a:r>
              <a:rPr spc="-55" dirty="0"/>
              <a:t>v</a:t>
            </a:r>
            <a:r>
              <a:rPr dirty="0"/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55" dirty="0"/>
              <a:t>r</a:t>
            </a:r>
            <a:r>
              <a:rPr spc="-15" dirty="0"/>
              <a:t>o</a:t>
            </a:r>
            <a:r>
              <a:rPr spc="-35" dirty="0"/>
              <a:t>w</a:t>
            </a:r>
            <a:r>
              <a:rPr dirty="0"/>
              <a:t>ding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60" dirty="0"/>
              <a:t>r</a:t>
            </a:r>
            <a:r>
              <a:rPr spc="-5"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286" y="4911406"/>
            <a:ext cx="20986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2500" algn="l"/>
                <a:tab pos="1527175" algn="l"/>
              </a:tabLst>
            </a:pPr>
            <a:r>
              <a:rPr sz="2450" spc="-204" dirty="0">
                <a:latin typeface="Times New Roman"/>
                <a:cs typeface="Times New Roman"/>
              </a:rPr>
              <a:t>(</a:t>
            </a:r>
            <a:r>
              <a:rPr sz="2450" spc="-150" dirty="0">
                <a:latin typeface="Times New Roman"/>
                <a:cs typeface="Times New Roman"/>
              </a:rPr>
              <a:t>1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||</a:t>
            </a:r>
            <a:r>
              <a:rPr sz="2450" spc="9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|</a:t>
            </a:r>
            <a:r>
              <a:rPr sz="2450" spc="-5" dirty="0">
                <a:latin typeface="Times New Roman"/>
                <a:cs typeface="Times New Roman"/>
              </a:rPr>
              <a:t>|</a:t>
            </a:r>
            <a:r>
              <a:rPr sz="2100" spc="15" baseline="43650" dirty="0">
                <a:latin typeface="Times New Roman"/>
                <a:cs typeface="Times New Roman"/>
              </a:rPr>
              <a:t>2</a:t>
            </a:r>
            <a:r>
              <a:rPr sz="2100" spc="-127" baseline="43650" dirty="0">
                <a:latin typeface="Times New Roman"/>
                <a:cs typeface="Times New Roman"/>
              </a:rPr>
              <a:t> </a:t>
            </a:r>
            <a:r>
              <a:rPr sz="2450" spc="90" dirty="0">
                <a:latin typeface="Times New Roman"/>
                <a:cs typeface="Times New Roman"/>
              </a:rPr>
              <a:t>)</a:t>
            </a:r>
            <a:r>
              <a:rPr sz="2100" baseline="43650" dirty="0">
                <a:latin typeface="Symbol"/>
                <a:cs typeface="Symbol"/>
              </a:rPr>
              <a:t></a:t>
            </a:r>
            <a:r>
              <a:rPr sz="2100" spc="15" baseline="43650" dirty="0">
                <a:latin typeface="Times New Roman"/>
                <a:cs typeface="Times New Roman"/>
              </a:rPr>
              <a:t>1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7037" y="5567500"/>
            <a:ext cx="2106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  <a:tabLst>
                <a:tab pos="997585" algn="l"/>
                <a:tab pos="1536065" algn="l"/>
              </a:tabLst>
            </a:pPr>
            <a:r>
              <a:rPr sz="2450" spc="-204" dirty="0">
                <a:latin typeface="Times New Roman"/>
                <a:cs typeface="Times New Roman"/>
              </a:rPr>
              <a:t>(</a:t>
            </a:r>
            <a:r>
              <a:rPr sz="2450" spc="-155" dirty="0">
                <a:latin typeface="Times New Roman"/>
                <a:cs typeface="Times New Roman"/>
              </a:rPr>
              <a:t>1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6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||</a:t>
            </a:r>
            <a:r>
              <a:rPr sz="2450" spc="9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|</a:t>
            </a:r>
            <a:r>
              <a:rPr sz="2450" spc="-5" dirty="0">
                <a:latin typeface="Times New Roman"/>
                <a:cs typeface="Times New Roman"/>
              </a:rPr>
              <a:t>|</a:t>
            </a:r>
            <a:r>
              <a:rPr sz="2100" spc="15" baseline="43650" dirty="0">
                <a:latin typeface="Times New Roman"/>
                <a:cs typeface="Times New Roman"/>
              </a:rPr>
              <a:t>2</a:t>
            </a:r>
            <a:r>
              <a:rPr sz="2100" spc="-127" baseline="43650" dirty="0">
                <a:latin typeface="Times New Roman"/>
                <a:cs typeface="Times New Roman"/>
              </a:rPr>
              <a:t> </a:t>
            </a:r>
            <a:r>
              <a:rPr sz="2450" spc="90" dirty="0">
                <a:latin typeface="Times New Roman"/>
                <a:cs typeface="Times New Roman"/>
              </a:rPr>
              <a:t>)</a:t>
            </a:r>
            <a:r>
              <a:rPr sz="2100" baseline="43650" dirty="0">
                <a:latin typeface="Symbol"/>
                <a:cs typeface="Symbol"/>
              </a:rPr>
              <a:t></a:t>
            </a:r>
            <a:r>
              <a:rPr sz="2100" spc="15" baseline="43650" dirty="0">
                <a:latin typeface="Times New Roman"/>
                <a:cs typeface="Times New Roman"/>
              </a:rPr>
              <a:t>1</a:t>
            </a:r>
            <a:endParaRPr sz="2100" baseline="43650">
              <a:latin typeface="Times New Roman"/>
              <a:cs typeface="Times New Roman"/>
            </a:endParaRPr>
          </a:p>
          <a:p>
            <a:pPr marL="817244">
              <a:lnSpc>
                <a:spcPts val="1050"/>
              </a:lnSpc>
              <a:tabLst>
                <a:tab pos="1390015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k	</a:t>
            </a:r>
            <a:r>
              <a:rPr sz="1400" i="1" spc="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6194" y="5136123"/>
            <a:ext cx="257111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9175" algn="l"/>
                <a:tab pos="1590675" algn="l"/>
                <a:tab pos="2557780" algn="l"/>
              </a:tabLst>
            </a:pPr>
            <a:r>
              <a:rPr sz="1400" u="heavy" spc="5" dirty="0">
                <a:latin typeface="Times New Roman"/>
                <a:cs typeface="Times New Roman"/>
              </a:rPr>
              <a:t> 	</a:t>
            </a:r>
            <a:r>
              <a:rPr sz="1400" i="1" u="heavy" spc="5" dirty="0">
                <a:latin typeface="Times New Roman"/>
                <a:cs typeface="Times New Roman"/>
              </a:rPr>
              <a:t>i</a:t>
            </a:r>
            <a:r>
              <a:rPr sz="1400" u="heavy" spc="5" dirty="0">
                <a:latin typeface="Times New Roman"/>
                <a:cs typeface="Times New Roman"/>
              </a:rPr>
              <a:t> 	</a:t>
            </a:r>
            <a:r>
              <a:rPr sz="1400" i="1" u="heavy" spc="5" dirty="0">
                <a:latin typeface="Times New Roman"/>
                <a:cs typeface="Times New Roman"/>
              </a:rPr>
              <a:t>j</a:t>
            </a:r>
            <a:r>
              <a:rPr sz="1400" u="heavy" spc="5" dirty="0"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3218" y="5541976"/>
            <a:ext cx="36385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700" dirty="0">
                <a:latin typeface="Symbol"/>
                <a:cs typeface="Symbol"/>
              </a:rPr>
              <a:t></a:t>
            </a:r>
            <a:endParaRPr sz="3700">
              <a:latin typeface="Symbol"/>
              <a:cs typeface="Symbol"/>
            </a:endParaRPr>
          </a:p>
          <a:p>
            <a:pPr marL="44450">
              <a:lnSpc>
                <a:spcPts val="1500"/>
              </a:lnSpc>
            </a:pPr>
            <a:r>
              <a:rPr sz="1400" i="1" spc="10" dirty="0">
                <a:latin typeface="Times New Roman"/>
                <a:cs typeface="Times New Roman"/>
              </a:rPr>
              <a:t>k</a:t>
            </a:r>
            <a:r>
              <a:rPr sz="1400" i="1" spc="-1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Symbol"/>
                <a:cs typeface="Symbol"/>
              </a:rPr>
              <a:t></a:t>
            </a:r>
            <a:r>
              <a:rPr sz="1400" i="1" spc="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0533" y="5186636"/>
            <a:ext cx="31877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75" i="1" spc="-127" baseline="19274" dirty="0">
                <a:latin typeface="Times New Roman"/>
                <a:cs typeface="Times New Roman"/>
              </a:rPr>
              <a:t>q</a:t>
            </a:r>
            <a:r>
              <a:rPr sz="2050" i="1" spc="5" dirty="0">
                <a:latin typeface="Times New Roman"/>
                <a:cs typeface="Times New Roman"/>
              </a:rPr>
              <a:t>ij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5790" y="5181615"/>
            <a:ext cx="19939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2895600"/>
            <a:ext cx="4038600" cy="90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627" y="2891027"/>
            <a:ext cx="4048125" cy="916305"/>
          </a:xfrm>
          <a:custGeom>
            <a:avLst/>
            <a:gdLst/>
            <a:ahLst/>
            <a:cxnLst/>
            <a:rect l="l" t="t" r="r" b="b"/>
            <a:pathLst>
              <a:path w="4048125" h="916304">
                <a:moveTo>
                  <a:pt x="0" y="915923"/>
                </a:moveTo>
                <a:lnTo>
                  <a:pt x="4047743" y="915923"/>
                </a:lnTo>
                <a:lnTo>
                  <a:pt x="4047743" y="0"/>
                </a:lnTo>
                <a:lnTo>
                  <a:pt x="0" y="0"/>
                </a:lnTo>
                <a:lnTo>
                  <a:pt x="0" y="915923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2971800"/>
            <a:ext cx="1981200" cy="316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7250" y="1077225"/>
            <a:ext cx="7563484" cy="162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48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Hig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dimensio</a:t>
            </a:r>
            <a:r>
              <a:rPr sz="2000" dirty="0">
                <a:latin typeface="Arial"/>
                <a:cs typeface="Arial"/>
              </a:rPr>
              <a:t>n: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nver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stances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oba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Gau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stribution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dimen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nver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stances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oba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proba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distributio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much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heav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aus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ian.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80"/>
              </a:lnSpc>
              <a:spcBef>
                <a:spcPts val="12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ude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stribution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9844" y="4114800"/>
            <a:ext cx="2695956" cy="2485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761" y="46489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1981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761" y="54109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5231" y="3499671"/>
            <a:ext cx="833374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indent="4392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V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deg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fre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do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7249795" indent="11874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Stan</a:t>
            </a:r>
            <a:r>
              <a:rPr sz="1600" spc="-15" dirty="0">
                <a:latin typeface="Arial"/>
                <a:cs typeface="Arial"/>
              </a:rPr>
              <a:t>dard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ormal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759" y="4897473"/>
            <a:ext cx="101981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0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-Di</a:t>
            </a:r>
            <a:r>
              <a:rPr sz="1600" spc="-5" dirty="0">
                <a:latin typeface="Arial"/>
                <a:cs typeface="Arial"/>
              </a:rPr>
              <a:t>s.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V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887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2090926"/>
            <a:ext cx="9066276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536" y="-201815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pc="-5" dirty="0"/>
              <a:t>Optimi</a:t>
            </a:r>
            <a:r>
              <a:rPr spc="-60" dirty="0"/>
              <a:t>z</a:t>
            </a:r>
            <a:r>
              <a:rPr spc="-35" dirty="0"/>
              <a:t>a</a:t>
            </a:r>
            <a:r>
              <a:rPr dirty="0"/>
              <a:t>tion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thod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70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tSNE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540" y="871601"/>
            <a:ext cx="177990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4130" algn="l"/>
              </a:tabLst>
            </a:pPr>
            <a:r>
              <a:rPr sz="2100" spc="-180" dirty="0">
                <a:latin typeface="Times New Roman"/>
                <a:cs typeface="Times New Roman"/>
              </a:rPr>
              <a:t>(</a:t>
            </a:r>
            <a:r>
              <a:rPr sz="2100" spc="-13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||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 </a:t>
            </a:r>
            <a:r>
              <a:rPr sz="2100" i="1" spc="-1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	</a:t>
            </a:r>
            <a:r>
              <a:rPr sz="2100" dirty="0">
                <a:latin typeface="Times New Roman"/>
                <a:cs typeface="Times New Roman"/>
              </a:rPr>
              <a:t>|</a:t>
            </a:r>
            <a:r>
              <a:rPr sz="2100" spc="-10" dirty="0">
                <a:latin typeface="Times New Roman"/>
                <a:cs typeface="Times New Roman"/>
              </a:rPr>
              <a:t>|</a:t>
            </a:r>
            <a:r>
              <a:rPr sz="1800" spc="7" baseline="43981" dirty="0">
                <a:latin typeface="Times New Roman"/>
                <a:cs typeface="Times New Roman"/>
              </a:rPr>
              <a:t>2</a:t>
            </a:r>
            <a:r>
              <a:rPr sz="1800" spc="-120" baseline="43981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)</a:t>
            </a:r>
            <a:r>
              <a:rPr sz="1800" spc="-15" baseline="43981" dirty="0">
                <a:latin typeface="Symbol"/>
                <a:cs typeface="Symbol"/>
              </a:rPr>
              <a:t></a:t>
            </a:r>
            <a:r>
              <a:rPr sz="1800" spc="7" baseline="43981" dirty="0">
                <a:latin typeface="Times New Roman"/>
                <a:cs typeface="Times New Roman"/>
              </a:rPr>
              <a:t>1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5058" y="1427052"/>
            <a:ext cx="17875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  <a:tabLst>
                <a:tab pos="846455" algn="l"/>
              </a:tabLst>
            </a:pPr>
            <a:r>
              <a:rPr sz="2100" spc="-180" dirty="0">
                <a:latin typeface="Times New Roman"/>
                <a:cs typeface="Times New Roman"/>
              </a:rPr>
              <a:t>(</a:t>
            </a:r>
            <a:r>
              <a:rPr sz="2100" spc="-14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||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	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 </a:t>
            </a:r>
            <a:r>
              <a:rPr sz="2100" i="1" spc="-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</a:t>
            </a:r>
            <a:r>
              <a:rPr sz="2100" spc="-10" dirty="0">
                <a:latin typeface="Times New Roman"/>
                <a:cs typeface="Times New Roman"/>
              </a:rPr>
              <a:t>|</a:t>
            </a:r>
            <a:r>
              <a:rPr sz="1800" spc="7" baseline="43981" dirty="0">
                <a:latin typeface="Times New Roman"/>
                <a:cs typeface="Times New Roman"/>
              </a:rPr>
              <a:t>2</a:t>
            </a:r>
            <a:r>
              <a:rPr sz="1800" spc="-120" baseline="43981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)</a:t>
            </a:r>
            <a:r>
              <a:rPr sz="1800" spc="-15" baseline="43981" dirty="0">
                <a:latin typeface="Symbol"/>
                <a:cs typeface="Symbol"/>
              </a:rPr>
              <a:t></a:t>
            </a:r>
            <a:r>
              <a:rPr sz="1800" spc="7" baseline="43981" dirty="0">
                <a:latin typeface="Times New Roman"/>
                <a:cs typeface="Times New Roman"/>
              </a:rPr>
              <a:t>1</a:t>
            </a:r>
            <a:endParaRPr sz="1800" baseline="43981">
              <a:latin typeface="Times New Roman"/>
              <a:cs typeface="Times New Roman"/>
            </a:endParaRPr>
          </a:p>
          <a:p>
            <a:pPr marL="693420">
              <a:lnSpc>
                <a:spcPts val="900"/>
              </a:lnSpc>
              <a:tabLst>
                <a:tab pos="1177925" algn="l"/>
              </a:tabLst>
            </a:pPr>
            <a:r>
              <a:rPr sz="1200" i="1" spc="5" dirty="0">
                <a:latin typeface="Times New Roman"/>
                <a:cs typeface="Times New Roman"/>
              </a:rPr>
              <a:t>k	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8682" y="1405456"/>
            <a:ext cx="31178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15"/>
              </a:lnSpc>
            </a:pPr>
            <a:r>
              <a:rPr sz="3150" dirty="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  <a:p>
            <a:pPr marL="39370">
              <a:lnSpc>
                <a:spcPts val="1275"/>
              </a:lnSpc>
            </a:pPr>
            <a:r>
              <a:rPr sz="1200" i="1" spc="5" dirty="0">
                <a:latin typeface="Times New Roman"/>
                <a:cs typeface="Times New Roman"/>
              </a:rPr>
              <a:t>k</a:t>
            </a:r>
            <a:r>
              <a:rPr sz="1200" i="1" spc="-14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Symbol"/>
                <a:cs typeface="Symbol"/>
              </a:rPr>
              <a:t>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4644" y="5559552"/>
            <a:ext cx="3200400" cy="509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0071" y="5554979"/>
            <a:ext cx="3209925" cy="518159"/>
          </a:xfrm>
          <a:custGeom>
            <a:avLst/>
            <a:gdLst/>
            <a:ahLst/>
            <a:cxnLst/>
            <a:rect l="l" t="t" r="r" b="b"/>
            <a:pathLst>
              <a:path w="3209925" h="518160">
                <a:moveTo>
                  <a:pt x="0" y="518159"/>
                </a:moveTo>
                <a:lnTo>
                  <a:pt x="3209543" y="518159"/>
                </a:lnTo>
                <a:lnTo>
                  <a:pt x="3209543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8936" y="766560"/>
            <a:ext cx="111760" cy="349250"/>
          </a:xfrm>
          <a:custGeom>
            <a:avLst/>
            <a:gdLst/>
            <a:ahLst/>
            <a:cxnLst/>
            <a:rect l="l" t="t" r="r" b="b"/>
            <a:pathLst>
              <a:path w="111760" h="349250">
                <a:moveTo>
                  <a:pt x="111568" y="0"/>
                </a:moveTo>
                <a:lnTo>
                  <a:pt x="0" y="349121"/>
                </a:lnTo>
              </a:path>
            </a:pathLst>
          </a:custGeom>
          <a:ln w="6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113" y="1320631"/>
            <a:ext cx="112395" cy="348615"/>
          </a:xfrm>
          <a:custGeom>
            <a:avLst/>
            <a:gdLst/>
            <a:ahLst/>
            <a:cxnLst/>
            <a:rect l="l" t="t" r="r" b="b"/>
            <a:pathLst>
              <a:path w="112395" h="348614">
                <a:moveTo>
                  <a:pt x="112025" y="0"/>
                </a:moveTo>
                <a:lnTo>
                  <a:pt x="0" y="348573"/>
                </a:lnTo>
              </a:path>
            </a:pathLst>
          </a:custGeom>
          <a:ln w="6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64306" y="1061860"/>
            <a:ext cx="217932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4235" algn="l"/>
                <a:tab pos="1348105" algn="l"/>
                <a:tab pos="2165985" algn="l"/>
              </a:tabLst>
            </a:pPr>
            <a:r>
              <a:rPr sz="1200" u="heavy" dirty="0">
                <a:latin typeface="Times New Roman"/>
                <a:cs typeface="Times New Roman"/>
              </a:rPr>
              <a:t> 	</a:t>
            </a:r>
            <a:r>
              <a:rPr sz="1200" i="1" u="heavy" dirty="0">
                <a:latin typeface="Times New Roman"/>
                <a:cs typeface="Times New Roman"/>
              </a:rPr>
              <a:t>i</a:t>
            </a:r>
            <a:r>
              <a:rPr sz="1200" u="heavy" dirty="0">
                <a:latin typeface="Times New Roman"/>
                <a:cs typeface="Times New Roman"/>
              </a:rPr>
              <a:t> 	</a:t>
            </a:r>
            <a:r>
              <a:rPr sz="1200" i="1" u="heavy" dirty="0">
                <a:latin typeface="Times New Roman"/>
                <a:cs typeface="Times New Roman"/>
              </a:rPr>
              <a:t>j</a:t>
            </a:r>
            <a:r>
              <a:rPr sz="1200" u="heavy" dirty="0"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3196" y="1104625"/>
            <a:ext cx="27368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i="1" spc="-120" baseline="18518" dirty="0">
                <a:latin typeface="Times New Roman"/>
                <a:cs typeface="Times New Roman"/>
              </a:rPr>
              <a:t>q</a:t>
            </a:r>
            <a:r>
              <a:rPr sz="1750" i="1" dirty="0">
                <a:latin typeface="Times New Roman"/>
                <a:cs typeface="Times New Roman"/>
              </a:rPr>
              <a:t>ij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2348" y="1100375"/>
            <a:ext cx="17272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1601" y="728892"/>
            <a:ext cx="140398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4890" algn="l"/>
              </a:tabLst>
            </a:pPr>
            <a:r>
              <a:rPr sz="1650" spc="-65" dirty="0">
                <a:latin typeface="Symbol"/>
                <a:cs typeface="Symbol"/>
              </a:rPr>
              <a:t></a:t>
            </a:r>
            <a:r>
              <a:rPr sz="1650" spc="-5" dirty="0">
                <a:latin typeface="Times New Roman"/>
                <a:cs typeface="Times New Roman"/>
              </a:rPr>
              <a:t>|</a:t>
            </a:r>
            <a:r>
              <a:rPr sz="1650" spc="50" dirty="0">
                <a:latin typeface="Times New Roman"/>
                <a:cs typeface="Times New Roman"/>
              </a:rPr>
              <a:t>|</a:t>
            </a:r>
            <a:r>
              <a:rPr sz="1650" i="1" spc="-70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i</a:t>
            </a:r>
            <a:r>
              <a:rPr sz="2250" i="1" spc="-165" baseline="-14814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Symbol"/>
                <a:cs typeface="Symbol"/>
              </a:rPr>
              <a:t></a:t>
            </a: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i="1" spc="-120" dirty="0">
                <a:latin typeface="Times New Roman"/>
                <a:cs typeface="Times New Roman"/>
              </a:rPr>
              <a:t> </a:t>
            </a:r>
            <a:r>
              <a:rPr sz="2250" i="1" baseline="-14814" dirty="0">
                <a:latin typeface="Times New Roman"/>
                <a:cs typeface="Times New Roman"/>
              </a:rPr>
              <a:t>j</a:t>
            </a:r>
            <a:r>
              <a:rPr sz="2250" i="1" spc="-270" baseline="-148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|</a:t>
            </a:r>
            <a:r>
              <a:rPr sz="1500" spc="-15" dirty="0">
                <a:latin typeface="Times New Roman"/>
                <a:cs typeface="Times New Roman"/>
              </a:rPr>
              <a:t>|</a:t>
            </a:r>
            <a:r>
              <a:rPr sz="2250" baseline="27777" dirty="0">
                <a:latin typeface="Times New Roman"/>
                <a:cs typeface="Times New Roman"/>
              </a:rPr>
              <a:t>2	</a:t>
            </a:r>
            <a:r>
              <a:rPr sz="1650" spc="-80" dirty="0">
                <a:latin typeface="Times New Roman"/>
                <a:cs typeface="Times New Roman"/>
              </a:rPr>
              <a:t>2</a:t>
            </a:r>
            <a:r>
              <a:rPr sz="1750" i="1" spc="-55" dirty="0">
                <a:latin typeface="Symbol"/>
                <a:cs typeface="Symbol"/>
              </a:rPr>
              <a:t></a:t>
            </a:r>
            <a:r>
              <a:rPr sz="1750" i="1" spc="-155" dirty="0">
                <a:latin typeface="Times New Roman"/>
                <a:cs typeface="Times New Roman"/>
              </a:rPr>
              <a:t> </a:t>
            </a:r>
            <a:r>
              <a:rPr sz="2475" spc="7" baseline="25252" dirty="0">
                <a:latin typeface="Times New Roman"/>
                <a:cs typeface="Times New Roman"/>
              </a:rPr>
              <a:t>2</a:t>
            </a:r>
            <a:endParaRPr sz="2475" baseline="2525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1262" y="1299453"/>
            <a:ext cx="1212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0748" y="1364048"/>
            <a:ext cx="12585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350" algn="l"/>
              </a:tabLst>
            </a:pPr>
            <a:r>
              <a:rPr sz="1650" spc="-65" dirty="0">
                <a:latin typeface="Symbol"/>
                <a:cs typeface="Symbol"/>
              </a:rPr>
              <a:t></a:t>
            </a:r>
            <a:r>
              <a:rPr sz="1650" spc="-5" dirty="0">
                <a:latin typeface="Times New Roman"/>
                <a:cs typeface="Times New Roman"/>
              </a:rPr>
              <a:t>|</a:t>
            </a:r>
            <a:r>
              <a:rPr sz="1650" spc="50" dirty="0">
                <a:latin typeface="Times New Roman"/>
                <a:cs typeface="Times New Roman"/>
              </a:rPr>
              <a:t>|</a:t>
            </a:r>
            <a:r>
              <a:rPr sz="1650" i="1" spc="-25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k</a:t>
            </a:r>
            <a:r>
              <a:rPr sz="2250" i="1" spc="-60" baseline="-14814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Symbol"/>
                <a:cs typeface="Symbol"/>
              </a:rPr>
              <a:t></a:t>
            </a:r>
            <a:r>
              <a:rPr sz="1500" i="1" spc="-60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l</a:t>
            </a:r>
            <a:r>
              <a:rPr sz="2250" i="1" spc="-240" baseline="-148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||	</a:t>
            </a:r>
            <a:r>
              <a:rPr sz="1650" spc="-85" dirty="0">
                <a:latin typeface="Times New Roman"/>
                <a:cs typeface="Times New Roman"/>
              </a:rPr>
              <a:t>2</a:t>
            </a:r>
            <a:r>
              <a:rPr sz="1750" i="1" spc="-55" dirty="0">
                <a:latin typeface="Symbol"/>
                <a:cs typeface="Symbol"/>
              </a:rPr>
              <a:t>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0619" y="1282437"/>
            <a:ext cx="13144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9685" y="1286462"/>
            <a:ext cx="107314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Times New Roman"/>
                <a:cs typeface="Times New Roman"/>
              </a:rPr>
              <a:t>ij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1365" y="1479298"/>
            <a:ext cx="56959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3490"/>
              </a:lnSpc>
              <a:tabLst>
                <a:tab pos="443230" algn="l"/>
              </a:tabLst>
            </a:pPr>
            <a:r>
              <a:rPr sz="4500" baseline="-8333" dirty="0">
                <a:latin typeface="Symbol"/>
                <a:cs typeface="Symbol"/>
              </a:rPr>
              <a:t></a:t>
            </a:r>
            <a:r>
              <a:rPr sz="4500" baseline="-8333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sz="1650" i="1" spc="5" dirty="0">
                <a:latin typeface="Times New Roman"/>
                <a:cs typeface="Times New Roman"/>
              </a:rPr>
              <a:t>k</a:t>
            </a:r>
            <a:r>
              <a:rPr sz="1650" i="1" spc="-26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</a:t>
            </a:r>
            <a:r>
              <a:rPr sz="1650" i="1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2547" y="975628"/>
            <a:ext cx="235648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4480" algn="l"/>
                <a:tab pos="512445" algn="l"/>
                <a:tab pos="2343150" algn="l"/>
              </a:tabLst>
            </a:pPr>
            <a:r>
              <a:rPr sz="3000" baseline="-34722" dirty="0">
                <a:latin typeface="Symbol"/>
                <a:cs typeface="Symbol"/>
              </a:rPr>
              <a:t></a:t>
            </a:r>
            <a:r>
              <a:rPr sz="3000" baseline="-34722" dirty="0">
                <a:latin typeface="Times New Roman"/>
                <a:cs typeface="Times New Roman"/>
              </a:rPr>
              <a:t>	</a:t>
            </a:r>
            <a:r>
              <a:rPr sz="2000" u="sng" dirty="0">
                <a:latin typeface="Times New Roman"/>
                <a:cs typeface="Times New Roman"/>
              </a:rPr>
              <a:t> 	</a:t>
            </a:r>
            <a:r>
              <a:rPr sz="2000" i="1" u="sng" dirty="0">
                <a:latin typeface="Times New Roman"/>
                <a:cs typeface="Times New Roman"/>
              </a:rPr>
              <a:t>e</a:t>
            </a:r>
            <a:r>
              <a:rPr sz="2000" u="sng" dirty="0"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8501" y="1135363"/>
            <a:ext cx="153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9650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636" y="1491996"/>
            <a:ext cx="4910328" cy="3944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9214" y="530092"/>
            <a:ext cx="29914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latin typeface="Calibri Light"/>
                <a:cs typeface="Calibri Light"/>
              </a:rPr>
              <a:t>60</a:t>
            </a:r>
            <a:r>
              <a:rPr sz="3200" b="0" spc="-15" dirty="0">
                <a:latin typeface="Calibri Light"/>
                <a:cs typeface="Calibri Light"/>
              </a:rPr>
              <a:t>0</a:t>
            </a:r>
            <a:r>
              <a:rPr sz="3200" b="0" dirty="0">
                <a:latin typeface="Calibri Light"/>
                <a:cs typeface="Calibri Light"/>
              </a:rPr>
              <a:t>0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MNI</a:t>
            </a:r>
            <a:r>
              <a:rPr sz="3200" b="0" spc="-15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digits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5531" y="689282"/>
            <a:ext cx="2925211" cy="2250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4688" y="2967868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9113" y="0"/>
                </a:moveTo>
                <a:lnTo>
                  <a:pt x="6797" y="0"/>
                </a:lnTo>
                <a:lnTo>
                  <a:pt x="3444" y="1158"/>
                </a:lnTo>
                <a:lnTo>
                  <a:pt x="2285" y="3383"/>
                </a:lnTo>
                <a:lnTo>
                  <a:pt x="0" y="5669"/>
                </a:lnTo>
                <a:lnTo>
                  <a:pt x="0" y="9113"/>
                </a:lnTo>
                <a:lnTo>
                  <a:pt x="1158" y="12466"/>
                </a:lnTo>
                <a:lnTo>
                  <a:pt x="2285" y="14752"/>
                </a:lnTo>
                <a:lnTo>
                  <a:pt x="9113" y="17038"/>
                </a:lnTo>
                <a:lnTo>
                  <a:pt x="12496" y="15910"/>
                </a:lnTo>
                <a:lnTo>
                  <a:pt x="14782" y="14752"/>
                </a:lnTo>
                <a:lnTo>
                  <a:pt x="15910" y="12466"/>
                </a:lnTo>
                <a:lnTo>
                  <a:pt x="17099" y="9113"/>
                </a:lnTo>
                <a:lnTo>
                  <a:pt x="14782" y="2285"/>
                </a:lnTo>
                <a:lnTo>
                  <a:pt x="12496" y="1158"/>
                </a:lnTo>
                <a:lnTo>
                  <a:pt x="911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4682" y="296789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6826" y="0"/>
                </a:moveTo>
                <a:lnTo>
                  <a:pt x="9142" y="0"/>
                </a:lnTo>
                <a:lnTo>
                  <a:pt x="12494" y="1127"/>
                </a:lnTo>
                <a:lnTo>
                  <a:pt x="14780" y="2286"/>
                </a:lnTo>
                <a:lnTo>
                  <a:pt x="17096" y="9084"/>
                </a:lnTo>
                <a:lnTo>
                  <a:pt x="15938" y="12437"/>
                </a:lnTo>
                <a:lnTo>
                  <a:pt x="14780" y="14724"/>
                </a:lnTo>
                <a:lnTo>
                  <a:pt x="12494" y="15882"/>
                </a:lnTo>
                <a:lnTo>
                  <a:pt x="9142" y="17010"/>
                </a:lnTo>
                <a:lnTo>
                  <a:pt x="2285" y="14724"/>
                </a:lnTo>
                <a:lnTo>
                  <a:pt x="1158" y="12437"/>
                </a:lnTo>
                <a:lnTo>
                  <a:pt x="0" y="9084"/>
                </a:lnTo>
                <a:lnTo>
                  <a:pt x="0" y="5639"/>
                </a:lnTo>
                <a:lnTo>
                  <a:pt x="2285" y="3353"/>
                </a:lnTo>
                <a:lnTo>
                  <a:pt x="3443" y="1127"/>
                </a:lnTo>
                <a:lnTo>
                  <a:pt x="6826" y="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9066" y="297542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0"/>
                </a:moveTo>
                <a:lnTo>
                  <a:pt x="0" y="3353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7878" y="29787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88" y="0"/>
                </a:moveTo>
                <a:lnTo>
                  <a:pt x="0" y="2286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5592" y="298106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285" y="0"/>
                </a:moveTo>
                <a:lnTo>
                  <a:pt x="0" y="115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2240" y="2982222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52" y="0"/>
                </a:moveTo>
                <a:lnTo>
                  <a:pt x="0" y="11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5413" y="2981064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826" y="2286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4285" y="29787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2286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3127" y="297542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3353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3127" y="2969663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286"/>
                </a:moveTo>
                <a:lnTo>
                  <a:pt x="2285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5413" y="296743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225"/>
                </a:moveTo>
                <a:lnTo>
                  <a:pt x="1158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6571" y="296630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127"/>
                </a:moveTo>
                <a:lnTo>
                  <a:pt x="3352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2240" y="296630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0"/>
                </a:moveTo>
                <a:lnTo>
                  <a:pt x="3352" y="11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5592" y="296743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2285" y="115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7878" y="2968596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0" y="0"/>
                </a:moveTo>
                <a:lnTo>
                  <a:pt x="2346" y="682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77251" y="2985973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7955" y="0"/>
                </a:moveTo>
                <a:lnTo>
                  <a:pt x="4602" y="1158"/>
                </a:lnTo>
                <a:lnTo>
                  <a:pt x="2316" y="3474"/>
                </a:lnTo>
                <a:lnTo>
                  <a:pt x="1158" y="5760"/>
                </a:lnTo>
                <a:lnTo>
                  <a:pt x="0" y="9113"/>
                </a:lnTo>
                <a:lnTo>
                  <a:pt x="1158" y="12557"/>
                </a:lnTo>
                <a:lnTo>
                  <a:pt x="2316" y="14782"/>
                </a:lnTo>
                <a:lnTo>
                  <a:pt x="4602" y="15910"/>
                </a:lnTo>
                <a:lnTo>
                  <a:pt x="7955" y="17068"/>
                </a:lnTo>
                <a:lnTo>
                  <a:pt x="14782" y="14782"/>
                </a:lnTo>
                <a:lnTo>
                  <a:pt x="15910" y="12557"/>
                </a:lnTo>
                <a:lnTo>
                  <a:pt x="17068" y="9113"/>
                </a:lnTo>
                <a:lnTo>
                  <a:pt x="15910" y="5760"/>
                </a:lnTo>
                <a:lnTo>
                  <a:pt x="14782" y="3474"/>
                </a:lnTo>
                <a:lnTo>
                  <a:pt x="11399" y="1158"/>
                </a:lnTo>
                <a:lnTo>
                  <a:pt x="7955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77250" y="2985972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7954" y="0"/>
                </a:moveTo>
                <a:lnTo>
                  <a:pt x="11428" y="1158"/>
                </a:lnTo>
                <a:lnTo>
                  <a:pt x="14780" y="3475"/>
                </a:lnTo>
                <a:lnTo>
                  <a:pt x="15938" y="5761"/>
                </a:lnTo>
                <a:lnTo>
                  <a:pt x="17066" y="9114"/>
                </a:lnTo>
                <a:lnTo>
                  <a:pt x="15938" y="12559"/>
                </a:lnTo>
                <a:lnTo>
                  <a:pt x="14780" y="14785"/>
                </a:lnTo>
                <a:lnTo>
                  <a:pt x="7954" y="17071"/>
                </a:lnTo>
                <a:lnTo>
                  <a:pt x="4601" y="15912"/>
                </a:lnTo>
                <a:lnTo>
                  <a:pt x="2316" y="14785"/>
                </a:lnTo>
                <a:lnTo>
                  <a:pt x="1158" y="12559"/>
                </a:lnTo>
                <a:lnTo>
                  <a:pt x="0" y="9114"/>
                </a:lnTo>
                <a:lnTo>
                  <a:pt x="1158" y="5761"/>
                </a:lnTo>
                <a:lnTo>
                  <a:pt x="2316" y="3475"/>
                </a:lnTo>
                <a:lnTo>
                  <a:pt x="4601" y="1158"/>
                </a:lnTo>
                <a:lnTo>
                  <a:pt x="7954" y="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91603" y="299353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0"/>
                </a:moveTo>
                <a:lnTo>
                  <a:pt x="0" y="344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0476" y="29969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0"/>
                </a:moveTo>
                <a:lnTo>
                  <a:pt x="0" y="219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3649" y="299917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826" y="0"/>
                </a:moveTo>
                <a:lnTo>
                  <a:pt x="0" y="231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0267" y="300033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2" y="11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77981" y="299917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285" y="11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76853" y="29969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21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75665" y="299353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88" y="344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5665" y="299014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383"/>
                </a:moveTo>
                <a:lnTo>
                  <a:pt x="118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76853" y="2987862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286"/>
                </a:moveTo>
                <a:lnTo>
                  <a:pt x="1127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77981" y="298557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286"/>
                </a:moveTo>
                <a:lnTo>
                  <a:pt x="2285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0267" y="298441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158"/>
                </a:moveTo>
                <a:lnTo>
                  <a:pt x="3382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3649" y="298441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0"/>
                </a:moveTo>
                <a:lnTo>
                  <a:pt x="3443" y="115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7093" y="2985576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0"/>
                </a:moveTo>
                <a:lnTo>
                  <a:pt x="3382" y="228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90476" y="2987862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0"/>
                </a:moveTo>
                <a:lnTo>
                  <a:pt x="1127" y="228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91603" y="299014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0"/>
                </a:moveTo>
                <a:lnTo>
                  <a:pt x="1158" y="3383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1772" y="2907822"/>
            <a:ext cx="3703320" cy="3834765"/>
          </a:xfrm>
          <a:custGeom>
            <a:avLst/>
            <a:gdLst/>
            <a:ahLst/>
            <a:cxnLst/>
            <a:rect l="l" t="t" r="r" b="b"/>
            <a:pathLst>
              <a:path w="3703320" h="3834765">
                <a:moveTo>
                  <a:pt x="0" y="3834353"/>
                </a:moveTo>
                <a:lnTo>
                  <a:pt x="3703167" y="3834353"/>
                </a:lnTo>
                <a:lnTo>
                  <a:pt x="3703167" y="0"/>
                </a:lnTo>
                <a:lnTo>
                  <a:pt x="0" y="0"/>
                </a:lnTo>
                <a:lnTo>
                  <a:pt x="0" y="3834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6081" y="3761756"/>
            <a:ext cx="2441577" cy="24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23124" y="602949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533" y="0"/>
                </a:moveTo>
                <a:lnTo>
                  <a:pt x="7680" y="1450"/>
                </a:lnTo>
                <a:lnTo>
                  <a:pt x="3779" y="2855"/>
                </a:lnTo>
                <a:lnTo>
                  <a:pt x="1981" y="5748"/>
                </a:lnTo>
                <a:lnTo>
                  <a:pt x="0" y="9927"/>
                </a:lnTo>
                <a:lnTo>
                  <a:pt x="1981" y="14228"/>
                </a:lnTo>
                <a:lnTo>
                  <a:pt x="3779" y="17013"/>
                </a:lnTo>
                <a:lnTo>
                  <a:pt x="7680" y="18419"/>
                </a:lnTo>
                <a:lnTo>
                  <a:pt x="13533" y="19857"/>
                </a:lnTo>
                <a:lnTo>
                  <a:pt x="25115" y="17013"/>
                </a:lnTo>
                <a:lnTo>
                  <a:pt x="27005" y="14228"/>
                </a:lnTo>
                <a:lnTo>
                  <a:pt x="28834" y="9927"/>
                </a:lnTo>
                <a:lnTo>
                  <a:pt x="27005" y="5748"/>
                </a:lnTo>
                <a:lnTo>
                  <a:pt x="25115" y="2855"/>
                </a:lnTo>
                <a:lnTo>
                  <a:pt x="1353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3135" y="602949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1969" y="5749"/>
                </a:lnTo>
                <a:lnTo>
                  <a:pt x="3762" y="2857"/>
                </a:lnTo>
                <a:lnTo>
                  <a:pt x="7666" y="1452"/>
                </a:lnTo>
                <a:lnTo>
                  <a:pt x="13539" y="0"/>
                </a:lnTo>
                <a:lnTo>
                  <a:pt x="25108" y="2857"/>
                </a:lnTo>
                <a:lnTo>
                  <a:pt x="27007" y="5749"/>
                </a:lnTo>
                <a:lnTo>
                  <a:pt x="28836" y="9930"/>
                </a:lnTo>
                <a:lnTo>
                  <a:pt x="27007" y="14227"/>
                </a:lnTo>
                <a:lnTo>
                  <a:pt x="25108" y="17013"/>
                </a:lnTo>
                <a:lnTo>
                  <a:pt x="13539" y="19858"/>
                </a:lnTo>
                <a:lnTo>
                  <a:pt x="7666" y="18419"/>
                </a:lnTo>
                <a:lnTo>
                  <a:pt x="3762" y="17013"/>
                </a:lnTo>
                <a:lnTo>
                  <a:pt x="1969" y="14227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2091" y="537107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10" h="20320">
                <a:moveTo>
                  <a:pt x="15453" y="0"/>
                </a:moveTo>
                <a:lnTo>
                  <a:pt x="3901" y="2859"/>
                </a:lnTo>
                <a:lnTo>
                  <a:pt x="1981" y="5632"/>
                </a:lnTo>
                <a:lnTo>
                  <a:pt x="0" y="9930"/>
                </a:lnTo>
                <a:lnTo>
                  <a:pt x="1981" y="14109"/>
                </a:lnTo>
                <a:lnTo>
                  <a:pt x="3901" y="17001"/>
                </a:lnTo>
                <a:lnTo>
                  <a:pt x="15453" y="19860"/>
                </a:lnTo>
                <a:lnTo>
                  <a:pt x="21214" y="18419"/>
                </a:lnTo>
                <a:lnTo>
                  <a:pt x="25115" y="17001"/>
                </a:lnTo>
                <a:lnTo>
                  <a:pt x="27035" y="14109"/>
                </a:lnTo>
                <a:lnTo>
                  <a:pt x="29016" y="9930"/>
                </a:lnTo>
                <a:lnTo>
                  <a:pt x="27035" y="5632"/>
                </a:lnTo>
                <a:lnTo>
                  <a:pt x="25115" y="2859"/>
                </a:lnTo>
                <a:lnTo>
                  <a:pt x="21214" y="1453"/>
                </a:lnTo>
                <a:lnTo>
                  <a:pt x="1545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2125" y="537107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10" h="20320">
                <a:moveTo>
                  <a:pt x="0" y="9930"/>
                </a:moveTo>
                <a:lnTo>
                  <a:pt x="1934" y="5630"/>
                </a:lnTo>
                <a:lnTo>
                  <a:pt x="3868" y="2857"/>
                </a:lnTo>
                <a:lnTo>
                  <a:pt x="15438" y="0"/>
                </a:lnTo>
                <a:lnTo>
                  <a:pt x="21205" y="1452"/>
                </a:lnTo>
                <a:lnTo>
                  <a:pt x="25073" y="2857"/>
                </a:lnTo>
                <a:lnTo>
                  <a:pt x="27007" y="5630"/>
                </a:lnTo>
                <a:lnTo>
                  <a:pt x="28977" y="9930"/>
                </a:lnTo>
                <a:lnTo>
                  <a:pt x="27007" y="14109"/>
                </a:lnTo>
                <a:lnTo>
                  <a:pt x="25073" y="17003"/>
                </a:lnTo>
                <a:lnTo>
                  <a:pt x="21205" y="18419"/>
                </a:lnTo>
                <a:lnTo>
                  <a:pt x="15438" y="19858"/>
                </a:lnTo>
                <a:lnTo>
                  <a:pt x="3868" y="17003"/>
                </a:lnTo>
                <a:lnTo>
                  <a:pt x="193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34001" y="603144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69" y="2857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571" y="6034302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891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47505" y="603719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793" y="4181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47505" y="604137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0"/>
                </a:moveTo>
                <a:lnTo>
                  <a:pt x="0" y="431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45571" y="60456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772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34001" y="6048458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0"/>
                </a:moveTo>
                <a:lnTo>
                  <a:pt x="0" y="2845"/>
                </a:lnTo>
              </a:path>
            </a:pathLst>
          </a:custGeom>
          <a:ln w="371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28129" y="604986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439"/>
                </a:moveTo>
                <a:lnTo>
                  <a:pt x="0" y="0"/>
                </a:lnTo>
              </a:path>
            </a:pathLst>
          </a:custGeom>
          <a:ln w="371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24260" y="604845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05"/>
                </a:moveTo>
                <a:lnTo>
                  <a:pt x="0" y="0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22432" y="604568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772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20462" y="6041375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310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20462" y="603719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181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22432" y="603430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91"/>
                </a:moveTo>
                <a:lnTo>
                  <a:pt x="1828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24260" y="60328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868" y="0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28129" y="603144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52"/>
                </a:moveTo>
                <a:lnTo>
                  <a:pt x="5872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94891" y="537302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52"/>
                </a:lnTo>
              </a:path>
            </a:pathLst>
          </a:custGeom>
          <a:ln w="3713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00658" y="53744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868" y="1405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04526" y="537588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34" y="2772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06461" y="537866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06461" y="53829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04526" y="538718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34" y="0"/>
                </a:moveTo>
                <a:lnTo>
                  <a:pt x="0" y="2855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00658" y="53900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0"/>
                </a:moveTo>
                <a:lnTo>
                  <a:pt x="0" y="1405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94891" y="539144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41"/>
                </a:lnTo>
              </a:path>
            </a:pathLst>
          </a:custGeom>
          <a:ln w="3714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83392" y="539004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499" y="2847"/>
                </a:moveTo>
                <a:lnTo>
                  <a:pt x="0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81422" y="538718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55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79453" y="53829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79453" y="537866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9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81422" y="537588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72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83392" y="537302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57"/>
                </a:moveTo>
                <a:lnTo>
                  <a:pt x="11499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48396" y="60323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83" y="0"/>
                </a:moveTo>
                <a:lnTo>
                  <a:pt x="9601" y="1441"/>
                </a:lnTo>
                <a:lnTo>
                  <a:pt x="5821" y="2892"/>
                </a:lnTo>
                <a:lnTo>
                  <a:pt x="1920" y="5632"/>
                </a:lnTo>
                <a:lnTo>
                  <a:pt x="0" y="9930"/>
                </a:lnTo>
                <a:lnTo>
                  <a:pt x="1920" y="14157"/>
                </a:lnTo>
                <a:lnTo>
                  <a:pt x="5821" y="18455"/>
                </a:lnTo>
                <a:lnTo>
                  <a:pt x="9601" y="19860"/>
                </a:lnTo>
                <a:lnTo>
                  <a:pt x="15483" y="21192"/>
                </a:lnTo>
                <a:lnTo>
                  <a:pt x="21275" y="19860"/>
                </a:lnTo>
                <a:lnTo>
                  <a:pt x="25054" y="18455"/>
                </a:lnTo>
                <a:lnTo>
                  <a:pt x="28955" y="9930"/>
                </a:lnTo>
                <a:lnTo>
                  <a:pt x="26974" y="5632"/>
                </a:lnTo>
                <a:lnTo>
                  <a:pt x="25054" y="2892"/>
                </a:lnTo>
                <a:lnTo>
                  <a:pt x="21275" y="1441"/>
                </a:lnTo>
                <a:lnTo>
                  <a:pt x="1548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48405" y="603235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28"/>
                </a:moveTo>
                <a:lnTo>
                  <a:pt x="1934" y="5630"/>
                </a:lnTo>
                <a:lnTo>
                  <a:pt x="5802" y="2891"/>
                </a:lnTo>
                <a:lnTo>
                  <a:pt x="9600" y="1439"/>
                </a:lnTo>
                <a:lnTo>
                  <a:pt x="15473" y="0"/>
                </a:lnTo>
                <a:lnTo>
                  <a:pt x="21275" y="1439"/>
                </a:lnTo>
                <a:lnTo>
                  <a:pt x="25073" y="2891"/>
                </a:lnTo>
                <a:lnTo>
                  <a:pt x="26972" y="5630"/>
                </a:lnTo>
                <a:lnTo>
                  <a:pt x="28941" y="9928"/>
                </a:lnTo>
                <a:lnTo>
                  <a:pt x="25073" y="18452"/>
                </a:lnTo>
                <a:lnTo>
                  <a:pt x="21275" y="19858"/>
                </a:lnTo>
                <a:lnTo>
                  <a:pt x="15473" y="21192"/>
                </a:lnTo>
                <a:lnTo>
                  <a:pt x="9600" y="19858"/>
                </a:lnTo>
                <a:lnTo>
                  <a:pt x="5802" y="18452"/>
                </a:lnTo>
                <a:lnTo>
                  <a:pt x="1934" y="14155"/>
                </a:lnTo>
                <a:lnTo>
                  <a:pt x="0" y="9928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59050" y="3070098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19">
                <a:moveTo>
                  <a:pt x="13533" y="0"/>
                </a:moveTo>
                <a:lnTo>
                  <a:pt x="7772" y="1402"/>
                </a:lnTo>
                <a:lnTo>
                  <a:pt x="3901" y="2834"/>
                </a:lnTo>
                <a:lnTo>
                  <a:pt x="1981" y="5699"/>
                </a:lnTo>
                <a:lnTo>
                  <a:pt x="0" y="9905"/>
                </a:lnTo>
                <a:lnTo>
                  <a:pt x="1981" y="14173"/>
                </a:lnTo>
                <a:lnTo>
                  <a:pt x="3901" y="16946"/>
                </a:lnTo>
                <a:lnTo>
                  <a:pt x="7772" y="18409"/>
                </a:lnTo>
                <a:lnTo>
                  <a:pt x="13533" y="19842"/>
                </a:lnTo>
                <a:lnTo>
                  <a:pt x="25054" y="16946"/>
                </a:lnTo>
                <a:lnTo>
                  <a:pt x="27035" y="14173"/>
                </a:lnTo>
                <a:lnTo>
                  <a:pt x="29016" y="9905"/>
                </a:lnTo>
                <a:lnTo>
                  <a:pt x="27035" y="5699"/>
                </a:lnTo>
                <a:lnTo>
                  <a:pt x="25054" y="2834"/>
                </a:lnTo>
                <a:lnTo>
                  <a:pt x="1353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59083" y="307008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19">
                <a:moveTo>
                  <a:pt x="0" y="9930"/>
                </a:moveTo>
                <a:lnTo>
                  <a:pt x="1969" y="5700"/>
                </a:lnTo>
                <a:lnTo>
                  <a:pt x="3868" y="2837"/>
                </a:lnTo>
                <a:lnTo>
                  <a:pt x="7771" y="1392"/>
                </a:lnTo>
                <a:lnTo>
                  <a:pt x="13539" y="0"/>
                </a:lnTo>
                <a:lnTo>
                  <a:pt x="25038" y="2837"/>
                </a:lnTo>
                <a:lnTo>
                  <a:pt x="27007" y="5700"/>
                </a:lnTo>
                <a:lnTo>
                  <a:pt x="28977" y="9930"/>
                </a:lnTo>
                <a:lnTo>
                  <a:pt x="27007" y="14186"/>
                </a:lnTo>
                <a:lnTo>
                  <a:pt x="25038" y="16972"/>
                </a:lnTo>
                <a:lnTo>
                  <a:pt x="13539" y="19861"/>
                </a:lnTo>
                <a:lnTo>
                  <a:pt x="7771" y="18416"/>
                </a:lnTo>
                <a:lnTo>
                  <a:pt x="3868" y="16972"/>
                </a:lnTo>
                <a:lnTo>
                  <a:pt x="1969" y="1418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5022" y="366912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472" y="0"/>
                </a:moveTo>
                <a:lnTo>
                  <a:pt x="7680" y="1310"/>
                </a:lnTo>
                <a:lnTo>
                  <a:pt x="3779" y="2773"/>
                </a:lnTo>
                <a:lnTo>
                  <a:pt x="1798" y="5608"/>
                </a:lnTo>
                <a:lnTo>
                  <a:pt x="0" y="9845"/>
                </a:lnTo>
                <a:lnTo>
                  <a:pt x="3779" y="18318"/>
                </a:lnTo>
                <a:lnTo>
                  <a:pt x="7680" y="19720"/>
                </a:lnTo>
                <a:lnTo>
                  <a:pt x="13472" y="21183"/>
                </a:lnTo>
                <a:lnTo>
                  <a:pt x="25054" y="18318"/>
                </a:lnTo>
                <a:lnTo>
                  <a:pt x="28834" y="9845"/>
                </a:lnTo>
                <a:lnTo>
                  <a:pt x="26852" y="5608"/>
                </a:lnTo>
                <a:lnTo>
                  <a:pt x="25054" y="2773"/>
                </a:lnTo>
                <a:lnTo>
                  <a:pt x="13472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5027" y="366912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853"/>
                </a:moveTo>
                <a:lnTo>
                  <a:pt x="1793" y="5623"/>
                </a:lnTo>
                <a:lnTo>
                  <a:pt x="3797" y="2759"/>
                </a:lnTo>
                <a:lnTo>
                  <a:pt x="7666" y="1315"/>
                </a:lnTo>
                <a:lnTo>
                  <a:pt x="13468" y="0"/>
                </a:lnTo>
                <a:lnTo>
                  <a:pt x="25038" y="2759"/>
                </a:lnTo>
                <a:lnTo>
                  <a:pt x="26867" y="5623"/>
                </a:lnTo>
                <a:lnTo>
                  <a:pt x="28836" y="9853"/>
                </a:lnTo>
                <a:lnTo>
                  <a:pt x="25038" y="18339"/>
                </a:lnTo>
                <a:lnTo>
                  <a:pt x="13468" y="21176"/>
                </a:lnTo>
                <a:lnTo>
                  <a:pt x="7666" y="19732"/>
                </a:lnTo>
                <a:lnTo>
                  <a:pt x="3797" y="18339"/>
                </a:lnTo>
                <a:lnTo>
                  <a:pt x="0" y="9853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91629" y="3761140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680" y="1402"/>
                </a:lnTo>
                <a:lnTo>
                  <a:pt x="3779" y="2865"/>
                </a:lnTo>
                <a:lnTo>
                  <a:pt x="1981" y="5638"/>
                </a:lnTo>
                <a:lnTo>
                  <a:pt x="0" y="9936"/>
                </a:lnTo>
                <a:lnTo>
                  <a:pt x="1981" y="14112"/>
                </a:lnTo>
                <a:lnTo>
                  <a:pt x="3779" y="16977"/>
                </a:lnTo>
                <a:lnTo>
                  <a:pt x="7680" y="19811"/>
                </a:lnTo>
                <a:lnTo>
                  <a:pt x="13533" y="21183"/>
                </a:lnTo>
                <a:lnTo>
                  <a:pt x="19232" y="19811"/>
                </a:lnTo>
                <a:lnTo>
                  <a:pt x="23134" y="16977"/>
                </a:lnTo>
                <a:lnTo>
                  <a:pt x="25115" y="14112"/>
                </a:lnTo>
                <a:lnTo>
                  <a:pt x="27035" y="9936"/>
                </a:lnTo>
                <a:lnTo>
                  <a:pt x="25115" y="5638"/>
                </a:lnTo>
                <a:lnTo>
                  <a:pt x="23134" y="2865"/>
                </a:lnTo>
                <a:lnTo>
                  <a:pt x="19232" y="1402"/>
                </a:lnTo>
                <a:lnTo>
                  <a:pt x="1353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91635" y="3761127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930"/>
                </a:moveTo>
                <a:lnTo>
                  <a:pt x="1969" y="5648"/>
                </a:lnTo>
                <a:lnTo>
                  <a:pt x="3797" y="2863"/>
                </a:lnTo>
                <a:lnTo>
                  <a:pt x="7666" y="1418"/>
                </a:lnTo>
                <a:lnTo>
                  <a:pt x="13539" y="0"/>
                </a:lnTo>
                <a:lnTo>
                  <a:pt x="19235" y="1418"/>
                </a:lnTo>
                <a:lnTo>
                  <a:pt x="23139" y="2863"/>
                </a:lnTo>
                <a:lnTo>
                  <a:pt x="25108" y="5648"/>
                </a:lnTo>
                <a:lnTo>
                  <a:pt x="27042" y="9930"/>
                </a:lnTo>
                <a:lnTo>
                  <a:pt x="25108" y="14134"/>
                </a:lnTo>
                <a:lnTo>
                  <a:pt x="23139" y="16998"/>
                </a:lnTo>
                <a:lnTo>
                  <a:pt x="19235" y="19835"/>
                </a:lnTo>
                <a:lnTo>
                  <a:pt x="13539" y="21202"/>
                </a:lnTo>
                <a:lnTo>
                  <a:pt x="7666" y="19835"/>
                </a:lnTo>
                <a:lnTo>
                  <a:pt x="3797" y="16998"/>
                </a:lnTo>
                <a:lnTo>
                  <a:pt x="1969" y="14134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92775" y="599696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802" y="1405"/>
                </a:lnTo>
                <a:lnTo>
                  <a:pt x="3901" y="4261"/>
                </a:lnTo>
                <a:lnTo>
                  <a:pt x="1981" y="7034"/>
                </a:lnTo>
                <a:lnTo>
                  <a:pt x="0" y="11335"/>
                </a:lnTo>
                <a:lnTo>
                  <a:pt x="1981" y="15560"/>
                </a:lnTo>
                <a:lnTo>
                  <a:pt x="3901" y="18419"/>
                </a:lnTo>
                <a:lnTo>
                  <a:pt x="7802" y="19824"/>
                </a:lnTo>
                <a:lnTo>
                  <a:pt x="13502" y="21262"/>
                </a:lnTo>
                <a:lnTo>
                  <a:pt x="25054" y="18419"/>
                </a:lnTo>
                <a:lnTo>
                  <a:pt x="27035" y="15560"/>
                </a:lnTo>
                <a:lnTo>
                  <a:pt x="28955" y="11335"/>
                </a:lnTo>
                <a:lnTo>
                  <a:pt x="27035" y="7034"/>
                </a:lnTo>
                <a:lnTo>
                  <a:pt x="25054" y="4261"/>
                </a:lnTo>
                <a:lnTo>
                  <a:pt x="19354" y="1405"/>
                </a:lnTo>
                <a:lnTo>
                  <a:pt x="13502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92777" y="599696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33"/>
                </a:moveTo>
                <a:lnTo>
                  <a:pt x="2004" y="7036"/>
                </a:lnTo>
                <a:lnTo>
                  <a:pt x="3903" y="4263"/>
                </a:lnTo>
                <a:lnTo>
                  <a:pt x="7806" y="1405"/>
                </a:lnTo>
                <a:lnTo>
                  <a:pt x="13503" y="0"/>
                </a:lnTo>
                <a:lnTo>
                  <a:pt x="19376" y="1405"/>
                </a:lnTo>
                <a:lnTo>
                  <a:pt x="25073" y="4263"/>
                </a:lnTo>
                <a:lnTo>
                  <a:pt x="27042" y="7036"/>
                </a:lnTo>
                <a:lnTo>
                  <a:pt x="28941" y="11333"/>
                </a:lnTo>
                <a:lnTo>
                  <a:pt x="27042" y="15561"/>
                </a:lnTo>
                <a:lnTo>
                  <a:pt x="25073" y="18419"/>
                </a:lnTo>
                <a:lnTo>
                  <a:pt x="13503" y="21264"/>
                </a:lnTo>
                <a:lnTo>
                  <a:pt x="7806" y="19825"/>
                </a:lnTo>
                <a:lnTo>
                  <a:pt x="3903" y="18419"/>
                </a:lnTo>
                <a:lnTo>
                  <a:pt x="2004" y="15561"/>
                </a:lnTo>
                <a:lnTo>
                  <a:pt x="0" y="11333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61205" y="60343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52"/>
                </a:lnTo>
              </a:path>
            </a:pathLst>
          </a:custGeom>
          <a:ln w="371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67008" y="6035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97" y="1439"/>
                </a:lnTo>
              </a:path>
            </a:pathLst>
          </a:custGeom>
          <a:ln w="364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70805" y="603719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39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72740" y="603993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9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70805" y="604423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0"/>
                </a:moveTo>
                <a:lnTo>
                  <a:pt x="0" y="852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67008" y="6052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97" y="0"/>
                </a:moveTo>
                <a:lnTo>
                  <a:pt x="0" y="1405"/>
                </a:lnTo>
              </a:path>
            </a:pathLst>
          </a:custGeom>
          <a:ln w="365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61205" y="605416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333"/>
                </a:lnTo>
              </a:path>
            </a:pathLst>
          </a:custGeom>
          <a:ln w="372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55333" y="605416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333"/>
                </a:moveTo>
                <a:lnTo>
                  <a:pt x="0" y="0"/>
                </a:lnTo>
              </a:path>
            </a:pathLst>
          </a:custGeom>
          <a:ln w="372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51570" y="6052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1405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47666" y="60484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903" y="4297"/>
                </a:moveTo>
                <a:lnTo>
                  <a:pt x="0" y="0"/>
                </a:lnTo>
              </a:path>
            </a:pathLst>
          </a:custGeom>
          <a:ln w="322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45767" y="604423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45767" y="60399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47666" y="6037194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39"/>
                </a:moveTo>
                <a:lnTo>
                  <a:pt x="3903" y="0"/>
                </a:lnTo>
              </a:path>
            </a:pathLst>
          </a:custGeom>
          <a:ln w="3441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51570" y="6035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439"/>
                </a:moveTo>
                <a:lnTo>
                  <a:pt x="3762" y="0"/>
                </a:lnTo>
              </a:path>
            </a:pathLst>
          </a:custGeom>
          <a:ln w="364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55333" y="60343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52"/>
                </a:moveTo>
                <a:lnTo>
                  <a:pt x="5872" y="0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69950" y="307204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837"/>
                </a:lnTo>
              </a:path>
            </a:pathLst>
          </a:custGeom>
          <a:ln w="3716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81484" y="30748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86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83418" y="30777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0"/>
                </a:moveTo>
                <a:lnTo>
                  <a:pt x="1969" y="423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83418" y="30819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69" y="0"/>
                </a:moveTo>
                <a:lnTo>
                  <a:pt x="0" y="4281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81484" y="308626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73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69950" y="308899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914"/>
                </a:lnTo>
              </a:path>
            </a:pathLst>
          </a:custGeom>
          <a:ln w="371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64183" y="309043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767" y="1470"/>
                </a:moveTo>
                <a:lnTo>
                  <a:pt x="0" y="0"/>
                </a:lnTo>
              </a:path>
            </a:pathLst>
          </a:custGeom>
          <a:ln w="371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60314" y="308899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868" y="1444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58380" y="308626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2734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56411" y="30819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69" y="4281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56411" y="30777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423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58380" y="30748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60314" y="307344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444"/>
                </a:moveTo>
                <a:lnTo>
                  <a:pt x="3868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64183" y="307204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92"/>
                </a:moveTo>
                <a:lnTo>
                  <a:pt x="5767" y="0"/>
                </a:lnTo>
              </a:path>
            </a:pathLst>
          </a:custGeom>
          <a:ln w="371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65858" y="367105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785"/>
                </a:lnTo>
              </a:path>
            </a:pathLst>
          </a:custGeom>
          <a:ln w="371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77392" y="367384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86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79291" y="36767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0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77392" y="368090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3797" y="0"/>
                </a:moveTo>
                <a:lnTo>
                  <a:pt x="0" y="8486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65858" y="368939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863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60021" y="36908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1418"/>
                </a:moveTo>
                <a:lnTo>
                  <a:pt x="0" y="0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56152" y="368939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44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52354" y="368090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3797" y="8486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52354" y="36767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04"/>
                </a:moveTo>
                <a:lnTo>
                  <a:pt x="1793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54147" y="367384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2004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56152" y="367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868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60021" y="367105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41"/>
                </a:moveTo>
                <a:lnTo>
                  <a:pt x="5837" y="0"/>
                </a:lnTo>
              </a:path>
            </a:pathLst>
          </a:custGeom>
          <a:ln w="372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102501" y="37631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32" y="1392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08233" y="376450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868" y="1444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12102" y="376595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59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114071" y="37687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33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14071" y="377304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178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112102" y="3777222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3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108233" y="378005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863"/>
                </a:lnTo>
              </a:path>
            </a:pathLst>
          </a:custGeom>
          <a:ln w="34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02501" y="378292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0"/>
                </a:moveTo>
                <a:lnTo>
                  <a:pt x="0" y="1367"/>
                </a:lnTo>
              </a:path>
            </a:pathLst>
          </a:custGeom>
          <a:ln w="3719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096664" y="378292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1367"/>
                </a:moveTo>
                <a:lnTo>
                  <a:pt x="0" y="0"/>
                </a:lnTo>
              </a:path>
            </a:pathLst>
          </a:custGeom>
          <a:ln w="3721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92760" y="378005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63"/>
                </a:moveTo>
                <a:lnTo>
                  <a:pt x="0" y="0"/>
                </a:lnTo>
              </a:path>
            </a:pathLst>
          </a:custGeom>
          <a:ln w="342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090932" y="377722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83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88962" y="377304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8962" y="37687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33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090932" y="376595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59"/>
                </a:moveTo>
                <a:lnTo>
                  <a:pt x="182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92760" y="376450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096664" y="37631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92"/>
                </a:moveTo>
                <a:lnTo>
                  <a:pt x="5837" y="0"/>
                </a:lnTo>
              </a:path>
            </a:pathLst>
          </a:custGeom>
          <a:ln w="3719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03679" y="599891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16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09481" y="6000332"/>
            <a:ext cx="5715" cy="3175"/>
          </a:xfrm>
          <a:custGeom>
            <a:avLst/>
            <a:gdLst/>
            <a:ahLst/>
            <a:cxnLst/>
            <a:rect l="l" t="t" r="r" b="b"/>
            <a:pathLst>
              <a:path w="5715" h="3175">
                <a:moveTo>
                  <a:pt x="0" y="0"/>
                </a:moveTo>
                <a:lnTo>
                  <a:pt x="5696" y="2847"/>
                </a:lnTo>
              </a:path>
            </a:pathLst>
          </a:custGeom>
          <a:ln w="357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15178" y="600318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72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517148" y="600595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31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17148" y="601026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1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15178" y="601447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03679" y="601733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499" y="0"/>
                </a:moveTo>
                <a:lnTo>
                  <a:pt x="0" y="2857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97912" y="601874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52"/>
                </a:moveTo>
                <a:lnTo>
                  <a:pt x="0" y="0"/>
                </a:lnTo>
              </a:path>
            </a:pathLst>
          </a:custGeom>
          <a:ln w="371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494008" y="60173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05"/>
                </a:moveTo>
                <a:lnTo>
                  <a:pt x="0" y="0"/>
                </a:lnTo>
              </a:path>
            </a:pathLst>
          </a:custGeom>
          <a:ln w="365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92109" y="601447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490140" y="601026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14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90140" y="600595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31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92109" y="600318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72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494008" y="6000332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47"/>
                </a:moveTo>
                <a:lnTo>
                  <a:pt x="3903" y="0"/>
                </a:lnTo>
              </a:path>
            </a:pathLst>
          </a:custGeom>
          <a:ln w="342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97912" y="599891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16"/>
                </a:moveTo>
                <a:lnTo>
                  <a:pt x="5767" y="0"/>
                </a:lnTo>
              </a:path>
            </a:pathLst>
          </a:custGeom>
          <a:ln w="3716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112038" y="545040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772" y="1441"/>
                </a:lnTo>
                <a:lnTo>
                  <a:pt x="3901" y="2776"/>
                </a:lnTo>
                <a:lnTo>
                  <a:pt x="1920" y="5620"/>
                </a:lnTo>
                <a:lnTo>
                  <a:pt x="0" y="9930"/>
                </a:lnTo>
                <a:lnTo>
                  <a:pt x="3901" y="18406"/>
                </a:lnTo>
                <a:lnTo>
                  <a:pt x="7772" y="19860"/>
                </a:lnTo>
                <a:lnTo>
                  <a:pt x="13502" y="21183"/>
                </a:lnTo>
                <a:lnTo>
                  <a:pt x="25054" y="18406"/>
                </a:lnTo>
                <a:lnTo>
                  <a:pt x="28955" y="9930"/>
                </a:lnTo>
                <a:lnTo>
                  <a:pt x="27035" y="5620"/>
                </a:lnTo>
                <a:lnTo>
                  <a:pt x="25054" y="2776"/>
                </a:lnTo>
                <a:lnTo>
                  <a:pt x="1350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112056" y="5450407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30"/>
                </a:moveTo>
                <a:lnTo>
                  <a:pt x="1934" y="5620"/>
                </a:lnTo>
                <a:lnTo>
                  <a:pt x="3903" y="2775"/>
                </a:lnTo>
                <a:lnTo>
                  <a:pt x="7771" y="1441"/>
                </a:lnTo>
                <a:lnTo>
                  <a:pt x="13468" y="0"/>
                </a:lnTo>
                <a:lnTo>
                  <a:pt x="25038" y="2775"/>
                </a:lnTo>
                <a:lnTo>
                  <a:pt x="27042" y="5620"/>
                </a:lnTo>
                <a:lnTo>
                  <a:pt x="28941" y="9930"/>
                </a:lnTo>
                <a:lnTo>
                  <a:pt x="25038" y="18406"/>
                </a:lnTo>
                <a:lnTo>
                  <a:pt x="13468" y="21181"/>
                </a:lnTo>
                <a:lnTo>
                  <a:pt x="7771" y="19861"/>
                </a:lnTo>
                <a:lnTo>
                  <a:pt x="3903" y="1840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99246" y="545184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300" y="0"/>
                </a:moveTo>
                <a:lnTo>
                  <a:pt x="9601" y="1335"/>
                </a:lnTo>
                <a:lnTo>
                  <a:pt x="5699" y="2737"/>
                </a:lnTo>
                <a:lnTo>
                  <a:pt x="1828" y="5632"/>
                </a:lnTo>
                <a:lnTo>
                  <a:pt x="0" y="9930"/>
                </a:lnTo>
                <a:lnTo>
                  <a:pt x="1828" y="14121"/>
                </a:lnTo>
                <a:lnTo>
                  <a:pt x="5699" y="16965"/>
                </a:lnTo>
                <a:lnTo>
                  <a:pt x="9601" y="18419"/>
                </a:lnTo>
                <a:lnTo>
                  <a:pt x="15300" y="19741"/>
                </a:lnTo>
                <a:lnTo>
                  <a:pt x="21153" y="18419"/>
                </a:lnTo>
                <a:lnTo>
                  <a:pt x="25054" y="16965"/>
                </a:lnTo>
                <a:lnTo>
                  <a:pt x="26974" y="14121"/>
                </a:lnTo>
                <a:lnTo>
                  <a:pt x="28834" y="9930"/>
                </a:lnTo>
                <a:lnTo>
                  <a:pt x="26974" y="5632"/>
                </a:lnTo>
                <a:lnTo>
                  <a:pt x="25054" y="2737"/>
                </a:lnTo>
                <a:lnTo>
                  <a:pt x="21153" y="1335"/>
                </a:lnTo>
                <a:lnTo>
                  <a:pt x="15300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99246" y="5451849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28"/>
                </a:moveTo>
                <a:lnTo>
                  <a:pt x="1828" y="5630"/>
                </a:lnTo>
                <a:lnTo>
                  <a:pt x="5696" y="2736"/>
                </a:lnTo>
                <a:lnTo>
                  <a:pt x="9600" y="1333"/>
                </a:lnTo>
                <a:lnTo>
                  <a:pt x="15297" y="0"/>
                </a:lnTo>
                <a:lnTo>
                  <a:pt x="21170" y="1333"/>
                </a:lnTo>
                <a:lnTo>
                  <a:pt x="25038" y="2736"/>
                </a:lnTo>
                <a:lnTo>
                  <a:pt x="26972" y="5630"/>
                </a:lnTo>
                <a:lnTo>
                  <a:pt x="28836" y="9928"/>
                </a:lnTo>
                <a:lnTo>
                  <a:pt x="26972" y="14119"/>
                </a:lnTo>
                <a:lnTo>
                  <a:pt x="25038" y="16964"/>
                </a:lnTo>
                <a:lnTo>
                  <a:pt x="21170" y="18419"/>
                </a:lnTo>
                <a:lnTo>
                  <a:pt x="15297" y="19739"/>
                </a:lnTo>
                <a:lnTo>
                  <a:pt x="9600" y="18419"/>
                </a:lnTo>
                <a:lnTo>
                  <a:pt x="5696" y="16964"/>
                </a:lnTo>
                <a:lnTo>
                  <a:pt x="1828" y="14119"/>
                </a:lnTo>
                <a:lnTo>
                  <a:pt x="0" y="9928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90854" y="417461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33" y="0"/>
                </a:moveTo>
                <a:lnTo>
                  <a:pt x="7680" y="1331"/>
                </a:lnTo>
                <a:lnTo>
                  <a:pt x="3779" y="2785"/>
                </a:lnTo>
                <a:lnTo>
                  <a:pt x="0" y="11262"/>
                </a:lnTo>
                <a:lnTo>
                  <a:pt x="1859" y="15560"/>
                </a:lnTo>
                <a:lnTo>
                  <a:pt x="3779" y="18336"/>
                </a:lnTo>
                <a:lnTo>
                  <a:pt x="7680" y="19751"/>
                </a:lnTo>
                <a:lnTo>
                  <a:pt x="13533" y="21192"/>
                </a:lnTo>
                <a:lnTo>
                  <a:pt x="19232" y="19751"/>
                </a:lnTo>
                <a:lnTo>
                  <a:pt x="23134" y="18336"/>
                </a:lnTo>
                <a:lnTo>
                  <a:pt x="27035" y="15560"/>
                </a:lnTo>
                <a:lnTo>
                  <a:pt x="28834" y="11262"/>
                </a:lnTo>
                <a:lnTo>
                  <a:pt x="27035" y="7083"/>
                </a:lnTo>
                <a:lnTo>
                  <a:pt x="23134" y="2785"/>
                </a:lnTo>
                <a:lnTo>
                  <a:pt x="19232" y="1331"/>
                </a:lnTo>
                <a:lnTo>
                  <a:pt x="13533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90878" y="417462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246"/>
                </a:moveTo>
                <a:lnTo>
                  <a:pt x="3762" y="2785"/>
                </a:lnTo>
                <a:lnTo>
                  <a:pt x="7666" y="1315"/>
                </a:lnTo>
                <a:lnTo>
                  <a:pt x="13503" y="0"/>
                </a:lnTo>
                <a:lnTo>
                  <a:pt x="19235" y="1315"/>
                </a:lnTo>
                <a:lnTo>
                  <a:pt x="23104" y="2785"/>
                </a:lnTo>
                <a:lnTo>
                  <a:pt x="27007" y="7067"/>
                </a:lnTo>
                <a:lnTo>
                  <a:pt x="28836" y="11246"/>
                </a:lnTo>
                <a:lnTo>
                  <a:pt x="27007" y="15553"/>
                </a:lnTo>
                <a:lnTo>
                  <a:pt x="23104" y="18339"/>
                </a:lnTo>
                <a:lnTo>
                  <a:pt x="19235" y="19732"/>
                </a:lnTo>
                <a:lnTo>
                  <a:pt x="13503" y="21176"/>
                </a:lnTo>
                <a:lnTo>
                  <a:pt x="7666" y="19732"/>
                </a:lnTo>
                <a:lnTo>
                  <a:pt x="3762" y="18339"/>
                </a:lnTo>
                <a:lnTo>
                  <a:pt x="1863" y="15553"/>
                </a:lnTo>
                <a:lnTo>
                  <a:pt x="0" y="11246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15970" y="404145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472" y="0"/>
                </a:moveTo>
                <a:lnTo>
                  <a:pt x="7680" y="1453"/>
                </a:lnTo>
                <a:lnTo>
                  <a:pt x="3718" y="2859"/>
                </a:lnTo>
                <a:lnTo>
                  <a:pt x="1920" y="5751"/>
                </a:lnTo>
                <a:lnTo>
                  <a:pt x="0" y="9930"/>
                </a:lnTo>
                <a:lnTo>
                  <a:pt x="1920" y="14228"/>
                </a:lnTo>
                <a:lnTo>
                  <a:pt x="3718" y="17016"/>
                </a:lnTo>
                <a:lnTo>
                  <a:pt x="7680" y="19860"/>
                </a:lnTo>
                <a:lnTo>
                  <a:pt x="13472" y="21314"/>
                </a:lnTo>
                <a:lnTo>
                  <a:pt x="19171" y="21314"/>
                </a:lnTo>
                <a:lnTo>
                  <a:pt x="23134" y="18419"/>
                </a:lnTo>
                <a:lnTo>
                  <a:pt x="27035" y="17016"/>
                </a:lnTo>
                <a:lnTo>
                  <a:pt x="28834" y="12789"/>
                </a:lnTo>
                <a:lnTo>
                  <a:pt x="28834" y="9930"/>
                </a:lnTo>
                <a:lnTo>
                  <a:pt x="27035" y="5751"/>
                </a:lnTo>
                <a:lnTo>
                  <a:pt x="25054" y="2859"/>
                </a:lnTo>
                <a:lnTo>
                  <a:pt x="1347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15987" y="404145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898" y="5752"/>
                </a:lnTo>
                <a:lnTo>
                  <a:pt x="3727" y="2863"/>
                </a:lnTo>
                <a:lnTo>
                  <a:pt x="7666" y="1470"/>
                </a:lnTo>
                <a:lnTo>
                  <a:pt x="13468" y="0"/>
                </a:lnTo>
                <a:lnTo>
                  <a:pt x="25038" y="2863"/>
                </a:lnTo>
                <a:lnTo>
                  <a:pt x="27007" y="5752"/>
                </a:lnTo>
                <a:lnTo>
                  <a:pt x="28836" y="9930"/>
                </a:lnTo>
                <a:lnTo>
                  <a:pt x="28836" y="12793"/>
                </a:lnTo>
                <a:lnTo>
                  <a:pt x="27007" y="17023"/>
                </a:lnTo>
                <a:lnTo>
                  <a:pt x="23104" y="18416"/>
                </a:lnTo>
                <a:lnTo>
                  <a:pt x="19165" y="21305"/>
                </a:lnTo>
                <a:lnTo>
                  <a:pt x="13468" y="21305"/>
                </a:lnTo>
                <a:lnTo>
                  <a:pt x="7666" y="19861"/>
                </a:lnTo>
                <a:lnTo>
                  <a:pt x="3727" y="17023"/>
                </a:lnTo>
                <a:lnTo>
                  <a:pt x="1898" y="14238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24889" y="3462375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02" y="0"/>
                </a:moveTo>
                <a:lnTo>
                  <a:pt x="7680" y="1432"/>
                </a:lnTo>
                <a:lnTo>
                  <a:pt x="3901" y="2773"/>
                </a:lnTo>
                <a:lnTo>
                  <a:pt x="1920" y="5638"/>
                </a:lnTo>
                <a:lnTo>
                  <a:pt x="0" y="9936"/>
                </a:lnTo>
                <a:lnTo>
                  <a:pt x="1920" y="14112"/>
                </a:lnTo>
                <a:lnTo>
                  <a:pt x="3901" y="17007"/>
                </a:lnTo>
                <a:lnTo>
                  <a:pt x="7680" y="19751"/>
                </a:lnTo>
                <a:lnTo>
                  <a:pt x="13502" y="21183"/>
                </a:lnTo>
                <a:lnTo>
                  <a:pt x="19202" y="21183"/>
                </a:lnTo>
                <a:lnTo>
                  <a:pt x="23134" y="18409"/>
                </a:lnTo>
                <a:lnTo>
                  <a:pt x="27035" y="17007"/>
                </a:lnTo>
                <a:lnTo>
                  <a:pt x="28955" y="12710"/>
                </a:lnTo>
                <a:lnTo>
                  <a:pt x="28955" y="9936"/>
                </a:lnTo>
                <a:lnTo>
                  <a:pt x="27035" y="5638"/>
                </a:lnTo>
                <a:lnTo>
                  <a:pt x="25054" y="2773"/>
                </a:lnTo>
                <a:lnTo>
                  <a:pt x="1350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24900" y="346238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934" y="5623"/>
                </a:lnTo>
                <a:lnTo>
                  <a:pt x="3903" y="2759"/>
                </a:lnTo>
                <a:lnTo>
                  <a:pt x="7666" y="1418"/>
                </a:lnTo>
                <a:lnTo>
                  <a:pt x="13503" y="0"/>
                </a:lnTo>
                <a:lnTo>
                  <a:pt x="25038" y="2759"/>
                </a:lnTo>
                <a:lnTo>
                  <a:pt x="27042" y="5623"/>
                </a:lnTo>
                <a:lnTo>
                  <a:pt x="28941" y="9930"/>
                </a:lnTo>
                <a:lnTo>
                  <a:pt x="28941" y="12690"/>
                </a:lnTo>
                <a:lnTo>
                  <a:pt x="27042" y="16998"/>
                </a:lnTo>
                <a:lnTo>
                  <a:pt x="23139" y="18390"/>
                </a:lnTo>
                <a:lnTo>
                  <a:pt x="19200" y="21176"/>
                </a:lnTo>
                <a:lnTo>
                  <a:pt x="13503" y="21176"/>
                </a:lnTo>
                <a:lnTo>
                  <a:pt x="7666" y="19732"/>
                </a:lnTo>
                <a:lnTo>
                  <a:pt x="3903" y="16998"/>
                </a:lnTo>
                <a:lnTo>
                  <a:pt x="193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951616" y="447902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380" y="0"/>
                </a:moveTo>
                <a:lnTo>
                  <a:pt x="7650" y="1405"/>
                </a:lnTo>
                <a:lnTo>
                  <a:pt x="3779" y="2859"/>
                </a:lnTo>
                <a:lnTo>
                  <a:pt x="1798" y="5632"/>
                </a:lnTo>
                <a:lnTo>
                  <a:pt x="0" y="9893"/>
                </a:lnTo>
                <a:lnTo>
                  <a:pt x="1798" y="14109"/>
                </a:lnTo>
                <a:lnTo>
                  <a:pt x="3779" y="16965"/>
                </a:lnTo>
                <a:lnTo>
                  <a:pt x="7650" y="19824"/>
                </a:lnTo>
                <a:lnTo>
                  <a:pt x="13380" y="21265"/>
                </a:lnTo>
                <a:lnTo>
                  <a:pt x="19232" y="19824"/>
                </a:lnTo>
                <a:lnTo>
                  <a:pt x="26913" y="14109"/>
                </a:lnTo>
                <a:lnTo>
                  <a:pt x="28834" y="9893"/>
                </a:lnTo>
                <a:lnTo>
                  <a:pt x="26913" y="5632"/>
                </a:lnTo>
                <a:lnTo>
                  <a:pt x="23103" y="2859"/>
                </a:lnTo>
                <a:lnTo>
                  <a:pt x="19232" y="1405"/>
                </a:lnTo>
                <a:lnTo>
                  <a:pt x="13380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51614" y="447902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894"/>
                </a:moveTo>
                <a:lnTo>
                  <a:pt x="1828" y="5630"/>
                </a:lnTo>
                <a:lnTo>
                  <a:pt x="3797" y="2857"/>
                </a:lnTo>
                <a:lnTo>
                  <a:pt x="7666" y="1403"/>
                </a:lnTo>
                <a:lnTo>
                  <a:pt x="13363" y="0"/>
                </a:lnTo>
                <a:lnTo>
                  <a:pt x="19235" y="1403"/>
                </a:lnTo>
                <a:lnTo>
                  <a:pt x="23139" y="2857"/>
                </a:lnTo>
                <a:lnTo>
                  <a:pt x="26902" y="5630"/>
                </a:lnTo>
                <a:lnTo>
                  <a:pt x="28836" y="9894"/>
                </a:lnTo>
                <a:lnTo>
                  <a:pt x="26902" y="14109"/>
                </a:lnTo>
                <a:lnTo>
                  <a:pt x="19235" y="19822"/>
                </a:lnTo>
                <a:lnTo>
                  <a:pt x="13363" y="21264"/>
                </a:lnTo>
                <a:lnTo>
                  <a:pt x="7666" y="19822"/>
                </a:lnTo>
                <a:lnTo>
                  <a:pt x="3797" y="16964"/>
                </a:lnTo>
                <a:lnTo>
                  <a:pt x="1828" y="14109"/>
                </a:lnTo>
                <a:lnTo>
                  <a:pt x="0" y="9894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122887" y="545236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69" y="2775"/>
                </a:lnTo>
              </a:path>
            </a:pathLst>
          </a:custGeom>
          <a:ln w="371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134456" y="545513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5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36426" y="545799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99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134456" y="546229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868" y="0"/>
                </a:moveTo>
                <a:lnTo>
                  <a:pt x="0" y="847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22887" y="5470766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0"/>
                </a:moveTo>
                <a:lnTo>
                  <a:pt x="0" y="2788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117190" y="547222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113286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54"/>
                </a:moveTo>
                <a:lnTo>
                  <a:pt x="0" y="0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109383" y="546229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4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109383" y="545799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9"/>
                </a:moveTo>
                <a:lnTo>
                  <a:pt x="1934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111317" y="545513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5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13286" y="54538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333"/>
                </a:moveTo>
                <a:lnTo>
                  <a:pt x="3903" y="0"/>
                </a:lnTo>
              </a:path>
            </a:pathLst>
          </a:custGeom>
          <a:ln w="366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117190" y="5452360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441"/>
                </a:moveTo>
                <a:lnTo>
                  <a:pt x="5696" y="0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11870" y="54538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33"/>
                </a:lnTo>
              </a:path>
            </a:pathLst>
          </a:custGeom>
          <a:ln w="37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7743" y="54551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03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21647" y="5456539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9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23616" y="54594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793" y="429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3616" y="54637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21647" y="546792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17743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54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11870" y="547222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333"/>
                </a:lnTo>
              </a:path>
            </a:pathLst>
          </a:custGeom>
          <a:ln w="37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06174" y="547222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02305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4"/>
                </a:moveTo>
                <a:lnTo>
                  <a:pt x="0" y="0"/>
                </a:lnTo>
              </a:path>
            </a:pathLst>
          </a:custGeom>
          <a:ln w="364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298402" y="5467921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45"/>
                </a:moveTo>
                <a:lnTo>
                  <a:pt x="0" y="0"/>
                </a:lnTo>
              </a:path>
            </a:pathLst>
          </a:custGeom>
          <a:ln w="34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296609" y="54637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296609" y="54594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793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298402" y="545653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94"/>
                </a:moveTo>
                <a:lnTo>
                  <a:pt x="3903" y="0"/>
                </a:lnTo>
              </a:path>
            </a:pathLst>
          </a:custGeom>
          <a:ln w="34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2305" y="54551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3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06174" y="5453802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33"/>
                </a:moveTo>
                <a:lnTo>
                  <a:pt x="5696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601744" y="417658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0"/>
                </a:moveTo>
                <a:lnTo>
                  <a:pt x="5696" y="1315"/>
                </a:lnTo>
              </a:path>
            </a:pathLst>
          </a:custGeom>
          <a:ln w="372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607441" y="41779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611345" y="417934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0"/>
                </a:moveTo>
                <a:lnTo>
                  <a:pt x="3868" y="4307"/>
                </a:lnTo>
              </a:path>
            </a:pathLst>
          </a:custGeom>
          <a:ln w="32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615213" y="418365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17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615213" y="41878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611345" y="419214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785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607441" y="419492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601744" y="419631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595872" y="419631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91968" y="419492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92"/>
                </a:moveTo>
                <a:lnTo>
                  <a:pt x="0" y="0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90069" y="419214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588205" y="41878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63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588205" y="4179346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62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591968" y="41779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95872" y="417658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15"/>
                </a:moveTo>
                <a:lnTo>
                  <a:pt x="5872" y="0"/>
                </a:lnTo>
              </a:path>
            </a:pathLst>
          </a:custGeom>
          <a:ln w="372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626783" y="404341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0"/>
                </a:moveTo>
                <a:lnTo>
                  <a:pt x="11569" y="2863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638352" y="404627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8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640322" y="404916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17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40766" y="40547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640322" y="405620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23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636454" y="406043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0"/>
                </a:moveTo>
                <a:lnTo>
                  <a:pt x="0" y="1392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632480" y="406183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73" y="0"/>
                </a:moveTo>
                <a:lnTo>
                  <a:pt x="0" y="2888"/>
                </a:lnTo>
              </a:path>
            </a:pathLst>
          </a:custGeom>
          <a:ln w="342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626783" y="40647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620980" y="406327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617042" y="406043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38" y="2837"/>
                </a:moveTo>
                <a:lnTo>
                  <a:pt x="0" y="0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615213" y="405765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613314" y="405334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613314" y="404916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615213" y="404627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88"/>
                </a:moveTo>
                <a:lnTo>
                  <a:pt x="182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617042" y="404485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18"/>
                </a:moveTo>
                <a:lnTo>
                  <a:pt x="3938" y="0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620980" y="404341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035731" y="346431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0"/>
                </a:moveTo>
                <a:lnTo>
                  <a:pt x="11569" y="2785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047301" y="346710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049271" y="346996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8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049786" y="34756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049271" y="347703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045367" y="34813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041428" y="3482735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38" y="0"/>
                </a:moveTo>
                <a:lnTo>
                  <a:pt x="0" y="2785"/>
                </a:lnTo>
              </a:path>
            </a:pathLst>
          </a:custGeom>
          <a:ln w="343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035731" y="348552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29929" y="348407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026131" y="3481342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97" y="2734"/>
                </a:moveTo>
                <a:lnTo>
                  <a:pt x="0" y="0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24162" y="347842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9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22228" y="347424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22228" y="3469967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81"/>
                </a:moveTo>
                <a:lnTo>
                  <a:pt x="1934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24162" y="346710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026131" y="346576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1341"/>
                </a:moveTo>
                <a:lnTo>
                  <a:pt x="3797" y="0"/>
                </a:lnTo>
              </a:path>
            </a:pathLst>
          </a:custGeom>
          <a:ln w="366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029929" y="346431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62339" y="4480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03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968177" y="44823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52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972081" y="4483834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0" y="0"/>
                </a:moveTo>
                <a:lnTo>
                  <a:pt x="3797" y="2775"/>
                </a:lnTo>
              </a:path>
            </a:pathLst>
          </a:custGeom>
          <a:ln w="342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975879" y="448660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9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975879" y="449090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968177" y="4495098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4">
                <a:moveTo>
                  <a:pt x="7701" y="0"/>
                </a:moveTo>
                <a:lnTo>
                  <a:pt x="0" y="5702"/>
                </a:lnTo>
              </a:path>
            </a:pathLst>
          </a:custGeom>
          <a:ln w="34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962339" y="4500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41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956608" y="4500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441"/>
                </a:moveTo>
                <a:lnTo>
                  <a:pt x="0" y="0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952739" y="449794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2857"/>
                </a:moveTo>
                <a:lnTo>
                  <a:pt x="0" y="0"/>
                </a:lnTo>
              </a:path>
            </a:pathLst>
          </a:custGeom>
          <a:ln w="34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950770" y="449509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948941" y="449090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948941" y="448660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82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50770" y="448383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7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952739" y="44823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956608" y="4480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3"/>
                </a:moveTo>
                <a:lnTo>
                  <a:pt x="5732" y="0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787542" y="471411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5453" y="0"/>
                </a:moveTo>
                <a:lnTo>
                  <a:pt x="9753" y="0"/>
                </a:lnTo>
                <a:lnTo>
                  <a:pt x="5852" y="2773"/>
                </a:lnTo>
                <a:lnTo>
                  <a:pt x="1981" y="4178"/>
                </a:lnTo>
                <a:lnTo>
                  <a:pt x="0" y="8476"/>
                </a:lnTo>
                <a:lnTo>
                  <a:pt x="0" y="11250"/>
                </a:lnTo>
                <a:lnTo>
                  <a:pt x="1981" y="15550"/>
                </a:lnTo>
                <a:lnTo>
                  <a:pt x="3901" y="18406"/>
                </a:lnTo>
                <a:lnTo>
                  <a:pt x="15453" y="21180"/>
                </a:lnTo>
                <a:lnTo>
                  <a:pt x="21335" y="19741"/>
                </a:lnTo>
                <a:lnTo>
                  <a:pt x="25115" y="18406"/>
                </a:lnTo>
                <a:lnTo>
                  <a:pt x="27035" y="15550"/>
                </a:lnTo>
                <a:lnTo>
                  <a:pt x="28986" y="11250"/>
                </a:lnTo>
                <a:lnTo>
                  <a:pt x="25115" y="2773"/>
                </a:lnTo>
                <a:lnTo>
                  <a:pt x="2133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787563" y="4714115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251"/>
                </a:moveTo>
                <a:lnTo>
                  <a:pt x="0" y="8475"/>
                </a:lnTo>
                <a:lnTo>
                  <a:pt x="1969" y="4178"/>
                </a:lnTo>
                <a:lnTo>
                  <a:pt x="5837" y="2772"/>
                </a:lnTo>
                <a:lnTo>
                  <a:pt x="9741" y="0"/>
                </a:lnTo>
                <a:lnTo>
                  <a:pt x="15438" y="0"/>
                </a:lnTo>
                <a:lnTo>
                  <a:pt x="21310" y="1403"/>
                </a:lnTo>
                <a:lnTo>
                  <a:pt x="25073" y="2772"/>
                </a:lnTo>
                <a:lnTo>
                  <a:pt x="28977" y="11251"/>
                </a:lnTo>
                <a:lnTo>
                  <a:pt x="27007" y="15548"/>
                </a:lnTo>
                <a:lnTo>
                  <a:pt x="25073" y="18406"/>
                </a:lnTo>
                <a:lnTo>
                  <a:pt x="21310" y="19739"/>
                </a:lnTo>
                <a:lnTo>
                  <a:pt x="15438" y="21179"/>
                </a:lnTo>
                <a:lnTo>
                  <a:pt x="3868" y="18406"/>
                </a:lnTo>
                <a:lnTo>
                  <a:pt x="1969" y="15548"/>
                </a:lnTo>
                <a:lnTo>
                  <a:pt x="0" y="11251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415229" y="4732520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833" y="1335"/>
                </a:lnTo>
                <a:lnTo>
                  <a:pt x="3962" y="2773"/>
                </a:lnTo>
                <a:lnTo>
                  <a:pt x="1981" y="5632"/>
                </a:lnTo>
                <a:lnTo>
                  <a:pt x="0" y="9811"/>
                </a:lnTo>
                <a:lnTo>
                  <a:pt x="1981" y="14121"/>
                </a:lnTo>
                <a:lnTo>
                  <a:pt x="3962" y="17013"/>
                </a:lnTo>
                <a:lnTo>
                  <a:pt x="7833" y="19741"/>
                </a:lnTo>
                <a:lnTo>
                  <a:pt x="13533" y="21192"/>
                </a:lnTo>
                <a:lnTo>
                  <a:pt x="19415" y="19741"/>
                </a:lnTo>
                <a:lnTo>
                  <a:pt x="23286" y="17013"/>
                </a:lnTo>
                <a:lnTo>
                  <a:pt x="25115" y="14121"/>
                </a:lnTo>
                <a:lnTo>
                  <a:pt x="27035" y="9811"/>
                </a:lnTo>
                <a:lnTo>
                  <a:pt x="25115" y="5632"/>
                </a:lnTo>
                <a:lnTo>
                  <a:pt x="23286" y="2773"/>
                </a:lnTo>
                <a:lnTo>
                  <a:pt x="19415" y="1335"/>
                </a:lnTo>
                <a:lnTo>
                  <a:pt x="1353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415222" y="4732521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809"/>
                </a:moveTo>
                <a:lnTo>
                  <a:pt x="1969" y="5630"/>
                </a:lnTo>
                <a:lnTo>
                  <a:pt x="3973" y="2772"/>
                </a:lnTo>
                <a:lnTo>
                  <a:pt x="7842" y="1333"/>
                </a:lnTo>
                <a:lnTo>
                  <a:pt x="13539" y="0"/>
                </a:lnTo>
                <a:lnTo>
                  <a:pt x="19411" y="1333"/>
                </a:lnTo>
                <a:lnTo>
                  <a:pt x="23315" y="2772"/>
                </a:lnTo>
                <a:lnTo>
                  <a:pt x="25108" y="5630"/>
                </a:lnTo>
                <a:lnTo>
                  <a:pt x="27042" y="9809"/>
                </a:lnTo>
                <a:lnTo>
                  <a:pt x="25108" y="14119"/>
                </a:lnTo>
                <a:lnTo>
                  <a:pt x="23315" y="17013"/>
                </a:lnTo>
                <a:lnTo>
                  <a:pt x="19411" y="19739"/>
                </a:lnTo>
                <a:lnTo>
                  <a:pt x="13539" y="21192"/>
                </a:lnTo>
                <a:lnTo>
                  <a:pt x="7842" y="19739"/>
                </a:lnTo>
                <a:lnTo>
                  <a:pt x="3973" y="17013"/>
                </a:lnTo>
                <a:lnTo>
                  <a:pt x="1969" y="14119"/>
                </a:lnTo>
                <a:lnTo>
                  <a:pt x="0" y="9809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87293" y="4763642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472" y="0"/>
                </a:moveTo>
                <a:lnTo>
                  <a:pt x="7772" y="1441"/>
                </a:lnTo>
                <a:lnTo>
                  <a:pt x="3870" y="2855"/>
                </a:lnTo>
                <a:lnTo>
                  <a:pt x="0" y="11335"/>
                </a:lnTo>
                <a:lnTo>
                  <a:pt x="1920" y="15560"/>
                </a:lnTo>
                <a:lnTo>
                  <a:pt x="3870" y="18419"/>
                </a:lnTo>
                <a:lnTo>
                  <a:pt x="7772" y="19860"/>
                </a:lnTo>
                <a:lnTo>
                  <a:pt x="13472" y="21192"/>
                </a:lnTo>
                <a:lnTo>
                  <a:pt x="19324" y="19860"/>
                </a:lnTo>
                <a:lnTo>
                  <a:pt x="23134" y="18419"/>
                </a:lnTo>
                <a:lnTo>
                  <a:pt x="25054" y="15560"/>
                </a:lnTo>
                <a:lnTo>
                  <a:pt x="27005" y="11335"/>
                </a:lnTo>
                <a:lnTo>
                  <a:pt x="23134" y="2855"/>
                </a:lnTo>
                <a:lnTo>
                  <a:pt x="19324" y="1441"/>
                </a:lnTo>
                <a:lnTo>
                  <a:pt x="13472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87304" y="4763644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11333"/>
                </a:moveTo>
                <a:lnTo>
                  <a:pt x="3868" y="2857"/>
                </a:lnTo>
                <a:lnTo>
                  <a:pt x="7771" y="1439"/>
                </a:lnTo>
                <a:lnTo>
                  <a:pt x="13468" y="0"/>
                </a:lnTo>
                <a:lnTo>
                  <a:pt x="19341" y="1439"/>
                </a:lnTo>
                <a:lnTo>
                  <a:pt x="23104" y="2857"/>
                </a:lnTo>
                <a:lnTo>
                  <a:pt x="27007" y="11333"/>
                </a:lnTo>
                <a:lnTo>
                  <a:pt x="25038" y="15561"/>
                </a:lnTo>
                <a:lnTo>
                  <a:pt x="23104" y="18419"/>
                </a:lnTo>
                <a:lnTo>
                  <a:pt x="19341" y="19858"/>
                </a:lnTo>
                <a:lnTo>
                  <a:pt x="13468" y="21192"/>
                </a:lnTo>
                <a:lnTo>
                  <a:pt x="7771" y="19858"/>
                </a:lnTo>
                <a:lnTo>
                  <a:pt x="3868" y="18419"/>
                </a:lnTo>
                <a:lnTo>
                  <a:pt x="1898" y="15561"/>
                </a:lnTo>
                <a:lnTo>
                  <a:pt x="0" y="11333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735451" y="5606165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13502" y="0"/>
                </a:moveTo>
                <a:lnTo>
                  <a:pt x="7802" y="1368"/>
                </a:lnTo>
                <a:lnTo>
                  <a:pt x="3901" y="2773"/>
                </a:lnTo>
                <a:lnTo>
                  <a:pt x="1920" y="5632"/>
                </a:lnTo>
                <a:lnTo>
                  <a:pt x="0" y="9930"/>
                </a:lnTo>
                <a:lnTo>
                  <a:pt x="1920" y="14145"/>
                </a:lnTo>
                <a:lnTo>
                  <a:pt x="3901" y="17001"/>
                </a:lnTo>
                <a:lnTo>
                  <a:pt x="7802" y="18455"/>
                </a:lnTo>
                <a:lnTo>
                  <a:pt x="13502" y="19775"/>
                </a:lnTo>
                <a:lnTo>
                  <a:pt x="19354" y="18455"/>
                </a:lnTo>
                <a:lnTo>
                  <a:pt x="23256" y="17001"/>
                </a:lnTo>
                <a:lnTo>
                  <a:pt x="25054" y="14145"/>
                </a:lnTo>
                <a:lnTo>
                  <a:pt x="27035" y="9930"/>
                </a:lnTo>
                <a:lnTo>
                  <a:pt x="25054" y="5632"/>
                </a:lnTo>
                <a:lnTo>
                  <a:pt x="23256" y="2773"/>
                </a:lnTo>
                <a:lnTo>
                  <a:pt x="19354" y="1368"/>
                </a:lnTo>
                <a:lnTo>
                  <a:pt x="13502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735482" y="5606165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0" y="9930"/>
                </a:moveTo>
                <a:lnTo>
                  <a:pt x="1898" y="5630"/>
                </a:lnTo>
                <a:lnTo>
                  <a:pt x="3868" y="2772"/>
                </a:lnTo>
                <a:lnTo>
                  <a:pt x="7771" y="1369"/>
                </a:lnTo>
                <a:lnTo>
                  <a:pt x="13468" y="0"/>
                </a:lnTo>
                <a:lnTo>
                  <a:pt x="19341" y="1369"/>
                </a:lnTo>
                <a:lnTo>
                  <a:pt x="23244" y="2772"/>
                </a:lnTo>
                <a:lnTo>
                  <a:pt x="25038" y="5630"/>
                </a:lnTo>
                <a:lnTo>
                  <a:pt x="27007" y="9930"/>
                </a:lnTo>
                <a:lnTo>
                  <a:pt x="25038" y="14145"/>
                </a:lnTo>
                <a:lnTo>
                  <a:pt x="23244" y="17003"/>
                </a:lnTo>
                <a:lnTo>
                  <a:pt x="19341" y="18455"/>
                </a:lnTo>
                <a:lnTo>
                  <a:pt x="13468" y="19776"/>
                </a:lnTo>
                <a:lnTo>
                  <a:pt x="7771" y="18455"/>
                </a:lnTo>
                <a:lnTo>
                  <a:pt x="3868" y="17003"/>
                </a:lnTo>
                <a:lnTo>
                  <a:pt x="1898" y="14145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737372" y="527333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5453" y="0"/>
                </a:moveTo>
                <a:lnTo>
                  <a:pt x="3962" y="2855"/>
                </a:lnTo>
                <a:lnTo>
                  <a:pt x="1981" y="5748"/>
                </a:lnTo>
                <a:lnTo>
                  <a:pt x="0" y="9927"/>
                </a:lnTo>
                <a:lnTo>
                  <a:pt x="3962" y="18419"/>
                </a:lnTo>
                <a:lnTo>
                  <a:pt x="15453" y="21311"/>
                </a:lnTo>
                <a:lnTo>
                  <a:pt x="21335" y="19857"/>
                </a:lnTo>
                <a:lnTo>
                  <a:pt x="25115" y="18419"/>
                </a:lnTo>
                <a:lnTo>
                  <a:pt x="29016" y="9927"/>
                </a:lnTo>
                <a:lnTo>
                  <a:pt x="27035" y="5748"/>
                </a:lnTo>
                <a:lnTo>
                  <a:pt x="25115" y="2855"/>
                </a:lnTo>
                <a:lnTo>
                  <a:pt x="21335" y="1438"/>
                </a:lnTo>
                <a:lnTo>
                  <a:pt x="1545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737381" y="527333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969" y="5749"/>
                </a:lnTo>
                <a:lnTo>
                  <a:pt x="3938" y="2857"/>
                </a:lnTo>
                <a:lnTo>
                  <a:pt x="15473" y="0"/>
                </a:lnTo>
                <a:lnTo>
                  <a:pt x="21345" y="1439"/>
                </a:lnTo>
                <a:lnTo>
                  <a:pt x="25108" y="2857"/>
                </a:lnTo>
                <a:lnTo>
                  <a:pt x="27042" y="5749"/>
                </a:lnTo>
                <a:lnTo>
                  <a:pt x="29012" y="9930"/>
                </a:lnTo>
                <a:lnTo>
                  <a:pt x="25108" y="18419"/>
                </a:lnTo>
                <a:lnTo>
                  <a:pt x="21345" y="19858"/>
                </a:lnTo>
                <a:lnTo>
                  <a:pt x="15473" y="21310"/>
                </a:lnTo>
                <a:lnTo>
                  <a:pt x="3938" y="1841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999030" y="365775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83" y="0"/>
                </a:moveTo>
                <a:lnTo>
                  <a:pt x="3901" y="2865"/>
                </a:lnTo>
                <a:lnTo>
                  <a:pt x="0" y="11369"/>
                </a:lnTo>
                <a:lnTo>
                  <a:pt x="1920" y="15575"/>
                </a:lnTo>
                <a:lnTo>
                  <a:pt x="3901" y="18440"/>
                </a:lnTo>
                <a:lnTo>
                  <a:pt x="15483" y="21214"/>
                </a:lnTo>
                <a:lnTo>
                  <a:pt x="21183" y="19842"/>
                </a:lnTo>
                <a:lnTo>
                  <a:pt x="25054" y="18440"/>
                </a:lnTo>
                <a:lnTo>
                  <a:pt x="27035" y="15575"/>
                </a:lnTo>
                <a:lnTo>
                  <a:pt x="28955" y="11369"/>
                </a:lnTo>
                <a:lnTo>
                  <a:pt x="25054" y="2865"/>
                </a:lnTo>
                <a:lnTo>
                  <a:pt x="21183" y="1432"/>
                </a:lnTo>
                <a:lnTo>
                  <a:pt x="1548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999042" y="365777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49"/>
                </a:moveTo>
                <a:lnTo>
                  <a:pt x="3903" y="2863"/>
                </a:lnTo>
                <a:lnTo>
                  <a:pt x="15473" y="0"/>
                </a:lnTo>
                <a:lnTo>
                  <a:pt x="21170" y="1418"/>
                </a:lnTo>
                <a:lnTo>
                  <a:pt x="25073" y="2863"/>
                </a:lnTo>
                <a:lnTo>
                  <a:pt x="28941" y="11349"/>
                </a:lnTo>
                <a:lnTo>
                  <a:pt x="27042" y="15553"/>
                </a:lnTo>
                <a:lnTo>
                  <a:pt x="25073" y="18416"/>
                </a:lnTo>
                <a:lnTo>
                  <a:pt x="21170" y="19809"/>
                </a:lnTo>
                <a:lnTo>
                  <a:pt x="15473" y="21202"/>
                </a:lnTo>
                <a:lnTo>
                  <a:pt x="3903" y="18416"/>
                </a:lnTo>
                <a:lnTo>
                  <a:pt x="1934" y="15553"/>
                </a:lnTo>
                <a:lnTo>
                  <a:pt x="0" y="11349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571499" y="470417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33" y="0"/>
                </a:moveTo>
                <a:lnTo>
                  <a:pt x="7802" y="1453"/>
                </a:lnTo>
                <a:lnTo>
                  <a:pt x="3901" y="2859"/>
                </a:lnTo>
                <a:lnTo>
                  <a:pt x="1981" y="5632"/>
                </a:lnTo>
                <a:lnTo>
                  <a:pt x="0" y="9942"/>
                </a:lnTo>
                <a:lnTo>
                  <a:pt x="3901" y="18419"/>
                </a:lnTo>
                <a:lnTo>
                  <a:pt x="7802" y="19872"/>
                </a:lnTo>
                <a:lnTo>
                  <a:pt x="13533" y="21192"/>
                </a:lnTo>
                <a:lnTo>
                  <a:pt x="17434" y="21192"/>
                </a:lnTo>
                <a:lnTo>
                  <a:pt x="23134" y="19872"/>
                </a:lnTo>
                <a:lnTo>
                  <a:pt x="25115" y="16980"/>
                </a:lnTo>
                <a:lnTo>
                  <a:pt x="29016" y="14121"/>
                </a:lnTo>
                <a:lnTo>
                  <a:pt x="29016" y="9942"/>
                </a:lnTo>
                <a:lnTo>
                  <a:pt x="27035" y="5632"/>
                </a:lnTo>
                <a:lnTo>
                  <a:pt x="23134" y="2859"/>
                </a:lnTo>
                <a:lnTo>
                  <a:pt x="19354" y="1453"/>
                </a:lnTo>
                <a:lnTo>
                  <a:pt x="1353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571501" y="470417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43"/>
                </a:moveTo>
                <a:lnTo>
                  <a:pt x="2004" y="5633"/>
                </a:lnTo>
                <a:lnTo>
                  <a:pt x="3903" y="2857"/>
                </a:lnTo>
                <a:lnTo>
                  <a:pt x="7806" y="1452"/>
                </a:lnTo>
                <a:lnTo>
                  <a:pt x="13539" y="0"/>
                </a:lnTo>
                <a:lnTo>
                  <a:pt x="19376" y="1452"/>
                </a:lnTo>
                <a:lnTo>
                  <a:pt x="23139" y="2857"/>
                </a:lnTo>
                <a:lnTo>
                  <a:pt x="27042" y="5633"/>
                </a:lnTo>
                <a:lnTo>
                  <a:pt x="29012" y="9943"/>
                </a:lnTo>
                <a:lnTo>
                  <a:pt x="29012" y="14122"/>
                </a:lnTo>
                <a:lnTo>
                  <a:pt x="25108" y="16980"/>
                </a:lnTo>
                <a:lnTo>
                  <a:pt x="23139" y="19871"/>
                </a:lnTo>
                <a:lnTo>
                  <a:pt x="17442" y="21194"/>
                </a:lnTo>
                <a:lnTo>
                  <a:pt x="13539" y="21194"/>
                </a:lnTo>
                <a:lnTo>
                  <a:pt x="7806" y="19871"/>
                </a:lnTo>
                <a:lnTo>
                  <a:pt x="3903" y="18419"/>
                </a:lnTo>
                <a:lnTo>
                  <a:pt x="0" y="9943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800328" y="471606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03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806201" y="471747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97" y="1369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809999" y="471884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78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811898" y="472731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31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809999" y="473162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806201" y="4734474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97" y="0"/>
                </a:moveTo>
                <a:lnTo>
                  <a:pt x="0" y="1333"/>
                </a:lnTo>
              </a:path>
            </a:pathLst>
          </a:custGeom>
          <a:ln w="366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800328" y="473580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788794" y="473447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534" y="2772"/>
                </a:moveTo>
                <a:lnTo>
                  <a:pt x="0" y="0"/>
                </a:lnTo>
              </a:path>
            </a:pathLst>
          </a:custGeom>
          <a:ln w="371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786860" y="473162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34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784891" y="472731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43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783507" y="472593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784891" y="4720246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786860" y="4718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790728" y="471606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72"/>
                </a:moveTo>
                <a:lnTo>
                  <a:pt x="3903" y="0"/>
                </a:lnTo>
              </a:path>
            </a:pathLst>
          </a:custGeom>
          <a:ln w="343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794631" y="4716067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426124" y="47344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333"/>
                </a:lnTo>
              </a:path>
            </a:pathLst>
          </a:custGeom>
          <a:ln w="372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431961" y="473580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39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435865" y="473724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793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437658" y="4740105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34" y="422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437658" y="47443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0"/>
                </a:moveTo>
                <a:lnTo>
                  <a:pt x="0" y="426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435865" y="474859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93" y="0"/>
                </a:moveTo>
                <a:lnTo>
                  <a:pt x="0" y="2894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431961" y="475148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739"/>
                </a:lnTo>
              </a:path>
            </a:pathLst>
          </a:custGeom>
          <a:ln w="344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426124" y="475422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420427" y="475422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439"/>
                </a:moveTo>
                <a:lnTo>
                  <a:pt x="0" y="0"/>
                </a:lnTo>
              </a:path>
            </a:pathLst>
          </a:custGeom>
          <a:ln w="37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416524" y="475148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739"/>
                </a:moveTo>
                <a:lnTo>
                  <a:pt x="0" y="0"/>
                </a:lnTo>
              </a:path>
            </a:pathLst>
          </a:custGeom>
          <a:ln w="344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414554" y="4748593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412550" y="47443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2004" y="4261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412550" y="4740105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27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414554" y="47372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5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416524" y="473580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39"/>
                </a:moveTo>
                <a:lnTo>
                  <a:pt x="3903" y="0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420427" y="4734474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333"/>
                </a:moveTo>
                <a:lnTo>
                  <a:pt x="5696" y="0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698100" y="47655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703973" y="4767049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97" y="1405"/>
                </a:lnTo>
              </a:path>
            </a:pathLst>
          </a:custGeom>
          <a:ln w="365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707771" y="4768455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7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709670" y="477693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707771" y="478115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703973" y="4784016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97" y="0"/>
                </a:moveTo>
                <a:lnTo>
                  <a:pt x="0" y="1439"/>
                </a:lnTo>
              </a:path>
            </a:pathLst>
          </a:custGeom>
          <a:ln w="3647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698100" y="478545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333"/>
                </a:lnTo>
              </a:path>
            </a:pathLst>
          </a:custGeom>
          <a:ln w="372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692403" y="478545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688500" y="478401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39"/>
                </a:moveTo>
                <a:lnTo>
                  <a:pt x="0" y="0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686530" y="478115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684631" y="47769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684631" y="4768455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75"/>
                </a:moveTo>
                <a:lnTo>
                  <a:pt x="386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688500" y="476704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903" y="0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692403" y="476559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452"/>
                </a:moveTo>
                <a:lnTo>
                  <a:pt x="5696" y="0"/>
                </a:lnTo>
              </a:path>
            </a:pathLst>
          </a:custGeom>
          <a:ln w="371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746313" y="560811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369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752151" y="560948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03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756054" y="561089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793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757848" y="561374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757848" y="56180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756054" y="562227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93" y="0"/>
                </a:moveTo>
                <a:lnTo>
                  <a:pt x="0" y="284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752151" y="562512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52"/>
                </a:lnTo>
              </a:path>
            </a:pathLst>
          </a:custGeom>
          <a:ln w="365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746313" y="56265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320"/>
                </a:lnTo>
              </a:path>
            </a:pathLst>
          </a:custGeom>
          <a:ln w="372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740581" y="56265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320"/>
                </a:moveTo>
                <a:lnTo>
                  <a:pt x="0" y="0"/>
                </a:lnTo>
              </a:path>
            </a:pathLst>
          </a:custGeom>
          <a:ln w="372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736713" y="562512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2"/>
                </a:moveTo>
                <a:lnTo>
                  <a:pt x="0" y="0"/>
                </a:lnTo>
              </a:path>
            </a:pathLst>
          </a:custGeom>
          <a:ln w="364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734708" y="5622273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2004" y="28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732809" y="561804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732809" y="561374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9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734708" y="5610891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57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736713" y="560948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3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740581" y="560811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69"/>
                </a:moveTo>
                <a:lnTo>
                  <a:pt x="5732" y="0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750181" y="527529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756054" y="527674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62" y="1405"/>
                </a:lnTo>
              </a:path>
            </a:pathLst>
          </a:custGeom>
          <a:ln w="365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759817" y="527814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34" y="289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761751" y="528104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18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759817" y="5285222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0"/>
                </a:moveTo>
                <a:lnTo>
                  <a:pt x="0" y="8488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756054" y="5293710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62" y="0"/>
                </a:moveTo>
                <a:lnTo>
                  <a:pt x="0" y="1439"/>
                </a:lnTo>
              </a:path>
            </a:pathLst>
          </a:custGeom>
          <a:ln w="364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750181" y="529515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738682" y="529371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499" y="2891"/>
                </a:moveTo>
                <a:lnTo>
                  <a:pt x="0" y="0"/>
                </a:lnTo>
              </a:path>
            </a:pathLst>
          </a:custGeom>
          <a:ln w="371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5734708" y="5285222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73" y="84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5734708" y="528104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181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736713" y="527814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91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738682" y="5275291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57"/>
                </a:moveTo>
                <a:lnTo>
                  <a:pt x="11499" y="0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011843" y="3659732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017539" y="366112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021443" y="366256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86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023412" y="367105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23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021443" y="36752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63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017539" y="367814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011843" y="367954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367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000273" y="367814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2759"/>
                </a:moveTo>
                <a:lnTo>
                  <a:pt x="0" y="0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998303" y="36752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996369" y="3671055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996369" y="366256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86"/>
                </a:moveTo>
                <a:lnTo>
                  <a:pt x="3903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000273" y="365973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37"/>
                </a:moveTo>
                <a:lnTo>
                  <a:pt x="11569" y="0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582403" y="470613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39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588205" y="4707576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62" y="1405"/>
                </a:lnTo>
              </a:path>
            </a:pathLst>
          </a:custGeom>
          <a:ln w="365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591968" y="4708982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785"/>
                </a:lnTo>
              </a:path>
            </a:pathLst>
          </a:custGeom>
          <a:ln w="343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595872" y="47117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596457" y="471815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17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593973" y="4720246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891"/>
                </a:lnTo>
              </a:path>
            </a:pathLst>
          </a:custGeom>
          <a:ln w="34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591968" y="472313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2004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586271" y="472599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0"/>
                </a:moveTo>
                <a:lnTo>
                  <a:pt x="0" y="1323"/>
                </a:lnTo>
              </a:path>
            </a:pathLst>
          </a:custGeom>
          <a:ln w="372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582403" y="4727319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3868" y="0"/>
                </a:lnTo>
              </a:path>
            </a:pathLst>
          </a:custGeom>
          <a:ln w="377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576706" y="472599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323"/>
                </a:moveTo>
                <a:lnTo>
                  <a:pt x="0" y="0"/>
                </a:lnTo>
              </a:path>
            </a:pathLst>
          </a:custGeom>
          <a:ln w="372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572732" y="472454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73" y="1452"/>
                </a:moveTo>
                <a:lnTo>
                  <a:pt x="0" y="0"/>
                </a:lnTo>
              </a:path>
            </a:pathLst>
          </a:custGeom>
          <a:ln w="365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568829" y="471606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4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568829" y="47117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9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570833" y="470898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85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572732" y="470757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973" y="0"/>
                </a:lnTo>
              </a:path>
            </a:pathLst>
          </a:custGeom>
          <a:ln w="366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576706" y="470613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439"/>
                </a:moveTo>
                <a:lnTo>
                  <a:pt x="5696" y="0"/>
                </a:lnTo>
              </a:path>
            </a:pathLst>
          </a:custGeom>
          <a:ln w="37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476298" y="367043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619" y="1463"/>
                </a:lnTo>
                <a:lnTo>
                  <a:pt x="3749" y="2895"/>
                </a:lnTo>
                <a:lnTo>
                  <a:pt x="0" y="11399"/>
                </a:lnTo>
                <a:lnTo>
                  <a:pt x="1828" y="15697"/>
                </a:lnTo>
                <a:lnTo>
                  <a:pt x="3749" y="18409"/>
                </a:lnTo>
                <a:lnTo>
                  <a:pt x="7619" y="19872"/>
                </a:lnTo>
                <a:lnTo>
                  <a:pt x="13502" y="21305"/>
                </a:lnTo>
                <a:lnTo>
                  <a:pt x="19202" y="19872"/>
                </a:lnTo>
                <a:lnTo>
                  <a:pt x="23103" y="18409"/>
                </a:lnTo>
                <a:lnTo>
                  <a:pt x="27035" y="15697"/>
                </a:lnTo>
                <a:lnTo>
                  <a:pt x="28834" y="11399"/>
                </a:lnTo>
                <a:lnTo>
                  <a:pt x="27035" y="7162"/>
                </a:lnTo>
                <a:lnTo>
                  <a:pt x="23103" y="2895"/>
                </a:lnTo>
                <a:lnTo>
                  <a:pt x="19202" y="1463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476330" y="367043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75"/>
                </a:moveTo>
                <a:lnTo>
                  <a:pt x="3727" y="2888"/>
                </a:lnTo>
                <a:lnTo>
                  <a:pt x="7595" y="1444"/>
                </a:lnTo>
                <a:lnTo>
                  <a:pt x="13468" y="0"/>
                </a:lnTo>
                <a:lnTo>
                  <a:pt x="19165" y="1444"/>
                </a:lnTo>
                <a:lnTo>
                  <a:pt x="23069" y="2888"/>
                </a:lnTo>
                <a:lnTo>
                  <a:pt x="27007" y="7144"/>
                </a:lnTo>
                <a:lnTo>
                  <a:pt x="28836" y="11375"/>
                </a:lnTo>
                <a:lnTo>
                  <a:pt x="27007" y="15682"/>
                </a:lnTo>
                <a:lnTo>
                  <a:pt x="23069" y="18416"/>
                </a:lnTo>
                <a:lnTo>
                  <a:pt x="19165" y="19861"/>
                </a:lnTo>
                <a:lnTo>
                  <a:pt x="13468" y="21305"/>
                </a:lnTo>
                <a:lnTo>
                  <a:pt x="7595" y="19861"/>
                </a:lnTo>
                <a:lnTo>
                  <a:pt x="3727" y="18416"/>
                </a:lnTo>
                <a:lnTo>
                  <a:pt x="1793" y="15682"/>
                </a:lnTo>
                <a:lnTo>
                  <a:pt x="0" y="11375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408724" y="3080004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680" y="1402"/>
                </a:lnTo>
                <a:lnTo>
                  <a:pt x="3931" y="2865"/>
                </a:lnTo>
                <a:lnTo>
                  <a:pt x="1981" y="5699"/>
                </a:lnTo>
                <a:lnTo>
                  <a:pt x="0" y="9936"/>
                </a:lnTo>
                <a:lnTo>
                  <a:pt x="3931" y="18409"/>
                </a:lnTo>
                <a:lnTo>
                  <a:pt x="7680" y="19811"/>
                </a:lnTo>
                <a:lnTo>
                  <a:pt x="13533" y="21275"/>
                </a:lnTo>
                <a:lnTo>
                  <a:pt x="19232" y="19811"/>
                </a:lnTo>
                <a:lnTo>
                  <a:pt x="23134" y="18409"/>
                </a:lnTo>
                <a:lnTo>
                  <a:pt x="27005" y="9936"/>
                </a:lnTo>
                <a:lnTo>
                  <a:pt x="25115" y="5699"/>
                </a:lnTo>
                <a:lnTo>
                  <a:pt x="23134" y="2865"/>
                </a:lnTo>
                <a:lnTo>
                  <a:pt x="19232" y="1402"/>
                </a:lnTo>
                <a:lnTo>
                  <a:pt x="1353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408740" y="3080018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930"/>
                </a:moveTo>
                <a:lnTo>
                  <a:pt x="1969" y="5700"/>
                </a:lnTo>
                <a:lnTo>
                  <a:pt x="3938" y="2837"/>
                </a:lnTo>
                <a:lnTo>
                  <a:pt x="7666" y="1392"/>
                </a:lnTo>
                <a:lnTo>
                  <a:pt x="13539" y="0"/>
                </a:lnTo>
                <a:lnTo>
                  <a:pt x="19235" y="1392"/>
                </a:lnTo>
                <a:lnTo>
                  <a:pt x="23139" y="2837"/>
                </a:lnTo>
                <a:lnTo>
                  <a:pt x="25108" y="5700"/>
                </a:lnTo>
                <a:lnTo>
                  <a:pt x="27007" y="9930"/>
                </a:lnTo>
                <a:lnTo>
                  <a:pt x="23139" y="18416"/>
                </a:lnTo>
                <a:lnTo>
                  <a:pt x="19235" y="19809"/>
                </a:lnTo>
                <a:lnTo>
                  <a:pt x="13539" y="21254"/>
                </a:lnTo>
                <a:lnTo>
                  <a:pt x="7666" y="19809"/>
                </a:lnTo>
                <a:lnTo>
                  <a:pt x="3938" y="1841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320027" y="354156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02" y="0"/>
                </a:moveTo>
                <a:lnTo>
                  <a:pt x="7680" y="1463"/>
                </a:lnTo>
                <a:lnTo>
                  <a:pt x="3901" y="2895"/>
                </a:lnTo>
                <a:lnTo>
                  <a:pt x="1920" y="5760"/>
                </a:lnTo>
                <a:lnTo>
                  <a:pt x="0" y="9936"/>
                </a:lnTo>
                <a:lnTo>
                  <a:pt x="1920" y="14264"/>
                </a:lnTo>
                <a:lnTo>
                  <a:pt x="3901" y="17038"/>
                </a:lnTo>
                <a:lnTo>
                  <a:pt x="7680" y="19872"/>
                </a:lnTo>
                <a:lnTo>
                  <a:pt x="13502" y="21335"/>
                </a:lnTo>
                <a:lnTo>
                  <a:pt x="19232" y="19872"/>
                </a:lnTo>
                <a:lnTo>
                  <a:pt x="27035" y="14264"/>
                </a:lnTo>
                <a:lnTo>
                  <a:pt x="28955" y="9936"/>
                </a:lnTo>
                <a:lnTo>
                  <a:pt x="27035" y="5760"/>
                </a:lnTo>
                <a:lnTo>
                  <a:pt x="23134" y="2895"/>
                </a:lnTo>
                <a:lnTo>
                  <a:pt x="19232" y="1463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320051" y="354157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898" y="5752"/>
                </a:lnTo>
                <a:lnTo>
                  <a:pt x="3868" y="2888"/>
                </a:lnTo>
                <a:lnTo>
                  <a:pt x="7666" y="1444"/>
                </a:lnTo>
                <a:lnTo>
                  <a:pt x="13468" y="0"/>
                </a:lnTo>
                <a:lnTo>
                  <a:pt x="19235" y="1444"/>
                </a:lnTo>
                <a:lnTo>
                  <a:pt x="23104" y="2888"/>
                </a:lnTo>
                <a:lnTo>
                  <a:pt x="27007" y="5752"/>
                </a:lnTo>
                <a:lnTo>
                  <a:pt x="28941" y="9930"/>
                </a:lnTo>
                <a:lnTo>
                  <a:pt x="27007" y="14238"/>
                </a:lnTo>
                <a:lnTo>
                  <a:pt x="19235" y="19886"/>
                </a:lnTo>
                <a:lnTo>
                  <a:pt x="13468" y="21305"/>
                </a:lnTo>
                <a:lnTo>
                  <a:pt x="7666" y="19886"/>
                </a:lnTo>
                <a:lnTo>
                  <a:pt x="3868" y="17023"/>
                </a:lnTo>
                <a:lnTo>
                  <a:pt x="1898" y="14238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458089" y="667378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90">
                <a:moveTo>
                  <a:pt x="15453" y="0"/>
                </a:moveTo>
                <a:lnTo>
                  <a:pt x="9631" y="1428"/>
                </a:lnTo>
                <a:lnTo>
                  <a:pt x="1950" y="7060"/>
                </a:lnTo>
                <a:lnTo>
                  <a:pt x="0" y="11358"/>
                </a:lnTo>
                <a:lnTo>
                  <a:pt x="1950" y="15561"/>
                </a:lnTo>
                <a:lnTo>
                  <a:pt x="5852" y="18419"/>
                </a:lnTo>
                <a:lnTo>
                  <a:pt x="9631" y="19847"/>
                </a:lnTo>
                <a:lnTo>
                  <a:pt x="15453" y="21288"/>
                </a:lnTo>
                <a:lnTo>
                  <a:pt x="21214" y="19847"/>
                </a:lnTo>
                <a:lnTo>
                  <a:pt x="25085" y="18419"/>
                </a:lnTo>
                <a:lnTo>
                  <a:pt x="27005" y="15561"/>
                </a:lnTo>
                <a:lnTo>
                  <a:pt x="28986" y="11358"/>
                </a:lnTo>
                <a:lnTo>
                  <a:pt x="27005" y="7060"/>
                </a:lnTo>
                <a:lnTo>
                  <a:pt x="25085" y="4298"/>
                </a:lnTo>
                <a:lnTo>
                  <a:pt x="21214" y="1428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458103" y="667378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90">
                <a:moveTo>
                  <a:pt x="0" y="11358"/>
                </a:moveTo>
                <a:lnTo>
                  <a:pt x="1969" y="7060"/>
                </a:lnTo>
                <a:lnTo>
                  <a:pt x="9635" y="1428"/>
                </a:lnTo>
                <a:lnTo>
                  <a:pt x="15438" y="0"/>
                </a:lnTo>
                <a:lnTo>
                  <a:pt x="21205" y="1428"/>
                </a:lnTo>
                <a:lnTo>
                  <a:pt x="25108" y="4298"/>
                </a:lnTo>
                <a:lnTo>
                  <a:pt x="27007" y="7060"/>
                </a:lnTo>
                <a:lnTo>
                  <a:pt x="28977" y="11358"/>
                </a:lnTo>
                <a:lnTo>
                  <a:pt x="27007" y="15561"/>
                </a:lnTo>
                <a:lnTo>
                  <a:pt x="25108" y="18419"/>
                </a:lnTo>
                <a:lnTo>
                  <a:pt x="21205" y="19847"/>
                </a:lnTo>
                <a:lnTo>
                  <a:pt x="15438" y="21288"/>
                </a:lnTo>
                <a:lnTo>
                  <a:pt x="9635" y="19847"/>
                </a:lnTo>
                <a:lnTo>
                  <a:pt x="5837" y="18419"/>
                </a:lnTo>
                <a:lnTo>
                  <a:pt x="1969" y="15561"/>
                </a:lnTo>
                <a:lnTo>
                  <a:pt x="0" y="11358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509034" y="320741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3901" y="2865"/>
                </a:lnTo>
                <a:lnTo>
                  <a:pt x="1920" y="5730"/>
                </a:lnTo>
                <a:lnTo>
                  <a:pt x="0" y="9936"/>
                </a:lnTo>
                <a:lnTo>
                  <a:pt x="1920" y="14234"/>
                </a:lnTo>
                <a:lnTo>
                  <a:pt x="3901" y="16977"/>
                </a:lnTo>
                <a:lnTo>
                  <a:pt x="9601" y="19872"/>
                </a:lnTo>
                <a:lnTo>
                  <a:pt x="15453" y="21275"/>
                </a:lnTo>
                <a:lnTo>
                  <a:pt x="21153" y="19872"/>
                </a:lnTo>
                <a:lnTo>
                  <a:pt x="25054" y="16977"/>
                </a:lnTo>
                <a:lnTo>
                  <a:pt x="27035" y="14234"/>
                </a:lnTo>
                <a:lnTo>
                  <a:pt x="28955" y="9936"/>
                </a:lnTo>
                <a:lnTo>
                  <a:pt x="27035" y="5730"/>
                </a:lnTo>
                <a:lnTo>
                  <a:pt x="25054" y="2865"/>
                </a:lnTo>
                <a:lnTo>
                  <a:pt x="21153" y="1463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509035" y="3207439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04"/>
                </a:moveTo>
                <a:lnTo>
                  <a:pt x="1934" y="5700"/>
                </a:lnTo>
                <a:lnTo>
                  <a:pt x="3903" y="2837"/>
                </a:lnTo>
                <a:lnTo>
                  <a:pt x="15473" y="0"/>
                </a:lnTo>
                <a:lnTo>
                  <a:pt x="21170" y="1444"/>
                </a:lnTo>
                <a:lnTo>
                  <a:pt x="25073" y="2837"/>
                </a:lnTo>
                <a:lnTo>
                  <a:pt x="27042" y="5700"/>
                </a:lnTo>
                <a:lnTo>
                  <a:pt x="28941" y="9904"/>
                </a:lnTo>
                <a:lnTo>
                  <a:pt x="27042" y="14212"/>
                </a:lnTo>
                <a:lnTo>
                  <a:pt x="25073" y="16946"/>
                </a:lnTo>
                <a:lnTo>
                  <a:pt x="21170" y="19835"/>
                </a:lnTo>
                <a:lnTo>
                  <a:pt x="15473" y="21254"/>
                </a:lnTo>
                <a:lnTo>
                  <a:pt x="9600" y="19835"/>
                </a:lnTo>
                <a:lnTo>
                  <a:pt x="3903" y="16946"/>
                </a:lnTo>
                <a:lnTo>
                  <a:pt x="1934" y="14212"/>
                </a:lnTo>
                <a:lnTo>
                  <a:pt x="0" y="9904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483918" y="3632301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83" y="0"/>
                </a:moveTo>
                <a:lnTo>
                  <a:pt x="3962" y="2834"/>
                </a:lnTo>
                <a:lnTo>
                  <a:pt x="1981" y="5608"/>
                </a:lnTo>
                <a:lnTo>
                  <a:pt x="0" y="9905"/>
                </a:lnTo>
                <a:lnTo>
                  <a:pt x="1981" y="14081"/>
                </a:lnTo>
                <a:lnTo>
                  <a:pt x="3962" y="16946"/>
                </a:lnTo>
                <a:lnTo>
                  <a:pt x="15483" y="19842"/>
                </a:lnTo>
                <a:lnTo>
                  <a:pt x="21214" y="18379"/>
                </a:lnTo>
                <a:lnTo>
                  <a:pt x="25115" y="16946"/>
                </a:lnTo>
                <a:lnTo>
                  <a:pt x="27035" y="14081"/>
                </a:lnTo>
                <a:lnTo>
                  <a:pt x="29016" y="9905"/>
                </a:lnTo>
                <a:lnTo>
                  <a:pt x="27035" y="5608"/>
                </a:lnTo>
                <a:lnTo>
                  <a:pt x="25115" y="2834"/>
                </a:lnTo>
                <a:lnTo>
                  <a:pt x="21214" y="1402"/>
                </a:lnTo>
                <a:lnTo>
                  <a:pt x="1548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483926" y="363228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2004" y="5623"/>
                </a:lnTo>
                <a:lnTo>
                  <a:pt x="3973" y="2837"/>
                </a:lnTo>
                <a:lnTo>
                  <a:pt x="15473" y="0"/>
                </a:lnTo>
                <a:lnTo>
                  <a:pt x="21240" y="1418"/>
                </a:lnTo>
                <a:lnTo>
                  <a:pt x="25108" y="2837"/>
                </a:lnTo>
                <a:lnTo>
                  <a:pt x="27042" y="5623"/>
                </a:lnTo>
                <a:lnTo>
                  <a:pt x="29012" y="9930"/>
                </a:lnTo>
                <a:lnTo>
                  <a:pt x="27042" y="14109"/>
                </a:lnTo>
                <a:lnTo>
                  <a:pt x="25108" y="16972"/>
                </a:lnTo>
                <a:lnTo>
                  <a:pt x="21240" y="18416"/>
                </a:lnTo>
                <a:lnTo>
                  <a:pt x="15473" y="19861"/>
                </a:lnTo>
                <a:lnTo>
                  <a:pt x="3973" y="16972"/>
                </a:lnTo>
                <a:lnTo>
                  <a:pt x="200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307671" y="640900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53" y="0"/>
                </a:moveTo>
                <a:lnTo>
                  <a:pt x="9601" y="1429"/>
                </a:lnTo>
                <a:lnTo>
                  <a:pt x="5699" y="2871"/>
                </a:lnTo>
                <a:lnTo>
                  <a:pt x="1981" y="5632"/>
                </a:lnTo>
                <a:lnTo>
                  <a:pt x="0" y="9930"/>
                </a:lnTo>
                <a:lnTo>
                  <a:pt x="1981" y="14133"/>
                </a:lnTo>
                <a:lnTo>
                  <a:pt x="5699" y="16992"/>
                </a:lnTo>
                <a:lnTo>
                  <a:pt x="9601" y="18419"/>
                </a:lnTo>
                <a:lnTo>
                  <a:pt x="15453" y="19860"/>
                </a:lnTo>
                <a:lnTo>
                  <a:pt x="21153" y="18419"/>
                </a:lnTo>
                <a:lnTo>
                  <a:pt x="25115" y="16992"/>
                </a:lnTo>
                <a:lnTo>
                  <a:pt x="27005" y="14133"/>
                </a:lnTo>
                <a:lnTo>
                  <a:pt x="28986" y="9930"/>
                </a:lnTo>
                <a:lnTo>
                  <a:pt x="27005" y="5632"/>
                </a:lnTo>
                <a:lnTo>
                  <a:pt x="25115" y="2871"/>
                </a:lnTo>
                <a:lnTo>
                  <a:pt x="21153" y="1429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307662" y="6409003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2004" y="5630"/>
                </a:lnTo>
                <a:lnTo>
                  <a:pt x="5696" y="2870"/>
                </a:lnTo>
                <a:lnTo>
                  <a:pt x="9600" y="1428"/>
                </a:lnTo>
                <a:lnTo>
                  <a:pt x="15473" y="0"/>
                </a:lnTo>
                <a:lnTo>
                  <a:pt x="21170" y="1428"/>
                </a:lnTo>
                <a:lnTo>
                  <a:pt x="25108" y="2870"/>
                </a:lnTo>
                <a:lnTo>
                  <a:pt x="27042" y="5630"/>
                </a:lnTo>
                <a:lnTo>
                  <a:pt x="29012" y="9930"/>
                </a:lnTo>
                <a:lnTo>
                  <a:pt x="27042" y="14132"/>
                </a:lnTo>
                <a:lnTo>
                  <a:pt x="25108" y="16990"/>
                </a:lnTo>
                <a:lnTo>
                  <a:pt x="21170" y="18419"/>
                </a:lnTo>
                <a:lnTo>
                  <a:pt x="15473" y="19861"/>
                </a:lnTo>
                <a:lnTo>
                  <a:pt x="9600" y="18419"/>
                </a:lnTo>
                <a:lnTo>
                  <a:pt x="5696" y="16990"/>
                </a:lnTo>
                <a:lnTo>
                  <a:pt x="2004" y="14132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568775" y="351336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802" y="1402"/>
                </a:lnTo>
                <a:lnTo>
                  <a:pt x="3901" y="2712"/>
                </a:lnTo>
                <a:lnTo>
                  <a:pt x="0" y="11247"/>
                </a:lnTo>
                <a:lnTo>
                  <a:pt x="1950" y="15544"/>
                </a:lnTo>
                <a:lnTo>
                  <a:pt x="3901" y="18379"/>
                </a:lnTo>
                <a:lnTo>
                  <a:pt x="7802" y="19720"/>
                </a:lnTo>
                <a:lnTo>
                  <a:pt x="13502" y="21153"/>
                </a:lnTo>
                <a:lnTo>
                  <a:pt x="19354" y="19720"/>
                </a:lnTo>
                <a:lnTo>
                  <a:pt x="23256" y="18379"/>
                </a:lnTo>
                <a:lnTo>
                  <a:pt x="27035" y="15544"/>
                </a:lnTo>
                <a:lnTo>
                  <a:pt x="28955" y="11247"/>
                </a:lnTo>
                <a:lnTo>
                  <a:pt x="27035" y="7010"/>
                </a:lnTo>
                <a:lnTo>
                  <a:pt x="23256" y="2712"/>
                </a:lnTo>
                <a:lnTo>
                  <a:pt x="19354" y="1402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568782" y="351335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46"/>
                </a:moveTo>
                <a:lnTo>
                  <a:pt x="3903" y="2734"/>
                </a:lnTo>
                <a:lnTo>
                  <a:pt x="7806" y="1418"/>
                </a:lnTo>
                <a:lnTo>
                  <a:pt x="13503" y="0"/>
                </a:lnTo>
                <a:lnTo>
                  <a:pt x="19376" y="1418"/>
                </a:lnTo>
                <a:lnTo>
                  <a:pt x="23244" y="2734"/>
                </a:lnTo>
                <a:lnTo>
                  <a:pt x="27042" y="7041"/>
                </a:lnTo>
                <a:lnTo>
                  <a:pt x="28941" y="11246"/>
                </a:lnTo>
                <a:lnTo>
                  <a:pt x="27042" y="15553"/>
                </a:lnTo>
                <a:lnTo>
                  <a:pt x="23244" y="18416"/>
                </a:lnTo>
                <a:lnTo>
                  <a:pt x="19376" y="19757"/>
                </a:lnTo>
                <a:lnTo>
                  <a:pt x="13503" y="21176"/>
                </a:lnTo>
                <a:lnTo>
                  <a:pt x="7806" y="19757"/>
                </a:lnTo>
                <a:lnTo>
                  <a:pt x="3903" y="18416"/>
                </a:lnTo>
                <a:lnTo>
                  <a:pt x="1934" y="15553"/>
                </a:lnTo>
                <a:lnTo>
                  <a:pt x="0" y="11246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401104" y="33971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380" y="0"/>
                </a:moveTo>
                <a:lnTo>
                  <a:pt x="7619" y="1463"/>
                </a:lnTo>
                <a:lnTo>
                  <a:pt x="3718" y="2895"/>
                </a:lnTo>
                <a:lnTo>
                  <a:pt x="0" y="11399"/>
                </a:lnTo>
                <a:lnTo>
                  <a:pt x="1828" y="15697"/>
                </a:lnTo>
                <a:lnTo>
                  <a:pt x="3718" y="18470"/>
                </a:lnTo>
                <a:lnTo>
                  <a:pt x="7619" y="19872"/>
                </a:lnTo>
                <a:lnTo>
                  <a:pt x="13380" y="21305"/>
                </a:lnTo>
                <a:lnTo>
                  <a:pt x="19171" y="19872"/>
                </a:lnTo>
                <a:lnTo>
                  <a:pt x="23073" y="18470"/>
                </a:lnTo>
                <a:lnTo>
                  <a:pt x="26852" y="15697"/>
                </a:lnTo>
                <a:lnTo>
                  <a:pt x="28834" y="11399"/>
                </a:lnTo>
                <a:lnTo>
                  <a:pt x="26852" y="7071"/>
                </a:lnTo>
                <a:lnTo>
                  <a:pt x="23073" y="2895"/>
                </a:lnTo>
                <a:lnTo>
                  <a:pt x="19171" y="1463"/>
                </a:lnTo>
                <a:lnTo>
                  <a:pt x="13380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401109" y="339715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375"/>
                </a:moveTo>
                <a:lnTo>
                  <a:pt x="3727" y="2914"/>
                </a:lnTo>
                <a:lnTo>
                  <a:pt x="7631" y="1444"/>
                </a:lnTo>
                <a:lnTo>
                  <a:pt x="13363" y="0"/>
                </a:lnTo>
                <a:lnTo>
                  <a:pt x="19200" y="1444"/>
                </a:lnTo>
                <a:lnTo>
                  <a:pt x="23069" y="2914"/>
                </a:lnTo>
                <a:lnTo>
                  <a:pt x="26867" y="7093"/>
                </a:lnTo>
                <a:lnTo>
                  <a:pt x="28836" y="11375"/>
                </a:lnTo>
                <a:lnTo>
                  <a:pt x="26867" y="15682"/>
                </a:lnTo>
                <a:lnTo>
                  <a:pt x="23069" y="18442"/>
                </a:lnTo>
                <a:lnTo>
                  <a:pt x="19200" y="19861"/>
                </a:lnTo>
                <a:lnTo>
                  <a:pt x="13363" y="21305"/>
                </a:lnTo>
                <a:lnTo>
                  <a:pt x="7631" y="19861"/>
                </a:lnTo>
                <a:lnTo>
                  <a:pt x="3727" y="18442"/>
                </a:lnTo>
                <a:lnTo>
                  <a:pt x="1828" y="15682"/>
                </a:lnTo>
                <a:lnTo>
                  <a:pt x="0" y="11375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622846" y="3652144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472" y="0"/>
                </a:moveTo>
                <a:lnTo>
                  <a:pt x="7772" y="1310"/>
                </a:lnTo>
                <a:lnTo>
                  <a:pt x="3901" y="2743"/>
                </a:lnTo>
                <a:lnTo>
                  <a:pt x="1920" y="5608"/>
                </a:lnTo>
                <a:lnTo>
                  <a:pt x="0" y="9814"/>
                </a:lnTo>
                <a:lnTo>
                  <a:pt x="1920" y="14112"/>
                </a:lnTo>
                <a:lnTo>
                  <a:pt x="3901" y="16977"/>
                </a:lnTo>
                <a:lnTo>
                  <a:pt x="7772" y="18287"/>
                </a:lnTo>
                <a:lnTo>
                  <a:pt x="13472" y="19751"/>
                </a:lnTo>
                <a:lnTo>
                  <a:pt x="19354" y="18287"/>
                </a:lnTo>
                <a:lnTo>
                  <a:pt x="23134" y="16977"/>
                </a:lnTo>
                <a:lnTo>
                  <a:pt x="27005" y="14112"/>
                </a:lnTo>
                <a:lnTo>
                  <a:pt x="28925" y="9814"/>
                </a:lnTo>
                <a:lnTo>
                  <a:pt x="27005" y="5608"/>
                </a:lnTo>
                <a:lnTo>
                  <a:pt x="23134" y="2743"/>
                </a:lnTo>
                <a:lnTo>
                  <a:pt x="19354" y="1310"/>
                </a:lnTo>
                <a:lnTo>
                  <a:pt x="1347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622833" y="3652148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801"/>
                </a:moveTo>
                <a:lnTo>
                  <a:pt x="1934" y="5623"/>
                </a:lnTo>
                <a:lnTo>
                  <a:pt x="3903" y="2734"/>
                </a:lnTo>
                <a:lnTo>
                  <a:pt x="7806" y="1315"/>
                </a:lnTo>
                <a:lnTo>
                  <a:pt x="13503" y="0"/>
                </a:lnTo>
                <a:lnTo>
                  <a:pt x="19376" y="1315"/>
                </a:lnTo>
                <a:lnTo>
                  <a:pt x="23139" y="2734"/>
                </a:lnTo>
                <a:lnTo>
                  <a:pt x="27042" y="5623"/>
                </a:lnTo>
                <a:lnTo>
                  <a:pt x="28977" y="9801"/>
                </a:lnTo>
                <a:lnTo>
                  <a:pt x="27042" y="14109"/>
                </a:lnTo>
                <a:lnTo>
                  <a:pt x="23139" y="16972"/>
                </a:lnTo>
                <a:lnTo>
                  <a:pt x="19376" y="18287"/>
                </a:lnTo>
                <a:lnTo>
                  <a:pt x="13503" y="19732"/>
                </a:lnTo>
                <a:lnTo>
                  <a:pt x="7806" y="18287"/>
                </a:lnTo>
                <a:lnTo>
                  <a:pt x="3903" y="16972"/>
                </a:lnTo>
                <a:lnTo>
                  <a:pt x="1934" y="14109"/>
                </a:lnTo>
                <a:lnTo>
                  <a:pt x="0" y="9801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096584" y="62830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11673" y="0"/>
                </a:lnTo>
                <a:lnTo>
                  <a:pt x="5821" y="1405"/>
                </a:lnTo>
                <a:lnTo>
                  <a:pt x="3901" y="4178"/>
                </a:lnTo>
                <a:lnTo>
                  <a:pt x="0" y="7037"/>
                </a:lnTo>
                <a:lnTo>
                  <a:pt x="0" y="11253"/>
                </a:lnTo>
                <a:lnTo>
                  <a:pt x="1920" y="15514"/>
                </a:lnTo>
                <a:lnTo>
                  <a:pt x="5821" y="18406"/>
                </a:lnTo>
                <a:lnTo>
                  <a:pt x="9692" y="19741"/>
                </a:lnTo>
                <a:lnTo>
                  <a:pt x="15453" y="21180"/>
                </a:lnTo>
                <a:lnTo>
                  <a:pt x="21275" y="19741"/>
                </a:lnTo>
                <a:lnTo>
                  <a:pt x="25054" y="18406"/>
                </a:lnTo>
                <a:lnTo>
                  <a:pt x="27035" y="15514"/>
                </a:lnTo>
                <a:lnTo>
                  <a:pt x="28955" y="11253"/>
                </a:lnTo>
                <a:lnTo>
                  <a:pt x="25054" y="2727"/>
                </a:lnTo>
                <a:lnTo>
                  <a:pt x="2127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096583" y="62830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51"/>
                </a:moveTo>
                <a:lnTo>
                  <a:pt x="0" y="7036"/>
                </a:lnTo>
                <a:lnTo>
                  <a:pt x="3903" y="4181"/>
                </a:lnTo>
                <a:lnTo>
                  <a:pt x="5837" y="1405"/>
                </a:lnTo>
                <a:lnTo>
                  <a:pt x="11675" y="0"/>
                </a:lnTo>
                <a:lnTo>
                  <a:pt x="15473" y="0"/>
                </a:lnTo>
                <a:lnTo>
                  <a:pt x="21275" y="1405"/>
                </a:lnTo>
                <a:lnTo>
                  <a:pt x="25073" y="2726"/>
                </a:lnTo>
                <a:lnTo>
                  <a:pt x="28941" y="11251"/>
                </a:lnTo>
                <a:lnTo>
                  <a:pt x="27042" y="15514"/>
                </a:lnTo>
                <a:lnTo>
                  <a:pt x="25073" y="18408"/>
                </a:lnTo>
                <a:lnTo>
                  <a:pt x="21275" y="19742"/>
                </a:lnTo>
                <a:lnTo>
                  <a:pt x="15473" y="21181"/>
                </a:lnTo>
                <a:lnTo>
                  <a:pt x="9705" y="19742"/>
                </a:lnTo>
                <a:lnTo>
                  <a:pt x="5837" y="18408"/>
                </a:lnTo>
                <a:lnTo>
                  <a:pt x="1934" y="15514"/>
                </a:lnTo>
                <a:lnTo>
                  <a:pt x="0" y="11251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487126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32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492858" y="3673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38" y="1444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496797" y="367528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0"/>
                </a:moveTo>
                <a:lnTo>
                  <a:pt x="3868" y="4255"/>
                </a:lnTo>
              </a:path>
            </a:pathLst>
          </a:custGeom>
          <a:ln w="322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500665" y="367954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23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500665" y="368377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496797" y="368807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759"/>
                </a:lnTo>
              </a:path>
            </a:pathLst>
          </a:custGeom>
          <a:ln w="343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492858" y="369083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0"/>
                </a:moveTo>
                <a:lnTo>
                  <a:pt x="0" y="1418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487126" y="369225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481324" y="369225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477385" y="369083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418"/>
                </a:moveTo>
                <a:lnTo>
                  <a:pt x="0" y="0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475486" y="368807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59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473657" y="368377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473657" y="3675285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27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477385" y="3673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38" y="0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481324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419607" y="308197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425304" y="308337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429207" y="30848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431176" y="308767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0"/>
                </a:moveTo>
                <a:lnTo>
                  <a:pt x="1898" y="423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429207" y="309190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868" y="0"/>
                </a:moveTo>
                <a:lnTo>
                  <a:pt x="0" y="846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425304" y="310036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903" y="0"/>
                </a:moveTo>
                <a:lnTo>
                  <a:pt x="0" y="1418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419607" y="310178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5696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413734" y="310178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410006" y="3100369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3727" y="1418"/>
                </a:moveTo>
                <a:lnTo>
                  <a:pt x="0" y="0"/>
                </a:lnTo>
              </a:path>
            </a:pathLst>
          </a:custGeom>
          <a:ln w="364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406068" y="309190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38" y="8460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406068" y="30876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423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408037" y="30848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410006" y="308337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0" y="1444"/>
                </a:moveTo>
                <a:lnTo>
                  <a:pt x="3727" y="0"/>
                </a:lnTo>
              </a:path>
            </a:pathLst>
          </a:custGeom>
          <a:ln w="364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413734" y="3081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92"/>
                </a:moveTo>
                <a:lnTo>
                  <a:pt x="5872" y="0"/>
                </a:lnTo>
              </a:path>
            </a:pathLst>
          </a:custGeom>
          <a:ln w="37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330847" y="354353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44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336614" y="354497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70"/>
                </a:lnTo>
              </a:path>
            </a:pathLst>
          </a:custGeom>
          <a:ln w="364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340518" y="3546446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868" y="2837"/>
                </a:lnTo>
              </a:path>
            </a:pathLst>
          </a:custGeom>
          <a:ln w="342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344386" y="354928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34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344386" y="355346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336614" y="3557769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4">
                <a:moveTo>
                  <a:pt x="7771" y="0"/>
                </a:moveTo>
                <a:lnTo>
                  <a:pt x="0" y="5623"/>
                </a:lnTo>
              </a:path>
            </a:pathLst>
          </a:custGeom>
          <a:ln w="342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330847" y="356339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44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325045" y="356339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321247" y="3560529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97" y="2863"/>
                </a:moveTo>
                <a:lnTo>
                  <a:pt x="0" y="0"/>
                </a:lnTo>
              </a:path>
            </a:pathLst>
          </a:custGeom>
          <a:ln w="340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319277" y="355776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759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317378" y="355346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317378" y="354928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319277" y="354644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3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321247" y="3544975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1470"/>
                </a:moveTo>
                <a:lnTo>
                  <a:pt x="3797" y="0"/>
                </a:lnTo>
              </a:path>
            </a:pathLst>
          </a:custGeom>
          <a:ln w="364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325045" y="354353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470869" y="66757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2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476636" y="667716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69"/>
                </a:lnTo>
              </a:path>
            </a:pathLst>
          </a:custGeom>
          <a:ln w="34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480540" y="668003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62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482474" y="66827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9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482474" y="668709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0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480540" y="669130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869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476636" y="669417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28"/>
                </a:lnTo>
              </a:path>
            </a:pathLst>
          </a:custGeom>
          <a:ln w="365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470869" y="669559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2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465066" y="669559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28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461304" y="669417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1428"/>
                </a:moveTo>
                <a:lnTo>
                  <a:pt x="0" y="0"/>
                </a:lnTo>
              </a:path>
            </a:pathLst>
          </a:custGeom>
          <a:ln w="364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457400" y="669130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69"/>
                </a:moveTo>
                <a:lnTo>
                  <a:pt x="0" y="0"/>
                </a:lnTo>
              </a:path>
            </a:pathLst>
          </a:custGeom>
          <a:ln w="342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455430" y="668709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0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455430" y="66827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8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57400" y="6677167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5">
                <a:moveTo>
                  <a:pt x="0" y="5631"/>
                </a:moveTo>
                <a:lnTo>
                  <a:pt x="7666" y="0"/>
                </a:lnTo>
              </a:path>
            </a:pathLst>
          </a:custGeom>
          <a:ln w="342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465066" y="66757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28"/>
                </a:moveTo>
                <a:lnTo>
                  <a:pt x="5802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521836" y="3209373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5">
                <a:moveTo>
                  <a:pt x="0" y="0"/>
                </a:moveTo>
                <a:lnTo>
                  <a:pt x="5696" y="147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527532" y="321084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903" y="1392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531436" y="321223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533405" y="32150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0"/>
                </a:moveTo>
                <a:lnTo>
                  <a:pt x="1934" y="420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533405" y="321930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531436" y="322361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785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527532" y="322639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37"/>
                </a:lnTo>
              </a:path>
            </a:pathLst>
          </a:custGeom>
          <a:ln w="342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521836" y="3229234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5">
                <a:moveTo>
                  <a:pt x="5696" y="0"/>
                </a:moveTo>
                <a:lnTo>
                  <a:pt x="0" y="141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515962" y="322923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18"/>
                </a:moveTo>
                <a:lnTo>
                  <a:pt x="0" y="0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510266" y="3226397"/>
            <a:ext cx="5715" cy="3175"/>
          </a:xfrm>
          <a:custGeom>
            <a:avLst/>
            <a:gdLst/>
            <a:ahLst/>
            <a:cxnLst/>
            <a:rect l="l" t="t" r="r" b="b"/>
            <a:pathLst>
              <a:path w="5715" h="3175">
                <a:moveTo>
                  <a:pt x="5696" y="2837"/>
                </a:moveTo>
                <a:lnTo>
                  <a:pt x="0" y="0"/>
                </a:lnTo>
              </a:path>
            </a:pathLst>
          </a:custGeom>
          <a:ln w="357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508296" y="322361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506397" y="32193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506397" y="321509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4204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508296" y="321223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510266" y="3209373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63"/>
                </a:moveTo>
                <a:lnTo>
                  <a:pt x="11569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496797" y="363424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502494" y="363564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506397" y="363708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785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508296" y="363987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508296" y="36441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506397" y="364835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502494" y="365122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18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496797" y="365263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47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485227" y="365122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569" y="2888"/>
                </a:moveTo>
                <a:lnTo>
                  <a:pt x="0" y="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483258" y="364835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481324" y="36441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481324" y="363987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30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483258" y="36370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8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485227" y="363424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37"/>
                </a:moveTo>
                <a:lnTo>
                  <a:pt x="11569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320463" y="641096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428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326159" y="641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73" y="1428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330133" y="6413826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772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332032" y="64165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86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332032" y="64208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01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330133" y="642508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326159" y="642794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73" y="0"/>
                </a:moveTo>
                <a:lnTo>
                  <a:pt x="0" y="1441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320463" y="642938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428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314660" y="642938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28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310721" y="642794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441"/>
                </a:moveTo>
                <a:lnTo>
                  <a:pt x="0" y="0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306994" y="6425088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727" y="2857"/>
                </a:moveTo>
                <a:lnTo>
                  <a:pt x="0" y="0"/>
                </a:lnTo>
              </a:path>
            </a:pathLst>
          </a:custGeom>
          <a:ln w="340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304989" y="64208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2004" y="4201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304989" y="64165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86"/>
                </a:moveTo>
                <a:lnTo>
                  <a:pt x="200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306994" y="641382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2772"/>
                </a:moveTo>
                <a:lnTo>
                  <a:pt x="3727" y="0"/>
                </a:lnTo>
              </a:path>
            </a:pathLst>
          </a:custGeom>
          <a:ln w="34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310721" y="641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28"/>
                </a:moveTo>
                <a:lnTo>
                  <a:pt x="3938" y="0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314660" y="641096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28"/>
                </a:moveTo>
                <a:lnTo>
                  <a:pt x="5802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579613" y="35153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92"/>
                </a:lnTo>
              </a:path>
            </a:pathLst>
          </a:custGeom>
          <a:ln w="37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85486" y="351670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367"/>
                </a:lnTo>
              </a:path>
            </a:pathLst>
          </a:custGeom>
          <a:ln w="366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589390" y="3518073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0"/>
                </a:moveTo>
                <a:lnTo>
                  <a:pt x="3762" y="4281"/>
                </a:lnTo>
              </a:path>
            </a:pathLst>
          </a:custGeom>
          <a:ln w="320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593153" y="352235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0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593153" y="35265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589390" y="353086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762" y="0"/>
                </a:moveTo>
                <a:lnTo>
                  <a:pt x="0" y="2863"/>
                </a:lnTo>
              </a:path>
            </a:pathLst>
          </a:custGeom>
          <a:ln w="340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585486" y="353373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15"/>
                </a:lnTo>
              </a:path>
            </a:pathLst>
          </a:custGeom>
          <a:ln w="367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579613" y="353504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7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573917" y="353504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70"/>
                </a:moveTo>
                <a:lnTo>
                  <a:pt x="0" y="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570013" y="353373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15"/>
                </a:moveTo>
                <a:lnTo>
                  <a:pt x="0" y="0"/>
                </a:lnTo>
              </a:path>
            </a:pathLst>
          </a:custGeom>
          <a:ln w="367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568044" y="353086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566144" y="352655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566144" y="3518073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86"/>
                </a:moveTo>
                <a:lnTo>
                  <a:pt x="386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570013" y="351670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367"/>
                </a:moveTo>
                <a:lnTo>
                  <a:pt x="3903" y="0"/>
                </a:lnTo>
              </a:path>
            </a:pathLst>
          </a:custGeom>
          <a:ln w="366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573917" y="3515313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92"/>
                </a:moveTo>
                <a:lnTo>
                  <a:pt x="5696" y="0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411835" y="339916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392"/>
                </a:lnTo>
              </a:path>
            </a:pathLst>
          </a:custGeom>
          <a:ln w="37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417638" y="340055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421541" y="340200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0" y="0"/>
                </a:moveTo>
                <a:lnTo>
                  <a:pt x="3762" y="4178"/>
                </a:lnTo>
              </a:path>
            </a:pathLst>
          </a:custGeom>
          <a:ln w="32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425304" y="340618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425304" y="3410487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421541" y="3414795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62" y="0"/>
                </a:moveTo>
                <a:lnTo>
                  <a:pt x="0" y="2785"/>
                </a:lnTo>
              </a:path>
            </a:pathLst>
          </a:custGeom>
          <a:ln w="34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417638" y="341758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411835" y="341897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444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406068" y="341897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44"/>
                </a:moveTo>
                <a:lnTo>
                  <a:pt x="0" y="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402164" y="341758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92"/>
                </a:moveTo>
                <a:lnTo>
                  <a:pt x="0" y="0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400265" y="341479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398437" y="341048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398437" y="3402001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27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402164" y="340055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406068" y="339916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92"/>
                </a:moveTo>
                <a:lnTo>
                  <a:pt x="5767" y="0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633664" y="365410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15"/>
                </a:lnTo>
              </a:path>
            </a:pathLst>
          </a:custGeom>
          <a:ln w="372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639537" y="365542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418"/>
                </a:lnTo>
              </a:path>
            </a:pathLst>
          </a:custGeom>
          <a:ln w="364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643299" y="365684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88"/>
                </a:lnTo>
              </a:path>
            </a:pathLst>
          </a:custGeom>
          <a:ln w="34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647203" y="36597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647203" y="36639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643299" y="366821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37"/>
                </a:lnTo>
              </a:path>
            </a:pathLst>
          </a:custGeom>
          <a:ln w="342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639537" y="36710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41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6633664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44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627967" y="367239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44"/>
                </a:moveTo>
                <a:lnTo>
                  <a:pt x="0" y="0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624063" y="367105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41"/>
                </a:moveTo>
                <a:lnTo>
                  <a:pt x="0" y="0"/>
                </a:lnTo>
              </a:path>
            </a:pathLst>
          </a:custGeom>
          <a:ln w="366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622095" y="366821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3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620195" y="366391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620195" y="365973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622095" y="365684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88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624063" y="365542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18"/>
                </a:moveTo>
                <a:lnTo>
                  <a:pt x="3903" y="0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627967" y="365410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15"/>
                </a:moveTo>
                <a:lnTo>
                  <a:pt x="5696" y="0"/>
                </a:lnTo>
              </a:path>
            </a:pathLst>
          </a:custGeom>
          <a:ln w="372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109383" y="628498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05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115220" y="6286393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333"/>
                </a:lnTo>
              </a:path>
            </a:pathLst>
          </a:custGeom>
          <a:ln w="366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8118984" y="6287726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903" y="852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120953" y="629625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118984" y="630054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115220" y="6303396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33"/>
                </a:lnTo>
              </a:path>
            </a:pathLst>
          </a:custGeom>
          <a:ln w="366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8109383" y="630472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52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8103686" y="630472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52"/>
                </a:moveTo>
                <a:lnTo>
                  <a:pt x="0" y="0"/>
                </a:lnTo>
              </a:path>
            </a:pathLst>
          </a:custGeom>
          <a:ln w="371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8099748" y="630339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333"/>
                </a:moveTo>
                <a:lnTo>
                  <a:pt x="0" y="0"/>
                </a:lnTo>
              </a:path>
            </a:pathLst>
          </a:custGeom>
          <a:ln w="367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8095844" y="630054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47"/>
                </a:moveTo>
                <a:lnTo>
                  <a:pt x="0" y="0"/>
                </a:lnTo>
              </a:path>
            </a:pathLst>
          </a:custGeom>
          <a:ln w="342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8093945" y="629625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8092561" y="629413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22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8093945" y="628916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55"/>
                </a:moveTo>
                <a:lnTo>
                  <a:pt x="3868" y="0"/>
                </a:lnTo>
              </a:path>
            </a:pathLst>
          </a:custGeom>
          <a:ln w="34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8097814" y="628639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775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8099748" y="628498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5"/>
                </a:moveTo>
                <a:lnTo>
                  <a:pt x="5872" y="0"/>
                </a:lnTo>
              </a:path>
            </a:pathLst>
          </a:custGeom>
          <a:ln w="37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8105620" y="6284987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62" y="0"/>
                </a:lnTo>
              </a:path>
            </a:pathLst>
          </a:custGeom>
          <a:ln w="377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435730" y="3051749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63" y="0"/>
                </a:moveTo>
                <a:lnTo>
                  <a:pt x="7680" y="1310"/>
                </a:lnTo>
                <a:lnTo>
                  <a:pt x="3901" y="2773"/>
                </a:lnTo>
                <a:lnTo>
                  <a:pt x="1981" y="5608"/>
                </a:lnTo>
                <a:lnTo>
                  <a:pt x="0" y="9814"/>
                </a:lnTo>
                <a:lnTo>
                  <a:pt x="3901" y="18348"/>
                </a:lnTo>
                <a:lnTo>
                  <a:pt x="7680" y="19751"/>
                </a:lnTo>
                <a:lnTo>
                  <a:pt x="13563" y="21183"/>
                </a:lnTo>
                <a:lnTo>
                  <a:pt x="17282" y="21183"/>
                </a:lnTo>
                <a:lnTo>
                  <a:pt x="23134" y="19751"/>
                </a:lnTo>
                <a:lnTo>
                  <a:pt x="25115" y="17007"/>
                </a:lnTo>
                <a:lnTo>
                  <a:pt x="29016" y="14112"/>
                </a:lnTo>
                <a:lnTo>
                  <a:pt x="29016" y="9814"/>
                </a:lnTo>
                <a:lnTo>
                  <a:pt x="27035" y="5608"/>
                </a:lnTo>
                <a:lnTo>
                  <a:pt x="23134" y="2773"/>
                </a:lnTo>
                <a:lnTo>
                  <a:pt x="19263" y="1310"/>
                </a:lnTo>
                <a:lnTo>
                  <a:pt x="1356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6435748" y="30517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827"/>
                </a:moveTo>
                <a:lnTo>
                  <a:pt x="1969" y="5623"/>
                </a:lnTo>
                <a:lnTo>
                  <a:pt x="3903" y="2785"/>
                </a:lnTo>
                <a:lnTo>
                  <a:pt x="7701" y="1315"/>
                </a:lnTo>
                <a:lnTo>
                  <a:pt x="13539" y="0"/>
                </a:lnTo>
                <a:lnTo>
                  <a:pt x="19235" y="1315"/>
                </a:lnTo>
                <a:lnTo>
                  <a:pt x="23139" y="2785"/>
                </a:lnTo>
                <a:lnTo>
                  <a:pt x="27042" y="5623"/>
                </a:lnTo>
                <a:lnTo>
                  <a:pt x="29012" y="9827"/>
                </a:lnTo>
                <a:lnTo>
                  <a:pt x="29012" y="14109"/>
                </a:lnTo>
                <a:lnTo>
                  <a:pt x="25108" y="16998"/>
                </a:lnTo>
                <a:lnTo>
                  <a:pt x="23139" y="19732"/>
                </a:lnTo>
                <a:lnTo>
                  <a:pt x="17266" y="21176"/>
                </a:lnTo>
                <a:lnTo>
                  <a:pt x="13539" y="21176"/>
                </a:lnTo>
                <a:lnTo>
                  <a:pt x="7701" y="19732"/>
                </a:lnTo>
                <a:lnTo>
                  <a:pt x="3903" y="18339"/>
                </a:lnTo>
                <a:lnTo>
                  <a:pt x="0" y="9827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8443783" y="6096106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13563" y="0"/>
                </a:moveTo>
                <a:lnTo>
                  <a:pt x="7802" y="1335"/>
                </a:lnTo>
                <a:lnTo>
                  <a:pt x="3901" y="2785"/>
                </a:lnTo>
                <a:lnTo>
                  <a:pt x="1981" y="5632"/>
                </a:lnTo>
                <a:lnTo>
                  <a:pt x="0" y="9860"/>
                </a:lnTo>
                <a:lnTo>
                  <a:pt x="1981" y="14157"/>
                </a:lnTo>
                <a:lnTo>
                  <a:pt x="3901" y="17013"/>
                </a:lnTo>
                <a:lnTo>
                  <a:pt x="7802" y="18348"/>
                </a:lnTo>
                <a:lnTo>
                  <a:pt x="13563" y="19787"/>
                </a:lnTo>
                <a:lnTo>
                  <a:pt x="19385" y="18348"/>
                </a:lnTo>
                <a:lnTo>
                  <a:pt x="23256" y="17013"/>
                </a:lnTo>
                <a:lnTo>
                  <a:pt x="25085" y="14157"/>
                </a:lnTo>
                <a:lnTo>
                  <a:pt x="27035" y="9860"/>
                </a:lnTo>
                <a:lnTo>
                  <a:pt x="25085" y="5632"/>
                </a:lnTo>
                <a:lnTo>
                  <a:pt x="23256" y="2785"/>
                </a:lnTo>
                <a:lnTo>
                  <a:pt x="19385" y="1335"/>
                </a:lnTo>
                <a:lnTo>
                  <a:pt x="1356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8443814" y="6096107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0" y="9858"/>
                </a:moveTo>
                <a:lnTo>
                  <a:pt x="1969" y="5630"/>
                </a:lnTo>
                <a:lnTo>
                  <a:pt x="3868" y="2785"/>
                </a:lnTo>
                <a:lnTo>
                  <a:pt x="7771" y="1333"/>
                </a:lnTo>
                <a:lnTo>
                  <a:pt x="13539" y="0"/>
                </a:lnTo>
                <a:lnTo>
                  <a:pt x="19341" y="1333"/>
                </a:lnTo>
                <a:lnTo>
                  <a:pt x="23244" y="2785"/>
                </a:lnTo>
                <a:lnTo>
                  <a:pt x="25038" y="5630"/>
                </a:lnTo>
                <a:lnTo>
                  <a:pt x="27007" y="9858"/>
                </a:lnTo>
                <a:lnTo>
                  <a:pt x="25038" y="14155"/>
                </a:lnTo>
                <a:lnTo>
                  <a:pt x="23244" y="17013"/>
                </a:lnTo>
                <a:lnTo>
                  <a:pt x="19341" y="18347"/>
                </a:lnTo>
                <a:lnTo>
                  <a:pt x="13539" y="19788"/>
                </a:lnTo>
                <a:lnTo>
                  <a:pt x="7771" y="18347"/>
                </a:lnTo>
                <a:lnTo>
                  <a:pt x="3868" y="17013"/>
                </a:lnTo>
                <a:lnTo>
                  <a:pt x="1969" y="14155"/>
                </a:lnTo>
                <a:lnTo>
                  <a:pt x="0" y="9858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600084" y="62136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9601" y="0"/>
                </a:lnTo>
                <a:lnTo>
                  <a:pt x="5821" y="2737"/>
                </a:lnTo>
                <a:lnTo>
                  <a:pt x="1950" y="4190"/>
                </a:lnTo>
                <a:lnTo>
                  <a:pt x="0" y="8488"/>
                </a:lnTo>
                <a:lnTo>
                  <a:pt x="0" y="11262"/>
                </a:lnTo>
                <a:lnTo>
                  <a:pt x="1950" y="15560"/>
                </a:lnTo>
                <a:lnTo>
                  <a:pt x="3870" y="18419"/>
                </a:lnTo>
                <a:lnTo>
                  <a:pt x="15453" y="21192"/>
                </a:lnTo>
                <a:lnTo>
                  <a:pt x="21305" y="19738"/>
                </a:lnTo>
                <a:lnTo>
                  <a:pt x="25054" y="18419"/>
                </a:lnTo>
                <a:lnTo>
                  <a:pt x="27005" y="15560"/>
                </a:lnTo>
                <a:lnTo>
                  <a:pt x="28955" y="11262"/>
                </a:lnTo>
                <a:lnTo>
                  <a:pt x="27005" y="7034"/>
                </a:lnTo>
                <a:lnTo>
                  <a:pt x="25054" y="4190"/>
                </a:lnTo>
                <a:lnTo>
                  <a:pt x="2130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600094" y="621363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64"/>
                </a:moveTo>
                <a:lnTo>
                  <a:pt x="0" y="8488"/>
                </a:lnTo>
                <a:lnTo>
                  <a:pt x="1934" y="4191"/>
                </a:lnTo>
                <a:lnTo>
                  <a:pt x="5837" y="2739"/>
                </a:lnTo>
                <a:lnTo>
                  <a:pt x="9600" y="0"/>
                </a:lnTo>
                <a:lnTo>
                  <a:pt x="15438" y="0"/>
                </a:lnTo>
                <a:lnTo>
                  <a:pt x="21310" y="1405"/>
                </a:lnTo>
                <a:lnTo>
                  <a:pt x="25073" y="4191"/>
                </a:lnTo>
                <a:lnTo>
                  <a:pt x="27007" y="7036"/>
                </a:lnTo>
                <a:lnTo>
                  <a:pt x="28977" y="11264"/>
                </a:lnTo>
                <a:lnTo>
                  <a:pt x="27007" y="15561"/>
                </a:lnTo>
                <a:lnTo>
                  <a:pt x="25073" y="18419"/>
                </a:lnTo>
                <a:lnTo>
                  <a:pt x="21310" y="19739"/>
                </a:lnTo>
                <a:lnTo>
                  <a:pt x="15438" y="21192"/>
                </a:lnTo>
                <a:lnTo>
                  <a:pt x="3903" y="18419"/>
                </a:lnTo>
                <a:lnTo>
                  <a:pt x="1934" y="15561"/>
                </a:lnTo>
                <a:lnTo>
                  <a:pt x="0" y="11264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623188" y="6203704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533" y="0"/>
                </a:moveTo>
                <a:lnTo>
                  <a:pt x="7802" y="1405"/>
                </a:lnTo>
                <a:lnTo>
                  <a:pt x="3901" y="2855"/>
                </a:lnTo>
                <a:lnTo>
                  <a:pt x="1950" y="5632"/>
                </a:lnTo>
                <a:lnTo>
                  <a:pt x="0" y="9930"/>
                </a:lnTo>
                <a:lnTo>
                  <a:pt x="1950" y="14121"/>
                </a:lnTo>
                <a:lnTo>
                  <a:pt x="3901" y="16965"/>
                </a:lnTo>
                <a:lnTo>
                  <a:pt x="7802" y="18419"/>
                </a:lnTo>
                <a:lnTo>
                  <a:pt x="13533" y="19860"/>
                </a:lnTo>
                <a:lnTo>
                  <a:pt x="25085" y="16965"/>
                </a:lnTo>
                <a:lnTo>
                  <a:pt x="27035" y="14121"/>
                </a:lnTo>
                <a:lnTo>
                  <a:pt x="28986" y="9930"/>
                </a:lnTo>
                <a:lnTo>
                  <a:pt x="27035" y="5632"/>
                </a:lnTo>
                <a:lnTo>
                  <a:pt x="25085" y="2855"/>
                </a:lnTo>
                <a:lnTo>
                  <a:pt x="1353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623198" y="6203703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1969" y="5633"/>
                </a:lnTo>
                <a:lnTo>
                  <a:pt x="3903" y="2857"/>
                </a:lnTo>
                <a:lnTo>
                  <a:pt x="7806" y="1405"/>
                </a:lnTo>
                <a:lnTo>
                  <a:pt x="13539" y="0"/>
                </a:lnTo>
                <a:lnTo>
                  <a:pt x="25073" y="2857"/>
                </a:lnTo>
                <a:lnTo>
                  <a:pt x="27007" y="5633"/>
                </a:lnTo>
                <a:lnTo>
                  <a:pt x="28977" y="9930"/>
                </a:lnTo>
                <a:lnTo>
                  <a:pt x="27007" y="14122"/>
                </a:lnTo>
                <a:lnTo>
                  <a:pt x="25073" y="16967"/>
                </a:lnTo>
                <a:lnTo>
                  <a:pt x="13539" y="19861"/>
                </a:lnTo>
                <a:lnTo>
                  <a:pt x="7806" y="18419"/>
                </a:lnTo>
                <a:lnTo>
                  <a:pt x="3903" y="16967"/>
                </a:lnTo>
                <a:lnTo>
                  <a:pt x="1969" y="14122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866235" y="644442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83" y="0"/>
                </a:moveTo>
                <a:lnTo>
                  <a:pt x="9753" y="1429"/>
                </a:lnTo>
                <a:lnTo>
                  <a:pt x="5852" y="2859"/>
                </a:lnTo>
                <a:lnTo>
                  <a:pt x="1950" y="5620"/>
                </a:lnTo>
                <a:lnTo>
                  <a:pt x="0" y="9918"/>
                </a:lnTo>
                <a:lnTo>
                  <a:pt x="1950" y="14121"/>
                </a:lnTo>
                <a:lnTo>
                  <a:pt x="5852" y="16980"/>
                </a:lnTo>
                <a:lnTo>
                  <a:pt x="9753" y="18419"/>
                </a:lnTo>
                <a:lnTo>
                  <a:pt x="15483" y="19848"/>
                </a:lnTo>
                <a:lnTo>
                  <a:pt x="21305" y="18419"/>
                </a:lnTo>
                <a:lnTo>
                  <a:pt x="25085" y="16980"/>
                </a:lnTo>
                <a:lnTo>
                  <a:pt x="27035" y="14121"/>
                </a:lnTo>
                <a:lnTo>
                  <a:pt x="28986" y="9918"/>
                </a:lnTo>
                <a:lnTo>
                  <a:pt x="27035" y="5620"/>
                </a:lnTo>
                <a:lnTo>
                  <a:pt x="25085" y="2859"/>
                </a:lnTo>
                <a:lnTo>
                  <a:pt x="21305" y="1429"/>
                </a:lnTo>
                <a:lnTo>
                  <a:pt x="1548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866268" y="644442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17"/>
                </a:moveTo>
                <a:lnTo>
                  <a:pt x="1934" y="5617"/>
                </a:lnTo>
                <a:lnTo>
                  <a:pt x="5837" y="2855"/>
                </a:lnTo>
                <a:lnTo>
                  <a:pt x="9741" y="1426"/>
                </a:lnTo>
                <a:lnTo>
                  <a:pt x="15438" y="0"/>
                </a:lnTo>
                <a:lnTo>
                  <a:pt x="21310" y="1426"/>
                </a:lnTo>
                <a:lnTo>
                  <a:pt x="25073" y="2855"/>
                </a:lnTo>
                <a:lnTo>
                  <a:pt x="27007" y="5617"/>
                </a:lnTo>
                <a:lnTo>
                  <a:pt x="28977" y="9917"/>
                </a:lnTo>
                <a:lnTo>
                  <a:pt x="27007" y="14119"/>
                </a:lnTo>
                <a:lnTo>
                  <a:pt x="25073" y="16977"/>
                </a:lnTo>
                <a:lnTo>
                  <a:pt x="21310" y="18416"/>
                </a:lnTo>
                <a:lnTo>
                  <a:pt x="15438" y="19845"/>
                </a:lnTo>
                <a:lnTo>
                  <a:pt x="9741" y="18416"/>
                </a:lnTo>
                <a:lnTo>
                  <a:pt x="5837" y="16977"/>
                </a:lnTo>
                <a:lnTo>
                  <a:pt x="1934" y="14119"/>
                </a:lnTo>
                <a:lnTo>
                  <a:pt x="0" y="9917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6699960" y="362797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3901" y="2865"/>
                </a:lnTo>
                <a:lnTo>
                  <a:pt x="0" y="11338"/>
                </a:lnTo>
                <a:lnTo>
                  <a:pt x="1981" y="15636"/>
                </a:lnTo>
                <a:lnTo>
                  <a:pt x="3901" y="18409"/>
                </a:lnTo>
                <a:lnTo>
                  <a:pt x="15453" y="21275"/>
                </a:lnTo>
                <a:lnTo>
                  <a:pt x="21335" y="19872"/>
                </a:lnTo>
                <a:lnTo>
                  <a:pt x="25115" y="18409"/>
                </a:lnTo>
                <a:lnTo>
                  <a:pt x="27035" y="15636"/>
                </a:lnTo>
                <a:lnTo>
                  <a:pt x="28986" y="11338"/>
                </a:lnTo>
                <a:lnTo>
                  <a:pt x="25115" y="2865"/>
                </a:lnTo>
                <a:lnTo>
                  <a:pt x="21335" y="1432"/>
                </a:lnTo>
                <a:lnTo>
                  <a:pt x="1545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699987" y="362798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49"/>
                </a:moveTo>
                <a:lnTo>
                  <a:pt x="3868" y="2863"/>
                </a:lnTo>
                <a:lnTo>
                  <a:pt x="15438" y="0"/>
                </a:lnTo>
                <a:lnTo>
                  <a:pt x="21310" y="1418"/>
                </a:lnTo>
                <a:lnTo>
                  <a:pt x="25073" y="2863"/>
                </a:lnTo>
                <a:lnTo>
                  <a:pt x="28977" y="11349"/>
                </a:lnTo>
                <a:lnTo>
                  <a:pt x="27007" y="15631"/>
                </a:lnTo>
                <a:lnTo>
                  <a:pt x="25073" y="18416"/>
                </a:lnTo>
                <a:lnTo>
                  <a:pt x="21310" y="19861"/>
                </a:lnTo>
                <a:lnTo>
                  <a:pt x="15438" y="21279"/>
                </a:lnTo>
                <a:lnTo>
                  <a:pt x="3868" y="18416"/>
                </a:lnTo>
                <a:lnTo>
                  <a:pt x="1969" y="15631"/>
                </a:lnTo>
                <a:lnTo>
                  <a:pt x="0" y="11349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446650" y="305370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0" y="0"/>
                </a:moveTo>
                <a:lnTo>
                  <a:pt x="5696" y="1315"/>
                </a:lnTo>
              </a:path>
            </a:pathLst>
          </a:custGeom>
          <a:ln w="3722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452347" y="305502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868" y="1444"/>
                </a:lnTo>
              </a:path>
            </a:pathLst>
          </a:custGeom>
          <a:ln w="3650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456215" y="305646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63"/>
                </a:lnTo>
              </a:path>
            </a:pathLst>
          </a:custGeom>
          <a:ln w="3422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6460118" y="305933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0"/>
                </a:moveTo>
                <a:lnTo>
                  <a:pt x="1969" y="4178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6460704" y="30656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30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6458184" y="306781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88"/>
                </a:lnTo>
              </a:path>
            </a:pathLst>
          </a:custGeom>
          <a:ln w="34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6456215" y="307070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0"/>
                </a:moveTo>
                <a:lnTo>
                  <a:pt x="0" y="2734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6450377" y="30734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37" y="0"/>
                </a:moveTo>
                <a:lnTo>
                  <a:pt x="0" y="1444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6446650" y="3074885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727" y="0"/>
                </a:lnTo>
              </a:path>
            </a:pathLst>
          </a:custGeom>
          <a:ln w="377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6440777" y="30734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6436979" y="3072047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3797" y="1392"/>
                </a:moveTo>
                <a:lnTo>
                  <a:pt x="0" y="0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6433075" y="3063510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53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433075" y="305933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4178"/>
                </a:moveTo>
                <a:lnTo>
                  <a:pt x="200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435080" y="305646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63"/>
                </a:moveTo>
                <a:lnTo>
                  <a:pt x="189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6436979" y="305502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0" y="1444"/>
                </a:moveTo>
                <a:lnTo>
                  <a:pt x="3797" y="0"/>
                </a:lnTo>
              </a:path>
            </a:pathLst>
          </a:custGeom>
          <a:ln w="364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6440777" y="305370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15"/>
                </a:moveTo>
                <a:lnTo>
                  <a:pt x="5872" y="0"/>
                </a:lnTo>
              </a:path>
            </a:pathLst>
          </a:custGeom>
          <a:ln w="372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454681" y="609807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320"/>
                </a:lnTo>
              </a:path>
            </a:pathLst>
          </a:custGeom>
          <a:ln w="372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460483" y="609939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52"/>
                </a:lnTo>
              </a:path>
            </a:pathLst>
          </a:custGeom>
          <a:ln w="365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464387" y="610084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28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466215" y="610370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14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8466215" y="610791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464387" y="611221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8460483" y="611507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33"/>
                </a:lnTo>
              </a:path>
            </a:pathLst>
          </a:custGeom>
          <a:ln w="3668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8454681" y="611640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441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8448914" y="611640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41"/>
                </a:moveTo>
                <a:lnTo>
                  <a:pt x="0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8445045" y="611507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333"/>
                </a:moveTo>
                <a:lnTo>
                  <a:pt x="0" y="0"/>
                </a:lnTo>
              </a:path>
            </a:pathLst>
          </a:custGeom>
          <a:ln w="366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8443111" y="61122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8441142" y="610791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8441142" y="610370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14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8443111" y="610084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5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8445045" y="609939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8448914" y="609807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20"/>
                </a:moveTo>
                <a:lnTo>
                  <a:pt x="5767" y="0"/>
                </a:lnTo>
              </a:path>
            </a:pathLst>
          </a:custGeom>
          <a:ln w="372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612894" y="621558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16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8618732" y="6217002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0"/>
                </a:moveTo>
                <a:lnTo>
                  <a:pt x="3762" y="2775"/>
                </a:lnTo>
              </a:path>
            </a:pathLst>
          </a:custGeom>
          <a:ln w="341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8622495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4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8624464" y="6222622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2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624464" y="62268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622495" y="62311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618732" y="623400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33"/>
                </a:lnTo>
              </a:path>
            </a:pathLst>
          </a:custGeom>
          <a:ln w="366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612894" y="62353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601325" y="623400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2772"/>
                </a:moveTo>
                <a:lnTo>
                  <a:pt x="0" y="0"/>
                </a:lnTo>
              </a:path>
            </a:pathLst>
          </a:custGeom>
          <a:ln w="371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599355" y="62311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597421" y="62268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596037" y="622546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8597421" y="62197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8599355" y="621832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903" y="0"/>
                </a:lnTo>
              </a:path>
            </a:pathLst>
          </a:custGeom>
          <a:ln w="365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8603259" y="621558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2739"/>
                </a:moveTo>
                <a:lnTo>
                  <a:pt x="3797" y="0"/>
                </a:lnTo>
              </a:path>
            </a:pathLst>
          </a:custGeom>
          <a:ln w="342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8607056" y="621558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5837" y="0"/>
                </a:lnTo>
              </a:path>
            </a:pathLst>
          </a:custGeom>
          <a:ln w="377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8634064" y="6205656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857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8645599" y="620851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7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8647569" y="621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8647569" y="62155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8645599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8634064" y="622262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894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8628333" y="622407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441"/>
                </a:moveTo>
                <a:lnTo>
                  <a:pt x="0" y="0"/>
                </a:lnTo>
              </a:path>
            </a:pathLst>
          </a:custGeom>
          <a:ln w="371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8624464" y="622262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2"/>
                </a:moveTo>
                <a:lnTo>
                  <a:pt x="0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8622495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8620525" y="62155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620525" y="621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622495" y="620851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77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624464" y="620706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628333" y="620565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5"/>
                </a:moveTo>
                <a:lnTo>
                  <a:pt x="5732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879033" y="64463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26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884905" y="644780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428"/>
                </a:lnTo>
              </a:path>
            </a:pathLst>
          </a:custGeom>
          <a:ln w="364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888669" y="644923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7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8890603" y="645200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86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8890603" y="645629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0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8888669" y="646049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87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8884905" y="6463368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426"/>
                </a:lnTo>
              </a:path>
            </a:pathLst>
          </a:custGeom>
          <a:ln w="364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8879033" y="64647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28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8873336" y="646479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28"/>
                </a:moveTo>
                <a:lnTo>
                  <a:pt x="0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8869433" y="646336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26"/>
                </a:moveTo>
                <a:lnTo>
                  <a:pt x="0" y="0"/>
                </a:lnTo>
              </a:path>
            </a:pathLst>
          </a:custGeom>
          <a:ln w="365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8865529" y="646049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70"/>
                </a:moveTo>
                <a:lnTo>
                  <a:pt x="0" y="0"/>
                </a:lnTo>
              </a:path>
            </a:pathLst>
          </a:custGeom>
          <a:ln w="3420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8863595" y="645629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0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8863595" y="645200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86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8865529" y="644923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75"/>
                </a:moveTo>
                <a:lnTo>
                  <a:pt x="3903" y="0"/>
                </a:lnTo>
              </a:path>
            </a:pathLst>
          </a:custGeom>
          <a:ln w="343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8869433" y="644780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28"/>
                </a:moveTo>
                <a:lnTo>
                  <a:pt x="3903" y="0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8873336" y="644637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426"/>
                </a:moveTo>
                <a:lnTo>
                  <a:pt x="5696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712753" y="36299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44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6718626" y="363138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97" y="1392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6722424" y="363277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51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724323" y="364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8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6722424" y="364557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78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6718626" y="364835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97" y="0"/>
                </a:moveTo>
                <a:lnTo>
                  <a:pt x="0" y="1444"/>
                </a:lnTo>
              </a:path>
            </a:pathLst>
          </a:custGeom>
          <a:ln w="364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6712753" y="3649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18"/>
                </a:lnTo>
              </a:path>
            </a:pathLst>
          </a:custGeom>
          <a:ln w="3718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6701254" y="364835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499" y="2863"/>
                </a:moveTo>
                <a:lnTo>
                  <a:pt x="0" y="0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6699284" y="364557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6697315" y="364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8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6697315" y="363277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511"/>
                </a:moveTo>
                <a:lnTo>
                  <a:pt x="393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6701254" y="362994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37"/>
                </a:moveTo>
                <a:lnTo>
                  <a:pt x="11499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 txBox="1"/>
          <p:nvPr/>
        </p:nvSpPr>
        <p:spPr>
          <a:xfrm>
            <a:off x="6752087" y="302427"/>
            <a:ext cx="11912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Is</a:t>
            </a:r>
            <a:r>
              <a:rPr sz="2800" spc="-25" dirty="0">
                <a:latin typeface="Arial"/>
                <a:cs typeface="Arial"/>
              </a:rPr>
              <a:t>om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661" name="object 661"/>
          <p:cNvSpPr txBox="1"/>
          <p:nvPr/>
        </p:nvSpPr>
        <p:spPr>
          <a:xfrm>
            <a:off x="7114418" y="3261524"/>
            <a:ext cx="6597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LLE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62" name="object 662"/>
          <p:cNvSpPr txBox="1"/>
          <p:nvPr/>
        </p:nvSpPr>
        <p:spPr>
          <a:xfrm>
            <a:off x="3729992" y="1145581"/>
            <a:ext cx="9734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-</a:t>
            </a:r>
            <a:r>
              <a:rPr sz="2800" spc="-20" dirty="0">
                <a:latin typeface="Arial"/>
                <a:cs typeface="Arial"/>
              </a:rPr>
              <a:t>SNE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806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166941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125" dirty="0">
                <a:latin typeface="Calibri Light"/>
                <a:cs typeface="Calibri Light"/>
              </a:rPr>
              <a:t>W</a:t>
            </a:r>
            <a:r>
              <a:rPr sz="3200" b="0" spc="-5" dirty="0">
                <a:latin typeface="Calibri Light"/>
                <a:cs typeface="Calibri Light"/>
              </a:rPr>
              <a:t>eakn</a:t>
            </a:r>
            <a:r>
              <a:rPr sz="3200" b="0" spc="10" dirty="0">
                <a:latin typeface="Calibri Light"/>
                <a:cs typeface="Calibri Light"/>
              </a:rPr>
              <a:t>e</a:t>
            </a:r>
            <a:r>
              <a:rPr sz="3200" b="0" dirty="0">
                <a:latin typeface="Calibri Light"/>
                <a:cs typeface="Calibri Light"/>
              </a:rPr>
              <a:t>ss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7370" marR="685165" indent="-457200">
              <a:lnSpc>
                <a:spcPct val="100000"/>
              </a:lnSpc>
              <a:buFont typeface="Arial"/>
              <a:buAutoNum type="arabicPeriod"/>
              <a:tabLst>
                <a:tab pos="548005" algn="l"/>
              </a:tabLst>
            </a:pP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-40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un</a:t>
            </a:r>
            <a:r>
              <a:rPr spc="5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lear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how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dirty="0"/>
              <a:t>-SNE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pe</a:t>
            </a:r>
            <a:r>
              <a:rPr spc="5" dirty="0"/>
              <a:t>r</a:t>
            </a:r>
            <a:r>
              <a:rPr dirty="0"/>
              <a:t>forms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gen</a:t>
            </a:r>
            <a:r>
              <a:rPr spc="5" dirty="0"/>
              <a:t>e</a:t>
            </a:r>
            <a:r>
              <a:rPr dirty="0"/>
              <a:t>ral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dimen</a:t>
            </a:r>
            <a:r>
              <a:rPr spc="5" dirty="0"/>
              <a:t>s</a:t>
            </a:r>
            <a:r>
              <a:rPr spc="-5" dirty="0"/>
              <a:t>ionality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re</a:t>
            </a:r>
            <a:r>
              <a:rPr spc="-5" dirty="0"/>
              <a:t>du</a:t>
            </a:r>
            <a:r>
              <a:rPr spc="5" dirty="0"/>
              <a:t>c</a:t>
            </a:r>
            <a:r>
              <a:rPr dirty="0"/>
              <a:t>tion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task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(d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&gt;</a:t>
            </a:r>
            <a:r>
              <a:rPr spc="5" dirty="0"/>
              <a:t>3</a:t>
            </a:r>
            <a:r>
              <a:rPr dirty="0"/>
              <a:t>);</a:t>
            </a:r>
          </a:p>
          <a:p>
            <a:pPr marL="77470">
              <a:lnSpc>
                <a:spcPct val="100000"/>
              </a:lnSpc>
              <a:spcBef>
                <a:spcPts val="42"/>
              </a:spcBef>
              <a:buFont typeface="Arial"/>
              <a:buAutoNum type="arabicPeriod"/>
            </a:pPr>
            <a:endParaRPr sz="2050" dirty="0">
              <a:latin typeface="Times New Roman"/>
              <a:cs typeface="Times New Roman"/>
            </a:endParaRPr>
          </a:p>
          <a:p>
            <a:pPr marL="547370" indent="-457200">
              <a:lnSpc>
                <a:spcPct val="100000"/>
              </a:lnSpc>
              <a:buFont typeface="Arial"/>
              <a:buAutoNum type="arabicPeriod"/>
              <a:tabLst>
                <a:tab pos="548005" algn="l"/>
              </a:tabLst>
            </a:pP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relati</a:t>
            </a:r>
            <a:r>
              <a:rPr spc="-15" dirty="0"/>
              <a:t>v</a:t>
            </a:r>
            <a:r>
              <a:rPr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l</a:t>
            </a:r>
            <a:r>
              <a:rPr spc="-5" dirty="0"/>
              <a:t>oca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natur</a:t>
            </a:r>
            <a:r>
              <a:rPr dirty="0"/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-</a:t>
            </a:r>
            <a:r>
              <a:rPr spc="-10" dirty="0"/>
              <a:t>S</a:t>
            </a:r>
            <a:r>
              <a:rPr spc="-5" dirty="0"/>
              <a:t>N</a:t>
            </a:r>
            <a:r>
              <a:rPr dirty="0"/>
              <a:t>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makes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sen</a:t>
            </a:r>
            <a:r>
              <a:rPr spc="5" dirty="0"/>
              <a:t>s</a:t>
            </a:r>
            <a:r>
              <a:rPr spc="-5" dirty="0"/>
              <a:t>i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10" dirty="0"/>
              <a:t>v</a:t>
            </a:r>
            <a:r>
              <a:rPr dirty="0"/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cu</a:t>
            </a:r>
            <a:r>
              <a:rPr spc="5" dirty="0"/>
              <a:t>r</a:t>
            </a:r>
            <a:r>
              <a:rPr dirty="0"/>
              <a:t>se</a:t>
            </a:r>
          </a:p>
          <a:p>
            <a:pPr marL="547370">
              <a:lnSpc>
                <a:spcPct val="100000"/>
              </a:lnSpc>
            </a:pPr>
            <a:r>
              <a:rPr spc="-5" dirty="0"/>
              <a:t>o</a:t>
            </a:r>
            <a:r>
              <a:rPr dirty="0"/>
              <a:t>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intrin</a:t>
            </a:r>
            <a:r>
              <a:rPr spc="5" dirty="0"/>
              <a:t>s</a:t>
            </a:r>
            <a:r>
              <a:rPr spc="-5" dirty="0"/>
              <a:t>i</a:t>
            </a:r>
            <a:r>
              <a:rPr dirty="0"/>
              <a:t>c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dimen</a:t>
            </a:r>
            <a:r>
              <a:rPr spc="5" dirty="0"/>
              <a:t>s</a:t>
            </a:r>
            <a:r>
              <a:rPr spc="-5" dirty="0"/>
              <a:t>ionalit</a:t>
            </a:r>
            <a:r>
              <a:rPr dirty="0"/>
              <a:t>y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data;</a:t>
            </a:r>
          </a:p>
          <a:p>
            <a:pPr marL="77470"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47370" indent="-457200">
              <a:lnSpc>
                <a:spcPct val="100000"/>
              </a:lnSpc>
              <a:buFont typeface="Arial"/>
              <a:buAutoNum type="arabicPeriod" startAt="3"/>
              <a:tabLst>
                <a:tab pos="548005" algn="l"/>
              </a:tabLst>
            </a:pP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-40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gua</a:t>
            </a:r>
            <a:r>
              <a:rPr spc="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anteed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nverge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global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optimum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st</a:t>
            </a:r>
          </a:p>
          <a:p>
            <a:pPr marL="547370">
              <a:lnSpc>
                <a:spcPct val="100000"/>
              </a:lnSpc>
            </a:pPr>
            <a:r>
              <a:rPr dirty="0"/>
              <a:t>function.</a:t>
            </a:r>
          </a:p>
          <a:p>
            <a:pPr marL="77470"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47370" marR="367665" indent="-457200">
              <a:lnSpc>
                <a:spcPct val="100000"/>
              </a:lnSpc>
              <a:buFont typeface="Arial"/>
              <a:buAutoNum type="arabicPeriod" startAt="4"/>
              <a:tabLst>
                <a:tab pos="548005" algn="l"/>
              </a:tabLst>
            </a:pPr>
            <a:r>
              <a:rPr spc="-5" dirty="0"/>
              <a:t>I</a:t>
            </a:r>
            <a:r>
              <a:rPr dirty="0"/>
              <a:t>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tends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5" dirty="0"/>
              <a:t>u</a:t>
            </a:r>
            <a:r>
              <a:rPr spc="10" dirty="0"/>
              <a:t>b</a:t>
            </a:r>
            <a:r>
              <a:rPr dirty="0"/>
              <a:t>-clusters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eve</a:t>
            </a:r>
            <a:r>
              <a:rPr dirty="0"/>
              <a:t>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f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point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dirty="0"/>
              <a:t>re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-10" dirty="0"/>
              <a:t>t</a:t>
            </a:r>
            <a:r>
              <a:rPr spc="-5" dirty="0"/>
              <a:t>ally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ra</a:t>
            </a:r>
            <a:r>
              <a:rPr spc="-5" dirty="0"/>
              <a:t>ndom.</a:t>
            </a:r>
          </a:p>
          <a:p>
            <a:pPr marL="77470">
              <a:lnSpc>
                <a:spcPct val="100000"/>
              </a:lnSpc>
            </a:pPr>
            <a:endParaRPr spc="-5" dirty="0"/>
          </a:p>
          <a:p>
            <a:pPr marL="77470">
              <a:lnSpc>
                <a:spcPct val="100000"/>
              </a:lnSpc>
              <a:spcBef>
                <a:spcPts val="18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tSNE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  <a:hlinkClick r:id="rId3"/>
              </a:rPr>
              <a:t>h</a:t>
            </a:r>
            <a:r>
              <a:rPr sz="1800" spc="-40" dirty="0">
                <a:latin typeface="Calibri"/>
                <a:cs typeface="Calibri"/>
                <a:hlinkClick r:id="rId3"/>
              </a:rPr>
              <a:t>t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5" dirty="0">
                <a:latin typeface="Calibri"/>
                <a:cs typeface="Calibri"/>
                <a:hlinkClick r:id="rId3"/>
              </a:rPr>
              <a:t>p</a:t>
            </a:r>
            <a:r>
              <a:rPr sz="1800" dirty="0">
                <a:latin typeface="Calibri"/>
                <a:cs typeface="Calibri"/>
                <a:hlinkClick r:id="rId3"/>
              </a:rPr>
              <a:t>://d</a:t>
            </a:r>
            <a:r>
              <a:rPr sz="1800" spc="-5" dirty="0">
                <a:latin typeface="Calibri"/>
                <a:cs typeface="Calibri"/>
                <a:hlinkClick r:id="rId3"/>
              </a:rPr>
              <a:t>i</a:t>
            </a:r>
            <a:r>
              <a:rPr sz="1800" spc="-25" dirty="0">
                <a:latin typeface="Calibri"/>
                <a:cs typeface="Calibri"/>
                <a:hlinkClick r:id="rId3"/>
              </a:rPr>
              <a:t>s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-10" dirty="0">
                <a:latin typeface="Calibri"/>
                <a:cs typeface="Calibri"/>
                <a:hlinkClick r:id="rId3"/>
              </a:rPr>
              <a:t>i</a:t>
            </a:r>
            <a:r>
              <a:rPr sz="1800" spc="-5" dirty="0">
                <a:latin typeface="Calibri"/>
                <a:cs typeface="Calibri"/>
                <a:hlinkClick r:id="rId3"/>
              </a:rPr>
              <a:t>ll.</a:t>
            </a:r>
            <a:r>
              <a:rPr sz="1800" dirty="0">
                <a:latin typeface="Calibri"/>
                <a:cs typeface="Calibri"/>
                <a:hlinkClick r:id="rId3"/>
              </a:rPr>
              <a:t>p</a:t>
            </a:r>
            <a:r>
              <a:rPr sz="1800" spc="-5" dirty="0">
                <a:latin typeface="Calibri"/>
                <a:cs typeface="Calibri"/>
                <a:hlinkClick r:id="rId3"/>
              </a:rPr>
              <a:t>u</a:t>
            </a:r>
            <a:r>
              <a:rPr sz="1800" dirty="0">
                <a:latin typeface="Calibri"/>
                <a:cs typeface="Calibri"/>
                <a:hlinkClick r:id="rId3"/>
              </a:rPr>
              <a:t>b</a:t>
            </a:r>
            <a:r>
              <a:rPr sz="1800" spc="-5" dirty="0">
                <a:latin typeface="Calibri"/>
                <a:cs typeface="Calibri"/>
                <a:hlinkClick r:id="rId3"/>
              </a:rPr>
              <a:t>/2016/m</a:t>
            </a:r>
            <a:r>
              <a:rPr sz="1800" dirty="0">
                <a:latin typeface="Calibri"/>
                <a:cs typeface="Calibri"/>
                <a:hlinkClick r:id="rId3"/>
              </a:rPr>
              <a:t>i</a:t>
            </a:r>
            <a:r>
              <a:rPr sz="1800" spc="-15" dirty="0">
                <a:latin typeface="Calibri"/>
                <a:cs typeface="Calibri"/>
                <a:hlinkClick r:id="rId3"/>
              </a:rPr>
              <a:t>s</a:t>
            </a:r>
            <a:r>
              <a:rPr sz="1800" spc="-40" dirty="0">
                <a:latin typeface="Calibri"/>
                <a:cs typeface="Calibri"/>
                <a:hlinkClick r:id="rId3"/>
              </a:rPr>
              <a:t>r</a:t>
            </a:r>
            <a:r>
              <a:rPr sz="1800" spc="-10" dirty="0">
                <a:latin typeface="Calibri"/>
                <a:cs typeface="Calibri"/>
                <a:hlinkClick r:id="rId3"/>
              </a:rPr>
              <a:t>ea</a:t>
            </a:r>
            <a:r>
              <a:rPr sz="1800" dirty="0">
                <a:latin typeface="Calibri"/>
                <a:cs typeface="Calibri"/>
                <a:hlinkClick r:id="rId3"/>
              </a:rPr>
              <a:t>d-tsn</a:t>
            </a:r>
            <a:r>
              <a:rPr sz="1800" spc="5" dirty="0">
                <a:latin typeface="Calibri"/>
                <a:cs typeface="Calibri"/>
                <a:hlinkClick r:id="rId3"/>
              </a:rPr>
              <a:t>e</a:t>
            </a:r>
            <a:r>
              <a:rPr sz="1800" dirty="0">
                <a:latin typeface="Calibri"/>
                <a:cs typeface="Calibri"/>
                <a:hlinkClick r:id="rId3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496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55696"/>
            <a:ext cx="192786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65" dirty="0">
                <a:latin typeface="Calibri Light"/>
                <a:cs typeface="Calibri Light"/>
              </a:rPr>
              <a:t>R</a:t>
            </a:r>
            <a:r>
              <a:rPr sz="3200" b="0" spc="-40" dirty="0">
                <a:latin typeface="Calibri Light"/>
                <a:cs typeface="Calibri Light"/>
              </a:rPr>
              <a:t>e</a:t>
            </a:r>
            <a:r>
              <a:rPr sz="3200" b="0" spc="-95" dirty="0">
                <a:latin typeface="Calibri Light"/>
                <a:cs typeface="Calibri Light"/>
              </a:rPr>
              <a:t>f</a:t>
            </a:r>
            <a:r>
              <a:rPr sz="3200" b="0" spc="-5" dirty="0">
                <a:latin typeface="Calibri Light"/>
                <a:cs typeface="Calibri Light"/>
              </a:rPr>
              <a:t>e</a:t>
            </a:r>
            <a:r>
              <a:rPr sz="3200" b="0" spc="-5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enc</a:t>
            </a:r>
            <a:r>
              <a:rPr sz="3200" b="0" spc="5" dirty="0">
                <a:latin typeface="Calibri Light"/>
                <a:cs typeface="Calibri Light"/>
              </a:rPr>
              <a:t>e</a:t>
            </a:r>
            <a:r>
              <a:rPr sz="3200" b="0" dirty="0">
                <a:latin typeface="Calibri Light"/>
                <a:cs typeface="Calibri Light"/>
              </a:rPr>
              <a:t>s: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592503"/>
            <a:ext cx="786955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t-SNE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home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tt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p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://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ho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m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epage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.t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ude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lft.nl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/1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9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j</a:t>
            </a:r>
            <a:r>
              <a:rPr sz="1800" u="heavy" spc="-1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4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9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/t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-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S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N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E.html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Mac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ctur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40" dirty="0">
                <a:latin typeface="Arial"/>
                <a:cs typeface="Arial"/>
              </a:rPr>
              <a:t>1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ity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htt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p: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//</a:t>
            </a:r>
            <a:r>
              <a:rPr sz="1800" u="sng" spc="-2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3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114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.cs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.tor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.e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d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u/~h</a:t>
            </a:r>
            <a:r>
              <a:rPr sz="1800" u="sng" spc="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i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n/csc2</a:t>
            </a:r>
            <a:r>
              <a:rPr sz="1800" u="sng" spc="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5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3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5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/lect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u</a:t>
            </a:r>
            <a:r>
              <a:rPr sz="1800" u="sng" spc="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r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es.h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tml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3418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264287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5" dirty="0">
                <a:latin typeface="Calibri Light"/>
                <a:cs typeface="Calibri Light"/>
              </a:rPr>
              <a:t>Impleme</a:t>
            </a:r>
            <a:r>
              <a:rPr sz="3200" b="0" spc="-30" dirty="0">
                <a:latin typeface="Calibri Light"/>
                <a:cs typeface="Calibri Light"/>
              </a:rPr>
              <a:t>n</a:t>
            </a:r>
            <a:r>
              <a:rPr sz="3200" b="0" spc="-45" dirty="0">
                <a:latin typeface="Calibri Light"/>
                <a:cs typeface="Calibri Light"/>
              </a:rPr>
              <a:t>t</a:t>
            </a:r>
            <a:r>
              <a:rPr sz="3200" b="0" spc="-35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490" y="4807951"/>
            <a:ext cx="8168640" cy="172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Mani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old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thod: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ht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tp: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sci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arn.o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000" u="heavy" spc="7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abl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/modu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cla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#m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odu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-sk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rn.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ani</a:t>
            </a:r>
            <a:r>
              <a:rPr sz="2000" u="heavy" spc="-4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ol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Calibri"/>
                <a:cs typeface="Calibri"/>
              </a:rPr>
              <a:t>Goo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amples: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994"/>
              </a:spcBef>
            </a:pPr>
            <a:r>
              <a:rPr sz="2000" spc="-25" dirty="0">
                <a:latin typeface="Calibri"/>
                <a:cs typeface="Calibri"/>
                <a:hlinkClick r:id="rId4"/>
              </a:rPr>
              <a:t>ht</a:t>
            </a:r>
            <a:r>
              <a:rPr sz="2000" dirty="0">
                <a:latin typeface="Calibri"/>
                <a:cs typeface="Calibri"/>
                <a:hlinkClick r:id="rId4"/>
              </a:rPr>
              <a:t>tp:</a:t>
            </a:r>
            <a:r>
              <a:rPr sz="2000" spc="5" dirty="0">
                <a:latin typeface="Calibri"/>
                <a:cs typeface="Calibri"/>
                <a:hlinkClick r:id="rId4"/>
              </a:rPr>
              <a:t>/</a:t>
            </a:r>
            <a:r>
              <a:rPr sz="2000" spc="-35" dirty="0">
                <a:latin typeface="Calibri"/>
                <a:cs typeface="Calibri"/>
                <a:hlinkClick r:id="rId4"/>
              </a:rPr>
              <a:t>/</a:t>
            </a:r>
            <a:r>
              <a:rPr sz="2000" spc="-5" dirty="0">
                <a:latin typeface="Calibri"/>
                <a:cs typeface="Calibri"/>
                <a:hlinkClick r:id="rId4"/>
              </a:rPr>
              <a:t>sc</a:t>
            </a:r>
            <a:r>
              <a:rPr sz="2000" dirty="0">
                <a:latin typeface="Calibri"/>
                <a:cs typeface="Calibri"/>
                <a:hlinkClick r:id="rId4"/>
              </a:rPr>
              <a:t>ik</a:t>
            </a:r>
            <a:r>
              <a:rPr sz="2000" spc="-10" dirty="0">
                <a:latin typeface="Calibri"/>
                <a:cs typeface="Calibri"/>
                <a:hlinkClick r:id="rId4"/>
              </a:rPr>
              <a:t>i</a:t>
            </a:r>
            <a:r>
              <a:rPr sz="2000" dirty="0">
                <a:latin typeface="Calibri"/>
                <a:cs typeface="Calibri"/>
                <a:hlinkClick r:id="rId4"/>
              </a:rPr>
              <a:t>t-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arn.o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70" dirty="0">
                <a:latin typeface="Calibri"/>
                <a:cs typeface="Calibri"/>
              </a:rPr>
              <a:t>g</a:t>
            </a:r>
            <a:r>
              <a:rPr sz="2000" spc="-35" dirty="0">
                <a:latin typeface="Calibri"/>
                <a:cs typeface="Calibri"/>
              </a:rPr>
              <a:t>/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35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o_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es/man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d/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spc="-10" dirty="0">
                <a:latin typeface="Calibri"/>
                <a:cs typeface="Calibri"/>
              </a:rPr>
              <a:t>_c</a:t>
            </a:r>
            <a:r>
              <a:rPr sz="2000" spc="-5" dirty="0">
                <a:latin typeface="Calibri"/>
                <a:cs typeface="Calibri"/>
              </a:rPr>
              <a:t>ompa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e_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" dirty="0">
                <a:latin typeface="Calibri"/>
                <a:cs typeface="Calibri"/>
              </a:rPr>
              <a:t>s.</a:t>
            </a:r>
            <a:r>
              <a:rPr sz="2000" spc="-3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tm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#sp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gl</a:t>
            </a:r>
            <a:r>
              <a:rPr sz="2000" spc="-5" dirty="0">
                <a:latin typeface="Calibri"/>
                <a:cs typeface="Calibri"/>
              </a:rPr>
              <a:t>r-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o-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s-</a:t>
            </a:r>
            <a:r>
              <a:rPr sz="2000" dirty="0">
                <a:latin typeface="Calibri"/>
                <a:cs typeface="Calibri"/>
              </a:rPr>
              <a:t>man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d-p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ot-</a:t>
            </a:r>
            <a:r>
              <a:rPr sz="2000" dirty="0">
                <a:latin typeface="Calibri"/>
                <a:cs typeface="Calibri"/>
              </a:rPr>
              <a:t>compa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py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375" y="1578863"/>
            <a:ext cx="8580120" cy="3214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633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61" y="838962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399" y="0"/>
                </a:lnTo>
              </a:path>
            </a:pathLst>
          </a:custGeom>
          <a:ln w="22859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0763" y="205213"/>
            <a:ext cx="306514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Roa</a:t>
            </a:r>
            <a:r>
              <a:rPr sz="3200" spc="1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ma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03723" y="6681388"/>
            <a:ext cx="1670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0700" y="1141006"/>
            <a:ext cx="5020945" cy="529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Tour</a:t>
            </a:r>
            <a:r>
              <a:rPr sz="19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of</a:t>
            </a:r>
            <a:r>
              <a:rPr sz="19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ach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ne</a:t>
            </a:r>
            <a:r>
              <a:rPr sz="1900" spc="2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lea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ning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al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o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ith</a:t>
            </a:r>
            <a:r>
              <a:rPr sz="1900" spc="-3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(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1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sion)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Fea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u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e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eng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nee</a:t>
            </a:r>
            <a:r>
              <a:rPr sz="1900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ing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(1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sion)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8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Fea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ure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selec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ion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Yan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Supe</a:t>
            </a:r>
            <a:r>
              <a:rPr sz="1900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vised</a:t>
            </a:r>
            <a:r>
              <a:rPr sz="1900" spc="1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lea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ning</a:t>
            </a:r>
            <a:r>
              <a:rPr sz="190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(4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sions)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Regre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sion</a:t>
            </a:r>
            <a:r>
              <a:rPr sz="1400" spc="-3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odels</a:t>
            </a:r>
            <a:r>
              <a:rPr sz="1400" spc="1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Yan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M and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ker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el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ree-ba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ed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odels</a:t>
            </a:r>
            <a:r>
              <a:rPr sz="14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1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ar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Ba</a:t>
            </a:r>
            <a:r>
              <a:rPr sz="1400" spc="-20" dirty="0">
                <a:solidFill>
                  <a:srgbClr val="B2B2B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ian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ethod 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Xi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o</a:t>
            </a:r>
            <a:r>
              <a:rPr sz="1400" spc="-20" dirty="0">
                <a:solidFill>
                  <a:srgbClr val="B2B2B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nse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ble </a:t>
            </a:r>
            <a:r>
              <a:rPr sz="1400" spc="-3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odels 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Yan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A5A5A5"/>
                </a:solidFill>
                <a:latin typeface="Times New Roman"/>
                <a:cs typeface="Times New Roman"/>
              </a:rPr>
              <a:t>Unsuper</a:t>
            </a:r>
            <a:r>
              <a:rPr sz="1900" spc="-5" dirty="0">
                <a:solidFill>
                  <a:srgbClr val="A5A5A5"/>
                </a:solidFill>
                <a:latin typeface="Times New Roman"/>
                <a:cs typeface="Times New Roman"/>
              </a:rPr>
              <a:t>v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ised</a:t>
            </a:r>
            <a:r>
              <a:rPr sz="1900" spc="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lea</a:t>
            </a:r>
            <a:r>
              <a:rPr sz="1900" spc="-5" dirty="0">
                <a:solidFill>
                  <a:srgbClr val="A5A5A5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ning</a:t>
            </a:r>
            <a:r>
              <a:rPr sz="19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(3</a:t>
            </a:r>
            <a:r>
              <a:rPr sz="19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A5A5A5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A5A5A5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A5A5A5"/>
                </a:solidFill>
                <a:latin typeface="Times New Roman"/>
                <a:cs typeface="Times New Roman"/>
              </a:rPr>
              <a:t>sions)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cluster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BSC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N 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Che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Mea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ift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gglo</a:t>
            </a:r>
            <a:r>
              <a:rPr sz="1400" spc="-25" dirty="0">
                <a:solidFill>
                  <a:srgbClr val="A5A5A5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era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ive</a:t>
            </a:r>
            <a:r>
              <a:rPr sz="1400" spc="-4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cluster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g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 K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unal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pec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ral</a:t>
            </a:r>
            <a:r>
              <a:rPr sz="1400" spc="-3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cluster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ng</a:t>
            </a:r>
            <a:r>
              <a:rPr sz="1400" spc="-3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A5A5A5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sion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re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ucti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spc="-3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f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r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data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visual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za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on</a:t>
            </a:r>
            <a:r>
              <a:rPr sz="1400" spc="-3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0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0" dirty="0">
                <a:latin typeface="Times New Roman"/>
                <a:cs typeface="Times New Roman"/>
              </a:rPr>
              <a:t>Deep learning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(4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s</a:t>
            </a:r>
            <a:r>
              <a:rPr sz="1900" spc="-20" dirty="0">
                <a:latin typeface="Times New Roman"/>
                <a:cs typeface="Times New Roman"/>
              </a:rPr>
              <a:t>e</a:t>
            </a:r>
            <a:r>
              <a:rPr sz="1900" spc="-15" dirty="0">
                <a:latin typeface="Times New Roman"/>
                <a:cs typeface="Times New Roman"/>
              </a:rPr>
              <a:t>s</a:t>
            </a:r>
            <a:r>
              <a:rPr sz="1900" spc="-25" dirty="0">
                <a:latin typeface="Times New Roman"/>
                <a:cs typeface="Times New Roman"/>
              </a:rPr>
              <a:t>s</a:t>
            </a:r>
            <a:r>
              <a:rPr sz="1900" spc="-10" dirty="0">
                <a:latin typeface="Times New Roman"/>
                <a:cs typeface="Times New Roman"/>
              </a:rPr>
              <a:t>ions)</a:t>
            </a:r>
            <a:endParaRPr sz="19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  <a:spcBef>
                <a:spcPts val="185"/>
              </a:spcBef>
              <a:tabLst>
                <a:tab pos="768350" algn="l"/>
              </a:tabLst>
            </a:pPr>
            <a:r>
              <a:rPr sz="1400" dirty="0">
                <a:latin typeface="Times New Roman"/>
                <a:cs typeface="Times New Roman"/>
              </a:rPr>
              <a:t>_	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ork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latin typeface="Times New Roman"/>
                <a:cs typeface="Times New Roman"/>
              </a:rPr>
              <a:t>Convol</a:t>
            </a:r>
            <a:r>
              <a:rPr sz="1400" spc="-10" dirty="0">
                <a:latin typeface="Times New Roman"/>
                <a:cs typeface="Times New Roman"/>
              </a:rPr>
              <a:t>ut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u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latin typeface="Times New Roman"/>
                <a:cs typeface="Times New Roman"/>
              </a:rPr>
              <a:t>Rec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rre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deep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ith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</a:t>
            </a:r>
            <a:r>
              <a:rPr sz="1400" spc="2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-sou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tools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99518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61" y="838962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399" y="0"/>
                </a:lnTo>
              </a:path>
            </a:pathLst>
          </a:custGeom>
          <a:ln w="22859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64307" y="3125723"/>
            <a:ext cx="3976116" cy="1507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3400"/>
            <a:ext cx="9144000" cy="1667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12795" y="3448467"/>
            <a:ext cx="3885565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z="5400" dirty="0">
                <a:solidFill>
                  <a:srgbClr val="91D050"/>
                </a:solidFill>
                <a:latin typeface="SimSun"/>
                <a:cs typeface="SimSun"/>
              </a:rPr>
              <a:t>Thank you</a:t>
            </a:r>
            <a:endParaRPr sz="5400">
              <a:latin typeface="SimSun"/>
              <a:cs typeface="SimSun"/>
            </a:endParaRPr>
          </a:p>
          <a:p>
            <a:pPr marL="12700" marR="5080">
              <a:lnSpc>
                <a:spcPct val="100000"/>
              </a:lnSpc>
              <a:spcBef>
                <a:spcPts val="660"/>
              </a:spcBef>
            </a:pPr>
            <a:r>
              <a:rPr sz="1800" spc="-1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rl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er</a:t>
            </a:r>
            <a:r>
              <a:rPr sz="1800" spc="-15" dirty="0">
                <a:latin typeface="Times New Roman"/>
                <a:cs typeface="Times New Roman"/>
              </a:rPr>
              <a:t> slid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Me</a:t>
            </a:r>
            <a:r>
              <a:rPr sz="1800" spc="-10" dirty="0">
                <a:latin typeface="Times New Roman"/>
                <a:cs typeface="Times New Roman"/>
              </a:rPr>
              <a:t>etup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pag</a:t>
            </a:r>
            <a:r>
              <a:rPr sz="1800" spc="-5" dirty="0">
                <a:latin typeface="Times New Roman"/>
                <a:cs typeface="Times New Roman"/>
              </a:rPr>
              <a:t>e: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| </a:t>
            </a:r>
            <a:r>
              <a:rPr sz="1800" spc="-15" dirty="0">
                <a:latin typeface="Times New Roman"/>
                <a:cs typeface="Times New Roman"/>
              </a:rPr>
              <a:t>File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Slide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ht</a:t>
            </a:r>
            <a:r>
              <a:rPr sz="1800" dirty="0">
                <a:latin typeface="Times New Roman"/>
                <a:cs typeface="Times New Roman"/>
                <a:hlinkClick r:id="rId5"/>
              </a:rPr>
              <a:t>tp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://ww</a:t>
            </a:r>
            <a:r>
              <a:rPr sz="1800" spc="-125" dirty="0">
                <a:latin typeface="Times New Roman"/>
                <a:cs typeface="Times New Roman"/>
                <a:hlinkClick r:id="rId5"/>
              </a:rPr>
              <a:t>w</a:t>
            </a:r>
            <a:r>
              <a:rPr sz="1800" dirty="0">
                <a:latin typeface="Times New Roman"/>
                <a:cs typeface="Times New Roman"/>
                <a:hlinkClick r:id="rId5"/>
              </a:rPr>
              <a:t>.</a:t>
            </a:r>
            <a:r>
              <a:rPr sz="1800" spc="-15" dirty="0">
                <a:latin typeface="Times New Roman"/>
                <a:cs typeface="Times New Roman"/>
                <a:hlinkClick r:id="rId5"/>
              </a:rPr>
              <a:t>sl</a:t>
            </a:r>
            <a:r>
              <a:rPr sz="1800" dirty="0">
                <a:latin typeface="Times New Roman"/>
                <a:cs typeface="Times New Roman"/>
                <a:hlinkClick r:id="rId5"/>
              </a:rPr>
              <a:t>i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d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esh</a:t>
            </a:r>
            <a:r>
              <a:rPr sz="1800" spc="5" dirty="0">
                <a:latin typeface="Times New Roman"/>
                <a:cs typeface="Times New Roman"/>
                <a:hlinkClick r:id="rId5"/>
              </a:rPr>
              <a:t>a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r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</a:t>
            </a:r>
            <a:r>
              <a:rPr sz="1800" dirty="0">
                <a:latin typeface="Times New Roman"/>
                <a:cs typeface="Times New Roman"/>
                <a:hlinkClick r:id="rId5"/>
              </a:rPr>
              <a:t>.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n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et/</a:t>
            </a:r>
            <a:r>
              <a:rPr sz="1800" dirty="0">
                <a:latin typeface="Times New Roman"/>
                <a:cs typeface="Times New Roman"/>
                <a:hlinkClick r:id="rId5"/>
              </a:rPr>
              <a:t>x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u</a:t>
            </a:r>
            <a:r>
              <a:rPr sz="1800" spc="10" dirty="0">
                <a:latin typeface="Times New Roman"/>
                <a:cs typeface="Times New Roman"/>
                <a:hlinkClick r:id="rId5"/>
              </a:rPr>
              <a:t>y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ang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la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13103" y="5744819"/>
            <a:ext cx="646684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Ma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hine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</a:t>
            </a:r>
            <a:r>
              <a:rPr sz="1800" spc="-10" dirty="0">
                <a:latin typeface="Times New Roman"/>
                <a:cs typeface="Times New Roman"/>
              </a:rPr>
              <a:t>arning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il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Ga</a:t>
            </a:r>
            <a:r>
              <a:rPr sz="1800" dirty="0">
                <a:latin typeface="Times New Roman"/>
                <a:cs typeface="Times New Roman"/>
              </a:rPr>
              <a:t>s </a:t>
            </a:r>
            <a:r>
              <a:rPr sz="1800" spc="-10" dirty="0">
                <a:latin typeface="Times New Roman"/>
                <a:cs typeface="Times New Roman"/>
              </a:rPr>
              <a:t>Conf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rence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@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Hou</a:t>
            </a:r>
            <a:r>
              <a:rPr sz="1800" spc="-10" dirty="0">
                <a:latin typeface="Times New Roman"/>
                <a:cs typeface="Times New Roman"/>
              </a:rPr>
              <a:t>ston,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Apri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 1</a:t>
            </a:r>
            <a:r>
              <a:rPr sz="1800" spc="20" dirty="0">
                <a:latin typeface="Times New Roman"/>
                <a:cs typeface="Times New Roman"/>
              </a:rPr>
              <a:t>9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20: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ht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ps: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" dirty="0">
                <a:latin typeface="Times New Roman"/>
                <a:cs typeface="Times New Roman"/>
              </a:rPr>
              <a:t>/e</a:t>
            </a:r>
            <a:r>
              <a:rPr sz="1800" spc="-10" dirty="0">
                <a:latin typeface="Times New Roman"/>
                <a:cs typeface="Times New Roman"/>
              </a:rPr>
              <a:t>ne</a:t>
            </a:r>
            <a:r>
              <a:rPr sz="1800" spc="-4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conferenc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twork.</a:t>
            </a:r>
            <a:r>
              <a:rPr sz="1800" spc="-2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/mach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learni</a:t>
            </a:r>
            <a:r>
              <a:rPr sz="1800" dirty="0">
                <a:latin typeface="Times New Roman"/>
                <a:cs typeface="Times New Roman"/>
              </a:rPr>
              <a:t>ng-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1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-gas-</a:t>
            </a:r>
            <a:r>
              <a:rPr sz="1800" spc="-10" dirty="0">
                <a:latin typeface="Times New Roman"/>
                <a:cs typeface="Times New Roman"/>
              </a:rPr>
              <a:t>2017/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20%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f,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345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Classical Solution: Metric method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</a:rPr>
              <a:t>Given:</a:t>
            </a:r>
            <a:r>
              <a:rPr lang="en-US" altLang="ru-RU" sz="2000"/>
              <a:t> </a:t>
            </a:r>
            <a:r>
              <a:rPr lang="en-US" altLang="ru-RU" sz="2000" i="1"/>
              <a:t>nxn </a:t>
            </a:r>
            <a:r>
              <a:rPr lang="en-US" altLang="ru-RU" sz="2000"/>
              <a:t>∆ dissimilarities matrix of </a:t>
            </a:r>
            <a:r>
              <a:rPr lang="en-US" altLang="ru-RU" sz="2000" i="1"/>
              <a:t>n</a:t>
            </a:r>
            <a:r>
              <a:rPr lang="en-US" altLang="ru-RU" sz="2000"/>
              <a:t> points in </a:t>
            </a:r>
            <a:r>
              <a:rPr lang="en-US" altLang="ru-RU" sz="2000" i="1"/>
              <a:t>m</a:t>
            </a:r>
            <a:r>
              <a:rPr lang="en-US" altLang="ru-RU" sz="2000"/>
              <a:t>-D space</a:t>
            </a:r>
          </a:p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</a:rPr>
              <a:t>Questions:</a:t>
            </a:r>
            <a:r>
              <a:rPr lang="en-US" altLang="ru-RU" sz="2000"/>
              <a:t>	</a:t>
            </a:r>
          </a:p>
          <a:p>
            <a:pPr>
              <a:buFontTx/>
              <a:buNone/>
            </a:pPr>
            <a:r>
              <a:rPr lang="en-US" altLang="ru-RU" sz="2000"/>
              <a:t>		- Is ∆ an interpoint distance matrix in Euclidean space?</a:t>
            </a:r>
          </a:p>
          <a:p>
            <a:pPr>
              <a:buFontTx/>
              <a:buNone/>
            </a:pPr>
            <a:r>
              <a:rPr lang="en-US" altLang="ru-RU" sz="2000"/>
              <a:t>		- If yes, what is the dimension?</a:t>
            </a:r>
          </a:p>
          <a:p>
            <a:pPr>
              <a:buFontTx/>
              <a:buNone/>
            </a:pPr>
            <a:r>
              <a:rPr lang="en-US" altLang="ru-RU" sz="2000"/>
              <a:t>		  </a:t>
            </a:r>
            <a:r>
              <a:rPr lang="en-US" altLang="ru-RU" sz="2000">
                <a:sym typeface="Wingdings" pitchFamily="2" charset="2"/>
              </a:rPr>
              <a:t> What are the coordinates?</a:t>
            </a:r>
            <a:endParaRPr lang="en-US" altLang="ru-RU" sz="2000"/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/>
              <a:t>First, check whether ∆ is Euclidean:</a:t>
            </a:r>
          </a:p>
          <a:p>
            <a:pPr>
              <a:buFontTx/>
              <a:buNone/>
            </a:pPr>
            <a:r>
              <a:rPr lang="en-US" altLang="ru-RU" sz="2000"/>
              <a:t>define </a:t>
            </a: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	A</a:t>
            </a:r>
            <a:r>
              <a:rPr lang="en-US" altLang="ru-RU" sz="2000" i="1" baseline="-25000"/>
              <a:t>nxn</a:t>
            </a:r>
            <a:r>
              <a:rPr lang="en-US" altLang="ru-RU" sz="2000" i="1"/>
              <a:t> </a:t>
            </a:r>
            <a:r>
              <a:rPr lang="en-US" altLang="ru-RU" sz="2000"/>
              <a:t>with elements </a:t>
            </a:r>
            <a:r>
              <a:rPr lang="en-US" altLang="ru-RU" sz="2000" i="1"/>
              <a:t>a</a:t>
            </a:r>
            <a:r>
              <a:rPr lang="en-US" altLang="ru-RU" sz="2000" i="1" baseline="-25000"/>
              <a:t>ij</a:t>
            </a:r>
            <a:r>
              <a:rPr lang="en-US" altLang="ru-RU" sz="2000" i="1"/>
              <a:t> = </a:t>
            </a:r>
            <a:r>
              <a:rPr lang="en-US" altLang="ru-RU" sz="2000"/>
              <a:t>-(1/2)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 i="1" baseline="30000">
                <a:cs typeface="Times New Roman" pitchFamily="18" charset="0"/>
              </a:rPr>
              <a:t>2</a:t>
            </a:r>
            <a:r>
              <a:rPr lang="en-US" altLang="ru-RU" sz="200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</a:t>
            </a:r>
            <a:r>
              <a:rPr lang="en-US" altLang="ru-RU" sz="2000" i="1">
                <a:cs typeface="Times New Roman" pitchFamily="18" charset="0"/>
              </a:rPr>
              <a:t>B = HAH = U</a:t>
            </a:r>
            <a:r>
              <a:rPr lang="el-GR" altLang="ru-RU" sz="2000" i="1"/>
              <a:t>Λ</a:t>
            </a:r>
            <a:r>
              <a:rPr lang="en-US" altLang="ru-RU" sz="2000" i="1"/>
              <a:t>U</a:t>
            </a:r>
            <a:r>
              <a:rPr lang="en-US" altLang="ru-RU" sz="2000" i="1" baseline="30000"/>
              <a:t>T</a:t>
            </a:r>
            <a:r>
              <a:rPr lang="en-US" altLang="ru-RU" sz="2000" i="1"/>
              <a:t> </a:t>
            </a:r>
            <a:r>
              <a:rPr lang="en-US" altLang="ru-RU" sz="2000"/>
              <a:t> “centered inner product matrix”</a:t>
            </a:r>
          </a:p>
          <a:p>
            <a:pPr>
              <a:buFontTx/>
              <a:buNone/>
            </a:pPr>
            <a:r>
              <a:rPr lang="en-US" altLang="ru-RU" sz="2000"/>
              <a:t>		</a:t>
            </a:r>
            <a:r>
              <a:rPr lang="en-US" altLang="ru-RU" sz="2000" i="1"/>
              <a:t>H</a:t>
            </a:r>
            <a:r>
              <a:rPr lang="en-US" altLang="ru-RU" sz="2000" i="1" baseline="-25000"/>
              <a:t>nxn</a:t>
            </a:r>
            <a:r>
              <a:rPr lang="en-US" altLang="ru-RU" sz="2000" i="1"/>
              <a:t> = I – n</a:t>
            </a:r>
            <a:r>
              <a:rPr lang="en-US" altLang="ru-RU" sz="2000" i="1" baseline="30000"/>
              <a:t>-1</a:t>
            </a:r>
            <a:r>
              <a:rPr lang="en-US" altLang="ru-RU" sz="2000" i="1" u="sng"/>
              <a:t>1</a:t>
            </a:r>
            <a:r>
              <a:rPr lang="en-US" altLang="ru-RU" sz="2000" i="1"/>
              <a:t> </a:t>
            </a:r>
            <a:r>
              <a:rPr lang="en-US" altLang="ru-RU" sz="2000" i="1" u="sng"/>
              <a:t>1</a:t>
            </a:r>
            <a:r>
              <a:rPr lang="en-US" altLang="ru-RU" sz="2000" i="1" baseline="30000"/>
              <a:t>T</a:t>
            </a:r>
            <a:r>
              <a:rPr lang="en-US" altLang="ru-RU" sz="2000" i="1"/>
              <a:t> </a:t>
            </a:r>
            <a:r>
              <a:rPr lang="en-US" altLang="ru-RU" sz="2000"/>
              <a:t>“centering matrix”</a:t>
            </a:r>
          </a:p>
          <a:p>
            <a:pPr>
              <a:buFontTx/>
              <a:buNone/>
            </a:pPr>
            <a:r>
              <a:rPr lang="en-US" altLang="ru-RU" sz="2000"/>
              <a:t>		</a:t>
            </a:r>
          </a:p>
          <a:p>
            <a:pPr>
              <a:buFontTx/>
              <a:buNone/>
            </a:pPr>
            <a:r>
              <a:rPr lang="en-US" altLang="ru-RU" sz="2000"/>
              <a:t>	</a:t>
            </a:r>
            <a:r>
              <a:rPr lang="en-US" altLang="ru-RU" sz="2000">
                <a:sym typeface="Wingdings" pitchFamily="2" charset="2"/>
              </a:rPr>
              <a:t> </a:t>
            </a:r>
            <a:r>
              <a:rPr lang="en-US" altLang="ru-RU" sz="2000"/>
              <a:t>∆ is Euclidean if and only if </a:t>
            </a:r>
            <a:r>
              <a:rPr lang="en-US" altLang="ru-RU" sz="2000" i="1">
                <a:cs typeface="Times New Roman" pitchFamily="18" charset="0"/>
              </a:rPr>
              <a:t>B </a:t>
            </a:r>
            <a:r>
              <a:rPr lang="en-US" altLang="ru-RU" sz="2000">
                <a:cs typeface="Times New Roman" pitchFamily="18" charset="0"/>
              </a:rPr>
              <a:t>is positive semidefinite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    i.e. </a:t>
            </a:r>
            <a:r>
              <a:rPr lang="el-GR" altLang="ru-RU" sz="2000" i="1"/>
              <a:t>λ</a:t>
            </a:r>
            <a:r>
              <a:rPr lang="en-US" altLang="ru-RU" sz="2000"/>
              <a:t>(</a:t>
            </a:r>
            <a:r>
              <a:rPr lang="en-US" altLang="ru-RU" sz="2000" i="1">
                <a:cs typeface="Times New Roman" pitchFamily="18" charset="0"/>
              </a:rPr>
              <a:t>B) ≥ </a:t>
            </a:r>
            <a:r>
              <a:rPr lang="en-US" altLang="ru-RU" sz="2000">
                <a:cs typeface="Times New Roman" pitchFamily="18" charset="0"/>
              </a:rPr>
              <a:t>0, with rank ≤ </a:t>
            </a:r>
            <a:r>
              <a:rPr lang="en-US" altLang="ru-RU" sz="2000" i="1">
                <a:cs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04320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Classical Solution: Metric method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sz="2000"/>
              <a:t>If ∆ is Euclidean:</a:t>
            </a:r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/>
              <a:t>	- Construct the matrix </a:t>
            </a:r>
            <a:r>
              <a:rPr lang="en-US" altLang="ru-RU" sz="2000" i="1"/>
              <a:t>A</a:t>
            </a:r>
          </a:p>
          <a:p>
            <a:pPr>
              <a:buFontTx/>
              <a:buNone/>
            </a:pP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- </a:t>
            </a:r>
            <a:r>
              <a:rPr lang="en-US" altLang="ru-RU" sz="2000"/>
              <a:t>Obtain the matrix B with elements </a:t>
            </a:r>
            <a:r>
              <a:rPr lang="en-US" altLang="ru-RU" sz="2000" i="1"/>
              <a:t>b</a:t>
            </a:r>
            <a:r>
              <a:rPr lang="en-US" altLang="ru-RU" sz="2000" i="1" baseline="-25000"/>
              <a:t>ij</a:t>
            </a:r>
            <a:r>
              <a:rPr lang="en-US" altLang="ru-RU" sz="2000" i="1"/>
              <a:t> = a</a:t>
            </a:r>
            <a:r>
              <a:rPr lang="en-US" altLang="ru-RU" sz="2000" i="1" baseline="-25000"/>
              <a:t>ij</a:t>
            </a:r>
            <a:r>
              <a:rPr lang="en-US" altLang="ru-RU" sz="2000" i="1"/>
              <a:t> - a</a:t>
            </a:r>
            <a:r>
              <a:rPr lang="en-US" altLang="ru-RU" sz="2000" i="1" baseline="-25000"/>
              <a:t>i· </a:t>
            </a:r>
            <a:r>
              <a:rPr lang="en-US" altLang="ru-RU" sz="2000" i="1"/>
              <a:t>- a</a:t>
            </a:r>
            <a:r>
              <a:rPr lang="en-US" altLang="ru-RU" sz="2000" i="1" baseline="-25000"/>
              <a:t>·j</a:t>
            </a:r>
            <a:r>
              <a:rPr lang="en-US" altLang="ru-RU" sz="2000" i="1"/>
              <a:t> + a</a:t>
            </a:r>
            <a:r>
              <a:rPr lang="en-US" altLang="ru-RU" sz="2000" i="1" baseline="-25000"/>
              <a:t>··</a:t>
            </a:r>
          </a:p>
          <a:p>
            <a:pPr>
              <a:buFontTx/>
              <a:buNone/>
            </a:pP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- </a:t>
            </a:r>
            <a:r>
              <a:rPr lang="en-US" altLang="ru-RU" sz="2000"/>
              <a:t>Find the </a:t>
            </a:r>
            <a:r>
              <a:rPr lang="en-US" altLang="ru-RU" sz="2000" i="1"/>
              <a:t>k </a:t>
            </a:r>
            <a:r>
              <a:rPr lang="en-US" altLang="ru-RU" sz="2000"/>
              <a:t>largest eigenvalues </a:t>
            </a:r>
            <a:r>
              <a:rPr lang="el-GR" altLang="ru-RU" sz="2000" i="1"/>
              <a:t>λ</a:t>
            </a:r>
            <a:r>
              <a:rPr lang="en-US" altLang="ru-RU" sz="2000" i="1" baseline="-25000"/>
              <a:t>1</a:t>
            </a:r>
            <a:r>
              <a:rPr lang="en-US" altLang="ru-RU" sz="2000" i="1"/>
              <a:t> &gt; … &gt; </a:t>
            </a:r>
            <a:r>
              <a:rPr lang="el-GR" altLang="ru-RU" sz="2000" i="1"/>
              <a:t>λ</a:t>
            </a:r>
            <a:r>
              <a:rPr lang="en-US" altLang="ru-RU" sz="2000" i="1" baseline="-25000"/>
              <a:t>k</a:t>
            </a:r>
            <a:r>
              <a:rPr lang="en-US" altLang="ru-RU" sz="2000"/>
              <a:t> of </a:t>
            </a:r>
            <a:r>
              <a:rPr lang="en-US" altLang="ru-RU" sz="2000" i="1"/>
              <a:t>B</a:t>
            </a:r>
            <a:r>
              <a:rPr lang="en-US" altLang="ru-RU" sz="2000"/>
              <a:t>, with corresponding     </a:t>
            </a:r>
          </a:p>
          <a:p>
            <a:pPr>
              <a:buFontTx/>
              <a:buNone/>
            </a:pPr>
            <a:r>
              <a:rPr lang="en-US" altLang="ru-RU" sz="2000"/>
              <a:t>       eigenvectors </a:t>
            </a:r>
            <a:r>
              <a:rPr lang="en-US" altLang="ru-RU" sz="2000" i="1"/>
              <a:t>X = (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1</a:t>
            </a:r>
            <a:r>
              <a:rPr lang="en-US" altLang="ru-RU" sz="2000" i="1"/>
              <a:t>,…,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k</a:t>
            </a:r>
            <a:r>
              <a:rPr lang="en-US" altLang="ru-RU" sz="2000" i="1"/>
              <a:t>) </a:t>
            </a:r>
            <a:r>
              <a:rPr lang="en-US" altLang="ru-RU" sz="2000"/>
              <a:t>which are normalized by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i</a:t>
            </a:r>
            <a:r>
              <a:rPr lang="en-US" altLang="ru-RU" sz="2000" i="1" baseline="30000"/>
              <a:t>T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i</a:t>
            </a:r>
            <a:r>
              <a:rPr lang="en-US" altLang="ru-RU" sz="2000" i="1"/>
              <a:t> = </a:t>
            </a:r>
            <a:r>
              <a:rPr lang="el-GR" altLang="ru-RU" sz="2000" i="1"/>
              <a:t>λ</a:t>
            </a:r>
            <a:r>
              <a:rPr lang="en-US" altLang="ru-RU" sz="2000" i="1" baseline="-25000"/>
              <a:t>i</a:t>
            </a:r>
            <a:r>
              <a:rPr lang="en-US" altLang="ru-RU" sz="2000" i="1"/>
              <a:t> , i = </a:t>
            </a:r>
          </a:p>
          <a:p>
            <a:pPr>
              <a:buFontTx/>
              <a:buNone/>
            </a:pPr>
            <a:r>
              <a:rPr lang="en-US" altLang="ru-RU" sz="2000" i="1"/>
              <a:t>       1,…,k 	</a:t>
            </a:r>
            <a:r>
              <a:rPr lang="en-US" altLang="ru-RU" sz="2000"/>
              <a:t>(</a:t>
            </a:r>
            <a:r>
              <a:rPr lang="en-US" altLang="ru-RU" sz="2000" i="1"/>
              <a:t>k&lt; m, </a:t>
            </a:r>
            <a:r>
              <a:rPr lang="en-US" altLang="ru-RU" sz="2000"/>
              <a:t>is whatever we pick)</a:t>
            </a:r>
          </a:p>
          <a:p>
            <a:pPr>
              <a:buFontTx/>
              <a:buNone/>
            </a:pP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-</a:t>
            </a:r>
            <a:r>
              <a:rPr lang="en-US" altLang="ru-RU" sz="2000"/>
              <a:t> Then, the required coordinates of the reconstruction points </a:t>
            </a:r>
            <a:r>
              <a:rPr lang="en-US" altLang="ru-RU" sz="2000" i="1"/>
              <a:t>P</a:t>
            </a:r>
            <a:r>
              <a:rPr lang="en-US" altLang="ru-RU" sz="2000" i="1" baseline="-25000"/>
              <a:t>i</a:t>
            </a:r>
            <a:r>
              <a:rPr lang="en-US" altLang="ru-RU" sz="2000" i="1"/>
              <a:t> </a:t>
            </a:r>
            <a:r>
              <a:rPr lang="en-US" altLang="ru-RU" sz="2000"/>
              <a:t>are</a:t>
            </a:r>
            <a:r>
              <a:rPr lang="en-US" altLang="ru-RU" sz="2000" i="1"/>
              <a:t> </a:t>
            </a:r>
            <a:r>
              <a:rPr lang="en-US" altLang="ru-RU" sz="2000" i="1" baseline="30000"/>
              <a:t> </a:t>
            </a:r>
          </a:p>
          <a:p>
            <a:pPr>
              <a:buFontTx/>
              <a:buNone/>
            </a:pPr>
            <a:r>
              <a:rPr lang="en-US" altLang="ru-RU" sz="2000" i="1" baseline="30000"/>
              <a:t>          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i</a:t>
            </a:r>
            <a:r>
              <a:rPr lang="en-US" altLang="ru-RU" sz="2000" i="1"/>
              <a:t> = (x</a:t>
            </a:r>
            <a:r>
              <a:rPr lang="en-US" altLang="ru-RU" sz="2000" i="1" baseline="-25000"/>
              <a:t>i1</a:t>
            </a:r>
            <a:r>
              <a:rPr lang="en-US" altLang="ru-RU" sz="2000" i="1"/>
              <a:t>,…, x</a:t>
            </a:r>
            <a:r>
              <a:rPr lang="en-US" altLang="ru-RU" sz="2000" i="1" baseline="-25000"/>
              <a:t>in</a:t>
            </a:r>
            <a:r>
              <a:rPr lang="en-US" altLang="ru-RU" sz="2000" i="1"/>
              <a:t>)</a:t>
            </a:r>
            <a:r>
              <a:rPr lang="en-US" altLang="ru-RU" sz="2000" i="1" baseline="30000"/>
              <a:t>T</a:t>
            </a:r>
            <a:endParaRPr lang="en-US" altLang="ru-RU" sz="2000" i="1" baseline="-25000"/>
          </a:p>
        </p:txBody>
      </p:sp>
    </p:spTree>
    <p:extLst>
      <p:ext uri="{BB962C8B-B14F-4D97-AF65-F5344CB8AC3E}">
        <p14:creationId xmlns:p14="http://schemas.microsoft.com/office/powerpoint/2010/main" val="16274368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ru-RU" sz="3200" b="1">
                <a:solidFill>
                  <a:srgbClr val="29D107"/>
                </a:solidFill>
              </a:rPr>
              <a:t>The “Swiss roll” data set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ru-RU" altLang="ru-RU" sz="280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5715000"/>
            <a:ext cx="7696200" cy="6096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altLang="ru-RU" sz="2000"/>
              <a:t>Unlike the geodesic distance, the Euclidean distance cannot </a:t>
            </a:r>
          </a:p>
          <a:p>
            <a:pPr>
              <a:buFontTx/>
              <a:buNone/>
            </a:pPr>
            <a:r>
              <a:rPr lang="en-US" altLang="ru-RU" sz="2000"/>
              <a:t>reflect the geometric structure of the data points</a:t>
            </a:r>
          </a:p>
        </p:txBody>
      </p:sp>
      <p:pic>
        <p:nvPicPr>
          <p:cNvPr id="6152" name="Picture 8" descr="fig3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461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029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ISOMAP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3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2795</Words>
  <Application>Microsoft Office PowerPoint</Application>
  <PresentationFormat>Екран (4:3)</PresentationFormat>
  <Paragraphs>469</Paragraphs>
  <Slides>58</Slides>
  <Notes>30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10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58</vt:i4>
      </vt:variant>
    </vt:vector>
  </HeadingPairs>
  <TitlesOfParts>
    <vt:vector size="70" baseType="lpstr">
      <vt:lpstr>MS PGothic</vt:lpstr>
      <vt:lpstr>SimSun</vt:lpstr>
      <vt:lpstr>Arial</vt:lpstr>
      <vt:lpstr>Baskerville Old Face</vt:lpstr>
      <vt:lpstr>Calibri</vt:lpstr>
      <vt:lpstr>Calibri Light</vt:lpstr>
      <vt:lpstr>Garamond</vt:lpstr>
      <vt:lpstr>Monotype Corsiva</vt:lpstr>
      <vt:lpstr>Symbol</vt:lpstr>
      <vt:lpstr>Times New Roman</vt:lpstr>
      <vt:lpstr>Тема Office</vt:lpstr>
      <vt:lpstr>Equation</vt:lpstr>
      <vt:lpstr>Data visualization</vt:lpstr>
      <vt:lpstr>Realisation of the course</vt:lpstr>
      <vt:lpstr>Multidimensional Scaling (MDS)</vt:lpstr>
      <vt:lpstr>Multidimensional Scaling (MDS)</vt:lpstr>
      <vt:lpstr>Measure of goodness-of-fit: Stress</vt:lpstr>
      <vt:lpstr>Classical Solution: Metric method</vt:lpstr>
      <vt:lpstr>Classical Solution: Metric method</vt:lpstr>
      <vt:lpstr>The “Swiss roll” data set</vt:lpstr>
      <vt:lpstr>ISOMAP</vt:lpstr>
      <vt:lpstr>Презентація PowerPoint</vt:lpstr>
      <vt:lpstr>ISOMAP</vt:lpstr>
      <vt:lpstr>ISOMAP</vt:lpstr>
      <vt:lpstr>ISOMAP</vt:lpstr>
      <vt:lpstr>Isomap Algorithm</vt:lpstr>
      <vt:lpstr>Summary on Isomap Algorithm</vt:lpstr>
      <vt:lpstr>Презентація PowerPoint</vt:lpstr>
      <vt:lpstr>LLE: Local Linear Embedding</vt:lpstr>
      <vt:lpstr>LLE: Solution</vt:lpstr>
      <vt:lpstr>PCA vs. ISOMAP vs. LLE</vt:lpstr>
      <vt:lpstr>PCA vs. ISOMAP vs. LLE</vt:lpstr>
      <vt:lpstr>Презентація PowerPoint</vt:lpstr>
      <vt:lpstr>Designing your own dimension reduction!</vt:lpstr>
      <vt:lpstr>Laplacian eigenmaps</vt:lpstr>
      <vt:lpstr>Laplace Beltrami Operator (1)</vt:lpstr>
      <vt:lpstr>Laplace Beltrami Operator (2)</vt:lpstr>
      <vt:lpstr>Lapalcian of  a Graph (1)</vt:lpstr>
      <vt:lpstr>Lapalcian of  a Graph (2)</vt:lpstr>
      <vt:lpstr>Laplacian Eigenmap (1)</vt:lpstr>
      <vt:lpstr>Laplacian Eigenmap (2)</vt:lpstr>
      <vt:lpstr>Laplacian Eigenmap (3)</vt:lpstr>
      <vt:lpstr>Laplacian Eigenmap (4)</vt:lpstr>
      <vt:lpstr>Laplacian Eigenmap (5)</vt:lpstr>
      <vt:lpstr>Laplacian Eigenmap (6)</vt:lpstr>
      <vt:lpstr>Laplacian Eigenmap (7)</vt:lpstr>
      <vt:lpstr>ISOMAP, LLE and Laplacian Eigenmap</vt:lpstr>
      <vt:lpstr>Non-Convexity (2)</vt:lpstr>
      <vt:lpstr>Curvature &amp; Non-uniform Sampling</vt:lpstr>
      <vt:lpstr>Презентація PowerPoint</vt:lpstr>
      <vt:lpstr>Презентація PowerPoint</vt:lpstr>
      <vt:lpstr>Презентація PowerPoint</vt:lpstr>
      <vt:lpstr>Corner</vt:lpstr>
      <vt:lpstr>Презентація PowerPoint</vt:lpstr>
      <vt:lpstr>Презентація PowerPoint</vt:lpstr>
      <vt:lpstr>Презентація PowerPoint</vt:lpstr>
      <vt:lpstr>tSNE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From SNE to t-SNE: solve crowding problem</vt:lpstr>
      <vt:lpstr>Optimization method for tSNE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alex</dc:creator>
  <cp:lastModifiedBy>Oleksii Vodka / Олексій Олександрович Водка</cp:lastModifiedBy>
  <cp:revision>89</cp:revision>
  <dcterms:created xsi:type="dcterms:W3CDTF">2018-02-06T20:44:58Z</dcterms:created>
  <dcterms:modified xsi:type="dcterms:W3CDTF">2024-05-03T07:32:47Z</dcterms:modified>
</cp:coreProperties>
</file>