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5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86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77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8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0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AAA5-A14A-44C9-AE63-B0B7E46459D5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ktorium.tv/course/23176" TargetMode="External"/><Relationship Id="rId2" Type="http://schemas.openxmlformats.org/officeDocument/2006/relationships/hyperlink" Target="https://www.lektorium.tv/course/2918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Лекции доступны онлайн по адресу</a:t>
            </a:r>
            <a:endParaRPr lang="en-US" dirty="0" smtClean="0"/>
          </a:p>
          <a:p>
            <a:r>
              <a:rPr lang="en-US" dirty="0" smtClean="0"/>
              <a:t>http://github.com/a-vodka/dv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Столбчатая диаграмма 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Column Chart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661248"/>
            <a:ext cx="8229600" cy="4649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Для того, чтобы выделить пики и тенденции, можно “скрестить” колонки с линейной диаграммой:</a:t>
            </a:r>
          </a:p>
        </p:txBody>
      </p:sp>
      <p:pic>
        <p:nvPicPr>
          <p:cNvPr id="2050" name="Picture 2" descr="kPZZvsTIoP0yNfrWqdc25jy5pC_QEql9UrIYmk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37052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netology.ru/ckfinder/userfiles/images/3(6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09913"/>
            <a:ext cx="4335438" cy="260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Гистограмма (</a:t>
            </a:r>
            <a:r>
              <a:rPr lang="en-US" dirty="0"/>
              <a:t>Bar Histograms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Гистограммы используют для представления числовых данных одной категории. Не путать с столбчатой диаграммой</a:t>
            </a:r>
            <a:endParaRPr lang="ru-RU" dirty="0"/>
          </a:p>
        </p:txBody>
      </p:sp>
      <p:pic>
        <p:nvPicPr>
          <p:cNvPr id="3074" name="Picture 2" descr="https://netology.ru/ckfinder/userfiles/images/4(5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776"/>
            <a:ext cx="432435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5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ru-RU" dirty="0"/>
              <a:t>Столбчатая </a:t>
            </a:r>
            <a:r>
              <a:rPr lang="ru-RU" dirty="0" smtClean="0"/>
              <a:t>диаграмма </a:t>
            </a:r>
            <a:r>
              <a:rPr lang="en-US" dirty="0" smtClean="0"/>
              <a:t>vs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Гистограмма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808662"/>
              </p:ext>
            </p:extLst>
          </p:nvPr>
        </p:nvGraphicFramePr>
        <p:xfrm>
          <a:off x="457200" y="1600201"/>
          <a:ext cx="8507288" cy="2545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253644"/>
                <a:gridCol w="4253644"/>
              </a:tblGrid>
              <a:tr h="22288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Столбчатая диаграмма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Гистограмма</a:t>
                      </a:r>
                    </a:p>
                  </a:txBody>
                  <a:tcPr marL="9525" marR="9525" marT="9525" marB="9525" anchor="ctr"/>
                </a:tc>
              </a:tr>
              <a:tr h="262129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Есть расстояние между столбцами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Нет расстояния между столбцами</a:t>
                      </a:r>
                    </a:p>
                  </a:txBody>
                  <a:tcPr marL="9525" marR="9525" marT="9525" marB="9525" anchor="ctr"/>
                </a:tc>
              </a:tr>
              <a:tr h="4312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Применяются для сравнения категориальных данных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Применяются для выявления зависимости качественных данных</a:t>
                      </a:r>
                    </a:p>
                  </a:txBody>
                  <a:tcPr marL="9525" marR="9525" marT="9525" marB="9525" anchor="ctr"/>
                </a:tc>
              </a:tr>
              <a:tr h="1056515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Если переставить местами столбцы, логика не нарушится. Венера и Земля — две категории, которые друг от друга не зависят.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Если в гистограмме наблюдаемых температур переставить местами столбцы, нарушится логика, так как рассматривается одна величина (температура), а не разные категории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pic>
        <p:nvPicPr>
          <p:cNvPr id="4098" name="Picture 2" descr="https://netology.ru/ckfinder/userfiles/images/5(49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44"/>
          <a:stretch/>
        </p:blipFill>
        <p:spPr bwMode="auto">
          <a:xfrm>
            <a:off x="827584" y="4215431"/>
            <a:ext cx="3816426" cy="230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netology.ru/ckfinder/userfiles/images/6(25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" t="21398" r="1842" b="4912"/>
          <a:stretch/>
        </p:blipFill>
        <p:spPr bwMode="auto">
          <a:xfrm>
            <a:off x="5076056" y="4221087"/>
            <a:ext cx="3576943" cy="204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Круговая диаграмма (</a:t>
            </a:r>
            <a:r>
              <a:rPr lang="en-US" dirty="0" smtClean="0"/>
              <a:t>Pie Charts)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Отображает процент, занимаемый каждым значением внутри набора данных, в виде разбитого на части круга. Например, доли рынка сотовых операторов. Может отображать сразу несколько наборов данных — в этом случае диаграммы наложены друг на друга, причем каждая из них меньше предыдущей. Например, доли рынка сотовых операторов за </a:t>
            </a:r>
            <a:r>
              <a:rPr lang="ru-RU" dirty="0" err="1" smtClean="0"/>
              <a:t>последение</a:t>
            </a:r>
            <a:r>
              <a:rPr lang="ru-RU" dirty="0" smtClean="0"/>
              <a:t> 3 года.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6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Круговая диаграмма (</a:t>
            </a:r>
            <a:r>
              <a:rPr lang="en-US" dirty="0" smtClean="0"/>
              <a:t>Pie Charts)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http://experiment.ru.s3.amazonaws.com/featured/2009/06/02-03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43815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netology.ru/ckfinder/userfiles/images/7(4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5657"/>
            <a:ext cx="3888432" cy="345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7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спагетти (</a:t>
            </a:r>
            <a:r>
              <a:rPr lang="en-US" dirty="0" smtClean="0"/>
              <a:t>Spaghetti Charts)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Диаграмма спагетти — очень необычный вид графиков, </a:t>
            </a:r>
            <a:r>
              <a:rPr lang="ru-RU" sz="2400" dirty="0" smtClean="0"/>
              <a:t>который </a:t>
            </a:r>
            <a:r>
              <a:rPr lang="ru-RU" sz="2400" dirty="0"/>
              <a:t>только набирает популярность. </a:t>
            </a:r>
          </a:p>
        </p:txBody>
      </p:sp>
      <p:pic>
        <p:nvPicPr>
          <p:cNvPr id="6146" name="Picture 2" descr="https://netology.ru/ckfinder/userfiles/images/8(6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5" y="2708920"/>
            <a:ext cx="4325537" cy="324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netology.ru/ckfinder/userfiles/images/9(3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48653"/>
            <a:ext cx="420693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9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Географическая диаграмма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/>
              <a:t>Map Charts)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0081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Географические диаграммы специально разработаны для анализа географической информации, представления пространственных отношений и региональных данных. </a:t>
            </a:r>
          </a:p>
        </p:txBody>
      </p:sp>
      <p:pic>
        <p:nvPicPr>
          <p:cNvPr id="7170" name="Picture 2" descr="https://netology.ru/ckfinder/userfiles/images/10(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57215"/>
            <a:ext cx="5450754" cy="383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Стрим</a:t>
            </a:r>
            <a:r>
              <a:rPr lang="ru-RU" dirty="0" smtClean="0"/>
              <a:t>-график или график потока (</a:t>
            </a:r>
            <a:r>
              <a:rPr lang="ru-RU" dirty="0" err="1" smtClean="0"/>
              <a:t>Stream</a:t>
            </a:r>
            <a:r>
              <a:rPr lang="ru-RU" dirty="0" smtClean="0"/>
              <a:t> </a:t>
            </a:r>
            <a:r>
              <a:rPr lang="ru-RU" dirty="0" err="1" smtClean="0"/>
              <a:t>Graph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 descr="https://netology.ru/ckfinder/userfiles/images/11(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7397"/>
            <a:ext cx="9144000" cy="550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5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Пузырьковая диаграмма (</a:t>
            </a:r>
            <a:r>
              <a:rPr lang="en-US" dirty="0" smtClean="0"/>
              <a:t>Bubble Charts)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 descr="https://netology.ru/ckfinder/userfiles/images/13(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5186"/>
            <a:ext cx="72675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4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482" name="Picture 2" descr="Картинки по запросу ДИАГРАММА ган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31979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6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81000" y="1219200"/>
            <a:ext cx="8382000" cy="25527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Лектор:</a:t>
            </a:r>
          </a:p>
          <a:p>
            <a:pPr marL="0" indent="0">
              <a:buNone/>
            </a:pPr>
            <a:r>
              <a:rPr lang="ru-RU" sz="4800" b="1" dirty="0" smtClean="0"/>
              <a:t>Водка Алексей Александрович</a:t>
            </a:r>
          </a:p>
          <a:p>
            <a:pPr marL="0" indent="0">
              <a:buNone/>
            </a:pPr>
            <a:r>
              <a:rPr lang="ru-RU" dirty="0" smtClean="0"/>
              <a:t>к.т.н., доцент кафедры </a:t>
            </a:r>
          </a:p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инамика и прочность машин (к. 12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7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Лучевая диаграмма (</a:t>
            </a:r>
            <a:r>
              <a:rPr lang="en-US" dirty="0" err="1" smtClean="0"/>
              <a:t>Sunburts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Диаграмма для представления иерархических данных.</a:t>
            </a:r>
            <a:endParaRPr lang="ru-RU" dirty="0"/>
          </a:p>
        </p:txBody>
      </p:sp>
      <p:pic>
        <p:nvPicPr>
          <p:cNvPr id="10242" name="Picture 2" descr="https://www.syncfusion.com/products/wpf/images/sfsunburst/sunbur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7"/>
            <a:ext cx="6168033" cy="43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Полярные часы (</a:t>
            </a:r>
            <a:r>
              <a:rPr lang="en-US" dirty="0"/>
              <a:t>Polar Clock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20448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График </a:t>
            </a:r>
            <a:r>
              <a:rPr lang="ru-RU" b="1" dirty="0"/>
              <a:t>работает по принципу часов и каждую секунду показывает количество проделанной работы. </a:t>
            </a:r>
            <a:r>
              <a:rPr lang="ru-RU" dirty="0"/>
              <a:t>Похоже на окно «копирование файлов», где зелёный индикатор показывал, сколько процентов данных уже скопировано. </a:t>
            </a:r>
          </a:p>
        </p:txBody>
      </p:sp>
      <p:pic>
        <p:nvPicPr>
          <p:cNvPr id="11266" name="Picture 2" descr="https://netology.ru/ckfinder/userfiles/images/15(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56992"/>
            <a:ext cx="6035824" cy="301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Лепестковая диаграмма (</a:t>
            </a:r>
            <a:r>
              <a:rPr lang="en-US" dirty="0" smtClean="0"/>
              <a:t>radar chart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290" name="Picture 2" descr="http://experiment.ru.s3.amazonaws.com/featured/2009/06/02-07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5"/>
            <a:ext cx="344885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experiment.ru.s3.amazonaws.com/featured/2009/06/02-07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28800"/>
            <a:ext cx="445535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experiment.ru.s3.amazonaws.com/featured/2009/06/02-07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77" y="4077072"/>
            <a:ext cx="3240360" cy="243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7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ОБЛАКО ТЕГОВ (</a:t>
            </a:r>
            <a:r>
              <a:rPr lang="en-US" dirty="0" smtClean="0"/>
              <a:t>tag cloud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15407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Сравнивает ключевые слова или фразы (значения), содержащиеся внутри фрагмента текста (набора данных), задавая каждому из них свой размер шрифта. Размер шрифта зависит от величины параметра. Например, 25 самых часто упоминаемых в газетах слов за декабрь 2008 года.</a:t>
            </a:r>
            <a:endParaRPr lang="ru-RU" dirty="0"/>
          </a:p>
        </p:txBody>
      </p:sp>
      <p:pic>
        <p:nvPicPr>
          <p:cNvPr id="13314" name="Picture 2" descr="http://experiment.ru.s3.amazonaws.com/featured/2009/06/02-0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1" y="2924944"/>
            <a:ext cx="76200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ТЕПЛОВАЯ ДИАГРАММА (</a:t>
            </a:r>
            <a:r>
              <a:rPr lang="en-US" dirty="0" smtClean="0"/>
              <a:t>heat map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Сравнивает значения внутри набора данных, закрашивая их одним из цветов в заранее выбранном спектре. Основой является изображение или другая диаграмма, на которой расставлены значения. Цвет зависит от величины параметра и чаще всего накладывается в виде пятен. Например, элементы главной страницы сайта, по которым пользователи кликают чаще всего.</a:t>
            </a:r>
            <a:endParaRPr lang="ru-RU" dirty="0"/>
          </a:p>
        </p:txBody>
      </p:sp>
      <p:pic>
        <p:nvPicPr>
          <p:cNvPr id="14338" name="Picture 2" descr="http://experiment.ru.s3.amazonaws.com/featured/2009/06/02-09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95529"/>
            <a:ext cx="3250490" cy="216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experiment.ru.s3.amazonaws.com/featured/2009/06/02-09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816966"/>
            <a:ext cx="3096344" cy="244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7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Деревья и структурные диаграммы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 smtClean="0"/>
              <a:t>Показывают структуру набора данных и взаимосвязи между его элементами.</a:t>
            </a:r>
            <a:br>
              <a:rPr lang="ru-RU" b="0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0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(</a:t>
            </a:r>
            <a:r>
              <a:rPr lang="en-US" dirty="0" smtClean="0"/>
              <a:t>tree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5366" name="Picture 6" descr="http://experiment.ru.s3.amazonaws.com/featured/2009/06/03-01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28" y="1230956"/>
            <a:ext cx="369570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ttp://experiment.ru.s3.amazonaws.com/featured/2009/06/03-01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27398"/>
            <a:ext cx="539790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experiment.ru.s3.amazonaws.com/featured/2009/06/03-01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05386"/>
            <a:ext cx="335642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9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МЕНТАЛЬНАЯ КАРТА</a:t>
            </a:r>
            <a:br>
              <a:rPr lang="ru-RU" dirty="0" smtClean="0"/>
            </a:br>
            <a:r>
              <a:rPr lang="en-US" dirty="0" smtClean="0"/>
              <a:t>mind 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Показывает состав и структуру явления или понятия в виде дерева, в котором каждый узел имеет один или несколько дочерних элементов. Это частный случай дерева, с той разницей, что ветви расходятся из узла, расположенного в центре изображения. Например, конспект книги по управлению проектами, который отражает ее содержание и основные понятия.</a:t>
            </a:r>
            <a:endParaRPr lang="ru-RU" dirty="0"/>
          </a:p>
        </p:txBody>
      </p:sp>
      <p:pic>
        <p:nvPicPr>
          <p:cNvPr id="16386" name="Picture 2" descr="http://experiment.ru.s3.amazonaws.com/featured/2009/06/03-02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2081411" cy="280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experiment.ru.s3.amazonaws.com/featured/2009/06/03-02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97046"/>
            <a:ext cx="4208984" cy="31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4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cap="all" dirty="0"/>
              <a:t>ФОРМАЛИЗОВАННЫЕ СТРУКТУРНЫЕ </a:t>
            </a:r>
            <a:r>
              <a:rPr lang="ru-RU" cap="all" dirty="0" smtClean="0"/>
              <a:t>ДИАГРАММЫ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Показывают состав и структуру системы или ее части в виде карточек, которые описаны с разной степенью детализации и связаны друг с другом как родительские и дочерние.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Отображается в стандартизованном виде — например, с помощью UML (</a:t>
            </a:r>
            <a:r>
              <a:rPr lang="ru-RU" dirty="0" err="1"/>
              <a:t>Unified</a:t>
            </a:r>
            <a:r>
              <a:rPr lang="ru-RU" dirty="0"/>
              <a:t> </a:t>
            </a:r>
            <a:r>
              <a:rPr lang="ru-RU" dirty="0" err="1"/>
              <a:t>Modeling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или IDEFIX (</a:t>
            </a:r>
            <a:r>
              <a:rPr lang="ru-RU" dirty="0" err="1"/>
              <a:t>Integration</a:t>
            </a:r>
            <a:r>
              <a:rPr lang="ru-RU" dirty="0"/>
              <a:t> </a:t>
            </a:r>
            <a:r>
              <a:rPr lang="ru-RU" dirty="0" err="1"/>
              <a:t>Definition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Modeling</a:t>
            </a:r>
            <a:r>
              <a:rPr lang="ru-RU" dirty="0"/>
              <a:t>). Например, все сущности, необходимые для работы одного из модулей программной системы.</a:t>
            </a:r>
          </a:p>
        </p:txBody>
      </p:sp>
      <p:pic>
        <p:nvPicPr>
          <p:cNvPr id="17410" name="Picture 2" descr="http://experiment.ru.s3.amazonaws.com/featured/2009/06/03-03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68550"/>
            <a:ext cx="3460651" cy="355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experiment.ru.s3.amazonaws.com/featured/2009/06/03-03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68550"/>
            <a:ext cx="3528392" cy="34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all" dirty="0"/>
              <a:t>ДИАГРАММА </a:t>
            </a:r>
            <a:r>
              <a:rPr lang="ru-RU" cap="all" dirty="0" smtClean="0"/>
              <a:t>ВЕННА-ЭЙЛЕРА </a:t>
            </a:r>
            <a:r>
              <a:rPr lang="en-US" cap="all" dirty="0" smtClean="0"/>
              <a:t>Venn/Euler diagram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Показывает отношения между значениями набора данных в виде </a:t>
            </a:r>
            <a:r>
              <a:rPr lang="ru-RU" dirty="0" err="1" smtClean="0"/>
              <a:t>накладывающихся</a:t>
            </a:r>
            <a:r>
              <a:rPr lang="ru-RU" dirty="0" smtClean="0"/>
              <a:t> друг на друга кругов (чаще всего трёх). Область, в которой пересекаются все круги, показывает общее между ними. </a:t>
            </a:r>
            <a:endParaRPr lang="ru-RU" dirty="0"/>
          </a:p>
        </p:txBody>
      </p:sp>
      <p:pic>
        <p:nvPicPr>
          <p:cNvPr id="18436" name="Picture 4" descr="Картинки по запросу ДИАГРАММА ВЕННА-ЭЙЛЕ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302139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Визуализация числовых данных</a:t>
            </a:r>
          </a:p>
          <a:p>
            <a:r>
              <a:rPr lang="ru-RU" dirty="0" smtClean="0"/>
              <a:t>Визуализация нечисловых данных</a:t>
            </a:r>
          </a:p>
          <a:p>
            <a:pPr lvl="1"/>
            <a:r>
              <a:rPr lang="ru-RU" dirty="0" smtClean="0"/>
              <a:t>Визуализация бинарных деревьев</a:t>
            </a:r>
          </a:p>
          <a:p>
            <a:pPr lvl="1"/>
            <a:r>
              <a:rPr lang="ru-RU" dirty="0" smtClean="0"/>
              <a:t>Визуализация графов</a:t>
            </a:r>
          </a:p>
          <a:p>
            <a:r>
              <a:rPr lang="ru-RU" dirty="0" smtClean="0"/>
              <a:t>Алгоритмы понижения размерности в задачах визуализации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9790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плоское дерево (</a:t>
            </a:r>
            <a:r>
              <a:rPr lang="en-US" dirty="0" smtClean="0"/>
              <a:t>tree map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19442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Показывает иерархию набора данных, в которой элементы являются родительскими или дочерними по отношению друг к другу. Отображается в виде набора вложенных прямоугольников, каждый из которых является ветвью дерева, а находящиеся внутри него — дочерними элементами и ветвями. Прямоугольники различаются по размеру в зависимости от параметра и имеют цвет, который задается другим параметром. </a:t>
            </a:r>
            <a:endParaRPr lang="ru-RU" dirty="0"/>
          </a:p>
        </p:txBody>
      </p:sp>
      <p:pic>
        <p:nvPicPr>
          <p:cNvPr id="19458" name="Picture 2" descr="http://experiment.ru.s3.amazonaws.com/featured/2009/06/03-0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2"/>
            <a:ext cx="3528392" cy="235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experiment.ru.s3.amazonaws.com/featured/2009/06/03-0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840" y="3068960"/>
            <a:ext cx="4896544" cy="306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6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ChartJunk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2530" name="Picture 2" descr="Картинки по запросу chart junk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68952" cy="428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chartJunk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3554" name="Picture 2" descr="Картинки по запросу chart junk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12776"/>
            <a:ext cx="857674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chartJunk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5602" name="Picture 2" descr="Snap decision: Which chart is better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1" y="1988840"/>
            <a:ext cx="853039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7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ChartJunk</a:t>
            </a:r>
            <a:r>
              <a:rPr lang="en-US" dirty="0" smtClean="0"/>
              <a:t> vs Data Visualization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4578" name="Picture 2" descr="Radiation Infographic by Davvi from our Flickr P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89" y="1340768"/>
            <a:ext cx="5642992" cy="491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Масштаб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7" y="2492896"/>
            <a:ext cx="85725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выбрать диаграмму?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7650" name="Picture 2" descr="https://habrastorage.org/files/4c0/1a2/ef3/4c01a2ef33ea443d9db66131c51703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37877"/>
            <a:ext cx="6166293" cy="553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4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Неудачные графики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8674" name="Picture 2" descr="Statistica_powerpas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38450"/>
            <a:ext cx="457308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Mc_cellphones_money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75150"/>
            <a:ext cx="4320480" cy="315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7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1506" name="Picture 2" descr="Картинки по запросу joke  vis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60322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0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Оценивание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Оценка = 0,4 х Тест + 0,6 х Лабораторные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2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Рекомендованная 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ru-RU" dirty="0" smtClean="0"/>
              <a:t>Курс по визуализации данных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https://www.lektorium.tv/course/29184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https://www.lektorium.tv/course/23176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https://www.coursera.org/learn/datavisualization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/>
              <a:t>Визуализация — это…</a:t>
            </a:r>
          </a:p>
          <a:p>
            <a:pPr fontAlgn="base"/>
            <a:r>
              <a:rPr lang="ru-RU" dirty="0" smtClean="0"/>
              <a:t>представление </a:t>
            </a:r>
            <a:r>
              <a:rPr lang="ru-RU" dirty="0"/>
              <a:t>физического явления или процесса в форме, удобной для зрительного восприятия;</a:t>
            </a:r>
          </a:p>
          <a:p>
            <a:pPr fontAlgn="base"/>
            <a:r>
              <a:rPr lang="ru-RU" dirty="0" smtClean="0"/>
              <a:t>методика </a:t>
            </a:r>
            <a:r>
              <a:rPr lang="ru-RU" dirty="0"/>
              <a:t>направленного вызова образа;</a:t>
            </a:r>
          </a:p>
          <a:p>
            <a:pPr fontAlgn="base"/>
            <a:r>
              <a:rPr lang="ru-RU" dirty="0"/>
              <a:t>с</a:t>
            </a:r>
            <a:r>
              <a:rPr lang="ru-RU" dirty="0" smtClean="0"/>
              <a:t>оздание </a:t>
            </a:r>
            <a:r>
              <a:rPr lang="ru-RU" dirty="0"/>
              <a:t>ментальной модели чего-либо.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8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Уровни «</a:t>
            </a:r>
            <a:r>
              <a:rPr lang="ru-RU" dirty="0" err="1"/>
              <a:t>аскетичности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Научная визуализация данных (</a:t>
            </a:r>
            <a:r>
              <a:rPr lang="en-US" dirty="0"/>
              <a:t>Scientific/Statistical data visualization)</a:t>
            </a:r>
          </a:p>
          <a:p>
            <a:r>
              <a:rPr lang="ru-RU" dirty="0"/>
              <a:t>Бизнес-аналитика (</a:t>
            </a:r>
            <a:r>
              <a:rPr lang="en-US" dirty="0"/>
              <a:t>Business intelligence)</a:t>
            </a:r>
          </a:p>
          <a:p>
            <a:r>
              <a:rPr lang="ru-RU" dirty="0"/>
              <a:t>Визуализация данных для неспециалистов (</a:t>
            </a:r>
            <a:r>
              <a:rPr lang="en-US" dirty="0" err="1"/>
              <a:t>NEUVis</a:t>
            </a:r>
            <a:r>
              <a:rPr lang="en-US" dirty="0"/>
              <a:t>: Visualization for Non-Expert Users)</a:t>
            </a:r>
          </a:p>
          <a:p>
            <a:r>
              <a:rPr lang="ru-RU" dirty="0" err="1" smtClean="0"/>
              <a:t>Инфографика</a:t>
            </a:r>
            <a:r>
              <a:rPr lang="ru-RU" dirty="0" smtClean="0"/>
              <a:t> </a:t>
            </a:r>
            <a:r>
              <a:rPr lang="ru-RU" dirty="0"/>
              <a:t>в масс-медиа (</a:t>
            </a:r>
            <a:r>
              <a:rPr lang="en-US" dirty="0"/>
              <a:t>Infographics, Data journalism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err="1" smtClean="0"/>
              <a:t>Chartjunk</a:t>
            </a:r>
            <a:r>
              <a:rPr lang="ru-RU" dirty="0" smtClean="0"/>
              <a:t> (графический мусор)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8748464" y="1700808"/>
            <a:ext cx="0" cy="41044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0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числовых данных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6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Линейный график (</a:t>
            </a:r>
            <a:r>
              <a:rPr lang="en-US" dirty="0" smtClean="0"/>
              <a:t>Line Chart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Линейный график хорошо подходит во многих случаях</a:t>
            </a:r>
          </a:p>
        </p:txBody>
      </p:sp>
      <p:pic>
        <p:nvPicPr>
          <p:cNvPr id="1028" name="Picture 4" descr="eMvuX0TAyxc0BgRacSJIW0oQ-SASQuwO1lGHbr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16640"/>
            <a:ext cx="7933953" cy="18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netology.ru/ckfinder/userfiles/images/2(6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01905"/>
            <a:ext cx="5153050" cy="2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2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701</Words>
  <Application>Microsoft Office PowerPoint</Application>
  <PresentationFormat>Экран (4:3)</PresentationFormat>
  <Paragraphs>88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Визуализация данных</vt:lpstr>
      <vt:lpstr>Визуализация данных</vt:lpstr>
      <vt:lpstr>План курса</vt:lpstr>
      <vt:lpstr>Оценивание</vt:lpstr>
      <vt:lpstr>Рекомендованная литература</vt:lpstr>
      <vt:lpstr>Визуализация</vt:lpstr>
      <vt:lpstr>Уровни «аскетичности»</vt:lpstr>
      <vt:lpstr>Визуализация числовых данных</vt:lpstr>
      <vt:lpstr>Линейный график (Line Chart)</vt:lpstr>
      <vt:lpstr>Столбчатая диаграмма  (Column Chart)</vt:lpstr>
      <vt:lpstr>Гистограмма (Bar Histograms)</vt:lpstr>
      <vt:lpstr>Столбчатая диаграмма vs Гистограмма</vt:lpstr>
      <vt:lpstr>Круговая диаграмма (Pie Charts)</vt:lpstr>
      <vt:lpstr>Круговая диаграмма (Pie Charts)</vt:lpstr>
      <vt:lpstr>Диаграмма спагетти (Spaghetti Charts)</vt:lpstr>
      <vt:lpstr>Географическая диаграмма  (Map Charts) </vt:lpstr>
      <vt:lpstr>Стрим-график или график потока (Stream Graph)</vt:lpstr>
      <vt:lpstr>Пузырьковая диаграмма (Bubble Charts)</vt:lpstr>
      <vt:lpstr>Диаграмма Ганта</vt:lpstr>
      <vt:lpstr>Лучевая диаграмма (Sunburts)</vt:lpstr>
      <vt:lpstr>Полярные часы (Polar Clock)</vt:lpstr>
      <vt:lpstr>Лепестковая диаграмма (radar chart)</vt:lpstr>
      <vt:lpstr>ОБЛАКО ТЕГОВ (tag cloud)</vt:lpstr>
      <vt:lpstr>ТЕПЛОВАЯ ДИАГРАММА (heat map)</vt:lpstr>
      <vt:lpstr>Деревья и структурные диаграммы </vt:lpstr>
      <vt:lpstr>дерево (tree)</vt:lpstr>
      <vt:lpstr>МЕНТАЛЬНАЯ КАРТА mind map</vt:lpstr>
      <vt:lpstr>ФОРМАЛИЗОВАННЫЕ СТРУКТУРНЫЕ ДИАГРАММЫ</vt:lpstr>
      <vt:lpstr>ДИАГРАММА ВЕННА-ЭЙЛЕРА Venn/Euler diagram</vt:lpstr>
      <vt:lpstr>плоское дерево (tree map)</vt:lpstr>
      <vt:lpstr>ChartJunk</vt:lpstr>
      <vt:lpstr>chartJunk</vt:lpstr>
      <vt:lpstr>chartJunk</vt:lpstr>
      <vt:lpstr>ChartJunk vs Data Visualization</vt:lpstr>
      <vt:lpstr>Масштаб</vt:lpstr>
      <vt:lpstr>Как выбрать диаграмму?</vt:lpstr>
      <vt:lpstr>Неудачные графики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данных</dc:title>
  <dc:creator>alex</dc:creator>
  <cp:lastModifiedBy>alex</cp:lastModifiedBy>
  <cp:revision>36</cp:revision>
  <dcterms:created xsi:type="dcterms:W3CDTF">2018-02-06T20:44:58Z</dcterms:created>
  <dcterms:modified xsi:type="dcterms:W3CDTF">2018-02-06T23:10:16Z</dcterms:modified>
</cp:coreProperties>
</file>