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321" r:id="rId3"/>
    <p:sldId id="257" r:id="rId4"/>
    <p:sldId id="260" r:id="rId5"/>
    <p:sldId id="261" r:id="rId6"/>
    <p:sldId id="262" r:id="rId7"/>
    <p:sldId id="263" r:id="rId8"/>
    <p:sldId id="264" r:id="rId9"/>
    <p:sldId id="265" r:id="rId10"/>
    <p:sldId id="266"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23" r:id="rId24"/>
    <p:sldId id="324" r:id="rId25"/>
    <p:sldId id="325" r:id="rId26"/>
    <p:sldId id="326" r:id="rId27"/>
    <p:sldId id="327" r:id="rId28"/>
    <p:sldId id="328" r:id="rId29"/>
    <p:sldId id="329" r:id="rId30"/>
    <p:sldId id="330" r:id="rId31"/>
    <p:sldId id="32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48"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43" r:id="rId60"/>
    <p:sldId id="344" r:id="rId61"/>
    <p:sldId id="345" r:id="rId62"/>
    <p:sldId id="346" r:id="rId63"/>
    <p:sldId id="347" r:id="rId64"/>
    <p:sldId id="350" r:id="rId65"/>
    <p:sldId id="349" r:id="rId6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6" d="100"/>
          <a:sy n="26" d="100"/>
        </p:scale>
        <p:origin x="-157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14.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emf"/><Relationship Id="rId4"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0.wmf"/><Relationship Id="rId4"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0.wmf"/><Relationship Id="rId4" Type="http://schemas.openxmlformats.org/officeDocument/2006/relationships/image" Target="../media/image7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0.wmf"/><Relationship Id="rId4" Type="http://schemas.openxmlformats.org/officeDocument/2006/relationships/image" Target="../media/image7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0.wmf"/><Relationship Id="rId4"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13.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0.wmf"/><Relationship Id="rId4" Type="http://schemas.openxmlformats.org/officeDocument/2006/relationships/image" Target="../media/image7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28.wmf"/><Relationship Id="rId2" Type="http://schemas.openxmlformats.org/officeDocument/2006/relationships/image" Target="../media/image10.wmf"/><Relationship Id="rId1" Type="http://schemas.openxmlformats.org/officeDocument/2006/relationships/image" Target="../media/image24.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14.wmf"/><Relationship Id="rId1" Type="http://schemas.openxmlformats.org/officeDocument/2006/relationships/image" Target="../media/image40.wmf"/><Relationship Id="rId5" Type="http://schemas.openxmlformats.org/officeDocument/2006/relationships/image" Target="../media/image42.w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540D3C-F392-44D8-B928-DA25DF79A54A}" type="datetimeFigureOut">
              <a:rPr lang="ru-RU" smtClean="0"/>
              <a:t>13.03.2019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A2814-39EB-4922-912D-25C8F49F8DD8}" type="slidenum">
              <a:rPr lang="ru-RU" smtClean="0"/>
              <a:t>‹#›</a:t>
            </a:fld>
            <a:endParaRPr lang="ru-RU"/>
          </a:p>
        </p:txBody>
      </p:sp>
    </p:spTree>
    <p:extLst>
      <p:ext uri="{BB962C8B-B14F-4D97-AF65-F5344CB8AC3E}">
        <p14:creationId xmlns:p14="http://schemas.microsoft.com/office/powerpoint/2010/main" val="318507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E1EF4C9-F4B7-43A4-B310-51E45864E80C}" type="datetime1">
              <a:rPr lang="ru-RU" smtClean="0"/>
              <a:t>13.03.2019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7622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3CDE4-BC2F-402A-B10F-8267098E7949}" type="datetime1">
              <a:rPr lang="ru-RU" smtClean="0"/>
              <a:t>13.03.2019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75215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946A858-99EB-459D-B42A-05BA2313351E}" type="datetime1">
              <a:rPr lang="ru-RU" smtClean="0"/>
              <a:t>13.03.2019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377367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3/13/2019</a:t>
            </a:fld>
            <a:endParaRPr lang="en-US"/>
          </a:p>
        </p:txBody>
      </p:sp>
      <p:sp>
        <p:nvSpPr>
          <p:cNvPr id="4" name="Holder 4"/>
          <p:cNvSpPr>
            <a:spLocks noGrp="1"/>
          </p:cNvSpPr>
          <p:nvPr>
            <p:ph type="sldNum" sz="quarter" idx="7"/>
          </p:nvPr>
        </p:nvSpPr>
        <p:spPr/>
        <p:txBody>
          <a:bodyPr lIns="0" tIns="0" rIns="0" bIns="0"/>
          <a:lstStyle>
            <a:lvl1pPr>
              <a:defRPr sz="900" b="0" i="0">
                <a:solidFill>
                  <a:srgbClr val="7F7F7F"/>
                </a:solidFill>
                <a:latin typeface="Times New Roman"/>
                <a:cs typeface="Times New Roman"/>
              </a:defRPr>
            </a:lvl1pPr>
          </a:lstStyle>
          <a:p>
            <a:pPr marL="25400">
              <a:lnSpc>
                <a:spcPct val="100000"/>
              </a:lnSpc>
            </a:pPr>
            <a:fld id="{81D60167-4931-47E6-BA6A-407CBD079E47}" type="slidenum">
              <a:rPr dirty="0"/>
              <a:t>‹#›</a:t>
            </a:fld>
            <a:endParaRPr dirty="0"/>
          </a:p>
        </p:txBody>
      </p:sp>
    </p:spTree>
    <p:extLst>
      <p:ext uri="{BB962C8B-B14F-4D97-AF65-F5344CB8AC3E}">
        <p14:creationId xmlns:p14="http://schemas.microsoft.com/office/powerpoint/2010/main" val="2659821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3/13/2019</a:t>
            </a:fld>
            <a:endParaRPr lang="en-US"/>
          </a:p>
        </p:txBody>
      </p:sp>
      <p:sp>
        <p:nvSpPr>
          <p:cNvPr id="7" name="Holder 7"/>
          <p:cNvSpPr>
            <a:spLocks noGrp="1"/>
          </p:cNvSpPr>
          <p:nvPr>
            <p:ph type="sldNum" sz="quarter" idx="7"/>
          </p:nvPr>
        </p:nvSpPr>
        <p:spPr/>
        <p:txBody>
          <a:bodyPr lIns="0" tIns="0" rIns="0" bIns="0"/>
          <a:lstStyle>
            <a:lvl1pPr>
              <a:defRPr sz="900" b="0" i="0">
                <a:solidFill>
                  <a:srgbClr val="7F7F7F"/>
                </a:solidFill>
                <a:latin typeface="Times New Roman"/>
                <a:cs typeface="Times New Roman"/>
              </a:defRPr>
            </a:lvl1pPr>
          </a:lstStyle>
          <a:p>
            <a:pPr marL="25400">
              <a:lnSpc>
                <a:spcPct val="100000"/>
              </a:lnSpc>
            </a:pPr>
            <a:fld id="{81D60167-4931-47E6-BA6A-407CBD079E47}" type="slidenum">
              <a:rPr dirty="0"/>
              <a:t>‹#›</a:t>
            </a:fld>
            <a:endParaRPr dirty="0"/>
          </a:p>
        </p:txBody>
      </p:sp>
    </p:spTree>
    <p:extLst>
      <p:ext uri="{BB962C8B-B14F-4D97-AF65-F5344CB8AC3E}">
        <p14:creationId xmlns:p14="http://schemas.microsoft.com/office/powerpoint/2010/main" val="2581547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8670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8" y="6217623"/>
            <a:ext cx="548700" cy="5248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ru"/>
              <a:pPr lvl="0" rtl="0">
                <a:spcBef>
                  <a:spcPts val="0"/>
                </a:spcBef>
                <a:buNone/>
              </a:pPr>
              <a:t>‹#›</a:t>
            </a:fld>
            <a:endParaRPr lang="ru"/>
          </a:p>
        </p:txBody>
      </p:sp>
    </p:spTree>
    <p:extLst>
      <p:ext uri="{BB962C8B-B14F-4D97-AF65-F5344CB8AC3E}">
        <p14:creationId xmlns:p14="http://schemas.microsoft.com/office/powerpoint/2010/main" val="864106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263" y="228600"/>
            <a:ext cx="8015287" cy="914400"/>
          </a:xfrm>
        </p:spPr>
        <p:txBody>
          <a:bodyPr/>
          <a:lstStyle/>
          <a:p>
            <a:r>
              <a:rPr lang="ru-RU"/>
              <a:t>Образец заголовка</a:t>
            </a:r>
          </a:p>
        </p:txBody>
      </p:sp>
      <p:sp>
        <p:nvSpPr>
          <p:cNvPr id="3" name="Текст 2"/>
          <p:cNvSpPr>
            <a:spLocks noGrp="1"/>
          </p:cNvSpPr>
          <p:nvPr>
            <p:ph type="body" sz="half" idx="1"/>
          </p:nvPr>
        </p:nvSpPr>
        <p:spPr>
          <a:xfrm>
            <a:off x="609600" y="1600200"/>
            <a:ext cx="3886200" cy="4419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648200" y="1600200"/>
            <a:ext cx="3886200" cy="2133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648200" y="3886200"/>
            <a:ext cx="3886200" cy="2133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Rectangle 8">
            <a:extLst>
              <a:ext uri="{FF2B5EF4-FFF2-40B4-BE49-F238E27FC236}"/>
            </a:extLst>
          </p:cNvPr>
          <p:cNvSpPr>
            <a:spLocks noGrp="1" noChangeArrowheads="1"/>
          </p:cNvSpPr>
          <p:nvPr>
            <p:ph type="dt" sz="half" idx="10"/>
          </p:nvPr>
        </p:nvSpPr>
        <p:spPr>
          <a:ln/>
        </p:spPr>
        <p:txBody>
          <a:bodyPr/>
          <a:lstStyle>
            <a:lvl1pPr>
              <a:defRPr/>
            </a:lvl1pPr>
          </a:lstStyle>
          <a:p>
            <a:pPr>
              <a:defRPr/>
            </a:pPr>
            <a:endParaRPr lang="ru-RU"/>
          </a:p>
        </p:txBody>
      </p:sp>
      <p:sp>
        <p:nvSpPr>
          <p:cNvPr id="7" name="Rectangle 9">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ru-RU"/>
          </a:p>
        </p:txBody>
      </p:sp>
      <p:sp>
        <p:nvSpPr>
          <p:cNvPr id="8" name="Rectangle 10">
            <a:extLst>
              <a:ext uri="{FF2B5EF4-FFF2-40B4-BE49-F238E27FC236}"/>
            </a:extLst>
          </p:cNvPr>
          <p:cNvSpPr>
            <a:spLocks noGrp="1" noChangeArrowheads="1"/>
          </p:cNvSpPr>
          <p:nvPr>
            <p:ph type="sldNum" sz="quarter" idx="12"/>
          </p:nvPr>
        </p:nvSpPr>
        <p:spPr>
          <a:ln/>
        </p:spPr>
        <p:txBody>
          <a:bodyPr/>
          <a:lstStyle>
            <a:lvl1pPr>
              <a:defRPr/>
            </a:lvl1pPr>
          </a:lstStyle>
          <a:p>
            <a:pPr>
              <a:defRPr/>
            </a:pPr>
            <a:fld id="{14E5C95E-B109-4FE8-B2E2-DBD617263BCD}" type="slidenum">
              <a:rPr lang="ru-RU" altLang="ru-RU"/>
              <a:pPr>
                <a:defRPr/>
              </a:pPr>
              <a:t>‹#›</a:t>
            </a:fld>
            <a:endParaRPr lang="ru-RU" altLang="ru-RU"/>
          </a:p>
        </p:txBody>
      </p:sp>
    </p:spTree>
    <p:extLst>
      <p:ext uri="{BB962C8B-B14F-4D97-AF65-F5344CB8AC3E}">
        <p14:creationId xmlns:p14="http://schemas.microsoft.com/office/powerpoint/2010/main" val="3684009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45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7B40388-D89E-40B2-A8EF-780FAE5592A6}" type="datetime1">
              <a:rPr lang="ru-RU" smtClean="0"/>
              <a:t>13.03.2019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85387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023D790-675F-41C3-B6E9-24A0A2A2B557}" type="datetime1">
              <a:rPr lang="ru-RU" smtClean="0"/>
              <a:t>13.03.2019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71808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1D3164C-6939-4072-8144-2B2050C2D2F5}" type="datetime1">
              <a:rPr lang="ru-RU" smtClean="0"/>
              <a:t>13.03.2019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330857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E17DA29-21D0-4220-BE8F-B1468D846737}" type="datetime1">
              <a:rPr lang="ru-RU" smtClean="0"/>
              <a:t>13.03.2019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94406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5D580C7-D9DC-456A-BAA1-E75EFF37D441}" type="datetime1">
              <a:rPr lang="ru-RU" smtClean="0"/>
              <a:t>13.03.2019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58944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1D8C3-17A1-4C76-B194-DC960897ECE1}" type="datetime1">
              <a:rPr lang="ru-RU" smtClean="0"/>
              <a:t>13.03.2019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273421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6D2B2FC-B187-4F4B-8E6A-2A3DB1F6EE8D}" type="datetime1">
              <a:rPr lang="ru-RU" smtClean="0"/>
              <a:t>13.03.2019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258138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11B8D39-9C61-4F99-B29D-47796DBE0567}" type="datetime1">
              <a:rPr lang="ru-RU" smtClean="0"/>
              <a:t>13.03.2019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43101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CB6D9-58B2-4691-BA21-D4DEEC2F2928}" type="datetime1">
              <a:rPr lang="ru-RU" smtClean="0"/>
              <a:t>13.03.2019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E71F4-764E-4B55-B4DF-8EF2746654EB}" type="slidenum">
              <a:rPr lang="ru-RU" smtClean="0"/>
              <a:t>‹#›</a:t>
            </a:fld>
            <a:endParaRPr lang="ru-RU"/>
          </a:p>
        </p:txBody>
      </p:sp>
    </p:spTree>
    <p:extLst>
      <p:ext uri="{BB962C8B-B14F-4D97-AF65-F5344CB8AC3E}">
        <p14:creationId xmlns:p14="http://schemas.microsoft.com/office/powerpoint/2010/main" val="2472459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16.xml"/><Relationship Id="rId16"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wmf"/><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17.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0.wmf"/><Relationship Id="rId4" Type="http://schemas.openxmlformats.org/officeDocument/2006/relationships/image" Target="../media/image16.wmf"/><Relationship Id="rId9"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14.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8.bin"/><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6.wmf"/><Relationship Id="rId17" Type="http://schemas.openxmlformats.org/officeDocument/2006/relationships/image" Target="../media/image28.wmf"/><Relationship Id="rId2" Type="http://schemas.openxmlformats.org/officeDocument/2006/relationships/slideLayout" Target="../slideLayouts/slideLayout16.xml"/><Relationship Id="rId16" Type="http://schemas.openxmlformats.org/officeDocument/2006/relationships/oleObject" Target="../embeddings/oleObject27.bin"/><Relationship Id="rId1" Type="http://schemas.openxmlformats.org/officeDocument/2006/relationships/vmlDrawing" Target="../drawings/vmlDrawing5.vml"/><Relationship Id="rId6" Type="http://schemas.openxmlformats.org/officeDocument/2006/relationships/image" Target="../media/image10.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5.wmf"/><Relationship Id="rId4" Type="http://schemas.openxmlformats.org/officeDocument/2006/relationships/image" Target="../media/image24.wmf"/><Relationship Id="rId9" Type="http://schemas.openxmlformats.org/officeDocument/2006/relationships/oleObject" Target="../embeddings/oleObject23.bin"/><Relationship Id="rId14" Type="http://schemas.openxmlformats.org/officeDocument/2006/relationships/image" Target="../media/image2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1.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2.bin"/></Relationships>
</file>

<file path=ppt/slides/_rels/slide1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6.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8.bin"/></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4.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33.wmf"/><Relationship Id="rId4" Type="http://schemas.openxmlformats.org/officeDocument/2006/relationships/image" Target="../media/image40.wmf"/><Relationship Id="rId9" Type="http://schemas.openxmlformats.org/officeDocument/2006/relationships/oleObject" Target="../embeddings/oleObject4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4.wmf"/><Relationship Id="rId5" Type="http://schemas.openxmlformats.org/officeDocument/2006/relationships/oleObject" Target="../embeddings/oleObject46.bin"/><Relationship Id="rId4" Type="http://schemas.openxmlformats.org/officeDocument/2006/relationships/image" Target="../media/image43.wmf"/></Relationships>
</file>

<file path=ppt/slides/_rels/slide22.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47.wmf"/><Relationship Id="rId17" Type="http://schemas.openxmlformats.org/officeDocument/2006/relationships/image" Target="../media/image49.wmf"/><Relationship Id="rId2" Type="http://schemas.openxmlformats.org/officeDocument/2006/relationships/slideLayout" Target="../slideLayouts/slideLayout2.xml"/><Relationship Id="rId16" Type="http://schemas.openxmlformats.org/officeDocument/2006/relationships/oleObject" Target="../embeddings/oleObject56.bin"/><Relationship Id="rId1" Type="http://schemas.openxmlformats.org/officeDocument/2006/relationships/vmlDrawing" Target="../drawings/vmlDrawing11.vml"/><Relationship Id="rId6" Type="http://schemas.openxmlformats.org/officeDocument/2006/relationships/image" Target="../media/image44.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image" Target="../media/image48.wmf"/><Relationship Id="rId10" Type="http://schemas.openxmlformats.org/officeDocument/2006/relationships/image" Target="../media/image46.wmf"/><Relationship Id="rId4" Type="http://schemas.openxmlformats.org/officeDocument/2006/relationships/image" Target="../media/image14.wmf"/><Relationship Id="rId9" Type="http://schemas.openxmlformats.org/officeDocument/2006/relationships/oleObject" Target="../embeddings/oleObject52.bin"/><Relationship Id="rId14" Type="http://schemas.openxmlformats.org/officeDocument/2006/relationships/oleObject" Target="../embeddings/oleObject55.bin"/></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notesSlide" Target="../notesSlides/notesSlide9.xml"/><Relationship Id="rId7" Type="http://schemas.openxmlformats.org/officeDocument/2006/relationships/oleObject" Target="../embeddings/oleObject57.bin"/><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7.wmf"/><Relationship Id="rId5" Type="http://schemas.openxmlformats.org/officeDocument/2006/relationships/oleObject" Target="../embeddings/oleObject59.bin"/><Relationship Id="rId4" Type="http://schemas.openxmlformats.org/officeDocument/2006/relationships/image" Target="../media/image66.wmf"/></Relationships>
</file>

<file path=ppt/slides/_rels/slide4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70.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Microsoft_Word_97_-_2003_Document1.doc"/><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2.wmf"/><Relationship Id="rId5" Type="http://schemas.openxmlformats.org/officeDocument/2006/relationships/oleObject" Target="../embeddings/oleObject62.bin"/><Relationship Id="rId10" Type="http://schemas.openxmlformats.org/officeDocument/2006/relationships/image" Target="../media/image74.wmf"/><Relationship Id="rId4" Type="http://schemas.openxmlformats.org/officeDocument/2006/relationships/image" Target="../media/image71.emf"/><Relationship Id="rId9" Type="http://schemas.openxmlformats.org/officeDocument/2006/relationships/oleObject" Target="../embeddings/oleObject64.bin"/></Relationships>
</file>

<file path=ppt/slides/_rels/slide53.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2.wmf"/><Relationship Id="rId5" Type="http://schemas.openxmlformats.org/officeDocument/2006/relationships/oleObject" Target="../embeddings/oleObject66.bin"/><Relationship Id="rId10" Type="http://schemas.openxmlformats.org/officeDocument/2006/relationships/image" Target="../media/image74.wmf"/><Relationship Id="rId4" Type="http://schemas.openxmlformats.org/officeDocument/2006/relationships/image" Target="../media/image70.wmf"/><Relationship Id="rId9" Type="http://schemas.openxmlformats.org/officeDocument/2006/relationships/oleObject" Target="../embeddings/oleObject68.bin"/></Relationships>
</file>

<file path=ppt/slides/_rels/slide54.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2.wmf"/><Relationship Id="rId5" Type="http://schemas.openxmlformats.org/officeDocument/2006/relationships/oleObject" Target="../embeddings/oleObject70.bin"/><Relationship Id="rId10" Type="http://schemas.openxmlformats.org/officeDocument/2006/relationships/image" Target="../media/image74.wmf"/><Relationship Id="rId4" Type="http://schemas.openxmlformats.org/officeDocument/2006/relationships/image" Target="../media/image70.wmf"/><Relationship Id="rId9" Type="http://schemas.openxmlformats.org/officeDocument/2006/relationships/oleObject" Target="../embeddings/oleObject72.bin"/></Relationships>
</file>

<file path=ppt/slides/_rels/slide55.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2.wmf"/><Relationship Id="rId5" Type="http://schemas.openxmlformats.org/officeDocument/2006/relationships/oleObject" Target="../embeddings/oleObject74.bin"/><Relationship Id="rId10" Type="http://schemas.openxmlformats.org/officeDocument/2006/relationships/image" Target="../media/image74.wmf"/><Relationship Id="rId4" Type="http://schemas.openxmlformats.org/officeDocument/2006/relationships/image" Target="../media/image70.wmf"/><Relationship Id="rId9" Type="http://schemas.openxmlformats.org/officeDocument/2006/relationships/oleObject" Target="../embeddings/oleObject76.bin"/></Relationships>
</file>

<file path=ppt/slides/_rels/slide56.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2.wmf"/><Relationship Id="rId5" Type="http://schemas.openxmlformats.org/officeDocument/2006/relationships/oleObject" Target="../embeddings/oleObject78.bin"/><Relationship Id="rId10" Type="http://schemas.openxmlformats.org/officeDocument/2006/relationships/image" Target="../media/image74.wmf"/><Relationship Id="rId4" Type="http://schemas.openxmlformats.org/officeDocument/2006/relationships/image" Target="../media/image70.wmf"/><Relationship Id="rId9" Type="http://schemas.openxmlformats.org/officeDocument/2006/relationships/oleObject" Target="../embeddings/oleObject80.bin"/></Relationships>
</file>

<file path=ppt/slides/_rels/slide57.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5.wmf"/><Relationship Id="rId5" Type="http://schemas.openxmlformats.org/officeDocument/2006/relationships/oleObject" Target="../embeddings/oleObject82.bin"/><Relationship Id="rId10" Type="http://schemas.openxmlformats.org/officeDocument/2006/relationships/image" Target="../media/image77.wmf"/><Relationship Id="rId4" Type="http://schemas.openxmlformats.org/officeDocument/2006/relationships/image" Target="../media/image70.wmf"/><Relationship Id="rId9" Type="http://schemas.openxmlformats.org/officeDocument/2006/relationships/oleObject" Target="../embeddings/oleObject84.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8.wmf"/><Relationship Id="rId5" Type="http://schemas.openxmlformats.org/officeDocument/2006/relationships/oleObject" Target="../embeddings/oleObject86.bin"/><Relationship Id="rId4" Type="http://schemas.openxmlformats.org/officeDocument/2006/relationships/image" Target="../media/image70.wmf"/></Relationships>
</file>

<file path=ppt/slides/_rels/slide5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83.png"/></Relationships>
</file>

<file path=ppt/slides/_rels/slide6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87.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Визуализация данных</a:t>
            </a:r>
            <a:endParaRPr lang="ru-RU" dirty="0"/>
          </a:p>
        </p:txBody>
      </p:sp>
      <p:sp>
        <p:nvSpPr>
          <p:cNvPr id="3" name="Подзаголовок 2"/>
          <p:cNvSpPr>
            <a:spLocks noGrp="1"/>
          </p:cNvSpPr>
          <p:nvPr>
            <p:ph type="subTitle" idx="1"/>
          </p:nvPr>
        </p:nvSpPr>
        <p:spPr/>
        <p:txBody>
          <a:bodyPr/>
          <a:lstStyle/>
          <a:p>
            <a:r>
              <a:rPr lang="ru-RU" dirty="0" smtClean="0"/>
              <a:t>Лекции доступны онлайн по адресу</a:t>
            </a:r>
            <a:endParaRPr lang="en-US" dirty="0" smtClean="0"/>
          </a:p>
          <a:p>
            <a:r>
              <a:rPr lang="en-US" dirty="0" smtClean="0"/>
              <a:t>http://github.com/a-vodka/dv</a:t>
            </a:r>
            <a:endParaRPr lang="ru-RU" dirty="0"/>
          </a:p>
        </p:txBody>
      </p:sp>
      <p:sp>
        <p:nvSpPr>
          <p:cNvPr id="4" name="Номер слайда 3"/>
          <p:cNvSpPr>
            <a:spLocks noGrp="1"/>
          </p:cNvSpPr>
          <p:nvPr>
            <p:ph type="sldNum" sz="quarter" idx="12"/>
          </p:nvPr>
        </p:nvSpPr>
        <p:spPr/>
        <p:txBody>
          <a:bodyPr/>
          <a:lstStyle/>
          <a:p>
            <a:fld id="{F29E71F4-764E-4B55-B4DF-8EF2746654EB}" type="slidenum">
              <a:rPr lang="ru-RU" smtClean="0"/>
              <a:t>1</a:t>
            </a:fld>
            <a:endParaRPr lang="ru-RU"/>
          </a:p>
        </p:txBody>
      </p:sp>
    </p:spTree>
    <p:extLst>
      <p:ext uri="{BB962C8B-B14F-4D97-AF65-F5344CB8AC3E}">
        <p14:creationId xmlns:p14="http://schemas.microsoft.com/office/powerpoint/2010/main" val="414428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6250">
              <a:lnSpc>
                <a:spcPct val="100000"/>
              </a:lnSpc>
            </a:pPr>
            <a:r>
              <a:rPr sz="2800" spc="-40" dirty="0">
                <a:latin typeface="Calibri Light"/>
                <a:cs typeface="Calibri Light"/>
              </a:rPr>
              <a:t>No</a:t>
            </a:r>
            <a:r>
              <a:rPr sz="2800" spc="-30" dirty="0">
                <a:latin typeface="Calibri Light"/>
                <a:cs typeface="Calibri Light"/>
              </a:rPr>
              <a:t>n</a:t>
            </a:r>
            <a:r>
              <a:rPr sz="2800" spc="-10" dirty="0">
                <a:latin typeface="Calibri Light"/>
                <a:cs typeface="Calibri Light"/>
              </a:rPr>
              <a:t>l</a:t>
            </a:r>
            <a:r>
              <a:rPr sz="2800" spc="-25" dirty="0">
                <a:latin typeface="Calibri Light"/>
                <a:cs typeface="Calibri Light"/>
              </a:rPr>
              <a:t>i</a:t>
            </a:r>
            <a:r>
              <a:rPr sz="2800" spc="-40" dirty="0">
                <a:latin typeface="Calibri Light"/>
                <a:cs typeface="Calibri Light"/>
              </a:rPr>
              <a:t>n</a:t>
            </a:r>
            <a:r>
              <a:rPr sz="2800" spc="-45" dirty="0">
                <a:latin typeface="Calibri Light"/>
                <a:cs typeface="Calibri Light"/>
              </a:rPr>
              <a:t>e</a:t>
            </a:r>
            <a:r>
              <a:rPr sz="2800" spc="-35" dirty="0">
                <a:latin typeface="Calibri Light"/>
                <a:cs typeface="Calibri Light"/>
              </a:rPr>
              <a:t>a</a:t>
            </a:r>
            <a:r>
              <a:rPr sz="2800" spc="-10" dirty="0">
                <a:latin typeface="Calibri Light"/>
                <a:cs typeface="Calibri Light"/>
              </a:rPr>
              <a:t>r</a:t>
            </a:r>
            <a:r>
              <a:rPr sz="2800" spc="-130" dirty="0">
                <a:latin typeface="Times New Roman"/>
                <a:cs typeface="Times New Roman"/>
              </a:rPr>
              <a:t> </a:t>
            </a:r>
            <a:r>
              <a:rPr sz="2800" spc="-40" dirty="0">
                <a:latin typeface="Calibri Light"/>
                <a:cs typeface="Calibri Light"/>
              </a:rPr>
              <a:t>D</a:t>
            </a:r>
            <a:r>
              <a:rPr sz="2800" spc="-10" dirty="0">
                <a:latin typeface="Calibri Light"/>
                <a:cs typeface="Calibri Light"/>
              </a:rPr>
              <a:t>i</a:t>
            </a:r>
            <a:r>
              <a:rPr sz="2800" spc="-50" dirty="0">
                <a:latin typeface="Calibri Light"/>
                <a:cs typeface="Calibri Light"/>
              </a:rPr>
              <a:t>m</a:t>
            </a:r>
            <a:r>
              <a:rPr sz="2800" spc="-45" dirty="0">
                <a:latin typeface="Calibri Light"/>
                <a:cs typeface="Calibri Light"/>
              </a:rPr>
              <a:t>e</a:t>
            </a:r>
            <a:r>
              <a:rPr sz="2800" spc="-40" dirty="0">
                <a:latin typeface="Calibri Light"/>
                <a:cs typeface="Calibri Light"/>
              </a:rPr>
              <a:t>n</a:t>
            </a:r>
            <a:r>
              <a:rPr sz="2800" spc="-30" dirty="0">
                <a:latin typeface="Calibri Light"/>
                <a:cs typeface="Calibri Light"/>
              </a:rPr>
              <a:t>s</a:t>
            </a:r>
            <a:r>
              <a:rPr sz="2800" spc="-10" dirty="0">
                <a:latin typeface="Calibri Light"/>
                <a:cs typeface="Calibri Light"/>
              </a:rPr>
              <a:t>i</a:t>
            </a:r>
            <a:r>
              <a:rPr sz="2800" spc="-40" dirty="0">
                <a:latin typeface="Calibri Light"/>
                <a:cs typeface="Calibri Light"/>
              </a:rPr>
              <a:t>on</a:t>
            </a:r>
            <a:r>
              <a:rPr sz="2800" spc="-50" dirty="0">
                <a:latin typeface="Calibri Light"/>
                <a:cs typeface="Calibri Light"/>
              </a:rPr>
              <a:t>a</a:t>
            </a:r>
            <a:r>
              <a:rPr sz="2800" spc="-10" dirty="0">
                <a:latin typeface="Calibri Light"/>
                <a:cs typeface="Calibri Light"/>
              </a:rPr>
              <a:t>l</a:t>
            </a:r>
            <a:r>
              <a:rPr sz="2800" spc="-25" dirty="0">
                <a:latin typeface="Calibri Light"/>
                <a:cs typeface="Calibri Light"/>
              </a:rPr>
              <a:t>i</a:t>
            </a:r>
            <a:r>
              <a:rPr sz="2800" spc="-30" dirty="0">
                <a:latin typeface="Calibri Light"/>
                <a:cs typeface="Calibri Light"/>
              </a:rPr>
              <a:t>t</a:t>
            </a:r>
            <a:r>
              <a:rPr sz="2800" spc="-15" dirty="0">
                <a:latin typeface="Calibri Light"/>
                <a:cs typeface="Calibri Light"/>
              </a:rPr>
              <a:t>y</a:t>
            </a:r>
            <a:r>
              <a:rPr sz="2800" spc="-135" dirty="0">
                <a:latin typeface="Times New Roman"/>
                <a:cs typeface="Times New Roman"/>
              </a:rPr>
              <a:t> </a:t>
            </a:r>
            <a:r>
              <a:rPr sz="2800" spc="-90" dirty="0">
                <a:latin typeface="Calibri Light"/>
                <a:cs typeface="Calibri Light"/>
              </a:rPr>
              <a:t>R</a:t>
            </a:r>
            <a:r>
              <a:rPr sz="2800" spc="-30" dirty="0">
                <a:latin typeface="Calibri Light"/>
                <a:cs typeface="Calibri Light"/>
              </a:rPr>
              <a:t>ed</a:t>
            </a:r>
            <a:r>
              <a:rPr sz="2800" spc="-40" dirty="0">
                <a:latin typeface="Calibri Light"/>
                <a:cs typeface="Calibri Light"/>
              </a:rPr>
              <a:t>u</a:t>
            </a:r>
            <a:r>
              <a:rPr sz="2800" spc="-30" dirty="0">
                <a:latin typeface="Calibri Light"/>
                <a:cs typeface="Calibri Light"/>
              </a:rPr>
              <a:t>ct</a:t>
            </a:r>
            <a:r>
              <a:rPr sz="2800" spc="-10" dirty="0">
                <a:latin typeface="Calibri Light"/>
                <a:cs typeface="Calibri Light"/>
              </a:rPr>
              <a:t>i</a:t>
            </a:r>
            <a:r>
              <a:rPr sz="2800" spc="-40" dirty="0">
                <a:latin typeface="Calibri Light"/>
                <a:cs typeface="Calibri Light"/>
              </a:rPr>
              <a:t>o</a:t>
            </a:r>
            <a:r>
              <a:rPr sz="2800" spc="-15" dirty="0">
                <a:latin typeface="Calibri Light"/>
                <a:cs typeface="Calibri Light"/>
              </a:rPr>
              <a:t>n</a:t>
            </a:r>
            <a:endParaRPr sz="2800">
              <a:latin typeface="Calibri Light"/>
              <a:cs typeface="Calibri Light"/>
            </a:endParaRPr>
          </a:p>
        </p:txBody>
      </p:sp>
      <p:sp>
        <p:nvSpPr>
          <p:cNvPr id="3" name="object 3"/>
          <p:cNvSpPr txBox="1"/>
          <p:nvPr/>
        </p:nvSpPr>
        <p:spPr>
          <a:xfrm>
            <a:off x="620070" y="1591432"/>
            <a:ext cx="7416800" cy="659765"/>
          </a:xfrm>
          <a:prstGeom prst="rect">
            <a:avLst/>
          </a:prstGeom>
        </p:spPr>
        <p:txBody>
          <a:bodyPr vert="horz" wrap="square" lIns="0" tIns="0" rIns="0" bIns="0" rtlCol="0">
            <a:spAutoFit/>
          </a:bodyPr>
          <a:lstStyle/>
          <a:p>
            <a:pPr marL="241300" marR="5080" indent="-228600">
              <a:lnSpc>
                <a:spcPts val="2590"/>
              </a:lnSpc>
              <a:buClr>
                <a:srgbClr val="1D9978"/>
              </a:buClr>
              <a:buFont typeface="Calibri"/>
              <a:buChar char="•"/>
              <a:tabLst>
                <a:tab pos="241935" algn="l"/>
              </a:tabLst>
            </a:pPr>
            <a:r>
              <a:rPr sz="2400" dirty="0">
                <a:latin typeface="Calibri"/>
                <a:cs typeface="Calibri"/>
              </a:rPr>
              <a:t>Ma</a:t>
            </a:r>
            <a:r>
              <a:rPr sz="2400" spc="-50" dirty="0">
                <a:latin typeface="Calibri"/>
                <a:cs typeface="Calibri"/>
              </a:rPr>
              <a:t>n</a:t>
            </a:r>
            <a:r>
              <a:rPr sz="2400" spc="-15" dirty="0">
                <a:latin typeface="Calibri"/>
                <a:cs typeface="Calibri"/>
              </a:rPr>
              <a:t>y</a:t>
            </a:r>
            <a:r>
              <a:rPr sz="2400" spc="-60" dirty="0">
                <a:latin typeface="Times New Roman"/>
                <a:cs typeface="Times New Roman"/>
              </a:rPr>
              <a:t> </a:t>
            </a:r>
            <a:r>
              <a:rPr sz="2400" spc="-5" dirty="0">
                <a:latin typeface="Calibri"/>
                <a:cs typeface="Calibri"/>
              </a:rPr>
              <a:t>d</a:t>
            </a:r>
            <a:r>
              <a:rPr sz="2400" spc="-20"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spc="-15" dirty="0">
                <a:latin typeface="Calibri"/>
                <a:cs typeface="Calibri"/>
              </a:rPr>
              <a:t>s</a:t>
            </a:r>
            <a:r>
              <a:rPr sz="2400" spc="-25" dirty="0">
                <a:latin typeface="Calibri"/>
                <a:cs typeface="Calibri"/>
              </a:rPr>
              <a:t>e</a:t>
            </a:r>
            <a:r>
              <a:rPr sz="2400" dirty="0">
                <a:latin typeface="Calibri"/>
                <a:cs typeface="Calibri"/>
              </a:rPr>
              <a:t>ts</a:t>
            </a:r>
            <a:r>
              <a:rPr sz="2400" spc="-75" dirty="0">
                <a:latin typeface="Times New Roman"/>
                <a:cs typeface="Times New Roman"/>
              </a:rPr>
              <a:t> </a:t>
            </a:r>
            <a:r>
              <a:rPr sz="2400" spc="-35" dirty="0">
                <a:latin typeface="Calibri"/>
                <a:cs typeface="Calibri"/>
              </a:rPr>
              <a:t>c</a:t>
            </a:r>
            <a:r>
              <a:rPr sz="2400" spc="-5" dirty="0">
                <a:latin typeface="Calibri"/>
                <a:cs typeface="Calibri"/>
              </a:rPr>
              <a:t>o</a:t>
            </a:r>
            <a:r>
              <a:rPr sz="2400" spc="-30" dirty="0">
                <a:latin typeface="Calibri"/>
                <a:cs typeface="Calibri"/>
              </a:rPr>
              <a:t>n</a:t>
            </a:r>
            <a:r>
              <a:rPr sz="2400" spc="-35" dirty="0">
                <a:latin typeface="Calibri"/>
                <a:cs typeface="Calibri"/>
              </a:rPr>
              <a:t>t</a:t>
            </a:r>
            <a:r>
              <a:rPr sz="2400" dirty="0">
                <a:latin typeface="Calibri"/>
                <a:cs typeface="Calibri"/>
              </a:rPr>
              <a:t>ain</a:t>
            </a:r>
            <a:r>
              <a:rPr sz="2400" spc="-75" dirty="0">
                <a:latin typeface="Times New Roman"/>
                <a:cs typeface="Times New Roman"/>
              </a:rPr>
              <a:t> </a:t>
            </a:r>
            <a:r>
              <a:rPr sz="2400" spc="-15" dirty="0">
                <a:latin typeface="Calibri"/>
                <a:cs typeface="Calibri"/>
              </a:rPr>
              <a:t>esse</a:t>
            </a:r>
            <a:r>
              <a:rPr sz="2400" spc="-40" dirty="0">
                <a:latin typeface="Calibri"/>
                <a:cs typeface="Calibri"/>
              </a:rPr>
              <a:t>n</a:t>
            </a:r>
            <a:r>
              <a:rPr sz="2400" dirty="0">
                <a:latin typeface="Calibri"/>
                <a:cs typeface="Calibri"/>
              </a:rPr>
              <a:t>tial</a:t>
            </a:r>
            <a:r>
              <a:rPr sz="2400" spc="-60" dirty="0">
                <a:latin typeface="Times New Roman"/>
                <a:cs typeface="Times New Roman"/>
              </a:rPr>
              <a:t> </a:t>
            </a:r>
            <a:r>
              <a:rPr sz="2400" spc="-5" dirty="0">
                <a:latin typeface="Calibri"/>
                <a:cs typeface="Calibri"/>
              </a:rPr>
              <a:t>non</a:t>
            </a:r>
            <a:r>
              <a:rPr sz="2400" dirty="0">
                <a:latin typeface="Calibri"/>
                <a:cs typeface="Calibri"/>
              </a:rPr>
              <a:t>li</a:t>
            </a:r>
            <a:r>
              <a:rPr sz="2400" spc="-20" dirty="0">
                <a:latin typeface="Calibri"/>
                <a:cs typeface="Calibri"/>
              </a:rPr>
              <a:t>nea</a:t>
            </a:r>
            <a:r>
              <a:rPr sz="2400" spc="-10" dirty="0">
                <a:latin typeface="Calibri"/>
                <a:cs typeface="Calibri"/>
              </a:rPr>
              <a:t>r</a:t>
            </a:r>
            <a:r>
              <a:rPr sz="2400" spc="-55" dirty="0">
                <a:latin typeface="Times New Roman"/>
                <a:cs typeface="Times New Roman"/>
              </a:rPr>
              <a:t> </a:t>
            </a:r>
            <a:r>
              <a:rPr sz="2400" spc="-25" dirty="0">
                <a:latin typeface="Calibri"/>
                <a:cs typeface="Calibri"/>
              </a:rPr>
              <a:t>s</a:t>
            </a:r>
            <a:r>
              <a:rPr sz="2400" spc="-10" dirty="0">
                <a:latin typeface="Calibri"/>
                <a:cs typeface="Calibri"/>
              </a:rPr>
              <a:t>tructu</a:t>
            </a:r>
            <a:r>
              <a:rPr sz="2400" spc="-45" dirty="0">
                <a:latin typeface="Calibri"/>
                <a:cs typeface="Calibri"/>
              </a:rPr>
              <a:t>r</a:t>
            </a:r>
            <a:r>
              <a:rPr sz="2400" spc="-15" dirty="0">
                <a:latin typeface="Calibri"/>
                <a:cs typeface="Calibri"/>
              </a:rPr>
              <a:t>es</a:t>
            </a:r>
            <a:r>
              <a:rPr sz="2400" spc="-75" dirty="0">
                <a:latin typeface="Times New Roman"/>
                <a:cs typeface="Times New Roman"/>
              </a:rPr>
              <a:t> </a:t>
            </a:r>
            <a:r>
              <a:rPr sz="2400" dirty="0">
                <a:latin typeface="Calibri"/>
                <a:cs typeface="Calibri"/>
              </a:rPr>
              <a:t>th</a:t>
            </a:r>
            <a:r>
              <a:rPr sz="2400" spc="-25" dirty="0">
                <a:latin typeface="Calibri"/>
                <a:cs typeface="Calibri"/>
              </a:rPr>
              <a:t>a</a:t>
            </a:r>
            <a:r>
              <a:rPr sz="2400" spc="-10" dirty="0">
                <a:latin typeface="Calibri"/>
                <a:cs typeface="Calibri"/>
              </a:rPr>
              <a:t>t</a:t>
            </a:r>
            <a:r>
              <a:rPr sz="2400" spc="-10" dirty="0">
                <a:latin typeface="Times New Roman"/>
                <a:cs typeface="Times New Roman"/>
              </a:rPr>
              <a:t> </a:t>
            </a:r>
            <a:r>
              <a:rPr sz="2400" dirty="0">
                <a:latin typeface="Calibri"/>
                <a:cs typeface="Calibri"/>
              </a:rPr>
              <a:t>i</a:t>
            </a:r>
            <a:r>
              <a:rPr sz="2400" spc="-40" dirty="0">
                <a:latin typeface="Calibri"/>
                <a:cs typeface="Calibri"/>
              </a:rPr>
              <a:t>n</a:t>
            </a:r>
            <a:r>
              <a:rPr sz="2400" dirty="0">
                <a:latin typeface="Calibri"/>
                <a:cs typeface="Calibri"/>
              </a:rPr>
              <a:t>vi</a:t>
            </a:r>
            <a:r>
              <a:rPr sz="2400" spc="-10" dirty="0">
                <a:latin typeface="Calibri"/>
                <a:cs typeface="Calibri"/>
              </a:rPr>
              <a:t>s</a:t>
            </a:r>
            <a:r>
              <a:rPr sz="2400" dirty="0">
                <a:latin typeface="Calibri"/>
                <a:cs typeface="Calibri"/>
              </a:rPr>
              <a:t>i</a:t>
            </a:r>
            <a:r>
              <a:rPr sz="2400" spc="-5" dirty="0">
                <a:latin typeface="Calibri"/>
                <a:cs typeface="Calibri"/>
              </a:rPr>
              <a:t>b</a:t>
            </a:r>
            <a:r>
              <a:rPr sz="2400" dirty="0">
                <a:latin typeface="Calibri"/>
                <a:cs typeface="Calibri"/>
              </a:rPr>
              <a:t>l</a:t>
            </a:r>
            <a:r>
              <a:rPr sz="2400" spc="-15" dirty="0">
                <a:latin typeface="Calibri"/>
                <a:cs typeface="Calibri"/>
              </a:rPr>
              <a:t>e</a:t>
            </a:r>
            <a:r>
              <a:rPr sz="2400" spc="-60" dirty="0">
                <a:latin typeface="Times New Roman"/>
                <a:cs typeface="Times New Roman"/>
              </a:rPr>
              <a:t> </a:t>
            </a:r>
            <a:r>
              <a:rPr sz="2400" spc="-35" dirty="0">
                <a:latin typeface="Calibri"/>
                <a:cs typeface="Calibri"/>
              </a:rPr>
              <a:t>t</a:t>
            </a:r>
            <a:r>
              <a:rPr sz="2400" dirty="0">
                <a:latin typeface="Calibri"/>
                <a:cs typeface="Calibri"/>
              </a:rPr>
              <a:t>o</a:t>
            </a:r>
            <a:r>
              <a:rPr sz="2400" spc="-70" dirty="0">
                <a:latin typeface="Times New Roman"/>
                <a:cs typeface="Times New Roman"/>
              </a:rPr>
              <a:t> </a:t>
            </a:r>
            <a:r>
              <a:rPr sz="2400" spc="-15" dirty="0">
                <a:latin typeface="Calibri"/>
                <a:cs typeface="Calibri"/>
              </a:rPr>
              <a:t>PC</a:t>
            </a:r>
            <a:r>
              <a:rPr sz="2400" spc="-5" dirty="0">
                <a:latin typeface="Calibri"/>
                <a:cs typeface="Calibri"/>
              </a:rPr>
              <a:t>A</a:t>
            </a:r>
            <a:r>
              <a:rPr sz="2400" dirty="0">
                <a:latin typeface="Calibri"/>
                <a:cs typeface="Calibri"/>
              </a:rPr>
              <a:t>.</a:t>
            </a:r>
            <a:endParaRPr sz="2400">
              <a:latin typeface="Calibri"/>
              <a:cs typeface="Calibri"/>
            </a:endParaRPr>
          </a:p>
        </p:txBody>
      </p:sp>
      <p:sp>
        <p:nvSpPr>
          <p:cNvPr id="4" name="object 4"/>
          <p:cNvSpPr/>
          <p:nvPr/>
        </p:nvSpPr>
        <p:spPr>
          <a:xfrm>
            <a:off x="457200" y="2546665"/>
            <a:ext cx="7950128" cy="254647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80989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3800" smtClean="0"/>
          </a:p>
        </p:txBody>
      </p:sp>
      <p:sp>
        <p:nvSpPr>
          <p:cNvPr id="2" name="Текст 1">
            <a:extLst>
              <a:ext uri="{FF2B5EF4-FFF2-40B4-BE49-F238E27FC236}"/>
            </a:extLst>
          </p:cNvPr>
          <p:cNvSpPr>
            <a:spLocks noGrp="1"/>
          </p:cNvSpPr>
          <p:nvPr>
            <p:ph type="body" sz="half" idx="1"/>
          </p:nvPr>
        </p:nvSpPr>
        <p:spPr>
          <a:xfrm>
            <a:off x="323850" y="1341438"/>
            <a:ext cx="8496300" cy="4678362"/>
          </a:xfrm>
        </p:spPr>
        <p:txBody>
          <a:bodyPr>
            <a:normAutofit lnSpcReduction="10000"/>
          </a:bodyPr>
          <a:lstStyle/>
          <a:p>
            <a:pPr marL="0" indent="0">
              <a:lnSpc>
                <a:spcPct val="150000"/>
              </a:lnSpc>
              <a:buFont typeface="Wingdings" pitchFamily="2" charset="2"/>
              <a:buNone/>
              <a:defRPr/>
            </a:pPr>
            <a:r>
              <a:rPr lang="ru-RU" sz="2400" dirty="0"/>
              <a:t>	Рассмотрим  квадратную матрицу  порядка         с постоянными действительными элементами</a:t>
            </a:r>
          </a:p>
          <a:p>
            <a:pPr marL="0" indent="0">
              <a:lnSpc>
                <a:spcPct val="150000"/>
              </a:lnSpc>
              <a:buFont typeface="Wingdings" pitchFamily="2" charset="2"/>
              <a:buNone/>
              <a:defRPr/>
            </a:pPr>
            <a:endParaRPr lang="ru-RU" sz="2400" dirty="0"/>
          </a:p>
          <a:p>
            <a:pPr marL="0" indent="0">
              <a:lnSpc>
                <a:spcPct val="150000"/>
              </a:lnSpc>
              <a:buFont typeface="Wingdings" pitchFamily="2" charset="2"/>
              <a:buNone/>
              <a:defRPr/>
            </a:pPr>
            <a:endParaRPr lang="ru-RU" sz="2400" dirty="0"/>
          </a:p>
          <a:p>
            <a:pPr marL="0" indent="0">
              <a:lnSpc>
                <a:spcPct val="150000"/>
              </a:lnSpc>
              <a:buFont typeface="Wingdings" pitchFamily="2" charset="2"/>
              <a:buNone/>
              <a:defRPr/>
            </a:pPr>
            <a:r>
              <a:rPr lang="ru-RU" sz="2400" b="1" dirty="0"/>
              <a:t>Определение. </a:t>
            </a:r>
            <a:r>
              <a:rPr lang="ru-RU" sz="2400" dirty="0"/>
              <a:t>Число         называется собственным значением, а ненулевой вектор      называется соответствующим собственным вектором матрицы         если выполняется равенство:</a:t>
            </a:r>
          </a:p>
          <a:p>
            <a:pPr marL="0" indent="0">
              <a:lnSpc>
                <a:spcPct val="150000"/>
              </a:lnSpc>
              <a:buFont typeface="Wingdings" pitchFamily="2" charset="2"/>
              <a:buNone/>
              <a:defRPr/>
            </a:pPr>
            <a:endParaRPr lang="ru-RU" sz="2400" b="1" dirty="0"/>
          </a:p>
        </p:txBody>
      </p:sp>
      <p:sp>
        <p:nvSpPr>
          <p:cNvPr id="103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1026" name="Объект 5"/>
          <p:cNvGraphicFramePr>
            <a:graphicFrameLocks noChangeAspect="1"/>
          </p:cNvGraphicFramePr>
          <p:nvPr>
            <p:extLst>
              <p:ext uri="{D42A27DB-BD31-4B8C-83A1-F6EECF244321}">
                <p14:modId xmlns:p14="http://schemas.microsoft.com/office/powerpoint/2010/main" val="641724127"/>
              </p:ext>
            </p:extLst>
          </p:nvPr>
        </p:nvGraphicFramePr>
        <p:xfrm>
          <a:off x="3181350" y="2492375"/>
          <a:ext cx="2120900" cy="1260475"/>
        </p:xfrm>
        <a:graphic>
          <a:graphicData uri="http://schemas.openxmlformats.org/presentationml/2006/ole">
            <mc:AlternateContent xmlns:mc="http://schemas.openxmlformats.org/markup-compatibility/2006">
              <mc:Choice xmlns:v="urn:schemas-microsoft-com:vml" Requires="v">
                <p:oleObj spid="_x0000_s13398" name="Формула" r:id="rId3" imgW="1231900" imgH="736600" progId="Equation.3">
                  <p:embed/>
                </p:oleObj>
              </mc:Choice>
              <mc:Fallback>
                <p:oleObj name="Формула" r:id="rId3" imgW="12319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350" y="2492375"/>
                        <a:ext cx="2120900" cy="1260475"/>
                      </a:xfrm>
                      <a:prstGeom prst="rect">
                        <a:avLst/>
                      </a:prstGeom>
                      <a:noFill/>
                      <a:ln>
                        <a:noFill/>
                      </a:ln>
                      <a:extLst/>
                    </p:spPr>
                  </p:pic>
                </p:oleObj>
              </mc:Fallback>
            </mc:AlternateContent>
          </a:graphicData>
        </a:graphic>
      </p:graphicFrame>
      <p:sp>
        <p:nvSpPr>
          <p:cNvPr id="103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1027" name="Объект 7"/>
          <p:cNvGraphicFramePr>
            <a:graphicFrameLocks noChangeAspect="1"/>
          </p:cNvGraphicFramePr>
          <p:nvPr>
            <p:extLst>
              <p:ext uri="{D42A27DB-BD31-4B8C-83A1-F6EECF244321}">
                <p14:modId xmlns:p14="http://schemas.microsoft.com/office/powerpoint/2010/main" val="1824672723"/>
              </p:ext>
            </p:extLst>
          </p:nvPr>
        </p:nvGraphicFramePr>
        <p:xfrm>
          <a:off x="7092280" y="1556792"/>
          <a:ext cx="280988" cy="323850"/>
        </p:xfrm>
        <a:graphic>
          <a:graphicData uri="http://schemas.openxmlformats.org/presentationml/2006/ole">
            <mc:AlternateContent xmlns:mc="http://schemas.openxmlformats.org/markup-compatibility/2006">
              <mc:Choice xmlns:v="urn:schemas-microsoft-com:vml" Requires="v">
                <p:oleObj spid="_x0000_s13399" name="Формула" r:id="rId5" imgW="126835" imgH="139518" progId="Equation.3">
                  <p:embed/>
                </p:oleObj>
              </mc:Choice>
              <mc:Fallback>
                <p:oleObj name="Формула" r:id="rId5" imgW="126835" imgH="1395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280" y="1556792"/>
                        <a:ext cx="2809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8" name="Объект 8"/>
          <p:cNvGraphicFramePr>
            <a:graphicFrameLocks noChangeAspect="1"/>
          </p:cNvGraphicFramePr>
          <p:nvPr/>
        </p:nvGraphicFramePr>
        <p:xfrm>
          <a:off x="6804025" y="1989138"/>
          <a:ext cx="393700" cy="560387"/>
        </p:xfrm>
        <a:graphic>
          <a:graphicData uri="http://schemas.openxmlformats.org/presentationml/2006/ole">
            <mc:AlternateContent xmlns:mc="http://schemas.openxmlformats.org/markup-compatibility/2006">
              <mc:Choice xmlns:v="urn:schemas-microsoft-com:vml" Requires="v">
                <p:oleObj spid="_x0000_s13400" name="Формула" r:id="rId7" imgW="177646" imgH="241091" progId="Equation.3">
                  <p:embed/>
                </p:oleObj>
              </mc:Choice>
              <mc:Fallback>
                <p:oleObj name="Формула" r:id="rId7" imgW="177646" imgH="2410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1989138"/>
                        <a:ext cx="3937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9" name="Объект 16"/>
          <p:cNvGraphicFramePr>
            <a:graphicFrameLocks noChangeAspect="1"/>
          </p:cNvGraphicFramePr>
          <p:nvPr>
            <p:extLst>
              <p:ext uri="{D42A27DB-BD31-4B8C-83A1-F6EECF244321}">
                <p14:modId xmlns:p14="http://schemas.microsoft.com/office/powerpoint/2010/main" val="11381237"/>
              </p:ext>
            </p:extLst>
          </p:nvPr>
        </p:nvGraphicFramePr>
        <p:xfrm>
          <a:off x="3275856" y="3717032"/>
          <a:ext cx="309563" cy="412750"/>
        </p:xfrm>
        <a:graphic>
          <a:graphicData uri="http://schemas.openxmlformats.org/presentationml/2006/ole">
            <mc:AlternateContent xmlns:mc="http://schemas.openxmlformats.org/markup-compatibility/2006">
              <mc:Choice xmlns:v="urn:schemas-microsoft-com:vml" Requires="v">
                <p:oleObj spid="_x0000_s13401" name="Формула" r:id="rId9" imgW="139579" imgH="177646" progId="Equation.3">
                  <p:embed/>
                </p:oleObj>
              </mc:Choice>
              <mc:Fallback>
                <p:oleObj name="Формула" r:id="rId9" imgW="139579" imgH="1776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5856" y="3717032"/>
                        <a:ext cx="3095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0" name="Объект 17"/>
          <p:cNvGraphicFramePr>
            <a:graphicFrameLocks noChangeAspect="1"/>
          </p:cNvGraphicFramePr>
          <p:nvPr>
            <p:extLst>
              <p:ext uri="{D42A27DB-BD31-4B8C-83A1-F6EECF244321}">
                <p14:modId xmlns:p14="http://schemas.microsoft.com/office/powerpoint/2010/main" val="564004746"/>
              </p:ext>
            </p:extLst>
          </p:nvPr>
        </p:nvGraphicFramePr>
        <p:xfrm>
          <a:off x="2987824" y="4149080"/>
          <a:ext cx="309562" cy="501650"/>
        </p:xfrm>
        <a:graphic>
          <a:graphicData uri="http://schemas.openxmlformats.org/presentationml/2006/ole">
            <mc:AlternateContent xmlns:mc="http://schemas.openxmlformats.org/markup-compatibility/2006">
              <mc:Choice xmlns:v="urn:schemas-microsoft-com:vml" Requires="v">
                <p:oleObj spid="_x0000_s13402" name="Формула" r:id="rId11" imgW="139579" imgH="215713" progId="Equation.3">
                  <p:embed/>
                </p:oleObj>
              </mc:Choice>
              <mc:Fallback>
                <p:oleObj name="Формула" r:id="rId11" imgW="139579"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824" y="4149080"/>
                        <a:ext cx="3095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1" name="Объект 18"/>
          <p:cNvGraphicFramePr>
            <a:graphicFrameLocks noChangeAspect="1"/>
          </p:cNvGraphicFramePr>
          <p:nvPr>
            <p:extLst>
              <p:ext uri="{D42A27DB-BD31-4B8C-83A1-F6EECF244321}">
                <p14:modId xmlns:p14="http://schemas.microsoft.com/office/powerpoint/2010/main" val="2961653361"/>
              </p:ext>
            </p:extLst>
          </p:nvPr>
        </p:nvGraphicFramePr>
        <p:xfrm>
          <a:off x="4788024" y="4725144"/>
          <a:ext cx="338137" cy="384175"/>
        </p:xfrm>
        <a:graphic>
          <a:graphicData uri="http://schemas.openxmlformats.org/presentationml/2006/ole">
            <mc:AlternateContent xmlns:mc="http://schemas.openxmlformats.org/markup-compatibility/2006">
              <mc:Choice xmlns:v="urn:schemas-microsoft-com:vml" Requires="v">
                <p:oleObj spid="_x0000_s13403" name="Формула" r:id="rId13" imgW="152268" imgH="164957" progId="Equation.3">
                  <p:embed/>
                </p:oleObj>
              </mc:Choice>
              <mc:Fallback>
                <p:oleObj name="Формула" r:id="rId13" imgW="152268" imgH="16495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8024" y="4725144"/>
                        <a:ext cx="3381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7"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1032" name="Объект 20"/>
          <p:cNvGraphicFramePr>
            <a:graphicFrameLocks noChangeAspect="1"/>
          </p:cNvGraphicFramePr>
          <p:nvPr>
            <p:extLst>
              <p:ext uri="{D42A27DB-BD31-4B8C-83A1-F6EECF244321}">
                <p14:modId xmlns:p14="http://schemas.microsoft.com/office/powerpoint/2010/main" val="78663610"/>
              </p:ext>
            </p:extLst>
          </p:nvPr>
        </p:nvGraphicFramePr>
        <p:xfrm>
          <a:off x="4954588" y="5516563"/>
          <a:ext cx="2570162" cy="576262"/>
        </p:xfrm>
        <a:graphic>
          <a:graphicData uri="http://schemas.openxmlformats.org/presentationml/2006/ole">
            <mc:AlternateContent xmlns:mc="http://schemas.openxmlformats.org/markup-compatibility/2006">
              <mc:Choice xmlns:v="urn:schemas-microsoft-com:vml" Requires="v">
                <p:oleObj spid="_x0000_s13404" name="Формула" r:id="rId15" imgW="1066800" imgH="241300" progId="Equation.3">
                  <p:embed/>
                </p:oleObj>
              </mc:Choice>
              <mc:Fallback>
                <p:oleObj name="Формула" r:id="rId15" imgW="1066800" imgH="2413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4588" y="5516563"/>
                        <a:ext cx="2570162" cy="57626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986870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extLst>
          </p:cNvPr>
          <p:cNvSpPr>
            <a:spLocks noGrp="1"/>
          </p:cNvSpPr>
          <p:nvPr>
            <p:ph type="body" sz="half" idx="1"/>
          </p:nvPr>
        </p:nvSpPr>
        <p:spPr>
          <a:xfrm>
            <a:off x="323850" y="1268413"/>
            <a:ext cx="8351838" cy="4751387"/>
          </a:xfrm>
        </p:spPr>
        <p:txBody>
          <a:bodyPr/>
          <a:lstStyle/>
          <a:p>
            <a:pPr marL="0" indent="0">
              <a:lnSpc>
                <a:spcPct val="150000"/>
              </a:lnSpc>
              <a:buFont typeface="Wingdings" pitchFamily="2" charset="2"/>
              <a:buNone/>
              <a:defRPr/>
            </a:pPr>
            <a:r>
              <a:rPr lang="ru-RU" sz="2400" b="1" dirty="0"/>
              <a:t>Определение. </a:t>
            </a:r>
            <a:r>
              <a:rPr lang="ru-RU" sz="2400" dirty="0"/>
              <a:t>Множество всех собственных значений матрицы  называется</a:t>
            </a:r>
            <a:r>
              <a:rPr lang="ru-RU" sz="2400" i="1" dirty="0"/>
              <a:t>  </a:t>
            </a:r>
            <a:r>
              <a:rPr lang="ru-RU" sz="2400" b="1" i="1" dirty="0"/>
              <a:t>спектром матрицы.</a:t>
            </a:r>
          </a:p>
          <a:p>
            <a:pPr>
              <a:lnSpc>
                <a:spcPct val="150000"/>
              </a:lnSpc>
              <a:buFont typeface="Wingdings" pitchFamily="2" charset="2"/>
              <a:buNone/>
              <a:defRPr/>
            </a:pPr>
            <a:r>
              <a:rPr lang="ru-RU" sz="2400" b="1" dirty="0"/>
              <a:t>Замечание.    </a:t>
            </a:r>
            <a:r>
              <a:rPr lang="ru-RU" sz="2400" dirty="0"/>
              <a:t>Представим равенство (1) в сл. виде:</a:t>
            </a:r>
          </a:p>
          <a:p>
            <a:pPr>
              <a:lnSpc>
                <a:spcPct val="150000"/>
              </a:lnSpc>
              <a:buFont typeface="Wingdings" pitchFamily="2" charset="2"/>
              <a:buNone/>
              <a:defRPr/>
            </a:pPr>
            <a:r>
              <a:rPr lang="ru-RU" sz="2400" dirty="0"/>
              <a:t>                                       или</a:t>
            </a:r>
          </a:p>
          <a:p>
            <a:pPr>
              <a:lnSpc>
                <a:spcPct val="150000"/>
              </a:lnSpc>
              <a:buFont typeface="Wingdings" pitchFamily="2" charset="2"/>
              <a:buNone/>
              <a:defRPr/>
            </a:pPr>
            <a:r>
              <a:rPr lang="ru-RU" sz="2400" dirty="0"/>
              <a:t>              единичная матрица порядка      . Равенство (2) является системой линейных алгебраических уравнений относительно вектора      . </a:t>
            </a:r>
          </a:p>
          <a:p>
            <a:pPr>
              <a:buFont typeface="Wingdings" pitchFamily="2" charset="2"/>
              <a:buNone/>
              <a:defRPr/>
            </a:pPr>
            <a:r>
              <a:rPr lang="ru-RU" sz="2400" dirty="0"/>
              <a:t> </a:t>
            </a:r>
          </a:p>
          <a:p>
            <a:pPr marL="0" indent="0">
              <a:lnSpc>
                <a:spcPct val="150000"/>
              </a:lnSpc>
              <a:buFont typeface="Wingdings" pitchFamily="2" charset="2"/>
              <a:buNone/>
              <a:defRPr/>
            </a:pPr>
            <a:endParaRPr lang="ru-RU" sz="2400" b="1" dirty="0"/>
          </a:p>
          <a:p>
            <a:pPr marL="0" indent="0">
              <a:buFont typeface="Wingdings" pitchFamily="2" charset="2"/>
              <a:buNone/>
              <a:defRPr/>
            </a:pPr>
            <a:endParaRPr lang="ru-RU" dirty="0"/>
          </a:p>
        </p:txBody>
      </p:sp>
      <p:sp>
        <p:nvSpPr>
          <p:cNvPr id="20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2050" name="Object 4"/>
          <p:cNvGraphicFramePr>
            <a:graphicFrameLocks noChangeAspect="1"/>
          </p:cNvGraphicFramePr>
          <p:nvPr>
            <p:extLst>
              <p:ext uri="{D42A27DB-BD31-4B8C-83A1-F6EECF244321}">
                <p14:modId xmlns:p14="http://schemas.microsoft.com/office/powerpoint/2010/main" val="1571633896"/>
              </p:ext>
            </p:extLst>
          </p:nvPr>
        </p:nvGraphicFramePr>
        <p:xfrm>
          <a:off x="4405313" y="3141663"/>
          <a:ext cx="3092450" cy="568325"/>
        </p:xfrm>
        <a:graphic>
          <a:graphicData uri="http://schemas.openxmlformats.org/presentationml/2006/ole">
            <mc:AlternateContent xmlns:mc="http://schemas.openxmlformats.org/markup-compatibility/2006">
              <mc:Choice xmlns:v="urn:schemas-microsoft-com:vml" Requires="v">
                <p:oleObj spid="_x0000_s14398" name="Формула" r:id="rId3" imgW="1333500" imgH="241300" progId="Equation.3">
                  <p:embed/>
                </p:oleObj>
              </mc:Choice>
              <mc:Fallback>
                <p:oleObj name="Формула" r:id="rId3" imgW="13335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313" y="3141663"/>
                        <a:ext cx="3092450" cy="568325"/>
                      </a:xfrm>
                      <a:prstGeom prst="rect">
                        <a:avLst/>
                      </a:prstGeom>
                      <a:noFill/>
                      <a:ln>
                        <a:noFill/>
                      </a:ln>
                      <a:extLst/>
                    </p:spPr>
                  </p:pic>
                </p:oleObj>
              </mc:Fallback>
            </mc:AlternateContent>
          </a:graphicData>
        </a:graphic>
      </p:graphicFrame>
      <p:graphicFrame>
        <p:nvGraphicFramePr>
          <p:cNvPr id="2051" name="Object 6"/>
          <p:cNvGraphicFramePr>
            <a:graphicFrameLocks noChangeAspect="1"/>
          </p:cNvGraphicFramePr>
          <p:nvPr>
            <p:extLst>
              <p:ext uri="{D42A27DB-BD31-4B8C-83A1-F6EECF244321}">
                <p14:modId xmlns:p14="http://schemas.microsoft.com/office/powerpoint/2010/main" val="1796848021"/>
              </p:ext>
            </p:extLst>
          </p:nvPr>
        </p:nvGraphicFramePr>
        <p:xfrm>
          <a:off x="683568" y="3140968"/>
          <a:ext cx="2268538" cy="538162"/>
        </p:xfrm>
        <a:graphic>
          <a:graphicData uri="http://schemas.openxmlformats.org/presentationml/2006/ole">
            <mc:AlternateContent xmlns:mc="http://schemas.openxmlformats.org/markup-compatibility/2006">
              <mc:Choice xmlns:v="urn:schemas-microsoft-com:vml" Requires="v">
                <p:oleObj spid="_x0000_s14399" name="Формула" r:id="rId5" imgW="977900" imgH="228600" progId="Equation.3">
                  <p:embed/>
                </p:oleObj>
              </mc:Choice>
              <mc:Fallback>
                <p:oleObj name="Формула" r:id="rId5" imgW="977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3140968"/>
                        <a:ext cx="2268538" cy="538162"/>
                      </a:xfrm>
                      <a:prstGeom prst="rect">
                        <a:avLst/>
                      </a:prstGeom>
                      <a:noFill/>
                      <a:ln>
                        <a:noFill/>
                      </a:ln>
                      <a:extLst/>
                    </p:spPr>
                  </p:pic>
                </p:oleObj>
              </mc:Fallback>
            </mc:AlternateContent>
          </a:graphicData>
        </a:graphic>
      </p:graphicFrame>
      <p:sp>
        <p:nvSpPr>
          <p:cNvPr id="205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2052" name="Object 7"/>
          <p:cNvGraphicFramePr>
            <a:graphicFrameLocks noChangeAspect="1"/>
          </p:cNvGraphicFramePr>
          <p:nvPr>
            <p:extLst>
              <p:ext uri="{D42A27DB-BD31-4B8C-83A1-F6EECF244321}">
                <p14:modId xmlns:p14="http://schemas.microsoft.com/office/powerpoint/2010/main" val="2291048294"/>
              </p:ext>
            </p:extLst>
          </p:nvPr>
        </p:nvGraphicFramePr>
        <p:xfrm>
          <a:off x="683568" y="3933056"/>
          <a:ext cx="554038" cy="322263"/>
        </p:xfrm>
        <a:graphic>
          <a:graphicData uri="http://schemas.openxmlformats.org/presentationml/2006/ole">
            <mc:AlternateContent xmlns:mc="http://schemas.openxmlformats.org/markup-compatibility/2006">
              <mc:Choice xmlns:v="urn:schemas-microsoft-com:vml" Requires="v">
                <p:oleObj spid="_x0000_s14400" name="Формула" r:id="rId7" imgW="266469" imgH="152268" progId="Equation.3">
                  <p:embed/>
                </p:oleObj>
              </mc:Choice>
              <mc:Fallback>
                <p:oleObj name="Формула" r:id="rId7" imgW="266469" imgH="15226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3933056"/>
                        <a:ext cx="554038" cy="322263"/>
                      </a:xfrm>
                      <a:prstGeom prst="rect">
                        <a:avLst/>
                      </a:prstGeom>
                      <a:noFill/>
                      <a:ln>
                        <a:noFill/>
                      </a:ln>
                      <a:extLst/>
                    </p:spPr>
                  </p:pic>
                </p:oleObj>
              </mc:Fallback>
            </mc:AlternateContent>
          </a:graphicData>
        </a:graphic>
      </p:graphicFrame>
      <p:graphicFrame>
        <p:nvGraphicFramePr>
          <p:cNvPr id="2053" name="Объект 7"/>
          <p:cNvGraphicFramePr>
            <a:graphicFrameLocks noChangeAspect="1"/>
          </p:cNvGraphicFramePr>
          <p:nvPr>
            <p:extLst>
              <p:ext uri="{D42A27DB-BD31-4B8C-83A1-F6EECF244321}">
                <p14:modId xmlns:p14="http://schemas.microsoft.com/office/powerpoint/2010/main" val="1722872289"/>
              </p:ext>
            </p:extLst>
          </p:nvPr>
        </p:nvGraphicFramePr>
        <p:xfrm>
          <a:off x="5148064" y="3861048"/>
          <a:ext cx="280987" cy="323850"/>
        </p:xfrm>
        <a:graphic>
          <a:graphicData uri="http://schemas.openxmlformats.org/presentationml/2006/ole">
            <mc:AlternateContent xmlns:mc="http://schemas.openxmlformats.org/markup-compatibility/2006">
              <mc:Choice xmlns:v="urn:schemas-microsoft-com:vml" Requires="v">
                <p:oleObj spid="_x0000_s14401" name="Формула" r:id="rId9" imgW="126835" imgH="139518" progId="Equation.3">
                  <p:embed/>
                </p:oleObj>
              </mc:Choice>
              <mc:Fallback>
                <p:oleObj name="Формула" r:id="rId9" imgW="126835" imgH="13951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064" y="3861048"/>
                        <a:ext cx="2809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4" name="Объект 17"/>
          <p:cNvGraphicFramePr>
            <a:graphicFrameLocks noChangeAspect="1"/>
          </p:cNvGraphicFramePr>
          <p:nvPr>
            <p:extLst>
              <p:ext uri="{D42A27DB-BD31-4B8C-83A1-F6EECF244321}">
                <p14:modId xmlns:p14="http://schemas.microsoft.com/office/powerpoint/2010/main" val="2848989098"/>
              </p:ext>
            </p:extLst>
          </p:nvPr>
        </p:nvGraphicFramePr>
        <p:xfrm>
          <a:off x="3707904" y="4869160"/>
          <a:ext cx="309562" cy="501650"/>
        </p:xfrm>
        <a:graphic>
          <a:graphicData uri="http://schemas.openxmlformats.org/presentationml/2006/ole">
            <mc:AlternateContent xmlns:mc="http://schemas.openxmlformats.org/markup-compatibility/2006">
              <mc:Choice xmlns:v="urn:schemas-microsoft-com:vml" Requires="v">
                <p:oleObj spid="_x0000_s14402" name="Формула" r:id="rId11" imgW="139579" imgH="215713" progId="Equation.3">
                  <p:embed/>
                </p:oleObj>
              </mc:Choice>
              <mc:Fallback>
                <p:oleObj name="Формула" r:id="rId11" imgW="139579"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904" y="4869160"/>
                        <a:ext cx="3095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3800" smtClean="0"/>
          </a:p>
        </p:txBody>
      </p:sp>
    </p:spTree>
    <p:extLst>
      <p:ext uri="{BB962C8B-B14F-4D97-AF65-F5344CB8AC3E}">
        <p14:creationId xmlns:p14="http://schemas.microsoft.com/office/powerpoint/2010/main" val="4198082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Текст 1">
            <a:extLst>
              <a:ext uri="{FF2B5EF4-FFF2-40B4-BE49-F238E27FC236}"/>
            </a:extLst>
          </p:cNvPr>
          <p:cNvSpPr>
            <a:spLocks noGrp="1"/>
          </p:cNvSpPr>
          <p:nvPr>
            <p:ph type="body" sz="half" idx="1"/>
          </p:nvPr>
        </p:nvSpPr>
        <p:spPr>
          <a:xfrm>
            <a:off x="468313" y="1412875"/>
            <a:ext cx="8135937" cy="4606925"/>
          </a:xfrm>
          <a:noFill/>
        </p:spPr>
        <p:txBody>
          <a:bodyPr/>
          <a:lstStyle/>
          <a:p>
            <a:pPr marL="0" indent="0">
              <a:lnSpc>
                <a:spcPct val="150000"/>
              </a:lnSpc>
              <a:buFont typeface="Wingdings" pitchFamily="2" charset="2"/>
              <a:buNone/>
              <a:defRPr/>
            </a:pPr>
            <a:r>
              <a:rPr lang="ru-RU" sz="2400" dirty="0"/>
              <a:t>Система вида (2) всегда совместна, так как всегда имеет нулевое решение.</a:t>
            </a:r>
          </a:p>
          <a:p>
            <a:pPr marL="0" indent="0">
              <a:lnSpc>
                <a:spcPct val="150000"/>
              </a:lnSpc>
              <a:buFont typeface="Wingdings" pitchFamily="2" charset="2"/>
              <a:buNone/>
              <a:defRPr/>
            </a:pPr>
            <a:r>
              <a:rPr lang="ru-RU" sz="2400" dirty="0"/>
              <a:t>Система (2) имеет тривиальное (нулевое             ) решение, если определитель матрицы</a:t>
            </a:r>
          </a:p>
          <a:p>
            <a:pPr marL="0" indent="0">
              <a:lnSpc>
                <a:spcPct val="150000"/>
              </a:lnSpc>
              <a:buFont typeface="Wingdings" pitchFamily="2" charset="2"/>
              <a:buNone/>
              <a:defRPr/>
            </a:pPr>
            <a:r>
              <a:rPr lang="ru-RU" sz="2400" dirty="0"/>
              <a:t>Система (2)  имеет ненулевые решения               ,  если</a:t>
            </a:r>
          </a:p>
        </p:txBody>
      </p:sp>
      <p:sp>
        <p:nvSpPr>
          <p:cNvPr id="3079"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3800" smtClean="0"/>
          </a:p>
        </p:txBody>
      </p:sp>
      <p:sp>
        <p:nvSpPr>
          <p:cNvPr id="308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3074" name="Object 7"/>
          <p:cNvGraphicFramePr>
            <a:graphicFrameLocks noChangeAspect="1"/>
          </p:cNvGraphicFramePr>
          <p:nvPr>
            <p:extLst>
              <p:ext uri="{D42A27DB-BD31-4B8C-83A1-F6EECF244321}">
                <p14:modId xmlns:p14="http://schemas.microsoft.com/office/powerpoint/2010/main" val="3660650444"/>
              </p:ext>
            </p:extLst>
          </p:nvPr>
        </p:nvGraphicFramePr>
        <p:xfrm>
          <a:off x="6012160" y="2708920"/>
          <a:ext cx="727075" cy="436563"/>
        </p:xfrm>
        <a:graphic>
          <a:graphicData uri="http://schemas.openxmlformats.org/presentationml/2006/ole">
            <mc:AlternateContent xmlns:mc="http://schemas.openxmlformats.org/markup-compatibility/2006">
              <mc:Choice xmlns:v="urn:schemas-microsoft-com:vml" Requires="v">
                <p:oleObj spid="_x0000_s15410" name="Формула" r:id="rId3" imgW="368140" imgH="215806" progId="Equation.3">
                  <p:embed/>
                </p:oleObj>
              </mc:Choice>
              <mc:Fallback>
                <p:oleObj name="Формула" r:id="rId3" imgW="368140"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708920"/>
                        <a:ext cx="7270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 name="Object 9"/>
          <p:cNvGraphicFramePr>
            <a:graphicFrameLocks noChangeAspect="1"/>
          </p:cNvGraphicFramePr>
          <p:nvPr>
            <p:extLst>
              <p:ext uri="{D42A27DB-BD31-4B8C-83A1-F6EECF244321}">
                <p14:modId xmlns:p14="http://schemas.microsoft.com/office/powerpoint/2010/main" val="1092459905"/>
              </p:ext>
            </p:extLst>
          </p:nvPr>
        </p:nvGraphicFramePr>
        <p:xfrm>
          <a:off x="4716016" y="3212976"/>
          <a:ext cx="1795462" cy="600075"/>
        </p:xfrm>
        <a:graphic>
          <a:graphicData uri="http://schemas.openxmlformats.org/presentationml/2006/ole">
            <mc:AlternateContent xmlns:mc="http://schemas.openxmlformats.org/markup-compatibility/2006">
              <mc:Choice xmlns:v="urn:schemas-microsoft-com:vml" Requires="v">
                <p:oleObj spid="_x0000_s15411" name="Формула" r:id="rId5" imgW="774364" imgH="253890" progId="Equation.3">
                  <p:embed/>
                </p:oleObj>
              </mc:Choice>
              <mc:Fallback>
                <p:oleObj name="Формула" r:id="rId5" imgW="774364"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3212976"/>
                        <a:ext cx="1795462" cy="600075"/>
                      </a:xfrm>
                      <a:prstGeom prst="rect">
                        <a:avLst/>
                      </a:prstGeom>
                      <a:noFill/>
                      <a:ln>
                        <a:noFill/>
                      </a:ln>
                      <a:extLst/>
                    </p:spPr>
                  </p:pic>
                </p:oleObj>
              </mc:Fallback>
            </mc:AlternateContent>
          </a:graphicData>
        </a:graphic>
      </p:graphicFrame>
      <p:graphicFrame>
        <p:nvGraphicFramePr>
          <p:cNvPr id="3076" name="Object 10"/>
          <p:cNvGraphicFramePr>
            <a:graphicFrameLocks noChangeAspect="1"/>
          </p:cNvGraphicFramePr>
          <p:nvPr>
            <p:extLst>
              <p:ext uri="{D42A27DB-BD31-4B8C-83A1-F6EECF244321}">
                <p14:modId xmlns:p14="http://schemas.microsoft.com/office/powerpoint/2010/main" val="2399902130"/>
              </p:ext>
            </p:extLst>
          </p:nvPr>
        </p:nvGraphicFramePr>
        <p:xfrm>
          <a:off x="5796136" y="3861048"/>
          <a:ext cx="727075" cy="436563"/>
        </p:xfrm>
        <a:graphic>
          <a:graphicData uri="http://schemas.openxmlformats.org/presentationml/2006/ole">
            <mc:AlternateContent xmlns:mc="http://schemas.openxmlformats.org/markup-compatibility/2006">
              <mc:Choice xmlns:v="urn:schemas-microsoft-com:vml" Requires="v">
                <p:oleObj spid="_x0000_s15412" name="Формула" r:id="rId7" imgW="368140" imgH="215806" progId="Equation.3">
                  <p:embed/>
                </p:oleObj>
              </mc:Choice>
              <mc:Fallback>
                <p:oleObj name="Формула" r:id="rId7" imgW="368140"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6136" y="3861048"/>
                        <a:ext cx="7270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 name="Object 11"/>
          <p:cNvGraphicFramePr>
            <a:graphicFrameLocks noChangeAspect="1"/>
          </p:cNvGraphicFramePr>
          <p:nvPr>
            <p:extLst>
              <p:ext uri="{D42A27DB-BD31-4B8C-83A1-F6EECF244321}">
                <p14:modId xmlns:p14="http://schemas.microsoft.com/office/powerpoint/2010/main" val="3613064106"/>
              </p:ext>
            </p:extLst>
          </p:nvPr>
        </p:nvGraphicFramePr>
        <p:xfrm>
          <a:off x="2916238" y="4581525"/>
          <a:ext cx="2914650" cy="600075"/>
        </p:xfrm>
        <a:graphic>
          <a:graphicData uri="http://schemas.openxmlformats.org/presentationml/2006/ole">
            <mc:AlternateContent xmlns:mc="http://schemas.openxmlformats.org/markup-compatibility/2006">
              <mc:Choice xmlns:v="urn:schemas-microsoft-com:vml" Requires="v">
                <p:oleObj spid="_x0000_s15413" name="Формула" r:id="rId9" imgW="1256755" imgH="253890" progId="Equation.3">
                  <p:embed/>
                </p:oleObj>
              </mc:Choice>
              <mc:Fallback>
                <p:oleObj name="Формула" r:id="rId9" imgW="1256755" imgH="25389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4581525"/>
                        <a:ext cx="2914650" cy="60007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224499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3800" smtClean="0"/>
          </a:p>
        </p:txBody>
      </p:sp>
      <p:sp>
        <p:nvSpPr>
          <p:cNvPr id="410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7172" name="Object 6"/>
          <p:cNvGraphicFramePr>
            <a:graphicFrameLocks noChangeAspect="1"/>
          </p:cNvGraphicFramePr>
          <p:nvPr>
            <p:extLst>
              <p:ext uri="{D42A27DB-BD31-4B8C-83A1-F6EECF244321}">
                <p14:modId xmlns:p14="http://schemas.microsoft.com/office/powerpoint/2010/main" val="2110910159"/>
              </p:ext>
            </p:extLst>
          </p:nvPr>
        </p:nvGraphicFramePr>
        <p:xfrm>
          <a:off x="2555875" y="4437063"/>
          <a:ext cx="4329113" cy="1651000"/>
        </p:xfrm>
        <a:graphic>
          <a:graphicData uri="http://schemas.openxmlformats.org/presentationml/2006/ole">
            <mc:AlternateContent xmlns:mc="http://schemas.openxmlformats.org/markup-compatibility/2006">
              <mc:Choice xmlns:v="urn:schemas-microsoft-com:vml" Requires="v">
                <p:oleObj spid="_x0000_s16422" name="Формула" r:id="rId3" imgW="2540000" imgH="965200" progId="Equation.3">
                  <p:embed/>
                </p:oleObj>
              </mc:Choice>
              <mc:Fallback>
                <p:oleObj name="Формула" r:id="rId3" imgW="2540000" imgH="965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437063"/>
                        <a:ext cx="4329113" cy="1651000"/>
                      </a:xfrm>
                      <a:prstGeom prst="rect">
                        <a:avLst/>
                      </a:prstGeom>
                      <a:noFill/>
                      <a:ln>
                        <a:noFill/>
                      </a:ln>
                      <a:extLst/>
                    </p:spPr>
                  </p:pic>
                </p:oleObj>
              </mc:Fallback>
            </mc:AlternateContent>
          </a:graphicData>
        </a:graphic>
      </p:graphicFrame>
      <p:sp>
        <p:nvSpPr>
          <p:cNvPr id="10" name="TextBox 9">
            <a:extLst>
              <a:ext uri="{FF2B5EF4-FFF2-40B4-BE49-F238E27FC236}"/>
            </a:extLst>
          </p:cNvPr>
          <p:cNvSpPr txBox="1"/>
          <p:nvPr/>
        </p:nvSpPr>
        <p:spPr>
          <a:xfrm>
            <a:off x="447675" y="1557338"/>
            <a:ext cx="8156575" cy="3138487"/>
          </a:xfrm>
          <a:prstGeom prst="rect">
            <a:avLst/>
          </a:prstGeom>
          <a:noFill/>
        </p:spPr>
        <p:txBody>
          <a:bodyPr>
            <a:spAutoFit/>
          </a:bodyPr>
          <a:lstStyle/>
          <a:p>
            <a:pPr eaLnBrk="1" hangingPunct="1">
              <a:lnSpc>
                <a:spcPct val="150000"/>
              </a:lnSpc>
              <a:defRPr/>
            </a:pPr>
            <a:r>
              <a:rPr lang="ru-RU" sz="2400" dirty="0">
                <a:latin typeface="+mn-lt"/>
              </a:rPr>
              <a:t>Уравнение (3) называется </a:t>
            </a:r>
            <a:r>
              <a:rPr lang="ru-RU" sz="2400" b="1" i="1" dirty="0">
                <a:latin typeface="+mn-lt"/>
              </a:rPr>
              <a:t>характеристическим </a:t>
            </a:r>
          </a:p>
          <a:p>
            <a:pPr eaLnBrk="1" hangingPunct="1">
              <a:lnSpc>
                <a:spcPct val="150000"/>
              </a:lnSpc>
              <a:defRPr/>
            </a:pPr>
            <a:r>
              <a:rPr lang="ru-RU" sz="2400" b="1" i="1" dirty="0">
                <a:latin typeface="+mn-lt"/>
              </a:rPr>
              <a:t> уравнением матрицы      .</a:t>
            </a:r>
          </a:p>
          <a:p>
            <a:pPr eaLnBrk="1" hangingPunct="1">
              <a:lnSpc>
                <a:spcPct val="150000"/>
              </a:lnSpc>
              <a:defRPr/>
            </a:pPr>
            <a:r>
              <a:rPr lang="ru-RU" sz="2400" dirty="0">
                <a:latin typeface="+mn-lt"/>
              </a:rPr>
              <a:t>Решения уравнения (3) называются </a:t>
            </a:r>
            <a:r>
              <a:rPr lang="ru-RU" sz="2400" i="1" dirty="0">
                <a:latin typeface="+mn-lt"/>
              </a:rPr>
              <a:t>собственными значениями </a:t>
            </a:r>
            <a:r>
              <a:rPr lang="ru-RU" sz="2400" dirty="0">
                <a:latin typeface="+mn-lt"/>
              </a:rPr>
              <a:t>матрицы       . </a:t>
            </a:r>
          </a:p>
          <a:p>
            <a:pPr eaLnBrk="1" hangingPunct="1">
              <a:lnSpc>
                <a:spcPct val="150000"/>
              </a:lnSpc>
              <a:defRPr/>
            </a:pPr>
            <a:r>
              <a:rPr lang="ru-RU" sz="2400" dirty="0">
                <a:latin typeface="+mn-lt"/>
              </a:rPr>
              <a:t>Уравнение (3) можно представить в сл. виде </a:t>
            </a:r>
          </a:p>
          <a:p>
            <a:pPr eaLnBrk="1" hangingPunct="1">
              <a:defRPr/>
            </a:pPr>
            <a:endParaRPr lang="ru-RU" dirty="0"/>
          </a:p>
        </p:txBody>
      </p:sp>
      <p:graphicFrame>
        <p:nvGraphicFramePr>
          <p:cNvPr id="4099" name="Объект 18"/>
          <p:cNvGraphicFramePr>
            <a:graphicFrameLocks noChangeAspect="1"/>
          </p:cNvGraphicFramePr>
          <p:nvPr>
            <p:extLst>
              <p:ext uri="{D42A27DB-BD31-4B8C-83A1-F6EECF244321}">
                <p14:modId xmlns:p14="http://schemas.microsoft.com/office/powerpoint/2010/main" val="2590599954"/>
              </p:ext>
            </p:extLst>
          </p:nvPr>
        </p:nvGraphicFramePr>
        <p:xfrm>
          <a:off x="3707904" y="2204864"/>
          <a:ext cx="371475" cy="422275"/>
        </p:xfrm>
        <a:graphic>
          <a:graphicData uri="http://schemas.openxmlformats.org/presentationml/2006/ole">
            <mc:AlternateContent xmlns:mc="http://schemas.openxmlformats.org/markup-compatibility/2006">
              <mc:Choice xmlns:v="urn:schemas-microsoft-com:vml" Requires="v">
                <p:oleObj spid="_x0000_s16423" name="Формула" r:id="rId5" imgW="152268" imgH="164957" progId="Equation.3">
                  <p:embed/>
                </p:oleObj>
              </mc:Choice>
              <mc:Fallback>
                <p:oleObj name="Формула" r:id="rId5"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2204864"/>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0" name="Object 9"/>
          <p:cNvGraphicFramePr>
            <a:graphicFrameLocks noChangeAspect="1"/>
          </p:cNvGraphicFramePr>
          <p:nvPr>
            <p:extLst>
              <p:ext uri="{D42A27DB-BD31-4B8C-83A1-F6EECF244321}">
                <p14:modId xmlns:p14="http://schemas.microsoft.com/office/powerpoint/2010/main" val="2073334582"/>
              </p:ext>
            </p:extLst>
          </p:nvPr>
        </p:nvGraphicFramePr>
        <p:xfrm>
          <a:off x="3419872" y="3284984"/>
          <a:ext cx="338137" cy="384175"/>
        </p:xfrm>
        <a:graphic>
          <a:graphicData uri="http://schemas.openxmlformats.org/presentationml/2006/ole">
            <mc:AlternateContent xmlns:mc="http://schemas.openxmlformats.org/markup-compatibility/2006">
              <mc:Choice xmlns:v="urn:schemas-microsoft-com:vml" Requires="v">
                <p:oleObj spid="_x0000_s16424" name="Формула" r:id="rId7" imgW="152268" imgH="164957" progId="Equation.3">
                  <p:embed/>
                </p:oleObj>
              </mc:Choice>
              <mc:Fallback>
                <p:oleObj name="Формула" r:id="rId7"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3284984"/>
                        <a:ext cx="3381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34412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Текст 1">
            <a:extLst>
              <a:ext uri="{FF2B5EF4-FFF2-40B4-BE49-F238E27FC236}"/>
            </a:extLst>
          </p:cNvPr>
          <p:cNvSpPr>
            <a:spLocks noGrp="1"/>
          </p:cNvSpPr>
          <p:nvPr>
            <p:ph type="body" sz="half" idx="1"/>
          </p:nvPr>
        </p:nvSpPr>
        <p:spPr>
          <a:xfrm>
            <a:off x="323850" y="1412875"/>
            <a:ext cx="8280400" cy="4895850"/>
          </a:xfrm>
        </p:spPr>
        <p:txBody>
          <a:bodyPr>
            <a:normAutofit fontScale="92500" lnSpcReduction="20000"/>
          </a:bodyPr>
          <a:lstStyle/>
          <a:p>
            <a:pPr marL="0" indent="0" algn="just">
              <a:lnSpc>
                <a:spcPct val="150000"/>
              </a:lnSpc>
              <a:buFont typeface="Wingdings" pitchFamily="2" charset="2"/>
              <a:buNone/>
              <a:defRPr/>
            </a:pPr>
            <a:r>
              <a:rPr lang="ru-RU" sz="2400" kern="1200" dirty="0"/>
              <a:t>Вычислив определитель,   разложив его по элементам первой строки, и сгруппировав подобные члены,  получим алгебраическое уравнение степени  </a:t>
            </a:r>
          </a:p>
          <a:p>
            <a:pPr marL="0" indent="0" algn="just">
              <a:lnSpc>
                <a:spcPct val="150000"/>
              </a:lnSpc>
              <a:buFont typeface="Wingdings" pitchFamily="2" charset="2"/>
              <a:buNone/>
              <a:defRPr/>
            </a:pPr>
            <a:endParaRPr lang="ru-RU" sz="2400" kern="1200" dirty="0"/>
          </a:p>
          <a:p>
            <a:pPr marL="0" indent="0" algn="just">
              <a:lnSpc>
                <a:spcPct val="150000"/>
              </a:lnSpc>
              <a:buFont typeface="Wingdings" pitchFamily="2" charset="2"/>
              <a:buNone/>
              <a:defRPr/>
            </a:pPr>
            <a:r>
              <a:rPr lang="ru-RU" sz="2400" kern="1200" dirty="0"/>
              <a:t>относительно     , а               </a:t>
            </a:r>
            <a:r>
              <a:rPr lang="ru-RU" sz="2400" kern="1200" dirty="0" smtClean="0"/>
              <a:t>      где </a:t>
            </a:r>
            <a:r>
              <a:rPr lang="ru-RU" sz="2400" kern="1200" dirty="0"/>
              <a:t>постоянные действительные  числа</a:t>
            </a:r>
          </a:p>
          <a:p>
            <a:pPr marL="0" indent="0">
              <a:lnSpc>
                <a:spcPct val="150000"/>
              </a:lnSpc>
              <a:buFont typeface="Wingdings" pitchFamily="2" charset="2"/>
              <a:buNone/>
              <a:defRPr/>
            </a:pPr>
            <a:r>
              <a:rPr lang="ru-RU" sz="2400" kern="1200" dirty="0"/>
              <a:t>Многочлен       ой степени  относительно        называется </a:t>
            </a:r>
          </a:p>
          <a:p>
            <a:pPr marL="0" indent="0">
              <a:lnSpc>
                <a:spcPct val="150000"/>
              </a:lnSpc>
              <a:buFont typeface="Wingdings" pitchFamily="2" charset="2"/>
              <a:buNone/>
              <a:defRPr/>
            </a:pPr>
            <a:r>
              <a:rPr lang="ru-RU" sz="2400" i="1" kern="1200" dirty="0"/>
              <a:t>    характеристическим многочленом </a:t>
            </a:r>
            <a:r>
              <a:rPr lang="ru-RU" sz="2400" kern="1200" dirty="0"/>
              <a:t>матрицы          </a:t>
            </a:r>
          </a:p>
          <a:p>
            <a:pPr marL="0" indent="0" algn="just">
              <a:lnSpc>
                <a:spcPct val="150000"/>
              </a:lnSpc>
              <a:buFont typeface="Wingdings" pitchFamily="2" charset="2"/>
              <a:buNone/>
              <a:defRPr/>
            </a:pPr>
            <a:endParaRPr lang="ru-RU" sz="2400" kern="1200" dirty="0"/>
          </a:p>
          <a:p>
            <a:pPr marL="0" indent="0" algn="just">
              <a:lnSpc>
                <a:spcPct val="150000"/>
              </a:lnSpc>
              <a:buFont typeface="Wingdings" pitchFamily="2" charset="2"/>
              <a:buNone/>
              <a:defRPr/>
            </a:pPr>
            <a:r>
              <a:rPr lang="ru-RU" sz="2400" kern="1200" dirty="0"/>
              <a:t>  </a:t>
            </a:r>
          </a:p>
          <a:p>
            <a:pPr marL="0" indent="0">
              <a:lnSpc>
                <a:spcPct val="150000"/>
              </a:lnSpc>
              <a:buFont typeface="Wingdings" pitchFamily="2" charset="2"/>
              <a:buNone/>
              <a:defRPr/>
            </a:pPr>
            <a:endParaRPr lang="ru-RU" sz="2400" kern="1200" dirty="0"/>
          </a:p>
          <a:p>
            <a:pPr marL="0" indent="0">
              <a:buFont typeface="Wingdings" pitchFamily="2" charset="2"/>
              <a:buNone/>
              <a:defRPr/>
            </a:pPr>
            <a:endParaRPr lang="ru-RU" dirty="0"/>
          </a:p>
        </p:txBody>
      </p:sp>
      <p:sp>
        <p:nvSpPr>
          <p:cNvPr id="5131"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3800" smtClean="0"/>
          </a:p>
        </p:txBody>
      </p:sp>
      <p:sp>
        <p:nvSpPr>
          <p:cNvPr id="513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197" name="Object 6"/>
          <p:cNvGraphicFramePr>
            <a:graphicFrameLocks noChangeAspect="1"/>
          </p:cNvGraphicFramePr>
          <p:nvPr>
            <p:extLst>
              <p:ext uri="{D42A27DB-BD31-4B8C-83A1-F6EECF244321}">
                <p14:modId xmlns:p14="http://schemas.microsoft.com/office/powerpoint/2010/main" val="2015932481"/>
              </p:ext>
            </p:extLst>
          </p:nvPr>
        </p:nvGraphicFramePr>
        <p:xfrm>
          <a:off x="1607344" y="2780928"/>
          <a:ext cx="5929312" cy="596900"/>
        </p:xfrm>
        <a:graphic>
          <a:graphicData uri="http://schemas.openxmlformats.org/presentationml/2006/ole">
            <mc:AlternateContent xmlns:mc="http://schemas.openxmlformats.org/markup-compatibility/2006">
              <mc:Choice xmlns:v="urn:schemas-microsoft-com:vml" Requires="v">
                <p:oleObj spid="_x0000_s17506" name="Формула" r:id="rId3" imgW="2413000" imgH="241300" progId="Equation.3">
                  <p:embed/>
                </p:oleObj>
              </mc:Choice>
              <mc:Fallback>
                <p:oleObj name="Формула" r:id="rId3" imgW="2413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344" y="2780928"/>
                        <a:ext cx="5929312" cy="596900"/>
                      </a:xfrm>
                      <a:prstGeom prst="rect">
                        <a:avLst/>
                      </a:prstGeom>
                      <a:noFill/>
                      <a:ln>
                        <a:noFill/>
                      </a:ln>
                      <a:extLst/>
                    </p:spPr>
                  </p:pic>
                </p:oleObj>
              </mc:Fallback>
            </mc:AlternateContent>
          </a:graphicData>
        </a:graphic>
      </p:graphicFrame>
      <p:graphicFrame>
        <p:nvGraphicFramePr>
          <p:cNvPr id="5123" name="Объект 7"/>
          <p:cNvGraphicFramePr>
            <a:graphicFrameLocks noChangeAspect="1"/>
          </p:cNvGraphicFramePr>
          <p:nvPr>
            <p:extLst>
              <p:ext uri="{D42A27DB-BD31-4B8C-83A1-F6EECF244321}">
                <p14:modId xmlns:p14="http://schemas.microsoft.com/office/powerpoint/2010/main" val="400639898"/>
              </p:ext>
            </p:extLst>
          </p:nvPr>
        </p:nvGraphicFramePr>
        <p:xfrm>
          <a:off x="2771800" y="2420888"/>
          <a:ext cx="280987" cy="323850"/>
        </p:xfrm>
        <a:graphic>
          <a:graphicData uri="http://schemas.openxmlformats.org/presentationml/2006/ole">
            <mc:AlternateContent xmlns:mc="http://schemas.openxmlformats.org/markup-compatibility/2006">
              <mc:Choice xmlns:v="urn:schemas-microsoft-com:vml" Requires="v">
                <p:oleObj spid="_x0000_s17507" name="Формула" r:id="rId5" imgW="126835" imgH="139518" progId="Equation.3">
                  <p:embed/>
                </p:oleObj>
              </mc:Choice>
              <mc:Fallback>
                <p:oleObj name="Формула" r:id="rId5" imgW="126835" imgH="1395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2420888"/>
                        <a:ext cx="2809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9" name="Объект 16"/>
          <p:cNvGraphicFramePr>
            <a:graphicFrameLocks noChangeAspect="1"/>
          </p:cNvGraphicFramePr>
          <p:nvPr>
            <p:extLst>
              <p:ext uri="{D42A27DB-BD31-4B8C-83A1-F6EECF244321}">
                <p14:modId xmlns:p14="http://schemas.microsoft.com/office/powerpoint/2010/main" val="2350105798"/>
              </p:ext>
            </p:extLst>
          </p:nvPr>
        </p:nvGraphicFramePr>
        <p:xfrm>
          <a:off x="2123728" y="3356992"/>
          <a:ext cx="309563" cy="412750"/>
        </p:xfrm>
        <a:graphic>
          <a:graphicData uri="http://schemas.openxmlformats.org/presentationml/2006/ole">
            <mc:AlternateContent xmlns:mc="http://schemas.openxmlformats.org/markup-compatibility/2006">
              <mc:Choice xmlns:v="urn:schemas-microsoft-com:vml" Requires="v">
                <p:oleObj spid="_x0000_s17508" name="Формула" r:id="rId7" imgW="139579" imgH="177646" progId="Equation.3">
                  <p:embed/>
                </p:oleObj>
              </mc:Choice>
              <mc:Fallback>
                <p:oleObj name="Формула" r:id="rId7" imgW="139579"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3356992"/>
                        <a:ext cx="3095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201" name="Object 10"/>
          <p:cNvGraphicFramePr>
            <a:graphicFrameLocks noChangeAspect="1"/>
          </p:cNvGraphicFramePr>
          <p:nvPr>
            <p:extLst>
              <p:ext uri="{D42A27DB-BD31-4B8C-83A1-F6EECF244321}">
                <p14:modId xmlns:p14="http://schemas.microsoft.com/office/powerpoint/2010/main" val="358170235"/>
              </p:ext>
            </p:extLst>
          </p:nvPr>
        </p:nvGraphicFramePr>
        <p:xfrm>
          <a:off x="2853135" y="3356992"/>
          <a:ext cx="1684337" cy="434975"/>
        </p:xfrm>
        <a:graphic>
          <a:graphicData uri="http://schemas.openxmlformats.org/presentationml/2006/ole">
            <mc:AlternateContent xmlns:mc="http://schemas.openxmlformats.org/markup-compatibility/2006">
              <mc:Choice xmlns:v="urn:schemas-microsoft-com:vml" Requires="v">
                <p:oleObj spid="_x0000_s17509" name="Формула" r:id="rId9" imgW="876300" imgH="228600" progId="Equation.3">
                  <p:embed/>
                </p:oleObj>
              </mc:Choice>
              <mc:Fallback>
                <p:oleObj name="Формула" r:id="rId9" imgW="8763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3135" y="3356992"/>
                        <a:ext cx="16843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4"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203" name="Object 12"/>
          <p:cNvGraphicFramePr>
            <a:graphicFrameLocks noChangeAspect="1"/>
          </p:cNvGraphicFramePr>
          <p:nvPr>
            <p:extLst>
              <p:ext uri="{D42A27DB-BD31-4B8C-83A1-F6EECF244321}">
                <p14:modId xmlns:p14="http://schemas.microsoft.com/office/powerpoint/2010/main" val="2437093202"/>
              </p:ext>
            </p:extLst>
          </p:nvPr>
        </p:nvGraphicFramePr>
        <p:xfrm>
          <a:off x="2747267" y="5373216"/>
          <a:ext cx="1820862" cy="517525"/>
        </p:xfrm>
        <a:graphic>
          <a:graphicData uri="http://schemas.openxmlformats.org/presentationml/2006/ole">
            <mc:AlternateContent xmlns:mc="http://schemas.openxmlformats.org/markup-compatibility/2006">
              <mc:Choice xmlns:v="urn:schemas-microsoft-com:vml" Requires="v">
                <p:oleObj spid="_x0000_s17510" name="Формула" r:id="rId11" imgW="939392" imgH="266584" progId="Equation.3">
                  <p:embed/>
                </p:oleObj>
              </mc:Choice>
              <mc:Fallback>
                <p:oleObj name="Формула" r:id="rId11" imgW="939392" imgH="26658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7267" y="5373216"/>
                        <a:ext cx="1820862" cy="517525"/>
                      </a:xfrm>
                      <a:prstGeom prst="rect">
                        <a:avLst/>
                      </a:prstGeom>
                      <a:noFill/>
                      <a:ln>
                        <a:noFill/>
                      </a:ln>
                      <a:extLst/>
                    </p:spPr>
                  </p:pic>
                </p:oleObj>
              </mc:Fallback>
            </mc:AlternateContent>
          </a:graphicData>
        </a:graphic>
      </p:graphicFrame>
      <p:graphicFrame>
        <p:nvGraphicFramePr>
          <p:cNvPr id="8204" name="Object 12"/>
          <p:cNvGraphicFramePr>
            <a:graphicFrameLocks noChangeAspect="1"/>
          </p:cNvGraphicFramePr>
          <p:nvPr>
            <p:extLst>
              <p:ext uri="{D42A27DB-BD31-4B8C-83A1-F6EECF244321}">
                <p14:modId xmlns:p14="http://schemas.microsoft.com/office/powerpoint/2010/main" val="1623422030"/>
              </p:ext>
            </p:extLst>
          </p:nvPr>
        </p:nvGraphicFramePr>
        <p:xfrm>
          <a:off x="1835696" y="4365104"/>
          <a:ext cx="533400" cy="323850"/>
        </p:xfrm>
        <a:graphic>
          <a:graphicData uri="http://schemas.openxmlformats.org/presentationml/2006/ole">
            <mc:AlternateContent xmlns:mc="http://schemas.openxmlformats.org/markup-compatibility/2006">
              <mc:Choice xmlns:v="urn:schemas-microsoft-com:vml" Requires="v">
                <p:oleObj spid="_x0000_s17511" name="Equation" r:id="rId13" imgW="241195" imgH="139639" progId="Equation.DSMT4">
                  <p:embed/>
                </p:oleObj>
              </mc:Choice>
              <mc:Fallback>
                <p:oleObj name="Equation" r:id="rId13" imgW="241195" imgH="13963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696" y="4365104"/>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5" name="Object 13"/>
          <p:cNvGraphicFramePr>
            <a:graphicFrameLocks noChangeAspect="1"/>
          </p:cNvGraphicFramePr>
          <p:nvPr>
            <p:extLst>
              <p:ext uri="{D42A27DB-BD31-4B8C-83A1-F6EECF244321}">
                <p14:modId xmlns:p14="http://schemas.microsoft.com/office/powerpoint/2010/main" val="2744803602"/>
              </p:ext>
            </p:extLst>
          </p:nvPr>
        </p:nvGraphicFramePr>
        <p:xfrm>
          <a:off x="5364088" y="4293096"/>
          <a:ext cx="309562" cy="412750"/>
        </p:xfrm>
        <a:graphic>
          <a:graphicData uri="http://schemas.openxmlformats.org/presentationml/2006/ole">
            <mc:AlternateContent xmlns:mc="http://schemas.openxmlformats.org/markup-compatibility/2006">
              <mc:Choice xmlns:v="urn:schemas-microsoft-com:vml" Requires="v">
                <p:oleObj spid="_x0000_s17512" name="Формула" r:id="rId15" imgW="139579" imgH="177646" progId="Equation.3">
                  <p:embed/>
                </p:oleObj>
              </mc:Choice>
              <mc:Fallback>
                <p:oleObj name="Формула" r:id="rId15" imgW="139579"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4293096"/>
                        <a:ext cx="30956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6" name="Объект 18"/>
          <p:cNvGraphicFramePr>
            <a:graphicFrameLocks noChangeAspect="1"/>
          </p:cNvGraphicFramePr>
          <p:nvPr>
            <p:extLst>
              <p:ext uri="{D42A27DB-BD31-4B8C-83A1-F6EECF244321}">
                <p14:modId xmlns:p14="http://schemas.microsoft.com/office/powerpoint/2010/main" val="3387367288"/>
              </p:ext>
            </p:extLst>
          </p:nvPr>
        </p:nvGraphicFramePr>
        <p:xfrm>
          <a:off x="6156176" y="4797152"/>
          <a:ext cx="433387" cy="454025"/>
        </p:xfrm>
        <a:graphic>
          <a:graphicData uri="http://schemas.openxmlformats.org/presentationml/2006/ole">
            <mc:AlternateContent xmlns:mc="http://schemas.openxmlformats.org/markup-compatibility/2006">
              <mc:Choice xmlns:v="urn:schemas-microsoft-com:vml" Requires="v">
                <p:oleObj spid="_x0000_s17513" name="Equation" r:id="rId16" imgW="177492" imgH="177492" progId="Equation.DSMT4">
                  <p:embed/>
                </p:oleObj>
              </mc:Choice>
              <mc:Fallback>
                <p:oleObj name="Equation" r:id="rId16" imgW="177492" imgH="177492"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56176" y="4797152"/>
                        <a:ext cx="43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08551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additive="base">
                                        <p:cTn id="7" dur="500" fill="hold"/>
                                        <p:tgtEl>
                                          <p:spTgt spid="8197"/>
                                        </p:tgtEl>
                                        <p:attrNameLst>
                                          <p:attrName>ppt_x</p:attrName>
                                        </p:attrNameLst>
                                      </p:cBhvr>
                                      <p:tavLst>
                                        <p:tav tm="0">
                                          <p:val>
                                            <p:strVal val="#ppt_x"/>
                                          </p:val>
                                        </p:tav>
                                        <p:tav tm="100000">
                                          <p:val>
                                            <p:strVal val="#ppt_x"/>
                                          </p:val>
                                        </p:tav>
                                      </p:tavLst>
                                    </p:anim>
                                    <p:anim calcmode="lin" valueType="num">
                                      <p:cBhvr additive="base">
                                        <p:cTn id="8"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additive="base">
                                        <p:cTn id="13"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9"/>
                                        </p:tgtEl>
                                        <p:attrNameLst>
                                          <p:attrName>style.visibility</p:attrName>
                                        </p:attrNameLst>
                                      </p:cBhvr>
                                      <p:to>
                                        <p:strVal val="visible"/>
                                      </p:to>
                                    </p:set>
                                    <p:anim calcmode="lin" valueType="num">
                                      <p:cBhvr additive="base">
                                        <p:cTn id="19" dur="500" fill="hold"/>
                                        <p:tgtEl>
                                          <p:spTgt spid="8199"/>
                                        </p:tgtEl>
                                        <p:attrNameLst>
                                          <p:attrName>ppt_x</p:attrName>
                                        </p:attrNameLst>
                                      </p:cBhvr>
                                      <p:tavLst>
                                        <p:tav tm="0">
                                          <p:val>
                                            <p:strVal val="#ppt_x"/>
                                          </p:val>
                                        </p:tav>
                                        <p:tav tm="100000">
                                          <p:val>
                                            <p:strVal val="#ppt_x"/>
                                          </p:val>
                                        </p:tav>
                                      </p:tavLst>
                                    </p:anim>
                                    <p:anim calcmode="lin" valueType="num">
                                      <p:cBhvr additive="base">
                                        <p:cTn id="20"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201"/>
                                        </p:tgtEl>
                                        <p:attrNameLst>
                                          <p:attrName>style.visibility</p:attrName>
                                        </p:attrNameLst>
                                      </p:cBhvr>
                                      <p:to>
                                        <p:strVal val="visible"/>
                                      </p:to>
                                    </p:set>
                                    <p:anim calcmode="lin" valueType="num">
                                      <p:cBhvr additive="base">
                                        <p:cTn id="25" dur="500" fill="hold"/>
                                        <p:tgtEl>
                                          <p:spTgt spid="8201"/>
                                        </p:tgtEl>
                                        <p:attrNameLst>
                                          <p:attrName>ppt_x</p:attrName>
                                        </p:attrNameLst>
                                      </p:cBhvr>
                                      <p:tavLst>
                                        <p:tav tm="0">
                                          <p:val>
                                            <p:strVal val="#ppt_x"/>
                                          </p:val>
                                        </p:tav>
                                        <p:tav tm="100000">
                                          <p:val>
                                            <p:strVal val="#ppt_x"/>
                                          </p:val>
                                        </p:tav>
                                      </p:tavLst>
                                    </p:anim>
                                    <p:anim calcmode="lin" valueType="num">
                                      <p:cBhvr additive="base">
                                        <p:cTn id="26"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203"/>
                                        </p:tgtEl>
                                        <p:attrNameLst>
                                          <p:attrName>style.visibility</p:attrName>
                                        </p:attrNameLst>
                                      </p:cBhvr>
                                      <p:to>
                                        <p:strVal val="visible"/>
                                      </p:to>
                                    </p:set>
                                    <p:anim calcmode="lin" valueType="num">
                                      <p:cBhvr additive="base">
                                        <p:cTn id="31" dur="500" fill="hold"/>
                                        <p:tgtEl>
                                          <p:spTgt spid="8203"/>
                                        </p:tgtEl>
                                        <p:attrNameLst>
                                          <p:attrName>ppt_x</p:attrName>
                                        </p:attrNameLst>
                                      </p:cBhvr>
                                      <p:tavLst>
                                        <p:tav tm="0">
                                          <p:val>
                                            <p:strVal val="#ppt_x"/>
                                          </p:val>
                                        </p:tav>
                                        <p:tav tm="100000">
                                          <p:val>
                                            <p:strVal val="#ppt_x"/>
                                          </p:val>
                                        </p:tav>
                                      </p:tavLst>
                                    </p:anim>
                                    <p:anim calcmode="lin" valueType="num">
                                      <p:cBhvr additive="base">
                                        <p:cTn id="32" dur="500" fill="hold"/>
                                        <p:tgtEl>
                                          <p:spTgt spid="820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3" end="3"/>
                                            </p:txEl>
                                          </p:spTgt>
                                        </p:tgtEl>
                                        <p:attrNameLst>
                                          <p:attrName>style.visibility</p:attrName>
                                        </p:attrNameLst>
                                      </p:cBhvr>
                                      <p:to>
                                        <p:strVal val="visible"/>
                                      </p:to>
                                    </p:set>
                                    <p:anim calcmode="lin" valueType="num">
                                      <p:cBhvr additive="base">
                                        <p:cTn id="37"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195">
                                            <p:txEl>
                                              <p:pRg st="4" end="4"/>
                                            </p:txEl>
                                          </p:spTgt>
                                        </p:tgtEl>
                                        <p:attrNameLst>
                                          <p:attrName>style.visibility</p:attrName>
                                        </p:attrNameLst>
                                      </p:cBhvr>
                                      <p:to>
                                        <p:strVal val="visible"/>
                                      </p:to>
                                    </p:set>
                                    <p:anim calcmode="lin" valueType="num">
                                      <p:cBhvr additive="base">
                                        <p:cTn id="4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8204"/>
                                        </p:tgtEl>
                                        <p:attrNameLst>
                                          <p:attrName>style.visibility</p:attrName>
                                        </p:attrNameLst>
                                      </p:cBhvr>
                                      <p:to>
                                        <p:strVal val="visible"/>
                                      </p:to>
                                    </p:set>
                                    <p:anim calcmode="lin" valueType="num">
                                      <p:cBhvr additive="base">
                                        <p:cTn id="47" dur="500" fill="hold"/>
                                        <p:tgtEl>
                                          <p:spTgt spid="8204"/>
                                        </p:tgtEl>
                                        <p:attrNameLst>
                                          <p:attrName>ppt_x</p:attrName>
                                        </p:attrNameLst>
                                      </p:cBhvr>
                                      <p:tavLst>
                                        <p:tav tm="0">
                                          <p:val>
                                            <p:strVal val="#ppt_x"/>
                                          </p:val>
                                        </p:tav>
                                        <p:tav tm="100000">
                                          <p:val>
                                            <p:strVal val="#ppt_x"/>
                                          </p:val>
                                        </p:tav>
                                      </p:tavLst>
                                    </p:anim>
                                    <p:anim calcmode="lin" valueType="num">
                                      <p:cBhvr additive="base">
                                        <p:cTn id="48" dur="500" fill="hold"/>
                                        <p:tgtEl>
                                          <p:spTgt spid="8204"/>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8205"/>
                                        </p:tgtEl>
                                        <p:attrNameLst>
                                          <p:attrName>style.visibility</p:attrName>
                                        </p:attrNameLst>
                                      </p:cBhvr>
                                      <p:to>
                                        <p:strVal val="visible"/>
                                      </p:to>
                                    </p:set>
                                    <p:anim calcmode="lin" valueType="num">
                                      <p:cBhvr additive="base">
                                        <p:cTn id="53" dur="500" fill="hold"/>
                                        <p:tgtEl>
                                          <p:spTgt spid="8205"/>
                                        </p:tgtEl>
                                        <p:attrNameLst>
                                          <p:attrName>ppt_x</p:attrName>
                                        </p:attrNameLst>
                                      </p:cBhvr>
                                      <p:tavLst>
                                        <p:tav tm="0">
                                          <p:val>
                                            <p:strVal val="#ppt_x"/>
                                          </p:val>
                                        </p:tav>
                                        <p:tav tm="100000">
                                          <p:val>
                                            <p:strVal val="#ppt_x"/>
                                          </p:val>
                                        </p:tav>
                                      </p:tavLst>
                                    </p:anim>
                                    <p:anim calcmode="lin" valueType="num">
                                      <p:cBhvr additive="base">
                                        <p:cTn id="54" dur="500" fill="hold"/>
                                        <p:tgtEl>
                                          <p:spTgt spid="8205"/>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8206"/>
                                        </p:tgtEl>
                                        <p:attrNameLst>
                                          <p:attrName>style.visibility</p:attrName>
                                        </p:attrNameLst>
                                      </p:cBhvr>
                                      <p:to>
                                        <p:strVal val="visible"/>
                                      </p:to>
                                    </p:set>
                                    <p:anim calcmode="lin" valueType="num">
                                      <p:cBhvr additive="base">
                                        <p:cTn id="59" dur="500" fill="hold"/>
                                        <p:tgtEl>
                                          <p:spTgt spid="8206"/>
                                        </p:tgtEl>
                                        <p:attrNameLst>
                                          <p:attrName>ppt_x</p:attrName>
                                        </p:attrNameLst>
                                      </p:cBhvr>
                                      <p:tavLst>
                                        <p:tav tm="0">
                                          <p:val>
                                            <p:strVal val="#ppt_x"/>
                                          </p:val>
                                        </p:tav>
                                        <p:tav tm="100000">
                                          <p:val>
                                            <p:strVal val="#ppt_x"/>
                                          </p:val>
                                        </p:tav>
                                      </p:tavLst>
                                    </p:anim>
                                    <p:anim calcmode="lin" valueType="num">
                                      <p:cBhvr additive="base">
                                        <p:cTn id="60" dur="500" fill="hold"/>
                                        <p:tgtEl>
                                          <p:spTgt spid="8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2800" b="1" smtClean="0">
              <a:solidFill>
                <a:srgbClr val="FFFF99"/>
              </a:solidFill>
            </a:endParaRPr>
          </a:p>
        </p:txBody>
      </p:sp>
      <p:sp>
        <p:nvSpPr>
          <p:cNvPr id="9219" name="Текст 1">
            <a:extLst>
              <a:ext uri="{FF2B5EF4-FFF2-40B4-BE49-F238E27FC236}"/>
            </a:extLst>
          </p:cNvPr>
          <p:cNvSpPr>
            <a:spLocks noGrp="1"/>
          </p:cNvSpPr>
          <p:nvPr>
            <p:ph type="body" sz="half" idx="1"/>
          </p:nvPr>
        </p:nvSpPr>
        <p:spPr>
          <a:xfrm>
            <a:off x="428625" y="1600200"/>
            <a:ext cx="8286750" cy="4686300"/>
          </a:xfrm>
        </p:spPr>
        <p:txBody>
          <a:bodyPr>
            <a:normAutofit/>
          </a:bodyPr>
          <a:lstStyle/>
          <a:p>
            <a:pPr marL="0" indent="0" algn="just">
              <a:lnSpc>
                <a:spcPct val="150000"/>
              </a:lnSpc>
              <a:buFont typeface="Wingdings" pitchFamily="2" charset="2"/>
              <a:buNone/>
              <a:defRPr/>
            </a:pPr>
            <a:r>
              <a:rPr lang="ru-RU" sz="2400" kern="1200" dirty="0"/>
              <a:t>Согласно основной теореме алгебры характеристическое уравнение всегда имеет ровно </a:t>
            </a:r>
            <a:r>
              <a:rPr lang="en-US" sz="2400" i="1" dirty="0">
                <a:latin typeface="Times New Roman" panose="02020603050405020304" pitchFamily="18" charset="0"/>
                <a:cs typeface="Times New Roman" panose="02020603050405020304" pitchFamily="18" charset="0"/>
              </a:rPr>
              <a:t>n </a:t>
            </a:r>
            <a:r>
              <a:rPr lang="ru-RU" sz="2400" kern="1200" dirty="0" smtClean="0"/>
              <a:t>корней (</a:t>
            </a:r>
            <a:r>
              <a:rPr lang="ru-RU" sz="2400" kern="1200" dirty="0"/>
              <a:t>с учетом их кратности),  которые в общем случае являются комплексными числами. </a:t>
            </a:r>
          </a:p>
          <a:p>
            <a:pPr>
              <a:lnSpc>
                <a:spcPct val="150000"/>
              </a:lnSpc>
              <a:buFont typeface="Wingdings" pitchFamily="2" charset="2"/>
              <a:buNone/>
              <a:defRPr/>
            </a:pPr>
            <a:r>
              <a:rPr lang="ru-RU" sz="2400" b="1" kern="1200" dirty="0"/>
              <a:t>Теорема.  </a:t>
            </a:r>
            <a:r>
              <a:rPr lang="ru-RU" sz="2400" kern="1200" dirty="0"/>
              <a:t>Любая постоянная квадратная матрица </a:t>
            </a:r>
          </a:p>
          <a:p>
            <a:pPr marL="0" indent="0">
              <a:lnSpc>
                <a:spcPct val="150000"/>
              </a:lnSpc>
              <a:buFont typeface="Wingdings" pitchFamily="2" charset="2"/>
              <a:buNone/>
              <a:defRPr/>
            </a:pPr>
            <a:r>
              <a:rPr lang="ru-RU" sz="2400" kern="1200" dirty="0"/>
              <a:t>порядка </a:t>
            </a:r>
            <a:r>
              <a:rPr lang="en-US" sz="2400" i="1" dirty="0" smtClean="0">
                <a:latin typeface="Times New Roman" panose="02020603050405020304" pitchFamily="18" charset="0"/>
                <a:cs typeface="Times New Roman" panose="02020603050405020304" pitchFamily="18" charset="0"/>
              </a:rPr>
              <a:t>n</a:t>
            </a:r>
            <a:r>
              <a:rPr lang="ru-RU" sz="2400" kern="1200" dirty="0" smtClean="0"/>
              <a:t> </a:t>
            </a:r>
            <a:r>
              <a:rPr lang="ru-RU" sz="2400" kern="1200" dirty="0"/>
              <a:t>имеет с учетом кратности </a:t>
            </a:r>
            <a:r>
              <a:rPr lang="ru-RU" sz="2400" kern="1200" dirty="0" smtClean="0"/>
              <a:t>ровно </a:t>
            </a:r>
            <a:r>
              <a:rPr lang="en-US" sz="2400" i="1" dirty="0">
                <a:latin typeface="Times New Roman" panose="02020603050405020304" pitchFamily="18" charset="0"/>
                <a:cs typeface="Times New Roman" panose="02020603050405020304" pitchFamily="18" charset="0"/>
              </a:rPr>
              <a:t>n</a:t>
            </a:r>
            <a:r>
              <a:rPr lang="ru-RU" sz="2400" kern="1200" dirty="0" smtClean="0"/>
              <a:t> собственных </a:t>
            </a:r>
            <a:r>
              <a:rPr lang="ru-RU" sz="2400" kern="1200" dirty="0"/>
              <a:t>значений, совпадающих с корнями </a:t>
            </a:r>
            <a:r>
              <a:rPr lang="ru-RU" sz="2400" kern="1200" dirty="0" smtClean="0"/>
              <a:t> </a:t>
            </a:r>
            <a:r>
              <a:rPr lang="ru-RU" sz="2400" dirty="0" smtClean="0"/>
              <a:t>х</a:t>
            </a:r>
            <a:r>
              <a:rPr lang="ru-RU" sz="2400" kern="1200" dirty="0" smtClean="0"/>
              <a:t>арактеристического </a:t>
            </a:r>
            <a:r>
              <a:rPr lang="ru-RU" sz="2400" kern="1200" dirty="0"/>
              <a:t>уравнения.</a:t>
            </a:r>
          </a:p>
          <a:p>
            <a:pPr>
              <a:defRPr/>
            </a:pPr>
            <a:endParaRPr lang="ru-RU" dirty="0"/>
          </a:p>
          <a:p>
            <a:pPr>
              <a:defRPr/>
            </a:pPr>
            <a:endParaRPr lang="ru-RU" kern="1200" dirty="0"/>
          </a:p>
          <a:p>
            <a:pPr>
              <a:defRPr/>
            </a:pPr>
            <a:endParaRPr lang="ru-RU" dirty="0"/>
          </a:p>
        </p:txBody>
      </p:sp>
    </p:spTree>
    <p:extLst>
      <p:ext uri="{BB962C8B-B14F-4D97-AF65-F5344CB8AC3E}">
        <p14:creationId xmlns:p14="http://schemas.microsoft.com/office/powerpoint/2010/main" val="3445008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7174" name="Rectangle 8"/>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7175" name="Rectangle 10"/>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7176"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2800" b="1" smtClean="0">
              <a:solidFill>
                <a:srgbClr val="FFFF99"/>
              </a:solidFill>
            </a:endParaRPr>
          </a:p>
        </p:txBody>
      </p:sp>
      <p:sp>
        <p:nvSpPr>
          <p:cNvPr id="14" name="TextBox 13">
            <a:extLst>
              <a:ext uri="{FF2B5EF4-FFF2-40B4-BE49-F238E27FC236}"/>
            </a:extLst>
          </p:cNvPr>
          <p:cNvSpPr txBox="1"/>
          <p:nvPr/>
        </p:nvSpPr>
        <p:spPr>
          <a:xfrm>
            <a:off x="428625" y="1357313"/>
            <a:ext cx="8143875" cy="2881312"/>
          </a:xfrm>
          <a:prstGeom prst="rect">
            <a:avLst/>
          </a:prstGeom>
          <a:noFill/>
        </p:spPr>
        <p:txBody>
          <a:bodyPr>
            <a:spAutoFit/>
          </a:bodyPr>
          <a:lstStyle/>
          <a:p>
            <a:pPr marL="342900" indent="-342900">
              <a:spcBef>
                <a:spcPct val="20000"/>
              </a:spcBef>
              <a:buClr>
                <a:schemeClr val="hlink"/>
              </a:buClr>
              <a:buSzPct val="80000"/>
              <a:defRPr/>
            </a:pPr>
            <a:r>
              <a:rPr lang="ru-RU" sz="2400" b="1" dirty="0">
                <a:latin typeface="+mn-lt"/>
              </a:rPr>
              <a:t>Замечание.  </a:t>
            </a:r>
            <a:r>
              <a:rPr lang="ru-RU" sz="2400" dirty="0">
                <a:latin typeface="+mn-lt"/>
              </a:rPr>
              <a:t>Задача нахождения собственных </a:t>
            </a:r>
          </a:p>
          <a:p>
            <a:pPr marL="342900" indent="-342900">
              <a:spcBef>
                <a:spcPct val="20000"/>
              </a:spcBef>
              <a:buClr>
                <a:schemeClr val="hlink"/>
              </a:buClr>
              <a:buSzPct val="80000"/>
              <a:defRPr/>
            </a:pPr>
            <a:r>
              <a:rPr lang="ru-RU" sz="2400" dirty="0">
                <a:latin typeface="+mn-lt"/>
              </a:rPr>
              <a:t>значений матрицы  </a:t>
            </a:r>
            <a:r>
              <a:rPr lang="en-US" sz="2400" i="1" dirty="0" smtClean="0">
                <a:latin typeface="Times New Roman" panose="02020603050405020304" pitchFamily="18" charset="0"/>
                <a:cs typeface="Times New Roman" panose="02020603050405020304" pitchFamily="18" charset="0"/>
              </a:rPr>
              <a:t>A</a:t>
            </a:r>
            <a:r>
              <a:rPr lang="ru-RU" sz="2400" dirty="0" smtClean="0">
                <a:latin typeface="+mn-lt"/>
              </a:rPr>
              <a:t>  сводится </a:t>
            </a:r>
            <a:r>
              <a:rPr lang="ru-RU" sz="2400" dirty="0">
                <a:latin typeface="+mn-lt"/>
              </a:rPr>
              <a:t>к решению</a:t>
            </a:r>
          </a:p>
          <a:p>
            <a:pPr marL="342900" indent="-342900">
              <a:spcBef>
                <a:spcPct val="20000"/>
              </a:spcBef>
              <a:buClr>
                <a:schemeClr val="hlink"/>
              </a:buClr>
              <a:buSzPct val="80000"/>
              <a:defRPr/>
            </a:pPr>
            <a:r>
              <a:rPr lang="ru-RU" sz="2400" dirty="0">
                <a:latin typeface="+mn-lt"/>
              </a:rPr>
              <a:t> характеристического уравнения  </a:t>
            </a:r>
            <a:r>
              <a:rPr lang="en-US" sz="2400" dirty="0" smtClean="0">
                <a:latin typeface="+mn-lt"/>
              </a:rPr>
              <a:t>(*)</a:t>
            </a:r>
            <a:r>
              <a:rPr lang="ru-RU" sz="2400" dirty="0" smtClean="0">
                <a:latin typeface="+mn-lt"/>
              </a:rPr>
              <a:t> </a:t>
            </a:r>
            <a:r>
              <a:rPr lang="ru-RU" sz="2400" dirty="0">
                <a:latin typeface="+mn-lt"/>
              </a:rPr>
              <a:t>. </a:t>
            </a:r>
          </a:p>
          <a:p>
            <a:pPr marL="342900" indent="-342900">
              <a:lnSpc>
                <a:spcPct val="150000"/>
              </a:lnSpc>
              <a:spcBef>
                <a:spcPct val="20000"/>
              </a:spcBef>
              <a:buClr>
                <a:schemeClr val="hlink"/>
              </a:buClr>
              <a:buSzPct val="80000"/>
              <a:defRPr/>
            </a:pPr>
            <a:r>
              <a:rPr lang="ru-RU" sz="2400" b="1" dirty="0">
                <a:latin typeface="+mn-lt"/>
              </a:rPr>
              <a:t>Пример.   </a:t>
            </a:r>
            <a:r>
              <a:rPr lang="ru-RU" sz="2400" dirty="0">
                <a:latin typeface="+mn-lt"/>
              </a:rPr>
              <a:t>Найти собственные значения  и векторы</a:t>
            </a:r>
          </a:p>
          <a:p>
            <a:pPr marL="342900" indent="-342900">
              <a:lnSpc>
                <a:spcPct val="150000"/>
              </a:lnSpc>
              <a:spcBef>
                <a:spcPct val="20000"/>
              </a:spcBef>
              <a:buClr>
                <a:schemeClr val="hlink"/>
              </a:buClr>
              <a:buSzPct val="80000"/>
              <a:defRPr/>
            </a:pPr>
            <a:r>
              <a:rPr lang="ru-RU" sz="2400" dirty="0">
                <a:latin typeface="+mn-lt"/>
              </a:rPr>
              <a:t>матрицы  </a:t>
            </a:r>
          </a:p>
          <a:p>
            <a:pPr eaLnBrk="1" hangingPunct="1">
              <a:defRPr/>
            </a:pPr>
            <a:endParaRPr lang="ru-RU" dirty="0"/>
          </a:p>
        </p:txBody>
      </p:sp>
      <p:graphicFrame>
        <p:nvGraphicFramePr>
          <p:cNvPr id="10249" name="Object 15"/>
          <p:cNvGraphicFramePr>
            <a:graphicFrameLocks noChangeAspect="1"/>
          </p:cNvGraphicFramePr>
          <p:nvPr>
            <p:extLst>
              <p:ext uri="{D42A27DB-BD31-4B8C-83A1-F6EECF244321}">
                <p14:modId xmlns:p14="http://schemas.microsoft.com/office/powerpoint/2010/main" val="3498001010"/>
              </p:ext>
            </p:extLst>
          </p:nvPr>
        </p:nvGraphicFramePr>
        <p:xfrm>
          <a:off x="3474243" y="4005064"/>
          <a:ext cx="1919288" cy="1169987"/>
        </p:xfrm>
        <a:graphic>
          <a:graphicData uri="http://schemas.openxmlformats.org/presentationml/2006/ole">
            <mc:AlternateContent xmlns:mc="http://schemas.openxmlformats.org/markup-compatibility/2006">
              <mc:Choice xmlns:v="urn:schemas-microsoft-com:vml" Requires="v">
                <p:oleObj spid="_x0000_s19476" name="Equation" r:id="rId3" imgW="787400" imgH="457200" progId="Equation.DSMT4">
                  <p:embed/>
                </p:oleObj>
              </mc:Choice>
              <mc:Fallback>
                <p:oleObj name="Equation" r:id="rId3" imgW="7874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4243" y="4005064"/>
                        <a:ext cx="1919288"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a:extLst>
              <a:ext uri="{FF2B5EF4-FFF2-40B4-BE49-F238E27FC236}"/>
            </a:extLst>
          </p:cNvPr>
          <p:cNvSpPr txBox="1"/>
          <p:nvPr/>
        </p:nvSpPr>
        <p:spPr>
          <a:xfrm>
            <a:off x="428625" y="5373688"/>
            <a:ext cx="7234866" cy="461665"/>
          </a:xfrm>
          <a:prstGeom prst="rect">
            <a:avLst/>
          </a:prstGeom>
          <a:noFill/>
        </p:spPr>
        <p:txBody>
          <a:bodyPr wrap="none">
            <a:spAutoFit/>
          </a:bodyPr>
          <a:lstStyle/>
          <a:p>
            <a:pPr eaLnBrk="1" hangingPunct="1">
              <a:defRPr/>
            </a:pPr>
            <a:r>
              <a:rPr lang="ru-RU" sz="2400" b="1" dirty="0">
                <a:latin typeface="+mn-lt"/>
              </a:rPr>
              <a:t>Решение. </a:t>
            </a:r>
            <a:r>
              <a:rPr lang="ru-RU" sz="2400" dirty="0">
                <a:latin typeface="+mn-lt"/>
              </a:rPr>
              <a:t>Составляем характеристическое уравнение</a:t>
            </a:r>
            <a:endParaRPr lang="ru-RU" sz="2400" b="1" dirty="0">
              <a:latin typeface="+mn-lt"/>
            </a:endParaRPr>
          </a:p>
        </p:txBody>
      </p:sp>
    </p:spTree>
    <p:extLst>
      <p:ext uri="{BB962C8B-B14F-4D97-AF65-F5344CB8AC3E}">
        <p14:creationId xmlns:p14="http://schemas.microsoft.com/office/powerpoint/2010/main" val="2245441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9"/>
                                        </p:tgtEl>
                                        <p:attrNameLst>
                                          <p:attrName>style.visibility</p:attrName>
                                        </p:attrNameLst>
                                      </p:cBhvr>
                                      <p:to>
                                        <p:strVal val="visible"/>
                                      </p:to>
                                    </p:set>
                                    <p:anim calcmode="lin" valueType="num">
                                      <p:cBhvr additive="base">
                                        <p:cTn id="7" dur="500" fill="hold"/>
                                        <p:tgtEl>
                                          <p:spTgt spid="10249"/>
                                        </p:tgtEl>
                                        <p:attrNameLst>
                                          <p:attrName>ppt_x</p:attrName>
                                        </p:attrNameLst>
                                      </p:cBhvr>
                                      <p:tavLst>
                                        <p:tav tm="0">
                                          <p:val>
                                            <p:strVal val="#ppt_x"/>
                                          </p:val>
                                        </p:tav>
                                        <p:tav tm="100000">
                                          <p:val>
                                            <p:strVal val="#ppt_x"/>
                                          </p:val>
                                        </p:tav>
                                      </p:tavLst>
                                    </p:anim>
                                    <p:anim calcmode="lin" valueType="num">
                                      <p:cBhvr additive="base">
                                        <p:cTn id="8"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 calcmode="lin" valueType="num">
                                      <p:cBhvr additive="base">
                                        <p:cTn id="1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8201"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194" name="Object 8"/>
          <p:cNvGraphicFramePr>
            <a:graphicFrameLocks noChangeAspect="1"/>
          </p:cNvGraphicFramePr>
          <p:nvPr>
            <p:extLst>
              <p:ext uri="{D42A27DB-BD31-4B8C-83A1-F6EECF244321}">
                <p14:modId xmlns:p14="http://schemas.microsoft.com/office/powerpoint/2010/main" val="380430532"/>
              </p:ext>
            </p:extLst>
          </p:nvPr>
        </p:nvGraphicFramePr>
        <p:xfrm>
          <a:off x="500063" y="1428750"/>
          <a:ext cx="4725987" cy="1352550"/>
        </p:xfrm>
        <a:graphic>
          <a:graphicData uri="http://schemas.openxmlformats.org/presentationml/2006/ole">
            <mc:AlternateContent xmlns:mc="http://schemas.openxmlformats.org/markup-compatibility/2006">
              <mc:Choice xmlns:v="urn:schemas-microsoft-com:vml" Requires="v">
                <p:oleObj spid="_x0000_s20554" name="Equation" r:id="rId3" imgW="1676400" imgH="457200" progId="Equation.DSMT4">
                  <p:embed/>
                </p:oleObj>
              </mc:Choice>
              <mc:Fallback>
                <p:oleObj name="Equation" r:id="rId3" imgW="16764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428750"/>
                        <a:ext cx="4725987" cy="1352550"/>
                      </a:xfrm>
                      <a:prstGeom prst="rect">
                        <a:avLst/>
                      </a:prstGeom>
                      <a:noFill/>
                      <a:ln>
                        <a:noFill/>
                      </a:ln>
                      <a:extLst/>
                    </p:spPr>
                  </p:pic>
                </p:oleObj>
              </mc:Fallback>
            </mc:AlternateContent>
          </a:graphicData>
        </a:graphic>
      </p:graphicFrame>
      <p:sp>
        <p:nvSpPr>
          <p:cNvPr id="8202"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2800" b="1" smtClean="0">
              <a:solidFill>
                <a:srgbClr val="FFFF99"/>
              </a:solidFill>
            </a:endParaRPr>
          </a:p>
        </p:txBody>
      </p:sp>
      <p:graphicFrame>
        <p:nvGraphicFramePr>
          <p:cNvPr id="11270" name="Object 9"/>
          <p:cNvGraphicFramePr>
            <a:graphicFrameLocks noChangeAspect="1"/>
          </p:cNvGraphicFramePr>
          <p:nvPr>
            <p:extLst>
              <p:ext uri="{D42A27DB-BD31-4B8C-83A1-F6EECF244321}">
                <p14:modId xmlns:p14="http://schemas.microsoft.com/office/powerpoint/2010/main" val="2588529750"/>
              </p:ext>
            </p:extLst>
          </p:nvPr>
        </p:nvGraphicFramePr>
        <p:xfrm>
          <a:off x="714375" y="3000375"/>
          <a:ext cx="3838575" cy="749300"/>
        </p:xfrm>
        <a:graphic>
          <a:graphicData uri="http://schemas.openxmlformats.org/presentationml/2006/ole">
            <mc:AlternateContent xmlns:mc="http://schemas.openxmlformats.org/markup-compatibility/2006">
              <mc:Choice xmlns:v="urn:schemas-microsoft-com:vml" Requires="v">
                <p:oleObj spid="_x0000_s20555" name="Equation" r:id="rId5" imgW="1040948" imgH="203112" progId="Equation.DSMT4">
                  <p:embed/>
                </p:oleObj>
              </mc:Choice>
              <mc:Fallback>
                <p:oleObj name="Equation" r:id="rId5" imgW="1040948"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3000375"/>
                        <a:ext cx="3838575" cy="749300"/>
                      </a:xfrm>
                      <a:prstGeom prst="rect">
                        <a:avLst/>
                      </a:prstGeom>
                      <a:noFill/>
                      <a:ln>
                        <a:noFill/>
                      </a:ln>
                      <a:effectLst/>
                      <a:extLst/>
                    </p:spPr>
                  </p:pic>
                </p:oleObj>
              </mc:Fallback>
            </mc:AlternateContent>
          </a:graphicData>
        </a:graphic>
      </p:graphicFrame>
      <p:graphicFrame>
        <p:nvGraphicFramePr>
          <p:cNvPr id="11271" name="Object 10"/>
          <p:cNvGraphicFramePr>
            <a:graphicFrameLocks noChangeAspect="1"/>
          </p:cNvGraphicFramePr>
          <p:nvPr>
            <p:extLst>
              <p:ext uri="{D42A27DB-BD31-4B8C-83A1-F6EECF244321}">
                <p14:modId xmlns:p14="http://schemas.microsoft.com/office/powerpoint/2010/main" val="3841614215"/>
              </p:ext>
            </p:extLst>
          </p:nvPr>
        </p:nvGraphicFramePr>
        <p:xfrm>
          <a:off x="5715000" y="2357438"/>
          <a:ext cx="1917700" cy="842962"/>
        </p:xfrm>
        <a:graphic>
          <a:graphicData uri="http://schemas.openxmlformats.org/presentationml/2006/ole">
            <mc:AlternateContent xmlns:mc="http://schemas.openxmlformats.org/markup-compatibility/2006">
              <mc:Choice xmlns:v="urn:schemas-microsoft-com:vml" Requires="v">
                <p:oleObj spid="_x0000_s20556" name="Equation" r:id="rId7" imgW="520700" imgH="228600" progId="Equation.DSMT4">
                  <p:embed/>
                </p:oleObj>
              </mc:Choice>
              <mc:Fallback>
                <p:oleObj name="Equation" r:id="rId7" imgW="5207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2357438"/>
                        <a:ext cx="1917700" cy="842962"/>
                      </a:xfrm>
                      <a:prstGeom prst="rect">
                        <a:avLst/>
                      </a:prstGeom>
                      <a:noFill/>
                      <a:ln>
                        <a:noFill/>
                      </a:ln>
                      <a:effectLst/>
                      <a:extLst/>
                    </p:spPr>
                  </p:pic>
                </p:oleObj>
              </mc:Fallback>
            </mc:AlternateContent>
          </a:graphicData>
        </a:graphic>
      </p:graphicFrame>
      <p:graphicFrame>
        <p:nvGraphicFramePr>
          <p:cNvPr id="11272" name="Object 11"/>
          <p:cNvGraphicFramePr>
            <a:graphicFrameLocks noChangeAspect="1"/>
          </p:cNvGraphicFramePr>
          <p:nvPr>
            <p:extLst>
              <p:ext uri="{D42A27DB-BD31-4B8C-83A1-F6EECF244321}">
                <p14:modId xmlns:p14="http://schemas.microsoft.com/office/powerpoint/2010/main" val="34218380"/>
              </p:ext>
            </p:extLst>
          </p:nvPr>
        </p:nvGraphicFramePr>
        <p:xfrm>
          <a:off x="5786438" y="3500438"/>
          <a:ext cx="1684337" cy="842962"/>
        </p:xfrm>
        <a:graphic>
          <a:graphicData uri="http://schemas.openxmlformats.org/presentationml/2006/ole">
            <mc:AlternateContent xmlns:mc="http://schemas.openxmlformats.org/markup-compatibility/2006">
              <mc:Choice xmlns:v="urn:schemas-microsoft-com:vml" Requires="v">
                <p:oleObj spid="_x0000_s20557" name="Equation" r:id="rId9" imgW="457200" imgH="228600" progId="Equation.DSMT4">
                  <p:embed/>
                </p:oleObj>
              </mc:Choice>
              <mc:Fallback>
                <p:oleObj name="Equation" r:id="rId9" imgW="4572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8" y="3500438"/>
                        <a:ext cx="1684337" cy="842962"/>
                      </a:xfrm>
                      <a:prstGeom prst="rect">
                        <a:avLst/>
                      </a:prstGeom>
                      <a:noFill/>
                      <a:ln>
                        <a:noFill/>
                      </a:ln>
                      <a:effectLst/>
                      <a:extLst/>
                    </p:spPr>
                  </p:pic>
                </p:oleObj>
              </mc:Fallback>
            </mc:AlternateContent>
          </a:graphicData>
        </a:graphic>
      </p:graphicFrame>
      <p:cxnSp>
        <p:nvCxnSpPr>
          <p:cNvPr id="16" name="Прямая со стрелкой 15">
            <a:extLst>
              <a:ext uri="{FF2B5EF4-FFF2-40B4-BE49-F238E27FC236}"/>
            </a:extLst>
          </p:cNvPr>
          <p:cNvCxnSpPr/>
          <p:nvPr/>
        </p:nvCxnSpPr>
        <p:spPr>
          <a:xfrm flipV="1">
            <a:off x="4572000" y="2928938"/>
            <a:ext cx="1143000" cy="571500"/>
          </a:xfrm>
          <a:prstGeom prst="straightConnector1">
            <a:avLst/>
          </a:prstGeom>
          <a:ln w="57150">
            <a:solidFill>
              <a:srgbClr val="CC0066"/>
            </a:solidFill>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extLst>
          </p:cNvPr>
          <p:cNvCxnSpPr/>
          <p:nvPr/>
        </p:nvCxnSpPr>
        <p:spPr>
          <a:xfrm>
            <a:off x="4572000" y="3500438"/>
            <a:ext cx="1143000" cy="714375"/>
          </a:xfrm>
          <a:prstGeom prst="straightConnector1">
            <a:avLst/>
          </a:prstGeom>
          <a:ln w="57150">
            <a:solidFill>
              <a:srgbClr val="CC0066"/>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extLst>
          </p:cNvPr>
          <p:cNvSpPr txBox="1"/>
          <p:nvPr/>
        </p:nvSpPr>
        <p:spPr>
          <a:xfrm>
            <a:off x="571500" y="4143375"/>
            <a:ext cx="4805363" cy="1754326"/>
          </a:xfrm>
          <a:prstGeom prst="rect">
            <a:avLst/>
          </a:prstGeom>
          <a:noFill/>
        </p:spPr>
        <p:txBody>
          <a:bodyPr>
            <a:spAutoFit/>
          </a:bodyPr>
          <a:lstStyle/>
          <a:p>
            <a:pPr eaLnBrk="1" hangingPunct="1">
              <a:lnSpc>
                <a:spcPct val="150000"/>
              </a:lnSpc>
              <a:defRPr/>
            </a:pPr>
            <a:r>
              <a:rPr lang="ru-RU" sz="2400" dirty="0">
                <a:latin typeface="+mn-lt"/>
              </a:rPr>
              <a:t>Найдем собственный вектор</a:t>
            </a:r>
          </a:p>
          <a:p>
            <a:pPr eaLnBrk="1" hangingPunct="1">
              <a:lnSpc>
                <a:spcPct val="150000"/>
              </a:lnSpc>
              <a:defRPr/>
            </a:pPr>
            <a:r>
              <a:rPr lang="ru-RU" sz="2400" dirty="0">
                <a:latin typeface="+mn-lt"/>
              </a:rPr>
              <a:t>соответствующий собственному</a:t>
            </a:r>
          </a:p>
          <a:p>
            <a:pPr eaLnBrk="1" hangingPunct="1">
              <a:lnSpc>
                <a:spcPct val="150000"/>
              </a:lnSpc>
              <a:defRPr/>
            </a:pPr>
            <a:r>
              <a:rPr lang="ru-RU" sz="2400" dirty="0">
                <a:latin typeface="+mn-lt"/>
              </a:rPr>
              <a:t>значению </a:t>
            </a:r>
          </a:p>
        </p:txBody>
      </p:sp>
      <p:graphicFrame>
        <p:nvGraphicFramePr>
          <p:cNvPr id="11276" name="Object 12"/>
          <p:cNvGraphicFramePr>
            <a:graphicFrameLocks noChangeAspect="1"/>
          </p:cNvGraphicFramePr>
          <p:nvPr>
            <p:extLst>
              <p:ext uri="{D42A27DB-BD31-4B8C-83A1-F6EECF244321}">
                <p14:modId xmlns:p14="http://schemas.microsoft.com/office/powerpoint/2010/main" val="2100664575"/>
              </p:ext>
            </p:extLst>
          </p:nvPr>
        </p:nvGraphicFramePr>
        <p:xfrm>
          <a:off x="5572125" y="4500563"/>
          <a:ext cx="2949575" cy="936625"/>
        </p:xfrm>
        <a:graphic>
          <a:graphicData uri="http://schemas.openxmlformats.org/presentationml/2006/ole">
            <mc:AlternateContent xmlns:mc="http://schemas.openxmlformats.org/markup-compatibility/2006">
              <mc:Choice xmlns:v="urn:schemas-microsoft-com:vml" Requires="v">
                <p:oleObj spid="_x0000_s20558" name="Equation" r:id="rId11" imgW="799753" imgH="253890" progId="Equation.DSMT4">
                  <p:embed/>
                </p:oleObj>
              </mc:Choice>
              <mc:Fallback>
                <p:oleObj name="Equation" r:id="rId11" imgW="799753" imgH="25389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72125" y="4500563"/>
                        <a:ext cx="2949575" cy="936625"/>
                      </a:xfrm>
                      <a:prstGeom prst="rect">
                        <a:avLst/>
                      </a:prstGeom>
                      <a:noFill/>
                      <a:ln>
                        <a:noFill/>
                      </a:ln>
                      <a:effectLst/>
                      <a:extLst/>
                    </p:spPr>
                  </p:pic>
                </p:oleObj>
              </mc:Fallback>
            </mc:AlternateContent>
          </a:graphicData>
        </a:graphic>
      </p:graphicFrame>
      <p:graphicFrame>
        <p:nvGraphicFramePr>
          <p:cNvPr id="11277" name="Object 13"/>
          <p:cNvGraphicFramePr>
            <a:graphicFrameLocks noChangeAspect="1"/>
          </p:cNvGraphicFramePr>
          <p:nvPr>
            <p:extLst>
              <p:ext uri="{D42A27DB-BD31-4B8C-83A1-F6EECF244321}">
                <p14:modId xmlns:p14="http://schemas.microsoft.com/office/powerpoint/2010/main" val="3278554423"/>
              </p:ext>
            </p:extLst>
          </p:nvPr>
        </p:nvGraphicFramePr>
        <p:xfrm>
          <a:off x="2339752" y="5229200"/>
          <a:ext cx="1917700" cy="842963"/>
        </p:xfrm>
        <a:graphic>
          <a:graphicData uri="http://schemas.openxmlformats.org/presentationml/2006/ole">
            <mc:AlternateContent xmlns:mc="http://schemas.openxmlformats.org/markup-compatibility/2006">
              <mc:Choice xmlns:v="urn:schemas-microsoft-com:vml" Requires="v">
                <p:oleObj spid="_x0000_s20559" name="Equation" r:id="rId13" imgW="520700" imgH="228600" progId="Equation.DSMT4">
                  <p:embed/>
                </p:oleObj>
              </mc:Choice>
              <mc:Fallback>
                <p:oleObj name="Equation" r:id="rId13" imgW="5207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5229200"/>
                        <a:ext cx="1917700" cy="84296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894098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70"/>
                                        </p:tgtEl>
                                        <p:attrNameLst>
                                          <p:attrName>style.visibility</p:attrName>
                                        </p:attrNameLst>
                                      </p:cBhvr>
                                      <p:to>
                                        <p:strVal val="visible"/>
                                      </p:to>
                                    </p:set>
                                    <p:anim calcmode="lin" valueType="num">
                                      <p:cBhvr additive="base">
                                        <p:cTn id="7" dur="500" fill="hold"/>
                                        <p:tgtEl>
                                          <p:spTgt spid="11270"/>
                                        </p:tgtEl>
                                        <p:attrNameLst>
                                          <p:attrName>ppt_x</p:attrName>
                                        </p:attrNameLst>
                                      </p:cBhvr>
                                      <p:tavLst>
                                        <p:tav tm="0">
                                          <p:val>
                                            <p:strVal val="#ppt_x"/>
                                          </p:val>
                                        </p:tav>
                                        <p:tav tm="100000">
                                          <p:val>
                                            <p:strVal val="#ppt_x"/>
                                          </p:val>
                                        </p:tav>
                                      </p:tavLst>
                                    </p:anim>
                                    <p:anim calcmode="lin" valueType="num">
                                      <p:cBhvr additive="base">
                                        <p:cTn id="8"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71"/>
                                        </p:tgtEl>
                                        <p:attrNameLst>
                                          <p:attrName>style.visibility</p:attrName>
                                        </p:attrNameLst>
                                      </p:cBhvr>
                                      <p:to>
                                        <p:strVal val="visible"/>
                                      </p:to>
                                    </p:set>
                                    <p:anim calcmode="lin" valueType="num">
                                      <p:cBhvr additive="base">
                                        <p:cTn id="19" dur="500" fill="hold"/>
                                        <p:tgtEl>
                                          <p:spTgt spid="11271"/>
                                        </p:tgtEl>
                                        <p:attrNameLst>
                                          <p:attrName>ppt_x</p:attrName>
                                        </p:attrNameLst>
                                      </p:cBhvr>
                                      <p:tavLst>
                                        <p:tav tm="0">
                                          <p:val>
                                            <p:strVal val="#ppt_x"/>
                                          </p:val>
                                        </p:tav>
                                        <p:tav tm="100000">
                                          <p:val>
                                            <p:strVal val="#ppt_x"/>
                                          </p:val>
                                        </p:tav>
                                      </p:tavLst>
                                    </p:anim>
                                    <p:anim calcmode="lin" valueType="num">
                                      <p:cBhvr additive="base">
                                        <p:cTn id="20"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272"/>
                                        </p:tgtEl>
                                        <p:attrNameLst>
                                          <p:attrName>style.visibility</p:attrName>
                                        </p:attrNameLst>
                                      </p:cBhvr>
                                      <p:to>
                                        <p:strVal val="visible"/>
                                      </p:to>
                                    </p:set>
                                    <p:anim calcmode="lin" valueType="num">
                                      <p:cBhvr additive="base">
                                        <p:cTn id="31" dur="500" fill="hold"/>
                                        <p:tgtEl>
                                          <p:spTgt spid="11272"/>
                                        </p:tgtEl>
                                        <p:attrNameLst>
                                          <p:attrName>ppt_x</p:attrName>
                                        </p:attrNameLst>
                                      </p:cBhvr>
                                      <p:tavLst>
                                        <p:tav tm="0">
                                          <p:val>
                                            <p:strVal val="#ppt_x"/>
                                          </p:val>
                                        </p:tav>
                                        <p:tav tm="100000">
                                          <p:val>
                                            <p:strVal val="#ppt_x"/>
                                          </p:val>
                                        </p:tav>
                                      </p:tavLst>
                                    </p:anim>
                                    <p:anim calcmode="lin" valueType="num">
                                      <p:cBhvr additive="base">
                                        <p:cTn id="32"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
                                            <p:txEl>
                                              <p:pRg st="1" end="1"/>
                                            </p:txEl>
                                          </p:spTgt>
                                        </p:tgtEl>
                                        <p:attrNameLst>
                                          <p:attrName>style.visibility</p:attrName>
                                        </p:attrNameLst>
                                      </p:cBhvr>
                                      <p:to>
                                        <p:strVal val="visible"/>
                                      </p:to>
                                    </p:set>
                                    <p:anim calcmode="lin" valueType="num">
                                      <p:cBhvr additive="base">
                                        <p:cTn id="41"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2">
                                            <p:txEl>
                                              <p:pRg st="2" end="2"/>
                                            </p:txEl>
                                          </p:spTgt>
                                        </p:tgtEl>
                                        <p:attrNameLst>
                                          <p:attrName>style.visibility</p:attrName>
                                        </p:attrNameLst>
                                      </p:cBhvr>
                                      <p:to>
                                        <p:strVal val="visible"/>
                                      </p:to>
                                    </p:set>
                                    <p:anim calcmode="lin" valueType="num">
                                      <p:cBhvr additive="base">
                                        <p:cTn id="45"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11277"/>
                                        </p:tgtEl>
                                        <p:attrNameLst>
                                          <p:attrName>style.visibility</p:attrName>
                                        </p:attrNameLst>
                                      </p:cBhvr>
                                      <p:to>
                                        <p:strVal val="visible"/>
                                      </p:to>
                                    </p:set>
                                    <p:anim calcmode="lin" valueType="num">
                                      <p:cBhvr additive="base">
                                        <p:cTn id="51" dur="500" fill="hold"/>
                                        <p:tgtEl>
                                          <p:spTgt spid="11277"/>
                                        </p:tgtEl>
                                        <p:attrNameLst>
                                          <p:attrName>ppt_x</p:attrName>
                                        </p:attrNameLst>
                                      </p:cBhvr>
                                      <p:tavLst>
                                        <p:tav tm="0">
                                          <p:val>
                                            <p:strVal val="#ppt_x"/>
                                          </p:val>
                                        </p:tav>
                                        <p:tav tm="100000">
                                          <p:val>
                                            <p:strVal val="#ppt_x"/>
                                          </p:val>
                                        </p:tav>
                                      </p:tavLst>
                                    </p:anim>
                                    <p:anim calcmode="lin" valueType="num">
                                      <p:cBhvr additive="base">
                                        <p:cTn id="52" dur="500" fill="hold"/>
                                        <p:tgtEl>
                                          <p:spTgt spid="11277"/>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11276"/>
                                        </p:tgtEl>
                                        <p:attrNameLst>
                                          <p:attrName>style.visibility</p:attrName>
                                        </p:attrNameLst>
                                      </p:cBhvr>
                                      <p:to>
                                        <p:strVal val="visible"/>
                                      </p:to>
                                    </p:set>
                                    <p:anim calcmode="lin" valueType="num">
                                      <p:cBhvr additive="base">
                                        <p:cTn id="57" dur="500" fill="hold"/>
                                        <p:tgtEl>
                                          <p:spTgt spid="11276"/>
                                        </p:tgtEl>
                                        <p:attrNameLst>
                                          <p:attrName>ppt_x</p:attrName>
                                        </p:attrNameLst>
                                      </p:cBhvr>
                                      <p:tavLst>
                                        <p:tav tm="0">
                                          <p:val>
                                            <p:strVal val="#ppt_x"/>
                                          </p:val>
                                        </p:tav>
                                        <p:tav tm="100000">
                                          <p:val>
                                            <p:strVal val="#ppt_x"/>
                                          </p:val>
                                        </p:tav>
                                      </p:tavLst>
                                    </p:anim>
                                    <p:anim calcmode="lin" valueType="num">
                                      <p:cBhvr additive="base">
                                        <p:cTn id="58" dur="500" fill="hold"/>
                                        <p:tgtEl>
                                          <p:spTgt spid="11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9224"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9225"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2800" b="1" smtClean="0">
              <a:solidFill>
                <a:srgbClr val="FFFF99"/>
              </a:solidFill>
            </a:endParaRPr>
          </a:p>
        </p:txBody>
      </p:sp>
      <p:graphicFrame>
        <p:nvGraphicFramePr>
          <p:cNvPr id="9218" name="Object 4"/>
          <p:cNvGraphicFramePr>
            <a:graphicFrameLocks noChangeAspect="1"/>
          </p:cNvGraphicFramePr>
          <p:nvPr>
            <p:extLst>
              <p:ext uri="{D42A27DB-BD31-4B8C-83A1-F6EECF244321}">
                <p14:modId xmlns:p14="http://schemas.microsoft.com/office/powerpoint/2010/main" val="2214133088"/>
              </p:ext>
            </p:extLst>
          </p:nvPr>
        </p:nvGraphicFramePr>
        <p:xfrm>
          <a:off x="428625" y="1357313"/>
          <a:ext cx="6007100" cy="1136650"/>
        </p:xfrm>
        <a:graphic>
          <a:graphicData uri="http://schemas.openxmlformats.org/presentationml/2006/ole">
            <mc:AlternateContent xmlns:mc="http://schemas.openxmlformats.org/markup-compatibility/2006">
              <mc:Choice xmlns:v="urn:schemas-microsoft-com:vml" Requires="v">
                <p:oleObj spid="_x0000_s21566" name="Equation" r:id="rId3" imgW="2590800" imgH="482600" progId="Equation.DSMT4">
                  <p:embed/>
                </p:oleObj>
              </mc:Choice>
              <mc:Fallback>
                <p:oleObj name="Equation" r:id="rId3" imgW="25908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357313"/>
                        <a:ext cx="6007100" cy="1136650"/>
                      </a:xfrm>
                      <a:prstGeom prst="rect">
                        <a:avLst/>
                      </a:prstGeom>
                      <a:noFill/>
                      <a:ln>
                        <a:noFill/>
                      </a:ln>
                      <a:extLst/>
                    </p:spPr>
                  </p:pic>
                </p:oleObj>
              </mc:Fallback>
            </mc:AlternateContent>
          </a:graphicData>
        </a:graphic>
      </p:graphicFrame>
      <p:graphicFrame>
        <p:nvGraphicFramePr>
          <p:cNvPr id="12294" name="Object 2"/>
          <p:cNvGraphicFramePr>
            <a:graphicFrameLocks noChangeAspect="1"/>
          </p:cNvGraphicFramePr>
          <p:nvPr>
            <p:extLst>
              <p:ext uri="{D42A27DB-BD31-4B8C-83A1-F6EECF244321}">
                <p14:modId xmlns:p14="http://schemas.microsoft.com/office/powerpoint/2010/main" val="3137559897"/>
              </p:ext>
            </p:extLst>
          </p:nvPr>
        </p:nvGraphicFramePr>
        <p:xfrm>
          <a:off x="319088" y="2578100"/>
          <a:ext cx="8039100" cy="1136650"/>
        </p:xfrm>
        <a:graphic>
          <a:graphicData uri="http://schemas.openxmlformats.org/presentationml/2006/ole">
            <mc:AlternateContent xmlns:mc="http://schemas.openxmlformats.org/markup-compatibility/2006">
              <mc:Choice xmlns:v="urn:schemas-microsoft-com:vml" Requires="v">
                <p:oleObj spid="_x0000_s21567" name="Equation" r:id="rId5" imgW="3467100" imgH="482600" progId="Equation.DSMT4">
                  <p:embed/>
                </p:oleObj>
              </mc:Choice>
              <mc:Fallback>
                <p:oleObj name="Equation" r:id="rId5" imgW="34671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088" y="2578100"/>
                        <a:ext cx="8039100" cy="1136650"/>
                      </a:xfrm>
                      <a:prstGeom prst="rect">
                        <a:avLst/>
                      </a:prstGeom>
                      <a:noFill/>
                      <a:ln>
                        <a:noFill/>
                      </a:ln>
                      <a:extLst/>
                    </p:spPr>
                  </p:pic>
                </p:oleObj>
              </mc:Fallback>
            </mc:AlternateContent>
          </a:graphicData>
        </a:graphic>
      </p:graphicFrame>
      <p:graphicFrame>
        <p:nvGraphicFramePr>
          <p:cNvPr id="12295" name="Object 3"/>
          <p:cNvGraphicFramePr>
            <a:graphicFrameLocks noChangeAspect="1"/>
          </p:cNvGraphicFramePr>
          <p:nvPr>
            <p:extLst>
              <p:ext uri="{D42A27DB-BD31-4B8C-83A1-F6EECF244321}">
                <p14:modId xmlns:p14="http://schemas.microsoft.com/office/powerpoint/2010/main" val="3797965947"/>
              </p:ext>
            </p:extLst>
          </p:nvPr>
        </p:nvGraphicFramePr>
        <p:xfrm>
          <a:off x="357188" y="3786188"/>
          <a:ext cx="4154487" cy="1136650"/>
        </p:xfrm>
        <a:graphic>
          <a:graphicData uri="http://schemas.openxmlformats.org/presentationml/2006/ole">
            <mc:AlternateContent xmlns:mc="http://schemas.openxmlformats.org/markup-compatibility/2006">
              <mc:Choice xmlns:v="urn:schemas-microsoft-com:vml" Requires="v">
                <p:oleObj spid="_x0000_s21568" name="Equation" r:id="rId7" imgW="1790700" imgH="482600" progId="Equation.DSMT4">
                  <p:embed/>
                </p:oleObj>
              </mc:Choice>
              <mc:Fallback>
                <p:oleObj name="Equation" r:id="rId7" imgW="1790700" imgH="482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8" y="3786188"/>
                        <a:ext cx="4154487" cy="1136650"/>
                      </a:xfrm>
                      <a:prstGeom prst="rect">
                        <a:avLst/>
                      </a:prstGeom>
                      <a:noFill/>
                      <a:ln>
                        <a:noFill/>
                      </a:ln>
                      <a:extLst/>
                    </p:spPr>
                  </p:pic>
                </p:oleObj>
              </mc:Fallback>
            </mc:AlternateContent>
          </a:graphicData>
        </a:graphic>
      </p:graphicFrame>
      <p:sp>
        <p:nvSpPr>
          <p:cNvPr id="10" name="TextBox 9">
            <a:extLst>
              <a:ext uri="{FF2B5EF4-FFF2-40B4-BE49-F238E27FC236}"/>
            </a:extLst>
          </p:cNvPr>
          <p:cNvSpPr txBox="1"/>
          <p:nvPr/>
        </p:nvSpPr>
        <p:spPr>
          <a:xfrm>
            <a:off x="4929188" y="3714750"/>
            <a:ext cx="1442446" cy="1569660"/>
          </a:xfrm>
          <a:prstGeom prst="rect">
            <a:avLst/>
          </a:prstGeom>
          <a:noFill/>
        </p:spPr>
        <p:txBody>
          <a:bodyPr wrap="none">
            <a:spAutoFit/>
          </a:bodyPr>
          <a:lstStyle/>
          <a:p>
            <a:pPr eaLnBrk="1" hangingPunct="1">
              <a:lnSpc>
                <a:spcPct val="150000"/>
              </a:lnSpc>
              <a:defRPr/>
            </a:pPr>
            <a:r>
              <a:rPr lang="ru-RU" sz="2400" dirty="0">
                <a:ln>
                  <a:solidFill>
                    <a:sysClr val="windowText" lastClr="000000"/>
                  </a:solidFill>
                </a:ln>
                <a:solidFill>
                  <a:sysClr val="windowText" lastClr="000000"/>
                </a:solidFill>
                <a:latin typeface="+mn-lt"/>
              </a:rPr>
              <a:t>Положив </a:t>
            </a:r>
          </a:p>
          <a:p>
            <a:pPr eaLnBrk="1" hangingPunct="1">
              <a:lnSpc>
                <a:spcPct val="150000"/>
              </a:lnSpc>
              <a:defRPr/>
            </a:pPr>
            <a:r>
              <a:rPr lang="ru-RU" sz="2400" dirty="0">
                <a:ln>
                  <a:solidFill>
                    <a:sysClr val="windowText" lastClr="000000"/>
                  </a:solidFill>
                </a:ln>
                <a:solidFill>
                  <a:sysClr val="windowText" lastClr="000000"/>
                </a:solidFill>
                <a:latin typeface="+mn-lt"/>
              </a:rPr>
              <a:t>получим</a:t>
            </a:r>
          </a:p>
          <a:p>
            <a:pPr eaLnBrk="1" hangingPunct="1">
              <a:defRPr/>
            </a:pPr>
            <a:endParaRPr lang="ru-RU" sz="2400" dirty="0">
              <a:ln>
                <a:solidFill>
                  <a:sysClr val="windowText" lastClr="000000"/>
                </a:solidFill>
              </a:ln>
              <a:solidFill>
                <a:sysClr val="windowText" lastClr="000000"/>
              </a:solidFill>
              <a:latin typeface="+mn-lt"/>
            </a:endParaRPr>
          </a:p>
        </p:txBody>
      </p:sp>
      <p:graphicFrame>
        <p:nvGraphicFramePr>
          <p:cNvPr id="12297" name="Object 9"/>
          <p:cNvGraphicFramePr>
            <a:graphicFrameLocks noChangeAspect="1"/>
          </p:cNvGraphicFramePr>
          <p:nvPr>
            <p:extLst>
              <p:ext uri="{D42A27DB-BD31-4B8C-83A1-F6EECF244321}">
                <p14:modId xmlns:p14="http://schemas.microsoft.com/office/powerpoint/2010/main" val="1703491985"/>
              </p:ext>
            </p:extLst>
          </p:nvPr>
        </p:nvGraphicFramePr>
        <p:xfrm>
          <a:off x="6444208" y="4077072"/>
          <a:ext cx="1060450" cy="538163"/>
        </p:xfrm>
        <a:graphic>
          <a:graphicData uri="http://schemas.openxmlformats.org/presentationml/2006/ole">
            <mc:AlternateContent xmlns:mc="http://schemas.openxmlformats.org/markup-compatibility/2006">
              <mc:Choice xmlns:v="urn:schemas-microsoft-com:vml" Requires="v">
                <p:oleObj spid="_x0000_s21569" name="Equation" r:id="rId9" imgW="457200" imgH="228600" progId="Equation.DSMT4">
                  <p:embed/>
                </p:oleObj>
              </mc:Choice>
              <mc:Fallback>
                <p:oleObj name="Equation" r:id="rId9" imgW="4572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4208" y="4077072"/>
                        <a:ext cx="1060450" cy="538163"/>
                      </a:xfrm>
                      <a:prstGeom prst="rect">
                        <a:avLst/>
                      </a:prstGeom>
                      <a:noFill/>
                      <a:ln>
                        <a:noFill/>
                      </a:ln>
                      <a:extLst/>
                    </p:spPr>
                  </p:pic>
                </p:oleObj>
              </mc:Fallback>
            </mc:AlternateContent>
          </a:graphicData>
        </a:graphic>
      </p:graphicFrame>
      <p:graphicFrame>
        <p:nvGraphicFramePr>
          <p:cNvPr id="12298" name="Object 5"/>
          <p:cNvGraphicFramePr>
            <a:graphicFrameLocks noChangeAspect="1"/>
          </p:cNvGraphicFramePr>
          <p:nvPr>
            <p:extLst>
              <p:ext uri="{D42A27DB-BD31-4B8C-83A1-F6EECF244321}">
                <p14:modId xmlns:p14="http://schemas.microsoft.com/office/powerpoint/2010/main" val="646901575"/>
              </p:ext>
            </p:extLst>
          </p:nvPr>
        </p:nvGraphicFramePr>
        <p:xfrm>
          <a:off x="4572000" y="4929188"/>
          <a:ext cx="3651250" cy="1136650"/>
        </p:xfrm>
        <a:graphic>
          <a:graphicData uri="http://schemas.openxmlformats.org/presentationml/2006/ole">
            <mc:AlternateContent xmlns:mc="http://schemas.openxmlformats.org/markup-compatibility/2006">
              <mc:Choice xmlns:v="urn:schemas-microsoft-com:vml" Requires="v">
                <p:oleObj spid="_x0000_s21570" name="Equation" r:id="rId11" imgW="1574800" imgH="482600" progId="Equation.DSMT4">
                  <p:embed/>
                </p:oleObj>
              </mc:Choice>
              <mc:Fallback>
                <p:oleObj name="Equation" r:id="rId11" imgW="1574800" imgH="482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929188"/>
                        <a:ext cx="3651250" cy="113665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723199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additive="base">
                                        <p:cTn id="7" dur="500" fill="hold"/>
                                        <p:tgtEl>
                                          <p:spTgt spid="12294"/>
                                        </p:tgtEl>
                                        <p:attrNameLst>
                                          <p:attrName>ppt_x</p:attrName>
                                        </p:attrNameLst>
                                      </p:cBhvr>
                                      <p:tavLst>
                                        <p:tav tm="0">
                                          <p:val>
                                            <p:strVal val="#ppt_x"/>
                                          </p:val>
                                        </p:tav>
                                        <p:tav tm="100000">
                                          <p:val>
                                            <p:strVal val="#ppt_x"/>
                                          </p:val>
                                        </p:tav>
                                      </p:tavLst>
                                    </p:anim>
                                    <p:anim calcmode="lin" valueType="num">
                                      <p:cBhvr additive="base">
                                        <p:cTn id="8"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5"/>
                                        </p:tgtEl>
                                        <p:attrNameLst>
                                          <p:attrName>style.visibility</p:attrName>
                                        </p:attrNameLst>
                                      </p:cBhvr>
                                      <p:to>
                                        <p:strVal val="visible"/>
                                      </p:to>
                                    </p:set>
                                    <p:anim calcmode="lin" valueType="num">
                                      <p:cBhvr additive="base">
                                        <p:cTn id="13" dur="500" fill="hold"/>
                                        <p:tgtEl>
                                          <p:spTgt spid="12295"/>
                                        </p:tgtEl>
                                        <p:attrNameLst>
                                          <p:attrName>ppt_x</p:attrName>
                                        </p:attrNameLst>
                                      </p:cBhvr>
                                      <p:tavLst>
                                        <p:tav tm="0">
                                          <p:val>
                                            <p:strVal val="#ppt_x"/>
                                          </p:val>
                                        </p:tav>
                                        <p:tav tm="100000">
                                          <p:val>
                                            <p:strVal val="#ppt_x"/>
                                          </p:val>
                                        </p:tav>
                                      </p:tavLst>
                                    </p:anim>
                                    <p:anim calcmode="lin" valueType="num">
                                      <p:cBhvr additive="base">
                                        <p:cTn id="14"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97"/>
                                        </p:tgtEl>
                                        <p:attrNameLst>
                                          <p:attrName>style.visibility</p:attrName>
                                        </p:attrNameLst>
                                      </p:cBhvr>
                                      <p:to>
                                        <p:strVal val="visible"/>
                                      </p:to>
                                    </p:set>
                                    <p:anim calcmode="lin" valueType="num">
                                      <p:cBhvr additive="base">
                                        <p:cTn id="25" dur="500" fill="hold"/>
                                        <p:tgtEl>
                                          <p:spTgt spid="12297"/>
                                        </p:tgtEl>
                                        <p:attrNameLst>
                                          <p:attrName>ppt_x</p:attrName>
                                        </p:attrNameLst>
                                      </p:cBhvr>
                                      <p:tavLst>
                                        <p:tav tm="0">
                                          <p:val>
                                            <p:strVal val="#ppt_x"/>
                                          </p:val>
                                        </p:tav>
                                        <p:tav tm="100000">
                                          <p:val>
                                            <p:strVal val="#ppt_x"/>
                                          </p:val>
                                        </p:tav>
                                      </p:tavLst>
                                    </p:anim>
                                    <p:anim calcmode="lin" valueType="num">
                                      <p:cBhvr additive="base">
                                        <p:cTn id="26"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 calcmode="lin" valueType="num">
                                      <p:cBhvr additive="base">
                                        <p:cTn id="3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298"/>
                                        </p:tgtEl>
                                        <p:attrNameLst>
                                          <p:attrName>style.visibility</p:attrName>
                                        </p:attrNameLst>
                                      </p:cBhvr>
                                      <p:to>
                                        <p:strVal val="visible"/>
                                      </p:to>
                                    </p:set>
                                    <p:anim calcmode="lin" valueType="num">
                                      <p:cBhvr additive="base">
                                        <p:cTn id="37" dur="500" fill="hold"/>
                                        <p:tgtEl>
                                          <p:spTgt spid="12298"/>
                                        </p:tgtEl>
                                        <p:attrNameLst>
                                          <p:attrName>ppt_x</p:attrName>
                                        </p:attrNameLst>
                                      </p:cBhvr>
                                      <p:tavLst>
                                        <p:tav tm="0">
                                          <p:val>
                                            <p:strVal val="#ppt_x"/>
                                          </p:val>
                                        </p:tav>
                                        <p:tav tm="100000">
                                          <p:val>
                                            <p:strVal val="#ppt_x"/>
                                          </p:val>
                                        </p:tav>
                                      </p:tavLst>
                                    </p:anim>
                                    <p:anim calcmode="lin" valueType="num">
                                      <p:cBhvr additive="base">
                                        <p:cTn id="38" dur="500" fill="hold"/>
                                        <p:tgtEl>
                                          <p:spTgt spid="12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371"/>
            <a:ext cx="8229600" cy="634082"/>
          </a:xfrm>
        </p:spPr>
        <p:txBody>
          <a:bodyPr>
            <a:normAutofit fontScale="90000"/>
          </a:bodyPr>
          <a:lstStyle/>
          <a:p>
            <a:r>
              <a:rPr lang="ru-RU" dirty="0" smtClean="0"/>
              <a:t>Ракурс решает все?</a:t>
            </a:r>
            <a:endParaRPr lang="ru-RU" dirty="0"/>
          </a:p>
        </p:txBody>
      </p:sp>
      <p:sp>
        <p:nvSpPr>
          <p:cNvPr id="4" name="Номер слайда 3"/>
          <p:cNvSpPr>
            <a:spLocks noGrp="1"/>
          </p:cNvSpPr>
          <p:nvPr>
            <p:ph type="sldNum" sz="quarter" idx="12"/>
          </p:nvPr>
        </p:nvSpPr>
        <p:spPr/>
        <p:txBody>
          <a:bodyPr/>
          <a:lstStyle/>
          <a:p>
            <a:fld id="{F29E71F4-764E-4B55-B4DF-8EF2746654EB}" type="slidenum">
              <a:rPr lang="ru-RU" smtClean="0"/>
              <a:t>2</a:t>
            </a:fld>
            <a:endParaRPr lang="ru-RU"/>
          </a:p>
        </p:txBody>
      </p:sp>
      <p:pic>
        <p:nvPicPr>
          <p:cNvPr id="10242" name="Picture 2" descr="ÐÐ°ÑÑÐ¸Ð½ÐºÐ¸ Ð¿Ð¾ Ð·Ð°Ð¿ÑÐ¾ÑÑ yes-no illus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620688"/>
            <a:ext cx="6429690"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422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0248"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0249"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2800" b="1" smtClean="0">
              <a:solidFill>
                <a:srgbClr val="FFFF99"/>
              </a:solidFill>
            </a:endParaRPr>
          </a:p>
        </p:txBody>
      </p:sp>
      <p:graphicFrame>
        <p:nvGraphicFramePr>
          <p:cNvPr id="10242" name="Object 1"/>
          <p:cNvGraphicFramePr>
            <a:graphicFrameLocks noChangeAspect="1"/>
          </p:cNvGraphicFramePr>
          <p:nvPr>
            <p:extLst>
              <p:ext uri="{D42A27DB-BD31-4B8C-83A1-F6EECF244321}">
                <p14:modId xmlns:p14="http://schemas.microsoft.com/office/powerpoint/2010/main" val="245730424"/>
              </p:ext>
            </p:extLst>
          </p:nvPr>
        </p:nvGraphicFramePr>
        <p:xfrm>
          <a:off x="558800" y="1428750"/>
          <a:ext cx="2886075" cy="1041400"/>
        </p:xfrm>
        <a:graphic>
          <a:graphicData uri="http://schemas.openxmlformats.org/presentationml/2006/ole">
            <mc:AlternateContent xmlns:mc="http://schemas.openxmlformats.org/markup-compatibility/2006">
              <mc:Choice xmlns:v="urn:schemas-microsoft-com:vml" Requires="v">
                <p:oleObj spid="_x0000_s22590" name="Equation" r:id="rId3" imgW="1358310" imgH="482391" progId="Equation.DSMT4">
                  <p:embed/>
                </p:oleObj>
              </mc:Choice>
              <mc:Fallback>
                <p:oleObj name="Equation" r:id="rId3" imgW="1358310" imgH="4823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1428750"/>
                        <a:ext cx="2886075" cy="1041400"/>
                      </a:xfrm>
                      <a:prstGeom prst="rect">
                        <a:avLst/>
                      </a:prstGeom>
                      <a:noFill/>
                      <a:ln>
                        <a:noFill/>
                      </a:ln>
                      <a:extLst/>
                    </p:spPr>
                  </p:pic>
                </p:oleObj>
              </mc:Fallback>
            </mc:AlternateContent>
          </a:graphicData>
        </a:graphic>
      </p:graphicFrame>
      <p:sp>
        <p:nvSpPr>
          <p:cNvPr id="7" name="TextBox 6">
            <a:extLst>
              <a:ext uri="{FF2B5EF4-FFF2-40B4-BE49-F238E27FC236}"/>
            </a:extLst>
          </p:cNvPr>
          <p:cNvSpPr txBox="1"/>
          <p:nvPr/>
        </p:nvSpPr>
        <p:spPr>
          <a:xfrm>
            <a:off x="3836988" y="1214438"/>
            <a:ext cx="4462440" cy="1754326"/>
          </a:xfrm>
          <a:prstGeom prst="rect">
            <a:avLst/>
          </a:prstGeom>
          <a:noFill/>
        </p:spPr>
        <p:txBody>
          <a:bodyPr wrap="none">
            <a:spAutoFit/>
          </a:bodyPr>
          <a:lstStyle/>
          <a:p>
            <a:pPr eaLnBrk="1" hangingPunct="1">
              <a:lnSpc>
                <a:spcPct val="150000"/>
              </a:lnSpc>
              <a:defRPr/>
            </a:pPr>
            <a:r>
              <a:rPr lang="ru-RU" sz="2400" dirty="0">
                <a:solidFill>
                  <a:sysClr val="windowText" lastClr="000000"/>
                </a:solidFill>
                <a:latin typeface="+mn-lt"/>
              </a:rPr>
              <a:t>является собственным вектором</a:t>
            </a:r>
          </a:p>
          <a:p>
            <a:pPr eaLnBrk="1" hangingPunct="1">
              <a:lnSpc>
                <a:spcPct val="150000"/>
              </a:lnSpc>
              <a:defRPr/>
            </a:pPr>
            <a:r>
              <a:rPr lang="ru-RU" sz="2400" dirty="0">
                <a:solidFill>
                  <a:sysClr val="windowText" lastClr="000000"/>
                </a:solidFill>
                <a:latin typeface="+mn-lt"/>
              </a:rPr>
              <a:t>матрицы        с    собственным</a:t>
            </a:r>
          </a:p>
          <a:p>
            <a:pPr eaLnBrk="1" hangingPunct="1">
              <a:lnSpc>
                <a:spcPct val="150000"/>
              </a:lnSpc>
              <a:defRPr/>
            </a:pPr>
            <a:r>
              <a:rPr lang="ru-RU" sz="2400" dirty="0">
                <a:solidFill>
                  <a:sysClr val="windowText" lastClr="000000"/>
                </a:solidFill>
                <a:latin typeface="+mn-lt"/>
              </a:rPr>
              <a:t>значением      </a:t>
            </a:r>
          </a:p>
        </p:txBody>
      </p:sp>
      <p:graphicFrame>
        <p:nvGraphicFramePr>
          <p:cNvPr id="10243" name="Объект 18"/>
          <p:cNvGraphicFramePr>
            <a:graphicFrameLocks noChangeAspect="1"/>
          </p:cNvGraphicFramePr>
          <p:nvPr/>
        </p:nvGraphicFramePr>
        <p:xfrm>
          <a:off x="5286375" y="1857375"/>
          <a:ext cx="371475" cy="422275"/>
        </p:xfrm>
        <a:graphic>
          <a:graphicData uri="http://schemas.openxmlformats.org/presentationml/2006/ole">
            <mc:AlternateContent xmlns:mc="http://schemas.openxmlformats.org/markup-compatibility/2006">
              <mc:Choice xmlns:v="urn:schemas-microsoft-com:vml" Requires="v">
                <p:oleObj spid="_x0000_s22591" name="Формула" r:id="rId5" imgW="152268" imgH="164957" progId="Equation.3">
                  <p:embed/>
                </p:oleObj>
              </mc:Choice>
              <mc:Fallback>
                <p:oleObj name="Формула" r:id="rId5"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6375" y="1857375"/>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3"/>
          <p:cNvGraphicFramePr>
            <a:graphicFrameLocks noChangeAspect="1"/>
          </p:cNvGraphicFramePr>
          <p:nvPr>
            <p:extLst>
              <p:ext uri="{D42A27DB-BD31-4B8C-83A1-F6EECF244321}">
                <p14:modId xmlns:p14="http://schemas.microsoft.com/office/powerpoint/2010/main" val="3419893729"/>
              </p:ext>
            </p:extLst>
          </p:nvPr>
        </p:nvGraphicFramePr>
        <p:xfrm>
          <a:off x="5737225" y="2357438"/>
          <a:ext cx="1262063" cy="568325"/>
        </p:xfrm>
        <a:graphic>
          <a:graphicData uri="http://schemas.openxmlformats.org/presentationml/2006/ole">
            <mc:AlternateContent xmlns:mc="http://schemas.openxmlformats.org/markup-compatibility/2006">
              <mc:Choice xmlns:v="urn:schemas-microsoft-com:vml" Requires="v">
                <p:oleObj spid="_x0000_s22592" name="Equation" r:id="rId7" imgW="508000" imgH="228600" progId="Equation.DSMT4">
                  <p:embed/>
                </p:oleObj>
              </mc:Choice>
              <mc:Fallback>
                <p:oleObj name="Equation" r:id="rId7" imgW="5080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7225" y="2357438"/>
                        <a:ext cx="1262063" cy="568325"/>
                      </a:xfrm>
                      <a:prstGeom prst="rect">
                        <a:avLst/>
                      </a:prstGeom>
                      <a:noFill/>
                      <a:ln>
                        <a:noFill/>
                      </a:ln>
                      <a:effectLst/>
                      <a:extLst/>
                    </p:spPr>
                  </p:pic>
                </p:oleObj>
              </mc:Fallback>
            </mc:AlternateContent>
          </a:graphicData>
        </a:graphic>
      </p:graphicFrame>
      <p:sp>
        <p:nvSpPr>
          <p:cNvPr id="10" name="TextBox 9">
            <a:extLst>
              <a:ext uri="{FF2B5EF4-FFF2-40B4-BE49-F238E27FC236}"/>
            </a:extLst>
          </p:cNvPr>
          <p:cNvSpPr txBox="1"/>
          <p:nvPr/>
        </p:nvSpPr>
        <p:spPr>
          <a:xfrm>
            <a:off x="428625" y="3214688"/>
            <a:ext cx="5884863" cy="2308225"/>
          </a:xfrm>
          <a:prstGeom prst="rect">
            <a:avLst/>
          </a:prstGeom>
          <a:noFill/>
        </p:spPr>
        <p:txBody>
          <a:bodyPr>
            <a:spAutoFit/>
          </a:bodyPr>
          <a:lstStyle/>
          <a:p>
            <a:pPr eaLnBrk="1" hangingPunct="1">
              <a:lnSpc>
                <a:spcPct val="150000"/>
              </a:lnSpc>
              <a:defRPr/>
            </a:pPr>
            <a:r>
              <a:rPr lang="ru-RU" sz="2400" dirty="0">
                <a:solidFill>
                  <a:sysClr val="windowText" lastClr="000000"/>
                </a:solidFill>
                <a:latin typeface="+mn-lt"/>
              </a:rPr>
              <a:t>Аналогично для собственного значения</a:t>
            </a:r>
          </a:p>
          <a:p>
            <a:pPr eaLnBrk="1" hangingPunct="1">
              <a:lnSpc>
                <a:spcPct val="150000"/>
              </a:lnSpc>
              <a:defRPr/>
            </a:pPr>
            <a:r>
              <a:rPr lang="ru-RU" sz="2400" dirty="0">
                <a:solidFill>
                  <a:sysClr val="windowText" lastClr="000000"/>
                </a:solidFill>
                <a:latin typeface="+mn-lt"/>
              </a:rPr>
              <a:t>получим следующее</a:t>
            </a:r>
          </a:p>
          <a:p>
            <a:pPr eaLnBrk="1" hangingPunct="1">
              <a:lnSpc>
                <a:spcPct val="150000"/>
              </a:lnSpc>
              <a:defRPr/>
            </a:pPr>
            <a:endParaRPr lang="ru-RU" sz="2400" dirty="0">
              <a:solidFill>
                <a:sysClr val="windowText" lastClr="000000"/>
              </a:solidFill>
              <a:latin typeface="+mn-lt"/>
            </a:endParaRPr>
          </a:p>
          <a:p>
            <a:pPr eaLnBrk="1" hangingPunct="1">
              <a:lnSpc>
                <a:spcPct val="150000"/>
              </a:lnSpc>
              <a:defRPr/>
            </a:pPr>
            <a:endParaRPr lang="ru-RU" sz="2400" dirty="0">
              <a:solidFill>
                <a:sysClr val="windowText" lastClr="000000"/>
              </a:solidFill>
              <a:latin typeface="+mn-lt"/>
            </a:endParaRPr>
          </a:p>
        </p:txBody>
      </p:sp>
      <p:graphicFrame>
        <p:nvGraphicFramePr>
          <p:cNvPr id="13322" name="Object 4"/>
          <p:cNvGraphicFramePr>
            <a:graphicFrameLocks noChangeAspect="1"/>
          </p:cNvGraphicFramePr>
          <p:nvPr>
            <p:extLst>
              <p:ext uri="{D42A27DB-BD31-4B8C-83A1-F6EECF244321}">
                <p14:modId xmlns:p14="http://schemas.microsoft.com/office/powerpoint/2010/main" val="1789810611"/>
              </p:ext>
            </p:extLst>
          </p:nvPr>
        </p:nvGraphicFramePr>
        <p:xfrm>
          <a:off x="5940152" y="3247335"/>
          <a:ext cx="1133475" cy="568325"/>
        </p:xfrm>
        <a:graphic>
          <a:graphicData uri="http://schemas.openxmlformats.org/presentationml/2006/ole">
            <mc:AlternateContent xmlns:mc="http://schemas.openxmlformats.org/markup-compatibility/2006">
              <mc:Choice xmlns:v="urn:schemas-microsoft-com:vml" Requires="v">
                <p:oleObj spid="_x0000_s22593" name="Equation" r:id="rId9" imgW="457200" imgH="228600" progId="Equation.DSMT4">
                  <p:embed/>
                </p:oleObj>
              </mc:Choice>
              <mc:Fallback>
                <p:oleObj name="Equation" r:id="rId9" imgW="4572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152" y="3247335"/>
                        <a:ext cx="1133475" cy="568325"/>
                      </a:xfrm>
                      <a:prstGeom prst="rect">
                        <a:avLst/>
                      </a:prstGeom>
                      <a:noFill/>
                      <a:ln>
                        <a:noFill/>
                      </a:ln>
                      <a:effectLst/>
                      <a:extLst/>
                    </p:spPr>
                  </p:pic>
                </p:oleObj>
              </mc:Fallback>
            </mc:AlternateContent>
          </a:graphicData>
        </a:graphic>
      </p:graphicFrame>
      <p:graphicFrame>
        <p:nvGraphicFramePr>
          <p:cNvPr id="13323" name="Object 5"/>
          <p:cNvGraphicFramePr>
            <a:graphicFrameLocks noChangeAspect="1"/>
          </p:cNvGraphicFramePr>
          <p:nvPr>
            <p:extLst>
              <p:ext uri="{D42A27DB-BD31-4B8C-83A1-F6EECF244321}">
                <p14:modId xmlns:p14="http://schemas.microsoft.com/office/powerpoint/2010/main" val="1549815598"/>
              </p:ext>
            </p:extLst>
          </p:nvPr>
        </p:nvGraphicFramePr>
        <p:xfrm>
          <a:off x="3929063" y="3857625"/>
          <a:ext cx="2616200" cy="1425575"/>
        </p:xfrm>
        <a:graphic>
          <a:graphicData uri="http://schemas.openxmlformats.org/presentationml/2006/ole">
            <mc:AlternateContent xmlns:mc="http://schemas.openxmlformats.org/markup-compatibility/2006">
              <mc:Choice xmlns:v="urn:schemas-microsoft-com:vml" Requires="v">
                <p:oleObj spid="_x0000_s22594" name="Equation" r:id="rId11" imgW="1231366" imgH="660113" progId="Equation.DSMT4">
                  <p:embed/>
                </p:oleObj>
              </mc:Choice>
              <mc:Fallback>
                <p:oleObj name="Equation" r:id="rId11" imgW="1231366" imgH="660113"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9063" y="3857625"/>
                        <a:ext cx="2616200" cy="142557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102456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20"/>
                                        </p:tgtEl>
                                        <p:attrNameLst>
                                          <p:attrName>style.visibility</p:attrName>
                                        </p:attrNameLst>
                                      </p:cBhvr>
                                      <p:to>
                                        <p:strVal val="visible"/>
                                      </p:to>
                                    </p:set>
                                    <p:anim calcmode="lin" valueType="num">
                                      <p:cBhvr additive="base">
                                        <p:cTn id="7" dur="500" fill="hold"/>
                                        <p:tgtEl>
                                          <p:spTgt spid="13320"/>
                                        </p:tgtEl>
                                        <p:attrNameLst>
                                          <p:attrName>ppt_x</p:attrName>
                                        </p:attrNameLst>
                                      </p:cBhvr>
                                      <p:tavLst>
                                        <p:tav tm="0">
                                          <p:val>
                                            <p:strVal val="#ppt_x"/>
                                          </p:val>
                                        </p:tav>
                                        <p:tav tm="100000">
                                          <p:val>
                                            <p:strVal val="#ppt_x"/>
                                          </p:val>
                                        </p:tav>
                                      </p:tavLst>
                                    </p:anim>
                                    <p:anim calcmode="lin" valueType="num">
                                      <p:cBhvr additive="base">
                                        <p:cTn id="8"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22"/>
                                        </p:tgtEl>
                                        <p:attrNameLst>
                                          <p:attrName>style.visibility</p:attrName>
                                        </p:attrNameLst>
                                      </p:cBhvr>
                                      <p:to>
                                        <p:strVal val="visible"/>
                                      </p:to>
                                    </p:set>
                                    <p:anim calcmode="lin" valueType="num">
                                      <p:cBhvr additive="base">
                                        <p:cTn id="19" dur="500" fill="hold"/>
                                        <p:tgtEl>
                                          <p:spTgt spid="13322"/>
                                        </p:tgtEl>
                                        <p:attrNameLst>
                                          <p:attrName>ppt_x</p:attrName>
                                        </p:attrNameLst>
                                      </p:cBhvr>
                                      <p:tavLst>
                                        <p:tav tm="0">
                                          <p:val>
                                            <p:strVal val="#ppt_x"/>
                                          </p:val>
                                        </p:tav>
                                        <p:tav tm="100000">
                                          <p:val>
                                            <p:strVal val="#ppt_x"/>
                                          </p:val>
                                        </p:tav>
                                      </p:tavLst>
                                    </p:anim>
                                    <p:anim calcmode="lin" valueType="num">
                                      <p:cBhvr additive="base">
                                        <p:cTn id="20"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323"/>
                                        </p:tgtEl>
                                        <p:attrNameLst>
                                          <p:attrName>style.visibility</p:attrName>
                                        </p:attrNameLst>
                                      </p:cBhvr>
                                      <p:to>
                                        <p:strVal val="visible"/>
                                      </p:to>
                                    </p:set>
                                    <p:anim calcmode="lin" valueType="num">
                                      <p:cBhvr additive="base">
                                        <p:cTn id="31" dur="500" fill="hold"/>
                                        <p:tgtEl>
                                          <p:spTgt spid="13323"/>
                                        </p:tgtEl>
                                        <p:attrNameLst>
                                          <p:attrName>ppt_x</p:attrName>
                                        </p:attrNameLst>
                                      </p:cBhvr>
                                      <p:tavLst>
                                        <p:tav tm="0">
                                          <p:val>
                                            <p:strVal val="#ppt_x"/>
                                          </p:val>
                                        </p:tav>
                                        <p:tav tm="100000">
                                          <p:val>
                                            <p:strVal val="#ppt_x"/>
                                          </p:val>
                                        </p:tav>
                                      </p:tavLst>
                                    </p:anim>
                                    <p:anim calcmode="lin" valueType="num">
                                      <p:cBhvr additive="base">
                                        <p:cTn id="32"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1271"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1272" name="Заголовок 8"/>
          <p:cNvSpPr>
            <a:spLocks noGrp="1" noChangeArrowheads="1"/>
          </p:cNvSpPr>
          <p:nvPr>
            <p:ph type="title"/>
          </p:nvPr>
        </p:nvSpPr>
        <p:spPr/>
        <p:txBody>
          <a:bodyPr/>
          <a:lstStyle/>
          <a:p>
            <a:pPr algn="ctr"/>
            <a:r>
              <a:rPr lang="ru-RU" altLang="ru-RU" sz="3200" b="1" smtClean="0"/>
              <a:t>Свойства собственных значений матрицы</a:t>
            </a:r>
          </a:p>
        </p:txBody>
      </p:sp>
      <p:sp>
        <p:nvSpPr>
          <p:cNvPr id="5" name="TextBox 4">
            <a:extLst>
              <a:ext uri="{FF2B5EF4-FFF2-40B4-BE49-F238E27FC236}"/>
            </a:extLst>
          </p:cNvPr>
          <p:cNvSpPr txBox="1"/>
          <p:nvPr/>
        </p:nvSpPr>
        <p:spPr>
          <a:xfrm>
            <a:off x="428625" y="1357313"/>
            <a:ext cx="7375737" cy="4524315"/>
          </a:xfrm>
          <a:prstGeom prst="rect">
            <a:avLst/>
          </a:prstGeom>
          <a:noFill/>
        </p:spPr>
        <p:txBody>
          <a:bodyPr wrap="none">
            <a:spAutoFit/>
          </a:bodyPr>
          <a:lstStyle/>
          <a:p>
            <a:pPr eaLnBrk="1" hangingPunct="1">
              <a:lnSpc>
                <a:spcPct val="150000"/>
              </a:lnSpc>
              <a:buFont typeface="Wingdings" pitchFamily="2" charset="2"/>
              <a:buChar char="Ø"/>
              <a:defRPr/>
            </a:pPr>
            <a:r>
              <a:rPr lang="ru-RU" sz="2400" dirty="0">
                <a:solidFill>
                  <a:sysClr val="windowText" lastClr="000000"/>
                </a:solidFill>
              </a:rPr>
              <a:t>Произведение собственных значений матрицы            </a:t>
            </a:r>
          </a:p>
          <a:p>
            <a:pPr eaLnBrk="1" hangingPunct="1">
              <a:lnSpc>
                <a:spcPct val="150000"/>
              </a:lnSpc>
              <a:defRPr/>
            </a:pPr>
            <a:r>
              <a:rPr lang="ru-RU" sz="2400" dirty="0">
                <a:solidFill>
                  <a:sysClr val="windowText" lastClr="000000"/>
                </a:solidFill>
              </a:rPr>
              <a:t>равно ее определителю </a:t>
            </a:r>
          </a:p>
          <a:p>
            <a:pPr eaLnBrk="1" hangingPunct="1">
              <a:lnSpc>
                <a:spcPct val="150000"/>
              </a:lnSpc>
              <a:buFont typeface="Wingdings" pitchFamily="2" charset="2"/>
              <a:buChar char="Ø"/>
              <a:defRPr/>
            </a:pPr>
            <a:endParaRPr lang="ru-RU" sz="2400" dirty="0">
              <a:solidFill>
                <a:sysClr val="windowText" lastClr="000000"/>
              </a:solidFill>
            </a:endParaRPr>
          </a:p>
          <a:p>
            <a:pPr eaLnBrk="1" hangingPunct="1">
              <a:lnSpc>
                <a:spcPct val="150000"/>
              </a:lnSpc>
              <a:buFont typeface="Wingdings" pitchFamily="2" charset="2"/>
              <a:buChar char="Ø"/>
              <a:defRPr/>
            </a:pPr>
            <a:r>
              <a:rPr lang="ru-RU" sz="2400" dirty="0">
                <a:solidFill>
                  <a:sysClr val="windowText" lastClr="000000"/>
                </a:solidFill>
              </a:rPr>
              <a:t>Число  отличных от нуля собственных значений </a:t>
            </a:r>
          </a:p>
          <a:p>
            <a:pPr eaLnBrk="1" hangingPunct="1">
              <a:lnSpc>
                <a:spcPct val="150000"/>
              </a:lnSpc>
              <a:defRPr/>
            </a:pPr>
            <a:r>
              <a:rPr lang="ru-RU" sz="2400" dirty="0">
                <a:solidFill>
                  <a:sysClr val="windowText" lastClr="000000"/>
                </a:solidFill>
              </a:rPr>
              <a:t>  матрицы        равно ее рангу.</a:t>
            </a:r>
          </a:p>
          <a:p>
            <a:pPr eaLnBrk="1" hangingPunct="1">
              <a:lnSpc>
                <a:spcPct val="150000"/>
              </a:lnSpc>
              <a:buFont typeface="Wingdings" pitchFamily="2" charset="2"/>
              <a:buChar char="Ø"/>
              <a:defRPr/>
            </a:pPr>
            <a:r>
              <a:rPr lang="ru-RU" sz="2400" dirty="0">
                <a:solidFill>
                  <a:sysClr val="windowText" lastClr="000000"/>
                </a:solidFill>
              </a:rPr>
              <a:t>Все собственные значения матрицы отличны от нуля </a:t>
            </a:r>
          </a:p>
          <a:p>
            <a:pPr eaLnBrk="1" hangingPunct="1">
              <a:lnSpc>
                <a:spcPct val="150000"/>
              </a:lnSpc>
              <a:defRPr/>
            </a:pPr>
            <a:r>
              <a:rPr lang="ru-RU" sz="2400" dirty="0">
                <a:solidFill>
                  <a:sysClr val="windowText" lastClr="000000"/>
                </a:solidFill>
              </a:rPr>
              <a:t> только и только тогда, когда  матрица        </a:t>
            </a:r>
          </a:p>
          <a:p>
            <a:pPr eaLnBrk="1" hangingPunct="1">
              <a:lnSpc>
                <a:spcPct val="150000"/>
              </a:lnSpc>
              <a:defRPr/>
            </a:pPr>
            <a:r>
              <a:rPr lang="ru-RU" sz="2400" dirty="0">
                <a:solidFill>
                  <a:sysClr val="windowText" lastClr="000000"/>
                </a:solidFill>
              </a:rPr>
              <a:t>невырожденная.</a:t>
            </a:r>
          </a:p>
        </p:txBody>
      </p:sp>
      <p:graphicFrame>
        <p:nvGraphicFramePr>
          <p:cNvPr id="14342" name="Object 1"/>
          <p:cNvGraphicFramePr>
            <a:graphicFrameLocks noChangeAspect="1"/>
          </p:cNvGraphicFramePr>
          <p:nvPr>
            <p:extLst>
              <p:ext uri="{D42A27DB-BD31-4B8C-83A1-F6EECF244321}">
                <p14:modId xmlns:p14="http://schemas.microsoft.com/office/powerpoint/2010/main" val="949701016"/>
              </p:ext>
            </p:extLst>
          </p:nvPr>
        </p:nvGraphicFramePr>
        <p:xfrm>
          <a:off x="3813358" y="2033621"/>
          <a:ext cx="4022725" cy="936625"/>
        </p:xfrm>
        <a:graphic>
          <a:graphicData uri="http://schemas.openxmlformats.org/presentationml/2006/ole">
            <mc:AlternateContent xmlns:mc="http://schemas.openxmlformats.org/markup-compatibility/2006">
              <mc:Choice xmlns:v="urn:schemas-microsoft-com:vml" Requires="v">
                <p:oleObj spid="_x0000_s23602" name="Equation" r:id="rId3" imgW="1091726" imgH="253890" progId="Equation.DSMT4">
                  <p:embed/>
                </p:oleObj>
              </mc:Choice>
              <mc:Fallback>
                <p:oleObj name="Equation" r:id="rId3" imgW="1091726"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358" y="2033621"/>
                        <a:ext cx="4022725" cy="936625"/>
                      </a:xfrm>
                      <a:prstGeom prst="rect">
                        <a:avLst/>
                      </a:prstGeom>
                      <a:noFill/>
                      <a:ln>
                        <a:noFill/>
                      </a:ln>
                      <a:effectLst/>
                      <a:extLst/>
                    </p:spPr>
                  </p:pic>
                </p:oleObj>
              </mc:Fallback>
            </mc:AlternateContent>
          </a:graphicData>
        </a:graphic>
      </p:graphicFrame>
      <p:graphicFrame>
        <p:nvGraphicFramePr>
          <p:cNvPr id="11267" name="Объект 18"/>
          <p:cNvGraphicFramePr>
            <a:graphicFrameLocks noChangeAspect="1"/>
          </p:cNvGraphicFramePr>
          <p:nvPr/>
        </p:nvGraphicFramePr>
        <p:xfrm>
          <a:off x="7643813" y="1428750"/>
          <a:ext cx="371475" cy="422275"/>
        </p:xfrm>
        <a:graphic>
          <a:graphicData uri="http://schemas.openxmlformats.org/presentationml/2006/ole">
            <mc:AlternateContent xmlns:mc="http://schemas.openxmlformats.org/markup-compatibility/2006">
              <mc:Choice xmlns:v="urn:schemas-microsoft-com:vml" Requires="v">
                <p:oleObj spid="_x0000_s23603" name="Формула" r:id="rId5" imgW="152268" imgH="164957" progId="Equation.3">
                  <p:embed/>
                </p:oleObj>
              </mc:Choice>
              <mc:Fallback>
                <p:oleObj name="Формула" r:id="rId5"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3813" y="1428750"/>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4" name="Object 3"/>
          <p:cNvGraphicFramePr>
            <a:graphicFrameLocks noChangeAspect="1"/>
          </p:cNvGraphicFramePr>
          <p:nvPr>
            <p:extLst>
              <p:ext uri="{D42A27DB-BD31-4B8C-83A1-F6EECF244321}">
                <p14:modId xmlns:p14="http://schemas.microsoft.com/office/powerpoint/2010/main" val="552477077"/>
              </p:ext>
            </p:extLst>
          </p:nvPr>
        </p:nvGraphicFramePr>
        <p:xfrm>
          <a:off x="1907704" y="3637048"/>
          <a:ext cx="371475" cy="422275"/>
        </p:xfrm>
        <a:graphic>
          <a:graphicData uri="http://schemas.openxmlformats.org/presentationml/2006/ole">
            <mc:AlternateContent xmlns:mc="http://schemas.openxmlformats.org/markup-compatibility/2006">
              <mc:Choice xmlns:v="urn:schemas-microsoft-com:vml" Requires="v">
                <p:oleObj spid="_x0000_s23604" name="Формула" r:id="rId7" imgW="152268" imgH="164957" progId="Equation.3">
                  <p:embed/>
                </p:oleObj>
              </mc:Choice>
              <mc:Fallback>
                <p:oleObj name="Формула" r:id="rId7"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3637048"/>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5" name="Object 4"/>
          <p:cNvGraphicFramePr>
            <a:graphicFrameLocks noChangeAspect="1"/>
          </p:cNvGraphicFramePr>
          <p:nvPr/>
        </p:nvGraphicFramePr>
        <p:xfrm>
          <a:off x="6143625" y="4786313"/>
          <a:ext cx="371475" cy="422275"/>
        </p:xfrm>
        <a:graphic>
          <a:graphicData uri="http://schemas.openxmlformats.org/presentationml/2006/ole">
            <mc:AlternateContent xmlns:mc="http://schemas.openxmlformats.org/markup-compatibility/2006">
              <mc:Choice xmlns:v="urn:schemas-microsoft-com:vml" Requires="v">
                <p:oleObj spid="_x0000_s23605" name="Формула" r:id="rId8" imgW="152268" imgH="164957" progId="Equation.3">
                  <p:embed/>
                </p:oleObj>
              </mc:Choice>
              <mc:Fallback>
                <p:oleObj name="Формула" r:id="rId8"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3625" y="4786313"/>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36312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42"/>
                                        </p:tgtEl>
                                        <p:attrNameLst>
                                          <p:attrName>style.visibility</p:attrName>
                                        </p:attrNameLst>
                                      </p:cBhvr>
                                      <p:to>
                                        <p:strVal val="visible"/>
                                      </p:to>
                                    </p:set>
                                    <p:anim calcmode="lin" valueType="num">
                                      <p:cBhvr additive="base">
                                        <p:cTn id="7" dur="500" fill="hold"/>
                                        <p:tgtEl>
                                          <p:spTgt spid="14342"/>
                                        </p:tgtEl>
                                        <p:attrNameLst>
                                          <p:attrName>ppt_x</p:attrName>
                                        </p:attrNameLst>
                                      </p:cBhvr>
                                      <p:tavLst>
                                        <p:tav tm="0">
                                          <p:val>
                                            <p:strVal val="#ppt_x"/>
                                          </p:val>
                                        </p:tav>
                                        <p:tav tm="100000">
                                          <p:val>
                                            <p:strVal val="#ppt_x"/>
                                          </p:val>
                                        </p:tav>
                                      </p:tavLst>
                                    </p:anim>
                                    <p:anim calcmode="lin" valueType="num">
                                      <p:cBhvr additive="base">
                                        <p:cTn id="8" dur="500" fill="hold"/>
                                        <p:tgtEl>
                                          <p:spTgt spid="143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4344"/>
                                        </p:tgtEl>
                                        <p:attrNameLst>
                                          <p:attrName>style.visibility</p:attrName>
                                        </p:attrNameLst>
                                      </p:cBhvr>
                                      <p:to>
                                        <p:strVal val="visible"/>
                                      </p:to>
                                    </p:set>
                                    <p:anim calcmode="lin" valueType="num">
                                      <p:cBhvr additive="base">
                                        <p:cTn id="23" dur="500" fill="hold"/>
                                        <p:tgtEl>
                                          <p:spTgt spid="14344"/>
                                        </p:tgtEl>
                                        <p:attrNameLst>
                                          <p:attrName>ppt_x</p:attrName>
                                        </p:attrNameLst>
                                      </p:cBhvr>
                                      <p:tavLst>
                                        <p:tav tm="0">
                                          <p:val>
                                            <p:strVal val="#ppt_x"/>
                                          </p:val>
                                        </p:tav>
                                        <p:tav tm="100000">
                                          <p:val>
                                            <p:strVal val="#ppt_x"/>
                                          </p:val>
                                        </p:tav>
                                      </p:tavLst>
                                    </p:anim>
                                    <p:anim calcmode="lin" valueType="num">
                                      <p:cBhvr additive="base">
                                        <p:cTn id="24"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4345"/>
                                        </p:tgtEl>
                                        <p:attrNameLst>
                                          <p:attrName>style.visibility</p:attrName>
                                        </p:attrNameLst>
                                      </p:cBhvr>
                                      <p:to>
                                        <p:strVal val="visible"/>
                                      </p:to>
                                    </p:set>
                                    <p:anim calcmode="lin" valueType="num">
                                      <p:cBhvr additive="base">
                                        <p:cTn id="43" dur="500" fill="hold"/>
                                        <p:tgtEl>
                                          <p:spTgt spid="14345"/>
                                        </p:tgtEl>
                                        <p:attrNameLst>
                                          <p:attrName>ppt_x</p:attrName>
                                        </p:attrNameLst>
                                      </p:cBhvr>
                                      <p:tavLst>
                                        <p:tav tm="0">
                                          <p:val>
                                            <p:strVal val="#ppt_x"/>
                                          </p:val>
                                        </p:tav>
                                        <p:tav tm="100000">
                                          <p:val>
                                            <p:strVal val="#ppt_x"/>
                                          </p:val>
                                        </p:tav>
                                      </p:tavLst>
                                    </p:anim>
                                    <p:anim calcmode="lin" valueType="num">
                                      <p:cBhvr additive="base">
                                        <p:cTn id="44"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2299"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2300" name="Заголовок 8"/>
          <p:cNvSpPr>
            <a:spLocks noGrp="1" noChangeArrowheads="1"/>
          </p:cNvSpPr>
          <p:nvPr>
            <p:ph type="title"/>
          </p:nvPr>
        </p:nvSpPr>
        <p:spPr/>
        <p:txBody>
          <a:bodyPr/>
          <a:lstStyle/>
          <a:p>
            <a:pPr algn="ctr"/>
            <a:r>
              <a:rPr lang="ru-RU" altLang="ru-RU" sz="3200" b="1" smtClean="0"/>
              <a:t>Свойства собственных значений матрицы</a:t>
            </a:r>
          </a:p>
        </p:txBody>
      </p:sp>
      <p:sp>
        <p:nvSpPr>
          <p:cNvPr id="5" name="TextBox 4">
            <a:extLst>
              <a:ext uri="{FF2B5EF4-FFF2-40B4-BE49-F238E27FC236}"/>
            </a:extLst>
          </p:cNvPr>
          <p:cNvSpPr txBox="1"/>
          <p:nvPr/>
        </p:nvSpPr>
        <p:spPr>
          <a:xfrm>
            <a:off x="428625" y="1428750"/>
            <a:ext cx="7239931" cy="5632311"/>
          </a:xfrm>
          <a:prstGeom prst="rect">
            <a:avLst/>
          </a:prstGeom>
          <a:noFill/>
        </p:spPr>
        <p:txBody>
          <a:bodyPr wrap="none">
            <a:spAutoFit/>
          </a:bodyPr>
          <a:lstStyle/>
          <a:p>
            <a:pPr eaLnBrk="1" hangingPunct="1">
              <a:lnSpc>
                <a:spcPct val="150000"/>
              </a:lnSpc>
              <a:buFont typeface="Wingdings" pitchFamily="2" charset="2"/>
              <a:buChar char="Ø"/>
              <a:defRPr/>
            </a:pPr>
            <a:r>
              <a:rPr lang="ru-RU" sz="2400" dirty="0">
                <a:solidFill>
                  <a:sysClr val="windowText" lastClr="000000"/>
                </a:solidFill>
              </a:rPr>
              <a:t>Если                собственное значение невырожденной</a:t>
            </a:r>
          </a:p>
          <a:p>
            <a:pPr eaLnBrk="1" hangingPunct="1">
              <a:lnSpc>
                <a:spcPct val="150000"/>
              </a:lnSpc>
              <a:defRPr/>
            </a:pPr>
            <a:r>
              <a:rPr lang="ru-RU" sz="2400" dirty="0">
                <a:solidFill>
                  <a:sysClr val="windowText" lastClr="000000"/>
                </a:solidFill>
              </a:rPr>
              <a:t>    матрицы        , то                      собственное значение </a:t>
            </a:r>
          </a:p>
          <a:p>
            <a:pPr eaLnBrk="1" hangingPunct="1">
              <a:lnSpc>
                <a:spcPct val="150000"/>
              </a:lnSpc>
              <a:defRPr/>
            </a:pPr>
            <a:r>
              <a:rPr lang="ru-RU" sz="2400" dirty="0">
                <a:solidFill>
                  <a:sysClr val="windowText" lastClr="000000"/>
                </a:solidFill>
              </a:rPr>
              <a:t>    матрицы               .</a:t>
            </a:r>
          </a:p>
          <a:p>
            <a:pPr eaLnBrk="1" hangingPunct="1">
              <a:lnSpc>
                <a:spcPct val="150000"/>
              </a:lnSpc>
              <a:buFont typeface="Wingdings" pitchFamily="2" charset="2"/>
              <a:buChar char="Ø"/>
              <a:defRPr/>
            </a:pPr>
            <a:r>
              <a:rPr lang="ru-RU" sz="2400" dirty="0">
                <a:solidFill>
                  <a:sysClr val="windowText" lastClr="000000"/>
                </a:solidFill>
              </a:rPr>
              <a:t>Если                собственное значение матрицы        , то</a:t>
            </a:r>
          </a:p>
          <a:p>
            <a:pPr eaLnBrk="1" hangingPunct="1">
              <a:lnSpc>
                <a:spcPct val="150000"/>
              </a:lnSpc>
              <a:defRPr/>
            </a:pPr>
            <a:r>
              <a:rPr lang="ru-RU" sz="2400" dirty="0">
                <a:solidFill>
                  <a:sysClr val="windowText" lastClr="000000"/>
                </a:solidFill>
              </a:rPr>
              <a:t>              собственное значение  матрицы         </a:t>
            </a:r>
            <a:r>
              <a:rPr lang="en-US" sz="2400" dirty="0">
                <a:solidFill>
                  <a:sysClr val="windowText" lastClr="000000"/>
                </a:solidFill>
              </a:rPr>
              <a:t>(</a:t>
            </a:r>
            <a:r>
              <a:rPr lang="ru-RU" sz="2400" b="1" i="1" dirty="0">
                <a:solidFill>
                  <a:sysClr val="windowText" lastClr="000000"/>
                </a:solidFill>
              </a:rPr>
              <a:t> </a:t>
            </a:r>
            <a:r>
              <a:rPr lang="en-US" sz="2400" b="1" i="1" dirty="0">
                <a:solidFill>
                  <a:sysClr val="windowText" lastClr="000000"/>
                </a:solidFill>
              </a:rPr>
              <a:t>m </a:t>
            </a:r>
            <a:r>
              <a:rPr lang="en-US" sz="2400" dirty="0">
                <a:solidFill>
                  <a:sysClr val="windowText" lastClr="000000"/>
                </a:solidFill>
              </a:rPr>
              <a:t>– </a:t>
            </a:r>
            <a:endParaRPr lang="ru-RU" sz="2400" dirty="0">
              <a:solidFill>
                <a:sysClr val="windowText" lastClr="000000"/>
              </a:solidFill>
            </a:endParaRPr>
          </a:p>
          <a:p>
            <a:pPr eaLnBrk="1" hangingPunct="1">
              <a:lnSpc>
                <a:spcPct val="150000"/>
              </a:lnSpc>
              <a:defRPr/>
            </a:pPr>
            <a:r>
              <a:rPr lang="ru-RU" sz="2400" dirty="0">
                <a:solidFill>
                  <a:sysClr val="windowText" lastClr="000000"/>
                </a:solidFill>
              </a:rPr>
              <a:t>   натуральное число).</a:t>
            </a:r>
            <a:endParaRPr lang="ru-RU" sz="2400" b="1" i="1" dirty="0">
              <a:solidFill>
                <a:sysClr val="windowText" lastClr="000000"/>
              </a:solidFill>
            </a:endParaRPr>
          </a:p>
          <a:p>
            <a:pPr eaLnBrk="1" hangingPunct="1">
              <a:lnSpc>
                <a:spcPct val="150000"/>
              </a:lnSpc>
              <a:defRPr/>
            </a:pPr>
            <a:r>
              <a:rPr lang="ru-RU" sz="2400" dirty="0">
                <a:solidFill>
                  <a:sysClr val="windowText" lastClr="000000"/>
                </a:solidFill>
              </a:rPr>
              <a:t> </a:t>
            </a:r>
          </a:p>
          <a:p>
            <a:pPr eaLnBrk="1" hangingPunct="1">
              <a:lnSpc>
                <a:spcPct val="150000"/>
              </a:lnSpc>
              <a:defRPr/>
            </a:pPr>
            <a:r>
              <a:rPr lang="ru-RU" sz="2400" dirty="0">
                <a:solidFill>
                  <a:sysClr val="windowText" lastClr="000000"/>
                </a:solidFill>
              </a:rPr>
              <a:t>              </a:t>
            </a:r>
          </a:p>
          <a:p>
            <a:pPr eaLnBrk="1" hangingPunct="1">
              <a:lnSpc>
                <a:spcPct val="150000"/>
              </a:lnSpc>
              <a:buFont typeface="Wingdings" pitchFamily="2" charset="2"/>
              <a:buChar char="Ø"/>
              <a:defRPr/>
            </a:pPr>
            <a:endParaRPr lang="ru-RU" sz="2400" dirty="0">
              <a:solidFill>
                <a:sysClr val="windowText" lastClr="000000"/>
              </a:solidFill>
            </a:endParaRPr>
          </a:p>
          <a:p>
            <a:pPr eaLnBrk="1" hangingPunct="1">
              <a:lnSpc>
                <a:spcPct val="150000"/>
              </a:lnSpc>
              <a:defRPr/>
            </a:pPr>
            <a:r>
              <a:rPr lang="ru-RU" sz="2400" dirty="0">
                <a:solidFill>
                  <a:sysClr val="windowText" lastClr="000000"/>
                </a:solidFill>
              </a:rPr>
              <a:t>  </a:t>
            </a:r>
          </a:p>
        </p:txBody>
      </p:sp>
      <p:graphicFrame>
        <p:nvGraphicFramePr>
          <p:cNvPr id="12290" name="Объект 18"/>
          <p:cNvGraphicFramePr>
            <a:graphicFrameLocks noChangeAspect="1"/>
          </p:cNvGraphicFramePr>
          <p:nvPr>
            <p:extLst>
              <p:ext uri="{D42A27DB-BD31-4B8C-83A1-F6EECF244321}">
                <p14:modId xmlns:p14="http://schemas.microsoft.com/office/powerpoint/2010/main" val="1608173879"/>
              </p:ext>
            </p:extLst>
          </p:nvPr>
        </p:nvGraphicFramePr>
        <p:xfrm>
          <a:off x="2051720" y="2132856"/>
          <a:ext cx="371475" cy="422275"/>
        </p:xfrm>
        <a:graphic>
          <a:graphicData uri="http://schemas.openxmlformats.org/presentationml/2006/ole">
            <mc:AlternateContent xmlns:mc="http://schemas.openxmlformats.org/markup-compatibility/2006">
              <mc:Choice xmlns:v="urn:schemas-microsoft-com:vml" Requires="v">
                <p:oleObj spid="_x0000_s24674" name="Формула" r:id="rId3" imgW="152268" imgH="164957" progId="Equation.3">
                  <p:embed/>
                </p:oleObj>
              </mc:Choice>
              <mc:Fallback>
                <p:oleObj name="Формула" r:id="rId3" imgW="152268"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132856"/>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1" name="Object 4"/>
          <p:cNvGraphicFramePr>
            <a:graphicFrameLocks noChangeAspect="1"/>
          </p:cNvGraphicFramePr>
          <p:nvPr>
            <p:extLst>
              <p:ext uri="{D42A27DB-BD31-4B8C-83A1-F6EECF244321}">
                <p14:modId xmlns:p14="http://schemas.microsoft.com/office/powerpoint/2010/main" val="964800233"/>
              </p:ext>
            </p:extLst>
          </p:nvPr>
        </p:nvGraphicFramePr>
        <p:xfrm>
          <a:off x="1331640" y="1556792"/>
          <a:ext cx="1177925" cy="455612"/>
        </p:xfrm>
        <a:graphic>
          <a:graphicData uri="http://schemas.openxmlformats.org/presentationml/2006/ole">
            <mc:AlternateContent xmlns:mc="http://schemas.openxmlformats.org/markup-compatibility/2006">
              <mc:Choice xmlns:v="urn:schemas-microsoft-com:vml" Requires="v">
                <p:oleObj spid="_x0000_s24675" name="Equation" r:id="rId5" imgW="482181" imgH="177646" progId="Equation.DSMT4">
                  <p:embed/>
                </p:oleObj>
              </mc:Choice>
              <mc:Fallback>
                <p:oleObj name="Equation" r:id="rId5" imgW="482181"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556792"/>
                        <a:ext cx="11779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2" name="Object 6"/>
          <p:cNvGraphicFramePr>
            <a:graphicFrameLocks noChangeAspect="1"/>
          </p:cNvGraphicFramePr>
          <p:nvPr>
            <p:extLst>
              <p:ext uri="{D42A27DB-BD31-4B8C-83A1-F6EECF244321}">
                <p14:modId xmlns:p14="http://schemas.microsoft.com/office/powerpoint/2010/main" val="981022098"/>
              </p:ext>
            </p:extLst>
          </p:nvPr>
        </p:nvGraphicFramePr>
        <p:xfrm>
          <a:off x="2915816" y="1844824"/>
          <a:ext cx="1517650" cy="1008062"/>
        </p:xfrm>
        <a:graphic>
          <a:graphicData uri="http://schemas.openxmlformats.org/presentationml/2006/ole">
            <mc:AlternateContent xmlns:mc="http://schemas.openxmlformats.org/markup-compatibility/2006">
              <mc:Choice xmlns:v="urn:schemas-microsoft-com:vml" Requires="v">
                <p:oleObj spid="_x0000_s24676" name="Equation" r:id="rId7" imgW="622030" imgH="393529" progId="Equation.DSMT4">
                  <p:embed/>
                </p:oleObj>
              </mc:Choice>
              <mc:Fallback>
                <p:oleObj name="Equation" r:id="rId7" imgW="622030" imgH="39352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1844824"/>
                        <a:ext cx="15176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3" name="Object 7"/>
          <p:cNvGraphicFramePr>
            <a:graphicFrameLocks noChangeAspect="1"/>
          </p:cNvGraphicFramePr>
          <p:nvPr/>
        </p:nvGraphicFramePr>
        <p:xfrm>
          <a:off x="2643188" y="2571750"/>
          <a:ext cx="588962" cy="487363"/>
        </p:xfrm>
        <a:graphic>
          <a:graphicData uri="http://schemas.openxmlformats.org/presentationml/2006/ole">
            <mc:AlternateContent xmlns:mc="http://schemas.openxmlformats.org/markup-compatibility/2006">
              <mc:Choice xmlns:v="urn:schemas-microsoft-com:vml" Requires="v">
                <p:oleObj spid="_x0000_s24677" name="Equation" r:id="rId9" imgW="241195" imgH="190417" progId="Equation.DSMT4">
                  <p:embed/>
                </p:oleObj>
              </mc:Choice>
              <mc:Fallback>
                <p:oleObj name="Equation" r:id="rId9" imgW="241195" imgH="1904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3188" y="2571750"/>
                        <a:ext cx="5889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0" name="Object 8"/>
          <p:cNvGraphicFramePr>
            <a:graphicFrameLocks noChangeAspect="1"/>
          </p:cNvGraphicFramePr>
          <p:nvPr>
            <p:extLst>
              <p:ext uri="{D42A27DB-BD31-4B8C-83A1-F6EECF244321}">
                <p14:modId xmlns:p14="http://schemas.microsoft.com/office/powerpoint/2010/main" val="3617195451"/>
              </p:ext>
            </p:extLst>
          </p:nvPr>
        </p:nvGraphicFramePr>
        <p:xfrm>
          <a:off x="1259632" y="3214688"/>
          <a:ext cx="1177925" cy="455613"/>
        </p:xfrm>
        <a:graphic>
          <a:graphicData uri="http://schemas.openxmlformats.org/presentationml/2006/ole">
            <mc:AlternateContent xmlns:mc="http://schemas.openxmlformats.org/markup-compatibility/2006">
              <mc:Choice xmlns:v="urn:schemas-microsoft-com:vml" Requires="v">
                <p:oleObj spid="_x0000_s24678" name="Equation" r:id="rId11" imgW="482181" imgH="177646" progId="Equation.DSMT4">
                  <p:embed/>
                </p:oleObj>
              </mc:Choice>
              <mc:Fallback>
                <p:oleObj name="Equation" r:id="rId11" imgW="482181" imgH="177646"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9632" y="3214688"/>
                        <a:ext cx="11779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1" name="Object 9"/>
          <p:cNvGraphicFramePr>
            <a:graphicFrameLocks noChangeAspect="1"/>
          </p:cNvGraphicFramePr>
          <p:nvPr>
            <p:extLst>
              <p:ext uri="{D42A27DB-BD31-4B8C-83A1-F6EECF244321}">
                <p14:modId xmlns:p14="http://schemas.microsoft.com/office/powerpoint/2010/main" val="4268193930"/>
              </p:ext>
            </p:extLst>
          </p:nvPr>
        </p:nvGraphicFramePr>
        <p:xfrm>
          <a:off x="6660232" y="3197103"/>
          <a:ext cx="371475" cy="422275"/>
        </p:xfrm>
        <a:graphic>
          <a:graphicData uri="http://schemas.openxmlformats.org/presentationml/2006/ole">
            <mc:AlternateContent xmlns:mc="http://schemas.openxmlformats.org/markup-compatibility/2006">
              <mc:Choice xmlns:v="urn:schemas-microsoft-com:vml" Requires="v">
                <p:oleObj spid="_x0000_s24679" name="Формула" r:id="rId13" imgW="152268" imgH="164957" progId="Equation.3">
                  <p:embed/>
                </p:oleObj>
              </mc:Choice>
              <mc:Fallback>
                <p:oleObj name="Формула" r:id="rId13" imgW="152268"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3197103"/>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2" name="Object 10"/>
          <p:cNvGraphicFramePr>
            <a:graphicFrameLocks noChangeAspect="1"/>
          </p:cNvGraphicFramePr>
          <p:nvPr>
            <p:extLst>
              <p:ext uri="{D42A27DB-BD31-4B8C-83A1-F6EECF244321}">
                <p14:modId xmlns:p14="http://schemas.microsoft.com/office/powerpoint/2010/main" val="2333871849"/>
              </p:ext>
            </p:extLst>
          </p:nvPr>
        </p:nvGraphicFramePr>
        <p:xfrm>
          <a:off x="611560" y="3645024"/>
          <a:ext cx="806450" cy="519113"/>
        </p:xfrm>
        <a:graphic>
          <a:graphicData uri="http://schemas.openxmlformats.org/presentationml/2006/ole">
            <mc:AlternateContent xmlns:mc="http://schemas.openxmlformats.org/markup-compatibility/2006">
              <mc:Choice xmlns:v="urn:schemas-microsoft-com:vml" Requires="v">
                <p:oleObj spid="_x0000_s24680" name="Equation" r:id="rId14" imgW="330057" imgH="203112" progId="Equation.DSMT4">
                  <p:embed/>
                </p:oleObj>
              </mc:Choice>
              <mc:Fallback>
                <p:oleObj name="Equation" r:id="rId14" imgW="330057" imgH="203112"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560" y="3645024"/>
                        <a:ext cx="806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3" name="Object 11"/>
          <p:cNvGraphicFramePr>
            <a:graphicFrameLocks noChangeAspect="1"/>
          </p:cNvGraphicFramePr>
          <p:nvPr>
            <p:extLst>
              <p:ext uri="{D42A27DB-BD31-4B8C-83A1-F6EECF244321}">
                <p14:modId xmlns:p14="http://schemas.microsoft.com/office/powerpoint/2010/main" val="998959794"/>
              </p:ext>
            </p:extLst>
          </p:nvPr>
        </p:nvGraphicFramePr>
        <p:xfrm>
          <a:off x="5868144" y="3645024"/>
          <a:ext cx="527050" cy="487363"/>
        </p:xfrm>
        <a:graphic>
          <a:graphicData uri="http://schemas.openxmlformats.org/presentationml/2006/ole">
            <mc:AlternateContent xmlns:mc="http://schemas.openxmlformats.org/markup-compatibility/2006">
              <mc:Choice xmlns:v="urn:schemas-microsoft-com:vml" Requires="v">
                <p:oleObj spid="_x0000_s24681" name="Equation" r:id="rId16" imgW="215713" imgH="190335" progId="Equation.DSMT4">
                  <p:embed/>
                </p:oleObj>
              </mc:Choice>
              <mc:Fallback>
                <p:oleObj name="Equation" r:id="rId16" imgW="215713" imgH="19033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68144" y="3645024"/>
                        <a:ext cx="5270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2799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70"/>
                                        </p:tgtEl>
                                        <p:attrNameLst>
                                          <p:attrName>style.visibility</p:attrName>
                                        </p:attrNameLst>
                                      </p:cBhvr>
                                      <p:to>
                                        <p:strVal val="visible"/>
                                      </p:to>
                                    </p:set>
                                    <p:anim calcmode="lin" valueType="num">
                                      <p:cBhvr additive="base">
                                        <p:cTn id="13" dur="500" fill="hold"/>
                                        <p:tgtEl>
                                          <p:spTgt spid="15370"/>
                                        </p:tgtEl>
                                        <p:attrNameLst>
                                          <p:attrName>ppt_x</p:attrName>
                                        </p:attrNameLst>
                                      </p:cBhvr>
                                      <p:tavLst>
                                        <p:tav tm="0">
                                          <p:val>
                                            <p:strVal val="#ppt_x"/>
                                          </p:val>
                                        </p:tav>
                                        <p:tav tm="100000">
                                          <p:val>
                                            <p:strVal val="#ppt_x"/>
                                          </p:val>
                                        </p:tav>
                                      </p:tavLst>
                                    </p:anim>
                                    <p:anim calcmode="lin" valueType="num">
                                      <p:cBhvr additive="base">
                                        <p:cTn id="14" dur="500" fill="hold"/>
                                        <p:tgtEl>
                                          <p:spTgt spid="153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71"/>
                                        </p:tgtEl>
                                        <p:attrNameLst>
                                          <p:attrName>style.visibility</p:attrName>
                                        </p:attrNameLst>
                                      </p:cBhvr>
                                      <p:to>
                                        <p:strVal val="visible"/>
                                      </p:to>
                                    </p:set>
                                    <p:anim calcmode="lin" valueType="num">
                                      <p:cBhvr additive="base">
                                        <p:cTn id="19" dur="500" fill="hold"/>
                                        <p:tgtEl>
                                          <p:spTgt spid="15371"/>
                                        </p:tgtEl>
                                        <p:attrNameLst>
                                          <p:attrName>ppt_x</p:attrName>
                                        </p:attrNameLst>
                                      </p:cBhvr>
                                      <p:tavLst>
                                        <p:tav tm="0">
                                          <p:val>
                                            <p:strVal val="#ppt_x"/>
                                          </p:val>
                                        </p:tav>
                                        <p:tav tm="100000">
                                          <p:val>
                                            <p:strVal val="#ppt_x"/>
                                          </p:val>
                                        </p:tav>
                                      </p:tavLst>
                                    </p:anim>
                                    <p:anim calcmode="lin" valueType="num">
                                      <p:cBhvr additive="base">
                                        <p:cTn id="20" dur="500" fill="hold"/>
                                        <p:tgtEl>
                                          <p:spTgt spid="1537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372"/>
                                        </p:tgtEl>
                                        <p:attrNameLst>
                                          <p:attrName>style.visibility</p:attrName>
                                        </p:attrNameLst>
                                      </p:cBhvr>
                                      <p:to>
                                        <p:strVal val="visible"/>
                                      </p:to>
                                    </p:set>
                                    <p:anim calcmode="lin" valueType="num">
                                      <p:cBhvr additive="base">
                                        <p:cTn id="25" dur="500" fill="hold"/>
                                        <p:tgtEl>
                                          <p:spTgt spid="15372"/>
                                        </p:tgtEl>
                                        <p:attrNameLst>
                                          <p:attrName>ppt_x</p:attrName>
                                        </p:attrNameLst>
                                      </p:cBhvr>
                                      <p:tavLst>
                                        <p:tav tm="0">
                                          <p:val>
                                            <p:strVal val="#ppt_x"/>
                                          </p:val>
                                        </p:tav>
                                        <p:tav tm="100000">
                                          <p:val>
                                            <p:strVal val="#ppt_x"/>
                                          </p:val>
                                        </p:tav>
                                      </p:tavLst>
                                    </p:anim>
                                    <p:anim calcmode="lin" valueType="num">
                                      <p:cBhvr additive="base">
                                        <p:cTn id="26" dur="500" fill="hold"/>
                                        <p:tgtEl>
                                          <p:spTgt spid="1537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373"/>
                                        </p:tgtEl>
                                        <p:attrNameLst>
                                          <p:attrName>style.visibility</p:attrName>
                                        </p:attrNameLst>
                                      </p:cBhvr>
                                      <p:to>
                                        <p:strVal val="visible"/>
                                      </p:to>
                                    </p:set>
                                    <p:anim calcmode="lin" valueType="num">
                                      <p:cBhvr additive="base">
                                        <p:cTn id="37" dur="500" fill="hold"/>
                                        <p:tgtEl>
                                          <p:spTgt spid="15373"/>
                                        </p:tgtEl>
                                        <p:attrNameLst>
                                          <p:attrName>ppt_x</p:attrName>
                                        </p:attrNameLst>
                                      </p:cBhvr>
                                      <p:tavLst>
                                        <p:tav tm="0">
                                          <p:val>
                                            <p:strVal val="#ppt_x"/>
                                          </p:val>
                                        </p:tav>
                                        <p:tav tm="100000">
                                          <p:val>
                                            <p:strVal val="#ppt_x"/>
                                          </p:val>
                                        </p:tav>
                                      </p:tavLst>
                                    </p:anim>
                                    <p:anim calcmode="lin" valueType="num">
                                      <p:cBhvr additive="base">
                                        <p:cTn id="38" dur="500" fill="hold"/>
                                        <p:tgtEl>
                                          <p:spTgt spid="15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Дисперсия  (</a:t>
            </a:r>
            <a:r>
              <a:rPr lang="en-US" dirty="0" smtClean="0"/>
              <a:t>variance)</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14:m>
                  <m:oMath xmlns:m="http://schemas.openxmlformats.org/officeDocument/2006/math">
                    <m:r>
                      <a:rPr lang="en-US" b="0" i="1" smtClean="0">
                        <a:latin typeface="Cambria Math" panose="02040503050406030204" pitchFamily="18" charset="0"/>
                      </a:rPr>
                      <m:t>𝑋</m:t>
                    </m:r>
                  </m:oMath>
                </a14:m>
                <a:r>
                  <a:rPr lang="en-US" b="0" i="1" dirty="0" smtClean="0">
                    <a:latin typeface="Cambria Math" panose="02040503050406030204" pitchFamily="18" charset="0"/>
                  </a:rPr>
                  <a:t> – </a:t>
                </a:r>
                <a:r>
                  <a:rPr lang="ru-RU" b="0" dirty="0" smtClean="0">
                    <a:latin typeface="Cambria Math" panose="02040503050406030204" pitchFamily="18" charset="0"/>
                  </a:rPr>
                  <a:t>случайная величина</a:t>
                </a:r>
                <a:endParaRPr lang="en-US" b="0" dirty="0" smtClean="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𝐷</m:t>
                    </m:r>
                    <m:d>
                      <m:dPr>
                        <m:begChr m:val="["/>
                        <m:endChr m:val="]"/>
                        <m:ctrlPr>
                          <a:rPr lang="en-US" b="0" i="1" smtClean="0">
                            <a:latin typeface="Cambria Math"/>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ru-RU" dirty="0" smtClean="0"/>
              </a:p>
              <a:p>
                <a14:m>
                  <m:oMath xmlns:m="http://schemas.openxmlformats.org/officeDocument/2006/math">
                    <m:r>
                      <m:rPr>
                        <m:sty m:val="p"/>
                      </m:rPr>
                      <a:rPr lang="en-US" i="1">
                        <a:latin typeface="Cambria Math" panose="02040503050406030204" pitchFamily="18" charset="0"/>
                      </a:rPr>
                      <m:t>V</m:t>
                    </m:r>
                    <m:r>
                      <a:rPr lang="en-US" b="0" i="1" smtClean="0">
                        <a:latin typeface="Cambria Math" panose="02040503050406030204" pitchFamily="18" charset="0"/>
                      </a:rPr>
                      <m:t>𝑎𝑟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smtClean="0"/>
              </a:p>
              <a:p>
                <a:r>
                  <a:rPr lang="ru-RU" dirty="0" smtClean="0"/>
                  <a:t>Для вещественных значений</a:t>
                </a:r>
                <a:endParaRPr lang="en-US" dirty="0" smtClean="0"/>
              </a:p>
              <a:p>
                <a:pPr lvl="1"/>
                <a14:m>
                  <m:oMath xmlns:m="http://schemas.openxmlformats.org/officeDocument/2006/math">
                    <m:r>
                      <a:rPr lang="en-US" b="0" i="1" smtClean="0">
                        <a:latin typeface="Cambria Math" panose="02040503050406030204" pitchFamily="18" charset="0"/>
                      </a:rPr>
                      <m:t>𝐷</m:t>
                    </m:r>
                    <m:d>
                      <m:dPr>
                        <m:begChr m:val="["/>
                        <m:endChr m:val="]"/>
                        <m:ctrlPr>
                          <a:rPr lang="en-US" b="0" i="1" smtClean="0">
                            <a:latin typeface="Cambria Math"/>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endParaRPr lang="en-US" dirty="0" smtClean="0"/>
              </a:p>
              <a:p>
                <a:r>
                  <a:rPr lang="ru-RU" dirty="0" smtClean="0"/>
                  <a:t>Среднеквадратичное отклонение (стандартное отклонение)</a:t>
                </a:r>
              </a:p>
              <a:p>
                <a:pPr lvl="1"/>
                <a14:m>
                  <m:oMath xmlns:m="http://schemas.openxmlformats.org/officeDocument/2006/math">
                    <m:sSub>
                      <m:sSubPr>
                        <m:ctrlPr>
                          <a:rPr lang="ru-RU" b="0" i="1" smtClean="0">
                            <a:latin typeface="Cambria Math"/>
                            <a:ea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𝑥</m:t>
                        </m:r>
                      </m:sub>
                    </m:sSub>
                    <m:r>
                      <a:rPr lang="ru-RU" b="0" i="1" smtClean="0">
                        <a:latin typeface="Cambria Math" panose="02040503050406030204" pitchFamily="18" charset="0"/>
                        <a:ea typeface="Cambria Math" panose="02040503050406030204" pitchFamily="18" charset="0"/>
                      </a:rPr>
                      <m:t>=</m:t>
                    </m:r>
                    <m:rad>
                      <m:radPr>
                        <m:degHide m:val="on"/>
                        <m:ctrlPr>
                          <a:rPr lang="ru-RU" b="0" i="1" smtClean="0">
                            <a:latin typeface="Cambria Math"/>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e>
                    </m:rad>
                  </m:oMath>
                </a14:m>
                <a:endParaRPr lang="ru-RU"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ru-RU">
                    <a:noFill/>
                  </a:rPr>
                  <a:t> </a:t>
                </a:r>
              </a:p>
            </p:txBody>
          </p:sp>
        </mc:Fallback>
      </mc:AlternateContent>
    </p:spTree>
    <p:extLst>
      <p:ext uri="{BB962C8B-B14F-4D97-AF65-F5344CB8AC3E}">
        <p14:creationId xmlns:p14="http://schemas.microsoft.com/office/powerpoint/2010/main" val="1867464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Ковариация (</a:t>
            </a:r>
            <a:r>
              <a:rPr lang="en-US" dirty="0" smtClean="0"/>
              <a:t>covariance)</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b="0" i="1" dirty="0" smtClean="0">
                    <a:latin typeface="Cambria Math" panose="02040503050406030204" pitchFamily="18" charset="0"/>
                  </a:rPr>
                  <a:t> – </a:t>
                </a:r>
                <a:r>
                  <a:rPr lang="ru-RU" b="0" dirty="0" smtClean="0">
                    <a:latin typeface="Cambria Math" panose="02040503050406030204" pitchFamily="18" charset="0"/>
                  </a:rPr>
                  <a:t>случайные величины</a:t>
                </a:r>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a:rPr>
                          </m:ctrlPr>
                        </m:dPr>
                        <m:e>
                          <m:d>
                            <m:dPr>
                              <m:ctrlPr>
                                <a:rPr lang="en-US" b="0" i="1" smtClean="0">
                                  <a:latin typeface="Cambria Math"/>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a:rPr>
                                  </m:ctrlPr>
                                </m:dPr>
                                <m:e>
                                  <m:r>
                                    <a:rPr lang="en-US" b="0" i="1" smtClean="0">
                                      <a:latin typeface="Cambria Math" panose="02040503050406030204" pitchFamily="18" charset="0"/>
                                    </a:rPr>
                                    <m:t>𝑋</m:t>
                                  </m:r>
                                </m:e>
                              </m:d>
                            </m:e>
                          </m:d>
                          <m:d>
                            <m:dPr>
                              <m:ctrlPr>
                                <a:rPr lang="en-US" b="0" i="1" smtClean="0">
                                  <a:latin typeface="Cambria Math"/>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a:rPr>
                                  </m:ctrlPr>
                                </m:dPr>
                                <m:e>
                                  <m:r>
                                    <a:rPr lang="en-US" b="0" i="1" smtClean="0">
                                      <a:latin typeface="Cambria Math" panose="02040503050406030204" pitchFamily="18" charset="0"/>
                                    </a:rPr>
                                    <m:t>𝑌</m:t>
                                  </m:r>
                                </m:e>
                              </m:d>
                            </m:e>
                          </m:d>
                        </m:e>
                      </m:d>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𝑐𝑜𝑣</m:t>
                      </m:r>
                      <m:d>
                        <m:dPr>
                          <m:ctrlPr>
                            <a:rPr lang="en-US" i="1">
                              <a:latin typeface="Cambria Math"/>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e>
                      </m:d>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i="1">
                              <a:latin typeface="Cambria Math"/>
                            </a:rPr>
                          </m:ctrlPr>
                        </m:dPr>
                        <m:e>
                          <m:d>
                            <m:dPr>
                              <m:ctrlPr>
                                <a:rPr lang="en-US" i="1">
                                  <a:latin typeface="Cambria Math"/>
                                </a:rPr>
                              </m:ctrlPr>
                            </m:dPr>
                            <m:e>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i="1">
                                      <a:latin typeface="Cambria Math"/>
                                    </a:rPr>
                                  </m:ctrlPr>
                                </m:dPr>
                                <m:e>
                                  <m:r>
                                    <a:rPr lang="en-US" i="1">
                                      <a:latin typeface="Cambria Math" panose="02040503050406030204" pitchFamily="18" charset="0"/>
                                    </a:rPr>
                                    <m:t>𝑋</m:t>
                                  </m:r>
                                </m:e>
                              </m:d>
                            </m:e>
                          </m:d>
                          <m:d>
                            <m:dPr>
                              <m:ctrlPr>
                                <a:rPr lang="en-US" i="1">
                                  <a:latin typeface="Cambria Math"/>
                                </a:rPr>
                              </m:ctrlPr>
                            </m:dPr>
                            <m:e>
                              <m:r>
                                <a:rPr lang="en-US" i="1">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i="1">
                                      <a:latin typeface="Cambria Math"/>
                                    </a:rPr>
                                  </m:ctrlPr>
                                </m:dPr>
                                <m:e>
                                  <m:r>
                                    <a:rPr lang="en-US" i="1">
                                      <a:latin typeface="Cambria Math" panose="02040503050406030204" pitchFamily="18" charset="0"/>
                                    </a:rPr>
                                    <m:t>𝑌</m:t>
                                  </m:r>
                                </m:e>
                              </m:d>
                            </m:e>
                          </m:d>
                        </m:e>
                      </m:d>
                    </m:oMath>
                  </m:oMathPara>
                </a14:m>
                <a:endParaRPr lang="en-US" b="0" dirty="0" smtClean="0"/>
              </a:p>
              <a:p>
                <a:r>
                  <a:rPr lang="ru-RU" dirty="0" smtClean="0"/>
                  <a:t>Для выборок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𝑌</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oMath>
                </a14:m>
                <a:endParaRPr lang="ru-RU"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a:rPr>
                          </m:ctrlPr>
                        </m:dPr>
                        <m:e>
                          <m:sSub>
                            <m:sSubPr>
                              <m:ctrlPr>
                                <a:rPr lang="en-US" b="0" i="1" smtClean="0">
                                  <a:latin typeface="Cambria Math"/>
                                </a:rPr>
                              </m:ctrlPr>
                            </m:sSubPr>
                            <m:e>
                              <m:r>
                                <a:rPr lang="en-US" b="0" i="1" smtClean="0">
                                  <a:latin typeface="Cambria Math" panose="02040503050406030204" pitchFamily="18" charset="0"/>
                                </a:rPr>
                                <m:t>𝑋</m:t>
                              </m:r>
                            </m:e>
                            <m:sub>
                              <m:d>
                                <m:dPr>
                                  <m:ctrlPr>
                                    <a:rPr lang="en-US" b="0" i="1" smtClean="0">
                                      <a:latin typeface="Cambria Math"/>
                                    </a:rPr>
                                  </m:ctrlPr>
                                </m:dPr>
                                <m:e>
                                  <m:r>
                                    <a:rPr lang="en-US" b="0" i="1" smtClean="0">
                                      <a:latin typeface="Cambria Math" panose="02040503050406030204" pitchFamily="18" charset="0"/>
                                    </a:rPr>
                                    <m:t>𝑛</m:t>
                                  </m:r>
                                </m:e>
                              </m:d>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𝑌</m:t>
                              </m:r>
                            </m:e>
                            <m:sub>
                              <m:d>
                                <m:dPr>
                                  <m:ctrlPr>
                                    <a:rPr lang="en-US" b="0" i="1" smtClean="0">
                                      <a:latin typeface="Cambria Math"/>
                                    </a:rPr>
                                  </m:ctrlPr>
                                </m:dPr>
                                <m:e>
                                  <m:r>
                                    <a:rPr lang="en-US" b="0" i="1" smtClean="0">
                                      <a:latin typeface="Cambria Math" panose="02040503050406030204" pitchFamily="18" charset="0"/>
                                    </a:rPr>
                                    <m:t>𝑛</m:t>
                                  </m:r>
                                </m:e>
                              </m:d>
                            </m:sub>
                          </m:sSub>
                        </m:e>
                      </m:d>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nary>
                    </m:oMath>
                  </m:oMathPara>
                </a14:m>
                <a:endParaRPr lang="en-US" dirty="0" smtClean="0"/>
              </a:p>
              <a:p>
                <a:pPr marL="457200" lvl="1" indent="0">
                  <a:buNone/>
                </a:pPr>
                <a:endParaRPr lang="ru-RU" dirty="0" smtClean="0"/>
              </a:p>
              <a:p>
                <a:pPr marL="457200" lvl="1" indent="0">
                  <a:buNone/>
                </a:pPr>
                <a:r>
                  <a:rPr lang="ru-RU" dirty="0" smtClean="0"/>
                  <a:t>где </a:t>
                </a:r>
                <a14:m>
                  <m:oMath xmlns:m="http://schemas.openxmlformats.org/officeDocument/2006/math">
                    <m:acc>
                      <m:accPr>
                        <m:chr m:val="̅"/>
                        <m:ctrlPr>
                          <a:rPr lang="en-US" b="0" i="1" smtClean="0">
                            <a:latin typeface="Cambria Math"/>
                          </a:rPr>
                        </m:ctrlPr>
                      </m:accPr>
                      <m:e>
                        <m:r>
                          <a:rPr lang="en-US" b="0" i="1" smtClean="0">
                            <a:latin typeface="Cambria Math" panose="02040503050406030204" pitchFamily="18" charset="0"/>
                          </a:rPr>
                          <m:t>𝑥</m:t>
                        </m:r>
                      </m:e>
                    </m:acc>
                  </m:oMath>
                </a14:m>
                <a:r>
                  <a:rPr lang="ru-RU" dirty="0" smtClean="0"/>
                  <a:t> и </a:t>
                </a:r>
                <a14:m>
                  <m:oMath xmlns:m="http://schemas.openxmlformats.org/officeDocument/2006/math">
                    <m:acc>
                      <m:accPr>
                        <m:chr m:val="̅"/>
                        <m:ctrlPr>
                          <a:rPr lang="en-US" b="0" i="1" smtClean="0">
                            <a:latin typeface="Cambria Math"/>
                          </a:rPr>
                        </m:ctrlPr>
                      </m:accPr>
                      <m:e>
                        <m:r>
                          <a:rPr lang="en-US" b="0" i="1" smtClean="0">
                            <a:latin typeface="Cambria Math" panose="02040503050406030204" pitchFamily="18" charset="0"/>
                          </a:rPr>
                          <m:t>𝑦</m:t>
                        </m:r>
                      </m:e>
                    </m:acc>
                  </m:oMath>
                </a14:m>
                <a:r>
                  <a:rPr lang="en-US" dirty="0" smtClean="0"/>
                  <a:t> -</a:t>
                </a:r>
                <a:r>
                  <a:rPr lang="ru-RU" dirty="0" smtClean="0"/>
                  <a:t> средние значения выборок</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ru-RU">
                    <a:noFill/>
                  </a:rPr>
                  <a:t> </a:t>
                </a:r>
              </a:p>
            </p:txBody>
          </p:sp>
        </mc:Fallback>
      </mc:AlternateContent>
    </p:spTree>
    <p:extLst>
      <p:ext uri="{BB962C8B-B14F-4D97-AF65-F5344CB8AC3E}">
        <p14:creationId xmlns:p14="http://schemas.microsoft.com/office/powerpoint/2010/main" val="1656155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7886700" cy="752006"/>
          </a:xfrm>
        </p:spPr>
        <p:txBody>
          <a:bodyPr>
            <a:normAutofit fontScale="90000"/>
          </a:bodyPr>
          <a:lstStyle/>
          <a:p>
            <a:r>
              <a:rPr lang="ru-RU" dirty="0" smtClean="0"/>
              <a:t>Ковариационная матрица </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908720"/>
                <a:ext cx="8238455" cy="5367227"/>
              </a:xfrm>
            </p:spPr>
            <p:txBody>
              <a:bodyPr>
                <a:normAutofit fontScale="70000" lnSpcReduction="20000"/>
              </a:bodyPr>
              <a:lstStyle/>
              <a:p>
                <a:r>
                  <a:rPr lang="ru-RU" dirty="0" smtClean="0">
                    <a:latin typeface="Cambria Math" panose="02040503050406030204" pitchFamily="18" charset="0"/>
                  </a:rPr>
                  <a:t>Пусть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𝑌</m:t>
                    </m:r>
                  </m:oMath>
                </a14:m>
                <a:r>
                  <a:rPr lang="en-US" i="1" dirty="0">
                    <a:latin typeface="Cambria Math" panose="02040503050406030204" pitchFamily="18" charset="0"/>
                  </a:rPr>
                  <a:t> – </a:t>
                </a:r>
                <a:r>
                  <a:rPr lang="ru-RU" dirty="0">
                    <a:latin typeface="Cambria Math" panose="02040503050406030204" pitchFamily="18" charset="0"/>
                  </a:rPr>
                  <a:t>случайные </a:t>
                </a:r>
                <a:r>
                  <a:rPr lang="ru-RU" dirty="0" smtClean="0">
                    <a:latin typeface="Cambria Math" panose="02040503050406030204" pitchFamily="18" charset="0"/>
                  </a:rPr>
                  <a:t>векторы размерности </a:t>
                </a:r>
                <a14:m>
                  <m:oMath xmlns:m="http://schemas.openxmlformats.org/officeDocument/2006/math">
                    <m:r>
                      <a:rPr lang="en-US" b="0" i="1" smtClean="0">
                        <a:latin typeface="Cambria Math" panose="02040503050406030204" pitchFamily="18" charset="0"/>
                      </a:rPr>
                      <m:t>𝑛</m:t>
                    </m:r>
                  </m:oMath>
                </a14:m>
                <a:r>
                  <a:rPr lang="en-US" dirty="0" smtClean="0">
                    <a:latin typeface="Cambria Math" panose="02040503050406030204" pitchFamily="18" charset="0"/>
                  </a:rPr>
                  <a:t> </a:t>
                </a:r>
                <a:r>
                  <a:rPr lang="ru-RU" dirty="0" smtClean="0">
                    <a:latin typeface="Cambria Math" panose="02040503050406030204" pitchFamily="18" charset="0"/>
                  </a:rPr>
                  <a:t>и </a:t>
                </a:r>
                <a14:m>
                  <m:oMath xmlns:m="http://schemas.openxmlformats.org/officeDocument/2006/math">
                    <m:r>
                      <a:rPr lang="en-US" b="0" i="1" smtClean="0">
                        <a:latin typeface="Cambria Math" panose="02040503050406030204" pitchFamily="18" charset="0"/>
                      </a:rPr>
                      <m:t>𝑚</m:t>
                    </m:r>
                  </m:oMath>
                </a14:m>
                <a:r>
                  <a:rPr lang="ru-RU" dirty="0" smtClean="0">
                    <a:latin typeface="Cambria Math" panose="02040503050406030204" pitchFamily="18" charset="0"/>
                  </a:rPr>
                  <a:t> соответствено</a:t>
                </a:r>
                <a:endParaRPr lang="en-US"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𝑐𝑜𝑣</m:t>
                      </m:r>
                      <m:d>
                        <m:dPr>
                          <m:ctrlPr>
                            <a:rPr lang="en-US" b="0" i="1" smtClean="0">
                              <a:latin typeface="Cambria Math"/>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 </m:t>
                          </m:r>
                          <m:r>
                            <m:rPr>
                              <m:sty m:val="p"/>
                            </m:rPr>
                            <a:rPr lang="en-US" b="0" i="0" smtClean="0">
                              <a:latin typeface="Cambria Math" panose="02040503050406030204" pitchFamily="18" charset="0"/>
                            </a:rPr>
                            <m:t>Y</m:t>
                          </m:r>
                        </m:e>
                      </m:d>
                      <m:r>
                        <a:rPr lang="en-US" b="0" i="0" smtClean="0">
                          <a:latin typeface="Cambria Math" panose="02040503050406030204" pitchFamily="18" charset="0"/>
                        </a:rPr>
                        <m:t>=</m:t>
                      </m:r>
                      <m:r>
                        <m:rPr>
                          <m:sty m:val="p"/>
                        </m:rPr>
                        <a:rPr lang="en-US" b="0" i="0" smtClean="0">
                          <a:latin typeface="Cambria Math" panose="02040503050406030204" pitchFamily="18" charset="0"/>
                        </a:rPr>
                        <m:t>E</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EX</m:t>
                      </m:r>
                      <m:r>
                        <a:rPr lang="en-US" b="0" i="0"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𝐸𝑌</m:t>
                          </m:r>
                          <m:r>
                            <a:rPr lang="en-US" b="0" i="1" smtClean="0">
                              <a:latin typeface="Cambria Math" panose="02040503050406030204" pitchFamily="18" charset="0"/>
                            </a:rPr>
                            <m:t>)</m:t>
                          </m:r>
                        </m:e>
                        <m:sup>
                          <m:r>
                            <a:rPr lang="en-US" b="0" i="1" smtClean="0">
                              <a:latin typeface="Cambria Math" panose="02040503050406030204" pitchFamily="18" charset="0"/>
                            </a:rPr>
                            <m:t>𝑇</m:t>
                          </m:r>
                        </m:sup>
                      </m:sSup>
                      <m:r>
                        <a:rPr lang="en-US" b="0" i="0" smtClean="0">
                          <a:latin typeface="Cambria Math" panose="02040503050406030204" pitchFamily="18" charset="0"/>
                        </a:rPr>
                        <m:t>]</m:t>
                      </m:r>
                    </m:oMath>
                  </m:oMathPara>
                </a14:m>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i="1">
                          <a:latin typeface="Cambria Math" panose="02040503050406030204" pitchFamily="18" charset="0"/>
                        </a:rPr>
                        <m:t>]</m:t>
                      </m:r>
                    </m:oMath>
                  </m:oMathPara>
                </a14:m>
                <a:endParaRPr lang="en-US" i="1" dirty="0">
                  <a:latin typeface="Cambria Math" panose="02040503050406030204" pitchFamily="18" charset="0"/>
                </a:endParaRPr>
              </a:p>
              <a:p>
                <a:pPr marL="0" indent="0" algn="ctr">
                  <a:buNone/>
                </a:pPr>
                <a14:m>
                  <m:oMath xmlns:m="http://schemas.openxmlformats.org/officeDocument/2006/math">
                    <m:sSub>
                      <m:sSubPr>
                        <m:ctrlPr>
                          <a:rPr lang="en-US" i="1">
                            <a:latin typeface="Cambria Math"/>
                          </a:rPr>
                        </m:ctrlPr>
                      </m:sSubPr>
                      <m:e>
                        <m:r>
                          <a:rPr lang="ru-RU">
                            <a:latin typeface="Cambria Math" panose="02040503050406030204" pitchFamily="18" charset="0"/>
                          </a:rPr>
                          <m:t>с</m:t>
                        </m:r>
                      </m:e>
                      <m:sub>
                        <m:r>
                          <a:rPr lang="en-US">
                            <a:latin typeface="Cambria Math" panose="02040503050406030204" pitchFamily="18" charset="0"/>
                          </a:rPr>
                          <m:t>𝑖𝑗</m:t>
                        </m:r>
                      </m:sub>
                    </m:sSub>
                    <m:r>
                      <a:rPr lang="en-US">
                        <a:latin typeface="Cambria Math" panose="02040503050406030204" pitchFamily="18" charset="0"/>
                      </a:rPr>
                      <m:t>=</m:t>
                    </m:r>
                    <m:r>
                      <a:rPr lang="en-US">
                        <a:latin typeface="Cambria Math" panose="02040503050406030204" pitchFamily="18" charset="0"/>
                      </a:rPr>
                      <m:t>𝑐𝑜𝑣</m:t>
                    </m:r>
                    <m:d>
                      <m:dPr>
                        <m:ctrlPr>
                          <a:rPr lang="en-US" i="1">
                            <a:latin typeface="Cambria Math"/>
                          </a:rPr>
                        </m:ctrlPr>
                      </m:dPr>
                      <m:e>
                        <m:sSub>
                          <m:sSubPr>
                            <m:ctrlPr>
                              <a:rPr lang="en-US" i="1">
                                <a:latin typeface="Cambria Math"/>
                              </a:rPr>
                            </m:ctrlPr>
                          </m:sSubPr>
                          <m:e>
                            <m:r>
                              <a:rPr lang="en-US">
                                <a:latin typeface="Cambria Math" panose="02040503050406030204" pitchFamily="18" charset="0"/>
                              </a:rPr>
                              <m:t>𝑋</m:t>
                            </m:r>
                          </m:e>
                          <m:sub>
                            <m:r>
                              <a:rPr lang="en-US">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a:rPr>
                            </m:ctrlPr>
                          </m:sSubPr>
                          <m:e>
                            <m:r>
                              <a:rPr lang="en-US">
                                <a:latin typeface="Cambria Math" panose="02040503050406030204" pitchFamily="18" charset="0"/>
                              </a:rPr>
                              <m:t>𝑌</m:t>
                            </m:r>
                          </m:e>
                          <m:sub>
                            <m:r>
                              <a:rPr lang="en-US">
                                <a:latin typeface="Cambria Math" panose="02040503050406030204" pitchFamily="18" charset="0"/>
                              </a:rPr>
                              <m:t>𝑗</m:t>
                            </m:r>
                          </m:sub>
                        </m:sSub>
                      </m:e>
                    </m:d>
                    <m:r>
                      <a:rPr lang="en-US">
                        <a:latin typeface="Cambria Math" panose="02040503050406030204" pitchFamily="18" charset="0"/>
                      </a:rPr>
                      <m:t>=</m:t>
                    </m:r>
                    <m:r>
                      <a:rPr lang="en-US">
                        <a:latin typeface="Cambria Math" panose="02040503050406030204" pitchFamily="18" charset="0"/>
                      </a:rPr>
                      <m:t>𝐸</m:t>
                    </m:r>
                    <m:d>
                      <m:dPr>
                        <m:begChr m:val="["/>
                        <m:endChr m:val="]"/>
                        <m:ctrlPr>
                          <a:rPr lang="en-US" i="1">
                            <a:latin typeface="Cambria Math"/>
                          </a:rPr>
                        </m:ctrlPr>
                      </m:dPr>
                      <m:e>
                        <m:d>
                          <m:dPr>
                            <m:ctrlPr>
                              <a:rPr lang="en-US" i="1">
                                <a:latin typeface="Cambria Math"/>
                              </a:rPr>
                            </m:ctrlPr>
                          </m:dPr>
                          <m:e>
                            <m:sSub>
                              <m:sSubPr>
                                <m:ctrlPr>
                                  <a:rPr lang="en-US" i="1">
                                    <a:latin typeface="Cambria Math"/>
                                  </a:rPr>
                                </m:ctrlPr>
                              </m:sSubPr>
                              <m:e>
                                <m:r>
                                  <a:rPr lang="en-US">
                                    <a:latin typeface="Cambria Math" panose="02040503050406030204" pitchFamily="18" charset="0"/>
                                  </a:rPr>
                                  <m:t>𝑋</m:t>
                                </m:r>
                              </m:e>
                              <m:sub>
                                <m:r>
                                  <a:rPr lang="en-US">
                                    <a:latin typeface="Cambria Math" panose="02040503050406030204" pitchFamily="18" charset="0"/>
                                  </a:rPr>
                                  <m:t>𝑖</m:t>
                                </m:r>
                              </m:sub>
                            </m:sSub>
                            <m:r>
                              <a:rPr lang="en-US">
                                <a:latin typeface="Cambria Math" panose="02040503050406030204" pitchFamily="18" charset="0"/>
                              </a:rPr>
                              <m:t>−</m:t>
                            </m:r>
                            <m:r>
                              <a:rPr lang="en-US">
                                <a:latin typeface="Cambria Math" panose="02040503050406030204" pitchFamily="18" charset="0"/>
                              </a:rPr>
                              <m:t>𝐸</m:t>
                            </m:r>
                            <m:sSub>
                              <m:sSubPr>
                                <m:ctrlPr>
                                  <a:rPr lang="en-US" i="1">
                                    <a:latin typeface="Cambria Math"/>
                                  </a:rPr>
                                </m:ctrlPr>
                              </m:sSubPr>
                              <m:e>
                                <m:r>
                                  <a:rPr lang="en-US">
                                    <a:latin typeface="Cambria Math" panose="02040503050406030204" pitchFamily="18" charset="0"/>
                                  </a:rPr>
                                  <m:t>𝑋</m:t>
                                </m:r>
                              </m:e>
                              <m:sub>
                                <m:r>
                                  <a:rPr lang="en-US">
                                    <a:latin typeface="Cambria Math" panose="02040503050406030204" pitchFamily="18" charset="0"/>
                                  </a:rPr>
                                  <m:t>𝑖</m:t>
                                </m:r>
                              </m:sub>
                            </m:sSub>
                          </m:e>
                        </m:d>
                        <m:d>
                          <m:dPr>
                            <m:ctrlPr>
                              <a:rPr lang="en-US" i="1">
                                <a:latin typeface="Cambria Math"/>
                              </a:rPr>
                            </m:ctrlPr>
                          </m:dPr>
                          <m:e>
                            <m:sSub>
                              <m:sSubPr>
                                <m:ctrlPr>
                                  <a:rPr lang="en-US" i="1">
                                    <a:latin typeface="Cambria Math"/>
                                  </a:rPr>
                                </m:ctrlPr>
                              </m:sSubPr>
                              <m:e>
                                <m:r>
                                  <a:rPr lang="en-US">
                                    <a:latin typeface="Cambria Math" panose="02040503050406030204" pitchFamily="18" charset="0"/>
                                  </a:rPr>
                                  <m:t>𝑌</m:t>
                                </m:r>
                              </m:e>
                              <m:sub>
                                <m:r>
                                  <a:rPr lang="en-US">
                                    <a:latin typeface="Cambria Math" panose="02040503050406030204" pitchFamily="18" charset="0"/>
                                  </a:rPr>
                                  <m:t>𝑗</m:t>
                                </m:r>
                              </m:sub>
                            </m:sSub>
                            <m:r>
                              <a:rPr lang="en-US">
                                <a:latin typeface="Cambria Math" panose="02040503050406030204" pitchFamily="18" charset="0"/>
                              </a:rPr>
                              <m:t>−</m:t>
                            </m:r>
                            <m:r>
                              <a:rPr lang="en-US">
                                <a:latin typeface="Cambria Math" panose="02040503050406030204" pitchFamily="18" charset="0"/>
                              </a:rPr>
                              <m:t>𝐸</m:t>
                            </m:r>
                            <m:sSub>
                              <m:sSubPr>
                                <m:ctrlPr>
                                  <a:rPr lang="en-US" i="1">
                                    <a:latin typeface="Cambria Math"/>
                                  </a:rPr>
                                </m:ctrlPr>
                              </m:sSubPr>
                              <m:e>
                                <m:r>
                                  <a:rPr lang="en-US">
                                    <a:latin typeface="Cambria Math" panose="02040503050406030204" pitchFamily="18" charset="0"/>
                                  </a:rPr>
                                  <m:t>𝑌</m:t>
                                </m:r>
                              </m:e>
                              <m:sub>
                                <m:r>
                                  <a:rPr lang="en-US">
                                    <a:latin typeface="Cambria Math" panose="02040503050406030204" pitchFamily="18" charset="0"/>
                                  </a:rPr>
                                  <m:t>𝑗</m:t>
                                </m:r>
                              </m:sub>
                            </m:sSub>
                          </m:e>
                        </m:d>
                      </m:e>
                    </m:d>
                    <m:r>
                      <a:rPr lang="en-US">
                        <a:latin typeface="Cambria Math" panose="02040503050406030204" pitchFamily="18" charset="0"/>
                      </a:rPr>
                      <m:t>; </m:t>
                    </m:r>
                    <m:r>
                      <a:rPr lang="en-US">
                        <a:latin typeface="Cambria Math" panose="02040503050406030204" pitchFamily="18" charset="0"/>
                      </a:rPr>
                      <m:t>𝑖</m:t>
                    </m:r>
                    <m:r>
                      <a:rPr lang="en-US">
                        <a:latin typeface="Cambria Math" panose="02040503050406030204" pitchFamily="18" charset="0"/>
                      </a:rPr>
                      <m:t>=1,…,</m:t>
                    </m:r>
                    <m:r>
                      <a:rPr lang="en-US">
                        <a:latin typeface="Cambria Math" panose="02040503050406030204" pitchFamily="18" charset="0"/>
                      </a:rPr>
                      <m:t>𝑛</m:t>
                    </m:r>
                    <m:r>
                      <a:rPr lang="en-US">
                        <a:latin typeface="Cambria Math" panose="02040503050406030204" pitchFamily="18" charset="0"/>
                      </a:rPr>
                      <m:t>;</m:t>
                    </m:r>
                    <m:r>
                      <a:rPr lang="en-US">
                        <a:latin typeface="Cambria Math" panose="02040503050406030204" pitchFamily="18" charset="0"/>
                      </a:rPr>
                      <m:t>𝑗</m:t>
                    </m:r>
                    <m:r>
                      <a:rPr lang="en-US">
                        <a:latin typeface="Cambria Math" panose="02040503050406030204" pitchFamily="18" charset="0"/>
                      </a:rPr>
                      <m:t>=1,…</m:t>
                    </m:r>
                    <m:r>
                      <a:rPr lang="en-US">
                        <a:latin typeface="Cambria Math" panose="02040503050406030204" pitchFamily="18" charset="0"/>
                      </a:rPr>
                      <m:t>𝑚</m:t>
                    </m:r>
                  </m:oMath>
                </a14:m>
                <a:r>
                  <a:rPr lang="en-US" dirty="0">
                    <a:latin typeface="Cambria Math" panose="02040503050406030204" pitchFamily="18" charset="0"/>
                  </a:rPr>
                  <a:t> </a:t>
                </a:r>
                <a:endParaRPr lang="ru-RU" dirty="0">
                  <a:latin typeface="Cambria Math" panose="02040503050406030204" pitchFamily="18" charset="0"/>
                </a:endParaRPr>
              </a:p>
              <a:p>
                <a:pPr lvl="1"/>
                <a:endParaRPr lang="en-US" dirty="0" smtClean="0">
                  <a:latin typeface="Cambria Math" panose="02040503050406030204" pitchFamily="18" charset="0"/>
                </a:endParaRPr>
              </a:p>
              <a:p>
                <a:pPr lvl="1"/>
                <a:r>
                  <a:rPr lang="en-US" i="1" dirty="0" smtClean="0">
                    <a:latin typeface="Cambria Math" panose="02040503050406030204" pitchFamily="18" charset="0"/>
                  </a:rPr>
                  <a:t>cross-covariance </a:t>
                </a:r>
                <a:r>
                  <a:rPr lang="en-US" i="1" dirty="0">
                    <a:latin typeface="Cambria Math" panose="02040503050406030204" pitchFamily="18" charset="0"/>
                  </a:rPr>
                  <a:t>matrix</a:t>
                </a:r>
              </a:p>
              <a:p>
                <a:r>
                  <a:rPr lang="ru-RU" dirty="0" smtClean="0">
                    <a:latin typeface="Cambria Math" panose="02040503050406030204" pitchFamily="18" charset="0"/>
                  </a:rPr>
                  <a:t>Если </a:t>
                </a:r>
                <a14:m>
                  <m:oMath xmlns:m="http://schemas.openxmlformats.org/officeDocument/2006/math">
                    <m:r>
                      <a:rPr lang="en-US" i="1">
                        <a:latin typeface="Cambria Math" panose="02040503050406030204" pitchFamily="18" charset="0"/>
                      </a:rPr>
                      <m:t>𝑋</m:t>
                    </m:r>
                    <m:r>
                      <a:rPr lang="ru-RU" b="0" i="1" smtClean="0">
                        <a:latin typeface="Cambria Math" panose="02040503050406030204" pitchFamily="18" charset="0"/>
                      </a:rPr>
                      <m:t>=</m:t>
                    </m:r>
                    <m:r>
                      <a:rPr lang="en-US" i="1">
                        <a:latin typeface="Cambria Math" panose="02040503050406030204" pitchFamily="18" charset="0"/>
                      </a:rPr>
                      <m:t>𝑌</m:t>
                    </m:r>
                  </m:oMath>
                </a14:m>
                <a:r>
                  <a:rPr lang="en-US" i="1" dirty="0">
                    <a:latin typeface="Cambria Math" panose="02040503050406030204" pitchFamily="18" charset="0"/>
                  </a:rPr>
                  <a:t> </a:t>
                </a:r>
                <a:endParaRPr lang="ru-RU" i="1" dirty="0" smtClean="0">
                  <a:latin typeface="Cambria Math" panose="02040503050406030204" pitchFamily="18" charset="0"/>
                </a:endParaRPr>
              </a:p>
              <a:p>
                <a:pPr lvl="1"/>
                <a14:m>
                  <m:oMath xmlns:m="http://schemas.openxmlformats.org/officeDocument/2006/math">
                    <m:r>
                      <a:rPr lang="en-US" i="1">
                        <a:latin typeface="Cambria Math" panose="02040503050406030204" pitchFamily="18" charset="0"/>
                      </a:rPr>
                      <m:t>𝐶</m:t>
                    </m:r>
                  </m:oMath>
                </a14:m>
                <a:r>
                  <a:rPr lang="ru-RU" b="0" dirty="0" smtClean="0">
                    <a:latin typeface="Cambria Math" panose="02040503050406030204" pitchFamily="18" charset="0"/>
                  </a:rPr>
                  <a:t> – матрица ковариации вектора </a:t>
                </a:r>
                <a14:m>
                  <m:oMath xmlns:m="http://schemas.openxmlformats.org/officeDocument/2006/math">
                    <m:r>
                      <a:rPr lang="en-US" b="0" i="1" smtClean="0">
                        <a:latin typeface="Cambria Math" panose="02040503050406030204" pitchFamily="18" charset="0"/>
                      </a:rPr>
                      <m:t>𝑋</m:t>
                    </m:r>
                  </m:oMath>
                </a14:m>
                <a:endParaRPr lang="en-US" b="0" dirty="0" smtClean="0">
                  <a:latin typeface="Cambria Math" panose="02040503050406030204" pitchFamily="18" charset="0"/>
                </a:endParaRPr>
              </a:p>
              <a:p>
                <a:pPr lvl="1"/>
                <a:r>
                  <a:rPr lang="en-US" i="1" dirty="0"/>
                  <a:t>variance-covariance </a:t>
                </a:r>
                <a:r>
                  <a:rPr lang="en-US" i="1" dirty="0" smtClean="0"/>
                  <a:t>matrix</a:t>
                </a:r>
              </a:p>
              <a:p>
                <a:r>
                  <a:rPr lang="ru-RU" dirty="0" smtClean="0">
                    <a:latin typeface="Cambria Math" panose="02040503050406030204" pitchFamily="18" charset="0"/>
                  </a:rPr>
                  <a:t>Для выборок</a:t>
                </a:r>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r>
                            <a:rPr lang="en-US" b="0" i="1" smtClean="0">
                              <a:latin typeface="Cambria Math" panose="02040503050406030204" pitchFamily="18" charset="0"/>
                            </a:rPr>
                            <m:t>−1</m:t>
                          </m:r>
                        </m:den>
                      </m:f>
                      <m:nary>
                        <m:naryPr>
                          <m:chr m:val="∑"/>
                          <m:ctrlPr>
                            <a:rPr lang="en-US" b="0" i="1" smtClean="0">
                              <a:latin typeface="Cambria Math"/>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𝑘𝑖</m:t>
                              </m:r>
                            </m:sub>
                          </m:sSub>
                          <m:r>
                            <a:rPr lang="en-US" b="0" i="1" smtClean="0">
                              <a:latin typeface="Cambria Math" panose="02040503050406030204" pitchFamily="18" charset="0"/>
                            </a:rPr>
                            <m:t>−</m:t>
                          </m:r>
                          <m:acc>
                            <m:accPr>
                              <m:chr m:val="̅"/>
                              <m:ctrlPr>
                                <a:rPr lang="en-US" b="0" i="1" smtClean="0">
                                  <a:latin typeface="Cambria Math"/>
                                </a:rPr>
                              </m:ctrlPr>
                            </m:accPr>
                            <m:e>
                              <m:sSub>
                                <m:sSubPr>
                                  <m:ctrlPr>
                                    <a:rPr lang="en-US" b="0" i="1" smtClean="0">
                                      <a:latin typeface="Cambria Math"/>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acc>
                          <m:r>
                            <a:rPr lang="en-US" b="0" i="1" smtClean="0">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𝑥</m:t>
                              </m:r>
                            </m:e>
                            <m:sub>
                              <m:r>
                                <a:rPr lang="en-US" i="1">
                                  <a:latin typeface="Cambria Math" panose="02040503050406030204" pitchFamily="18" charset="0"/>
                                </a:rPr>
                                <m:t>𝑘</m:t>
                              </m:r>
                              <m:r>
                                <a:rPr lang="en-US" b="0" i="1" smtClean="0">
                                  <a:latin typeface="Cambria Math" panose="02040503050406030204" pitchFamily="18" charset="0"/>
                                </a:rPr>
                                <m:t>𝑗</m:t>
                              </m:r>
                            </m:sub>
                          </m:sSub>
                          <m:r>
                            <a:rPr lang="en-US" i="1">
                              <a:latin typeface="Cambria Math" panose="02040503050406030204" pitchFamily="18" charset="0"/>
                            </a:rPr>
                            <m:t>−</m:t>
                          </m:r>
                          <m:acc>
                            <m:accPr>
                              <m:chr m:val="̅"/>
                              <m:ctrlPr>
                                <a:rPr lang="en-US" i="1">
                                  <a:latin typeface="Cambria Math"/>
                                </a:rPr>
                              </m:ctrlPr>
                            </m:accPr>
                            <m:e>
                              <m:sSub>
                                <m:sSubPr>
                                  <m:ctrlPr>
                                    <a:rPr lang="en-US" i="1">
                                      <a:latin typeface="Cambria Math"/>
                                    </a:rPr>
                                  </m:ctrlPr>
                                </m:sSubPr>
                                <m:e>
                                  <m:r>
                                    <a:rPr lang="en-US" i="1">
                                      <a:latin typeface="Cambria Math" panose="02040503050406030204" pitchFamily="18" charset="0"/>
                                    </a:rPr>
                                    <m:t>𝑋</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e>
                      </m:nary>
                    </m:oMath>
                  </m:oMathPara>
                </a14:m>
                <a:endParaRPr lang="en-US" b="0" i="1" dirty="0" smtClean="0">
                  <a:latin typeface="Cambria Math" panose="02040503050406030204" pitchFamily="18" charset="0"/>
                </a:endParaRPr>
              </a:p>
              <a:p>
                <a:pPr marL="457200" lvl="1" indent="0">
                  <a:buNone/>
                </a:pPr>
                <a:endParaRPr lang="ru-RU" dirty="0" smtClean="0"/>
              </a:p>
              <a:p>
                <a:pPr marL="457200" lvl="1" indent="0">
                  <a:buNone/>
                </a:pPr>
                <a:r>
                  <a:rPr lang="ru-RU" dirty="0" smtClean="0"/>
                  <a:t>Где</a:t>
                </a:r>
                <a:r>
                  <a:rPr lang="en-US" dirty="0" smtClean="0"/>
                  <a:t> </a:t>
                </a:r>
                <a14:m>
                  <m:oMath xmlns:m="http://schemas.openxmlformats.org/officeDocument/2006/math">
                    <m:acc>
                      <m:accPr>
                        <m:chr m:val="̅"/>
                        <m:ctrlPr>
                          <a:rPr lang="en-US" i="1">
                            <a:latin typeface="Cambria Math"/>
                          </a:rPr>
                        </m:ctrlPr>
                      </m:accPr>
                      <m:e>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𝑖</m:t>
                            </m:r>
                          </m:sub>
                        </m:sSub>
                      </m:e>
                    </m:acc>
                  </m:oMath>
                </a14:m>
                <a:r>
                  <a:rPr lang="ru-RU" dirty="0" smtClean="0"/>
                  <a:t>и </a:t>
                </a:r>
                <a14:m>
                  <m:oMath xmlns:m="http://schemas.openxmlformats.org/officeDocument/2006/math">
                    <m:acc>
                      <m:accPr>
                        <m:chr m:val="̅"/>
                        <m:ctrlPr>
                          <a:rPr lang="en-US" i="1">
                            <a:latin typeface="Cambria Math"/>
                          </a:rPr>
                        </m:ctrlPr>
                      </m:accPr>
                      <m:e>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𝑗</m:t>
                            </m:r>
                          </m:sub>
                        </m:sSub>
                      </m:e>
                    </m:acc>
                  </m:oMath>
                </a14:m>
                <a:r>
                  <a:rPr lang="en-US" dirty="0" smtClean="0"/>
                  <a:t> -</a:t>
                </a:r>
                <a:r>
                  <a:rPr lang="ru-RU" dirty="0" smtClean="0"/>
                  <a:t> средние соответствующих компонентов векторов</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908720"/>
                <a:ext cx="8238455" cy="5367227"/>
              </a:xfrm>
              <a:blipFill rotWithShape="1">
                <a:blip r:embed="rId2"/>
                <a:stretch>
                  <a:fillRect l="-814" t="-1930"/>
                </a:stretch>
              </a:blipFill>
            </p:spPr>
            <p:txBody>
              <a:bodyPr/>
              <a:lstStyle/>
              <a:p>
                <a:r>
                  <a:rPr lang="ru-RU">
                    <a:noFill/>
                  </a:rPr>
                  <a:t> </a:t>
                </a:r>
              </a:p>
            </p:txBody>
          </p:sp>
        </mc:Fallback>
      </mc:AlternateContent>
    </p:spTree>
    <p:extLst>
      <p:ext uri="{BB962C8B-B14F-4D97-AF65-F5344CB8AC3E}">
        <p14:creationId xmlns:p14="http://schemas.microsoft.com/office/powerpoint/2010/main" val="3577492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Корреляция (</a:t>
            </a:r>
            <a:r>
              <a:rPr lang="en-US" dirty="0" smtClean="0"/>
              <a:t>correlation)</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r>
                  <a:rPr lang="ru-RU" dirty="0" smtClean="0"/>
                  <a:t>Для выборок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𝑌</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oMath>
                </a14:m>
                <a:endParaRPr lang="en-US" dirty="0" smtClean="0"/>
              </a:p>
              <a:p>
                <a:r>
                  <a:rPr lang="ru-RU" dirty="0" smtClean="0"/>
                  <a:t>Коэффициент корреляции Пирсона</a:t>
                </a:r>
              </a:p>
              <a:p>
                <a:pPr marL="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um>
                        <m:den>
                          <m:sSub>
                            <m:sSubPr>
                              <m:ctrlPr>
                                <a:rPr lang="en-US" b="0" i="1" smtClean="0">
                                  <a:latin typeface="Cambria Math"/>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𝑋</m:t>
                              </m:r>
                            </m:sub>
                          </m:sSub>
                          <m:sSub>
                            <m:sSubPr>
                              <m:ctrlPr>
                                <a:rPr lang="en-US" b="0" i="1" smtClean="0">
                                  <a:latin typeface="Cambria Math"/>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𝑌</m:t>
                              </m:r>
                            </m:sub>
                          </m:sSub>
                        </m:den>
                      </m:f>
                      <m:r>
                        <a:rPr lang="en-US" b="0" i="1" smtClean="0">
                          <a:latin typeface="Cambria Math" panose="02040503050406030204" pitchFamily="18" charset="0"/>
                        </a:rPr>
                        <m:t>=</m:t>
                      </m:r>
                      <m:f>
                        <m:fPr>
                          <m:ctrlPr>
                            <a:rPr lang="en-US" b="0" i="1" smtClean="0">
                              <a:latin typeface="Cambria Math"/>
                            </a:rPr>
                          </m:ctrlPr>
                        </m:fPr>
                        <m:num>
                          <m:nary>
                            <m:naryPr>
                              <m:chr m:val="∑"/>
                              <m:ctrlPr>
                                <a:rPr lang="en-US" b="0" i="1" smtClean="0">
                                  <a:latin typeface="Cambria Math"/>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nary>
                        </m:num>
                        <m:den>
                          <m:rad>
                            <m:radPr>
                              <m:degHide m:val="on"/>
                              <m:ctrlPr>
                                <a:rPr lang="en-US" b="0" i="1" smtClean="0">
                                  <a:latin typeface="Cambria Math"/>
                                </a:rPr>
                              </m:ctrlPr>
                            </m:radPr>
                            <m:deg/>
                            <m:e>
                              <m:nary>
                                <m:naryPr>
                                  <m:chr m:val="∑"/>
                                  <m:ctrlPr>
                                    <a:rPr lang="en-US" b="0" i="1" smtClean="0">
                                      <a:latin typeface="Cambria Math"/>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a:rPr>
                                      </m:ctrlPr>
                                    </m:sSupPr>
                                    <m:e>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nary>
                                <m:naryPr>
                                  <m:chr m:val="∑"/>
                                  <m:ctrlPr>
                                    <a:rPr lang="en-US" b="0" i="1" smtClean="0">
                                      <a:latin typeface="Cambria Math"/>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a:rPr>
                                      </m:ctrlPr>
                                    </m:sSupPr>
                                    <m:e>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den>
                      </m:f>
                    </m:oMath>
                  </m:oMathPara>
                </a14:m>
                <a:endParaRPr lang="en-US" dirty="0" smtClean="0"/>
              </a:p>
              <a:p>
                <a:pPr marL="0" indent="0">
                  <a:buNone/>
                </a:pPr>
                <a:endParaRPr lang="ru-RU"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r>
                        <a:rPr lang="en-US" b="0" i="1" smtClean="0">
                          <a:latin typeface="Cambria Math" panose="02040503050406030204" pitchFamily="18" charset="0"/>
                          <a:ea typeface="Cambria Math" panose="02040503050406030204" pitchFamily="18" charset="0"/>
                        </a:rPr>
                        <m:t>∈[−1,+1]</m:t>
                      </m:r>
                    </m:oMath>
                  </m:oMathPara>
                </a14:m>
                <a:endParaRPr lang="en-US" dirty="0" smtClean="0"/>
              </a:p>
              <a:p>
                <a:r>
                  <a:rPr lang="ru-RU" dirty="0" smtClean="0"/>
                  <a:t>Мера линейной зависимости</a:t>
                </a:r>
              </a:p>
              <a:p>
                <a:pPr lvl="1"/>
                <a14:m>
                  <m:oMath xmlns:m="http://schemas.openxmlformats.org/officeDocument/2006/math">
                    <m:d>
                      <m:dPr>
                        <m:begChr m:val="|"/>
                        <m:endChr m:val="|"/>
                        <m:ctrlPr>
                          <a:rPr lang="ru-RU" i="1" smtClean="0">
                            <a:latin typeface="Cambria Math"/>
                          </a:rPr>
                        </m:ctrlPr>
                      </m:dPr>
                      <m:e>
                        <m:sSub>
                          <m:sSubPr>
                            <m:ctrlPr>
                              <a:rPr lang="ru-RU" i="1" smtClean="0">
                                <a:latin typeface="Cambria Math"/>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e>
                    </m:d>
                    <m:r>
                      <a:rPr lang="ru-RU" b="0" i="1" smtClean="0">
                        <a:latin typeface="Cambria Math" panose="02040503050406030204" pitchFamily="18" charset="0"/>
                      </a:rPr>
                      <m:t>=1</m:t>
                    </m:r>
                    <m:r>
                      <a:rPr lang="ru-RU"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oMath>
                </a14:m>
                <a:r>
                  <a:rPr lang="en-US" dirty="0" smtClean="0"/>
                  <a:t> – </a:t>
                </a:r>
                <a:r>
                  <a:rPr lang="ru-RU" dirty="0" smtClean="0"/>
                  <a:t>линейно зависимы</a:t>
                </a:r>
              </a:p>
              <a:p>
                <a:pPr lvl="1"/>
                <a14:m>
                  <m:oMath xmlns:m="http://schemas.openxmlformats.org/officeDocument/2006/math">
                    <m:sSub>
                      <m:sSubPr>
                        <m:ctrlPr>
                          <a:rPr lang="ru-RU" i="1" smtClean="0">
                            <a:latin typeface="Cambria Math"/>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r>
                      <a:rPr lang="ru-RU" b="0" i="1" smtClean="0">
                        <a:latin typeface="Cambria Math" panose="02040503050406030204" pitchFamily="18" charset="0"/>
                      </a:rPr>
                      <m:t>=</m:t>
                    </m:r>
                  </m:oMath>
                </a14:m>
                <a:r>
                  <a:rPr lang="ru-RU" dirty="0" smtClean="0"/>
                  <a:t>0</a:t>
                </a:r>
                <a:r>
                  <a:rPr lang="ru-RU" b="0" dirty="0" smtClean="0">
                    <a:ea typeface="Cambria Math" panose="02040503050406030204" pitchFamily="18" charset="0"/>
                  </a:rPr>
                  <a:t> </a:t>
                </a:r>
                <a14:m>
                  <m:oMath xmlns:m="http://schemas.openxmlformats.org/officeDocument/2006/math">
                    <m:r>
                      <a:rPr lang="ru-RU"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oMath>
                </a14:m>
                <a:r>
                  <a:rPr lang="en-US" dirty="0" smtClean="0"/>
                  <a:t> – </a:t>
                </a:r>
                <a:r>
                  <a:rPr lang="ru-RU" dirty="0" smtClean="0"/>
                  <a:t>линейно независимы</a:t>
                </a:r>
              </a:p>
              <a:p>
                <a:pPr lvl="1"/>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961"/>
                </a:stretch>
              </a:blipFill>
            </p:spPr>
            <p:txBody>
              <a:bodyPr/>
              <a:lstStyle/>
              <a:p>
                <a:r>
                  <a:rPr lang="ru-RU">
                    <a:noFill/>
                  </a:rPr>
                  <a:t> </a:t>
                </a:r>
              </a:p>
            </p:txBody>
          </p:sp>
        </mc:Fallback>
      </mc:AlternateContent>
    </p:spTree>
    <p:extLst>
      <p:ext uri="{BB962C8B-B14F-4D97-AF65-F5344CB8AC3E}">
        <p14:creationId xmlns:p14="http://schemas.microsoft.com/office/powerpoint/2010/main" val="1238591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 главных компонент</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85000" lnSpcReduction="10000"/>
              </a:bodyPr>
              <a:lstStyle/>
              <a:p>
                <a:r>
                  <a:rPr lang="en-US" dirty="0" smtClean="0"/>
                  <a:t>Principal Components Analysis</a:t>
                </a:r>
                <a:r>
                  <a:rPr lang="ru-RU" dirty="0" smtClean="0"/>
                  <a:t> (</a:t>
                </a:r>
                <a:r>
                  <a:rPr lang="en-US" dirty="0" smtClean="0"/>
                  <a:t>PCA)</a:t>
                </a:r>
                <a:endParaRPr lang="ru-RU" dirty="0" smtClean="0"/>
              </a:p>
              <a:p>
                <a:r>
                  <a:rPr lang="ru-RU" dirty="0" smtClean="0"/>
                  <a:t>Один </a:t>
                </a:r>
                <a:r>
                  <a:rPr lang="ru-RU" dirty="0"/>
                  <a:t>из основных </a:t>
                </a:r>
                <a:r>
                  <a:rPr lang="ru-RU" dirty="0" smtClean="0"/>
                  <a:t>практических способов </a:t>
                </a:r>
                <a:r>
                  <a:rPr lang="ru-RU" dirty="0"/>
                  <a:t>уменьшить размерность данных</a:t>
                </a:r>
                <a:endParaRPr lang="ru-RU" dirty="0" smtClean="0"/>
              </a:p>
              <a:p>
                <a:r>
                  <a:rPr lang="ru-RU" dirty="0" smtClean="0"/>
                  <a:t>Дана матрица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𝑛</m:t>
                        </m:r>
                      </m:sub>
                    </m:sSub>
                  </m:oMath>
                </a14:m>
                <a:endParaRPr lang="ru-RU" dirty="0" smtClean="0"/>
              </a:p>
              <a:p>
                <a:pPr lvl="1"/>
                <a:r>
                  <a:rPr lang="ru-RU" dirty="0" smtClean="0"/>
                  <a:t>матрица </a:t>
                </a:r>
                <a:r>
                  <a:rPr lang="ru-RU" dirty="0"/>
                  <a:t>«объекты –признаки» </a:t>
                </a:r>
                <a:endParaRPr lang="ru-RU" dirty="0" smtClean="0"/>
              </a:p>
              <a:p>
                <a:r>
                  <a:rPr lang="ru-RU" dirty="0" smtClean="0"/>
                  <a:t>Реализация метода:</a:t>
                </a:r>
              </a:p>
              <a:p>
                <a:pPr lvl="1"/>
                <a:r>
                  <a:rPr lang="ru-RU" dirty="0" smtClean="0"/>
                  <a:t>вычисление </a:t>
                </a:r>
                <a:r>
                  <a:rPr lang="ru-RU" dirty="0"/>
                  <a:t>собственных векторов и собственных значений ковариационной матрицы исходных </a:t>
                </a:r>
                <a:r>
                  <a:rPr lang="ru-RU" dirty="0" smtClean="0"/>
                  <a:t>данных</a:t>
                </a:r>
              </a:p>
              <a:p>
                <a:pPr lvl="1"/>
                <a:r>
                  <a:rPr lang="ru-RU" dirty="0" smtClean="0"/>
                  <a:t>сингулярное разложение центрированной матрицы исходных данных</a:t>
                </a:r>
              </a:p>
              <a:p>
                <a:pPr lvl="1"/>
                <a:r>
                  <a:rPr lang="ru-RU" dirty="0" smtClean="0"/>
                  <a:t>алгоритм </a:t>
                </a:r>
                <a:r>
                  <a:rPr lang="en-US" dirty="0" smtClean="0"/>
                  <a:t>NIPALS</a:t>
                </a:r>
                <a:r>
                  <a:rPr lang="ru-RU" dirty="0" smtClean="0"/>
                  <a:t> (для первых </a:t>
                </a:r>
                <a14:m>
                  <m:oMath xmlns:m="http://schemas.openxmlformats.org/officeDocument/2006/math">
                    <m:r>
                      <a:rPr lang="en-US" b="0" i="1" smtClean="0">
                        <a:latin typeface="Cambria Math" panose="02040503050406030204" pitchFamily="18" charset="0"/>
                      </a:rPr>
                      <m:t>𝑘</m:t>
                    </m:r>
                  </m:oMath>
                </a14:m>
                <a:r>
                  <a:rPr lang="ru-RU" dirty="0" smtClean="0"/>
                  <a:t> компонент)</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241" b="-1821"/>
                </a:stretch>
              </a:blipFill>
            </p:spPr>
            <p:txBody>
              <a:bodyPr/>
              <a:lstStyle/>
              <a:p>
                <a:r>
                  <a:rPr lang="ru-RU">
                    <a:noFill/>
                  </a:rPr>
                  <a:t> </a:t>
                </a:r>
              </a:p>
            </p:txBody>
          </p:sp>
        </mc:Fallback>
      </mc:AlternateContent>
    </p:spTree>
    <p:extLst>
      <p:ext uri="{BB962C8B-B14F-4D97-AF65-F5344CB8AC3E}">
        <p14:creationId xmlns:p14="http://schemas.microsoft.com/office/powerpoint/2010/main" val="2137528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Формализация</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𝑇</m:t>
                      </m:r>
                      <m:sSup>
                        <m:sSupPr>
                          <m:ctrlPr>
                            <a:rPr lang="en-US" b="0" i="1" smtClean="0">
                              <a:latin typeface="Cambria Math"/>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𝑇</m:t>
                          </m:r>
                        </m:sup>
                      </m:sSup>
                    </m:oMath>
                  </m:oMathPara>
                </a14:m>
                <a:endParaRPr lang="en-US" dirty="0" smtClean="0"/>
              </a:p>
              <a:p>
                <a14:m>
                  <m:oMath xmlns:m="http://schemas.openxmlformats.org/officeDocument/2006/math">
                    <m:r>
                      <a:rPr lang="en-US" i="1">
                        <a:latin typeface="Cambria Math" panose="02040503050406030204" pitchFamily="18" charset="0"/>
                      </a:rPr>
                      <m:t>𝑇</m:t>
                    </m:r>
                  </m:oMath>
                </a14:m>
                <a:r>
                  <a:rPr lang="en-US" dirty="0" smtClean="0"/>
                  <a:t> – </a:t>
                </a:r>
                <a:r>
                  <a:rPr lang="ru-RU" dirty="0" smtClean="0"/>
                  <a:t>матрица счетов (</a:t>
                </a:r>
                <a:r>
                  <a:rPr lang="en-US" i="1" dirty="0" smtClean="0"/>
                  <a:t>score matrix</a:t>
                </a:r>
                <a:r>
                  <a:rPr lang="ru-RU" dirty="0" smtClean="0"/>
                  <a:t>)</a:t>
                </a:r>
              </a:p>
              <a:p>
                <a:pPr lvl="1"/>
                <a:r>
                  <a:rPr lang="ru-RU" dirty="0" smtClean="0"/>
                  <a:t>ортогональная матрица</a:t>
                </a:r>
              </a:p>
              <a:p>
                <a:pPr lvl="1"/>
                <a:r>
                  <a:rPr lang="ru-RU" dirty="0" smtClean="0"/>
                  <a:t>столбцы </a:t>
                </a:r>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oMath>
                </a14:m>
                <a:r>
                  <a:rPr lang="ru-RU" dirty="0" smtClean="0"/>
                  <a:t> – главные компоненты</a:t>
                </a:r>
              </a:p>
              <a:p>
                <a14:m>
                  <m:oMath xmlns:m="http://schemas.openxmlformats.org/officeDocument/2006/math">
                    <m:r>
                      <a:rPr lang="en-US" b="0" i="1" smtClean="0">
                        <a:latin typeface="Cambria Math" panose="02040503050406030204" pitchFamily="18" charset="0"/>
                      </a:rPr>
                      <m:t>𝑃</m:t>
                    </m:r>
                  </m:oMath>
                </a14:m>
                <a:r>
                  <a:rPr lang="en-US" dirty="0" smtClean="0"/>
                  <a:t> </a:t>
                </a:r>
                <a:r>
                  <a:rPr lang="en-US" dirty="0"/>
                  <a:t>– </a:t>
                </a:r>
                <a:r>
                  <a:rPr lang="ru-RU" dirty="0"/>
                  <a:t>матрица </a:t>
                </a:r>
                <a:r>
                  <a:rPr lang="ru-RU" dirty="0" smtClean="0"/>
                  <a:t>нагрузок</a:t>
                </a:r>
                <a:r>
                  <a:rPr lang="en-US" dirty="0" smtClean="0"/>
                  <a:t> (</a:t>
                </a:r>
                <a:r>
                  <a:rPr lang="en-US" i="1" dirty="0" smtClean="0"/>
                  <a:t>loadings matrix</a:t>
                </a:r>
                <a:r>
                  <a:rPr lang="en-US" dirty="0" smtClean="0"/>
                  <a:t>)</a:t>
                </a:r>
                <a:endParaRPr lang="ru-RU" dirty="0" smtClean="0"/>
              </a:p>
              <a:p>
                <a:pPr marL="685800" lvl="2">
                  <a:spcBef>
                    <a:spcPts val="1000"/>
                  </a:spcBef>
                </a:pPr>
                <a:r>
                  <a:rPr lang="ru-RU" sz="2400" dirty="0"/>
                  <a:t>ортогональная матрица</a:t>
                </a:r>
              </a:p>
              <a:p>
                <a:r>
                  <a:rPr lang="ru-RU" dirty="0" smtClean="0"/>
                  <a:t>Сокращение размерности</a:t>
                </a:r>
              </a:p>
              <a:p>
                <a:pPr lvl="1"/>
                <a:r>
                  <a:rPr lang="ru-RU" dirty="0" smtClean="0"/>
                  <a:t>Возьмем первые </a:t>
                </a:r>
                <a14:m>
                  <m:oMath xmlns:m="http://schemas.openxmlformats.org/officeDocument/2006/math">
                    <m:r>
                      <a:rPr lang="en-US" b="0" i="1" smtClean="0">
                        <a:latin typeface="Cambria Math" panose="02040503050406030204" pitchFamily="18" charset="0"/>
                      </a:rPr>
                      <m:t>𝑘</m:t>
                    </m:r>
                  </m:oMath>
                </a14:m>
                <a:r>
                  <a:rPr lang="ru-RU" dirty="0" smtClean="0"/>
                  <a:t> столбцов </a:t>
                </a:r>
                <a14:m>
                  <m:oMath xmlns:m="http://schemas.openxmlformats.org/officeDocument/2006/math">
                    <m:r>
                      <a:rPr lang="en-US" i="1">
                        <a:latin typeface="Cambria Math" panose="02040503050406030204" pitchFamily="18" charset="0"/>
                      </a:rPr>
                      <m:t>𝑇</m:t>
                    </m:r>
                  </m:oMath>
                </a14:m>
                <a:r>
                  <a:rPr lang="ru-RU" dirty="0" smtClean="0"/>
                  <a:t> и </a:t>
                </a:r>
                <a14:m>
                  <m:oMath xmlns:m="http://schemas.openxmlformats.org/officeDocument/2006/math">
                    <m:r>
                      <a:rPr lang="en-US" b="0" i="1" smtClean="0">
                        <a:latin typeface="Cambria Math" panose="02040503050406030204" pitchFamily="18" charset="0"/>
                      </a:rPr>
                      <m:t>𝑃</m:t>
                    </m:r>
                  </m:oMath>
                </a14:m>
                <a:r>
                  <a:rPr lang="en-US" dirty="0" smtClean="0"/>
                  <a:t>:</a:t>
                </a:r>
              </a:p>
              <a:p>
                <a:pPr marL="457200" lvl="1"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𝑘</m:t>
                          </m:r>
                        </m:sub>
                      </m:sSub>
                      <m:sSubSup>
                        <m:sSubSupPr>
                          <m:ctrlPr>
                            <a:rPr lang="en-US" b="0" i="1" smtClean="0">
                              <a:latin typeface="Cambria Math"/>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r>
                        <a:rPr lang="en-US" b="0" i="1" smtClean="0">
                          <a:latin typeface="Cambria Math" panose="02040503050406030204" pitchFamily="18" charset="0"/>
                        </a:rPr>
                        <m:t>+</m:t>
                      </m:r>
                      <m:r>
                        <a:rPr lang="en-US" b="0" i="1" smtClean="0">
                          <a:latin typeface="Cambria Math" panose="02040503050406030204" pitchFamily="18" charset="0"/>
                        </a:rPr>
                        <m:t>𝐸</m:t>
                      </m:r>
                    </m:oMath>
                  </m:oMathPara>
                </a14:m>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ru-RU">
                    <a:noFill/>
                  </a:rPr>
                  <a:t> </a:t>
                </a:r>
              </a:p>
            </p:txBody>
          </p:sp>
        </mc:Fallback>
      </mc:AlternateContent>
    </p:spTree>
    <p:extLst>
      <p:ext uri="{BB962C8B-B14F-4D97-AF65-F5344CB8AC3E}">
        <p14:creationId xmlns:p14="http://schemas.microsoft.com/office/powerpoint/2010/main" val="1292363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Классическая реализация</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85000" lnSpcReduction="10000"/>
              </a:bodyPr>
              <a:lstStyle/>
              <a:p>
                <a:r>
                  <a:rPr lang="ru-RU" dirty="0" smtClean="0"/>
                  <a:t>Строим матрицу ковариаций столбцов матрицы </a:t>
                </a:r>
                <a14:m>
                  <m:oMath xmlns:m="http://schemas.openxmlformats.org/officeDocument/2006/math">
                    <m:r>
                      <a:rPr lang="en-US" b="0" i="1" smtClean="0">
                        <a:latin typeface="Cambria Math" panose="02040503050406030204" pitchFamily="18" charset="0"/>
                      </a:rPr>
                      <m:t>𝑋</m:t>
                    </m:r>
                  </m:oMath>
                </a14:m>
                <a:endParaRPr lang="en-US" dirty="0" smtClean="0"/>
              </a:p>
              <a:p>
                <a:pPr lvl="1"/>
                <a14:m>
                  <m:oMath xmlns:m="http://schemas.openxmlformats.org/officeDocument/2006/math">
                    <m:r>
                      <a:rPr lang="en-US">
                        <a:latin typeface="Cambria Math" panose="02040503050406030204" pitchFamily="18" charset="0"/>
                      </a:rPr>
                      <m:t>𝑐𝑜𝑣</m:t>
                    </m:r>
                    <m:d>
                      <m:dPr>
                        <m:ctrlPr>
                          <a:rPr lang="en-US" i="1">
                            <a:latin typeface="Cambria Math"/>
                          </a:rPr>
                        </m:ctrlPr>
                      </m:dPr>
                      <m:e>
                        <m:r>
                          <a:rPr lang="en-US" b="0" i="1" smtClean="0">
                            <a:latin typeface="Cambria Math" panose="02040503050406030204" pitchFamily="18" charset="0"/>
                          </a:rPr>
                          <m:t>𝑋</m:t>
                        </m:r>
                      </m:e>
                    </m:d>
                    <m:r>
                      <a:rPr lang="ru-RU" b="0" i="1" smtClean="0">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i="1">
                        <a:latin typeface="Cambria Math" panose="02040503050406030204" pitchFamily="18" charset="0"/>
                      </a:rPr>
                      <m:t>]</m:t>
                    </m:r>
                  </m:oMath>
                </a14:m>
                <a:endParaRPr lang="en-US" i="1" dirty="0">
                  <a:latin typeface="Cambria Math" panose="02040503050406030204" pitchFamily="18" charset="0"/>
                </a:endParaRPr>
              </a:p>
              <a:p>
                <a:pPr lvl="1"/>
                <a14:m>
                  <m:oMath xmlns:m="http://schemas.openxmlformats.org/officeDocument/2006/math">
                    <m:sSub>
                      <m:sSubPr>
                        <m:ctrlPr>
                          <a:rPr lang="en-US" i="1">
                            <a:latin typeface="Cambria Math"/>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1</m:t>
                        </m:r>
                      </m:num>
                      <m:den>
                        <m:r>
                          <a:rPr lang="en-US" i="1" smtClean="0">
                            <a:latin typeface="Cambria Math" panose="02040503050406030204" pitchFamily="18" charset="0"/>
                          </a:rPr>
                          <m:t>𝑚</m:t>
                        </m:r>
                        <m:r>
                          <a:rPr lang="en-US" i="1">
                            <a:latin typeface="Cambria Math" panose="02040503050406030204" pitchFamily="18" charset="0"/>
                          </a:rPr>
                          <m:t>−1</m:t>
                        </m:r>
                      </m:den>
                    </m:f>
                    <m:nary>
                      <m:naryPr>
                        <m:chr m:val="∑"/>
                        <m:ctrlPr>
                          <a:rPr lang="en-US" i="1">
                            <a:latin typeface="Cambria Math"/>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𝑥</m:t>
                            </m:r>
                          </m:e>
                          <m:sub>
                            <m:r>
                              <a:rPr lang="en-US" i="1">
                                <a:latin typeface="Cambria Math" panose="02040503050406030204" pitchFamily="18" charset="0"/>
                              </a:rPr>
                              <m:t>𝑘𝑖</m:t>
                            </m:r>
                          </m:sub>
                        </m:sSub>
                        <m:r>
                          <a:rPr lang="en-US" i="1">
                            <a:latin typeface="Cambria Math" panose="02040503050406030204" pitchFamily="18" charset="0"/>
                          </a:rPr>
                          <m:t>−</m:t>
                        </m:r>
                        <m:acc>
                          <m:accPr>
                            <m:chr m:val="̅"/>
                            <m:ctrlPr>
                              <a:rPr lang="en-US" i="1">
                                <a:latin typeface="Cambria Math"/>
                              </a:rPr>
                            </m:ctrlPr>
                          </m:accPr>
                          <m:e>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𝑖</m:t>
                                </m:r>
                              </m:sub>
                            </m:sSub>
                          </m:e>
                        </m:acc>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𝑥</m:t>
                            </m:r>
                          </m:e>
                          <m:sub>
                            <m:r>
                              <a:rPr lang="en-US" i="1">
                                <a:latin typeface="Cambria Math" panose="02040503050406030204" pitchFamily="18" charset="0"/>
                              </a:rPr>
                              <m:t>𝑘𝑗</m:t>
                            </m:r>
                          </m:sub>
                        </m:sSub>
                        <m:r>
                          <a:rPr lang="en-US" i="1">
                            <a:latin typeface="Cambria Math" panose="02040503050406030204" pitchFamily="18" charset="0"/>
                          </a:rPr>
                          <m:t>−</m:t>
                        </m:r>
                        <m:acc>
                          <m:accPr>
                            <m:chr m:val="̅"/>
                            <m:ctrlPr>
                              <a:rPr lang="en-US" i="1">
                                <a:latin typeface="Cambria Math"/>
                              </a:rPr>
                            </m:ctrlPr>
                          </m:accPr>
                          <m:e>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𝑗</m:t>
                                </m:r>
                              </m:sub>
                            </m:sSub>
                          </m:e>
                        </m:acc>
                        <m:r>
                          <a:rPr lang="en-US" i="1">
                            <a:latin typeface="Cambria Math" panose="02040503050406030204" pitchFamily="18" charset="0"/>
                          </a:rPr>
                          <m:t>)</m:t>
                        </m:r>
                      </m:e>
                    </m:nary>
                  </m:oMath>
                </a14:m>
                <a:endParaRPr lang="ru-RU" dirty="0" smtClean="0"/>
              </a:p>
              <a:p>
                <a:pPr lvl="1"/>
                <a:r>
                  <a:rPr lang="en-US" dirty="0"/>
                  <a:t>variance-covariance matrix</a:t>
                </a:r>
              </a:p>
              <a:p>
                <a:r>
                  <a:rPr lang="ru-RU" dirty="0" smtClean="0"/>
                  <a:t>Находим собственные векторы </a:t>
                </a:r>
                <a:r>
                  <a:rPr lang="en-US" dirty="0" smtClean="0"/>
                  <a:t>(</a:t>
                </a:r>
                <a14:m>
                  <m:oMath xmlns:m="http://schemas.openxmlformats.org/officeDocument/2006/math">
                    <m:sSub>
                      <m:sSubPr>
                        <m:ctrlPr>
                          <a:rPr lang="en-US" i="1">
                            <a:latin typeface="Cambria Math"/>
                          </a:rPr>
                        </m:ctrlPr>
                      </m:sSubPr>
                      <m:e>
                        <m:r>
                          <a:rPr lang="en-US" b="0" i="1" smtClean="0">
                            <a:latin typeface="Cambria Math" panose="02040503050406030204" pitchFamily="18" charset="0"/>
                          </a:rPr>
                          <m:t>𝑡</m:t>
                        </m:r>
                      </m:e>
                      <m:sub>
                        <m:r>
                          <a:rPr lang="en-US" i="1">
                            <a:latin typeface="Cambria Math" panose="02040503050406030204" pitchFamily="18" charset="0"/>
                          </a:rPr>
                          <m:t>𝑖</m:t>
                        </m:r>
                      </m:sub>
                    </m:sSub>
                  </m:oMath>
                </a14:m>
                <a:r>
                  <a:rPr lang="en-US" dirty="0" smtClean="0"/>
                  <a:t>) </a:t>
                </a:r>
                <a:r>
                  <a:rPr lang="ru-RU" dirty="0" smtClean="0"/>
                  <a:t>и собственные числа </a:t>
                </a:r>
                <a:r>
                  <a:rPr lang="en-US" dirty="0" smtClean="0"/>
                  <a:t>(</a:t>
                </a:r>
                <a14:m>
                  <m:oMath xmlns:m="http://schemas.openxmlformats.org/officeDocument/2006/math">
                    <m:sSub>
                      <m:sSubPr>
                        <m:ctrlPr>
                          <a:rPr lang="en-US" i="1">
                            <a:latin typeface="Cambria Math"/>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𝑖</m:t>
                        </m:r>
                      </m:sub>
                    </m:sSub>
                  </m:oMath>
                </a14:m>
                <a:r>
                  <a:rPr lang="en-US" dirty="0" smtClean="0"/>
                  <a:t>) </a:t>
                </a:r>
                <a:r>
                  <a:rPr lang="ru-RU" dirty="0" smtClean="0"/>
                  <a:t>матрицы </a:t>
                </a:r>
                <a14:m>
                  <m:oMath xmlns:m="http://schemas.openxmlformats.org/officeDocument/2006/math">
                    <m:r>
                      <a:rPr lang="en-US" i="1">
                        <a:latin typeface="Cambria Math" panose="02040503050406030204" pitchFamily="18" charset="0"/>
                      </a:rPr>
                      <m:t>𝐶</m:t>
                    </m:r>
                  </m:oMath>
                </a14:m>
                <a:endParaRPr lang="ru-RU" dirty="0" smtClean="0"/>
              </a:p>
              <a:p>
                <a:r>
                  <a:rPr lang="ru-RU" dirty="0" smtClean="0"/>
                  <a:t>Матрица </a:t>
                </a:r>
                <a14:m>
                  <m:oMath xmlns:m="http://schemas.openxmlformats.org/officeDocument/2006/math">
                    <m:r>
                      <a:rPr lang="en-US" b="0" i="1" smtClean="0">
                        <a:latin typeface="Cambria Math" panose="02040503050406030204" pitchFamily="18" charset="0"/>
                      </a:rPr>
                      <m:t>𝑇</m:t>
                    </m:r>
                  </m:oMath>
                </a14:m>
                <a:r>
                  <a:rPr lang="ru-RU" dirty="0" smtClean="0"/>
                  <a:t> формируется из столбцов </a:t>
                </a:r>
                <a14:m>
                  <m:oMath xmlns:m="http://schemas.openxmlformats.org/officeDocument/2006/math">
                    <m:sSub>
                      <m:sSubPr>
                        <m:ctrlPr>
                          <a:rPr lang="en-US" i="1">
                            <a:latin typeface="Cambria Math"/>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ru-RU" dirty="0" smtClean="0"/>
                  <a:t>, отсортированных по убыванию значений соответствующих </a:t>
                </a:r>
                <a14:m>
                  <m:oMath xmlns:m="http://schemas.openxmlformats.org/officeDocument/2006/math">
                    <m:sSub>
                      <m:sSubPr>
                        <m:ctrlPr>
                          <a:rPr lang="en-US" i="1">
                            <a:latin typeface="Cambria Math"/>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𝑖</m:t>
                        </m:r>
                      </m:sub>
                    </m:sSub>
                  </m:oMath>
                </a14:m>
                <a:endParaRPr lang="ru-RU" dirty="0" smtClean="0"/>
              </a:p>
              <a:p>
                <a:pPr lvl="1"/>
                <a14:m>
                  <m:oMath xmlns:m="http://schemas.openxmlformats.org/officeDocument/2006/math">
                    <m:sSub>
                      <m:sSubPr>
                        <m:ctrlPr>
                          <a:rPr lang="en-US" i="1">
                            <a:latin typeface="Cambria Math"/>
                          </a:rPr>
                        </m:ctrlPr>
                      </m:sSubPr>
                      <m:e>
                        <m:r>
                          <a:rPr lang="en-US" i="1">
                            <a:latin typeface="Cambria Math" panose="02040503050406030204" pitchFamily="18" charset="0"/>
                            <a:ea typeface="Cambria Math" panose="02040503050406030204" pitchFamily="18" charset="0"/>
                          </a:rPr>
                          <m:t>𝜆</m:t>
                        </m:r>
                      </m:e>
                      <m:sub>
                        <m:r>
                          <a:rPr lang="ru-RU" b="0" i="1" smtClean="0">
                            <a:latin typeface="Cambria Math" panose="02040503050406030204" pitchFamily="18" charset="0"/>
                            <a:ea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a:rPr>
                        </m:ctrlPr>
                      </m:sSubPr>
                      <m:e>
                        <m:r>
                          <a:rPr lang="en-US" i="1">
                            <a:latin typeface="Cambria Math" panose="02040503050406030204" pitchFamily="18" charset="0"/>
                            <a:ea typeface="Cambria Math" panose="02040503050406030204" pitchFamily="18" charset="0"/>
                          </a:rPr>
                          <m:t>𝜆</m:t>
                        </m:r>
                      </m:e>
                      <m:sub>
                        <m:r>
                          <a:rPr lang="ru-RU"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m:t>
                    </m:r>
                    <m:sSub>
                      <m:sSubPr>
                        <m:ctrlPr>
                          <a:rPr lang="en-US" i="1">
                            <a:latin typeface="Cambria Math"/>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ru-RU" dirty="0"/>
              </a:p>
              <a:p>
                <a:endParaRPr lang="ru-RU" dirty="0" smtClean="0"/>
              </a:p>
              <a:p>
                <a:pPr lvl="1"/>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ru-RU">
                    <a:noFill/>
                  </a:rPr>
                  <a:t> </a:t>
                </a:r>
              </a:p>
            </p:txBody>
          </p:sp>
        </mc:Fallback>
      </mc:AlternateContent>
    </p:spTree>
    <p:extLst>
      <p:ext uri="{BB962C8B-B14F-4D97-AF65-F5344CB8AC3E}">
        <p14:creationId xmlns:p14="http://schemas.microsoft.com/office/powerpoint/2010/main" val="4125389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82495" y="1268979"/>
            <a:ext cx="7503159" cy="485582"/>
          </a:xfrm>
          <a:prstGeom prst="rect">
            <a:avLst/>
          </a:prstGeom>
        </p:spPr>
        <p:txBody>
          <a:bodyPr vert="horz" wrap="square" lIns="0" tIns="0" rIns="0" bIns="0" rtlCol="0">
            <a:spAutoFit/>
          </a:bodyPr>
          <a:lstStyle/>
          <a:p>
            <a:pPr marL="846455" marR="5080" indent="-834390" algn="ctr">
              <a:lnSpc>
                <a:spcPts val="3460"/>
              </a:lnSpc>
            </a:pPr>
            <a:r>
              <a:rPr lang="en-US" sz="4400" spc="-25" dirty="0"/>
              <a:t>Dimens</a:t>
            </a:r>
            <a:r>
              <a:rPr lang="en-US" sz="4400" dirty="0"/>
              <a:t>i</a:t>
            </a:r>
            <a:r>
              <a:rPr lang="en-US" sz="4400" spc="-25" dirty="0"/>
              <a:t>onal</a:t>
            </a:r>
            <a:r>
              <a:rPr lang="en-US" sz="4400" spc="5" dirty="0"/>
              <a:t>i</a:t>
            </a:r>
            <a:r>
              <a:rPr lang="en-US" sz="4400" spc="-20" dirty="0"/>
              <a:t>ty</a:t>
            </a:r>
            <a:r>
              <a:rPr lang="en-US" sz="4400" spc="-100" dirty="0">
                <a:latin typeface="Times New Roman"/>
                <a:cs typeface="Times New Roman"/>
              </a:rPr>
              <a:t> </a:t>
            </a:r>
            <a:r>
              <a:rPr lang="en-US" sz="4400" spc="-95" dirty="0"/>
              <a:t>R</a:t>
            </a:r>
            <a:r>
              <a:rPr lang="en-US" sz="4400" spc="-25" dirty="0"/>
              <a:t>educti</a:t>
            </a:r>
            <a:r>
              <a:rPr lang="en-US" sz="4400" spc="-15" dirty="0"/>
              <a:t>o</a:t>
            </a:r>
            <a:r>
              <a:rPr lang="en-US" sz="4400" spc="-25" dirty="0"/>
              <a:t>n</a:t>
            </a:r>
            <a:endParaRPr sz="4400" dirty="0">
              <a:latin typeface="+mj-lt"/>
              <a:cs typeface="Calibri Light"/>
            </a:endParaRPr>
          </a:p>
        </p:txBody>
      </p:sp>
      <p:sp>
        <p:nvSpPr>
          <p:cNvPr id="4" name="object 4"/>
          <p:cNvSpPr/>
          <p:nvPr/>
        </p:nvSpPr>
        <p:spPr>
          <a:xfrm>
            <a:off x="1160116" y="2986164"/>
            <a:ext cx="6947915" cy="259994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22468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Реализация на основе </a:t>
            </a:r>
            <a:r>
              <a:rPr lang="en-US" dirty="0" smtClean="0"/>
              <a:t>SVD</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r>
                  <a:rPr lang="ru-RU" dirty="0" smtClean="0">
                    <a:latin typeface="Cambria Math" panose="02040503050406030204" pitchFamily="18" charset="0"/>
                  </a:rPr>
                  <a:t>Предварительно необходимо центрирование исходной матрицы</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r>
                      <a:rPr lang="en-US" i="1">
                        <a:latin typeface="Cambria Math" panose="02040503050406030204" pitchFamily="18" charset="0"/>
                      </a:rPr>
                      <m:t>−</m:t>
                    </m:r>
                    <m:acc>
                      <m:accPr>
                        <m:chr m:val="̅"/>
                        <m:ctrlPr>
                          <a:rPr lang="en-US" i="1">
                            <a:latin typeface="Cambria Math"/>
                          </a:rPr>
                        </m:ctrlPr>
                      </m:accPr>
                      <m:e>
                        <m:sSub>
                          <m:sSubPr>
                            <m:ctrlPr>
                              <a:rPr lang="en-US" i="1">
                                <a:latin typeface="Cambria Math"/>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acc>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𝑛</m:t>
                    </m:r>
                  </m:oMath>
                </a14:m>
                <a:endParaRPr lang="en-US" dirty="0" smtClean="0">
                  <a:latin typeface="Cambria Math" panose="02040503050406030204" pitchFamily="18" charset="0"/>
                </a:endParaRPr>
              </a:p>
              <a:p>
                <a14:m>
                  <m:oMath xmlns:m="http://schemas.openxmlformats.org/officeDocument/2006/math">
                    <m:r>
                      <a:rPr lang="en-US" i="1" smtClean="0">
                        <a:latin typeface="Cambria Math" panose="02040503050406030204" pitchFamily="18" charset="0"/>
                      </a:rPr>
                      <m:t>𝑋</m:t>
                    </m:r>
                    <m:r>
                      <a:rPr lang="en-US" i="1" smtClean="0">
                        <a:latin typeface="Cambria Math" panose="02040503050406030204" pitchFamily="18" charset="0"/>
                      </a:rPr>
                      <m:t>=</m:t>
                    </m:r>
                    <m:r>
                      <a:rPr lang="en-US" b="0" i="1" smtClean="0">
                        <a:latin typeface="Cambria Math" panose="02040503050406030204" pitchFamily="18" charset="0"/>
                      </a:rPr>
                      <m:t>𝑈</m:t>
                    </m:r>
                    <m:r>
                      <m:rPr>
                        <m:sty m:val="p"/>
                      </m:rPr>
                      <a:rPr lang="el-GR" b="0" i="1" smtClean="0">
                        <a:latin typeface="Cambria Math" panose="02040503050406030204" pitchFamily="18" charset="0"/>
                        <a:ea typeface="Cambria Math" panose="02040503050406030204" pitchFamily="18" charset="0"/>
                      </a:rPr>
                      <m:t>Σ</m:t>
                    </m:r>
                    <m:sSup>
                      <m:sSupPr>
                        <m:ctrlPr>
                          <a:rPr lang="en-US" i="1">
                            <a:latin typeface="Cambria Math"/>
                          </a:rPr>
                        </m:ctrlPr>
                      </m:sSupPr>
                      <m:e>
                        <m:r>
                          <a:rPr lang="en-US" b="0" i="1" smtClean="0">
                            <a:latin typeface="Cambria Math" panose="02040503050406030204" pitchFamily="18" charset="0"/>
                          </a:rPr>
                          <m:t>𝑉</m:t>
                        </m:r>
                      </m:e>
                      <m:sup>
                        <m:r>
                          <a:rPr lang="en-US" i="1">
                            <a:latin typeface="Cambria Math" panose="02040503050406030204" pitchFamily="18" charset="0"/>
                          </a:rPr>
                          <m:t>𝑇</m:t>
                        </m:r>
                      </m:sup>
                    </m:sSup>
                  </m:oMath>
                </a14:m>
                <a:endParaRPr lang="en-US" dirty="0" smtClean="0"/>
              </a:p>
              <a:p>
                <a:pPr marL="457200" lvl="1" indent="0">
                  <a:buNone/>
                </a:pPr>
                <a14:m>
                  <m:oMathPara xmlns:m="http://schemas.openxmlformats.org/officeDocument/2006/math">
                    <m:oMathParaPr>
                      <m:jc m:val="centerGroup"/>
                    </m:oMathParaPr>
                    <m:oMath xmlns:m="http://schemas.openxmlformats.org/officeDocument/2006/math">
                      <m:r>
                        <m:rPr>
                          <m:sty m:val="p"/>
                        </m:rPr>
                        <a:rPr lang="en-US" dirty="0">
                          <a:latin typeface="Cambria Math" panose="02040503050406030204" pitchFamily="18" charset="0"/>
                        </a:rPr>
                        <m:t>T</m:t>
                      </m:r>
                      <m:r>
                        <a:rPr lang="en-US" b="0" i="0" dirty="0" smtClean="0">
                          <a:latin typeface="Cambria Math" panose="02040503050406030204" pitchFamily="18" charset="0"/>
                        </a:rPr>
                        <m:t>=</m:t>
                      </m:r>
                      <m:r>
                        <a:rPr lang="en-US" i="1">
                          <a:latin typeface="Cambria Math" panose="02040503050406030204" pitchFamily="18" charset="0"/>
                        </a:rPr>
                        <m:t>𝑈</m:t>
                      </m:r>
                      <m:r>
                        <m:rPr>
                          <m:sty m:val="p"/>
                        </m:rPr>
                        <a:rPr lang="el-GR" i="1">
                          <a:latin typeface="Cambria Math" panose="02040503050406030204" pitchFamily="18" charset="0"/>
                          <a:ea typeface="Cambria Math" panose="02040503050406030204" pitchFamily="18" charset="0"/>
                        </a:rPr>
                        <m:t>Σ</m:t>
                      </m:r>
                    </m:oMath>
                  </m:oMathPara>
                </a14:m>
                <a:endParaRPr lang="en-US" dirty="0" smtClean="0"/>
              </a:p>
              <a:p>
                <a:pPr marL="457200" lvl="1" indent="0">
                  <a:buNone/>
                </a:pPr>
                <a14:m>
                  <m:oMathPara xmlns:m="http://schemas.openxmlformats.org/officeDocument/2006/math">
                    <m:oMathParaPr>
                      <m:jc m:val="centerGroup"/>
                    </m:oMathParaPr>
                    <m:oMath xmlns:m="http://schemas.openxmlformats.org/officeDocument/2006/math">
                      <m:r>
                        <m:rPr>
                          <m:sty m:val="p"/>
                        </m:rPr>
                        <a:rPr lang="en-US" b="0" i="0" dirty="0" smtClean="0">
                          <a:latin typeface="Cambria Math" panose="02040503050406030204" pitchFamily="18" charset="0"/>
                        </a:rPr>
                        <m:t>P</m:t>
                      </m:r>
                      <m:r>
                        <a:rPr lang="en-US" dirty="0">
                          <a:latin typeface="Cambria Math" panose="02040503050406030204" pitchFamily="18" charset="0"/>
                        </a:rPr>
                        <m:t>=</m:t>
                      </m:r>
                      <m:r>
                        <a:rPr lang="en-US" b="0" i="1" smtClean="0">
                          <a:latin typeface="Cambria Math" panose="02040503050406030204" pitchFamily="18" charset="0"/>
                        </a:rPr>
                        <m:t>𝑉</m:t>
                      </m:r>
                    </m:oMath>
                  </m:oMathPara>
                </a14:m>
                <a:endParaRPr lang="en-US" dirty="0"/>
              </a:p>
              <a:p>
                <a:r>
                  <a:rPr lang="ru-RU" dirty="0" smtClean="0"/>
                  <a:t>Матрица </a:t>
                </a:r>
                <a14:m>
                  <m:oMath xmlns:m="http://schemas.openxmlformats.org/officeDocument/2006/math">
                    <m:sSup>
                      <m:sSupPr>
                        <m:ctrlPr>
                          <a:rPr lang="en-US" i="1" smtClean="0">
                            <a:latin typeface="Cambria Math"/>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i="1">
                        <a:latin typeface="Cambria Math" panose="02040503050406030204" pitchFamily="18" charset="0"/>
                      </a:rPr>
                      <m:t>𝑋</m:t>
                    </m:r>
                  </m:oMath>
                </a14:m>
                <a:r>
                  <a:rPr lang="en-US" dirty="0" smtClean="0"/>
                  <a:t> </a:t>
                </a:r>
                <a:r>
                  <a:rPr lang="ru-RU" dirty="0" smtClean="0"/>
                  <a:t>пропорциональна матрице ковариаций</a:t>
                </a:r>
                <a:endParaRPr lang="en-US" dirty="0" smtClean="0"/>
              </a:p>
              <a:p>
                <a:pPr lvl="1"/>
                <a:r>
                  <a:rPr lang="ru-RU" dirty="0" smtClean="0"/>
                  <a:t>сингулярное разложение </a:t>
                </a:r>
                <a14:m>
                  <m:oMath xmlns:m="http://schemas.openxmlformats.org/officeDocument/2006/math">
                    <m:r>
                      <a:rPr lang="en-US" i="1">
                        <a:latin typeface="Cambria Math" panose="02040503050406030204" pitchFamily="18" charset="0"/>
                      </a:rPr>
                      <m:t>𝑋</m:t>
                    </m:r>
                  </m:oMath>
                </a14:m>
                <a:r>
                  <a:rPr lang="ru-RU" dirty="0" smtClean="0"/>
                  <a:t> равнозначно нахождению собственных векторов </a:t>
                </a:r>
                <a14:m>
                  <m:oMath xmlns:m="http://schemas.openxmlformats.org/officeDocument/2006/math">
                    <m:sSup>
                      <m:sSupPr>
                        <m:ctrlPr>
                          <a:rPr lang="en-US" i="1">
                            <a:latin typeface="Cambria Math"/>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ru-RU">
                    <a:noFill/>
                  </a:rPr>
                  <a:t> </a:t>
                </a:r>
              </a:p>
            </p:txBody>
          </p:sp>
        </mc:Fallback>
      </mc:AlternateContent>
    </p:spTree>
    <p:extLst>
      <p:ext uri="{BB962C8B-B14F-4D97-AF65-F5344CB8AC3E}">
        <p14:creationId xmlns:p14="http://schemas.microsoft.com/office/powerpoint/2010/main" val="4115423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69133"/>
            <a:ext cx="8520600" cy="860000"/>
          </a:xfrm>
          <a:prstGeom prst="rect">
            <a:avLst/>
          </a:prstGeom>
        </p:spPr>
        <p:txBody>
          <a:bodyPr wrap="square" lIns="91425" tIns="91425" rIns="91425" bIns="91425" anchor="t" anchorCtr="0">
            <a:noAutofit/>
          </a:bodyPr>
          <a:lstStyle/>
          <a:p>
            <a:pPr lvl="0" rtl="0">
              <a:lnSpc>
                <a:spcPct val="115000"/>
              </a:lnSpc>
              <a:spcBef>
                <a:spcPts val="1400"/>
              </a:spcBef>
              <a:spcAft>
                <a:spcPts val="400"/>
              </a:spcAft>
              <a:buClr>
                <a:schemeClr val="dk1"/>
              </a:buClr>
              <a:buSzPct val="78571"/>
              <a:buFont typeface="Arial"/>
              <a:buNone/>
            </a:pPr>
            <a:r>
              <a:rPr lang="ru" sz="1800" b="1" dirty="0"/>
              <a:t>Шаг 3: Вычислить матрицу ковариации</a:t>
            </a:r>
          </a:p>
        </p:txBody>
      </p:sp>
      <p:sp>
        <p:nvSpPr>
          <p:cNvPr id="93" name="Shape 93"/>
          <p:cNvSpPr txBox="1">
            <a:spLocks noGrp="1"/>
          </p:cNvSpPr>
          <p:nvPr>
            <p:ph type="body" idx="1"/>
          </p:nvPr>
        </p:nvSpPr>
        <p:spPr>
          <a:xfrm>
            <a:off x="4572000" y="1333485"/>
            <a:ext cx="4260500" cy="4555200"/>
          </a:xfrm>
          <a:prstGeom prst="rect">
            <a:avLst/>
          </a:prstGeom>
        </p:spPr>
        <p:txBody>
          <a:bodyPr wrap="square" lIns="91425" tIns="91425" rIns="91425" bIns="91425" anchor="t" anchorCtr="0">
            <a:noAutofit/>
          </a:bodyPr>
          <a:lstStyle/>
          <a:p>
            <a:pPr marL="457200" lvl="0" indent="-304800" rtl="0">
              <a:spcBef>
                <a:spcPts val="0"/>
              </a:spcBef>
              <a:spcAft>
                <a:spcPts val="0"/>
              </a:spcAft>
              <a:buClr>
                <a:srgbClr val="000000"/>
              </a:buClr>
              <a:buSzPct val="100000"/>
            </a:pPr>
            <a:r>
              <a:rPr lang="ru" dirty="0">
                <a:solidFill>
                  <a:srgbClr val="000000"/>
                </a:solidFill>
              </a:rPr>
              <a:t>Найти матрицу ковариации </a:t>
            </a:r>
            <a:r>
              <a:rPr lang="ru" b="1" dirty="0">
                <a:solidFill>
                  <a:srgbClr val="000000"/>
                </a:solidFill>
              </a:rPr>
              <a:t>С</a:t>
            </a:r>
            <a:r>
              <a:rPr lang="ru" dirty="0">
                <a:solidFill>
                  <a:srgbClr val="000000"/>
                </a:solidFill>
              </a:rPr>
              <a:t> размера n  ×  n как:</a:t>
            </a:r>
          </a:p>
          <a:p>
            <a:pPr lvl="0" indent="457200">
              <a:spcAft>
                <a:spcPts val="0"/>
              </a:spcAft>
              <a:buNone/>
            </a:pPr>
            <a:r>
              <a:rPr lang="ru" dirty="0">
                <a:solidFill>
                  <a:srgbClr val="000000"/>
                </a:solidFill>
              </a:rPr>
              <a:t>C = </a:t>
            </a:r>
            <a:r>
              <a:rPr lang="ru" baseline="30000" dirty="0" smtClean="0">
                <a:solidFill>
                  <a:srgbClr val="000000"/>
                </a:solidFill>
              </a:rPr>
              <a:t>1</a:t>
            </a:r>
            <a:r>
              <a:rPr lang="ru" dirty="0" smtClean="0">
                <a:solidFill>
                  <a:srgbClr val="000000"/>
                </a:solidFill>
              </a:rPr>
              <a:t>⁄</a:t>
            </a:r>
            <a:r>
              <a:rPr lang="ru" baseline="-25000" dirty="0" smtClean="0">
                <a:solidFill>
                  <a:srgbClr val="000000"/>
                </a:solidFill>
              </a:rPr>
              <a:t>(n − 1)</a:t>
            </a:r>
            <a:r>
              <a:rPr lang="ru" dirty="0" smtClean="0">
                <a:solidFill>
                  <a:srgbClr val="000000"/>
                </a:solidFill>
              </a:rPr>
              <a:t> X</a:t>
            </a:r>
            <a:r>
              <a:rPr lang="ru" baseline="30000" dirty="0" smtClean="0">
                <a:solidFill>
                  <a:srgbClr val="000000"/>
                </a:solidFill>
              </a:rPr>
              <a:t>T</a:t>
            </a:r>
            <a:r>
              <a:rPr lang="ru" dirty="0" smtClean="0">
                <a:solidFill>
                  <a:srgbClr val="000000"/>
                </a:solidFill>
              </a:rPr>
              <a:t> </a:t>
            </a:r>
            <a:r>
              <a:rPr lang="ru" dirty="0">
                <a:solidFill>
                  <a:srgbClr val="000000"/>
                </a:solidFill>
              </a:rPr>
              <a:t>X</a:t>
            </a:r>
          </a:p>
          <a:p>
            <a:pPr lvl="0" indent="457200" rtl="0">
              <a:spcBef>
                <a:spcPts val="0"/>
              </a:spcBef>
              <a:spcAft>
                <a:spcPts val="0"/>
              </a:spcAft>
              <a:buNone/>
            </a:pPr>
            <a:endParaRPr>
              <a:solidFill>
                <a:srgbClr val="000000"/>
              </a:solidFill>
            </a:endParaRPr>
          </a:p>
          <a:p>
            <a:pPr marL="457200" lvl="0" indent="-304800" rtl="0">
              <a:spcBef>
                <a:spcPts val="0"/>
              </a:spcBef>
              <a:spcAft>
                <a:spcPts val="0"/>
              </a:spcAft>
              <a:buClr>
                <a:srgbClr val="000000"/>
              </a:buClr>
              <a:buSzPct val="100000"/>
            </a:pPr>
            <a:r>
              <a:rPr lang="ru" dirty="0">
                <a:solidFill>
                  <a:srgbClr val="000000"/>
                </a:solidFill>
              </a:rPr>
              <a:t>Использование </a:t>
            </a:r>
            <a:r>
              <a:rPr lang="ru" i="1" dirty="0">
                <a:solidFill>
                  <a:srgbClr val="000000"/>
                </a:solidFill>
              </a:rPr>
              <a:t>N</a:t>
            </a:r>
            <a:r>
              <a:rPr lang="ru" dirty="0">
                <a:solidFill>
                  <a:srgbClr val="000000"/>
                </a:solidFill>
              </a:rPr>
              <a:t> − 1 вместо </a:t>
            </a:r>
            <a:r>
              <a:rPr lang="ru" i="1" dirty="0">
                <a:solidFill>
                  <a:srgbClr val="000000"/>
                </a:solidFill>
              </a:rPr>
              <a:t>N</a:t>
            </a:r>
            <a:r>
              <a:rPr lang="ru" dirty="0">
                <a:solidFill>
                  <a:srgbClr val="000000"/>
                </a:solidFill>
              </a:rPr>
              <a:t> обусловлено поправкой Бесселя</a:t>
            </a:r>
          </a:p>
          <a:p>
            <a:pPr lvl="0">
              <a:spcBef>
                <a:spcPts val="0"/>
              </a:spcBef>
              <a:buNone/>
            </a:pPr>
            <a:endParaRPr/>
          </a:p>
        </p:txBody>
      </p:sp>
      <p:pic>
        <p:nvPicPr>
          <p:cNvPr id="94" name="Shape 94"/>
          <p:cNvPicPr preferRelativeResize="0"/>
          <p:nvPr/>
        </p:nvPicPr>
        <p:blipFill>
          <a:blip r:embed="rId4">
            <a:alphaModFix/>
          </a:blip>
          <a:stretch>
            <a:fillRect/>
          </a:stretch>
        </p:blipFill>
        <p:spPr>
          <a:xfrm>
            <a:off x="315589" y="3217067"/>
            <a:ext cx="4333875" cy="1993900"/>
          </a:xfrm>
          <a:prstGeom prst="rect">
            <a:avLst/>
          </a:prstGeom>
          <a:noFill/>
          <a:ln>
            <a:noFill/>
          </a:ln>
        </p:spPr>
      </p:pic>
      <p:pic>
        <p:nvPicPr>
          <p:cNvPr id="95" name="Shape 95"/>
          <p:cNvPicPr preferRelativeResize="0"/>
          <p:nvPr/>
        </p:nvPicPr>
        <p:blipFill>
          <a:blip r:embed="rId5">
            <a:alphaModFix/>
          </a:blip>
          <a:stretch>
            <a:fillRect/>
          </a:stretch>
        </p:blipFill>
        <p:spPr>
          <a:xfrm>
            <a:off x="315600" y="1613901"/>
            <a:ext cx="4193674" cy="476412"/>
          </a:xfrm>
          <a:prstGeom prst="rect">
            <a:avLst/>
          </a:prstGeom>
          <a:noFill/>
          <a:ln>
            <a:noFill/>
          </a:ln>
        </p:spPr>
      </p:pic>
      <p:pic>
        <p:nvPicPr>
          <p:cNvPr id="96" name="Shape 96"/>
          <p:cNvPicPr preferRelativeResize="0"/>
          <p:nvPr/>
        </p:nvPicPr>
        <p:blipFill>
          <a:blip r:embed="rId6">
            <a:alphaModFix/>
          </a:blip>
          <a:stretch>
            <a:fillRect/>
          </a:stretch>
        </p:blipFill>
        <p:spPr>
          <a:xfrm>
            <a:off x="315601" y="2212484"/>
            <a:ext cx="2200275" cy="482600"/>
          </a:xfrm>
          <a:prstGeom prst="rect">
            <a:avLst/>
          </a:prstGeom>
          <a:noFill/>
          <a:ln>
            <a:noFill/>
          </a:ln>
        </p:spPr>
      </p:pic>
      <p:graphicFrame>
        <p:nvGraphicFramePr>
          <p:cNvPr id="2" name="Объект 1"/>
          <p:cNvGraphicFramePr>
            <a:graphicFrameLocks noChangeAspect="1"/>
          </p:cNvGraphicFramePr>
          <p:nvPr>
            <p:extLst>
              <p:ext uri="{D42A27DB-BD31-4B8C-83A1-F6EECF244321}">
                <p14:modId xmlns:p14="http://schemas.microsoft.com/office/powerpoint/2010/main" val="1298061498"/>
              </p:ext>
            </p:extLst>
          </p:nvPr>
        </p:nvGraphicFramePr>
        <p:xfrm>
          <a:off x="286215" y="908720"/>
          <a:ext cx="3375025" cy="766763"/>
        </p:xfrm>
        <a:graphic>
          <a:graphicData uri="http://schemas.openxmlformats.org/presentationml/2006/ole">
            <mc:AlternateContent xmlns:mc="http://schemas.openxmlformats.org/markup-compatibility/2006">
              <mc:Choice xmlns:v="urn:schemas-microsoft-com:vml" Requires="v">
                <p:oleObj spid="_x0000_s12304" name="Equation" r:id="rId7" imgW="1904760" imgH="431640" progId="Equation.DSMT4">
                  <p:embed/>
                </p:oleObj>
              </mc:Choice>
              <mc:Fallback>
                <p:oleObj name="Equation" r:id="rId7" imgW="1904760" imgH="431640" progId="Equation.DSMT4">
                  <p:embed/>
                  <p:pic>
                    <p:nvPicPr>
                      <p:cNvPr id="0" name="Объект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215" y="908720"/>
                        <a:ext cx="337502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198542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p:txBody>
          <a:bodyPr/>
          <a:lstStyle/>
          <a:p>
            <a:r>
              <a:rPr lang="en-US" altLang="ru-RU" smtClean="0"/>
              <a:t>PCA example (1)</a:t>
            </a: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l="3951" t="6142" r="5927"/>
          <a:stretch>
            <a:fillRect/>
          </a:stretch>
        </p:blipFill>
        <p:spPr bwMode="auto">
          <a:xfrm>
            <a:off x="304800" y="1903413"/>
            <a:ext cx="4171950"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41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5614" t="6247" r="7484"/>
          <a:stretch>
            <a:fillRect/>
          </a:stretch>
        </p:blipFill>
        <p:spPr>
          <a:xfrm>
            <a:off x="4532313" y="1951038"/>
            <a:ext cx="4246562" cy="4116387"/>
          </a:xfrm>
        </p:spPr>
      </p:pic>
      <p:sp>
        <p:nvSpPr>
          <p:cNvPr id="17413" name="TextBox 5"/>
          <p:cNvSpPr txBox="1">
            <a:spLocks noChangeArrowheads="1"/>
          </p:cNvSpPr>
          <p:nvPr/>
        </p:nvSpPr>
        <p:spPr bwMode="auto">
          <a:xfrm>
            <a:off x="1752600" y="1219200"/>
            <a:ext cx="1557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r>
              <a:rPr lang="en-US" altLang="ru-RU" sz="1800"/>
              <a:t>original data</a:t>
            </a:r>
          </a:p>
        </p:txBody>
      </p:sp>
      <p:sp>
        <p:nvSpPr>
          <p:cNvPr id="17414" name="TextBox 6"/>
          <p:cNvSpPr txBox="1">
            <a:spLocks noChangeArrowheads="1"/>
          </p:cNvSpPr>
          <p:nvPr/>
        </p:nvSpPr>
        <p:spPr bwMode="auto">
          <a:xfrm>
            <a:off x="5273675" y="1143000"/>
            <a:ext cx="2878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ru-RU" sz="1800"/>
              <a:t>mean centered data with</a:t>
            </a:r>
          </a:p>
          <a:p>
            <a:pPr algn="ctr"/>
            <a:r>
              <a:rPr lang="en-US" altLang="ru-RU" sz="1800"/>
              <a:t>PCs overlayed</a:t>
            </a:r>
          </a:p>
        </p:txBody>
      </p:sp>
    </p:spTree>
    <p:extLst>
      <p:ext uri="{BB962C8B-B14F-4D97-AF65-F5344CB8AC3E}">
        <p14:creationId xmlns:p14="http://schemas.microsoft.com/office/powerpoint/2010/main" val="2219409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p:txBody>
          <a:bodyPr/>
          <a:lstStyle/>
          <a:p>
            <a:r>
              <a:rPr lang="en-US" altLang="ru-RU" smtClean="0"/>
              <a:t>PCA example (1)</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t="4364"/>
          <a:stretch>
            <a:fillRect/>
          </a:stretch>
        </p:blipFill>
        <p:spPr bwMode="auto">
          <a:xfrm>
            <a:off x="304800" y="1897063"/>
            <a:ext cx="4152900"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3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4230"/>
          <a:stretch>
            <a:fillRect/>
          </a:stretch>
        </p:blipFill>
        <p:spPr>
          <a:xfrm>
            <a:off x="4572000" y="1878013"/>
            <a:ext cx="4162425" cy="4141787"/>
          </a:xfrm>
        </p:spPr>
      </p:pic>
      <p:sp>
        <p:nvSpPr>
          <p:cNvPr id="18437" name="TextBox 5"/>
          <p:cNvSpPr txBox="1">
            <a:spLocks noChangeArrowheads="1"/>
          </p:cNvSpPr>
          <p:nvPr/>
        </p:nvSpPr>
        <p:spPr bwMode="auto">
          <a:xfrm>
            <a:off x="1066800" y="1143000"/>
            <a:ext cx="2659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ru-RU" sz="1800"/>
              <a:t>original data projected</a:t>
            </a:r>
          </a:p>
          <a:p>
            <a:pPr algn="ctr"/>
            <a:r>
              <a:rPr lang="en-US" altLang="ru-RU" sz="1800"/>
              <a:t>Into full PC space</a:t>
            </a:r>
          </a:p>
        </p:txBody>
      </p:sp>
      <p:sp>
        <p:nvSpPr>
          <p:cNvPr id="18438" name="TextBox 6"/>
          <p:cNvSpPr txBox="1">
            <a:spLocks noChangeArrowheads="1"/>
          </p:cNvSpPr>
          <p:nvPr/>
        </p:nvSpPr>
        <p:spPr bwMode="auto">
          <a:xfrm>
            <a:off x="4792663" y="1143000"/>
            <a:ext cx="38401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ru-RU" sz="1800"/>
              <a:t>original data reconstructed using</a:t>
            </a:r>
          </a:p>
          <a:p>
            <a:pPr algn="ctr"/>
            <a:r>
              <a:rPr lang="en-US" altLang="ru-RU" sz="1800"/>
              <a:t>only a single PC</a:t>
            </a:r>
          </a:p>
        </p:txBody>
      </p:sp>
    </p:spTree>
    <p:extLst>
      <p:ext uri="{BB962C8B-B14F-4D97-AF65-F5344CB8AC3E}">
        <p14:creationId xmlns:p14="http://schemas.microsoft.com/office/powerpoint/2010/main" val="1660776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Content Placeholder 3" descr="6.15.t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524000"/>
            <a:ext cx="8794750" cy="3768725"/>
          </a:xfrm>
        </p:spPr>
      </p:pic>
      <p:sp>
        <p:nvSpPr>
          <p:cNvPr id="19459" name="Title 2"/>
          <p:cNvSpPr>
            <a:spLocks noGrp="1"/>
          </p:cNvSpPr>
          <p:nvPr>
            <p:ph type="title"/>
          </p:nvPr>
        </p:nvSpPr>
        <p:spPr/>
        <p:txBody>
          <a:bodyPr/>
          <a:lstStyle/>
          <a:p>
            <a:r>
              <a:rPr lang="en-US" altLang="ru-RU" smtClean="0"/>
              <a:t>PCA example (2)</a:t>
            </a:r>
          </a:p>
        </p:txBody>
      </p:sp>
    </p:spTree>
    <p:extLst>
      <p:ext uri="{BB962C8B-B14F-4D97-AF65-F5344CB8AC3E}">
        <p14:creationId xmlns:p14="http://schemas.microsoft.com/office/powerpoint/2010/main" val="3582044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lstStyle/>
          <a:p>
            <a:endParaRPr lang="ru-RU" altLang="ru-RU" smtClean="0"/>
          </a:p>
        </p:txBody>
      </p:sp>
      <p:sp>
        <p:nvSpPr>
          <p:cNvPr id="20483" name="Title 2"/>
          <p:cNvSpPr>
            <a:spLocks noGrp="1"/>
          </p:cNvSpPr>
          <p:nvPr>
            <p:ph type="title"/>
          </p:nvPr>
        </p:nvSpPr>
        <p:spPr/>
        <p:txBody>
          <a:bodyPr/>
          <a:lstStyle/>
          <a:p>
            <a:r>
              <a:rPr lang="en-US" altLang="ru-RU" smtClean="0"/>
              <a:t>PCA: choosing the dimension </a:t>
            </a:r>
            <a:r>
              <a:rPr lang="en-US" altLang="ru-RU" i="1" smtClean="0"/>
              <a:t>k</a:t>
            </a: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t="24651" b="6847"/>
          <a:stretch>
            <a:fillRect/>
          </a:stretch>
        </p:blipFill>
        <p:spPr bwMode="auto">
          <a:xfrm>
            <a:off x="123825" y="1371600"/>
            <a:ext cx="8639175"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837287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endParaRPr lang="ru-RU" altLang="ru-RU" smtClean="0"/>
          </a:p>
        </p:txBody>
      </p:sp>
      <p:sp>
        <p:nvSpPr>
          <p:cNvPr id="21507" name="Title 2"/>
          <p:cNvSpPr>
            <a:spLocks noGrp="1"/>
          </p:cNvSpPr>
          <p:nvPr>
            <p:ph type="title"/>
          </p:nvPr>
        </p:nvSpPr>
        <p:spPr/>
        <p:txBody>
          <a:bodyPr/>
          <a:lstStyle/>
          <a:p>
            <a:r>
              <a:rPr lang="en-US" altLang="ru-RU" smtClean="0"/>
              <a:t>PCA: choosing the dimension </a:t>
            </a:r>
            <a:r>
              <a:rPr lang="en-US" altLang="ru-RU" i="1" smtClean="0"/>
              <a:t>k</a:t>
            </a:r>
          </a:p>
        </p:txBody>
      </p:sp>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l="3175" t="20541" b="4108"/>
          <a:stretch>
            <a:fillRect/>
          </a:stretch>
        </p:blipFill>
        <p:spPr bwMode="auto">
          <a:xfrm>
            <a:off x="381000" y="1141413"/>
            <a:ext cx="8364538"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534904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411163" y="1295400"/>
            <a:ext cx="8318500" cy="4572000"/>
          </a:xfrm>
        </p:spPr>
        <p:txBody>
          <a:bodyPr>
            <a:normAutofit lnSpcReduction="10000"/>
          </a:bodyPr>
          <a:lstStyle/>
          <a:p>
            <a:r>
              <a:rPr lang="en-US" altLang="ru-RU" smtClean="0"/>
              <a:t>A typical image of size 256 x 128 pixels is described by 256 x 128 = 32768 dimensions.</a:t>
            </a:r>
          </a:p>
          <a:p>
            <a:r>
              <a:rPr lang="en-US" altLang="ru-RU" smtClean="0"/>
              <a:t>Each face image lies somewhere in this high-dimensional space.</a:t>
            </a:r>
          </a:p>
          <a:p>
            <a:r>
              <a:rPr lang="en-US" altLang="ru-RU" smtClean="0"/>
              <a:t>Images of faces are generally similar in overall configuration, thus</a:t>
            </a:r>
          </a:p>
          <a:p>
            <a:pPr lvl="1"/>
            <a:r>
              <a:rPr lang="en-US" altLang="ru-RU" smtClean="0"/>
              <a:t>They cannot be randomly distributed in this space.</a:t>
            </a:r>
          </a:p>
          <a:p>
            <a:pPr lvl="1"/>
            <a:r>
              <a:rPr lang="en-US" altLang="ru-RU" smtClean="0"/>
              <a:t>We should be able to describe them in a much lower-dimensional space.</a:t>
            </a:r>
          </a:p>
        </p:txBody>
      </p:sp>
      <p:sp>
        <p:nvSpPr>
          <p:cNvPr id="22531" name="Title 2"/>
          <p:cNvSpPr>
            <a:spLocks noGrp="1"/>
          </p:cNvSpPr>
          <p:nvPr>
            <p:ph type="title"/>
          </p:nvPr>
        </p:nvSpPr>
        <p:spPr/>
        <p:txBody>
          <a:bodyPr/>
          <a:lstStyle/>
          <a:p>
            <a:r>
              <a:rPr lang="en-US" altLang="ru-RU" smtClean="0"/>
              <a:t>PCA example: face recognition</a:t>
            </a:r>
          </a:p>
        </p:txBody>
      </p:sp>
    </p:spTree>
    <p:extLst>
      <p:ext uri="{BB962C8B-B14F-4D97-AF65-F5344CB8AC3E}">
        <p14:creationId xmlns:p14="http://schemas.microsoft.com/office/powerpoint/2010/main" val="21323629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endParaRPr lang="ru-RU" altLang="ru-RU" smtClean="0"/>
          </a:p>
        </p:txBody>
      </p:sp>
      <p:sp>
        <p:nvSpPr>
          <p:cNvPr id="23555" name="Title 2"/>
          <p:cNvSpPr>
            <a:spLocks noGrp="1"/>
          </p:cNvSpPr>
          <p:nvPr>
            <p:ph type="title"/>
          </p:nvPr>
        </p:nvSpPr>
        <p:spPr/>
        <p:txBody>
          <a:bodyPr/>
          <a:lstStyle/>
          <a:p>
            <a:r>
              <a:rPr lang="en-US" altLang="ru-RU" smtClean="0"/>
              <a:t>PCA for face images: eigenfaces</a:t>
            </a: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l="5292" t="23280" r="3175" b="17802"/>
          <a:stretch>
            <a:fillRect/>
          </a:stretch>
        </p:blipFill>
        <p:spPr bwMode="auto">
          <a:xfrm>
            <a:off x="709613" y="1644650"/>
            <a:ext cx="7907337"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098507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p:txBody>
          <a:bodyPr/>
          <a:lstStyle/>
          <a:p>
            <a:pPr algn="ctr">
              <a:buFont typeface="Monotype Sorts"/>
              <a:buNone/>
            </a:pPr>
            <a:r>
              <a:rPr lang="en-US" altLang="ru-RU" sz="2400" smtClean="0"/>
              <a:t>(Turk and Pentland 1991)</a:t>
            </a:r>
          </a:p>
        </p:txBody>
      </p:sp>
      <p:sp>
        <p:nvSpPr>
          <p:cNvPr id="24579" name="Title 2"/>
          <p:cNvSpPr>
            <a:spLocks noGrp="1"/>
          </p:cNvSpPr>
          <p:nvPr>
            <p:ph type="title"/>
          </p:nvPr>
        </p:nvSpPr>
        <p:spPr/>
        <p:txBody>
          <a:bodyPr/>
          <a:lstStyle/>
          <a:p>
            <a:r>
              <a:rPr lang="en-US" altLang="ru-RU" smtClean="0"/>
              <a:t>Face recognition in eigenface space</a:t>
            </a: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l="7410" t="26019" r="8467" b="17802"/>
          <a:stretch>
            <a:fillRect/>
          </a:stretch>
        </p:blipFill>
        <p:spPr bwMode="auto">
          <a:xfrm>
            <a:off x="1066800" y="1963738"/>
            <a:ext cx="7267575"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09704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6250">
              <a:lnSpc>
                <a:spcPct val="100000"/>
              </a:lnSpc>
            </a:pPr>
            <a:r>
              <a:rPr sz="4000" spc="-25" dirty="0"/>
              <a:t>Dimens</a:t>
            </a:r>
            <a:r>
              <a:rPr sz="4000" dirty="0"/>
              <a:t>i</a:t>
            </a:r>
            <a:r>
              <a:rPr sz="4000" spc="-25" dirty="0"/>
              <a:t>onal</a:t>
            </a:r>
            <a:r>
              <a:rPr sz="4000" spc="5" dirty="0"/>
              <a:t>i</a:t>
            </a:r>
            <a:r>
              <a:rPr sz="4000" spc="-20" dirty="0"/>
              <a:t>ty</a:t>
            </a:r>
            <a:r>
              <a:rPr sz="4000" spc="-100" dirty="0">
                <a:latin typeface="Times New Roman"/>
                <a:cs typeface="Times New Roman"/>
              </a:rPr>
              <a:t> </a:t>
            </a:r>
            <a:r>
              <a:rPr sz="4000" spc="-95" dirty="0"/>
              <a:t>R</a:t>
            </a:r>
            <a:r>
              <a:rPr sz="4000" spc="-25" dirty="0"/>
              <a:t>educti</a:t>
            </a:r>
            <a:r>
              <a:rPr sz="4000" spc="-15" dirty="0"/>
              <a:t>o</a:t>
            </a:r>
            <a:r>
              <a:rPr sz="4000" spc="-25" dirty="0"/>
              <a:t>n</a:t>
            </a:r>
            <a:endParaRPr sz="4000" dirty="0">
              <a:latin typeface="Times New Roman"/>
              <a:cs typeface="Times New Roman"/>
            </a:endParaRPr>
          </a:p>
        </p:txBody>
      </p:sp>
      <p:sp>
        <p:nvSpPr>
          <p:cNvPr id="3" name="object 3"/>
          <p:cNvSpPr txBox="1"/>
          <p:nvPr/>
        </p:nvSpPr>
        <p:spPr>
          <a:xfrm>
            <a:off x="535940" y="1281806"/>
            <a:ext cx="2206625" cy="669925"/>
          </a:xfrm>
          <a:prstGeom prst="rect">
            <a:avLst/>
          </a:prstGeom>
        </p:spPr>
        <p:txBody>
          <a:bodyPr vert="horz" wrap="square" lIns="0" tIns="0" rIns="0" bIns="0" rtlCol="0">
            <a:spAutoFit/>
          </a:bodyPr>
          <a:lstStyle/>
          <a:p>
            <a:pPr marL="241300" indent="-228600">
              <a:lnSpc>
                <a:spcPct val="100000"/>
              </a:lnSpc>
              <a:buClr>
                <a:srgbClr val="1D9978"/>
              </a:buClr>
              <a:buFont typeface="Calibri"/>
              <a:buChar char="•"/>
              <a:tabLst>
                <a:tab pos="241300" algn="l"/>
              </a:tabLst>
            </a:pPr>
            <a:r>
              <a:rPr sz="2400" spc="-5" dirty="0">
                <a:latin typeface="Calibri"/>
                <a:cs typeface="Calibri"/>
              </a:rPr>
              <a:t>S</a:t>
            </a:r>
            <a:r>
              <a:rPr sz="2400" dirty="0">
                <a:latin typeface="Calibri"/>
                <a:cs typeface="Calibri"/>
              </a:rPr>
              <a:t>i</a:t>
            </a:r>
            <a:r>
              <a:rPr sz="2400" spc="-10" dirty="0">
                <a:latin typeface="Calibri"/>
                <a:cs typeface="Calibri"/>
              </a:rPr>
              <a:t>m</a:t>
            </a:r>
            <a:r>
              <a:rPr sz="2400" spc="-5" dirty="0">
                <a:latin typeface="Calibri"/>
                <a:cs typeface="Calibri"/>
              </a:rPr>
              <a:t>p</a:t>
            </a:r>
            <a:r>
              <a:rPr sz="2400" dirty="0">
                <a:latin typeface="Calibri"/>
                <a:cs typeface="Calibri"/>
              </a:rPr>
              <a:t>l</a:t>
            </a:r>
            <a:r>
              <a:rPr sz="2400" spc="-15" dirty="0">
                <a:latin typeface="Calibri"/>
                <a:cs typeface="Calibri"/>
              </a:rPr>
              <a:t>e</a:t>
            </a:r>
            <a:r>
              <a:rPr sz="2400" spc="-60" dirty="0">
                <a:latin typeface="Times New Roman"/>
                <a:cs typeface="Times New Roman"/>
              </a:rPr>
              <a:t> </a:t>
            </a:r>
            <a:r>
              <a:rPr sz="2400" spc="-45" dirty="0">
                <a:latin typeface="Calibri"/>
                <a:cs typeface="Calibri"/>
              </a:rPr>
              <a:t>ex</a:t>
            </a:r>
            <a:r>
              <a:rPr sz="2400" spc="-15" dirty="0">
                <a:latin typeface="Calibri"/>
                <a:cs typeface="Calibri"/>
              </a:rPr>
              <a:t>am</a:t>
            </a:r>
            <a:r>
              <a:rPr sz="2400" spc="-5" dirty="0">
                <a:latin typeface="Calibri"/>
                <a:cs typeface="Calibri"/>
              </a:rPr>
              <a:t>p</a:t>
            </a:r>
            <a:r>
              <a:rPr sz="2400" dirty="0">
                <a:latin typeface="Calibri"/>
                <a:cs typeface="Calibri"/>
              </a:rPr>
              <a:t>l</a:t>
            </a:r>
            <a:r>
              <a:rPr sz="2400" spc="-15" dirty="0">
                <a:latin typeface="Calibri"/>
                <a:cs typeface="Calibri"/>
              </a:rPr>
              <a:t>e</a:t>
            </a:r>
            <a:endParaRPr sz="2400">
              <a:latin typeface="Calibri"/>
              <a:cs typeface="Calibri"/>
            </a:endParaRPr>
          </a:p>
          <a:p>
            <a:pPr marL="698500" lvl="1" indent="-228600">
              <a:lnSpc>
                <a:spcPct val="100000"/>
              </a:lnSpc>
              <a:spcBef>
                <a:spcPts val="290"/>
              </a:spcBef>
              <a:buClr>
                <a:srgbClr val="1D9978"/>
              </a:buClr>
              <a:buFont typeface="Calibri"/>
              <a:buChar char="•"/>
              <a:tabLst>
                <a:tab pos="699135" algn="l"/>
              </a:tabLst>
            </a:pPr>
            <a:r>
              <a:rPr sz="2000" dirty="0">
                <a:latin typeface="Calibri"/>
                <a:cs typeface="Calibri"/>
              </a:rPr>
              <a:t>3</a:t>
            </a:r>
            <a:r>
              <a:rPr sz="2000" spc="-5" dirty="0">
                <a:latin typeface="Calibri"/>
                <a:cs typeface="Calibri"/>
              </a:rPr>
              <a:t>-</a:t>
            </a:r>
            <a:r>
              <a:rPr sz="2000" dirty="0">
                <a:latin typeface="Calibri"/>
                <a:cs typeface="Calibri"/>
              </a:rPr>
              <a:t>D</a:t>
            </a:r>
            <a:r>
              <a:rPr sz="2000" spc="-70" dirty="0">
                <a:latin typeface="Times New Roman"/>
                <a:cs typeface="Times New Roman"/>
              </a:rPr>
              <a:t> </a:t>
            </a:r>
            <a:r>
              <a:rPr sz="2000" spc="-5" dirty="0">
                <a:latin typeface="Calibri"/>
                <a:cs typeface="Calibri"/>
              </a:rPr>
              <a:t>d</a:t>
            </a:r>
            <a:r>
              <a:rPr sz="2000" spc="-25" dirty="0">
                <a:latin typeface="Calibri"/>
                <a:cs typeface="Calibri"/>
              </a:rPr>
              <a:t>at</a:t>
            </a:r>
            <a:r>
              <a:rPr sz="2000" dirty="0">
                <a:latin typeface="Calibri"/>
                <a:cs typeface="Calibri"/>
              </a:rPr>
              <a:t>a</a:t>
            </a:r>
            <a:endParaRPr sz="2000">
              <a:latin typeface="Calibri"/>
              <a:cs typeface="Calibri"/>
            </a:endParaRPr>
          </a:p>
        </p:txBody>
      </p:sp>
      <p:sp>
        <p:nvSpPr>
          <p:cNvPr id="4" name="object 4"/>
          <p:cNvSpPr/>
          <p:nvPr/>
        </p:nvSpPr>
        <p:spPr>
          <a:xfrm>
            <a:off x="1309115" y="2923032"/>
            <a:ext cx="76200" cy="2109470"/>
          </a:xfrm>
          <a:custGeom>
            <a:avLst/>
            <a:gdLst/>
            <a:ahLst/>
            <a:cxnLst/>
            <a:rect l="l" t="t" r="r" b="b"/>
            <a:pathLst>
              <a:path w="76200" h="2109470">
                <a:moveTo>
                  <a:pt x="44445" y="63489"/>
                </a:moveTo>
                <a:lnTo>
                  <a:pt x="31753" y="63489"/>
                </a:lnTo>
                <a:lnTo>
                  <a:pt x="31753" y="2109209"/>
                </a:lnTo>
                <a:lnTo>
                  <a:pt x="44445" y="2109209"/>
                </a:lnTo>
                <a:lnTo>
                  <a:pt x="44445" y="63489"/>
                </a:lnTo>
                <a:close/>
              </a:path>
              <a:path w="76200" h="2109470">
                <a:moveTo>
                  <a:pt x="38099" y="0"/>
                </a:moveTo>
                <a:lnTo>
                  <a:pt x="0" y="76199"/>
                </a:lnTo>
                <a:lnTo>
                  <a:pt x="31753" y="76199"/>
                </a:lnTo>
                <a:lnTo>
                  <a:pt x="31753" y="63489"/>
                </a:lnTo>
                <a:lnTo>
                  <a:pt x="69844" y="63489"/>
                </a:lnTo>
                <a:lnTo>
                  <a:pt x="38099" y="0"/>
                </a:lnTo>
                <a:close/>
              </a:path>
              <a:path w="76200" h="2109470">
                <a:moveTo>
                  <a:pt x="69844" y="63489"/>
                </a:moveTo>
                <a:lnTo>
                  <a:pt x="44445" y="63489"/>
                </a:lnTo>
                <a:lnTo>
                  <a:pt x="44445" y="76199"/>
                </a:lnTo>
                <a:lnTo>
                  <a:pt x="76199" y="76199"/>
                </a:lnTo>
                <a:lnTo>
                  <a:pt x="69844" y="63489"/>
                </a:lnTo>
                <a:close/>
              </a:path>
            </a:pathLst>
          </a:custGeom>
          <a:solidFill>
            <a:srgbClr val="000000"/>
          </a:solidFill>
        </p:spPr>
        <p:txBody>
          <a:bodyPr wrap="square" lIns="0" tIns="0" rIns="0" bIns="0" rtlCol="0"/>
          <a:lstStyle/>
          <a:p>
            <a:endParaRPr/>
          </a:p>
        </p:txBody>
      </p:sp>
      <p:sp>
        <p:nvSpPr>
          <p:cNvPr id="5" name="object 5"/>
          <p:cNvSpPr/>
          <p:nvPr/>
        </p:nvSpPr>
        <p:spPr>
          <a:xfrm>
            <a:off x="1343025" y="3712464"/>
            <a:ext cx="1511935" cy="1335405"/>
          </a:xfrm>
          <a:custGeom>
            <a:avLst/>
            <a:gdLst/>
            <a:ahLst/>
            <a:cxnLst/>
            <a:rect l="l" t="t" r="r" b="b"/>
            <a:pathLst>
              <a:path w="1511935" h="1335404">
                <a:moveTo>
                  <a:pt x="1450095" y="45615"/>
                </a:moveTo>
                <a:lnTo>
                  <a:pt x="0" y="1325748"/>
                </a:lnTo>
                <a:lnTo>
                  <a:pt x="8381" y="1335155"/>
                </a:lnTo>
                <a:lnTo>
                  <a:pt x="1458482" y="55121"/>
                </a:lnTo>
                <a:lnTo>
                  <a:pt x="1450095" y="45615"/>
                </a:lnTo>
                <a:close/>
              </a:path>
              <a:path w="1511935" h="1335404">
                <a:moveTo>
                  <a:pt x="1496412" y="37216"/>
                </a:moveTo>
                <a:lnTo>
                  <a:pt x="1459610" y="37216"/>
                </a:lnTo>
                <a:lnTo>
                  <a:pt x="1467992" y="46725"/>
                </a:lnTo>
                <a:lnTo>
                  <a:pt x="1458482" y="55121"/>
                </a:lnTo>
                <a:lnTo>
                  <a:pt x="1479554" y="79004"/>
                </a:lnTo>
                <a:lnTo>
                  <a:pt x="1496412" y="37216"/>
                </a:lnTo>
                <a:close/>
              </a:path>
              <a:path w="1511935" h="1335404">
                <a:moveTo>
                  <a:pt x="1459610" y="37216"/>
                </a:moveTo>
                <a:lnTo>
                  <a:pt x="1450095" y="45615"/>
                </a:lnTo>
                <a:lnTo>
                  <a:pt x="1458482" y="55121"/>
                </a:lnTo>
                <a:lnTo>
                  <a:pt x="1467992" y="46725"/>
                </a:lnTo>
                <a:lnTo>
                  <a:pt x="1459610" y="37216"/>
                </a:lnTo>
                <a:close/>
              </a:path>
              <a:path w="1511935" h="1335404">
                <a:moveTo>
                  <a:pt x="1511426" y="0"/>
                </a:moveTo>
                <a:lnTo>
                  <a:pt x="1429130" y="21854"/>
                </a:lnTo>
                <a:lnTo>
                  <a:pt x="1450095" y="45615"/>
                </a:lnTo>
                <a:lnTo>
                  <a:pt x="1459610" y="37216"/>
                </a:lnTo>
                <a:lnTo>
                  <a:pt x="1496412" y="37216"/>
                </a:lnTo>
                <a:lnTo>
                  <a:pt x="1511426" y="0"/>
                </a:lnTo>
                <a:close/>
              </a:path>
            </a:pathLst>
          </a:custGeom>
          <a:solidFill>
            <a:srgbClr val="000000"/>
          </a:solidFill>
        </p:spPr>
        <p:txBody>
          <a:bodyPr wrap="square" lIns="0" tIns="0" rIns="0" bIns="0" rtlCol="0"/>
          <a:lstStyle/>
          <a:p>
            <a:endParaRPr/>
          </a:p>
        </p:txBody>
      </p:sp>
      <p:sp>
        <p:nvSpPr>
          <p:cNvPr id="6" name="object 6"/>
          <p:cNvSpPr/>
          <p:nvPr/>
        </p:nvSpPr>
        <p:spPr>
          <a:xfrm>
            <a:off x="1347215" y="5004816"/>
            <a:ext cx="2121535" cy="76200"/>
          </a:xfrm>
          <a:custGeom>
            <a:avLst/>
            <a:gdLst/>
            <a:ahLst/>
            <a:cxnLst/>
            <a:rect l="l" t="t" r="r" b="b"/>
            <a:pathLst>
              <a:path w="2121535" h="76200">
                <a:moveTo>
                  <a:pt x="2045207" y="0"/>
                </a:moveTo>
                <a:lnTo>
                  <a:pt x="2045207" y="76199"/>
                </a:lnTo>
                <a:lnTo>
                  <a:pt x="2108715" y="44446"/>
                </a:lnTo>
                <a:lnTo>
                  <a:pt x="2057912" y="44446"/>
                </a:lnTo>
                <a:lnTo>
                  <a:pt x="2057912" y="31754"/>
                </a:lnTo>
                <a:lnTo>
                  <a:pt x="2108716" y="31754"/>
                </a:lnTo>
                <a:lnTo>
                  <a:pt x="2045207" y="0"/>
                </a:lnTo>
                <a:close/>
              </a:path>
              <a:path w="2121535" h="76200">
                <a:moveTo>
                  <a:pt x="2045207" y="31754"/>
                </a:moveTo>
                <a:lnTo>
                  <a:pt x="0" y="31754"/>
                </a:lnTo>
                <a:lnTo>
                  <a:pt x="0" y="44446"/>
                </a:lnTo>
                <a:lnTo>
                  <a:pt x="2045207" y="44446"/>
                </a:lnTo>
                <a:lnTo>
                  <a:pt x="2045207" y="31754"/>
                </a:lnTo>
                <a:close/>
              </a:path>
              <a:path w="2121535" h="76200">
                <a:moveTo>
                  <a:pt x="2108716" y="31754"/>
                </a:moveTo>
                <a:lnTo>
                  <a:pt x="2057912" y="31754"/>
                </a:lnTo>
                <a:lnTo>
                  <a:pt x="2057912" y="44446"/>
                </a:lnTo>
                <a:lnTo>
                  <a:pt x="2108715" y="44446"/>
                </a:lnTo>
                <a:lnTo>
                  <a:pt x="2121407" y="38099"/>
                </a:lnTo>
                <a:lnTo>
                  <a:pt x="2108716" y="31754"/>
                </a:lnTo>
                <a:close/>
              </a:path>
            </a:pathLst>
          </a:custGeom>
          <a:solidFill>
            <a:srgbClr val="000000"/>
          </a:solidFill>
        </p:spPr>
        <p:txBody>
          <a:bodyPr wrap="square" lIns="0" tIns="0" rIns="0" bIns="0" rtlCol="0"/>
          <a:lstStyle/>
          <a:p>
            <a:endParaRPr/>
          </a:p>
        </p:txBody>
      </p:sp>
      <p:sp>
        <p:nvSpPr>
          <p:cNvPr id="7" name="object 7"/>
          <p:cNvSpPr/>
          <p:nvPr/>
        </p:nvSpPr>
        <p:spPr>
          <a:xfrm>
            <a:off x="1972055" y="3424428"/>
            <a:ext cx="737870" cy="384175"/>
          </a:xfrm>
          <a:custGeom>
            <a:avLst/>
            <a:gdLst/>
            <a:ahLst/>
            <a:cxnLst/>
            <a:rect l="l" t="t" r="r" b="b"/>
            <a:pathLst>
              <a:path w="737869" h="384175">
                <a:moveTo>
                  <a:pt x="368807" y="0"/>
                </a:moveTo>
                <a:lnTo>
                  <a:pt x="308981" y="2513"/>
                </a:lnTo>
                <a:lnTo>
                  <a:pt x="252229" y="9790"/>
                </a:lnTo>
                <a:lnTo>
                  <a:pt x="199312" y="21435"/>
                </a:lnTo>
                <a:lnTo>
                  <a:pt x="150987" y="37052"/>
                </a:lnTo>
                <a:lnTo>
                  <a:pt x="108015" y="56247"/>
                </a:lnTo>
                <a:lnTo>
                  <a:pt x="71153" y="78622"/>
                </a:lnTo>
                <a:lnTo>
                  <a:pt x="41162" y="103783"/>
                </a:lnTo>
                <a:lnTo>
                  <a:pt x="10717" y="145882"/>
                </a:lnTo>
                <a:lnTo>
                  <a:pt x="0" y="192023"/>
                </a:lnTo>
                <a:lnTo>
                  <a:pt x="1222" y="207771"/>
                </a:lnTo>
                <a:lnTo>
                  <a:pt x="18800" y="252713"/>
                </a:lnTo>
                <a:lnTo>
                  <a:pt x="55251" y="293168"/>
                </a:lnTo>
                <a:lnTo>
                  <a:pt x="88773" y="316986"/>
                </a:lnTo>
                <a:lnTo>
                  <a:pt x="128784" y="337820"/>
                </a:lnTo>
                <a:lnTo>
                  <a:pt x="174528" y="355275"/>
                </a:lnTo>
                <a:lnTo>
                  <a:pt x="225244" y="368956"/>
                </a:lnTo>
                <a:lnTo>
                  <a:pt x="280173" y="378466"/>
                </a:lnTo>
                <a:lnTo>
                  <a:pt x="338557" y="383411"/>
                </a:lnTo>
                <a:lnTo>
                  <a:pt x="368807" y="384047"/>
                </a:lnTo>
                <a:lnTo>
                  <a:pt x="399058" y="383411"/>
                </a:lnTo>
                <a:lnTo>
                  <a:pt x="457442" y="378466"/>
                </a:lnTo>
                <a:lnTo>
                  <a:pt x="512371" y="368956"/>
                </a:lnTo>
                <a:lnTo>
                  <a:pt x="563087" y="355275"/>
                </a:lnTo>
                <a:lnTo>
                  <a:pt x="608831" y="337820"/>
                </a:lnTo>
                <a:lnTo>
                  <a:pt x="648842" y="316986"/>
                </a:lnTo>
                <a:lnTo>
                  <a:pt x="682364" y="293168"/>
                </a:lnTo>
                <a:lnTo>
                  <a:pt x="718815" y="252713"/>
                </a:lnTo>
                <a:lnTo>
                  <a:pt x="736393" y="207771"/>
                </a:lnTo>
                <a:lnTo>
                  <a:pt x="737615" y="192023"/>
                </a:lnTo>
                <a:lnTo>
                  <a:pt x="736393" y="176276"/>
                </a:lnTo>
                <a:lnTo>
                  <a:pt x="718815" y="131334"/>
                </a:lnTo>
                <a:lnTo>
                  <a:pt x="682364" y="90879"/>
                </a:lnTo>
                <a:lnTo>
                  <a:pt x="648842" y="67061"/>
                </a:lnTo>
                <a:lnTo>
                  <a:pt x="608831" y="46227"/>
                </a:lnTo>
                <a:lnTo>
                  <a:pt x="563087" y="28772"/>
                </a:lnTo>
                <a:lnTo>
                  <a:pt x="512371" y="15091"/>
                </a:lnTo>
                <a:lnTo>
                  <a:pt x="457442" y="5581"/>
                </a:lnTo>
                <a:lnTo>
                  <a:pt x="399058" y="636"/>
                </a:lnTo>
                <a:lnTo>
                  <a:pt x="368807" y="0"/>
                </a:lnTo>
                <a:close/>
              </a:path>
            </a:pathLst>
          </a:custGeom>
          <a:solidFill>
            <a:srgbClr val="1D9978"/>
          </a:solidFill>
        </p:spPr>
        <p:txBody>
          <a:bodyPr wrap="square" lIns="0" tIns="0" rIns="0" bIns="0" rtlCol="0"/>
          <a:lstStyle/>
          <a:p>
            <a:endParaRPr/>
          </a:p>
        </p:txBody>
      </p:sp>
      <p:sp>
        <p:nvSpPr>
          <p:cNvPr id="8" name="object 8"/>
          <p:cNvSpPr/>
          <p:nvPr/>
        </p:nvSpPr>
        <p:spPr>
          <a:xfrm>
            <a:off x="1972055" y="3424428"/>
            <a:ext cx="737870" cy="384175"/>
          </a:xfrm>
          <a:custGeom>
            <a:avLst/>
            <a:gdLst/>
            <a:ahLst/>
            <a:cxnLst/>
            <a:rect l="l" t="t" r="r" b="b"/>
            <a:pathLst>
              <a:path w="737869" h="384175">
                <a:moveTo>
                  <a:pt x="0" y="192023"/>
                </a:moveTo>
                <a:lnTo>
                  <a:pt x="10717" y="145882"/>
                </a:lnTo>
                <a:lnTo>
                  <a:pt x="41162" y="103783"/>
                </a:lnTo>
                <a:lnTo>
                  <a:pt x="71153" y="78622"/>
                </a:lnTo>
                <a:lnTo>
                  <a:pt x="108015" y="56247"/>
                </a:lnTo>
                <a:lnTo>
                  <a:pt x="150987" y="37052"/>
                </a:lnTo>
                <a:lnTo>
                  <a:pt x="199312" y="21435"/>
                </a:lnTo>
                <a:lnTo>
                  <a:pt x="252229" y="9790"/>
                </a:lnTo>
                <a:lnTo>
                  <a:pt x="308981" y="2513"/>
                </a:lnTo>
                <a:lnTo>
                  <a:pt x="368807" y="0"/>
                </a:lnTo>
                <a:lnTo>
                  <a:pt x="399058" y="636"/>
                </a:lnTo>
                <a:lnTo>
                  <a:pt x="457442" y="5581"/>
                </a:lnTo>
                <a:lnTo>
                  <a:pt x="512371" y="15091"/>
                </a:lnTo>
                <a:lnTo>
                  <a:pt x="563087" y="28772"/>
                </a:lnTo>
                <a:lnTo>
                  <a:pt x="608831" y="46227"/>
                </a:lnTo>
                <a:lnTo>
                  <a:pt x="648842" y="67061"/>
                </a:lnTo>
                <a:lnTo>
                  <a:pt x="682364" y="90879"/>
                </a:lnTo>
                <a:lnTo>
                  <a:pt x="718815" y="131334"/>
                </a:lnTo>
                <a:lnTo>
                  <a:pt x="736393" y="176276"/>
                </a:lnTo>
                <a:lnTo>
                  <a:pt x="737615" y="192023"/>
                </a:lnTo>
                <a:lnTo>
                  <a:pt x="736393" y="207771"/>
                </a:lnTo>
                <a:lnTo>
                  <a:pt x="718815" y="252713"/>
                </a:lnTo>
                <a:lnTo>
                  <a:pt x="682364" y="293168"/>
                </a:lnTo>
                <a:lnTo>
                  <a:pt x="648842" y="316986"/>
                </a:lnTo>
                <a:lnTo>
                  <a:pt x="608831" y="337820"/>
                </a:lnTo>
                <a:lnTo>
                  <a:pt x="563087" y="355275"/>
                </a:lnTo>
                <a:lnTo>
                  <a:pt x="512371" y="368956"/>
                </a:lnTo>
                <a:lnTo>
                  <a:pt x="457442" y="378466"/>
                </a:lnTo>
                <a:lnTo>
                  <a:pt x="399058" y="383411"/>
                </a:lnTo>
                <a:lnTo>
                  <a:pt x="368807" y="384047"/>
                </a:lnTo>
                <a:lnTo>
                  <a:pt x="338557" y="383411"/>
                </a:lnTo>
                <a:lnTo>
                  <a:pt x="280173" y="378466"/>
                </a:lnTo>
                <a:lnTo>
                  <a:pt x="225244" y="368956"/>
                </a:lnTo>
                <a:lnTo>
                  <a:pt x="174528" y="355275"/>
                </a:lnTo>
                <a:lnTo>
                  <a:pt x="128784" y="337820"/>
                </a:lnTo>
                <a:lnTo>
                  <a:pt x="88773" y="316986"/>
                </a:lnTo>
                <a:lnTo>
                  <a:pt x="55251" y="293168"/>
                </a:lnTo>
                <a:lnTo>
                  <a:pt x="18800" y="252713"/>
                </a:lnTo>
                <a:lnTo>
                  <a:pt x="1222" y="207771"/>
                </a:lnTo>
                <a:lnTo>
                  <a:pt x="0" y="192023"/>
                </a:lnTo>
                <a:close/>
              </a:path>
            </a:pathLst>
          </a:custGeom>
          <a:ln w="9143">
            <a:solidFill>
              <a:srgbClr val="000000"/>
            </a:solidFill>
          </a:ln>
        </p:spPr>
        <p:txBody>
          <a:bodyPr wrap="square" lIns="0" tIns="0" rIns="0" bIns="0" rtlCol="0"/>
          <a:lstStyle/>
          <a:p>
            <a:endParaRPr/>
          </a:p>
        </p:txBody>
      </p:sp>
      <p:sp>
        <p:nvSpPr>
          <p:cNvPr id="9" name="object 9"/>
          <p:cNvSpPr txBox="1"/>
          <p:nvPr/>
        </p:nvSpPr>
        <p:spPr>
          <a:xfrm>
            <a:off x="3309038" y="5157983"/>
            <a:ext cx="194310" cy="300355"/>
          </a:xfrm>
          <a:prstGeom prst="rect">
            <a:avLst/>
          </a:prstGeom>
        </p:spPr>
        <p:txBody>
          <a:bodyPr vert="horz" wrap="square" lIns="0" tIns="0" rIns="0" bIns="0" rtlCol="0">
            <a:spAutoFit/>
          </a:bodyPr>
          <a:lstStyle/>
          <a:p>
            <a:pPr marL="12700">
              <a:lnSpc>
                <a:spcPct val="100000"/>
              </a:lnSpc>
            </a:pPr>
            <a:r>
              <a:rPr sz="2150" i="1" spc="10" dirty="0">
                <a:latin typeface="Times New Roman"/>
                <a:cs typeface="Times New Roman"/>
              </a:rPr>
              <a:t>X</a:t>
            </a:r>
            <a:endParaRPr sz="2150">
              <a:latin typeface="Times New Roman"/>
              <a:cs typeface="Times New Roman"/>
            </a:endParaRPr>
          </a:p>
        </p:txBody>
      </p:sp>
      <p:sp>
        <p:nvSpPr>
          <p:cNvPr id="10" name="object 10"/>
          <p:cNvSpPr txBox="1"/>
          <p:nvPr/>
        </p:nvSpPr>
        <p:spPr>
          <a:xfrm>
            <a:off x="2556410" y="3951278"/>
            <a:ext cx="178435" cy="299085"/>
          </a:xfrm>
          <a:prstGeom prst="rect">
            <a:avLst/>
          </a:prstGeom>
        </p:spPr>
        <p:txBody>
          <a:bodyPr vert="horz" wrap="square" lIns="0" tIns="0" rIns="0" bIns="0" rtlCol="0">
            <a:spAutoFit/>
          </a:bodyPr>
          <a:lstStyle/>
          <a:p>
            <a:pPr marL="12700">
              <a:lnSpc>
                <a:spcPct val="100000"/>
              </a:lnSpc>
            </a:pPr>
            <a:r>
              <a:rPr sz="2150" i="1" dirty="0">
                <a:latin typeface="Times New Roman"/>
                <a:cs typeface="Times New Roman"/>
              </a:rPr>
              <a:t>Y</a:t>
            </a:r>
            <a:endParaRPr sz="2150">
              <a:latin typeface="Times New Roman"/>
              <a:cs typeface="Times New Roman"/>
            </a:endParaRPr>
          </a:p>
        </p:txBody>
      </p:sp>
      <p:sp>
        <p:nvSpPr>
          <p:cNvPr id="11" name="object 11"/>
          <p:cNvSpPr txBox="1"/>
          <p:nvPr/>
        </p:nvSpPr>
        <p:spPr>
          <a:xfrm>
            <a:off x="987569" y="2975765"/>
            <a:ext cx="176530" cy="297815"/>
          </a:xfrm>
          <a:prstGeom prst="rect">
            <a:avLst/>
          </a:prstGeom>
        </p:spPr>
        <p:txBody>
          <a:bodyPr vert="horz" wrap="square" lIns="0" tIns="0" rIns="0" bIns="0" rtlCol="0">
            <a:spAutoFit/>
          </a:bodyPr>
          <a:lstStyle/>
          <a:p>
            <a:pPr marL="12700">
              <a:lnSpc>
                <a:spcPct val="100000"/>
              </a:lnSpc>
            </a:pPr>
            <a:r>
              <a:rPr sz="2150" i="1" spc="-15" dirty="0">
                <a:latin typeface="Times New Roman"/>
                <a:cs typeface="Times New Roman"/>
              </a:rPr>
              <a:t>Z</a:t>
            </a:r>
            <a:endParaRPr sz="2150">
              <a:latin typeface="Times New Roman"/>
              <a:cs typeface="Times New Roman"/>
            </a:endParaRPr>
          </a:p>
        </p:txBody>
      </p:sp>
      <p:sp>
        <p:nvSpPr>
          <p:cNvPr id="12" name="object 12"/>
          <p:cNvSpPr/>
          <p:nvPr/>
        </p:nvSpPr>
        <p:spPr>
          <a:xfrm>
            <a:off x="2927603" y="3954779"/>
            <a:ext cx="706120" cy="416559"/>
          </a:xfrm>
          <a:custGeom>
            <a:avLst/>
            <a:gdLst/>
            <a:ahLst/>
            <a:cxnLst/>
            <a:rect l="l" t="t" r="r" b="b"/>
            <a:pathLst>
              <a:path w="706120" h="416560">
                <a:moveTo>
                  <a:pt x="352805" y="0"/>
                </a:moveTo>
                <a:lnTo>
                  <a:pt x="295584" y="2721"/>
                </a:lnTo>
                <a:lnTo>
                  <a:pt x="241300" y="10601"/>
                </a:lnTo>
                <a:lnTo>
                  <a:pt x="190680" y="23211"/>
                </a:lnTo>
                <a:lnTo>
                  <a:pt x="144452" y="40125"/>
                </a:lnTo>
                <a:lnTo>
                  <a:pt x="103342" y="60913"/>
                </a:lnTo>
                <a:lnTo>
                  <a:pt x="68077" y="85150"/>
                </a:lnTo>
                <a:lnTo>
                  <a:pt x="39383" y="112407"/>
                </a:lnTo>
                <a:lnTo>
                  <a:pt x="10254" y="158021"/>
                </a:lnTo>
                <a:lnTo>
                  <a:pt x="0" y="208025"/>
                </a:lnTo>
                <a:lnTo>
                  <a:pt x="1169" y="225092"/>
                </a:lnTo>
                <a:lnTo>
                  <a:pt x="17988" y="273794"/>
                </a:lnTo>
                <a:lnTo>
                  <a:pt x="52863" y="317623"/>
                </a:lnTo>
                <a:lnTo>
                  <a:pt x="84933" y="343423"/>
                </a:lnTo>
                <a:lnTo>
                  <a:pt x="123212" y="365990"/>
                </a:lnTo>
                <a:lnTo>
                  <a:pt x="166972" y="384894"/>
                </a:lnTo>
                <a:lnTo>
                  <a:pt x="215486" y="399710"/>
                </a:lnTo>
                <a:lnTo>
                  <a:pt x="268029" y="410008"/>
                </a:lnTo>
                <a:lnTo>
                  <a:pt x="323873" y="415362"/>
                </a:lnTo>
                <a:lnTo>
                  <a:pt x="352805" y="416051"/>
                </a:lnTo>
                <a:lnTo>
                  <a:pt x="381738" y="415362"/>
                </a:lnTo>
                <a:lnTo>
                  <a:pt x="437582" y="410008"/>
                </a:lnTo>
                <a:lnTo>
                  <a:pt x="490125" y="399710"/>
                </a:lnTo>
                <a:lnTo>
                  <a:pt x="538639" y="384894"/>
                </a:lnTo>
                <a:lnTo>
                  <a:pt x="582399" y="365990"/>
                </a:lnTo>
                <a:lnTo>
                  <a:pt x="620678" y="343423"/>
                </a:lnTo>
                <a:lnTo>
                  <a:pt x="652748" y="317623"/>
                </a:lnTo>
                <a:lnTo>
                  <a:pt x="687623" y="273794"/>
                </a:lnTo>
                <a:lnTo>
                  <a:pt x="704442" y="225092"/>
                </a:lnTo>
                <a:lnTo>
                  <a:pt x="705611" y="208025"/>
                </a:lnTo>
                <a:lnTo>
                  <a:pt x="704442" y="190959"/>
                </a:lnTo>
                <a:lnTo>
                  <a:pt x="687623" y="142257"/>
                </a:lnTo>
                <a:lnTo>
                  <a:pt x="652748" y="98428"/>
                </a:lnTo>
                <a:lnTo>
                  <a:pt x="620678" y="72628"/>
                </a:lnTo>
                <a:lnTo>
                  <a:pt x="582399" y="50061"/>
                </a:lnTo>
                <a:lnTo>
                  <a:pt x="538639" y="31157"/>
                </a:lnTo>
                <a:lnTo>
                  <a:pt x="490125" y="16341"/>
                </a:lnTo>
                <a:lnTo>
                  <a:pt x="437582" y="6043"/>
                </a:lnTo>
                <a:lnTo>
                  <a:pt x="381738" y="689"/>
                </a:lnTo>
                <a:lnTo>
                  <a:pt x="352805" y="0"/>
                </a:lnTo>
                <a:close/>
              </a:path>
            </a:pathLst>
          </a:custGeom>
          <a:solidFill>
            <a:srgbClr val="1D9978"/>
          </a:solidFill>
        </p:spPr>
        <p:txBody>
          <a:bodyPr wrap="square" lIns="0" tIns="0" rIns="0" bIns="0" rtlCol="0"/>
          <a:lstStyle/>
          <a:p>
            <a:endParaRPr/>
          </a:p>
        </p:txBody>
      </p:sp>
      <p:sp>
        <p:nvSpPr>
          <p:cNvPr id="13" name="object 13"/>
          <p:cNvSpPr/>
          <p:nvPr/>
        </p:nvSpPr>
        <p:spPr>
          <a:xfrm>
            <a:off x="2927603" y="3954779"/>
            <a:ext cx="706120" cy="416559"/>
          </a:xfrm>
          <a:custGeom>
            <a:avLst/>
            <a:gdLst/>
            <a:ahLst/>
            <a:cxnLst/>
            <a:rect l="l" t="t" r="r" b="b"/>
            <a:pathLst>
              <a:path w="706120" h="416560">
                <a:moveTo>
                  <a:pt x="0" y="208025"/>
                </a:moveTo>
                <a:lnTo>
                  <a:pt x="10254" y="158021"/>
                </a:lnTo>
                <a:lnTo>
                  <a:pt x="39383" y="112407"/>
                </a:lnTo>
                <a:lnTo>
                  <a:pt x="68077" y="85150"/>
                </a:lnTo>
                <a:lnTo>
                  <a:pt x="103342" y="60913"/>
                </a:lnTo>
                <a:lnTo>
                  <a:pt x="144452" y="40125"/>
                </a:lnTo>
                <a:lnTo>
                  <a:pt x="190680" y="23211"/>
                </a:lnTo>
                <a:lnTo>
                  <a:pt x="241300" y="10601"/>
                </a:lnTo>
                <a:lnTo>
                  <a:pt x="295584" y="2721"/>
                </a:lnTo>
                <a:lnTo>
                  <a:pt x="352805" y="0"/>
                </a:lnTo>
                <a:lnTo>
                  <a:pt x="381738" y="689"/>
                </a:lnTo>
                <a:lnTo>
                  <a:pt x="437582" y="6043"/>
                </a:lnTo>
                <a:lnTo>
                  <a:pt x="490125" y="16341"/>
                </a:lnTo>
                <a:lnTo>
                  <a:pt x="538639" y="31157"/>
                </a:lnTo>
                <a:lnTo>
                  <a:pt x="582399" y="50061"/>
                </a:lnTo>
                <a:lnTo>
                  <a:pt x="620678" y="72628"/>
                </a:lnTo>
                <a:lnTo>
                  <a:pt x="652748" y="98428"/>
                </a:lnTo>
                <a:lnTo>
                  <a:pt x="687623" y="142257"/>
                </a:lnTo>
                <a:lnTo>
                  <a:pt x="704442" y="190959"/>
                </a:lnTo>
                <a:lnTo>
                  <a:pt x="705611" y="208025"/>
                </a:lnTo>
                <a:lnTo>
                  <a:pt x="704442" y="225092"/>
                </a:lnTo>
                <a:lnTo>
                  <a:pt x="687623" y="273794"/>
                </a:lnTo>
                <a:lnTo>
                  <a:pt x="652748" y="317623"/>
                </a:lnTo>
                <a:lnTo>
                  <a:pt x="620678" y="343423"/>
                </a:lnTo>
                <a:lnTo>
                  <a:pt x="582399" y="365990"/>
                </a:lnTo>
                <a:lnTo>
                  <a:pt x="538639" y="384894"/>
                </a:lnTo>
                <a:lnTo>
                  <a:pt x="490125" y="399710"/>
                </a:lnTo>
                <a:lnTo>
                  <a:pt x="437582" y="410008"/>
                </a:lnTo>
                <a:lnTo>
                  <a:pt x="381738" y="415362"/>
                </a:lnTo>
                <a:lnTo>
                  <a:pt x="352805" y="416051"/>
                </a:lnTo>
                <a:lnTo>
                  <a:pt x="323873" y="415362"/>
                </a:lnTo>
                <a:lnTo>
                  <a:pt x="268029" y="410008"/>
                </a:lnTo>
                <a:lnTo>
                  <a:pt x="215486" y="399710"/>
                </a:lnTo>
                <a:lnTo>
                  <a:pt x="166972" y="384894"/>
                </a:lnTo>
                <a:lnTo>
                  <a:pt x="123212" y="365990"/>
                </a:lnTo>
                <a:lnTo>
                  <a:pt x="84933" y="343423"/>
                </a:lnTo>
                <a:lnTo>
                  <a:pt x="52863" y="317623"/>
                </a:lnTo>
                <a:lnTo>
                  <a:pt x="17988" y="273794"/>
                </a:lnTo>
                <a:lnTo>
                  <a:pt x="1169" y="225092"/>
                </a:lnTo>
                <a:lnTo>
                  <a:pt x="0" y="208025"/>
                </a:lnTo>
                <a:close/>
              </a:path>
            </a:pathLst>
          </a:custGeom>
          <a:ln w="9143">
            <a:solidFill>
              <a:srgbClr val="000000"/>
            </a:solidFill>
          </a:ln>
        </p:spPr>
        <p:txBody>
          <a:bodyPr wrap="square" lIns="0" tIns="0" rIns="0" bIns="0" rtlCol="0"/>
          <a:lstStyle/>
          <a:p>
            <a:endParaRPr/>
          </a:p>
        </p:txBody>
      </p:sp>
      <p:sp>
        <p:nvSpPr>
          <p:cNvPr id="14" name="object 14"/>
          <p:cNvSpPr/>
          <p:nvPr/>
        </p:nvSpPr>
        <p:spPr>
          <a:xfrm>
            <a:off x="5583935" y="1397508"/>
            <a:ext cx="76200" cy="2110740"/>
          </a:xfrm>
          <a:custGeom>
            <a:avLst/>
            <a:gdLst/>
            <a:ahLst/>
            <a:cxnLst/>
            <a:rect l="l" t="t" r="r" b="b"/>
            <a:pathLst>
              <a:path w="76200" h="2110740">
                <a:moveTo>
                  <a:pt x="44439" y="63489"/>
                </a:moveTo>
                <a:lnTo>
                  <a:pt x="31747" y="63489"/>
                </a:lnTo>
                <a:lnTo>
                  <a:pt x="31747" y="2110733"/>
                </a:lnTo>
                <a:lnTo>
                  <a:pt x="44439" y="2110733"/>
                </a:lnTo>
                <a:lnTo>
                  <a:pt x="44439" y="63489"/>
                </a:lnTo>
                <a:close/>
              </a:path>
              <a:path w="76200" h="2110740">
                <a:moveTo>
                  <a:pt x="38099" y="0"/>
                </a:moveTo>
                <a:lnTo>
                  <a:pt x="0" y="76199"/>
                </a:lnTo>
                <a:lnTo>
                  <a:pt x="31747" y="76199"/>
                </a:lnTo>
                <a:lnTo>
                  <a:pt x="31747" y="63489"/>
                </a:lnTo>
                <a:lnTo>
                  <a:pt x="69844" y="63489"/>
                </a:lnTo>
                <a:lnTo>
                  <a:pt x="38099" y="0"/>
                </a:lnTo>
                <a:close/>
              </a:path>
              <a:path w="76200" h="2110740">
                <a:moveTo>
                  <a:pt x="69844" y="63489"/>
                </a:moveTo>
                <a:lnTo>
                  <a:pt x="44439" y="63489"/>
                </a:lnTo>
                <a:lnTo>
                  <a:pt x="44439" y="76199"/>
                </a:lnTo>
                <a:lnTo>
                  <a:pt x="76199" y="76199"/>
                </a:lnTo>
                <a:lnTo>
                  <a:pt x="69844" y="63489"/>
                </a:lnTo>
                <a:close/>
              </a:path>
            </a:pathLst>
          </a:custGeom>
          <a:solidFill>
            <a:srgbClr val="000000"/>
          </a:solidFill>
        </p:spPr>
        <p:txBody>
          <a:bodyPr wrap="square" lIns="0" tIns="0" rIns="0" bIns="0" rtlCol="0"/>
          <a:lstStyle/>
          <a:p>
            <a:endParaRPr/>
          </a:p>
        </p:txBody>
      </p:sp>
      <p:sp>
        <p:nvSpPr>
          <p:cNvPr id="15" name="object 15"/>
          <p:cNvSpPr/>
          <p:nvPr/>
        </p:nvSpPr>
        <p:spPr>
          <a:xfrm>
            <a:off x="5632703" y="3473196"/>
            <a:ext cx="2121535" cy="76200"/>
          </a:xfrm>
          <a:custGeom>
            <a:avLst/>
            <a:gdLst/>
            <a:ahLst/>
            <a:cxnLst/>
            <a:rect l="l" t="t" r="r" b="b"/>
            <a:pathLst>
              <a:path w="2121534" h="76200">
                <a:moveTo>
                  <a:pt x="2045207" y="0"/>
                </a:moveTo>
                <a:lnTo>
                  <a:pt x="2045207" y="76199"/>
                </a:lnTo>
                <a:lnTo>
                  <a:pt x="2108703" y="44452"/>
                </a:lnTo>
                <a:lnTo>
                  <a:pt x="2057912" y="44452"/>
                </a:lnTo>
                <a:lnTo>
                  <a:pt x="2057912" y="31760"/>
                </a:lnTo>
                <a:lnTo>
                  <a:pt x="2108728" y="31760"/>
                </a:lnTo>
                <a:lnTo>
                  <a:pt x="2045207" y="0"/>
                </a:lnTo>
                <a:close/>
              </a:path>
              <a:path w="2121534" h="76200">
                <a:moveTo>
                  <a:pt x="2045207" y="31760"/>
                </a:moveTo>
                <a:lnTo>
                  <a:pt x="0" y="31760"/>
                </a:lnTo>
                <a:lnTo>
                  <a:pt x="0" y="44452"/>
                </a:lnTo>
                <a:lnTo>
                  <a:pt x="2045207" y="44452"/>
                </a:lnTo>
                <a:lnTo>
                  <a:pt x="2045207" y="31760"/>
                </a:lnTo>
                <a:close/>
              </a:path>
              <a:path w="2121534" h="76200">
                <a:moveTo>
                  <a:pt x="2108728" y="31760"/>
                </a:moveTo>
                <a:lnTo>
                  <a:pt x="2057912" y="31760"/>
                </a:lnTo>
                <a:lnTo>
                  <a:pt x="2057912" y="44452"/>
                </a:lnTo>
                <a:lnTo>
                  <a:pt x="2108703" y="44452"/>
                </a:lnTo>
                <a:lnTo>
                  <a:pt x="2121407" y="38099"/>
                </a:lnTo>
                <a:lnTo>
                  <a:pt x="2108728" y="31760"/>
                </a:lnTo>
                <a:close/>
              </a:path>
            </a:pathLst>
          </a:custGeom>
          <a:solidFill>
            <a:srgbClr val="000000"/>
          </a:solidFill>
        </p:spPr>
        <p:txBody>
          <a:bodyPr wrap="square" lIns="0" tIns="0" rIns="0" bIns="0" rtlCol="0"/>
          <a:lstStyle/>
          <a:p>
            <a:endParaRPr/>
          </a:p>
        </p:txBody>
      </p:sp>
      <p:sp>
        <p:nvSpPr>
          <p:cNvPr id="16" name="object 16"/>
          <p:cNvSpPr txBox="1"/>
          <p:nvPr/>
        </p:nvSpPr>
        <p:spPr>
          <a:xfrm>
            <a:off x="7685969" y="3633982"/>
            <a:ext cx="194310" cy="300355"/>
          </a:xfrm>
          <a:prstGeom prst="rect">
            <a:avLst/>
          </a:prstGeom>
        </p:spPr>
        <p:txBody>
          <a:bodyPr vert="horz" wrap="square" lIns="0" tIns="0" rIns="0" bIns="0" rtlCol="0">
            <a:spAutoFit/>
          </a:bodyPr>
          <a:lstStyle/>
          <a:p>
            <a:pPr marL="12700">
              <a:lnSpc>
                <a:spcPct val="100000"/>
              </a:lnSpc>
            </a:pPr>
            <a:r>
              <a:rPr sz="2150" i="1" spc="10" dirty="0">
                <a:latin typeface="Times New Roman"/>
                <a:cs typeface="Times New Roman"/>
              </a:rPr>
              <a:t>X</a:t>
            </a:r>
            <a:endParaRPr sz="2150">
              <a:latin typeface="Times New Roman"/>
              <a:cs typeface="Times New Roman"/>
            </a:endParaRPr>
          </a:p>
        </p:txBody>
      </p:sp>
      <p:sp>
        <p:nvSpPr>
          <p:cNvPr id="17" name="object 17"/>
          <p:cNvSpPr txBox="1"/>
          <p:nvPr/>
        </p:nvSpPr>
        <p:spPr>
          <a:xfrm>
            <a:off x="5241700" y="1294944"/>
            <a:ext cx="178435" cy="299085"/>
          </a:xfrm>
          <a:prstGeom prst="rect">
            <a:avLst/>
          </a:prstGeom>
        </p:spPr>
        <p:txBody>
          <a:bodyPr vert="horz" wrap="square" lIns="0" tIns="0" rIns="0" bIns="0" rtlCol="0">
            <a:spAutoFit/>
          </a:bodyPr>
          <a:lstStyle/>
          <a:p>
            <a:pPr marL="12700">
              <a:lnSpc>
                <a:spcPct val="100000"/>
              </a:lnSpc>
            </a:pPr>
            <a:r>
              <a:rPr sz="2150" i="1" dirty="0">
                <a:latin typeface="Times New Roman"/>
                <a:cs typeface="Times New Roman"/>
              </a:rPr>
              <a:t>Y</a:t>
            </a:r>
            <a:endParaRPr sz="2150">
              <a:latin typeface="Times New Roman"/>
              <a:cs typeface="Times New Roman"/>
            </a:endParaRPr>
          </a:p>
        </p:txBody>
      </p:sp>
      <p:sp>
        <p:nvSpPr>
          <p:cNvPr id="18" name="object 18"/>
          <p:cNvSpPr/>
          <p:nvPr/>
        </p:nvSpPr>
        <p:spPr>
          <a:xfrm>
            <a:off x="5801867" y="2481072"/>
            <a:ext cx="706120" cy="622300"/>
          </a:xfrm>
          <a:custGeom>
            <a:avLst/>
            <a:gdLst/>
            <a:ahLst/>
            <a:cxnLst/>
            <a:rect l="l" t="t" r="r" b="b"/>
            <a:pathLst>
              <a:path w="706120" h="622300">
                <a:moveTo>
                  <a:pt x="352805" y="0"/>
                </a:moveTo>
                <a:lnTo>
                  <a:pt x="295584" y="4069"/>
                </a:lnTo>
                <a:lnTo>
                  <a:pt x="241300" y="15850"/>
                </a:lnTo>
                <a:lnTo>
                  <a:pt x="190680" y="34703"/>
                </a:lnTo>
                <a:lnTo>
                  <a:pt x="144452" y="59987"/>
                </a:lnTo>
                <a:lnTo>
                  <a:pt x="103342" y="91062"/>
                </a:lnTo>
                <a:lnTo>
                  <a:pt x="68077" y="127288"/>
                </a:lnTo>
                <a:lnTo>
                  <a:pt x="39383" y="168025"/>
                </a:lnTo>
                <a:lnTo>
                  <a:pt x="17988" y="212632"/>
                </a:lnTo>
                <a:lnTo>
                  <a:pt x="4618" y="260469"/>
                </a:lnTo>
                <a:lnTo>
                  <a:pt x="0" y="310895"/>
                </a:lnTo>
                <a:lnTo>
                  <a:pt x="1169" y="336393"/>
                </a:lnTo>
                <a:lnTo>
                  <a:pt x="10254" y="385604"/>
                </a:lnTo>
                <a:lnTo>
                  <a:pt x="27728" y="431906"/>
                </a:lnTo>
                <a:lnTo>
                  <a:pt x="52863" y="474658"/>
                </a:lnTo>
                <a:lnTo>
                  <a:pt x="84933" y="513219"/>
                </a:lnTo>
                <a:lnTo>
                  <a:pt x="123212" y="546950"/>
                </a:lnTo>
                <a:lnTo>
                  <a:pt x="166972" y="575210"/>
                </a:lnTo>
                <a:lnTo>
                  <a:pt x="215486" y="597358"/>
                </a:lnTo>
                <a:lnTo>
                  <a:pt x="268029" y="612755"/>
                </a:lnTo>
                <a:lnTo>
                  <a:pt x="323873" y="620761"/>
                </a:lnTo>
                <a:lnTo>
                  <a:pt x="352805" y="621791"/>
                </a:lnTo>
                <a:lnTo>
                  <a:pt x="381738" y="620761"/>
                </a:lnTo>
                <a:lnTo>
                  <a:pt x="437582" y="612755"/>
                </a:lnTo>
                <a:lnTo>
                  <a:pt x="490125" y="597358"/>
                </a:lnTo>
                <a:lnTo>
                  <a:pt x="538639" y="575210"/>
                </a:lnTo>
                <a:lnTo>
                  <a:pt x="582399" y="546950"/>
                </a:lnTo>
                <a:lnTo>
                  <a:pt x="620678" y="513219"/>
                </a:lnTo>
                <a:lnTo>
                  <a:pt x="652748" y="474658"/>
                </a:lnTo>
                <a:lnTo>
                  <a:pt x="677883" y="431906"/>
                </a:lnTo>
                <a:lnTo>
                  <a:pt x="695357" y="385604"/>
                </a:lnTo>
                <a:lnTo>
                  <a:pt x="704442" y="336393"/>
                </a:lnTo>
                <a:lnTo>
                  <a:pt x="705611" y="310895"/>
                </a:lnTo>
                <a:lnTo>
                  <a:pt x="704442" y="285398"/>
                </a:lnTo>
                <a:lnTo>
                  <a:pt x="695357" y="236187"/>
                </a:lnTo>
                <a:lnTo>
                  <a:pt x="677883" y="189885"/>
                </a:lnTo>
                <a:lnTo>
                  <a:pt x="652748" y="147133"/>
                </a:lnTo>
                <a:lnTo>
                  <a:pt x="620678" y="108572"/>
                </a:lnTo>
                <a:lnTo>
                  <a:pt x="582399" y="74841"/>
                </a:lnTo>
                <a:lnTo>
                  <a:pt x="538639" y="46581"/>
                </a:lnTo>
                <a:lnTo>
                  <a:pt x="490125" y="24433"/>
                </a:lnTo>
                <a:lnTo>
                  <a:pt x="437582" y="9035"/>
                </a:lnTo>
                <a:lnTo>
                  <a:pt x="381738" y="1030"/>
                </a:lnTo>
                <a:lnTo>
                  <a:pt x="352805" y="0"/>
                </a:lnTo>
                <a:close/>
              </a:path>
            </a:pathLst>
          </a:custGeom>
          <a:solidFill>
            <a:srgbClr val="1D9978"/>
          </a:solidFill>
        </p:spPr>
        <p:txBody>
          <a:bodyPr wrap="square" lIns="0" tIns="0" rIns="0" bIns="0" rtlCol="0"/>
          <a:lstStyle/>
          <a:p>
            <a:endParaRPr/>
          </a:p>
        </p:txBody>
      </p:sp>
      <p:sp>
        <p:nvSpPr>
          <p:cNvPr id="19" name="object 19"/>
          <p:cNvSpPr/>
          <p:nvPr/>
        </p:nvSpPr>
        <p:spPr>
          <a:xfrm>
            <a:off x="5801867" y="2481072"/>
            <a:ext cx="706120" cy="622300"/>
          </a:xfrm>
          <a:custGeom>
            <a:avLst/>
            <a:gdLst/>
            <a:ahLst/>
            <a:cxnLst/>
            <a:rect l="l" t="t" r="r" b="b"/>
            <a:pathLst>
              <a:path w="706120" h="622300">
                <a:moveTo>
                  <a:pt x="0" y="310895"/>
                </a:moveTo>
                <a:lnTo>
                  <a:pt x="4618" y="260469"/>
                </a:lnTo>
                <a:lnTo>
                  <a:pt x="17988" y="212632"/>
                </a:lnTo>
                <a:lnTo>
                  <a:pt x="39383" y="168025"/>
                </a:lnTo>
                <a:lnTo>
                  <a:pt x="68077" y="127288"/>
                </a:lnTo>
                <a:lnTo>
                  <a:pt x="103342" y="91062"/>
                </a:lnTo>
                <a:lnTo>
                  <a:pt x="144452" y="59987"/>
                </a:lnTo>
                <a:lnTo>
                  <a:pt x="190680" y="34703"/>
                </a:lnTo>
                <a:lnTo>
                  <a:pt x="241300" y="15850"/>
                </a:lnTo>
                <a:lnTo>
                  <a:pt x="295584" y="4069"/>
                </a:lnTo>
                <a:lnTo>
                  <a:pt x="352805" y="0"/>
                </a:lnTo>
                <a:lnTo>
                  <a:pt x="381738" y="1030"/>
                </a:lnTo>
                <a:lnTo>
                  <a:pt x="437582" y="9035"/>
                </a:lnTo>
                <a:lnTo>
                  <a:pt x="490125" y="24433"/>
                </a:lnTo>
                <a:lnTo>
                  <a:pt x="538639" y="46581"/>
                </a:lnTo>
                <a:lnTo>
                  <a:pt x="582399" y="74841"/>
                </a:lnTo>
                <a:lnTo>
                  <a:pt x="620678" y="108572"/>
                </a:lnTo>
                <a:lnTo>
                  <a:pt x="652748" y="147133"/>
                </a:lnTo>
                <a:lnTo>
                  <a:pt x="677883" y="189885"/>
                </a:lnTo>
                <a:lnTo>
                  <a:pt x="695357" y="236187"/>
                </a:lnTo>
                <a:lnTo>
                  <a:pt x="704442" y="285398"/>
                </a:lnTo>
                <a:lnTo>
                  <a:pt x="705611" y="310895"/>
                </a:lnTo>
                <a:lnTo>
                  <a:pt x="704442" y="336393"/>
                </a:lnTo>
                <a:lnTo>
                  <a:pt x="695357" y="385604"/>
                </a:lnTo>
                <a:lnTo>
                  <a:pt x="677883" y="431906"/>
                </a:lnTo>
                <a:lnTo>
                  <a:pt x="652748" y="474658"/>
                </a:lnTo>
                <a:lnTo>
                  <a:pt x="620678" y="513219"/>
                </a:lnTo>
                <a:lnTo>
                  <a:pt x="582399" y="546950"/>
                </a:lnTo>
                <a:lnTo>
                  <a:pt x="538639" y="575210"/>
                </a:lnTo>
                <a:lnTo>
                  <a:pt x="490125" y="597358"/>
                </a:lnTo>
                <a:lnTo>
                  <a:pt x="437582" y="612755"/>
                </a:lnTo>
                <a:lnTo>
                  <a:pt x="381738" y="620761"/>
                </a:lnTo>
                <a:lnTo>
                  <a:pt x="352805" y="621791"/>
                </a:lnTo>
                <a:lnTo>
                  <a:pt x="323873" y="620761"/>
                </a:lnTo>
                <a:lnTo>
                  <a:pt x="268029" y="612755"/>
                </a:lnTo>
                <a:lnTo>
                  <a:pt x="215486" y="597358"/>
                </a:lnTo>
                <a:lnTo>
                  <a:pt x="166972" y="575210"/>
                </a:lnTo>
                <a:lnTo>
                  <a:pt x="123212" y="546950"/>
                </a:lnTo>
                <a:lnTo>
                  <a:pt x="84933" y="513219"/>
                </a:lnTo>
                <a:lnTo>
                  <a:pt x="52863" y="474658"/>
                </a:lnTo>
                <a:lnTo>
                  <a:pt x="27728" y="431906"/>
                </a:lnTo>
                <a:lnTo>
                  <a:pt x="10254" y="385604"/>
                </a:lnTo>
                <a:lnTo>
                  <a:pt x="1169" y="336393"/>
                </a:lnTo>
                <a:lnTo>
                  <a:pt x="0" y="310895"/>
                </a:lnTo>
                <a:close/>
              </a:path>
            </a:pathLst>
          </a:custGeom>
          <a:ln w="9143">
            <a:solidFill>
              <a:srgbClr val="000000"/>
            </a:solidFill>
          </a:ln>
        </p:spPr>
        <p:txBody>
          <a:bodyPr wrap="square" lIns="0" tIns="0" rIns="0" bIns="0" rtlCol="0"/>
          <a:lstStyle/>
          <a:p>
            <a:endParaRPr/>
          </a:p>
        </p:txBody>
      </p:sp>
      <p:sp>
        <p:nvSpPr>
          <p:cNvPr id="20" name="object 20"/>
          <p:cNvSpPr/>
          <p:nvPr/>
        </p:nvSpPr>
        <p:spPr>
          <a:xfrm>
            <a:off x="6758940" y="2481072"/>
            <a:ext cx="706120" cy="622300"/>
          </a:xfrm>
          <a:custGeom>
            <a:avLst/>
            <a:gdLst/>
            <a:ahLst/>
            <a:cxnLst/>
            <a:rect l="l" t="t" r="r" b="b"/>
            <a:pathLst>
              <a:path w="706120" h="622300">
                <a:moveTo>
                  <a:pt x="352805" y="0"/>
                </a:moveTo>
                <a:lnTo>
                  <a:pt x="295584" y="4069"/>
                </a:lnTo>
                <a:lnTo>
                  <a:pt x="241300" y="15850"/>
                </a:lnTo>
                <a:lnTo>
                  <a:pt x="190680" y="34703"/>
                </a:lnTo>
                <a:lnTo>
                  <a:pt x="144452" y="59987"/>
                </a:lnTo>
                <a:lnTo>
                  <a:pt x="103342" y="91062"/>
                </a:lnTo>
                <a:lnTo>
                  <a:pt x="68077" y="127288"/>
                </a:lnTo>
                <a:lnTo>
                  <a:pt x="39383" y="168025"/>
                </a:lnTo>
                <a:lnTo>
                  <a:pt x="17988" y="212632"/>
                </a:lnTo>
                <a:lnTo>
                  <a:pt x="4618" y="260469"/>
                </a:lnTo>
                <a:lnTo>
                  <a:pt x="0" y="310895"/>
                </a:lnTo>
                <a:lnTo>
                  <a:pt x="1169" y="336393"/>
                </a:lnTo>
                <a:lnTo>
                  <a:pt x="10254" y="385604"/>
                </a:lnTo>
                <a:lnTo>
                  <a:pt x="27728" y="431906"/>
                </a:lnTo>
                <a:lnTo>
                  <a:pt x="52863" y="474658"/>
                </a:lnTo>
                <a:lnTo>
                  <a:pt x="84933" y="513219"/>
                </a:lnTo>
                <a:lnTo>
                  <a:pt x="123212" y="546950"/>
                </a:lnTo>
                <a:lnTo>
                  <a:pt x="166972" y="575210"/>
                </a:lnTo>
                <a:lnTo>
                  <a:pt x="215486" y="597358"/>
                </a:lnTo>
                <a:lnTo>
                  <a:pt x="268029" y="612755"/>
                </a:lnTo>
                <a:lnTo>
                  <a:pt x="323873" y="620761"/>
                </a:lnTo>
                <a:lnTo>
                  <a:pt x="352805" y="621791"/>
                </a:lnTo>
                <a:lnTo>
                  <a:pt x="381738" y="620761"/>
                </a:lnTo>
                <a:lnTo>
                  <a:pt x="437582" y="612755"/>
                </a:lnTo>
                <a:lnTo>
                  <a:pt x="490125" y="597358"/>
                </a:lnTo>
                <a:lnTo>
                  <a:pt x="538639" y="575210"/>
                </a:lnTo>
                <a:lnTo>
                  <a:pt x="582399" y="546950"/>
                </a:lnTo>
                <a:lnTo>
                  <a:pt x="620678" y="513219"/>
                </a:lnTo>
                <a:lnTo>
                  <a:pt x="652748" y="474658"/>
                </a:lnTo>
                <a:lnTo>
                  <a:pt x="677883" y="431906"/>
                </a:lnTo>
                <a:lnTo>
                  <a:pt x="695357" y="385604"/>
                </a:lnTo>
                <a:lnTo>
                  <a:pt x="704442" y="336393"/>
                </a:lnTo>
                <a:lnTo>
                  <a:pt x="705611" y="310895"/>
                </a:lnTo>
                <a:lnTo>
                  <a:pt x="704442" y="285398"/>
                </a:lnTo>
                <a:lnTo>
                  <a:pt x="695357" y="236187"/>
                </a:lnTo>
                <a:lnTo>
                  <a:pt x="677883" y="189885"/>
                </a:lnTo>
                <a:lnTo>
                  <a:pt x="652748" y="147133"/>
                </a:lnTo>
                <a:lnTo>
                  <a:pt x="620678" y="108572"/>
                </a:lnTo>
                <a:lnTo>
                  <a:pt x="582399" y="74841"/>
                </a:lnTo>
                <a:lnTo>
                  <a:pt x="538639" y="46581"/>
                </a:lnTo>
                <a:lnTo>
                  <a:pt x="490125" y="24433"/>
                </a:lnTo>
                <a:lnTo>
                  <a:pt x="437582" y="9035"/>
                </a:lnTo>
                <a:lnTo>
                  <a:pt x="381738" y="1030"/>
                </a:lnTo>
                <a:lnTo>
                  <a:pt x="352805" y="0"/>
                </a:lnTo>
                <a:close/>
              </a:path>
            </a:pathLst>
          </a:custGeom>
          <a:solidFill>
            <a:srgbClr val="1D9978"/>
          </a:solidFill>
        </p:spPr>
        <p:txBody>
          <a:bodyPr wrap="square" lIns="0" tIns="0" rIns="0" bIns="0" rtlCol="0"/>
          <a:lstStyle/>
          <a:p>
            <a:endParaRPr/>
          </a:p>
        </p:txBody>
      </p:sp>
      <p:sp>
        <p:nvSpPr>
          <p:cNvPr id="21" name="object 21"/>
          <p:cNvSpPr/>
          <p:nvPr/>
        </p:nvSpPr>
        <p:spPr>
          <a:xfrm>
            <a:off x="6758940" y="2481072"/>
            <a:ext cx="706120" cy="622300"/>
          </a:xfrm>
          <a:custGeom>
            <a:avLst/>
            <a:gdLst/>
            <a:ahLst/>
            <a:cxnLst/>
            <a:rect l="l" t="t" r="r" b="b"/>
            <a:pathLst>
              <a:path w="706120" h="622300">
                <a:moveTo>
                  <a:pt x="0" y="310895"/>
                </a:moveTo>
                <a:lnTo>
                  <a:pt x="4618" y="260469"/>
                </a:lnTo>
                <a:lnTo>
                  <a:pt x="17988" y="212632"/>
                </a:lnTo>
                <a:lnTo>
                  <a:pt x="39383" y="168025"/>
                </a:lnTo>
                <a:lnTo>
                  <a:pt x="68077" y="127288"/>
                </a:lnTo>
                <a:lnTo>
                  <a:pt x="103342" y="91062"/>
                </a:lnTo>
                <a:lnTo>
                  <a:pt x="144452" y="59987"/>
                </a:lnTo>
                <a:lnTo>
                  <a:pt x="190680" y="34703"/>
                </a:lnTo>
                <a:lnTo>
                  <a:pt x="241300" y="15850"/>
                </a:lnTo>
                <a:lnTo>
                  <a:pt x="295584" y="4069"/>
                </a:lnTo>
                <a:lnTo>
                  <a:pt x="352805" y="0"/>
                </a:lnTo>
                <a:lnTo>
                  <a:pt x="381738" y="1030"/>
                </a:lnTo>
                <a:lnTo>
                  <a:pt x="437582" y="9035"/>
                </a:lnTo>
                <a:lnTo>
                  <a:pt x="490125" y="24433"/>
                </a:lnTo>
                <a:lnTo>
                  <a:pt x="538639" y="46581"/>
                </a:lnTo>
                <a:lnTo>
                  <a:pt x="582399" y="74841"/>
                </a:lnTo>
                <a:lnTo>
                  <a:pt x="620678" y="108572"/>
                </a:lnTo>
                <a:lnTo>
                  <a:pt x="652748" y="147133"/>
                </a:lnTo>
                <a:lnTo>
                  <a:pt x="677883" y="189885"/>
                </a:lnTo>
                <a:lnTo>
                  <a:pt x="695357" y="236187"/>
                </a:lnTo>
                <a:lnTo>
                  <a:pt x="704442" y="285398"/>
                </a:lnTo>
                <a:lnTo>
                  <a:pt x="705611" y="310895"/>
                </a:lnTo>
                <a:lnTo>
                  <a:pt x="704442" y="336393"/>
                </a:lnTo>
                <a:lnTo>
                  <a:pt x="695357" y="385604"/>
                </a:lnTo>
                <a:lnTo>
                  <a:pt x="677883" y="431906"/>
                </a:lnTo>
                <a:lnTo>
                  <a:pt x="652748" y="474658"/>
                </a:lnTo>
                <a:lnTo>
                  <a:pt x="620678" y="513219"/>
                </a:lnTo>
                <a:lnTo>
                  <a:pt x="582399" y="546950"/>
                </a:lnTo>
                <a:lnTo>
                  <a:pt x="538639" y="575210"/>
                </a:lnTo>
                <a:lnTo>
                  <a:pt x="490125" y="597358"/>
                </a:lnTo>
                <a:lnTo>
                  <a:pt x="437582" y="612755"/>
                </a:lnTo>
                <a:lnTo>
                  <a:pt x="381738" y="620761"/>
                </a:lnTo>
                <a:lnTo>
                  <a:pt x="352805" y="621791"/>
                </a:lnTo>
                <a:lnTo>
                  <a:pt x="323873" y="620761"/>
                </a:lnTo>
                <a:lnTo>
                  <a:pt x="268029" y="612755"/>
                </a:lnTo>
                <a:lnTo>
                  <a:pt x="215486" y="597358"/>
                </a:lnTo>
                <a:lnTo>
                  <a:pt x="166972" y="575210"/>
                </a:lnTo>
                <a:lnTo>
                  <a:pt x="123212" y="546950"/>
                </a:lnTo>
                <a:lnTo>
                  <a:pt x="84933" y="513219"/>
                </a:lnTo>
                <a:lnTo>
                  <a:pt x="52863" y="474658"/>
                </a:lnTo>
                <a:lnTo>
                  <a:pt x="27728" y="431906"/>
                </a:lnTo>
                <a:lnTo>
                  <a:pt x="10254" y="385604"/>
                </a:lnTo>
                <a:lnTo>
                  <a:pt x="1169" y="336393"/>
                </a:lnTo>
                <a:lnTo>
                  <a:pt x="0" y="310895"/>
                </a:lnTo>
                <a:close/>
              </a:path>
            </a:pathLst>
          </a:custGeom>
          <a:ln w="9143">
            <a:solidFill>
              <a:srgbClr val="000000"/>
            </a:solidFill>
          </a:ln>
        </p:spPr>
        <p:txBody>
          <a:bodyPr wrap="square" lIns="0" tIns="0" rIns="0" bIns="0" rtlCol="0"/>
          <a:lstStyle/>
          <a:p>
            <a:endParaRPr/>
          </a:p>
        </p:txBody>
      </p:sp>
      <p:sp>
        <p:nvSpPr>
          <p:cNvPr id="22" name="object 22"/>
          <p:cNvSpPr/>
          <p:nvPr/>
        </p:nvSpPr>
        <p:spPr>
          <a:xfrm>
            <a:off x="1993391" y="4402835"/>
            <a:ext cx="739140" cy="384175"/>
          </a:xfrm>
          <a:custGeom>
            <a:avLst/>
            <a:gdLst/>
            <a:ahLst/>
            <a:cxnLst/>
            <a:rect l="l" t="t" r="r" b="b"/>
            <a:pathLst>
              <a:path w="739139" h="384175">
                <a:moveTo>
                  <a:pt x="0" y="192023"/>
                </a:moveTo>
                <a:lnTo>
                  <a:pt x="10742" y="145879"/>
                </a:lnTo>
                <a:lnTo>
                  <a:pt x="41255" y="103779"/>
                </a:lnTo>
                <a:lnTo>
                  <a:pt x="71312" y="78618"/>
                </a:lnTo>
                <a:lnTo>
                  <a:pt x="108253" y="56243"/>
                </a:lnTo>
                <a:lnTo>
                  <a:pt x="151316" y="37050"/>
                </a:lnTo>
                <a:lnTo>
                  <a:pt x="199741" y="21433"/>
                </a:lnTo>
                <a:lnTo>
                  <a:pt x="252766" y="9789"/>
                </a:lnTo>
                <a:lnTo>
                  <a:pt x="309629" y="2513"/>
                </a:lnTo>
                <a:lnTo>
                  <a:pt x="369569" y="0"/>
                </a:lnTo>
                <a:lnTo>
                  <a:pt x="399877" y="636"/>
                </a:lnTo>
                <a:lnTo>
                  <a:pt x="458374" y="5580"/>
                </a:lnTo>
                <a:lnTo>
                  <a:pt x="513413" y="15090"/>
                </a:lnTo>
                <a:lnTo>
                  <a:pt x="564233" y="28770"/>
                </a:lnTo>
                <a:lnTo>
                  <a:pt x="610072" y="46224"/>
                </a:lnTo>
                <a:lnTo>
                  <a:pt x="650170" y="67058"/>
                </a:lnTo>
                <a:lnTo>
                  <a:pt x="683764" y="90875"/>
                </a:lnTo>
                <a:lnTo>
                  <a:pt x="720296" y="131330"/>
                </a:lnTo>
                <a:lnTo>
                  <a:pt x="737914" y="176275"/>
                </a:lnTo>
                <a:lnTo>
                  <a:pt x="739139" y="192023"/>
                </a:lnTo>
                <a:lnTo>
                  <a:pt x="737914" y="207772"/>
                </a:lnTo>
                <a:lnTo>
                  <a:pt x="720296" y="252717"/>
                </a:lnTo>
                <a:lnTo>
                  <a:pt x="683764" y="293172"/>
                </a:lnTo>
                <a:lnTo>
                  <a:pt x="650170" y="316989"/>
                </a:lnTo>
                <a:lnTo>
                  <a:pt x="610072" y="337823"/>
                </a:lnTo>
                <a:lnTo>
                  <a:pt x="564233" y="355277"/>
                </a:lnTo>
                <a:lnTo>
                  <a:pt x="513413" y="368957"/>
                </a:lnTo>
                <a:lnTo>
                  <a:pt x="458374" y="378467"/>
                </a:lnTo>
                <a:lnTo>
                  <a:pt x="399877" y="383411"/>
                </a:lnTo>
                <a:lnTo>
                  <a:pt x="369569" y="384047"/>
                </a:lnTo>
                <a:lnTo>
                  <a:pt x="339262" y="383411"/>
                </a:lnTo>
                <a:lnTo>
                  <a:pt x="280765" y="378467"/>
                </a:lnTo>
                <a:lnTo>
                  <a:pt x="225726" y="368957"/>
                </a:lnTo>
                <a:lnTo>
                  <a:pt x="174906" y="355277"/>
                </a:lnTo>
                <a:lnTo>
                  <a:pt x="129067" y="337823"/>
                </a:lnTo>
                <a:lnTo>
                  <a:pt x="88969" y="316989"/>
                </a:lnTo>
                <a:lnTo>
                  <a:pt x="55375" y="293172"/>
                </a:lnTo>
                <a:lnTo>
                  <a:pt x="18843" y="252717"/>
                </a:lnTo>
                <a:lnTo>
                  <a:pt x="1225" y="207772"/>
                </a:lnTo>
                <a:lnTo>
                  <a:pt x="0" y="192023"/>
                </a:lnTo>
                <a:close/>
              </a:path>
            </a:pathLst>
          </a:custGeom>
          <a:ln w="9143">
            <a:solidFill>
              <a:srgbClr val="000000"/>
            </a:solidFill>
            <a:prstDash val="lgDash"/>
          </a:ln>
        </p:spPr>
        <p:txBody>
          <a:bodyPr wrap="square" lIns="0" tIns="0" rIns="0" bIns="0" rtlCol="0"/>
          <a:lstStyle/>
          <a:p>
            <a:endParaRPr/>
          </a:p>
        </p:txBody>
      </p:sp>
      <p:sp>
        <p:nvSpPr>
          <p:cNvPr id="23" name="object 23"/>
          <p:cNvSpPr/>
          <p:nvPr/>
        </p:nvSpPr>
        <p:spPr>
          <a:xfrm>
            <a:off x="2907791" y="4431791"/>
            <a:ext cx="707390" cy="416559"/>
          </a:xfrm>
          <a:custGeom>
            <a:avLst/>
            <a:gdLst/>
            <a:ahLst/>
            <a:cxnLst/>
            <a:rect l="l" t="t" r="r" b="b"/>
            <a:pathLst>
              <a:path w="707389" h="416560">
                <a:moveTo>
                  <a:pt x="0" y="208025"/>
                </a:moveTo>
                <a:lnTo>
                  <a:pt x="10273" y="158021"/>
                </a:lnTo>
                <a:lnTo>
                  <a:pt x="39455" y="112407"/>
                </a:lnTo>
                <a:lnTo>
                  <a:pt x="68204" y="85150"/>
                </a:lnTo>
                <a:lnTo>
                  <a:pt x="103540" y="60913"/>
                </a:lnTo>
                <a:lnTo>
                  <a:pt x="144735" y="40125"/>
                </a:lnTo>
                <a:lnTo>
                  <a:pt x="191063" y="23211"/>
                </a:lnTo>
                <a:lnTo>
                  <a:pt x="241795" y="10601"/>
                </a:lnTo>
                <a:lnTo>
                  <a:pt x="296206" y="2721"/>
                </a:lnTo>
                <a:lnTo>
                  <a:pt x="353567" y="0"/>
                </a:lnTo>
                <a:lnTo>
                  <a:pt x="382572" y="689"/>
                </a:lnTo>
                <a:lnTo>
                  <a:pt x="438549" y="6043"/>
                </a:lnTo>
                <a:lnTo>
                  <a:pt x="491211" y="16341"/>
                </a:lnTo>
                <a:lnTo>
                  <a:pt x="539832" y="31157"/>
                </a:lnTo>
                <a:lnTo>
                  <a:pt x="583684" y="50061"/>
                </a:lnTo>
                <a:lnTo>
                  <a:pt x="622041" y="72628"/>
                </a:lnTo>
                <a:lnTo>
                  <a:pt x="654174" y="98428"/>
                </a:lnTo>
                <a:lnTo>
                  <a:pt x="679357" y="127035"/>
                </a:lnTo>
                <a:lnTo>
                  <a:pt x="702509" y="174273"/>
                </a:lnTo>
                <a:lnTo>
                  <a:pt x="707135" y="208025"/>
                </a:lnTo>
                <a:lnTo>
                  <a:pt x="705964" y="225092"/>
                </a:lnTo>
                <a:lnTo>
                  <a:pt x="689115" y="273794"/>
                </a:lnTo>
                <a:lnTo>
                  <a:pt x="654174" y="317623"/>
                </a:lnTo>
                <a:lnTo>
                  <a:pt x="622041" y="343423"/>
                </a:lnTo>
                <a:lnTo>
                  <a:pt x="583684" y="365990"/>
                </a:lnTo>
                <a:lnTo>
                  <a:pt x="539832" y="384894"/>
                </a:lnTo>
                <a:lnTo>
                  <a:pt x="491211" y="399710"/>
                </a:lnTo>
                <a:lnTo>
                  <a:pt x="438549" y="410008"/>
                </a:lnTo>
                <a:lnTo>
                  <a:pt x="382572" y="415362"/>
                </a:lnTo>
                <a:lnTo>
                  <a:pt x="353567" y="416051"/>
                </a:lnTo>
                <a:lnTo>
                  <a:pt x="324563" y="415362"/>
                </a:lnTo>
                <a:lnTo>
                  <a:pt x="268586" y="410008"/>
                </a:lnTo>
                <a:lnTo>
                  <a:pt x="215924" y="399710"/>
                </a:lnTo>
                <a:lnTo>
                  <a:pt x="167303" y="384894"/>
                </a:lnTo>
                <a:lnTo>
                  <a:pt x="123451" y="365990"/>
                </a:lnTo>
                <a:lnTo>
                  <a:pt x="85094" y="343423"/>
                </a:lnTo>
                <a:lnTo>
                  <a:pt x="52961" y="317623"/>
                </a:lnTo>
                <a:lnTo>
                  <a:pt x="27778" y="289016"/>
                </a:lnTo>
                <a:lnTo>
                  <a:pt x="4626" y="241778"/>
                </a:lnTo>
                <a:lnTo>
                  <a:pt x="0" y="208025"/>
                </a:lnTo>
                <a:close/>
              </a:path>
            </a:pathLst>
          </a:custGeom>
          <a:ln w="9143">
            <a:solidFill>
              <a:srgbClr val="000000"/>
            </a:solidFill>
            <a:prstDash val="lgDash"/>
          </a:ln>
        </p:spPr>
        <p:txBody>
          <a:bodyPr wrap="square" lIns="0" tIns="0" rIns="0" bIns="0" rtlCol="0"/>
          <a:lstStyle/>
          <a:p>
            <a:endParaRPr/>
          </a:p>
        </p:txBody>
      </p:sp>
      <p:sp>
        <p:nvSpPr>
          <p:cNvPr id="24" name="object 24"/>
          <p:cNvSpPr/>
          <p:nvPr/>
        </p:nvSpPr>
        <p:spPr>
          <a:xfrm>
            <a:off x="1991867" y="3692652"/>
            <a:ext cx="10795" cy="832485"/>
          </a:xfrm>
          <a:custGeom>
            <a:avLst/>
            <a:gdLst/>
            <a:ahLst/>
            <a:cxnLst/>
            <a:rect l="l" t="t" r="r" b="b"/>
            <a:pathLst>
              <a:path w="10794" h="832485">
                <a:moveTo>
                  <a:pt x="0" y="0"/>
                </a:moveTo>
                <a:lnTo>
                  <a:pt x="10667" y="832103"/>
                </a:lnTo>
              </a:path>
            </a:pathLst>
          </a:custGeom>
          <a:ln w="9143">
            <a:solidFill>
              <a:srgbClr val="000000"/>
            </a:solidFill>
            <a:prstDash val="lgDash"/>
          </a:ln>
        </p:spPr>
        <p:txBody>
          <a:bodyPr wrap="square" lIns="0" tIns="0" rIns="0" bIns="0" rtlCol="0"/>
          <a:lstStyle/>
          <a:p>
            <a:endParaRPr/>
          </a:p>
        </p:txBody>
      </p:sp>
      <p:sp>
        <p:nvSpPr>
          <p:cNvPr id="25" name="object 25"/>
          <p:cNvSpPr/>
          <p:nvPr/>
        </p:nvSpPr>
        <p:spPr>
          <a:xfrm>
            <a:off x="2699003" y="3649979"/>
            <a:ext cx="9525" cy="832485"/>
          </a:xfrm>
          <a:custGeom>
            <a:avLst/>
            <a:gdLst/>
            <a:ahLst/>
            <a:cxnLst/>
            <a:rect l="l" t="t" r="r" b="b"/>
            <a:pathLst>
              <a:path w="9525" h="832485">
                <a:moveTo>
                  <a:pt x="0" y="0"/>
                </a:moveTo>
                <a:lnTo>
                  <a:pt x="9143" y="832103"/>
                </a:lnTo>
              </a:path>
            </a:pathLst>
          </a:custGeom>
          <a:ln w="9143">
            <a:solidFill>
              <a:srgbClr val="000000"/>
            </a:solidFill>
            <a:prstDash val="lgDash"/>
          </a:ln>
        </p:spPr>
        <p:txBody>
          <a:bodyPr wrap="square" lIns="0" tIns="0" rIns="0" bIns="0" rtlCol="0"/>
          <a:lstStyle/>
          <a:p>
            <a:endParaRPr/>
          </a:p>
        </p:txBody>
      </p:sp>
      <p:sp>
        <p:nvSpPr>
          <p:cNvPr id="26" name="object 26"/>
          <p:cNvSpPr/>
          <p:nvPr/>
        </p:nvSpPr>
        <p:spPr>
          <a:xfrm>
            <a:off x="3622547" y="4168140"/>
            <a:ext cx="10795" cy="510540"/>
          </a:xfrm>
          <a:custGeom>
            <a:avLst/>
            <a:gdLst/>
            <a:ahLst/>
            <a:cxnLst/>
            <a:rect l="l" t="t" r="r" b="b"/>
            <a:pathLst>
              <a:path w="10795" h="510539">
                <a:moveTo>
                  <a:pt x="10667" y="0"/>
                </a:moveTo>
                <a:lnTo>
                  <a:pt x="0" y="510539"/>
                </a:lnTo>
              </a:path>
            </a:pathLst>
          </a:custGeom>
          <a:ln w="9143">
            <a:solidFill>
              <a:srgbClr val="000000"/>
            </a:solidFill>
            <a:prstDash val="lgDash"/>
          </a:ln>
        </p:spPr>
        <p:txBody>
          <a:bodyPr wrap="square" lIns="0" tIns="0" rIns="0" bIns="0" rtlCol="0"/>
          <a:lstStyle/>
          <a:p>
            <a:endParaRPr/>
          </a:p>
        </p:txBody>
      </p:sp>
      <p:sp>
        <p:nvSpPr>
          <p:cNvPr id="27" name="object 27"/>
          <p:cNvSpPr/>
          <p:nvPr/>
        </p:nvSpPr>
        <p:spPr>
          <a:xfrm>
            <a:off x="2916935" y="4219955"/>
            <a:ext cx="10795" cy="509270"/>
          </a:xfrm>
          <a:custGeom>
            <a:avLst/>
            <a:gdLst/>
            <a:ahLst/>
            <a:cxnLst/>
            <a:rect l="l" t="t" r="r" b="b"/>
            <a:pathLst>
              <a:path w="10794" h="509270">
                <a:moveTo>
                  <a:pt x="10667" y="0"/>
                </a:moveTo>
                <a:lnTo>
                  <a:pt x="0" y="509015"/>
                </a:lnTo>
              </a:path>
            </a:pathLst>
          </a:custGeom>
          <a:ln w="9143">
            <a:solidFill>
              <a:srgbClr val="000000"/>
            </a:solidFill>
            <a:prstDash val="lgDash"/>
          </a:ln>
        </p:spPr>
        <p:txBody>
          <a:bodyPr wrap="square" lIns="0" tIns="0" rIns="0" bIns="0" rtlCol="0"/>
          <a:lstStyle/>
          <a:p>
            <a:endParaRPr/>
          </a:p>
        </p:txBody>
      </p:sp>
      <p:sp>
        <p:nvSpPr>
          <p:cNvPr id="28" name="object 28"/>
          <p:cNvSpPr/>
          <p:nvPr/>
        </p:nvSpPr>
        <p:spPr>
          <a:xfrm>
            <a:off x="4308347" y="3681984"/>
            <a:ext cx="643255" cy="664845"/>
          </a:xfrm>
          <a:custGeom>
            <a:avLst/>
            <a:gdLst/>
            <a:ahLst/>
            <a:cxnLst/>
            <a:rect l="l" t="t" r="r" b="b"/>
            <a:pathLst>
              <a:path w="643254" h="664845">
                <a:moveTo>
                  <a:pt x="482345" y="0"/>
                </a:moveTo>
                <a:lnTo>
                  <a:pt x="482345" y="166115"/>
                </a:lnTo>
                <a:lnTo>
                  <a:pt x="0" y="166115"/>
                </a:lnTo>
                <a:lnTo>
                  <a:pt x="0" y="498347"/>
                </a:lnTo>
                <a:lnTo>
                  <a:pt x="482345" y="498347"/>
                </a:lnTo>
                <a:lnTo>
                  <a:pt x="482345" y="664463"/>
                </a:lnTo>
                <a:lnTo>
                  <a:pt x="643127" y="332231"/>
                </a:lnTo>
                <a:lnTo>
                  <a:pt x="482345" y="0"/>
                </a:lnTo>
                <a:close/>
              </a:path>
            </a:pathLst>
          </a:custGeom>
          <a:solidFill>
            <a:srgbClr val="FF65CC"/>
          </a:solidFill>
        </p:spPr>
        <p:txBody>
          <a:bodyPr wrap="square" lIns="0" tIns="0" rIns="0" bIns="0" rtlCol="0"/>
          <a:lstStyle/>
          <a:p>
            <a:endParaRPr/>
          </a:p>
        </p:txBody>
      </p:sp>
      <p:sp>
        <p:nvSpPr>
          <p:cNvPr id="29" name="object 29"/>
          <p:cNvSpPr/>
          <p:nvPr/>
        </p:nvSpPr>
        <p:spPr>
          <a:xfrm>
            <a:off x="4308347" y="3681984"/>
            <a:ext cx="643255" cy="664845"/>
          </a:xfrm>
          <a:custGeom>
            <a:avLst/>
            <a:gdLst/>
            <a:ahLst/>
            <a:cxnLst/>
            <a:rect l="l" t="t" r="r" b="b"/>
            <a:pathLst>
              <a:path w="643254" h="664845">
                <a:moveTo>
                  <a:pt x="0" y="166115"/>
                </a:moveTo>
                <a:lnTo>
                  <a:pt x="482345" y="166115"/>
                </a:lnTo>
                <a:lnTo>
                  <a:pt x="482345" y="0"/>
                </a:lnTo>
                <a:lnTo>
                  <a:pt x="643127" y="332231"/>
                </a:lnTo>
                <a:lnTo>
                  <a:pt x="482345" y="664463"/>
                </a:lnTo>
                <a:lnTo>
                  <a:pt x="482345" y="498347"/>
                </a:lnTo>
                <a:lnTo>
                  <a:pt x="0" y="498347"/>
                </a:lnTo>
                <a:lnTo>
                  <a:pt x="0" y="166115"/>
                </a:lnTo>
                <a:close/>
              </a:path>
            </a:pathLst>
          </a:custGeom>
          <a:ln w="9143">
            <a:solidFill>
              <a:srgbClr val="FF65CC"/>
            </a:solidFill>
          </a:ln>
        </p:spPr>
        <p:txBody>
          <a:bodyPr wrap="square" lIns="0" tIns="0" rIns="0" bIns="0" rtlCol="0"/>
          <a:lstStyle/>
          <a:p>
            <a:endParaRPr/>
          </a:p>
        </p:txBody>
      </p:sp>
      <p:sp>
        <p:nvSpPr>
          <p:cNvPr id="30" name="object 30"/>
          <p:cNvSpPr/>
          <p:nvPr/>
        </p:nvSpPr>
        <p:spPr>
          <a:xfrm>
            <a:off x="5600700" y="4134611"/>
            <a:ext cx="76200" cy="2109470"/>
          </a:xfrm>
          <a:custGeom>
            <a:avLst/>
            <a:gdLst/>
            <a:ahLst/>
            <a:cxnLst/>
            <a:rect l="l" t="t" r="r" b="b"/>
            <a:pathLst>
              <a:path w="76200" h="2109470">
                <a:moveTo>
                  <a:pt x="44439" y="63495"/>
                </a:moveTo>
                <a:lnTo>
                  <a:pt x="31747" y="63495"/>
                </a:lnTo>
                <a:lnTo>
                  <a:pt x="31747" y="2109215"/>
                </a:lnTo>
                <a:lnTo>
                  <a:pt x="44439" y="2109215"/>
                </a:lnTo>
                <a:lnTo>
                  <a:pt x="44439" y="63495"/>
                </a:lnTo>
                <a:close/>
              </a:path>
              <a:path w="76200" h="2109470">
                <a:moveTo>
                  <a:pt x="38099" y="0"/>
                </a:moveTo>
                <a:lnTo>
                  <a:pt x="0" y="76199"/>
                </a:lnTo>
                <a:lnTo>
                  <a:pt x="31747" y="76199"/>
                </a:lnTo>
                <a:lnTo>
                  <a:pt x="31747" y="63495"/>
                </a:lnTo>
                <a:lnTo>
                  <a:pt x="69847" y="63495"/>
                </a:lnTo>
                <a:lnTo>
                  <a:pt x="38099" y="0"/>
                </a:lnTo>
                <a:close/>
              </a:path>
              <a:path w="76200" h="2109470">
                <a:moveTo>
                  <a:pt x="69847" y="63495"/>
                </a:moveTo>
                <a:lnTo>
                  <a:pt x="44439" y="63495"/>
                </a:lnTo>
                <a:lnTo>
                  <a:pt x="44439" y="76199"/>
                </a:lnTo>
                <a:lnTo>
                  <a:pt x="76199" y="76199"/>
                </a:lnTo>
                <a:lnTo>
                  <a:pt x="69847" y="63495"/>
                </a:lnTo>
                <a:close/>
              </a:path>
            </a:pathLst>
          </a:custGeom>
          <a:solidFill>
            <a:srgbClr val="000000"/>
          </a:solidFill>
        </p:spPr>
        <p:txBody>
          <a:bodyPr wrap="square" lIns="0" tIns="0" rIns="0" bIns="0" rtlCol="0"/>
          <a:lstStyle/>
          <a:p>
            <a:endParaRPr/>
          </a:p>
        </p:txBody>
      </p:sp>
      <p:sp>
        <p:nvSpPr>
          <p:cNvPr id="31" name="object 31"/>
          <p:cNvSpPr/>
          <p:nvPr/>
        </p:nvSpPr>
        <p:spPr>
          <a:xfrm>
            <a:off x="5650991" y="6208776"/>
            <a:ext cx="2120265" cy="76200"/>
          </a:xfrm>
          <a:custGeom>
            <a:avLst/>
            <a:gdLst/>
            <a:ahLst/>
            <a:cxnLst/>
            <a:rect l="l" t="t" r="r" b="b"/>
            <a:pathLst>
              <a:path w="2120265" h="76200">
                <a:moveTo>
                  <a:pt x="2043683" y="0"/>
                </a:moveTo>
                <a:lnTo>
                  <a:pt x="2043683" y="76199"/>
                </a:lnTo>
                <a:lnTo>
                  <a:pt x="2107191" y="44446"/>
                </a:lnTo>
                <a:lnTo>
                  <a:pt x="2056388" y="44446"/>
                </a:lnTo>
                <a:lnTo>
                  <a:pt x="2056388" y="31754"/>
                </a:lnTo>
                <a:lnTo>
                  <a:pt x="2107192" y="31754"/>
                </a:lnTo>
                <a:lnTo>
                  <a:pt x="2043683" y="0"/>
                </a:lnTo>
                <a:close/>
              </a:path>
              <a:path w="2120265" h="76200">
                <a:moveTo>
                  <a:pt x="2043683" y="31754"/>
                </a:moveTo>
                <a:lnTo>
                  <a:pt x="0" y="31754"/>
                </a:lnTo>
                <a:lnTo>
                  <a:pt x="0" y="44446"/>
                </a:lnTo>
                <a:lnTo>
                  <a:pt x="2043683" y="44446"/>
                </a:lnTo>
                <a:lnTo>
                  <a:pt x="2043683" y="31754"/>
                </a:lnTo>
                <a:close/>
              </a:path>
              <a:path w="2120265" h="76200">
                <a:moveTo>
                  <a:pt x="2107192" y="31754"/>
                </a:moveTo>
                <a:lnTo>
                  <a:pt x="2056388" y="31754"/>
                </a:lnTo>
                <a:lnTo>
                  <a:pt x="2056388" y="44446"/>
                </a:lnTo>
                <a:lnTo>
                  <a:pt x="2107191" y="44446"/>
                </a:lnTo>
                <a:lnTo>
                  <a:pt x="2119883" y="38099"/>
                </a:lnTo>
                <a:lnTo>
                  <a:pt x="2107192" y="31754"/>
                </a:lnTo>
                <a:close/>
              </a:path>
            </a:pathLst>
          </a:custGeom>
          <a:solidFill>
            <a:srgbClr val="000000"/>
          </a:solidFill>
        </p:spPr>
        <p:txBody>
          <a:bodyPr wrap="square" lIns="0" tIns="0" rIns="0" bIns="0" rtlCol="0"/>
          <a:lstStyle/>
          <a:p>
            <a:endParaRPr/>
          </a:p>
        </p:txBody>
      </p:sp>
      <p:sp>
        <p:nvSpPr>
          <p:cNvPr id="32" name="object 32"/>
          <p:cNvSpPr txBox="1"/>
          <p:nvPr/>
        </p:nvSpPr>
        <p:spPr>
          <a:xfrm>
            <a:off x="7709160" y="6372422"/>
            <a:ext cx="177800" cy="299085"/>
          </a:xfrm>
          <a:prstGeom prst="rect">
            <a:avLst/>
          </a:prstGeom>
        </p:spPr>
        <p:txBody>
          <a:bodyPr vert="horz" wrap="square" lIns="0" tIns="0" rIns="0" bIns="0" rtlCol="0">
            <a:spAutoFit/>
          </a:bodyPr>
          <a:lstStyle/>
          <a:p>
            <a:pPr marL="12700">
              <a:lnSpc>
                <a:spcPct val="100000"/>
              </a:lnSpc>
            </a:pPr>
            <a:r>
              <a:rPr sz="2150" i="1" dirty="0">
                <a:latin typeface="Times New Roman"/>
                <a:cs typeface="Times New Roman"/>
              </a:rPr>
              <a:t>Z</a:t>
            </a:r>
            <a:endParaRPr sz="2150">
              <a:latin typeface="Times New Roman"/>
              <a:cs typeface="Times New Roman"/>
            </a:endParaRPr>
          </a:p>
        </p:txBody>
      </p:sp>
      <p:sp>
        <p:nvSpPr>
          <p:cNvPr id="33" name="object 33"/>
          <p:cNvSpPr txBox="1"/>
          <p:nvPr/>
        </p:nvSpPr>
        <p:spPr>
          <a:xfrm>
            <a:off x="5258616" y="4032051"/>
            <a:ext cx="179705" cy="299085"/>
          </a:xfrm>
          <a:prstGeom prst="rect">
            <a:avLst/>
          </a:prstGeom>
        </p:spPr>
        <p:txBody>
          <a:bodyPr vert="horz" wrap="square" lIns="0" tIns="0" rIns="0" bIns="0" rtlCol="0">
            <a:spAutoFit/>
          </a:bodyPr>
          <a:lstStyle/>
          <a:p>
            <a:pPr marL="12700">
              <a:lnSpc>
                <a:spcPct val="100000"/>
              </a:lnSpc>
            </a:pPr>
            <a:r>
              <a:rPr sz="2150" i="1" spc="10" dirty="0">
                <a:latin typeface="Times New Roman"/>
                <a:cs typeface="Times New Roman"/>
              </a:rPr>
              <a:t>Y</a:t>
            </a:r>
            <a:endParaRPr sz="2150">
              <a:latin typeface="Times New Roman"/>
              <a:cs typeface="Times New Roman"/>
            </a:endParaRPr>
          </a:p>
        </p:txBody>
      </p:sp>
      <p:sp>
        <p:nvSpPr>
          <p:cNvPr id="34" name="object 34"/>
          <p:cNvSpPr/>
          <p:nvPr/>
        </p:nvSpPr>
        <p:spPr>
          <a:xfrm>
            <a:off x="6310121" y="5141214"/>
            <a:ext cx="0" cy="620395"/>
          </a:xfrm>
          <a:custGeom>
            <a:avLst/>
            <a:gdLst/>
            <a:ahLst/>
            <a:cxnLst/>
            <a:rect l="l" t="t" r="r" b="b"/>
            <a:pathLst>
              <a:path h="620395">
                <a:moveTo>
                  <a:pt x="0" y="0"/>
                </a:moveTo>
                <a:lnTo>
                  <a:pt x="0" y="620399"/>
                </a:lnTo>
              </a:path>
            </a:pathLst>
          </a:custGeom>
          <a:ln w="38099">
            <a:solidFill>
              <a:srgbClr val="000000"/>
            </a:solidFill>
          </a:ln>
        </p:spPr>
        <p:txBody>
          <a:bodyPr wrap="square" lIns="0" tIns="0" rIns="0" bIns="0" rtlCol="0"/>
          <a:lstStyle/>
          <a:p>
            <a:endParaRPr/>
          </a:p>
        </p:txBody>
      </p:sp>
      <p:sp>
        <p:nvSpPr>
          <p:cNvPr id="35" name="object 35"/>
          <p:cNvSpPr/>
          <p:nvPr/>
        </p:nvSpPr>
        <p:spPr>
          <a:xfrm>
            <a:off x="7113269" y="5141214"/>
            <a:ext cx="0" cy="620395"/>
          </a:xfrm>
          <a:custGeom>
            <a:avLst/>
            <a:gdLst/>
            <a:ahLst/>
            <a:cxnLst/>
            <a:rect l="l" t="t" r="r" b="b"/>
            <a:pathLst>
              <a:path h="620395">
                <a:moveTo>
                  <a:pt x="0" y="0"/>
                </a:moveTo>
                <a:lnTo>
                  <a:pt x="0" y="620399"/>
                </a:lnTo>
              </a:path>
            </a:pathLst>
          </a:custGeom>
          <a:ln w="38099">
            <a:solidFill>
              <a:srgbClr val="000000"/>
            </a:solidFill>
          </a:ln>
        </p:spPr>
        <p:txBody>
          <a:bodyPr wrap="square" lIns="0" tIns="0" rIns="0" bIns="0" rtlCol="0"/>
          <a:lstStyle/>
          <a:p>
            <a:endParaRPr/>
          </a:p>
        </p:txBody>
      </p:sp>
      <p:pic>
        <p:nvPicPr>
          <p:cNvPr id="11266" name="Picture 2" descr="ÐÐ°ÑÑÐ¸Ð½ÐºÐ¸ Ð¿Ð¾ Ð·Ð°Ð¿ÑÐ¾ÑÑ Ð¿ÑÐ°Ð²Ð´Ð° Ð¸ Ð¸ÑÑÐ¸Ð½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26821"/>
            <a:ext cx="5753100" cy="575310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ÐÐ¾ÑÐ¾Ð¶ÐµÐµ Ð¸Ð·Ð¾Ð±ÑÐ°Ð¶ÐµÐ½Ð¸Ð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029" y="1397508"/>
            <a:ext cx="5753100"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08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p:txBody>
          <a:bodyPr/>
          <a:lstStyle/>
          <a:p>
            <a:endParaRPr lang="ru-RU" altLang="ru-RU" smtClean="0"/>
          </a:p>
        </p:txBody>
      </p:sp>
      <p:sp>
        <p:nvSpPr>
          <p:cNvPr id="25603" name="Title 2"/>
          <p:cNvSpPr>
            <a:spLocks noGrp="1"/>
          </p:cNvSpPr>
          <p:nvPr>
            <p:ph type="title"/>
          </p:nvPr>
        </p:nvSpPr>
        <p:spPr/>
        <p:txBody>
          <a:bodyPr/>
          <a:lstStyle/>
          <a:p>
            <a:r>
              <a:rPr lang="en-US" altLang="ru-RU" smtClean="0"/>
              <a:t>Face image retrieval</a:t>
            </a: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l="7410" t="21912" r="3175" b="8217"/>
          <a:stretch>
            <a:fillRect/>
          </a:stretch>
        </p:blipFill>
        <p:spPr bwMode="auto">
          <a:xfrm>
            <a:off x="868363" y="1354138"/>
            <a:ext cx="7724775"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7031733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p:txBody>
          <a:bodyPr>
            <a:normAutofit fontScale="92500"/>
          </a:bodyPr>
          <a:lstStyle/>
          <a:p>
            <a:r>
              <a:rPr lang="en-US" altLang="ru-RU" smtClean="0"/>
              <a:t>Helps reduce computational complexity.</a:t>
            </a:r>
          </a:p>
          <a:p>
            <a:r>
              <a:rPr lang="en-US" altLang="ru-RU" smtClean="0"/>
              <a:t>Can help supervised learning.</a:t>
            </a:r>
          </a:p>
          <a:p>
            <a:pPr lvl="1"/>
            <a:r>
              <a:rPr lang="en-US" altLang="ru-RU" smtClean="0"/>
              <a:t>Reduced dimension </a:t>
            </a:r>
            <a:r>
              <a:rPr lang="en-US" altLang="ru-RU" smtClean="0">
                <a:sym typeface="Symbol" pitchFamily="18" charset="2"/>
              </a:rPr>
              <a:t> simpler hypothesis space.</a:t>
            </a:r>
          </a:p>
          <a:p>
            <a:pPr lvl="1"/>
            <a:r>
              <a:rPr lang="en-US" altLang="ru-RU" smtClean="0">
                <a:sym typeface="Symbol" pitchFamily="18" charset="2"/>
              </a:rPr>
              <a:t>Smaller VC dimension  less risk of overfitting.</a:t>
            </a:r>
          </a:p>
          <a:p>
            <a:r>
              <a:rPr lang="en-US" altLang="ru-RU" smtClean="0">
                <a:sym typeface="Symbol" pitchFamily="18" charset="2"/>
              </a:rPr>
              <a:t>PCA can also be seen as noise reduction.</a:t>
            </a:r>
          </a:p>
          <a:p>
            <a:r>
              <a:rPr lang="en-US" altLang="ru-RU" smtClean="0">
                <a:solidFill>
                  <a:srgbClr val="FF0000"/>
                </a:solidFill>
                <a:sym typeface="Symbol" pitchFamily="18" charset="2"/>
              </a:rPr>
              <a:t>Caveats:</a:t>
            </a:r>
          </a:p>
          <a:p>
            <a:pPr lvl="1"/>
            <a:r>
              <a:rPr lang="en-US" altLang="ru-RU" smtClean="0">
                <a:sym typeface="Symbol" pitchFamily="18" charset="2"/>
              </a:rPr>
              <a:t>Fails when data consists of multiple separate clusters.</a:t>
            </a:r>
          </a:p>
          <a:p>
            <a:pPr lvl="1"/>
            <a:r>
              <a:rPr lang="en-US" altLang="ru-RU" smtClean="0">
                <a:sym typeface="Symbol" pitchFamily="18" charset="2"/>
              </a:rPr>
              <a:t>Directions of greatest variance may not be most informative (i.e. greatest classification power).</a:t>
            </a:r>
          </a:p>
          <a:p>
            <a:pPr lvl="1"/>
            <a:endParaRPr lang="en-US" altLang="ru-RU" smtClean="0"/>
          </a:p>
        </p:txBody>
      </p:sp>
      <p:sp>
        <p:nvSpPr>
          <p:cNvPr id="26627" name="Title 2"/>
          <p:cNvSpPr>
            <a:spLocks noGrp="1"/>
          </p:cNvSpPr>
          <p:nvPr>
            <p:ph type="title"/>
          </p:nvPr>
        </p:nvSpPr>
        <p:spPr/>
        <p:txBody>
          <a:bodyPr/>
          <a:lstStyle/>
          <a:p>
            <a:r>
              <a:rPr lang="en-US" altLang="ru-RU" smtClean="0"/>
              <a:t>PCA: a useful preprocessing step</a:t>
            </a:r>
          </a:p>
        </p:txBody>
      </p:sp>
    </p:spTree>
    <p:extLst>
      <p:ext uri="{BB962C8B-B14F-4D97-AF65-F5344CB8AC3E}">
        <p14:creationId xmlns:p14="http://schemas.microsoft.com/office/powerpoint/2010/main" val="1012798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381000" y="1524000"/>
            <a:ext cx="8458200" cy="4114800"/>
          </a:xfrm>
        </p:spPr>
        <p:txBody>
          <a:bodyPr>
            <a:normAutofit fontScale="92500"/>
          </a:bodyPr>
          <a:lstStyle/>
          <a:p>
            <a:r>
              <a:rPr lang="en-US" altLang="ru-RU" smtClean="0"/>
              <a:t>Practical issue: covariance matrix is n x n.</a:t>
            </a:r>
          </a:p>
          <a:p>
            <a:pPr lvl="1"/>
            <a:r>
              <a:rPr lang="en-US" altLang="ru-RU" smtClean="0"/>
              <a:t>E.g. for image data </a:t>
            </a:r>
            <a:r>
              <a:rPr lang="en-US" altLang="ru-RU" b="1" smtClean="0">
                <a:sym typeface="Symbol" pitchFamily="18" charset="2"/>
              </a:rPr>
              <a:t></a:t>
            </a:r>
            <a:r>
              <a:rPr lang="en-US" altLang="ru-RU" smtClean="0">
                <a:sym typeface="Symbol" pitchFamily="18" charset="2"/>
              </a:rPr>
              <a:t> = 32768 x 32768.</a:t>
            </a:r>
          </a:p>
          <a:p>
            <a:pPr lvl="1"/>
            <a:r>
              <a:rPr lang="en-US" altLang="ru-RU" smtClean="0">
                <a:sym typeface="Symbol" pitchFamily="18" charset="2"/>
              </a:rPr>
              <a:t>Finding eigenvectors of such a matrix is slow.</a:t>
            </a:r>
            <a:endParaRPr lang="en-US" altLang="ru-RU" smtClean="0"/>
          </a:p>
          <a:p>
            <a:endParaRPr lang="en-US" altLang="ru-RU" smtClean="0"/>
          </a:p>
          <a:p>
            <a:r>
              <a:rPr lang="en-US" altLang="ru-RU" smtClean="0"/>
              <a:t>Singular value decomposition (SVD) to the rescue!</a:t>
            </a:r>
          </a:p>
          <a:p>
            <a:pPr lvl="1"/>
            <a:r>
              <a:rPr lang="en-US" altLang="ru-RU" smtClean="0"/>
              <a:t>Can be used to compute principal components.</a:t>
            </a:r>
          </a:p>
          <a:p>
            <a:pPr lvl="1"/>
            <a:r>
              <a:rPr lang="en-US" altLang="ru-RU" smtClean="0"/>
              <a:t>Efficient implementations available, e.g. MATLAB svd.</a:t>
            </a:r>
          </a:p>
        </p:txBody>
      </p:sp>
      <p:sp>
        <p:nvSpPr>
          <p:cNvPr id="27651" name="Title 2"/>
          <p:cNvSpPr>
            <a:spLocks noGrp="1"/>
          </p:cNvSpPr>
          <p:nvPr>
            <p:ph type="title"/>
          </p:nvPr>
        </p:nvSpPr>
        <p:spPr/>
        <p:txBody>
          <a:bodyPr/>
          <a:lstStyle/>
          <a:p>
            <a:r>
              <a:rPr lang="en-US" altLang="ru-RU" smtClean="0"/>
              <a:t>Scaling up PCA</a:t>
            </a:r>
          </a:p>
        </p:txBody>
      </p:sp>
    </p:spTree>
    <p:extLst>
      <p:ext uri="{BB962C8B-B14F-4D97-AF65-F5344CB8AC3E}">
        <p14:creationId xmlns:p14="http://schemas.microsoft.com/office/powerpoint/2010/main" val="40313479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411163" y="1116013"/>
            <a:ext cx="8318500" cy="533400"/>
          </a:xfrm>
        </p:spPr>
        <p:txBody>
          <a:bodyPr>
            <a:normAutofit lnSpcReduction="10000"/>
          </a:bodyPr>
          <a:lstStyle/>
          <a:p>
            <a:pPr algn="ctr">
              <a:buFont typeface="Monotype Sorts"/>
              <a:buNone/>
            </a:pPr>
            <a:r>
              <a:rPr lang="en-US" altLang="ru-RU" b="1" smtClean="0"/>
              <a:t>X = U</a:t>
            </a:r>
            <a:r>
              <a:rPr lang="en-US" altLang="ru-RU" b="1" smtClean="0">
                <a:sym typeface="Symbol" pitchFamily="18" charset="2"/>
              </a:rPr>
              <a:t></a:t>
            </a:r>
            <a:r>
              <a:rPr lang="en-US" altLang="ru-RU" b="1" smtClean="0"/>
              <a:t>S</a:t>
            </a:r>
            <a:r>
              <a:rPr lang="en-US" altLang="ru-RU" b="1" smtClean="0">
                <a:sym typeface="Symbol" pitchFamily="18" charset="2"/>
              </a:rPr>
              <a:t></a:t>
            </a:r>
            <a:r>
              <a:rPr lang="en-US" altLang="ru-RU" b="1" smtClean="0"/>
              <a:t>V</a:t>
            </a:r>
            <a:r>
              <a:rPr lang="en-US" altLang="ru-RU" b="1" baseline="30000" smtClean="0"/>
              <a:t>T</a:t>
            </a:r>
          </a:p>
        </p:txBody>
      </p:sp>
      <p:sp>
        <p:nvSpPr>
          <p:cNvPr id="28675" name="Title 2"/>
          <p:cNvSpPr>
            <a:spLocks noGrp="1"/>
          </p:cNvSpPr>
          <p:nvPr>
            <p:ph type="title"/>
          </p:nvPr>
        </p:nvSpPr>
        <p:spPr/>
        <p:txBody>
          <a:bodyPr>
            <a:normAutofit fontScale="90000"/>
          </a:bodyPr>
          <a:lstStyle/>
          <a:p>
            <a:r>
              <a:rPr lang="en-US" altLang="ru-RU" smtClean="0"/>
              <a:t>Singular value decomposition (SVD)</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l="4234" t="21912" r="5292" b="8217"/>
          <a:stretch>
            <a:fillRect/>
          </a:stretch>
        </p:blipFill>
        <p:spPr bwMode="auto">
          <a:xfrm>
            <a:off x="609600" y="1658938"/>
            <a:ext cx="7815263"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7085727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a:xfrm>
            <a:off x="411163" y="1116013"/>
            <a:ext cx="8318500" cy="533400"/>
          </a:xfrm>
        </p:spPr>
        <p:txBody>
          <a:bodyPr>
            <a:normAutofit lnSpcReduction="10000"/>
          </a:bodyPr>
          <a:lstStyle/>
          <a:p>
            <a:pPr algn="ctr">
              <a:buFont typeface="Monotype Sorts"/>
              <a:buNone/>
            </a:pPr>
            <a:r>
              <a:rPr lang="en-US" altLang="ru-RU" b="1" smtClean="0"/>
              <a:t>X = U</a:t>
            </a:r>
            <a:r>
              <a:rPr lang="en-US" altLang="ru-RU" b="1" smtClean="0">
                <a:sym typeface="Symbol" pitchFamily="18" charset="2"/>
              </a:rPr>
              <a:t></a:t>
            </a:r>
            <a:r>
              <a:rPr lang="en-US" altLang="ru-RU" b="1" smtClean="0"/>
              <a:t>S</a:t>
            </a:r>
            <a:r>
              <a:rPr lang="en-US" altLang="ru-RU" b="1" smtClean="0">
                <a:sym typeface="Symbol" pitchFamily="18" charset="2"/>
              </a:rPr>
              <a:t></a:t>
            </a:r>
            <a:r>
              <a:rPr lang="en-US" altLang="ru-RU" b="1" smtClean="0"/>
              <a:t>V</a:t>
            </a:r>
            <a:r>
              <a:rPr lang="en-US" altLang="ru-RU" b="1" baseline="30000" smtClean="0"/>
              <a:t>T</a:t>
            </a:r>
          </a:p>
        </p:txBody>
      </p:sp>
      <p:sp>
        <p:nvSpPr>
          <p:cNvPr id="29699" name="Title 2"/>
          <p:cNvSpPr>
            <a:spLocks noGrp="1"/>
          </p:cNvSpPr>
          <p:nvPr>
            <p:ph type="title"/>
          </p:nvPr>
        </p:nvSpPr>
        <p:spPr/>
        <p:txBody>
          <a:bodyPr>
            <a:normAutofit fontScale="90000"/>
          </a:bodyPr>
          <a:lstStyle/>
          <a:p>
            <a:r>
              <a:rPr lang="en-US" altLang="ru-RU" smtClean="0"/>
              <a:t>Singular value decomposition (SVD)</a:t>
            </a:r>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l="3175" t="23280" r="4234" b="9586"/>
          <a:stretch>
            <a:fillRect/>
          </a:stretch>
        </p:blipFill>
        <p:spPr bwMode="auto">
          <a:xfrm>
            <a:off x="511175" y="1744663"/>
            <a:ext cx="7999413"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058155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762000" y="1143000"/>
            <a:ext cx="7967663" cy="5181600"/>
          </a:xfrm>
        </p:spPr>
        <p:txBody>
          <a:bodyPr/>
          <a:lstStyle/>
          <a:p>
            <a:r>
              <a:rPr lang="en-US" altLang="ru-RU" smtClean="0"/>
              <a:t>Create mean-centered data matrix </a:t>
            </a:r>
            <a:r>
              <a:rPr lang="en-US" altLang="ru-RU" b="1" smtClean="0"/>
              <a:t>X</a:t>
            </a:r>
            <a:r>
              <a:rPr lang="en-US" altLang="ru-RU" smtClean="0"/>
              <a:t>.</a:t>
            </a:r>
            <a:endParaRPr lang="en-US" altLang="ru-RU" b="1" smtClean="0"/>
          </a:p>
          <a:p>
            <a:endParaRPr lang="en-US" altLang="ru-RU" smtClean="0"/>
          </a:p>
          <a:p>
            <a:r>
              <a:rPr lang="en-US" altLang="ru-RU" smtClean="0"/>
              <a:t>Solve SVD: 	</a:t>
            </a:r>
            <a:r>
              <a:rPr lang="en-US" altLang="ru-RU" b="1" smtClean="0"/>
              <a:t>X = U</a:t>
            </a:r>
            <a:r>
              <a:rPr lang="en-US" altLang="ru-RU" b="1" smtClean="0">
                <a:sym typeface="Symbol" pitchFamily="18" charset="2"/>
              </a:rPr>
              <a:t></a:t>
            </a:r>
            <a:r>
              <a:rPr lang="en-US" altLang="ru-RU" b="1" smtClean="0"/>
              <a:t>S</a:t>
            </a:r>
            <a:r>
              <a:rPr lang="en-US" altLang="ru-RU" b="1" smtClean="0">
                <a:sym typeface="Symbol" pitchFamily="18" charset="2"/>
              </a:rPr>
              <a:t></a:t>
            </a:r>
            <a:r>
              <a:rPr lang="en-US" altLang="ru-RU" b="1" smtClean="0"/>
              <a:t>V</a:t>
            </a:r>
            <a:r>
              <a:rPr lang="en-US" altLang="ru-RU" b="1" baseline="30000" smtClean="0"/>
              <a:t>T</a:t>
            </a:r>
            <a:r>
              <a:rPr lang="en-US" altLang="ru-RU" smtClean="0"/>
              <a:t>.</a:t>
            </a:r>
          </a:p>
          <a:p>
            <a:endParaRPr lang="en-US" altLang="ru-RU" smtClean="0"/>
          </a:p>
          <a:p>
            <a:r>
              <a:rPr lang="en-US" altLang="ru-RU" smtClean="0"/>
              <a:t>Columns of </a:t>
            </a:r>
            <a:r>
              <a:rPr lang="en-US" altLang="ru-RU" b="1" smtClean="0"/>
              <a:t>V</a:t>
            </a:r>
            <a:r>
              <a:rPr lang="en-US" altLang="ru-RU" smtClean="0"/>
              <a:t> are the eigenvectors of </a:t>
            </a:r>
            <a:r>
              <a:rPr lang="en-US" altLang="ru-RU" b="1" smtClean="0">
                <a:sym typeface="Symbol" pitchFamily="18" charset="2"/>
              </a:rPr>
              <a:t></a:t>
            </a:r>
            <a:r>
              <a:rPr lang="en-US" altLang="ru-RU" smtClean="0">
                <a:sym typeface="Symbol" pitchFamily="18" charset="2"/>
              </a:rPr>
              <a:t> sorted from largest to smallest eigenvalues.</a:t>
            </a:r>
          </a:p>
          <a:p>
            <a:endParaRPr lang="en-US" altLang="ru-RU" smtClean="0">
              <a:sym typeface="Symbol" pitchFamily="18" charset="2"/>
            </a:endParaRPr>
          </a:p>
          <a:p>
            <a:r>
              <a:rPr lang="en-US" altLang="ru-RU" smtClean="0">
                <a:sym typeface="Symbol" pitchFamily="18" charset="2"/>
              </a:rPr>
              <a:t>Select the first </a:t>
            </a:r>
            <a:r>
              <a:rPr lang="en-US" altLang="ru-RU" i="1" smtClean="0">
                <a:sym typeface="Symbol" pitchFamily="18" charset="2"/>
              </a:rPr>
              <a:t>k</a:t>
            </a:r>
            <a:r>
              <a:rPr lang="en-US" altLang="ru-RU" smtClean="0">
                <a:sym typeface="Symbol" pitchFamily="18" charset="2"/>
              </a:rPr>
              <a:t> columns as our </a:t>
            </a:r>
            <a:r>
              <a:rPr lang="en-US" altLang="ru-RU" i="1" smtClean="0">
                <a:sym typeface="Symbol" pitchFamily="18" charset="2"/>
              </a:rPr>
              <a:t>k</a:t>
            </a:r>
            <a:r>
              <a:rPr lang="en-US" altLang="ru-RU" smtClean="0">
                <a:sym typeface="Symbol" pitchFamily="18" charset="2"/>
              </a:rPr>
              <a:t> principal components.</a:t>
            </a:r>
          </a:p>
          <a:p>
            <a:endParaRPr lang="en-US" altLang="ru-RU" smtClean="0"/>
          </a:p>
        </p:txBody>
      </p:sp>
      <p:sp>
        <p:nvSpPr>
          <p:cNvPr id="30723" name="Title 2"/>
          <p:cNvSpPr>
            <a:spLocks noGrp="1"/>
          </p:cNvSpPr>
          <p:nvPr>
            <p:ph type="title"/>
          </p:nvPr>
        </p:nvSpPr>
        <p:spPr/>
        <p:txBody>
          <a:bodyPr/>
          <a:lstStyle/>
          <a:p>
            <a:r>
              <a:rPr lang="en-US" altLang="ru-RU" smtClean="0"/>
              <a:t>SVD for PCA</a:t>
            </a:r>
          </a:p>
        </p:txBody>
      </p:sp>
    </p:spTree>
    <p:extLst>
      <p:ext uri="{BB962C8B-B14F-4D97-AF65-F5344CB8AC3E}">
        <p14:creationId xmlns:p14="http://schemas.microsoft.com/office/powerpoint/2010/main" val="1664524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7" name="Rectangle 3"/>
          <p:cNvSpPr>
            <a:spLocks noGrp="1" noChangeArrowheads="1"/>
          </p:cNvSpPr>
          <p:nvPr>
            <p:ph type="title"/>
          </p:nvPr>
        </p:nvSpPr>
        <p:spPr/>
        <p:txBody>
          <a:bodyPr/>
          <a:lstStyle/>
          <a:p>
            <a:r>
              <a:rPr lang="en-US" altLang="ru-RU"/>
              <a:t>Singular Value Decomposition</a:t>
            </a:r>
          </a:p>
        </p:txBody>
      </p:sp>
      <p:grpSp>
        <p:nvGrpSpPr>
          <p:cNvPr id="610346" name="Group 42"/>
          <p:cNvGrpSpPr>
            <a:grpSpLocks/>
          </p:cNvGrpSpPr>
          <p:nvPr/>
        </p:nvGrpSpPr>
        <p:grpSpPr bwMode="auto">
          <a:xfrm>
            <a:off x="3452813" y="2590800"/>
            <a:ext cx="3529012" cy="1219200"/>
            <a:chOff x="2175" y="1632"/>
            <a:chExt cx="2223" cy="768"/>
          </a:xfrm>
        </p:grpSpPr>
        <p:graphicFrame>
          <p:nvGraphicFramePr>
            <p:cNvPr id="610326" name="Object 22"/>
            <p:cNvGraphicFramePr>
              <a:graphicFrameLocks noChangeAspect="1"/>
            </p:cNvGraphicFramePr>
            <p:nvPr/>
          </p:nvGraphicFramePr>
          <p:xfrm>
            <a:off x="2352" y="1632"/>
            <a:ext cx="1065" cy="322"/>
          </p:xfrm>
          <a:graphic>
            <a:graphicData uri="http://schemas.openxmlformats.org/presentationml/2006/ole">
              <mc:AlternateContent xmlns:mc="http://schemas.openxmlformats.org/markup-compatibility/2006">
                <mc:Choice xmlns:v="urn:schemas-microsoft-com:vml" Requires="v">
                  <p:oleObj spid="_x0000_s36872" name="Equation" r:id="rId3" imgW="672840" imgH="203040" progId="Equation.3">
                    <p:embed/>
                  </p:oleObj>
                </mc:Choice>
                <mc:Fallback>
                  <p:oleObj name="Equation" r:id="rId3" imgW="67284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1632"/>
                          <a:ext cx="1065"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27" name="Rectangle 23"/>
            <p:cNvSpPr>
              <a:spLocks noChangeArrowheads="1"/>
            </p:cNvSpPr>
            <p:nvPr/>
          </p:nvSpPr>
          <p:spPr bwMode="auto">
            <a:xfrm>
              <a:off x="2175" y="2106"/>
              <a:ext cx="585" cy="29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m</a:t>
              </a:r>
              <a:r>
                <a:rPr lang="en-US" altLang="ru-RU" i="1">
                  <a:sym typeface="Symbol" pitchFamily="18" charset="2"/>
                </a:rPr>
                <a:t>m</a:t>
              </a:r>
              <a:endParaRPr lang="en-US" altLang="ru-RU" i="1"/>
            </a:p>
          </p:txBody>
        </p:sp>
        <p:sp>
          <p:nvSpPr>
            <p:cNvPr id="610328" name="Rectangle 24"/>
            <p:cNvSpPr>
              <a:spLocks noChangeArrowheads="1"/>
            </p:cNvSpPr>
            <p:nvPr/>
          </p:nvSpPr>
          <p:spPr bwMode="auto">
            <a:xfrm>
              <a:off x="2829" y="2106"/>
              <a:ext cx="525" cy="29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m</a:t>
              </a:r>
              <a:r>
                <a:rPr lang="en-US" altLang="ru-RU" i="1">
                  <a:sym typeface="Symbol" pitchFamily="18" charset="2"/>
                </a:rPr>
                <a:t>n</a:t>
              </a:r>
              <a:endParaRPr lang="en-US" altLang="ru-RU" i="1"/>
            </a:p>
          </p:txBody>
        </p:sp>
        <p:sp>
          <p:nvSpPr>
            <p:cNvPr id="610329" name="Rectangle 25"/>
            <p:cNvSpPr>
              <a:spLocks noChangeArrowheads="1"/>
            </p:cNvSpPr>
            <p:nvPr/>
          </p:nvSpPr>
          <p:spPr bwMode="auto">
            <a:xfrm>
              <a:off x="3531" y="2106"/>
              <a:ext cx="867" cy="29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V </a:t>
              </a:r>
              <a:r>
                <a:rPr lang="en-US" altLang="ru-RU"/>
                <a:t>is </a:t>
              </a:r>
              <a:r>
                <a:rPr lang="en-US" altLang="ru-RU" i="1"/>
                <a:t>n</a:t>
              </a:r>
              <a:r>
                <a:rPr lang="en-US" altLang="ru-RU" i="1">
                  <a:sym typeface="Symbol" pitchFamily="18" charset="2"/>
                </a:rPr>
                <a:t>n</a:t>
              </a:r>
              <a:endParaRPr lang="en-US" altLang="ru-RU" i="1"/>
            </a:p>
          </p:txBody>
        </p:sp>
        <p:sp>
          <p:nvSpPr>
            <p:cNvPr id="610330" name="Line 26"/>
            <p:cNvSpPr>
              <a:spLocks noChangeShapeType="1"/>
            </p:cNvSpPr>
            <p:nvPr/>
          </p:nvSpPr>
          <p:spPr bwMode="auto">
            <a:xfrm flipV="1">
              <a:off x="2544" y="1920"/>
              <a:ext cx="24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0332" name="Line 28"/>
            <p:cNvSpPr>
              <a:spLocks noChangeShapeType="1"/>
            </p:cNvSpPr>
            <p:nvPr/>
          </p:nvSpPr>
          <p:spPr bwMode="auto">
            <a:xfrm flipV="1">
              <a:off x="3024" y="1920"/>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0333" name="Line 29"/>
            <p:cNvSpPr>
              <a:spLocks noChangeShapeType="1"/>
            </p:cNvSpPr>
            <p:nvPr/>
          </p:nvSpPr>
          <p:spPr bwMode="auto">
            <a:xfrm flipH="1" flipV="1">
              <a:off x="3216" y="1920"/>
              <a:ext cx="288"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610341" name="Text Box 37"/>
          <p:cNvSpPr txBox="1">
            <a:spLocks noChangeArrowheads="1"/>
          </p:cNvSpPr>
          <p:nvPr/>
        </p:nvSpPr>
        <p:spPr bwMode="auto">
          <a:xfrm>
            <a:off x="212725" y="1717675"/>
            <a:ext cx="8482013" cy="9461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600">
                <a:latin typeface="Arial" pitchFamily="34" charset="0"/>
              </a:rPr>
              <a:t>For an </a:t>
            </a:r>
            <a:r>
              <a:rPr lang="en-US" altLang="ru-RU" sz="2600" i="1">
                <a:latin typeface="Arial" pitchFamily="34" charset="0"/>
              </a:rPr>
              <a:t>m</a:t>
            </a:r>
            <a:r>
              <a:rPr lang="en-US" altLang="ru-RU" sz="2600" i="1">
                <a:latin typeface="Arial" pitchFamily="34" charset="0"/>
                <a:sym typeface="Symbol" pitchFamily="18" charset="2"/>
              </a:rPr>
              <a:t> </a:t>
            </a:r>
            <a:r>
              <a:rPr lang="en-US" altLang="ru-RU" sz="2600" i="1">
                <a:latin typeface="Arial" pitchFamily="34" charset="0"/>
              </a:rPr>
              <a:t>n</a:t>
            </a:r>
            <a:r>
              <a:rPr lang="en-US" altLang="ru-RU" sz="2600">
                <a:latin typeface="Arial" pitchFamily="34" charset="0"/>
              </a:rPr>
              <a:t> matrix </a:t>
            </a:r>
            <a:r>
              <a:rPr lang="en-US" altLang="ru-RU" sz="3000" b="1">
                <a:latin typeface="Times" pitchFamily="18" charset="0"/>
              </a:rPr>
              <a:t>A</a:t>
            </a:r>
            <a:r>
              <a:rPr lang="en-US" altLang="ru-RU" sz="2600" b="1">
                <a:latin typeface="Times" pitchFamily="18" charset="0"/>
              </a:rPr>
              <a:t> </a:t>
            </a:r>
            <a:r>
              <a:rPr lang="en-US" altLang="ru-RU" sz="2600">
                <a:latin typeface="Times" pitchFamily="18" charset="0"/>
              </a:rPr>
              <a:t>of rank </a:t>
            </a:r>
            <a:r>
              <a:rPr lang="en-US" altLang="ru-RU" sz="2600" i="1">
                <a:latin typeface="Times" pitchFamily="18" charset="0"/>
              </a:rPr>
              <a:t>r</a:t>
            </a:r>
            <a:r>
              <a:rPr lang="en-US" altLang="ru-RU" sz="2600">
                <a:latin typeface="Times" pitchFamily="18" charset="0"/>
              </a:rPr>
              <a:t> </a:t>
            </a:r>
            <a:r>
              <a:rPr lang="en-US" altLang="ru-RU" sz="2600">
                <a:latin typeface="Arial" pitchFamily="34" charset="0"/>
              </a:rPr>
              <a:t>there exists a factorization</a:t>
            </a:r>
          </a:p>
          <a:p>
            <a:r>
              <a:rPr lang="en-US" altLang="ru-RU" sz="2600">
                <a:latin typeface="Arial" pitchFamily="34" charset="0"/>
              </a:rPr>
              <a:t>(Singular Value Decomposition = </a:t>
            </a:r>
            <a:r>
              <a:rPr lang="en-US" altLang="ru-RU" sz="2600" b="1">
                <a:solidFill>
                  <a:srgbClr val="FF3300"/>
                </a:solidFill>
                <a:latin typeface="Arial" pitchFamily="34" charset="0"/>
              </a:rPr>
              <a:t>SVD</a:t>
            </a:r>
            <a:r>
              <a:rPr lang="en-US" altLang="ru-RU" sz="2600">
                <a:latin typeface="Arial" pitchFamily="34" charset="0"/>
              </a:rPr>
              <a:t>) as follows:</a:t>
            </a:r>
          </a:p>
        </p:txBody>
      </p:sp>
      <p:sp>
        <p:nvSpPr>
          <p:cNvPr id="610342" name="Text Box 38"/>
          <p:cNvSpPr txBox="1">
            <a:spLocks noChangeArrowheads="1"/>
          </p:cNvSpPr>
          <p:nvPr/>
        </p:nvSpPr>
        <p:spPr bwMode="auto">
          <a:xfrm>
            <a:off x="288925" y="4006850"/>
            <a:ext cx="8128000" cy="4889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A50021"/>
              </a:buClr>
              <a:buSzPct val="60000"/>
              <a:buFont typeface="Wingdings" pitchFamily="2" charset="2"/>
              <a:buNone/>
            </a:pPr>
            <a:r>
              <a:rPr lang="en-US" altLang="ru-RU" sz="2600">
                <a:latin typeface="Arial" pitchFamily="34" charset="0"/>
              </a:rPr>
              <a:t>The columns of </a:t>
            </a:r>
            <a:r>
              <a:rPr lang="en-US" altLang="ru-RU" sz="2600" b="1" i="1">
                <a:latin typeface="Arial" pitchFamily="34" charset="0"/>
              </a:rPr>
              <a:t>U</a:t>
            </a:r>
            <a:r>
              <a:rPr lang="en-US" altLang="ru-RU" sz="2600">
                <a:latin typeface="Arial" pitchFamily="34" charset="0"/>
              </a:rPr>
              <a:t> are orthogonal eigenvectors of </a:t>
            </a:r>
            <a:r>
              <a:rPr lang="en-US" altLang="ru-RU" sz="2600" b="1" i="1">
                <a:latin typeface="Arial" pitchFamily="34" charset="0"/>
              </a:rPr>
              <a:t>AA</a:t>
            </a:r>
            <a:r>
              <a:rPr lang="en-US" altLang="ru-RU" sz="2600" b="1" i="1" baseline="30000">
                <a:latin typeface="Arial" pitchFamily="34" charset="0"/>
              </a:rPr>
              <a:t>T</a:t>
            </a:r>
            <a:r>
              <a:rPr lang="en-US" altLang="ru-RU" sz="2600">
                <a:latin typeface="Arial" pitchFamily="34" charset="0"/>
              </a:rPr>
              <a:t>.</a:t>
            </a:r>
            <a:endParaRPr lang="en-US" altLang="ru-RU"/>
          </a:p>
        </p:txBody>
      </p:sp>
      <p:sp>
        <p:nvSpPr>
          <p:cNvPr id="610343" name="Text Box 39"/>
          <p:cNvSpPr txBox="1">
            <a:spLocks noChangeArrowheads="1"/>
          </p:cNvSpPr>
          <p:nvPr/>
        </p:nvSpPr>
        <p:spPr bwMode="auto">
          <a:xfrm>
            <a:off x="271463" y="4572000"/>
            <a:ext cx="8110537" cy="4889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A50021"/>
              </a:buClr>
              <a:buSzPct val="60000"/>
              <a:buFont typeface="Wingdings" pitchFamily="2" charset="2"/>
              <a:buNone/>
            </a:pPr>
            <a:r>
              <a:rPr lang="en-US" altLang="ru-RU" sz="2600">
                <a:latin typeface="Arial" pitchFamily="34" charset="0"/>
              </a:rPr>
              <a:t>The columns of </a:t>
            </a:r>
            <a:r>
              <a:rPr lang="en-US" altLang="ru-RU" sz="2600" b="1" i="1">
                <a:latin typeface="Arial" pitchFamily="34" charset="0"/>
              </a:rPr>
              <a:t>V</a:t>
            </a:r>
            <a:r>
              <a:rPr lang="en-US" altLang="ru-RU" sz="2600">
                <a:latin typeface="Arial" pitchFamily="34" charset="0"/>
              </a:rPr>
              <a:t> are orthogonal eigenvectors of </a:t>
            </a:r>
            <a:r>
              <a:rPr lang="en-US" altLang="ru-RU" sz="2600" b="1" i="1">
                <a:latin typeface="Arial" pitchFamily="34" charset="0"/>
              </a:rPr>
              <a:t>A</a:t>
            </a:r>
            <a:r>
              <a:rPr lang="en-US" altLang="ru-RU" sz="2600" b="1" i="1" baseline="30000">
                <a:latin typeface="Arial" pitchFamily="34" charset="0"/>
              </a:rPr>
              <a:t>T</a:t>
            </a:r>
            <a:r>
              <a:rPr lang="en-US" altLang="ru-RU" sz="2600" b="1" i="1">
                <a:latin typeface="Arial" pitchFamily="34" charset="0"/>
              </a:rPr>
              <a:t>A</a:t>
            </a:r>
            <a:r>
              <a:rPr lang="en-US" altLang="ru-RU" sz="2600">
                <a:latin typeface="Arial" pitchFamily="34" charset="0"/>
              </a:rPr>
              <a:t>.</a:t>
            </a:r>
            <a:endParaRPr lang="en-US" altLang="ru-RU"/>
          </a:p>
        </p:txBody>
      </p:sp>
      <p:grpSp>
        <p:nvGrpSpPr>
          <p:cNvPr id="610347" name="Group 43"/>
          <p:cNvGrpSpPr>
            <a:grpSpLocks/>
          </p:cNvGrpSpPr>
          <p:nvPr/>
        </p:nvGrpSpPr>
        <p:grpSpPr bwMode="auto">
          <a:xfrm>
            <a:off x="304800" y="5105400"/>
            <a:ext cx="8636000" cy="1609725"/>
            <a:chOff x="192" y="3216"/>
            <a:chExt cx="5440" cy="1014"/>
          </a:xfrm>
        </p:grpSpPr>
        <p:graphicFrame>
          <p:nvGraphicFramePr>
            <p:cNvPr id="610335" name="Object 31"/>
            <p:cNvGraphicFramePr>
              <a:graphicFrameLocks noChangeAspect="1"/>
            </p:cNvGraphicFramePr>
            <p:nvPr/>
          </p:nvGraphicFramePr>
          <p:xfrm>
            <a:off x="2143" y="3552"/>
            <a:ext cx="737" cy="336"/>
          </p:xfrm>
          <a:graphic>
            <a:graphicData uri="http://schemas.openxmlformats.org/presentationml/2006/ole">
              <mc:AlternateContent xmlns:mc="http://schemas.openxmlformats.org/markup-compatibility/2006">
                <mc:Choice xmlns:v="urn:schemas-microsoft-com:vml" Requires="v">
                  <p:oleObj spid="_x0000_s36873" name="Equation" r:id="rId5" imgW="583920" imgH="266400" progId="Equation.3">
                    <p:embed/>
                  </p:oleObj>
                </mc:Choice>
                <mc:Fallback>
                  <p:oleObj name="Equation" r:id="rId5" imgW="58392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 y="3552"/>
                          <a:ext cx="7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0336" name="Object 32"/>
            <p:cNvGraphicFramePr>
              <a:graphicFrameLocks noChangeAspect="1"/>
            </p:cNvGraphicFramePr>
            <p:nvPr/>
          </p:nvGraphicFramePr>
          <p:xfrm>
            <a:off x="1584" y="3888"/>
            <a:ext cx="1710" cy="342"/>
          </p:xfrm>
          <a:graphic>
            <a:graphicData uri="http://schemas.openxmlformats.org/presentationml/2006/ole">
              <mc:AlternateContent xmlns:mc="http://schemas.openxmlformats.org/markup-compatibility/2006">
                <mc:Choice xmlns:v="urn:schemas-microsoft-com:vml" Requires="v">
                  <p:oleObj spid="_x0000_s36874" name="Equation" r:id="rId7" imgW="1079280" imgH="215640" progId="Equation.3">
                    <p:embed/>
                  </p:oleObj>
                </mc:Choice>
                <mc:Fallback>
                  <p:oleObj name="Equation" r:id="rId7" imgW="10792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3888"/>
                          <a:ext cx="1710"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37" name="AutoShape 33"/>
            <p:cNvSpPr>
              <a:spLocks noChangeArrowheads="1"/>
            </p:cNvSpPr>
            <p:nvPr/>
          </p:nvSpPr>
          <p:spPr bwMode="auto">
            <a:xfrm>
              <a:off x="3312" y="3888"/>
              <a:ext cx="2320" cy="294"/>
            </a:xfrm>
            <a:prstGeom prst="leftArrowCallout">
              <a:avLst>
                <a:gd name="adj1" fmla="val 25000"/>
                <a:gd name="adj2" fmla="val 25000"/>
                <a:gd name="adj3" fmla="val 131519"/>
                <a:gd name="adj4" fmla="val 66667"/>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Singular values</a:t>
              </a:r>
              <a:r>
                <a:rPr lang="en-US" altLang="ru-RU"/>
                <a:t>.</a:t>
              </a:r>
            </a:p>
          </p:txBody>
        </p:sp>
        <p:sp>
          <p:nvSpPr>
            <p:cNvPr id="610344" name="Text Box 40"/>
            <p:cNvSpPr txBox="1">
              <a:spLocks noChangeArrowheads="1"/>
            </p:cNvSpPr>
            <p:nvPr/>
          </p:nvSpPr>
          <p:spPr bwMode="auto">
            <a:xfrm>
              <a:off x="192" y="3216"/>
              <a:ext cx="5223" cy="308"/>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600">
                  <a:latin typeface="Arial" pitchFamily="34" charset="0"/>
                </a:rPr>
                <a:t>Eigenvalues </a:t>
              </a:r>
              <a:r>
                <a:rPr lang="en-US" altLang="ru-RU" sz="2600">
                  <a:latin typeface="Arial" pitchFamily="34" charset="0"/>
                  <a:sym typeface="Symbol" pitchFamily="18" charset="2"/>
                </a:rPr>
                <a:t></a:t>
              </a:r>
              <a:r>
                <a:rPr lang="en-US" altLang="ru-RU" sz="2600" baseline="-25000">
                  <a:latin typeface="Arial" pitchFamily="34" charset="0"/>
                  <a:sym typeface="Symbol" pitchFamily="18" charset="2"/>
                </a:rPr>
                <a:t>1 </a:t>
              </a:r>
              <a:r>
                <a:rPr lang="en-US" altLang="ru-RU" sz="2600">
                  <a:latin typeface="Arial" pitchFamily="34" charset="0"/>
                  <a:sym typeface="Symbol" pitchFamily="18" charset="2"/>
                </a:rPr>
                <a:t>… </a:t>
              </a:r>
              <a:r>
                <a:rPr lang="en-US" altLang="ru-RU" sz="2600" baseline="-25000">
                  <a:latin typeface="Arial" pitchFamily="34" charset="0"/>
                  <a:sym typeface="Symbol" pitchFamily="18" charset="2"/>
                </a:rPr>
                <a:t>r</a:t>
              </a:r>
              <a:r>
                <a:rPr lang="en-US" altLang="ru-RU" sz="2600">
                  <a:latin typeface="Arial" pitchFamily="34" charset="0"/>
                </a:rPr>
                <a:t> of </a:t>
              </a:r>
              <a:r>
                <a:rPr lang="en-US" altLang="ru-RU" sz="2600" b="1" i="1">
                  <a:latin typeface="Arial" pitchFamily="34" charset="0"/>
                </a:rPr>
                <a:t>AA</a:t>
              </a:r>
              <a:r>
                <a:rPr lang="en-US" altLang="ru-RU" sz="2600" b="1" i="1" baseline="30000">
                  <a:latin typeface="Arial" pitchFamily="34" charset="0"/>
                </a:rPr>
                <a:t>T </a:t>
              </a:r>
              <a:r>
                <a:rPr lang="en-US" altLang="ru-RU" sz="2600">
                  <a:latin typeface="Arial" pitchFamily="34" charset="0"/>
                </a:rPr>
                <a:t>are the eigenvalues of </a:t>
              </a:r>
              <a:r>
                <a:rPr lang="en-US" altLang="ru-RU" sz="2600" b="1" i="1">
                  <a:latin typeface="Arial" pitchFamily="34" charset="0"/>
                </a:rPr>
                <a:t>A</a:t>
              </a:r>
              <a:r>
                <a:rPr lang="en-US" altLang="ru-RU" sz="2600" b="1" i="1" baseline="30000">
                  <a:latin typeface="Arial" pitchFamily="34" charset="0"/>
                </a:rPr>
                <a:t>T</a:t>
              </a:r>
              <a:r>
                <a:rPr lang="en-US" altLang="ru-RU" sz="2600" b="1" i="1">
                  <a:latin typeface="Arial" pitchFamily="34" charset="0"/>
                </a:rPr>
                <a:t>A</a:t>
              </a:r>
              <a:r>
                <a:rPr lang="en-US" altLang="ru-RU" sz="2600">
                  <a:latin typeface="Arial" pitchFamily="34" charset="0"/>
                </a:rPr>
                <a:t>.</a:t>
              </a:r>
            </a:p>
          </p:txBody>
        </p:sp>
      </p:grpSp>
    </p:spTree>
    <p:extLst>
      <p:ext uri="{BB962C8B-B14F-4D97-AF65-F5344CB8AC3E}">
        <p14:creationId xmlns:p14="http://schemas.microsoft.com/office/powerpoint/2010/main" val="1609465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0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03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0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42" grpId="0" autoUpdateAnimBg="0"/>
      <p:bldP spid="61034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ru-RU"/>
              <a:t>Singular Value Decomposition</a:t>
            </a:r>
          </a:p>
        </p:txBody>
      </p:sp>
      <p:sp>
        <p:nvSpPr>
          <p:cNvPr id="25603" name="Rectangle 3"/>
          <p:cNvSpPr>
            <a:spLocks noGrp="1" noChangeArrowheads="1"/>
          </p:cNvSpPr>
          <p:nvPr>
            <p:ph type="body" idx="1"/>
          </p:nvPr>
        </p:nvSpPr>
        <p:spPr/>
        <p:txBody>
          <a:bodyPr/>
          <a:lstStyle/>
          <a:p>
            <a:r>
              <a:rPr lang="en-US" altLang="ru-RU"/>
              <a:t>Problem:</a:t>
            </a:r>
          </a:p>
          <a:p>
            <a:pPr lvl="1"/>
            <a:r>
              <a:rPr lang="en-US" altLang="ru-RU"/>
              <a:t>#1: Find concepts in text</a:t>
            </a:r>
          </a:p>
          <a:p>
            <a:pPr lvl="1"/>
            <a:r>
              <a:rPr lang="en-US" altLang="ru-RU"/>
              <a:t>#2: Reduce dimensionality</a:t>
            </a:r>
          </a:p>
          <a:p>
            <a:pPr lvl="1"/>
            <a:endParaRPr lang="en-US" altLang="ru-RU"/>
          </a:p>
        </p:txBody>
      </p:sp>
      <p:pic>
        <p:nvPicPr>
          <p:cNvPr id="25604" name="Picture 4" descr="img7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52800"/>
            <a:ext cx="7386638" cy="2859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549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ru-RU"/>
              <a:t>SVD - Definition</a:t>
            </a:r>
          </a:p>
        </p:txBody>
      </p:sp>
      <p:sp>
        <p:nvSpPr>
          <p:cNvPr id="26627" name="Rectangle 3"/>
          <p:cNvSpPr>
            <a:spLocks noGrp="1" noChangeArrowheads="1"/>
          </p:cNvSpPr>
          <p:nvPr>
            <p:ph type="body" idx="1"/>
          </p:nvPr>
        </p:nvSpPr>
        <p:spPr>
          <a:xfrm>
            <a:off x="685800" y="1752600"/>
            <a:ext cx="7772400" cy="4648200"/>
          </a:xfrm>
        </p:spPr>
        <p:txBody>
          <a:bodyPr/>
          <a:lstStyle/>
          <a:p>
            <a:pPr>
              <a:buFont typeface="Wingdings" pitchFamily="2" charset="2"/>
              <a:buNone/>
            </a:pPr>
            <a:r>
              <a:rPr lang="en-US" altLang="ru-RU" sz="3600" b="1"/>
              <a:t>A</a:t>
            </a:r>
            <a:r>
              <a:rPr lang="en-US" altLang="ru-RU" sz="3600" b="1" baseline="-25000"/>
              <a:t>[n x m]</a:t>
            </a:r>
            <a:r>
              <a:rPr lang="en-US" altLang="ru-RU" sz="3600"/>
              <a:t> = </a:t>
            </a:r>
            <a:r>
              <a:rPr lang="en-US" altLang="ru-RU" sz="3600" b="1"/>
              <a:t>U</a:t>
            </a:r>
            <a:r>
              <a:rPr lang="en-US" altLang="ru-RU" sz="3600" b="1" baseline="-25000"/>
              <a:t>[n x r]</a:t>
            </a:r>
            <a:r>
              <a:rPr lang="en-US" altLang="ru-RU" sz="3600"/>
              <a:t> </a:t>
            </a:r>
            <a:r>
              <a:rPr lang="en-US" altLang="ru-RU" sz="3600" b="1">
                <a:latin typeface="Symbol" pitchFamily="18" charset="2"/>
              </a:rPr>
              <a:t>L </a:t>
            </a:r>
            <a:r>
              <a:rPr lang="en-US" altLang="ru-RU" sz="3600" b="1" baseline="-25000">
                <a:latin typeface="Symbol" pitchFamily="18" charset="2"/>
              </a:rPr>
              <a:t>[ </a:t>
            </a:r>
            <a:r>
              <a:rPr lang="en-US" altLang="ru-RU" sz="3600" b="1" baseline="-25000"/>
              <a:t>r x r]</a:t>
            </a:r>
            <a:r>
              <a:rPr lang="en-US" altLang="ru-RU" sz="3600"/>
              <a:t> (</a:t>
            </a:r>
            <a:r>
              <a:rPr lang="en-US" altLang="ru-RU" sz="3600" b="1"/>
              <a:t>V</a:t>
            </a:r>
            <a:r>
              <a:rPr lang="en-US" altLang="ru-RU" sz="3600" b="1" baseline="-25000"/>
              <a:t>[m x r]</a:t>
            </a:r>
            <a:r>
              <a:rPr lang="en-US" altLang="ru-RU" sz="3600" b="1"/>
              <a:t>)</a:t>
            </a:r>
            <a:r>
              <a:rPr lang="en-US" altLang="ru-RU" sz="3600" baseline="30000"/>
              <a:t>T</a:t>
            </a:r>
          </a:p>
          <a:p>
            <a:endParaRPr lang="en-US" altLang="ru-RU" b="1"/>
          </a:p>
          <a:p>
            <a:r>
              <a:rPr lang="en-US" altLang="ru-RU" b="1"/>
              <a:t> A</a:t>
            </a:r>
            <a:r>
              <a:rPr lang="en-US" altLang="ru-RU"/>
              <a:t>: </a:t>
            </a:r>
            <a:r>
              <a:rPr lang="en-US" altLang="ru-RU" i="1"/>
              <a:t>n x m</a:t>
            </a:r>
            <a:r>
              <a:rPr lang="en-US" altLang="ru-RU"/>
              <a:t> matrix (e.g., n documents, m terms)</a:t>
            </a:r>
          </a:p>
          <a:p>
            <a:r>
              <a:rPr lang="en-US" altLang="ru-RU" b="1"/>
              <a:t> U</a:t>
            </a:r>
            <a:r>
              <a:rPr lang="en-US" altLang="ru-RU"/>
              <a:t>: </a:t>
            </a:r>
            <a:r>
              <a:rPr lang="en-US" altLang="ru-RU" i="1"/>
              <a:t>n x r</a:t>
            </a:r>
            <a:r>
              <a:rPr lang="en-US" altLang="ru-RU"/>
              <a:t> matrix (n documents, r concepts)</a:t>
            </a:r>
          </a:p>
          <a:p>
            <a:r>
              <a:rPr lang="en-US" altLang="ru-RU"/>
              <a:t> </a:t>
            </a:r>
            <a:r>
              <a:rPr lang="en-US" altLang="ru-RU" b="1">
                <a:latin typeface="Symbol" pitchFamily="18" charset="2"/>
              </a:rPr>
              <a:t>L</a:t>
            </a:r>
            <a:r>
              <a:rPr lang="en-US" altLang="ru-RU"/>
              <a:t>: </a:t>
            </a:r>
            <a:r>
              <a:rPr lang="en-US" altLang="ru-RU" i="1"/>
              <a:t>r x r</a:t>
            </a:r>
            <a:r>
              <a:rPr lang="en-US" altLang="ru-RU"/>
              <a:t> diagonal matrix (strength of each ‘concept’) (r: rank of the matrix)</a:t>
            </a:r>
          </a:p>
          <a:p>
            <a:r>
              <a:rPr lang="en-US" altLang="ru-RU" b="1"/>
              <a:t> V</a:t>
            </a:r>
            <a:r>
              <a:rPr lang="en-US" altLang="ru-RU"/>
              <a:t>: m x r matrix (m terms, r concepts)</a:t>
            </a:r>
          </a:p>
        </p:txBody>
      </p:sp>
      <p:sp>
        <p:nvSpPr>
          <p:cNvPr id="26628" name="Rectangle 4"/>
          <p:cNvSpPr>
            <a:spLocks noChangeArrowheads="1"/>
          </p:cNvSpPr>
          <p:nvPr/>
        </p:nvSpPr>
        <p:spPr bwMode="auto">
          <a:xfrm>
            <a:off x="457200" y="1676400"/>
            <a:ext cx="7620000" cy="838200"/>
          </a:xfrm>
          <a:prstGeom prst="rect">
            <a:avLst/>
          </a:prstGeom>
          <a:noFill/>
          <a:ln w="57150" cmpd="thickThin">
            <a:solidFill>
              <a:schemeClr val="accent1"/>
            </a:solidFill>
            <a:miter lim="800000"/>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95753932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ru-RU"/>
              <a:t>SVD - Properties</a:t>
            </a:r>
          </a:p>
        </p:txBody>
      </p:sp>
      <p:sp>
        <p:nvSpPr>
          <p:cNvPr id="28675" name="Rectangle 3"/>
          <p:cNvSpPr>
            <a:spLocks noGrp="1" noChangeArrowheads="1"/>
          </p:cNvSpPr>
          <p:nvPr>
            <p:ph type="body" idx="1"/>
          </p:nvPr>
        </p:nvSpPr>
        <p:spPr>
          <a:xfrm>
            <a:off x="685800" y="1752600"/>
            <a:ext cx="7772400" cy="4119563"/>
          </a:xfrm>
        </p:spPr>
        <p:txBody>
          <a:bodyPr/>
          <a:lstStyle/>
          <a:p>
            <a:pPr>
              <a:buFont typeface="Wingdings" pitchFamily="2" charset="2"/>
              <a:buNone/>
            </a:pPr>
            <a:r>
              <a:rPr lang="en-US" altLang="ru-RU" sz="2400" b="1"/>
              <a:t>THEOREM </a:t>
            </a:r>
            <a:r>
              <a:rPr lang="en-US" altLang="ru-RU" sz="2400"/>
              <a:t>[Press+92]:</a:t>
            </a:r>
            <a:r>
              <a:rPr lang="en-US" altLang="ru-RU" sz="2400" b="1"/>
              <a:t> </a:t>
            </a:r>
            <a:r>
              <a:rPr lang="en-US" altLang="ru-RU" sz="2400"/>
              <a:t>always possible to decompose</a:t>
            </a:r>
            <a:r>
              <a:rPr lang="en-US" altLang="ru-RU" sz="2400" b="1"/>
              <a:t> </a:t>
            </a:r>
            <a:r>
              <a:rPr lang="en-US" altLang="ru-RU" sz="2400"/>
              <a:t>matrix</a:t>
            </a:r>
            <a:r>
              <a:rPr lang="en-US" altLang="ru-RU" sz="2400" b="1"/>
              <a:t> A </a:t>
            </a:r>
            <a:r>
              <a:rPr lang="en-US" altLang="ru-RU" sz="2400"/>
              <a:t>into</a:t>
            </a:r>
            <a:r>
              <a:rPr lang="en-US" altLang="ru-RU" sz="2400" b="1"/>
              <a:t> A</a:t>
            </a:r>
            <a:r>
              <a:rPr lang="en-US" altLang="ru-RU" sz="2400"/>
              <a:t> = </a:t>
            </a:r>
            <a:r>
              <a:rPr lang="en-US" altLang="ru-RU" sz="2400" b="1"/>
              <a:t>U</a:t>
            </a:r>
            <a:r>
              <a:rPr lang="en-US" altLang="ru-RU" sz="2400"/>
              <a:t> </a:t>
            </a:r>
            <a:r>
              <a:rPr lang="en-US" altLang="ru-RU" sz="2400" b="1">
                <a:latin typeface="Symbol" pitchFamily="18" charset="2"/>
              </a:rPr>
              <a:t>L</a:t>
            </a:r>
            <a:r>
              <a:rPr lang="en-US" altLang="ru-RU" sz="2400"/>
              <a:t> </a:t>
            </a:r>
            <a:r>
              <a:rPr lang="en-US" altLang="ru-RU" sz="2400" b="1"/>
              <a:t>V</a:t>
            </a:r>
            <a:r>
              <a:rPr lang="en-US" altLang="ru-RU" sz="2400" baseline="30000"/>
              <a:t>T </a:t>
            </a:r>
            <a:r>
              <a:rPr lang="en-US" altLang="ru-RU" sz="2400"/>
              <a:t>, where</a:t>
            </a:r>
          </a:p>
          <a:p>
            <a:r>
              <a:rPr lang="en-US" altLang="ru-RU" sz="2400" b="1"/>
              <a:t>U,</a:t>
            </a:r>
            <a:r>
              <a:rPr lang="en-US" altLang="ru-RU" sz="2400"/>
              <a:t> </a:t>
            </a:r>
            <a:r>
              <a:rPr lang="en-US" altLang="ru-RU" sz="2400" b="1">
                <a:latin typeface="Symbol" pitchFamily="18" charset="2"/>
              </a:rPr>
              <a:t>L,</a:t>
            </a:r>
            <a:r>
              <a:rPr lang="en-US" altLang="ru-RU" sz="2400"/>
              <a:t> </a:t>
            </a:r>
            <a:r>
              <a:rPr lang="en-US" altLang="ru-RU" sz="2400" b="1"/>
              <a:t>V</a:t>
            </a:r>
            <a:r>
              <a:rPr lang="en-US" altLang="ru-RU" sz="2400"/>
              <a:t>: unique (*)</a:t>
            </a:r>
          </a:p>
          <a:p>
            <a:r>
              <a:rPr lang="en-US" altLang="ru-RU" sz="2400" b="1"/>
              <a:t>U</a:t>
            </a:r>
            <a:r>
              <a:rPr lang="en-US" altLang="ru-RU" sz="2400"/>
              <a:t>, </a:t>
            </a:r>
            <a:r>
              <a:rPr lang="en-US" altLang="ru-RU" sz="2400" b="1"/>
              <a:t>V</a:t>
            </a:r>
            <a:r>
              <a:rPr lang="en-US" altLang="ru-RU" sz="2400"/>
              <a:t>: column orthonormal (ie., columns are unit vectors, orthogonal to each other)</a:t>
            </a:r>
          </a:p>
          <a:p>
            <a:pPr lvl="1"/>
            <a:r>
              <a:rPr lang="en-US" altLang="ru-RU" sz="2000" b="1"/>
              <a:t>U</a:t>
            </a:r>
            <a:r>
              <a:rPr lang="en-US" altLang="ru-RU" sz="2000" baseline="30000"/>
              <a:t>T</a:t>
            </a:r>
            <a:r>
              <a:rPr lang="en-US" altLang="ru-RU" sz="2000" b="1"/>
              <a:t>U</a:t>
            </a:r>
            <a:r>
              <a:rPr lang="en-US" altLang="ru-RU" sz="2000"/>
              <a:t> = </a:t>
            </a:r>
            <a:r>
              <a:rPr lang="en-US" altLang="ru-RU" sz="2000" b="1"/>
              <a:t>I</a:t>
            </a:r>
            <a:r>
              <a:rPr lang="en-US" altLang="ru-RU" sz="2000"/>
              <a:t>; </a:t>
            </a:r>
            <a:r>
              <a:rPr lang="en-US" altLang="ru-RU" sz="2000" b="1"/>
              <a:t>V</a:t>
            </a:r>
            <a:r>
              <a:rPr lang="en-US" altLang="ru-RU" sz="2000" baseline="30000"/>
              <a:t>T</a:t>
            </a:r>
            <a:r>
              <a:rPr lang="en-US" altLang="ru-RU" sz="2000" b="1"/>
              <a:t>V</a:t>
            </a:r>
            <a:r>
              <a:rPr lang="en-US" altLang="ru-RU" sz="2000"/>
              <a:t> = </a:t>
            </a:r>
            <a:r>
              <a:rPr lang="en-US" altLang="ru-RU" sz="2000" b="1"/>
              <a:t>I (I: </a:t>
            </a:r>
            <a:r>
              <a:rPr lang="en-US" altLang="ru-RU" sz="2000"/>
              <a:t>identity matrix</a:t>
            </a:r>
            <a:r>
              <a:rPr lang="en-US" altLang="ru-RU" sz="2000" b="1"/>
              <a:t>)</a:t>
            </a:r>
          </a:p>
          <a:p>
            <a:r>
              <a:rPr lang="en-US" altLang="ru-RU" sz="2400" b="1"/>
              <a:t> </a:t>
            </a:r>
            <a:r>
              <a:rPr lang="en-US" altLang="ru-RU" sz="2400" b="1">
                <a:latin typeface="Symbol" pitchFamily="18" charset="2"/>
              </a:rPr>
              <a:t>L</a:t>
            </a:r>
            <a:r>
              <a:rPr lang="en-US" altLang="ru-RU" sz="2400" b="1"/>
              <a:t>: </a:t>
            </a:r>
            <a:r>
              <a:rPr lang="en-US" altLang="ru-RU" sz="2400"/>
              <a:t>singular value are positive, and sorted in decreasing order</a:t>
            </a:r>
          </a:p>
        </p:txBody>
      </p:sp>
    </p:spTree>
    <p:extLst>
      <p:ext uri="{BB962C8B-B14F-4D97-AF65-F5344CB8AC3E}">
        <p14:creationId xmlns:p14="http://schemas.microsoft.com/office/powerpoint/2010/main" val="224967049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6250">
              <a:lnSpc>
                <a:spcPct val="100000"/>
              </a:lnSpc>
            </a:pPr>
            <a:r>
              <a:rPr sz="4000" spc="-20" dirty="0"/>
              <a:t>Moti</a:t>
            </a:r>
            <a:r>
              <a:rPr sz="4000" spc="-75" dirty="0"/>
              <a:t>v</a:t>
            </a:r>
            <a:r>
              <a:rPr sz="4000" spc="-55" dirty="0"/>
              <a:t>a</a:t>
            </a:r>
            <a:r>
              <a:rPr sz="4000" spc="-20" dirty="0"/>
              <a:t>tion</a:t>
            </a:r>
            <a:endParaRPr sz="4000"/>
          </a:p>
        </p:txBody>
      </p:sp>
      <p:sp>
        <p:nvSpPr>
          <p:cNvPr id="3" name="object 3"/>
          <p:cNvSpPr/>
          <p:nvPr/>
        </p:nvSpPr>
        <p:spPr>
          <a:xfrm>
            <a:off x="292608" y="1652016"/>
            <a:ext cx="8715756" cy="159105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92305" y="3780939"/>
            <a:ext cx="2814955" cy="1793875"/>
          </a:xfrm>
          <a:prstGeom prst="rect">
            <a:avLst/>
          </a:prstGeom>
        </p:spPr>
        <p:txBody>
          <a:bodyPr vert="horz" wrap="square" lIns="0" tIns="0" rIns="0" bIns="0" rtlCol="0">
            <a:spAutoFit/>
          </a:bodyPr>
          <a:lstStyle/>
          <a:p>
            <a:pPr marL="12700">
              <a:lnSpc>
                <a:spcPct val="100000"/>
              </a:lnSpc>
            </a:pPr>
            <a:r>
              <a:rPr sz="2400" dirty="0">
                <a:latin typeface="Calibri"/>
                <a:cs typeface="Calibri"/>
              </a:rPr>
              <a:t>Wi</a:t>
            </a:r>
            <a:r>
              <a:rPr sz="2400" spc="-5" dirty="0">
                <a:latin typeface="Calibri"/>
                <a:cs typeface="Calibri"/>
              </a:rPr>
              <a:t>de</a:t>
            </a:r>
            <a:r>
              <a:rPr sz="2400" dirty="0">
                <a:latin typeface="Calibri"/>
                <a:cs typeface="Calibri"/>
              </a:rPr>
              <a:t>ly</a:t>
            </a:r>
            <a:r>
              <a:rPr sz="2400" spc="-70" dirty="0">
                <a:latin typeface="Times New Roman"/>
                <a:cs typeface="Times New Roman"/>
              </a:rPr>
              <a:t> </a:t>
            </a:r>
            <a:r>
              <a:rPr sz="2400" spc="-5" dirty="0">
                <a:latin typeface="Calibri"/>
                <a:cs typeface="Calibri"/>
              </a:rPr>
              <a:t>use</a:t>
            </a:r>
            <a:r>
              <a:rPr sz="2400" dirty="0">
                <a:latin typeface="Calibri"/>
                <a:cs typeface="Calibri"/>
              </a:rPr>
              <a:t>d</a:t>
            </a:r>
            <a:r>
              <a:rPr sz="2400" spc="-55" dirty="0">
                <a:latin typeface="Times New Roman"/>
                <a:cs typeface="Times New Roman"/>
              </a:rPr>
              <a:t> </a:t>
            </a:r>
            <a:r>
              <a:rPr sz="2400" dirty="0">
                <a:latin typeface="Calibri"/>
                <a:cs typeface="Calibri"/>
              </a:rPr>
              <a:t>in</a:t>
            </a:r>
            <a:endParaRPr sz="2400">
              <a:latin typeface="Calibri"/>
              <a:cs typeface="Calibri"/>
            </a:endParaRPr>
          </a:p>
          <a:p>
            <a:pPr marL="299085" indent="-286385">
              <a:lnSpc>
                <a:spcPct val="100000"/>
              </a:lnSpc>
              <a:buFont typeface="Arial"/>
              <a:buChar char="•"/>
              <a:tabLst>
                <a:tab pos="299720" algn="l"/>
              </a:tabLst>
            </a:pPr>
            <a:r>
              <a:rPr sz="2400" dirty="0">
                <a:latin typeface="Calibri"/>
                <a:cs typeface="Calibri"/>
              </a:rPr>
              <a:t>langua</a:t>
            </a:r>
            <a:r>
              <a:rPr sz="2400" spc="-25" dirty="0">
                <a:latin typeface="Calibri"/>
                <a:cs typeface="Calibri"/>
              </a:rPr>
              <a:t>g</a:t>
            </a:r>
            <a:r>
              <a:rPr sz="2400" spc="-15" dirty="0">
                <a:latin typeface="Calibri"/>
                <a:cs typeface="Calibri"/>
              </a:rPr>
              <a:t>e</a:t>
            </a:r>
            <a:r>
              <a:rPr sz="2400" spc="-60" dirty="0">
                <a:latin typeface="Times New Roman"/>
                <a:cs typeface="Times New Roman"/>
              </a:rPr>
              <a:t> </a:t>
            </a:r>
            <a:r>
              <a:rPr sz="2400" spc="-5" dirty="0">
                <a:latin typeface="Calibri"/>
                <a:cs typeface="Calibri"/>
              </a:rPr>
              <a:t>p</a:t>
            </a:r>
            <a:r>
              <a:rPr sz="2400" spc="-35" dirty="0">
                <a:latin typeface="Calibri"/>
                <a:cs typeface="Calibri"/>
              </a:rPr>
              <a:t>r</a:t>
            </a:r>
            <a:r>
              <a:rPr sz="2400" spc="-5" dirty="0">
                <a:latin typeface="Calibri"/>
                <a:cs typeface="Calibri"/>
              </a:rPr>
              <a:t>ocess</a:t>
            </a:r>
            <a:r>
              <a:rPr sz="2400" spc="5" dirty="0">
                <a:latin typeface="Calibri"/>
                <a:cs typeface="Calibri"/>
              </a:rPr>
              <a:t>i</a:t>
            </a:r>
            <a:r>
              <a:rPr sz="2400" spc="-5" dirty="0">
                <a:latin typeface="Calibri"/>
                <a:cs typeface="Calibri"/>
              </a:rPr>
              <a:t>ng</a:t>
            </a:r>
            <a:endParaRPr sz="2400">
              <a:latin typeface="Calibri"/>
              <a:cs typeface="Calibri"/>
            </a:endParaRPr>
          </a:p>
          <a:p>
            <a:pPr marL="299085" indent="-286385">
              <a:lnSpc>
                <a:spcPct val="100000"/>
              </a:lnSpc>
              <a:buFont typeface="Arial"/>
              <a:buChar char="•"/>
              <a:tabLst>
                <a:tab pos="299720" algn="l"/>
              </a:tabLst>
            </a:pPr>
            <a:r>
              <a:rPr sz="2400" spc="-15" dirty="0">
                <a:latin typeface="Calibri"/>
                <a:cs typeface="Calibri"/>
              </a:rPr>
              <a:t>I</a:t>
            </a:r>
            <a:r>
              <a:rPr sz="2400" spc="-20" dirty="0">
                <a:latin typeface="Calibri"/>
                <a:cs typeface="Calibri"/>
              </a:rPr>
              <a:t>ma</a:t>
            </a:r>
            <a:r>
              <a:rPr sz="2400" spc="-40" dirty="0">
                <a:latin typeface="Calibri"/>
                <a:cs typeface="Calibri"/>
              </a:rPr>
              <a:t>g</a:t>
            </a:r>
            <a:r>
              <a:rPr sz="2400" spc="-15" dirty="0">
                <a:latin typeface="Calibri"/>
                <a:cs typeface="Calibri"/>
              </a:rPr>
              <a:t>e</a:t>
            </a:r>
            <a:r>
              <a:rPr sz="2400" spc="-70" dirty="0">
                <a:latin typeface="Times New Roman"/>
                <a:cs typeface="Times New Roman"/>
              </a:rPr>
              <a:t> </a:t>
            </a:r>
            <a:r>
              <a:rPr sz="2400" spc="-5" dirty="0">
                <a:latin typeface="Calibri"/>
                <a:cs typeface="Calibri"/>
              </a:rPr>
              <a:t>p</a:t>
            </a:r>
            <a:r>
              <a:rPr sz="2400" spc="-35" dirty="0">
                <a:latin typeface="Calibri"/>
                <a:cs typeface="Calibri"/>
              </a:rPr>
              <a:t>r</a:t>
            </a:r>
            <a:r>
              <a:rPr sz="2400" spc="-5" dirty="0">
                <a:latin typeface="Calibri"/>
                <a:cs typeface="Calibri"/>
              </a:rPr>
              <a:t>ocess</a:t>
            </a:r>
            <a:r>
              <a:rPr sz="2400" spc="5" dirty="0">
                <a:latin typeface="Calibri"/>
                <a:cs typeface="Calibri"/>
              </a:rPr>
              <a:t>i</a:t>
            </a:r>
            <a:r>
              <a:rPr sz="2400" spc="-5" dirty="0">
                <a:latin typeface="Calibri"/>
                <a:cs typeface="Calibri"/>
              </a:rPr>
              <a:t>ng</a:t>
            </a:r>
            <a:endParaRPr sz="2400">
              <a:latin typeface="Calibri"/>
              <a:cs typeface="Calibri"/>
            </a:endParaRPr>
          </a:p>
          <a:p>
            <a:pPr marL="299085" indent="-286385">
              <a:lnSpc>
                <a:spcPct val="100000"/>
              </a:lnSpc>
              <a:buFont typeface="Arial"/>
              <a:buChar char="•"/>
              <a:tabLst>
                <a:tab pos="299720" algn="l"/>
              </a:tabLst>
            </a:pPr>
            <a:r>
              <a:rPr sz="2400" spc="-5" dirty="0">
                <a:latin typeface="Calibri"/>
                <a:cs typeface="Calibri"/>
              </a:rPr>
              <a:t>Deno</a:t>
            </a:r>
            <a:r>
              <a:rPr sz="2400" dirty="0">
                <a:latin typeface="Calibri"/>
                <a:cs typeface="Calibri"/>
              </a:rPr>
              <a:t>i</a:t>
            </a:r>
            <a:r>
              <a:rPr sz="2400" spc="-5" dirty="0">
                <a:latin typeface="Calibri"/>
                <a:cs typeface="Calibri"/>
              </a:rPr>
              <a:t>s</a:t>
            </a:r>
            <a:r>
              <a:rPr sz="2400" dirty="0">
                <a:latin typeface="Calibri"/>
                <a:cs typeface="Calibri"/>
              </a:rPr>
              <a:t>i</a:t>
            </a:r>
            <a:r>
              <a:rPr sz="2400" spc="-5" dirty="0">
                <a:latin typeface="Calibri"/>
                <a:cs typeface="Calibri"/>
              </a:rPr>
              <a:t>ng</a:t>
            </a:r>
            <a:endParaRPr sz="2400">
              <a:latin typeface="Calibri"/>
              <a:cs typeface="Calibri"/>
            </a:endParaRPr>
          </a:p>
          <a:p>
            <a:pPr marL="299085" indent="-286385">
              <a:lnSpc>
                <a:spcPct val="100000"/>
              </a:lnSpc>
              <a:buFont typeface="Arial"/>
              <a:buChar char="•"/>
              <a:tabLst>
                <a:tab pos="299720" algn="l"/>
              </a:tabLst>
            </a:pPr>
            <a:r>
              <a:rPr sz="2400" spc="-5" dirty="0">
                <a:latin typeface="Calibri"/>
                <a:cs typeface="Calibri"/>
              </a:rPr>
              <a:t>Comp</a:t>
            </a:r>
            <a:r>
              <a:rPr sz="2400" spc="-40" dirty="0">
                <a:latin typeface="Calibri"/>
                <a:cs typeface="Calibri"/>
              </a:rPr>
              <a:t>r</a:t>
            </a:r>
            <a:r>
              <a:rPr sz="2400" dirty="0">
                <a:latin typeface="Calibri"/>
                <a:cs typeface="Calibri"/>
              </a:rPr>
              <a:t>ess</a:t>
            </a:r>
            <a:r>
              <a:rPr sz="2400" spc="-5" dirty="0">
                <a:latin typeface="Calibri"/>
                <a:cs typeface="Calibri"/>
              </a:rPr>
              <a:t>ing</a:t>
            </a:r>
            <a:endParaRPr sz="2400">
              <a:latin typeface="Calibri"/>
              <a:cs typeface="Calibri"/>
            </a:endParaRPr>
          </a:p>
        </p:txBody>
      </p:sp>
    </p:spTree>
    <p:extLst>
      <p:ext uri="{BB962C8B-B14F-4D97-AF65-F5344CB8AC3E}">
        <p14:creationId xmlns:p14="http://schemas.microsoft.com/office/powerpoint/2010/main" val="42228996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ru-RU"/>
              <a:t>SVD - Properties</a:t>
            </a:r>
          </a:p>
        </p:txBody>
      </p:sp>
      <p:sp>
        <p:nvSpPr>
          <p:cNvPr id="79875" name="Rectangle 3"/>
          <p:cNvSpPr>
            <a:spLocks noGrp="1" noChangeArrowheads="1"/>
          </p:cNvSpPr>
          <p:nvPr>
            <p:ph type="body" idx="1"/>
          </p:nvPr>
        </p:nvSpPr>
        <p:spPr>
          <a:xfrm>
            <a:off x="685800" y="1752600"/>
            <a:ext cx="7772400" cy="4114800"/>
          </a:xfrm>
        </p:spPr>
        <p:txBody>
          <a:bodyPr/>
          <a:lstStyle/>
          <a:p>
            <a:pPr>
              <a:lnSpc>
                <a:spcPct val="90000"/>
              </a:lnSpc>
              <a:buFont typeface="Wingdings" pitchFamily="2" charset="2"/>
              <a:buNone/>
            </a:pPr>
            <a:r>
              <a:rPr lang="en-US" altLang="ru-RU"/>
              <a:t>‘spectral decomposition’ of the matrix:</a:t>
            </a:r>
          </a:p>
        </p:txBody>
      </p:sp>
      <p:graphicFrame>
        <p:nvGraphicFramePr>
          <p:cNvPr id="79876" name="Object 4"/>
          <p:cNvGraphicFramePr>
            <a:graphicFrameLocks noChangeAspect="1"/>
          </p:cNvGraphicFramePr>
          <p:nvPr/>
        </p:nvGraphicFramePr>
        <p:xfrm>
          <a:off x="914400" y="3276600"/>
          <a:ext cx="2065338" cy="2571750"/>
        </p:xfrm>
        <a:graphic>
          <a:graphicData uri="http://schemas.openxmlformats.org/presentationml/2006/ole">
            <mc:AlternateContent xmlns:mc="http://schemas.openxmlformats.org/markup-compatibility/2006">
              <mc:Choice xmlns:v="urn:schemas-microsoft-com:vml" Requires="v">
                <p:oleObj spid="_x0000_s1044"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766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7" name="Freeform 5"/>
          <p:cNvSpPr>
            <a:spLocks/>
          </p:cNvSpPr>
          <p:nvPr/>
        </p:nvSpPr>
        <p:spPr bwMode="auto">
          <a:xfrm>
            <a:off x="8382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78" name="Freeform 6"/>
          <p:cNvSpPr>
            <a:spLocks/>
          </p:cNvSpPr>
          <p:nvPr/>
        </p:nvSpPr>
        <p:spPr bwMode="auto">
          <a:xfrm flipH="1">
            <a:off x="25908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79" name="Freeform 7"/>
          <p:cNvSpPr>
            <a:spLocks/>
          </p:cNvSpPr>
          <p:nvPr/>
        </p:nvSpPr>
        <p:spPr bwMode="auto">
          <a:xfrm flipH="1">
            <a:off x="4572000" y="32004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0" name="Freeform 8"/>
          <p:cNvSpPr>
            <a:spLocks/>
          </p:cNvSpPr>
          <p:nvPr/>
        </p:nvSpPr>
        <p:spPr bwMode="auto">
          <a:xfrm>
            <a:off x="32766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1" name="Text Box 9"/>
          <p:cNvSpPr txBox="1">
            <a:spLocks noChangeArrowheads="1"/>
          </p:cNvSpPr>
          <p:nvPr/>
        </p:nvSpPr>
        <p:spPr bwMode="auto">
          <a:xfrm>
            <a:off x="2895600" y="41148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79882" name="Freeform 10"/>
          <p:cNvSpPr>
            <a:spLocks/>
          </p:cNvSpPr>
          <p:nvPr/>
        </p:nvSpPr>
        <p:spPr bwMode="auto">
          <a:xfrm>
            <a:off x="5181600" y="38862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3" name="Freeform 11"/>
          <p:cNvSpPr>
            <a:spLocks/>
          </p:cNvSpPr>
          <p:nvPr/>
        </p:nvSpPr>
        <p:spPr bwMode="auto">
          <a:xfrm flipH="1">
            <a:off x="6400800" y="38862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4" name="Text Box 12"/>
          <p:cNvSpPr txBox="1">
            <a:spLocks noChangeArrowheads="1"/>
          </p:cNvSpPr>
          <p:nvPr/>
        </p:nvSpPr>
        <p:spPr bwMode="auto">
          <a:xfrm>
            <a:off x="48006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79885" name="Text Box 13"/>
          <p:cNvSpPr txBox="1">
            <a:spLocks noChangeArrowheads="1"/>
          </p:cNvSpPr>
          <p:nvPr/>
        </p:nvSpPr>
        <p:spPr bwMode="auto">
          <a:xfrm>
            <a:off x="68580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79886" name="Freeform 14"/>
          <p:cNvSpPr>
            <a:spLocks/>
          </p:cNvSpPr>
          <p:nvPr/>
        </p:nvSpPr>
        <p:spPr bwMode="auto">
          <a:xfrm>
            <a:off x="5562600" y="51816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7" name="Freeform 15"/>
          <p:cNvSpPr>
            <a:spLocks/>
          </p:cNvSpPr>
          <p:nvPr/>
        </p:nvSpPr>
        <p:spPr bwMode="auto">
          <a:xfrm flipH="1">
            <a:off x="8534400" y="52578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8" name="Text Box 16"/>
          <p:cNvSpPr txBox="1">
            <a:spLocks noChangeArrowheads="1"/>
          </p:cNvSpPr>
          <p:nvPr/>
        </p:nvSpPr>
        <p:spPr bwMode="auto">
          <a:xfrm>
            <a:off x="3381375" y="41910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u</a:t>
            </a:r>
            <a:r>
              <a:rPr lang="en-US" altLang="ru-RU" sz="2800" baseline="-25000">
                <a:latin typeface="Times New Roman" pitchFamily="18" charset="0"/>
              </a:rPr>
              <a:t>1</a:t>
            </a:r>
            <a:endParaRPr lang="en-US" altLang="ru-RU" sz="2800">
              <a:latin typeface="Times New Roman" pitchFamily="18" charset="0"/>
            </a:endParaRPr>
          </a:p>
        </p:txBody>
      </p:sp>
      <p:sp>
        <p:nvSpPr>
          <p:cNvPr id="79889" name="Text Box 17"/>
          <p:cNvSpPr txBox="1">
            <a:spLocks noChangeArrowheads="1"/>
          </p:cNvSpPr>
          <p:nvPr/>
        </p:nvSpPr>
        <p:spPr bwMode="auto">
          <a:xfrm>
            <a:off x="4067175" y="41910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u</a:t>
            </a:r>
            <a:r>
              <a:rPr lang="en-US" altLang="ru-RU" sz="2800" baseline="-25000">
                <a:latin typeface="Times New Roman" pitchFamily="18" charset="0"/>
              </a:rPr>
              <a:t>2</a:t>
            </a:r>
            <a:endParaRPr lang="en-US" altLang="ru-RU" sz="2800">
              <a:latin typeface="Times New Roman" pitchFamily="18" charset="0"/>
            </a:endParaRPr>
          </a:p>
        </p:txBody>
      </p:sp>
      <p:sp>
        <p:nvSpPr>
          <p:cNvPr id="79890" name="Line 18"/>
          <p:cNvSpPr>
            <a:spLocks noChangeShapeType="1"/>
          </p:cNvSpPr>
          <p:nvPr/>
        </p:nvSpPr>
        <p:spPr bwMode="auto">
          <a:xfrm flipV="1">
            <a:off x="3581400" y="3276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1" name="Line 19"/>
          <p:cNvSpPr>
            <a:spLocks noChangeShapeType="1"/>
          </p:cNvSpPr>
          <p:nvPr/>
        </p:nvSpPr>
        <p:spPr bwMode="auto">
          <a:xfrm>
            <a:off x="3581400" y="4800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2" name="Line 20"/>
          <p:cNvSpPr>
            <a:spLocks noChangeShapeType="1"/>
          </p:cNvSpPr>
          <p:nvPr/>
        </p:nvSpPr>
        <p:spPr bwMode="auto">
          <a:xfrm>
            <a:off x="4267200" y="4800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3" name="Line 21"/>
          <p:cNvSpPr>
            <a:spLocks noChangeShapeType="1"/>
          </p:cNvSpPr>
          <p:nvPr/>
        </p:nvSpPr>
        <p:spPr bwMode="auto">
          <a:xfrm flipV="1">
            <a:off x="4191000" y="3276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4" name="Text Box 22"/>
          <p:cNvSpPr txBox="1">
            <a:spLocks noChangeArrowheads="1"/>
          </p:cNvSpPr>
          <p:nvPr/>
        </p:nvSpPr>
        <p:spPr bwMode="auto">
          <a:xfrm>
            <a:off x="5334000" y="38862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ru-RU" sz="2800">
                <a:latin typeface="Symbol" pitchFamily="18" charset="2"/>
              </a:rPr>
              <a:t>l</a:t>
            </a:r>
            <a:r>
              <a:rPr lang="en-US" altLang="ru-RU" sz="2800" baseline="-25000">
                <a:latin typeface="Times New Roman" pitchFamily="18" charset="0"/>
              </a:rPr>
              <a:t>1</a:t>
            </a:r>
            <a:endParaRPr lang="en-US" altLang="ru-RU" sz="2800">
              <a:latin typeface="Times New Roman" pitchFamily="18" charset="0"/>
            </a:endParaRPr>
          </a:p>
        </p:txBody>
      </p:sp>
      <p:sp>
        <p:nvSpPr>
          <p:cNvPr id="79895" name="Text Box 23"/>
          <p:cNvSpPr txBox="1">
            <a:spLocks noChangeArrowheads="1"/>
          </p:cNvSpPr>
          <p:nvPr/>
        </p:nvSpPr>
        <p:spPr bwMode="auto">
          <a:xfrm>
            <a:off x="5867400" y="43434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ru-RU" sz="2800">
                <a:latin typeface="Symbol" pitchFamily="18" charset="2"/>
              </a:rPr>
              <a:t>l</a:t>
            </a:r>
            <a:r>
              <a:rPr lang="en-US" altLang="ru-RU" sz="2800" baseline="-25000">
                <a:latin typeface="Times New Roman" pitchFamily="18" charset="0"/>
              </a:rPr>
              <a:t>2</a:t>
            </a:r>
            <a:endParaRPr lang="en-US" altLang="ru-RU" sz="2800">
              <a:latin typeface="Times New Roman" pitchFamily="18" charset="0"/>
            </a:endParaRPr>
          </a:p>
        </p:txBody>
      </p:sp>
      <p:grpSp>
        <p:nvGrpSpPr>
          <p:cNvPr id="79896" name="Group 24"/>
          <p:cNvGrpSpPr>
            <a:grpSpLocks/>
          </p:cNvGrpSpPr>
          <p:nvPr/>
        </p:nvGrpSpPr>
        <p:grpSpPr bwMode="auto">
          <a:xfrm>
            <a:off x="6096000" y="3962400"/>
            <a:ext cx="381000" cy="304800"/>
            <a:chOff x="3840" y="2592"/>
            <a:chExt cx="240" cy="192"/>
          </a:xfrm>
        </p:grpSpPr>
        <p:sp>
          <p:nvSpPr>
            <p:cNvPr id="79897" name="Oval 25"/>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8" name="Line 26"/>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79899" name="Group 27"/>
          <p:cNvGrpSpPr>
            <a:grpSpLocks/>
          </p:cNvGrpSpPr>
          <p:nvPr/>
        </p:nvGrpSpPr>
        <p:grpSpPr bwMode="auto">
          <a:xfrm>
            <a:off x="5410200" y="4495800"/>
            <a:ext cx="381000" cy="304800"/>
            <a:chOff x="3840" y="2592"/>
            <a:chExt cx="240" cy="192"/>
          </a:xfrm>
        </p:grpSpPr>
        <p:sp>
          <p:nvSpPr>
            <p:cNvPr id="79900" name="Oval 28"/>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1" name="Line 29"/>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79902" name="Text Box 30"/>
          <p:cNvSpPr txBox="1">
            <a:spLocks noChangeArrowheads="1"/>
          </p:cNvSpPr>
          <p:nvPr/>
        </p:nvSpPr>
        <p:spPr bwMode="auto">
          <a:xfrm>
            <a:off x="6629400" y="50292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v</a:t>
            </a:r>
            <a:r>
              <a:rPr lang="en-US" altLang="ru-RU" sz="2800" baseline="-25000">
                <a:latin typeface="Times New Roman" pitchFamily="18" charset="0"/>
              </a:rPr>
              <a:t>1</a:t>
            </a:r>
            <a:endParaRPr lang="en-US" altLang="ru-RU" sz="2800">
              <a:latin typeface="Times New Roman" pitchFamily="18" charset="0"/>
            </a:endParaRPr>
          </a:p>
        </p:txBody>
      </p:sp>
      <p:sp>
        <p:nvSpPr>
          <p:cNvPr id="79903" name="Text Box 31"/>
          <p:cNvSpPr txBox="1">
            <a:spLocks noChangeArrowheads="1"/>
          </p:cNvSpPr>
          <p:nvPr/>
        </p:nvSpPr>
        <p:spPr bwMode="auto">
          <a:xfrm>
            <a:off x="6629400" y="55626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v</a:t>
            </a:r>
            <a:r>
              <a:rPr lang="en-US" altLang="ru-RU" sz="2800" baseline="-25000">
                <a:latin typeface="Times New Roman" pitchFamily="18" charset="0"/>
              </a:rPr>
              <a:t>2</a:t>
            </a:r>
            <a:endParaRPr lang="en-US" altLang="ru-RU" sz="2800">
              <a:latin typeface="Times New Roman" pitchFamily="18" charset="0"/>
            </a:endParaRPr>
          </a:p>
        </p:txBody>
      </p:sp>
      <p:sp>
        <p:nvSpPr>
          <p:cNvPr id="79904" name="Line 32"/>
          <p:cNvSpPr>
            <a:spLocks noChangeShapeType="1"/>
          </p:cNvSpPr>
          <p:nvPr/>
        </p:nvSpPr>
        <p:spPr bwMode="auto">
          <a:xfrm>
            <a:off x="5715000" y="5334000"/>
            <a:ext cx="9144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5" name="Line 33"/>
          <p:cNvSpPr>
            <a:spLocks noChangeShapeType="1"/>
          </p:cNvSpPr>
          <p:nvPr/>
        </p:nvSpPr>
        <p:spPr bwMode="auto">
          <a:xfrm>
            <a:off x="7162800" y="5334000"/>
            <a:ext cx="12954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6" name="Line 34"/>
          <p:cNvSpPr>
            <a:spLocks noChangeShapeType="1"/>
          </p:cNvSpPr>
          <p:nvPr/>
        </p:nvSpPr>
        <p:spPr bwMode="auto">
          <a:xfrm>
            <a:off x="5715000" y="5791200"/>
            <a:ext cx="8382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7" name="Line 35"/>
          <p:cNvSpPr>
            <a:spLocks noChangeShapeType="1"/>
          </p:cNvSpPr>
          <p:nvPr/>
        </p:nvSpPr>
        <p:spPr bwMode="auto">
          <a:xfrm>
            <a:off x="7162800" y="5791200"/>
            <a:ext cx="12954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171090269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ru-RU"/>
              <a:t>SVD - Interpretation</a:t>
            </a:r>
          </a:p>
        </p:txBody>
      </p:sp>
      <p:sp>
        <p:nvSpPr>
          <p:cNvPr id="87043" name="Rectangle 3"/>
          <p:cNvSpPr>
            <a:spLocks noGrp="1" noChangeArrowheads="1"/>
          </p:cNvSpPr>
          <p:nvPr>
            <p:ph type="body" idx="1"/>
          </p:nvPr>
        </p:nvSpPr>
        <p:spPr>
          <a:xfrm>
            <a:off x="685800" y="1752600"/>
            <a:ext cx="7772400" cy="4119563"/>
          </a:xfrm>
        </p:spPr>
        <p:txBody>
          <a:bodyPr>
            <a:normAutofit fontScale="92500" lnSpcReduction="20000"/>
          </a:bodyPr>
          <a:lstStyle/>
          <a:p>
            <a:pPr>
              <a:buFont typeface="Wingdings" pitchFamily="2" charset="2"/>
              <a:buNone/>
            </a:pPr>
            <a:r>
              <a:rPr lang="en-US" altLang="ru-RU"/>
              <a:t>‘documents’, ‘terms’ and ‘concepts’:</a:t>
            </a:r>
          </a:p>
          <a:p>
            <a:r>
              <a:rPr lang="en-US" altLang="ru-RU" b="1"/>
              <a:t>U</a:t>
            </a:r>
            <a:r>
              <a:rPr lang="en-US" altLang="ru-RU"/>
              <a:t>: document-to-concept similarity matrix</a:t>
            </a:r>
          </a:p>
          <a:p>
            <a:r>
              <a:rPr lang="en-US" altLang="ru-RU" b="1"/>
              <a:t>V</a:t>
            </a:r>
            <a:r>
              <a:rPr lang="en-US" altLang="ru-RU"/>
              <a:t>: term-to-concept similarity matrix</a:t>
            </a:r>
          </a:p>
          <a:p>
            <a:r>
              <a:rPr lang="en-US" altLang="ru-RU"/>
              <a:t> </a:t>
            </a:r>
            <a:r>
              <a:rPr lang="en-US" altLang="ru-RU" b="1">
                <a:latin typeface="Symbol" pitchFamily="18" charset="2"/>
              </a:rPr>
              <a:t>L</a:t>
            </a:r>
            <a:r>
              <a:rPr lang="en-US" altLang="ru-RU"/>
              <a:t>: its diagonal elements: ‘strength’ of each concept</a:t>
            </a:r>
          </a:p>
          <a:p>
            <a:pPr>
              <a:buFont typeface="Wingdings" pitchFamily="2" charset="2"/>
              <a:buNone/>
            </a:pPr>
            <a:endParaRPr lang="en-US" altLang="ru-RU"/>
          </a:p>
          <a:p>
            <a:pPr>
              <a:buFont typeface="Wingdings" pitchFamily="2" charset="2"/>
              <a:buNone/>
            </a:pPr>
            <a:r>
              <a:rPr lang="en-US" altLang="ru-RU"/>
              <a:t>Projection:</a:t>
            </a:r>
          </a:p>
          <a:p>
            <a:r>
              <a:rPr lang="en-US" altLang="ru-RU"/>
              <a:t>best axis to project on: (‘best’ = min sum of squares of projection errors)</a:t>
            </a:r>
          </a:p>
        </p:txBody>
      </p:sp>
    </p:spTree>
    <p:extLst>
      <p:ext uri="{BB962C8B-B14F-4D97-AF65-F5344CB8AC3E}">
        <p14:creationId xmlns:p14="http://schemas.microsoft.com/office/powerpoint/2010/main" val="128992228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ru-RU"/>
              <a:t>SVD - Example</a:t>
            </a:r>
          </a:p>
        </p:txBody>
      </p:sp>
      <p:sp>
        <p:nvSpPr>
          <p:cNvPr id="29699" name="Rectangle 3"/>
          <p:cNvSpPr>
            <a:spLocks noGrp="1" noChangeArrowheads="1"/>
          </p:cNvSpPr>
          <p:nvPr>
            <p:ph type="body" idx="1"/>
          </p:nvPr>
        </p:nvSpPr>
        <p:spPr>
          <a:xfrm>
            <a:off x="68580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29700" name="Object 4"/>
          <p:cNvGraphicFramePr>
            <a:graphicFrameLocks noChangeAspect="1"/>
          </p:cNvGraphicFramePr>
          <p:nvPr>
            <p:extLst>
              <p:ext uri="{D42A27DB-BD31-4B8C-83A1-F6EECF244321}">
                <p14:modId xmlns:p14="http://schemas.microsoft.com/office/powerpoint/2010/main" val="196162306"/>
              </p:ext>
            </p:extLst>
          </p:nvPr>
        </p:nvGraphicFramePr>
        <p:xfrm>
          <a:off x="1123950" y="3429000"/>
          <a:ext cx="2065338" cy="2571750"/>
        </p:xfrm>
        <a:graphic>
          <a:graphicData uri="http://schemas.openxmlformats.org/presentationml/2006/ole">
            <mc:AlternateContent xmlns:mc="http://schemas.openxmlformats.org/markup-compatibility/2006">
              <mc:Choice xmlns:v="urn:schemas-microsoft-com:vml" Requires="v">
                <p:oleObj spid="_x0000_s2122" name="Document" r:id="rId3" imgW="3270145" imgH="4064753" progId="Word.Document.8">
                  <p:embed/>
                </p:oleObj>
              </mc:Choice>
              <mc:Fallback>
                <p:oleObj name="Document" r:id="rId3" imgW="3270145" imgH="4064753" progId="Word.Document.8">
                  <p:embed/>
                  <p:pic>
                    <p:nvPicPr>
                      <p:cNvPr id="0" name=""/>
                      <p:cNvPicPr>
                        <a:picLocks noChangeAspect="1" noChangeArrowheads="1"/>
                      </p:cNvPicPr>
                      <p:nvPr/>
                    </p:nvPicPr>
                    <p:blipFill>
                      <a:blip r:embed="rId4"/>
                      <a:srcRect/>
                      <a:stretch>
                        <a:fillRect/>
                      </a:stretch>
                    </p:blipFill>
                    <p:spPr bwMode="auto">
                      <a:xfrm>
                        <a:off x="112395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Freeform 5"/>
          <p:cNvSpPr>
            <a:spLocks/>
          </p:cNvSpPr>
          <p:nvPr/>
        </p:nvSpPr>
        <p:spPr bwMode="auto">
          <a:xfrm>
            <a:off x="10477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02" name="Freeform 6"/>
          <p:cNvSpPr>
            <a:spLocks/>
          </p:cNvSpPr>
          <p:nvPr/>
        </p:nvSpPr>
        <p:spPr bwMode="auto">
          <a:xfrm flipH="1">
            <a:off x="28003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03" name="Text Box 7"/>
          <p:cNvSpPr txBox="1">
            <a:spLocks noChangeArrowheads="1"/>
          </p:cNvSpPr>
          <p:nvPr/>
        </p:nvSpPr>
        <p:spPr bwMode="auto">
          <a:xfrm>
            <a:off x="93186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29704" name="Text Box 8"/>
          <p:cNvSpPr txBox="1">
            <a:spLocks noChangeArrowheads="1"/>
          </p:cNvSpPr>
          <p:nvPr/>
        </p:nvSpPr>
        <p:spPr bwMode="auto">
          <a:xfrm>
            <a:off x="142875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29705" name="Text Box 9"/>
          <p:cNvSpPr txBox="1">
            <a:spLocks noChangeArrowheads="1"/>
          </p:cNvSpPr>
          <p:nvPr/>
        </p:nvSpPr>
        <p:spPr bwMode="auto">
          <a:xfrm>
            <a:off x="158115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29706" name="Text Box 10"/>
          <p:cNvSpPr txBox="1">
            <a:spLocks noChangeArrowheads="1"/>
          </p:cNvSpPr>
          <p:nvPr/>
        </p:nvSpPr>
        <p:spPr bwMode="auto">
          <a:xfrm>
            <a:off x="211455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29707" name="Text Box 11"/>
          <p:cNvSpPr txBox="1">
            <a:spLocks noChangeArrowheads="1"/>
          </p:cNvSpPr>
          <p:nvPr/>
        </p:nvSpPr>
        <p:spPr bwMode="auto">
          <a:xfrm>
            <a:off x="280035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29708" name="Line 12"/>
          <p:cNvSpPr>
            <a:spLocks noChangeShapeType="1"/>
          </p:cNvSpPr>
          <p:nvPr/>
        </p:nvSpPr>
        <p:spPr bwMode="auto">
          <a:xfrm>
            <a:off x="2030413"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29709" name="Object 13"/>
          <p:cNvGraphicFramePr>
            <a:graphicFrameLocks noChangeAspect="1"/>
          </p:cNvGraphicFramePr>
          <p:nvPr/>
        </p:nvGraphicFramePr>
        <p:xfrm>
          <a:off x="3638550" y="3352800"/>
          <a:ext cx="1244600" cy="2762250"/>
        </p:xfrm>
        <a:graphic>
          <a:graphicData uri="http://schemas.openxmlformats.org/presentationml/2006/ole">
            <mc:AlternateContent xmlns:mc="http://schemas.openxmlformats.org/markup-compatibility/2006">
              <mc:Choice xmlns:v="urn:schemas-microsoft-com:vml" Requires="v">
                <p:oleObj spid="_x0000_s2123"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855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0" name="Freeform 14"/>
          <p:cNvSpPr>
            <a:spLocks/>
          </p:cNvSpPr>
          <p:nvPr/>
        </p:nvSpPr>
        <p:spPr bwMode="auto">
          <a:xfrm flipH="1">
            <a:off x="478155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1" name="Freeform 15"/>
          <p:cNvSpPr>
            <a:spLocks/>
          </p:cNvSpPr>
          <p:nvPr/>
        </p:nvSpPr>
        <p:spPr bwMode="auto">
          <a:xfrm>
            <a:off x="34861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2" name="Text Box 16"/>
          <p:cNvSpPr txBox="1">
            <a:spLocks noChangeArrowheads="1"/>
          </p:cNvSpPr>
          <p:nvPr/>
        </p:nvSpPr>
        <p:spPr bwMode="auto">
          <a:xfrm>
            <a:off x="310515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29713" name="Line 17"/>
          <p:cNvSpPr>
            <a:spLocks noChangeShapeType="1"/>
          </p:cNvSpPr>
          <p:nvPr/>
        </p:nvSpPr>
        <p:spPr bwMode="auto">
          <a:xfrm flipV="1">
            <a:off x="51435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4" name="Text Box 18"/>
          <p:cNvSpPr txBox="1">
            <a:spLocks noChangeArrowheads="1"/>
          </p:cNvSpPr>
          <p:nvPr/>
        </p:nvSpPr>
        <p:spPr bwMode="auto">
          <a:xfrm>
            <a:off x="28257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29715" name="Text Box 19"/>
          <p:cNvSpPr txBox="1">
            <a:spLocks noChangeArrowheads="1"/>
          </p:cNvSpPr>
          <p:nvPr/>
        </p:nvSpPr>
        <p:spPr bwMode="auto">
          <a:xfrm>
            <a:off x="20955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29716" name="Line 20"/>
          <p:cNvSpPr>
            <a:spLocks noChangeShapeType="1"/>
          </p:cNvSpPr>
          <p:nvPr/>
        </p:nvSpPr>
        <p:spPr bwMode="auto">
          <a:xfrm>
            <a:off x="51435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7" name="Line 21"/>
          <p:cNvSpPr>
            <a:spLocks noChangeShapeType="1"/>
          </p:cNvSpPr>
          <p:nvPr/>
        </p:nvSpPr>
        <p:spPr bwMode="auto">
          <a:xfrm flipV="1">
            <a:off x="51435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8" name="Line 22"/>
          <p:cNvSpPr>
            <a:spLocks noChangeShapeType="1"/>
          </p:cNvSpPr>
          <p:nvPr/>
        </p:nvSpPr>
        <p:spPr bwMode="auto">
          <a:xfrm>
            <a:off x="51435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29719" name="Object 23"/>
          <p:cNvGraphicFramePr>
            <a:graphicFrameLocks noChangeAspect="1"/>
          </p:cNvGraphicFramePr>
          <p:nvPr/>
        </p:nvGraphicFramePr>
        <p:xfrm>
          <a:off x="5543550" y="4114800"/>
          <a:ext cx="1219200" cy="911225"/>
        </p:xfrm>
        <a:graphic>
          <a:graphicData uri="http://schemas.openxmlformats.org/presentationml/2006/ole">
            <mc:AlternateContent xmlns:mc="http://schemas.openxmlformats.org/markup-compatibility/2006">
              <mc:Choice xmlns:v="urn:schemas-microsoft-com:vml" Requires="v">
                <p:oleObj spid="_x0000_s2124"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355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0" name="Freeform 24"/>
          <p:cNvSpPr>
            <a:spLocks/>
          </p:cNvSpPr>
          <p:nvPr/>
        </p:nvSpPr>
        <p:spPr bwMode="auto">
          <a:xfrm>
            <a:off x="53911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21" name="Freeform 25"/>
          <p:cNvSpPr>
            <a:spLocks/>
          </p:cNvSpPr>
          <p:nvPr/>
        </p:nvSpPr>
        <p:spPr bwMode="auto">
          <a:xfrm flipH="1">
            <a:off x="66103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22" name="Text Box 26"/>
          <p:cNvSpPr txBox="1">
            <a:spLocks noChangeArrowheads="1"/>
          </p:cNvSpPr>
          <p:nvPr/>
        </p:nvSpPr>
        <p:spPr bwMode="auto">
          <a:xfrm>
            <a:off x="50101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29723" name="Object 27"/>
          <p:cNvGraphicFramePr>
            <a:graphicFrameLocks noChangeAspect="1"/>
          </p:cNvGraphicFramePr>
          <p:nvPr/>
        </p:nvGraphicFramePr>
        <p:xfrm>
          <a:off x="5772150" y="5334000"/>
          <a:ext cx="3219450" cy="936625"/>
        </p:xfrm>
        <a:graphic>
          <a:graphicData uri="http://schemas.openxmlformats.org/presentationml/2006/ole">
            <mc:AlternateContent xmlns:mc="http://schemas.openxmlformats.org/markup-compatibility/2006">
              <mc:Choice xmlns:v="urn:schemas-microsoft-com:vml" Requires="v">
                <p:oleObj spid="_x0000_s2125"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215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4" name="Text Box 28"/>
          <p:cNvSpPr txBox="1">
            <a:spLocks noChangeArrowheads="1"/>
          </p:cNvSpPr>
          <p:nvPr/>
        </p:nvSpPr>
        <p:spPr bwMode="auto">
          <a:xfrm>
            <a:off x="70675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29725" name="Freeform 29"/>
          <p:cNvSpPr>
            <a:spLocks/>
          </p:cNvSpPr>
          <p:nvPr/>
        </p:nvSpPr>
        <p:spPr bwMode="auto">
          <a:xfrm>
            <a:off x="577215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26" name="Freeform 30"/>
          <p:cNvSpPr>
            <a:spLocks/>
          </p:cNvSpPr>
          <p:nvPr/>
        </p:nvSpPr>
        <p:spPr bwMode="auto">
          <a:xfrm flipH="1">
            <a:off x="874395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52421954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ru-RU"/>
              <a:t>SVD - Example</a:t>
            </a:r>
          </a:p>
        </p:txBody>
      </p:sp>
      <p:sp>
        <p:nvSpPr>
          <p:cNvPr id="30723" name="Rectangle 3"/>
          <p:cNvSpPr>
            <a:spLocks noGrp="1" noChangeArrowheads="1"/>
          </p:cNvSpPr>
          <p:nvPr>
            <p:ph type="body" idx="1"/>
          </p:nvPr>
        </p:nvSpPr>
        <p:spPr>
          <a:xfrm>
            <a:off x="81915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30724" name="Object 4"/>
          <p:cNvGraphicFramePr>
            <a:graphicFrameLocks noChangeAspect="1"/>
          </p:cNvGraphicFramePr>
          <p:nvPr/>
        </p:nvGraphicFramePr>
        <p:xfrm>
          <a:off x="1047750" y="3429000"/>
          <a:ext cx="2065338" cy="2571750"/>
        </p:xfrm>
        <a:graphic>
          <a:graphicData uri="http://schemas.openxmlformats.org/presentationml/2006/ole">
            <mc:AlternateContent xmlns:mc="http://schemas.openxmlformats.org/markup-compatibility/2006">
              <mc:Choice xmlns:v="urn:schemas-microsoft-com:vml" Requires="v">
                <p:oleObj spid="_x0000_s3146"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Freeform 5"/>
          <p:cNvSpPr>
            <a:spLocks/>
          </p:cNvSpPr>
          <p:nvPr/>
        </p:nvSpPr>
        <p:spPr bwMode="auto">
          <a:xfrm>
            <a:off x="9715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26" name="Freeform 6"/>
          <p:cNvSpPr>
            <a:spLocks/>
          </p:cNvSpPr>
          <p:nvPr/>
        </p:nvSpPr>
        <p:spPr bwMode="auto">
          <a:xfrm flipH="1">
            <a:off x="27241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27" name="Text Box 7"/>
          <p:cNvSpPr txBox="1">
            <a:spLocks noChangeArrowheads="1"/>
          </p:cNvSpPr>
          <p:nvPr/>
        </p:nvSpPr>
        <p:spPr bwMode="auto">
          <a:xfrm>
            <a:off x="85566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30728" name="Text Box 8"/>
          <p:cNvSpPr txBox="1">
            <a:spLocks noChangeArrowheads="1"/>
          </p:cNvSpPr>
          <p:nvPr/>
        </p:nvSpPr>
        <p:spPr bwMode="auto">
          <a:xfrm>
            <a:off x="135255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30729" name="Text Box 9"/>
          <p:cNvSpPr txBox="1">
            <a:spLocks noChangeArrowheads="1"/>
          </p:cNvSpPr>
          <p:nvPr/>
        </p:nvSpPr>
        <p:spPr bwMode="auto">
          <a:xfrm>
            <a:off x="165735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30730" name="Text Box 10"/>
          <p:cNvSpPr txBox="1">
            <a:spLocks noChangeArrowheads="1"/>
          </p:cNvSpPr>
          <p:nvPr/>
        </p:nvSpPr>
        <p:spPr bwMode="auto">
          <a:xfrm>
            <a:off x="203835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30731" name="Text Box 11"/>
          <p:cNvSpPr txBox="1">
            <a:spLocks noChangeArrowheads="1"/>
          </p:cNvSpPr>
          <p:nvPr/>
        </p:nvSpPr>
        <p:spPr bwMode="auto">
          <a:xfrm>
            <a:off x="272415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30732" name="Line 12"/>
          <p:cNvSpPr>
            <a:spLocks noChangeShapeType="1"/>
          </p:cNvSpPr>
          <p:nvPr/>
        </p:nvSpPr>
        <p:spPr bwMode="auto">
          <a:xfrm>
            <a:off x="1885950"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0733" name="Object 13"/>
          <p:cNvGraphicFramePr>
            <a:graphicFrameLocks noChangeAspect="1"/>
          </p:cNvGraphicFramePr>
          <p:nvPr/>
        </p:nvGraphicFramePr>
        <p:xfrm>
          <a:off x="3562350" y="3352800"/>
          <a:ext cx="1244600" cy="2762250"/>
        </p:xfrm>
        <a:graphic>
          <a:graphicData uri="http://schemas.openxmlformats.org/presentationml/2006/ole">
            <mc:AlternateContent xmlns:mc="http://schemas.openxmlformats.org/markup-compatibility/2006">
              <mc:Choice xmlns:v="urn:schemas-microsoft-com:vml" Requires="v">
                <p:oleObj spid="_x0000_s3147"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235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4" name="Freeform 14"/>
          <p:cNvSpPr>
            <a:spLocks/>
          </p:cNvSpPr>
          <p:nvPr/>
        </p:nvSpPr>
        <p:spPr bwMode="auto">
          <a:xfrm flipH="1">
            <a:off x="470535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35" name="Freeform 15"/>
          <p:cNvSpPr>
            <a:spLocks/>
          </p:cNvSpPr>
          <p:nvPr/>
        </p:nvSpPr>
        <p:spPr bwMode="auto">
          <a:xfrm>
            <a:off x="34099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36" name="Text Box 16"/>
          <p:cNvSpPr txBox="1">
            <a:spLocks noChangeArrowheads="1"/>
          </p:cNvSpPr>
          <p:nvPr/>
        </p:nvSpPr>
        <p:spPr bwMode="auto">
          <a:xfrm>
            <a:off x="302895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30737" name="Line 17"/>
          <p:cNvSpPr>
            <a:spLocks noChangeShapeType="1"/>
          </p:cNvSpPr>
          <p:nvPr/>
        </p:nvSpPr>
        <p:spPr bwMode="auto">
          <a:xfrm flipV="1">
            <a:off x="43815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38" name="Text Box 18"/>
          <p:cNvSpPr txBox="1">
            <a:spLocks noChangeArrowheads="1"/>
          </p:cNvSpPr>
          <p:nvPr/>
        </p:nvSpPr>
        <p:spPr bwMode="auto">
          <a:xfrm>
            <a:off x="20637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30739" name="Text Box 19"/>
          <p:cNvSpPr txBox="1">
            <a:spLocks noChangeArrowheads="1"/>
          </p:cNvSpPr>
          <p:nvPr/>
        </p:nvSpPr>
        <p:spPr bwMode="auto">
          <a:xfrm>
            <a:off x="13335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30740" name="Line 20"/>
          <p:cNvSpPr>
            <a:spLocks noChangeShapeType="1"/>
          </p:cNvSpPr>
          <p:nvPr/>
        </p:nvSpPr>
        <p:spPr bwMode="auto">
          <a:xfrm>
            <a:off x="43815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1" name="Line 21"/>
          <p:cNvSpPr>
            <a:spLocks noChangeShapeType="1"/>
          </p:cNvSpPr>
          <p:nvPr/>
        </p:nvSpPr>
        <p:spPr bwMode="auto">
          <a:xfrm flipV="1">
            <a:off x="43815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2" name="Line 22"/>
          <p:cNvSpPr>
            <a:spLocks noChangeShapeType="1"/>
          </p:cNvSpPr>
          <p:nvPr/>
        </p:nvSpPr>
        <p:spPr bwMode="auto">
          <a:xfrm>
            <a:off x="43815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0743" name="Object 23"/>
          <p:cNvGraphicFramePr>
            <a:graphicFrameLocks noChangeAspect="1"/>
          </p:cNvGraphicFramePr>
          <p:nvPr/>
        </p:nvGraphicFramePr>
        <p:xfrm>
          <a:off x="5467350" y="4114800"/>
          <a:ext cx="1219200" cy="911225"/>
        </p:xfrm>
        <a:graphic>
          <a:graphicData uri="http://schemas.openxmlformats.org/presentationml/2006/ole">
            <mc:AlternateContent xmlns:mc="http://schemas.openxmlformats.org/markup-compatibility/2006">
              <mc:Choice xmlns:v="urn:schemas-microsoft-com:vml" Requires="v">
                <p:oleObj spid="_x0000_s3148"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735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4" name="Freeform 24"/>
          <p:cNvSpPr>
            <a:spLocks/>
          </p:cNvSpPr>
          <p:nvPr/>
        </p:nvSpPr>
        <p:spPr bwMode="auto">
          <a:xfrm>
            <a:off x="53149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5" name="Freeform 25"/>
          <p:cNvSpPr>
            <a:spLocks/>
          </p:cNvSpPr>
          <p:nvPr/>
        </p:nvSpPr>
        <p:spPr bwMode="auto">
          <a:xfrm flipH="1">
            <a:off x="65341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6" name="Text Box 26"/>
          <p:cNvSpPr txBox="1">
            <a:spLocks noChangeArrowheads="1"/>
          </p:cNvSpPr>
          <p:nvPr/>
        </p:nvSpPr>
        <p:spPr bwMode="auto">
          <a:xfrm>
            <a:off x="49339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30747" name="Object 27"/>
          <p:cNvGraphicFramePr>
            <a:graphicFrameLocks noChangeAspect="1"/>
          </p:cNvGraphicFramePr>
          <p:nvPr/>
        </p:nvGraphicFramePr>
        <p:xfrm>
          <a:off x="5695950" y="5334000"/>
          <a:ext cx="3219450" cy="936625"/>
        </p:xfrm>
        <a:graphic>
          <a:graphicData uri="http://schemas.openxmlformats.org/presentationml/2006/ole">
            <mc:AlternateContent xmlns:mc="http://schemas.openxmlformats.org/markup-compatibility/2006">
              <mc:Choice xmlns:v="urn:schemas-microsoft-com:vml" Requires="v">
                <p:oleObj spid="_x0000_s3149"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595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8" name="Text Box 28"/>
          <p:cNvSpPr txBox="1">
            <a:spLocks noChangeArrowheads="1"/>
          </p:cNvSpPr>
          <p:nvPr/>
        </p:nvSpPr>
        <p:spPr bwMode="auto">
          <a:xfrm>
            <a:off x="69913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30749" name="Freeform 29"/>
          <p:cNvSpPr>
            <a:spLocks/>
          </p:cNvSpPr>
          <p:nvPr/>
        </p:nvSpPr>
        <p:spPr bwMode="auto">
          <a:xfrm>
            <a:off x="569595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0" name="Freeform 30"/>
          <p:cNvSpPr>
            <a:spLocks/>
          </p:cNvSpPr>
          <p:nvPr/>
        </p:nvSpPr>
        <p:spPr bwMode="auto">
          <a:xfrm flipH="1">
            <a:off x="866775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1" name="Text Box 31"/>
          <p:cNvSpPr txBox="1">
            <a:spLocks noChangeArrowheads="1"/>
          </p:cNvSpPr>
          <p:nvPr/>
        </p:nvSpPr>
        <p:spPr bwMode="auto">
          <a:xfrm>
            <a:off x="3105150" y="2286000"/>
            <a:ext cx="184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CS-concept</a:t>
            </a:r>
          </a:p>
        </p:txBody>
      </p:sp>
      <p:sp>
        <p:nvSpPr>
          <p:cNvPr id="30752" name="Text Box 32"/>
          <p:cNvSpPr txBox="1">
            <a:spLocks noChangeArrowheads="1"/>
          </p:cNvSpPr>
          <p:nvPr/>
        </p:nvSpPr>
        <p:spPr bwMode="auto">
          <a:xfrm>
            <a:off x="4705350" y="2590800"/>
            <a:ext cx="1979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MD-concept</a:t>
            </a:r>
          </a:p>
        </p:txBody>
      </p:sp>
      <p:sp>
        <p:nvSpPr>
          <p:cNvPr id="30753" name="Line 33"/>
          <p:cNvSpPr>
            <a:spLocks noChangeShapeType="1"/>
          </p:cNvSpPr>
          <p:nvPr/>
        </p:nvSpPr>
        <p:spPr bwMode="auto">
          <a:xfrm>
            <a:off x="3790950" y="2971800"/>
            <a:ext cx="0" cy="3810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4" name="Line 34"/>
          <p:cNvSpPr>
            <a:spLocks noChangeShapeType="1"/>
          </p:cNvSpPr>
          <p:nvPr/>
        </p:nvSpPr>
        <p:spPr bwMode="auto">
          <a:xfrm flipH="1">
            <a:off x="4400550" y="3124200"/>
            <a:ext cx="304800" cy="2286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5" name="Text Box 35"/>
          <p:cNvSpPr txBox="1">
            <a:spLocks noChangeArrowheads="1"/>
          </p:cNvSpPr>
          <p:nvPr/>
        </p:nvSpPr>
        <p:spPr bwMode="auto">
          <a:xfrm>
            <a:off x="5619750" y="1676400"/>
            <a:ext cx="2560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ru-RU" sz="2800">
                <a:solidFill>
                  <a:schemeClr val="accent1"/>
                </a:solidFill>
                <a:latin typeface="Times New Roman" pitchFamily="18" charset="0"/>
              </a:rPr>
              <a:t>doc-to-concept </a:t>
            </a:r>
          </a:p>
          <a:p>
            <a:r>
              <a:rPr lang="en-US" altLang="ru-RU" sz="2800">
                <a:solidFill>
                  <a:schemeClr val="accent1"/>
                </a:solidFill>
                <a:latin typeface="Times New Roman" pitchFamily="18" charset="0"/>
              </a:rPr>
              <a:t>similarity matrix</a:t>
            </a:r>
          </a:p>
        </p:txBody>
      </p:sp>
      <p:sp>
        <p:nvSpPr>
          <p:cNvPr id="30756" name="Oval 36"/>
          <p:cNvSpPr>
            <a:spLocks noChangeArrowheads="1"/>
          </p:cNvSpPr>
          <p:nvPr/>
        </p:nvSpPr>
        <p:spPr bwMode="auto">
          <a:xfrm>
            <a:off x="3562350" y="3276600"/>
            <a:ext cx="685800" cy="4572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316536375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ru-RU"/>
              <a:t>SVD - Example</a:t>
            </a:r>
          </a:p>
        </p:txBody>
      </p:sp>
      <p:sp>
        <p:nvSpPr>
          <p:cNvPr id="32771" name="Rectangle 3"/>
          <p:cNvSpPr>
            <a:spLocks noGrp="1" noChangeArrowheads="1"/>
          </p:cNvSpPr>
          <p:nvPr>
            <p:ph type="body" idx="1"/>
          </p:nvPr>
        </p:nvSpPr>
        <p:spPr>
          <a:xfrm>
            <a:off x="68580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32772"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4170"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74"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75" name="Text Box 7"/>
          <p:cNvSpPr txBox="1">
            <a:spLocks noChangeArrowheads="1"/>
          </p:cNvSpPr>
          <p:nvPr/>
        </p:nvSpPr>
        <p:spPr bwMode="auto">
          <a:xfrm>
            <a:off x="72231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32776" name="Text Box 8"/>
          <p:cNvSpPr txBox="1">
            <a:spLocks noChangeArrowheads="1"/>
          </p:cNvSpPr>
          <p:nvPr/>
        </p:nvSpPr>
        <p:spPr bwMode="auto">
          <a:xfrm>
            <a:off x="121920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32777" name="Text Box 9"/>
          <p:cNvSpPr txBox="1">
            <a:spLocks noChangeArrowheads="1"/>
          </p:cNvSpPr>
          <p:nvPr/>
        </p:nvSpPr>
        <p:spPr bwMode="auto">
          <a:xfrm>
            <a:off x="152400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32778" name="Text Box 10"/>
          <p:cNvSpPr txBox="1">
            <a:spLocks noChangeArrowheads="1"/>
          </p:cNvSpPr>
          <p:nvPr/>
        </p:nvSpPr>
        <p:spPr bwMode="auto">
          <a:xfrm>
            <a:off x="190500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32779" name="Text Box 11"/>
          <p:cNvSpPr txBox="1">
            <a:spLocks noChangeArrowheads="1"/>
          </p:cNvSpPr>
          <p:nvPr/>
        </p:nvSpPr>
        <p:spPr bwMode="auto">
          <a:xfrm>
            <a:off x="259080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32780" name="Line 12"/>
          <p:cNvSpPr>
            <a:spLocks noChangeShapeType="1"/>
          </p:cNvSpPr>
          <p:nvPr/>
        </p:nvSpPr>
        <p:spPr bwMode="auto">
          <a:xfrm>
            <a:off x="1752600"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2781" name="Object 13"/>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4171"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2" name="Freeform 14"/>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3" name="Freeform 15"/>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4" name="Text Box 16"/>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32785" name="Line 17"/>
          <p:cNvSpPr>
            <a:spLocks noChangeShapeType="1"/>
          </p:cNvSpPr>
          <p:nvPr/>
        </p:nvSpPr>
        <p:spPr bwMode="auto">
          <a:xfrm flipV="1">
            <a:off x="30480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6" name="Text Box 18"/>
          <p:cNvSpPr txBox="1">
            <a:spLocks noChangeArrowheads="1"/>
          </p:cNvSpPr>
          <p:nvPr/>
        </p:nvSpPr>
        <p:spPr bwMode="auto">
          <a:xfrm>
            <a:off x="7302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32787" name="Text Box 19"/>
          <p:cNvSpPr txBox="1">
            <a:spLocks noChangeArrowheads="1"/>
          </p:cNvSpPr>
          <p:nvPr/>
        </p:nvSpPr>
        <p:spPr bwMode="auto">
          <a:xfrm>
            <a:off x="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32788" name="Line 20"/>
          <p:cNvSpPr>
            <a:spLocks noChangeShapeType="1"/>
          </p:cNvSpPr>
          <p:nvPr/>
        </p:nvSpPr>
        <p:spPr bwMode="auto">
          <a:xfrm>
            <a:off x="30480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9" name="Line 21"/>
          <p:cNvSpPr>
            <a:spLocks noChangeShapeType="1"/>
          </p:cNvSpPr>
          <p:nvPr/>
        </p:nvSpPr>
        <p:spPr bwMode="auto">
          <a:xfrm flipV="1">
            <a:off x="30480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0" name="Line 22"/>
          <p:cNvSpPr>
            <a:spLocks noChangeShapeType="1"/>
          </p:cNvSpPr>
          <p:nvPr/>
        </p:nvSpPr>
        <p:spPr bwMode="auto">
          <a:xfrm>
            <a:off x="30480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2791" name="Object 23"/>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spid="_x0000_s4172"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2" name="Freeform 24"/>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3" name="Freeform 25"/>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4" name="Text Box 26"/>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32795" name="Object 27"/>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spid="_x0000_s4173"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6" name="Text Box 28"/>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32797" name="Freeform 29"/>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8" name="Freeform 30"/>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9" name="Text Box 31"/>
          <p:cNvSpPr txBox="1">
            <a:spLocks noChangeArrowheads="1"/>
          </p:cNvSpPr>
          <p:nvPr/>
        </p:nvSpPr>
        <p:spPr bwMode="auto">
          <a:xfrm>
            <a:off x="3733800" y="2438400"/>
            <a:ext cx="3698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‘strength’ of CS-concept</a:t>
            </a:r>
          </a:p>
        </p:txBody>
      </p:sp>
      <p:sp>
        <p:nvSpPr>
          <p:cNvPr id="32800" name="Line 32"/>
          <p:cNvSpPr>
            <a:spLocks noChangeShapeType="1"/>
          </p:cNvSpPr>
          <p:nvPr/>
        </p:nvSpPr>
        <p:spPr bwMode="auto">
          <a:xfrm>
            <a:off x="5562600" y="3276600"/>
            <a:ext cx="0" cy="7620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801" name="Oval 33"/>
          <p:cNvSpPr>
            <a:spLocks noChangeArrowheads="1"/>
          </p:cNvSpPr>
          <p:nvPr/>
        </p:nvSpPr>
        <p:spPr bwMode="auto">
          <a:xfrm>
            <a:off x="5334000" y="3962400"/>
            <a:ext cx="609600" cy="5334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405933709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ru-RU"/>
              <a:t>SVD - Example</a:t>
            </a:r>
          </a:p>
        </p:txBody>
      </p:sp>
      <p:sp>
        <p:nvSpPr>
          <p:cNvPr id="89091" name="Rectangle 3"/>
          <p:cNvSpPr>
            <a:spLocks noGrp="1" noChangeArrowheads="1"/>
          </p:cNvSpPr>
          <p:nvPr>
            <p:ph type="body" idx="1"/>
          </p:nvPr>
        </p:nvSpPr>
        <p:spPr>
          <a:xfrm>
            <a:off x="68580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89092"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5194"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3"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094"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095" name="Text Box 7"/>
          <p:cNvSpPr txBox="1">
            <a:spLocks noChangeArrowheads="1"/>
          </p:cNvSpPr>
          <p:nvPr/>
        </p:nvSpPr>
        <p:spPr bwMode="auto">
          <a:xfrm>
            <a:off x="72231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89096" name="Text Box 8"/>
          <p:cNvSpPr txBox="1">
            <a:spLocks noChangeArrowheads="1"/>
          </p:cNvSpPr>
          <p:nvPr/>
        </p:nvSpPr>
        <p:spPr bwMode="auto">
          <a:xfrm>
            <a:off x="121920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89097" name="Text Box 9"/>
          <p:cNvSpPr txBox="1">
            <a:spLocks noChangeArrowheads="1"/>
          </p:cNvSpPr>
          <p:nvPr/>
        </p:nvSpPr>
        <p:spPr bwMode="auto">
          <a:xfrm>
            <a:off x="152400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89098" name="Text Box 10"/>
          <p:cNvSpPr txBox="1">
            <a:spLocks noChangeArrowheads="1"/>
          </p:cNvSpPr>
          <p:nvPr/>
        </p:nvSpPr>
        <p:spPr bwMode="auto">
          <a:xfrm>
            <a:off x="190500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89099" name="Text Box 11"/>
          <p:cNvSpPr txBox="1">
            <a:spLocks noChangeArrowheads="1"/>
          </p:cNvSpPr>
          <p:nvPr/>
        </p:nvSpPr>
        <p:spPr bwMode="auto">
          <a:xfrm>
            <a:off x="259080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89100" name="Line 12"/>
          <p:cNvSpPr>
            <a:spLocks noChangeShapeType="1"/>
          </p:cNvSpPr>
          <p:nvPr/>
        </p:nvSpPr>
        <p:spPr bwMode="auto">
          <a:xfrm>
            <a:off x="1752600"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9101" name="Object 13"/>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5195"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2" name="Freeform 14"/>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3" name="Freeform 15"/>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4" name="Text Box 16"/>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89105" name="Line 17"/>
          <p:cNvSpPr>
            <a:spLocks noChangeShapeType="1"/>
          </p:cNvSpPr>
          <p:nvPr/>
        </p:nvSpPr>
        <p:spPr bwMode="auto">
          <a:xfrm flipV="1">
            <a:off x="30480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6" name="Text Box 18"/>
          <p:cNvSpPr txBox="1">
            <a:spLocks noChangeArrowheads="1"/>
          </p:cNvSpPr>
          <p:nvPr/>
        </p:nvSpPr>
        <p:spPr bwMode="auto">
          <a:xfrm>
            <a:off x="7302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89107" name="Text Box 19"/>
          <p:cNvSpPr txBox="1">
            <a:spLocks noChangeArrowheads="1"/>
          </p:cNvSpPr>
          <p:nvPr/>
        </p:nvSpPr>
        <p:spPr bwMode="auto">
          <a:xfrm>
            <a:off x="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89108" name="Line 20"/>
          <p:cNvSpPr>
            <a:spLocks noChangeShapeType="1"/>
          </p:cNvSpPr>
          <p:nvPr/>
        </p:nvSpPr>
        <p:spPr bwMode="auto">
          <a:xfrm>
            <a:off x="30480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9" name="Line 21"/>
          <p:cNvSpPr>
            <a:spLocks noChangeShapeType="1"/>
          </p:cNvSpPr>
          <p:nvPr/>
        </p:nvSpPr>
        <p:spPr bwMode="auto">
          <a:xfrm flipV="1">
            <a:off x="30480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0" name="Line 22"/>
          <p:cNvSpPr>
            <a:spLocks noChangeShapeType="1"/>
          </p:cNvSpPr>
          <p:nvPr/>
        </p:nvSpPr>
        <p:spPr bwMode="auto">
          <a:xfrm>
            <a:off x="30480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9111" name="Object 23"/>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spid="_x0000_s5196"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2" name="Freeform 24"/>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3" name="Freeform 25"/>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4" name="Text Box 26"/>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89115" name="Object 27"/>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spid="_x0000_s5197"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6" name="Text Box 28"/>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89117" name="Freeform 29"/>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8" name="Freeform 30"/>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9" name="Text Box 31"/>
          <p:cNvSpPr txBox="1">
            <a:spLocks noChangeArrowheads="1"/>
          </p:cNvSpPr>
          <p:nvPr/>
        </p:nvSpPr>
        <p:spPr bwMode="auto">
          <a:xfrm>
            <a:off x="5753100" y="2073275"/>
            <a:ext cx="2560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ru-RU" sz="2800">
                <a:solidFill>
                  <a:schemeClr val="accent1"/>
                </a:solidFill>
                <a:latin typeface="Times New Roman" pitchFamily="18" charset="0"/>
              </a:rPr>
              <a:t>term-to-concept</a:t>
            </a:r>
          </a:p>
          <a:p>
            <a:r>
              <a:rPr lang="en-US" altLang="ru-RU" sz="2800">
                <a:solidFill>
                  <a:schemeClr val="accent1"/>
                </a:solidFill>
                <a:latin typeface="Times New Roman" pitchFamily="18" charset="0"/>
              </a:rPr>
              <a:t>similarity matrix</a:t>
            </a:r>
          </a:p>
        </p:txBody>
      </p:sp>
      <p:sp>
        <p:nvSpPr>
          <p:cNvPr id="89120" name="Text Box 32"/>
          <p:cNvSpPr txBox="1">
            <a:spLocks noChangeArrowheads="1"/>
          </p:cNvSpPr>
          <p:nvPr/>
        </p:nvSpPr>
        <p:spPr bwMode="auto">
          <a:xfrm>
            <a:off x="4800600" y="3276600"/>
            <a:ext cx="184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CS-concept</a:t>
            </a:r>
          </a:p>
        </p:txBody>
      </p:sp>
      <p:sp>
        <p:nvSpPr>
          <p:cNvPr id="89121" name="Freeform 33"/>
          <p:cNvSpPr>
            <a:spLocks/>
          </p:cNvSpPr>
          <p:nvPr/>
        </p:nvSpPr>
        <p:spPr bwMode="auto">
          <a:xfrm>
            <a:off x="4800600" y="3810000"/>
            <a:ext cx="381000" cy="1676400"/>
          </a:xfrm>
          <a:custGeom>
            <a:avLst/>
            <a:gdLst>
              <a:gd name="T0" fmla="*/ 0 w 240"/>
              <a:gd name="T1" fmla="*/ 0 h 1056"/>
              <a:gd name="T2" fmla="*/ 0 w 240"/>
              <a:gd name="T3" fmla="*/ 1056 h 1056"/>
              <a:gd name="T4" fmla="*/ 240 w 240"/>
              <a:gd name="T5" fmla="*/ 1056 h 1056"/>
            </a:gdLst>
            <a:ahLst/>
            <a:cxnLst>
              <a:cxn ang="0">
                <a:pos x="T0" y="T1"/>
              </a:cxn>
              <a:cxn ang="0">
                <a:pos x="T2" y="T3"/>
              </a:cxn>
              <a:cxn ang="0">
                <a:pos x="T4" y="T5"/>
              </a:cxn>
            </a:cxnLst>
            <a:rect l="0" t="0" r="r" b="b"/>
            <a:pathLst>
              <a:path w="240" h="1056">
                <a:moveTo>
                  <a:pt x="0" y="0"/>
                </a:moveTo>
                <a:lnTo>
                  <a:pt x="0" y="1056"/>
                </a:lnTo>
                <a:lnTo>
                  <a:pt x="240" y="1056"/>
                </a:lnTo>
              </a:path>
            </a:pathLst>
          </a:custGeom>
          <a:noFill/>
          <a:ln w="15875" cap="flat" cmpd="sng">
            <a:solidFill>
              <a:schemeClr val="accent1"/>
            </a:solidFill>
            <a:prstDash val="solid"/>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22" name="Line 34"/>
          <p:cNvSpPr>
            <a:spLocks noChangeShapeType="1"/>
          </p:cNvSpPr>
          <p:nvPr/>
        </p:nvSpPr>
        <p:spPr bwMode="auto">
          <a:xfrm>
            <a:off x="1143000" y="3276600"/>
            <a:ext cx="4495800" cy="19812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23" name="Oval 35"/>
          <p:cNvSpPr>
            <a:spLocks noChangeArrowheads="1"/>
          </p:cNvSpPr>
          <p:nvPr/>
        </p:nvSpPr>
        <p:spPr bwMode="auto">
          <a:xfrm>
            <a:off x="5638800" y="5181600"/>
            <a:ext cx="609600" cy="5334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265793081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ru-RU"/>
              <a:t>SVD – Dimensionality reduction</a:t>
            </a:r>
          </a:p>
        </p:txBody>
      </p:sp>
      <p:sp>
        <p:nvSpPr>
          <p:cNvPr id="83971" name="Rectangle 3"/>
          <p:cNvSpPr>
            <a:spLocks noGrp="1" noChangeArrowheads="1"/>
          </p:cNvSpPr>
          <p:nvPr>
            <p:ph type="body" idx="1"/>
          </p:nvPr>
        </p:nvSpPr>
        <p:spPr>
          <a:xfrm>
            <a:off x="685800" y="1752600"/>
            <a:ext cx="7772400" cy="4114800"/>
          </a:xfrm>
        </p:spPr>
        <p:txBody>
          <a:bodyPr/>
          <a:lstStyle/>
          <a:p>
            <a:pPr>
              <a:lnSpc>
                <a:spcPct val="90000"/>
              </a:lnSpc>
            </a:pPr>
            <a:r>
              <a:rPr lang="en-US" altLang="ru-RU"/>
              <a:t>Q: how exactly is dim. reduction done?</a:t>
            </a:r>
          </a:p>
          <a:p>
            <a:pPr>
              <a:lnSpc>
                <a:spcPct val="90000"/>
              </a:lnSpc>
            </a:pPr>
            <a:r>
              <a:rPr lang="en-US" altLang="ru-RU"/>
              <a:t>A: set the smallest singular values to zero:</a:t>
            </a:r>
          </a:p>
          <a:p>
            <a:pPr>
              <a:lnSpc>
                <a:spcPct val="90000"/>
              </a:lnSpc>
            </a:pPr>
            <a:endParaRPr lang="en-US" altLang="ru-RU"/>
          </a:p>
        </p:txBody>
      </p:sp>
      <p:graphicFrame>
        <p:nvGraphicFramePr>
          <p:cNvPr id="83972"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6218"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3"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74"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3975" name="Object 7"/>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6219"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6" name="Freeform 8"/>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77" name="Freeform 9"/>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78" name="Text Box 10"/>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graphicFrame>
        <p:nvGraphicFramePr>
          <p:cNvPr id="83979" name="Object 11"/>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spid="_x0000_s6220"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0" name="Freeform 12"/>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1" name="Freeform 13"/>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2" name="Text Box 14"/>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83983" name="Object 15"/>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spid="_x0000_s6221"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4" name="Text Box 16"/>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83985" name="Freeform 17"/>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6" name="Freeform 18"/>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7" name="Line 19"/>
          <p:cNvSpPr>
            <a:spLocks noChangeShapeType="1"/>
          </p:cNvSpPr>
          <p:nvPr/>
        </p:nvSpPr>
        <p:spPr bwMode="auto">
          <a:xfrm flipV="1">
            <a:off x="6096000" y="4343400"/>
            <a:ext cx="533400" cy="6096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8" name="Line 20"/>
          <p:cNvSpPr>
            <a:spLocks noChangeShapeType="1"/>
          </p:cNvSpPr>
          <p:nvPr/>
        </p:nvSpPr>
        <p:spPr bwMode="auto">
          <a:xfrm>
            <a:off x="6019800" y="4495800"/>
            <a:ext cx="609600" cy="4572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9" name="Line 21"/>
          <p:cNvSpPr>
            <a:spLocks noChangeShapeType="1"/>
          </p:cNvSpPr>
          <p:nvPr/>
        </p:nvSpPr>
        <p:spPr bwMode="auto">
          <a:xfrm>
            <a:off x="4191000" y="3124200"/>
            <a:ext cx="457200" cy="31242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90" name="Line 22"/>
          <p:cNvSpPr>
            <a:spLocks noChangeShapeType="1"/>
          </p:cNvSpPr>
          <p:nvPr/>
        </p:nvSpPr>
        <p:spPr bwMode="auto">
          <a:xfrm flipH="1">
            <a:off x="4191000" y="3200400"/>
            <a:ext cx="381000" cy="29718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91" name="Line 23"/>
          <p:cNvSpPr>
            <a:spLocks noChangeShapeType="1"/>
          </p:cNvSpPr>
          <p:nvPr/>
        </p:nvSpPr>
        <p:spPr bwMode="auto">
          <a:xfrm>
            <a:off x="5638800" y="5715000"/>
            <a:ext cx="3048000" cy="3048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92" name="Line 24"/>
          <p:cNvSpPr>
            <a:spLocks noChangeShapeType="1"/>
          </p:cNvSpPr>
          <p:nvPr/>
        </p:nvSpPr>
        <p:spPr bwMode="auto">
          <a:xfrm flipH="1">
            <a:off x="5486400" y="5791200"/>
            <a:ext cx="3200400" cy="3048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148448738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ru-RU"/>
              <a:t>SVD - Dimensionality reduction</a:t>
            </a:r>
          </a:p>
        </p:txBody>
      </p:sp>
      <p:sp>
        <p:nvSpPr>
          <p:cNvPr id="86019" name="Rectangle 3"/>
          <p:cNvSpPr>
            <a:spLocks noGrp="1" noChangeArrowheads="1"/>
          </p:cNvSpPr>
          <p:nvPr>
            <p:ph type="body" idx="1"/>
          </p:nvPr>
        </p:nvSpPr>
        <p:spPr>
          <a:xfrm>
            <a:off x="685800" y="1752600"/>
            <a:ext cx="7772400" cy="4114800"/>
          </a:xfrm>
        </p:spPr>
        <p:txBody>
          <a:bodyPr/>
          <a:lstStyle/>
          <a:p>
            <a:pPr>
              <a:lnSpc>
                <a:spcPct val="90000"/>
              </a:lnSpc>
            </a:pPr>
            <a:endParaRPr lang="ru-RU" altLang="ru-RU"/>
          </a:p>
        </p:txBody>
      </p:sp>
      <p:graphicFrame>
        <p:nvGraphicFramePr>
          <p:cNvPr id="86020"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7242"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1"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2"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6023" name="Object 7"/>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7243" name="Document" r:id="rId5" imgW="1832040" imgH="4059360" progId="Word.Document.8">
                  <p:embed/>
                </p:oleObj>
              </mc:Choice>
              <mc:Fallback>
                <p:oleObj name="Document" r:id="rId5" imgW="1832040" imgH="40593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4" name="Freeform 8"/>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5" name="Freeform 9"/>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6" name="Text Box 10"/>
          <p:cNvSpPr txBox="1">
            <a:spLocks noChangeArrowheads="1"/>
          </p:cNvSpPr>
          <p:nvPr/>
        </p:nvSpPr>
        <p:spPr bwMode="auto">
          <a:xfrm>
            <a:off x="2898775" y="4267200"/>
            <a:ext cx="376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graphicFrame>
        <p:nvGraphicFramePr>
          <p:cNvPr id="86027" name="Object 11"/>
          <p:cNvGraphicFramePr>
            <a:graphicFrameLocks noChangeAspect="1"/>
          </p:cNvGraphicFramePr>
          <p:nvPr/>
        </p:nvGraphicFramePr>
        <p:xfrm>
          <a:off x="5334000" y="4114800"/>
          <a:ext cx="609600" cy="584200"/>
        </p:xfrm>
        <a:graphic>
          <a:graphicData uri="http://schemas.openxmlformats.org/presentationml/2006/ole">
            <mc:AlternateContent xmlns:mc="http://schemas.openxmlformats.org/markup-compatibility/2006">
              <mc:Choice xmlns:v="urn:schemas-microsoft-com:vml" Requires="v">
                <p:oleObj spid="_x0000_s7244" name="Document" r:id="rId7" imgW="936720" imgH="895320" progId="Word.Document.8">
                  <p:embed/>
                </p:oleObj>
              </mc:Choice>
              <mc:Fallback>
                <p:oleObj name="Document" r:id="rId7" imgW="936720" imgH="89532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6096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8" name="Freeform 12"/>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9" name="Freeform 13"/>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30" name="Text Box 14"/>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86031" name="Object 15"/>
          <p:cNvGraphicFramePr>
            <a:graphicFrameLocks noChangeAspect="1"/>
          </p:cNvGraphicFramePr>
          <p:nvPr/>
        </p:nvGraphicFramePr>
        <p:xfrm>
          <a:off x="5562600" y="5334000"/>
          <a:ext cx="3143250" cy="914400"/>
        </p:xfrm>
        <a:graphic>
          <a:graphicData uri="http://schemas.openxmlformats.org/presentationml/2006/ole">
            <mc:AlternateContent xmlns:mc="http://schemas.openxmlformats.org/markup-compatibility/2006">
              <mc:Choice xmlns:v="urn:schemas-microsoft-com:vml" Requires="v">
                <p:oleObj spid="_x0000_s7245" name="Document" r:id="rId9" imgW="4651200" imgH="1362240" progId="Word.Document.8">
                  <p:embed/>
                </p:oleObj>
              </mc:Choice>
              <mc:Fallback>
                <p:oleObj name="Document" r:id="rId9" imgW="4651200" imgH="136224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1432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2" name="Text Box 16"/>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86033" name="Freeform 17"/>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34" name="Freeform 18"/>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21653154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ru-RU"/>
              <a:t>SVD - Dimensionality reduction</a:t>
            </a:r>
          </a:p>
        </p:txBody>
      </p:sp>
      <p:sp>
        <p:nvSpPr>
          <p:cNvPr id="88067" name="Rectangle 3"/>
          <p:cNvSpPr>
            <a:spLocks noGrp="1" noChangeArrowheads="1"/>
          </p:cNvSpPr>
          <p:nvPr>
            <p:ph type="body" idx="1"/>
          </p:nvPr>
        </p:nvSpPr>
        <p:spPr>
          <a:xfrm>
            <a:off x="685800" y="1752600"/>
            <a:ext cx="7772400" cy="4114800"/>
          </a:xfrm>
        </p:spPr>
        <p:txBody>
          <a:bodyPr/>
          <a:lstStyle/>
          <a:p>
            <a:pPr>
              <a:lnSpc>
                <a:spcPct val="90000"/>
              </a:lnSpc>
            </a:pPr>
            <a:endParaRPr lang="ru-RU" altLang="ru-RU"/>
          </a:p>
        </p:txBody>
      </p:sp>
      <p:grpSp>
        <p:nvGrpSpPr>
          <p:cNvPr id="88068" name="Group 4"/>
          <p:cNvGrpSpPr>
            <a:grpSpLocks/>
          </p:cNvGrpSpPr>
          <p:nvPr/>
        </p:nvGrpSpPr>
        <p:grpSpPr bwMode="auto">
          <a:xfrm>
            <a:off x="838200" y="3352800"/>
            <a:ext cx="2141538" cy="2647950"/>
            <a:chOff x="528" y="2112"/>
            <a:chExt cx="1349" cy="1668"/>
          </a:xfrm>
        </p:grpSpPr>
        <p:graphicFrame>
          <p:nvGraphicFramePr>
            <p:cNvPr id="88069" name="Object 5"/>
            <p:cNvGraphicFramePr>
              <a:graphicFrameLocks noChangeAspect="1"/>
            </p:cNvGraphicFramePr>
            <p:nvPr/>
          </p:nvGraphicFramePr>
          <p:xfrm>
            <a:off x="576" y="2160"/>
            <a:ext cx="1301" cy="1620"/>
          </p:xfrm>
          <a:graphic>
            <a:graphicData uri="http://schemas.openxmlformats.org/presentationml/2006/ole">
              <mc:AlternateContent xmlns:mc="http://schemas.openxmlformats.org/markup-compatibility/2006">
                <mc:Choice xmlns:v="urn:schemas-microsoft-com:vml" Requires="v">
                  <p:oleObj spid="_x0000_s8230"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2160"/>
                          <a:ext cx="1301" cy="1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0" name="Freeform 6"/>
            <p:cNvSpPr>
              <a:spLocks/>
            </p:cNvSpPr>
            <p:nvPr/>
          </p:nvSpPr>
          <p:spPr bwMode="auto">
            <a:xfrm>
              <a:off x="528" y="2112"/>
              <a:ext cx="144" cy="1632"/>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8071" name="Freeform 7"/>
            <p:cNvSpPr>
              <a:spLocks/>
            </p:cNvSpPr>
            <p:nvPr/>
          </p:nvSpPr>
          <p:spPr bwMode="auto">
            <a:xfrm flipH="1">
              <a:off x="1632" y="2112"/>
              <a:ext cx="144" cy="1632"/>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88072" name="Text Box 8"/>
          <p:cNvSpPr txBox="1">
            <a:spLocks noChangeArrowheads="1"/>
          </p:cNvSpPr>
          <p:nvPr/>
        </p:nvSpPr>
        <p:spPr bwMode="auto">
          <a:xfrm>
            <a:off x="2898775" y="4267200"/>
            <a:ext cx="376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graphicFrame>
        <p:nvGraphicFramePr>
          <p:cNvPr id="88073" name="Object 9"/>
          <p:cNvGraphicFramePr>
            <a:graphicFrameLocks noChangeAspect="1"/>
          </p:cNvGraphicFramePr>
          <p:nvPr/>
        </p:nvGraphicFramePr>
        <p:xfrm>
          <a:off x="3581400" y="3276600"/>
          <a:ext cx="2065338" cy="2571750"/>
        </p:xfrm>
        <a:graphic>
          <a:graphicData uri="http://schemas.openxmlformats.org/presentationml/2006/ole">
            <mc:AlternateContent xmlns:mc="http://schemas.openxmlformats.org/markup-compatibility/2006">
              <mc:Choice xmlns:v="urn:schemas-microsoft-com:vml" Requires="v">
                <p:oleObj spid="_x0000_s8231" name="Document" r:id="rId5" imgW="3261240" imgH="4059360" progId="Word.Document.8">
                  <p:embed/>
                </p:oleObj>
              </mc:Choice>
              <mc:Fallback>
                <p:oleObj name="Document" r:id="rId5" imgW="3261240" imgH="40593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2766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4" name="Freeform 10"/>
          <p:cNvSpPr>
            <a:spLocks/>
          </p:cNvSpPr>
          <p:nvPr/>
        </p:nvSpPr>
        <p:spPr bwMode="auto">
          <a:xfrm>
            <a:off x="35052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8075" name="Freeform 11"/>
          <p:cNvSpPr>
            <a:spLocks/>
          </p:cNvSpPr>
          <p:nvPr/>
        </p:nvSpPr>
        <p:spPr bwMode="auto">
          <a:xfrm flipH="1">
            <a:off x="52578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8076" name="Rectangle 12"/>
          <p:cNvSpPr>
            <a:spLocks noChangeArrowheads="1"/>
          </p:cNvSpPr>
          <p:nvPr/>
        </p:nvSpPr>
        <p:spPr bwMode="auto">
          <a:xfrm>
            <a:off x="4724400" y="4724400"/>
            <a:ext cx="609600" cy="990600"/>
          </a:xfrm>
          <a:prstGeom prst="rect">
            <a:avLst/>
          </a:prstGeom>
          <a:noFill/>
          <a:ln w="38100">
            <a:solidFill>
              <a:schemeClr val="accent1"/>
            </a:solidFill>
            <a:miter lim="800000"/>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400127565"/>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288133"/>
            <a:ext cx="8520600" cy="1068800"/>
          </a:xfrm>
          <a:prstGeom prst="rect">
            <a:avLst/>
          </a:prstGeom>
        </p:spPr>
        <p:txBody>
          <a:bodyPr wrap="square" lIns="91425" tIns="91425" rIns="91425" bIns="91425" anchor="t" anchorCtr="0">
            <a:noAutofit/>
          </a:bodyPr>
          <a:lstStyle/>
          <a:p>
            <a:pPr lvl="0" algn="ctr">
              <a:spcBef>
                <a:spcPts val="0"/>
              </a:spcBef>
              <a:buNone/>
            </a:pPr>
            <a:r>
              <a:rPr lang="ru" dirty="0"/>
              <a:t>Ирисы Фишера</a:t>
            </a:r>
          </a:p>
        </p:txBody>
      </p:sp>
      <p:sp>
        <p:nvSpPr>
          <p:cNvPr id="116" name="Shape 116"/>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lvl="0">
              <a:spcBef>
                <a:spcPts val="0"/>
              </a:spcBef>
              <a:buNone/>
            </a:pPr>
            <a:endParaRPr/>
          </a:p>
        </p:txBody>
      </p:sp>
      <p:pic>
        <p:nvPicPr>
          <p:cNvPr id="117" name="Shape 117"/>
          <p:cNvPicPr preferRelativeResize="0"/>
          <p:nvPr/>
        </p:nvPicPr>
        <p:blipFill>
          <a:blip r:embed="rId3">
            <a:alphaModFix/>
          </a:blip>
          <a:stretch>
            <a:fillRect/>
          </a:stretch>
        </p:blipFill>
        <p:spPr>
          <a:xfrm>
            <a:off x="65801" y="1133601"/>
            <a:ext cx="4293299" cy="5724399"/>
          </a:xfrm>
          <a:prstGeom prst="rect">
            <a:avLst/>
          </a:prstGeom>
          <a:noFill/>
          <a:ln>
            <a:noFill/>
          </a:ln>
        </p:spPr>
      </p:pic>
      <p:pic>
        <p:nvPicPr>
          <p:cNvPr id="118" name="Shape 118"/>
          <p:cNvPicPr preferRelativeResize="0"/>
          <p:nvPr/>
        </p:nvPicPr>
        <p:blipFill>
          <a:blip r:embed="rId4">
            <a:alphaModFix/>
          </a:blip>
          <a:stretch>
            <a:fillRect/>
          </a:stretch>
        </p:blipFill>
        <p:spPr>
          <a:xfrm>
            <a:off x="4587825" y="1145427"/>
            <a:ext cx="4359100" cy="5724407"/>
          </a:xfrm>
          <a:prstGeom prst="rect">
            <a:avLst/>
          </a:prstGeom>
          <a:noFill/>
          <a:ln>
            <a:noFill/>
          </a:ln>
        </p:spPr>
      </p:pic>
    </p:spTree>
    <p:extLst>
      <p:ext uri="{BB962C8B-B14F-4D97-AF65-F5344CB8AC3E}">
        <p14:creationId xmlns:p14="http://schemas.microsoft.com/office/powerpoint/2010/main" val="788379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3000" y="1828800"/>
            <a:ext cx="1676400" cy="685800"/>
          </a:xfrm>
          <a:prstGeom prst="rect">
            <a:avLst/>
          </a:prstGeom>
          <a:solidFill>
            <a:srgbClr val="E8F3DA"/>
          </a:solidFill>
          <a:ln w="12191">
            <a:solidFill>
              <a:srgbClr val="000000"/>
            </a:solidFill>
          </a:ln>
        </p:spPr>
        <p:txBody>
          <a:bodyPr vert="horz" wrap="square" lIns="0" tIns="0" rIns="0" bIns="0" rtlCol="0">
            <a:spAutoFit/>
          </a:bodyPr>
          <a:lstStyle/>
          <a:p>
            <a:pPr marL="635" algn="ctr">
              <a:lnSpc>
                <a:spcPct val="100000"/>
              </a:lnSpc>
            </a:pPr>
            <a:r>
              <a:rPr sz="2000" spc="-5" dirty="0">
                <a:latin typeface="Arial"/>
                <a:cs typeface="Arial"/>
              </a:rPr>
              <a:t>Linear</a:t>
            </a:r>
            <a:endParaRPr sz="2000">
              <a:latin typeface="Arial"/>
              <a:cs typeface="Arial"/>
            </a:endParaRPr>
          </a:p>
          <a:p>
            <a:pPr algn="ctr">
              <a:lnSpc>
                <a:spcPct val="100000"/>
              </a:lnSpc>
              <a:spcBef>
                <a:spcPts val="20"/>
              </a:spcBef>
            </a:pPr>
            <a:r>
              <a:rPr sz="1600" spc="-10" dirty="0">
                <a:latin typeface="Arial"/>
                <a:cs typeface="Arial"/>
              </a:rPr>
              <a:t>(PCA)</a:t>
            </a:r>
            <a:endParaRPr sz="1600">
              <a:latin typeface="Arial"/>
              <a:cs typeface="Arial"/>
            </a:endParaRPr>
          </a:p>
        </p:txBody>
      </p:sp>
      <p:sp>
        <p:nvSpPr>
          <p:cNvPr id="3" name="object 3"/>
          <p:cNvSpPr txBox="1"/>
          <p:nvPr/>
        </p:nvSpPr>
        <p:spPr>
          <a:xfrm>
            <a:off x="4953000" y="4038600"/>
            <a:ext cx="1676400" cy="685800"/>
          </a:xfrm>
          <a:prstGeom prst="rect">
            <a:avLst/>
          </a:prstGeom>
          <a:solidFill>
            <a:srgbClr val="E8F3DA"/>
          </a:solidFill>
          <a:ln w="12191">
            <a:solidFill>
              <a:srgbClr val="000000"/>
            </a:solidFill>
          </a:ln>
        </p:spPr>
        <p:txBody>
          <a:bodyPr vert="horz" wrap="square" lIns="0" tIns="0" rIns="0" bIns="0" rtlCol="0">
            <a:spAutoFit/>
          </a:bodyPr>
          <a:lstStyle/>
          <a:p>
            <a:pPr marL="286385">
              <a:lnSpc>
                <a:spcPct val="100000"/>
              </a:lnSpc>
            </a:pPr>
            <a:r>
              <a:rPr sz="2000" spc="-5" dirty="0">
                <a:latin typeface="Arial"/>
                <a:cs typeface="Arial"/>
              </a:rPr>
              <a:t>N</a:t>
            </a:r>
            <a:r>
              <a:rPr sz="2000" dirty="0">
                <a:latin typeface="Arial"/>
                <a:cs typeface="Arial"/>
              </a:rPr>
              <a:t>o</a:t>
            </a:r>
            <a:r>
              <a:rPr sz="2000" spc="-5" dirty="0">
                <a:latin typeface="Arial"/>
                <a:cs typeface="Arial"/>
              </a:rPr>
              <a:t>nlinear</a:t>
            </a:r>
            <a:endParaRPr sz="2000">
              <a:latin typeface="Arial"/>
              <a:cs typeface="Arial"/>
            </a:endParaRPr>
          </a:p>
        </p:txBody>
      </p:sp>
      <p:sp>
        <p:nvSpPr>
          <p:cNvPr id="4" name="object 4"/>
          <p:cNvSpPr txBox="1"/>
          <p:nvPr/>
        </p:nvSpPr>
        <p:spPr>
          <a:xfrm>
            <a:off x="2590800" y="3048000"/>
            <a:ext cx="1905000" cy="685800"/>
          </a:xfrm>
          <a:prstGeom prst="rect">
            <a:avLst/>
          </a:prstGeom>
          <a:solidFill>
            <a:srgbClr val="E8F3DA"/>
          </a:solidFill>
          <a:ln w="12191">
            <a:solidFill>
              <a:srgbClr val="000000"/>
            </a:solidFill>
          </a:ln>
        </p:spPr>
        <p:txBody>
          <a:bodyPr vert="horz" wrap="square" lIns="0" tIns="0" rIns="0" bIns="0" rtlCol="0">
            <a:spAutoFit/>
          </a:bodyPr>
          <a:lstStyle/>
          <a:p>
            <a:pPr algn="ctr">
              <a:lnSpc>
                <a:spcPct val="100000"/>
              </a:lnSpc>
            </a:pPr>
            <a:r>
              <a:rPr sz="2000" spc="-5" dirty="0">
                <a:latin typeface="Arial"/>
                <a:cs typeface="Arial"/>
              </a:rPr>
              <a:t>N</a:t>
            </a:r>
            <a:r>
              <a:rPr sz="2000" dirty="0">
                <a:latin typeface="Arial"/>
                <a:cs typeface="Arial"/>
              </a:rPr>
              <a:t>on-</a:t>
            </a:r>
            <a:endParaRPr sz="2000">
              <a:latin typeface="Arial"/>
              <a:cs typeface="Arial"/>
            </a:endParaRPr>
          </a:p>
          <a:p>
            <a:pPr marL="1270" algn="ctr">
              <a:lnSpc>
                <a:spcPct val="100000"/>
              </a:lnSpc>
            </a:pPr>
            <a:r>
              <a:rPr sz="2000" spc="-5" dirty="0">
                <a:latin typeface="Arial"/>
                <a:cs typeface="Arial"/>
              </a:rPr>
              <a:t>parametric</a:t>
            </a:r>
            <a:endParaRPr sz="2000">
              <a:latin typeface="Arial"/>
              <a:cs typeface="Arial"/>
            </a:endParaRPr>
          </a:p>
        </p:txBody>
      </p:sp>
      <p:sp>
        <p:nvSpPr>
          <p:cNvPr id="5" name="object 5"/>
          <p:cNvSpPr txBox="1"/>
          <p:nvPr/>
        </p:nvSpPr>
        <p:spPr>
          <a:xfrm>
            <a:off x="2590800" y="1143000"/>
            <a:ext cx="1905000" cy="685800"/>
          </a:xfrm>
          <a:prstGeom prst="rect">
            <a:avLst/>
          </a:prstGeom>
          <a:solidFill>
            <a:srgbClr val="E8F3DA"/>
          </a:solidFill>
          <a:ln w="12191">
            <a:solidFill>
              <a:srgbClr val="000000"/>
            </a:solidFill>
          </a:ln>
        </p:spPr>
        <p:txBody>
          <a:bodyPr vert="horz" wrap="square" lIns="0" tIns="0" rIns="0" bIns="0" rtlCol="0">
            <a:spAutoFit/>
          </a:bodyPr>
          <a:lstStyle/>
          <a:p>
            <a:pPr algn="ctr">
              <a:lnSpc>
                <a:spcPct val="100000"/>
              </a:lnSpc>
            </a:pPr>
            <a:r>
              <a:rPr sz="2000" dirty="0">
                <a:latin typeface="Arial"/>
                <a:cs typeface="Arial"/>
              </a:rPr>
              <a:t>Parametric</a:t>
            </a:r>
            <a:endParaRPr sz="2000">
              <a:latin typeface="Arial"/>
              <a:cs typeface="Arial"/>
            </a:endParaRPr>
          </a:p>
          <a:p>
            <a:pPr marL="1270" algn="ctr">
              <a:lnSpc>
                <a:spcPct val="100000"/>
              </a:lnSpc>
              <a:spcBef>
                <a:spcPts val="15"/>
              </a:spcBef>
            </a:pPr>
            <a:r>
              <a:rPr sz="1600" spc="-10" dirty="0">
                <a:latin typeface="Arial"/>
                <a:cs typeface="Arial"/>
              </a:rPr>
              <a:t>(LDA)</a:t>
            </a:r>
            <a:endParaRPr sz="1600">
              <a:latin typeface="Arial"/>
              <a:cs typeface="Arial"/>
            </a:endParaRPr>
          </a:p>
        </p:txBody>
      </p:sp>
      <p:sp>
        <p:nvSpPr>
          <p:cNvPr id="6" name="object 6"/>
          <p:cNvSpPr txBox="1"/>
          <p:nvPr/>
        </p:nvSpPr>
        <p:spPr>
          <a:xfrm>
            <a:off x="152400" y="2133600"/>
            <a:ext cx="1905000" cy="685800"/>
          </a:xfrm>
          <a:prstGeom prst="rect">
            <a:avLst/>
          </a:prstGeom>
          <a:solidFill>
            <a:srgbClr val="E8F3DA"/>
          </a:solidFill>
          <a:ln w="12191">
            <a:solidFill>
              <a:srgbClr val="000000"/>
            </a:solidFill>
          </a:ln>
        </p:spPr>
        <p:txBody>
          <a:bodyPr vert="horz" wrap="square" lIns="0" tIns="0" rIns="0" bIns="0" rtlCol="0">
            <a:spAutoFit/>
          </a:bodyPr>
          <a:lstStyle/>
          <a:p>
            <a:pPr marL="421005" marR="337185" indent="-78105">
              <a:lnSpc>
                <a:spcPct val="100000"/>
              </a:lnSpc>
            </a:pPr>
            <a:r>
              <a:rPr sz="2000" spc="5" dirty="0">
                <a:latin typeface="Arial"/>
                <a:cs typeface="Arial"/>
              </a:rPr>
              <a:t>D</a:t>
            </a:r>
            <a:r>
              <a:rPr sz="2000" spc="-5" dirty="0">
                <a:latin typeface="Arial"/>
                <a:cs typeface="Arial"/>
              </a:rPr>
              <a:t>ime</a:t>
            </a:r>
            <a:r>
              <a:rPr sz="2000" spc="5" dirty="0">
                <a:latin typeface="Arial"/>
                <a:cs typeface="Arial"/>
              </a:rPr>
              <a:t>ns</a:t>
            </a:r>
            <a:r>
              <a:rPr sz="2000" spc="-5" dirty="0">
                <a:latin typeface="Arial"/>
                <a:cs typeface="Arial"/>
              </a:rPr>
              <a:t>ion</a:t>
            </a:r>
            <a:r>
              <a:rPr sz="2000" spc="-5" dirty="0">
                <a:latin typeface="Times New Roman"/>
                <a:cs typeface="Times New Roman"/>
              </a:rPr>
              <a:t> </a:t>
            </a:r>
            <a:r>
              <a:rPr sz="2000" dirty="0">
                <a:latin typeface="Arial"/>
                <a:cs typeface="Arial"/>
              </a:rPr>
              <a:t>re</a:t>
            </a:r>
            <a:r>
              <a:rPr sz="2000" spc="-5" dirty="0">
                <a:latin typeface="Arial"/>
                <a:cs typeface="Arial"/>
              </a:rPr>
              <a:t>du</a:t>
            </a:r>
            <a:r>
              <a:rPr sz="2000" spc="5" dirty="0">
                <a:latin typeface="Arial"/>
                <a:cs typeface="Arial"/>
              </a:rPr>
              <a:t>c</a:t>
            </a:r>
            <a:r>
              <a:rPr sz="2000" dirty="0">
                <a:latin typeface="Arial"/>
                <a:cs typeface="Arial"/>
              </a:rPr>
              <a:t>tion</a:t>
            </a:r>
            <a:endParaRPr sz="2000">
              <a:latin typeface="Arial"/>
              <a:cs typeface="Arial"/>
            </a:endParaRPr>
          </a:p>
        </p:txBody>
      </p:sp>
      <p:sp>
        <p:nvSpPr>
          <p:cNvPr id="7" name="object 7"/>
          <p:cNvSpPr/>
          <p:nvPr/>
        </p:nvSpPr>
        <p:spPr>
          <a:xfrm>
            <a:off x="4496561" y="2116714"/>
            <a:ext cx="457200" cy="1285240"/>
          </a:xfrm>
          <a:custGeom>
            <a:avLst/>
            <a:gdLst/>
            <a:ahLst/>
            <a:cxnLst/>
            <a:rect l="l" t="t" r="r" b="b"/>
            <a:pathLst>
              <a:path w="457200" h="1285239">
                <a:moveTo>
                  <a:pt x="218693" y="1265041"/>
                </a:moveTo>
                <a:lnTo>
                  <a:pt x="0" y="1265041"/>
                </a:lnTo>
                <a:lnTo>
                  <a:pt x="0" y="1284853"/>
                </a:lnTo>
                <a:lnTo>
                  <a:pt x="238505" y="1284853"/>
                </a:lnTo>
                <a:lnTo>
                  <a:pt x="238505" y="1274947"/>
                </a:lnTo>
                <a:lnTo>
                  <a:pt x="218693" y="1274947"/>
                </a:lnTo>
                <a:lnTo>
                  <a:pt x="218693" y="1265041"/>
                </a:lnTo>
                <a:close/>
              </a:path>
              <a:path w="457200" h="1285239">
                <a:moveTo>
                  <a:pt x="401005" y="45841"/>
                </a:moveTo>
                <a:lnTo>
                  <a:pt x="218693" y="45841"/>
                </a:lnTo>
                <a:lnTo>
                  <a:pt x="218693" y="1274947"/>
                </a:lnTo>
                <a:lnTo>
                  <a:pt x="228599" y="1265041"/>
                </a:lnTo>
                <a:lnTo>
                  <a:pt x="238505" y="1265041"/>
                </a:lnTo>
                <a:lnTo>
                  <a:pt x="238505" y="65653"/>
                </a:lnTo>
                <a:lnTo>
                  <a:pt x="228599" y="65653"/>
                </a:lnTo>
                <a:lnTo>
                  <a:pt x="238505" y="55747"/>
                </a:lnTo>
                <a:lnTo>
                  <a:pt x="417990" y="55747"/>
                </a:lnTo>
                <a:lnTo>
                  <a:pt x="401005" y="45841"/>
                </a:lnTo>
                <a:close/>
              </a:path>
              <a:path w="457200" h="1285239">
                <a:moveTo>
                  <a:pt x="238505" y="1265041"/>
                </a:moveTo>
                <a:lnTo>
                  <a:pt x="228599" y="1265041"/>
                </a:lnTo>
                <a:lnTo>
                  <a:pt x="218693" y="1274947"/>
                </a:lnTo>
                <a:lnTo>
                  <a:pt x="238505" y="1274947"/>
                </a:lnTo>
                <a:lnTo>
                  <a:pt x="238505" y="1265041"/>
                </a:lnTo>
                <a:close/>
              </a:path>
              <a:path w="457200" h="1285239">
                <a:moveTo>
                  <a:pt x="417990" y="55747"/>
                </a:moveTo>
                <a:lnTo>
                  <a:pt x="356372" y="91683"/>
                </a:lnTo>
                <a:lnTo>
                  <a:pt x="351678" y="94366"/>
                </a:lnTo>
                <a:lnTo>
                  <a:pt x="350001" y="100462"/>
                </a:lnTo>
                <a:lnTo>
                  <a:pt x="352805" y="105155"/>
                </a:lnTo>
                <a:lnTo>
                  <a:pt x="355610" y="109971"/>
                </a:lnTo>
                <a:lnTo>
                  <a:pt x="361706" y="111495"/>
                </a:lnTo>
                <a:lnTo>
                  <a:pt x="366400" y="108691"/>
                </a:lnTo>
                <a:lnTo>
                  <a:pt x="440210" y="65653"/>
                </a:lnTo>
                <a:lnTo>
                  <a:pt x="437631" y="65653"/>
                </a:lnTo>
                <a:lnTo>
                  <a:pt x="437631" y="64251"/>
                </a:lnTo>
                <a:lnTo>
                  <a:pt x="432572" y="64251"/>
                </a:lnTo>
                <a:lnTo>
                  <a:pt x="417990" y="55747"/>
                </a:lnTo>
                <a:close/>
              </a:path>
              <a:path w="457200" h="1285239">
                <a:moveTo>
                  <a:pt x="238505" y="55747"/>
                </a:moveTo>
                <a:lnTo>
                  <a:pt x="228599" y="65653"/>
                </a:lnTo>
                <a:lnTo>
                  <a:pt x="238505" y="65653"/>
                </a:lnTo>
                <a:lnTo>
                  <a:pt x="238505" y="55747"/>
                </a:lnTo>
                <a:close/>
              </a:path>
              <a:path w="457200" h="1285239">
                <a:moveTo>
                  <a:pt x="417990" y="55747"/>
                </a:moveTo>
                <a:lnTo>
                  <a:pt x="238505" y="55747"/>
                </a:lnTo>
                <a:lnTo>
                  <a:pt x="238505" y="65653"/>
                </a:lnTo>
                <a:lnTo>
                  <a:pt x="401005" y="65653"/>
                </a:lnTo>
                <a:lnTo>
                  <a:pt x="417990" y="55747"/>
                </a:lnTo>
                <a:close/>
              </a:path>
              <a:path w="457200" h="1285239">
                <a:moveTo>
                  <a:pt x="440220" y="45841"/>
                </a:moveTo>
                <a:lnTo>
                  <a:pt x="437631" y="45841"/>
                </a:lnTo>
                <a:lnTo>
                  <a:pt x="437631" y="65653"/>
                </a:lnTo>
                <a:lnTo>
                  <a:pt x="440210" y="65653"/>
                </a:lnTo>
                <a:lnTo>
                  <a:pt x="457199" y="55747"/>
                </a:lnTo>
                <a:lnTo>
                  <a:pt x="440220" y="45841"/>
                </a:lnTo>
                <a:close/>
              </a:path>
              <a:path w="457200" h="1285239">
                <a:moveTo>
                  <a:pt x="432572" y="47243"/>
                </a:moveTo>
                <a:lnTo>
                  <a:pt x="417990" y="55747"/>
                </a:lnTo>
                <a:lnTo>
                  <a:pt x="432572" y="64251"/>
                </a:lnTo>
                <a:lnTo>
                  <a:pt x="432572" y="47243"/>
                </a:lnTo>
                <a:close/>
              </a:path>
              <a:path w="457200" h="1285239">
                <a:moveTo>
                  <a:pt x="437631" y="47243"/>
                </a:moveTo>
                <a:lnTo>
                  <a:pt x="432572" y="47243"/>
                </a:lnTo>
                <a:lnTo>
                  <a:pt x="432572" y="64251"/>
                </a:lnTo>
                <a:lnTo>
                  <a:pt x="437631" y="64251"/>
                </a:lnTo>
                <a:lnTo>
                  <a:pt x="437631" y="47243"/>
                </a:lnTo>
                <a:close/>
              </a:path>
              <a:path w="457200" h="1285239">
                <a:moveTo>
                  <a:pt x="361706" y="0"/>
                </a:moveTo>
                <a:lnTo>
                  <a:pt x="355610" y="1523"/>
                </a:lnTo>
                <a:lnTo>
                  <a:pt x="352805" y="6339"/>
                </a:lnTo>
                <a:lnTo>
                  <a:pt x="350001" y="11033"/>
                </a:lnTo>
                <a:lnTo>
                  <a:pt x="351678" y="17129"/>
                </a:lnTo>
                <a:lnTo>
                  <a:pt x="356372" y="19811"/>
                </a:lnTo>
                <a:lnTo>
                  <a:pt x="417990" y="55747"/>
                </a:lnTo>
                <a:lnTo>
                  <a:pt x="432572" y="47243"/>
                </a:lnTo>
                <a:lnTo>
                  <a:pt x="437631" y="47243"/>
                </a:lnTo>
                <a:lnTo>
                  <a:pt x="437631" y="45841"/>
                </a:lnTo>
                <a:lnTo>
                  <a:pt x="440220" y="45841"/>
                </a:lnTo>
                <a:lnTo>
                  <a:pt x="361706" y="0"/>
                </a:lnTo>
                <a:close/>
              </a:path>
            </a:pathLst>
          </a:custGeom>
          <a:solidFill>
            <a:srgbClr val="000000"/>
          </a:solidFill>
        </p:spPr>
        <p:txBody>
          <a:bodyPr wrap="square" lIns="0" tIns="0" rIns="0" bIns="0" rtlCol="0"/>
          <a:lstStyle/>
          <a:p>
            <a:endParaRPr/>
          </a:p>
        </p:txBody>
      </p:sp>
      <p:sp>
        <p:nvSpPr>
          <p:cNvPr id="8" name="object 8"/>
          <p:cNvSpPr/>
          <p:nvPr/>
        </p:nvSpPr>
        <p:spPr>
          <a:xfrm>
            <a:off x="4496561" y="3381755"/>
            <a:ext cx="457200" cy="1056640"/>
          </a:xfrm>
          <a:custGeom>
            <a:avLst/>
            <a:gdLst/>
            <a:ahLst/>
            <a:cxnLst/>
            <a:rect l="l" t="t" r="r" b="b"/>
            <a:pathLst>
              <a:path w="457200" h="1056639">
                <a:moveTo>
                  <a:pt x="417980" y="1000505"/>
                </a:moveTo>
                <a:lnTo>
                  <a:pt x="356372" y="1036451"/>
                </a:lnTo>
                <a:lnTo>
                  <a:pt x="351678" y="1039118"/>
                </a:lnTo>
                <a:lnTo>
                  <a:pt x="350001" y="1045214"/>
                </a:lnTo>
                <a:lnTo>
                  <a:pt x="355610" y="1054607"/>
                </a:lnTo>
                <a:lnTo>
                  <a:pt x="361706" y="1056263"/>
                </a:lnTo>
                <a:lnTo>
                  <a:pt x="366400" y="1053464"/>
                </a:lnTo>
                <a:lnTo>
                  <a:pt x="440215" y="1010411"/>
                </a:lnTo>
                <a:lnTo>
                  <a:pt x="437631" y="1010411"/>
                </a:lnTo>
                <a:lnTo>
                  <a:pt x="437631" y="1009019"/>
                </a:lnTo>
                <a:lnTo>
                  <a:pt x="432572" y="1009019"/>
                </a:lnTo>
                <a:lnTo>
                  <a:pt x="417980" y="1000505"/>
                </a:lnTo>
                <a:close/>
              </a:path>
              <a:path w="457200" h="1056639">
                <a:moveTo>
                  <a:pt x="218693" y="9905"/>
                </a:moveTo>
                <a:lnTo>
                  <a:pt x="218693" y="1010411"/>
                </a:lnTo>
                <a:lnTo>
                  <a:pt x="401002" y="1010411"/>
                </a:lnTo>
                <a:lnTo>
                  <a:pt x="417980" y="1000505"/>
                </a:lnTo>
                <a:lnTo>
                  <a:pt x="238505" y="1000505"/>
                </a:lnTo>
                <a:lnTo>
                  <a:pt x="228599" y="990599"/>
                </a:lnTo>
                <a:lnTo>
                  <a:pt x="238505" y="990599"/>
                </a:lnTo>
                <a:lnTo>
                  <a:pt x="238505" y="19811"/>
                </a:lnTo>
                <a:lnTo>
                  <a:pt x="228599" y="19811"/>
                </a:lnTo>
                <a:lnTo>
                  <a:pt x="218693" y="9905"/>
                </a:lnTo>
                <a:close/>
              </a:path>
              <a:path w="457200" h="1056639">
                <a:moveTo>
                  <a:pt x="440215" y="990599"/>
                </a:moveTo>
                <a:lnTo>
                  <a:pt x="437631" y="990599"/>
                </a:lnTo>
                <a:lnTo>
                  <a:pt x="437631" y="1010411"/>
                </a:lnTo>
                <a:lnTo>
                  <a:pt x="440215" y="1010411"/>
                </a:lnTo>
                <a:lnTo>
                  <a:pt x="457199" y="1000505"/>
                </a:lnTo>
                <a:lnTo>
                  <a:pt x="440215" y="990599"/>
                </a:lnTo>
                <a:close/>
              </a:path>
              <a:path w="457200" h="1056639">
                <a:moveTo>
                  <a:pt x="432572" y="991992"/>
                </a:moveTo>
                <a:lnTo>
                  <a:pt x="417980" y="1000505"/>
                </a:lnTo>
                <a:lnTo>
                  <a:pt x="432572" y="1009019"/>
                </a:lnTo>
                <a:lnTo>
                  <a:pt x="432572" y="991992"/>
                </a:lnTo>
                <a:close/>
              </a:path>
              <a:path w="457200" h="1056639">
                <a:moveTo>
                  <a:pt x="437631" y="991992"/>
                </a:moveTo>
                <a:lnTo>
                  <a:pt x="432572" y="991992"/>
                </a:lnTo>
                <a:lnTo>
                  <a:pt x="432572" y="1009019"/>
                </a:lnTo>
                <a:lnTo>
                  <a:pt x="437631" y="1009019"/>
                </a:lnTo>
                <a:lnTo>
                  <a:pt x="437631" y="991992"/>
                </a:lnTo>
                <a:close/>
              </a:path>
              <a:path w="457200" h="1056639">
                <a:moveTo>
                  <a:pt x="238505" y="990599"/>
                </a:moveTo>
                <a:lnTo>
                  <a:pt x="228599" y="990599"/>
                </a:lnTo>
                <a:lnTo>
                  <a:pt x="238505" y="1000505"/>
                </a:lnTo>
                <a:lnTo>
                  <a:pt x="238505" y="990599"/>
                </a:lnTo>
                <a:close/>
              </a:path>
              <a:path w="457200" h="1056639">
                <a:moveTo>
                  <a:pt x="401002" y="990599"/>
                </a:moveTo>
                <a:lnTo>
                  <a:pt x="238505" y="990599"/>
                </a:lnTo>
                <a:lnTo>
                  <a:pt x="238505" y="1000505"/>
                </a:lnTo>
                <a:lnTo>
                  <a:pt x="417980" y="1000505"/>
                </a:lnTo>
                <a:lnTo>
                  <a:pt x="401002" y="990599"/>
                </a:lnTo>
                <a:close/>
              </a:path>
              <a:path w="457200" h="1056639">
                <a:moveTo>
                  <a:pt x="361706" y="944748"/>
                </a:moveTo>
                <a:lnTo>
                  <a:pt x="355610" y="946272"/>
                </a:lnTo>
                <a:lnTo>
                  <a:pt x="352805" y="951107"/>
                </a:lnTo>
                <a:lnTo>
                  <a:pt x="350001" y="955797"/>
                </a:lnTo>
                <a:lnTo>
                  <a:pt x="351678" y="961893"/>
                </a:lnTo>
                <a:lnTo>
                  <a:pt x="356372" y="964560"/>
                </a:lnTo>
                <a:lnTo>
                  <a:pt x="417980" y="1000505"/>
                </a:lnTo>
                <a:lnTo>
                  <a:pt x="432572" y="991992"/>
                </a:lnTo>
                <a:lnTo>
                  <a:pt x="437631" y="991992"/>
                </a:lnTo>
                <a:lnTo>
                  <a:pt x="437631" y="990599"/>
                </a:lnTo>
                <a:lnTo>
                  <a:pt x="440215" y="990599"/>
                </a:lnTo>
                <a:lnTo>
                  <a:pt x="366400" y="947546"/>
                </a:lnTo>
                <a:lnTo>
                  <a:pt x="361706" y="944748"/>
                </a:lnTo>
                <a:close/>
              </a:path>
              <a:path w="457200" h="1056639">
                <a:moveTo>
                  <a:pt x="238505" y="0"/>
                </a:moveTo>
                <a:lnTo>
                  <a:pt x="0" y="0"/>
                </a:lnTo>
                <a:lnTo>
                  <a:pt x="0" y="19811"/>
                </a:lnTo>
                <a:lnTo>
                  <a:pt x="218693" y="19811"/>
                </a:lnTo>
                <a:lnTo>
                  <a:pt x="218693" y="9905"/>
                </a:lnTo>
                <a:lnTo>
                  <a:pt x="238505" y="9905"/>
                </a:lnTo>
                <a:lnTo>
                  <a:pt x="238505" y="0"/>
                </a:lnTo>
                <a:close/>
              </a:path>
              <a:path w="457200" h="1056639">
                <a:moveTo>
                  <a:pt x="238505" y="9905"/>
                </a:moveTo>
                <a:lnTo>
                  <a:pt x="218693" y="9905"/>
                </a:lnTo>
                <a:lnTo>
                  <a:pt x="228599" y="19811"/>
                </a:lnTo>
                <a:lnTo>
                  <a:pt x="238505" y="19811"/>
                </a:lnTo>
                <a:lnTo>
                  <a:pt x="238505" y="9905"/>
                </a:lnTo>
                <a:close/>
              </a:path>
            </a:pathLst>
          </a:custGeom>
          <a:solidFill>
            <a:srgbClr val="000000"/>
          </a:solidFill>
        </p:spPr>
        <p:txBody>
          <a:bodyPr wrap="square" lIns="0" tIns="0" rIns="0" bIns="0" rtlCol="0"/>
          <a:lstStyle/>
          <a:p>
            <a:endParaRPr/>
          </a:p>
        </p:txBody>
      </p:sp>
      <p:sp>
        <p:nvSpPr>
          <p:cNvPr id="9" name="object 9"/>
          <p:cNvSpPr/>
          <p:nvPr/>
        </p:nvSpPr>
        <p:spPr>
          <a:xfrm>
            <a:off x="2058161" y="2467356"/>
            <a:ext cx="533400" cy="980440"/>
          </a:xfrm>
          <a:custGeom>
            <a:avLst/>
            <a:gdLst/>
            <a:ahLst/>
            <a:cxnLst/>
            <a:rect l="l" t="t" r="r" b="b"/>
            <a:pathLst>
              <a:path w="533400" h="980439">
                <a:moveTo>
                  <a:pt x="494184" y="924305"/>
                </a:moveTo>
                <a:lnTo>
                  <a:pt x="432566" y="960241"/>
                </a:lnTo>
                <a:lnTo>
                  <a:pt x="427862" y="962924"/>
                </a:lnTo>
                <a:lnTo>
                  <a:pt x="426207" y="969020"/>
                </a:lnTo>
                <a:lnTo>
                  <a:pt x="429005" y="973714"/>
                </a:lnTo>
                <a:lnTo>
                  <a:pt x="431804" y="978529"/>
                </a:lnTo>
                <a:lnTo>
                  <a:pt x="437900" y="980053"/>
                </a:lnTo>
                <a:lnTo>
                  <a:pt x="442590" y="977249"/>
                </a:lnTo>
                <a:lnTo>
                  <a:pt x="516409" y="934211"/>
                </a:lnTo>
                <a:lnTo>
                  <a:pt x="513837" y="934211"/>
                </a:lnTo>
                <a:lnTo>
                  <a:pt x="513837" y="932809"/>
                </a:lnTo>
                <a:lnTo>
                  <a:pt x="508766" y="932809"/>
                </a:lnTo>
                <a:lnTo>
                  <a:pt x="494184" y="924305"/>
                </a:lnTo>
                <a:close/>
              </a:path>
              <a:path w="533400" h="980439">
                <a:moveTo>
                  <a:pt x="256793" y="9905"/>
                </a:moveTo>
                <a:lnTo>
                  <a:pt x="256793" y="934211"/>
                </a:lnTo>
                <a:lnTo>
                  <a:pt x="477198" y="934211"/>
                </a:lnTo>
                <a:lnTo>
                  <a:pt x="494184" y="924305"/>
                </a:lnTo>
                <a:lnTo>
                  <a:pt x="276605" y="924305"/>
                </a:lnTo>
                <a:lnTo>
                  <a:pt x="266699" y="914399"/>
                </a:lnTo>
                <a:lnTo>
                  <a:pt x="276605" y="914399"/>
                </a:lnTo>
                <a:lnTo>
                  <a:pt x="276605" y="19811"/>
                </a:lnTo>
                <a:lnTo>
                  <a:pt x="266699" y="19811"/>
                </a:lnTo>
                <a:lnTo>
                  <a:pt x="256793" y="9905"/>
                </a:lnTo>
                <a:close/>
              </a:path>
              <a:path w="533400" h="980439">
                <a:moveTo>
                  <a:pt x="516419" y="914399"/>
                </a:moveTo>
                <a:lnTo>
                  <a:pt x="513837" y="914399"/>
                </a:lnTo>
                <a:lnTo>
                  <a:pt x="513837" y="934211"/>
                </a:lnTo>
                <a:lnTo>
                  <a:pt x="516409" y="934211"/>
                </a:lnTo>
                <a:lnTo>
                  <a:pt x="533399" y="924305"/>
                </a:lnTo>
                <a:lnTo>
                  <a:pt x="516419" y="914399"/>
                </a:lnTo>
                <a:close/>
              </a:path>
              <a:path w="533400" h="980439">
                <a:moveTo>
                  <a:pt x="508766" y="915802"/>
                </a:moveTo>
                <a:lnTo>
                  <a:pt x="494184" y="924305"/>
                </a:lnTo>
                <a:lnTo>
                  <a:pt x="508766" y="932809"/>
                </a:lnTo>
                <a:lnTo>
                  <a:pt x="508766" y="915802"/>
                </a:lnTo>
                <a:close/>
              </a:path>
              <a:path w="533400" h="980439">
                <a:moveTo>
                  <a:pt x="513837" y="915802"/>
                </a:moveTo>
                <a:lnTo>
                  <a:pt x="508766" y="915802"/>
                </a:lnTo>
                <a:lnTo>
                  <a:pt x="508766" y="932809"/>
                </a:lnTo>
                <a:lnTo>
                  <a:pt x="513837" y="932809"/>
                </a:lnTo>
                <a:lnTo>
                  <a:pt x="513837" y="915802"/>
                </a:lnTo>
                <a:close/>
              </a:path>
              <a:path w="533400" h="980439">
                <a:moveTo>
                  <a:pt x="276605" y="914399"/>
                </a:moveTo>
                <a:lnTo>
                  <a:pt x="266699" y="914399"/>
                </a:lnTo>
                <a:lnTo>
                  <a:pt x="276605" y="924305"/>
                </a:lnTo>
                <a:lnTo>
                  <a:pt x="276605" y="914399"/>
                </a:lnTo>
                <a:close/>
              </a:path>
              <a:path w="533400" h="980439">
                <a:moveTo>
                  <a:pt x="477198" y="914399"/>
                </a:moveTo>
                <a:lnTo>
                  <a:pt x="276605" y="914399"/>
                </a:lnTo>
                <a:lnTo>
                  <a:pt x="276605" y="924305"/>
                </a:lnTo>
                <a:lnTo>
                  <a:pt x="494184" y="924305"/>
                </a:lnTo>
                <a:lnTo>
                  <a:pt x="477198" y="914399"/>
                </a:lnTo>
                <a:close/>
              </a:path>
              <a:path w="533400" h="980439">
                <a:moveTo>
                  <a:pt x="437900" y="868558"/>
                </a:moveTo>
                <a:lnTo>
                  <a:pt x="431804" y="870082"/>
                </a:lnTo>
                <a:lnTo>
                  <a:pt x="429005" y="874897"/>
                </a:lnTo>
                <a:lnTo>
                  <a:pt x="426207" y="879591"/>
                </a:lnTo>
                <a:lnTo>
                  <a:pt x="427862" y="885687"/>
                </a:lnTo>
                <a:lnTo>
                  <a:pt x="432566" y="888370"/>
                </a:lnTo>
                <a:lnTo>
                  <a:pt x="494184" y="924305"/>
                </a:lnTo>
                <a:lnTo>
                  <a:pt x="508766" y="915802"/>
                </a:lnTo>
                <a:lnTo>
                  <a:pt x="513837" y="915802"/>
                </a:lnTo>
                <a:lnTo>
                  <a:pt x="513837" y="914399"/>
                </a:lnTo>
                <a:lnTo>
                  <a:pt x="516419" y="914399"/>
                </a:lnTo>
                <a:lnTo>
                  <a:pt x="437900" y="868558"/>
                </a:lnTo>
                <a:close/>
              </a:path>
              <a:path w="533400" h="980439">
                <a:moveTo>
                  <a:pt x="276605" y="0"/>
                </a:moveTo>
                <a:lnTo>
                  <a:pt x="0" y="0"/>
                </a:lnTo>
                <a:lnTo>
                  <a:pt x="0" y="19811"/>
                </a:lnTo>
                <a:lnTo>
                  <a:pt x="256793" y="19811"/>
                </a:lnTo>
                <a:lnTo>
                  <a:pt x="256793" y="9905"/>
                </a:lnTo>
                <a:lnTo>
                  <a:pt x="276605" y="9905"/>
                </a:lnTo>
                <a:lnTo>
                  <a:pt x="276605" y="0"/>
                </a:lnTo>
                <a:close/>
              </a:path>
              <a:path w="533400" h="980439">
                <a:moveTo>
                  <a:pt x="276605" y="9905"/>
                </a:moveTo>
                <a:lnTo>
                  <a:pt x="256793" y="9905"/>
                </a:lnTo>
                <a:lnTo>
                  <a:pt x="266699" y="19811"/>
                </a:lnTo>
                <a:lnTo>
                  <a:pt x="276605" y="19811"/>
                </a:lnTo>
                <a:lnTo>
                  <a:pt x="276605" y="9905"/>
                </a:lnTo>
                <a:close/>
              </a:path>
            </a:pathLst>
          </a:custGeom>
          <a:solidFill>
            <a:srgbClr val="000000"/>
          </a:solidFill>
        </p:spPr>
        <p:txBody>
          <a:bodyPr wrap="square" lIns="0" tIns="0" rIns="0" bIns="0" rtlCol="0"/>
          <a:lstStyle/>
          <a:p>
            <a:endParaRPr/>
          </a:p>
        </p:txBody>
      </p:sp>
      <p:sp>
        <p:nvSpPr>
          <p:cNvPr id="10" name="object 10"/>
          <p:cNvSpPr/>
          <p:nvPr/>
        </p:nvSpPr>
        <p:spPr>
          <a:xfrm>
            <a:off x="2058161" y="1430914"/>
            <a:ext cx="533400" cy="1056640"/>
          </a:xfrm>
          <a:custGeom>
            <a:avLst/>
            <a:gdLst/>
            <a:ahLst/>
            <a:cxnLst/>
            <a:rect l="l" t="t" r="r" b="b"/>
            <a:pathLst>
              <a:path w="533400" h="1056639">
                <a:moveTo>
                  <a:pt x="256793" y="1036441"/>
                </a:moveTo>
                <a:lnTo>
                  <a:pt x="0" y="1036441"/>
                </a:lnTo>
                <a:lnTo>
                  <a:pt x="0" y="1056253"/>
                </a:lnTo>
                <a:lnTo>
                  <a:pt x="276605" y="1056253"/>
                </a:lnTo>
                <a:lnTo>
                  <a:pt x="276605" y="1046347"/>
                </a:lnTo>
                <a:lnTo>
                  <a:pt x="256793" y="1046347"/>
                </a:lnTo>
                <a:lnTo>
                  <a:pt x="256793" y="1036441"/>
                </a:lnTo>
                <a:close/>
              </a:path>
              <a:path w="533400" h="1056639">
                <a:moveTo>
                  <a:pt x="477198" y="45841"/>
                </a:moveTo>
                <a:lnTo>
                  <a:pt x="256793" y="45841"/>
                </a:lnTo>
                <a:lnTo>
                  <a:pt x="256793" y="1046347"/>
                </a:lnTo>
                <a:lnTo>
                  <a:pt x="266699" y="1036441"/>
                </a:lnTo>
                <a:lnTo>
                  <a:pt x="276605" y="1036441"/>
                </a:lnTo>
                <a:lnTo>
                  <a:pt x="276605" y="65653"/>
                </a:lnTo>
                <a:lnTo>
                  <a:pt x="266699" y="65653"/>
                </a:lnTo>
                <a:lnTo>
                  <a:pt x="276605" y="55747"/>
                </a:lnTo>
                <a:lnTo>
                  <a:pt x="494184" y="55747"/>
                </a:lnTo>
                <a:lnTo>
                  <a:pt x="477198" y="45841"/>
                </a:lnTo>
                <a:close/>
              </a:path>
              <a:path w="533400" h="1056639">
                <a:moveTo>
                  <a:pt x="276605" y="1036441"/>
                </a:moveTo>
                <a:lnTo>
                  <a:pt x="266699" y="1036441"/>
                </a:lnTo>
                <a:lnTo>
                  <a:pt x="256793" y="1046347"/>
                </a:lnTo>
                <a:lnTo>
                  <a:pt x="276605" y="1046347"/>
                </a:lnTo>
                <a:lnTo>
                  <a:pt x="276605" y="1036441"/>
                </a:lnTo>
                <a:close/>
              </a:path>
              <a:path w="533400" h="1056639">
                <a:moveTo>
                  <a:pt x="494184" y="55747"/>
                </a:moveTo>
                <a:lnTo>
                  <a:pt x="432566" y="91683"/>
                </a:lnTo>
                <a:lnTo>
                  <a:pt x="427862" y="94366"/>
                </a:lnTo>
                <a:lnTo>
                  <a:pt x="426207" y="100462"/>
                </a:lnTo>
                <a:lnTo>
                  <a:pt x="429005" y="105155"/>
                </a:lnTo>
                <a:lnTo>
                  <a:pt x="431804" y="109971"/>
                </a:lnTo>
                <a:lnTo>
                  <a:pt x="437900" y="111495"/>
                </a:lnTo>
                <a:lnTo>
                  <a:pt x="442590" y="108691"/>
                </a:lnTo>
                <a:lnTo>
                  <a:pt x="516409" y="65653"/>
                </a:lnTo>
                <a:lnTo>
                  <a:pt x="513837" y="65653"/>
                </a:lnTo>
                <a:lnTo>
                  <a:pt x="513837" y="64251"/>
                </a:lnTo>
                <a:lnTo>
                  <a:pt x="508766" y="64251"/>
                </a:lnTo>
                <a:lnTo>
                  <a:pt x="494184" y="55747"/>
                </a:lnTo>
                <a:close/>
              </a:path>
              <a:path w="533400" h="1056639">
                <a:moveTo>
                  <a:pt x="276605" y="55747"/>
                </a:moveTo>
                <a:lnTo>
                  <a:pt x="266699" y="65653"/>
                </a:lnTo>
                <a:lnTo>
                  <a:pt x="276605" y="65653"/>
                </a:lnTo>
                <a:lnTo>
                  <a:pt x="276605" y="55747"/>
                </a:lnTo>
                <a:close/>
              </a:path>
              <a:path w="533400" h="1056639">
                <a:moveTo>
                  <a:pt x="494184" y="55747"/>
                </a:moveTo>
                <a:lnTo>
                  <a:pt x="276605" y="55747"/>
                </a:lnTo>
                <a:lnTo>
                  <a:pt x="276605" y="65653"/>
                </a:lnTo>
                <a:lnTo>
                  <a:pt x="477198" y="65653"/>
                </a:lnTo>
                <a:lnTo>
                  <a:pt x="494184" y="55747"/>
                </a:lnTo>
                <a:close/>
              </a:path>
              <a:path w="533400" h="1056639">
                <a:moveTo>
                  <a:pt x="516419" y="45841"/>
                </a:moveTo>
                <a:lnTo>
                  <a:pt x="513837" y="45841"/>
                </a:lnTo>
                <a:lnTo>
                  <a:pt x="513837" y="65653"/>
                </a:lnTo>
                <a:lnTo>
                  <a:pt x="516409" y="65653"/>
                </a:lnTo>
                <a:lnTo>
                  <a:pt x="533399" y="55747"/>
                </a:lnTo>
                <a:lnTo>
                  <a:pt x="516419" y="45841"/>
                </a:lnTo>
                <a:close/>
              </a:path>
              <a:path w="533400" h="1056639">
                <a:moveTo>
                  <a:pt x="508766" y="47243"/>
                </a:moveTo>
                <a:lnTo>
                  <a:pt x="494184" y="55747"/>
                </a:lnTo>
                <a:lnTo>
                  <a:pt x="508766" y="64251"/>
                </a:lnTo>
                <a:lnTo>
                  <a:pt x="508766" y="47243"/>
                </a:lnTo>
                <a:close/>
              </a:path>
              <a:path w="533400" h="1056639">
                <a:moveTo>
                  <a:pt x="513837" y="47243"/>
                </a:moveTo>
                <a:lnTo>
                  <a:pt x="508766" y="47243"/>
                </a:lnTo>
                <a:lnTo>
                  <a:pt x="508766" y="64251"/>
                </a:lnTo>
                <a:lnTo>
                  <a:pt x="513837" y="64251"/>
                </a:lnTo>
                <a:lnTo>
                  <a:pt x="513837" y="47243"/>
                </a:lnTo>
                <a:close/>
              </a:path>
              <a:path w="533400" h="1056639">
                <a:moveTo>
                  <a:pt x="437900" y="0"/>
                </a:moveTo>
                <a:lnTo>
                  <a:pt x="431804" y="1523"/>
                </a:lnTo>
                <a:lnTo>
                  <a:pt x="429005" y="6339"/>
                </a:lnTo>
                <a:lnTo>
                  <a:pt x="426207" y="11033"/>
                </a:lnTo>
                <a:lnTo>
                  <a:pt x="427862" y="17129"/>
                </a:lnTo>
                <a:lnTo>
                  <a:pt x="432566" y="19811"/>
                </a:lnTo>
                <a:lnTo>
                  <a:pt x="494184" y="55747"/>
                </a:lnTo>
                <a:lnTo>
                  <a:pt x="508766" y="47243"/>
                </a:lnTo>
                <a:lnTo>
                  <a:pt x="513837" y="47243"/>
                </a:lnTo>
                <a:lnTo>
                  <a:pt x="513837" y="45841"/>
                </a:lnTo>
                <a:lnTo>
                  <a:pt x="516419" y="45841"/>
                </a:lnTo>
                <a:lnTo>
                  <a:pt x="437900" y="0"/>
                </a:lnTo>
                <a:close/>
              </a:path>
            </a:pathLst>
          </a:custGeom>
          <a:solidFill>
            <a:srgbClr val="000000"/>
          </a:solidFill>
        </p:spPr>
        <p:txBody>
          <a:bodyPr wrap="square" lIns="0" tIns="0" rIns="0" bIns="0" rtlCol="0"/>
          <a:lstStyle/>
          <a:p>
            <a:endParaRPr/>
          </a:p>
        </p:txBody>
      </p:sp>
      <p:sp>
        <p:nvSpPr>
          <p:cNvPr id="11" name="object 11"/>
          <p:cNvSpPr txBox="1"/>
          <p:nvPr/>
        </p:nvSpPr>
        <p:spPr>
          <a:xfrm>
            <a:off x="7249667" y="2971800"/>
            <a:ext cx="1614170" cy="685800"/>
          </a:xfrm>
          <a:prstGeom prst="rect">
            <a:avLst/>
          </a:prstGeom>
          <a:solidFill>
            <a:srgbClr val="E8F3DA"/>
          </a:solidFill>
          <a:ln w="12191">
            <a:solidFill>
              <a:srgbClr val="000000"/>
            </a:solidFill>
          </a:ln>
        </p:spPr>
        <p:txBody>
          <a:bodyPr vert="horz" wrap="square" lIns="0" tIns="0" rIns="0" bIns="0" rtlCol="0">
            <a:spAutoFit/>
          </a:bodyPr>
          <a:lstStyle/>
          <a:p>
            <a:pPr marL="1270" algn="ctr">
              <a:lnSpc>
                <a:spcPct val="100000"/>
              </a:lnSpc>
            </a:pPr>
            <a:r>
              <a:rPr sz="2000" dirty="0">
                <a:latin typeface="Arial"/>
                <a:cs typeface="Arial"/>
              </a:rPr>
              <a:t>Global</a:t>
            </a:r>
            <a:endParaRPr sz="2000">
              <a:latin typeface="Arial"/>
              <a:cs typeface="Arial"/>
            </a:endParaRPr>
          </a:p>
          <a:p>
            <a:pPr marL="3175" algn="ctr">
              <a:lnSpc>
                <a:spcPct val="100000"/>
              </a:lnSpc>
              <a:spcBef>
                <a:spcPts val="15"/>
              </a:spcBef>
            </a:pPr>
            <a:r>
              <a:rPr sz="1600" spc="-10" dirty="0">
                <a:latin typeface="Arial"/>
                <a:cs typeface="Arial"/>
              </a:rPr>
              <a:t>(IS</a:t>
            </a:r>
            <a:r>
              <a:rPr sz="1600" spc="-20" dirty="0">
                <a:latin typeface="Arial"/>
                <a:cs typeface="Arial"/>
              </a:rPr>
              <a:t>O</a:t>
            </a:r>
            <a:r>
              <a:rPr sz="1600" spc="-10" dirty="0">
                <a:latin typeface="Arial"/>
                <a:cs typeface="Arial"/>
              </a:rPr>
              <a:t>MAP)</a:t>
            </a:r>
            <a:endParaRPr sz="1600">
              <a:latin typeface="Arial"/>
              <a:cs typeface="Arial"/>
            </a:endParaRPr>
          </a:p>
        </p:txBody>
      </p:sp>
      <p:sp>
        <p:nvSpPr>
          <p:cNvPr id="12" name="object 12"/>
          <p:cNvSpPr txBox="1"/>
          <p:nvPr/>
        </p:nvSpPr>
        <p:spPr>
          <a:xfrm>
            <a:off x="7249667" y="5105400"/>
            <a:ext cx="1614170" cy="685800"/>
          </a:xfrm>
          <a:prstGeom prst="rect">
            <a:avLst/>
          </a:prstGeom>
          <a:solidFill>
            <a:srgbClr val="E8F3DA"/>
          </a:solidFill>
          <a:ln w="12191">
            <a:solidFill>
              <a:srgbClr val="000000"/>
            </a:solidFill>
          </a:ln>
        </p:spPr>
        <p:txBody>
          <a:bodyPr vert="horz" wrap="square" lIns="0" tIns="0" rIns="0" bIns="0" rtlCol="0">
            <a:spAutoFit/>
          </a:bodyPr>
          <a:lstStyle/>
          <a:p>
            <a:pPr marL="2540" algn="ctr">
              <a:lnSpc>
                <a:spcPct val="100000"/>
              </a:lnSpc>
            </a:pPr>
            <a:r>
              <a:rPr sz="2000" spc="-5" dirty="0">
                <a:latin typeface="Arial"/>
                <a:cs typeface="Arial"/>
              </a:rPr>
              <a:t>Lo</a:t>
            </a:r>
            <a:r>
              <a:rPr sz="2000" spc="5" dirty="0">
                <a:latin typeface="Arial"/>
                <a:cs typeface="Arial"/>
              </a:rPr>
              <a:t>c</a:t>
            </a:r>
            <a:r>
              <a:rPr sz="2000" spc="-5" dirty="0">
                <a:latin typeface="Arial"/>
                <a:cs typeface="Arial"/>
              </a:rPr>
              <a:t>al</a:t>
            </a:r>
            <a:endParaRPr sz="2000">
              <a:latin typeface="Arial"/>
              <a:cs typeface="Arial"/>
            </a:endParaRPr>
          </a:p>
          <a:p>
            <a:pPr marL="3175" algn="ctr">
              <a:lnSpc>
                <a:spcPct val="100000"/>
              </a:lnSpc>
              <a:spcBef>
                <a:spcPts val="15"/>
              </a:spcBef>
            </a:pPr>
            <a:r>
              <a:rPr sz="1600" spc="-10" dirty="0">
                <a:latin typeface="Arial"/>
                <a:cs typeface="Arial"/>
              </a:rPr>
              <a:t>(LLE,</a:t>
            </a:r>
            <a:r>
              <a:rPr sz="1600" spc="55" dirty="0">
                <a:latin typeface="Times New Roman"/>
                <a:cs typeface="Times New Roman"/>
              </a:rPr>
              <a:t> </a:t>
            </a:r>
            <a:r>
              <a:rPr sz="1600" spc="-10" dirty="0">
                <a:latin typeface="Arial"/>
                <a:cs typeface="Arial"/>
              </a:rPr>
              <a:t>SNE)</a:t>
            </a:r>
            <a:endParaRPr sz="1600">
              <a:latin typeface="Arial"/>
              <a:cs typeface="Arial"/>
            </a:endParaRPr>
          </a:p>
        </p:txBody>
      </p:sp>
      <p:sp>
        <p:nvSpPr>
          <p:cNvPr id="13" name="object 13"/>
          <p:cNvSpPr/>
          <p:nvPr/>
        </p:nvSpPr>
        <p:spPr>
          <a:xfrm>
            <a:off x="6630161" y="3259714"/>
            <a:ext cx="620395" cy="1132840"/>
          </a:xfrm>
          <a:custGeom>
            <a:avLst/>
            <a:gdLst/>
            <a:ahLst/>
            <a:cxnLst/>
            <a:rect l="l" t="t" r="r" b="b"/>
            <a:pathLst>
              <a:path w="620395" h="1132839">
                <a:moveTo>
                  <a:pt x="299984" y="1112641"/>
                </a:moveTo>
                <a:lnTo>
                  <a:pt x="0" y="1112641"/>
                </a:lnTo>
                <a:lnTo>
                  <a:pt x="0" y="1132453"/>
                </a:lnTo>
                <a:lnTo>
                  <a:pt x="319796" y="1132453"/>
                </a:lnTo>
                <a:lnTo>
                  <a:pt x="319796" y="1122547"/>
                </a:lnTo>
                <a:lnTo>
                  <a:pt x="299984" y="1122547"/>
                </a:lnTo>
                <a:lnTo>
                  <a:pt x="299984" y="1112641"/>
                </a:lnTo>
                <a:close/>
              </a:path>
              <a:path w="620395" h="1132839">
                <a:moveTo>
                  <a:pt x="563676" y="45841"/>
                </a:moveTo>
                <a:lnTo>
                  <a:pt x="299984" y="45841"/>
                </a:lnTo>
                <a:lnTo>
                  <a:pt x="299984" y="1122547"/>
                </a:lnTo>
                <a:lnTo>
                  <a:pt x="309890" y="1112641"/>
                </a:lnTo>
                <a:lnTo>
                  <a:pt x="319796" y="1112641"/>
                </a:lnTo>
                <a:lnTo>
                  <a:pt x="319796" y="65653"/>
                </a:lnTo>
                <a:lnTo>
                  <a:pt x="309890" y="65653"/>
                </a:lnTo>
                <a:lnTo>
                  <a:pt x="319796" y="55747"/>
                </a:lnTo>
                <a:lnTo>
                  <a:pt x="580662" y="55747"/>
                </a:lnTo>
                <a:lnTo>
                  <a:pt x="563676" y="45841"/>
                </a:lnTo>
                <a:close/>
              </a:path>
              <a:path w="620395" h="1132839">
                <a:moveTo>
                  <a:pt x="319796" y="1112641"/>
                </a:moveTo>
                <a:lnTo>
                  <a:pt x="309890" y="1112641"/>
                </a:lnTo>
                <a:lnTo>
                  <a:pt x="299984" y="1122547"/>
                </a:lnTo>
                <a:lnTo>
                  <a:pt x="319796" y="1122547"/>
                </a:lnTo>
                <a:lnTo>
                  <a:pt x="319796" y="1112641"/>
                </a:lnTo>
                <a:close/>
              </a:path>
              <a:path w="620395" h="1132839">
                <a:moveTo>
                  <a:pt x="580662" y="55747"/>
                </a:moveTo>
                <a:lnTo>
                  <a:pt x="519043" y="91683"/>
                </a:lnTo>
                <a:lnTo>
                  <a:pt x="514349" y="94366"/>
                </a:lnTo>
                <a:lnTo>
                  <a:pt x="512704" y="100462"/>
                </a:lnTo>
                <a:lnTo>
                  <a:pt x="515508" y="105155"/>
                </a:lnTo>
                <a:lnTo>
                  <a:pt x="518281" y="109971"/>
                </a:lnTo>
                <a:lnTo>
                  <a:pt x="524255" y="111495"/>
                </a:lnTo>
                <a:lnTo>
                  <a:pt x="602907" y="65653"/>
                </a:lnTo>
                <a:lnTo>
                  <a:pt x="600212" y="65653"/>
                </a:lnTo>
                <a:lnTo>
                  <a:pt x="600212" y="64251"/>
                </a:lnTo>
                <a:lnTo>
                  <a:pt x="595243" y="64251"/>
                </a:lnTo>
                <a:lnTo>
                  <a:pt x="580662" y="55747"/>
                </a:lnTo>
                <a:close/>
              </a:path>
              <a:path w="620395" h="1132839">
                <a:moveTo>
                  <a:pt x="319796" y="55747"/>
                </a:moveTo>
                <a:lnTo>
                  <a:pt x="309890" y="65653"/>
                </a:lnTo>
                <a:lnTo>
                  <a:pt x="319796" y="65653"/>
                </a:lnTo>
                <a:lnTo>
                  <a:pt x="319796" y="55747"/>
                </a:lnTo>
                <a:close/>
              </a:path>
              <a:path w="620395" h="1132839">
                <a:moveTo>
                  <a:pt x="580662" y="55747"/>
                </a:moveTo>
                <a:lnTo>
                  <a:pt x="319796" y="55747"/>
                </a:lnTo>
                <a:lnTo>
                  <a:pt x="319796" y="65653"/>
                </a:lnTo>
                <a:lnTo>
                  <a:pt x="563676" y="65653"/>
                </a:lnTo>
                <a:lnTo>
                  <a:pt x="580662" y="55747"/>
                </a:lnTo>
                <a:close/>
              </a:path>
              <a:path w="620395" h="1132839">
                <a:moveTo>
                  <a:pt x="602917" y="45841"/>
                </a:moveTo>
                <a:lnTo>
                  <a:pt x="600212" y="45841"/>
                </a:lnTo>
                <a:lnTo>
                  <a:pt x="600212" y="65653"/>
                </a:lnTo>
                <a:lnTo>
                  <a:pt x="602907" y="65653"/>
                </a:lnTo>
                <a:lnTo>
                  <a:pt x="619902" y="55747"/>
                </a:lnTo>
                <a:lnTo>
                  <a:pt x="602917" y="45841"/>
                </a:lnTo>
                <a:close/>
              </a:path>
              <a:path w="620395" h="1132839">
                <a:moveTo>
                  <a:pt x="595243" y="47243"/>
                </a:moveTo>
                <a:lnTo>
                  <a:pt x="580662" y="55747"/>
                </a:lnTo>
                <a:lnTo>
                  <a:pt x="595243" y="64251"/>
                </a:lnTo>
                <a:lnTo>
                  <a:pt x="595243" y="47243"/>
                </a:lnTo>
                <a:close/>
              </a:path>
              <a:path w="620395" h="1132839">
                <a:moveTo>
                  <a:pt x="600212" y="47243"/>
                </a:moveTo>
                <a:lnTo>
                  <a:pt x="595243" y="47243"/>
                </a:lnTo>
                <a:lnTo>
                  <a:pt x="595243" y="64251"/>
                </a:lnTo>
                <a:lnTo>
                  <a:pt x="600212" y="64251"/>
                </a:lnTo>
                <a:lnTo>
                  <a:pt x="600212" y="47243"/>
                </a:lnTo>
                <a:close/>
              </a:path>
              <a:path w="620395" h="1132839">
                <a:moveTo>
                  <a:pt x="524255" y="0"/>
                </a:moveTo>
                <a:lnTo>
                  <a:pt x="518281" y="1523"/>
                </a:lnTo>
                <a:lnTo>
                  <a:pt x="515508" y="6339"/>
                </a:lnTo>
                <a:lnTo>
                  <a:pt x="512704" y="11033"/>
                </a:lnTo>
                <a:lnTo>
                  <a:pt x="514349" y="17129"/>
                </a:lnTo>
                <a:lnTo>
                  <a:pt x="519043" y="19811"/>
                </a:lnTo>
                <a:lnTo>
                  <a:pt x="580662" y="55747"/>
                </a:lnTo>
                <a:lnTo>
                  <a:pt x="595243" y="47243"/>
                </a:lnTo>
                <a:lnTo>
                  <a:pt x="600212" y="47243"/>
                </a:lnTo>
                <a:lnTo>
                  <a:pt x="600212" y="45841"/>
                </a:lnTo>
                <a:lnTo>
                  <a:pt x="602917" y="45841"/>
                </a:lnTo>
                <a:lnTo>
                  <a:pt x="524255" y="0"/>
                </a:lnTo>
                <a:close/>
              </a:path>
            </a:pathLst>
          </a:custGeom>
          <a:solidFill>
            <a:srgbClr val="000000"/>
          </a:solidFill>
        </p:spPr>
        <p:txBody>
          <a:bodyPr wrap="square" lIns="0" tIns="0" rIns="0" bIns="0" rtlCol="0"/>
          <a:lstStyle/>
          <a:p>
            <a:endParaRPr/>
          </a:p>
        </p:txBody>
      </p:sp>
      <p:sp>
        <p:nvSpPr>
          <p:cNvPr id="14" name="object 14"/>
          <p:cNvSpPr/>
          <p:nvPr/>
        </p:nvSpPr>
        <p:spPr>
          <a:xfrm>
            <a:off x="6630161" y="4372355"/>
            <a:ext cx="620395" cy="1132840"/>
          </a:xfrm>
          <a:custGeom>
            <a:avLst/>
            <a:gdLst/>
            <a:ahLst/>
            <a:cxnLst/>
            <a:rect l="l" t="t" r="r" b="b"/>
            <a:pathLst>
              <a:path w="620395" h="1132839">
                <a:moveTo>
                  <a:pt x="580652" y="1076705"/>
                </a:moveTo>
                <a:lnTo>
                  <a:pt x="519043" y="1112651"/>
                </a:lnTo>
                <a:lnTo>
                  <a:pt x="514349" y="1115318"/>
                </a:lnTo>
                <a:lnTo>
                  <a:pt x="512704" y="1121414"/>
                </a:lnTo>
                <a:lnTo>
                  <a:pt x="515508" y="1126104"/>
                </a:lnTo>
                <a:lnTo>
                  <a:pt x="518281" y="1130807"/>
                </a:lnTo>
                <a:lnTo>
                  <a:pt x="524255" y="1132463"/>
                </a:lnTo>
                <a:lnTo>
                  <a:pt x="602912" y="1086611"/>
                </a:lnTo>
                <a:lnTo>
                  <a:pt x="600212" y="1086611"/>
                </a:lnTo>
                <a:lnTo>
                  <a:pt x="600212" y="1085219"/>
                </a:lnTo>
                <a:lnTo>
                  <a:pt x="595243" y="1085219"/>
                </a:lnTo>
                <a:lnTo>
                  <a:pt x="580652" y="1076705"/>
                </a:lnTo>
                <a:close/>
              </a:path>
              <a:path w="620395" h="1132839">
                <a:moveTo>
                  <a:pt x="299984" y="9905"/>
                </a:moveTo>
                <a:lnTo>
                  <a:pt x="299984" y="1086611"/>
                </a:lnTo>
                <a:lnTo>
                  <a:pt x="563674" y="1086611"/>
                </a:lnTo>
                <a:lnTo>
                  <a:pt x="580652" y="1076705"/>
                </a:lnTo>
                <a:lnTo>
                  <a:pt x="319796" y="1076705"/>
                </a:lnTo>
                <a:lnTo>
                  <a:pt x="309890" y="1066799"/>
                </a:lnTo>
                <a:lnTo>
                  <a:pt x="319796" y="1066799"/>
                </a:lnTo>
                <a:lnTo>
                  <a:pt x="319796" y="19811"/>
                </a:lnTo>
                <a:lnTo>
                  <a:pt x="309890" y="19811"/>
                </a:lnTo>
                <a:lnTo>
                  <a:pt x="299984" y="9905"/>
                </a:lnTo>
                <a:close/>
              </a:path>
              <a:path w="620395" h="1132839">
                <a:moveTo>
                  <a:pt x="602912" y="1066799"/>
                </a:moveTo>
                <a:lnTo>
                  <a:pt x="600212" y="1066799"/>
                </a:lnTo>
                <a:lnTo>
                  <a:pt x="600212" y="1086611"/>
                </a:lnTo>
                <a:lnTo>
                  <a:pt x="602912" y="1086611"/>
                </a:lnTo>
                <a:lnTo>
                  <a:pt x="619902" y="1076705"/>
                </a:lnTo>
                <a:lnTo>
                  <a:pt x="602912" y="1066799"/>
                </a:lnTo>
                <a:close/>
              </a:path>
              <a:path w="620395" h="1132839">
                <a:moveTo>
                  <a:pt x="595243" y="1068192"/>
                </a:moveTo>
                <a:lnTo>
                  <a:pt x="580652" y="1076705"/>
                </a:lnTo>
                <a:lnTo>
                  <a:pt x="595243" y="1085219"/>
                </a:lnTo>
                <a:lnTo>
                  <a:pt x="595243" y="1068192"/>
                </a:lnTo>
                <a:close/>
              </a:path>
              <a:path w="620395" h="1132839">
                <a:moveTo>
                  <a:pt x="600212" y="1068192"/>
                </a:moveTo>
                <a:lnTo>
                  <a:pt x="595243" y="1068192"/>
                </a:lnTo>
                <a:lnTo>
                  <a:pt x="595243" y="1085219"/>
                </a:lnTo>
                <a:lnTo>
                  <a:pt x="600212" y="1085219"/>
                </a:lnTo>
                <a:lnTo>
                  <a:pt x="600212" y="1068192"/>
                </a:lnTo>
                <a:close/>
              </a:path>
              <a:path w="620395" h="1132839">
                <a:moveTo>
                  <a:pt x="319796" y="1066799"/>
                </a:moveTo>
                <a:lnTo>
                  <a:pt x="309890" y="1066799"/>
                </a:lnTo>
                <a:lnTo>
                  <a:pt x="319796" y="1076705"/>
                </a:lnTo>
                <a:lnTo>
                  <a:pt x="319796" y="1066799"/>
                </a:lnTo>
                <a:close/>
              </a:path>
              <a:path w="620395" h="1132839">
                <a:moveTo>
                  <a:pt x="563674" y="1066799"/>
                </a:moveTo>
                <a:lnTo>
                  <a:pt x="319796" y="1066799"/>
                </a:lnTo>
                <a:lnTo>
                  <a:pt x="319796" y="1076705"/>
                </a:lnTo>
                <a:lnTo>
                  <a:pt x="580652" y="1076705"/>
                </a:lnTo>
                <a:lnTo>
                  <a:pt x="563674" y="1066799"/>
                </a:lnTo>
                <a:close/>
              </a:path>
              <a:path w="620395" h="1132839">
                <a:moveTo>
                  <a:pt x="524255" y="1020948"/>
                </a:moveTo>
                <a:lnTo>
                  <a:pt x="518281" y="1022472"/>
                </a:lnTo>
                <a:lnTo>
                  <a:pt x="515508" y="1027307"/>
                </a:lnTo>
                <a:lnTo>
                  <a:pt x="512704" y="1031997"/>
                </a:lnTo>
                <a:lnTo>
                  <a:pt x="514349" y="1038093"/>
                </a:lnTo>
                <a:lnTo>
                  <a:pt x="519043" y="1040760"/>
                </a:lnTo>
                <a:lnTo>
                  <a:pt x="580652" y="1076705"/>
                </a:lnTo>
                <a:lnTo>
                  <a:pt x="595243" y="1068192"/>
                </a:lnTo>
                <a:lnTo>
                  <a:pt x="600212" y="1068192"/>
                </a:lnTo>
                <a:lnTo>
                  <a:pt x="600212" y="1066799"/>
                </a:lnTo>
                <a:lnTo>
                  <a:pt x="602912" y="1066799"/>
                </a:lnTo>
                <a:lnTo>
                  <a:pt x="524255" y="1020948"/>
                </a:lnTo>
                <a:close/>
              </a:path>
              <a:path w="620395" h="1132839">
                <a:moveTo>
                  <a:pt x="319796" y="0"/>
                </a:moveTo>
                <a:lnTo>
                  <a:pt x="0" y="0"/>
                </a:lnTo>
                <a:lnTo>
                  <a:pt x="0" y="19811"/>
                </a:lnTo>
                <a:lnTo>
                  <a:pt x="299984" y="19811"/>
                </a:lnTo>
                <a:lnTo>
                  <a:pt x="299984" y="9905"/>
                </a:lnTo>
                <a:lnTo>
                  <a:pt x="319796" y="9905"/>
                </a:lnTo>
                <a:lnTo>
                  <a:pt x="319796" y="0"/>
                </a:lnTo>
                <a:close/>
              </a:path>
              <a:path w="620395" h="1132839">
                <a:moveTo>
                  <a:pt x="319796" y="9905"/>
                </a:moveTo>
                <a:lnTo>
                  <a:pt x="299984" y="9905"/>
                </a:lnTo>
                <a:lnTo>
                  <a:pt x="309890" y="19811"/>
                </a:lnTo>
                <a:lnTo>
                  <a:pt x="319796" y="19811"/>
                </a:lnTo>
                <a:lnTo>
                  <a:pt x="319796" y="9905"/>
                </a:lnTo>
                <a:close/>
              </a:path>
            </a:pathLst>
          </a:custGeom>
          <a:solidFill>
            <a:srgbClr val="000000"/>
          </a:solidFill>
        </p:spPr>
        <p:txBody>
          <a:bodyPr wrap="square" lIns="0" tIns="0" rIns="0" bIns="0" rtlCol="0"/>
          <a:lstStyle/>
          <a:p>
            <a:endParaRPr/>
          </a:p>
        </p:txBody>
      </p:sp>
      <p:sp>
        <p:nvSpPr>
          <p:cNvPr id="15" name="object 15"/>
          <p:cNvSpPr txBox="1"/>
          <p:nvPr/>
        </p:nvSpPr>
        <p:spPr>
          <a:xfrm>
            <a:off x="1755395" y="294603"/>
            <a:ext cx="5692140" cy="432434"/>
          </a:xfrm>
          <a:prstGeom prst="rect">
            <a:avLst/>
          </a:prstGeom>
        </p:spPr>
        <p:txBody>
          <a:bodyPr vert="horz" wrap="square" lIns="0" tIns="0" rIns="0" bIns="0" rtlCol="0">
            <a:spAutoFit/>
          </a:bodyPr>
          <a:lstStyle/>
          <a:p>
            <a:pPr marL="12700">
              <a:lnSpc>
                <a:spcPct val="100000"/>
              </a:lnSpc>
            </a:pPr>
            <a:r>
              <a:rPr sz="3200" spc="-5" dirty="0">
                <a:solidFill>
                  <a:srgbClr val="000098"/>
                </a:solidFill>
                <a:latin typeface="Arial"/>
                <a:cs typeface="Arial"/>
              </a:rPr>
              <a:t>Dim</a:t>
            </a:r>
            <a:r>
              <a:rPr sz="3200" spc="-10" dirty="0">
                <a:solidFill>
                  <a:srgbClr val="000098"/>
                </a:solidFill>
                <a:latin typeface="Arial"/>
                <a:cs typeface="Arial"/>
              </a:rPr>
              <a:t>e</a:t>
            </a:r>
            <a:r>
              <a:rPr sz="3200" spc="-5" dirty="0">
                <a:solidFill>
                  <a:srgbClr val="000098"/>
                </a:solidFill>
                <a:latin typeface="Arial"/>
                <a:cs typeface="Arial"/>
              </a:rPr>
              <a:t>nsio</a:t>
            </a:r>
            <a:r>
              <a:rPr sz="3200" dirty="0">
                <a:solidFill>
                  <a:srgbClr val="000098"/>
                </a:solidFill>
                <a:latin typeface="Arial"/>
                <a:cs typeface="Arial"/>
              </a:rPr>
              <a:t>n</a:t>
            </a:r>
            <a:r>
              <a:rPr sz="3200" spc="60" dirty="0">
                <a:solidFill>
                  <a:srgbClr val="000098"/>
                </a:solidFill>
                <a:latin typeface="Times New Roman"/>
                <a:cs typeface="Times New Roman"/>
              </a:rPr>
              <a:t> </a:t>
            </a:r>
            <a:r>
              <a:rPr sz="3200" spc="-5" dirty="0">
                <a:solidFill>
                  <a:srgbClr val="000098"/>
                </a:solidFill>
                <a:latin typeface="Arial"/>
                <a:cs typeface="Arial"/>
              </a:rPr>
              <a:t>Red</a:t>
            </a:r>
            <a:r>
              <a:rPr sz="3200" spc="-15" dirty="0">
                <a:solidFill>
                  <a:srgbClr val="000098"/>
                </a:solidFill>
                <a:latin typeface="Arial"/>
                <a:cs typeface="Arial"/>
              </a:rPr>
              <a:t>u</a:t>
            </a:r>
            <a:r>
              <a:rPr sz="3200" dirty="0">
                <a:solidFill>
                  <a:srgbClr val="000098"/>
                </a:solidFill>
                <a:latin typeface="Arial"/>
                <a:cs typeface="Arial"/>
              </a:rPr>
              <a:t>ction</a:t>
            </a:r>
            <a:r>
              <a:rPr sz="3200" spc="60" dirty="0">
                <a:solidFill>
                  <a:srgbClr val="000098"/>
                </a:solidFill>
                <a:latin typeface="Times New Roman"/>
                <a:cs typeface="Times New Roman"/>
              </a:rPr>
              <a:t> </a:t>
            </a:r>
            <a:r>
              <a:rPr sz="3200" dirty="0">
                <a:solidFill>
                  <a:srgbClr val="000098"/>
                </a:solidFill>
                <a:latin typeface="Arial"/>
                <a:cs typeface="Arial"/>
              </a:rPr>
              <a:t>Overv</a:t>
            </a:r>
            <a:r>
              <a:rPr sz="3200" spc="-5" dirty="0">
                <a:solidFill>
                  <a:srgbClr val="000098"/>
                </a:solidFill>
                <a:latin typeface="Arial"/>
                <a:cs typeface="Arial"/>
              </a:rPr>
              <a:t>iew</a:t>
            </a:r>
            <a:endParaRPr sz="3200">
              <a:latin typeface="Arial"/>
              <a:cs typeface="Arial"/>
            </a:endParaRPr>
          </a:p>
        </p:txBody>
      </p:sp>
    </p:spTree>
    <p:extLst>
      <p:ext uri="{BB962C8B-B14F-4D97-AF65-F5344CB8AC3E}">
        <p14:creationId xmlns:p14="http://schemas.microsoft.com/office/powerpoint/2010/main" val="26719589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731175" y="469885"/>
            <a:ext cx="7153275" cy="6388100"/>
          </a:xfrm>
          <a:prstGeom prst="rect">
            <a:avLst/>
          </a:prstGeom>
          <a:noFill/>
          <a:ln>
            <a:noFill/>
          </a:ln>
        </p:spPr>
      </p:pic>
      <p:sp>
        <p:nvSpPr>
          <p:cNvPr id="3" name="TextBox 2"/>
          <p:cNvSpPr txBox="1"/>
          <p:nvPr/>
        </p:nvSpPr>
        <p:spPr>
          <a:xfrm>
            <a:off x="2285984" y="190477"/>
            <a:ext cx="4333687" cy="369332"/>
          </a:xfrm>
          <a:prstGeom prst="rect">
            <a:avLst/>
          </a:prstGeom>
          <a:noFill/>
        </p:spPr>
        <p:txBody>
          <a:bodyPr wrap="none" rtlCol="0">
            <a:spAutoFit/>
          </a:bodyPr>
          <a:lstStyle/>
          <a:p>
            <a:r>
              <a:rPr lang="ru-RU" sz="1800" dirty="0" smtClean="0"/>
              <a:t>Проекция ирисов на главные компоненты</a:t>
            </a:r>
            <a:endParaRPr lang="ru-RU" sz="1800" dirty="0"/>
          </a:p>
        </p:txBody>
      </p:sp>
    </p:spTree>
    <p:extLst>
      <p:ext uri="{BB962C8B-B14F-4D97-AF65-F5344CB8AC3E}">
        <p14:creationId xmlns:p14="http://schemas.microsoft.com/office/powerpoint/2010/main" val="6934959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269133"/>
            <a:ext cx="8520600" cy="1088000"/>
          </a:xfrm>
          <a:prstGeom prst="rect">
            <a:avLst/>
          </a:prstGeom>
        </p:spPr>
        <p:txBody>
          <a:bodyPr wrap="square" lIns="91425" tIns="91425" rIns="91425" bIns="91425" anchor="t" anchorCtr="0">
            <a:noAutofit/>
          </a:bodyPr>
          <a:lstStyle/>
          <a:p>
            <a:pPr lvl="0" algn="ctr"/>
            <a:r>
              <a:rPr lang="ru" dirty="0" smtClean="0"/>
              <a:t>MNIST</a:t>
            </a:r>
            <a:r>
              <a:rPr lang="en-US" dirty="0" smtClean="0"/>
              <a:t> (</a:t>
            </a:r>
            <a:r>
              <a:rPr lang="ru-RU" sz="2000" dirty="0" smtClean="0"/>
              <a:t>сокр. от </a:t>
            </a:r>
            <a:r>
              <a:rPr lang="en-US" sz="2400" dirty="0" smtClean="0"/>
              <a:t>Mixed National Institute</a:t>
            </a:r>
            <a:r>
              <a:rPr lang="ru-RU" sz="2400" dirty="0" smtClean="0"/>
              <a:t/>
            </a:r>
            <a:br>
              <a:rPr lang="ru-RU" sz="2400" dirty="0" smtClean="0"/>
            </a:br>
            <a:r>
              <a:rPr lang="en-US" sz="2400" dirty="0" smtClean="0"/>
              <a:t> of Standards and Technology</a:t>
            </a:r>
            <a:r>
              <a:rPr lang="en-US" dirty="0" smtClean="0"/>
              <a:t>)</a:t>
            </a:r>
            <a:endParaRPr lang="ru" dirty="0"/>
          </a:p>
        </p:txBody>
      </p:sp>
      <p:pic>
        <p:nvPicPr>
          <p:cNvPr id="130" name="Shape 130"/>
          <p:cNvPicPr preferRelativeResize="0"/>
          <p:nvPr/>
        </p:nvPicPr>
        <p:blipFill>
          <a:blip r:embed="rId3">
            <a:alphaModFix/>
          </a:blip>
          <a:stretch>
            <a:fillRect/>
          </a:stretch>
        </p:blipFill>
        <p:spPr>
          <a:xfrm>
            <a:off x="245714" y="1587520"/>
            <a:ext cx="3362325" cy="4699000"/>
          </a:xfrm>
          <a:prstGeom prst="rect">
            <a:avLst/>
          </a:prstGeom>
          <a:noFill/>
          <a:ln>
            <a:noFill/>
          </a:ln>
        </p:spPr>
      </p:pic>
      <p:pic>
        <p:nvPicPr>
          <p:cNvPr id="131" name="Shape 131"/>
          <p:cNvPicPr preferRelativeResize="0"/>
          <p:nvPr/>
        </p:nvPicPr>
        <p:blipFill>
          <a:blip r:embed="rId4">
            <a:alphaModFix/>
          </a:blip>
          <a:stretch>
            <a:fillRect/>
          </a:stretch>
        </p:blipFill>
        <p:spPr>
          <a:xfrm>
            <a:off x="4496150" y="1714520"/>
            <a:ext cx="4572000" cy="4572000"/>
          </a:xfrm>
          <a:prstGeom prst="rect">
            <a:avLst/>
          </a:prstGeom>
          <a:noFill/>
          <a:ln>
            <a:noFill/>
          </a:ln>
        </p:spPr>
      </p:pic>
    </p:spTree>
    <p:extLst>
      <p:ext uri="{BB962C8B-B14F-4D97-AF65-F5344CB8AC3E}">
        <p14:creationId xmlns:p14="http://schemas.microsoft.com/office/powerpoint/2010/main" val="2450064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1742200" y="1"/>
            <a:ext cx="5659600" cy="6858001"/>
          </a:xfrm>
          <a:prstGeom prst="rect">
            <a:avLst/>
          </a:prstGeom>
          <a:noFill/>
          <a:ln>
            <a:noFill/>
          </a:ln>
        </p:spPr>
      </p:pic>
    </p:spTree>
    <p:extLst>
      <p:ext uri="{BB962C8B-B14F-4D97-AF65-F5344CB8AC3E}">
        <p14:creationId xmlns:p14="http://schemas.microsoft.com/office/powerpoint/2010/main" val="37212021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347662" y="2070111"/>
            <a:ext cx="4152900" cy="2882900"/>
          </a:xfrm>
          <a:prstGeom prst="rect">
            <a:avLst/>
          </a:prstGeom>
          <a:noFill/>
          <a:ln>
            <a:noFill/>
          </a:ln>
        </p:spPr>
      </p:pic>
      <p:sp>
        <p:nvSpPr>
          <p:cNvPr id="6" name="TextBox 5"/>
          <p:cNvSpPr txBox="1"/>
          <p:nvPr/>
        </p:nvSpPr>
        <p:spPr>
          <a:xfrm>
            <a:off x="1928794" y="622682"/>
            <a:ext cx="5429288" cy="461665"/>
          </a:xfrm>
          <a:prstGeom prst="rect">
            <a:avLst/>
          </a:prstGeom>
          <a:noFill/>
        </p:spPr>
        <p:txBody>
          <a:bodyPr wrap="square" rtlCol="0">
            <a:spAutoFit/>
          </a:bodyPr>
          <a:lstStyle/>
          <a:p>
            <a:pPr algn="ctr"/>
            <a:r>
              <a:rPr lang="ru-RU" sz="2400" dirty="0" smtClean="0"/>
              <a:t>Почему такой плохой результат?</a:t>
            </a:r>
            <a:endParaRPr lang="ru-RU" sz="2400" dirty="0"/>
          </a:p>
        </p:txBody>
      </p:sp>
      <p:sp>
        <p:nvSpPr>
          <p:cNvPr id="7" name="Текст 6"/>
          <p:cNvSpPr>
            <a:spLocks noGrp="1"/>
          </p:cNvSpPr>
          <p:nvPr>
            <p:ph type="body" idx="1"/>
          </p:nvPr>
        </p:nvSpPr>
        <p:spPr>
          <a:xfrm>
            <a:off x="4812294" y="1921821"/>
            <a:ext cx="4546052" cy="4555200"/>
          </a:xfrm>
        </p:spPr>
        <p:txBody>
          <a:bodyPr>
            <a:normAutofit lnSpcReduction="10000"/>
          </a:bodyPr>
          <a:lstStyle/>
          <a:p>
            <a:pPr lvl="0">
              <a:buNone/>
            </a:pPr>
            <a:r>
              <a:rPr lang="ru" dirty="0" smtClean="0">
                <a:solidFill>
                  <a:srgbClr val="000000"/>
                </a:solidFill>
              </a:rPr>
              <a:t>Линейная комбинация объектов датасета не является рукописной цифрой.</a:t>
            </a:r>
          </a:p>
          <a:p>
            <a:pPr lvl="0">
              <a:buNone/>
            </a:pPr>
            <a:r>
              <a:rPr lang="ru" dirty="0" smtClean="0">
                <a:solidFill>
                  <a:srgbClr val="000000"/>
                </a:solidFill>
              </a:rPr>
              <a:t>Значит объекты расположены в подпространстве, не являющемся линейным.</a:t>
            </a:r>
          </a:p>
          <a:p>
            <a:endParaRPr lang="ru-RU" dirty="0"/>
          </a:p>
        </p:txBody>
      </p:sp>
    </p:spTree>
    <p:extLst>
      <p:ext uri="{BB962C8B-B14F-4D97-AF65-F5344CB8AC3E}">
        <p14:creationId xmlns:p14="http://schemas.microsoft.com/office/powerpoint/2010/main" val="40592809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530852" y="1408176"/>
            <a:ext cx="4530852" cy="5279136"/>
          </a:xfrm>
          <a:prstGeom prst="rect">
            <a:avLst/>
          </a:prstGeom>
        </p:spPr>
      </p:pic>
      <p:sp>
        <p:nvSpPr>
          <p:cNvPr id="3" name="Прямоугольник 2"/>
          <p:cNvSpPr/>
          <p:nvPr/>
        </p:nvSpPr>
        <p:spPr>
          <a:xfrm>
            <a:off x="726650" y="355463"/>
            <a:ext cx="7397496" cy="585216"/>
          </a:xfrm>
          <a:prstGeom prst="rect">
            <a:avLst/>
          </a:prstGeom>
        </p:spPr>
        <p:txBody>
          <a:bodyPr wrap="none" lIns="0" tIns="0" rIns="0" bIns="0">
            <a:noAutofit/>
          </a:bodyPr>
          <a:lstStyle/>
          <a:p>
            <a:pPr indent="0" algn="just">
              <a:lnSpc>
                <a:spcPts val="5280"/>
              </a:lnSpc>
            </a:pPr>
            <a:r>
              <a:rPr lang="en-US" sz="4000" dirty="0">
                <a:latin typeface="Times New Roman"/>
              </a:rPr>
              <a:t>Key </a:t>
            </a:r>
            <a:r>
              <a:rPr lang="en-US" sz="4000" dirty="0" smtClean="0">
                <a:latin typeface="Times New Roman"/>
              </a:rPr>
              <a:t>Example: </a:t>
            </a:r>
            <a:r>
              <a:rPr lang="en-US" sz="4000" dirty="0" err="1">
                <a:latin typeface="Times New Roman"/>
              </a:rPr>
              <a:t>Eigenfaces</a:t>
            </a:r>
            <a:r>
              <a:rPr lang="en-US" sz="4000" dirty="0">
                <a:latin typeface="Times New Roman"/>
              </a:rPr>
              <a:t> And The </a:t>
            </a:r>
          </a:p>
        </p:txBody>
      </p:sp>
      <p:sp>
        <p:nvSpPr>
          <p:cNvPr id="4" name="Прямоугольник 3"/>
          <p:cNvSpPr/>
          <p:nvPr/>
        </p:nvSpPr>
        <p:spPr>
          <a:xfrm>
            <a:off x="251520" y="1030224"/>
            <a:ext cx="4169604" cy="5495120"/>
          </a:xfrm>
          <a:prstGeom prst="rect">
            <a:avLst/>
          </a:prstGeom>
        </p:spPr>
        <p:txBody>
          <a:bodyPr lIns="0" tIns="0" rIns="0" bIns="0">
            <a:noAutofit/>
          </a:bodyPr>
          <a:lstStyle/>
          <a:p>
            <a:pPr indent="0" algn="just">
              <a:lnSpc>
                <a:spcPts val="5280"/>
              </a:lnSpc>
            </a:pPr>
            <a:r>
              <a:rPr lang="en-US" sz="4400" dirty="0">
                <a:latin typeface="Times New Roman"/>
              </a:rPr>
              <a:t>Human Face</a:t>
            </a:r>
          </a:p>
          <a:p>
            <a:pPr indent="-368300">
              <a:lnSpc>
                <a:spcPts val="2880"/>
              </a:lnSpc>
              <a:spcAft>
                <a:spcPts val="1470"/>
              </a:spcAft>
            </a:pPr>
            <a:r>
              <a:rPr lang="en-US" sz="2400" dirty="0">
                <a:latin typeface="Times New Roman"/>
              </a:rPr>
              <a:t>• It is self-evident that the basic placement, size and shape of human facial features are similar. Therefore, we can expect that an ensemble of suitably scaled and registered images of the human face will exhibit fairly strong correlation. Each image consisted of 21 054 grey-scale pixel values.</a:t>
            </a:r>
          </a:p>
          <a:p>
            <a:pPr indent="0" algn="just">
              <a:lnSpc>
                <a:spcPts val="2400"/>
              </a:lnSpc>
            </a:pPr>
            <a:r>
              <a:rPr lang="en-US" sz="2000" dirty="0">
                <a:latin typeface="Times New Roman"/>
              </a:rPr>
              <a:t>Figure 9.13 A sample of human faces scaled and registered such that each can be described by the same number of pixels (21 054).</a:t>
            </a:r>
          </a:p>
        </p:txBody>
      </p:sp>
    </p:spTree>
    <p:extLst>
      <p:ext uri="{BB962C8B-B14F-4D97-AF65-F5344CB8AC3E}">
        <p14:creationId xmlns:p14="http://schemas.microsoft.com/office/powerpoint/2010/main" val="1300018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400300" y="688848"/>
            <a:ext cx="4126230" cy="4373880"/>
          </a:xfrm>
          <a:prstGeom prst="rect">
            <a:avLst/>
          </a:prstGeom>
        </p:spPr>
      </p:pic>
      <p:pic>
        <p:nvPicPr>
          <p:cNvPr id="3" name="Рисунок 2"/>
          <p:cNvPicPr>
            <a:picLocks noChangeAspect="1"/>
          </p:cNvPicPr>
          <p:nvPr/>
        </p:nvPicPr>
        <p:blipFill>
          <a:blip r:embed="rId3"/>
          <a:stretch>
            <a:fillRect/>
          </a:stretch>
        </p:blipFill>
        <p:spPr>
          <a:xfrm>
            <a:off x="8547354" y="6227064"/>
            <a:ext cx="347472" cy="463296"/>
          </a:xfrm>
          <a:prstGeom prst="rect">
            <a:avLst/>
          </a:prstGeom>
        </p:spPr>
      </p:pic>
      <p:sp>
        <p:nvSpPr>
          <p:cNvPr id="4" name="Прямоугольник 3"/>
          <p:cNvSpPr/>
          <p:nvPr/>
        </p:nvSpPr>
        <p:spPr>
          <a:xfrm>
            <a:off x="1094994" y="5297424"/>
            <a:ext cx="6880860" cy="883920"/>
          </a:xfrm>
          <a:prstGeom prst="rect">
            <a:avLst/>
          </a:prstGeom>
        </p:spPr>
        <p:txBody>
          <a:bodyPr lIns="0" tIns="0" rIns="0" bIns="0">
            <a:noAutofit/>
          </a:bodyPr>
          <a:lstStyle/>
          <a:p>
            <a:pPr indent="0">
              <a:lnSpc>
                <a:spcPts val="2376"/>
              </a:lnSpc>
            </a:pPr>
            <a:r>
              <a:rPr lang="en-US" sz="2000" dirty="0">
                <a:latin typeface="Arial"/>
              </a:rPr>
              <a:t>Figure 9.15 The first six facial principal components from a sample of 290 faces. The first principal is the average face. Note the strong male appearance coded by principal component no. 3</a:t>
            </a:r>
          </a:p>
        </p:txBody>
      </p:sp>
      <p:sp>
        <p:nvSpPr>
          <p:cNvPr id="5" name="Прямоугольник 4"/>
          <p:cNvSpPr/>
          <p:nvPr/>
        </p:nvSpPr>
        <p:spPr>
          <a:xfrm>
            <a:off x="875538" y="6385560"/>
            <a:ext cx="1245870" cy="173736"/>
          </a:xfrm>
          <a:prstGeom prst="rect">
            <a:avLst/>
          </a:prstGeom>
        </p:spPr>
        <p:txBody>
          <a:bodyPr wrap="none" lIns="0" tIns="0" rIns="0" bIns="0">
            <a:noAutofit/>
          </a:bodyPr>
          <a:lstStyle/>
          <a:p>
            <a:pPr indent="0"/>
            <a:r>
              <a:rPr lang="en-US" sz="1100">
                <a:solidFill>
                  <a:srgbClr val="656162"/>
                </a:solidFill>
                <a:latin typeface="Times New Roman"/>
              </a:rPr>
              <a:t>PCA- by Farah Al-Tufaili</a:t>
            </a:r>
          </a:p>
        </p:txBody>
      </p:sp>
    </p:spTree>
    <p:extLst>
      <p:ext uri="{BB962C8B-B14F-4D97-AF65-F5344CB8AC3E}">
        <p14:creationId xmlns:p14="http://schemas.microsoft.com/office/powerpoint/2010/main" val="2016461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12160"/>
            <a:ext cx="5233670" cy="508000"/>
          </a:xfrm>
          <a:prstGeom prst="rect">
            <a:avLst/>
          </a:prstGeom>
        </p:spPr>
        <p:txBody>
          <a:bodyPr vert="horz" wrap="square" lIns="0" tIns="0" rIns="0" bIns="0" rtlCol="0">
            <a:spAutoFit/>
          </a:bodyPr>
          <a:lstStyle/>
          <a:p>
            <a:pPr marL="12700">
              <a:lnSpc>
                <a:spcPct val="100000"/>
              </a:lnSpc>
            </a:pPr>
            <a:r>
              <a:rPr sz="4000" b="0" spc="-25" dirty="0">
                <a:latin typeface="Calibri Light"/>
                <a:cs typeface="Calibri Light"/>
              </a:rPr>
              <a:t>Dimens</a:t>
            </a:r>
            <a:r>
              <a:rPr sz="4000" b="0" dirty="0">
                <a:latin typeface="Calibri Light"/>
                <a:cs typeface="Calibri Light"/>
              </a:rPr>
              <a:t>i</a:t>
            </a:r>
            <a:r>
              <a:rPr sz="4000" b="0" spc="-25" dirty="0">
                <a:latin typeface="Calibri Light"/>
                <a:cs typeface="Calibri Light"/>
              </a:rPr>
              <a:t>onal</a:t>
            </a:r>
            <a:r>
              <a:rPr sz="4000" b="0" spc="5" dirty="0">
                <a:latin typeface="Calibri Light"/>
                <a:cs typeface="Calibri Light"/>
              </a:rPr>
              <a:t>i</a:t>
            </a:r>
            <a:r>
              <a:rPr sz="4000" b="0" spc="-20" dirty="0">
                <a:latin typeface="Calibri Light"/>
                <a:cs typeface="Calibri Light"/>
              </a:rPr>
              <a:t>ty</a:t>
            </a:r>
            <a:r>
              <a:rPr sz="4000" b="0" spc="-100" dirty="0">
                <a:latin typeface="Times New Roman"/>
                <a:cs typeface="Times New Roman"/>
              </a:rPr>
              <a:t> </a:t>
            </a:r>
            <a:r>
              <a:rPr sz="4000" b="0" spc="-95" dirty="0">
                <a:latin typeface="Calibri Light"/>
                <a:cs typeface="Calibri Light"/>
              </a:rPr>
              <a:t>R</a:t>
            </a:r>
            <a:r>
              <a:rPr sz="4000" b="0" spc="-25" dirty="0">
                <a:latin typeface="Calibri Light"/>
                <a:cs typeface="Calibri Light"/>
              </a:rPr>
              <a:t>educti</a:t>
            </a:r>
            <a:r>
              <a:rPr sz="4000" b="0" spc="-15" dirty="0">
                <a:latin typeface="Calibri Light"/>
                <a:cs typeface="Calibri Light"/>
              </a:rPr>
              <a:t>o</a:t>
            </a:r>
            <a:r>
              <a:rPr sz="4000" b="0" spc="-25" dirty="0">
                <a:latin typeface="Calibri Light"/>
                <a:cs typeface="Calibri Light"/>
              </a:rPr>
              <a:t>n</a:t>
            </a:r>
            <a:endParaRPr sz="4000">
              <a:latin typeface="Calibri Light"/>
              <a:cs typeface="Calibri Light"/>
            </a:endParaRPr>
          </a:p>
        </p:txBody>
      </p:sp>
      <p:sp>
        <p:nvSpPr>
          <p:cNvPr id="3" name="object 3"/>
          <p:cNvSpPr txBox="1"/>
          <p:nvPr/>
        </p:nvSpPr>
        <p:spPr>
          <a:xfrm>
            <a:off x="436896" y="980728"/>
            <a:ext cx="8025765" cy="5675630"/>
          </a:xfrm>
          <a:prstGeom prst="rect">
            <a:avLst/>
          </a:prstGeom>
        </p:spPr>
        <p:txBody>
          <a:bodyPr vert="horz" wrap="square" lIns="0" tIns="0" rIns="0" bIns="0" rtlCol="0">
            <a:spAutoFit/>
          </a:bodyPr>
          <a:lstStyle/>
          <a:p>
            <a:pPr marL="241300" indent="-228600">
              <a:lnSpc>
                <a:spcPct val="100000"/>
              </a:lnSpc>
              <a:buClr>
                <a:srgbClr val="1D9978"/>
              </a:buClr>
              <a:buFont typeface="Calibri"/>
              <a:buChar char="•"/>
              <a:tabLst>
                <a:tab pos="241300" algn="l"/>
              </a:tabLst>
            </a:pPr>
            <a:r>
              <a:rPr sz="2800" spc="-20" dirty="0">
                <a:latin typeface="Calibri"/>
                <a:cs typeface="Calibri"/>
              </a:rPr>
              <a:t>L</a:t>
            </a:r>
            <a:r>
              <a:rPr sz="2800" spc="-10" dirty="0">
                <a:latin typeface="Calibri"/>
                <a:cs typeface="Calibri"/>
              </a:rPr>
              <a:t>i</a:t>
            </a:r>
            <a:r>
              <a:rPr sz="2800" spc="-20" dirty="0">
                <a:latin typeface="Calibri"/>
                <a:cs typeface="Calibri"/>
              </a:rPr>
              <a:t>nea</a:t>
            </a:r>
            <a:r>
              <a:rPr sz="2800" spc="-10" dirty="0">
                <a:latin typeface="Calibri"/>
                <a:cs typeface="Calibri"/>
              </a:rPr>
              <a:t>r</a:t>
            </a:r>
            <a:r>
              <a:rPr sz="2800" spc="-65" dirty="0">
                <a:latin typeface="Times New Roman"/>
                <a:cs typeface="Times New Roman"/>
              </a:rPr>
              <a:t> </a:t>
            </a:r>
            <a:r>
              <a:rPr sz="2800" spc="-25" dirty="0">
                <a:latin typeface="Calibri"/>
                <a:cs typeface="Calibri"/>
              </a:rPr>
              <a:t>me</a:t>
            </a:r>
            <a:r>
              <a:rPr sz="2800" spc="-15" dirty="0">
                <a:latin typeface="Calibri"/>
                <a:cs typeface="Calibri"/>
              </a:rPr>
              <a:t>thod</a:t>
            </a:r>
            <a:endParaRPr sz="2800" dirty="0">
              <a:latin typeface="Calibri"/>
              <a:cs typeface="Calibri"/>
            </a:endParaRPr>
          </a:p>
          <a:p>
            <a:pPr marL="698500" lvl="1" indent="-228600">
              <a:lnSpc>
                <a:spcPct val="100000"/>
              </a:lnSpc>
              <a:spcBef>
                <a:spcPts val="244"/>
              </a:spcBef>
              <a:buClr>
                <a:srgbClr val="1D9978"/>
              </a:buClr>
              <a:buFont typeface="Calibri"/>
              <a:buChar char="•"/>
              <a:tabLst>
                <a:tab pos="699135" algn="l"/>
              </a:tabLst>
            </a:pPr>
            <a:r>
              <a:rPr sz="2400" spc="-15" dirty="0">
                <a:latin typeface="Calibri"/>
                <a:cs typeface="Calibri"/>
              </a:rPr>
              <a:t>PCA</a:t>
            </a:r>
            <a:r>
              <a:rPr sz="2400" spc="-75" dirty="0">
                <a:latin typeface="Times New Roman"/>
                <a:cs typeface="Times New Roman"/>
              </a:rPr>
              <a:t> </a:t>
            </a:r>
            <a:r>
              <a:rPr sz="2400" spc="-15" dirty="0">
                <a:latin typeface="Calibri"/>
                <a:cs typeface="Calibri"/>
              </a:rPr>
              <a:t>(Pr</a:t>
            </a:r>
            <a:r>
              <a:rPr sz="2400" spc="-10" dirty="0">
                <a:latin typeface="Calibri"/>
                <a:cs typeface="Calibri"/>
              </a:rPr>
              <a:t>i</a:t>
            </a:r>
            <a:r>
              <a:rPr sz="2400" spc="-5" dirty="0">
                <a:latin typeface="Calibri"/>
                <a:cs typeface="Calibri"/>
              </a:rPr>
              <a:t>nc</a:t>
            </a:r>
            <a:r>
              <a:rPr sz="2400" dirty="0">
                <a:latin typeface="Calibri"/>
                <a:cs typeface="Calibri"/>
              </a:rPr>
              <a:t>i</a:t>
            </a:r>
            <a:r>
              <a:rPr sz="2400" spc="-5" dirty="0">
                <a:latin typeface="Calibri"/>
                <a:cs typeface="Calibri"/>
              </a:rPr>
              <a:t>p</a:t>
            </a:r>
            <a:r>
              <a:rPr sz="2400" dirty="0">
                <a:latin typeface="Calibri"/>
                <a:cs typeface="Calibri"/>
              </a:rPr>
              <a:t>l</a:t>
            </a:r>
            <a:r>
              <a:rPr sz="2400" spc="-15" dirty="0">
                <a:latin typeface="Calibri"/>
                <a:cs typeface="Calibri"/>
              </a:rPr>
              <a:t>e</a:t>
            </a:r>
            <a:r>
              <a:rPr sz="2400" spc="-75" dirty="0">
                <a:latin typeface="Times New Roman"/>
                <a:cs typeface="Times New Roman"/>
              </a:rPr>
              <a:t> </a:t>
            </a:r>
            <a:r>
              <a:rPr sz="2400" spc="-5" dirty="0">
                <a:latin typeface="Calibri"/>
                <a:cs typeface="Calibri"/>
              </a:rPr>
              <a:t>Compone</a:t>
            </a:r>
            <a:r>
              <a:rPr sz="2400" spc="-25" dirty="0">
                <a:latin typeface="Calibri"/>
                <a:cs typeface="Calibri"/>
              </a:rPr>
              <a:t>n</a:t>
            </a:r>
            <a:r>
              <a:rPr sz="2400" spc="-10" dirty="0">
                <a:latin typeface="Calibri"/>
                <a:cs typeface="Calibri"/>
              </a:rPr>
              <a:t>t</a:t>
            </a:r>
            <a:r>
              <a:rPr sz="2400" spc="-75" dirty="0">
                <a:latin typeface="Times New Roman"/>
                <a:cs typeface="Times New Roman"/>
              </a:rPr>
              <a:t> </a:t>
            </a:r>
            <a:r>
              <a:rPr sz="2400" dirty="0">
                <a:latin typeface="Calibri"/>
                <a:cs typeface="Calibri"/>
              </a:rPr>
              <a:t>Ana</a:t>
            </a:r>
            <a:r>
              <a:rPr sz="2400" spc="-5" dirty="0">
                <a:latin typeface="Calibri"/>
                <a:cs typeface="Calibri"/>
              </a:rPr>
              <a:t>l</a:t>
            </a:r>
            <a:r>
              <a:rPr sz="2400" spc="-30" dirty="0">
                <a:latin typeface="Calibri"/>
                <a:cs typeface="Calibri"/>
              </a:rPr>
              <a:t>y</a:t>
            </a:r>
            <a:r>
              <a:rPr sz="2400" spc="-5" dirty="0">
                <a:latin typeface="Calibri"/>
                <a:cs typeface="Calibri"/>
              </a:rPr>
              <a:t>s</a:t>
            </a:r>
            <a:r>
              <a:rPr sz="2400" dirty="0">
                <a:latin typeface="Calibri"/>
                <a:cs typeface="Calibri"/>
              </a:rPr>
              <a:t>i</a:t>
            </a:r>
            <a:r>
              <a:rPr sz="2400" spc="-5" dirty="0">
                <a:latin typeface="Calibri"/>
                <a:cs typeface="Calibri"/>
              </a:rPr>
              <a:t>s)</a:t>
            </a:r>
            <a:endParaRPr sz="2400" dirty="0">
              <a:latin typeface="Calibri"/>
              <a:cs typeface="Calibri"/>
            </a:endParaRPr>
          </a:p>
          <a:p>
            <a:pPr marL="1155700" lvl="2" indent="-228600">
              <a:lnSpc>
                <a:spcPct val="100000"/>
              </a:lnSpc>
              <a:spcBef>
                <a:spcPts val="280"/>
              </a:spcBef>
              <a:buClr>
                <a:srgbClr val="1D9978"/>
              </a:buClr>
              <a:buFont typeface="Calibri"/>
              <a:buChar char="•"/>
              <a:tabLst>
                <a:tab pos="1156335" algn="l"/>
              </a:tabLst>
            </a:pPr>
            <a:r>
              <a:rPr sz="2000" dirty="0">
                <a:latin typeface="Calibri"/>
                <a:cs typeface="Calibri"/>
              </a:rPr>
              <a:t>P</a:t>
            </a:r>
            <a:r>
              <a:rPr sz="2000" spc="-35" dirty="0">
                <a:latin typeface="Calibri"/>
                <a:cs typeface="Calibri"/>
              </a:rPr>
              <a:t>r</a:t>
            </a:r>
            <a:r>
              <a:rPr sz="2000" dirty="0">
                <a:latin typeface="Calibri"/>
                <a:cs typeface="Calibri"/>
              </a:rPr>
              <a:t>es</a:t>
            </a:r>
            <a:r>
              <a:rPr sz="2000" spc="-10" dirty="0">
                <a:latin typeface="Calibri"/>
                <a:cs typeface="Calibri"/>
              </a:rPr>
              <a:t>e</a:t>
            </a:r>
            <a:r>
              <a:rPr sz="2000" spc="15" dirty="0">
                <a:latin typeface="Calibri"/>
                <a:cs typeface="Calibri"/>
              </a:rPr>
              <a:t>r</a:t>
            </a:r>
            <a:r>
              <a:rPr sz="2000" spc="-30" dirty="0">
                <a:latin typeface="Calibri"/>
                <a:cs typeface="Calibri"/>
              </a:rPr>
              <a:t>v</a:t>
            </a:r>
            <a:r>
              <a:rPr sz="2000" dirty="0">
                <a:latin typeface="Calibri"/>
                <a:cs typeface="Calibri"/>
              </a:rPr>
              <a:t>es</a:t>
            </a:r>
            <a:r>
              <a:rPr sz="2000" spc="-20" dirty="0">
                <a:latin typeface="Times New Roman"/>
                <a:cs typeface="Times New Roman"/>
              </a:rPr>
              <a:t> </a:t>
            </a:r>
            <a:r>
              <a:rPr sz="2000" dirty="0">
                <a:latin typeface="Calibri"/>
                <a:cs typeface="Calibri"/>
              </a:rPr>
              <a:t>the</a:t>
            </a:r>
            <a:r>
              <a:rPr sz="2000" spc="-50" dirty="0">
                <a:latin typeface="Times New Roman"/>
                <a:cs typeface="Times New Roman"/>
              </a:rPr>
              <a:t> </a:t>
            </a:r>
            <a:r>
              <a:rPr sz="2000" spc="-30" dirty="0">
                <a:latin typeface="Calibri"/>
                <a:cs typeface="Calibri"/>
              </a:rPr>
              <a:t>v</a:t>
            </a:r>
            <a:r>
              <a:rPr sz="2000" dirty="0">
                <a:latin typeface="Calibri"/>
                <a:cs typeface="Calibri"/>
              </a:rPr>
              <a:t>ar</a:t>
            </a:r>
            <a:r>
              <a:rPr sz="2000" spc="-10" dirty="0">
                <a:latin typeface="Calibri"/>
                <a:cs typeface="Calibri"/>
              </a:rPr>
              <a:t>i</a:t>
            </a:r>
            <a:r>
              <a:rPr sz="2000" dirty="0">
                <a:latin typeface="Calibri"/>
                <a:cs typeface="Calibri"/>
              </a:rPr>
              <a:t>an</a:t>
            </a:r>
            <a:r>
              <a:rPr sz="2000" spc="5" dirty="0">
                <a:latin typeface="Calibri"/>
                <a:cs typeface="Calibri"/>
              </a:rPr>
              <a:t>c</a:t>
            </a:r>
            <a:r>
              <a:rPr sz="2000" dirty="0">
                <a:latin typeface="Calibri"/>
                <a:cs typeface="Calibri"/>
              </a:rPr>
              <a:t>e</a:t>
            </a:r>
          </a:p>
          <a:p>
            <a:pPr marL="241300" indent="-228600">
              <a:lnSpc>
                <a:spcPct val="100000"/>
              </a:lnSpc>
              <a:spcBef>
                <a:spcPts val="615"/>
              </a:spcBef>
              <a:buClr>
                <a:srgbClr val="1D9978"/>
              </a:buClr>
              <a:buFont typeface="Calibri"/>
              <a:buChar char="•"/>
              <a:tabLst>
                <a:tab pos="241300" algn="l"/>
              </a:tabLst>
            </a:pPr>
            <a:r>
              <a:rPr sz="2800" spc="-20" dirty="0">
                <a:latin typeface="Calibri"/>
                <a:cs typeface="Calibri"/>
              </a:rPr>
              <a:t>No</a:t>
            </a:r>
            <a:r>
              <a:rPr sz="2800" spc="-30" dirty="0">
                <a:latin typeface="Calibri"/>
                <a:cs typeface="Calibri"/>
              </a:rPr>
              <a:t>n</a:t>
            </a:r>
            <a:r>
              <a:rPr sz="2800" spc="-15" dirty="0">
                <a:latin typeface="Calibri"/>
                <a:cs typeface="Calibri"/>
              </a:rPr>
              <a:t>-</a:t>
            </a:r>
            <a:r>
              <a:rPr sz="2800" dirty="0">
                <a:latin typeface="Calibri"/>
                <a:cs typeface="Calibri"/>
              </a:rPr>
              <a:t>l</a:t>
            </a:r>
            <a:r>
              <a:rPr sz="2800" spc="-15" dirty="0">
                <a:latin typeface="Calibri"/>
                <a:cs typeface="Calibri"/>
              </a:rPr>
              <a:t>i</a:t>
            </a:r>
            <a:r>
              <a:rPr sz="2800" spc="-20" dirty="0">
                <a:latin typeface="Calibri"/>
                <a:cs typeface="Calibri"/>
              </a:rPr>
              <a:t>nea</a:t>
            </a:r>
            <a:r>
              <a:rPr sz="2800" spc="-10" dirty="0">
                <a:latin typeface="Calibri"/>
                <a:cs typeface="Calibri"/>
              </a:rPr>
              <a:t>r</a:t>
            </a:r>
            <a:r>
              <a:rPr sz="2800" spc="-35" dirty="0">
                <a:latin typeface="Times New Roman"/>
                <a:cs typeface="Times New Roman"/>
              </a:rPr>
              <a:t> </a:t>
            </a:r>
            <a:r>
              <a:rPr sz="2800" spc="-25" dirty="0">
                <a:latin typeface="Calibri"/>
                <a:cs typeface="Calibri"/>
              </a:rPr>
              <a:t>m</a:t>
            </a:r>
            <a:r>
              <a:rPr sz="2800" spc="-35" dirty="0">
                <a:latin typeface="Calibri"/>
                <a:cs typeface="Calibri"/>
              </a:rPr>
              <a:t>e</a:t>
            </a:r>
            <a:r>
              <a:rPr sz="2800" spc="-15" dirty="0">
                <a:latin typeface="Calibri"/>
                <a:cs typeface="Calibri"/>
              </a:rPr>
              <a:t>thod</a:t>
            </a:r>
            <a:endParaRPr sz="2800" dirty="0">
              <a:latin typeface="Calibri"/>
              <a:cs typeface="Calibri"/>
            </a:endParaRPr>
          </a:p>
          <a:p>
            <a:pPr marL="698500" lvl="1" indent="-228600">
              <a:lnSpc>
                <a:spcPct val="100000"/>
              </a:lnSpc>
              <a:spcBef>
                <a:spcPts val="245"/>
              </a:spcBef>
              <a:buClr>
                <a:srgbClr val="1D9978"/>
              </a:buClr>
              <a:buFont typeface="Calibri"/>
              <a:buChar char="•"/>
              <a:tabLst>
                <a:tab pos="699135" algn="l"/>
              </a:tabLst>
            </a:pPr>
            <a:r>
              <a:rPr sz="2400" b="1" spc="-15" dirty="0">
                <a:solidFill>
                  <a:srgbClr val="36AECE"/>
                </a:solidFill>
                <a:latin typeface="Calibri"/>
                <a:cs typeface="Calibri"/>
              </a:rPr>
              <a:t>ISOMAP</a:t>
            </a:r>
            <a:endParaRPr sz="2400" dirty="0">
              <a:latin typeface="Calibri"/>
              <a:cs typeface="Calibri"/>
            </a:endParaRPr>
          </a:p>
          <a:p>
            <a:pPr marL="698500" lvl="1" indent="-228600">
              <a:lnSpc>
                <a:spcPct val="100000"/>
              </a:lnSpc>
              <a:spcBef>
                <a:spcPts val="204"/>
              </a:spcBef>
              <a:buClr>
                <a:srgbClr val="1D9978"/>
              </a:buClr>
              <a:buFont typeface="Calibri"/>
              <a:buChar char="•"/>
              <a:tabLst>
                <a:tab pos="699135" algn="l"/>
              </a:tabLst>
            </a:pPr>
            <a:r>
              <a:rPr sz="2400" b="1" spc="-10" dirty="0">
                <a:solidFill>
                  <a:srgbClr val="36AECE"/>
                </a:solidFill>
                <a:latin typeface="Calibri"/>
                <a:cs typeface="Calibri"/>
              </a:rPr>
              <a:t>LLE</a:t>
            </a:r>
            <a:endParaRPr sz="2400" dirty="0">
              <a:latin typeface="Calibri"/>
              <a:cs typeface="Calibri"/>
            </a:endParaRPr>
          </a:p>
          <a:p>
            <a:pPr marL="698500" lvl="1" indent="-228600">
              <a:lnSpc>
                <a:spcPct val="100000"/>
              </a:lnSpc>
              <a:spcBef>
                <a:spcPts val="215"/>
              </a:spcBef>
              <a:buClr>
                <a:srgbClr val="1D9978"/>
              </a:buClr>
              <a:buFont typeface="Calibri"/>
              <a:buChar char="•"/>
              <a:tabLst>
                <a:tab pos="699135" algn="l"/>
              </a:tabLst>
            </a:pPr>
            <a:r>
              <a:rPr sz="2400" b="1" spc="-15" dirty="0">
                <a:solidFill>
                  <a:srgbClr val="36AECE"/>
                </a:solidFill>
                <a:latin typeface="Calibri"/>
                <a:cs typeface="Calibri"/>
              </a:rPr>
              <a:t>tSNE</a:t>
            </a:r>
            <a:endParaRPr sz="2400" dirty="0">
              <a:latin typeface="Calibri"/>
              <a:cs typeface="Calibri"/>
            </a:endParaRPr>
          </a:p>
          <a:p>
            <a:pPr marL="698500" lvl="1" indent="-228600">
              <a:lnSpc>
                <a:spcPct val="100000"/>
              </a:lnSpc>
              <a:spcBef>
                <a:spcPts val="215"/>
              </a:spcBef>
              <a:buClr>
                <a:srgbClr val="1D9978"/>
              </a:buClr>
              <a:buFont typeface="Calibri"/>
              <a:buChar char="•"/>
              <a:tabLst>
                <a:tab pos="699135" algn="l"/>
              </a:tabLst>
            </a:pPr>
            <a:r>
              <a:rPr sz="2400" spc="-5" dirty="0">
                <a:latin typeface="Calibri"/>
                <a:cs typeface="Calibri"/>
              </a:rPr>
              <a:t>Lap</a:t>
            </a:r>
            <a:r>
              <a:rPr sz="2400" dirty="0">
                <a:latin typeface="Calibri"/>
                <a:cs typeface="Calibri"/>
              </a:rPr>
              <a:t>lacian</a:t>
            </a:r>
          </a:p>
          <a:p>
            <a:pPr marL="698500" lvl="1" indent="-228600">
              <a:lnSpc>
                <a:spcPct val="100000"/>
              </a:lnSpc>
              <a:spcBef>
                <a:spcPts val="204"/>
              </a:spcBef>
              <a:buClr>
                <a:srgbClr val="1D9978"/>
              </a:buClr>
              <a:buFont typeface="Calibri"/>
              <a:buChar char="•"/>
              <a:tabLst>
                <a:tab pos="699135" algn="l"/>
              </a:tabLst>
            </a:pPr>
            <a:r>
              <a:rPr sz="2400" spc="-5" dirty="0">
                <a:latin typeface="Calibri"/>
                <a:cs typeface="Calibri"/>
              </a:rPr>
              <a:t>D</a:t>
            </a:r>
            <a:r>
              <a:rPr sz="2400" dirty="0">
                <a:latin typeface="Calibri"/>
                <a:cs typeface="Calibri"/>
              </a:rPr>
              <a:t>i</a:t>
            </a:r>
            <a:r>
              <a:rPr sz="2400" spc="-25" dirty="0">
                <a:latin typeface="Calibri"/>
                <a:cs typeface="Calibri"/>
              </a:rPr>
              <a:t>f</a:t>
            </a:r>
            <a:r>
              <a:rPr sz="2400" spc="-5" dirty="0">
                <a:latin typeface="Calibri"/>
                <a:cs typeface="Calibri"/>
              </a:rPr>
              <a:t>fus</a:t>
            </a:r>
            <a:r>
              <a:rPr sz="2400" dirty="0">
                <a:latin typeface="Calibri"/>
                <a:cs typeface="Calibri"/>
              </a:rPr>
              <a:t>i</a:t>
            </a:r>
            <a:r>
              <a:rPr sz="2400" spc="-5" dirty="0">
                <a:latin typeface="Calibri"/>
                <a:cs typeface="Calibri"/>
              </a:rPr>
              <a:t>o</a:t>
            </a:r>
            <a:r>
              <a:rPr sz="2400" dirty="0">
                <a:latin typeface="Calibri"/>
                <a:cs typeface="Calibri"/>
              </a:rPr>
              <a:t>n</a:t>
            </a:r>
            <a:r>
              <a:rPr sz="2400" spc="-60" dirty="0">
                <a:latin typeface="Times New Roman"/>
                <a:cs typeface="Times New Roman"/>
              </a:rPr>
              <a:t> </a:t>
            </a:r>
            <a:r>
              <a:rPr sz="2400" dirty="0">
                <a:latin typeface="Calibri"/>
                <a:cs typeface="Calibri"/>
              </a:rPr>
              <a:t>map</a:t>
            </a:r>
          </a:p>
          <a:p>
            <a:pPr marL="698500" lvl="1" indent="-228600">
              <a:lnSpc>
                <a:spcPct val="100000"/>
              </a:lnSpc>
              <a:spcBef>
                <a:spcPts val="215"/>
              </a:spcBef>
              <a:buClr>
                <a:srgbClr val="1D9978"/>
              </a:buClr>
              <a:buFont typeface="Calibri"/>
              <a:buChar char="•"/>
              <a:tabLst>
                <a:tab pos="699135" algn="l"/>
              </a:tabLst>
            </a:pPr>
            <a:r>
              <a:rPr sz="2400" spc="-15" dirty="0">
                <a:latin typeface="Calibri"/>
                <a:cs typeface="Calibri"/>
              </a:rPr>
              <a:t>KNN</a:t>
            </a:r>
            <a:r>
              <a:rPr sz="2400" spc="-70" dirty="0">
                <a:latin typeface="Times New Roman"/>
                <a:cs typeface="Times New Roman"/>
              </a:rPr>
              <a:t> </a:t>
            </a:r>
            <a:r>
              <a:rPr sz="2400" spc="-5" dirty="0">
                <a:latin typeface="Calibri"/>
                <a:cs typeface="Calibri"/>
              </a:rPr>
              <a:t>D</a:t>
            </a:r>
            <a:r>
              <a:rPr sz="2400" dirty="0">
                <a:latin typeface="Calibri"/>
                <a:cs typeface="Calibri"/>
              </a:rPr>
              <a:t>i</a:t>
            </a:r>
            <a:r>
              <a:rPr sz="2400" spc="-25" dirty="0">
                <a:latin typeface="Calibri"/>
                <a:cs typeface="Calibri"/>
              </a:rPr>
              <a:t>f</a:t>
            </a:r>
            <a:r>
              <a:rPr sz="2400" spc="-5" dirty="0">
                <a:latin typeface="Calibri"/>
                <a:cs typeface="Calibri"/>
              </a:rPr>
              <a:t>fus</a:t>
            </a:r>
            <a:r>
              <a:rPr sz="2400" dirty="0">
                <a:latin typeface="Calibri"/>
                <a:cs typeface="Calibri"/>
              </a:rPr>
              <a:t>i</a:t>
            </a:r>
            <a:r>
              <a:rPr sz="2400" spc="-5" dirty="0">
                <a:latin typeface="Calibri"/>
                <a:cs typeface="Calibri"/>
              </a:rPr>
              <a:t>on</a:t>
            </a:r>
            <a:endParaRPr sz="2400" dirty="0">
              <a:latin typeface="Calibri"/>
              <a:cs typeface="Calibri"/>
            </a:endParaRPr>
          </a:p>
          <a:p>
            <a:pPr marL="472440" marR="5715" indent="-229235">
              <a:lnSpc>
                <a:spcPct val="80000"/>
              </a:lnSpc>
              <a:spcBef>
                <a:spcPts val="1685"/>
              </a:spcBef>
              <a:buClr>
                <a:srgbClr val="1D9978"/>
              </a:buClr>
              <a:buFont typeface="Arial"/>
              <a:buChar char="•"/>
              <a:tabLst>
                <a:tab pos="473075" algn="l"/>
              </a:tabLst>
            </a:pPr>
            <a:r>
              <a:rPr sz="1700" dirty="0">
                <a:latin typeface="Calibri"/>
                <a:cs typeface="Calibri"/>
              </a:rPr>
              <a:t>A</a:t>
            </a:r>
            <a:r>
              <a:rPr sz="1700" spc="-35" dirty="0">
                <a:latin typeface="Times New Roman"/>
                <a:cs typeface="Times New Roman"/>
              </a:rPr>
              <a:t> </a:t>
            </a:r>
            <a:r>
              <a:rPr sz="1700" dirty="0">
                <a:latin typeface="Calibri"/>
                <a:cs typeface="Calibri"/>
              </a:rPr>
              <a:t>gl</a:t>
            </a:r>
            <a:r>
              <a:rPr sz="1700" spc="-5" dirty="0">
                <a:latin typeface="Calibri"/>
                <a:cs typeface="Calibri"/>
              </a:rPr>
              <a:t>o</a:t>
            </a:r>
            <a:r>
              <a:rPr sz="1700" dirty="0">
                <a:latin typeface="Calibri"/>
                <a:cs typeface="Calibri"/>
              </a:rPr>
              <a:t>bal</a:t>
            </a:r>
            <a:r>
              <a:rPr sz="1700" spc="-50" dirty="0">
                <a:latin typeface="Times New Roman"/>
                <a:cs typeface="Times New Roman"/>
              </a:rPr>
              <a:t> </a:t>
            </a:r>
            <a:r>
              <a:rPr sz="1700" spc="-15" dirty="0">
                <a:latin typeface="Calibri"/>
                <a:cs typeface="Calibri"/>
              </a:rPr>
              <a:t>g</a:t>
            </a:r>
            <a:r>
              <a:rPr sz="1700" dirty="0">
                <a:latin typeface="Calibri"/>
                <a:cs typeface="Calibri"/>
              </a:rPr>
              <a:t>eo</a:t>
            </a:r>
            <a:r>
              <a:rPr sz="1700" spc="-5" dirty="0">
                <a:latin typeface="Calibri"/>
                <a:cs typeface="Calibri"/>
              </a:rPr>
              <a:t>m</a:t>
            </a:r>
            <a:r>
              <a:rPr sz="1700" spc="-10" dirty="0">
                <a:latin typeface="Calibri"/>
                <a:cs typeface="Calibri"/>
              </a:rPr>
              <a:t>e</a:t>
            </a:r>
            <a:r>
              <a:rPr sz="1700" dirty="0">
                <a:latin typeface="Calibri"/>
                <a:cs typeface="Calibri"/>
              </a:rPr>
              <a:t>tr</a:t>
            </a:r>
            <a:r>
              <a:rPr sz="1700" spc="-10" dirty="0">
                <a:latin typeface="Calibri"/>
                <a:cs typeface="Calibri"/>
              </a:rPr>
              <a:t>i</a:t>
            </a:r>
            <a:r>
              <a:rPr sz="1700" dirty="0">
                <a:latin typeface="Calibri"/>
                <a:cs typeface="Calibri"/>
              </a:rPr>
              <a:t>c</a:t>
            </a:r>
            <a:r>
              <a:rPr sz="1700" spc="-70" dirty="0">
                <a:latin typeface="Times New Roman"/>
                <a:cs typeface="Times New Roman"/>
              </a:rPr>
              <a:t> </a:t>
            </a:r>
            <a:r>
              <a:rPr sz="1700" spc="-5" dirty="0">
                <a:latin typeface="Calibri"/>
                <a:cs typeface="Calibri"/>
              </a:rPr>
              <a:t>f</a:t>
            </a:r>
            <a:r>
              <a:rPr sz="1700" spc="-35" dirty="0">
                <a:latin typeface="Calibri"/>
                <a:cs typeface="Calibri"/>
              </a:rPr>
              <a:t>r</a:t>
            </a:r>
            <a:r>
              <a:rPr sz="1700" dirty="0">
                <a:latin typeface="Calibri"/>
                <a:cs typeface="Calibri"/>
              </a:rPr>
              <a:t>a</a:t>
            </a:r>
            <a:r>
              <a:rPr sz="1700" spc="-5" dirty="0">
                <a:latin typeface="Calibri"/>
                <a:cs typeface="Calibri"/>
              </a:rPr>
              <a:t>m</a:t>
            </a:r>
            <a:r>
              <a:rPr sz="1700" spc="-10" dirty="0">
                <a:latin typeface="Calibri"/>
                <a:cs typeface="Calibri"/>
              </a:rPr>
              <a:t>ew</a:t>
            </a:r>
            <a:r>
              <a:rPr sz="1700" spc="-5" dirty="0">
                <a:latin typeface="Calibri"/>
                <a:cs typeface="Calibri"/>
              </a:rPr>
              <a:t>o</a:t>
            </a:r>
            <a:r>
              <a:rPr sz="1700" spc="5" dirty="0">
                <a:latin typeface="Calibri"/>
                <a:cs typeface="Calibri"/>
              </a:rPr>
              <a:t>r</a:t>
            </a:r>
            <a:r>
              <a:rPr sz="1700" dirty="0">
                <a:latin typeface="Calibri"/>
                <a:cs typeface="Calibri"/>
              </a:rPr>
              <a:t>k</a:t>
            </a:r>
            <a:r>
              <a:rPr sz="1700" spc="-75" dirty="0">
                <a:latin typeface="Times New Roman"/>
                <a:cs typeface="Times New Roman"/>
              </a:rPr>
              <a:t> </a:t>
            </a:r>
            <a:r>
              <a:rPr sz="1700" spc="-40" dirty="0">
                <a:latin typeface="Calibri"/>
                <a:cs typeface="Calibri"/>
              </a:rPr>
              <a:t>f</a:t>
            </a:r>
            <a:r>
              <a:rPr sz="1700" spc="-5" dirty="0">
                <a:latin typeface="Calibri"/>
                <a:cs typeface="Calibri"/>
              </a:rPr>
              <a:t>o</a:t>
            </a:r>
            <a:r>
              <a:rPr sz="1700" dirty="0">
                <a:latin typeface="Calibri"/>
                <a:cs typeface="Calibri"/>
              </a:rPr>
              <a:t>r</a:t>
            </a:r>
            <a:r>
              <a:rPr sz="1700" spc="-35" dirty="0">
                <a:latin typeface="Times New Roman"/>
                <a:cs typeface="Times New Roman"/>
              </a:rPr>
              <a:t> </a:t>
            </a:r>
            <a:r>
              <a:rPr sz="1700" spc="-5" dirty="0">
                <a:latin typeface="Calibri"/>
                <a:cs typeface="Calibri"/>
              </a:rPr>
              <a:t>n</a:t>
            </a:r>
            <a:r>
              <a:rPr sz="1700" dirty="0">
                <a:latin typeface="Calibri"/>
                <a:cs typeface="Calibri"/>
              </a:rPr>
              <a:t>onl</a:t>
            </a:r>
            <a:r>
              <a:rPr sz="1700" spc="5" dirty="0">
                <a:latin typeface="Calibri"/>
                <a:cs typeface="Calibri"/>
              </a:rPr>
              <a:t>i</a:t>
            </a:r>
            <a:r>
              <a:rPr sz="1700" spc="-10" dirty="0">
                <a:latin typeface="Calibri"/>
                <a:cs typeface="Calibri"/>
              </a:rPr>
              <a:t>n</a:t>
            </a:r>
            <a:r>
              <a:rPr sz="1700" dirty="0">
                <a:latin typeface="Calibri"/>
                <a:cs typeface="Calibri"/>
              </a:rPr>
              <a:t>e</a:t>
            </a:r>
            <a:r>
              <a:rPr sz="1700" spc="-10" dirty="0">
                <a:latin typeface="Calibri"/>
                <a:cs typeface="Calibri"/>
              </a:rPr>
              <a:t>a</a:t>
            </a:r>
            <a:r>
              <a:rPr sz="1700" dirty="0">
                <a:latin typeface="Calibri"/>
                <a:cs typeface="Calibri"/>
              </a:rPr>
              <a:t>r</a:t>
            </a:r>
            <a:r>
              <a:rPr sz="1700" spc="-50" dirty="0">
                <a:latin typeface="Times New Roman"/>
                <a:cs typeface="Times New Roman"/>
              </a:rPr>
              <a:t> </a:t>
            </a:r>
            <a:r>
              <a:rPr sz="1700" spc="-5" dirty="0">
                <a:latin typeface="Calibri"/>
                <a:cs typeface="Calibri"/>
              </a:rPr>
              <a:t>d</a:t>
            </a:r>
            <a:r>
              <a:rPr sz="1700" dirty="0">
                <a:latin typeface="Calibri"/>
                <a:cs typeface="Calibri"/>
              </a:rPr>
              <a:t>i</a:t>
            </a:r>
            <a:r>
              <a:rPr sz="1700" spc="-10" dirty="0">
                <a:latin typeface="Calibri"/>
                <a:cs typeface="Calibri"/>
              </a:rPr>
              <a:t>m</a:t>
            </a:r>
            <a:r>
              <a:rPr sz="1700" dirty="0">
                <a:latin typeface="Calibri"/>
                <a:cs typeface="Calibri"/>
              </a:rPr>
              <a:t>en</a:t>
            </a:r>
            <a:r>
              <a:rPr sz="1700" spc="-15" dirty="0">
                <a:latin typeface="Calibri"/>
                <a:cs typeface="Calibri"/>
              </a:rPr>
              <a:t>s</a:t>
            </a:r>
            <a:r>
              <a:rPr sz="1700" dirty="0">
                <a:latin typeface="Calibri"/>
                <a:cs typeface="Calibri"/>
              </a:rPr>
              <a:t>io</a:t>
            </a:r>
            <a:r>
              <a:rPr sz="1700" spc="-10" dirty="0">
                <a:latin typeface="Calibri"/>
                <a:cs typeface="Calibri"/>
              </a:rPr>
              <a:t>n</a:t>
            </a:r>
            <a:r>
              <a:rPr sz="1700" spc="-15" dirty="0">
                <a:latin typeface="Calibri"/>
                <a:cs typeface="Calibri"/>
              </a:rPr>
              <a:t>a</a:t>
            </a:r>
            <a:r>
              <a:rPr sz="1700" dirty="0">
                <a:latin typeface="Calibri"/>
                <a:cs typeface="Calibri"/>
              </a:rPr>
              <a:t>lity</a:t>
            </a:r>
            <a:r>
              <a:rPr sz="1700" spc="-70" dirty="0">
                <a:latin typeface="Times New Roman"/>
                <a:cs typeface="Times New Roman"/>
              </a:rPr>
              <a:t> </a:t>
            </a:r>
            <a:r>
              <a:rPr sz="1700" spc="-20" dirty="0">
                <a:latin typeface="Calibri"/>
                <a:cs typeface="Calibri"/>
              </a:rPr>
              <a:t>r</a:t>
            </a:r>
            <a:r>
              <a:rPr sz="1700" dirty="0">
                <a:latin typeface="Calibri"/>
                <a:cs typeface="Calibri"/>
              </a:rPr>
              <a:t>e</a:t>
            </a:r>
            <a:r>
              <a:rPr sz="1700" spc="5" dirty="0">
                <a:latin typeface="Calibri"/>
                <a:cs typeface="Calibri"/>
              </a:rPr>
              <a:t>d</a:t>
            </a:r>
            <a:r>
              <a:rPr sz="1700" dirty="0">
                <a:latin typeface="Calibri"/>
                <a:cs typeface="Calibri"/>
              </a:rPr>
              <a:t>ucti</a:t>
            </a:r>
            <a:r>
              <a:rPr sz="1700" spc="-5" dirty="0">
                <a:latin typeface="Calibri"/>
                <a:cs typeface="Calibri"/>
              </a:rPr>
              <a:t>o</a:t>
            </a:r>
            <a:r>
              <a:rPr sz="1700" spc="-10" dirty="0">
                <a:latin typeface="Calibri"/>
                <a:cs typeface="Calibri"/>
              </a:rPr>
              <a:t>n</a:t>
            </a:r>
            <a:r>
              <a:rPr sz="1700" dirty="0">
                <a:latin typeface="Calibri"/>
                <a:cs typeface="Calibri"/>
              </a:rPr>
              <a:t>,</a:t>
            </a:r>
            <a:r>
              <a:rPr sz="1700" spc="-40" dirty="0">
                <a:latin typeface="Times New Roman"/>
                <a:cs typeface="Times New Roman"/>
              </a:rPr>
              <a:t> </a:t>
            </a:r>
            <a:r>
              <a:rPr sz="1700" spc="-15" dirty="0">
                <a:latin typeface="Calibri"/>
                <a:cs typeface="Calibri"/>
              </a:rPr>
              <a:t>J</a:t>
            </a:r>
            <a:r>
              <a:rPr sz="1700" spc="-5" dirty="0">
                <a:latin typeface="Calibri"/>
                <a:cs typeface="Calibri"/>
              </a:rPr>
              <a:t>.B</a:t>
            </a:r>
            <a:r>
              <a:rPr sz="1700" spc="-130" dirty="0">
                <a:latin typeface="Calibri"/>
                <a:cs typeface="Calibri"/>
              </a:rPr>
              <a:t>.</a:t>
            </a:r>
            <a:r>
              <a:rPr sz="1700" spc="-160" dirty="0">
                <a:latin typeface="Calibri"/>
                <a:cs typeface="Calibri"/>
              </a:rPr>
              <a:t>T</a:t>
            </a:r>
            <a:r>
              <a:rPr sz="1700" dirty="0">
                <a:latin typeface="Calibri"/>
                <a:cs typeface="Calibri"/>
              </a:rPr>
              <a:t>e</a:t>
            </a:r>
            <a:r>
              <a:rPr sz="1700" spc="5" dirty="0">
                <a:latin typeface="Calibri"/>
                <a:cs typeface="Calibri"/>
              </a:rPr>
              <a:t>n</a:t>
            </a:r>
            <a:r>
              <a:rPr sz="1700" dirty="0">
                <a:latin typeface="Calibri"/>
                <a:cs typeface="Calibri"/>
              </a:rPr>
              <a:t>en</a:t>
            </a:r>
            <a:r>
              <a:rPr sz="1700" spc="-15" dirty="0">
                <a:latin typeface="Calibri"/>
                <a:cs typeface="Calibri"/>
              </a:rPr>
              <a:t>b</a:t>
            </a:r>
            <a:r>
              <a:rPr sz="1700" dirty="0">
                <a:latin typeface="Calibri"/>
                <a:cs typeface="Calibri"/>
              </a:rPr>
              <a:t>a</a:t>
            </a:r>
            <a:r>
              <a:rPr sz="1700" spc="-10" dirty="0">
                <a:latin typeface="Calibri"/>
                <a:cs typeface="Calibri"/>
              </a:rPr>
              <a:t>u</a:t>
            </a:r>
            <a:r>
              <a:rPr sz="1700" spc="-5" dirty="0">
                <a:latin typeface="Calibri"/>
                <a:cs typeface="Calibri"/>
              </a:rPr>
              <a:t>m</a:t>
            </a:r>
            <a:r>
              <a:rPr sz="1700" dirty="0">
                <a:latin typeface="Calibri"/>
                <a:cs typeface="Calibri"/>
              </a:rPr>
              <a:t>,</a:t>
            </a:r>
            <a:r>
              <a:rPr sz="1700" dirty="0">
                <a:latin typeface="Times New Roman"/>
                <a:cs typeface="Times New Roman"/>
              </a:rPr>
              <a:t> </a:t>
            </a:r>
            <a:r>
              <a:rPr sz="1700" spc="-165" dirty="0">
                <a:latin typeface="Calibri"/>
                <a:cs typeface="Calibri"/>
              </a:rPr>
              <a:t>V</a:t>
            </a:r>
            <a:r>
              <a:rPr sz="1700" spc="-5" dirty="0">
                <a:latin typeface="Calibri"/>
                <a:cs typeface="Calibri"/>
              </a:rPr>
              <a:t>.D</a:t>
            </a:r>
            <a:r>
              <a:rPr sz="1700" dirty="0">
                <a:latin typeface="Calibri"/>
                <a:cs typeface="Calibri"/>
              </a:rPr>
              <a:t>e</a:t>
            </a:r>
            <a:r>
              <a:rPr sz="1700" spc="-55" dirty="0">
                <a:latin typeface="Times New Roman"/>
                <a:cs typeface="Times New Roman"/>
              </a:rPr>
              <a:t> </a:t>
            </a:r>
            <a:r>
              <a:rPr sz="1700" spc="-5" dirty="0">
                <a:latin typeface="Calibri"/>
                <a:cs typeface="Calibri"/>
              </a:rPr>
              <a:t>S</a:t>
            </a:r>
            <a:r>
              <a:rPr sz="1700" dirty="0">
                <a:latin typeface="Calibri"/>
                <a:cs typeface="Calibri"/>
              </a:rPr>
              <a:t>i</a:t>
            </a:r>
            <a:r>
              <a:rPr sz="1700" spc="5" dirty="0">
                <a:latin typeface="Calibri"/>
                <a:cs typeface="Calibri"/>
              </a:rPr>
              <a:t>l</a:t>
            </a:r>
            <a:r>
              <a:rPr sz="1700" spc="-25" dirty="0">
                <a:latin typeface="Calibri"/>
                <a:cs typeface="Calibri"/>
              </a:rPr>
              <a:t>v</a:t>
            </a:r>
            <a:r>
              <a:rPr sz="1700" dirty="0">
                <a:latin typeface="Calibri"/>
                <a:cs typeface="Calibri"/>
              </a:rPr>
              <a:t>a,</a:t>
            </a:r>
            <a:r>
              <a:rPr sz="1700" spc="-75" dirty="0">
                <a:latin typeface="Times New Roman"/>
                <a:cs typeface="Times New Roman"/>
              </a:rPr>
              <a:t> </a:t>
            </a:r>
            <a:r>
              <a:rPr sz="1700" spc="-15" dirty="0">
                <a:latin typeface="Calibri"/>
                <a:cs typeface="Calibri"/>
              </a:rPr>
              <a:t>J</a:t>
            </a:r>
            <a:r>
              <a:rPr sz="1700" spc="-35" dirty="0">
                <a:latin typeface="Calibri"/>
                <a:cs typeface="Calibri"/>
              </a:rPr>
              <a:t>.</a:t>
            </a:r>
            <a:r>
              <a:rPr sz="1700" spc="-5" dirty="0">
                <a:latin typeface="Calibri"/>
                <a:cs typeface="Calibri"/>
              </a:rPr>
              <a:t>C</a:t>
            </a:r>
            <a:r>
              <a:rPr sz="1700" dirty="0">
                <a:latin typeface="Calibri"/>
                <a:cs typeface="Calibri"/>
              </a:rPr>
              <a:t>.</a:t>
            </a:r>
            <a:r>
              <a:rPr sz="1700" spc="-5" dirty="0">
                <a:latin typeface="Calibri"/>
                <a:cs typeface="Calibri"/>
              </a:rPr>
              <a:t>La</a:t>
            </a:r>
            <a:r>
              <a:rPr sz="1700" spc="5" dirty="0">
                <a:latin typeface="Calibri"/>
                <a:cs typeface="Calibri"/>
              </a:rPr>
              <a:t>n</a:t>
            </a:r>
            <a:r>
              <a:rPr sz="1700" dirty="0">
                <a:latin typeface="Calibri"/>
                <a:cs typeface="Calibri"/>
              </a:rPr>
              <a:t>g</a:t>
            </a:r>
            <a:r>
              <a:rPr sz="1700" spc="-40" dirty="0">
                <a:latin typeface="Calibri"/>
                <a:cs typeface="Calibri"/>
              </a:rPr>
              <a:t>f</a:t>
            </a:r>
            <a:r>
              <a:rPr sz="1700" spc="-5" dirty="0">
                <a:latin typeface="Calibri"/>
                <a:cs typeface="Calibri"/>
              </a:rPr>
              <a:t>o</a:t>
            </a:r>
            <a:r>
              <a:rPr sz="1700" spc="-30" dirty="0">
                <a:latin typeface="Calibri"/>
                <a:cs typeface="Calibri"/>
              </a:rPr>
              <a:t>r</a:t>
            </a:r>
            <a:r>
              <a:rPr sz="1700" dirty="0">
                <a:latin typeface="Calibri"/>
                <a:cs typeface="Calibri"/>
              </a:rPr>
              <a:t>d</a:t>
            </a:r>
            <a:r>
              <a:rPr sz="1700" spc="-45" dirty="0">
                <a:latin typeface="Times New Roman"/>
                <a:cs typeface="Times New Roman"/>
              </a:rPr>
              <a:t> </a:t>
            </a:r>
            <a:r>
              <a:rPr sz="1700" spc="-5" dirty="0">
                <a:latin typeface="Calibri"/>
                <a:cs typeface="Calibri"/>
              </a:rPr>
              <a:t>(</a:t>
            </a:r>
            <a:r>
              <a:rPr sz="1700" dirty="0">
                <a:latin typeface="Calibri"/>
                <a:cs typeface="Calibri"/>
              </a:rPr>
              <a:t>sc</a:t>
            </a:r>
            <a:r>
              <a:rPr sz="1700" spc="-10" dirty="0">
                <a:latin typeface="Calibri"/>
                <a:cs typeface="Calibri"/>
              </a:rPr>
              <a:t>i</a:t>
            </a:r>
            <a:r>
              <a:rPr sz="1700" dirty="0">
                <a:latin typeface="Calibri"/>
                <a:cs typeface="Calibri"/>
              </a:rPr>
              <a:t>ence</a:t>
            </a:r>
            <a:r>
              <a:rPr sz="1700" spc="-70" dirty="0">
                <a:latin typeface="Times New Roman"/>
                <a:cs typeface="Times New Roman"/>
              </a:rPr>
              <a:t> </a:t>
            </a:r>
            <a:r>
              <a:rPr sz="1700" dirty="0">
                <a:latin typeface="Calibri"/>
                <a:cs typeface="Calibri"/>
              </a:rPr>
              <a:t>2000)</a:t>
            </a:r>
          </a:p>
          <a:p>
            <a:pPr marL="488950" marR="1798955" indent="-245745">
              <a:lnSpc>
                <a:spcPct val="104700"/>
              </a:lnSpc>
              <a:buClr>
                <a:srgbClr val="1D9978"/>
              </a:buClr>
              <a:buFont typeface="Arial"/>
              <a:buChar char="•"/>
              <a:tabLst>
                <a:tab pos="473075" algn="l"/>
              </a:tabLst>
            </a:pPr>
            <a:r>
              <a:rPr sz="1700" dirty="0">
                <a:latin typeface="Calibri"/>
                <a:cs typeface="Calibri"/>
              </a:rPr>
              <a:t>Nonl</a:t>
            </a:r>
            <a:r>
              <a:rPr sz="1700" spc="5" dirty="0">
                <a:latin typeface="Calibri"/>
                <a:cs typeface="Calibri"/>
              </a:rPr>
              <a:t>i</a:t>
            </a:r>
            <a:r>
              <a:rPr sz="1700" spc="-10" dirty="0">
                <a:latin typeface="Calibri"/>
                <a:cs typeface="Calibri"/>
              </a:rPr>
              <a:t>n</a:t>
            </a:r>
            <a:r>
              <a:rPr sz="1700" dirty="0">
                <a:latin typeface="Calibri"/>
                <a:cs typeface="Calibri"/>
              </a:rPr>
              <a:t>ear</a:t>
            </a:r>
            <a:r>
              <a:rPr sz="1700" spc="-80" dirty="0">
                <a:latin typeface="Times New Roman"/>
                <a:cs typeface="Times New Roman"/>
              </a:rPr>
              <a:t> </a:t>
            </a:r>
            <a:r>
              <a:rPr sz="1700" spc="-5" dirty="0">
                <a:latin typeface="Calibri"/>
                <a:cs typeface="Calibri"/>
              </a:rPr>
              <a:t>D</a:t>
            </a:r>
            <a:r>
              <a:rPr sz="1700" dirty="0">
                <a:latin typeface="Calibri"/>
                <a:cs typeface="Calibri"/>
              </a:rPr>
              <a:t>i</a:t>
            </a:r>
            <a:r>
              <a:rPr sz="1700" spc="-5" dirty="0">
                <a:latin typeface="Calibri"/>
                <a:cs typeface="Calibri"/>
              </a:rPr>
              <a:t>m</a:t>
            </a:r>
            <a:r>
              <a:rPr sz="1700" dirty="0">
                <a:latin typeface="Calibri"/>
                <a:cs typeface="Calibri"/>
              </a:rPr>
              <a:t>e</a:t>
            </a:r>
            <a:r>
              <a:rPr sz="1700" spc="5" dirty="0">
                <a:latin typeface="Calibri"/>
                <a:cs typeface="Calibri"/>
              </a:rPr>
              <a:t>n</a:t>
            </a:r>
            <a:r>
              <a:rPr sz="1700" dirty="0">
                <a:latin typeface="Calibri"/>
                <a:cs typeface="Calibri"/>
              </a:rPr>
              <a:t>sion</a:t>
            </a:r>
            <a:r>
              <a:rPr sz="1700" spc="-15" dirty="0">
                <a:latin typeface="Calibri"/>
                <a:cs typeface="Calibri"/>
              </a:rPr>
              <a:t>a</a:t>
            </a:r>
            <a:r>
              <a:rPr sz="1700" dirty="0">
                <a:latin typeface="Calibri"/>
                <a:cs typeface="Calibri"/>
              </a:rPr>
              <a:t>lity</a:t>
            </a:r>
            <a:r>
              <a:rPr sz="1700" spc="-70" dirty="0">
                <a:latin typeface="Times New Roman"/>
                <a:cs typeface="Times New Roman"/>
              </a:rPr>
              <a:t> </a:t>
            </a:r>
            <a:r>
              <a:rPr sz="1700" spc="-30" dirty="0">
                <a:latin typeface="Calibri"/>
                <a:cs typeface="Calibri"/>
              </a:rPr>
              <a:t>R</a:t>
            </a:r>
            <a:r>
              <a:rPr sz="1700" dirty="0">
                <a:latin typeface="Calibri"/>
                <a:cs typeface="Calibri"/>
              </a:rPr>
              <a:t>e</a:t>
            </a:r>
            <a:r>
              <a:rPr sz="1700" spc="5" dirty="0">
                <a:latin typeface="Calibri"/>
                <a:cs typeface="Calibri"/>
              </a:rPr>
              <a:t>d</a:t>
            </a:r>
            <a:r>
              <a:rPr sz="1700" dirty="0">
                <a:latin typeface="Calibri"/>
                <a:cs typeface="Calibri"/>
              </a:rPr>
              <a:t>uct</a:t>
            </a:r>
            <a:r>
              <a:rPr sz="1700" spc="5" dirty="0">
                <a:latin typeface="Calibri"/>
                <a:cs typeface="Calibri"/>
              </a:rPr>
              <a:t>i</a:t>
            </a:r>
            <a:r>
              <a:rPr sz="1700" spc="-5" dirty="0">
                <a:latin typeface="Calibri"/>
                <a:cs typeface="Calibri"/>
              </a:rPr>
              <a:t>o</a:t>
            </a:r>
            <a:r>
              <a:rPr sz="1700" dirty="0">
                <a:latin typeface="Calibri"/>
                <a:cs typeface="Calibri"/>
              </a:rPr>
              <a:t>n</a:t>
            </a:r>
            <a:r>
              <a:rPr sz="1700" spc="-85" dirty="0">
                <a:latin typeface="Times New Roman"/>
                <a:cs typeface="Times New Roman"/>
              </a:rPr>
              <a:t> </a:t>
            </a:r>
            <a:r>
              <a:rPr sz="1700" spc="-10" dirty="0">
                <a:latin typeface="Calibri"/>
                <a:cs typeface="Calibri"/>
              </a:rPr>
              <a:t>b</a:t>
            </a:r>
            <a:r>
              <a:rPr sz="1700" dirty="0">
                <a:latin typeface="Calibri"/>
                <a:cs typeface="Calibri"/>
              </a:rPr>
              <a:t>y</a:t>
            </a:r>
            <a:r>
              <a:rPr sz="1700" spc="-40" dirty="0">
                <a:latin typeface="Times New Roman"/>
                <a:cs typeface="Times New Roman"/>
              </a:rPr>
              <a:t> </a:t>
            </a:r>
            <a:r>
              <a:rPr sz="1700" spc="-5" dirty="0">
                <a:latin typeface="Calibri"/>
                <a:cs typeface="Calibri"/>
              </a:rPr>
              <a:t>Lo</a:t>
            </a:r>
            <a:r>
              <a:rPr sz="1700" spc="-15" dirty="0">
                <a:latin typeface="Calibri"/>
                <a:cs typeface="Calibri"/>
              </a:rPr>
              <a:t>c</a:t>
            </a:r>
            <a:r>
              <a:rPr sz="1700" dirty="0">
                <a:latin typeface="Calibri"/>
                <a:cs typeface="Calibri"/>
              </a:rPr>
              <a:t>al</a:t>
            </a:r>
            <a:r>
              <a:rPr sz="1700" spc="5" dirty="0">
                <a:latin typeface="Calibri"/>
                <a:cs typeface="Calibri"/>
              </a:rPr>
              <a:t>l</a:t>
            </a:r>
            <a:r>
              <a:rPr sz="1700" dirty="0">
                <a:latin typeface="Calibri"/>
                <a:cs typeface="Calibri"/>
              </a:rPr>
              <a:t>y</a:t>
            </a:r>
            <a:r>
              <a:rPr sz="1700" spc="-60" dirty="0">
                <a:latin typeface="Times New Roman"/>
                <a:cs typeface="Times New Roman"/>
              </a:rPr>
              <a:t> </a:t>
            </a:r>
            <a:r>
              <a:rPr sz="1700" spc="-5" dirty="0">
                <a:latin typeface="Calibri"/>
                <a:cs typeface="Calibri"/>
              </a:rPr>
              <a:t>L</a:t>
            </a:r>
            <a:r>
              <a:rPr sz="1700" spc="5" dirty="0">
                <a:latin typeface="Calibri"/>
                <a:cs typeface="Calibri"/>
              </a:rPr>
              <a:t>i</a:t>
            </a:r>
            <a:r>
              <a:rPr sz="1700" dirty="0">
                <a:latin typeface="Calibri"/>
                <a:cs typeface="Calibri"/>
              </a:rPr>
              <a:t>near</a:t>
            </a:r>
            <a:r>
              <a:rPr sz="1700" spc="-85" dirty="0">
                <a:latin typeface="Times New Roman"/>
                <a:cs typeface="Times New Roman"/>
              </a:rPr>
              <a:t> </a:t>
            </a:r>
            <a:r>
              <a:rPr sz="1700" spc="-5" dirty="0">
                <a:latin typeface="Calibri"/>
                <a:cs typeface="Calibri"/>
              </a:rPr>
              <a:t>E</a:t>
            </a:r>
            <a:r>
              <a:rPr sz="1700" spc="-10" dirty="0">
                <a:latin typeface="Calibri"/>
                <a:cs typeface="Calibri"/>
              </a:rPr>
              <a:t>m</a:t>
            </a:r>
            <a:r>
              <a:rPr sz="1700" dirty="0">
                <a:latin typeface="Calibri"/>
                <a:cs typeface="Calibri"/>
              </a:rPr>
              <a:t>be</a:t>
            </a:r>
            <a:r>
              <a:rPr sz="1700" spc="5" dirty="0">
                <a:latin typeface="Calibri"/>
                <a:cs typeface="Calibri"/>
              </a:rPr>
              <a:t>d</a:t>
            </a:r>
            <a:r>
              <a:rPr sz="1700" dirty="0">
                <a:latin typeface="Calibri"/>
                <a:cs typeface="Calibri"/>
              </a:rPr>
              <a:t>d</a:t>
            </a:r>
            <a:r>
              <a:rPr sz="1700" spc="-10" dirty="0">
                <a:latin typeface="Calibri"/>
                <a:cs typeface="Calibri"/>
              </a:rPr>
              <a:t>in</a:t>
            </a:r>
            <a:r>
              <a:rPr sz="1700" spc="20" dirty="0">
                <a:latin typeface="Calibri"/>
                <a:cs typeface="Calibri"/>
              </a:rPr>
              <a:t>g</a:t>
            </a:r>
            <a:r>
              <a:rPr sz="1700" dirty="0">
                <a:latin typeface="Calibri"/>
                <a:cs typeface="Calibri"/>
              </a:rPr>
              <a:t>,</a:t>
            </a:r>
            <a:r>
              <a:rPr sz="1700" dirty="0">
                <a:latin typeface="Times New Roman"/>
                <a:cs typeface="Times New Roman"/>
              </a:rPr>
              <a:t> </a:t>
            </a:r>
            <a:r>
              <a:rPr sz="1700" spc="-5" dirty="0">
                <a:latin typeface="Calibri"/>
                <a:cs typeface="Calibri"/>
              </a:rPr>
              <a:t>Sa</a:t>
            </a:r>
            <a:r>
              <a:rPr sz="1700" dirty="0">
                <a:latin typeface="Calibri"/>
                <a:cs typeface="Calibri"/>
              </a:rPr>
              <a:t>m</a:t>
            </a:r>
            <a:r>
              <a:rPr sz="1700" spc="-40" dirty="0">
                <a:latin typeface="Times New Roman"/>
                <a:cs typeface="Times New Roman"/>
              </a:rPr>
              <a:t> </a:t>
            </a:r>
            <a:r>
              <a:rPr sz="1700" spc="-175" dirty="0">
                <a:latin typeface="Calibri"/>
                <a:cs typeface="Calibri"/>
              </a:rPr>
              <a:t>T</a:t>
            </a:r>
            <a:r>
              <a:rPr sz="1700" dirty="0">
                <a:latin typeface="Calibri"/>
                <a:cs typeface="Calibri"/>
              </a:rPr>
              <a:t>.</a:t>
            </a:r>
            <a:r>
              <a:rPr sz="1700" spc="-50" dirty="0">
                <a:latin typeface="Times New Roman"/>
                <a:cs typeface="Times New Roman"/>
              </a:rPr>
              <a:t> </a:t>
            </a:r>
            <a:r>
              <a:rPr sz="1700" spc="-40" dirty="0">
                <a:latin typeface="Calibri"/>
                <a:cs typeface="Calibri"/>
              </a:rPr>
              <a:t>R</a:t>
            </a:r>
            <a:r>
              <a:rPr sz="1700" spc="-15" dirty="0">
                <a:latin typeface="Calibri"/>
                <a:cs typeface="Calibri"/>
              </a:rPr>
              <a:t>o</a:t>
            </a:r>
            <a:r>
              <a:rPr sz="1700" spc="-10" dirty="0">
                <a:latin typeface="Calibri"/>
                <a:cs typeface="Calibri"/>
              </a:rPr>
              <a:t>w</a:t>
            </a:r>
            <a:r>
              <a:rPr sz="1700" dirty="0">
                <a:latin typeface="Calibri"/>
                <a:cs typeface="Calibri"/>
              </a:rPr>
              <a:t>e</a:t>
            </a:r>
            <a:r>
              <a:rPr sz="1700" spc="5" dirty="0">
                <a:latin typeface="Calibri"/>
                <a:cs typeface="Calibri"/>
              </a:rPr>
              <a:t>i</a:t>
            </a:r>
            <a:r>
              <a:rPr sz="1700" dirty="0">
                <a:latin typeface="Calibri"/>
                <a:cs typeface="Calibri"/>
              </a:rPr>
              <a:t>s</a:t>
            </a:r>
            <a:r>
              <a:rPr sz="1700" spc="-60" dirty="0">
                <a:latin typeface="Times New Roman"/>
                <a:cs typeface="Times New Roman"/>
              </a:rPr>
              <a:t> </a:t>
            </a:r>
            <a:r>
              <a:rPr sz="1700" dirty="0">
                <a:latin typeface="Calibri"/>
                <a:cs typeface="Calibri"/>
              </a:rPr>
              <a:t>and</a:t>
            </a:r>
            <a:r>
              <a:rPr sz="1700" spc="-65" dirty="0">
                <a:latin typeface="Times New Roman"/>
                <a:cs typeface="Times New Roman"/>
              </a:rPr>
              <a:t> </a:t>
            </a:r>
            <a:r>
              <a:rPr sz="1700" spc="-5" dirty="0">
                <a:latin typeface="Calibri"/>
                <a:cs typeface="Calibri"/>
              </a:rPr>
              <a:t>L</a:t>
            </a:r>
            <a:r>
              <a:rPr sz="1700" spc="-10" dirty="0">
                <a:latin typeface="Calibri"/>
                <a:cs typeface="Calibri"/>
              </a:rPr>
              <a:t>a</a:t>
            </a:r>
            <a:r>
              <a:rPr sz="1700" dirty="0">
                <a:latin typeface="Calibri"/>
                <a:cs typeface="Calibri"/>
              </a:rPr>
              <a:t>w</a:t>
            </a:r>
            <a:r>
              <a:rPr sz="1700" spc="-20" dirty="0">
                <a:latin typeface="Calibri"/>
                <a:cs typeface="Calibri"/>
              </a:rPr>
              <a:t>r</a:t>
            </a:r>
            <a:r>
              <a:rPr sz="1700" dirty="0">
                <a:latin typeface="Calibri"/>
                <a:cs typeface="Calibri"/>
              </a:rPr>
              <a:t>ence</a:t>
            </a:r>
            <a:r>
              <a:rPr sz="1700" spc="-70" dirty="0">
                <a:latin typeface="Times New Roman"/>
                <a:cs typeface="Times New Roman"/>
              </a:rPr>
              <a:t> </a:t>
            </a:r>
            <a:r>
              <a:rPr sz="1700" dirty="0">
                <a:latin typeface="Calibri"/>
                <a:cs typeface="Calibri"/>
              </a:rPr>
              <a:t>K.</a:t>
            </a:r>
            <a:r>
              <a:rPr sz="1700" spc="-50" dirty="0">
                <a:latin typeface="Times New Roman"/>
                <a:cs typeface="Times New Roman"/>
              </a:rPr>
              <a:t> </a:t>
            </a:r>
            <a:r>
              <a:rPr sz="1700" spc="-5" dirty="0">
                <a:latin typeface="Calibri"/>
                <a:cs typeface="Calibri"/>
              </a:rPr>
              <a:t>Sau</a:t>
            </a:r>
            <a:r>
              <a:rPr sz="1700" dirty="0">
                <a:latin typeface="Calibri"/>
                <a:cs typeface="Calibri"/>
              </a:rPr>
              <a:t>l</a:t>
            </a:r>
            <a:r>
              <a:rPr sz="1700" spc="-60" dirty="0">
                <a:latin typeface="Times New Roman"/>
                <a:cs typeface="Times New Roman"/>
              </a:rPr>
              <a:t> </a:t>
            </a:r>
            <a:r>
              <a:rPr sz="1700" spc="-5" dirty="0">
                <a:latin typeface="Calibri"/>
                <a:cs typeface="Calibri"/>
              </a:rPr>
              <a:t>(</a:t>
            </a:r>
            <a:r>
              <a:rPr sz="1700" dirty="0">
                <a:latin typeface="Calibri"/>
                <a:cs typeface="Calibri"/>
              </a:rPr>
              <a:t>sci</a:t>
            </a:r>
            <a:r>
              <a:rPr sz="1700" spc="5" dirty="0">
                <a:latin typeface="Calibri"/>
                <a:cs typeface="Calibri"/>
              </a:rPr>
              <a:t>e</a:t>
            </a:r>
            <a:r>
              <a:rPr sz="1700" dirty="0">
                <a:latin typeface="Calibri"/>
                <a:cs typeface="Calibri"/>
              </a:rPr>
              <a:t>nce</a:t>
            </a:r>
            <a:r>
              <a:rPr sz="1700" spc="-45" dirty="0">
                <a:latin typeface="Times New Roman"/>
                <a:cs typeface="Times New Roman"/>
              </a:rPr>
              <a:t> </a:t>
            </a:r>
            <a:r>
              <a:rPr sz="1700" dirty="0">
                <a:latin typeface="Calibri"/>
                <a:cs typeface="Calibri"/>
              </a:rPr>
              <a:t>2000)</a:t>
            </a:r>
          </a:p>
          <a:p>
            <a:pPr marL="472440" indent="-229235">
              <a:lnSpc>
                <a:spcPct val="100000"/>
              </a:lnSpc>
              <a:spcBef>
                <a:spcPts val="85"/>
              </a:spcBef>
              <a:buClr>
                <a:srgbClr val="1D9978"/>
              </a:buClr>
              <a:buFont typeface="Arial"/>
              <a:buChar char="•"/>
              <a:tabLst>
                <a:tab pos="473075" algn="l"/>
              </a:tabLst>
            </a:pPr>
            <a:r>
              <a:rPr sz="1700" spc="-5" dirty="0">
                <a:latin typeface="Calibri"/>
                <a:cs typeface="Calibri"/>
              </a:rPr>
              <a:t>V</a:t>
            </a:r>
            <a:r>
              <a:rPr sz="1700" spc="5" dirty="0">
                <a:latin typeface="Calibri"/>
                <a:cs typeface="Calibri"/>
              </a:rPr>
              <a:t>i</a:t>
            </a:r>
            <a:r>
              <a:rPr sz="1700" spc="-5" dirty="0">
                <a:latin typeface="Calibri"/>
                <a:cs typeface="Calibri"/>
              </a:rPr>
              <a:t>s</a:t>
            </a:r>
            <a:r>
              <a:rPr sz="1700" spc="5" dirty="0">
                <a:latin typeface="Calibri"/>
                <a:cs typeface="Calibri"/>
              </a:rPr>
              <a:t>u</a:t>
            </a:r>
            <a:r>
              <a:rPr sz="1700" spc="-15" dirty="0">
                <a:latin typeface="Calibri"/>
                <a:cs typeface="Calibri"/>
              </a:rPr>
              <a:t>a</a:t>
            </a:r>
            <a:r>
              <a:rPr sz="1700" dirty="0">
                <a:latin typeface="Calibri"/>
                <a:cs typeface="Calibri"/>
              </a:rPr>
              <a:t>li</a:t>
            </a:r>
            <a:r>
              <a:rPr sz="1700" spc="-10" dirty="0">
                <a:latin typeface="Calibri"/>
                <a:cs typeface="Calibri"/>
              </a:rPr>
              <a:t>zin</a:t>
            </a:r>
            <a:r>
              <a:rPr sz="1700" dirty="0">
                <a:latin typeface="Calibri"/>
                <a:cs typeface="Calibri"/>
              </a:rPr>
              <a:t>g</a:t>
            </a:r>
            <a:r>
              <a:rPr sz="1700" spc="-80" dirty="0">
                <a:latin typeface="Times New Roman"/>
                <a:cs typeface="Times New Roman"/>
              </a:rPr>
              <a:t> </a:t>
            </a:r>
            <a:r>
              <a:rPr sz="1700" spc="-10" dirty="0">
                <a:latin typeface="Calibri"/>
                <a:cs typeface="Calibri"/>
              </a:rPr>
              <a:t>D</a:t>
            </a:r>
            <a:r>
              <a:rPr sz="1700" spc="-15" dirty="0">
                <a:latin typeface="Calibri"/>
                <a:cs typeface="Calibri"/>
              </a:rPr>
              <a:t>a</a:t>
            </a:r>
            <a:r>
              <a:rPr sz="1700" spc="-25" dirty="0">
                <a:latin typeface="Calibri"/>
                <a:cs typeface="Calibri"/>
              </a:rPr>
              <a:t>t</a:t>
            </a:r>
            <a:r>
              <a:rPr sz="1700" dirty="0">
                <a:latin typeface="Calibri"/>
                <a:cs typeface="Calibri"/>
              </a:rPr>
              <a:t>a</a:t>
            </a:r>
            <a:r>
              <a:rPr sz="1700" spc="-40" dirty="0">
                <a:latin typeface="Times New Roman"/>
                <a:cs typeface="Times New Roman"/>
              </a:rPr>
              <a:t> </a:t>
            </a:r>
            <a:r>
              <a:rPr sz="1700" spc="-5" dirty="0">
                <a:latin typeface="Calibri"/>
                <a:cs typeface="Calibri"/>
              </a:rPr>
              <a:t>u</a:t>
            </a:r>
            <a:r>
              <a:rPr sz="1700" dirty="0">
                <a:latin typeface="Calibri"/>
                <a:cs typeface="Calibri"/>
              </a:rPr>
              <a:t>sing</a:t>
            </a:r>
            <a:r>
              <a:rPr sz="1700" spc="-80" dirty="0">
                <a:latin typeface="Times New Roman"/>
                <a:cs typeface="Times New Roman"/>
              </a:rPr>
              <a:t> </a:t>
            </a:r>
            <a:r>
              <a:rPr sz="1700" spc="15" dirty="0">
                <a:latin typeface="Calibri"/>
                <a:cs typeface="Calibri"/>
              </a:rPr>
              <a:t>t</a:t>
            </a:r>
            <a:r>
              <a:rPr sz="1700" spc="-10" dirty="0">
                <a:latin typeface="Calibri"/>
                <a:cs typeface="Calibri"/>
              </a:rPr>
              <a:t>-</a:t>
            </a:r>
            <a:r>
              <a:rPr sz="1700" spc="-5" dirty="0">
                <a:latin typeface="Calibri"/>
                <a:cs typeface="Calibri"/>
              </a:rPr>
              <a:t>SN</a:t>
            </a:r>
            <a:r>
              <a:rPr sz="1700" spc="-10" dirty="0">
                <a:latin typeface="Calibri"/>
                <a:cs typeface="Calibri"/>
              </a:rPr>
              <a:t>E</a:t>
            </a:r>
            <a:r>
              <a:rPr sz="1700" dirty="0">
                <a:latin typeface="Calibri"/>
                <a:cs typeface="Calibri"/>
              </a:rPr>
              <a:t>,</a:t>
            </a:r>
          </a:p>
          <a:p>
            <a:pPr marL="488950">
              <a:lnSpc>
                <a:spcPct val="100000"/>
              </a:lnSpc>
              <a:spcBef>
                <a:spcPts val="95"/>
              </a:spcBef>
            </a:pPr>
            <a:r>
              <a:rPr sz="1700" spc="-5" dirty="0">
                <a:latin typeface="Calibri"/>
                <a:cs typeface="Calibri"/>
              </a:rPr>
              <a:t>La</a:t>
            </a:r>
            <a:r>
              <a:rPr sz="1700" spc="5" dirty="0">
                <a:latin typeface="Calibri"/>
                <a:cs typeface="Calibri"/>
              </a:rPr>
              <a:t>u</a:t>
            </a:r>
            <a:r>
              <a:rPr sz="1700" spc="-20" dirty="0">
                <a:latin typeface="Calibri"/>
                <a:cs typeface="Calibri"/>
              </a:rPr>
              <a:t>r</a:t>
            </a:r>
            <a:r>
              <a:rPr sz="1700" dirty="0">
                <a:latin typeface="Calibri"/>
                <a:cs typeface="Calibri"/>
              </a:rPr>
              <a:t>ens</a:t>
            </a:r>
            <a:r>
              <a:rPr sz="1700" spc="-80" dirty="0">
                <a:latin typeface="Times New Roman"/>
                <a:cs typeface="Times New Roman"/>
              </a:rPr>
              <a:t> </a:t>
            </a:r>
            <a:r>
              <a:rPr sz="1700" spc="-25" dirty="0">
                <a:latin typeface="Calibri"/>
                <a:cs typeface="Calibri"/>
              </a:rPr>
              <a:t>v</a:t>
            </a:r>
            <a:r>
              <a:rPr sz="1700" dirty="0">
                <a:latin typeface="Calibri"/>
                <a:cs typeface="Calibri"/>
              </a:rPr>
              <a:t>an</a:t>
            </a:r>
            <a:r>
              <a:rPr sz="1700" spc="-65" dirty="0">
                <a:latin typeface="Times New Roman"/>
                <a:cs typeface="Times New Roman"/>
              </a:rPr>
              <a:t> </a:t>
            </a:r>
            <a:r>
              <a:rPr sz="1700" dirty="0">
                <a:latin typeface="Calibri"/>
                <a:cs typeface="Calibri"/>
              </a:rPr>
              <a:t>der</a:t>
            </a:r>
            <a:r>
              <a:rPr sz="1700" spc="-55" dirty="0">
                <a:latin typeface="Times New Roman"/>
                <a:cs typeface="Times New Roman"/>
              </a:rPr>
              <a:t> </a:t>
            </a:r>
            <a:r>
              <a:rPr sz="1700" dirty="0">
                <a:latin typeface="Calibri"/>
                <a:cs typeface="Calibri"/>
              </a:rPr>
              <a:t>M</a:t>
            </a:r>
            <a:r>
              <a:rPr sz="1700" spc="-10" dirty="0">
                <a:latin typeface="Calibri"/>
                <a:cs typeface="Calibri"/>
              </a:rPr>
              <a:t>a</a:t>
            </a:r>
            <a:r>
              <a:rPr sz="1700" spc="-15" dirty="0">
                <a:latin typeface="Calibri"/>
                <a:cs typeface="Calibri"/>
              </a:rPr>
              <a:t>a</a:t>
            </a:r>
            <a:r>
              <a:rPr sz="1700" spc="-20" dirty="0">
                <a:latin typeface="Calibri"/>
                <a:cs typeface="Calibri"/>
              </a:rPr>
              <a:t>t</a:t>
            </a:r>
            <a:r>
              <a:rPr sz="1700" dirty="0">
                <a:latin typeface="Calibri"/>
                <a:cs typeface="Calibri"/>
              </a:rPr>
              <a:t>e</a:t>
            </a:r>
            <a:r>
              <a:rPr sz="1700" spc="10" dirty="0">
                <a:latin typeface="Calibri"/>
                <a:cs typeface="Calibri"/>
              </a:rPr>
              <a:t>n</a:t>
            </a:r>
            <a:r>
              <a:rPr sz="1700" dirty="0">
                <a:latin typeface="Calibri"/>
                <a:cs typeface="Calibri"/>
              </a:rPr>
              <a:t>,</a:t>
            </a:r>
            <a:r>
              <a:rPr sz="1700" spc="-60" dirty="0">
                <a:latin typeface="Times New Roman"/>
                <a:cs typeface="Times New Roman"/>
              </a:rPr>
              <a:t> </a:t>
            </a:r>
            <a:r>
              <a:rPr sz="1700" dirty="0">
                <a:latin typeface="Calibri"/>
                <a:cs typeface="Calibri"/>
              </a:rPr>
              <a:t>G</a:t>
            </a:r>
            <a:r>
              <a:rPr sz="1700" spc="5" dirty="0">
                <a:latin typeface="Calibri"/>
                <a:cs typeface="Calibri"/>
              </a:rPr>
              <a:t>e</a:t>
            </a:r>
            <a:r>
              <a:rPr sz="1700" spc="-5" dirty="0">
                <a:latin typeface="Calibri"/>
                <a:cs typeface="Calibri"/>
              </a:rPr>
              <a:t>o</a:t>
            </a:r>
            <a:r>
              <a:rPr sz="1700" spc="-15" dirty="0">
                <a:latin typeface="Calibri"/>
                <a:cs typeface="Calibri"/>
              </a:rPr>
              <a:t>f</a:t>
            </a:r>
            <a:r>
              <a:rPr sz="1700" spc="-5" dirty="0">
                <a:latin typeface="Calibri"/>
                <a:cs typeface="Calibri"/>
              </a:rPr>
              <a:t>f</a:t>
            </a:r>
            <a:r>
              <a:rPr sz="1700" spc="-25" dirty="0">
                <a:latin typeface="Calibri"/>
                <a:cs typeface="Calibri"/>
              </a:rPr>
              <a:t>r</a:t>
            </a:r>
            <a:r>
              <a:rPr sz="1700" spc="-10" dirty="0">
                <a:latin typeface="Calibri"/>
                <a:cs typeface="Calibri"/>
              </a:rPr>
              <a:t>e</a:t>
            </a:r>
            <a:r>
              <a:rPr sz="1700" dirty="0">
                <a:latin typeface="Calibri"/>
                <a:cs typeface="Calibri"/>
              </a:rPr>
              <a:t>y</a:t>
            </a:r>
            <a:r>
              <a:rPr sz="1700" spc="-35" dirty="0">
                <a:latin typeface="Times New Roman"/>
                <a:cs typeface="Times New Roman"/>
              </a:rPr>
              <a:t> </a:t>
            </a:r>
            <a:r>
              <a:rPr sz="1700" spc="-10" dirty="0">
                <a:latin typeface="Calibri"/>
                <a:cs typeface="Calibri"/>
              </a:rPr>
              <a:t>H</a:t>
            </a:r>
            <a:r>
              <a:rPr sz="1700" dirty="0">
                <a:latin typeface="Calibri"/>
                <a:cs typeface="Calibri"/>
              </a:rPr>
              <a:t>i</a:t>
            </a:r>
            <a:r>
              <a:rPr sz="1700" spc="-5" dirty="0">
                <a:latin typeface="Calibri"/>
                <a:cs typeface="Calibri"/>
              </a:rPr>
              <a:t>n</a:t>
            </a:r>
            <a:r>
              <a:rPr sz="1700" spc="-10" dirty="0">
                <a:latin typeface="Calibri"/>
                <a:cs typeface="Calibri"/>
              </a:rPr>
              <a:t>t</a:t>
            </a:r>
            <a:r>
              <a:rPr sz="1700" spc="-5" dirty="0">
                <a:latin typeface="Calibri"/>
                <a:cs typeface="Calibri"/>
              </a:rPr>
              <a:t>o</a:t>
            </a:r>
            <a:r>
              <a:rPr sz="1700" dirty="0">
                <a:latin typeface="Calibri"/>
                <a:cs typeface="Calibri"/>
              </a:rPr>
              <a:t>n</a:t>
            </a:r>
            <a:r>
              <a:rPr sz="1700" spc="-75" dirty="0">
                <a:latin typeface="Times New Roman"/>
                <a:cs typeface="Times New Roman"/>
              </a:rPr>
              <a:t> </a:t>
            </a:r>
            <a:r>
              <a:rPr sz="1700" spc="-5" dirty="0">
                <a:latin typeface="Calibri"/>
                <a:cs typeface="Calibri"/>
              </a:rPr>
              <a:t>(Jou</a:t>
            </a:r>
            <a:r>
              <a:rPr sz="1700" spc="5" dirty="0">
                <a:latin typeface="Calibri"/>
                <a:cs typeface="Calibri"/>
              </a:rPr>
              <a:t>r</a:t>
            </a:r>
            <a:r>
              <a:rPr sz="1700" spc="-10" dirty="0">
                <a:latin typeface="Calibri"/>
                <a:cs typeface="Calibri"/>
              </a:rPr>
              <a:t>n</a:t>
            </a:r>
            <a:r>
              <a:rPr sz="1700" dirty="0">
                <a:latin typeface="Calibri"/>
                <a:cs typeface="Calibri"/>
              </a:rPr>
              <a:t>al</a:t>
            </a:r>
            <a:r>
              <a:rPr sz="1700" spc="-85" dirty="0">
                <a:latin typeface="Times New Roman"/>
                <a:cs typeface="Times New Roman"/>
              </a:rPr>
              <a:t> </a:t>
            </a:r>
            <a:r>
              <a:rPr sz="1700" spc="-5" dirty="0">
                <a:latin typeface="Calibri"/>
                <a:cs typeface="Calibri"/>
              </a:rPr>
              <a:t>o</a:t>
            </a:r>
            <a:r>
              <a:rPr sz="1700" dirty="0">
                <a:latin typeface="Calibri"/>
                <a:cs typeface="Calibri"/>
              </a:rPr>
              <a:t>f</a:t>
            </a:r>
            <a:r>
              <a:rPr sz="1700" spc="-25" dirty="0">
                <a:latin typeface="Times New Roman"/>
                <a:cs typeface="Times New Roman"/>
              </a:rPr>
              <a:t> </a:t>
            </a:r>
            <a:r>
              <a:rPr sz="1700" spc="-5" dirty="0">
                <a:latin typeface="Calibri"/>
                <a:cs typeface="Calibri"/>
              </a:rPr>
              <a:t>m</a:t>
            </a:r>
            <a:r>
              <a:rPr sz="1700" dirty="0">
                <a:latin typeface="Calibri"/>
                <a:cs typeface="Calibri"/>
              </a:rPr>
              <a:t>ach</a:t>
            </a:r>
            <a:r>
              <a:rPr sz="1700" spc="5" dirty="0">
                <a:latin typeface="Calibri"/>
                <a:cs typeface="Calibri"/>
              </a:rPr>
              <a:t>i</a:t>
            </a:r>
            <a:r>
              <a:rPr sz="1700" dirty="0">
                <a:latin typeface="Calibri"/>
                <a:cs typeface="Calibri"/>
              </a:rPr>
              <a:t>ne</a:t>
            </a:r>
            <a:r>
              <a:rPr sz="1700" spc="-65" dirty="0">
                <a:latin typeface="Times New Roman"/>
                <a:cs typeface="Times New Roman"/>
              </a:rPr>
              <a:t> </a:t>
            </a:r>
            <a:r>
              <a:rPr sz="1700" dirty="0">
                <a:latin typeface="Calibri"/>
                <a:cs typeface="Calibri"/>
              </a:rPr>
              <a:t>l</a:t>
            </a:r>
            <a:r>
              <a:rPr sz="1700" spc="5" dirty="0">
                <a:latin typeface="Calibri"/>
                <a:cs typeface="Calibri"/>
              </a:rPr>
              <a:t>e</a:t>
            </a:r>
            <a:r>
              <a:rPr sz="1700" dirty="0">
                <a:latin typeface="Calibri"/>
                <a:cs typeface="Calibri"/>
              </a:rPr>
              <a:t>arni</a:t>
            </a:r>
            <a:r>
              <a:rPr sz="1700" spc="-5" dirty="0">
                <a:latin typeface="Calibri"/>
                <a:cs typeface="Calibri"/>
              </a:rPr>
              <a:t>n</a:t>
            </a:r>
            <a:r>
              <a:rPr sz="1700" dirty="0">
                <a:latin typeface="Calibri"/>
                <a:cs typeface="Calibri"/>
              </a:rPr>
              <a:t>g</a:t>
            </a:r>
            <a:r>
              <a:rPr sz="1700" spc="-95" dirty="0">
                <a:latin typeface="Times New Roman"/>
                <a:cs typeface="Times New Roman"/>
              </a:rPr>
              <a:t> </a:t>
            </a:r>
            <a:r>
              <a:rPr sz="1700" spc="-20" dirty="0">
                <a:latin typeface="Calibri"/>
                <a:cs typeface="Calibri"/>
              </a:rPr>
              <a:t>r</a:t>
            </a:r>
            <a:r>
              <a:rPr sz="1700" dirty="0">
                <a:latin typeface="Calibri"/>
                <a:cs typeface="Calibri"/>
              </a:rPr>
              <a:t>e</a:t>
            </a:r>
            <a:r>
              <a:rPr sz="1700" spc="5" dirty="0">
                <a:latin typeface="Calibri"/>
                <a:cs typeface="Calibri"/>
              </a:rPr>
              <a:t>s</a:t>
            </a:r>
            <a:r>
              <a:rPr sz="1700" dirty="0">
                <a:latin typeface="Calibri"/>
                <a:cs typeface="Calibri"/>
              </a:rPr>
              <a:t>ea</a:t>
            </a:r>
            <a:r>
              <a:rPr sz="1700" spc="-20" dirty="0">
                <a:latin typeface="Calibri"/>
                <a:cs typeface="Calibri"/>
              </a:rPr>
              <a:t>r</a:t>
            </a:r>
            <a:r>
              <a:rPr sz="1700" dirty="0">
                <a:latin typeface="Calibri"/>
                <a:cs typeface="Calibri"/>
              </a:rPr>
              <a:t>ch</a:t>
            </a:r>
            <a:r>
              <a:rPr sz="1700" spc="-50" dirty="0">
                <a:latin typeface="Times New Roman"/>
                <a:cs typeface="Times New Roman"/>
              </a:rPr>
              <a:t> </a:t>
            </a:r>
            <a:r>
              <a:rPr sz="1700" dirty="0">
                <a:latin typeface="Calibri"/>
                <a:cs typeface="Calibri"/>
              </a:rPr>
              <a:t>2008)</a:t>
            </a:r>
          </a:p>
        </p:txBody>
      </p:sp>
    </p:spTree>
    <p:extLst>
      <p:ext uri="{BB962C8B-B14F-4D97-AF65-F5344CB8AC3E}">
        <p14:creationId xmlns:p14="http://schemas.microsoft.com/office/powerpoint/2010/main" val="1351792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56737"/>
            <a:ext cx="840740" cy="533400"/>
          </a:xfrm>
          <a:prstGeom prst="rect">
            <a:avLst/>
          </a:prstGeom>
        </p:spPr>
        <p:txBody>
          <a:bodyPr vert="horz" wrap="square" lIns="0" tIns="0" rIns="0" bIns="0" rtlCol="0">
            <a:spAutoFit/>
          </a:bodyPr>
          <a:lstStyle/>
          <a:p>
            <a:pPr marL="12700">
              <a:lnSpc>
                <a:spcPct val="100000"/>
              </a:lnSpc>
            </a:pPr>
            <a:r>
              <a:rPr sz="4000" b="0" spc="-30" dirty="0">
                <a:latin typeface="Calibri Light"/>
                <a:cs typeface="Calibri Light"/>
              </a:rPr>
              <a:t>PCA</a:t>
            </a:r>
            <a:endParaRPr sz="4000">
              <a:latin typeface="Calibri Light"/>
              <a:cs typeface="Calibri Light"/>
            </a:endParaRPr>
          </a:p>
        </p:txBody>
      </p:sp>
      <p:sp>
        <p:nvSpPr>
          <p:cNvPr id="3" name="object 3"/>
          <p:cNvSpPr/>
          <p:nvPr/>
        </p:nvSpPr>
        <p:spPr>
          <a:xfrm>
            <a:off x="2490418" y="2908675"/>
            <a:ext cx="1189990" cy="1189990"/>
          </a:xfrm>
          <a:custGeom>
            <a:avLst/>
            <a:gdLst/>
            <a:ahLst/>
            <a:cxnLst/>
            <a:rect l="l" t="t" r="r" b="b"/>
            <a:pathLst>
              <a:path w="1189989" h="1189989">
                <a:moveTo>
                  <a:pt x="1062065" y="0"/>
                </a:moveTo>
                <a:lnTo>
                  <a:pt x="999138" y="4950"/>
                </a:lnTo>
                <a:lnTo>
                  <a:pt x="927152" y="23986"/>
                </a:lnTo>
                <a:lnTo>
                  <a:pt x="888253" y="38556"/>
                </a:lnTo>
                <a:lnTo>
                  <a:pt x="847677" y="56372"/>
                </a:lnTo>
                <a:lnTo>
                  <a:pt x="805622" y="77342"/>
                </a:lnTo>
                <a:lnTo>
                  <a:pt x="762282" y="101374"/>
                </a:lnTo>
                <a:lnTo>
                  <a:pt x="717853" y="128375"/>
                </a:lnTo>
                <a:lnTo>
                  <a:pt x="672533" y="158255"/>
                </a:lnTo>
                <a:lnTo>
                  <a:pt x="626517" y="190921"/>
                </a:lnTo>
                <a:lnTo>
                  <a:pt x="580001" y="226281"/>
                </a:lnTo>
                <a:lnTo>
                  <a:pt x="533181" y="264243"/>
                </a:lnTo>
                <a:lnTo>
                  <a:pt x="486253" y="304716"/>
                </a:lnTo>
                <a:lnTo>
                  <a:pt x="439414" y="347608"/>
                </a:lnTo>
                <a:lnTo>
                  <a:pt x="392858" y="392826"/>
                </a:lnTo>
                <a:lnTo>
                  <a:pt x="347625" y="439397"/>
                </a:lnTo>
                <a:lnTo>
                  <a:pt x="304721" y="486251"/>
                </a:lnTo>
                <a:lnTo>
                  <a:pt x="264236" y="533191"/>
                </a:lnTo>
                <a:lnTo>
                  <a:pt x="226264" y="580023"/>
                </a:lnTo>
                <a:lnTo>
                  <a:pt x="190895" y="626549"/>
                </a:lnTo>
                <a:lnTo>
                  <a:pt x="158223" y="672573"/>
                </a:lnTo>
                <a:lnTo>
                  <a:pt x="128338" y="717901"/>
                </a:lnTo>
                <a:lnTo>
                  <a:pt x="101334" y="762335"/>
                </a:lnTo>
                <a:lnTo>
                  <a:pt x="77301" y="805681"/>
                </a:lnTo>
                <a:lnTo>
                  <a:pt x="56331" y="847741"/>
                </a:lnTo>
                <a:lnTo>
                  <a:pt x="38518" y="888320"/>
                </a:lnTo>
                <a:lnTo>
                  <a:pt x="23951" y="927223"/>
                </a:lnTo>
                <a:lnTo>
                  <a:pt x="12724" y="964252"/>
                </a:lnTo>
                <a:lnTo>
                  <a:pt x="657" y="1031909"/>
                </a:lnTo>
                <a:lnTo>
                  <a:pt x="0" y="1062144"/>
                </a:lnTo>
                <a:lnTo>
                  <a:pt x="3050" y="1089722"/>
                </a:lnTo>
                <a:lnTo>
                  <a:pt x="20639" y="1136125"/>
                </a:lnTo>
                <a:lnTo>
                  <a:pt x="53775" y="1169263"/>
                </a:lnTo>
                <a:lnTo>
                  <a:pt x="100146" y="1186824"/>
                </a:lnTo>
                <a:lnTo>
                  <a:pt x="127711" y="1189861"/>
                </a:lnTo>
                <a:lnTo>
                  <a:pt x="157934" y="1189193"/>
                </a:lnTo>
                <a:lnTo>
                  <a:pt x="225571" y="1177108"/>
                </a:lnTo>
                <a:lnTo>
                  <a:pt x="262592" y="1165874"/>
                </a:lnTo>
                <a:lnTo>
                  <a:pt x="301488" y="1151301"/>
                </a:lnTo>
                <a:lnTo>
                  <a:pt x="342062" y="1133482"/>
                </a:lnTo>
                <a:lnTo>
                  <a:pt x="384118" y="1112508"/>
                </a:lnTo>
                <a:lnTo>
                  <a:pt x="427460" y="1088471"/>
                </a:lnTo>
                <a:lnTo>
                  <a:pt x="471893" y="1061463"/>
                </a:lnTo>
                <a:lnTo>
                  <a:pt x="517219" y="1031576"/>
                </a:lnTo>
                <a:lnTo>
                  <a:pt x="563243" y="998901"/>
                </a:lnTo>
                <a:lnTo>
                  <a:pt x="609769" y="963531"/>
                </a:lnTo>
                <a:lnTo>
                  <a:pt x="656601" y="925557"/>
                </a:lnTo>
                <a:lnTo>
                  <a:pt x="703542" y="885071"/>
                </a:lnTo>
                <a:lnTo>
                  <a:pt x="750398" y="842164"/>
                </a:lnTo>
                <a:lnTo>
                  <a:pt x="796971" y="796930"/>
                </a:lnTo>
                <a:lnTo>
                  <a:pt x="842190" y="750371"/>
                </a:lnTo>
                <a:lnTo>
                  <a:pt x="885084" y="703530"/>
                </a:lnTo>
                <a:lnTo>
                  <a:pt x="925561" y="656600"/>
                </a:lnTo>
                <a:lnTo>
                  <a:pt x="963528" y="609779"/>
                </a:lnTo>
                <a:lnTo>
                  <a:pt x="998893" y="563263"/>
                </a:lnTo>
                <a:lnTo>
                  <a:pt x="1031565" y="517246"/>
                </a:lnTo>
                <a:lnTo>
                  <a:pt x="1061450" y="471926"/>
                </a:lnTo>
                <a:lnTo>
                  <a:pt x="1088457" y="427498"/>
                </a:lnTo>
                <a:lnTo>
                  <a:pt x="1112493" y="384159"/>
                </a:lnTo>
                <a:lnTo>
                  <a:pt x="1133467" y="342103"/>
                </a:lnTo>
                <a:lnTo>
                  <a:pt x="1151285" y="301528"/>
                </a:lnTo>
                <a:lnTo>
                  <a:pt x="1165857" y="262629"/>
                </a:lnTo>
                <a:lnTo>
                  <a:pt x="1177089" y="225602"/>
                </a:lnTo>
                <a:lnTo>
                  <a:pt x="1189167" y="157948"/>
                </a:lnTo>
                <a:lnTo>
                  <a:pt x="1189829" y="127714"/>
                </a:lnTo>
                <a:lnTo>
                  <a:pt x="1186782" y="100135"/>
                </a:lnTo>
                <a:lnTo>
                  <a:pt x="1169195" y="53730"/>
                </a:lnTo>
                <a:lnTo>
                  <a:pt x="1136041" y="20592"/>
                </a:lnTo>
                <a:lnTo>
                  <a:pt x="1089641" y="3036"/>
                </a:lnTo>
                <a:lnTo>
                  <a:pt x="1062065" y="0"/>
                </a:lnTo>
                <a:close/>
              </a:path>
            </a:pathLst>
          </a:custGeom>
          <a:solidFill>
            <a:srgbClr val="8AC145"/>
          </a:solidFill>
        </p:spPr>
        <p:txBody>
          <a:bodyPr wrap="square" lIns="0" tIns="0" rIns="0" bIns="0" rtlCol="0"/>
          <a:lstStyle/>
          <a:p>
            <a:endParaRPr/>
          </a:p>
        </p:txBody>
      </p:sp>
      <p:sp>
        <p:nvSpPr>
          <p:cNvPr id="4" name="object 4"/>
          <p:cNvSpPr/>
          <p:nvPr/>
        </p:nvSpPr>
        <p:spPr>
          <a:xfrm>
            <a:off x="2490418" y="2908675"/>
            <a:ext cx="1189990" cy="1189990"/>
          </a:xfrm>
          <a:custGeom>
            <a:avLst/>
            <a:gdLst/>
            <a:ahLst/>
            <a:cxnLst/>
            <a:rect l="l" t="t" r="r" b="b"/>
            <a:pathLst>
              <a:path w="1189989" h="1189989">
                <a:moveTo>
                  <a:pt x="35361" y="1154557"/>
                </a:moveTo>
                <a:lnTo>
                  <a:pt x="20639" y="1136125"/>
                </a:lnTo>
                <a:lnTo>
                  <a:pt x="9899" y="1114448"/>
                </a:lnTo>
                <a:lnTo>
                  <a:pt x="3050" y="1089722"/>
                </a:lnTo>
                <a:lnTo>
                  <a:pt x="0" y="1062144"/>
                </a:lnTo>
                <a:lnTo>
                  <a:pt x="657" y="1031909"/>
                </a:lnTo>
                <a:lnTo>
                  <a:pt x="12724" y="964252"/>
                </a:lnTo>
                <a:lnTo>
                  <a:pt x="23951" y="927223"/>
                </a:lnTo>
                <a:lnTo>
                  <a:pt x="38518" y="888320"/>
                </a:lnTo>
                <a:lnTo>
                  <a:pt x="56331" y="847741"/>
                </a:lnTo>
                <a:lnTo>
                  <a:pt x="77301" y="805681"/>
                </a:lnTo>
                <a:lnTo>
                  <a:pt x="101334" y="762335"/>
                </a:lnTo>
                <a:lnTo>
                  <a:pt x="128338" y="717901"/>
                </a:lnTo>
                <a:lnTo>
                  <a:pt x="158223" y="672573"/>
                </a:lnTo>
                <a:lnTo>
                  <a:pt x="190895" y="626549"/>
                </a:lnTo>
                <a:lnTo>
                  <a:pt x="226264" y="580023"/>
                </a:lnTo>
                <a:lnTo>
                  <a:pt x="264236" y="533191"/>
                </a:lnTo>
                <a:lnTo>
                  <a:pt x="304721" y="486251"/>
                </a:lnTo>
                <a:lnTo>
                  <a:pt x="347625" y="439397"/>
                </a:lnTo>
                <a:lnTo>
                  <a:pt x="392858" y="392826"/>
                </a:lnTo>
                <a:lnTo>
                  <a:pt x="439414" y="347608"/>
                </a:lnTo>
                <a:lnTo>
                  <a:pt x="486253" y="304716"/>
                </a:lnTo>
                <a:lnTo>
                  <a:pt x="533181" y="264243"/>
                </a:lnTo>
                <a:lnTo>
                  <a:pt x="580001" y="226281"/>
                </a:lnTo>
                <a:lnTo>
                  <a:pt x="626517" y="190921"/>
                </a:lnTo>
                <a:lnTo>
                  <a:pt x="672533" y="158255"/>
                </a:lnTo>
                <a:lnTo>
                  <a:pt x="717853" y="128375"/>
                </a:lnTo>
                <a:lnTo>
                  <a:pt x="762282" y="101374"/>
                </a:lnTo>
                <a:lnTo>
                  <a:pt x="805622" y="77342"/>
                </a:lnTo>
                <a:lnTo>
                  <a:pt x="847677" y="56372"/>
                </a:lnTo>
                <a:lnTo>
                  <a:pt x="888253" y="38556"/>
                </a:lnTo>
                <a:lnTo>
                  <a:pt x="927152" y="23986"/>
                </a:lnTo>
                <a:lnTo>
                  <a:pt x="964179" y="12753"/>
                </a:lnTo>
                <a:lnTo>
                  <a:pt x="1031831" y="668"/>
                </a:lnTo>
                <a:lnTo>
                  <a:pt x="1062065" y="0"/>
                </a:lnTo>
                <a:lnTo>
                  <a:pt x="1089641" y="3036"/>
                </a:lnTo>
                <a:lnTo>
                  <a:pt x="1136041" y="20592"/>
                </a:lnTo>
                <a:lnTo>
                  <a:pt x="1169195" y="53730"/>
                </a:lnTo>
                <a:lnTo>
                  <a:pt x="1186782" y="100135"/>
                </a:lnTo>
                <a:lnTo>
                  <a:pt x="1189829" y="127714"/>
                </a:lnTo>
                <a:lnTo>
                  <a:pt x="1189167" y="157948"/>
                </a:lnTo>
                <a:lnTo>
                  <a:pt x="1177089" y="225602"/>
                </a:lnTo>
                <a:lnTo>
                  <a:pt x="1165857" y="262629"/>
                </a:lnTo>
                <a:lnTo>
                  <a:pt x="1151285" y="301528"/>
                </a:lnTo>
                <a:lnTo>
                  <a:pt x="1133467" y="342103"/>
                </a:lnTo>
                <a:lnTo>
                  <a:pt x="1112493" y="384159"/>
                </a:lnTo>
                <a:lnTo>
                  <a:pt x="1088457" y="427498"/>
                </a:lnTo>
                <a:lnTo>
                  <a:pt x="1061450" y="471926"/>
                </a:lnTo>
                <a:lnTo>
                  <a:pt x="1031565" y="517246"/>
                </a:lnTo>
                <a:lnTo>
                  <a:pt x="998893" y="563263"/>
                </a:lnTo>
                <a:lnTo>
                  <a:pt x="963528" y="609779"/>
                </a:lnTo>
                <a:lnTo>
                  <a:pt x="925561" y="656600"/>
                </a:lnTo>
                <a:lnTo>
                  <a:pt x="885084" y="703530"/>
                </a:lnTo>
                <a:lnTo>
                  <a:pt x="842190" y="750371"/>
                </a:lnTo>
                <a:lnTo>
                  <a:pt x="796971" y="796930"/>
                </a:lnTo>
                <a:lnTo>
                  <a:pt x="750398" y="842164"/>
                </a:lnTo>
                <a:lnTo>
                  <a:pt x="703542" y="885071"/>
                </a:lnTo>
                <a:lnTo>
                  <a:pt x="656601" y="925557"/>
                </a:lnTo>
                <a:lnTo>
                  <a:pt x="609769" y="963531"/>
                </a:lnTo>
                <a:lnTo>
                  <a:pt x="563243" y="998901"/>
                </a:lnTo>
                <a:lnTo>
                  <a:pt x="517219" y="1031576"/>
                </a:lnTo>
                <a:lnTo>
                  <a:pt x="471893" y="1061463"/>
                </a:lnTo>
                <a:lnTo>
                  <a:pt x="427460" y="1088471"/>
                </a:lnTo>
                <a:lnTo>
                  <a:pt x="384118" y="1112508"/>
                </a:lnTo>
                <a:lnTo>
                  <a:pt x="342062" y="1133482"/>
                </a:lnTo>
                <a:lnTo>
                  <a:pt x="301488" y="1151301"/>
                </a:lnTo>
                <a:lnTo>
                  <a:pt x="262592" y="1165874"/>
                </a:lnTo>
                <a:lnTo>
                  <a:pt x="225571" y="1177108"/>
                </a:lnTo>
                <a:lnTo>
                  <a:pt x="157934" y="1189193"/>
                </a:lnTo>
                <a:lnTo>
                  <a:pt x="127711" y="1189861"/>
                </a:lnTo>
                <a:lnTo>
                  <a:pt x="100146" y="1186824"/>
                </a:lnTo>
                <a:lnTo>
                  <a:pt x="75435" y="1179988"/>
                </a:lnTo>
                <a:lnTo>
                  <a:pt x="53775" y="1169263"/>
                </a:lnTo>
                <a:lnTo>
                  <a:pt x="35361" y="1154557"/>
                </a:lnTo>
                <a:close/>
              </a:path>
            </a:pathLst>
          </a:custGeom>
          <a:ln w="9524">
            <a:solidFill>
              <a:srgbClr val="000000"/>
            </a:solidFill>
          </a:ln>
        </p:spPr>
        <p:txBody>
          <a:bodyPr wrap="square" lIns="0" tIns="0" rIns="0" bIns="0" rtlCol="0"/>
          <a:lstStyle/>
          <a:p>
            <a:endParaRPr/>
          </a:p>
        </p:txBody>
      </p:sp>
      <p:sp>
        <p:nvSpPr>
          <p:cNvPr id="5" name="object 5"/>
          <p:cNvSpPr/>
          <p:nvPr/>
        </p:nvSpPr>
        <p:spPr>
          <a:xfrm>
            <a:off x="2098547" y="2444496"/>
            <a:ext cx="76200" cy="1803400"/>
          </a:xfrm>
          <a:custGeom>
            <a:avLst/>
            <a:gdLst/>
            <a:ahLst/>
            <a:cxnLst/>
            <a:rect l="l" t="t" r="r" b="b"/>
            <a:pathLst>
              <a:path w="76200" h="1803400">
                <a:moveTo>
                  <a:pt x="44445" y="63489"/>
                </a:moveTo>
                <a:lnTo>
                  <a:pt x="31753" y="63489"/>
                </a:lnTo>
                <a:lnTo>
                  <a:pt x="31753" y="1802885"/>
                </a:lnTo>
                <a:lnTo>
                  <a:pt x="44445" y="1802885"/>
                </a:lnTo>
                <a:lnTo>
                  <a:pt x="44445" y="63489"/>
                </a:lnTo>
                <a:close/>
              </a:path>
              <a:path w="76200" h="1803400">
                <a:moveTo>
                  <a:pt x="38099" y="0"/>
                </a:moveTo>
                <a:lnTo>
                  <a:pt x="0" y="76199"/>
                </a:lnTo>
                <a:lnTo>
                  <a:pt x="31753" y="76199"/>
                </a:lnTo>
                <a:lnTo>
                  <a:pt x="31753" y="63489"/>
                </a:lnTo>
                <a:lnTo>
                  <a:pt x="69844" y="63489"/>
                </a:lnTo>
                <a:lnTo>
                  <a:pt x="38099" y="0"/>
                </a:lnTo>
                <a:close/>
              </a:path>
              <a:path w="76200" h="1803400">
                <a:moveTo>
                  <a:pt x="69844" y="63489"/>
                </a:moveTo>
                <a:lnTo>
                  <a:pt x="44445" y="63489"/>
                </a:lnTo>
                <a:lnTo>
                  <a:pt x="44445" y="76199"/>
                </a:lnTo>
                <a:lnTo>
                  <a:pt x="76199" y="76199"/>
                </a:lnTo>
                <a:lnTo>
                  <a:pt x="69844" y="63489"/>
                </a:lnTo>
                <a:close/>
              </a:path>
            </a:pathLst>
          </a:custGeom>
          <a:solidFill>
            <a:srgbClr val="000000"/>
          </a:solidFill>
        </p:spPr>
        <p:txBody>
          <a:bodyPr wrap="square" lIns="0" tIns="0" rIns="0" bIns="0" rtlCol="0"/>
          <a:lstStyle/>
          <a:p>
            <a:endParaRPr/>
          </a:p>
        </p:txBody>
      </p:sp>
      <p:sp>
        <p:nvSpPr>
          <p:cNvPr id="6" name="object 6"/>
          <p:cNvSpPr/>
          <p:nvPr/>
        </p:nvSpPr>
        <p:spPr>
          <a:xfrm>
            <a:off x="1670304" y="3787140"/>
            <a:ext cx="2207260" cy="76200"/>
          </a:xfrm>
          <a:custGeom>
            <a:avLst/>
            <a:gdLst/>
            <a:ahLst/>
            <a:cxnLst/>
            <a:rect l="l" t="t" r="r" b="b"/>
            <a:pathLst>
              <a:path w="2207260" h="76200">
                <a:moveTo>
                  <a:pt x="2130551" y="0"/>
                </a:moveTo>
                <a:lnTo>
                  <a:pt x="2130551" y="76199"/>
                </a:lnTo>
                <a:lnTo>
                  <a:pt x="2194059" y="44446"/>
                </a:lnTo>
                <a:lnTo>
                  <a:pt x="2143256" y="44446"/>
                </a:lnTo>
                <a:lnTo>
                  <a:pt x="2143256" y="31754"/>
                </a:lnTo>
                <a:lnTo>
                  <a:pt x="2194060" y="31754"/>
                </a:lnTo>
                <a:lnTo>
                  <a:pt x="2130551" y="0"/>
                </a:lnTo>
                <a:close/>
              </a:path>
              <a:path w="2207260" h="76200">
                <a:moveTo>
                  <a:pt x="2130551" y="31754"/>
                </a:moveTo>
                <a:lnTo>
                  <a:pt x="0" y="31754"/>
                </a:lnTo>
                <a:lnTo>
                  <a:pt x="0" y="44446"/>
                </a:lnTo>
                <a:lnTo>
                  <a:pt x="2130551" y="44446"/>
                </a:lnTo>
                <a:lnTo>
                  <a:pt x="2130551" y="31754"/>
                </a:lnTo>
                <a:close/>
              </a:path>
              <a:path w="2207260" h="76200">
                <a:moveTo>
                  <a:pt x="2194060" y="31754"/>
                </a:moveTo>
                <a:lnTo>
                  <a:pt x="2143256" y="31754"/>
                </a:lnTo>
                <a:lnTo>
                  <a:pt x="2143256" y="44446"/>
                </a:lnTo>
                <a:lnTo>
                  <a:pt x="2194059" y="44446"/>
                </a:lnTo>
                <a:lnTo>
                  <a:pt x="2206751" y="38099"/>
                </a:lnTo>
                <a:lnTo>
                  <a:pt x="2194060" y="31754"/>
                </a:lnTo>
                <a:close/>
              </a:path>
            </a:pathLst>
          </a:custGeom>
          <a:solidFill>
            <a:srgbClr val="000000"/>
          </a:solidFill>
        </p:spPr>
        <p:txBody>
          <a:bodyPr wrap="square" lIns="0" tIns="0" rIns="0" bIns="0" rtlCol="0"/>
          <a:lstStyle/>
          <a:p>
            <a:endParaRPr/>
          </a:p>
        </p:txBody>
      </p:sp>
      <p:sp>
        <p:nvSpPr>
          <p:cNvPr id="7" name="object 7"/>
          <p:cNvSpPr/>
          <p:nvPr/>
        </p:nvSpPr>
        <p:spPr>
          <a:xfrm>
            <a:off x="5646361" y="3084910"/>
            <a:ext cx="1189990" cy="1189990"/>
          </a:xfrm>
          <a:custGeom>
            <a:avLst/>
            <a:gdLst/>
            <a:ahLst/>
            <a:cxnLst/>
            <a:rect l="l" t="t" r="r" b="b"/>
            <a:pathLst>
              <a:path w="1189990" h="1189989">
                <a:moveTo>
                  <a:pt x="1062082" y="0"/>
                </a:moveTo>
                <a:lnTo>
                  <a:pt x="999155" y="4938"/>
                </a:lnTo>
                <a:lnTo>
                  <a:pt x="927170" y="23971"/>
                </a:lnTo>
                <a:lnTo>
                  <a:pt x="888271" y="38543"/>
                </a:lnTo>
                <a:lnTo>
                  <a:pt x="847695" y="56362"/>
                </a:lnTo>
                <a:lnTo>
                  <a:pt x="805640" y="77335"/>
                </a:lnTo>
                <a:lnTo>
                  <a:pt x="762300" y="101372"/>
                </a:lnTo>
                <a:lnTo>
                  <a:pt x="717873" y="128378"/>
                </a:lnTo>
                <a:lnTo>
                  <a:pt x="672553" y="158264"/>
                </a:lnTo>
                <a:lnTo>
                  <a:pt x="626538" y="190935"/>
                </a:lnTo>
                <a:lnTo>
                  <a:pt x="580022" y="226300"/>
                </a:lnTo>
                <a:lnTo>
                  <a:pt x="533203" y="264267"/>
                </a:lnTo>
                <a:lnTo>
                  <a:pt x="486277" y="304744"/>
                </a:lnTo>
                <a:lnTo>
                  <a:pt x="439438" y="347638"/>
                </a:lnTo>
                <a:lnTo>
                  <a:pt x="392884" y="392857"/>
                </a:lnTo>
                <a:lnTo>
                  <a:pt x="347649" y="439411"/>
                </a:lnTo>
                <a:lnTo>
                  <a:pt x="304742" y="486249"/>
                </a:lnTo>
                <a:lnTo>
                  <a:pt x="264255" y="533176"/>
                </a:lnTo>
                <a:lnTo>
                  <a:pt x="226281" y="579995"/>
                </a:lnTo>
                <a:lnTo>
                  <a:pt x="190910" y="626511"/>
                </a:lnTo>
                <a:lnTo>
                  <a:pt x="158236" y="672526"/>
                </a:lnTo>
                <a:lnTo>
                  <a:pt x="128350" y="717846"/>
                </a:lnTo>
                <a:lnTo>
                  <a:pt x="101344" y="762274"/>
                </a:lnTo>
                <a:lnTo>
                  <a:pt x="77310" y="805614"/>
                </a:lnTo>
                <a:lnTo>
                  <a:pt x="56339" y="847670"/>
                </a:lnTo>
                <a:lnTo>
                  <a:pt x="38524" y="888246"/>
                </a:lnTo>
                <a:lnTo>
                  <a:pt x="23957" y="927146"/>
                </a:lnTo>
                <a:lnTo>
                  <a:pt x="12729" y="964173"/>
                </a:lnTo>
                <a:lnTo>
                  <a:pt x="658" y="1031828"/>
                </a:lnTo>
                <a:lnTo>
                  <a:pt x="0" y="1062062"/>
                </a:lnTo>
                <a:lnTo>
                  <a:pt x="3048" y="1089640"/>
                </a:lnTo>
                <a:lnTo>
                  <a:pt x="20633" y="1136043"/>
                </a:lnTo>
                <a:lnTo>
                  <a:pt x="53771" y="1169198"/>
                </a:lnTo>
                <a:lnTo>
                  <a:pt x="100147" y="1186780"/>
                </a:lnTo>
                <a:lnTo>
                  <a:pt x="127714" y="1189825"/>
                </a:lnTo>
                <a:lnTo>
                  <a:pt x="157938" y="1189162"/>
                </a:lnTo>
                <a:lnTo>
                  <a:pt x="225577" y="1177081"/>
                </a:lnTo>
                <a:lnTo>
                  <a:pt x="262600" y="1165848"/>
                </a:lnTo>
                <a:lnTo>
                  <a:pt x="301496" y="1151275"/>
                </a:lnTo>
                <a:lnTo>
                  <a:pt x="342070" y="1133455"/>
                </a:lnTo>
                <a:lnTo>
                  <a:pt x="384127" y="1112481"/>
                </a:lnTo>
                <a:lnTo>
                  <a:pt x="427469" y="1088444"/>
                </a:lnTo>
                <a:lnTo>
                  <a:pt x="471902" y="1061438"/>
                </a:lnTo>
                <a:lnTo>
                  <a:pt x="517228" y="1031552"/>
                </a:lnTo>
                <a:lnTo>
                  <a:pt x="563253" y="998882"/>
                </a:lnTo>
                <a:lnTo>
                  <a:pt x="609779" y="963517"/>
                </a:lnTo>
                <a:lnTo>
                  <a:pt x="656612" y="925551"/>
                </a:lnTo>
                <a:lnTo>
                  <a:pt x="703555" y="885076"/>
                </a:lnTo>
                <a:lnTo>
                  <a:pt x="750413" y="842184"/>
                </a:lnTo>
                <a:lnTo>
                  <a:pt x="796988" y="796967"/>
                </a:lnTo>
                <a:lnTo>
                  <a:pt x="842203" y="750411"/>
                </a:lnTo>
                <a:lnTo>
                  <a:pt x="885094" y="703570"/>
                </a:lnTo>
                <a:lnTo>
                  <a:pt x="925568" y="656638"/>
                </a:lnTo>
                <a:lnTo>
                  <a:pt x="963533" y="609814"/>
                </a:lnTo>
                <a:lnTo>
                  <a:pt x="998897" y="563293"/>
                </a:lnTo>
                <a:lnTo>
                  <a:pt x="1031568" y="517271"/>
                </a:lnTo>
                <a:lnTo>
                  <a:pt x="1061453" y="471945"/>
                </a:lnTo>
                <a:lnTo>
                  <a:pt x="1088460" y="427511"/>
                </a:lnTo>
                <a:lnTo>
                  <a:pt x="1112497" y="384165"/>
                </a:lnTo>
                <a:lnTo>
                  <a:pt x="1133472" y="342105"/>
                </a:lnTo>
                <a:lnTo>
                  <a:pt x="1151292" y="301525"/>
                </a:lnTo>
                <a:lnTo>
                  <a:pt x="1165865" y="262623"/>
                </a:lnTo>
                <a:lnTo>
                  <a:pt x="1177099" y="225595"/>
                </a:lnTo>
                <a:lnTo>
                  <a:pt x="1189180" y="157945"/>
                </a:lnTo>
                <a:lnTo>
                  <a:pt x="1189843" y="127717"/>
                </a:lnTo>
                <a:lnTo>
                  <a:pt x="1186797" y="100147"/>
                </a:lnTo>
                <a:lnTo>
                  <a:pt x="1169212" y="53771"/>
                </a:lnTo>
                <a:lnTo>
                  <a:pt x="1136058" y="20633"/>
                </a:lnTo>
                <a:lnTo>
                  <a:pt x="1089658" y="3046"/>
                </a:lnTo>
                <a:lnTo>
                  <a:pt x="1062082" y="0"/>
                </a:lnTo>
                <a:close/>
              </a:path>
            </a:pathLst>
          </a:custGeom>
          <a:solidFill>
            <a:srgbClr val="8AC145"/>
          </a:solidFill>
        </p:spPr>
        <p:txBody>
          <a:bodyPr wrap="square" lIns="0" tIns="0" rIns="0" bIns="0" rtlCol="0"/>
          <a:lstStyle/>
          <a:p>
            <a:endParaRPr/>
          </a:p>
        </p:txBody>
      </p:sp>
      <p:sp>
        <p:nvSpPr>
          <p:cNvPr id="8" name="object 8"/>
          <p:cNvSpPr/>
          <p:nvPr/>
        </p:nvSpPr>
        <p:spPr>
          <a:xfrm>
            <a:off x="5646361" y="3084910"/>
            <a:ext cx="1189990" cy="1189990"/>
          </a:xfrm>
          <a:custGeom>
            <a:avLst/>
            <a:gdLst/>
            <a:ahLst/>
            <a:cxnLst/>
            <a:rect l="l" t="t" r="r" b="b"/>
            <a:pathLst>
              <a:path w="1189990" h="1189989">
                <a:moveTo>
                  <a:pt x="35354" y="1154476"/>
                </a:moveTo>
                <a:lnTo>
                  <a:pt x="20633" y="1136043"/>
                </a:lnTo>
                <a:lnTo>
                  <a:pt x="9895" y="1114366"/>
                </a:lnTo>
                <a:lnTo>
                  <a:pt x="3048" y="1089640"/>
                </a:lnTo>
                <a:lnTo>
                  <a:pt x="0" y="1062062"/>
                </a:lnTo>
                <a:lnTo>
                  <a:pt x="658" y="1031828"/>
                </a:lnTo>
                <a:lnTo>
                  <a:pt x="12729" y="964173"/>
                </a:lnTo>
                <a:lnTo>
                  <a:pt x="23957" y="927146"/>
                </a:lnTo>
                <a:lnTo>
                  <a:pt x="38524" y="888246"/>
                </a:lnTo>
                <a:lnTo>
                  <a:pt x="56339" y="847670"/>
                </a:lnTo>
                <a:lnTo>
                  <a:pt x="77310" y="805614"/>
                </a:lnTo>
                <a:lnTo>
                  <a:pt x="101344" y="762274"/>
                </a:lnTo>
                <a:lnTo>
                  <a:pt x="128350" y="717846"/>
                </a:lnTo>
                <a:lnTo>
                  <a:pt x="158236" y="672526"/>
                </a:lnTo>
                <a:lnTo>
                  <a:pt x="190910" y="626511"/>
                </a:lnTo>
                <a:lnTo>
                  <a:pt x="226281" y="579995"/>
                </a:lnTo>
                <a:lnTo>
                  <a:pt x="264255" y="533176"/>
                </a:lnTo>
                <a:lnTo>
                  <a:pt x="304742" y="486249"/>
                </a:lnTo>
                <a:lnTo>
                  <a:pt x="347649" y="439411"/>
                </a:lnTo>
                <a:lnTo>
                  <a:pt x="392884" y="392857"/>
                </a:lnTo>
                <a:lnTo>
                  <a:pt x="439438" y="347638"/>
                </a:lnTo>
                <a:lnTo>
                  <a:pt x="486277" y="304744"/>
                </a:lnTo>
                <a:lnTo>
                  <a:pt x="533203" y="264267"/>
                </a:lnTo>
                <a:lnTo>
                  <a:pt x="580022" y="226300"/>
                </a:lnTo>
                <a:lnTo>
                  <a:pt x="626538" y="190935"/>
                </a:lnTo>
                <a:lnTo>
                  <a:pt x="672553" y="158264"/>
                </a:lnTo>
                <a:lnTo>
                  <a:pt x="717873" y="128378"/>
                </a:lnTo>
                <a:lnTo>
                  <a:pt x="762300" y="101372"/>
                </a:lnTo>
                <a:lnTo>
                  <a:pt x="805640" y="77335"/>
                </a:lnTo>
                <a:lnTo>
                  <a:pt x="847695" y="56362"/>
                </a:lnTo>
                <a:lnTo>
                  <a:pt x="888271" y="38543"/>
                </a:lnTo>
                <a:lnTo>
                  <a:pt x="927170" y="23971"/>
                </a:lnTo>
                <a:lnTo>
                  <a:pt x="964196" y="12739"/>
                </a:lnTo>
                <a:lnTo>
                  <a:pt x="1031848" y="661"/>
                </a:lnTo>
                <a:lnTo>
                  <a:pt x="1062082" y="0"/>
                </a:lnTo>
                <a:lnTo>
                  <a:pt x="1089658" y="3046"/>
                </a:lnTo>
                <a:lnTo>
                  <a:pt x="1136058" y="20633"/>
                </a:lnTo>
                <a:lnTo>
                  <a:pt x="1169212" y="53771"/>
                </a:lnTo>
                <a:lnTo>
                  <a:pt x="1186797" y="100147"/>
                </a:lnTo>
                <a:lnTo>
                  <a:pt x="1189843" y="127717"/>
                </a:lnTo>
                <a:lnTo>
                  <a:pt x="1189180" y="157945"/>
                </a:lnTo>
                <a:lnTo>
                  <a:pt x="1177099" y="225595"/>
                </a:lnTo>
                <a:lnTo>
                  <a:pt x="1165865" y="262623"/>
                </a:lnTo>
                <a:lnTo>
                  <a:pt x="1151292" y="301525"/>
                </a:lnTo>
                <a:lnTo>
                  <a:pt x="1133472" y="342105"/>
                </a:lnTo>
                <a:lnTo>
                  <a:pt x="1112497" y="384165"/>
                </a:lnTo>
                <a:lnTo>
                  <a:pt x="1088460" y="427511"/>
                </a:lnTo>
                <a:lnTo>
                  <a:pt x="1061453" y="471945"/>
                </a:lnTo>
                <a:lnTo>
                  <a:pt x="1031568" y="517271"/>
                </a:lnTo>
                <a:lnTo>
                  <a:pt x="998897" y="563293"/>
                </a:lnTo>
                <a:lnTo>
                  <a:pt x="963533" y="609814"/>
                </a:lnTo>
                <a:lnTo>
                  <a:pt x="925568" y="656638"/>
                </a:lnTo>
                <a:lnTo>
                  <a:pt x="885094" y="703570"/>
                </a:lnTo>
                <a:lnTo>
                  <a:pt x="842203" y="750411"/>
                </a:lnTo>
                <a:lnTo>
                  <a:pt x="796988" y="796967"/>
                </a:lnTo>
                <a:lnTo>
                  <a:pt x="750413" y="842184"/>
                </a:lnTo>
                <a:lnTo>
                  <a:pt x="703555" y="885076"/>
                </a:lnTo>
                <a:lnTo>
                  <a:pt x="656612" y="925551"/>
                </a:lnTo>
                <a:lnTo>
                  <a:pt x="609779" y="963517"/>
                </a:lnTo>
                <a:lnTo>
                  <a:pt x="563253" y="998882"/>
                </a:lnTo>
                <a:lnTo>
                  <a:pt x="517228" y="1031552"/>
                </a:lnTo>
                <a:lnTo>
                  <a:pt x="471902" y="1061438"/>
                </a:lnTo>
                <a:lnTo>
                  <a:pt x="427469" y="1088444"/>
                </a:lnTo>
                <a:lnTo>
                  <a:pt x="384127" y="1112481"/>
                </a:lnTo>
                <a:lnTo>
                  <a:pt x="342070" y="1133455"/>
                </a:lnTo>
                <a:lnTo>
                  <a:pt x="301496" y="1151275"/>
                </a:lnTo>
                <a:lnTo>
                  <a:pt x="262600" y="1165848"/>
                </a:lnTo>
                <a:lnTo>
                  <a:pt x="225577" y="1177081"/>
                </a:lnTo>
                <a:lnTo>
                  <a:pt x="157938" y="1189162"/>
                </a:lnTo>
                <a:lnTo>
                  <a:pt x="127714" y="1189825"/>
                </a:lnTo>
                <a:lnTo>
                  <a:pt x="100147" y="1186780"/>
                </a:lnTo>
                <a:lnTo>
                  <a:pt x="75434" y="1179935"/>
                </a:lnTo>
                <a:lnTo>
                  <a:pt x="53771" y="1169198"/>
                </a:lnTo>
                <a:lnTo>
                  <a:pt x="35354" y="1154476"/>
                </a:lnTo>
                <a:close/>
              </a:path>
            </a:pathLst>
          </a:custGeom>
          <a:ln w="9524">
            <a:solidFill>
              <a:srgbClr val="000000"/>
            </a:solidFill>
          </a:ln>
        </p:spPr>
        <p:txBody>
          <a:bodyPr wrap="square" lIns="0" tIns="0" rIns="0" bIns="0" rtlCol="0"/>
          <a:lstStyle/>
          <a:p>
            <a:endParaRPr/>
          </a:p>
        </p:txBody>
      </p:sp>
      <p:sp>
        <p:nvSpPr>
          <p:cNvPr id="9" name="object 9"/>
          <p:cNvSpPr/>
          <p:nvPr/>
        </p:nvSpPr>
        <p:spPr>
          <a:xfrm>
            <a:off x="6176771" y="2523744"/>
            <a:ext cx="76200" cy="1804670"/>
          </a:xfrm>
          <a:custGeom>
            <a:avLst/>
            <a:gdLst/>
            <a:ahLst/>
            <a:cxnLst/>
            <a:rect l="l" t="t" r="r" b="b"/>
            <a:pathLst>
              <a:path w="76200" h="1804670">
                <a:moveTo>
                  <a:pt x="44439" y="63489"/>
                </a:moveTo>
                <a:lnTo>
                  <a:pt x="31747" y="63489"/>
                </a:lnTo>
                <a:lnTo>
                  <a:pt x="31747" y="1804409"/>
                </a:lnTo>
                <a:lnTo>
                  <a:pt x="44439" y="1804409"/>
                </a:lnTo>
                <a:lnTo>
                  <a:pt x="44439" y="63489"/>
                </a:lnTo>
                <a:close/>
              </a:path>
              <a:path w="76200" h="1804670">
                <a:moveTo>
                  <a:pt x="38099" y="0"/>
                </a:moveTo>
                <a:lnTo>
                  <a:pt x="0" y="76199"/>
                </a:lnTo>
                <a:lnTo>
                  <a:pt x="31747" y="76199"/>
                </a:lnTo>
                <a:lnTo>
                  <a:pt x="31747" y="63489"/>
                </a:lnTo>
                <a:lnTo>
                  <a:pt x="69844" y="63489"/>
                </a:lnTo>
                <a:lnTo>
                  <a:pt x="38099" y="0"/>
                </a:lnTo>
                <a:close/>
              </a:path>
              <a:path w="76200" h="1804670">
                <a:moveTo>
                  <a:pt x="69844" y="63489"/>
                </a:moveTo>
                <a:lnTo>
                  <a:pt x="44439" y="63489"/>
                </a:lnTo>
                <a:lnTo>
                  <a:pt x="44439" y="76199"/>
                </a:lnTo>
                <a:lnTo>
                  <a:pt x="76199" y="76199"/>
                </a:lnTo>
                <a:lnTo>
                  <a:pt x="69844" y="63489"/>
                </a:lnTo>
                <a:close/>
              </a:path>
            </a:pathLst>
          </a:custGeom>
          <a:solidFill>
            <a:srgbClr val="000000"/>
          </a:solidFill>
        </p:spPr>
        <p:txBody>
          <a:bodyPr wrap="square" lIns="0" tIns="0" rIns="0" bIns="0" rtlCol="0"/>
          <a:lstStyle/>
          <a:p>
            <a:endParaRPr/>
          </a:p>
        </p:txBody>
      </p:sp>
      <p:sp>
        <p:nvSpPr>
          <p:cNvPr id="10" name="object 10"/>
          <p:cNvSpPr/>
          <p:nvPr/>
        </p:nvSpPr>
        <p:spPr>
          <a:xfrm>
            <a:off x="5413247" y="3683508"/>
            <a:ext cx="2207260" cy="76200"/>
          </a:xfrm>
          <a:custGeom>
            <a:avLst/>
            <a:gdLst/>
            <a:ahLst/>
            <a:cxnLst/>
            <a:rect l="l" t="t" r="r" b="b"/>
            <a:pathLst>
              <a:path w="2207259" h="76200">
                <a:moveTo>
                  <a:pt x="2130551" y="0"/>
                </a:moveTo>
                <a:lnTo>
                  <a:pt x="2130551" y="76199"/>
                </a:lnTo>
                <a:lnTo>
                  <a:pt x="2194047" y="44452"/>
                </a:lnTo>
                <a:lnTo>
                  <a:pt x="2143256" y="44452"/>
                </a:lnTo>
                <a:lnTo>
                  <a:pt x="2143256" y="31760"/>
                </a:lnTo>
                <a:lnTo>
                  <a:pt x="2194072" y="31760"/>
                </a:lnTo>
                <a:lnTo>
                  <a:pt x="2130551" y="0"/>
                </a:lnTo>
                <a:close/>
              </a:path>
              <a:path w="2207259" h="76200">
                <a:moveTo>
                  <a:pt x="2130551" y="31760"/>
                </a:moveTo>
                <a:lnTo>
                  <a:pt x="0" y="31760"/>
                </a:lnTo>
                <a:lnTo>
                  <a:pt x="0" y="44452"/>
                </a:lnTo>
                <a:lnTo>
                  <a:pt x="2130551" y="44452"/>
                </a:lnTo>
                <a:lnTo>
                  <a:pt x="2130551" y="31760"/>
                </a:lnTo>
                <a:close/>
              </a:path>
              <a:path w="2207259" h="76200">
                <a:moveTo>
                  <a:pt x="2194072" y="31760"/>
                </a:moveTo>
                <a:lnTo>
                  <a:pt x="2143256" y="31760"/>
                </a:lnTo>
                <a:lnTo>
                  <a:pt x="2143256" y="44452"/>
                </a:lnTo>
                <a:lnTo>
                  <a:pt x="2194047" y="44452"/>
                </a:lnTo>
                <a:lnTo>
                  <a:pt x="2206751" y="38099"/>
                </a:lnTo>
                <a:lnTo>
                  <a:pt x="2194072" y="31760"/>
                </a:lnTo>
                <a:close/>
              </a:path>
            </a:pathLst>
          </a:custGeom>
          <a:solidFill>
            <a:srgbClr val="000000"/>
          </a:solidFill>
        </p:spPr>
        <p:txBody>
          <a:bodyPr wrap="square" lIns="0" tIns="0" rIns="0" bIns="0" rtlCol="0"/>
          <a:lstStyle/>
          <a:p>
            <a:endParaRPr/>
          </a:p>
        </p:txBody>
      </p:sp>
      <p:sp>
        <p:nvSpPr>
          <p:cNvPr id="11" name="object 11"/>
          <p:cNvSpPr/>
          <p:nvPr/>
        </p:nvSpPr>
        <p:spPr>
          <a:xfrm>
            <a:off x="6202679" y="3121152"/>
            <a:ext cx="567055" cy="603250"/>
          </a:xfrm>
          <a:custGeom>
            <a:avLst/>
            <a:gdLst/>
            <a:ahLst/>
            <a:cxnLst/>
            <a:rect l="l" t="t" r="r" b="b"/>
            <a:pathLst>
              <a:path w="567054" h="603250">
                <a:moveTo>
                  <a:pt x="510112" y="51165"/>
                </a:moveTo>
                <a:lnTo>
                  <a:pt x="0" y="594603"/>
                </a:lnTo>
                <a:lnTo>
                  <a:pt x="9143" y="603260"/>
                </a:lnTo>
                <a:lnTo>
                  <a:pt x="519394" y="59892"/>
                </a:lnTo>
                <a:lnTo>
                  <a:pt x="510112" y="51165"/>
                </a:lnTo>
                <a:close/>
              </a:path>
              <a:path w="567054" h="603250">
                <a:moveTo>
                  <a:pt x="554412" y="41909"/>
                </a:moveTo>
                <a:lnTo>
                  <a:pt x="518800" y="41909"/>
                </a:lnTo>
                <a:lnTo>
                  <a:pt x="528065" y="50657"/>
                </a:lnTo>
                <a:lnTo>
                  <a:pt x="519394" y="59892"/>
                </a:lnTo>
                <a:lnTo>
                  <a:pt x="542543" y="81655"/>
                </a:lnTo>
                <a:lnTo>
                  <a:pt x="554412" y="41909"/>
                </a:lnTo>
                <a:close/>
              </a:path>
              <a:path w="567054" h="603250">
                <a:moveTo>
                  <a:pt x="518800" y="41909"/>
                </a:moveTo>
                <a:lnTo>
                  <a:pt x="510112" y="51165"/>
                </a:lnTo>
                <a:lnTo>
                  <a:pt x="519394" y="59892"/>
                </a:lnTo>
                <a:lnTo>
                  <a:pt x="528065" y="50657"/>
                </a:lnTo>
                <a:lnTo>
                  <a:pt x="518800" y="41909"/>
                </a:lnTo>
                <a:close/>
              </a:path>
              <a:path w="567054" h="603250">
                <a:moveTo>
                  <a:pt x="566927" y="0"/>
                </a:moveTo>
                <a:lnTo>
                  <a:pt x="487039" y="29474"/>
                </a:lnTo>
                <a:lnTo>
                  <a:pt x="510112" y="51165"/>
                </a:lnTo>
                <a:lnTo>
                  <a:pt x="518800" y="41909"/>
                </a:lnTo>
                <a:lnTo>
                  <a:pt x="554412" y="41909"/>
                </a:lnTo>
                <a:lnTo>
                  <a:pt x="566927" y="0"/>
                </a:lnTo>
                <a:close/>
              </a:path>
            </a:pathLst>
          </a:custGeom>
          <a:solidFill>
            <a:srgbClr val="000000"/>
          </a:solidFill>
        </p:spPr>
        <p:txBody>
          <a:bodyPr wrap="square" lIns="0" tIns="0" rIns="0" bIns="0" rtlCol="0"/>
          <a:lstStyle/>
          <a:p>
            <a:endParaRPr/>
          </a:p>
        </p:txBody>
      </p:sp>
      <p:sp>
        <p:nvSpPr>
          <p:cNvPr id="12" name="object 12"/>
          <p:cNvSpPr/>
          <p:nvPr/>
        </p:nvSpPr>
        <p:spPr>
          <a:xfrm>
            <a:off x="6004559" y="3508248"/>
            <a:ext cx="215265" cy="216535"/>
          </a:xfrm>
          <a:custGeom>
            <a:avLst/>
            <a:gdLst/>
            <a:ahLst/>
            <a:cxnLst/>
            <a:rect l="l" t="t" r="r" b="b"/>
            <a:pathLst>
              <a:path w="215264" h="216535">
                <a:moveTo>
                  <a:pt x="58191" y="49603"/>
                </a:moveTo>
                <a:lnTo>
                  <a:pt x="49200" y="58528"/>
                </a:lnTo>
                <a:lnTo>
                  <a:pt x="205861" y="216286"/>
                </a:lnTo>
                <a:lnTo>
                  <a:pt x="214762" y="207385"/>
                </a:lnTo>
                <a:lnTo>
                  <a:pt x="58191" y="49603"/>
                </a:lnTo>
                <a:close/>
              </a:path>
              <a:path w="215264" h="216535">
                <a:moveTo>
                  <a:pt x="0" y="0"/>
                </a:moveTo>
                <a:lnTo>
                  <a:pt x="26669" y="80893"/>
                </a:lnTo>
                <a:lnTo>
                  <a:pt x="49200" y="58528"/>
                </a:lnTo>
                <a:lnTo>
                  <a:pt x="40264" y="49529"/>
                </a:lnTo>
                <a:lnTo>
                  <a:pt x="49286" y="40629"/>
                </a:lnTo>
                <a:lnTo>
                  <a:pt x="67231" y="40629"/>
                </a:lnTo>
                <a:lnTo>
                  <a:pt x="80771" y="27188"/>
                </a:lnTo>
                <a:lnTo>
                  <a:pt x="0" y="0"/>
                </a:lnTo>
                <a:close/>
              </a:path>
              <a:path w="215264" h="216535">
                <a:moveTo>
                  <a:pt x="49286" y="40629"/>
                </a:moveTo>
                <a:lnTo>
                  <a:pt x="40264" y="49529"/>
                </a:lnTo>
                <a:lnTo>
                  <a:pt x="49200" y="58528"/>
                </a:lnTo>
                <a:lnTo>
                  <a:pt x="58191" y="49603"/>
                </a:lnTo>
                <a:lnTo>
                  <a:pt x="49286" y="40629"/>
                </a:lnTo>
                <a:close/>
              </a:path>
              <a:path w="215264" h="216535">
                <a:moveTo>
                  <a:pt x="67231" y="40629"/>
                </a:moveTo>
                <a:lnTo>
                  <a:pt x="49286" y="40629"/>
                </a:lnTo>
                <a:lnTo>
                  <a:pt x="58191" y="49603"/>
                </a:lnTo>
                <a:lnTo>
                  <a:pt x="67231" y="40629"/>
                </a:lnTo>
                <a:close/>
              </a:path>
            </a:pathLst>
          </a:custGeom>
          <a:solidFill>
            <a:srgbClr val="000000"/>
          </a:solidFill>
        </p:spPr>
        <p:txBody>
          <a:bodyPr wrap="square" lIns="0" tIns="0" rIns="0" bIns="0" rtlCol="0"/>
          <a:lstStyle/>
          <a:p>
            <a:endParaRPr/>
          </a:p>
        </p:txBody>
      </p:sp>
      <p:sp>
        <p:nvSpPr>
          <p:cNvPr id="13" name="object 13"/>
          <p:cNvSpPr txBox="1"/>
          <p:nvPr/>
        </p:nvSpPr>
        <p:spPr>
          <a:xfrm>
            <a:off x="3859405" y="3914701"/>
            <a:ext cx="147320" cy="21971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14" name="object 14"/>
          <p:cNvSpPr txBox="1"/>
          <p:nvPr/>
        </p:nvSpPr>
        <p:spPr>
          <a:xfrm>
            <a:off x="1887627" y="2346568"/>
            <a:ext cx="137795" cy="219710"/>
          </a:xfrm>
          <a:prstGeom prst="rect">
            <a:avLst/>
          </a:prstGeom>
        </p:spPr>
        <p:txBody>
          <a:bodyPr vert="horz" wrap="square" lIns="0" tIns="0" rIns="0" bIns="0" rtlCol="0">
            <a:spAutoFit/>
          </a:bodyPr>
          <a:lstStyle/>
          <a:p>
            <a:pPr marL="12700">
              <a:lnSpc>
                <a:spcPct val="100000"/>
              </a:lnSpc>
            </a:pPr>
            <a:r>
              <a:rPr sz="1300" i="1" spc="-75" dirty="0">
                <a:latin typeface="Times New Roman"/>
                <a:cs typeface="Times New Roman"/>
              </a:rPr>
              <a:t>x</a:t>
            </a:r>
            <a:r>
              <a:rPr sz="1125" spc="-15" baseline="-25925" dirty="0">
                <a:latin typeface="Times New Roman"/>
                <a:cs typeface="Times New Roman"/>
              </a:rPr>
              <a:t>1</a:t>
            </a:r>
            <a:endParaRPr sz="1125" baseline="-25925">
              <a:latin typeface="Times New Roman"/>
              <a:cs typeface="Times New Roman"/>
            </a:endParaRPr>
          </a:p>
        </p:txBody>
      </p:sp>
      <p:sp>
        <p:nvSpPr>
          <p:cNvPr id="15" name="object 15"/>
          <p:cNvSpPr txBox="1"/>
          <p:nvPr/>
        </p:nvSpPr>
        <p:spPr>
          <a:xfrm>
            <a:off x="7690745" y="3792781"/>
            <a:ext cx="147320" cy="21971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16" name="object 16"/>
          <p:cNvSpPr txBox="1"/>
          <p:nvPr/>
        </p:nvSpPr>
        <p:spPr>
          <a:xfrm>
            <a:off x="6002418" y="2416672"/>
            <a:ext cx="137795" cy="219710"/>
          </a:xfrm>
          <a:prstGeom prst="rect">
            <a:avLst/>
          </a:prstGeom>
        </p:spPr>
        <p:txBody>
          <a:bodyPr vert="horz" wrap="square" lIns="0" tIns="0" rIns="0" bIns="0" rtlCol="0">
            <a:spAutoFit/>
          </a:bodyPr>
          <a:lstStyle/>
          <a:p>
            <a:pPr marL="12700">
              <a:lnSpc>
                <a:spcPct val="100000"/>
              </a:lnSpc>
            </a:pPr>
            <a:r>
              <a:rPr sz="1300" i="1" spc="-75" dirty="0">
                <a:latin typeface="Times New Roman"/>
                <a:cs typeface="Times New Roman"/>
              </a:rPr>
              <a:t>x</a:t>
            </a:r>
            <a:r>
              <a:rPr sz="1125" spc="-15" baseline="-25925" dirty="0">
                <a:latin typeface="Times New Roman"/>
                <a:cs typeface="Times New Roman"/>
              </a:rPr>
              <a:t>1</a:t>
            </a:r>
            <a:endParaRPr sz="1125" baseline="-25925">
              <a:latin typeface="Times New Roman"/>
              <a:cs typeface="Times New Roman"/>
            </a:endParaRPr>
          </a:p>
        </p:txBody>
      </p:sp>
      <p:sp>
        <p:nvSpPr>
          <p:cNvPr id="17" name="object 17"/>
          <p:cNvSpPr txBox="1"/>
          <p:nvPr/>
        </p:nvSpPr>
        <p:spPr>
          <a:xfrm>
            <a:off x="5677780" y="2889703"/>
            <a:ext cx="1426845" cy="580390"/>
          </a:xfrm>
          <a:prstGeom prst="rect">
            <a:avLst/>
          </a:prstGeom>
        </p:spPr>
        <p:txBody>
          <a:bodyPr vert="horz" wrap="square" lIns="0" tIns="0" rIns="0" bIns="0" rtlCol="0">
            <a:spAutoFit/>
          </a:bodyPr>
          <a:lstStyle/>
          <a:p>
            <a:pPr marR="5080" algn="r">
              <a:lnSpc>
                <a:spcPct val="100000"/>
              </a:lnSpc>
            </a:pPr>
            <a:r>
              <a:rPr sz="1350" i="1" spc="-110" dirty="0">
                <a:latin typeface="Symbol"/>
                <a:cs typeface="Symbol"/>
              </a:rPr>
              <a:t></a:t>
            </a:r>
            <a:r>
              <a:rPr sz="1125" spc="-15" baseline="-25925" dirty="0">
                <a:latin typeface="Times New Roman"/>
                <a:cs typeface="Times New Roman"/>
              </a:rPr>
              <a:t>1</a:t>
            </a:r>
            <a:r>
              <a:rPr sz="1300" i="1" spc="-95" dirty="0">
                <a:latin typeface="Times New Roman"/>
                <a:cs typeface="Times New Roman"/>
              </a:rPr>
              <a:t>e</a:t>
            </a:r>
            <a:r>
              <a:rPr sz="1125" spc="7" baseline="-25925" dirty="0">
                <a:latin typeface="Times New Roman"/>
                <a:cs typeface="Times New Roman"/>
              </a:rPr>
              <a:t>1</a:t>
            </a:r>
            <a:endParaRPr sz="1125" baseline="-25925">
              <a:latin typeface="Times New Roman"/>
              <a:cs typeface="Times New Roman"/>
            </a:endParaRPr>
          </a:p>
          <a:p>
            <a:pPr marL="12700">
              <a:lnSpc>
                <a:spcPct val="100000"/>
              </a:lnSpc>
              <a:spcBef>
                <a:spcPts val="1140"/>
              </a:spcBef>
            </a:pPr>
            <a:r>
              <a:rPr sz="1350" i="1" spc="-25" dirty="0">
                <a:latin typeface="Symbol"/>
                <a:cs typeface="Symbol"/>
              </a:rPr>
              <a:t></a:t>
            </a:r>
            <a:r>
              <a:rPr sz="1125" spc="67" baseline="-25925" dirty="0">
                <a:latin typeface="Times New Roman"/>
                <a:cs typeface="Times New Roman"/>
              </a:rPr>
              <a:t>2</a:t>
            </a:r>
            <a:r>
              <a:rPr sz="1300" i="1" spc="-10" dirty="0">
                <a:latin typeface="Times New Roman"/>
                <a:cs typeface="Times New Roman"/>
              </a:rPr>
              <a:t>e</a:t>
            </a:r>
            <a:r>
              <a:rPr sz="1125" baseline="-25925" dirty="0">
                <a:latin typeface="Times New Roman"/>
                <a:cs typeface="Times New Roman"/>
              </a:rPr>
              <a:t>2</a:t>
            </a:r>
            <a:endParaRPr sz="1125" baseline="-25925">
              <a:latin typeface="Times New Roman"/>
              <a:cs typeface="Times New Roman"/>
            </a:endParaRPr>
          </a:p>
        </p:txBody>
      </p:sp>
      <p:sp>
        <p:nvSpPr>
          <p:cNvPr id="18" name="object 18"/>
          <p:cNvSpPr/>
          <p:nvPr/>
        </p:nvSpPr>
        <p:spPr>
          <a:xfrm>
            <a:off x="4430267" y="3471672"/>
            <a:ext cx="571500" cy="414655"/>
          </a:xfrm>
          <a:custGeom>
            <a:avLst/>
            <a:gdLst/>
            <a:ahLst/>
            <a:cxnLst/>
            <a:rect l="l" t="t" r="r" b="b"/>
            <a:pathLst>
              <a:path w="571500" h="414654">
                <a:moveTo>
                  <a:pt x="428487" y="0"/>
                </a:moveTo>
                <a:lnTo>
                  <a:pt x="428487" y="103631"/>
                </a:lnTo>
                <a:lnTo>
                  <a:pt x="0" y="103631"/>
                </a:lnTo>
                <a:lnTo>
                  <a:pt x="0" y="310895"/>
                </a:lnTo>
                <a:lnTo>
                  <a:pt x="428487" y="310895"/>
                </a:lnTo>
                <a:lnTo>
                  <a:pt x="428487" y="414527"/>
                </a:lnTo>
                <a:lnTo>
                  <a:pt x="571499" y="207263"/>
                </a:lnTo>
                <a:lnTo>
                  <a:pt x="428487" y="0"/>
                </a:lnTo>
                <a:close/>
              </a:path>
            </a:pathLst>
          </a:custGeom>
          <a:solidFill>
            <a:srgbClr val="FF65CC"/>
          </a:solidFill>
        </p:spPr>
        <p:txBody>
          <a:bodyPr wrap="square" lIns="0" tIns="0" rIns="0" bIns="0" rtlCol="0"/>
          <a:lstStyle/>
          <a:p>
            <a:endParaRPr/>
          </a:p>
        </p:txBody>
      </p:sp>
      <p:sp>
        <p:nvSpPr>
          <p:cNvPr id="19" name="object 19"/>
          <p:cNvSpPr/>
          <p:nvPr/>
        </p:nvSpPr>
        <p:spPr>
          <a:xfrm>
            <a:off x="4430267" y="3471672"/>
            <a:ext cx="571500" cy="414655"/>
          </a:xfrm>
          <a:custGeom>
            <a:avLst/>
            <a:gdLst/>
            <a:ahLst/>
            <a:cxnLst/>
            <a:rect l="l" t="t" r="r" b="b"/>
            <a:pathLst>
              <a:path w="571500" h="414654">
                <a:moveTo>
                  <a:pt x="0" y="103631"/>
                </a:moveTo>
                <a:lnTo>
                  <a:pt x="428487" y="103631"/>
                </a:lnTo>
                <a:lnTo>
                  <a:pt x="428487" y="0"/>
                </a:lnTo>
                <a:lnTo>
                  <a:pt x="571499" y="207263"/>
                </a:lnTo>
                <a:lnTo>
                  <a:pt x="428487" y="414527"/>
                </a:lnTo>
                <a:lnTo>
                  <a:pt x="428487" y="310895"/>
                </a:lnTo>
                <a:lnTo>
                  <a:pt x="0" y="310895"/>
                </a:lnTo>
                <a:lnTo>
                  <a:pt x="0" y="103631"/>
                </a:lnTo>
                <a:close/>
              </a:path>
            </a:pathLst>
          </a:custGeom>
          <a:ln w="9143">
            <a:solidFill>
              <a:srgbClr val="FF3200"/>
            </a:solidFill>
          </a:ln>
        </p:spPr>
        <p:txBody>
          <a:bodyPr wrap="square" lIns="0" tIns="0" rIns="0" bIns="0" rtlCol="0"/>
          <a:lstStyle/>
          <a:p>
            <a:endParaRPr/>
          </a:p>
        </p:txBody>
      </p:sp>
      <p:sp>
        <p:nvSpPr>
          <p:cNvPr id="20" name="object 20"/>
          <p:cNvSpPr txBox="1"/>
          <p:nvPr/>
        </p:nvSpPr>
        <p:spPr>
          <a:xfrm>
            <a:off x="1778001" y="4581244"/>
            <a:ext cx="5419090" cy="339090"/>
          </a:xfrm>
          <a:prstGeom prst="rect">
            <a:avLst/>
          </a:prstGeom>
        </p:spPr>
        <p:txBody>
          <a:bodyPr vert="horz" wrap="square" lIns="0" tIns="0" rIns="0" bIns="0" rtlCol="0">
            <a:spAutoFit/>
          </a:bodyPr>
          <a:lstStyle/>
          <a:p>
            <a:pPr marL="12700">
              <a:lnSpc>
                <a:spcPct val="100000"/>
              </a:lnSpc>
            </a:pPr>
            <a:r>
              <a:rPr sz="2100" i="1" spc="-55" dirty="0">
                <a:latin typeface="Symbol"/>
                <a:cs typeface="Symbol"/>
              </a:rPr>
              <a:t></a:t>
            </a:r>
            <a:r>
              <a:rPr sz="1725" i="1" spc="7" baseline="-24154" dirty="0">
                <a:latin typeface="Times New Roman"/>
                <a:cs typeface="Times New Roman"/>
              </a:rPr>
              <a:t>k</a:t>
            </a:r>
            <a:r>
              <a:rPr sz="1725" i="1" baseline="-24154" dirty="0">
                <a:latin typeface="Times New Roman"/>
                <a:cs typeface="Times New Roman"/>
              </a:rPr>
              <a:t> </a:t>
            </a:r>
            <a:r>
              <a:rPr sz="1725" i="1" spc="97" baseline="-24154" dirty="0">
                <a:latin typeface="Times New Roman"/>
                <a:cs typeface="Times New Roman"/>
              </a:rPr>
              <a:t> </a:t>
            </a:r>
            <a:r>
              <a:rPr sz="2700" spc="-7" baseline="3086" dirty="0">
                <a:latin typeface="Calibri"/>
                <a:cs typeface="Calibri"/>
              </a:rPr>
              <a:t>i</a:t>
            </a:r>
            <a:r>
              <a:rPr sz="2700" baseline="3086" dirty="0">
                <a:latin typeface="Calibri"/>
                <a:cs typeface="Calibri"/>
              </a:rPr>
              <a:t>s</a:t>
            </a:r>
            <a:r>
              <a:rPr sz="2700" spc="-60" baseline="3086" dirty="0">
                <a:latin typeface="Times New Roman"/>
                <a:cs typeface="Times New Roman"/>
              </a:rPr>
              <a:t> </a:t>
            </a:r>
            <a:r>
              <a:rPr sz="2700" spc="-15" baseline="3086" dirty="0">
                <a:latin typeface="Calibri"/>
                <a:cs typeface="Calibri"/>
              </a:rPr>
              <a:t>the</a:t>
            </a:r>
            <a:r>
              <a:rPr sz="2700" spc="-44" baseline="3086" dirty="0">
                <a:latin typeface="Times New Roman"/>
                <a:cs typeface="Times New Roman"/>
              </a:rPr>
              <a:t> </a:t>
            </a:r>
            <a:r>
              <a:rPr sz="2700" spc="-22" baseline="3086" dirty="0">
                <a:latin typeface="Calibri"/>
                <a:cs typeface="Calibri"/>
              </a:rPr>
              <a:t>ma</a:t>
            </a:r>
            <a:r>
              <a:rPr sz="2700" spc="-52" baseline="3086" dirty="0">
                <a:latin typeface="Calibri"/>
                <a:cs typeface="Calibri"/>
              </a:rPr>
              <a:t>r</a:t>
            </a:r>
            <a:r>
              <a:rPr sz="2700" baseline="3086" dirty="0">
                <a:latin typeface="Calibri"/>
                <a:cs typeface="Calibri"/>
              </a:rPr>
              <a:t>gi</a:t>
            </a:r>
            <a:r>
              <a:rPr sz="2700" spc="-7" baseline="3086" dirty="0">
                <a:latin typeface="Calibri"/>
                <a:cs typeface="Calibri"/>
              </a:rPr>
              <a:t>na</a:t>
            </a:r>
            <a:r>
              <a:rPr sz="2700" baseline="3086" dirty="0">
                <a:latin typeface="Calibri"/>
                <a:cs typeface="Calibri"/>
              </a:rPr>
              <a:t>l</a:t>
            </a:r>
            <a:r>
              <a:rPr sz="2700" spc="-67" baseline="3086" dirty="0">
                <a:latin typeface="Times New Roman"/>
                <a:cs typeface="Times New Roman"/>
              </a:rPr>
              <a:t> </a:t>
            </a:r>
            <a:r>
              <a:rPr sz="2700" spc="-52" baseline="3086" dirty="0">
                <a:latin typeface="Calibri"/>
                <a:cs typeface="Calibri"/>
              </a:rPr>
              <a:t>v</a:t>
            </a:r>
            <a:r>
              <a:rPr sz="2700" baseline="3086" dirty="0">
                <a:latin typeface="Calibri"/>
                <a:cs typeface="Calibri"/>
              </a:rPr>
              <a:t>ar</a:t>
            </a:r>
            <a:r>
              <a:rPr sz="2700" spc="-15" baseline="3086" dirty="0">
                <a:latin typeface="Calibri"/>
                <a:cs typeface="Calibri"/>
              </a:rPr>
              <a:t>iance</a:t>
            </a:r>
            <a:r>
              <a:rPr sz="2700" spc="-44" baseline="3086" dirty="0">
                <a:latin typeface="Times New Roman"/>
                <a:cs typeface="Times New Roman"/>
              </a:rPr>
              <a:t> </a:t>
            </a:r>
            <a:r>
              <a:rPr sz="2700" baseline="3086" dirty="0">
                <a:latin typeface="Calibri"/>
                <a:cs typeface="Calibri"/>
              </a:rPr>
              <a:t>al</a:t>
            </a:r>
            <a:r>
              <a:rPr sz="2700" spc="-7" baseline="3086" dirty="0">
                <a:latin typeface="Calibri"/>
                <a:cs typeface="Calibri"/>
              </a:rPr>
              <a:t>on</a:t>
            </a:r>
            <a:r>
              <a:rPr sz="2700" baseline="3086" dirty="0">
                <a:latin typeface="Calibri"/>
                <a:cs typeface="Calibri"/>
              </a:rPr>
              <a:t>g</a:t>
            </a:r>
            <a:r>
              <a:rPr sz="2700" spc="-44" baseline="3086" dirty="0">
                <a:latin typeface="Times New Roman"/>
                <a:cs typeface="Times New Roman"/>
              </a:rPr>
              <a:t> </a:t>
            </a:r>
            <a:r>
              <a:rPr sz="2700" spc="-15" baseline="3086" dirty="0">
                <a:latin typeface="Calibri"/>
                <a:cs typeface="Calibri"/>
              </a:rPr>
              <a:t>the</a:t>
            </a:r>
            <a:r>
              <a:rPr sz="2700" spc="-67" baseline="3086" dirty="0">
                <a:latin typeface="Times New Roman"/>
                <a:cs typeface="Times New Roman"/>
              </a:rPr>
              <a:t> </a:t>
            </a:r>
            <a:r>
              <a:rPr sz="2700" baseline="3086" dirty="0">
                <a:latin typeface="Calibri"/>
                <a:cs typeface="Calibri"/>
              </a:rPr>
              <a:t>pr</a:t>
            </a:r>
            <a:r>
              <a:rPr sz="2700" spc="-15" baseline="3086" dirty="0">
                <a:latin typeface="Calibri"/>
                <a:cs typeface="Calibri"/>
              </a:rPr>
              <a:t>i</a:t>
            </a:r>
            <a:r>
              <a:rPr sz="2700" spc="-7" baseline="3086" dirty="0">
                <a:latin typeface="Calibri"/>
                <a:cs typeface="Calibri"/>
              </a:rPr>
              <a:t>nc</a:t>
            </a:r>
            <a:r>
              <a:rPr sz="2700" spc="-15" baseline="3086" dirty="0">
                <a:latin typeface="Calibri"/>
                <a:cs typeface="Calibri"/>
              </a:rPr>
              <a:t>i</a:t>
            </a:r>
            <a:r>
              <a:rPr sz="2700" spc="-7" baseline="3086" dirty="0">
                <a:latin typeface="Calibri"/>
                <a:cs typeface="Calibri"/>
              </a:rPr>
              <a:t>p</a:t>
            </a:r>
            <a:r>
              <a:rPr sz="2700" baseline="3086" dirty="0">
                <a:latin typeface="Calibri"/>
                <a:cs typeface="Calibri"/>
              </a:rPr>
              <a:t>l</a:t>
            </a:r>
            <a:r>
              <a:rPr sz="2700" spc="-15" baseline="3086" dirty="0">
                <a:latin typeface="Calibri"/>
                <a:cs typeface="Calibri"/>
              </a:rPr>
              <a:t>e</a:t>
            </a:r>
            <a:r>
              <a:rPr sz="2700" spc="-15" baseline="3086" dirty="0">
                <a:latin typeface="Times New Roman"/>
                <a:cs typeface="Times New Roman"/>
              </a:rPr>
              <a:t> </a:t>
            </a:r>
            <a:r>
              <a:rPr sz="2700" spc="-7" baseline="3086" dirty="0">
                <a:latin typeface="Calibri"/>
                <a:cs typeface="Calibri"/>
              </a:rPr>
              <a:t>d</a:t>
            </a:r>
            <a:r>
              <a:rPr sz="2700" baseline="3086" dirty="0">
                <a:latin typeface="Calibri"/>
                <a:cs typeface="Calibri"/>
              </a:rPr>
              <a:t>i</a:t>
            </a:r>
            <a:r>
              <a:rPr sz="2700" spc="-60" baseline="3086" dirty="0">
                <a:latin typeface="Calibri"/>
                <a:cs typeface="Calibri"/>
              </a:rPr>
              <a:t>r</a:t>
            </a:r>
            <a:r>
              <a:rPr sz="2700" spc="-15" baseline="3086" dirty="0">
                <a:latin typeface="Calibri"/>
                <a:cs typeface="Calibri"/>
              </a:rPr>
              <a:t>ect</a:t>
            </a:r>
            <a:r>
              <a:rPr sz="2700" spc="-30" baseline="3086" dirty="0">
                <a:latin typeface="Calibri"/>
                <a:cs typeface="Calibri"/>
              </a:rPr>
              <a:t>i</a:t>
            </a:r>
            <a:r>
              <a:rPr sz="2700" spc="-7" baseline="3086" dirty="0">
                <a:latin typeface="Calibri"/>
                <a:cs typeface="Calibri"/>
              </a:rPr>
              <a:t>o</a:t>
            </a:r>
            <a:r>
              <a:rPr sz="2700" baseline="3086" dirty="0">
                <a:latin typeface="Calibri"/>
                <a:cs typeface="Calibri"/>
              </a:rPr>
              <a:t>n</a:t>
            </a:r>
            <a:r>
              <a:rPr sz="2700" baseline="3086" dirty="0">
                <a:latin typeface="Times New Roman"/>
                <a:cs typeface="Times New Roman"/>
              </a:rPr>
              <a:t> </a:t>
            </a:r>
            <a:r>
              <a:rPr sz="2000" i="1" spc="-15" dirty="0">
                <a:latin typeface="Times New Roman"/>
                <a:cs typeface="Times New Roman"/>
              </a:rPr>
              <a:t>e</a:t>
            </a:r>
            <a:r>
              <a:rPr sz="1725" i="1" spc="-15" baseline="-24154" dirty="0">
                <a:latin typeface="Times New Roman"/>
                <a:cs typeface="Times New Roman"/>
              </a:rPr>
              <a:t>k</a:t>
            </a:r>
            <a:endParaRPr sz="1725" baseline="-24154">
              <a:latin typeface="Times New Roman"/>
              <a:cs typeface="Times New Roman"/>
            </a:endParaRPr>
          </a:p>
        </p:txBody>
      </p:sp>
    </p:spTree>
    <p:extLst>
      <p:ext uri="{BB962C8B-B14F-4D97-AF65-F5344CB8AC3E}">
        <p14:creationId xmlns:p14="http://schemas.microsoft.com/office/powerpoint/2010/main" val="2041833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69437"/>
            <a:ext cx="840740" cy="508000"/>
          </a:xfrm>
          <a:prstGeom prst="rect">
            <a:avLst/>
          </a:prstGeom>
        </p:spPr>
        <p:txBody>
          <a:bodyPr vert="horz" wrap="square" lIns="0" tIns="0" rIns="0" bIns="0" rtlCol="0">
            <a:spAutoFit/>
          </a:bodyPr>
          <a:lstStyle/>
          <a:p>
            <a:pPr marL="12700">
              <a:lnSpc>
                <a:spcPct val="100000"/>
              </a:lnSpc>
            </a:pPr>
            <a:r>
              <a:rPr sz="4000" b="0" spc="-30" dirty="0">
                <a:latin typeface="Calibri Light"/>
                <a:cs typeface="Calibri Light"/>
              </a:rPr>
              <a:t>PCA</a:t>
            </a:r>
            <a:endParaRPr sz="4000">
              <a:latin typeface="Calibri Light"/>
              <a:cs typeface="Calibri Light"/>
            </a:endParaRPr>
          </a:p>
        </p:txBody>
      </p:sp>
      <p:sp>
        <p:nvSpPr>
          <p:cNvPr id="3" name="object 3"/>
          <p:cNvSpPr txBox="1"/>
          <p:nvPr/>
        </p:nvSpPr>
        <p:spPr>
          <a:xfrm>
            <a:off x="785269" y="1280663"/>
            <a:ext cx="7312025" cy="528955"/>
          </a:xfrm>
          <a:prstGeom prst="rect">
            <a:avLst/>
          </a:prstGeom>
        </p:spPr>
        <p:txBody>
          <a:bodyPr vert="horz" wrap="square" lIns="0" tIns="0" rIns="0" bIns="0" rtlCol="0">
            <a:spAutoFit/>
          </a:bodyPr>
          <a:lstStyle/>
          <a:p>
            <a:pPr marL="241300" marR="5080" indent="-228600">
              <a:lnSpc>
                <a:spcPts val="2160"/>
              </a:lnSpc>
              <a:buClr>
                <a:srgbClr val="1D9978"/>
              </a:buClr>
              <a:buFont typeface="Calibri"/>
              <a:buChar char="•"/>
              <a:tabLst>
                <a:tab pos="241300" algn="l"/>
              </a:tabLst>
            </a:pPr>
            <a:r>
              <a:rPr sz="2000" dirty="0">
                <a:latin typeface="Calibri"/>
                <a:cs typeface="Calibri"/>
              </a:rPr>
              <a:t>P</a:t>
            </a:r>
            <a:r>
              <a:rPr sz="2000" spc="-45" dirty="0">
                <a:latin typeface="Calibri"/>
                <a:cs typeface="Calibri"/>
              </a:rPr>
              <a:t>r</a:t>
            </a:r>
            <a:r>
              <a:rPr sz="2000" spc="-5" dirty="0">
                <a:latin typeface="Calibri"/>
                <a:cs typeface="Calibri"/>
              </a:rPr>
              <a:t>oject</a:t>
            </a:r>
            <a:r>
              <a:rPr sz="2000" dirty="0">
                <a:latin typeface="Calibri"/>
                <a:cs typeface="Calibri"/>
              </a:rPr>
              <a:t>i</a:t>
            </a:r>
            <a:r>
              <a:rPr sz="2000" spc="-5" dirty="0">
                <a:latin typeface="Calibri"/>
                <a:cs typeface="Calibri"/>
              </a:rPr>
              <a:t>n</a:t>
            </a:r>
            <a:r>
              <a:rPr sz="2000" dirty="0">
                <a:latin typeface="Calibri"/>
                <a:cs typeface="Calibri"/>
              </a:rPr>
              <a:t>g</a:t>
            </a:r>
            <a:r>
              <a:rPr sz="2000" spc="-45" dirty="0">
                <a:latin typeface="Times New Roman"/>
                <a:cs typeface="Times New Roman"/>
              </a:rPr>
              <a:t> </a:t>
            </a:r>
            <a:r>
              <a:rPr sz="2000" spc="-5" dirty="0">
                <a:latin typeface="Calibri"/>
                <a:cs typeface="Calibri"/>
              </a:rPr>
              <a:t>o</a:t>
            </a:r>
            <a:r>
              <a:rPr sz="2000" spc="-25" dirty="0">
                <a:latin typeface="Calibri"/>
                <a:cs typeface="Calibri"/>
              </a:rPr>
              <a:t>nt</a:t>
            </a:r>
            <a:r>
              <a:rPr sz="2000" dirty="0">
                <a:latin typeface="Calibri"/>
                <a:cs typeface="Calibri"/>
              </a:rPr>
              <a:t>o</a:t>
            </a:r>
            <a:r>
              <a:rPr sz="2000" spc="-60" dirty="0">
                <a:latin typeface="Times New Roman"/>
                <a:cs typeface="Times New Roman"/>
              </a:rPr>
              <a:t> </a:t>
            </a:r>
            <a:r>
              <a:rPr sz="2000" spc="-5" dirty="0">
                <a:latin typeface="Calibri"/>
                <a:cs typeface="Calibri"/>
              </a:rPr>
              <a:t>e</a:t>
            </a:r>
            <a:r>
              <a:rPr sz="1950" spc="15" baseline="-21367" dirty="0">
                <a:latin typeface="Calibri"/>
                <a:cs typeface="Calibri"/>
              </a:rPr>
              <a:t>1</a:t>
            </a:r>
            <a:r>
              <a:rPr sz="1950" spc="187" baseline="-21367" dirty="0">
                <a:latin typeface="Times New Roman"/>
                <a:cs typeface="Times New Roman"/>
              </a:rPr>
              <a:t> </a:t>
            </a:r>
            <a:r>
              <a:rPr sz="2000" spc="-10" dirty="0">
                <a:latin typeface="Calibri"/>
                <a:cs typeface="Calibri"/>
              </a:rPr>
              <a:t>c</a:t>
            </a:r>
            <a:r>
              <a:rPr sz="2000" dirty="0">
                <a:latin typeface="Calibri"/>
                <a:cs typeface="Calibri"/>
              </a:rPr>
              <a:t>a</a:t>
            </a:r>
            <a:r>
              <a:rPr sz="2000" spc="-10" dirty="0">
                <a:latin typeface="Calibri"/>
                <a:cs typeface="Calibri"/>
              </a:rPr>
              <a:t>p</a:t>
            </a:r>
            <a:r>
              <a:rPr sz="2000" dirty="0">
                <a:latin typeface="Calibri"/>
                <a:cs typeface="Calibri"/>
              </a:rPr>
              <a:t>tu</a:t>
            </a:r>
            <a:r>
              <a:rPr sz="2000" spc="-25" dirty="0">
                <a:latin typeface="Calibri"/>
                <a:cs typeface="Calibri"/>
              </a:rPr>
              <a:t>r</a:t>
            </a:r>
            <a:r>
              <a:rPr sz="2000" dirty="0">
                <a:latin typeface="Calibri"/>
                <a:cs typeface="Calibri"/>
              </a:rPr>
              <a:t>es</a:t>
            </a:r>
            <a:r>
              <a:rPr sz="2000" spc="-50" dirty="0">
                <a:latin typeface="Times New Roman"/>
                <a:cs typeface="Times New Roman"/>
              </a:rPr>
              <a:t> </a:t>
            </a:r>
            <a:r>
              <a:rPr sz="2000" dirty="0">
                <a:latin typeface="Calibri"/>
                <a:cs typeface="Calibri"/>
              </a:rPr>
              <a:t>the</a:t>
            </a:r>
            <a:r>
              <a:rPr sz="2000" spc="-50" dirty="0">
                <a:latin typeface="Times New Roman"/>
                <a:cs typeface="Times New Roman"/>
              </a:rPr>
              <a:t> </a:t>
            </a:r>
            <a:r>
              <a:rPr sz="2000" dirty="0">
                <a:latin typeface="Calibri"/>
                <a:cs typeface="Calibri"/>
              </a:rPr>
              <a:t>major</a:t>
            </a:r>
            <a:r>
              <a:rPr sz="2000" spc="-15" dirty="0">
                <a:latin typeface="Calibri"/>
                <a:cs typeface="Calibri"/>
              </a:rPr>
              <a:t>i</a:t>
            </a:r>
            <a:r>
              <a:rPr sz="2000" dirty="0">
                <a:latin typeface="Calibri"/>
                <a:cs typeface="Calibri"/>
              </a:rPr>
              <a:t>ty</a:t>
            </a:r>
            <a:r>
              <a:rPr sz="2000" spc="-50" dirty="0">
                <a:latin typeface="Times New Roman"/>
                <a:cs typeface="Times New Roman"/>
              </a:rPr>
              <a:t> </a:t>
            </a:r>
            <a:r>
              <a:rPr sz="2000" spc="-5" dirty="0">
                <a:latin typeface="Calibri"/>
                <a:cs typeface="Calibri"/>
              </a:rPr>
              <a:t>o</a:t>
            </a:r>
            <a:r>
              <a:rPr sz="2000" dirty="0">
                <a:latin typeface="Calibri"/>
                <a:cs typeface="Calibri"/>
              </a:rPr>
              <a:t>f</a:t>
            </a:r>
            <a:r>
              <a:rPr sz="2000" spc="-60" dirty="0">
                <a:latin typeface="Times New Roman"/>
                <a:cs typeface="Times New Roman"/>
              </a:rPr>
              <a:t> </a:t>
            </a:r>
            <a:r>
              <a:rPr sz="2000" dirty="0">
                <a:latin typeface="Calibri"/>
                <a:cs typeface="Calibri"/>
              </a:rPr>
              <a:t>the</a:t>
            </a:r>
            <a:r>
              <a:rPr sz="2000" spc="-50" dirty="0">
                <a:latin typeface="Times New Roman"/>
                <a:cs typeface="Times New Roman"/>
              </a:rPr>
              <a:t> </a:t>
            </a:r>
            <a:r>
              <a:rPr sz="2000" spc="-25" dirty="0">
                <a:latin typeface="Calibri"/>
                <a:cs typeface="Calibri"/>
              </a:rPr>
              <a:t>v</a:t>
            </a:r>
            <a:r>
              <a:rPr sz="2000" dirty="0">
                <a:latin typeface="Calibri"/>
                <a:cs typeface="Calibri"/>
              </a:rPr>
              <a:t>ar</a:t>
            </a:r>
            <a:r>
              <a:rPr sz="2000" spc="-10" dirty="0">
                <a:latin typeface="Calibri"/>
                <a:cs typeface="Calibri"/>
              </a:rPr>
              <a:t>i</a:t>
            </a:r>
            <a:r>
              <a:rPr sz="2000" dirty="0">
                <a:latin typeface="Calibri"/>
                <a:cs typeface="Calibri"/>
              </a:rPr>
              <a:t>an</a:t>
            </a:r>
            <a:r>
              <a:rPr sz="2000" spc="5" dirty="0">
                <a:latin typeface="Calibri"/>
                <a:cs typeface="Calibri"/>
              </a:rPr>
              <a:t>c</a:t>
            </a:r>
            <a:r>
              <a:rPr sz="2000" dirty="0">
                <a:latin typeface="Calibri"/>
                <a:cs typeface="Calibri"/>
              </a:rPr>
              <a:t>e</a:t>
            </a:r>
            <a:r>
              <a:rPr sz="2000" spc="-50" dirty="0">
                <a:latin typeface="Times New Roman"/>
                <a:cs typeface="Times New Roman"/>
              </a:rPr>
              <a:t> </a:t>
            </a:r>
            <a:r>
              <a:rPr sz="2000" dirty="0">
                <a:latin typeface="Calibri"/>
                <a:cs typeface="Calibri"/>
              </a:rPr>
              <a:t>and</a:t>
            </a:r>
            <a:r>
              <a:rPr sz="2000" spc="-65" dirty="0">
                <a:latin typeface="Times New Roman"/>
                <a:cs typeface="Times New Roman"/>
              </a:rPr>
              <a:t> </a:t>
            </a:r>
            <a:r>
              <a:rPr sz="2000" spc="-5" dirty="0">
                <a:latin typeface="Calibri"/>
                <a:cs typeface="Calibri"/>
              </a:rPr>
              <a:t>hen</a:t>
            </a:r>
            <a:r>
              <a:rPr sz="2000" spc="10" dirty="0">
                <a:latin typeface="Calibri"/>
                <a:cs typeface="Calibri"/>
              </a:rPr>
              <a:t>c</a:t>
            </a:r>
            <a:r>
              <a:rPr sz="2000" dirty="0">
                <a:latin typeface="Calibri"/>
                <a:cs typeface="Calibri"/>
              </a:rPr>
              <a:t>e</a:t>
            </a:r>
            <a:r>
              <a:rPr sz="2000" spc="-60" dirty="0">
                <a:latin typeface="Times New Roman"/>
                <a:cs typeface="Times New Roman"/>
              </a:rPr>
              <a:t> </a:t>
            </a:r>
            <a:r>
              <a:rPr sz="2000" dirty="0">
                <a:latin typeface="Calibri"/>
                <a:cs typeface="Calibri"/>
              </a:rPr>
              <a:t>it</a:t>
            </a:r>
            <a:r>
              <a:rPr sz="2000" dirty="0">
                <a:latin typeface="Times New Roman"/>
                <a:cs typeface="Times New Roman"/>
              </a:rPr>
              <a:t> </a:t>
            </a:r>
            <a:r>
              <a:rPr sz="2000" dirty="0">
                <a:latin typeface="Calibri"/>
                <a:cs typeface="Calibri"/>
              </a:rPr>
              <a:t>m</a:t>
            </a:r>
            <a:r>
              <a:rPr sz="2000" spc="-10" dirty="0">
                <a:latin typeface="Calibri"/>
                <a:cs typeface="Calibri"/>
              </a:rPr>
              <a:t>i</a:t>
            </a:r>
            <a:r>
              <a:rPr sz="2000" spc="-5" dirty="0">
                <a:latin typeface="Calibri"/>
                <a:cs typeface="Calibri"/>
              </a:rPr>
              <a:t>n</a:t>
            </a:r>
            <a:r>
              <a:rPr sz="2000" dirty="0">
                <a:latin typeface="Calibri"/>
                <a:cs typeface="Calibri"/>
              </a:rPr>
              <a:t>i</a:t>
            </a:r>
            <a:r>
              <a:rPr sz="2000" spc="-10" dirty="0">
                <a:latin typeface="Calibri"/>
                <a:cs typeface="Calibri"/>
              </a:rPr>
              <a:t>m</a:t>
            </a:r>
            <a:r>
              <a:rPr sz="2000" dirty="0">
                <a:latin typeface="Calibri"/>
                <a:cs typeface="Calibri"/>
              </a:rPr>
              <a:t>i</a:t>
            </a:r>
            <a:r>
              <a:rPr sz="2000" spc="-55" dirty="0">
                <a:latin typeface="Calibri"/>
                <a:cs typeface="Calibri"/>
              </a:rPr>
              <a:t>z</a:t>
            </a:r>
            <a:r>
              <a:rPr sz="2000" dirty="0">
                <a:latin typeface="Calibri"/>
                <a:cs typeface="Calibri"/>
              </a:rPr>
              <a:t>es</a:t>
            </a:r>
            <a:r>
              <a:rPr sz="2000" spc="-30" dirty="0">
                <a:latin typeface="Times New Roman"/>
                <a:cs typeface="Times New Roman"/>
              </a:rPr>
              <a:t> </a:t>
            </a:r>
            <a:r>
              <a:rPr sz="2000" dirty="0">
                <a:latin typeface="Calibri"/>
                <a:cs typeface="Calibri"/>
              </a:rPr>
              <a:t>the</a:t>
            </a:r>
            <a:r>
              <a:rPr sz="2000" spc="-50" dirty="0">
                <a:latin typeface="Times New Roman"/>
                <a:cs typeface="Times New Roman"/>
              </a:rPr>
              <a:t> </a:t>
            </a:r>
            <a:r>
              <a:rPr sz="2000" dirty="0">
                <a:latin typeface="Calibri"/>
                <a:cs typeface="Calibri"/>
              </a:rPr>
              <a:t>er</a:t>
            </a:r>
            <a:r>
              <a:rPr sz="2000" spc="-40" dirty="0">
                <a:latin typeface="Calibri"/>
                <a:cs typeface="Calibri"/>
              </a:rPr>
              <a:t>r</a:t>
            </a:r>
            <a:r>
              <a:rPr sz="2000" spc="-5" dirty="0">
                <a:latin typeface="Calibri"/>
                <a:cs typeface="Calibri"/>
              </a:rPr>
              <a:t>o</a:t>
            </a:r>
            <a:r>
              <a:rPr sz="2000" spc="-210" dirty="0">
                <a:latin typeface="Calibri"/>
                <a:cs typeface="Calibri"/>
              </a:rPr>
              <a:t>r</a:t>
            </a:r>
            <a:r>
              <a:rPr sz="2000" dirty="0">
                <a:latin typeface="Calibri"/>
                <a:cs typeface="Calibri"/>
              </a:rPr>
              <a:t>.</a:t>
            </a:r>
            <a:endParaRPr sz="2000">
              <a:latin typeface="Calibri"/>
              <a:cs typeface="Calibri"/>
            </a:endParaRPr>
          </a:p>
        </p:txBody>
      </p:sp>
      <p:sp>
        <p:nvSpPr>
          <p:cNvPr id="4" name="object 4"/>
          <p:cNvSpPr txBox="1"/>
          <p:nvPr/>
        </p:nvSpPr>
        <p:spPr>
          <a:xfrm>
            <a:off x="785269" y="4244973"/>
            <a:ext cx="3931285" cy="1294130"/>
          </a:xfrm>
          <a:prstGeom prst="rect">
            <a:avLst/>
          </a:prstGeom>
        </p:spPr>
        <p:txBody>
          <a:bodyPr vert="horz" wrap="square" lIns="0" tIns="0" rIns="0" bIns="0" rtlCol="0">
            <a:spAutoFit/>
          </a:bodyPr>
          <a:lstStyle/>
          <a:p>
            <a:pPr marL="241300" indent="-228600">
              <a:lnSpc>
                <a:spcPct val="100000"/>
              </a:lnSpc>
              <a:buClr>
                <a:srgbClr val="1D9978"/>
              </a:buClr>
              <a:buFont typeface="Calibri"/>
              <a:buChar char="•"/>
              <a:tabLst>
                <a:tab pos="241300" algn="l"/>
              </a:tabLst>
            </a:pPr>
            <a:r>
              <a:rPr sz="2000" spc="-5" dirty="0">
                <a:latin typeface="Calibri"/>
                <a:cs typeface="Calibri"/>
              </a:rPr>
              <a:t>Choos</a:t>
            </a:r>
            <a:r>
              <a:rPr sz="2000" dirty="0">
                <a:latin typeface="Calibri"/>
                <a:cs typeface="Calibri"/>
              </a:rPr>
              <a:t>i</a:t>
            </a:r>
            <a:r>
              <a:rPr sz="2000" spc="-5" dirty="0">
                <a:latin typeface="Calibri"/>
                <a:cs typeface="Calibri"/>
              </a:rPr>
              <a:t>n</a:t>
            </a:r>
            <a:r>
              <a:rPr sz="2000" dirty="0">
                <a:latin typeface="Calibri"/>
                <a:cs typeface="Calibri"/>
              </a:rPr>
              <a:t>g</a:t>
            </a:r>
            <a:r>
              <a:rPr sz="2000" spc="-75" dirty="0">
                <a:latin typeface="Times New Roman"/>
                <a:cs typeface="Times New Roman"/>
              </a:rPr>
              <a:t> </a:t>
            </a:r>
            <a:r>
              <a:rPr sz="2000" spc="-5" dirty="0">
                <a:latin typeface="Calibri"/>
                <a:cs typeface="Calibri"/>
              </a:rPr>
              <a:t>su</a:t>
            </a:r>
            <a:r>
              <a:rPr sz="2000" spc="-10" dirty="0">
                <a:latin typeface="Calibri"/>
                <a:cs typeface="Calibri"/>
              </a:rPr>
              <a:t>b</a:t>
            </a:r>
            <a:r>
              <a:rPr sz="2000" spc="-5" dirty="0">
                <a:latin typeface="Calibri"/>
                <a:cs typeface="Calibri"/>
              </a:rPr>
              <a:t>spac</a:t>
            </a:r>
            <a:r>
              <a:rPr sz="2000" dirty="0">
                <a:latin typeface="Calibri"/>
                <a:cs typeface="Calibri"/>
              </a:rPr>
              <a:t>e</a:t>
            </a:r>
            <a:r>
              <a:rPr sz="2000" spc="-50" dirty="0">
                <a:latin typeface="Times New Roman"/>
                <a:cs typeface="Times New Roman"/>
              </a:rPr>
              <a:t> </a:t>
            </a:r>
            <a:r>
              <a:rPr sz="2000" spc="5" dirty="0">
                <a:latin typeface="Calibri"/>
                <a:cs typeface="Calibri"/>
              </a:rPr>
              <a:t>d</a:t>
            </a:r>
            <a:r>
              <a:rPr sz="2000" dirty="0">
                <a:latin typeface="Calibri"/>
                <a:cs typeface="Calibri"/>
              </a:rPr>
              <a:t>i</a:t>
            </a:r>
            <a:r>
              <a:rPr sz="2000" spc="-10" dirty="0">
                <a:latin typeface="Calibri"/>
                <a:cs typeface="Calibri"/>
              </a:rPr>
              <a:t>m</a:t>
            </a:r>
            <a:r>
              <a:rPr sz="2000" dirty="0">
                <a:latin typeface="Calibri"/>
                <a:cs typeface="Calibri"/>
              </a:rPr>
              <a:t>ens</a:t>
            </a:r>
            <a:r>
              <a:rPr sz="2000" spc="-10" dirty="0">
                <a:latin typeface="Calibri"/>
                <a:cs typeface="Calibri"/>
              </a:rPr>
              <a:t>i</a:t>
            </a:r>
            <a:r>
              <a:rPr sz="2000" spc="-5" dirty="0">
                <a:latin typeface="Calibri"/>
                <a:cs typeface="Calibri"/>
              </a:rPr>
              <a:t>o</a:t>
            </a:r>
            <a:r>
              <a:rPr sz="2000" dirty="0">
                <a:latin typeface="Calibri"/>
                <a:cs typeface="Calibri"/>
              </a:rPr>
              <a:t>n</a:t>
            </a:r>
            <a:r>
              <a:rPr sz="2000" spc="-45" dirty="0">
                <a:latin typeface="Times New Roman"/>
                <a:cs typeface="Times New Roman"/>
              </a:rPr>
              <a:t> </a:t>
            </a:r>
            <a:r>
              <a:rPr sz="2000" dirty="0">
                <a:latin typeface="Calibri"/>
                <a:cs typeface="Calibri"/>
              </a:rPr>
              <a:t>M:</a:t>
            </a:r>
            <a:endParaRPr sz="2000">
              <a:latin typeface="Calibri"/>
              <a:cs typeface="Calibri"/>
            </a:endParaRPr>
          </a:p>
          <a:p>
            <a:pPr marL="583565" marR="5080" lvl="1" indent="-113664">
              <a:lnSpc>
                <a:spcPct val="110800"/>
              </a:lnSpc>
              <a:spcBef>
                <a:spcPts val="5"/>
              </a:spcBef>
              <a:buClr>
                <a:srgbClr val="1D9978"/>
              </a:buClr>
              <a:buFont typeface="Calibri"/>
              <a:buChar char="•"/>
              <a:tabLst>
                <a:tab pos="699135" algn="l"/>
              </a:tabLst>
            </a:pPr>
            <a:r>
              <a:rPr sz="2000" spc="-5" dirty="0">
                <a:latin typeface="Calibri"/>
                <a:cs typeface="Calibri"/>
              </a:rPr>
              <a:t>La</a:t>
            </a:r>
            <a:r>
              <a:rPr sz="2000" spc="-30" dirty="0">
                <a:latin typeface="Calibri"/>
                <a:cs typeface="Calibri"/>
              </a:rPr>
              <a:t>r</a:t>
            </a:r>
            <a:r>
              <a:rPr sz="2000" spc="-10" dirty="0">
                <a:latin typeface="Calibri"/>
                <a:cs typeface="Calibri"/>
              </a:rPr>
              <a:t>g</a:t>
            </a:r>
            <a:r>
              <a:rPr sz="2000" dirty="0">
                <a:latin typeface="Calibri"/>
                <a:cs typeface="Calibri"/>
              </a:rPr>
              <a:t>e</a:t>
            </a:r>
            <a:r>
              <a:rPr sz="2000" spc="-60" dirty="0">
                <a:latin typeface="Times New Roman"/>
                <a:cs typeface="Times New Roman"/>
              </a:rPr>
              <a:t> </a:t>
            </a:r>
            <a:r>
              <a:rPr sz="2000" dirty="0">
                <a:latin typeface="Calibri"/>
                <a:cs typeface="Calibri"/>
              </a:rPr>
              <a:t>M</a:t>
            </a:r>
            <a:r>
              <a:rPr sz="2000" spc="-55" dirty="0">
                <a:latin typeface="Times New Roman"/>
                <a:cs typeface="Times New Roman"/>
              </a:rPr>
              <a:t> </a:t>
            </a:r>
            <a:r>
              <a:rPr sz="2000" dirty="0">
                <a:latin typeface="Calibri"/>
                <a:cs typeface="Calibri"/>
              </a:rPr>
              <a:t>m</a:t>
            </a:r>
            <a:r>
              <a:rPr sz="2000" spc="-10" dirty="0">
                <a:latin typeface="Calibri"/>
                <a:cs typeface="Calibri"/>
              </a:rPr>
              <a:t>e</a:t>
            </a:r>
            <a:r>
              <a:rPr sz="2000" dirty="0">
                <a:latin typeface="Calibri"/>
                <a:cs typeface="Calibri"/>
              </a:rPr>
              <a:t>ans</a:t>
            </a:r>
            <a:r>
              <a:rPr sz="2000" spc="-50" dirty="0">
                <a:latin typeface="Times New Roman"/>
                <a:cs typeface="Times New Roman"/>
              </a:rPr>
              <a:t> </a:t>
            </a:r>
            <a:r>
              <a:rPr sz="2000" dirty="0">
                <a:latin typeface="Calibri"/>
                <a:cs typeface="Calibri"/>
              </a:rPr>
              <a:t>l</a:t>
            </a:r>
            <a:r>
              <a:rPr sz="2000" spc="-15" dirty="0">
                <a:latin typeface="Calibri"/>
                <a:cs typeface="Calibri"/>
              </a:rPr>
              <a:t>o</a:t>
            </a:r>
            <a:r>
              <a:rPr sz="2000" spc="-20" dirty="0">
                <a:latin typeface="Calibri"/>
                <a:cs typeface="Calibri"/>
              </a:rPr>
              <a:t>w</a:t>
            </a:r>
            <a:r>
              <a:rPr sz="2000" dirty="0">
                <a:latin typeface="Calibri"/>
                <a:cs typeface="Calibri"/>
              </a:rPr>
              <a:t>er</a:t>
            </a:r>
            <a:r>
              <a:rPr sz="2000" spc="-50" dirty="0">
                <a:latin typeface="Times New Roman"/>
                <a:cs typeface="Times New Roman"/>
              </a:rPr>
              <a:t> </a:t>
            </a:r>
            <a:r>
              <a:rPr sz="2000" spc="-40" dirty="0">
                <a:latin typeface="Calibri"/>
                <a:cs typeface="Calibri"/>
              </a:rPr>
              <a:t>e</a:t>
            </a:r>
            <a:r>
              <a:rPr sz="2000" spc="-5" dirty="0">
                <a:latin typeface="Calibri"/>
                <a:cs typeface="Calibri"/>
              </a:rPr>
              <a:t>xpec</a:t>
            </a:r>
            <a:r>
              <a:rPr sz="2000" spc="-20" dirty="0">
                <a:latin typeface="Calibri"/>
                <a:cs typeface="Calibri"/>
              </a:rPr>
              <a:t>t</a:t>
            </a:r>
            <a:r>
              <a:rPr sz="2000" dirty="0">
                <a:latin typeface="Calibri"/>
                <a:cs typeface="Calibri"/>
              </a:rPr>
              <a:t>ed</a:t>
            </a:r>
            <a:r>
              <a:rPr sz="2000" dirty="0">
                <a:latin typeface="Times New Roman"/>
                <a:cs typeface="Times New Roman"/>
              </a:rPr>
              <a:t> </a:t>
            </a:r>
            <a:r>
              <a:rPr sz="2000" dirty="0">
                <a:latin typeface="Calibri"/>
                <a:cs typeface="Calibri"/>
              </a:rPr>
              <a:t>er</a:t>
            </a:r>
            <a:r>
              <a:rPr sz="2000" spc="-40" dirty="0">
                <a:latin typeface="Calibri"/>
                <a:cs typeface="Calibri"/>
              </a:rPr>
              <a:t>r</a:t>
            </a:r>
            <a:r>
              <a:rPr sz="2000" spc="-5" dirty="0">
                <a:latin typeface="Calibri"/>
                <a:cs typeface="Calibri"/>
              </a:rPr>
              <a:t>o</a:t>
            </a:r>
            <a:r>
              <a:rPr sz="2000" dirty="0">
                <a:latin typeface="Calibri"/>
                <a:cs typeface="Calibri"/>
              </a:rPr>
              <a:t>r</a:t>
            </a:r>
            <a:r>
              <a:rPr sz="2000" spc="-35" dirty="0">
                <a:latin typeface="Times New Roman"/>
                <a:cs typeface="Times New Roman"/>
              </a:rPr>
              <a:t> </a:t>
            </a:r>
            <a:r>
              <a:rPr sz="2000" dirty="0">
                <a:latin typeface="Calibri"/>
                <a:cs typeface="Calibri"/>
              </a:rPr>
              <a:t>in</a:t>
            </a:r>
            <a:r>
              <a:rPr sz="2000" spc="-60" dirty="0">
                <a:latin typeface="Times New Roman"/>
                <a:cs typeface="Times New Roman"/>
              </a:rPr>
              <a:t> </a:t>
            </a:r>
            <a:r>
              <a:rPr sz="2000" dirty="0">
                <a:latin typeface="Calibri"/>
                <a:cs typeface="Calibri"/>
              </a:rPr>
              <a:t>t</a:t>
            </a:r>
            <a:r>
              <a:rPr sz="2000" spc="5" dirty="0">
                <a:latin typeface="Calibri"/>
                <a:cs typeface="Calibri"/>
              </a:rPr>
              <a:t>h</a:t>
            </a:r>
            <a:r>
              <a:rPr sz="2000" dirty="0">
                <a:latin typeface="Calibri"/>
                <a:cs typeface="Calibri"/>
              </a:rPr>
              <a:t>e</a:t>
            </a:r>
            <a:r>
              <a:rPr sz="2000" spc="-50" dirty="0">
                <a:latin typeface="Times New Roman"/>
                <a:cs typeface="Times New Roman"/>
              </a:rPr>
              <a:t> </a:t>
            </a:r>
            <a:r>
              <a:rPr sz="2000" spc="-5" dirty="0">
                <a:latin typeface="Calibri"/>
                <a:cs typeface="Calibri"/>
              </a:rPr>
              <a:t>subspa</a:t>
            </a:r>
            <a:r>
              <a:rPr sz="2000" dirty="0">
                <a:latin typeface="Calibri"/>
                <a:cs typeface="Calibri"/>
              </a:rPr>
              <a:t>ce</a:t>
            </a:r>
            <a:r>
              <a:rPr sz="2000" spc="-50" dirty="0">
                <a:latin typeface="Times New Roman"/>
                <a:cs typeface="Times New Roman"/>
              </a:rPr>
              <a:t> </a:t>
            </a:r>
            <a:r>
              <a:rPr sz="2000" dirty="0">
                <a:latin typeface="Calibri"/>
                <a:cs typeface="Calibri"/>
              </a:rPr>
              <a:t>d</a:t>
            </a:r>
            <a:r>
              <a:rPr sz="2000" spc="-25" dirty="0">
                <a:latin typeface="Calibri"/>
                <a:cs typeface="Calibri"/>
              </a:rPr>
              <a:t>at</a:t>
            </a:r>
            <a:r>
              <a:rPr sz="2000" dirty="0">
                <a:latin typeface="Calibri"/>
                <a:cs typeface="Calibri"/>
              </a:rPr>
              <a:t>a</a:t>
            </a:r>
            <a:r>
              <a:rPr sz="2000" dirty="0">
                <a:latin typeface="Times New Roman"/>
                <a:cs typeface="Times New Roman"/>
              </a:rPr>
              <a:t> </a:t>
            </a:r>
            <a:r>
              <a:rPr sz="2000" dirty="0">
                <a:latin typeface="Calibri"/>
                <a:cs typeface="Calibri"/>
              </a:rPr>
              <a:t>a</a:t>
            </a:r>
            <a:r>
              <a:rPr sz="2000" spc="5" dirty="0">
                <a:latin typeface="Calibri"/>
                <a:cs typeface="Calibri"/>
              </a:rPr>
              <a:t>p</a:t>
            </a:r>
            <a:r>
              <a:rPr sz="2000" dirty="0">
                <a:latin typeface="Calibri"/>
                <a:cs typeface="Calibri"/>
              </a:rPr>
              <a:t>p</a:t>
            </a:r>
            <a:r>
              <a:rPr sz="2000" spc="-40" dirty="0">
                <a:latin typeface="Calibri"/>
                <a:cs typeface="Calibri"/>
              </a:rPr>
              <a:t>r</a:t>
            </a:r>
            <a:r>
              <a:rPr sz="2000" spc="-35" dirty="0">
                <a:latin typeface="Calibri"/>
                <a:cs typeface="Calibri"/>
              </a:rPr>
              <a:t>o</a:t>
            </a:r>
            <a:r>
              <a:rPr sz="2000" spc="-5" dirty="0">
                <a:latin typeface="Calibri"/>
                <a:cs typeface="Calibri"/>
              </a:rPr>
              <a:t>xi</a:t>
            </a:r>
            <a:r>
              <a:rPr sz="2000" dirty="0">
                <a:latin typeface="Calibri"/>
                <a:cs typeface="Calibri"/>
              </a:rPr>
              <a:t>m</a:t>
            </a:r>
            <a:r>
              <a:rPr sz="2000" spc="-25" dirty="0">
                <a:latin typeface="Calibri"/>
                <a:cs typeface="Calibri"/>
              </a:rPr>
              <a:t>a</a:t>
            </a:r>
            <a:r>
              <a:rPr sz="2000" dirty="0">
                <a:latin typeface="Calibri"/>
                <a:cs typeface="Calibri"/>
              </a:rPr>
              <a:t>ti</a:t>
            </a:r>
            <a:r>
              <a:rPr sz="2000" spc="-5" dirty="0">
                <a:latin typeface="Calibri"/>
                <a:cs typeface="Calibri"/>
              </a:rPr>
              <a:t>on</a:t>
            </a:r>
            <a:endParaRPr sz="2000">
              <a:latin typeface="Calibri"/>
              <a:cs typeface="Calibri"/>
            </a:endParaRPr>
          </a:p>
        </p:txBody>
      </p:sp>
      <p:sp>
        <p:nvSpPr>
          <p:cNvPr id="5" name="object 5"/>
          <p:cNvSpPr/>
          <p:nvPr/>
        </p:nvSpPr>
        <p:spPr>
          <a:xfrm>
            <a:off x="5597652" y="4171188"/>
            <a:ext cx="3011424" cy="243992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095071" y="2738325"/>
            <a:ext cx="1189990" cy="1189990"/>
          </a:xfrm>
          <a:custGeom>
            <a:avLst/>
            <a:gdLst/>
            <a:ahLst/>
            <a:cxnLst/>
            <a:rect l="l" t="t" r="r" b="b"/>
            <a:pathLst>
              <a:path w="1189989" h="1189989">
                <a:moveTo>
                  <a:pt x="1062132" y="0"/>
                </a:moveTo>
                <a:lnTo>
                  <a:pt x="999220" y="4941"/>
                </a:lnTo>
                <a:lnTo>
                  <a:pt x="927245" y="23977"/>
                </a:lnTo>
                <a:lnTo>
                  <a:pt x="888348" y="38550"/>
                </a:lnTo>
                <a:lnTo>
                  <a:pt x="847773" y="56370"/>
                </a:lnTo>
                <a:lnTo>
                  <a:pt x="805717" y="77345"/>
                </a:lnTo>
                <a:lnTo>
                  <a:pt x="762374" y="101382"/>
                </a:lnTo>
                <a:lnTo>
                  <a:pt x="717942" y="128389"/>
                </a:lnTo>
                <a:lnTo>
                  <a:pt x="672615" y="158274"/>
                </a:lnTo>
                <a:lnTo>
                  <a:pt x="626591" y="190945"/>
                </a:lnTo>
                <a:lnTo>
                  <a:pt x="580064" y="226309"/>
                </a:lnTo>
                <a:lnTo>
                  <a:pt x="533232" y="264274"/>
                </a:lnTo>
                <a:lnTo>
                  <a:pt x="486289" y="304748"/>
                </a:lnTo>
                <a:lnTo>
                  <a:pt x="439432" y="347639"/>
                </a:lnTo>
                <a:lnTo>
                  <a:pt x="392858" y="392854"/>
                </a:lnTo>
                <a:lnTo>
                  <a:pt x="347641" y="439429"/>
                </a:lnTo>
                <a:lnTo>
                  <a:pt x="304749" y="486287"/>
                </a:lnTo>
                <a:lnTo>
                  <a:pt x="264274" y="533230"/>
                </a:lnTo>
                <a:lnTo>
                  <a:pt x="226308" y="580063"/>
                </a:lnTo>
                <a:lnTo>
                  <a:pt x="190943" y="626589"/>
                </a:lnTo>
                <a:lnTo>
                  <a:pt x="158272" y="672614"/>
                </a:lnTo>
                <a:lnTo>
                  <a:pt x="128387" y="717940"/>
                </a:lnTo>
                <a:lnTo>
                  <a:pt x="101380" y="762373"/>
                </a:lnTo>
                <a:lnTo>
                  <a:pt x="77344" y="805715"/>
                </a:lnTo>
                <a:lnTo>
                  <a:pt x="56369" y="847771"/>
                </a:lnTo>
                <a:lnTo>
                  <a:pt x="38550" y="888345"/>
                </a:lnTo>
                <a:lnTo>
                  <a:pt x="23977" y="927241"/>
                </a:lnTo>
                <a:lnTo>
                  <a:pt x="12744" y="964263"/>
                </a:lnTo>
                <a:lnTo>
                  <a:pt x="663" y="1031901"/>
                </a:lnTo>
                <a:lnTo>
                  <a:pt x="0" y="1062125"/>
                </a:lnTo>
                <a:lnTo>
                  <a:pt x="3044" y="1089691"/>
                </a:lnTo>
                <a:lnTo>
                  <a:pt x="20627" y="1136066"/>
                </a:lnTo>
                <a:lnTo>
                  <a:pt x="53781" y="1169204"/>
                </a:lnTo>
                <a:lnTo>
                  <a:pt x="100183" y="1186786"/>
                </a:lnTo>
                <a:lnTo>
                  <a:pt x="127761" y="1189831"/>
                </a:lnTo>
                <a:lnTo>
                  <a:pt x="157995" y="1189168"/>
                </a:lnTo>
                <a:lnTo>
                  <a:pt x="225648" y="1177087"/>
                </a:lnTo>
                <a:lnTo>
                  <a:pt x="262675" y="1165853"/>
                </a:lnTo>
                <a:lnTo>
                  <a:pt x="301574" y="1151280"/>
                </a:lnTo>
                <a:lnTo>
                  <a:pt x="342149" y="1133460"/>
                </a:lnTo>
                <a:lnTo>
                  <a:pt x="384204" y="1112485"/>
                </a:lnTo>
                <a:lnTo>
                  <a:pt x="427544" y="1088447"/>
                </a:lnTo>
                <a:lnTo>
                  <a:pt x="471972" y="1061440"/>
                </a:lnTo>
                <a:lnTo>
                  <a:pt x="517292" y="1031553"/>
                </a:lnTo>
                <a:lnTo>
                  <a:pt x="563308" y="998881"/>
                </a:lnTo>
                <a:lnTo>
                  <a:pt x="609824" y="963516"/>
                </a:lnTo>
                <a:lnTo>
                  <a:pt x="656644" y="925548"/>
                </a:lnTo>
                <a:lnTo>
                  <a:pt x="703572" y="885071"/>
                </a:lnTo>
                <a:lnTo>
                  <a:pt x="750412" y="842177"/>
                </a:lnTo>
                <a:lnTo>
                  <a:pt x="796968" y="796958"/>
                </a:lnTo>
                <a:lnTo>
                  <a:pt x="842202" y="750404"/>
                </a:lnTo>
                <a:lnTo>
                  <a:pt x="885109" y="703566"/>
                </a:lnTo>
                <a:lnTo>
                  <a:pt x="925595" y="656639"/>
                </a:lnTo>
                <a:lnTo>
                  <a:pt x="963568" y="609820"/>
                </a:lnTo>
                <a:lnTo>
                  <a:pt x="998938" y="563304"/>
                </a:lnTo>
                <a:lnTo>
                  <a:pt x="1031612" y="517289"/>
                </a:lnTo>
                <a:lnTo>
                  <a:pt x="1061497" y="471969"/>
                </a:lnTo>
                <a:lnTo>
                  <a:pt x="1088503" y="427542"/>
                </a:lnTo>
                <a:lnTo>
                  <a:pt x="1112537" y="384202"/>
                </a:lnTo>
                <a:lnTo>
                  <a:pt x="1133507" y="342147"/>
                </a:lnTo>
                <a:lnTo>
                  <a:pt x="1151322" y="301571"/>
                </a:lnTo>
                <a:lnTo>
                  <a:pt x="1165890" y="262672"/>
                </a:lnTo>
                <a:lnTo>
                  <a:pt x="1177118" y="225646"/>
                </a:lnTo>
                <a:lnTo>
                  <a:pt x="1189188" y="157994"/>
                </a:lnTo>
                <a:lnTo>
                  <a:pt x="1189846" y="127760"/>
                </a:lnTo>
                <a:lnTo>
                  <a:pt x="1186798" y="100184"/>
                </a:lnTo>
                <a:lnTo>
                  <a:pt x="1169213" y="53785"/>
                </a:lnTo>
                <a:lnTo>
                  <a:pt x="1136075" y="20630"/>
                </a:lnTo>
                <a:lnTo>
                  <a:pt x="1089699" y="3045"/>
                </a:lnTo>
                <a:lnTo>
                  <a:pt x="1062132" y="0"/>
                </a:lnTo>
                <a:close/>
              </a:path>
            </a:pathLst>
          </a:custGeom>
          <a:solidFill>
            <a:srgbClr val="8AC145"/>
          </a:solidFill>
        </p:spPr>
        <p:txBody>
          <a:bodyPr wrap="square" lIns="0" tIns="0" rIns="0" bIns="0" rtlCol="0"/>
          <a:lstStyle/>
          <a:p>
            <a:endParaRPr/>
          </a:p>
        </p:txBody>
      </p:sp>
      <p:sp>
        <p:nvSpPr>
          <p:cNvPr id="7" name="object 7"/>
          <p:cNvSpPr/>
          <p:nvPr/>
        </p:nvSpPr>
        <p:spPr>
          <a:xfrm>
            <a:off x="2095071" y="2738325"/>
            <a:ext cx="1189990" cy="1189990"/>
          </a:xfrm>
          <a:custGeom>
            <a:avLst/>
            <a:gdLst/>
            <a:ahLst/>
            <a:cxnLst/>
            <a:rect l="l" t="t" r="r" b="b"/>
            <a:pathLst>
              <a:path w="1189989" h="1189989">
                <a:moveTo>
                  <a:pt x="35349" y="1154482"/>
                </a:moveTo>
                <a:lnTo>
                  <a:pt x="20627" y="1136066"/>
                </a:lnTo>
                <a:lnTo>
                  <a:pt x="9889" y="1114404"/>
                </a:lnTo>
                <a:lnTo>
                  <a:pt x="3044" y="1089691"/>
                </a:lnTo>
                <a:lnTo>
                  <a:pt x="0" y="1062125"/>
                </a:lnTo>
                <a:lnTo>
                  <a:pt x="663" y="1031901"/>
                </a:lnTo>
                <a:lnTo>
                  <a:pt x="12744" y="964263"/>
                </a:lnTo>
                <a:lnTo>
                  <a:pt x="23977" y="927241"/>
                </a:lnTo>
                <a:lnTo>
                  <a:pt x="38550" y="888345"/>
                </a:lnTo>
                <a:lnTo>
                  <a:pt x="56369" y="847771"/>
                </a:lnTo>
                <a:lnTo>
                  <a:pt x="77344" y="805715"/>
                </a:lnTo>
                <a:lnTo>
                  <a:pt x="101380" y="762373"/>
                </a:lnTo>
                <a:lnTo>
                  <a:pt x="128387" y="717940"/>
                </a:lnTo>
                <a:lnTo>
                  <a:pt x="158272" y="672614"/>
                </a:lnTo>
                <a:lnTo>
                  <a:pt x="190943" y="626589"/>
                </a:lnTo>
                <a:lnTo>
                  <a:pt x="226308" y="580063"/>
                </a:lnTo>
                <a:lnTo>
                  <a:pt x="264274" y="533230"/>
                </a:lnTo>
                <a:lnTo>
                  <a:pt x="304749" y="486287"/>
                </a:lnTo>
                <a:lnTo>
                  <a:pt x="347641" y="439429"/>
                </a:lnTo>
                <a:lnTo>
                  <a:pt x="392858" y="392854"/>
                </a:lnTo>
                <a:lnTo>
                  <a:pt x="439432" y="347639"/>
                </a:lnTo>
                <a:lnTo>
                  <a:pt x="486289" y="304748"/>
                </a:lnTo>
                <a:lnTo>
                  <a:pt x="533232" y="264274"/>
                </a:lnTo>
                <a:lnTo>
                  <a:pt x="580064" y="226309"/>
                </a:lnTo>
                <a:lnTo>
                  <a:pt x="626591" y="190945"/>
                </a:lnTo>
                <a:lnTo>
                  <a:pt x="672615" y="158274"/>
                </a:lnTo>
                <a:lnTo>
                  <a:pt x="717942" y="128389"/>
                </a:lnTo>
                <a:lnTo>
                  <a:pt x="762374" y="101382"/>
                </a:lnTo>
                <a:lnTo>
                  <a:pt x="805717" y="77345"/>
                </a:lnTo>
                <a:lnTo>
                  <a:pt x="847773" y="56370"/>
                </a:lnTo>
                <a:lnTo>
                  <a:pt x="888348" y="38550"/>
                </a:lnTo>
                <a:lnTo>
                  <a:pt x="927245" y="23977"/>
                </a:lnTo>
                <a:lnTo>
                  <a:pt x="964267" y="12743"/>
                </a:lnTo>
                <a:lnTo>
                  <a:pt x="1031907" y="662"/>
                </a:lnTo>
                <a:lnTo>
                  <a:pt x="1062132" y="0"/>
                </a:lnTo>
                <a:lnTo>
                  <a:pt x="1089699" y="3045"/>
                </a:lnTo>
                <a:lnTo>
                  <a:pt x="1136075" y="20630"/>
                </a:lnTo>
                <a:lnTo>
                  <a:pt x="1169213" y="53785"/>
                </a:lnTo>
                <a:lnTo>
                  <a:pt x="1186798" y="100184"/>
                </a:lnTo>
                <a:lnTo>
                  <a:pt x="1189846" y="127760"/>
                </a:lnTo>
                <a:lnTo>
                  <a:pt x="1189188" y="157994"/>
                </a:lnTo>
                <a:lnTo>
                  <a:pt x="1177118" y="225646"/>
                </a:lnTo>
                <a:lnTo>
                  <a:pt x="1165890" y="262672"/>
                </a:lnTo>
                <a:lnTo>
                  <a:pt x="1151322" y="301571"/>
                </a:lnTo>
                <a:lnTo>
                  <a:pt x="1133507" y="342147"/>
                </a:lnTo>
                <a:lnTo>
                  <a:pt x="1112537" y="384202"/>
                </a:lnTo>
                <a:lnTo>
                  <a:pt x="1088503" y="427542"/>
                </a:lnTo>
                <a:lnTo>
                  <a:pt x="1061497" y="471969"/>
                </a:lnTo>
                <a:lnTo>
                  <a:pt x="1031612" y="517289"/>
                </a:lnTo>
                <a:lnTo>
                  <a:pt x="998938" y="563304"/>
                </a:lnTo>
                <a:lnTo>
                  <a:pt x="963568" y="609820"/>
                </a:lnTo>
                <a:lnTo>
                  <a:pt x="925595" y="656639"/>
                </a:lnTo>
                <a:lnTo>
                  <a:pt x="885109" y="703566"/>
                </a:lnTo>
                <a:lnTo>
                  <a:pt x="842202" y="750404"/>
                </a:lnTo>
                <a:lnTo>
                  <a:pt x="796968" y="796958"/>
                </a:lnTo>
                <a:lnTo>
                  <a:pt x="750412" y="842177"/>
                </a:lnTo>
                <a:lnTo>
                  <a:pt x="703572" y="885071"/>
                </a:lnTo>
                <a:lnTo>
                  <a:pt x="656644" y="925548"/>
                </a:lnTo>
                <a:lnTo>
                  <a:pt x="609824" y="963516"/>
                </a:lnTo>
                <a:lnTo>
                  <a:pt x="563308" y="998881"/>
                </a:lnTo>
                <a:lnTo>
                  <a:pt x="517292" y="1031553"/>
                </a:lnTo>
                <a:lnTo>
                  <a:pt x="471972" y="1061440"/>
                </a:lnTo>
                <a:lnTo>
                  <a:pt x="427544" y="1088447"/>
                </a:lnTo>
                <a:lnTo>
                  <a:pt x="384204" y="1112485"/>
                </a:lnTo>
                <a:lnTo>
                  <a:pt x="342149" y="1133460"/>
                </a:lnTo>
                <a:lnTo>
                  <a:pt x="301574" y="1151280"/>
                </a:lnTo>
                <a:lnTo>
                  <a:pt x="262675" y="1165853"/>
                </a:lnTo>
                <a:lnTo>
                  <a:pt x="225648" y="1177087"/>
                </a:lnTo>
                <a:lnTo>
                  <a:pt x="157995" y="1189168"/>
                </a:lnTo>
                <a:lnTo>
                  <a:pt x="127761" y="1189831"/>
                </a:lnTo>
                <a:lnTo>
                  <a:pt x="100183" y="1186786"/>
                </a:lnTo>
                <a:lnTo>
                  <a:pt x="75458" y="1179941"/>
                </a:lnTo>
                <a:lnTo>
                  <a:pt x="53781" y="1169204"/>
                </a:lnTo>
                <a:lnTo>
                  <a:pt x="35349" y="1154482"/>
                </a:lnTo>
                <a:close/>
              </a:path>
            </a:pathLst>
          </a:custGeom>
          <a:ln w="9524">
            <a:solidFill>
              <a:srgbClr val="000000"/>
            </a:solidFill>
          </a:ln>
        </p:spPr>
        <p:txBody>
          <a:bodyPr wrap="square" lIns="0" tIns="0" rIns="0" bIns="0" rtlCol="0"/>
          <a:lstStyle/>
          <a:p>
            <a:endParaRPr/>
          </a:p>
        </p:txBody>
      </p:sp>
      <p:sp>
        <p:nvSpPr>
          <p:cNvPr id="8" name="object 8"/>
          <p:cNvSpPr/>
          <p:nvPr/>
        </p:nvSpPr>
        <p:spPr>
          <a:xfrm>
            <a:off x="2625851" y="2177796"/>
            <a:ext cx="76200" cy="1803400"/>
          </a:xfrm>
          <a:custGeom>
            <a:avLst/>
            <a:gdLst/>
            <a:ahLst/>
            <a:cxnLst/>
            <a:rect l="l" t="t" r="r" b="b"/>
            <a:pathLst>
              <a:path w="76200" h="1803400">
                <a:moveTo>
                  <a:pt x="44445" y="63489"/>
                </a:moveTo>
                <a:lnTo>
                  <a:pt x="31753" y="63489"/>
                </a:lnTo>
                <a:lnTo>
                  <a:pt x="31753" y="1802885"/>
                </a:lnTo>
                <a:lnTo>
                  <a:pt x="44445" y="1802885"/>
                </a:lnTo>
                <a:lnTo>
                  <a:pt x="44445" y="63489"/>
                </a:lnTo>
                <a:close/>
              </a:path>
              <a:path w="76200" h="1803400">
                <a:moveTo>
                  <a:pt x="38099" y="0"/>
                </a:moveTo>
                <a:lnTo>
                  <a:pt x="0" y="76199"/>
                </a:lnTo>
                <a:lnTo>
                  <a:pt x="31753" y="76199"/>
                </a:lnTo>
                <a:lnTo>
                  <a:pt x="31753" y="63489"/>
                </a:lnTo>
                <a:lnTo>
                  <a:pt x="69844" y="63489"/>
                </a:lnTo>
                <a:lnTo>
                  <a:pt x="38099" y="0"/>
                </a:lnTo>
                <a:close/>
              </a:path>
              <a:path w="76200" h="1803400">
                <a:moveTo>
                  <a:pt x="69844" y="63489"/>
                </a:moveTo>
                <a:lnTo>
                  <a:pt x="44445" y="63489"/>
                </a:lnTo>
                <a:lnTo>
                  <a:pt x="44445" y="76199"/>
                </a:lnTo>
                <a:lnTo>
                  <a:pt x="76199" y="76199"/>
                </a:lnTo>
                <a:lnTo>
                  <a:pt x="69844" y="63489"/>
                </a:lnTo>
                <a:close/>
              </a:path>
            </a:pathLst>
          </a:custGeom>
          <a:solidFill>
            <a:srgbClr val="000000"/>
          </a:solidFill>
        </p:spPr>
        <p:txBody>
          <a:bodyPr wrap="square" lIns="0" tIns="0" rIns="0" bIns="0" rtlCol="0"/>
          <a:lstStyle/>
          <a:p>
            <a:endParaRPr/>
          </a:p>
        </p:txBody>
      </p:sp>
      <p:sp>
        <p:nvSpPr>
          <p:cNvPr id="9" name="object 9"/>
          <p:cNvSpPr/>
          <p:nvPr/>
        </p:nvSpPr>
        <p:spPr>
          <a:xfrm>
            <a:off x="1862327" y="3336035"/>
            <a:ext cx="2207260" cy="76200"/>
          </a:xfrm>
          <a:custGeom>
            <a:avLst/>
            <a:gdLst/>
            <a:ahLst/>
            <a:cxnLst/>
            <a:rect l="l" t="t" r="r" b="b"/>
            <a:pathLst>
              <a:path w="2207260" h="76200">
                <a:moveTo>
                  <a:pt x="2130551" y="0"/>
                </a:moveTo>
                <a:lnTo>
                  <a:pt x="2130551" y="76199"/>
                </a:lnTo>
                <a:lnTo>
                  <a:pt x="2194047" y="44452"/>
                </a:lnTo>
                <a:lnTo>
                  <a:pt x="2143256" y="44452"/>
                </a:lnTo>
                <a:lnTo>
                  <a:pt x="2143256" y="31760"/>
                </a:lnTo>
                <a:lnTo>
                  <a:pt x="2194072" y="31760"/>
                </a:lnTo>
                <a:lnTo>
                  <a:pt x="2130551" y="0"/>
                </a:lnTo>
                <a:close/>
              </a:path>
              <a:path w="2207260" h="76200">
                <a:moveTo>
                  <a:pt x="2130551" y="31760"/>
                </a:moveTo>
                <a:lnTo>
                  <a:pt x="0" y="31760"/>
                </a:lnTo>
                <a:lnTo>
                  <a:pt x="0" y="44452"/>
                </a:lnTo>
                <a:lnTo>
                  <a:pt x="2130551" y="44452"/>
                </a:lnTo>
                <a:lnTo>
                  <a:pt x="2130551" y="31760"/>
                </a:lnTo>
                <a:close/>
              </a:path>
              <a:path w="2207260" h="76200">
                <a:moveTo>
                  <a:pt x="2194072" y="31760"/>
                </a:moveTo>
                <a:lnTo>
                  <a:pt x="2143256" y="31760"/>
                </a:lnTo>
                <a:lnTo>
                  <a:pt x="2143256" y="44452"/>
                </a:lnTo>
                <a:lnTo>
                  <a:pt x="2194047" y="44452"/>
                </a:lnTo>
                <a:lnTo>
                  <a:pt x="2206751" y="38099"/>
                </a:lnTo>
                <a:lnTo>
                  <a:pt x="2194072" y="31760"/>
                </a:lnTo>
                <a:close/>
              </a:path>
            </a:pathLst>
          </a:custGeom>
          <a:solidFill>
            <a:srgbClr val="000000"/>
          </a:solidFill>
        </p:spPr>
        <p:txBody>
          <a:bodyPr wrap="square" lIns="0" tIns="0" rIns="0" bIns="0" rtlCol="0"/>
          <a:lstStyle/>
          <a:p>
            <a:endParaRPr/>
          </a:p>
        </p:txBody>
      </p:sp>
      <p:sp>
        <p:nvSpPr>
          <p:cNvPr id="10" name="object 10"/>
          <p:cNvSpPr/>
          <p:nvPr/>
        </p:nvSpPr>
        <p:spPr>
          <a:xfrm>
            <a:off x="2651759" y="2775204"/>
            <a:ext cx="565785" cy="601980"/>
          </a:xfrm>
          <a:custGeom>
            <a:avLst/>
            <a:gdLst/>
            <a:ahLst/>
            <a:cxnLst/>
            <a:rect l="l" t="t" r="r" b="b"/>
            <a:pathLst>
              <a:path w="565785" h="601979">
                <a:moveTo>
                  <a:pt x="508589" y="51166"/>
                </a:moveTo>
                <a:lnTo>
                  <a:pt x="0" y="593079"/>
                </a:lnTo>
                <a:lnTo>
                  <a:pt x="9143" y="601736"/>
                </a:lnTo>
                <a:lnTo>
                  <a:pt x="517871" y="59892"/>
                </a:lnTo>
                <a:lnTo>
                  <a:pt x="508589" y="51166"/>
                </a:lnTo>
                <a:close/>
              </a:path>
              <a:path w="565785" h="601979">
                <a:moveTo>
                  <a:pt x="552888" y="41909"/>
                </a:moveTo>
                <a:lnTo>
                  <a:pt x="517276" y="41909"/>
                </a:lnTo>
                <a:lnTo>
                  <a:pt x="526541" y="50657"/>
                </a:lnTo>
                <a:lnTo>
                  <a:pt x="517871" y="59892"/>
                </a:lnTo>
                <a:lnTo>
                  <a:pt x="541019" y="81655"/>
                </a:lnTo>
                <a:lnTo>
                  <a:pt x="552888" y="41909"/>
                </a:lnTo>
                <a:close/>
              </a:path>
              <a:path w="565785" h="601979">
                <a:moveTo>
                  <a:pt x="517276" y="41909"/>
                </a:moveTo>
                <a:lnTo>
                  <a:pt x="508589" y="51166"/>
                </a:lnTo>
                <a:lnTo>
                  <a:pt x="517871" y="59892"/>
                </a:lnTo>
                <a:lnTo>
                  <a:pt x="526541" y="50657"/>
                </a:lnTo>
                <a:lnTo>
                  <a:pt x="517276" y="41909"/>
                </a:lnTo>
                <a:close/>
              </a:path>
              <a:path w="565785" h="601979">
                <a:moveTo>
                  <a:pt x="565403" y="0"/>
                </a:moveTo>
                <a:lnTo>
                  <a:pt x="485515" y="29474"/>
                </a:lnTo>
                <a:lnTo>
                  <a:pt x="508589" y="51166"/>
                </a:lnTo>
                <a:lnTo>
                  <a:pt x="517276" y="41909"/>
                </a:lnTo>
                <a:lnTo>
                  <a:pt x="552888" y="41909"/>
                </a:lnTo>
                <a:lnTo>
                  <a:pt x="565403" y="0"/>
                </a:lnTo>
                <a:close/>
              </a:path>
            </a:pathLst>
          </a:custGeom>
          <a:solidFill>
            <a:srgbClr val="000000"/>
          </a:solidFill>
        </p:spPr>
        <p:txBody>
          <a:bodyPr wrap="square" lIns="0" tIns="0" rIns="0" bIns="0" rtlCol="0"/>
          <a:lstStyle/>
          <a:p>
            <a:endParaRPr/>
          </a:p>
        </p:txBody>
      </p:sp>
      <p:sp>
        <p:nvSpPr>
          <p:cNvPr id="11" name="object 11"/>
          <p:cNvSpPr/>
          <p:nvPr/>
        </p:nvSpPr>
        <p:spPr>
          <a:xfrm>
            <a:off x="2452116" y="3162300"/>
            <a:ext cx="216535" cy="215265"/>
          </a:xfrm>
          <a:custGeom>
            <a:avLst/>
            <a:gdLst/>
            <a:ahLst/>
            <a:cxnLst/>
            <a:rect l="l" t="t" r="r" b="b"/>
            <a:pathLst>
              <a:path w="216535" h="215264">
                <a:moveTo>
                  <a:pt x="58529" y="49201"/>
                </a:moveTo>
                <a:lnTo>
                  <a:pt x="49606" y="58188"/>
                </a:lnTo>
                <a:lnTo>
                  <a:pt x="207395" y="214762"/>
                </a:lnTo>
                <a:lnTo>
                  <a:pt x="216276" y="205861"/>
                </a:lnTo>
                <a:lnTo>
                  <a:pt x="58529" y="49201"/>
                </a:lnTo>
                <a:close/>
              </a:path>
              <a:path w="216535" h="215264">
                <a:moveTo>
                  <a:pt x="0" y="0"/>
                </a:moveTo>
                <a:lnTo>
                  <a:pt x="27182" y="80771"/>
                </a:lnTo>
                <a:lnTo>
                  <a:pt x="49606" y="58188"/>
                </a:lnTo>
                <a:lnTo>
                  <a:pt x="40635" y="49286"/>
                </a:lnTo>
                <a:lnTo>
                  <a:pt x="49529" y="40264"/>
                </a:lnTo>
                <a:lnTo>
                  <a:pt x="67404" y="40264"/>
                </a:lnTo>
                <a:lnTo>
                  <a:pt x="80903" y="26669"/>
                </a:lnTo>
                <a:lnTo>
                  <a:pt x="0" y="0"/>
                </a:lnTo>
                <a:close/>
              </a:path>
              <a:path w="216535" h="215264">
                <a:moveTo>
                  <a:pt x="49529" y="40264"/>
                </a:moveTo>
                <a:lnTo>
                  <a:pt x="40635" y="49286"/>
                </a:lnTo>
                <a:lnTo>
                  <a:pt x="49606" y="58188"/>
                </a:lnTo>
                <a:lnTo>
                  <a:pt x="58529" y="49201"/>
                </a:lnTo>
                <a:lnTo>
                  <a:pt x="49529" y="40264"/>
                </a:lnTo>
                <a:close/>
              </a:path>
              <a:path w="216535" h="215264">
                <a:moveTo>
                  <a:pt x="67404" y="40264"/>
                </a:moveTo>
                <a:lnTo>
                  <a:pt x="49529" y="40264"/>
                </a:lnTo>
                <a:lnTo>
                  <a:pt x="58529" y="49201"/>
                </a:lnTo>
                <a:lnTo>
                  <a:pt x="67404" y="40264"/>
                </a:lnTo>
                <a:close/>
              </a:path>
            </a:pathLst>
          </a:custGeom>
          <a:solidFill>
            <a:srgbClr val="000000"/>
          </a:solidFill>
        </p:spPr>
        <p:txBody>
          <a:bodyPr wrap="square" lIns="0" tIns="0" rIns="0" bIns="0" rtlCol="0"/>
          <a:lstStyle/>
          <a:p>
            <a:endParaRPr/>
          </a:p>
        </p:txBody>
      </p:sp>
      <p:sp>
        <p:nvSpPr>
          <p:cNvPr id="12" name="object 12"/>
          <p:cNvSpPr txBox="1"/>
          <p:nvPr/>
        </p:nvSpPr>
        <p:spPr>
          <a:xfrm>
            <a:off x="3902078" y="3455778"/>
            <a:ext cx="147320" cy="21844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13" name="object 13"/>
          <p:cNvSpPr txBox="1"/>
          <p:nvPr/>
        </p:nvSpPr>
        <p:spPr>
          <a:xfrm>
            <a:off x="2451495" y="2070724"/>
            <a:ext cx="137795" cy="219710"/>
          </a:xfrm>
          <a:prstGeom prst="rect">
            <a:avLst/>
          </a:prstGeom>
        </p:spPr>
        <p:txBody>
          <a:bodyPr vert="horz" wrap="square" lIns="0" tIns="0" rIns="0" bIns="0" rtlCol="0">
            <a:spAutoFit/>
          </a:bodyPr>
          <a:lstStyle/>
          <a:p>
            <a:pPr marL="12700">
              <a:lnSpc>
                <a:spcPct val="100000"/>
              </a:lnSpc>
            </a:pPr>
            <a:r>
              <a:rPr sz="1300" i="1" spc="-75" dirty="0">
                <a:latin typeface="Times New Roman"/>
                <a:cs typeface="Times New Roman"/>
              </a:rPr>
              <a:t>x</a:t>
            </a:r>
            <a:r>
              <a:rPr sz="1125" spc="-15" baseline="-25925" dirty="0">
                <a:latin typeface="Times New Roman"/>
                <a:cs typeface="Times New Roman"/>
              </a:rPr>
              <a:t>1</a:t>
            </a:r>
            <a:endParaRPr sz="1125" baseline="-25925">
              <a:latin typeface="Times New Roman"/>
              <a:cs typeface="Times New Roman"/>
            </a:endParaRPr>
          </a:p>
        </p:txBody>
      </p:sp>
      <p:sp>
        <p:nvSpPr>
          <p:cNvPr id="14" name="object 14"/>
          <p:cNvSpPr txBox="1"/>
          <p:nvPr/>
        </p:nvSpPr>
        <p:spPr>
          <a:xfrm>
            <a:off x="3289569" y="2542310"/>
            <a:ext cx="262890" cy="229870"/>
          </a:xfrm>
          <a:prstGeom prst="rect">
            <a:avLst/>
          </a:prstGeom>
        </p:spPr>
        <p:txBody>
          <a:bodyPr vert="horz" wrap="square" lIns="0" tIns="0" rIns="0" bIns="0" rtlCol="0">
            <a:spAutoFit/>
          </a:bodyPr>
          <a:lstStyle/>
          <a:p>
            <a:pPr marL="12700">
              <a:lnSpc>
                <a:spcPct val="100000"/>
              </a:lnSpc>
            </a:pPr>
            <a:r>
              <a:rPr sz="1350" i="1" spc="-114" dirty="0">
                <a:latin typeface="Symbol"/>
                <a:cs typeface="Symbol"/>
              </a:rPr>
              <a:t></a:t>
            </a:r>
            <a:r>
              <a:rPr sz="1125" spc="-22" baseline="-25925" dirty="0">
                <a:latin typeface="Times New Roman"/>
                <a:cs typeface="Times New Roman"/>
              </a:rPr>
              <a:t>1</a:t>
            </a:r>
            <a:r>
              <a:rPr sz="1300" i="1" spc="-100" dirty="0">
                <a:latin typeface="Times New Roman"/>
                <a:cs typeface="Times New Roman"/>
              </a:rPr>
              <a:t>e</a:t>
            </a:r>
            <a:r>
              <a:rPr sz="1125" baseline="-25925" dirty="0">
                <a:latin typeface="Times New Roman"/>
                <a:cs typeface="Times New Roman"/>
              </a:rPr>
              <a:t>1</a:t>
            </a:r>
            <a:endParaRPr sz="1125" baseline="-25925">
              <a:latin typeface="Times New Roman"/>
              <a:cs typeface="Times New Roman"/>
            </a:endParaRPr>
          </a:p>
        </p:txBody>
      </p:sp>
      <p:sp>
        <p:nvSpPr>
          <p:cNvPr id="15" name="object 15"/>
          <p:cNvSpPr txBox="1"/>
          <p:nvPr/>
        </p:nvSpPr>
        <p:spPr>
          <a:xfrm>
            <a:off x="2126857" y="2892997"/>
            <a:ext cx="293370" cy="231140"/>
          </a:xfrm>
          <a:prstGeom prst="rect">
            <a:avLst/>
          </a:prstGeom>
        </p:spPr>
        <p:txBody>
          <a:bodyPr vert="horz" wrap="square" lIns="0" tIns="0" rIns="0" bIns="0" rtlCol="0">
            <a:spAutoFit/>
          </a:bodyPr>
          <a:lstStyle/>
          <a:p>
            <a:pPr marL="12700">
              <a:lnSpc>
                <a:spcPct val="100000"/>
              </a:lnSpc>
            </a:pPr>
            <a:r>
              <a:rPr sz="1350" i="1" spc="-25" dirty="0">
                <a:latin typeface="Symbol"/>
                <a:cs typeface="Symbol"/>
              </a:rPr>
              <a:t></a:t>
            </a:r>
            <a:r>
              <a:rPr sz="1125" spc="67" baseline="-25925" dirty="0">
                <a:latin typeface="Times New Roman"/>
                <a:cs typeface="Times New Roman"/>
              </a:rPr>
              <a:t>2</a:t>
            </a:r>
            <a:r>
              <a:rPr sz="1300" i="1" spc="-10" dirty="0">
                <a:latin typeface="Times New Roman"/>
                <a:cs typeface="Times New Roman"/>
              </a:rPr>
              <a:t>e</a:t>
            </a:r>
            <a:r>
              <a:rPr sz="1125" baseline="-25925" dirty="0">
                <a:latin typeface="Times New Roman"/>
                <a:cs typeface="Times New Roman"/>
              </a:rPr>
              <a:t>2</a:t>
            </a:r>
            <a:endParaRPr sz="1125" baseline="-25925">
              <a:latin typeface="Times New Roman"/>
              <a:cs typeface="Times New Roman"/>
            </a:endParaRPr>
          </a:p>
        </p:txBody>
      </p:sp>
      <p:sp>
        <p:nvSpPr>
          <p:cNvPr id="16" name="object 16"/>
          <p:cNvSpPr/>
          <p:nvPr/>
        </p:nvSpPr>
        <p:spPr>
          <a:xfrm>
            <a:off x="5523960" y="2744550"/>
            <a:ext cx="1120775" cy="1120775"/>
          </a:xfrm>
          <a:custGeom>
            <a:avLst/>
            <a:gdLst/>
            <a:ahLst/>
            <a:cxnLst/>
            <a:rect l="l" t="t" r="r" b="b"/>
            <a:pathLst>
              <a:path w="1120775" h="1120775">
                <a:moveTo>
                  <a:pt x="1115424" y="0"/>
                </a:moveTo>
                <a:lnTo>
                  <a:pt x="1081924" y="19842"/>
                </a:lnTo>
                <a:lnTo>
                  <a:pt x="1043810" y="49588"/>
                </a:lnTo>
                <a:lnTo>
                  <a:pt x="994485" y="91272"/>
                </a:lnTo>
                <a:lnTo>
                  <a:pt x="935158" y="143802"/>
                </a:lnTo>
                <a:lnTo>
                  <a:pt x="902123" y="173793"/>
                </a:lnTo>
                <a:lnTo>
                  <a:pt x="867042" y="206086"/>
                </a:lnTo>
                <a:lnTo>
                  <a:pt x="830065" y="240543"/>
                </a:lnTo>
                <a:lnTo>
                  <a:pt x="751034" y="315407"/>
                </a:lnTo>
                <a:lnTo>
                  <a:pt x="666239" y="397291"/>
                </a:lnTo>
                <a:lnTo>
                  <a:pt x="576893" y="485103"/>
                </a:lnTo>
                <a:lnTo>
                  <a:pt x="485103" y="576893"/>
                </a:lnTo>
                <a:lnTo>
                  <a:pt x="397291" y="666239"/>
                </a:lnTo>
                <a:lnTo>
                  <a:pt x="315407" y="751034"/>
                </a:lnTo>
                <a:lnTo>
                  <a:pt x="277029" y="791346"/>
                </a:lnTo>
                <a:lnTo>
                  <a:pt x="240543" y="830066"/>
                </a:lnTo>
                <a:lnTo>
                  <a:pt x="206086" y="867042"/>
                </a:lnTo>
                <a:lnTo>
                  <a:pt x="173793" y="902124"/>
                </a:lnTo>
                <a:lnTo>
                  <a:pt x="143802" y="935159"/>
                </a:lnTo>
                <a:lnTo>
                  <a:pt x="116250" y="965998"/>
                </a:lnTo>
                <a:lnTo>
                  <a:pt x="69006" y="1020476"/>
                </a:lnTo>
                <a:lnTo>
                  <a:pt x="33154" y="1064348"/>
                </a:lnTo>
                <a:lnTo>
                  <a:pt x="9788" y="1096404"/>
                </a:lnTo>
                <a:lnTo>
                  <a:pt x="0" y="1115432"/>
                </a:lnTo>
                <a:lnTo>
                  <a:pt x="539" y="1119682"/>
                </a:lnTo>
                <a:lnTo>
                  <a:pt x="4788" y="1120221"/>
                </a:lnTo>
                <a:lnTo>
                  <a:pt x="12600" y="1117092"/>
                </a:lnTo>
                <a:lnTo>
                  <a:pt x="55884" y="1087068"/>
                </a:lnTo>
                <a:lnTo>
                  <a:pt x="99767" y="1051218"/>
                </a:lnTo>
                <a:lnTo>
                  <a:pt x="154256" y="1003976"/>
                </a:lnTo>
                <a:lnTo>
                  <a:pt x="185099" y="976424"/>
                </a:lnTo>
                <a:lnTo>
                  <a:pt x="218138" y="946434"/>
                </a:lnTo>
                <a:lnTo>
                  <a:pt x="253223" y="914141"/>
                </a:lnTo>
                <a:lnTo>
                  <a:pt x="290200" y="879684"/>
                </a:lnTo>
                <a:lnTo>
                  <a:pt x="369229" y="804819"/>
                </a:lnTo>
                <a:lnTo>
                  <a:pt x="454012" y="722931"/>
                </a:lnTo>
                <a:lnTo>
                  <a:pt x="543335" y="635113"/>
                </a:lnTo>
                <a:lnTo>
                  <a:pt x="635125" y="543319"/>
                </a:lnTo>
                <a:lnTo>
                  <a:pt x="722960" y="453974"/>
                </a:lnTo>
                <a:lnTo>
                  <a:pt x="804856" y="369182"/>
                </a:lnTo>
                <a:lnTo>
                  <a:pt x="843236" y="328872"/>
                </a:lnTo>
                <a:lnTo>
                  <a:pt x="879723" y="290153"/>
                </a:lnTo>
                <a:lnTo>
                  <a:pt x="914179" y="253179"/>
                </a:lnTo>
                <a:lnTo>
                  <a:pt x="946468" y="218099"/>
                </a:lnTo>
                <a:lnTo>
                  <a:pt x="976455" y="185065"/>
                </a:lnTo>
                <a:lnTo>
                  <a:pt x="1004002" y="154228"/>
                </a:lnTo>
                <a:lnTo>
                  <a:pt x="1051235" y="99752"/>
                </a:lnTo>
                <a:lnTo>
                  <a:pt x="1087074" y="55880"/>
                </a:lnTo>
                <a:lnTo>
                  <a:pt x="1110431" y="23823"/>
                </a:lnTo>
                <a:lnTo>
                  <a:pt x="1120213" y="4792"/>
                </a:lnTo>
                <a:lnTo>
                  <a:pt x="1119673" y="539"/>
                </a:lnTo>
                <a:lnTo>
                  <a:pt x="1115424" y="0"/>
                </a:lnTo>
                <a:close/>
              </a:path>
            </a:pathLst>
          </a:custGeom>
          <a:solidFill>
            <a:srgbClr val="8AC145"/>
          </a:solidFill>
        </p:spPr>
        <p:txBody>
          <a:bodyPr wrap="square" lIns="0" tIns="0" rIns="0" bIns="0" rtlCol="0"/>
          <a:lstStyle/>
          <a:p>
            <a:endParaRPr/>
          </a:p>
        </p:txBody>
      </p:sp>
      <p:sp>
        <p:nvSpPr>
          <p:cNvPr id="17" name="object 17"/>
          <p:cNvSpPr/>
          <p:nvPr/>
        </p:nvSpPr>
        <p:spPr>
          <a:xfrm>
            <a:off x="5523960" y="2744550"/>
            <a:ext cx="1120775" cy="1120775"/>
          </a:xfrm>
          <a:custGeom>
            <a:avLst/>
            <a:gdLst/>
            <a:ahLst/>
            <a:cxnLst/>
            <a:rect l="l" t="t" r="r" b="b"/>
            <a:pathLst>
              <a:path w="1120775" h="1120775">
                <a:moveTo>
                  <a:pt x="539" y="1119682"/>
                </a:moveTo>
                <a:lnTo>
                  <a:pt x="19842" y="1081929"/>
                </a:lnTo>
                <a:lnTo>
                  <a:pt x="49588" y="1043814"/>
                </a:lnTo>
                <a:lnTo>
                  <a:pt x="91272" y="994487"/>
                </a:lnTo>
                <a:lnTo>
                  <a:pt x="143802" y="935159"/>
                </a:lnTo>
                <a:lnTo>
                  <a:pt x="173793" y="902124"/>
                </a:lnTo>
                <a:lnTo>
                  <a:pt x="206086" y="867042"/>
                </a:lnTo>
                <a:lnTo>
                  <a:pt x="240543" y="830066"/>
                </a:lnTo>
                <a:lnTo>
                  <a:pt x="277029" y="791346"/>
                </a:lnTo>
                <a:lnTo>
                  <a:pt x="315407" y="751034"/>
                </a:lnTo>
                <a:lnTo>
                  <a:pt x="355539" y="709281"/>
                </a:lnTo>
                <a:lnTo>
                  <a:pt x="397291" y="666239"/>
                </a:lnTo>
                <a:lnTo>
                  <a:pt x="440524" y="622059"/>
                </a:lnTo>
                <a:lnTo>
                  <a:pt x="485103" y="576893"/>
                </a:lnTo>
                <a:lnTo>
                  <a:pt x="530891" y="530891"/>
                </a:lnTo>
                <a:lnTo>
                  <a:pt x="576893" y="485103"/>
                </a:lnTo>
                <a:lnTo>
                  <a:pt x="622059" y="440524"/>
                </a:lnTo>
                <a:lnTo>
                  <a:pt x="666239" y="397291"/>
                </a:lnTo>
                <a:lnTo>
                  <a:pt x="709281" y="355539"/>
                </a:lnTo>
                <a:lnTo>
                  <a:pt x="751034" y="315407"/>
                </a:lnTo>
                <a:lnTo>
                  <a:pt x="791346" y="277029"/>
                </a:lnTo>
                <a:lnTo>
                  <a:pt x="830065" y="240543"/>
                </a:lnTo>
                <a:lnTo>
                  <a:pt x="867042" y="206086"/>
                </a:lnTo>
                <a:lnTo>
                  <a:pt x="902123" y="173793"/>
                </a:lnTo>
                <a:lnTo>
                  <a:pt x="935158" y="143802"/>
                </a:lnTo>
                <a:lnTo>
                  <a:pt x="965996" y="116250"/>
                </a:lnTo>
                <a:lnTo>
                  <a:pt x="1020473" y="69006"/>
                </a:lnTo>
                <a:lnTo>
                  <a:pt x="1064344" y="33154"/>
                </a:lnTo>
                <a:lnTo>
                  <a:pt x="1096398" y="9788"/>
                </a:lnTo>
                <a:lnTo>
                  <a:pt x="1115424" y="0"/>
                </a:lnTo>
                <a:lnTo>
                  <a:pt x="1119673" y="539"/>
                </a:lnTo>
                <a:lnTo>
                  <a:pt x="1120213" y="4792"/>
                </a:lnTo>
                <a:lnTo>
                  <a:pt x="1117087" y="12604"/>
                </a:lnTo>
                <a:lnTo>
                  <a:pt x="1087074" y="55880"/>
                </a:lnTo>
                <a:lnTo>
                  <a:pt x="1051235" y="99752"/>
                </a:lnTo>
                <a:lnTo>
                  <a:pt x="1004002" y="154228"/>
                </a:lnTo>
                <a:lnTo>
                  <a:pt x="976455" y="185065"/>
                </a:lnTo>
                <a:lnTo>
                  <a:pt x="946468" y="218099"/>
                </a:lnTo>
                <a:lnTo>
                  <a:pt x="914179" y="253179"/>
                </a:lnTo>
                <a:lnTo>
                  <a:pt x="879723" y="290153"/>
                </a:lnTo>
                <a:lnTo>
                  <a:pt x="843236" y="328872"/>
                </a:lnTo>
                <a:lnTo>
                  <a:pt x="804856" y="369182"/>
                </a:lnTo>
                <a:lnTo>
                  <a:pt x="764719" y="410933"/>
                </a:lnTo>
                <a:lnTo>
                  <a:pt x="722960" y="453974"/>
                </a:lnTo>
                <a:lnTo>
                  <a:pt x="679717" y="498153"/>
                </a:lnTo>
                <a:lnTo>
                  <a:pt x="635125" y="543319"/>
                </a:lnTo>
                <a:lnTo>
                  <a:pt x="589321" y="589321"/>
                </a:lnTo>
                <a:lnTo>
                  <a:pt x="543335" y="635113"/>
                </a:lnTo>
                <a:lnTo>
                  <a:pt x="498182" y="679695"/>
                </a:lnTo>
                <a:lnTo>
                  <a:pt x="454012" y="722931"/>
                </a:lnTo>
                <a:lnTo>
                  <a:pt x="410977" y="764684"/>
                </a:lnTo>
                <a:lnTo>
                  <a:pt x="369229" y="804819"/>
                </a:lnTo>
                <a:lnTo>
                  <a:pt x="328920" y="843197"/>
                </a:lnTo>
                <a:lnTo>
                  <a:pt x="290200" y="879684"/>
                </a:lnTo>
                <a:lnTo>
                  <a:pt x="253223" y="914141"/>
                </a:lnTo>
                <a:lnTo>
                  <a:pt x="218138" y="946434"/>
                </a:lnTo>
                <a:lnTo>
                  <a:pt x="185099" y="976424"/>
                </a:lnTo>
                <a:lnTo>
                  <a:pt x="154256" y="1003976"/>
                </a:lnTo>
                <a:lnTo>
                  <a:pt x="99767" y="1051218"/>
                </a:lnTo>
                <a:lnTo>
                  <a:pt x="55884" y="1087068"/>
                </a:lnTo>
                <a:lnTo>
                  <a:pt x="23820" y="1110433"/>
                </a:lnTo>
                <a:lnTo>
                  <a:pt x="4788" y="1120221"/>
                </a:lnTo>
                <a:lnTo>
                  <a:pt x="539" y="1119682"/>
                </a:lnTo>
                <a:close/>
              </a:path>
            </a:pathLst>
          </a:custGeom>
          <a:ln w="9524">
            <a:solidFill>
              <a:srgbClr val="000000"/>
            </a:solidFill>
          </a:ln>
        </p:spPr>
        <p:txBody>
          <a:bodyPr wrap="square" lIns="0" tIns="0" rIns="0" bIns="0" rtlCol="0"/>
          <a:lstStyle/>
          <a:p>
            <a:endParaRPr/>
          </a:p>
        </p:txBody>
      </p:sp>
      <p:sp>
        <p:nvSpPr>
          <p:cNvPr id="18" name="object 18"/>
          <p:cNvSpPr/>
          <p:nvPr/>
        </p:nvSpPr>
        <p:spPr>
          <a:xfrm>
            <a:off x="6035039" y="2151888"/>
            <a:ext cx="76200" cy="1804670"/>
          </a:xfrm>
          <a:custGeom>
            <a:avLst/>
            <a:gdLst/>
            <a:ahLst/>
            <a:cxnLst/>
            <a:rect l="l" t="t" r="r" b="b"/>
            <a:pathLst>
              <a:path w="76200" h="1804670">
                <a:moveTo>
                  <a:pt x="44439" y="63489"/>
                </a:moveTo>
                <a:lnTo>
                  <a:pt x="31747" y="63489"/>
                </a:lnTo>
                <a:lnTo>
                  <a:pt x="31747" y="1804409"/>
                </a:lnTo>
                <a:lnTo>
                  <a:pt x="44439" y="1804409"/>
                </a:lnTo>
                <a:lnTo>
                  <a:pt x="44439" y="63489"/>
                </a:lnTo>
                <a:close/>
              </a:path>
              <a:path w="76200" h="1804670">
                <a:moveTo>
                  <a:pt x="38099" y="0"/>
                </a:moveTo>
                <a:lnTo>
                  <a:pt x="0" y="76199"/>
                </a:lnTo>
                <a:lnTo>
                  <a:pt x="31747" y="76199"/>
                </a:lnTo>
                <a:lnTo>
                  <a:pt x="31747" y="63489"/>
                </a:lnTo>
                <a:lnTo>
                  <a:pt x="69844" y="63489"/>
                </a:lnTo>
                <a:lnTo>
                  <a:pt x="38099" y="0"/>
                </a:lnTo>
                <a:close/>
              </a:path>
              <a:path w="76200" h="1804670">
                <a:moveTo>
                  <a:pt x="69844" y="63489"/>
                </a:moveTo>
                <a:lnTo>
                  <a:pt x="44439" y="63489"/>
                </a:lnTo>
                <a:lnTo>
                  <a:pt x="44439" y="76199"/>
                </a:lnTo>
                <a:lnTo>
                  <a:pt x="76199" y="76199"/>
                </a:lnTo>
                <a:lnTo>
                  <a:pt x="69844" y="63489"/>
                </a:lnTo>
                <a:close/>
              </a:path>
            </a:pathLst>
          </a:custGeom>
          <a:solidFill>
            <a:srgbClr val="000000"/>
          </a:solidFill>
        </p:spPr>
        <p:txBody>
          <a:bodyPr wrap="square" lIns="0" tIns="0" rIns="0" bIns="0" rtlCol="0"/>
          <a:lstStyle/>
          <a:p>
            <a:endParaRPr/>
          </a:p>
        </p:txBody>
      </p:sp>
      <p:sp>
        <p:nvSpPr>
          <p:cNvPr id="19" name="object 19"/>
          <p:cNvSpPr/>
          <p:nvPr/>
        </p:nvSpPr>
        <p:spPr>
          <a:xfrm>
            <a:off x="5271515" y="3311652"/>
            <a:ext cx="2207260" cy="76200"/>
          </a:xfrm>
          <a:custGeom>
            <a:avLst/>
            <a:gdLst/>
            <a:ahLst/>
            <a:cxnLst/>
            <a:rect l="l" t="t" r="r" b="b"/>
            <a:pathLst>
              <a:path w="2207259" h="76200">
                <a:moveTo>
                  <a:pt x="2130551" y="0"/>
                </a:moveTo>
                <a:lnTo>
                  <a:pt x="2130551" y="76199"/>
                </a:lnTo>
                <a:lnTo>
                  <a:pt x="2194047" y="44452"/>
                </a:lnTo>
                <a:lnTo>
                  <a:pt x="2143256" y="44452"/>
                </a:lnTo>
                <a:lnTo>
                  <a:pt x="2143256" y="31760"/>
                </a:lnTo>
                <a:lnTo>
                  <a:pt x="2194072" y="31760"/>
                </a:lnTo>
                <a:lnTo>
                  <a:pt x="2130551" y="0"/>
                </a:lnTo>
                <a:close/>
              </a:path>
              <a:path w="2207259" h="76200">
                <a:moveTo>
                  <a:pt x="2130551" y="31760"/>
                </a:moveTo>
                <a:lnTo>
                  <a:pt x="0" y="31760"/>
                </a:lnTo>
                <a:lnTo>
                  <a:pt x="0" y="44452"/>
                </a:lnTo>
                <a:lnTo>
                  <a:pt x="2130551" y="44452"/>
                </a:lnTo>
                <a:lnTo>
                  <a:pt x="2130551" y="31760"/>
                </a:lnTo>
                <a:close/>
              </a:path>
              <a:path w="2207259" h="76200">
                <a:moveTo>
                  <a:pt x="2194072" y="31760"/>
                </a:moveTo>
                <a:lnTo>
                  <a:pt x="2143256" y="31760"/>
                </a:lnTo>
                <a:lnTo>
                  <a:pt x="2143256" y="44452"/>
                </a:lnTo>
                <a:lnTo>
                  <a:pt x="2194047" y="44452"/>
                </a:lnTo>
                <a:lnTo>
                  <a:pt x="2206751" y="38099"/>
                </a:lnTo>
                <a:lnTo>
                  <a:pt x="2194072" y="31760"/>
                </a:lnTo>
                <a:close/>
              </a:path>
            </a:pathLst>
          </a:custGeom>
          <a:solidFill>
            <a:srgbClr val="000000"/>
          </a:solidFill>
        </p:spPr>
        <p:txBody>
          <a:bodyPr wrap="square" lIns="0" tIns="0" rIns="0" bIns="0" rtlCol="0"/>
          <a:lstStyle/>
          <a:p>
            <a:endParaRPr/>
          </a:p>
        </p:txBody>
      </p:sp>
      <p:sp>
        <p:nvSpPr>
          <p:cNvPr id="20" name="object 20"/>
          <p:cNvSpPr/>
          <p:nvPr/>
        </p:nvSpPr>
        <p:spPr>
          <a:xfrm>
            <a:off x="6060947" y="2749296"/>
            <a:ext cx="567055" cy="603250"/>
          </a:xfrm>
          <a:custGeom>
            <a:avLst/>
            <a:gdLst/>
            <a:ahLst/>
            <a:cxnLst/>
            <a:rect l="l" t="t" r="r" b="b"/>
            <a:pathLst>
              <a:path w="567054" h="603250">
                <a:moveTo>
                  <a:pt x="510112" y="51165"/>
                </a:moveTo>
                <a:lnTo>
                  <a:pt x="0" y="594603"/>
                </a:lnTo>
                <a:lnTo>
                  <a:pt x="9143" y="603260"/>
                </a:lnTo>
                <a:lnTo>
                  <a:pt x="519394" y="59892"/>
                </a:lnTo>
                <a:lnTo>
                  <a:pt x="510112" y="51165"/>
                </a:lnTo>
                <a:close/>
              </a:path>
              <a:path w="567054" h="603250">
                <a:moveTo>
                  <a:pt x="554412" y="41909"/>
                </a:moveTo>
                <a:lnTo>
                  <a:pt x="518800" y="41909"/>
                </a:lnTo>
                <a:lnTo>
                  <a:pt x="528065" y="50657"/>
                </a:lnTo>
                <a:lnTo>
                  <a:pt x="519394" y="59892"/>
                </a:lnTo>
                <a:lnTo>
                  <a:pt x="542543" y="81655"/>
                </a:lnTo>
                <a:lnTo>
                  <a:pt x="554412" y="41909"/>
                </a:lnTo>
                <a:close/>
              </a:path>
              <a:path w="567054" h="603250">
                <a:moveTo>
                  <a:pt x="518800" y="41909"/>
                </a:moveTo>
                <a:lnTo>
                  <a:pt x="510112" y="51165"/>
                </a:lnTo>
                <a:lnTo>
                  <a:pt x="519394" y="59892"/>
                </a:lnTo>
                <a:lnTo>
                  <a:pt x="528065" y="50657"/>
                </a:lnTo>
                <a:lnTo>
                  <a:pt x="518800" y="41909"/>
                </a:lnTo>
                <a:close/>
              </a:path>
              <a:path w="567054" h="603250">
                <a:moveTo>
                  <a:pt x="566927" y="0"/>
                </a:moveTo>
                <a:lnTo>
                  <a:pt x="487039" y="29474"/>
                </a:lnTo>
                <a:lnTo>
                  <a:pt x="510112" y="51165"/>
                </a:lnTo>
                <a:lnTo>
                  <a:pt x="518800" y="41909"/>
                </a:lnTo>
                <a:lnTo>
                  <a:pt x="554412" y="41909"/>
                </a:lnTo>
                <a:lnTo>
                  <a:pt x="566927" y="0"/>
                </a:lnTo>
                <a:close/>
              </a:path>
            </a:pathLst>
          </a:custGeom>
          <a:solidFill>
            <a:srgbClr val="000000"/>
          </a:solidFill>
        </p:spPr>
        <p:txBody>
          <a:bodyPr wrap="square" lIns="0" tIns="0" rIns="0" bIns="0" rtlCol="0"/>
          <a:lstStyle/>
          <a:p>
            <a:endParaRPr/>
          </a:p>
        </p:txBody>
      </p:sp>
      <p:sp>
        <p:nvSpPr>
          <p:cNvPr id="21" name="object 21"/>
          <p:cNvSpPr txBox="1"/>
          <p:nvPr/>
        </p:nvSpPr>
        <p:spPr>
          <a:xfrm>
            <a:off x="7311268" y="3428544"/>
            <a:ext cx="147320" cy="21971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22" name="object 22"/>
          <p:cNvSpPr txBox="1"/>
          <p:nvPr/>
        </p:nvSpPr>
        <p:spPr>
          <a:xfrm>
            <a:off x="5860990" y="2044816"/>
            <a:ext cx="138430" cy="219710"/>
          </a:xfrm>
          <a:prstGeom prst="rect">
            <a:avLst/>
          </a:prstGeom>
        </p:spPr>
        <p:txBody>
          <a:bodyPr vert="horz" wrap="square" lIns="0" tIns="0" rIns="0" bIns="0" rtlCol="0">
            <a:spAutoFit/>
          </a:bodyPr>
          <a:lstStyle/>
          <a:p>
            <a:pPr marL="12700">
              <a:lnSpc>
                <a:spcPct val="100000"/>
              </a:lnSpc>
            </a:pPr>
            <a:r>
              <a:rPr sz="1300" i="1" spc="-70" dirty="0">
                <a:latin typeface="Times New Roman"/>
                <a:cs typeface="Times New Roman"/>
              </a:rPr>
              <a:t>x</a:t>
            </a:r>
            <a:r>
              <a:rPr sz="1125" spc="-7" baseline="-25925" dirty="0">
                <a:latin typeface="Times New Roman"/>
                <a:cs typeface="Times New Roman"/>
              </a:rPr>
              <a:t>1</a:t>
            </a:r>
            <a:endParaRPr sz="1125" baseline="-25925">
              <a:latin typeface="Times New Roman"/>
              <a:cs typeface="Times New Roman"/>
            </a:endParaRPr>
          </a:p>
        </p:txBody>
      </p:sp>
      <p:sp>
        <p:nvSpPr>
          <p:cNvPr id="23" name="object 23"/>
          <p:cNvSpPr txBox="1"/>
          <p:nvPr/>
        </p:nvSpPr>
        <p:spPr>
          <a:xfrm>
            <a:off x="6700284" y="2517925"/>
            <a:ext cx="262890" cy="229870"/>
          </a:xfrm>
          <a:prstGeom prst="rect">
            <a:avLst/>
          </a:prstGeom>
        </p:spPr>
        <p:txBody>
          <a:bodyPr vert="horz" wrap="square" lIns="0" tIns="0" rIns="0" bIns="0" rtlCol="0">
            <a:spAutoFit/>
          </a:bodyPr>
          <a:lstStyle/>
          <a:p>
            <a:pPr marL="12700">
              <a:lnSpc>
                <a:spcPct val="100000"/>
              </a:lnSpc>
            </a:pPr>
            <a:r>
              <a:rPr sz="1350" i="1" spc="-114" dirty="0">
                <a:latin typeface="Symbol"/>
                <a:cs typeface="Symbol"/>
              </a:rPr>
              <a:t></a:t>
            </a:r>
            <a:r>
              <a:rPr sz="1125" spc="-22" baseline="-25925" dirty="0">
                <a:latin typeface="Times New Roman"/>
                <a:cs typeface="Times New Roman"/>
              </a:rPr>
              <a:t>1</a:t>
            </a:r>
            <a:r>
              <a:rPr sz="1300" i="1" spc="-100" dirty="0">
                <a:latin typeface="Times New Roman"/>
                <a:cs typeface="Times New Roman"/>
              </a:rPr>
              <a:t>e</a:t>
            </a:r>
            <a:r>
              <a:rPr sz="1125" baseline="-25925" dirty="0">
                <a:latin typeface="Times New Roman"/>
                <a:cs typeface="Times New Roman"/>
              </a:rPr>
              <a:t>1</a:t>
            </a:r>
            <a:endParaRPr sz="1125" baseline="-25925">
              <a:latin typeface="Times New Roman"/>
              <a:cs typeface="Times New Roman"/>
            </a:endParaRPr>
          </a:p>
        </p:txBody>
      </p:sp>
      <p:sp>
        <p:nvSpPr>
          <p:cNvPr id="24" name="object 24"/>
          <p:cNvSpPr/>
          <p:nvPr/>
        </p:nvSpPr>
        <p:spPr>
          <a:xfrm>
            <a:off x="5811011" y="3092196"/>
            <a:ext cx="215265" cy="215265"/>
          </a:xfrm>
          <a:custGeom>
            <a:avLst/>
            <a:gdLst/>
            <a:ahLst/>
            <a:cxnLst/>
            <a:rect l="l" t="t" r="r" b="b"/>
            <a:pathLst>
              <a:path w="215264" h="215264">
                <a:moveTo>
                  <a:pt x="178948" y="169925"/>
                </a:moveTo>
                <a:lnTo>
                  <a:pt x="169925" y="178948"/>
                </a:lnTo>
                <a:lnTo>
                  <a:pt x="205861" y="214762"/>
                </a:lnTo>
                <a:lnTo>
                  <a:pt x="214762" y="205861"/>
                </a:lnTo>
                <a:lnTo>
                  <a:pt x="178948" y="169925"/>
                </a:lnTo>
                <a:close/>
              </a:path>
              <a:path w="215264" h="215264">
                <a:moveTo>
                  <a:pt x="116067" y="107045"/>
                </a:moveTo>
                <a:lnTo>
                  <a:pt x="107076" y="116067"/>
                </a:lnTo>
                <a:lnTo>
                  <a:pt x="143012" y="151881"/>
                </a:lnTo>
                <a:lnTo>
                  <a:pt x="151881" y="143012"/>
                </a:lnTo>
                <a:lnTo>
                  <a:pt x="116067" y="107045"/>
                </a:lnTo>
                <a:close/>
              </a:path>
              <a:path w="215264" h="215264">
                <a:moveTo>
                  <a:pt x="58345" y="49340"/>
                </a:moveTo>
                <a:lnTo>
                  <a:pt x="49340" y="58345"/>
                </a:lnTo>
                <a:lnTo>
                  <a:pt x="80131" y="89032"/>
                </a:lnTo>
                <a:lnTo>
                  <a:pt x="89032" y="80131"/>
                </a:lnTo>
                <a:lnTo>
                  <a:pt x="58345" y="49340"/>
                </a:lnTo>
                <a:close/>
              </a:path>
              <a:path w="215264" h="215264">
                <a:moveTo>
                  <a:pt x="0" y="0"/>
                </a:moveTo>
                <a:lnTo>
                  <a:pt x="26913" y="80771"/>
                </a:lnTo>
                <a:lnTo>
                  <a:pt x="49340" y="58345"/>
                </a:lnTo>
                <a:lnTo>
                  <a:pt x="44195" y="53218"/>
                </a:lnTo>
                <a:lnTo>
                  <a:pt x="53218" y="44195"/>
                </a:lnTo>
                <a:lnTo>
                  <a:pt x="63489" y="44195"/>
                </a:lnTo>
                <a:lnTo>
                  <a:pt x="80771" y="26913"/>
                </a:lnTo>
                <a:lnTo>
                  <a:pt x="0" y="0"/>
                </a:lnTo>
                <a:close/>
              </a:path>
              <a:path w="215264" h="215264">
                <a:moveTo>
                  <a:pt x="53218" y="44195"/>
                </a:moveTo>
                <a:lnTo>
                  <a:pt x="44195" y="53218"/>
                </a:lnTo>
                <a:lnTo>
                  <a:pt x="49340" y="58345"/>
                </a:lnTo>
                <a:lnTo>
                  <a:pt x="58345" y="49340"/>
                </a:lnTo>
                <a:lnTo>
                  <a:pt x="53218" y="44195"/>
                </a:lnTo>
                <a:close/>
              </a:path>
              <a:path w="215264" h="215264">
                <a:moveTo>
                  <a:pt x="63489" y="44195"/>
                </a:moveTo>
                <a:lnTo>
                  <a:pt x="53218" y="44195"/>
                </a:lnTo>
                <a:lnTo>
                  <a:pt x="58345" y="49340"/>
                </a:lnTo>
                <a:lnTo>
                  <a:pt x="63489" y="44195"/>
                </a:lnTo>
                <a:close/>
              </a:path>
            </a:pathLst>
          </a:custGeom>
          <a:solidFill>
            <a:srgbClr val="000000"/>
          </a:solidFill>
        </p:spPr>
        <p:txBody>
          <a:bodyPr wrap="square" lIns="0" tIns="0" rIns="0" bIns="0" rtlCol="0"/>
          <a:lstStyle/>
          <a:p>
            <a:endParaRPr/>
          </a:p>
        </p:txBody>
      </p:sp>
      <p:sp>
        <p:nvSpPr>
          <p:cNvPr id="25" name="object 25"/>
          <p:cNvSpPr txBox="1"/>
          <p:nvPr/>
        </p:nvSpPr>
        <p:spPr>
          <a:xfrm>
            <a:off x="5607676" y="2876004"/>
            <a:ext cx="293370" cy="229870"/>
          </a:xfrm>
          <a:prstGeom prst="rect">
            <a:avLst/>
          </a:prstGeom>
        </p:spPr>
        <p:txBody>
          <a:bodyPr vert="horz" wrap="square" lIns="0" tIns="0" rIns="0" bIns="0" rtlCol="0">
            <a:spAutoFit/>
          </a:bodyPr>
          <a:lstStyle/>
          <a:p>
            <a:pPr marL="12700">
              <a:lnSpc>
                <a:spcPct val="100000"/>
              </a:lnSpc>
            </a:pPr>
            <a:r>
              <a:rPr sz="1350" i="1" spc="-25" dirty="0">
                <a:latin typeface="Symbol"/>
                <a:cs typeface="Symbol"/>
              </a:rPr>
              <a:t></a:t>
            </a:r>
            <a:r>
              <a:rPr sz="1125" spc="67" baseline="-25925" dirty="0">
                <a:latin typeface="Times New Roman"/>
                <a:cs typeface="Times New Roman"/>
              </a:rPr>
              <a:t>2</a:t>
            </a:r>
            <a:r>
              <a:rPr sz="1300" i="1" spc="-10" dirty="0">
                <a:latin typeface="Times New Roman"/>
                <a:cs typeface="Times New Roman"/>
              </a:rPr>
              <a:t>e</a:t>
            </a:r>
            <a:r>
              <a:rPr sz="1125" baseline="-25925" dirty="0">
                <a:latin typeface="Times New Roman"/>
                <a:cs typeface="Times New Roman"/>
              </a:rPr>
              <a:t>2</a:t>
            </a:r>
            <a:endParaRPr sz="1125" baseline="-25925">
              <a:latin typeface="Times New Roman"/>
              <a:cs typeface="Times New Roman"/>
            </a:endParaRPr>
          </a:p>
        </p:txBody>
      </p:sp>
      <p:sp>
        <p:nvSpPr>
          <p:cNvPr id="26" name="object 26"/>
          <p:cNvSpPr/>
          <p:nvPr/>
        </p:nvSpPr>
        <p:spPr>
          <a:xfrm>
            <a:off x="4360164" y="2721864"/>
            <a:ext cx="571500" cy="414655"/>
          </a:xfrm>
          <a:custGeom>
            <a:avLst/>
            <a:gdLst/>
            <a:ahLst/>
            <a:cxnLst/>
            <a:rect l="l" t="t" r="r" b="b"/>
            <a:pathLst>
              <a:path w="571500" h="414655">
                <a:moveTo>
                  <a:pt x="428487" y="0"/>
                </a:moveTo>
                <a:lnTo>
                  <a:pt x="428487" y="103631"/>
                </a:lnTo>
                <a:lnTo>
                  <a:pt x="0" y="103631"/>
                </a:lnTo>
                <a:lnTo>
                  <a:pt x="0" y="310895"/>
                </a:lnTo>
                <a:lnTo>
                  <a:pt x="428487" y="310895"/>
                </a:lnTo>
                <a:lnTo>
                  <a:pt x="428487" y="414527"/>
                </a:lnTo>
                <a:lnTo>
                  <a:pt x="571499" y="207263"/>
                </a:lnTo>
                <a:lnTo>
                  <a:pt x="428487" y="0"/>
                </a:lnTo>
                <a:close/>
              </a:path>
            </a:pathLst>
          </a:custGeom>
          <a:solidFill>
            <a:srgbClr val="FF65CC"/>
          </a:solidFill>
        </p:spPr>
        <p:txBody>
          <a:bodyPr wrap="square" lIns="0" tIns="0" rIns="0" bIns="0" rtlCol="0"/>
          <a:lstStyle/>
          <a:p>
            <a:endParaRPr/>
          </a:p>
        </p:txBody>
      </p:sp>
      <p:sp>
        <p:nvSpPr>
          <p:cNvPr id="27" name="object 27"/>
          <p:cNvSpPr/>
          <p:nvPr/>
        </p:nvSpPr>
        <p:spPr>
          <a:xfrm>
            <a:off x="4360164" y="2721864"/>
            <a:ext cx="571500" cy="414655"/>
          </a:xfrm>
          <a:custGeom>
            <a:avLst/>
            <a:gdLst/>
            <a:ahLst/>
            <a:cxnLst/>
            <a:rect l="l" t="t" r="r" b="b"/>
            <a:pathLst>
              <a:path w="571500" h="414655">
                <a:moveTo>
                  <a:pt x="0" y="103631"/>
                </a:moveTo>
                <a:lnTo>
                  <a:pt x="428487" y="103631"/>
                </a:lnTo>
                <a:lnTo>
                  <a:pt x="428487" y="0"/>
                </a:lnTo>
                <a:lnTo>
                  <a:pt x="571499" y="207263"/>
                </a:lnTo>
                <a:lnTo>
                  <a:pt x="428487" y="414527"/>
                </a:lnTo>
                <a:lnTo>
                  <a:pt x="428487" y="310895"/>
                </a:lnTo>
                <a:lnTo>
                  <a:pt x="0" y="310895"/>
                </a:lnTo>
                <a:lnTo>
                  <a:pt x="0" y="103631"/>
                </a:lnTo>
                <a:close/>
              </a:path>
            </a:pathLst>
          </a:custGeom>
          <a:ln w="9143">
            <a:solidFill>
              <a:srgbClr val="FF3200"/>
            </a:solidFill>
          </a:ln>
        </p:spPr>
        <p:txBody>
          <a:bodyPr wrap="square" lIns="0" tIns="0" rIns="0" bIns="0" rtlCol="0"/>
          <a:lstStyle/>
          <a:p>
            <a:endParaRPr/>
          </a:p>
        </p:txBody>
      </p:sp>
      <p:sp>
        <p:nvSpPr>
          <p:cNvPr id="28" name="object 28"/>
          <p:cNvSpPr txBox="1"/>
          <p:nvPr/>
        </p:nvSpPr>
        <p:spPr>
          <a:xfrm>
            <a:off x="4132329" y="2410329"/>
            <a:ext cx="963930" cy="254000"/>
          </a:xfrm>
          <a:prstGeom prst="rect">
            <a:avLst/>
          </a:prstGeom>
        </p:spPr>
        <p:txBody>
          <a:bodyPr vert="horz" wrap="square" lIns="0" tIns="0" rIns="0" bIns="0" rtlCol="0">
            <a:spAutoFit/>
          </a:bodyPr>
          <a:lstStyle/>
          <a:p>
            <a:pPr marL="12700">
              <a:lnSpc>
                <a:spcPct val="100000"/>
              </a:lnSpc>
            </a:pPr>
            <a:r>
              <a:rPr sz="1800" spc="-55" dirty="0">
                <a:latin typeface="Calibri"/>
                <a:cs typeface="Calibri"/>
              </a:rPr>
              <a:t>R</a:t>
            </a:r>
            <a:r>
              <a:rPr sz="1800" spc="-10" dirty="0">
                <a:latin typeface="Calibri"/>
                <a:cs typeface="Calibri"/>
              </a:rPr>
              <a:t>ed</a:t>
            </a:r>
            <a:r>
              <a:rPr sz="1800" spc="-5" dirty="0">
                <a:latin typeface="Calibri"/>
                <a:cs typeface="Calibri"/>
              </a:rPr>
              <a:t>uction</a:t>
            </a:r>
            <a:endParaRPr sz="1800">
              <a:latin typeface="Calibri"/>
              <a:cs typeface="Calibri"/>
            </a:endParaRPr>
          </a:p>
        </p:txBody>
      </p:sp>
    </p:spTree>
    <p:extLst>
      <p:ext uri="{BB962C8B-B14F-4D97-AF65-F5344CB8AC3E}">
        <p14:creationId xmlns:p14="http://schemas.microsoft.com/office/powerpoint/2010/main" val="4082487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TotalTime>
  <Words>2342</Words>
  <Application>Microsoft Office PowerPoint</Application>
  <PresentationFormat>Экран (4:3)</PresentationFormat>
  <Paragraphs>404</Paragraphs>
  <Slides>65</Slides>
  <Notes>14</Notes>
  <HiddenSlides>0</HiddenSlides>
  <MMClips>0</MMClips>
  <ScaleCrop>false</ScaleCrop>
  <HeadingPairs>
    <vt:vector size="6" baseType="variant">
      <vt:variant>
        <vt:lpstr>Тема</vt:lpstr>
      </vt:variant>
      <vt:variant>
        <vt:i4>1</vt:i4>
      </vt:variant>
      <vt:variant>
        <vt:lpstr>Внедренные серверы OLE</vt:lpstr>
      </vt:variant>
      <vt:variant>
        <vt:i4>4</vt:i4>
      </vt:variant>
      <vt:variant>
        <vt:lpstr>Заголовки слайдов</vt:lpstr>
      </vt:variant>
      <vt:variant>
        <vt:i4>65</vt:i4>
      </vt:variant>
    </vt:vector>
  </HeadingPairs>
  <TitlesOfParts>
    <vt:vector size="70" baseType="lpstr">
      <vt:lpstr>Тема Office</vt:lpstr>
      <vt:lpstr>Document</vt:lpstr>
      <vt:lpstr>Microsoft Word 97 - 2003 Document</vt:lpstr>
      <vt:lpstr>Equation</vt:lpstr>
      <vt:lpstr>Формула</vt:lpstr>
      <vt:lpstr>Визуализация данных</vt:lpstr>
      <vt:lpstr>Ракурс решает все?</vt:lpstr>
      <vt:lpstr>Презентация PowerPoint</vt:lpstr>
      <vt:lpstr>Dimensionality Reduction</vt:lpstr>
      <vt:lpstr>Motivation</vt:lpstr>
      <vt:lpstr>Презентация PowerPoint</vt:lpstr>
      <vt:lpstr>Презентация PowerPoint</vt:lpstr>
      <vt:lpstr>Презентация PowerPoint</vt:lpstr>
      <vt:lpstr>Презентация PowerPoint</vt:lpstr>
      <vt:lpstr>Nonlinear Dimensionality Reduction</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Свойства собственных значений матрицы</vt:lpstr>
      <vt:lpstr>Свойства собственных значений матрицы</vt:lpstr>
      <vt:lpstr>Дисперсия  (variance)</vt:lpstr>
      <vt:lpstr>Ковариация (covariance)</vt:lpstr>
      <vt:lpstr>Ковариационная матрица </vt:lpstr>
      <vt:lpstr>Корреляция (correlation)</vt:lpstr>
      <vt:lpstr>Метод главных компонент</vt:lpstr>
      <vt:lpstr>Формализация</vt:lpstr>
      <vt:lpstr>Классическая реализация</vt:lpstr>
      <vt:lpstr>Реализация на основе SVD</vt:lpstr>
      <vt:lpstr>Шаг 3: Вычислить матрицу ковариации</vt:lpstr>
      <vt:lpstr>PCA example (1)</vt:lpstr>
      <vt:lpstr>PCA example (1)</vt:lpstr>
      <vt:lpstr>PCA example (2)</vt:lpstr>
      <vt:lpstr>PCA: choosing the dimension k</vt:lpstr>
      <vt:lpstr>PCA: choosing the dimension k</vt:lpstr>
      <vt:lpstr>PCA example: face recognition</vt:lpstr>
      <vt:lpstr>PCA for face images: eigenfaces</vt:lpstr>
      <vt:lpstr>Face recognition in eigenface space</vt:lpstr>
      <vt:lpstr>Face image retrieval</vt:lpstr>
      <vt:lpstr>PCA: a useful preprocessing step</vt:lpstr>
      <vt:lpstr>Scaling up PCA</vt:lpstr>
      <vt:lpstr>Singular value decomposition (SVD)</vt:lpstr>
      <vt:lpstr>Singular value decomposition (SVD)</vt:lpstr>
      <vt:lpstr>SVD for PCA</vt:lpstr>
      <vt:lpstr>Singular Value Decomposition</vt:lpstr>
      <vt:lpstr>Singular Value Decomposition</vt:lpstr>
      <vt:lpstr>SVD - Definition</vt:lpstr>
      <vt:lpstr>SVD - Properties</vt:lpstr>
      <vt:lpstr>SVD - Properties</vt:lpstr>
      <vt:lpstr>SVD - Interpretation</vt:lpstr>
      <vt:lpstr>SVD - Example</vt:lpstr>
      <vt:lpstr>SVD - Example</vt:lpstr>
      <vt:lpstr>SVD - Example</vt:lpstr>
      <vt:lpstr>SVD - Example</vt:lpstr>
      <vt:lpstr>SVD – Dimensionality reduction</vt:lpstr>
      <vt:lpstr>SVD - Dimensionality reduction</vt:lpstr>
      <vt:lpstr>SVD - Dimensionality reduction</vt:lpstr>
      <vt:lpstr>Ирисы Фишера</vt:lpstr>
      <vt:lpstr>Презентация PowerPoint</vt:lpstr>
      <vt:lpstr>MNIST (сокр. от Mixed National Institute  of Standards and Technology)</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Визуализация данных</dc:title>
  <dc:creator>alex</dc:creator>
  <cp:lastModifiedBy>alex-nb</cp:lastModifiedBy>
  <cp:revision>94</cp:revision>
  <dcterms:created xsi:type="dcterms:W3CDTF">2018-02-06T20:44:58Z</dcterms:created>
  <dcterms:modified xsi:type="dcterms:W3CDTF">2019-03-13T12:05:01Z</dcterms:modified>
</cp:coreProperties>
</file>