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gIGR3ntyoAQsQDdHIErqETKSKA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F61B98-65B5-41F0-8789-026421BE92AF}">
  <a:tblStyle styleId="{8CF61B98-65B5-41F0-8789-026421BE92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два объекта" type="txAndTwoObj">
  <p:cSld name="TEXT_AND_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381000" y="1219200"/>
            <a:ext cx="4114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2" type="body"/>
          </p:nvPr>
        </p:nvSpPr>
        <p:spPr>
          <a:xfrm>
            <a:off x="4648200" y="1219200"/>
            <a:ext cx="4114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3" type="body"/>
          </p:nvPr>
        </p:nvSpPr>
        <p:spPr>
          <a:xfrm>
            <a:off x="4648200" y="3924300"/>
            <a:ext cx="4114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ektorium.tv/course/29184" TargetMode="External"/><Relationship Id="rId4" Type="http://schemas.openxmlformats.org/officeDocument/2006/relationships/hyperlink" Target="https://www.lektorium.tv/course/2317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Визуализация данных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Лекции доступны онлайн по адресу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http://github.com/a-vodka/dv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Столбчатая диаграмма </a:t>
            </a:r>
            <a:br>
              <a:rPr lang="ru-RU"/>
            </a:br>
            <a:r>
              <a:rPr lang="ru-RU"/>
              <a:t>(Column Chart)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57200" y="5661248"/>
            <a:ext cx="8229600" cy="46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Для того, чтобы выделить пики и тенденции, можно “скрестить” колонки с линейной диаграммой:</a:t>
            </a:r>
            <a:endParaRPr/>
          </a:p>
        </p:txBody>
      </p:sp>
      <p:pic>
        <p:nvPicPr>
          <p:cNvPr descr="kPZZvsTIoP0yNfrWqdc25jy5pC_QEql9UrIYmkIl"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060848"/>
            <a:ext cx="37052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netology.ru/ckfinder/userfiles/images/3(68).png"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5976" y="2409913"/>
            <a:ext cx="4335438" cy="2607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Гистограмма (Bar Histograms)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36827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Гистограммы используют для представления числовых данных одной категории. Не путать с столбчатой диаграммой</a:t>
            </a:r>
            <a:endParaRPr/>
          </a:p>
        </p:txBody>
      </p:sp>
      <p:pic>
        <p:nvPicPr>
          <p:cNvPr descr="https://netology.ru/ckfinder/userfiles/images/4(57).png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12776"/>
            <a:ext cx="4324350" cy="50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Столбчатая диаграмма vs</a:t>
            </a:r>
            <a:br>
              <a:rPr lang="ru-RU"/>
            </a:br>
            <a:r>
              <a:rPr lang="ru-RU"/>
              <a:t>Гистограмма</a:t>
            </a:r>
            <a:endParaRPr/>
          </a:p>
        </p:txBody>
      </p:sp>
      <p:graphicFrame>
        <p:nvGraphicFramePr>
          <p:cNvPr id="162" name="Google Shape;162;p12"/>
          <p:cNvGraphicFramePr/>
          <p:nvPr/>
        </p:nvGraphicFramePr>
        <p:xfrm>
          <a:off x="457200" y="1600201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{8CF61B98-65B5-41F0-8789-026421BE92AF}</a:tableStyleId>
              </a:tblPr>
              <a:tblGrid>
                <a:gridCol w="4253650"/>
                <a:gridCol w="4253650"/>
              </a:tblGrid>
              <a:tr h="22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/>
                        <a:t>Столбчатая диаграмма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/>
                        <a:t>Гистограмма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26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Есть расстояние между столбцами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Нет расстояния между столбцами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Применяются для сравнения категориальных данных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Применяются для выявления зависимости качественных данных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105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Если переставить местами столбцы, логика не нарушится. Венера и Земля — две категории, которые друг от друга не зависят.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Если в гистограмме наблюдаемых температур переставить местами столбцы, нарушится логика, так как рассматривается одна величина (температура), а не разные категории</a:t>
                      </a:r>
                      <a:endParaRPr/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pic>
        <p:nvPicPr>
          <p:cNvPr descr="https://netology.ru/ckfinder/userfiles/images/5(49).png"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33344" t="0"/>
          <a:stretch/>
        </p:blipFill>
        <p:spPr>
          <a:xfrm>
            <a:off x="827584" y="4215431"/>
            <a:ext cx="3816426" cy="2308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netology.ru/ckfinder/userfiles/images/6(25).jpg" id="164" name="Google Shape;164;p12"/>
          <p:cNvPicPr preferRelativeResize="0"/>
          <p:nvPr/>
        </p:nvPicPr>
        <p:blipFill rotWithShape="1">
          <a:blip r:embed="rId4">
            <a:alphaModFix/>
          </a:blip>
          <a:srcRect b="4911" l="3193" r="1841" t="21398"/>
          <a:stretch/>
        </p:blipFill>
        <p:spPr>
          <a:xfrm>
            <a:off x="5076056" y="4221087"/>
            <a:ext cx="3576943" cy="204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Круговая диаграмма (Pie Charts)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Отображает процент, занимаемый каждым значением внутри набора данных, в виде разбитого на части круга. Например, доли рынка сотовых операторов. Может отображать сразу несколько наборов данных — в этом случае диаграммы наложены друг на друга, причем каждая из них меньше предыдущей. Например, доли рынка сотовых операторов за последение 3 года.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Круговая диаграмма (Pie Charts)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://experiment.ru.s3.amazonaws.com/featured/2009/06/02-03c.png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6" y="3284984"/>
            <a:ext cx="4381500" cy="289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netology.ru/ckfinder/userfiles/images/7(40).png" id="178" name="Google Shape;1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1555657"/>
            <a:ext cx="3888432" cy="3455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Диаграмма спагетти (Spaghetti Charts)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Диаграмма спагетти — очень необычный вид графиков, который только набирает популярность. </a:t>
            </a:r>
            <a:endParaRPr/>
          </a:p>
        </p:txBody>
      </p:sp>
      <p:pic>
        <p:nvPicPr>
          <p:cNvPr descr="https://netology.ru/ckfinder/userfiles/images/8(6).jpg"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85" y="2708920"/>
            <a:ext cx="4325537" cy="3247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netology.ru/ckfinder/userfiles/images/9(33).png" id="186" name="Google Shape;1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016" y="2748653"/>
            <a:ext cx="4206939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Географическая диаграмма </a:t>
            </a:r>
            <a:br>
              <a:rPr lang="ru-RU"/>
            </a:br>
            <a:r>
              <a:rPr lang="ru-RU"/>
              <a:t>(Map Charts)</a:t>
            </a:r>
            <a:br>
              <a:rPr lang="ru-RU"/>
            </a:b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457200" y="1268761"/>
            <a:ext cx="82296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Географические диаграммы специально разработаны для анализа географической информации, представления пространственных отношений и региональных данных. </a:t>
            </a:r>
            <a:endParaRPr/>
          </a:p>
        </p:txBody>
      </p:sp>
      <p:pic>
        <p:nvPicPr>
          <p:cNvPr descr="https://netology.ru/ckfinder/userfiles/images/10(7).jpg" id="193" name="Google Shape;1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2457215"/>
            <a:ext cx="5450754" cy="383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Стрим-график или график потока (Stream Graph)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netology.ru/ckfinder/userfiles/images/11(7).jpg"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7397"/>
            <a:ext cx="9144000" cy="550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Пузырьковая диаграмма (Bubble Charts)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netology.ru/ckfinder/userfiles/images/13(5).jpg"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805186"/>
            <a:ext cx="72675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Диаграмма Ганта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Картинки по запросу ДИАГРАММА ганта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772816"/>
            <a:ext cx="8319790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Визуализация данных</a:t>
            </a:r>
            <a:endParaRPr/>
          </a:p>
        </p:txBody>
      </p:sp>
      <p:sp>
        <p:nvSpPr>
          <p:cNvPr id="96" name="Google Shape;96;p2"/>
          <p:cNvSpPr txBox="1"/>
          <p:nvPr>
            <p:ph idx="2" type="body"/>
          </p:nvPr>
        </p:nvSpPr>
        <p:spPr>
          <a:xfrm>
            <a:off x="381000" y="1219200"/>
            <a:ext cx="83820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Лектор:</a:t>
            </a:r>
            <a:endParaRPr/>
          </a:p>
          <a:p>
            <a:pPr indent="0" lvl="0" marL="0" rtl="0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4800"/>
              <a:t>Водка Алексей Александрович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к.т.н., доцент кафедры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Динамика и прочность машин (к. 12)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Лучевая диаграмма (Sunburts)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57200" y="1600201"/>
            <a:ext cx="8229600" cy="820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Диаграмма для представления иерархических данных.</a:t>
            </a:r>
            <a:endParaRPr/>
          </a:p>
        </p:txBody>
      </p:sp>
      <p:pic>
        <p:nvPicPr>
          <p:cNvPr descr="https://www.syncfusion.com/products/wpf/images/sfsunburst/sunburst.png" id="221" name="Google Shape;2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2060847"/>
            <a:ext cx="6168033" cy="435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Полярные часы (Polar Clock)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395536" y="1340768"/>
            <a:ext cx="8229600" cy="204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График работает по принципу часов и каждую секунду показывает количество проделанной работы. </a:t>
            </a:r>
            <a:r>
              <a:rPr lang="ru-RU"/>
              <a:t>Похоже на окно «копирование файлов», где зелёный индикатор показывал, сколько процентов данных уже скопировано. </a:t>
            </a:r>
            <a:endParaRPr/>
          </a:p>
        </p:txBody>
      </p:sp>
      <p:pic>
        <p:nvPicPr>
          <p:cNvPr descr="https://netology.ru/ckfinder/userfiles/images/15(5).jpg"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3356992"/>
            <a:ext cx="6035824" cy="301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Лепестковая диаграмма (radar chart)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://experiment.ru.s3.amazonaws.com/featured/2009/06/02-07a.png"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84785"/>
            <a:ext cx="3448859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periment.ru.s3.amazonaws.com/featured/2009/06/02-07b.png" id="236" name="Google Shape;2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944" y="1628800"/>
            <a:ext cx="4455359" cy="43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periment.ru.s3.amazonaws.com/featured/2009/06/02-07c.png" id="237" name="Google Shape;2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777" y="4077072"/>
            <a:ext cx="3240360" cy="243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ОБЛАКО ТЕГОВ (tag cloud)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395536" y="1196752"/>
            <a:ext cx="8229600" cy="154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Сравнивает ключевые слова или фразы (значения), содержащиеся внутри фрагмента текста (набора данных), задавая каждому из них свой размер шрифта. Размер шрифта зависит от величины параметра. Например, 25 самых часто упоминаемых в газетах слов за декабрь 2008 года.</a:t>
            </a:r>
            <a:endParaRPr/>
          </a:p>
        </p:txBody>
      </p:sp>
      <p:pic>
        <p:nvPicPr>
          <p:cNvPr descr="http://experiment.ru.s3.amazonaws.com/featured/2009/06/02-08a.png"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811" y="2924944"/>
            <a:ext cx="7620000" cy="24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ТЕПЛОВАЯ ДИАГРАММА (heat map)</a:t>
            </a:r>
            <a:endParaRPr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457200" y="1600201"/>
            <a:ext cx="8229600" cy="226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Сравнивает значения внутри набора данных, закрашивая их одним из цветов в заранее выбранном спектре. Основой является изображение или другая диаграмма, на которой расставлены значения. Цвет зависит от величины параметра и чаще всего накладывается в виде пятен. Например, элементы главной страницы сайта, по которым пользователи кликают чаще всего.</a:t>
            </a:r>
            <a:endParaRPr/>
          </a:p>
        </p:txBody>
      </p:sp>
      <p:pic>
        <p:nvPicPr>
          <p:cNvPr descr="http://experiment.ru.s3.amazonaws.com/featured/2009/06/02-09a.png"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3995529"/>
            <a:ext cx="3250490" cy="2161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periment.ru.s3.amazonaws.com/featured/2009/06/02-09b.png" id="252" name="Google Shape;2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088" y="3816966"/>
            <a:ext cx="3096344" cy="244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ДЕРЕВЬЯ И СТРУКТУРНЫЕ ДИАГРАММЫ</a:t>
            </a:r>
            <a:br>
              <a:rPr lang="ru-RU"/>
            </a:b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b="0" lang="ru-RU"/>
              <a:t>Показывают структуру набора данных и взаимосвязи между его элементами.</a:t>
            </a:r>
            <a:br>
              <a:rPr b="0" lang="ru-RU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дерево (tree)</a:t>
            </a:r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395536" y="16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://experiment.ru.s3.amazonaws.com/featured/2009/06/03-01b.png"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928" y="1230956"/>
            <a:ext cx="3695700" cy="5019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periment.ru.s3.amazonaws.com/featured/2009/06/03-01c.png" id="266" name="Google Shape;2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1227398"/>
            <a:ext cx="5397901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periment.ru.s3.amazonaws.com/featured/2009/06/03-01a.png" id="267" name="Google Shape;26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528" y="3605386"/>
            <a:ext cx="3356426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МЕНТАЛЬНАЯ КАРТА</a:t>
            </a:r>
            <a:br>
              <a:rPr lang="ru-RU"/>
            </a:br>
            <a:r>
              <a:rPr lang="ru-RU"/>
              <a:t>mind map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Показывает состав и структуру явления или понятия в виде дерева, в котором каждый узел имеет один или несколько дочерних элементов. Это частный случай дерева, с той разницей, что ветви расходятся из узла, расположенного в центре изображения. Например, конспект книги по управлению проектами, который отражает ее содержание и основные понятия.</a:t>
            </a:r>
            <a:endParaRPr/>
          </a:p>
        </p:txBody>
      </p:sp>
      <p:pic>
        <p:nvPicPr>
          <p:cNvPr descr="http://experiment.ru.s3.amazonaws.com/featured/2009/06/03-02a.png"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501008"/>
            <a:ext cx="2081411" cy="2803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periment.ru.s3.amazonaws.com/featured/2009/06/03-02b.png" id="275" name="Google Shape;2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920" y="3197046"/>
            <a:ext cx="4208984" cy="310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cap="none"/>
              <a:t>ФОРМАЛИЗОВАННЫЕ СТРУКТУРНЫЕ ДИАГРАММЫ</a:t>
            </a:r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457200" y="1600200"/>
            <a:ext cx="8229600" cy="13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Показывают состав и структуру системы или ее части в виде карточек, которые описаны с разной степенью детализации и связаны друг с другом как родительские и дочерние.</a:t>
            </a:r>
            <a:br>
              <a:rPr lang="ru-RU"/>
            </a:br>
            <a:r>
              <a:rPr lang="ru-RU"/>
              <a:t>Отображается в стандартизованном виде — например, с помощью UML (Unified Modeling Language) или IDEFIX (Integration Definition for Information Modeling). Например, все сущности, необходимые для работы одного из модулей программной системы.</a:t>
            </a:r>
            <a:endParaRPr/>
          </a:p>
        </p:txBody>
      </p:sp>
      <p:pic>
        <p:nvPicPr>
          <p:cNvPr descr="http://experiment.ru.s3.amazonaws.com/featured/2009/06/03-03a.png" id="282" name="Google Shape;2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668550"/>
            <a:ext cx="3460651" cy="3550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periment.ru.s3.amazonaws.com/featured/2009/06/03-03b.png" id="283" name="Google Shape;2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2668550"/>
            <a:ext cx="3528392" cy="347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cap="none"/>
              <a:t>ДИАГРАММА ВЕННА-ЭЙЛЕРА VENN/EULER DIAGRAM</a:t>
            </a:r>
            <a:endParaRPr/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457200" y="1600201"/>
            <a:ext cx="8229600" cy="1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Показывает отношения между значениями набора данных в виде накладывающихся друг на друга кругов (чаще всего трёх). Область, в которой пересекаются все круги, показывает общее между ними. </a:t>
            </a:r>
            <a:endParaRPr/>
          </a:p>
        </p:txBody>
      </p:sp>
      <p:pic>
        <p:nvPicPr>
          <p:cNvPr descr="Картинки по запросу ДИАГРАММА ВЕННА-ЭЙЛЕРА"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356992"/>
            <a:ext cx="3021395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План курса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Визуализация числовых данных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Визуализация нечисловых данных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ru-RU"/>
              <a:t>Визуализация бинарных деревьев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ru-RU"/>
              <a:t>Визуализация графов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Алгоритмы понижения размерности в задачах визуализации данных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Визуализация текстовых данных (tex/latex)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плоское дерево (tree map)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467544" y="1340768"/>
            <a:ext cx="8229600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Показывает иерархию набора данных, в которой элементы являются родительскими или дочерними по отношению друг к другу. Отображается в виде набора вложенных прямоугольников, каждый из которых является ветвью дерева, а находящиеся внутри него — дочерними элементами и ветвями. Прямоугольники различаются по размеру в зависимости от параметра и имеют цвет, который задается другим параметром. </a:t>
            </a:r>
            <a:endParaRPr/>
          </a:p>
        </p:txBody>
      </p:sp>
      <p:pic>
        <p:nvPicPr>
          <p:cNvPr descr="http://experiment.ru.s3.amazonaws.com/featured/2009/06/03-05a.png" id="297" name="Google Shape;2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3356992"/>
            <a:ext cx="3528392" cy="2352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periment.ru.s3.amazonaws.com/featured/2009/06/03-05b.png" id="298" name="Google Shape;29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4840" y="3068960"/>
            <a:ext cx="4896544" cy="306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ChartJunk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Картинки по запросу chart junk diagram"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060848"/>
            <a:ext cx="8568952" cy="42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chartJunk</a:t>
            </a: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Картинки по запросу chart junk diagram" id="312" name="Google Shape;3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1412776"/>
            <a:ext cx="8576749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chartJunk</a:t>
            </a:r>
            <a:endParaRPr/>
          </a:p>
        </p:txBody>
      </p:sp>
      <p:sp>
        <p:nvSpPr>
          <p:cNvPr id="318" name="Google Shape;31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Snap decision: Which chart is better?" id="319" name="Google Shape;3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11" y="1988840"/>
            <a:ext cx="8530393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ChartJunk vs Data Visualization</a:t>
            </a:r>
            <a:endParaRPr/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Radiation Infographic by Davvi from our Flickr Pool" id="326" name="Google Shape;3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189" y="1340768"/>
            <a:ext cx="5642992" cy="491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Масштаб</a:t>
            </a: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57" y="2492896"/>
            <a:ext cx="85725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278563"/>
            <a:ext cx="427037" cy="42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Как выбрать диаграмму?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habrastorage.org/files/4c0/1a2/ef3/4c01a2ef33ea443d9db66131c51703dd.png" id="341" name="Google Shape;3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037877"/>
            <a:ext cx="6166293" cy="553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Неудачные графики</a:t>
            </a:r>
            <a:endParaRPr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Statistica_powerpassports" id="348" name="Google Shape;3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838450"/>
            <a:ext cx="4573088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_cellphones_money17" id="349" name="Google Shape;3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1075150"/>
            <a:ext cx="4320480" cy="31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Картинки по запросу joke  visualization" id="356" name="Google Shape;3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844824"/>
            <a:ext cx="6603220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Оценивание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Оценка = 0,4 х Тест + 0,6 х Лабораторные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Рекомендованная литература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50728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Курс по визуализации данных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https://www.lektorium.tv/course/29184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https://www.lektorium.tv/course/23176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https://www.coursera.org/learn/datavisualization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Визуализация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Визуализация — это…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представление физического явления или процесса в форме, удобной для зрительного восприятия;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методика направленного вызова образа;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создание ментальной модели чего-либо.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Уровни стогости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Научная визуализация данных (Scientific/Statistical data visualization)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Бизнес-аналитика (Business intelligence)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Визуализация данных для неспециалистов (NEUVis: Visualization for Non-Expert Users)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Инфографика в масс-медиа (Infographics, Data journalism)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Chartjunk (графический мусор)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cxnSp>
        <p:nvCxnSpPr>
          <p:cNvPr id="127" name="Google Shape;127;p7"/>
          <p:cNvCxnSpPr/>
          <p:nvPr/>
        </p:nvCxnSpPr>
        <p:spPr>
          <a:xfrm rot="10800000">
            <a:off x="8748464" y="1700808"/>
            <a:ext cx="0" cy="4104456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/>
              <a:t>ВИЗУАЛИЗАЦИЯ ЧИСЛОВЫХ ДАННЫХ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Линейный график (Line Chart)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Линейный график хорошо подходит во многих случаях</a:t>
            </a:r>
            <a:endParaRPr/>
          </a:p>
        </p:txBody>
      </p:sp>
      <p:pic>
        <p:nvPicPr>
          <p:cNvPr descr="eMvuX0TAyxc0BgRacSJIW0oQ-SASQuwO1lGHbrpO"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4316640"/>
            <a:ext cx="7933953" cy="1861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netology.ru/ckfinder/userfiles/images/2(68).png"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04" y="2201905"/>
            <a:ext cx="5153050" cy="225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2018-02-06T20:44:58Z</dcterms:created>
  <dc:creator>alex</dc:creator>
</cp:coreProperties>
</file>