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2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95000"/>
      </a:lnSpc>
      <a:spcBef>
        <a:spcPct val="50000"/>
      </a:spcBef>
      <a:spcAft>
        <a:spcPct val="0"/>
      </a:spcAft>
      <a:buClr>
        <a:schemeClr val="accent1"/>
      </a:buClr>
      <a:buChar char="•"/>
      <a:defRPr sz="2800" b="1" kern="1200">
        <a:solidFill>
          <a:srgbClr val="000066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95000"/>
      </a:lnSpc>
      <a:spcBef>
        <a:spcPct val="50000"/>
      </a:spcBef>
      <a:spcAft>
        <a:spcPct val="0"/>
      </a:spcAft>
      <a:buClr>
        <a:schemeClr val="accent1"/>
      </a:buClr>
      <a:buChar char="•"/>
      <a:defRPr sz="2800" b="1" kern="1200">
        <a:solidFill>
          <a:srgbClr val="000066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95000"/>
      </a:lnSpc>
      <a:spcBef>
        <a:spcPct val="50000"/>
      </a:spcBef>
      <a:spcAft>
        <a:spcPct val="0"/>
      </a:spcAft>
      <a:buClr>
        <a:schemeClr val="accent1"/>
      </a:buClr>
      <a:buChar char="•"/>
      <a:defRPr sz="2800" b="1" kern="1200">
        <a:solidFill>
          <a:srgbClr val="000066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95000"/>
      </a:lnSpc>
      <a:spcBef>
        <a:spcPct val="50000"/>
      </a:spcBef>
      <a:spcAft>
        <a:spcPct val="0"/>
      </a:spcAft>
      <a:buClr>
        <a:schemeClr val="accent1"/>
      </a:buClr>
      <a:buChar char="•"/>
      <a:defRPr sz="2800" b="1" kern="1200">
        <a:solidFill>
          <a:srgbClr val="000066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95000"/>
      </a:lnSpc>
      <a:spcBef>
        <a:spcPct val="50000"/>
      </a:spcBef>
      <a:spcAft>
        <a:spcPct val="0"/>
      </a:spcAft>
      <a:buClr>
        <a:schemeClr val="accent1"/>
      </a:buClr>
      <a:buChar char="•"/>
      <a:defRPr sz="2800" b="1" kern="1200">
        <a:solidFill>
          <a:srgbClr val="000066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rgbClr val="000066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rgbClr val="000066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rgbClr val="000066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rgbClr val="000066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0B51CD2-19E4-40FE-8DB7-2FBCE55E221E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31E"/>
    <a:srgbClr val="315273"/>
    <a:srgbClr val="CA4040"/>
    <a:srgbClr val="D9413D"/>
    <a:srgbClr val="4B8D4B"/>
    <a:srgbClr val="5F793D"/>
    <a:srgbClr val="0000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20" d="100"/>
          <a:sy n="120" d="100"/>
        </p:scale>
        <p:origin x="-1374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09530-10D0-4516-8D10-519C9FF48E83}" type="datetimeFigureOut">
              <a:rPr lang="ru-RU" smtClean="0"/>
              <a:t>28.10.2017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FA4A6-ADBD-411F-A10A-4888E1632F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028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o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" y="4419600"/>
            <a:ext cx="7620000" cy="762000"/>
          </a:xfrm>
        </p:spPr>
        <p:txBody>
          <a:bodyPr anchor="b"/>
          <a:lstStyle>
            <a:lvl1pPr>
              <a:defRPr sz="2800">
                <a:solidFill>
                  <a:schemeClr val="folHlink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181600"/>
            <a:ext cx="6400800" cy="1066800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92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67500" y="46038"/>
            <a:ext cx="2095500" cy="64309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81000" y="46038"/>
            <a:ext cx="6134100" cy="64309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25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46038"/>
            <a:ext cx="7162800" cy="83978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11480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4114800" cy="25527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114800" cy="25527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130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46038"/>
            <a:ext cx="7162800" cy="83978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11480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1480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828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background copy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763713" y="24209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ru-RU" noProof="0" smtClean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61689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73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24411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11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1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37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46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33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70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42365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0728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Bk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46038"/>
            <a:ext cx="7162800" cy="83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382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</p:sldLayoutIdLst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34950" indent="-234950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accent1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35000" indent="-28575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–"/>
        <a:defRPr sz="2400">
          <a:solidFill>
            <a:schemeClr val="tx1"/>
          </a:solidFill>
          <a:latin typeface="+mn-lt"/>
        </a:defRPr>
      </a:lvl2pPr>
      <a:lvl3pPr marL="965200" indent="-2159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3pPr>
      <a:lvl4pPr marL="1308100" indent="-2286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–"/>
        <a:defRPr>
          <a:solidFill>
            <a:schemeClr val="tx1"/>
          </a:solidFill>
          <a:latin typeface="+mn-lt"/>
        </a:defRPr>
      </a:lvl4pPr>
      <a:lvl5pPr marL="1651000" indent="-2286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5pPr>
      <a:lvl6pPr marL="2108200" indent="-2286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6pPr>
      <a:lvl7pPr marL="2565400" indent="-2286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7pPr>
      <a:lvl8pPr marL="3022600" indent="-2286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8pPr>
      <a:lvl9pPr marL="3479800" indent="-2286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228600" y="5029200"/>
            <a:ext cx="7620000" cy="990600"/>
          </a:xfrm>
          <a:noFill/>
          <a:ln/>
        </p:spPr>
        <p:txBody>
          <a:bodyPr/>
          <a:lstStyle/>
          <a:p>
            <a:r>
              <a:rPr lang="ru-RU" sz="2400" dirty="0"/>
              <a:t>Интегрированные компьютерные системы проектирования и анализа</a:t>
            </a:r>
            <a:br>
              <a:rPr lang="ru-RU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u="sng" dirty="0" smtClean="0"/>
              <a:t>Лекция </a:t>
            </a:r>
            <a:r>
              <a:rPr lang="en-US" sz="2400" u="sng" dirty="0" smtClean="0"/>
              <a:t>6</a:t>
            </a:r>
            <a:r>
              <a:rPr lang="ru-RU" sz="2400" u="sng" dirty="0" smtClean="0"/>
              <a:t>: </a:t>
            </a:r>
            <a:r>
              <a:rPr lang="en-US" sz="2400" u="sng" dirty="0" err="1" smtClean="0"/>
              <a:t>PhotoView</a:t>
            </a:r>
            <a:r>
              <a:rPr lang="en-US" sz="2400" u="sng" smtClean="0"/>
              <a:t> 360</a:t>
            </a:r>
            <a:endParaRPr lang="en-US" sz="24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z="2800" smtClean="0"/>
              <a:t>To Change the Background Style to Clouds:</a:t>
            </a:r>
            <a:endParaRPr lang="en-US" altLang="ru-RU" sz="2800" b="0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8458200" cy="5257800"/>
          </a:xfrm>
        </p:spPr>
        <p:txBody>
          <a:bodyPr/>
          <a:lstStyle/>
          <a:p>
            <a:pPr marL="533400" indent="-533400" eaLnBrk="1" hangingPunct="1">
              <a:spcBef>
                <a:spcPts val="1000"/>
              </a:spcBef>
              <a:buFontTx/>
              <a:buAutoNum type="arabicPeriod"/>
            </a:pPr>
            <a:r>
              <a:rPr lang="en-US" altLang="ru-RU" b="1" smtClean="0"/>
              <a:t>Click </a:t>
            </a:r>
            <a:r>
              <a:rPr lang="en-US" altLang="ru-RU" b="1" u="sng" smtClean="0"/>
              <a:t>Scene</a:t>
            </a:r>
            <a:r>
              <a:rPr lang="en-US" altLang="ru-RU" b="1" smtClean="0"/>
              <a:t>     on the PhotoWorks toolbar.</a:t>
            </a:r>
          </a:p>
          <a:p>
            <a:pPr marL="533400" indent="-533400" eaLnBrk="1" hangingPunct="1">
              <a:spcBef>
                <a:spcPts val="1000"/>
              </a:spcBef>
              <a:buFontTx/>
              <a:buAutoNum type="arabicPeriod"/>
            </a:pPr>
            <a:r>
              <a:rPr lang="en-US" altLang="ru-RU" b="1" smtClean="0"/>
              <a:t>Expand the </a:t>
            </a:r>
            <a:r>
              <a:rPr lang="en-US" altLang="ru-RU" smtClean="0"/>
              <a:t>Backgrounds folder</a:t>
            </a:r>
            <a:r>
              <a:rPr lang="en-US" altLang="ru-RU" b="1" smtClean="0"/>
              <a:t>.</a:t>
            </a:r>
          </a:p>
          <a:p>
            <a:pPr marL="533400" indent="-533400" eaLnBrk="1" hangingPunct="1">
              <a:spcBef>
                <a:spcPts val="1000"/>
              </a:spcBef>
              <a:buFontTx/>
              <a:buAutoNum type="arabicPeriod"/>
            </a:pPr>
            <a:r>
              <a:rPr lang="en-US" altLang="ru-RU" b="1" smtClean="0"/>
              <a:t>Open the sub-folder </a:t>
            </a:r>
            <a:r>
              <a:rPr lang="en-US" altLang="ru-RU" i="1" smtClean="0"/>
              <a:t>scaled_image</a:t>
            </a:r>
            <a:r>
              <a:rPr lang="en-US" altLang="ru-RU" b="1" smtClean="0"/>
              <a:t>.</a:t>
            </a:r>
          </a:p>
          <a:p>
            <a:pPr marL="533400" indent="-533400" eaLnBrk="1" hangingPunct="1">
              <a:spcBef>
                <a:spcPts val="1000"/>
              </a:spcBef>
              <a:buFontTx/>
              <a:buAutoNum type="arabicPeriod"/>
            </a:pPr>
            <a:r>
              <a:rPr lang="en-US" altLang="ru-RU" b="1" smtClean="0"/>
              <a:t>Select </a:t>
            </a:r>
            <a:r>
              <a:rPr lang="en-US" altLang="ru-RU" b="1" u="sng" smtClean="0"/>
              <a:t>image clouds</a:t>
            </a:r>
            <a:r>
              <a:rPr lang="en-US" altLang="ru-RU" b="1" smtClean="0"/>
              <a:t>.</a:t>
            </a:r>
          </a:p>
          <a:p>
            <a:pPr marL="533400" indent="-533400" eaLnBrk="1" hangingPunct="1">
              <a:spcBef>
                <a:spcPts val="1000"/>
              </a:spcBef>
              <a:buFontTx/>
              <a:buAutoNum type="arabicPeriod"/>
            </a:pPr>
            <a:r>
              <a:rPr lang="en-US" altLang="ru-RU" b="1" smtClean="0"/>
              <a:t>Click </a:t>
            </a:r>
            <a:r>
              <a:rPr lang="en-US" altLang="ru-RU" b="1" u="sng" smtClean="0"/>
              <a:t>Apply</a:t>
            </a:r>
            <a:r>
              <a:rPr lang="en-US" altLang="ru-RU" b="1" smtClean="0"/>
              <a:t>.</a:t>
            </a:r>
            <a:endParaRPr lang="en-US" altLang="ru-RU" smtClean="0"/>
          </a:p>
        </p:txBody>
      </p:sp>
      <p:pic>
        <p:nvPicPr>
          <p:cNvPr id="66564" name="Picture 4"/>
          <p:cNvPicPr>
            <a:picLocks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95625" y="1338263"/>
            <a:ext cx="301625" cy="30162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66566" name="Picture 6"/>
          <p:cNvPicPr>
            <a:picLocks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14900" y="3924300"/>
            <a:ext cx="3581400" cy="25527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162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To Save the Image File</a:t>
            </a:r>
            <a:endParaRPr lang="en-US" altLang="ru-RU" b="0" smtClean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4648200" cy="5257800"/>
          </a:xfrm>
        </p:spPr>
        <p:txBody>
          <a:bodyPr/>
          <a:lstStyle/>
          <a:p>
            <a:pPr marL="533400" indent="-533400" eaLnBrk="1" hangingPunct="1">
              <a:spcBef>
                <a:spcPts val="2000"/>
              </a:spcBef>
              <a:buFontTx/>
              <a:buAutoNum type="arabicPeriod"/>
            </a:pPr>
            <a:r>
              <a:rPr lang="en-US" altLang="ru-RU" b="1" smtClean="0"/>
              <a:t>Click </a:t>
            </a:r>
            <a:r>
              <a:rPr lang="en-US" altLang="ru-RU" b="1" u="sng" smtClean="0"/>
              <a:t>Render to File</a:t>
            </a:r>
            <a:r>
              <a:rPr lang="en-US" altLang="ru-RU" b="1" smtClean="0"/>
              <a:t>     on the PhotoWorks toolbar.</a:t>
            </a:r>
          </a:p>
          <a:p>
            <a:pPr marL="533400" indent="-533400" eaLnBrk="1" hangingPunct="1">
              <a:spcBef>
                <a:spcPts val="2000"/>
              </a:spcBef>
              <a:buFontTx/>
              <a:buAutoNum type="arabicPeriod"/>
            </a:pPr>
            <a:r>
              <a:rPr lang="en-US" altLang="ru-RU" b="1" smtClean="0"/>
              <a:t>Enter a file name.</a:t>
            </a:r>
            <a:endParaRPr lang="en-US" altLang="ru-RU" smtClean="0"/>
          </a:p>
          <a:p>
            <a:pPr marL="533400" indent="-533400" eaLnBrk="1" hangingPunct="1">
              <a:spcBef>
                <a:spcPts val="2000"/>
              </a:spcBef>
              <a:buFontTx/>
              <a:buAutoNum type="arabicPeriod"/>
            </a:pPr>
            <a:r>
              <a:rPr lang="en-US" altLang="ru-RU" b="1" smtClean="0"/>
              <a:t>Specify a file type.</a:t>
            </a:r>
            <a:endParaRPr lang="en-US" altLang="ru-RU" smtClean="0"/>
          </a:p>
          <a:p>
            <a:pPr marL="533400" indent="-533400" eaLnBrk="1" hangingPunct="1">
              <a:spcBef>
                <a:spcPts val="2000"/>
              </a:spcBef>
              <a:buFontTx/>
              <a:buAutoNum type="arabicPeriod"/>
            </a:pPr>
            <a:r>
              <a:rPr lang="en-US" altLang="ru-RU" b="1" smtClean="0"/>
              <a:t>Click </a:t>
            </a:r>
            <a:r>
              <a:rPr lang="en-US" altLang="ru-RU" b="1" u="sng" smtClean="0"/>
              <a:t>Render</a:t>
            </a:r>
            <a:r>
              <a:rPr lang="en-US" altLang="ru-RU" b="1" smtClean="0"/>
              <a:t>.</a:t>
            </a:r>
          </a:p>
          <a:p>
            <a:pPr marL="533400" indent="-533400" eaLnBrk="1" hangingPunct="1"/>
            <a:endParaRPr lang="en-US" altLang="ru-RU" smtClean="0"/>
          </a:p>
        </p:txBody>
      </p:sp>
      <p:pic>
        <p:nvPicPr>
          <p:cNvPr id="69638" name="Picture 6"/>
          <p:cNvPicPr>
            <a:picLocks noChangeAspect="1" noChangeArrowheads="1"/>
          </p:cNvPicPr>
          <p:nvPr>
            <p:ph sz="quarter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14838" y="1347788"/>
            <a:ext cx="304800" cy="3048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69642" name="Picture 10"/>
          <p:cNvPicPr>
            <a:picLocks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29200" y="1371600"/>
            <a:ext cx="3503613" cy="48768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303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9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9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SolidWorks Animator Application</a:t>
            </a:r>
            <a:endParaRPr lang="en-US" altLang="ru-RU" b="0" smtClean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2000"/>
              </a:spcBef>
              <a:buFontTx/>
              <a:buNone/>
            </a:pPr>
            <a:r>
              <a:rPr lang="en-US" altLang="ru-RU" b="1" smtClean="0"/>
              <a:t>What is SolidWorks Animator?</a:t>
            </a:r>
            <a:endParaRPr lang="en-US" altLang="ru-RU" smtClean="0"/>
          </a:p>
          <a:p>
            <a:pPr eaLnBrk="1" hangingPunct="1">
              <a:spcBef>
                <a:spcPts val="2000"/>
              </a:spcBef>
            </a:pPr>
            <a:r>
              <a:rPr lang="en-US" altLang="ru-RU" b="1" smtClean="0"/>
              <a:t>SolidWorks Animator animates and captures motion of SolidWorks parts and assemblies.</a:t>
            </a:r>
            <a:endParaRPr lang="en-US" altLang="ru-RU" smtClean="0"/>
          </a:p>
          <a:p>
            <a:pPr eaLnBrk="1" hangingPunct="1">
              <a:spcBef>
                <a:spcPts val="2000"/>
              </a:spcBef>
            </a:pPr>
            <a:r>
              <a:rPr lang="en-US" altLang="ru-RU" b="1" smtClean="0"/>
              <a:t>SolidWorks Animator generates Windows-based animations (*.avi files). The *.avi file uses a Windows-based Media Player. </a:t>
            </a:r>
          </a:p>
          <a:p>
            <a:pPr eaLnBrk="1" hangingPunct="1">
              <a:spcBef>
                <a:spcPts val="2000"/>
              </a:spcBef>
            </a:pPr>
            <a:r>
              <a:rPr lang="en-US" altLang="ru-RU" b="1" smtClean="0"/>
              <a:t>SolidWorks Animator can be combined with PhotoWorks.</a:t>
            </a:r>
            <a:endParaRPr lang="en-US" altLang="ru-RU" smtClean="0"/>
          </a:p>
        </p:txBody>
      </p:sp>
    </p:spTree>
    <p:extLst>
      <p:ext uri="{BB962C8B-B14F-4D97-AF65-F5344CB8AC3E}">
        <p14:creationId xmlns:p14="http://schemas.microsoft.com/office/powerpoint/2010/main" val="401707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Renderer Options</a:t>
            </a:r>
            <a:endParaRPr lang="en-US" altLang="ru-RU" b="0" smtClean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2000"/>
              </a:spcBef>
              <a:buFontTx/>
              <a:buNone/>
            </a:pPr>
            <a:r>
              <a:rPr lang="en-US" altLang="ru-RU" b="1" smtClean="0"/>
              <a:t>The Renderer affects the quality of the saved image. There are two options:</a:t>
            </a:r>
            <a:endParaRPr lang="en-US" altLang="ru-RU" smtClean="0"/>
          </a:p>
          <a:p>
            <a:pPr eaLnBrk="1" hangingPunct="1">
              <a:spcBef>
                <a:spcPts val="2000"/>
              </a:spcBef>
            </a:pPr>
            <a:r>
              <a:rPr lang="en-US" altLang="ru-RU" b="1" smtClean="0"/>
              <a:t>SolidWorks screen</a:t>
            </a:r>
            <a:endParaRPr lang="en-US" altLang="ru-RU" smtClean="0"/>
          </a:p>
          <a:p>
            <a:pPr eaLnBrk="1" hangingPunct="1">
              <a:spcBef>
                <a:spcPts val="2000"/>
              </a:spcBef>
            </a:pPr>
            <a:r>
              <a:rPr lang="en-US" altLang="ru-RU" b="1" smtClean="0"/>
              <a:t>PhotoWorks buffer</a:t>
            </a:r>
            <a:endParaRPr lang="en-US" altLang="ru-RU" smtClean="0"/>
          </a:p>
        </p:txBody>
      </p:sp>
    </p:spTree>
    <p:extLst>
      <p:ext uri="{BB962C8B-B14F-4D97-AF65-F5344CB8AC3E}">
        <p14:creationId xmlns:p14="http://schemas.microsoft.com/office/powerpoint/2010/main" val="16454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Factors Affecting File Size</a:t>
            </a:r>
            <a:endParaRPr lang="en-US" altLang="ru-RU" b="0" smtClean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5000"/>
              </a:lnSpc>
              <a:spcBef>
                <a:spcPts val="1500"/>
              </a:spcBef>
            </a:pPr>
            <a:r>
              <a:rPr lang="en-US" altLang="ru-RU" b="1" smtClean="0"/>
              <a:t>Number of frames per second</a:t>
            </a:r>
            <a:endParaRPr lang="en-US" altLang="ru-RU" smtClean="0"/>
          </a:p>
          <a:p>
            <a:pPr eaLnBrk="1" hangingPunct="1">
              <a:lnSpc>
                <a:spcPct val="85000"/>
              </a:lnSpc>
              <a:spcBef>
                <a:spcPts val="2000"/>
              </a:spcBef>
            </a:pPr>
            <a:r>
              <a:rPr lang="en-US" altLang="ru-RU" b="1" smtClean="0"/>
              <a:t>Renderer used</a:t>
            </a:r>
            <a:endParaRPr lang="en-US" altLang="ru-RU" smtClean="0"/>
          </a:p>
          <a:p>
            <a:pPr lvl="1" eaLnBrk="1" hangingPunct="1">
              <a:lnSpc>
                <a:spcPct val="85000"/>
              </a:lnSpc>
              <a:spcBef>
                <a:spcPts val="600"/>
              </a:spcBef>
            </a:pPr>
            <a:r>
              <a:rPr lang="en-US" altLang="ru-RU" b="1" smtClean="0"/>
              <a:t>PhotoWorks buffer creates a larger file than SolidWorks screen</a:t>
            </a:r>
            <a:endParaRPr lang="en-US" altLang="ru-RU" smtClean="0"/>
          </a:p>
          <a:p>
            <a:pPr eaLnBrk="1" hangingPunct="1">
              <a:lnSpc>
                <a:spcPct val="85000"/>
              </a:lnSpc>
              <a:spcBef>
                <a:spcPts val="2000"/>
              </a:spcBef>
            </a:pPr>
            <a:r>
              <a:rPr lang="en-US" altLang="ru-RU" b="1" smtClean="0"/>
              <a:t>If using PhotoWorks buffer:</a:t>
            </a:r>
            <a:endParaRPr lang="en-US" altLang="ru-RU" smtClean="0"/>
          </a:p>
          <a:p>
            <a:pPr lvl="1" eaLnBrk="1" hangingPunct="1">
              <a:lnSpc>
                <a:spcPct val="85000"/>
              </a:lnSpc>
              <a:spcBef>
                <a:spcPts val="600"/>
              </a:spcBef>
            </a:pPr>
            <a:r>
              <a:rPr lang="en-US" altLang="ru-RU" b="1" smtClean="0"/>
              <a:t>Materials</a:t>
            </a:r>
            <a:endParaRPr lang="en-US" altLang="ru-RU" smtClean="0"/>
          </a:p>
          <a:p>
            <a:pPr lvl="1" eaLnBrk="1" hangingPunct="1">
              <a:lnSpc>
                <a:spcPct val="85000"/>
              </a:lnSpc>
              <a:spcBef>
                <a:spcPts val="600"/>
              </a:spcBef>
            </a:pPr>
            <a:r>
              <a:rPr lang="en-US" altLang="ru-RU" b="1" smtClean="0"/>
              <a:t>Background</a:t>
            </a:r>
            <a:endParaRPr lang="en-US" altLang="ru-RU" smtClean="0"/>
          </a:p>
          <a:p>
            <a:pPr lvl="1" eaLnBrk="1" hangingPunct="1">
              <a:lnSpc>
                <a:spcPct val="85000"/>
              </a:lnSpc>
              <a:spcBef>
                <a:spcPts val="600"/>
              </a:spcBef>
            </a:pPr>
            <a:r>
              <a:rPr lang="en-US" altLang="ru-RU" b="1" smtClean="0"/>
              <a:t>Shadows</a:t>
            </a:r>
            <a:endParaRPr lang="en-US" altLang="ru-RU" smtClean="0"/>
          </a:p>
          <a:p>
            <a:pPr lvl="1" eaLnBrk="1" hangingPunct="1">
              <a:lnSpc>
                <a:spcPct val="85000"/>
              </a:lnSpc>
              <a:spcBef>
                <a:spcPts val="600"/>
              </a:spcBef>
            </a:pPr>
            <a:r>
              <a:rPr lang="en-US" altLang="ru-RU" b="1" smtClean="0"/>
              <a:t>Multiple-light sources</a:t>
            </a:r>
            <a:endParaRPr lang="en-US" altLang="ru-RU" smtClean="0"/>
          </a:p>
          <a:p>
            <a:pPr eaLnBrk="1" hangingPunct="1">
              <a:lnSpc>
                <a:spcPct val="85000"/>
              </a:lnSpc>
              <a:spcBef>
                <a:spcPts val="2000"/>
              </a:spcBef>
            </a:pPr>
            <a:r>
              <a:rPr lang="en-US" altLang="ru-RU" b="1" smtClean="0"/>
              <a:t>Video compression</a:t>
            </a:r>
            <a:endParaRPr lang="en-US" altLang="ru-RU" smtClean="0"/>
          </a:p>
          <a:p>
            <a:pPr eaLnBrk="1" hangingPunct="1">
              <a:lnSpc>
                <a:spcPct val="85000"/>
              </a:lnSpc>
              <a:spcBef>
                <a:spcPts val="2000"/>
              </a:spcBef>
            </a:pPr>
            <a:r>
              <a:rPr lang="en-US" altLang="ru-RU" b="1" smtClean="0"/>
              <a:t>Key frames</a:t>
            </a:r>
            <a:endParaRPr lang="en-US" altLang="ru-RU" smtClean="0"/>
          </a:p>
        </p:txBody>
      </p:sp>
    </p:spTree>
    <p:extLst>
      <p:ext uri="{BB962C8B-B14F-4D97-AF65-F5344CB8AC3E}">
        <p14:creationId xmlns:p14="http://schemas.microsoft.com/office/powerpoint/2010/main" val="10661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To Create an Exploded View:</a:t>
            </a:r>
            <a:endParaRPr lang="en-US" altLang="ru-RU" b="0" smtClean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4953000" cy="5257800"/>
          </a:xfrm>
        </p:spPr>
        <p:txBody>
          <a:bodyPr/>
          <a:lstStyle/>
          <a:p>
            <a:pPr marL="533400" indent="-533400" eaLnBrk="1" hangingPunct="1">
              <a:spcBef>
                <a:spcPts val="2000"/>
              </a:spcBef>
              <a:buFontTx/>
              <a:buAutoNum type="arabicPeriod"/>
            </a:pPr>
            <a:r>
              <a:rPr lang="en-US" altLang="ru-RU" b="1" smtClean="0"/>
              <a:t>Click </a:t>
            </a:r>
            <a:r>
              <a:rPr lang="en-US" altLang="ru-RU" b="1" u="sng" smtClean="0"/>
              <a:t>Open</a:t>
            </a:r>
            <a:r>
              <a:rPr lang="en-US" altLang="ru-RU" b="1" smtClean="0"/>
              <a:t>    on the Standard toolbar, and open the assembly, </a:t>
            </a:r>
            <a:r>
              <a:rPr lang="en-US" altLang="ru-RU" i="1" smtClean="0"/>
              <a:t>Tutor</a:t>
            </a:r>
            <a:r>
              <a:rPr lang="en-US" altLang="ru-RU" b="1" smtClean="0"/>
              <a:t>.</a:t>
            </a:r>
          </a:p>
          <a:p>
            <a:pPr marL="533400" indent="-533400" eaLnBrk="1" hangingPunct="1">
              <a:buFontTx/>
              <a:buAutoNum type="arabicPeriod" startAt="2"/>
            </a:pPr>
            <a:r>
              <a:rPr lang="en-US" altLang="ru-RU" b="1" smtClean="0"/>
              <a:t>Click </a:t>
            </a:r>
            <a:r>
              <a:rPr lang="en-US" altLang="ru-RU" b="1" u="sng" smtClean="0"/>
              <a:t>Exploded View</a:t>
            </a:r>
            <a:r>
              <a:rPr lang="en-US" altLang="ru-RU" b="1" smtClean="0"/>
              <a:t>     on the Assembly toolbar.</a:t>
            </a:r>
            <a:br>
              <a:rPr lang="en-US" altLang="ru-RU" b="1" smtClean="0"/>
            </a:br>
            <a:r>
              <a:rPr lang="en-US" altLang="ru-RU" b="1" smtClean="0"/>
              <a:t>The Assembly Explode dialog appears.</a:t>
            </a:r>
          </a:p>
          <a:p>
            <a:pPr marL="533400" indent="-533400" eaLnBrk="1" hangingPunct="1">
              <a:spcBef>
                <a:spcPts val="1000"/>
              </a:spcBef>
              <a:buFontTx/>
              <a:buAutoNum type="arabicPeriod"/>
            </a:pPr>
            <a:endParaRPr lang="en-US" altLang="ru-RU" b="1" smtClean="0"/>
          </a:p>
          <a:p>
            <a:pPr marL="533400" indent="-533400" eaLnBrk="1" hangingPunct="1"/>
            <a:endParaRPr lang="en-US" altLang="ru-RU" smtClean="0"/>
          </a:p>
        </p:txBody>
      </p:sp>
      <p:pic>
        <p:nvPicPr>
          <p:cNvPr id="75780" name="Picture 4"/>
          <p:cNvPicPr>
            <a:picLocks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15200" y="1295400"/>
            <a:ext cx="1462088" cy="3810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75782" name="Picture 6"/>
          <p:cNvPicPr>
            <a:picLocks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53000" y="1295400"/>
            <a:ext cx="2271713" cy="25527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7578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413" y="1338263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78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13" y="3159125"/>
            <a:ext cx="3143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972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Creating an Exploded View:</a:t>
            </a:r>
            <a:endParaRPr lang="en-US" altLang="ru-RU" b="0" smtClean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6324600" cy="5257800"/>
          </a:xfrm>
        </p:spPr>
        <p:txBody>
          <a:bodyPr/>
          <a:lstStyle/>
          <a:p>
            <a:pPr marL="533400" indent="-533400" eaLnBrk="1" hangingPunct="1">
              <a:buFontTx/>
              <a:buAutoNum type="arabicPeriod" startAt="3"/>
            </a:pPr>
            <a:r>
              <a:rPr lang="en-US" altLang="ru-RU" b="1" smtClean="0"/>
              <a:t>Click on the component to explode to begin a new explode step. Drag the component to the explode location.</a:t>
            </a:r>
            <a:r>
              <a:rPr lang="en-US" altLang="ru-RU" smtClean="0"/>
              <a:t/>
            </a:r>
            <a:br>
              <a:rPr lang="en-US" altLang="ru-RU" smtClean="0"/>
            </a:br>
            <a:r>
              <a:rPr lang="en-US" altLang="ru-RU" b="1" smtClean="0"/>
              <a:t>The dialog box contains selection lists for:</a:t>
            </a:r>
            <a:endParaRPr lang="en-US" altLang="ru-RU" smtClean="0"/>
          </a:p>
          <a:p>
            <a:pPr marL="806450" lvl="1" indent="-457200" eaLnBrk="1" hangingPunct="1">
              <a:spcBef>
                <a:spcPts val="1200"/>
              </a:spcBef>
            </a:pPr>
            <a:r>
              <a:rPr lang="en-US" altLang="ru-RU" b="1" u="sng" smtClean="0"/>
              <a:t>Component(s) to explode</a:t>
            </a:r>
            <a:endParaRPr lang="en-US" altLang="ru-RU" u="sng" smtClean="0"/>
          </a:p>
          <a:p>
            <a:pPr marL="806450" lvl="1" indent="-457200" eaLnBrk="1" hangingPunct="1">
              <a:spcBef>
                <a:spcPts val="1200"/>
              </a:spcBef>
            </a:pPr>
            <a:r>
              <a:rPr lang="en-US" altLang="ru-RU" b="1" u="sng" smtClean="0"/>
              <a:t>Direction to explode along</a:t>
            </a:r>
            <a:endParaRPr lang="en-US" altLang="ru-RU" u="sng" smtClean="0"/>
          </a:p>
          <a:p>
            <a:pPr marL="806450" lvl="1" indent="-457200" eaLnBrk="1" hangingPunct="1">
              <a:spcBef>
                <a:spcPts val="1200"/>
              </a:spcBef>
            </a:pPr>
            <a:r>
              <a:rPr lang="en-US" altLang="ru-RU" b="1" u="sng" smtClean="0"/>
              <a:t>Distance</a:t>
            </a:r>
            <a:endParaRPr lang="en-US" altLang="ru-RU" u="sng" smtClean="0"/>
          </a:p>
        </p:txBody>
      </p:sp>
      <p:pic>
        <p:nvPicPr>
          <p:cNvPr id="78855" name="Picture 7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10400" y="1219200"/>
            <a:ext cx="1489075" cy="52578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431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8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8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Creating an Exploded View:</a:t>
            </a:r>
            <a:endParaRPr lang="en-US" altLang="ru-RU" b="0" smtClean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5562600" cy="5257800"/>
          </a:xfrm>
        </p:spPr>
        <p:txBody>
          <a:bodyPr/>
          <a:lstStyle/>
          <a:p>
            <a:pPr marL="533400" indent="-533400" eaLnBrk="1" hangingPunct="1">
              <a:buFontTx/>
              <a:buAutoNum type="arabicPeriod" startAt="4"/>
            </a:pPr>
            <a:r>
              <a:rPr lang="en-US" altLang="ru-RU" b="1" smtClean="0"/>
              <a:t>Click the component to explode, in this case </a:t>
            </a:r>
            <a:r>
              <a:rPr lang="en-US" altLang="ru-RU" i="1" smtClean="0"/>
              <a:t>Tutor1</a:t>
            </a:r>
            <a:r>
              <a:rPr lang="en-US" altLang="ru-RU" b="1" smtClean="0"/>
              <a:t>. The component name appears in the dialog.</a:t>
            </a:r>
            <a:br>
              <a:rPr lang="en-US" altLang="ru-RU" b="1" smtClean="0"/>
            </a:br>
            <a:r>
              <a:rPr lang="en-US" altLang="ru-RU" b="1" smtClean="0"/>
              <a:t>Select the desired explode direction from the model triad. This selection is indicated in the </a:t>
            </a:r>
            <a:r>
              <a:rPr lang="en-US" altLang="ru-RU" b="1" u="sng" smtClean="0"/>
              <a:t>Direction</a:t>
            </a:r>
            <a:r>
              <a:rPr lang="en-US" altLang="ru-RU" b="1" smtClean="0"/>
              <a:t> area of the dialog (Along Z, </a:t>
            </a:r>
            <a:r>
              <a:rPr lang="en-US" altLang="ru-RU" smtClean="0"/>
              <a:t>Z@Tutor.SLDASM</a:t>
            </a:r>
            <a:r>
              <a:rPr lang="en-US" altLang="ru-RU" b="1" smtClean="0"/>
              <a:t> by default).</a:t>
            </a:r>
            <a:endParaRPr lang="en-US" altLang="ru-RU" smtClean="0"/>
          </a:p>
        </p:txBody>
      </p:sp>
      <p:pic>
        <p:nvPicPr>
          <p:cNvPr id="80900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43600" y="1447800"/>
            <a:ext cx="2905125" cy="313372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757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Creating an Exploded View:</a:t>
            </a:r>
            <a:endParaRPr lang="en-US" altLang="ru-RU" b="0" smtClean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8610600" cy="5257800"/>
          </a:xfrm>
        </p:spPr>
        <p:txBody>
          <a:bodyPr/>
          <a:lstStyle/>
          <a:p>
            <a:pPr marL="533400" indent="-533400" eaLnBrk="1" hangingPunct="1">
              <a:spcBef>
                <a:spcPts val="1500"/>
              </a:spcBef>
              <a:buFontTx/>
              <a:buAutoNum type="arabicPeriod" startAt="5"/>
            </a:pPr>
            <a:r>
              <a:rPr lang="en-US" altLang="ru-RU" sz="2600" b="1" smtClean="0"/>
              <a:t>Drag the component to the </a:t>
            </a:r>
            <a:br>
              <a:rPr lang="en-US" altLang="ru-RU" sz="2600" b="1" smtClean="0"/>
            </a:br>
            <a:r>
              <a:rPr lang="en-US" altLang="ru-RU" sz="2600" b="1" smtClean="0"/>
              <a:t>desired distance. Release </a:t>
            </a:r>
            <a:br>
              <a:rPr lang="en-US" altLang="ru-RU" sz="2600" b="1" smtClean="0"/>
            </a:br>
            <a:r>
              <a:rPr lang="en-US" altLang="ru-RU" sz="2600" b="1" smtClean="0"/>
              <a:t>the mouse button to create </a:t>
            </a:r>
            <a:br>
              <a:rPr lang="en-US" altLang="ru-RU" sz="2600" b="1" smtClean="0"/>
            </a:br>
            <a:r>
              <a:rPr lang="en-US" altLang="ru-RU" sz="2600" b="1" smtClean="0"/>
              <a:t>the Explode step.</a:t>
            </a:r>
          </a:p>
          <a:p>
            <a:pPr marL="533400" indent="-533400" eaLnBrk="1" hangingPunct="1">
              <a:spcBef>
                <a:spcPts val="2000"/>
              </a:spcBef>
              <a:buFontTx/>
              <a:buAutoNum type="arabicPeriod" startAt="5"/>
            </a:pPr>
            <a:r>
              <a:rPr lang="en-US" altLang="ru-RU" sz="2600" b="1" smtClean="0"/>
              <a:t>Edit the step (right-click </a:t>
            </a:r>
            <a:br>
              <a:rPr lang="en-US" altLang="ru-RU" sz="2600" b="1" smtClean="0"/>
            </a:br>
            <a:r>
              <a:rPr lang="en-US" altLang="ru-RU" sz="2600" b="1" smtClean="0"/>
              <a:t>on the new Explode step, </a:t>
            </a:r>
            <a:br>
              <a:rPr lang="en-US" altLang="ru-RU" sz="2600" b="1" smtClean="0"/>
            </a:br>
            <a:r>
              <a:rPr lang="en-US" altLang="ru-RU" sz="2600" b="1" smtClean="0"/>
              <a:t>and select </a:t>
            </a:r>
            <a:r>
              <a:rPr lang="en-US" altLang="ru-RU" sz="2600" b="1" u="sng" smtClean="0"/>
              <a:t>Edit Step</a:t>
            </a:r>
            <a:r>
              <a:rPr lang="en-US" altLang="ru-RU" sz="2600" b="1" smtClean="0"/>
              <a:t>) to </a:t>
            </a:r>
            <a:br>
              <a:rPr lang="en-US" altLang="ru-RU" sz="2600" b="1" smtClean="0"/>
            </a:br>
            <a:r>
              <a:rPr lang="en-US" altLang="ru-RU" sz="2600" b="1" smtClean="0"/>
              <a:t>adjust the </a:t>
            </a:r>
            <a:r>
              <a:rPr lang="en-US" altLang="ru-RU" sz="2600" b="1" u="sng" smtClean="0"/>
              <a:t>Distance</a:t>
            </a:r>
            <a:r>
              <a:rPr lang="en-US" altLang="ru-RU" sz="2600" b="1" smtClean="0"/>
              <a:t> to exactly 70mm </a:t>
            </a:r>
            <a:br>
              <a:rPr lang="en-US" altLang="ru-RU" sz="2600" b="1" smtClean="0"/>
            </a:br>
            <a:r>
              <a:rPr lang="en-US" altLang="ru-RU" sz="2600" b="1" smtClean="0"/>
              <a:t>and click </a:t>
            </a:r>
            <a:r>
              <a:rPr lang="en-US" altLang="ru-RU" sz="2600" b="1" u="sng" smtClean="0"/>
              <a:t>Apply</a:t>
            </a:r>
            <a:r>
              <a:rPr lang="en-US" altLang="ru-RU" sz="2600" b="1" smtClean="0"/>
              <a:t> in the dialog.</a:t>
            </a:r>
          </a:p>
          <a:p>
            <a:pPr marL="533400" indent="-533400" eaLnBrk="1" hangingPunct="1">
              <a:spcBef>
                <a:spcPts val="2000"/>
              </a:spcBef>
              <a:buFontTx/>
              <a:buAutoNum type="arabicPeriod" startAt="5"/>
            </a:pPr>
            <a:r>
              <a:rPr lang="en-US" altLang="ru-RU" sz="2600" b="1" smtClean="0"/>
              <a:t>Since there is only one component to explode, this completes making the exploded view. Click </a:t>
            </a:r>
            <a:r>
              <a:rPr lang="en-US" altLang="ru-RU" sz="2600" b="1" u="sng" smtClean="0"/>
              <a:t>OK</a:t>
            </a:r>
            <a:r>
              <a:rPr lang="en-US" altLang="ru-RU" sz="2600" b="1" smtClean="0"/>
              <a:t>     to close the Assembly Explode dialog box.</a:t>
            </a:r>
            <a:endParaRPr lang="en-US" altLang="ru-RU" sz="2600" smtClean="0"/>
          </a:p>
        </p:txBody>
      </p:sp>
      <p:pic>
        <p:nvPicPr>
          <p:cNvPr id="82948" name="Picture 4"/>
          <p:cNvPicPr>
            <a:picLocks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15000" y="1219200"/>
            <a:ext cx="3049588" cy="291623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82950" name="Picture 6"/>
          <p:cNvPicPr>
            <a:picLocks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52575" y="5929313"/>
            <a:ext cx="314325" cy="3238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365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Creating an Exploded View:</a:t>
            </a:r>
            <a:endParaRPr lang="en-US" altLang="ru-RU" b="0" smtClean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4953000" cy="5257800"/>
          </a:xfrm>
        </p:spPr>
        <p:txBody>
          <a:bodyPr/>
          <a:lstStyle/>
          <a:p>
            <a:pPr marL="533400" indent="-533400" eaLnBrk="1" hangingPunct="1">
              <a:spcBef>
                <a:spcPts val="2000"/>
              </a:spcBef>
              <a:buFontTx/>
              <a:buAutoNum type="arabicPeriod" startAt="8"/>
            </a:pPr>
            <a:r>
              <a:rPr lang="en-US" altLang="ru-RU" b="1" smtClean="0"/>
              <a:t>Results.</a:t>
            </a:r>
            <a:br>
              <a:rPr lang="en-US" altLang="ru-RU" b="1" smtClean="0"/>
            </a:br>
            <a:r>
              <a:rPr lang="en-US" altLang="ru-RU" sz="1000" b="1" smtClean="0"/>
              <a:t/>
            </a:r>
            <a:br>
              <a:rPr lang="en-US" altLang="ru-RU" sz="1000" b="1" smtClean="0"/>
            </a:br>
            <a:r>
              <a:rPr lang="en-US" altLang="ru-RU" b="1" smtClean="0">
                <a:solidFill>
                  <a:schemeClr val="hlink"/>
                </a:solidFill>
              </a:rPr>
              <a:t>Note:</a:t>
            </a:r>
            <a:r>
              <a:rPr lang="en-US" altLang="ru-RU" b="1" smtClean="0"/>
              <a:t> Exploded views are related to and stored in configurations. You can only have one exploded view per configuration.</a:t>
            </a:r>
          </a:p>
        </p:txBody>
      </p:sp>
      <p:pic>
        <p:nvPicPr>
          <p:cNvPr id="86020" name="Picture 4"/>
          <p:cNvPicPr>
            <a:picLocks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68913" y="1828800"/>
            <a:ext cx="3875087" cy="363378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86022" name="Picture 6"/>
          <p:cNvPicPr>
            <a:picLocks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4724400"/>
            <a:ext cx="2400300" cy="119062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544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6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6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What is PhotoWorks?</a:t>
            </a:r>
            <a:endParaRPr lang="en-US" altLang="ru-RU" b="0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8229600" cy="5257800"/>
          </a:xfrm>
        </p:spPr>
        <p:txBody>
          <a:bodyPr/>
          <a:lstStyle/>
          <a:p>
            <a:pPr eaLnBrk="1" hangingPunct="1">
              <a:spcBef>
                <a:spcPts val="2000"/>
              </a:spcBef>
              <a:buFontTx/>
              <a:buNone/>
            </a:pPr>
            <a:r>
              <a:rPr lang="en-US" altLang="ru-RU" b="1" smtClean="0"/>
              <a:t>A software application that creates realistic images from SolidWorks models.</a:t>
            </a:r>
            <a:endParaRPr lang="en-US" altLang="ru-RU" smtClean="0"/>
          </a:p>
          <a:p>
            <a:pPr eaLnBrk="1" hangingPunct="1">
              <a:spcBef>
                <a:spcPts val="2000"/>
              </a:spcBef>
              <a:buFontTx/>
              <a:buNone/>
            </a:pPr>
            <a:r>
              <a:rPr lang="en-US" altLang="ru-RU" b="1" smtClean="0"/>
              <a:t>PhotoWorks uses rendering effects such as:</a:t>
            </a:r>
            <a:endParaRPr lang="en-US" altLang="ru-RU" smtClean="0"/>
          </a:p>
          <a:p>
            <a:pPr eaLnBrk="1" hangingPunct="1">
              <a:spcBef>
                <a:spcPts val="2000"/>
              </a:spcBef>
            </a:pPr>
            <a:r>
              <a:rPr lang="en-US" altLang="ru-RU" b="1" smtClean="0"/>
              <a:t>Materials</a:t>
            </a:r>
            <a:endParaRPr lang="en-US" altLang="ru-RU" smtClean="0"/>
          </a:p>
          <a:p>
            <a:pPr eaLnBrk="1" hangingPunct="1">
              <a:spcBef>
                <a:spcPts val="2000"/>
              </a:spcBef>
            </a:pPr>
            <a:r>
              <a:rPr lang="en-US" altLang="ru-RU" b="1" smtClean="0"/>
              <a:t>Lights</a:t>
            </a:r>
            <a:endParaRPr lang="en-US" altLang="ru-RU" smtClean="0"/>
          </a:p>
          <a:p>
            <a:pPr eaLnBrk="1" hangingPunct="1">
              <a:spcBef>
                <a:spcPts val="2000"/>
              </a:spcBef>
            </a:pPr>
            <a:r>
              <a:rPr lang="en-US" altLang="ru-RU" b="1" smtClean="0"/>
              <a:t>Shadows</a:t>
            </a:r>
            <a:endParaRPr lang="en-US" altLang="ru-RU" smtClean="0"/>
          </a:p>
          <a:p>
            <a:pPr eaLnBrk="1" hangingPunct="1">
              <a:spcBef>
                <a:spcPts val="2000"/>
              </a:spcBef>
            </a:pPr>
            <a:r>
              <a:rPr lang="en-US" altLang="ru-RU" b="1" smtClean="0"/>
              <a:t>Backgrounds</a:t>
            </a:r>
            <a:endParaRPr lang="en-US" altLang="ru-RU" smtClean="0"/>
          </a:p>
        </p:txBody>
      </p:sp>
      <p:pic>
        <p:nvPicPr>
          <p:cNvPr id="50180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0" y="3048000"/>
            <a:ext cx="4114800" cy="2932113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289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Collapsing an Exploded View:</a:t>
            </a:r>
            <a:endParaRPr lang="en-US" altLang="ru-RU" b="0" smtClean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500"/>
              </a:spcBef>
            </a:pPr>
            <a:r>
              <a:rPr lang="en-US" altLang="ru-RU" b="1" smtClean="0"/>
              <a:t>Right-click the assembly icon in the FeatureManager design tree, and select </a:t>
            </a:r>
            <a:r>
              <a:rPr lang="en-US" altLang="ru-RU" b="1" u="sng" smtClean="0"/>
              <a:t>Collapse</a:t>
            </a:r>
            <a:r>
              <a:rPr lang="en-US" altLang="ru-RU" b="1" smtClean="0"/>
              <a:t> from the shortcut menu.</a:t>
            </a:r>
          </a:p>
          <a:p>
            <a:pPr eaLnBrk="1" hangingPunct="1">
              <a:spcBef>
                <a:spcPts val="2000"/>
              </a:spcBef>
              <a:spcAft>
                <a:spcPts val="2000"/>
              </a:spcAft>
              <a:buFontTx/>
              <a:buNone/>
            </a:pPr>
            <a:r>
              <a:rPr lang="en-US" altLang="ru-RU" sz="3200" b="1" smtClean="0">
                <a:solidFill>
                  <a:srgbClr val="000066"/>
                </a:solidFill>
              </a:rPr>
              <a:t>To Explode an Existing Exploded View:</a:t>
            </a:r>
            <a:endParaRPr lang="en-US" altLang="ru-RU" sz="3200" smtClean="0">
              <a:solidFill>
                <a:srgbClr val="000066"/>
              </a:solidFill>
            </a:endParaRPr>
          </a:p>
          <a:p>
            <a:pPr eaLnBrk="1" hangingPunct="1">
              <a:spcBef>
                <a:spcPts val="1500"/>
              </a:spcBef>
            </a:pPr>
            <a:r>
              <a:rPr lang="en-US" altLang="ru-RU" b="1" smtClean="0"/>
              <a:t>Right-click the assembly icon in the FeatureManager design tree, and select </a:t>
            </a:r>
            <a:r>
              <a:rPr lang="en-US" altLang="ru-RU" b="1" u="sng" smtClean="0"/>
              <a:t>Explode</a:t>
            </a:r>
            <a:r>
              <a:rPr lang="en-US" altLang="ru-RU" b="1" smtClean="0"/>
              <a:t> from the shortcut menu.</a:t>
            </a:r>
            <a:endParaRPr lang="en-US" altLang="ru-RU" smtClean="0"/>
          </a:p>
        </p:txBody>
      </p:sp>
    </p:spTree>
    <p:extLst>
      <p:ext uri="{BB962C8B-B14F-4D97-AF65-F5344CB8AC3E}">
        <p14:creationId xmlns:p14="http://schemas.microsoft.com/office/powerpoint/2010/main" val="218193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Shaded Rendering</a:t>
            </a:r>
            <a:endParaRPr lang="en-US" altLang="ru-RU" b="0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8382000" cy="5257800"/>
          </a:xfrm>
        </p:spPr>
        <p:txBody>
          <a:bodyPr/>
          <a:lstStyle/>
          <a:p>
            <a:pPr eaLnBrk="1" hangingPunct="1">
              <a:spcBef>
                <a:spcPts val="2000"/>
              </a:spcBef>
            </a:pPr>
            <a:r>
              <a:rPr lang="en-US" altLang="ru-RU" b="1" smtClean="0"/>
              <a:t>The basis for images </a:t>
            </a:r>
            <a:br>
              <a:rPr lang="en-US" altLang="ru-RU" b="1" smtClean="0"/>
            </a:br>
            <a:r>
              <a:rPr lang="en-US" altLang="ru-RU" b="1" smtClean="0"/>
              <a:t>in PhotoWorks.</a:t>
            </a:r>
            <a:endParaRPr lang="en-US" altLang="ru-RU" smtClean="0"/>
          </a:p>
          <a:p>
            <a:pPr eaLnBrk="1" hangingPunct="1">
              <a:spcBef>
                <a:spcPts val="2000"/>
              </a:spcBef>
            </a:pPr>
            <a:r>
              <a:rPr lang="en-US" altLang="ru-RU" b="1" smtClean="0"/>
              <a:t>Shaded Rendering requires </a:t>
            </a:r>
            <a:br>
              <a:rPr lang="en-US" altLang="ru-RU" b="1" smtClean="0"/>
            </a:br>
            <a:r>
              <a:rPr lang="en-US" altLang="ru-RU" b="1" smtClean="0"/>
              <a:t>a material.</a:t>
            </a:r>
            <a:endParaRPr lang="en-US" altLang="ru-RU" smtClean="0"/>
          </a:p>
          <a:p>
            <a:pPr eaLnBrk="1" hangingPunct="1">
              <a:spcBef>
                <a:spcPts val="2000"/>
              </a:spcBef>
            </a:pPr>
            <a:r>
              <a:rPr lang="en-US" altLang="ru-RU" b="1" smtClean="0"/>
              <a:t>The default material is Plastic.</a:t>
            </a:r>
            <a:endParaRPr lang="en-US" altLang="ru-RU" smtClean="0"/>
          </a:p>
          <a:p>
            <a:pPr eaLnBrk="1" hangingPunct="1">
              <a:spcBef>
                <a:spcPts val="1500"/>
              </a:spcBef>
              <a:spcAft>
                <a:spcPts val="1000"/>
              </a:spcAft>
              <a:buFontTx/>
              <a:buNone/>
            </a:pPr>
            <a:r>
              <a:rPr lang="en-US" altLang="ru-RU" sz="3200" b="1" smtClean="0">
                <a:solidFill>
                  <a:srgbClr val="000066"/>
                </a:solidFill>
              </a:rPr>
              <a:t>To display the Shaded Rendering:</a:t>
            </a:r>
            <a:endParaRPr lang="en-US" altLang="ru-RU" sz="3200" smtClean="0">
              <a:solidFill>
                <a:srgbClr val="000066"/>
              </a:solidFill>
            </a:endParaRPr>
          </a:p>
          <a:p>
            <a:pPr eaLnBrk="1" hangingPunct="1">
              <a:spcBef>
                <a:spcPts val="2000"/>
              </a:spcBef>
            </a:pPr>
            <a:r>
              <a:rPr lang="en-US" altLang="ru-RU" b="1" smtClean="0"/>
              <a:t>Click </a:t>
            </a:r>
            <a:r>
              <a:rPr lang="en-US" altLang="ru-RU" b="1" u="sng" smtClean="0"/>
              <a:t>Render</a:t>
            </a:r>
            <a:r>
              <a:rPr lang="en-US" altLang="ru-RU" b="1" smtClean="0"/>
              <a:t>     on the PhotoWorks toolbar.</a:t>
            </a:r>
            <a:endParaRPr lang="en-US" altLang="ru-RU" smtClean="0"/>
          </a:p>
        </p:txBody>
      </p:sp>
      <p:pic>
        <p:nvPicPr>
          <p:cNvPr id="52228" name="Picture 4"/>
          <p:cNvPicPr>
            <a:picLocks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71800" y="4876800"/>
            <a:ext cx="314325" cy="31432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52230" name="Picture 6"/>
          <p:cNvPicPr>
            <a:picLocks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05600" y="1295400"/>
            <a:ext cx="2039938" cy="25527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429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Materials</a:t>
            </a:r>
            <a:endParaRPr lang="en-US" altLang="ru-RU" b="0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2000"/>
              </a:spcBef>
              <a:buFontTx/>
              <a:buNone/>
            </a:pPr>
            <a:r>
              <a:rPr lang="en-US" altLang="ru-RU" b="1" smtClean="0"/>
              <a:t>Materials specify the properties of a model’s surface.</a:t>
            </a:r>
            <a:endParaRPr lang="en-US" altLang="ru-RU" smtClean="0"/>
          </a:p>
          <a:p>
            <a:pPr eaLnBrk="1" hangingPunct="1">
              <a:spcBef>
                <a:spcPts val="1500"/>
              </a:spcBef>
              <a:spcAft>
                <a:spcPts val="1000"/>
              </a:spcAft>
              <a:buFontTx/>
              <a:buNone/>
            </a:pPr>
            <a:r>
              <a:rPr lang="en-US" altLang="ru-RU" b="1" smtClean="0"/>
              <a:t>Properties are:</a:t>
            </a:r>
            <a:endParaRPr lang="en-US" altLang="ru-RU" smtClean="0"/>
          </a:p>
          <a:p>
            <a:pPr eaLnBrk="1" hangingPunct="1">
              <a:spcBef>
                <a:spcPts val="2000"/>
              </a:spcBef>
            </a:pPr>
            <a:r>
              <a:rPr lang="en-US" altLang="ru-RU" b="1" smtClean="0"/>
              <a:t>Color</a:t>
            </a:r>
            <a:endParaRPr lang="en-US" altLang="ru-RU" smtClean="0"/>
          </a:p>
          <a:p>
            <a:pPr eaLnBrk="1" hangingPunct="1">
              <a:spcBef>
                <a:spcPts val="2000"/>
              </a:spcBef>
            </a:pPr>
            <a:r>
              <a:rPr lang="en-US" altLang="ru-RU" b="1" smtClean="0"/>
              <a:t>Texture</a:t>
            </a:r>
            <a:endParaRPr lang="en-US" altLang="ru-RU" smtClean="0"/>
          </a:p>
          <a:p>
            <a:pPr eaLnBrk="1" hangingPunct="1">
              <a:spcBef>
                <a:spcPts val="2000"/>
              </a:spcBef>
            </a:pPr>
            <a:r>
              <a:rPr lang="en-US" altLang="ru-RU" b="1" smtClean="0"/>
              <a:t>Surface Finish</a:t>
            </a:r>
            <a:endParaRPr lang="en-US" altLang="ru-RU" smtClean="0"/>
          </a:p>
          <a:p>
            <a:pPr eaLnBrk="1" hangingPunct="1">
              <a:spcBef>
                <a:spcPts val="2000"/>
              </a:spcBef>
            </a:pPr>
            <a:r>
              <a:rPr lang="en-US" altLang="ru-RU" b="1" smtClean="0"/>
              <a:t>Illumination</a:t>
            </a:r>
            <a:endParaRPr lang="en-US" altLang="ru-RU" smtClean="0"/>
          </a:p>
        </p:txBody>
      </p:sp>
    </p:spTree>
    <p:extLst>
      <p:ext uri="{BB962C8B-B14F-4D97-AF65-F5344CB8AC3E}">
        <p14:creationId xmlns:p14="http://schemas.microsoft.com/office/powerpoint/2010/main" val="112834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z="2800" smtClean="0"/>
              <a:t>To Apply the Chromium Plate Material:</a:t>
            </a:r>
            <a:endParaRPr lang="en-US" altLang="ru-RU" sz="2800" b="0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8382000" cy="5257800"/>
          </a:xfrm>
        </p:spPr>
        <p:txBody>
          <a:bodyPr/>
          <a:lstStyle/>
          <a:p>
            <a:pPr marL="533400" indent="-533400" eaLnBrk="1" hangingPunct="1">
              <a:spcBef>
                <a:spcPts val="2000"/>
              </a:spcBef>
              <a:buFontTx/>
              <a:buAutoNum type="arabicPeriod"/>
            </a:pPr>
            <a:r>
              <a:rPr lang="en-US" altLang="ru-RU" b="1" smtClean="0"/>
              <a:t>Click </a:t>
            </a:r>
            <a:r>
              <a:rPr lang="en-US" altLang="ru-RU" b="1" u="sng" smtClean="0"/>
              <a:t>Material</a:t>
            </a:r>
            <a:r>
              <a:rPr lang="en-US" altLang="ru-RU" b="1" smtClean="0"/>
              <a:t>     on the PhotoWorks toolbar.</a:t>
            </a:r>
          </a:p>
          <a:p>
            <a:pPr marL="533400" indent="-533400" eaLnBrk="1" hangingPunct="1">
              <a:spcBef>
                <a:spcPts val="2000"/>
              </a:spcBef>
              <a:buFontTx/>
              <a:buAutoNum type="arabicPeriod"/>
            </a:pPr>
            <a:r>
              <a:rPr lang="en-US" altLang="ru-RU" b="1" smtClean="0"/>
              <a:t>Expand the </a:t>
            </a:r>
            <a:r>
              <a:rPr lang="en-US" altLang="ru-RU" smtClean="0"/>
              <a:t>metals</a:t>
            </a:r>
            <a:r>
              <a:rPr lang="en-US" altLang="ru-RU" b="1" smtClean="0"/>
              <a:t> folder.</a:t>
            </a:r>
          </a:p>
          <a:p>
            <a:pPr marL="533400" indent="-533400" eaLnBrk="1" hangingPunct="1">
              <a:spcBef>
                <a:spcPts val="2000"/>
              </a:spcBef>
              <a:buFontTx/>
              <a:buAutoNum type="arabicPeriod"/>
            </a:pPr>
            <a:r>
              <a:rPr lang="en-US" altLang="ru-RU" b="1" smtClean="0"/>
              <a:t>Open the sub-folder </a:t>
            </a:r>
            <a:r>
              <a:rPr lang="en-US" altLang="ru-RU" smtClean="0"/>
              <a:t>chrome</a:t>
            </a:r>
            <a:r>
              <a:rPr lang="en-US" altLang="ru-RU" b="1" smtClean="0"/>
              <a:t>.</a:t>
            </a:r>
          </a:p>
          <a:p>
            <a:pPr marL="533400" indent="-533400" eaLnBrk="1" hangingPunct="1">
              <a:spcBef>
                <a:spcPts val="2000"/>
              </a:spcBef>
              <a:buFontTx/>
              <a:buAutoNum type="arabicPeriod"/>
            </a:pPr>
            <a:r>
              <a:rPr lang="en-US" altLang="ru-RU" b="1" smtClean="0"/>
              <a:t>Select </a:t>
            </a:r>
            <a:r>
              <a:rPr lang="en-US" altLang="ru-RU" b="1" u="sng" smtClean="0"/>
              <a:t>chromium plate</a:t>
            </a:r>
            <a:r>
              <a:rPr lang="en-US" altLang="ru-RU" b="1" smtClean="0"/>
              <a:t>.</a:t>
            </a:r>
          </a:p>
          <a:p>
            <a:pPr marL="533400" indent="-533400" eaLnBrk="1" hangingPunct="1">
              <a:spcBef>
                <a:spcPts val="2000"/>
              </a:spcBef>
              <a:buFontTx/>
              <a:buAutoNum type="arabicPeriod"/>
            </a:pPr>
            <a:r>
              <a:rPr lang="en-US" altLang="ru-RU" b="1" smtClean="0"/>
              <a:t>Click </a:t>
            </a:r>
            <a:r>
              <a:rPr lang="en-US" altLang="ru-RU" b="1" u="sng" smtClean="0"/>
              <a:t>Apply, Close</a:t>
            </a:r>
            <a:r>
              <a:rPr lang="en-US" altLang="ru-RU" b="1" smtClean="0"/>
              <a:t>.</a:t>
            </a:r>
          </a:p>
          <a:p>
            <a:pPr marL="533400" indent="-533400" eaLnBrk="1" hangingPunct="1">
              <a:spcBef>
                <a:spcPts val="2000"/>
              </a:spcBef>
              <a:buFontTx/>
              <a:buAutoNum type="arabicPeriod"/>
            </a:pPr>
            <a:r>
              <a:rPr lang="en-US" altLang="ru-RU" b="1" smtClean="0"/>
              <a:t>Click Render    .</a:t>
            </a:r>
            <a:endParaRPr lang="en-US" altLang="ru-RU" smtClean="0"/>
          </a:p>
        </p:txBody>
      </p:sp>
      <p:pic>
        <p:nvPicPr>
          <p:cNvPr id="56324" name="Picture 4"/>
          <p:cNvPicPr>
            <a:picLocks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29000" y="1328738"/>
            <a:ext cx="301625" cy="30162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56326" name="Picture 6"/>
          <p:cNvPicPr>
            <a:picLocks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48025" y="4614863"/>
            <a:ext cx="301625" cy="30162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29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Materials Editor – Chromium Plate</a:t>
            </a:r>
            <a:endParaRPr lang="en-US" altLang="ru-RU" b="0" smtClean="0"/>
          </a:p>
        </p:txBody>
      </p:sp>
      <p:pic>
        <p:nvPicPr>
          <p:cNvPr id="59396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76488" y="1485900"/>
            <a:ext cx="4391025" cy="47244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412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Materials Editor – English Brick 2</a:t>
            </a:r>
            <a:endParaRPr lang="en-US" altLang="ru-RU" b="0" smtClean="0"/>
          </a:p>
        </p:txBody>
      </p:sp>
      <p:pic>
        <p:nvPicPr>
          <p:cNvPr id="61444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76488" y="1485900"/>
            <a:ext cx="4391025" cy="47244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904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Image Background</a:t>
            </a:r>
            <a:endParaRPr lang="en-US" altLang="ru-RU" b="0" smtClean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2000"/>
              </a:spcBef>
              <a:buFontTx/>
              <a:buNone/>
            </a:pPr>
            <a:r>
              <a:rPr lang="en-US" altLang="ru-RU" b="1" smtClean="0"/>
              <a:t>The portion of the graphics area not covered by the model.</a:t>
            </a:r>
            <a:endParaRPr lang="en-US" altLang="ru-RU" smtClean="0"/>
          </a:p>
          <a:p>
            <a:pPr eaLnBrk="1" hangingPunct="1">
              <a:spcBef>
                <a:spcPts val="2000"/>
              </a:spcBef>
            </a:pPr>
            <a:r>
              <a:rPr lang="en-US" altLang="ru-RU" b="1" smtClean="0"/>
              <a:t>Background styles vary in complexity and rendering speed.</a:t>
            </a:r>
            <a:endParaRPr lang="en-US" altLang="ru-RU" smtClean="0"/>
          </a:p>
          <a:p>
            <a:pPr eaLnBrk="1" hangingPunct="1">
              <a:spcBef>
                <a:spcPts val="2000"/>
              </a:spcBef>
            </a:pPr>
            <a:r>
              <a:rPr lang="en-US" altLang="ru-RU" b="1" smtClean="0"/>
              <a:t>Background styles controlled by Scene Editor.</a:t>
            </a:r>
            <a:endParaRPr lang="en-US" altLang="ru-RU" smtClean="0"/>
          </a:p>
          <a:p>
            <a:pPr eaLnBrk="1" hangingPunct="1">
              <a:spcBef>
                <a:spcPts val="2000"/>
              </a:spcBef>
            </a:pPr>
            <a:r>
              <a:rPr lang="en-US" altLang="ru-RU" b="1" smtClean="0"/>
              <a:t>Incorporate advanced rendering effects into a PhotoWorks Scene.</a:t>
            </a:r>
            <a:endParaRPr lang="en-US" altLang="ru-RU" smtClean="0"/>
          </a:p>
          <a:p>
            <a:pPr lvl="1" eaLnBrk="1" hangingPunct="1">
              <a:spcBef>
                <a:spcPts val="1200"/>
              </a:spcBef>
            </a:pPr>
            <a:r>
              <a:rPr lang="en-US" altLang="ru-RU" b="1" smtClean="0"/>
              <a:t>Shadows</a:t>
            </a:r>
            <a:endParaRPr lang="en-US" altLang="ru-RU" smtClean="0"/>
          </a:p>
          <a:p>
            <a:pPr lvl="1" eaLnBrk="1" hangingPunct="1">
              <a:spcBef>
                <a:spcPts val="1200"/>
              </a:spcBef>
            </a:pPr>
            <a:r>
              <a:rPr lang="en-US" altLang="ru-RU" b="1" smtClean="0"/>
              <a:t>Reflections</a:t>
            </a:r>
            <a:endParaRPr lang="en-US" altLang="ru-RU" smtClean="0"/>
          </a:p>
        </p:txBody>
      </p:sp>
    </p:spTree>
    <p:extLst>
      <p:ext uri="{BB962C8B-B14F-4D97-AF65-F5344CB8AC3E}">
        <p14:creationId xmlns:p14="http://schemas.microsoft.com/office/powerpoint/2010/main" val="366379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Scene Editor – Clouds</a:t>
            </a:r>
            <a:endParaRPr lang="en-US" altLang="ru-RU" b="0" smtClean="0"/>
          </a:p>
        </p:txBody>
      </p:sp>
      <p:pic>
        <p:nvPicPr>
          <p:cNvPr id="64516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76488" y="1524000"/>
            <a:ext cx="4391025" cy="46482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499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PT Template">
  <a:themeElements>
    <a:clrScheme name="PPT Template 1">
      <a:dk1>
        <a:srgbClr val="000000"/>
      </a:dk1>
      <a:lt1>
        <a:srgbClr val="FFFFFF"/>
      </a:lt1>
      <a:dk2>
        <a:srgbClr val="FFFFFF"/>
      </a:dk2>
      <a:lt2>
        <a:srgbClr val="869BAD"/>
      </a:lt2>
      <a:accent1>
        <a:srgbClr val="6E879F"/>
      </a:accent1>
      <a:accent2>
        <a:srgbClr val="FF9900"/>
      </a:accent2>
      <a:accent3>
        <a:srgbClr val="FFFFFF"/>
      </a:accent3>
      <a:accent4>
        <a:srgbClr val="000000"/>
      </a:accent4>
      <a:accent5>
        <a:srgbClr val="BAC3CD"/>
      </a:accent5>
      <a:accent6>
        <a:srgbClr val="E78A00"/>
      </a:accent6>
      <a:hlink>
        <a:srgbClr val="EE3424"/>
      </a:hlink>
      <a:folHlink>
        <a:srgbClr val="2C4A68"/>
      </a:folHlink>
    </a:clrScheme>
    <a:fontScheme name="PP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34950" marR="0" indent="-234950" algn="l" defTabSz="914400" rtl="0" eaLnBrk="1" fontAlgn="base" latinLnBrk="0" hangingPunct="1">
          <a:lnSpc>
            <a:spcPct val="95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Tx/>
          <a:buFontTx/>
          <a:buChar char="•"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34950" marR="0" indent="-234950" algn="l" defTabSz="914400" rtl="0" eaLnBrk="1" fontAlgn="base" latinLnBrk="0" hangingPunct="1">
          <a:lnSpc>
            <a:spcPct val="95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Tx/>
          <a:buFontTx/>
          <a:buChar char="•"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 Template 1">
        <a:dk1>
          <a:srgbClr val="000000"/>
        </a:dk1>
        <a:lt1>
          <a:srgbClr val="FFFFFF"/>
        </a:lt1>
        <a:dk2>
          <a:srgbClr val="FFFFFF"/>
        </a:dk2>
        <a:lt2>
          <a:srgbClr val="869BAD"/>
        </a:lt2>
        <a:accent1>
          <a:srgbClr val="6E879F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BAC3CD"/>
        </a:accent5>
        <a:accent6>
          <a:srgbClr val="E78A00"/>
        </a:accent6>
        <a:hlink>
          <a:srgbClr val="EE3424"/>
        </a:hlink>
        <a:folHlink>
          <a:srgbClr val="2C4A6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3078</TotalTime>
  <Words>452</Words>
  <Application>Microsoft Office PowerPoint</Application>
  <PresentationFormat>Экран (4:3)</PresentationFormat>
  <Paragraphs>89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PPT Template</vt:lpstr>
      <vt:lpstr>Интегрированные компьютерные системы проектирования и анализа  Лекция 6: PhotoView 360</vt:lpstr>
      <vt:lpstr>What is PhotoWorks?</vt:lpstr>
      <vt:lpstr>Shaded Rendering</vt:lpstr>
      <vt:lpstr>Materials</vt:lpstr>
      <vt:lpstr>To Apply the Chromium Plate Material:</vt:lpstr>
      <vt:lpstr>Materials Editor – Chromium Plate</vt:lpstr>
      <vt:lpstr>Materials Editor – English Brick 2</vt:lpstr>
      <vt:lpstr>Image Background</vt:lpstr>
      <vt:lpstr>Scene Editor – Clouds</vt:lpstr>
      <vt:lpstr>To Change the Background Style to Clouds:</vt:lpstr>
      <vt:lpstr>To Save the Image File</vt:lpstr>
      <vt:lpstr>SolidWorks Animator Application</vt:lpstr>
      <vt:lpstr>Renderer Options</vt:lpstr>
      <vt:lpstr>Factors Affecting File Size</vt:lpstr>
      <vt:lpstr>To Create an Exploded View:</vt:lpstr>
      <vt:lpstr>Creating an Exploded View:</vt:lpstr>
      <vt:lpstr>Creating an Exploded View:</vt:lpstr>
      <vt:lpstr>Creating an Exploded View:</vt:lpstr>
      <vt:lpstr>Creating an Exploded View:</vt:lpstr>
      <vt:lpstr>Collapsing an Exploded View:</vt:lpstr>
    </vt:vector>
  </TitlesOfParts>
  <Company>Solidworks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jmatsumoto</dc:creator>
  <cp:lastModifiedBy>alex</cp:lastModifiedBy>
  <cp:revision>201</cp:revision>
  <dcterms:created xsi:type="dcterms:W3CDTF">2005-09-30T20:12:14Z</dcterms:created>
  <dcterms:modified xsi:type="dcterms:W3CDTF">2017-10-28T19:44:09Z</dcterms:modified>
</cp:coreProperties>
</file>