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35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9530-10D0-4516-8D10-519C9FF48E83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A4A6-ADBD-411F-A10A-4888E1632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ackground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2420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1689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435975" cy="61785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/>
              <a:t>Интегрированные компьютерные системы проектирования и анализа</a:t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u="sng" dirty="0" smtClean="0"/>
              <a:t>Лекция </a:t>
            </a:r>
            <a:r>
              <a:rPr lang="en-US" sz="2400" u="sng" dirty="0" smtClean="0"/>
              <a:t>5</a:t>
            </a:r>
            <a:r>
              <a:rPr lang="ru-RU" sz="2400" u="sng" dirty="0" smtClean="0"/>
              <a:t>: Интерфейсы </a:t>
            </a:r>
            <a:r>
              <a:rPr lang="en-US" sz="2400" u="sng" dirty="0" smtClean="0"/>
              <a:t>SolidWorks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AddToolbar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moduleName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title: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smallBitmapHandle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largeBitmapHandle</a:t>
            </a:r>
            <a:r>
              <a:rPr lang="en-US" altLang="ru-RU" b="0" dirty="0">
                <a:sym typeface="Wingdings" pitchFamily="2" charset="2"/>
              </a:rPr>
              <a:t>: Integer): Integer;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добавляет панель инструментов </a:t>
            </a:r>
            <a:r>
              <a:rPr lang="en-US" altLang="ru-RU" b="0" dirty="0">
                <a:sym typeface="Wingdings" pitchFamily="2" charset="2"/>
              </a:rPr>
              <a:t>SolidWorks.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moduleName</a:t>
            </a:r>
            <a:r>
              <a:rPr lang="ru-RU" altLang="ru-RU" b="0" dirty="0">
                <a:sym typeface="Wingdings" pitchFamily="2" charset="2"/>
              </a:rPr>
              <a:t> характеризует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имя файла добавления (например, </a:t>
            </a:r>
            <a:r>
              <a:rPr lang="en-US" altLang="ru-RU" b="0" dirty="0">
                <a:sym typeface="Wingdings" pitchFamily="2" charset="2"/>
              </a:rPr>
              <a:t>‘addin1.dll’</a:t>
            </a:r>
            <a:r>
              <a:rPr lang="ru-RU" altLang="ru-RU" b="0" dirty="0">
                <a:sym typeface="Wingdings" pitchFamily="2" charset="2"/>
              </a:rPr>
              <a:t>);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title – </a:t>
            </a:r>
            <a:r>
              <a:rPr lang="ru-RU" altLang="ru-RU" b="0" dirty="0">
                <a:sym typeface="Wingdings" pitchFamily="2" charset="2"/>
              </a:rPr>
              <a:t>наименование панели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инструментов;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 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3263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procedure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TForm1.SetFaceName(x, y, z: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Double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string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begin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Model.Extension.SelectByID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('','FACE',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x,y,z,false,1,nil);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temp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SelectionMgr.IGetSelectedObject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temp.QueryInterface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IID_IEntity,Entity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Part.ISetEntityName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Entity,FaceName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end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procedure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TForm1.SelectComponentFace(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Component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IComponent2;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string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bAppendSelect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boolean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var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EnumBodies2:IEnumBodies2;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Body:IBody2;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n:integer;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Face:IFace2;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CurFaceName:string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3212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57200" y="990600"/>
            <a:ext cx="843597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begin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EnumBodies2:=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Component.EnumBodies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(0);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EnumBodies2.Reset;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repeat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EnumBodies2.Next(1,Body,n);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if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n=0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then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exit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Body.IGetFirstFace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while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&lt;&gt;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nil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do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begin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Face.QueryInterface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IID_IEntity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			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Entity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CurFaceName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Model.IGetEntityName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/>
            </a:r>
            <a:br>
              <a:rPr lang="en-US" altLang="ru-RU" sz="2200" dirty="0">
                <a:latin typeface="Courier New" pitchFamily="49" charset="0"/>
                <a:sym typeface="Wingdings" pitchFamily="2" charset="2"/>
              </a:rPr>
            </a:b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		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Entity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If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CurFaceName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=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Then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begin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    Entity.Select3(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bAppendSelect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br>
              <a:rPr lang="ru-RU" altLang="ru-RU" sz="2200" dirty="0">
                <a:latin typeface="Courier New" pitchFamily="49" charset="0"/>
                <a:sym typeface="Wingdings" pitchFamily="2" charset="2"/>
              </a:rPr>
            </a:b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		0,nil);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exit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end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2222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 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Face.IGetNextFace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end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until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false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end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ru-RU" altLang="ru-RU" sz="7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procedure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TForm1.Make(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Sender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TObject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begin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SldWorks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CoSldWorks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_.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Create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SldWorks.Visible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true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hide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//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Part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A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Part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SldWorks.INewPart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Part.QueryInterface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(IID_IModelDoc2,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Model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SelectionMgr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Model.ISelectionManager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Model.CreateCircleByRadius2(0,0,0,1);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Model.FeatureBoss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true,false,false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0,0,0.5,0,false,false,false,false,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0,0,false,false);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11839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>
                <a:latin typeface="Courier New" pitchFamily="49" charset="0"/>
                <a:sym typeface="Wingdings" pitchFamily="2" charset="2"/>
              </a:rPr>
              <a:t>SetFaceName(0,0,0.5,'Alpha1');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SetFaceName(0,1,0.25,'Alpha2');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Model.SaveAsSilent(GetCurrentDir + '\A.SLDPRT',false);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//Part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Part:=SldWorks.INewPart;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Part.QueryInterface(IID_IModelDoc2,</a:t>
            </a:r>
            <a:r>
              <a:rPr lang="en-US" altLang="ru-RU" sz="220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>
                <a:latin typeface="Courier New" pitchFamily="49" charset="0"/>
                <a:sym typeface="Wingdings" pitchFamily="2" charset="2"/>
              </a:rPr>
              <a:t>Model);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SelectionMgr:=Model.ISelectionManager;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Model.CreateCircleByRadius2(0,0,0,0.7);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Model.FeatureBoss(true,false,false,</a:t>
            </a:r>
            <a:r>
              <a:rPr lang="en-US" altLang="ru-RU" sz="220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>
                <a:latin typeface="Courier New" pitchFamily="49" charset="0"/>
                <a:sym typeface="Wingdings" pitchFamily="2" charset="2"/>
              </a:rPr>
              <a:t>0,0,1.5,0,false,false,false,false,</a:t>
            </a:r>
            <a:r>
              <a:rPr lang="en-US" altLang="ru-RU" sz="220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>
                <a:latin typeface="Courier New" pitchFamily="49" charset="0"/>
                <a:sym typeface="Wingdings" pitchFamily="2" charset="2"/>
              </a:rPr>
              <a:t>0,0,false,false);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SetFaceName(0,0,1.5,'Beta1');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SetFaceName(0,0.7,0.25,'Beta2');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itchFamily="49" charset="0"/>
                <a:sym typeface="Wingdings" pitchFamily="2" charset="2"/>
              </a:rPr>
              <a:t>  Model.SaveAsSilent(GetCurrentDir + '\B.SLDPRT',false);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16324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//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Assembly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Assembly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SldWorks.INewAssembly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Assembly.QueryInterface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(IID_IModelDoc2,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Model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CompA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:=Assembly.IAddComponent3('A',0,0,0);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CompB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:=Assembly.IAddComponent3('B',0,0,0);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SelectComponentFace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(CompA,'Alpha1',false);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SelectComponentFace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(CompB,'Beta1',true);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Assembly.AddMate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(0, 1,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false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0, 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SelectComponentFace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(CompA,'Alpha2',false);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SelectComponentFace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(CompB,'Beta2',true);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Assembly.AddMate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(1, 1,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false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0, 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Model.SaveAsSilent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GetCurrentDir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+ '\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Asm.SLD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ASM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',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false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show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end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ru-RU" sz="7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end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21414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1387475" y="7937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500" b="0">
                <a:sym typeface="Wingdings" pitchFamily="2" charset="2"/>
              </a:rPr>
              <a:t>	Вид приложения </a:t>
            </a:r>
            <a:r>
              <a:rPr lang="en-US" altLang="ru-RU" sz="2500" b="0">
                <a:sym typeface="Wingdings" pitchFamily="2" charset="2"/>
              </a:rPr>
              <a:t>SolidWorks</a:t>
            </a:r>
            <a:r>
              <a:rPr lang="ru-RU" altLang="ru-RU" sz="2500" b="0">
                <a:sym typeface="Wingdings" pitchFamily="2" charset="2"/>
              </a:rPr>
              <a:t>, после выполнения приведенного выше кода.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220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  <p:pic>
        <p:nvPicPr>
          <p:cNvPr id="411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628775"/>
            <a:ext cx="70199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7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685800" y="1143000"/>
            <a:ext cx="82073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smallBitmapHandle</a:t>
            </a:r>
            <a:r>
              <a:rPr lang="ru-RU" altLang="ru-RU" b="0" dirty="0">
                <a:sym typeface="Wingdings" pitchFamily="2" charset="2"/>
              </a:rPr>
              <a:t> – дескриптор растрового изображения ( </a:t>
            </a:r>
            <a:r>
              <a:rPr lang="en-US" altLang="ru-RU" b="0" dirty="0" err="1">
                <a:sym typeface="Wingdings" pitchFamily="2" charset="2"/>
              </a:rPr>
              <a:t>HBitmap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) содержащего пиктограммы панели инструментов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при </a:t>
            </a:r>
            <a:r>
              <a:rPr lang="ru-RU" altLang="ru-RU" b="0" u="sng" dirty="0">
                <a:sym typeface="Wingdings" pitchFamily="2" charset="2"/>
              </a:rPr>
              <a:t>выключенном</a:t>
            </a:r>
            <a:r>
              <a:rPr lang="ru-RU" altLang="ru-RU" b="0" dirty="0">
                <a:sym typeface="Wingdings" pitchFamily="2" charset="2"/>
              </a:rPr>
              <a:t> режиме отображения крупных значков 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(</a:t>
            </a:r>
            <a:r>
              <a:rPr lang="en-US" altLang="ru-RU" b="0" dirty="0">
                <a:sym typeface="Wingdings" pitchFamily="2" charset="2"/>
              </a:rPr>
              <a:t> Small Icons 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. </a:t>
            </a:r>
            <a:r>
              <a:rPr lang="ru-RU" altLang="ru-RU" b="0" dirty="0">
                <a:sym typeface="Wingdings" pitchFamily="2" charset="2"/>
              </a:rPr>
              <a:t>Размер пиктограммы 16</a:t>
            </a:r>
            <a:r>
              <a:rPr lang="en-US" altLang="ru-RU" b="0" dirty="0">
                <a:sym typeface="Wingdings" pitchFamily="2" charset="2"/>
              </a:rPr>
              <a:t>×</a:t>
            </a:r>
            <a:r>
              <a:rPr lang="ru-RU" altLang="ru-RU" b="0" dirty="0">
                <a:sym typeface="Wingdings" pitchFamily="2" charset="2"/>
              </a:rPr>
              <a:t>15 (ширина - 16, высота 15). Все пиктограммы располагаются на одном рисунке. 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Например 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pic>
        <p:nvPicPr>
          <p:cNvPr id="3123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084763"/>
            <a:ext cx="36560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3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304800" y="1143000"/>
            <a:ext cx="85883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largeBitmapHandle</a:t>
            </a:r>
            <a:r>
              <a:rPr lang="en-US" altLang="ru-RU" b="0" dirty="0">
                <a:sym typeface="Wingdings" pitchFamily="2" charset="2"/>
              </a:rPr>
              <a:t> – </a:t>
            </a:r>
            <a:r>
              <a:rPr lang="ru-RU" altLang="ru-RU" b="0" dirty="0">
                <a:sym typeface="Wingdings" pitchFamily="2" charset="2"/>
              </a:rPr>
              <a:t>дескриптор растрового изображения содержащего пиктограммы панели инструментов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при </a:t>
            </a:r>
            <a:r>
              <a:rPr lang="ru-RU" altLang="ru-RU" b="0" u="sng" dirty="0">
                <a:sym typeface="Wingdings" pitchFamily="2" charset="2"/>
              </a:rPr>
              <a:t>включенном</a:t>
            </a:r>
            <a:r>
              <a:rPr lang="ru-RU" altLang="ru-RU" b="0" dirty="0">
                <a:sym typeface="Wingdings" pitchFamily="2" charset="2"/>
              </a:rPr>
              <a:t> режиме отображения крупных значков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(</a:t>
            </a:r>
            <a:r>
              <a:rPr lang="en-US" altLang="ru-RU" b="0" dirty="0">
                <a:sym typeface="Wingdings" pitchFamily="2" charset="2"/>
              </a:rPr>
              <a:t> Large Icons </a:t>
            </a:r>
            <a:r>
              <a:rPr lang="ru-RU" altLang="ru-RU" b="0" dirty="0">
                <a:sym typeface="Wingdings" pitchFamily="2" charset="2"/>
              </a:rPr>
              <a:t>). Размер пиктограммы </a:t>
            </a:r>
            <a:r>
              <a:rPr lang="en-US" altLang="ru-RU" b="0" dirty="0">
                <a:sym typeface="Wingdings" pitchFamily="2" charset="2"/>
              </a:rPr>
              <a:t>22×22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Файл </a:t>
            </a:r>
            <a:r>
              <a:rPr lang="en-US" altLang="ru-RU" b="0" dirty="0">
                <a:sym typeface="Wingdings" pitchFamily="2" charset="2"/>
              </a:rPr>
              <a:t>BMP</a:t>
            </a:r>
            <a:r>
              <a:rPr lang="ru-RU" altLang="ru-RU" b="0" dirty="0">
                <a:sym typeface="Wingdings" pitchFamily="2" charset="2"/>
              </a:rPr>
              <a:t> с изображением, содержащим пиктограммы панели инструментов, должен иметь палитру, в которой не больше чем 256 цветов.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Черный цвет в изображении интерпретируется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как прозрачный.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518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В </a:t>
            </a:r>
            <a:r>
              <a:rPr lang="en-US" altLang="ru-RU" b="0" dirty="0">
                <a:sym typeface="Wingdings" pitchFamily="2" charset="2"/>
              </a:rPr>
              <a:t>Borland Delphi </a:t>
            </a:r>
            <a:r>
              <a:rPr lang="ru-RU" altLang="ru-RU" b="0" dirty="0">
                <a:sym typeface="Wingdings" pitchFamily="2" charset="2"/>
              </a:rPr>
              <a:t>дескриптор растрового изображения может быть получен при помощью свойства </a:t>
            </a:r>
            <a:r>
              <a:rPr lang="ru-RU" altLang="ru-RU" b="0" dirty="0" err="1">
                <a:sym typeface="Wingdings" pitchFamily="2" charset="2"/>
              </a:rPr>
              <a:t>Handle</a:t>
            </a:r>
            <a:r>
              <a:rPr lang="ru-RU" altLang="ru-RU" b="0" dirty="0">
                <a:sym typeface="Wingdings" pitchFamily="2" charset="2"/>
              </a:rPr>
              <a:t> экземпляров класса </a:t>
            </a:r>
            <a:r>
              <a:rPr lang="ru-RU" altLang="ru-RU" b="0" dirty="0" err="1">
                <a:sym typeface="Wingdings" pitchFamily="2" charset="2"/>
              </a:rPr>
              <a:t>TBitmap</a:t>
            </a:r>
            <a:r>
              <a:rPr lang="ru-RU" altLang="ru-RU" b="0" dirty="0">
                <a:sym typeface="Wingdings" pitchFamily="2" charset="2"/>
              </a:rPr>
              <a:t>. </a:t>
            </a:r>
            <a:endParaRPr lang="en-US" altLang="ru-RU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0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Например, если изображения содержащие пиктограммы панели инструментов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сохранены в файлах </a:t>
            </a:r>
            <a:r>
              <a:rPr lang="en-US" altLang="ru-RU" b="0" dirty="0">
                <a:sym typeface="Wingdings" pitchFamily="2" charset="2"/>
              </a:rPr>
              <a:t>‘d:\smtoolbar.bmp’ </a:t>
            </a:r>
            <a:r>
              <a:rPr lang="ru-RU" altLang="ru-RU" b="0" dirty="0">
                <a:sym typeface="Wingdings" pitchFamily="2" charset="2"/>
              </a:rPr>
              <a:t>и </a:t>
            </a:r>
            <a:r>
              <a:rPr lang="en-US" altLang="ru-RU" b="0" dirty="0">
                <a:sym typeface="Wingdings" pitchFamily="2" charset="2"/>
              </a:rPr>
              <a:t>‘d:\lgtoolbar.bmp’</a:t>
            </a:r>
            <a:r>
              <a:rPr lang="ru-RU" altLang="ru-RU" b="0" dirty="0">
                <a:sym typeface="Wingdings" pitchFamily="2" charset="2"/>
              </a:rPr>
              <a:t>, то код фрагмента программы, в котором производится добавление панели инструментов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будет выглядеть так: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39083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iBmp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 = new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BitmapHandler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();</a:t>
            </a:r>
          </a:p>
          <a:p>
            <a:pPr>
              <a:buFontTx/>
              <a:buNone/>
            </a:pPr>
            <a:endParaRPr lang="en-US" altLang="ru-RU" sz="1200" dirty="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cmdGroup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 = iCmdMgr.CreateCommandGroup2(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mainCmdGroupID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, Title, ToolTip, "", -1,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ignorePrevious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, ref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cmdGroupErr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cmdGroup.LargeIconList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</a:t>
            </a: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iBmp.CreateFileFromResourceBitmap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("SwCSharpAddin1.ToolbarLarge.bmp",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thisAssembly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cmdGroup.SmallIconList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iBmp.CreateFileFromResourceBitmap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("SwCSharpAddin1.ToolbarSmall.bmp",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thisAssembly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cmdGroup.LargeMainIcon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iBmp.CreateFileFromResourceBitmap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("SwCSharpAddin1.MainIconLarge.bmp",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thisAssembly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cmdGroup.SmallMainIcon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iBmp.CreateFileFromResourceBitmap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("SwCSharpAddin1.MainIconSmall.bmp",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thisAssembly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endParaRPr lang="en-US" altLang="ru-RU" sz="1200" dirty="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menuToolbarOption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 = (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)(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swCommandItemType_e.swMenuItem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 |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swCommandItemType_e.swToolbarItem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cmdIndex0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cmdGroup.AddCommandItem2("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CreateCube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", -1, "Create a cube", "Create cube", 0, "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CreateCube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", "", mainItemID1,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menuToolbarOption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cmdIndex1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cmdGroup.AddCommandItem2("Show PMP", -1, "Display sample property manager", "Show PMP", 2, "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ShowPMP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", "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EnablePMP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", mainItemID2,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menuToolbarOption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endParaRPr lang="en-US" altLang="ru-RU" sz="1200" dirty="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cmdGroup.HasToolbar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true;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cmdGroup.HasMenu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true;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cmdGroup.Activate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();</a:t>
            </a:r>
            <a:endParaRPr lang="ru-RU" altLang="ru-RU" sz="1200" dirty="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6006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80999" y="114300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b="0">
                <a:sym typeface="Wingdings" pitchFamily="2" charset="2"/>
              </a:rPr>
              <a:t>	</a:t>
            </a:r>
            <a:r>
              <a:rPr lang="ru-RU" altLang="ru-RU" b="0">
                <a:sym typeface="Wingdings" pitchFamily="2" charset="2"/>
              </a:rPr>
              <a:t>Метод </a:t>
            </a:r>
            <a:r>
              <a:rPr lang="en-US" altLang="ru-RU" b="0">
                <a:sym typeface="Wingdings" pitchFamily="2" charset="2"/>
              </a:rPr>
              <a:t>AddToolbar</a:t>
            </a:r>
            <a:r>
              <a:rPr lang="ru-RU" altLang="ru-RU" b="0">
                <a:sym typeface="Wingdings" pitchFamily="2" charset="2"/>
              </a:rPr>
              <a:t> возвращает значение идентификатора панели инструментов, который используется в других методах.</a:t>
            </a:r>
          </a:p>
          <a:p>
            <a:r>
              <a:rPr lang="en-US" altLang="ru-RU" b="0">
                <a:sym typeface="Wingdings" pitchFamily="2" charset="2"/>
              </a:rPr>
              <a:t>function AddToolbarCommand(const moduleName: WideString; toolbarId: Integer;                                toolbarIndex: SYSINT; const commandString: WideString): WordBool; safecall;</a:t>
            </a:r>
          </a:p>
          <a:p>
            <a:pPr>
              <a:buFontTx/>
              <a:buNone/>
            </a:pPr>
            <a:r>
              <a:rPr lang="en-US" altLang="ru-RU" b="0">
                <a:sym typeface="Wingdings" pitchFamily="2" charset="2"/>
              </a:rPr>
              <a:t>	</a:t>
            </a:r>
            <a:r>
              <a:rPr lang="ru-RU" altLang="ru-RU" b="0">
                <a:sym typeface="Wingdings" pitchFamily="2" charset="2"/>
              </a:rPr>
              <a:t>Метод добавляет пиктограмму панели инструментов </a:t>
            </a:r>
            <a:r>
              <a:rPr lang="en-US" altLang="ru-RU" b="0">
                <a:sym typeface="Wingdings" pitchFamily="2" charset="2"/>
              </a:rPr>
              <a:t>SolidWorks.</a:t>
            </a:r>
            <a:endParaRPr lang="ru-RU" altLang="ru-RU" b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>
                <a:sym typeface="Wingdings" pitchFamily="2" charset="2"/>
              </a:rPr>
              <a:t>	Параметр </a:t>
            </a:r>
            <a:r>
              <a:rPr lang="en-US" altLang="ru-RU" b="0">
                <a:sym typeface="Wingdings" pitchFamily="2" charset="2"/>
              </a:rPr>
              <a:t>moduleName</a:t>
            </a:r>
            <a:r>
              <a:rPr lang="ru-RU" altLang="ru-RU" b="0">
                <a:sym typeface="Wingdings" pitchFamily="2" charset="2"/>
              </a:rPr>
              <a:t> характеризует имя файла добавления;</a:t>
            </a:r>
            <a:r>
              <a:rPr lang="en-US" altLang="ru-RU" b="0">
                <a:sym typeface="Wingdings" pitchFamily="2" charset="2"/>
              </a:rPr>
              <a:t/>
            </a:r>
            <a:br>
              <a:rPr lang="en-US" altLang="ru-RU" b="0">
                <a:sym typeface="Wingdings" pitchFamily="2" charset="2"/>
              </a:rPr>
            </a:br>
            <a:endParaRPr lang="en-US" altLang="ru-RU" b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>
                <a:sym typeface="Wingdings" pitchFamily="2" charset="2"/>
              </a:rPr>
              <a:t>	</a:t>
            </a:r>
            <a:endParaRPr lang="ru-RU" altLang="ru-RU" b="0">
              <a:sym typeface="Wingdings" pitchFamily="2" charset="2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6315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0">
                <a:sym typeface="Wingdings" pitchFamily="2" charset="2"/>
              </a:rPr>
              <a:t>	</a:t>
            </a:r>
            <a:r>
              <a:rPr lang="en-US" altLang="ru-RU" b="0">
                <a:sym typeface="Wingdings" pitchFamily="2" charset="2"/>
              </a:rPr>
              <a:t>toolbarId</a:t>
            </a:r>
            <a:r>
              <a:rPr lang="ru-RU" altLang="ru-RU" b="0">
                <a:sym typeface="Wingdings" pitchFamily="2" charset="2"/>
              </a:rPr>
              <a:t> – идентификатор панели инструментов;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>
                <a:sym typeface="Wingdings" pitchFamily="2" charset="2"/>
              </a:rPr>
              <a:t>	</a:t>
            </a:r>
            <a:r>
              <a:rPr lang="en-US" altLang="ru-RU" b="0">
                <a:sym typeface="Wingdings" pitchFamily="2" charset="2"/>
              </a:rPr>
              <a:t>toolbarIndex</a:t>
            </a:r>
            <a:r>
              <a:rPr lang="ru-RU" altLang="ru-RU" b="0">
                <a:sym typeface="Wingdings" pitchFamily="2" charset="2"/>
              </a:rPr>
              <a:t> – номер изображения пиктограммы (начиная с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>
                <a:sym typeface="Wingdings" pitchFamily="2" charset="2"/>
              </a:rPr>
              <a:t>	</a:t>
            </a:r>
            <a:r>
              <a:rPr lang="en-US" altLang="ru-RU" b="0">
                <a:sym typeface="Wingdings" pitchFamily="2" charset="2"/>
              </a:rPr>
              <a:t>commandString</a:t>
            </a:r>
            <a:r>
              <a:rPr lang="ru-RU" altLang="ru-RU" b="0">
                <a:sym typeface="Wingdings" pitchFamily="2" charset="2"/>
              </a:rPr>
              <a:t> – строка, содержащая имя процедуры, которая будет выполнена при клике мыши на добавленную пиктограмму панели инструментов, + </a:t>
            </a:r>
            <a:r>
              <a:rPr lang="en-US" altLang="ru-RU" b="0">
                <a:sym typeface="Wingdings" pitchFamily="2" charset="2"/>
              </a:rPr>
              <a:t>‘@’</a:t>
            </a:r>
            <a:r>
              <a:rPr lang="ru-RU" altLang="ru-RU" b="0">
                <a:sym typeface="Wingdings" pitchFamily="2" charset="2"/>
              </a:rPr>
              <a:t> + имя функции состояния пиктограммы + </a:t>
            </a:r>
            <a:r>
              <a:rPr lang="en-US" altLang="ru-RU" b="0">
                <a:sym typeface="Wingdings" pitchFamily="2" charset="2"/>
              </a:rPr>
              <a:t>‘,’ + </a:t>
            </a:r>
            <a:r>
              <a:rPr lang="ru-RU" altLang="ru-RU" b="0">
                <a:sym typeface="Wingdings" pitchFamily="2" charset="2"/>
              </a:rPr>
              <a:t>текст описания </a:t>
            </a:r>
            <a:r>
              <a:rPr lang="en-US" altLang="ru-RU" b="0">
                <a:sym typeface="Wingdings" pitchFamily="2" charset="2"/>
              </a:rPr>
              <a:t>+ </a:t>
            </a:r>
            <a:r>
              <a:rPr lang="ru-RU" altLang="ru-RU" b="0">
                <a:sym typeface="Wingdings" pitchFamily="2" charset="2"/>
              </a:rPr>
              <a:t>символ с номером 10 (В </a:t>
            </a:r>
            <a:r>
              <a:rPr lang="en-US" altLang="ru-RU" b="0">
                <a:sym typeface="Wingdings" pitchFamily="2" charset="2"/>
              </a:rPr>
              <a:t>Delphi -</a:t>
            </a:r>
            <a:r>
              <a:rPr lang="ru-RU" altLang="ru-RU" b="0">
                <a:sym typeface="Wingdings" pitchFamily="2" charset="2"/>
              </a:rPr>
              <a:t> </a:t>
            </a:r>
            <a:r>
              <a:rPr lang="en-US" altLang="ru-RU" b="0">
                <a:sym typeface="Wingdings" pitchFamily="2" charset="2"/>
              </a:rPr>
              <a:t> #$A</a:t>
            </a:r>
            <a:r>
              <a:rPr lang="ru-RU" altLang="ru-RU" b="0">
                <a:sym typeface="Wingdings" pitchFamily="2" charset="2"/>
              </a:rPr>
              <a:t>) + текст подсказки ( </a:t>
            </a:r>
            <a:r>
              <a:rPr lang="en-US" altLang="ru-RU" b="0">
                <a:sym typeface="Wingdings" pitchFamily="2" charset="2"/>
              </a:rPr>
              <a:t>hint </a:t>
            </a:r>
            <a:r>
              <a:rPr lang="ru-RU" altLang="ru-RU" b="0">
                <a:sym typeface="Wingdings" pitchFamily="2" charset="2"/>
              </a:rPr>
              <a:t>).</a:t>
            </a:r>
            <a:endParaRPr lang="en-US" altLang="ru-RU" b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>
                <a:sym typeface="Wingdings" pitchFamily="2" charset="2"/>
              </a:rPr>
              <a:t>	</a:t>
            </a:r>
            <a:endParaRPr lang="ru-RU" altLang="ru-RU" b="0">
              <a:sym typeface="Wingdings" pitchFamily="2" charset="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 rot="15934008">
            <a:off x="-687387" y="3273425"/>
            <a:ext cx="2573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b="0">
                <a:solidFill>
                  <a:schemeClr val="bg1"/>
                </a:solidFill>
                <a:latin typeface="Impact" pitchFamily="34" charset="0"/>
              </a:rPr>
              <a:t>Лекция №8. Страница </a:t>
            </a:r>
            <a:fld id="{3D1F8729-3884-433E-A264-EBCB4AD812B2}" type="slidenum">
              <a:rPr lang="ru-RU" altLang="ru-RU" b="0">
                <a:solidFill>
                  <a:schemeClr val="bg1"/>
                </a:solidFill>
                <a:latin typeface="Impact" pitchFamily="34" charset="0"/>
              </a:rPr>
              <a:pPr algn="ctr"/>
              <a:t>16</a:t>
            </a:fld>
            <a:endParaRPr lang="ru-RU" altLang="ru-RU" b="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609600" y="1143000"/>
            <a:ext cx="82835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Например: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commandString</a:t>
            </a:r>
            <a:r>
              <a:rPr lang="ru-RU" altLang="ru-RU" b="0" dirty="0">
                <a:sym typeface="Wingdings" pitchFamily="2" charset="2"/>
              </a:rPr>
              <a:t> = </a:t>
            </a:r>
            <a:r>
              <a:rPr lang="en-US" altLang="ru-RU" b="0" dirty="0">
                <a:sym typeface="Wingdings" pitchFamily="2" charset="2"/>
              </a:rPr>
              <a:t>'</a:t>
            </a:r>
            <a:r>
              <a:rPr lang="en-US" altLang="ru-RU" b="0" dirty="0" err="1">
                <a:sym typeface="Wingdings" pitchFamily="2" charset="2"/>
              </a:rPr>
              <a:t>DoSomething@bstate</a:t>
            </a:r>
            <a:r>
              <a:rPr lang="en-US" altLang="ru-RU" b="0" dirty="0">
                <a:sym typeface="Wingdings" pitchFamily="2" charset="2"/>
              </a:rPr>
              <a:t>,’+</a:t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’This Function will </a:t>
            </a:r>
            <a:r>
              <a:rPr lang="en-US" altLang="ru-RU" b="0" dirty="0" err="1">
                <a:sym typeface="Wingdings" pitchFamily="2" charset="2"/>
              </a:rPr>
              <a:t>DoSome</a:t>
            </a:r>
            <a:r>
              <a:rPr lang="en-US" altLang="ru-RU" b="0" dirty="0">
                <a:sym typeface="Wingdings" pitchFamily="2" charset="2"/>
              </a:rPr>
              <a:t>'#$</a:t>
            </a:r>
            <a:r>
              <a:rPr lang="en-US" altLang="ru-RU" b="0" dirty="0" err="1">
                <a:sym typeface="Wingdings" pitchFamily="2" charset="2"/>
              </a:rPr>
              <a:t>A'DoSome</a:t>
            </a:r>
            <a:r>
              <a:rPr lang="en-US" altLang="ru-RU" b="0" dirty="0">
                <a:sym typeface="Wingdings" pitchFamily="2" charset="2"/>
              </a:rPr>
              <a:t>'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5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В </a:t>
            </a:r>
            <a:r>
              <a:rPr lang="en-US" altLang="ru-RU" b="0" dirty="0" err="1">
                <a:sym typeface="Wingdings" pitchFamily="2" charset="2"/>
              </a:rPr>
              <a:t>commandString</a:t>
            </a:r>
            <a:r>
              <a:rPr lang="ru-RU" altLang="ru-RU" b="0" dirty="0">
                <a:sym typeface="Wingdings" pitchFamily="2" charset="2"/>
              </a:rPr>
              <a:t> обязательным является только имя процедуры. Все остальное может быть полностью или частично опущено.</a:t>
            </a:r>
            <a:endParaRPr lang="en-US" altLang="ru-RU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Например: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commandString</a:t>
            </a:r>
            <a:r>
              <a:rPr lang="ru-RU" altLang="ru-RU" b="0" dirty="0">
                <a:sym typeface="Wingdings" pitchFamily="2" charset="2"/>
              </a:rPr>
              <a:t> = </a:t>
            </a:r>
            <a:r>
              <a:rPr lang="en-US" altLang="ru-RU" b="0" dirty="0">
                <a:sym typeface="Wingdings" pitchFamily="2" charset="2"/>
              </a:rPr>
              <a:t>'DoSomething’;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Процедура, которая будет выполнена при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7359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457200" y="1219200"/>
            <a:ext cx="8435975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клике мыши на добавленную пиктограмму панели инструментов, не имеет параметров. Функция состояния, также не имеет параметров. Тип возвращаемого значения функции – </a:t>
            </a:r>
            <a:r>
              <a:rPr lang="en-US" altLang="ru-RU" b="0" dirty="0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Функция может возвращать такие значения: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0	– пиктограмма не активна;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	– пиктограмма активна;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	– пиктограмма не активна и «утоплена»;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3	– пиктограмма активна и «утоплена»;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6877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533400" y="908050"/>
            <a:ext cx="83597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300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ShowToolbar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moduleName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toolbarId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отображает панель инструментов </a:t>
            </a:r>
            <a:r>
              <a:rPr lang="en-US" altLang="ru-RU" b="0" dirty="0">
                <a:sym typeface="Wingdings" pitchFamily="2" charset="2"/>
              </a:rPr>
              <a:t>SolidWorks.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moduleName</a:t>
            </a:r>
            <a:r>
              <a:rPr lang="ru-RU" altLang="ru-RU" b="0" dirty="0">
                <a:sym typeface="Wingdings" pitchFamily="2" charset="2"/>
              </a:rPr>
              <a:t> характеризует имя файла добавления;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toolbarId</a:t>
            </a:r>
            <a:r>
              <a:rPr lang="ru-RU" altLang="ru-RU" b="0" dirty="0">
                <a:sym typeface="Wingdings" pitchFamily="2" charset="2"/>
              </a:rPr>
              <a:t> – идентификатор панели инструментов</a:t>
            </a:r>
            <a:r>
              <a:rPr lang="en-US" altLang="ru-RU" b="0" dirty="0">
                <a:sym typeface="Wingdings" pitchFamily="2" charset="2"/>
              </a:rPr>
              <a:t>.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2390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87475" y="1092200"/>
            <a:ext cx="7505700" cy="5360988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ru-RU" altLang="ru-RU" sz="3200"/>
          </a:p>
          <a:p>
            <a:pPr>
              <a:lnSpc>
                <a:spcPct val="95000"/>
              </a:lnSpc>
            </a:pPr>
            <a:endParaRPr lang="en-US" altLang="ru-RU" sz="3200"/>
          </a:p>
          <a:p>
            <a:pPr>
              <a:lnSpc>
                <a:spcPct val="95000"/>
              </a:lnSpc>
            </a:pPr>
            <a:endParaRPr lang="en-US" altLang="ru-RU" sz="3200"/>
          </a:p>
          <a:p>
            <a:pPr>
              <a:lnSpc>
                <a:spcPct val="95000"/>
              </a:lnSpc>
            </a:pPr>
            <a:endParaRPr lang="en-US" altLang="ru-RU" sz="1500"/>
          </a:p>
          <a:p>
            <a:pPr>
              <a:lnSpc>
                <a:spcPct val="95000"/>
              </a:lnSpc>
            </a:pPr>
            <a:r>
              <a:rPr lang="ru-RU" altLang="ru-RU" sz="4000"/>
              <a:t>Интерфейс ISldWorks</a:t>
            </a:r>
            <a:r>
              <a:rPr lang="en-US" altLang="ru-RU" sz="4000"/>
              <a:t/>
            </a:r>
            <a:br>
              <a:rPr lang="en-US" altLang="ru-RU" sz="4000"/>
            </a:br>
            <a:r>
              <a:rPr lang="en-US" altLang="ru-RU" sz="2000"/>
              <a:t>(</a:t>
            </a:r>
            <a:r>
              <a:rPr lang="ru-RU" altLang="ru-RU" sz="2000"/>
              <a:t>продолжение</a:t>
            </a:r>
            <a:r>
              <a:rPr lang="en-US" altLang="ru-RU" sz="2000"/>
              <a:t>)</a:t>
            </a: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42919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300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RemoveToolbar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Module: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toolbarId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удаляет панель инструментов </a:t>
            </a:r>
            <a:r>
              <a:rPr lang="en-US" altLang="ru-RU" b="0" dirty="0">
                <a:sym typeface="Wingdings" pitchFamily="2" charset="2"/>
              </a:rPr>
              <a:t>SolidWorks.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Module</a:t>
            </a:r>
            <a:r>
              <a:rPr lang="ru-RU" altLang="ru-RU" b="0" dirty="0">
                <a:sym typeface="Wingdings" pitchFamily="2" charset="2"/>
              </a:rPr>
              <a:t> характеризует имя файла добавления;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toolbarId</a:t>
            </a:r>
            <a:r>
              <a:rPr lang="ru-RU" altLang="ru-RU" b="0" dirty="0">
                <a:sym typeface="Wingdings" pitchFamily="2" charset="2"/>
              </a:rPr>
              <a:t> – идентификатор панели инструментов</a:t>
            </a:r>
            <a:r>
              <a:rPr lang="en-US" altLang="ru-RU" b="0" dirty="0">
                <a:sym typeface="Wingdings" pitchFamily="2" charset="2"/>
              </a:rPr>
              <a:t>.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3148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304800" y="1219200"/>
            <a:ext cx="856054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NewPart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INewPart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IPartDoc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новый документ </a:t>
            </a:r>
            <a:r>
              <a:rPr lang="en-US" altLang="ru-RU" b="0" dirty="0">
                <a:sym typeface="Wingdings" pitchFamily="2" charset="2"/>
              </a:rPr>
              <a:t>SLDPRT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NewAssembly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INewAssembly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IAssemblyDoc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новый документ </a:t>
            </a:r>
            <a:r>
              <a:rPr lang="en-US" altLang="ru-RU" b="0" dirty="0">
                <a:sym typeface="Wingdings" pitchFamily="2" charset="2"/>
              </a:rPr>
              <a:t>SLDASM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16218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NewDrawing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templateToUse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INewDrawing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templateToUse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IDrawingDoc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новый документ </a:t>
            </a:r>
            <a:r>
              <a:rPr lang="en-US" altLang="ru-RU" b="0" dirty="0">
                <a:sym typeface="Wingdings" pitchFamily="2" charset="2"/>
              </a:rPr>
              <a:t>SLDDRW</a:t>
            </a:r>
            <a:r>
              <a:rPr lang="ru-RU" altLang="ru-RU" b="0" dirty="0">
                <a:sym typeface="Wingdings" pitchFamily="2" charset="2"/>
              </a:rPr>
              <a:t>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Параметр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templateToUse</a:t>
            </a:r>
            <a:r>
              <a:rPr lang="ru-RU" altLang="ru-RU" b="0" dirty="0">
                <a:sym typeface="Wingdings" pitchFamily="2" charset="2"/>
              </a:rPr>
              <a:t> характеризует параметры страницы (размер).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 соответствует размеру </a:t>
            </a:r>
            <a:r>
              <a:rPr lang="en-US" altLang="ru-RU" b="0" dirty="0">
                <a:sym typeface="Wingdings" pitchFamily="2" charset="2"/>
              </a:rPr>
              <a:t>A</a:t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			(279.40mm×215.90mm)</a:t>
            </a:r>
            <a:r>
              <a:rPr lang="ru-RU" altLang="ru-RU" b="0" dirty="0">
                <a:sym typeface="Wingdings" pitchFamily="2" charset="2"/>
              </a:rPr>
              <a:t>,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			альбомная ориентация 				(далее а/о)</a:t>
            </a:r>
            <a:r>
              <a:rPr lang="en-US" altLang="ru-RU" b="0" dirty="0">
                <a:sym typeface="Wingdings" pitchFamily="2" charset="2"/>
              </a:rPr>
              <a:t>;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32606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3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1	–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A</a:t>
            </a:r>
            <a:r>
              <a:rPr lang="ru-RU" altLang="ru-RU" b="0" dirty="0">
                <a:sym typeface="Wingdings" pitchFamily="2" charset="2"/>
              </a:rPr>
              <a:t>, книжная ориентация (далее к/о);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</a:t>
            </a: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B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(431.80mm×279.40mm)</a:t>
            </a:r>
            <a:r>
              <a:rPr lang="ru-RU" altLang="ru-RU" b="0" dirty="0">
                <a:sym typeface="Wingdings" pitchFamily="2" charset="2"/>
              </a:rPr>
              <a:t>, а/о</a:t>
            </a:r>
            <a:r>
              <a:rPr lang="en-US" altLang="ru-RU" b="0" dirty="0">
                <a:sym typeface="Wingdings" pitchFamily="2" charset="2"/>
              </a:rPr>
              <a:t>;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3</a:t>
            </a: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C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(558.80mm×431.80mm)</a:t>
            </a:r>
            <a:r>
              <a:rPr lang="ru-RU" altLang="ru-RU" b="0" dirty="0">
                <a:sym typeface="Wingdings" pitchFamily="2" charset="2"/>
              </a:rPr>
              <a:t>, а/о</a:t>
            </a:r>
            <a:r>
              <a:rPr lang="en-US" altLang="ru-RU" b="0" dirty="0">
                <a:sym typeface="Wingdings" pitchFamily="2" charset="2"/>
              </a:rPr>
              <a:t>;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4</a:t>
            </a: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(863.60mm×558.80mm)</a:t>
            </a:r>
            <a:r>
              <a:rPr lang="ru-RU" altLang="ru-RU" b="0" dirty="0">
                <a:sym typeface="Wingdings" pitchFamily="2" charset="2"/>
              </a:rPr>
              <a:t>, 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5</a:t>
            </a: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(1117.60m×863.60mm)</a:t>
            </a:r>
            <a:r>
              <a:rPr lang="ru-RU" altLang="ru-RU" b="0" dirty="0">
                <a:sym typeface="Wingdings" pitchFamily="2" charset="2"/>
              </a:rPr>
              <a:t>, 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6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A4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7</a:t>
            </a:r>
            <a:r>
              <a:rPr lang="ru-RU" altLang="ru-RU" b="0" dirty="0">
                <a:sym typeface="Wingdings" pitchFamily="2" charset="2"/>
              </a:rPr>
              <a:t>    </a:t>
            </a:r>
            <a:r>
              <a:rPr lang="en-US" altLang="ru-RU" b="0" dirty="0">
                <a:sym typeface="Wingdings" pitchFamily="2" charset="2"/>
              </a:rPr>
              <a:t>–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A4</a:t>
            </a:r>
            <a:r>
              <a:rPr lang="ru-RU" altLang="ru-RU" b="0" dirty="0">
                <a:sym typeface="Wingdings" pitchFamily="2" charset="2"/>
              </a:rPr>
              <a:t>, к/о;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8	– A3,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9</a:t>
            </a:r>
            <a:r>
              <a:rPr lang="ru-RU" altLang="ru-RU" b="0" dirty="0">
                <a:sym typeface="Wingdings" pitchFamily="2" charset="2"/>
              </a:rPr>
              <a:t>   </a:t>
            </a:r>
            <a:r>
              <a:rPr lang="en-US" altLang="ru-RU" b="0" dirty="0">
                <a:sym typeface="Wingdings" pitchFamily="2" charset="2"/>
              </a:rPr>
              <a:t>– A2,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10	– A1,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11</a:t>
            </a:r>
            <a:r>
              <a:rPr lang="ru-RU" altLang="ru-RU" b="0" dirty="0">
                <a:sym typeface="Wingdings" pitchFamily="2" charset="2"/>
              </a:rPr>
              <a:t>  </a:t>
            </a:r>
            <a:r>
              <a:rPr lang="en-US" altLang="ru-RU" b="0" dirty="0">
                <a:sym typeface="Wingdings" pitchFamily="2" charset="2"/>
              </a:rPr>
              <a:t>– A0,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12	– </a:t>
            </a:r>
            <a:r>
              <a:rPr lang="ru-RU" altLang="ru-RU" b="0" dirty="0">
                <a:sym typeface="Wingdings" pitchFamily="2" charset="2"/>
              </a:rPr>
              <a:t>размер определяется пользователем.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5649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304800" y="1143000"/>
            <a:ext cx="85883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NewDocument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templateName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paperSize</a:t>
            </a:r>
            <a:r>
              <a:rPr lang="en-US" altLang="ru-RU" b="0" dirty="0">
                <a:sym typeface="Wingdings" pitchFamily="2" charset="2"/>
              </a:rPr>
              <a:t>: Integer; Width: Double; height: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INewDocument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templateName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paperSize</a:t>
            </a:r>
            <a:r>
              <a:rPr lang="en-US" altLang="ru-RU" b="0" dirty="0">
                <a:sym typeface="Wingdings" pitchFamily="2" charset="2"/>
              </a:rPr>
              <a:t>: Integer; Width: Double; height: Double):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создает новый документ.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templateName</a:t>
            </a:r>
            <a:r>
              <a:rPr lang="ru-RU" altLang="ru-RU" b="0" dirty="0">
                <a:sym typeface="Wingdings" pitchFamily="2" charset="2"/>
              </a:rPr>
              <a:t> характеризует шаблон (и тип) документа.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Шаблоны, как правило</a:t>
            </a:r>
            <a:r>
              <a:rPr lang="en-US" altLang="ru-RU" b="0" dirty="0">
                <a:sym typeface="Wingdings" pitchFamily="2" charset="2"/>
              </a:rPr>
              <a:t>,</a:t>
            </a:r>
            <a:r>
              <a:rPr lang="ru-RU" altLang="ru-RU" b="0" dirty="0">
                <a:sym typeface="Wingdings" pitchFamily="2" charset="2"/>
              </a:rPr>
              <a:t> располагаются в директории </a:t>
            </a:r>
            <a:r>
              <a:rPr lang="en-US" altLang="ru-RU" b="0" dirty="0">
                <a:sym typeface="Wingdings" pitchFamily="2" charset="2"/>
              </a:rPr>
              <a:t>\data\Templates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18664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Шаблон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детали - </a:t>
            </a:r>
            <a:r>
              <a:rPr lang="en-US" altLang="ru-RU" b="0" dirty="0" err="1">
                <a:sym typeface="Wingdings" pitchFamily="2" charset="2"/>
              </a:rPr>
              <a:t>Part.prtdot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Шаблон сборки - </a:t>
            </a:r>
            <a:r>
              <a:rPr lang="en-US" altLang="ru-RU" b="0" dirty="0" err="1">
                <a:sym typeface="Wingdings" pitchFamily="2" charset="2"/>
              </a:rPr>
              <a:t>Assembly.asmdot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Шаблон чертежа - </a:t>
            </a:r>
            <a:r>
              <a:rPr lang="ru-RU" altLang="ru-RU" b="0" dirty="0" err="1">
                <a:sym typeface="Wingdings" pitchFamily="2" charset="2"/>
              </a:rPr>
              <a:t>Drawing.drwdot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en-US" altLang="ru-RU" sz="7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paperSize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определяет размер страницы документа (константы см. выше для </a:t>
            </a:r>
            <a:r>
              <a:rPr lang="en-US" altLang="ru-RU" b="0" dirty="0" err="1">
                <a:sym typeface="Wingdings" pitchFamily="2" charset="2"/>
              </a:rPr>
              <a:t>templateToUse</a:t>
            </a:r>
            <a:r>
              <a:rPr lang="ru-RU" altLang="ru-RU" b="0" dirty="0">
                <a:sym typeface="Wingdings" pitchFamily="2" charset="2"/>
              </a:rPr>
              <a:t> в методе </a:t>
            </a:r>
            <a:r>
              <a:rPr lang="en-US" altLang="ru-RU" b="0" dirty="0" err="1">
                <a:sym typeface="Wingdings" pitchFamily="2" charset="2"/>
              </a:rPr>
              <a:t>NewDrawing</a:t>
            </a:r>
            <a:r>
              <a:rPr lang="ru-RU" altLang="ru-RU" b="0" dirty="0">
                <a:sym typeface="Wingdings" pitchFamily="2" charset="2"/>
              </a:rPr>
              <a:t>).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Если </a:t>
            </a:r>
            <a:r>
              <a:rPr lang="en-US" altLang="ru-RU" b="0" dirty="0" err="1">
                <a:sym typeface="Wingdings" pitchFamily="2" charset="2"/>
              </a:rPr>
              <a:t>paperSize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12 (размер определяется пользователем), то размер документа будет соответствовать значениям параметров </a:t>
            </a:r>
            <a:r>
              <a:rPr lang="en-US" altLang="ru-RU" b="0" dirty="0">
                <a:sym typeface="Wingdings" pitchFamily="2" charset="2"/>
              </a:rPr>
              <a:t>Width</a:t>
            </a:r>
            <a:r>
              <a:rPr lang="ru-RU" altLang="ru-RU" b="0" dirty="0">
                <a:sym typeface="Wingdings" pitchFamily="2" charset="2"/>
              </a:rPr>
              <a:t> и </a:t>
            </a:r>
            <a:r>
              <a:rPr lang="en-US" altLang="ru-RU" b="0" dirty="0">
                <a:sym typeface="Wingdings" pitchFamily="2" charset="2"/>
              </a:rPr>
              <a:t>Height.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601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OpenDoc4(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fileName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type_: Integer; options: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configuration: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var</a:t>
            </a:r>
            <a:r>
              <a:rPr lang="en-US" altLang="ru-RU" b="0" dirty="0">
                <a:sym typeface="Wingdings" pitchFamily="2" charset="2"/>
              </a:rPr>
              <a:t> errors: Integer):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IOpenDoc4(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fileName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type_: Integer; options: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configuration: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var</a:t>
            </a:r>
            <a:r>
              <a:rPr lang="en-US" altLang="ru-RU" b="0" dirty="0">
                <a:sym typeface="Wingdings" pitchFamily="2" charset="2"/>
              </a:rPr>
              <a:t> errors: Integer):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открывает существующий документ.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fileName</a:t>
            </a:r>
            <a:r>
              <a:rPr lang="ru-RU" altLang="ru-RU" b="0" dirty="0">
                <a:sym typeface="Wingdings" pitchFamily="2" charset="2"/>
              </a:rPr>
              <a:t> характеризует имя документа.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19031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 характеризует тип документа (константы см. выше для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 в методе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ru-RU" altLang="ru-RU" b="0" dirty="0">
                <a:sym typeface="Wingdings" pitchFamily="2" charset="2"/>
              </a:rPr>
              <a:t>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options</a:t>
            </a:r>
            <a:r>
              <a:rPr lang="ru-RU" altLang="ru-RU" b="0" dirty="0">
                <a:sym typeface="Wingdings" pitchFamily="2" charset="2"/>
              </a:rPr>
              <a:t> содержит набор битов, которые определяют параметры открытия.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Для этого параметра в </a:t>
            </a:r>
            <a:r>
              <a:rPr lang="en-US" altLang="ru-RU" b="0" dirty="0">
                <a:sym typeface="Wingdings" pitchFamily="2" charset="2"/>
              </a:rPr>
              <a:t>SolidWorks </a:t>
            </a:r>
            <a:r>
              <a:rPr lang="ru-RU" altLang="ru-RU" b="0" dirty="0">
                <a:sym typeface="Wingdings" pitchFamily="2" charset="2"/>
              </a:rPr>
              <a:t>определены следующие значения битов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b="0" dirty="0" smtClean="0">
                <a:sym typeface="Wingdings" pitchFamily="2" charset="2"/>
              </a:rPr>
              <a:t>1 </a:t>
            </a:r>
            <a:r>
              <a:rPr lang="en-US" altLang="ru-RU" b="0" dirty="0">
                <a:sym typeface="Wingdings" pitchFamily="2" charset="2"/>
              </a:rPr>
              <a:t>– </a:t>
            </a:r>
            <a:r>
              <a:rPr lang="ru-RU" altLang="ru-RU" b="0" dirty="0">
                <a:sym typeface="Wingdings" pitchFamily="2" charset="2"/>
              </a:rPr>
              <a:t>«тихое» открытие документа (диалоговые окна в случае ошибок не выводятся);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 smtClean="0">
                <a:sym typeface="Wingdings" pitchFamily="2" charset="2"/>
              </a:rPr>
              <a:t>2</a:t>
            </a:r>
            <a:r>
              <a:rPr lang="ru-RU" altLang="ru-RU" b="0" dirty="0" smtClean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– открыть только для чтения;</a:t>
            </a: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786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4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b="0" dirty="0" smtClean="0">
                <a:sym typeface="Wingdings" pitchFamily="2" charset="2"/>
              </a:rPr>
              <a:t>4 </a:t>
            </a:r>
            <a:r>
              <a:rPr lang="ru-RU" altLang="ru-RU" b="0" dirty="0">
                <a:sym typeface="Wingdings" pitchFamily="2" charset="2"/>
              </a:rPr>
              <a:t>– открыть только для просмотра.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configuration</a:t>
            </a:r>
            <a:r>
              <a:rPr lang="ru-RU" altLang="ru-RU" b="0" dirty="0">
                <a:sym typeface="Wingdings" pitchFamily="2" charset="2"/>
              </a:rPr>
              <a:t> характеризует конфигурацию документа, которая будет текущей после открытия документа (при открытии только для просмотра должен быть равен пустой строке).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errors</a:t>
            </a:r>
            <a:r>
              <a:rPr lang="ru-RU" altLang="ru-RU" b="0" dirty="0">
                <a:sym typeface="Wingdings" pitchFamily="2" charset="2"/>
              </a:rPr>
              <a:t> после вызова метода содержит набор битов характеризующих ошибки, возникшие при открытии документа. Если ошибок не было </a:t>
            </a:r>
            <a:r>
              <a:rPr lang="en-US" altLang="ru-RU" b="0" dirty="0">
                <a:sym typeface="Wingdings" pitchFamily="2" charset="2"/>
              </a:rPr>
              <a:t>errors</a:t>
            </a:r>
            <a:r>
              <a:rPr lang="ru-RU" altLang="ru-RU" b="0" dirty="0">
                <a:sym typeface="Wingdings" pitchFamily="2" charset="2"/>
              </a:rPr>
              <a:t>=0;</a:t>
            </a: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15464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CloseDoc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закрывает документ с именем </a:t>
            </a:r>
            <a:r>
              <a:rPr lang="en-US" altLang="ru-RU" b="0" dirty="0">
                <a:sym typeface="Wingdings" pitchFamily="2" charset="2"/>
              </a:rPr>
              <a:t>Name.</a:t>
            </a:r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QuitDoc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закрывает </a:t>
            </a:r>
            <a:r>
              <a:rPr lang="ru-RU" altLang="ru-RU" b="0" u="sng" dirty="0">
                <a:sym typeface="Wingdings" pitchFamily="2" charset="2"/>
              </a:rPr>
              <a:t>без сохранения</a:t>
            </a:r>
            <a:r>
              <a:rPr lang="ru-RU" altLang="ru-RU" b="0" dirty="0">
                <a:sym typeface="Wingdings" pitchFamily="2" charset="2"/>
              </a:rPr>
              <a:t> документ с именем </a:t>
            </a:r>
            <a:r>
              <a:rPr lang="en-US" altLang="ru-RU" b="0" dirty="0">
                <a:sym typeface="Wingdings" pitchFamily="2" charset="2"/>
              </a:rPr>
              <a:t>Name.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1626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en-US" altLang="ru-RU" sz="1300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Description: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type_: Integer):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добавляет тип файлов к списку типов диалога сохранения файлов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Описание параметров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ru-RU" altLang="ru-RU" b="0" dirty="0">
                <a:sym typeface="Wingdings" pitchFamily="2" charset="2"/>
              </a:rPr>
              <a:t> и </a:t>
            </a:r>
            <a:r>
              <a:rPr lang="en-US" altLang="ru-RU" b="0" dirty="0">
                <a:sym typeface="Wingdings" pitchFamily="2" charset="2"/>
              </a:rPr>
              <a:t>Description</a:t>
            </a:r>
            <a:r>
              <a:rPr lang="ru-RU" altLang="ru-RU" b="0" dirty="0">
                <a:sym typeface="Wingdings" pitchFamily="2" charset="2"/>
              </a:rPr>
              <a:t> такое же как и в </a:t>
            </a:r>
            <a:r>
              <a:rPr lang="ru-RU" altLang="ru-RU" b="0" dirty="0" err="1">
                <a:sym typeface="Wingdings" pitchFamily="2" charset="2"/>
              </a:rPr>
              <a:t>AddFileOpenItem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1510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87475" y="1092200"/>
            <a:ext cx="7505700" cy="5360988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ru-RU" altLang="ru-RU" sz="3200"/>
          </a:p>
          <a:p>
            <a:pPr>
              <a:lnSpc>
                <a:spcPct val="95000"/>
              </a:lnSpc>
            </a:pPr>
            <a:endParaRPr lang="en-US" altLang="ru-RU" sz="3200"/>
          </a:p>
          <a:p>
            <a:pPr>
              <a:lnSpc>
                <a:spcPct val="95000"/>
              </a:lnSpc>
            </a:pPr>
            <a:endParaRPr lang="en-US" altLang="ru-RU" sz="3200"/>
          </a:p>
          <a:p>
            <a:pPr>
              <a:lnSpc>
                <a:spcPct val="95000"/>
              </a:lnSpc>
            </a:pPr>
            <a:endParaRPr lang="en-US" altLang="ru-RU" sz="1500"/>
          </a:p>
          <a:p>
            <a:pPr>
              <a:lnSpc>
                <a:spcPct val="95000"/>
              </a:lnSpc>
            </a:pPr>
            <a:r>
              <a:rPr lang="ru-RU" altLang="ru-RU" sz="4000"/>
              <a:t>Интерфейс IModelDoc</a:t>
            </a:r>
            <a:endParaRPr lang="en-US" altLang="ru-RU" sz="4000"/>
          </a:p>
        </p:txBody>
      </p:sp>
    </p:spTree>
    <p:extLst>
      <p:ext uri="{BB962C8B-B14F-4D97-AF65-F5344CB8AC3E}">
        <p14:creationId xmlns:p14="http://schemas.microsoft.com/office/powerpoint/2010/main" val="13410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три типа объектов документов, которые соответствуют трем основным типам документов пакета. Это: деталь (</a:t>
            </a:r>
            <a:r>
              <a:rPr lang="en-US" altLang="ru-RU" b="0" dirty="0">
                <a:sym typeface="Wingdings" pitchFamily="2" charset="2"/>
              </a:rPr>
              <a:t>Part</a:t>
            </a:r>
            <a:r>
              <a:rPr lang="ru-RU" altLang="ru-RU" b="0" dirty="0">
                <a:sym typeface="Wingdings" pitchFamily="2" charset="2"/>
              </a:rPr>
              <a:t>), сборка</a:t>
            </a:r>
            <a:r>
              <a:rPr lang="en-US" altLang="ru-RU" b="0" dirty="0">
                <a:sym typeface="Wingdings" pitchFamily="2" charset="2"/>
              </a:rPr>
              <a:t> (Assembly)</a:t>
            </a:r>
            <a:r>
              <a:rPr lang="ru-RU" altLang="ru-RU" b="0" dirty="0">
                <a:sym typeface="Wingdings" pitchFamily="2" charset="2"/>
              </a:rPr>
              <a:t> и чертеж (</a:t>
            </a:r>
            <a:r>
              <a:rPr lang="en-US" altLang="ru-RU" b="0" dirty="0">
                <a:sym typeface="Wingdings" pitchFamily="2" charset="2"/>
              </a:rPr>
              <a:t>Drawing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. </a:t>
            </a:r>
            <a:r>
              <a:rPr lang="ru-RU" altLang="ru-RU" b="0" dirty="0">
                <a:sym typeface="Wingdings" pitchFamily="2" charset="2"/>
              </a:rPr>
              <a:t>Каждый из этих типов объектов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поддерживает два интерфейса:</a:t>
            </a:r>
          </a:p>
          <a:p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ru-RU" altLang="ru-RU" b="0" dirty="0">
                <a:sym typeface="Wingdings" pitchFamily="2" charset="2"/>
              </a:rPr>
              <a:t> – интерфейс, в котором собраны методы, поддерживаемые всеми типами объектов документов;</a:t>
            </a:r>
            <a:endParaRPr lang="en-US" altLang="ru-RU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IPartDoc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ru-RU" altLang="ru-RU" b="0" dirty="0" err="1">
                <a:sym typeface="Wingdings" pitchFamily="2" charset="2"/>
              </a:rPr>
              <a:t>IAssemblyDoc</a:t>
            </a:r>
            <a:r>
              <a:rPr lang="ru-RU" altLang="ru-RU" b="0" dirty="0">
                <a:sym typeface="Wingdings" pitchFamily="2" charset="2"/>
              </a:rPr>
              <a:t> либо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IDrawingDoc</a:t>
            </a:r>
            <a:r>
              <a:rPr lang="ru-RU" altLang="ru-RU" b="0" dirty="0">
                <a:sym typeface="Wingdings" pitchFamily="2" charset="2"/>
              </a:rPr>
              <a:t>, в зависимости от типа объекта.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 rot="21409969">
            <a:off x="2735263" y="174625"/>
            <a:ext cx="425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Интерфейсы документов SolidWorks</a:t>
            </a:r>
          </a:p>
        </p:txBody>
      </p:sp>
    </p:spTree>
    <p:extLst>
      <p:ext uri="{BB962C8B-B14F-4D97-AF65-F5344CB8AC3E}">
        <p14:creationId xmlns:p14="http://schemas.microsoft.com/office/powerpoint/2010/main" val="32708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2003 была введена модификация интерфейса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ru-RU" altLang="ru-RU" b="0" dirty="0">
                <a:sym typeface="Wingdings" pitchFamily="2" charset="2"/>
              </a:rPr>
              <a:t> –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ru-RU" altLang="ru-RU" b="0" dirty="0">
                <a:sym typeface="Wingdings" pitchFamily="2" charset="2"/>
              </a:rPr>
              <a:t>2. Рассмотрим этот интерфейс.</a:t>
            </a:r>
          </a:p>
          <a:p>
            <a:pPr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dirty="0">
                <a:sym typeface="Wingdings" pitchFamily="2" charset="2"/>
              </a:rPr>
              <a:t>	Основные свойства </a:t>
            </a:r>
            <a:r>
              <a:rPr lang="en-US" altLang="ru-RU" dirty="0" err="1">
                <a:sym typeface="Wingdings" pitchFamily="2" charset="2"/>
              </a:rPr>
              <a:t>IModelDoc</a:t>
            </a:r>
            <a:r>
              <a:rPr lang="ru-RU" altLang="ru-RU" dirty="0">
                <a:sym typeface="Wingdings" pitchFamily="2" charset="2"/>
              </a:rPr>
              <a:t>2.</a:t>
            </a:r>
            <a:endParaRPr lang="en-US" altLang="ru-RU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ActiveView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IDispatch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IActiveView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IModelView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Свойство (только для чтения) позволяет получить ссылку на активный объект, управляющий видом документа 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.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 rot="21409969">
            <a:off x="3608388" y="174625"/>
            <a:ext cx="250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Свойства IModelDoc2</a:t>
            </a:r>
          </a:p>
        </p:txBody>
      </p:sp>
    </p:spTree>
    <p:extLst>
      <p:ext uri="{BB962C8B-B14F-4D97-AF65-F5344CB8AC3E}">
        <p14:creationId xmlns:p14="http://schemas.microsoft.com/office/powerpoint/2010/main" val="40561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sz="1600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ConfigurationManager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IConfigurationManager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Свойство (только для чтения) позволяет получить ссылку на объект, управляющий конфигурациями документа.</a:t>
            </a:r>
          </a:p>
          <a:p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FeatureManager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IFeatureManager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Свойство (только для чтения) позволяет получить ссылку на объект </a:t>
            </a:r>
            <a:r>
              <a:rPr lang="ru-RU" altLang="ru-RU" b="0" dirty="0" err="1">
                <a:sym typeface="Wingdings" pitchFamily="2" charset="2"/>
              </a:rPr>
              <a:t>Feature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Manager</a:t>
            </a:r>
            <a:r>
              <a:rPr lang="ru-RU" altLang="ru-RU" b="0" dirty="0">
                <a:sym typeface="Wingdings" pitchFamily="2" charset="2"/>
              </a:rPr>
              <a:t> (дерево конструирования).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 rot="21409969">
            <a:off x="3608388" y="174625"/>
            <a:ext cx="250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Свойства IModelDoc2</a:t>
            </a:r>
          </a:p>
        </p:txBody>
      </p:sp>
    </p:spTree>
    <p:extLst>
      <p:ext uri="{BB962C8B-B14F-4D97-AF65-F5344CB8AC3E}">
        <p14:creationId xmlns:p14="http://schemas.microsoft.com/office/powerpoint/2010/main" val="16770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685800" y="1066800"/>
            <a:ext cx="82073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SelectionManager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IDispatch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ISelectionManager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ISelectionMgr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Свойство (только для чтения) позволяет получить ссылку на объект, управляющий выделенными элементами модели.</a:t>
            </a:r>
          </a:p>
          <a:p>
            <a:pPr>
              <a:spcBef>
                <a:spcPct val="40000"/>
              </a:spcBef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Visible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Свойство характеризует видимость документа.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 rot="21409969">
            <a:off x="3608388" y="174625"/>
            <a:ext cx="250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Свойства IModelDoc2</a:t>
            </a:r>
          </a:p>
        </p:txBody>
      </p:sp>
    </p:spTree>
    <p:extLst>
      <p:ext uri="{BB962C8B-B14F-4D97-AF65-F5344CB8AC3E}">
        <p14:creationId xmlns:p14="http://schemas.microsoft.com/office/powerpoint/2010/main" val="37716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609600" y="1066800"/>
            <a:ext cx="82835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dirty="0">
                <a:sym typeface="Wingdings" pitchFamily="2" charset="2"/>
              </a:rPr>
              <a:t>	Основные методы </a:t>
            </a:r>
            <a:r>
              <a:rPr lang="en-US" altLang="ru-RU" dirty="0" err="1">
                <a:sym typeface="Wingdings" pitchFamily="2" charset="2"/>
              </a:rPr>
              <a:t>IModelDoc</a:t>
            </a:r>
            <a:r>
              <a:rPr lang="ru-RU" altLang="ru-RU" dirty="0">
                <a:sym typeface="Wingdings" pitchFamily="2" charset="2"/>
              </a:rPr>
              <a:t>2.</a:t>
            </a:r>
            <a:endParaRPr lang="en-US" altLang="ru-RU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ru-RU" altLang="ru-RU" sz="2700" b="0" dirty="0" err="1">
                <a:sym typeface="Wingdings" pitchFamily="2" charset="2"/>
              </a:rPr>
              <a:t>procedure</a:t>
            </a:r>
            <a:r>
              <a:rPr lang="ru-RU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 err="1">
                <a:sym typeface="Wingdings" pitchFamily="2" charset="2"/>
              </a:rPr>
              <a:t>ActivateSelectedFeature</a:t>
            </a:r>
            <a:r>
              <a:rPr lang="ru-RU" altLang="ru-RU" sz="2700" b="0" dirty="0">
                <a:sym typeface="Wingdings" pitchFamily="2" charset="2"/>
              </a:rPr>
              <a:t>; </a:t>
            </a:r>
            <a:r>
              <a:rPr lang="ru-RU" altLang="ru-RU" sz="2700" b="0" dirty="0" err="1">
                <a:sym typeface="Wingdings" pitchFamily="2" charset="2"/>
              </a:rPr>
              <a:t>safecall</a:t>
            </a:r>
            <a:r>
              <a:rPr lang="ru-RU" altLang="ru-RU" sz="2700" b="0" dirty="0">
                <a:sym typeface="Wingdings" pitchFamily="2" charset="2"/>
              </a:rPr>
              <a:t>;</a:t>
            </a:r>
            <a:br>
              <a:rPr lang="ru-RU" altLang="ru-RU" sz="2700" b="0" dirty="0">
                <a:sym typeface="Wingdings" pitchFamily="2" charset="2"/>
              </a:rPr>
            </a:br>
            <a:r>
              <a:rPr lang="ru-RU" altLang="ru-RU" sz="2700" b="0" dirty="0">
                <a:sym typeface="Wingdings" pitchFamily="2" charset="2"/>
              </a:rPr>
              <a:t>Метод активизирует выделенный элемент модели.</a:t>
            </a:r>
          </a:p>
          <a:p>
            <a:pPr>
              <a:lnSpc>
                <a:spcPct val="95000"/>
              </a:lnSpc>
              <a:spcBef>
                <a:spcPct val="35000"/>
              </a:spcBef>
              <a:buClr>
                <a:srgbClr val="FF0066"/>
              </a:buClr>
            </a:pPr>
            <a:r>
              <a:rPr lang="en-US" altLang="ru-RU" sz="2700" b="0" dirty="0">
                <a:sym typeface="Wingdings" pitchFamily="2" charset="2"/>
              </a:rPr>
              <a:t>function AddDimension2(x: Double; y: Double; z: Double): </a:t>
            </a:r>
            <a:r>
              <a:rPr lang="en-US" altLang="ru-RU" sz="2700" b="0" dirty="0" err="1">
                <a:sym typeface="Wingdings" pitchFamily="2" charset="2"/>
              </a:rPr>
              <a:t>IDispatch</a:t>
            </a:r>
            <a:r>
              <a:rPr lang="en-US" altLang="ru-RU" sz="2700" b="0" dirty="0">
                <a:sym typeface="Wingdings" pitchFamily="2" charset="2"/>
              </a:rPr>
              <a:t>; </a:t>
            </a:r>
            <a:r>
              <a:rPr lang="en-US" altLang="ru-RU" sz="2700" b="0" dirty="0" err="1">
                <a:sym typeface="Wingdings" pitchFamily="2" charset="2"/>
              </a:rPr>
              <a:t>safecall</a:t>
            </a:r>
            <a:r>
              <a:rPr lang="en-US" altLang="ru-RU" sz="2700" b="0" dirty="0">
                <a:sym typeface="Wingdings" pitchFamily="2" charset="2"/>
              </a:rPr>
              <a:t>;</a:t>
            </a:r>
            <a:r>
              <a:rPr lang="ru-RU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sz="2700" b="0" dirty="0">
                <a:sym typeface="Wingdings" pitchFamily="2" charset="2"/>
              </a:rPr>
              <a:t>function IAddDimension2(x: Double; y: Double; z: Double): </a:t>
            </a:r>
            <a:r>
              <a:rPr lang="en-US" altLang="ru-RU" sz="2700" b="0" dirty="0" err="1">
                <a:sym typeface="Wingdings" pitchFamily="2" charset="2"/>
              </a:rPr>
              <a:t>IDisplayDimension</a:t>
            </a:r>
            <a:r>
              <a:rPr lang="en-US" altLang="ru-RU" sz="2700" b="0" dirty="0">
                <a:sym typeface="Wingdings" pitchFamily="2" charset="2"/>
              </a:rPr>
              <a:t>; </a:t>
            </a:r>
            <a:r>
              <a:rPr lang="en-US" altLang="ru-RU" sz="2700" b="0" dirty="0" err="1">
                <a:sym typeface="Wingdings" pitchFamily="2" charset="2"/>
              </a:rPr>
              <a:t>safecall</a:t>
            </a:r>
            <a:r>
              <a:rPr lang="en-US" altLang="ru-RU" sz="2700" b="0" dirty="0">
                <a:sym typeface="Wingdings" pitchFamily="2" charset="2"/>
              </a:rPr>
              <a:t>;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Метод добавляет «размер» выделенного элемента, если это возможно. Положение размера определяется параметрами</a:t>
            </a:r>
            <a:r>
              <a:rPr lang="en-US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>
                <a:sym typeface="Wingdings" pitchFamily="2" charset="2"/>
              </a:rPr>
              <a:t>метода. Параметры, характеризующие 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042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расстояние, здесь и далее, измеряются в метрах. Метод возвращает ссылку на созданный объект «размер».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Аналогичным образом работают методы: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ru-RU" sz="2700" b="0" dirty="0">
                <a:sym typeface="Wingdings" pitchFamily="2" charset="2"/>
              </a:rPr>
              <a:t>AddDiameterDimension2</a:t>
            </a:r>
            <a:endParaRPr lang="ru-RU" altLang="ru-RU" sz="27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ru-RU" sz="2700" b="0" dirty="0">
                <a:sym typeface="Wingdings" pitchFamily="2" charset="2"/>
              </a:rPr>
              <a:t>AddHorizontalDimension2</a:t>
            </a:r>
            <a:endParaRPr lang="ru-RU" altLang="ru-RU" sz="27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ru-RU" sz="2700" b="0" dirty="0">
                <a:sym typeface="Wingdings" pitchFamily="2" charset="2"/>
              </a:rPr>
              <a:t>AddRadialDimension2</a:t>
            </a:r>
            <a:endParaRPr lang="ru-RU" altLang="ru-RU" sz="27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ru-RU" sz="2700" b="0" dirty="0">
                <a:sym typeface="Wingdings" pitchFamily="2" charset="2"/>
              </a:rPr>
              <a:t>AddVerticalDimension2 </a:t>
            </a:r>
            <a:endParaRPr lang="ru-RU" altLang="ru-RU" sz="27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ru-RU" altLang="ru-RU" sz="2700" b="0" dirty="0" err="1">
                <a:sym typeface="Wingdings" pitchFamily="2" charset="2"/>
              </a:rPr>
              <a:t>function</a:t>
            </a:r>
            <a:r>
              <a:rPr lang="ru-RU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 err="1">
                <a:sym typeface="Wingdings" pitchFamily="2" charset="2"/>
              </a:rPr>
              <a:t>ChangeSketchPlane</a:t>
            </a:r>
            <a:r>
              <a:rPr lang="ru-RU" altLang="ru-RU" sz="2700" b="0" dirty="0">
                <a:sym typeface="Wingdings" pitchFamily="2" charset="2"/>
              </a:rPr>
              <a:t>: </a:t>
            </a:r>
            <a:r>
              <a:rPr lang="ru-RU" altLang="ru-RU" sz="2700" b="0" dirty="0" err="1">
                <a:sym typeface="Wingdings" pitchFamily="2" charset="2"/>
              </a:rPr>
              <a:t>WordBool</a:t>
            </a:r>
            <a:r>
              <a:rPr lang="ru-RU" altLang="ru-RU" sz="2700" b="0" dirty="0">
                <a:sym typeface="Wingdings" pitchFamily="2" charset="2"/>
              </a:rPr>
              <a:t>;</a:t>
            </a:r>
            <a:br>
              <a:rPr lang="ru-RU" altLang="ru-RU" sz="2700" b="0" dirty="0">
                <a:sym typeface="Wingdings" pitchFamily="2" charset="2"/>
              </a:rPr>
            </a:br>
            <a:r>
              <a:rPr lang="ru-RU" altLang="ru-RU" sz="2700" b="0" dirty="0">
                <a:sym typeface="Wingdings" pitchFamily="2" charset="2"/>
              </a:rPr>
              <a:t>Метод изменяет плоскость выделенного эскиза. Новая плоскость эскиза также должна быть выделена.</a:t>
            </a: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9995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ClearSelection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r>
              <a:rPr lang="ru-RU" altLang="ru-RU" sz="2700" b="0" dirty="0">
                <a:sym typeface="Wingdings" pitchFamily="2" charset="2"/>
              </a:rPr>
              <a:t/>
            </a:r>
            <a:br>
              <a:rPr lang="ru-RU" altLang="ru-RU" sz="2700" b="0" dirty="0">
                <a:sym typeface="Wingdings" pitchFamily="2" charset="2"/>
              </a:rPr>
            </a:br>
            <a:r>
              <a:rPr lang="ru-RU" altLang="ru-RU" sz="2700" b="0" dirty="0">
                <a:sym typeface="Wingdings" pitchFamily="2" charset="2"/>
              </a:rPr>
              <a:t>Метод очищает список выделенных объектов.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ru-RU" b="0" dirty="0">
                <a:sym typeface="Wingdings" pitchFamily="2" charset="2"/>
              </a:rPr>
              <a:t>function Create3PointArc(p1x, p1y, p1z, p2x, p2y, p2z, p3x, p3y, p3z: Double):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endParaRPr lang="ru-RU" altLang="ru-RU" sz="27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ru-RU" altLang="ru-RU" b="0" dirty="0">
                <a:sym typeface="Wingdings" pitchFamily="2" charset="2"/>
              </a:rPr>
              <a:t>	Метод создает в открытом эскизе дугу окружности по трем точкам. Первые три параметра определяют положение начальной точки дуги, вторые три – конечной, и последние – некоторой точки на дуге.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1188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CreateArc2(x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en-US" altLang="ru-RU" b="0" dirty="0">
                <a:sym typeface="Wingdings" pitchFamily="2" charset="2"/>
              </a:rPr>
              <a:t>, xp1, yp1, zp1, xp2, yp2, zp2: Double; direction: </a:t>
            </a:r>
            <a:r>
              <a:rPr lang="en-US" altLang="ru-RU" b="0" dirty="0" err="1">
                <a:sym typeface="Wingdings" pitchFamily="2" charset="2"/>
              </a:rPr>
              <a:t>Smallint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ICreateArc2(x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en-US" altLang="ru-RU" b="0" dirty="0">
                <a:sym typeface="Wingdings" pitchFamily="2" charset="2"/>
              </a:rPr>
              <a:t>, xp1, yp1, zp1, xp2, yp2, zp2: Double; direction: </a:t>
            </a:r>
            <a:r>
              <a:rPr lang="en-US" altLang="ru-RU" b="0" dirty="0" err="1">
                <a:sym typeface="Wingdings" pitchFamily="2" charset="2"/>
              </a:rPr>
              <a:t>Smallint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ISketchSegment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в открытом эскизе дугу окружности по координатам центра (</a:t>
            </a:r>
            <a:r>
              <a:rPr lang="en-US" altLang="ru-RU" b="0" dirty="0">
                <a:sym typeface="Wingdings" pitchFamily="2" charset="2"/>
              </a:rPr>
              <a:t>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ru-RU" altLang="ru-RU" b="0" dirty="0">
                <a:sym typeface="Wingdings" pitchFamily="2" charset="2"/>
              </a:rPr>
              <a:t>), начала (</a:t>
            </a:r>
            <a:r>
              <a:rPr lang="en-US" altLang="ru-RU" b="0" dirty="0">
                <a:sym typeface="Wingdings" pitchFamily="2" charset="2"/>
              </a:rPr>
              <a:t>xp1, yp1, zp1</a:t>
            </a:r>
            <a:r>
              <a:rPr lang="ru-RU" altLang="ru-RU" b="0" dirty="0">
                <a:sym typeface="Wingdings" pitchFamily="2" charset="2"/>
              </a:rPr>
              <a:t>) и конца (</a:t>
            </a:r>
            <a:r>
              <a:rPr lang="en-US" altLang="ru-RU" b="0" dirty="0">
                <a:sym typeface="Wingdings" pitchFamily="2" charset="2"/>
              </a:rPr>
              <a:t>xp2, yp2, zp2</a:t>
            </a:r>
            <a:r>
              <a:rPr lang="ru-RU" altLang="ru-RU" b="0" dirty="0">
                <a:sym typeface="Wingdings" pitchFamily="2" charset="2"/>
              </a:rPr>
              <a:t>) дуги</a:t>
            </a:r>
            <a:r>
              <a:rPr lang="ru-RU" altLang="ru-RU" sz="2700" b="0" dirty="0">
                <a:sym typeface="Wingdings" pitchFamily="2" charset="2"/>
              </a:rPr>
              <a:t>. При значении </a:t>
            </a:r>
            <a:r>
              <a:rPr lang="en-US" altLang="ru-RU" b="0" dirty="0">
                <a:sym typeface="Wingdings" pitchFamily="2" charset="2"/>
              </a:rPr>
              <a:t>direction</a:t>
            </a:r>
            <a:r>
              <a:rPr lang="ru-RU" altLang="ru-RU" b="0" dirty="0">
                <a:sym typeface="Wingdings" pitchFamily="2" charset="2"/>
              </a:rPr>
              <a:t>=-1 направление от начала к концу дуги по часовой стрелке. </a:t>
            </a:r>
            <a:r>
              <a:rPr lang="ru-RU" altLang="ru-RU" sz="2700" b="0" dirty="0">
                <a:sym typeface="Wingdings" pitchFamily="2" charset="2"/>
              </a:rPr>
              <a:t>При </a:t>
            </a:r>
            <a:r>
              <a:rPr lang="en-US" altLang="ru-RU" b="0" dirty="0">
                <a:sym typeface="Wingdings" pitchFamily="2" charset="2"/>
              </a:rPr>
              <a:t>direction</a:t>
            </a:r>
            <a:r>
              <a:rPr lang="ru-RU" altLang="ru-RU" b="0" dirty="0">
                <a:sym typeface="Wingdings" pitchFamily="2" charset="2"/>
              </a:rPr>
              <a:t>=1 – против.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13014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endParaRPr lang="en-US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CreateCircleByRadius2(x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en-US" altLang="ru-RU" b="0" dirty="0">
                <a:sym typeface="Wingdings" pitchFamily="2" charset="2"/>
              </a:rPr>
              <a:t>, radius: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ICreateCircleByRadius2(x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en-US" altLang="ru-RU" b="0" dirty="0">
                <a:sym typeface="Wingdings" pitchFamily="2" charset="2"/>
              </a:rPr>
              <a:t>, radius: Double): </a:t>
            </a:r>
            <a:r>
              <a:rPr lang="en-US" altLang="ru-RU" b="0" dirty="0" err="1">
                <a:sym typeface="Wingdings" pitchFamily="2" charset="2"/>
              </a:rPr>
              <a:t>ISketchSegment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в открытом эскизе окружность по координатам центра (</a:t>
            </a:r>
            <a:r>
              <a:rPr lang="en-US" altLang="ru-RU" b="0" dirty="0">
                <a:sym typeface="Wingdings" pitchFamily="2" charset="2"/>
              </a:rPr>
              <a:t>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ru-RU" altLang="ru-RU" b="0" dirty="0">
                <a:sym typeface="Wingdings" pitchFamily="2" charset="2"/>
              </a:rPr>
              <a:t>), и радиусу окружности</a:t>
            </a:r>
            <a:r>
              <a:rPr lang="ru-RU" altLang="ru-RU" sz="2700" b="0" dirty="0">
                <a:sym typeface="Wingdings" pitchFamily="2" charset="2"/>
              </a:rPr>
              <a:t>.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6357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304800" y="908050"/>
            <a:ext cx="85883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Значение параметра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, в зависимости от типа сохраняемых документов, может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быть следующим: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	– тип не определен;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	– деталь ( </a:t>
            </a:r>
            <a:r>
              <a:rPr lang="en-US" altLang="ru-RU" b="0" dirty="0">
                <a:sym typeface="Wingdings" pitchFamily="2" charset="2"/>
              </a:rPr>
              <a:t>part</a:t>
            </a:r>
            <a:r>
              <a:rPr lang="ru-RU" altLang="ru-RU" b="0" dirty="0">
                <a:sym typeface="Wingdings" pitchFamily="2" charset="2"/>
              </a:rPr>
              <a:t> 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	–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сборка ( </a:t>
            </a:r>
            <a:r>
              <a:rPr lang="en-US" altLang="ru-RU" b="0" dirty="0">
                <a:sym typeface="Wingdings" pitchFamily="2" charset="2"/>
              </a:rPr>
              <a:t>assembly</a:t>
            </a:r>
            <a:r>
              <a:rPr lang="ru-RU" altLang="ru-RU" b="0" dirty="0">
                <a:sym typeface="Wingdings" pitchFamily="2" charset="2"/>
              </a:rPr>
              <a:t> )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3	</a:t>
            </a:r>
            <a:r>
              <a:rPr lang="ru-RU" altLang="ru-RU" b="0" dirty="0">
                <a:sym typeface="Wingdings" pitchFamily="2" charset="2"/>
              </a:rPr>
              <a:t>–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чертеж ( </a:t>
            </a:r>
            <a:r>
              <a:rPr lang="en-US" altLang="ru-RU" b="0" dirty="0">
                <a:sym typeface="Wingdings" pitchFamily="2" charset="2"/>
              </a:rPr>
              <a:t>drawing</a:t>
            </a:r>
            <a:r>
              <a:rPr lang="ru-RU" altLang="ru-RU" b="0" dirty="0">
                <a:sym typeface="Wingdings" pitchFamily="2" charset="2"/>
              </a:rPr>
              <a:t> )</a:t>
            </a:r>
            <a:r>
              <a:rPr lang="en-US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8827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endParaRPr lang="en-US" altLang="ru-RU" sz="13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CreateEllipse2(</a:t>
            </a:r>
            <a:r>
              <a:rPr lang="en-US" altLang="ru-RU" b="0" dirty="0" err="1">
                <a:sym typeface="Wingdings" pitchFamily="2" charset="2"/>
              </a:rPr>
              <a:t>centerX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centerZ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majorZ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minorZ</a:t>
            </a:r>
            <a:r>
              <a:rPr lang="en-US" altLang="ru-RU" b="0" dirty="0">
                <a:sym typeface="Wingdings" pitchFamily="2" charset="2"/>
              </a:rPr>
              <a:t>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ICreateEllipse2(</a:t>
            </a:r>
            <a:r>
              <a:rPr lang="en-US" altLang="ru-RU" b="0" dirty="0" err="1">
                <a:sym typeface="Wingdings" pitchFamily="2" charset="2"/>
              </a:rPr>
              <a:t>centerX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centerZ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majorZ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minorZ</a:t>
            </a:r>
            <a:r>
              <a:rPr lang="en-US" altLang="ru-RU" b="0" dirty="0">
                <a:sym typeface="Wingdings" pitchFamily="2" charset="2"/>
              </a:rPr>
              <a:t>: Double): </a:t>
            </a:r>
            <a:r>
              <a:rPr lang="en-US" altLang="ru-RU" b="0" dirty="0" err="1">
                <a:sym typeface="Wingdings" pitchFamily="2" charset="2"/>
              </a:rPr>
              <a:t>ISketchSegment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в открытом эскизе эллипс по координатам центра (</a:t>
            </a:r>
            <a:r>
              <a:rPr lang="en-US" altLang="ru-RU" b="0" dirty="0" err="1">
                <a:sym typeface="Wingdings" pitchFamily="2" charset="2"/>
              </a:rPr>
              <a:t>centerX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centerZ</a:t>
            </a:r>
            <a:r>
              <a:rPr lang="ru-RU" altLang="ru-RU" b="0" dirty="0">
                <a:sym typeface="Wingdings" pitchFamily="2" charset="2"/>
              </a:rPr>
              <a:t>) и двух точек. </a:t>
            </a:r>
            <a:endParaRPr lang="ru-RU" altLang="ru-RU" sz="2700" b="0" dirty="0">
              <a:sym typeface="Wingdings" pitchFamily="2" charset="2"/>
            </a:endParaRP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4897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609600" y="1066800"/>
            <a:ext cx="82835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CreateLine2(p1x, p1y, p1z, p2x, p2y,  p2z: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ICreateLine2(p1x, p1y, p1z, p2x, p2y, p2z: Double): </a:t>
            </a:r>
            <a:r>
              <a:rPr lang="en-US" altLang="ru-RU" b="0" dirty="0" err="1">
                <a:sym typeface="Wingdings" pitchFamily="2" charset="2"/>
              </a:rPr>
              <a:t>ISketchSegment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в открытом эскизе отрезок прямой по координатам двух точек. 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CreatePlaneThru3Points3(</a:t>
            </a:r>
            <a:r>
              <a:rPr lang="en-US" altLang="ru-RU" b="0" dirty="0" err="1">
                <a:sym typeface="Wingdings" pitchFamily="2" charset="2"/>
              </a:rPr>
              <a:t>autoSize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ICreatePlaneThru3Points3(</a:t>
            </a:r>
            <a:r>
              <a:rPr lang="en-US" altLang="ru-RU" b="0" dirty="0" err="1">
                <a:sym typeface="Wingdings" pitchFamily="2" charset="2"/>
              </a:rPr>
              <a:t>autoSize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IRefPlane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плоскость по 3 точкам, которые должны быть выделены.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9959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457200" y="894653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Помимо этого, плоскость может быть</a:t>
            </a: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создана при помощи методов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CreatePlaneAtAngle3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CreatePlaneAtOffset3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CreatePlaneAtSurface3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ru-RU" altLang="ru-RU" b="0" dirty="0">
                <a:sym typeface="Wingdings" pitchFamily="2" charset="2"/>
              </a:rPr>
              <a:t>CreatePlaneFixed2</a:t>
            </a:r>
            <a:r>
              <a:rPr lang="ru-RU" altLang="ru-RU" sz="2800" b="0" dirty="0">
                <a:sym typeface="Wingdings" pitchFamily="2" charset="2"/>
              </a:rPr>
              <a:t> 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CreatePlanePerCurveAndPassPoint3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CreatePlaneThruLineAndPt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CreatePlaneThruPtParallelToPlane</a:t>
            </a: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1603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CreatePoint2(</a:t>
            </a:r>
            <a:r>
              <a:rPr lang="en-US" altLang="ru-RU" b="0" dirty="0" err="1">
                <a:sym typeface="Wingdings" pitchFamily="2" charset="2"/>
              </a:rPr>
              <a:t>pointX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pointY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pointZ</a:t>
            </a:r>
            <a:r>
              <a:rPr lang="en-US" altLang="ru-RU" b="0" dirty="0">
                <a:sym typeface="Wingdings" pitchFamily="2" charset="2"/>
              </a:rPr>
              <a:t>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ICreatePoint2(</a:t>
            </a:r>
            <a:r>
              <a:rPr lang="en-US" altLang="ru-RU" b="0" dirty="0" err="1">
                <a:sym typeface="Wingdings" pitchFamily="2" charset="2"/>
              </a:rPr>
              <a:t>pointX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pointY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pointZ</a:t>
            </a:r>
            <a:r>
              <a:rPr lang="en-US" altLang="ru-RU" b="0" dirty="0">
                <a:sym typeface="Wingdings" pitchFamily="2" charset="2"/>
              </a:rPr>
              <a:t>: Double): </a:t>
            </a:r>
            <a:r>
              <a:rPr lang="en-US" altLang="ru-RU" b="0" dirty="0" err="1">
                <a:sym typeface="Wingdings" pitchFamily="2" charset="2"/>
              </a:rPr>
              <a:t>ISketchPoint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точку в открытом эскизе.</a:t>
            </a:r>
            <a:endParaRPr lang="ru-RU" altLang="ru-RU" sz="27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DeleteSelection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confirmFlag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sz="2700" b="0" dirty="0">
                <a:sym typeface="Wingdings" pitchFamily="2" charset="2"/>
              </a:rPr>
              <a:t/>
            </a:r>
            <a:br>
              <a:rPr lang="ru-RU" altLang="ru-RU" sz="2700" b="0" dirty="0">
                <a:sym typeface="Wingdings" pitchFamily="2" charset="2"/>
              </a:rPr>
            </a:br>
            <a:r>
              <a:rPr lang="ru-RU" altLang="ru-RU" sz="2700" b="0" dirty="0">
                <a:sym typeface="Wingdings" pitchFamily="2" charset="2"/>
              </a:rPr>
              <a:t>Метод удаляет выделенные элементы.</a:t>
            </a:r>
            <a:br>
              <a:rPr lang="ru-RU" altLang="ru-RU" sz="2700" b="0" dirty="0">
                <a:sym typeface="Wingdings" pitchFamily="2" charset="2"/>
              </a:rPr>
            </a:br>
            <a:r>
              <a:rPr lang="en-US" altLang="ru-RU" b="0" dirty="0" err="1">
                <a:sym typeface="Wingdings" pitchFamily="2" charset="2"/>
              </a:rPr>
              <a:t>confirmFlag</a:t>
            </a:r>
            <a:r>
              <a:rPr lang="ru-RU" altLang="ru-RU" b="0" dirty="0">
                <a:sym typeface="Wingdings" pitchFamily="2" charset="2"/>
              </a:rPr>
              <a:t> – определяет будет ли при этом выведен пользователю диалог на подтверждение удаления элементов (</a:t>
            </a:r>
            <a:r>
              <a:rPr lang="en-US" altLang="ru-RU" b="0" dirty="0">
                <a:sym typeface="Wingdings" pitchFamily="2" charset="2"/>
              </a:rPr>
              <a:t>true – </a:t>
            </a:r>
            <a:r>
              <a:rPr lang="ru-RU" altLang="ru-RU" b="0" dirty="0">
                <a:sym typeface="Wingdings" pitchFamily="2" charset="2"/>
              </a:rPr>
              <a:t>диалог выводится, </a:t>
            </a:r>
            <a:r>
              <a:rPr lang="en-US" altLang="ru-RU" b="0" dirty="0">
                <a:sym typeface="Wingdings" pitchFamily="2" charset="2"/>
              </a:rPr>
              <a:t>false – </a:t>
            </a:r>
            <a:r>
              <a:rPr lang="ru-RU" altLang="ru-RU" b="0" dirty="0">
                <a:sym typeface="Wingdings" pitchFamily="2" charset="2"/>
              </a:rPr>
              <a:t>нет).</a:t>
            </a:r>
            <a:endParaRPr lang="ru-RU" altLang="ru-RU" sz="27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endParaRPr lang="ru-RU" altLang="ru-RU" sz="2700" b="0" dirty="0">
              <a:sym typeface="Wingdings" pitchFamily="2" charset="2"/>
            </a:endParaRP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12375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endParaRPr lang="ru-RU" altLang="ru-RU" sz="10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EditCopy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копирует в буфер выделенные элементы.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EditCut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копирует в буфер и удаляет выделенные элементы.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EditDelete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удаляет выделенные элементы.</a:t>
            </a:r>
            <a:endParaRPr lang="en-US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Paste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вставляет из буфера набор элементов.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9958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EditSketch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открывает выделенный эскиз для редактирования (Закрытие эскиза производится методом </a:t>
            </a:r>
            <a:r>
              <a:rPr lang="en-US" altLang="ru-RU" b="0" dirty="0" err="1">
                <a:sym typeface="Wingdings" pitchFamily="2" charset="2"/>
              </a:rPr>
              <a:t>InsertSketch</a:t>
            </a:r>
            <a:r>
              <a:rPr lang="ru-RU" altLang="ru-RU" b="0" dirty="0">
                <a:sym typeface="Wingdings" pitchFamily="2" charset="2"/>
              </a:rPr>
              <a:t>).</a:t>
            </a:r>
            <a:endParaRPr lang="en-US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ru-RU" b="0" dirty="0">
                <a:sym typeface="Wingdings" pitchFamily="2" charset="2"/>
              </a:rPr>
              <a:t>procedure FeatureBoss2(</a:t>
            </a:r>
            <a:r>
              <a:rPr lang="en-US" altLang="ru-RU" b="0" dirty="0" err="1">
                <a:sym typeface="Wingdings" pitchFamily="2" charset="2"/>
              </a:rPr>
              <a:t>sd</a:t>
            </a:r>
            <a:r>
              <a:rPr lang="en-US" altLang="ru-RU" b="0" dirty="0">
                <a:sym typeface="Wingdings" pitchFamily="2" charset="2"/>
              </a:rPr>
              <a:t>, flip, </a:t>
            </a:r>
            <a:r>
              <a:rPr lang="en-US" altLang="ru-RU" b="0" dirty="0" err="1">
                <a:sym typeface="Wingdings" pitchFamily="2" charset="2"/>
              </a:rPr>
              <a:t>dir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t1, t2: Integer; d1, d2: Double; dchk1, dchk2, ddir1, ddir2: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dang1, dang2: Double; offsetReverse1, offsetReverse2, translateSurface1, translateSurface2: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создает 3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-элемент «вытянуть» (</a:t>
            </a:r>
            <a:r>
              <a:rPr lang="en-US" altLang="ru-RU" b="0" dirty="0">
                <a:sym typeface="Wingdings" pitchFamily="2" charset="2"/>
              </a:rPr>
              <a:t>boss</a:t>
            </a:r>
            <a:r>
              <a:rPr lang="ru-RU" altLang="ru-RU" b="0" dirty="0">
                <a:sym typeface="Wingdings" pitchFamily="2" charset="2"/>
              </a:rPr>
              <a:t>).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sd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определяет одно- (при 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42434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либо двустороннее (при 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 «вытягивание»;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flip </a:t>
            </a:r>
            <a:r>
              <a:rPr lang="ru-RU" altLang="ru-RU" b="0" dirty="0">
                <a:sym typeface="Wingdings" pitchFamily="2" charset="2"/>
              </a:rPr>
              <a:t>– не используется;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dir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– определяет направление;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t1 </a:t>
            </a:r>
            <a:r>
              <a:rPr lang="ru-RU" altLang="ru-RU" b="0" dirty="0">
                <a:sym typeface="Wingdings" pitchFamily="2" charset="2"/>
              </a:rPr>
              <a:t>– тип ограничения элемента в первом, а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t</a:t>
            </a:r>
            <a:r>
              <a:rPr lang="ru-RU" altLang="ru-RU" b="0" dirty="0">
                <a:sym typeface="Wingdings" pitchFamily="2" charset="2"/>
              </a:rPr>
              <a:t>2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– во втором направлении;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Для типов ограничений 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определены такие константы: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	- на заданное расстояние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1	- через все</a:t>
            </a:r>
            <a:br>
              <a:rPr lang="ru-RU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2</a:t>
            </a:r>
            <a:r>
              <a:rPr lang="ru-RU" altLang="ru-RU" b="0" dirty="0">
                <a:sym typeface="Wingdings" pitchFamily="2" charset="2"/>
              </a:rPr>
              <a:t>	- до следующего элемента</a:t>
            </a:r>
            <a:br>
              <a:rPr lang="ru-RU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6981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3	- до вершины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4	- до поверхности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5	- на расстоянии от поверхности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6	- от средней поверхности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7	- до тела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1</a:t>
            </a:r>
            <a:r>
              <a:rPr lang="en-US" altLang="ru-RU" b="0" dirty="0">
                <a:sym typeface="Wingdings" pitchFamily="2" charset="2"/>
              </a:rPr>
              <a:t>, d2 </a:t>
            </a:r>
            <a:r>
              <a:rPr lang="ru-RU" altLang="ru-RU" b="0" dirty="0">
                <a:sym typeface="Wingdings" pitchFamily="2" charset="2"/>
              </a:rPr>
              <a:t>– глубина  «вытягивания» в соответствующем направлении;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dchk1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dchk</a:t>
            </a:r>
            <a:r>
              <a:rPr lang="ru-RU" altLang="ru-RU" b="0" dirty="0">
                <a:sym typeface="Wingdings" pitchFamily="2" charset="2"/>
              </a:rPr>
              <a:t>2 – наличие уклона;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ddir1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ddir</a:t>
            </a:r>
            <a:r>
              <a:rPr lang="ru-RU" altLang="ru-RU" b="0" dirty="0">
                <a:sym typeface="Wingdings" pitchFamily="2" charset="2"/>
              </a:rPr>
              <a:t>2 – внутренний (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)/наружный (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уклон;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4913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300" b="0" dirty="0">
                <a:sym typeface="Wingdings" pitchFamily="2" charset="2"/>
              </a:rPr>
              <a:t>	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dang1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en-US" altLang="ru-RU" b="0" dirty="0">
                <a:sym typeface="Wingdings" pitchFamily="2" charset="2"/>
              </a:rPr>
              <a:t>dang</a:t>
            </a:r>
            <a:r>
              <a:rPr lang="ru-RU" altLang="ru-RU" b="0" dirty="0">
                <a:sym typeface="Wingdings" pitchFamily="2" charset="2"/>
              </a:rPr>
              <a:t>2 – углы уклона (в радианах);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offsetReverse1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offsetReverse</a:t>
            </a:r>
            <a:r>
              <a:rPr lang="ru-RU" altLang="ru-RU" b="0" dirty="0">
                <a:sym typeface="Wingdings" pitchFamily="2" charset="2"/>
              </a:rPr>
              <a:t>2 – при типе ограничения «на расстоянии от поверхности» определяет направление смещения от поверхности: от эскиза </a:t>
            </a:r>
            <a:r>
              <a:rPr lang="en-US" altLang="ru-RU" b="0" dirty="0">
                <a:sym typeface="Wingdings" pitchFamily="2" charset="2"/>
              </a:rPr>
              <a:t>(true )</a:t>
            </a:r>
            <a:r>
              <a:rPr lang="ru-RU" altLang="ru-RU" b="0" dirty="0">
                <a:sym typeface="Wingdings" pitchFamily="2" charset="2"/>
              </a:rPr>
              <a:t> либо к эскизу (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Помимо этого, 3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-элементы создаются такими методами:</a:t>
            </a: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FeatureBossThin2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FeatureChamfer</a:t>
            </a:r>
            <a:endParaRPr lang="ru-RU" altLang="ru-RU" sz="2800" b="0" dirty="0">
              <a:sym typeface="Wingdings" pitchFamily="2" charset="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15340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endParaRPr lang="ru-RU" altLang="ru-RU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FeatureChamferType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FeatureFillet5</a:t>
            </a:r>
            <a:endParaRPr lang="ru-RU" altLang="ru-RU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FeatureLinearPattern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FeatureCirPattern</a:t>
            </a:r>
            <a:r>
              <a:rPr lang="en-US" altLang="ru-RU" sz="2800" b="0" dirty="0">
                <a:sym typeface="Wingdings" pitchFamily="2" charset="2"/>
              </a:rPr>
              <a:t> 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FeatureCurvePattern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FeatureSketchDrivenPattern</a:t>
            </a:r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InsertAxis2(</a:t>
            </a:r>
            <a:r>
              <a:rPr lang="en-US" altLang="ru-RU" b="0" dirty="0" err="1">
                <a:sym typeface="Wingdings" pitchFamily="2" charset="2"/>
              </a:rPr>
              <a:t>autoSize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создает ось.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sz="3000" b="0" dirty="0">
              <a:sym typeface="Wingdings" pitchFamily="2" charset="2"/>
            </a:endParaRP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6628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RemoveFileSaveAsItem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                                 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Description: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type_: Integer):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удаляет тип файлов из списка типов диалога сохранения файлов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, который был добавлен методом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ru-RU" altLang="ru-RU" b="0" dirty="0">
                <a:sym typeface="Wingdings" pitchFamily="2" charset="2"/>
              </a:rPr>
              <a:t>.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Описание параметров такое же как и в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3010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procedure InsertSketch2(</a:t>
            </a:r>
            <a:r>
              <a:rPr lang="en-US" altLang="ru-RU" b="0" dirty="0" err="1">
                <a:sym typeface="Wingdings" pitchFamily="2" charset="2"/>
              </a:rPr>
              <a:t>updateEditRebuild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создает на выбранной плоскости или плоской поверхности эскиз и открывает его. Если эскиз уже открыт, то </a:t>
            </a:r>
            <a:r>
              <a:rPr lang="en-US" altLang="ru-RU" b="0" dirty="0">
                <a:sym typeface="Wingdings" pitchFamily="2" charset="2"/>
              </a:rPr>
              <a:t>InsertSketch2</a:t>
            </a:r>
            <a:r>
              <a:rPr lang="ru-RU" altLang="ru-RU" b="0" dirty="0">
                <a:sym typeface="Wingdings" pitchFamily="2" charset="2"/>
              </a:rPr>
              <a:t> его закрывает. Параметр </a:t>
            </a:r>
            <a:r>
              <a:rPr lang="en-US" altLang="ru-RU" b="0" dirty="0" err="1">
                <a:sym typeface="Wingdings" pitchFamily="2" charset="2"/>
              </a:rPr>
              <a:t>updateEditRebuild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определяет перестраивать (при 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или нет (при 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 модель при закрытии эскиза.</a:t>
            </a:r>
          </a:p>
          <a:p>
            <a:r>
              <a:rPr lang="en-US" altLang="ru-RU" b="0" dirty="0">
                <a:sym typeface="Wingdings" pitchFamily="2" charset="2"/>
              </a:rPr>
              <a:t>procedure Lock;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запрещает пользователю изменять модель.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9578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609600" y="1066800"/>
            <a:ext cx="82835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UnLock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разрешает пользователю изменять модель.</a:t>
            </a: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Parameter(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stringIn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IParameter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stringIn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IDimension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позволяет получить доступ к параметру модели. </a:t>
            </a:r>
            <a:r>
              <a:rPr lang="en-US" altLang="ru-RU" b="0" dirty="0" err="1">
                <a:sym typeface="Wingdings" pitchFamily="2" charset="2"/>
              </a:rPr>
              <a:t>StringIn</a:t>
            </a:r>
            <a:r>
              <a:rPr lang="en-US" altLang="ru-RU" b="0" dirty="0">
                <a:sym typeface="Wingdings" pitchFamily="2" charset="2"/>
              </a:rPr>
              <a:t> – </a:t>
            </a:r>
            <a:r>
              <a:rPr lang="ru-RU" altLang="ru-RU" b="0" dirty="0">
                <a:sym typeface="Wingdings" pitchFamily="2" charset="2"/>
              </a:rPr>
              <a:t>наименование параметра (например, «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1</a:t>
            </a:r>
            <a:r>
              <a:rPr lang="en-US" altLang="ru-RU" b="0" dirty="0">
                <a:sym typeface="Wingdings" pitchFamily="2" charset="2"/>
              </a:rPr>
              <a:t>@</a:t>
            </a:r>
            <a:r>
              <a:rPr lang="ru-RU" altLang="ru-RU" b="0" dirty="0">
                <a:sym typeface="Wingdings" pitchFamily="2" charset="2"/>
              </a:rPr>
              <a:t>Вытянуть1»).</a:t>
            </a:r>
            <a:endParaRPr lang="ru-RU" altLang="ru-RU" sz="2700" b="0" dirty="0">
              <a:sym typeface="Wingdings" pitchFamily="2" charset="2"/>
            </a:endParaRPr>
          </a:p>
          <a:p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4484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SetAddToDB</a:t>
            </a:r>
            <a:r>
              <a:rPr lang="en-US" altLang="ru-RU" b="0" dirty="0">
                <a:sym typeface="Wingdings" pitchFamily="2" charset="2"/>
              </a:rPr>
              <a:t>(setting: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определяет характер создания и изменения элементов. При </a:t>
            </a:r>
            <a:r>
              <a:rPr lang="en-US" altLang="ru-RU" b="0" dirty="0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изменения вносятся непосредственно в базу данных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, при </a:t>
            </a:r>
            <a:r>
              <a:rPr lang="en-US" altLang="ru-RU" b="0" dirty="0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false –</a:t>
            </a:r>
            <a:r>
              <a:rPr lang="ru-RU" altLang="ru-RU" b="0" dirty="0">
                <a:sym typeface="Wingdings" pitchFamily="2" charset="2"/>
              </a:rPr>
              <a:t> нет (значение по умолчанию)</a:t>
            </a:r>
            <a:r>
              <a:rPr lang="en-US" altLang="ru-RU" b="0" dirty="0">
                <a:sym typeface="Wingdings" pitchFamily="2" charset="2"/>
              </a:rPr>
              <a:t>.</a:t>
            </a:r>
            <a:r>
              <a:rPr lang="ru-RU" altLang="ru-RU" b="0" dirty="0">
                <a:sym typeface="Wingdings" pitchFamily="2" charset="2"/>
              </a:rPr>
              <a:t> Например, если создаваемый элемент эскиза содержит вершину, которая расположена очень близко к уже существующей в эскизе вершине, то эти две вершины будут соединены в одну. 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2164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57200" y="947738"/>
            <a:ext cx="8435975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Внесение изменений непосредственно в базу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позволяет уклониться от такого поведения.</a:t>
            </a:r>
          </a:p>
          <a:p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SetDisplayWhenAdded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);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определяет будут ли отображаться добавляемые элементы. При </a:t>
            </a:r>
            <a:r>
              <a:rPr lang="en-US" altLang="ru-RU" b="0" dirty="0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 – будут, при </a:t>
            </a:r>
            <a:r>
              <a:rPr lang="en-US" altLang="ru-RU" b="0" dirty="0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 – нет.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2921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457200" y="947738"/>
            <a:ext cx="8435975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ViewZoomTo2(x1, y1, z1,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x2, y2, z2: </a:t>
            </a:r>
            <a:r>
              <a:rPr lang="ru-RU" altLang="ru-RU" b="0" dirty="0" err="1">
                <a:sym typeface="Wingdings" pitchFamily="2" charset="2"/>
              </a:rPr>
              <a:t>Double</a:t>
            </a:r>
            <a:r>
              <a:rPr lang="ru-RU" altLang="ru-RU" b="0" dirty="0">
                <a:sym typeface="Wingdings" pitchFamily="2" charset="2"/>
              </a:rPr>
              <a:t>);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масштабирует изображение так, чтобы в рабочей области документа отображалась прямоугольная область, координаты противолежащих вершин которой указаны в качестве параметров.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702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Простейший пример контроллера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использующего методы интерфейса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/>
              <a:t>IModelDoc2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SolidWorks.Interop.sldworks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400" b="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sz="2400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…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button1_Click(object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marL="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SldWorks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SldWorks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sw.Visible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PartDoc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sw.NewPart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ModelDoc2 Model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sw.ActiveDoc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ru-RU" altLang="ru-RU" sz="2400" dirty="0">
              <a:latin typeface="Courier New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5898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Courier New" pitchFamily="49" charset="0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Model.InsertSketch2(true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Model.CreateEllipse2(0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1, 0, 0, 0, 2, 0);</a:t>
            </a:r>
          </a:p>
          <a:p>
            <a:pPr marL="0" indent="0">
              <a:buNone/>
            </a:pPr>
            <a:r>
              <a:rPr lang="da-D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Model.FeatureBoss2(true, false, false, 0, 0, 1, 0, true, false, true, false, 0.5, 0, false, false, false, false);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sz="2400" dirty="0">
              <a:latin typeface="Courier New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ru-RU" sz="2400" dirty="0" smtClean="0">
                <a:latin typeface="Courier New" pitchFamily="49" charset="0"/>
                <a:sym typeface="Wingdings" pitchFamily="2" charset="2"/>
              </a:rPr>
              <a:t>}</a:t>
            </a:r>
            <a:endParaRPr lang="ru-RU" altLang="ru-RU" sz="2400" dirty="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3003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914400" y="1143000"/>
            <a:ext cx="7978775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500" b="0" dirty="0">
                <a:sym typeface="Wingdings" pitchFamily="2" charset="2"/>
              </a:rPr>
              <a:t>	Вид приложения </a:t>
            </a:r>
            <a:r>
              <a:rPr lang="en-US" altLang="ru-RU" sz="2500" b="0" dirty="0">
                <a:sym typeface="Wingdings" pitchFamily="2" charset="2"/>
              </a:rPr>
              <a:t>SolidWorks</a:t>
            </a:r>
            <a:r>
              <a:rPr lang="ru-RU" altLang="ru-RU" sz="2500" b="0" dirty="0">
                <a:sym typeface="Wingdings" pitchFamily="2" charset="2"/>
              </a:rPr>
              <a:t>, после выполнения кода контроллера.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  <p:pic>
        <p:nvPicPr>
          <p:cNvPr id="3727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3519319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89" y="3048000"/>
            <a:ext cx="458379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87475" y="1092200"/>
            <a:ext cx="7505700" cy="5360988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ru-RU" altLang="ru-RU" sz="2400"/>
          </a:p>
          <a:p>
            <a:pPr>
              <a:lnSpc>
                <a:spcPct val="95000"/>
              </a:lnSpc>
            </a:pPr>
            <a:endParaRPr lang="ru-RU" altLang="ru-RU" sz="2400"/>
          </a:p>
          <a:p>
            <a:pPr>
              <a:lnSpc>
                <a:spcPct val="95000"/>
              </a:lnSpc>
            </a:pPr>
            <a:endParaRPr lang="en-US" altLang="ru-RU" sz="1000"/>
          </a:p>
          <a:p>
            <a:pPr>
              <a:lnSpc>
                <a:spcPct val="95000"/>
              </a:lnSpc>
            </a:pPr>
            <a:r>
              <a:rPr lang="ru-RU" altLang="ru-RU" sz="4000"/>
              <a:t>Интерфейсы IModelDocExtension</a:t>
            </a:r>
            <a:r>
              <a:rPr lang="en-US" altLang="ru-RU" sz="4000"/>
              <a:t>, </a:t>
            </a:r>
            <a:r>
              <a:rPr lang="ru-RU" altLang="ru-RU" sz="4000"/>
              <a:t>IFeatureManager, IPartDoc, </a:t>
            </a:r>
            <a:r>
              <a:rPr lang="en-US" altLang="ru-RU" sz="4000"/>
              <a:t>IAssemblyDoc</a:t>
            </a:r>
            <a:r>
              <a:rPr lang="ru-RU" altLang="ru-RU" sz="4000"/>
              <a:t>, </a:t>
            </a:r>
            <a:r>
              <a:rPr lang="en-US" altLang="ru-RU" sz="4000"/>
              <a:t>IComponent2, IEnumBodies2</a:t>
            </a:r>
          </a:p>
        </p:txBody>
      </p:sp>
    </p:spTree>
    <p:extLst>
      <p:ext uri="{BB962C8B-B14F-4D97-AF65-F5344CB8AC3E}">
        <p14:creationId xmlns:p14="http://schemas.microsoft.com/office/powerpoint/2010/main" val="32906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533400" y="908050"/>
            <a:ext cx="83597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3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</a:t>
            </a:r>
            <a:r>
              <a:rPr lang="ru-RU" altLang="ru-RU" dirty="0" err="1">
                <a:sym typeface="Wingdings" pitchFamily="2" charset="2"/>
              </a:rPr>
              <a:t>IModelDocExtension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SelectByID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type_: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x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y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z: Double; Append: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mark: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Callout: </a:t>
            </a:r>
            <a:r>
              <a:rPr lang="en-US" altLang="ru-RU" b="0" dirty="0" err="1">
                <a:sym typeface="Wingdings" pitchFamily="2" charset="2"/>
              </a:rPr>
              <a:t>ICallout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«выделяет» объект по имени и/или координатам точки на объекте.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>
                <a:sym typeface="Wingdings" pitchFamily="2" charset="2"/>
              </a:rPr>
              <a:t>Name</a:t>
            </a:r>
            <a:r>
              <a:rPr lang="ru-RU" altLang="ru-RU" b="0" dirty="0">
                <a:sym typeface="Wingdings" pitchFamily="2" charset="2"/>
              </a:rPr>
              <a:t> характеризует имя объекта. Для поверхностей, кромок и т.д. в качестве </a:t>
            </a:r>
            <a:r>
              <a:rPr lang="en-US" altLang="ru-RU" b="0" dirty="0">
                <a:sym typeface="Wingdings" pitchFamily="2" charset="2"/>
              </a:rPr>
              <a:t>Name</a:t>
            </a:r>
            <a:r>
              <a:rPr lang="ru-RU" altLang="ru-RU" b="0" dirty="0">
                <a:sym typeface="Wingdings" pitchFamily="2" charset="2"/>
              </a:rPr>
              <a:t> может предаваться пустая строка. </a:t>
            </a:r>
            <a:br>
              <a:rPr lang="ru-RU" altLang="ru-RU" b="0" dirty="0">
                <a:sym typeface="Wingdings" pitchFamily="2" charset="2"/>
              </a:rPr>
            </a:b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 rot="21409969">
            <a:off x="3067050" y="174625"/>
            <a:ext cx="359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IModelDocExtension</a:t>
            </a:r>
          </a:p>
        </p:txBody>
      </p:sp>
    </p:spTree>
    <p:extLst>
      <p:ext uri="{BB962C8B-B14F-4D97-AF65-F5344CB8AC3E}">
        <p14:creationId xmlns:p14="http://schemas.microsoft.com/office/powerpoint/2010/main" val="30465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en-US" altLang="ru-RU" sz="1300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AddMenu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Menu: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position: Integer): Integer;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добавляет подменю в главное меню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ru-RU" altLang="ru-RU" b="0" dirty="0">
                <a:sym typeface="Wingdings" pitchFamily="2" charset="2"/>
              </a:rPr>
              <a:t> характеризует тип документа (см. описание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  в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ru-RU" altLang="ru-RU" b="0" dirty="0">
                <a:sym typeface="Wingdings" pitchFamily="2" charset="2"/>
              </a:rPr>
              <a:t>); </a:t>
            </a:r>
            <a:r>
              <a:rPr lang="en-US" altLang="ru-RU" b="0" dirty="0">
                <a:sym typeface="Wingdings" pitchFamily="2" charset="2"/>
              </a:rPr>
              <a:t>Menu</a:t>
            </a:r>
            <a:r>
              <a:rPr lang="ru-RU" altLang="ru-RU" b="0" dirty="0">
                <a:sym typeface="Wingdings" pitchFamily="2" charset="2"/>
              </a:rPr>
              <a:t> – имя подменю; </a:t>
            </a:r>
            <a:r>
              <a:rPr lang="en-US" altLang="ru-RU" b="0" dirty="0">
                <a:sym typeface="Wingdings" pitchFamily="2" charset="2"/>
              </a:rPr>
              <a:t>position</a:t>
            </a:r>
            <a:r>
              <a:rPr lang="ru-RU" altLang="ru-RU" b="0" dirty="0">
                <a:sym typeface="Wingdings" pitchFamily="2" charset="2"/>
              </a:rPr>
              <a:t> – позиция в главном меню.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2328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599282" y="1143000"/>
            <a:ext cx="8293893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4000"/>
              </a:lnSpc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 - строка, которая характеризует тип объекта: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‘EDGE’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-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кромка;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‘FACE’ - поверхность;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‘VERTEX’ - вершина;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‘PLANE’ - плоскость (справочная геометрия);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‘AXIS’ - ось; 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‘SKETCH’ - эскиз;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‘SKETCHSEGMENT’ - объект эскиза;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‘SKETCHPOINT’ - точка эскиза;</a:t>
            </a:r>
          </a:p>
          <a:p>
            <a:pPr>
              <a:lnSpc>
                <a:spcPct val="94000"/>
              </a:lnSpc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‘DIMENSION’ - объект-размер;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 rot="21409969">
            <a:off x="3067050" y="174625"/>
            <a:ext cx="359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IModelDocExtension</a:t>
            </a:r>
          </a:p>
        </p:txBody>
      </p:sp>
    </p:spTree>
    <p:extLst>
      <p:ext uri="{BB962C8B-B14F-4D97-AF65-F5344CB8AC3E}">
        <p14:creationId xmlns:p14="http://schemas.microsoft.com/office/powerpoint/2010/main" val="26527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457200" y="1219200"/>
            <a:ext cx="8435975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‘COMPONENT’ - компонент (деталь);</a:t>
            </a:r>
          </a:p>
          <a:p>
            <a:pPr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‘MATE’ - сопряжение;</a:t>
            </a:r>
          </a:p>
          <a:p>
            <a:pPr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‘BODYFEATURE’ - 3-</a:t>
            </a:r>
            <a:r>
              <a:rPr lang="en-US" altLang="ru-RU" b="0" dirty="0">
                <a:sym typeface="Wingdings" pitchFamily="2" charset="2"/>
              </a:rPr>
              <a:t>d </a:t>
            </a:r>
            <a:r>
              <a:rPr lang="ru-RU" altLang="ru-RU" b="0" dirty="0">
                <a:sym typeface="Wingdings" pitchFamily="2" charset="2"/>
              </a:rPr>
              <a:t>элемент (объект дерева  конструирования</a:t>
            </a:r>
            <a:r>
              <a:rPr lang="en-US" altLang="ru-RU" b="0" dirty="0">
                <a:sym typeface="Wingdings" pitchFamily="2" charset="2"/>
              </a:rPr>
              <a:t>)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‘EXTSKETCHSEGMENT’ - внешний (по отношению к активному) объект эскиза;</a:t>
            </a:r>
          </a:p>
          <a:p>
            <a:pPr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‘EXTSKETCHPOINT’ - внешняя точка эскиза;</a:t>
            </a:r>
          </a:p>
          <a:p>
            <a:pPr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‘SOLIDBODY’ - «твердое» (трехмерное) тело.</a:t>
            </a:r>
          </a:p>
          <a:p>
            <a:pPr>
              <a:buFont typeface="Impact" pitchFamily="34" charset="0"/>
              <a:buNone/>
            </a:pPr>
            <a:r>
              <a:rPr lang="ru-RU" altLang="ru-RU" b="0" dirty="0">
                <a:sym typeface="Wingdings" pitchFamily="2" charset="2"/>
              </a:rPr>
              <a:t>	Параметры </a:t>
            </a:r>
            <a:r>
              <a:rPr lang="en-US" altLang="ru-RU" b="0" dirty="0">
                <a:sym typeface="Wingdings" pitchFamily="2" charset="2"/>
              </a:rPr>
              <a:t>x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y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z</a:t>
            </a:r>
            <a:r>
              <a:rPr lang="ru-RU" altLang="ru-RU" b="0" dirty="0">
                <a:sym typeface="Wingdings" pitchFamily="2" charset="2"/>
              </a:rPr>
              <a:t> определяют координаты точки, которая должна принадлежать объекту. 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 rot="21409969">
            <a:off x="3067050" y="174625"/>
            <a:ext cx="359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IModelDocExtension</a:t>
            </a:r>
          </a:p>
        </p:txBody>
      </p:sp>
    </p:spTree>
    <p:extLst>
      <p:ext uri="{BB962C8B-B14F-4D97-AF65-F5344CB8AC3E}">
        <p14:creationId xmlns:p14="http://schemas.microsoft.com/office/powerpoint/2010/main" val="7811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Для вызовов, в которых </a:t>
            </a:r>
            <a:r>
              <a:rPr lang="en-US" altLang="ru-RU" b="0" dirty="0">
                <a:sym typeface="Wingdings" pitchFamily="2" charset="2"/>
              </a:rPr>
              <a:t>Name</a:t>
            </a:r>
            <a:r>
              <a:rPr lang="ru-RU" altLang="ru-RU" b="0" dirty="0">
                <a:sym typeface="Wingdings" pitchFamily="2" charset="2"/>
              </a:rPr>
              <a:t> не пустая строка, координаты могут быть нулевыми.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Mark - </a:t>
            </a:r>
            <a:r>
              <a:rPr lang="ru-RU" altLang="ru-RU" b="0" dirty="0">
                <a:sym typeface="Wingdings" pitchFamily="2" charset="2"/>
              </a:rPr>
              <a:t>некоторое целое значение. Используется как критерий сортировки для операций, в которых необходим упорядоченный список выделенных объектов (например, построение элемента по траектории).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Append</a:t>
            </a:r>
            <a:r>
              <a:rPr lang="ru-RU" altLang="ru-RU" b="0" dirty="0">
                <a:sym typeface="Wingdings" pitchFamily="2" charset="2"/>
              </a:rPr>
              <a:t> - тип присоединения к списку выбранных объектов. Если </a:t>
            </a:r>
            <a:r>
              <a:rPr lang="en-US" altLang="ru-RU" b="0" dirty="0">
                <a:sym typeface="Wingdings" pitchFamily="2" charset="2"/>
              </a:rPr>
              <a:t>Append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, то все объекты, которые были выбраны до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 rot="21409969">
            <a:off x="3067050" y="174625"/>
            <a:ext cx="359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IModelDocExtension</a:t>
            </a:r>
          </a:p>
        </p:txBody>
      </p:sp>
    </p:spTree>
    <p:extLst>
      <p:ext uri="{BB962C8B-B14F-4D97-AF65-F5344CB8AC3E}">
        <p14:creationId xmlns:p14="http://schemas.microsoft.com/office/powerpoint/2010/main" val="17349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533400" y="908050"/>
            <a:ext cx="83597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3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вызова метода, остаются выбранными после него. 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В случае </a:t>
            </a:r>
            <a:r>
              <a:rPr lang="en-US" altLang="ru-RU" b="0" dirty="0">
                <a:sym typeface="Wingdings" pitchFamily="2" charset="2"/>
              </a:rPr>
              <a:t>Append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список выбранных объектов очищается.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Callout</a:t>
            </a:r>
            <a:r>
              <a:rPr lang="ru-RU" altLang="ru-RU" b="0" dirty="0">
                <a:sym typeface="Wingdings" pitchFamily="2" charset="2"/>
              </a:rPr>
              <a:t> - объект-выноска. Когда объект выноска не используется (как правило, так и происходит), в качестве значения параметра указывают </a:t>
            </a:r>
            <a:r>
              <a:rPr lang="en-US" altLang="ru-RU" b="0" dirty="0">
                <a:sym typeface="Wingdings" pitchFamily="2" charset="2"/>
              </a:rPr>
              <a:t>nil</a:t>
            </a:r>
            <a:r>
              <a:rPr lang="ru-RU" altLang="ru-RU" b="0" dirty="0">
                <a:sym typeface="Wingdings" pitchFamily="2" charset="2"/>
              </a:rPr>
              <a:t>.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Доступ к объекту </a:t>
            </a:r>
            <a:r>
              <a:rPr lang="en-US" altLang="ru-RU" b="0" dirty="0" err="1">
                <a:sym typeface="Wingdings" pitchFamily="2" charset="2"/>
              </a:rPr>
              <a:t>ModelDocExtension</a:t>
            </a:r>
            <a:r>
              <a:rPr lang="ru-RU" altLang="ru-RU" b="0" dirty="0">
                <a:sym typeface="Wingdings" pitchFamily="2" charset="2"/>
              </a:rPr>
              <a:t> получают при помощи свойства </a:t>
            </a:r>
            <a:r>
              <a:rPr lang="en-US" altLang="ru-RU" b="0" dirty="0">
                <a:sym typeface="Wingdings" pitchFamily="2" charset="2"/>
              </a:rPr>
              <a:t>Extension</a:t>
            </a:r>
            <a:r>
              <a:rPr lang="ru-RU" altLang="ru-RU" b="0" dirty="0">
                <a:sym typeface="Wingdings" pitchFamily="2" charset="2"/>
              </a:rPr>
              <a:t> интерфейса </a:t>
            </a:r>
            <a:r>
              <a:rPr lang="en-US" altLang="ru-RU" b="0" dirty="0">
                <a:sym typeface="Wingdings" pitchFamily="2" charset="2"/>
              </a:rPr>
              <a:t>IModelDoc2.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 rot="21409969">
            <a:off x="3067050" y="174625"/>
            <a:ext cx="359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IModelDocExtension</a:t>
            </a:r>
          </a:p>
        </p:txBody>
      </p:sp>
    </p:spTree>
    <p:extLst>
      <p:ext uri="{BB962C8B-B14F-4D97-AF65-F5344CB8AC3E}">
        <p14:creationId xmlns:p14="http://schemas.microsoft.com/office/powerpoint/2010/main" val="232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762000" y="908050"/>
            <a:ext cx="8131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3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</a:t>
            </a:r>
            <a:r>
              <a:rPr lang="ru-RU" altLang="ru-RU" dirty="0" err="1">
                <a:sym typeface="Wingdings" pitchFamily="2" charset="2"/>
              </a:rPr>
              <a:t>IFeatureManager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FeatureExtrusion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sd</a:t>
            </a:r>
            <a:r>
              <a:rPr lang="en-US" altLang="ru-RU" b="0" dirty="0">
                <a:sym typeface="Wingdings" pitchFamily="2" charset="2"/>
              </a:rPr>
              <a:t>, flip, </a:t>
            </a:r>
            <a:r>
              <a:rPr lang="en-US" altLang="ru-RU" b="0" dirty="0" err="1">
                <a:sym typeface="Wingdings" pitchFamily="2" charset="2"/>
              </a:rPr>
              <a:t>dir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t1, </a:t>
            </a:r>
            <a:r>
              <a:rPr lang="fr-FR" altLang="ru-RU" b="0" dirty="0">
                <a:sym typeface="Wingdings" pitchFamily="2" charset="2"/>
              </a:rPr>
              <a:t>t2: Integer; d1, d2: Double; dchk1, </a:t>
            </a:r>
            <a:r>
              <a:rPr lang="en-US" altLang="ru-RU" b="0" dirty="0">
                <a:sym typeface="Wingdings" pitchFamily="2" charset="2"/>
              </a:rPr>
              <a:t>dchk2, ddir1, ddir2: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dang1, dang2: Double; offsetReverse1, offsetReverse2, </a:t>
            </a:r>
            <a:r>
              <a:rPr lang="ru-RU" altLang="ru-RU" b="0" dirty="0">
                <a:sym typeface="Wingdings" pitchFamily="2" charset="2"/>
              </a:rPr>
              <a:t>translateSurface1</a:t>
            </a:r>
            <a:r>
              <a:rPr lang="en-US" altLang="ru-RU" b="0" dirty="0">
                <a:sym typeface="Wingdings" pitchFamily="2" charset="2"/>
              </a:rPr>
              <a:t>,</a:t>
            </a:r>
            <a:r>
              <a:rPr lang="ru-RU" altLang="ru-RU" b="0" dirty="0">
                <a:sym typeface="Wingdings" pitchFamily="2" charset="2"/>
              </a:rPr>
              <a:t> translateSurface2</a:t>
            </a:r>
            <a:r>
              <a:rPr lang="en-US" altLang="ru-RU" b="0" dirty="0">
                <a:sym typeface="Wingdings" pitchFamily="2" charset="2"/>
              </a:rPr>
              <a:t>, merge, </a:t>
            </a:r>
            <a:r>
              <a:rPr lang="en-US" altLang="ru-RU" b="0" dirty="0" err="1">
                <a:sym typeface="Wingdings" pitchFamily="2" charset="2"/>
              </a:rPr>
              <a:t>useFeatScope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useAutoSelect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IFeature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расширяет функциональность IModelDoc2</a:t>
            </a:r>
            <a:r>
              <a:rPr lang="en-US" altLang="ru-RU" b="0" dirty="0">
                <a:sym typeface="Wingdings" pitchFamily="2" charset="2"/>
              </a:rPr>
              <a:t>.FeatureBoss2 (</a:t>
            </a:r>
            <a:r>
              <a:rPr lang="ru-RU" altLang="ru-RU" b="0" dirty="0">
                <a:sym typeface="Wingdings" pitchFamily="2" charset="2"/>
              </a:rPr>
              <a:t>создает 3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-элемент «вытянуть»</a:t>
            </a:r>
            <a:r>
              <a:rPr lang="en-US" altLang="ru-RU" b="0" dirty="0">
                <a:sym typeface="Wingdings" pitchFamily="2" charset="2"/>
              </a:rPr>
              <a:t>). </a:t>
            </a: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 rot="21409969">
            <a:off x="3233738" y="174625"/>
            <a:ext cx="325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IFeatureManager</a:t>
            </a:r>
          </a:p>
        </p:txBody>
      </p:sp>
    </p:spTree>
    <p:extLst>
      <p:ext uri="{BB962C8B-B14F-4D97-AF65-F5344CB8AC3E}">
        <p14:creationId xmlns:p14="http://schemas.microsoft.com/office/powerpoint/2010/main" val="29734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533400" y="1143000"/>
            <a:ext cx="83597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Описание параметров, кроме последних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3-х, совпадает с описанием параметров в IModelDoc2</a:t>
            </a:r>
            <a:r>
              <a:rPr lang="en-US" altLang="ru-RU" b="0" dirty="0">
                <a:sym typeface="Wingdings" pitchFamily="2" charset="2"/>
              </a:rPr>
              <a:t>.FeatureBoss2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merge</a:t>
            </a:r>
            <a:r>
              <a:rPr lang="ru-RU" altLang="ru-RU" b="0" dirty="0">
                <a:sym typeface="Wingdings" pitchFamily="2" charset="2"/>
              </a:rPr>
              <a:t> определяет объединять (при 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или нет (при 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 тела,  которые будут пересекаться, после создания 3-</a:t>
            </a:r>
            <a:r>
              <a:rPr lang="en-US" altLang="ru-RU" b="0" dirty="0">
                <a:sym typeface="Wingdings" pitchFamily="2" charset="2"/>
              </a:rPr>
              <a:t>d </a:t>
            </a:r>
            <a:r>
              <a:rPr lang="ru-RU" altLang="ru-RU" b="0" dirty="0">
                <a:sym typeface="Wingdings" pitchFamily="2" charset="2"/>
              </a:rPr>
              <a:t>элемента.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При </a:t>
            </a:r>
            <a:r>
              <a:rPr lang="en-US" altLang="ru-RU" b="0" dirty="0" err="1">
                <a:sym typeface="Wingdings" pitchFamily="2" charset="2"/>
              </a:rPr>
              <a:t>useFeatScope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 объединение будет производиться только с выбранными телами. При </a:t>
            </a:r>
            <a:r>
              <a:rPr lang="en-US" altLang="ru-RU" b="0" dirty="0" err="1">
                <a:sym typeface="Wingdings" pitchFamily="2" charset="2"/>
              </a:rPr>
              <a:t>useFeatScope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 – со всеми телами. 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 rot="21409969">
            <a:off x="3233738" y="174625"/>
            <a:ext cx="325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IFeatureManager</a:t>
            </a:r>
          </a:p>
        </p:txBody>
      </p:sp>
    </p:spTree>
    <p:extLst>
      <p:ext uri="{BB962C8B-B14F-4D97-AF65-F5344CB8AC3E}">
        <p14:creationId xmlns:p14="http://schemas.microsoft.com/office/powerpoint/2010/main" val="933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useAutoSelect</a:t>
            </a:r>
            <a:r>
              <a:rPr lang="ru-RU" altLang="ru-RU" b="0" dirty="0">
                <a:sym typeface="Wingdings" pitchFamily="2" charset="2"/>
              </a:rPr>
              <a:t> определяет будут ли пересекающиеся тела выбраны автоматически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(при 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или нет (при 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возвращает указатель на интерфейс </a:t>
            </a:r>
            <a:r>
              <a:rPr lang="en-US" altLang="ru-RU" b="0" dirty="0" err="1">
                <a:sym typeface="Wingdings" pitchFamily="2" charset="2"/>
              </a:rPr>
              <a:t>IFeature</a:t>
            </a:r>
            <a:r>
              <a:rPr lang="ru-RU" altLang="ru-RU" b="0" dirty="0">
                <a:sym typeface="Wingdings" pitchFamily="2" charset="2"/>
              </a:rPr>
              <a:t> для созданного элемента.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Помимо этого, 3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-элементы создаются методами:</a:t>
            </a: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FeatureExtrusionThin</a:t>
            </a:r>
            <a:endParaRPr lang="en-US" altLang="ru-RU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FeatureCut</a:t>
            </a:r>
            <a:endParaRPr lang="en-US" altLang="ru-RU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FeatureCutThin</a:t>
            </a: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 rot="21409969">
            <a:off x="3233738" y="174625"/>
            <a:ext cx="325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IFeatureManager</a:t>
            </a:r>
          </a:p>
        </p:txBody>
      </p:sp>
    </p:spTree>
    <p:extLst>
      <p:ext uri="{BB962C8B-B14F-4D97-AF65-F5344CB8AC3E}">
        <p14:creationId xmlns:p14="http://schemas.microsoft.com/office/powerpoint/2010/main" val="2276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1387475" y="1143000"/>
            <a:ext cx="7505700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FeatureRevolve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FeatureRevolveCut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FeatureRevolveThin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FeatureRevolveThinCut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FeatureBossThicken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FeatureCutThicken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InsertProtrusionSwept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InsertCutSwept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InsertProtrusionBlend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InsertCutBlend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InsertMirrorFeature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FeatureLinearPattern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FeatureCircularPattern</a:t>
            </a:r>
            <a:endParaRPr lang="en-US" altLang="ru-RU" b="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InsertTableDrivenPattern</a:t>
            </a:r>
            <a:endParaRPr lang="en-US" altLang="ru-RU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 rot="21409969">
            <a:off x="3233738" y="174625"/>
            <a:ext cx="325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IFeatureManager</a:t>
            </a:r>
          </a:p>
        </p:txBody>
      </p:sp>
    </p:spTree>
    <p:extLst>
      <p:ext uri="{BB962C8B-B14F-4D97-AF65-F5344CB8AC3E}">
        <p14:creationId xmlns:p14="http://schemas.microsoft.com/office/powerpoint/2010/main" val="6189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</a:t>
            </a:r>
            <a:r>
              <a:rPr lang="ru-RU" altLang="ru-RU" dirty="0" err="1">
                <a:sym typeface="Wingdings" pitchFamily="2" charset="2"/>
              </a:rPr>
              <a:t>IPartDoc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altLang="ru-RU" b="0" dirty="0">
                <a:sym typeface="Wingdings" pitchFamily="2" charset="2"/>
              </a:rPr>
              <a:t>function EnumBodies3(</a:t>
            </a:r>
            <a:r>
              <a:rPr lang="en-US" altLang="ru-RU" b="0" dirty="0" err="1">
                <a:sym typeface="Wingdings" pitchFamily="2" charset="2"/>
              </a:rPr>
              <a:t>bodyType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bVisibleOnly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IEnumBodies2;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0066FF"/>
                </a:solidFill>
                <a:sym typeface="Wingdings" pitchFamily="2" charset="2"/>
              </a:rPr>
              <a:t/>
            </a:r>
            <a:br>
              <a:rPr lang="ru-RU" altLang="ru-RU" sz="2700" b="0" dirty="0">
                <a:solidFill>
                  <a:srgbClr val="0066FF"/>
                </a:solidFill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возвращает указатель на объект (интерфейс </a:t>
            </a:r>
            <a:r>
              <a:rPr lang="en-US" altLang="ru-RU" b="0" dirty="0">
                <a:sym typeface="Wingdings" pitchFamily="2" charset="2"/>
              </a:rPr>
              <a:t>IEnumBodies2</a:t>
            </a:r>
            <a:r>
              <a:rPr lang="ru-RU" altLang="ru-RU" b="0" dirty="0">
                <a:sym typeface="Wingdings" pitchFamily="2" charset="2"/>
              </a:rPr>
              <a:t>), содержащий список тел детали.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bodyType</a:t>
            </a:r>
            <a:r>
              <a:rPr lang="ru-RU" altLang="ru-RU" b="0" dirty="0">
                <a:sym typeface="Wingdings" pitchFamily="2" charset="2"/>
              </a:rPr>
              <a:t> – определяет тип тел. Для «твердых» тел значение </a:t>
            </a:r>
            <a:r>
              <a:rPr lang="ru-RU" altLang="ru-RU" b="0" dirty="0" err="1">
                <a:sym typeface="Wingdings" pitchFamily="2" charset="2"/>
              </a:rPr>
              <a:t>праметра</a:t>
            </a:r>
            <a:r>
              <a:rPr lang="ru-RU" altLang="ru-RU" b="0" dirty="0">
                <a:sym typeface="Wingdings" pitchFamily="2" charset="2"/>
              </a:rPr>
              <a:t> соответствует 0.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bVisibleOnly</a:t>
            </a:r>
            <a:r>
              <a:rPr lang="ru-RU" altLang="ru-RU" b="0" dirty="0">
                <a:sym typeface="Wingdings" pitchFamily="2" charset="2"/>
              </a:rPr>
              <a:t> определяет будут ли</a:t>
            </a:r>
            <a:endParaRPr lang="ru-RU" altLang="ru-RU" dirty="0">
              <a:sym typeface="Wingdings" pitchFamily="2" charset="2"/>
            </a:endParaRP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 rot="21409969">
            <a:off x="3681413" y="174625"/>
            <a:ext cx="236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IPartDoc</a:t>
            </a:r>
          </a:p>
        </p:txBody>
      </p:sp>
    </p:spTree>
    <p:extLst>
      <p:ext uri="{BB962C8B-B14F-4D97-AF65-F5344CB8AC3E}">
        <p14:creationId xmlns:p14="http://schemas.microsoft.com/office/powerpoint/2010/main" val="41187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0066FF"/>
              </a:buClr>
              <a:buFontTx/>
              <a:buNone/>
            </a:pPr>
            <a:endParaRPr lang="en-US" altLang="ru-RU" sz="1700" b="0" dirty="0">
              <a:sym typeface="Wingdings" pitchFamily="2" charset="2"/>
            </a:endParaRPr>
          </a:p>
          <a:p>
            <a:pPr>
              <a:buClr>
                <a:srgbClr val="0066FF"/>
              </a:buCl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в список включены только видимые тела (при 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или все тела (при 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.</a:t>
            </a:r>
            <a:endParaRPr lang="ru-RU" altLang="ru-RU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DeleteEntityName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entity: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IDeleteEntityName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entity: </a:t>
            </a:r>
            <a:r>
              <a:rPr lang="en-US" altLang="ru-RU" b="0" dirty="0" err="1">
                <a:sym typeface="Wingdings" pitchFamily="2" charset="2"/>
              </a:rPr>
              <a:t>IEntity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удаляет имя примитива, ссылка (указатель) на который передана в качестве параметра.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 rot="21409969">
            <a:off x="3681413" y="174625"/>
            <a:ext cx="236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IPartDoc</a:t>
            </a:r>
          </a:p>
        </p:txBody>
      </p:sp>
    </p:spTree>
    <p:extLst>
      <p:ext uri="{BB962C8B-B14F-4D97-AF65-F5344CB8AC3E}">
        <p14:creationId xmlns:p14="http://schemas.microsoft.com/office/powerpoint/2010/main" val="28280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304800" y="1143000"/>
            <a:ext cx="84963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AddMenuItem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en-US" altLang="ru-RU" b="0" dirty="0">
                <a:sym typeface="Wingdings" pitchFamily="2" charset="2"/>
              </a:rPr>
              <a:t>: Integer;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Menu: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Postion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CallbackModuleAndFcn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Integer;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добавляет пункт или подменю в меню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ru-RU" altLang="ru-RU" b="0" dirty="0">
                <a:sym typeface="Wingdings" pitchFamily="2" charset="2"/>
              </a:rPr>
              <a:t> характеризует тип документа; </a:t>
            </a:r>
            <a:r>
              <a:rPr lang="en-US" altLang="ru-RU" b="0" dirty="0">
                <a:sym typeface="Wingdings" pitchFamily="2" charset="2"/>
              </a:rPr>
              <a:t>Menu</a:t>
            </a:r>
            <a:r>
              <a:rPr lang="ru-RU" altLang="ru-RU" b="0" dirty="0">
                <a:sym typeface="Wingdings" pitchFamily="2" charset="2"/>
              </a:rPr>
              <a:t> – имя пункта или подменю + символ </a:t>
            </a:r>
            <a:r>
              <a:rPr lang="en-US" altLang="ru-RU" b="0" dirty="0">
                <a:sym typeface="Wingdings" pitchFamily="2" charset="2"/>
              </a:rPr>
              <a:t>‘@’ </a:t>
            </a:r>
            <a:r>
              <a:rPr lang="ru-RU" altLang="ru-RU" b="0" dirty="0">
                <a:sym typeface="Wingdings" pitchFamily="2" charset="2"/>
              </a:rPr>
              <a:t>+ имя меню, в которое добавляется пункт или подменю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( + </a:t>
            </a:r>
            <a:r>
              <a:rPr lang="en-US" altLang="ru-RU" b="0" dirty="0">
                <a:sym typeface="Wingdings" pitchFamily="2" charset="2"/>
              </a:rPr>
              <a:t>‘@’ </a:t>
            </a:r>
            <a:r>
              <a:rPr lang="ru-RU" altLang="ru-RU" b="0" dirty="0">
                <a:sym typeface="Wingdings" pitchFamily="2" charset="2"/>
              </a:rPr>
              <a:t>+ имя меню следующего уровня, и т.д.);  </a:t>
            </a: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0482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FeatureByName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IFeatureByName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IFeature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возвращает указатель на объект элемента по его имени.</a:t>
            </a: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FirstFeature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IFirstFeature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IFeature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возвращает указатель на первый  элемент детали. </a:t>
            </a:r>
            <a:endParaRPr lang="ru-RU" altLang="ru-RU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 rot="21409969">
            <a:off x="3681413" y="174625"/>
            <a:ext cx="236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IPartDoc</a:t>
            </a:r>
          </a:p>
        </p:txBody>
      </p:sp>
    </p:spTree>
    <p:extLst>
      <p:ext uri="{BB962C8B-B14F-4D97-AF65-F5344CB8AC3E}">
        <p14:creationId xmlns:p14="http://schemas.microsoft.com/office/powerpoint/2010/main" val="37461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GetEntityByName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entityType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IGetEntityByName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entityType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IEntity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возвращает указатель на примитив, по его имени и типу.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entityType</a:t>
            </a:r>
            <a:r>
              <a:rPr lang="ru-RU" altLang="ru-RU" b="0" dirty="0">
                <a:sym typeface="Wingdings" pitchFamily="2" charset="2"/>
              </a:rPr>
              <a:t> определяет тип примитива: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   - кромка;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   - поверхность;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 rot="21409969">
            <a:off x="3681413" y="174625"/>
            <a:ext cx="236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IPartDoc</a:t>
            </a:r>
          </a:p>
        </p:txBody>
      </p:sp>
    </p:spTree>
    <p:extLst>
      <p:ext uri="{BB962C8B-B14F-4D97-AF65-F5344CB8AC3E}">
        <p14:creationId xmlns:p14="http://schemas.microsoft.com/office/powerpoint/2010/main" val="25578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1387475" y="1066800"/>
            <a:ext cx="7505700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3   - вершина;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4   - плоскость;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5   - ось;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9   - эскиз;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10   - объект эскиза;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11   - точка эскиза;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14   - объект-размер;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20   - компонент (деталь);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21   - сопряжение;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22   - 3-d элемент;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 </a:t>
            </a:r>
            <a:endParaRPr lang="ru-RU" altLang="ru-RU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 rot="21409969">
            <a:off x="3681413" y="174625"/>
            <a:ext cx="236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IPartDoc</a:t>
            </a:r>
          </a:p>
        </p:txBody>
      </p:sp>
    </p:spTree>
    <p:extLst>
      <p:ext uri="{BB962C8B-B14F-4D97-AF65-F5344CB8AC3E}">
        <p14:creationId xmlns:p14="http://schemas.microsoft.com/office/powerpoint/2010/main" val="39263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0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24   - внешний объект эскиза;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25   - внешняя точка эскиза;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76   - «твердое» тело.</a:t>
            </a:r>
          </a:p>
          <a:p>
            <a:pPr>
              <a:buClr>
                <a:srgbClr val="FF0066"/>
              </a:buClr>
              <a:buFontTx/>
              <a:buNone/>
            </a:pPr>
            <a:endParaRPr lang="en-US" altLang="ru-RU" sz="700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GetEntityName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entity: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IGetEntityName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entity: </a:t>
            </a:r>
            <a:r>
              <a:rPr lang="en-US" altLang="ru-RU" b="0" dirty="0" err="1">
                <a:sym typeface="Wingdings" pitchFamily="2" charset="2"/>
              </a:rPr>
              <a:t>IEntity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возвращает имя примитива, переданного в качестве параметра.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 rot="21409969">
            <a:off x="3681413" y="174625"/>
            <a:ext cx="236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IPartDoc</a:t>
            </a:r>
          </a:p>
        </p:txBody>
      </p:sp>
    </p:spTree>
    <p:extLst>
      <p:ext uri="{BB962C8B-B14F-4D97-AF65-F5344CB8AC3E}">
        <p14:creationId xmlns:p14="http://schemas.microsoft.com/office/powerpoint/2010/main" val="38231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762000" y="908050"/>
            <a:ext cx="8131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SetEntityName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entity: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StringValue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ISetEntityName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entity: </a:t>
            </a:r>
            <a:r>
              <a:rPr lang="en-US" altLang="ru-RU" b="0" dirty="0" err="1">
                <a:sym typeface="Wingdings" pitchFamily="2" charset="2"/>
              </a:rPr>
              <a:t>IEntity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StringValue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присваивает имя </a:t>
            </a:r>
            <a:r>
              <a:rPr lang="en-US" altLang="ru-RU" b="0" dirty="0" err="1">
                <a:sym typeface="Wingdings" pitchFamily="2" charset="2"/>
              </a:rPr>
              <a:t>StringValue</a:t>
            </a:r>
            <a:r>
              <a:rPr lang="ru-RU" altLang="ru-RU" b="0" dirty="0">
                <a:sym typeface="Wingdings" pitchFamily="2" charset="2"/>
              </a:rPr>
              <a:t> примитиву </a:t>
            </a:r>
            <a:r>
              <a:rPr lang="en-US" altLang="ru-RU" b="0" dirty="0">
                <a:sym typeface="Wingdings" pitchFamily="2" charset="2"/>
              </a:rPr>
              <a:t>entity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Clr>
                <a:srgbClr val="0066FF"/>
              </a:buClr>
              <a:buFontTx/>
              <a:buNone/>
            </a:pP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 rot="21409969">
            <a:off x="3681413" y="174625"/>
            <a:ext cx="236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IPartDoc</a:t>
            </a:r>
          </a:p>
        </p:txBody>
      </p:sp>
    </p:spTree>
    <p:extLst>
      <p:ext uri="{BB962C8B-B14F-4D97-AF65-F5344CB8AC3E}">
        <p14:creationId xmlns:p14="http://schemas.microsoft.com/office/powerpoint/2010/main" val="1505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457200" y="990600"/>
            <a:ext cx="843597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</a:t>
            </a:r>
            <a:r>
              <a:rPr lang="ru-RU" altLang="ru-RU" dirty="0" err="1">
                <a:sym typeface="Wingdings" pitchFamily="2" charset="2"/>
              </a:rPr>
              <a:t>IAssemblyDoc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AddComponent2(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compName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x: Double; y: Double; z: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IAddComponent2(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compName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x: Double; y: Double; z: Double): </a:t>
            </a:r>
            <a:r>
              <a:rPr lang="en-US" altLang="ru-RU" b="0" dirty="0" err="1">
                <a:sym typeface="Wingdings" pitchFamily="2" charset="2"/>
              </a:rPr>
              <a:t>IComponent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r>
              <a:rPr lang="ru-RU" altLang="ru-RU" sz="2700" b="0" dirty="0">
                <a:solidFill>
                  <a:srgbClr val="0066FF"/>
                </a:solidFill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chemeClr val="bg2"/>
                </a:solidFill>
                <a:sym typeface="Wingdings" pitchFamily="2" charset="2"/>
              </a:rPr>
              <a:t>(устарело)</a:t>
            </a: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IAddComponent3(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compName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x: Double; y: Double; z: Double): IComponent2;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добавляет компонент в сборку.</a:t>
            </a:r>
          </a:p>
          <a:p>
            <a:pPr>
              <a:buClr>
                <a:srgbClr val="0066FF"/>
              </a:buClr>
              <a:buFontTx/>
              <a:buNone/>
            </a:pP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 rot="21409969">
            <a:off x="3389313" y="174625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IAssemblyDoc</a:t>
            </a:r>
          </a:p>
        </p:txBody>
      </p:sp>
    </p:spTree>
    <p:extLst>
      <p:ext uri="{BB962C8B-B14F-4D97-AF65-F5344CB8AC3E}">
        <p14:creationId xmlns:p14="http://schemas.microsoft.com/office/powerpoint/2010/main" val="37482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Документ добавляемого компонента (т.е. детали или сборки) должен быть уже открыт 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Name </a:t>
            </a:r>
            <a:r>
              <a:rPr lang="ru-RU" altLang="ru-RU" b="0" dirty="0">
                <a:sym typeface="Wingdings" pitchFamily="2" charset="2"/>
              </a:rPr>
              <a:t>определяет имя компонента (т.е. имя файла без пути и расширения).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Параметры </a:t>
            </a:r>
            <a:r>
              <a:rPr lang="en-US" altLang="ru-RU" b="0" dirty="0">
                <a:sym typeface="Wingdings" pitchFamily="2" charset="2"/>
              </a:rPr>
              <a:t>x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y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z</a:t>
            </a:r>
            <a:r>
              <a:rPr lang="ru-RU" altLang="ru-RU" b="0" dirty="0">
                <a:sym typeface="Wingdings" pitchFamily="2" charset="2"/>
              </a:rPr>
              <a:t> определяют положение центра параллелепипеда, в который вписан компонент.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возвращает указатель на компонент.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 rot="21409969">
            <a:off x="3389313" y="174625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IAssemblyDoc</a:t>
            </a:r>
          </a:p>
        </p:txBody>
      </p:sp>
    </p:spTree>
    <p:extLst>
      <p:ext uri="{BB962C8B-B14F-4D97-AF65-F5344CB8AC3E}">
        <p14:creationId xmlns:p14="http://schemas.microsoft.com/office/powerpoint/2010/main" val="5189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AddMate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mateType</a:t>
            </a:r>
            <a:r>
              <a:rPr lang="en-US" altLang="ru-RU" b="0" dirty="0">
                <a:sym typeface="Wingdings" pitchFamily="2" charset="2"/>
              </a:rPr>
              <a:t>: Integer; align: Integer; flip: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dist</a:t>
            </a:r>
            <a:r>
              <a:rPr lang="en-US" altLang="ru-RU" b="0" dirty="0">
                <a:sym typeface="Wingdings" pitchFamily="2" charset="2"/>
              </a:rPr>
              <a:t>: Double; angle: Double);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добавляет сопряжение. 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mateType</a:t>
            </a:r>
            <a:r>
              <a:rPr lang="ru-RU" altLang="ru-RU" b="0" dirty="0">
                <a:sym typeface="Wingdings" pitchFamily="2" charset="2"/>
              </a:rPr>
              <a:t> определяет тип сопряжения: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	0 – совпадение;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	1 – концентричность (</a:t>
            </a:r>
            <a:r>
              <a:rPr lang="ru-RU" altLang="ru-RU" b="0" dirty="0" err="1">
                <a:sym typeface="Wingdings" pitchFamily="2" charset="2"/>
              </a:rPr>
              <a:t>соосность</a:t>
            </a:r>
            <a:r>
              <a:rPr lang="ru-RU" altLang="ru-RU" b="0" dirty="0">
                <a:sym typeface="Wingdings" pitchFamily="2" charset="2"/>
              </a:rPr>
              <a:t>);	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	2 – перпендикулярность ;	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	3 – параллельность; 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	4 – </a:t>
            </a:r>
            <a:r>
              <a:rPr lang="ru-RU" altLang="ru-RU" b="0" dirty="0" err="1">
                <a:sym typeface="Wingdings" pitchFamily="2" charset="2"/>
              </a:rPr>
              <a:t>касательность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	5 – расположение на расстоянии;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	6 – расположение под углом.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 rot="21409969">
            <a:off x="3389313" y="174625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IAssemblyDoc</a:t>
            </a:r>
          </a:p>
        </p:txBody>
      </p:sp>
    </p:spTree>
    <p:extLst>
      <p:ext uri="{BB962C8B-B14F-4D97-AF65-F5344CB8AC3E}">
        <p14:creationId xmlns:p14="http://schemas.microsoft.com/office/powerpoint/2010/main" val="17429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align</a:t>
            </a:r>
            <a:r>
              <a:rPr lang="ru-RU" altLang="ru-RU" b="0" dirty="0">
                <a:sym typeface="Wingdings" pitchFamily="2" charset="2"/>
              </a:rPr>
              <a:t> характеризует тип выравнивания: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 – прилежащие (примитивы);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 – противолежащие;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 – ближайшее выравнивание. 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dist</a:t>
            </a:r>
            <a:r>
              <a:rPr lang="ru-RU" altLang="ru-RU" b="0" dirty="0">
                <a:sym typeface="Wingdings" pitchFamily="2" charset="2"/>
              </a:rPr>
              <a:t>  характеризует дистанцию при расположении на расстоянии.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angle</a:t>
            </a:r>
            <a:r>
              <a:rPr lang="ru-RU" altLang="ru-RU" b="0" dirty="0">
                <a:sym typeface="Wingdings" pitchFamily="2" charset="2"/>
              </a:rPr>
              <a:t> характеризует размер угла при расположении под углом.</a:t>
            </a:r>
          </a:p>
          <a:p>
            <a:pPr>
              <a:buClr>
                <a:srgbClr val="0066FF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 	Примитивы участвующие в сопряжении должны быть выделены.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 rot="21409969">
            <a:off x="3389313" y="174625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IAssemblyDoc</a:t>
            </a:r>
          </a:p>
        </p:txBody>
      </p:sp>
    </p:spTree>
    <p:extLst>
      <p:ext uri="{BB962C8B-B14F-4D97-AF65-F5344CB8AC3E}">
        <p14:creationId xmlns:p14="http://schemas.microsoft.com/office/powerpoint/2010/main" val="19205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endParaRPr lang="ru-RU" altLang="ru-RU" sz="1300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FeatureByName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IFeatureByName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IFeature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возвращает указатель на объект элемента сборки по его имени.</a:t>
            </a:r>
          </a:p>
          <a:p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FixComponent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фиксирует положение выделенного компонента.</a:t>
            </a:r>
          </a:p>
          <a:p>
            <a:endParaRPr lang="ru-RU" altLang="ru-RU" b="0" dirty="0">
              <a:sym typeface="Wingdings" pitchFamily="2" charset="2"/>
            </a:endParaRPr>
          </a:p>
          <a:p>
            <a:endParaRPr lang="ru-RU" altLang="ru-RU" b="0" dirty="0">
              <a:sym typeface="Wingdings" pitchFamily="2" charset="2"/>
            </a:endParaRPr>
          </a:p>
          <a:p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 rot="21409969">
            <a:off x="3389313" y="174625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IAssemblyDoc</a:t>
            </a:r>
          </a:p>
        </p:txBody>
      </p:sp>
    </p:spTree>
    <p:extLst>
      <p:ext uri="{BB962C8B-B14F-4D97-AF65-F5344CB8AC3E}">
        <p14:creationId xmlns:p14="http://schemas.microsoft.com/office/powerpoint/2010/main" val="2616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position</a:t>
            </a:r>
            <a:r>
              <a:rPr lang="ru-RU" altLang="ru-RU" b="0" dirty="0">
                <a:sym typeface="Wingdings" pitchFamily="2" charset="2"/>
              </a:rPr>
              <a:t> – позиция в главном меню;</a:t>
            </a:r>
            <a:br>
              <a:rPr lang="ru-RU" altLang="ru-RU" b="0" dirty="0">
                <a:sym typeface="Wingdings" pitchFamily="2" charset="2"/>
              </a:rPr>
            </a:br>
            <a:r>
              <a:rPr lang="en-US" altLang="ru-RU" b="0" dirty="0" err="1">
                <a:sym typeface="Wingdings" pitchFamily="2" charset="2"/>
              </a:rPr>
              <a:t>CallbackModuleAndFcn</a:t>
            </a:r>
            <a:r>
              <a:rPr lang="ru-RU" altLang="ru-RU" b="0" dirty="0">
                <a:sym typeface="Wingdings" pitchFamily="2" charset="2"/>
              </a:rPr>
              <a:t> – строка,  которая содержит имя </a:t>
            </a:r>
            <a:r>
              <a:rPr lang="en-US" altLang="ru-RU" b="0" dirty="0">
                <a:sym typeface="Wingdings" pitchFamily="2" charset="2"/>
              </a:rPr>
              <a:t>DLL </a:t>
            </a:r>
            <a:r>
              <a:rPr lang="ru-RU" altLang="ru-RU" b="0" dirty="0">
                <a:sym typeface="Wingdings" pitchFamily="2" charset="2"/>
              </a:rPr>
              <a:t>(добавления)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и через </a:t>
            </a:r>
            <a:r>
              <a:rPr lang="en-US" altLang="ru-RU" b="0" dirty="0">
                <a:sym typeface="Wingdings" pitchFamily="2" charset="2"/>
              </a:rPr>
              <a:t>@ </a:t>
            </a:r>
            <a:r>
              <a:rPr lang="ru-RU" altLang="ru-RU" b="0" dirty="0">
                <a:sym typeface="Wingdings" pitchFamily="2" charset="2"/>
              </a:rPr>
              <a:t>имя процедуры, которая вызывается при выборе пользователем добавленного пункта меню (в добавлении она должна быть описана как процедура без параметров).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54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sz="1300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UnfixComponent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снимает фиксацию выделенного компонента.</a:t>
            </a:r>
          </a:p>
          <a:p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EditMate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mateType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align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flip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dist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Double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angle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Double</a:t>
            </a:r>
            <a:r>
              <a:rPr lang="ru-RU" altLang="ru-RU" b="0" dirty="0">
                <a:sym typeface="Wingdings" pitchFamily="2" charset="2"/>
              </a:rPr>
              <a:t>);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изменяет выделенное сопряжение.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Описание параметров совпадает с описанием для </a:t>
            </a:r>
            <a:r>
              <a:rPr lang="en-US" altLang="ru-RU" b="0" dirty="0" err="1">
                <a:sym typeface="Wingdings" pitchFamily="2" charset="2"/>
              </a:rPr>
              <a:t>AddMate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endParaRPr lang="ru-RU" altLang="ru-RU" b="0" dirty="0">
              <a:sym typeface="Wingdings" pitchFamily="2" charset="2"/>
            </a:endParaRPr>
          </a:p>
          <a:p>
            <a:endParaRPr lang="ru-RU" altLang="ru-RU" b="0" dirty="0">
              <a:sym typeface="Wingdings" pitchFamily="2" charset="2"/>
            </a:endParaRPr>
          </a:p>
          <a:p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 rot="21409969">
            <a:off x="3389313" y="174625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IAssemblyDoc</a:t>
            </a:r>
          </a:p>
        </p:txBody>
      </p:sp>
    </p:spTree>
    <p:extLst>
      <p:ext uri="{BB962C8B-B14F-4D97-AF65-F5344CB8AC3E}">
        <p14:creationId xmlns:p14="http://schemas.microsoft.com/office/powerpoint/2010/main" val="33451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IComponent2.</a:t>
            </a:r>
          </a:p>
          <a:p>
            <a:pPr>
              <a:buClr>
                <a:schemeClr val="tx1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EnumBodies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bodyType</a:t>
            </a:r>
            <a:r>
              <a:rPr lang="en-US" altLang="ru-RU" b="0" dirty="0">
                <a:sym typeface="Wingdings" pitchFamily="2" charset="2"/>
              </a:rPr>
              <a:t>: Integer): IEnumBodies2;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возвращает указатель на объект, содержащий список тел компонента.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Select2(</a:t>
            </a:r>
            <a:r>
              <a:rPr lang="ru-RU" altLang="ru-RU" b="0" dirty="0" err="1">
                <a:sym typeface="Wingdings" pitchFamily="2" charset="2"/>
              </a:rPr>
              <a:t>Append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mark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):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выделяет компонент.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DeSelect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снимает выделение с компонента.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 rot="21409969">
            <a:off x="3425825" y="174625"/>
            <a:ext cx="287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IComponent2</a:t>
            </a:r>
          </a:p>
        </p:txBody>
      </p:sp>
    </p:spTree>
    <p:extLst>
      <p:ext uri="{BB962C8B-B14F-4D97-AF65-F5344CB8AC3E}">
        <p14:creationId xmlns:p14="http://schemas.microsoft.com/office/powerpoint/2010/main" val="19402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533400" y="908050"/>
            <a:ext cx="83597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7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IEnumBodies2.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Reset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устанавливает указатель текущей позиции на начало списка.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Next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out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rgelt</a:t>
            </a:r>
            <a:r>
              <a:rPr lang="ru-RU" altLang="ru-RU" b="0" dirty="0">
                <a:sym typeface="Wingdings" pitchFamily="2" charset="2"/>
              </a:rPr>
              <a:t>: IBody2; </a:t>
            </a:r>
            <a:r>
              <a:rPr lang="ru-RU" altLang="ru-RU" b="0" dirty="0" err="1">
                <a:sym typeface="Wingdings" pitchFamily="2" charset="2"/>
              </a:rPr>
              <a:t>var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pceltFetched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):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возвращает в параметр </a:t>
            </a:r>
            <a:r>
              <a:rPr lang="ru-RU" altLang="ru-RU" b="0" dirty="0" err="1">
                <a:sym typeface="Wingdings" pitchFamily="2" charset="2"/>
              </a:rPr>
              <a:t>rgelt</a:t>
            </a:r>
            <a:r>
              <a:rPr lang="ru-RU" altLang="ru-RU" b="0" dirty="0">
                <a:sym typeface="Wingdings" pitchFamily="2" charset="2"/>
              </a:rPr>
              <a:t> следующее тело из списка.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 в </a:t>
            </a:r>
            <a:r>
              <a:rPr lang="en-US" altLang="ru-RU" b="0" dirty="0">
                <a:sym typeface="Wingdings" pitchFamily="2" charset="2"/>
              </a:rPr>
              <a:t>Borland Delphi</a:t>
            </a:r>
            <a:r>
              <a:rPr lang="ru-RU" altLang="ru-RU" b="0" dirty="0">
                <a:sym typeface="Wingdings" pitchFamily="2" charset="2"/>
              </a:rPr>
              <a:t> должен быть равен 1.</a:t>
            </a:r>
            <a:br>
              <a:rPr lang="ru-RU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 rot="21409969">
            <a:off x="3382963" y="174625"/>
            <a:ext cx="295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IEnumBodies2</a:t>
            </a:r>
          </a:p>
        </p:txBody>
      </p:sp>
    </p:spTree>
    <p:extLst>
      <p:ext uri="{BB962C8B-B14F-4D97-AF65-F5344CB8AC3E}">
        <p14:creationId xmlns:p14="http://schemas.microsoft.com/office/powerpoint/2010/main" val="12723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ru-RU" altLang="ru-RU" b="0" dirty="0" err="1">
                <a:sym typeface="Wingdings" pitchFamily="2" charset="2"/>
              </a:rPr>
              <a:t>pceltFetched</a:t>
            </a:r>
            <a:r>
              <a:rPr lang="ru-RU" altLang="ru-RU" b="0" dirty="0">
                <a:sym typeface="Wingdings" pitchFamily="2" charset="2"/>
              </a:rPr>
              <a:t> после вызова метод содержит 1, если удалось считать информацию и 0 - если нет.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Skip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):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пропускает 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 тел в списке. 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 rot="21409969">
            <a:off x="3382963" y="174625"/>
            <a:ext cx="295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IEnumBodies2</a:t>
            </a:r>
          </a:p>
        </p:txBody>
      </p:sp>
    </p:spTree>
    <p:extLst>
      <p:ext uri="{BB962C8B-B14F-4D97-AF65-F5344CB8AC3E}">
        <p14:creationId xmlns:p14="http://schemas.microsoft.com/office/powerpoint/2010/main" val="4040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92200"/>
            <a:ext cx="8435975" cy="5360988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ru-RU" altLang="ru-RU" sz="2400" dirty="0"/>
          </a:p>
          <a:p>
            <a:pPr>
              <a:lnSpc>
                <a:spcPct val="95000"/>
              </a:lnSpc>
            </a:pPr>
            <a:endParaRPr lang="ru-RU" altLang="ru-RU" sz="2400" dirty="0"/>
          </a:p>
          <a:p>
            <a:pPr>
              <a:lnSpc>
                <a:spcPct val="95000"/>
              </a:lnSpc>
            </a:pPr>
            <a:endParaRPr lang="en-US" altLang="ru-RU" sz="1000" dirty="0"/>
          </a:p>
          <a:p>
            <a:pPr>
              <a:lnSpc>
                <a:spcPct val="95000"/>
              </a:lnSpc>
            </a:pPr>
            <a:r>
              <a:rPr lang="ru-RU" altLang="ru-RU" sz="4000" dirty="0"/>
              <a:t>Интерфейсы </a:t>
            </a:r>
            <a:r>
              <a:rPr lang="en-US" altLang="ru-RU" sz="4000" dirty="0"/>
              <a:t>IBody2,</a:t>
            </a:r>
            <a:r>
              <a:rPr lang="ru-RU" altLang="ru-RU" sz="4000" dirty="0"/>
              <a:t> </a:t>
            </a:r>
            <a:r>
              <a:rPr lang="en-US" altLang="ru-RU" sz="4000" dirty="0"/>
              <a:t>IFace2,</a:t>
            </a:r>
            <a:r>
              <a:rPr lang="ru-RU" altLang="ru-RU" sz="4000" dirty="0"/>
              <a:t> </a:t>
            </a:r>
            <a:r>
              <a:rPr lang="en-US" altLang="ru-RU" sz="4000" dirty="0"/>
              <a:t>IEnumLoops2</a:t>
            </a:r>
            <a:r>
              <a:rPr lang="ru-RU" altLang="ru-RU" sz="4000" dirty="0"/>
              <a:t>, </a:t>
            </a:r>
            <a:r>
              <a:rPr lang="en-US" altLang="ru-RU" sz="4000" dirty="0"/>
              <a:t>ILoop2, </a:t>
            </a:r>
            <a:r>
              <a:rPr lang="en-US" altLang="ru-RU" sz="4000" dirty="0" err="1"/>
              <a:t>IEnumEdges</a:t>
            </a:r>
            <a:r>
              <a:rPr lang="en-US" altLang="ru-RU" sz="4000" dirty="0"/>
              <a:t>, </a:t>
            </a:r>
            <a:r>
              <a:rPr lang="en-US" altLang="ru-RU" sz="4000" dirty="0" err="1"/>
              <a:t>IEdge</a:t>
            </a:r>
            <a:r>
              <a:rPr lang="en-US" altLang="ru-RU" sz="4000" dirty="0"/>
              <a:t>, </a:t>
            </a:r>
            <a:r>
              <a:rPr lang="en-US" altLang="ru-RU" sz="4000" dirty="0" err="1"/>
              <a:t>IEntity</a:t>
            </a:r>
            <a:r>
              <a:rPr lang="en-US" altLang="ru-RU" sz="4000" dirty="0"/>
              <a:t>, </a:t>
            </a:r>
            <a:r>
              <a:rPr lang="en-US" altLang="ru-RU" sz="4000" dirty="0" err="1"/>
              <a:t>ISelectionMgr</a:t>
            </a:r>
            <a:endParaRPr lang="ru-RU" altLang="ru-RU" sz="4000" dirty="0"/>
          </a:p>
          <a:p>
            <a:pPr>
              <a:lnSpc>
                <a:spcPct val="95000"/>
              </a:lnSpc>
            </a:pPr>
            <a:r>
              <a:rPr lang="ru-RU" altLang="ru-RU" sz="4000" dirty="0"/>
              <a:t>Техника создания сборки</a:t>
            </a:r>
            <a:endParaRPr lang="en-US" altLang="ru-RU" sz="4000" dirty="0"/>
          </a:p>
          <a:p>
            <a:pPr>
              <a:lnSpc>
                <a:spcPct val="95000"/>
              </a:lnSpc>
            </a:pPr>
            <a:endParaRPr lang="en-US" altLang="ru-RU" sz="4000" dirty="0"/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 rot="21409969">
            <a:off x="4108450" y="174625"/>
            <a:ext cx="146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 b="0">
                <a:latin typeface="Impact" pitchFamily="34" charset="0"/>
              </a:rPr>
              <a:t>Лекция №11</a:t>
            </a:r>
          </a:p>
        </p:txBody>
      </p:sp>
    </p:spTree>
    <p:extLst>
      <p:ext uri="{BB962C8B-B14F-4D97-AF65-F5344CB8AC3E}">
        <p14:creationId xmlns:p14="http://schemas.microsoft.com/office/powerpoint/2010/main" val="14478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300" b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>
                <a:sym typeface="Wingdings" pitchFamily="2" charset="2"/>
              </a:rPr>
              <a:t>	</a:t>
            </a:r>
            <a:r>
              <a:rPr lang="ru-RU" altLang="ru-RU">
                <a:sym typeface="Wingdings" pitchFamily="2" charset="2"/>
              </a:rPr>
              <a:t>Интерфейс IBody2.</a:t>
            </a:r>
          </a:p>
          <a:p>
            <a:r>
              <a:rPr lang="en-US" altLang="ru-RU" b="0">
                <a:sym typeface="Wingdings" pitchFamily="2" charset="2"/>
              </a:rPr>
              <a:t>function GetFaceCount: Integer; safecall;</a:t>
            </a:r>
            <a:br>
              <a:rPr lang="en-US" altLang="ru-RU" b="0">
                <a:sym typeface="Wingdings" pitchFamily="2" charset="2"/>
              </a:rPr>
            </a:br>
            <a:r>
              <a:rPr lang="ru-RU" altLang="ru-RU" b="0">
                <a:sym typeface="Wingdings" pitchFamily="2" charset="2"/>
              </a:rPr>
              <a:t>Метод</a:t>
            </a:r>
            <a:r>
              <a:rPr lang="en-US" altLang="ru-RU" b="0">
                <a:sym typeface="Wingdings" pitchFamily="2" charset="2"/>
              </a:rPr>
              <a:t> </a:t>
            </a:r>
            <a:r>
              <a:rPr lang="ru-RU" altLang="ru-RU" b="0">
                <a:sym typeface="Wingdings" pitchFamily="2" charset="2"/>
              </a:rPr>
              <a:t>возвращает количество граней трехмерного тела.</a:t>
            </a:r>
          </a:p>
          <a:p>
            <a:pPr>
              <a:buClr>
                <a:srgbClr val="FF0066"/>
              </a:buClr>
            </a:pPr>
            <a:r>
              <a:rPr lang="en-US" altLang="ru-RU" b="0">
                <a:sym typeface="Wingdings" pitchFamily="2" charset="2"/>
              </a:rPr>
              <a:t>function GetFirstFace: IDispatch; safecall;</a:t>
            </a:r>
            <a:r>
              <a:rPr lang="ru-RU" altLang="ru-RU" b="0">
                <a:sym typeface="Wingdings" pitchFamily="2" charset="2"/>
              </a:rPr>
              <a:t> </a:t>
            </a:r>
            <a:r>
              <a:rPr lang="ru-RU" altLang="ru-RU" sz="2700" b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>
                <a:sym typeface="Wingdings" pitchFamily="2" charset="2"/>
              </a:rPr>
              <a:t>function IGetFirstFace: IFace2; safecall;</a:t>
            </a:r>
            <a:r>
              <a:rPr lang="ru-RU" altLang="ru-RU" b="0">
                <a:sym typeface="Wingdings" pitchFamily="2" charset="2"/>
              </a:rPr>
              <a:t> </a:t>
            </a:r>
            <a:r>
              <a:rPr lang="en-US" altLang="ru-RU" sz="2700" b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>
                <a:sym typeface="Wingdings" pitchFamily="2" charset="2"/>
              </a:rPr>
              <a:t>	Метод возвращает указатель на первую грань. </a:t>
            </a:r>
            <a:r>
              <a:rPr lang="ru-RU" altLang="ru-RU" b="0">
                <a:sym typeface="Wingdings" pitchFamily="2" charset="2"/>
              </a:rPr>
              <a:t/>
            </a:r>
            <a:br>
              <a:rPr lang="ru-RU" altLang="ru-RU" b="0">
                <a:sym typeface="Wingdings" pitchFamily="2" charset="2"/>
              </a:rPr>
            </a:br>
            <a:endParaRPr lang="en-US" altLang="ru-RU" b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>
                <a:sym typeface="Wingdings" pitchFamily="2" charset="2"/>
              </a:rPr>
              <a:t>	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 rot="21409969">
            <a:off x="3770313" y="174625"/>
            <a:ext cx="2182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IBody2</a:t>
            </a:r>
          </a:p>
        </p:txBody>
      </p:sp>
    </p:spTree>
    <p:extLst>
      <p:ext uri="{BB962C8B-B14F-4D97-AF65-F5344CB8AC3E}">
        <p14:creationId xmlns:p14="http://schemas.microsoft.com/office/powerpoint/2010/main" val="25344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IFace2.</a:t>
            </a: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GetArea</a:t>
            </a:r>
            <a:r>
              <a:rPr lang="en-US" altLang="ru-RU" b="0" dirty="0">
                <a:sym typeface="Wingdings" pitchFamily="2" charset="2"/>
              </a:rPr>
              <a:t>: Double;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возвращает площадь грани.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GetNextFace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IGetNextFace</a:t>
            </a:r>
            <a:r>
              <a:rPr lang="en-US" altLang="ru-RU" b="0" dirty="0">
                <a:sym typeface="Wingdings" pitchFamily="2" charset="2"/>
              </a:rPr>
              <a:t>: IFace2;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Метод возвращает указатель на следующую грань трехмерного тела. Если граней больше нет, то возвращается </a:t>
            </a:r>
            <a:r>
              <a:rPr lang="en-US" altLang="ru-RU" sz="2700" b="0" dirty="0">
                <a:sym typeface="Wingdings" pitchFamily="2" charset="2"/>
              </a:rPr>
              <a:t>nil.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EnumLoops</a:t>
            </a:r>
            <a:r>
              <a:rPr lang="ru-RU" altLang="ru-RU" b="0" dirty="0">
                <a:sym typeface="Wingdings" pitchFamily="2" charset="2"/>
              </a:rPr>
              <a:t>: IEnumLoops2;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 Метод возвращает указатель на объект, содержащий список замкнутых контуров,</a:t>
            </a: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 rot="21409969">
            <a:off x="3784600" y="174625"/>
            <a:ext cx="215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IFace2</a:t>
            </a:r>
          </a:p>
        </p:txBody>
      </p:sp>
    </p:spTree>
    <p:extLst>
      <p:ext uri="{BB962C8B-B14F-4D97-AF65-F5344CB8AC3E}">
        <p14:creationId xmlns:p14="http://schemas.microsoft.com/office/powerpoint/2010/main" val="1221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ограничивающих поверхность.</a:t>
            </a: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GetFeature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IGetFeature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IFeature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Метод возвращает указатель на элемент дерева конструирования, который привел к появлению (или модификации) текущей грани.</a:t>
            </a: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GetShellType</a:t>
            </a:r>
            <a:r>
              <a:rPr lang="en-US" altLang="ru-RU" b="0" dirty="0">
                <a:sym typeface="Wingdings" pitchFamily="2" charset="2"/>
              </a:rPr>
              <a:t>: SYSINT;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возвращает тип грани.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В </a:t>
            </a:r>
            <a:r>
              <a:rPr lang="en-US" altLang="ru-RU" b="0" dirty="0">
                <a:sym typeface="Wingdings" pitchFamily="2" charset="2"/>
              </a:rPr>
              <a:t>SolidWorks </a:t>
            </a:r>
            <a:r>
              <a:rPr lang="ru-RU" altLang="ru-RU" b="0" dirty="0">
                <a:sym typeface="Wingdings" pitchFamily="2" charset="2"/>
              </a:rPr>
              <a:t>определены следующие константные значения, характеризующие 	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 rot="21409969">
            <a:off x="3784600" y="174625"/>
            <a:ext cx="215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IFace2</a:t>
            </a:r>
          </a:p>
        </p:txBody>
      </p:sp>
    </p:spTree>
    <p:extLst>
      <p:ext uri="{BB962C8B-B14F-4D97-AF65-F5344CB8AC3E}">
        <p14:creationId xmlns:p14="http://schemas.microsoft.com/office/powerpoint/2010/main" val="39370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тип граней:</a:t>
            </a:r>
          </a:p>
          <a:p>
            <a:pPr>
              <a:buFontTx/>
              <a:buNone/>
            </a:pPr>
            <a:endParaRPr lang="ru-RU" altLang="ru-RU" sz="7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0 - свободная грань (поверхность не принадлежащая к трехмерному телу);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1 - внутренняя грань (поверхность полости внутри трехмерного тела);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2 - внешняя грань (поверхность, ограничивающая трехмерное тело снаружи). 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 rot="21409969">
            <a:off x="3784600" y="174625"/>
            <a:ext cx="215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IFace2</a:t>
            </a:r>
          </a:p>
        </p:txBody>
      </p:sp>
    </p:spTree>
    <p:extLst>
      <p:ext uri="{BB962C8B-B14F-4D97-AF65-F5344CB8AC3E}">
        <p14:creationId xmlns:p14="http://schemas.microsoft.com/office/powerpoint/2010/main" val="27627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IEnumLoops2.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Reset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устанавливает указатель текущей позиции на начало списка.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Next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out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rgelt</a:t>
            </a:r>
            <a:r>
              <a:rPr lang="ru-RU" altLang="ru-RU" b="0" dirty="0">
                <a:sym typeface="Wingdings" pitchFamily="2" charset="2"/>
              </a:rPr>
              <a:t>: ILoop2; </a:t>
            </a:r>
            <a:r>
              <a:rPr lang="ru-RU" altLang="ru-RU" b="0" dirty="0" err="1">
                <a:sym typeface="Wingdings" pitchFamily="2" charset="2"/>
              </a:rPr>
              <a:t>var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pceltFetched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):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возвращает в параметр </a:t>
            </a:r>
            <a:r>
              <a:rPr lang="ru-RU" altLang="ru-RU" b="0" dirty="0" err="1">
                <a:sym typeface="Wingdings" pitchFamily="2" charset="2"/>
              </a:rPr>
              <a:t>rgelt</a:t>
            </a:r>
            <a:r>
              <a:rPr lang="ru-RU" altLang="ru-RU" b="0" dirty="0">
                <a:sym typeface="Wingdings" pitchFamily="2" charset="2"/>
              </a:rPr>
              <a:t> следующий контур из списка.</a:t>
            </a:r>
            <a:endParaRPr lang="en-US" altLang="ru-RU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Skip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):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пропускает 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 контуров в списке. </a:t>
            </a:r>
            <a:br>
              <a:rPr lang="ru-RU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 rot="21409969">
            <a:off x="3440113" y="174625"/>
            <a:ext cx="284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IEnumLoops2</a:t>
            </a:r>
          </a:p>
        </p:txBody>
      </p:sp>
    </p:spTree>
    <p:extLst>
      <p:ext uri="{BB962C8B-B14F-4D97-AF65-F5344CB8AC3E}">
        <p14:creationId xmlns:p14="http://schemas.microsoft.com/office/powerpoint/2010/main" val="4025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RemoveMenu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MenuItemString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удаляет пункт или подменю в меню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Описание параметров такое же как и в </a:t>
            </a:r>
            <a:r>
              <a:rPr lang="en-US" altLang="ru-RU" b="0" dirty="0" err="1">
                <a:sym typeface="Wingdings" pitchFamily="2" charset="2"/>
              </a:rPr>
              <a:t>AddMenuItem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Если удаляется подменю, то в качестве   </a:t>
            </a:r>
            <a:br>
              <a:rPr lang="ru-RU" altLang="ru-RU" b="0" dirty="0">
                <a:sym typeface="Wingdings" pitchFamily="2" charset="2"/>
              </a:rPr>
            </a:b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ru-RU" altLang="ru-RU" b="0" dirty="0">
                <a:sym typeface="Wingdings" pitchFamily="2" charset="2"/>
              </a:rPr>
              <a:t> передают пустую строку.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2568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ILoop2.</a:t>
            </a: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GetFace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IGetFace</a:t>
            </a:r>
            <a:r>
              <a:rPr lang="en-US" altLang="ru-RU" b="0" dirty="0">
                <a:sym typeface="Wingdings" pitchFamily="2" charset="2"/>
              </a:rPr>
              <a:t>: IFace2;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Метод возвращает указатель на грань трехмерного тела, к которой принадлежит текущий контур</a:t>
            </a:r>
            <a:r>
              <a:rPr lang="en-US" altLang="ru-RU" sz="2700" b="0" dirty="0">
                <a:sym typeface="Wingdings" pitchFamily="2" charset="2"/>
              </a:rPr>
              <a:t>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EnumEdges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IEnumEdges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возвращает указатель на объект, содержащий список кромок (линий) контура.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 rot="21409969">
            <a:off x="3783013" y="174625"/>
            <a:ext cx="2155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ILoop2</a:t>
            </a:r>
          </a:p>
        </p:txBody>
      </p:sp>
    </p:spTree>
    <p:extLst>
      <p:ext uri="{BB962C8B-B14F-4D97-AF65-F5344CB8AC3E}">
        <p14:creationId xmlns:p14="http://schemas.microsoft.com/office/powerpoint/2010/main" val="2407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</a:t>
            </a:r>
            <a:r>
              <a:rPr lang="ru-RU" altLang="ru-RU" dirty="0" err="1">
                <a:sym typeface="Wingdings" pitchFamily="2" charset="2"/>
              </a:rPr>
              <a:t>IEnumEdges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Reset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устанавливает указатель текущей позиции на начало списка.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Next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out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rgelt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IEdge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var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pceltFetched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):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возвращает в параметр </a:t>
            </a:r>
            <a:r>
              <a:rPr lang="ru-RU" altLang="ru-RU" b="0" dirty="0" err="1">
                <a:sym typeface="Wingdings" pitchFamily="2" charset="2"/>
              </a:rPr>
              <a:t>rgelt</a:t>
            </a:r>
            <a:r>
              <a:rPr lang="ru-RU" altLang="ru-RU" b="0" dirty="0">
                <a:sym typeface="Wingdings" pitchFamily="2" charset="2"/>
              </a:rPr>
              <a:t> следующую кромку из списка.</a:t>
            </a:r>
            <a:endParaRPr lang="en-US" altLang="ru-RU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Skip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): </a:t>
            </a:r>
            <a:r>
              <a:rPr lang="ru-RU" altLang="ru-RU" b="0" dirty="0" err="1">
                <a:sym typeface="Wingdings" pitchFamily="2" charset="2"/>
              </a:rPr>
              <a:t>HResult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stdcall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пропускает </a:t>
            </a:r>
            <a:r>
              <a:rPr lang="ru-RU" altLang="ru-RU" b="0" dirty="0" err="1">
                <a:sym typeface="Wingdings" pitchFamily="2" charset="2"/>
              </a:rPr>
              <a:t>celt</a:t>
            </a:r>
            <a:r>
              <a:rPr lang="ru-RU" altLang="ru-RU" b="0" dirty="0">
                <a:sym typeface="Wingdings" pitchFamily="2" charset="2"/>
              </a:rPr>
              <a:t> кромок в списке. </a:t>
            </a:r>
            <a:br>
              <a:rPr lang="ru-RU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 rot="21409969">
            <a:off x="3497263" y="174625"/>
            <a:ext cx="272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IEnumEdges</a:t>
            </a:r>
          </a:p>
        </p:txBody>
      </p:sp>
    </p:spTree>
    <p:extLst>
      <p:ext uri="{BB962C8B-B14F-4D97-AF65-F5344CB8AC3E}">
        <p14:creationId xmlns:p14="http://schemas.microsoft.com/office/powerpoint/2010/main" val="13042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</a:t>
            </a:r>
            <a:r>
              <a:rPr lang="ru-RU" altLang="ru-RU" dirty="0" err="1">
                <a:sym typeface="Wingdings" pitchFamily="2" charset="2"/>
              </a:rPr>
              <a:t>IEdge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GetStartVertex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IGetStartVertex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IVertex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GetEndVertex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IGetEndVertex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IVertex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Методы возвращают вершины кромки</a:t>
            </a:r>
            <a:r>
              <a:rPr lang="en-US" altLang="ru-RU" sz="2700" b="0" dirty="0">
                <a:sym typeface="Wingdings" pitchFamily="2" charset="2"/>
              </a:rPr>
              <a:t>.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 rot="21409969">
            <a:off x="3840163" y="174625"/>
            <a:ext cx="2039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IEdge</a:t>
            </a:r>
          </a:p>
        </p:txBody>
      </p:sp>
    </p:spTree>
    <p:extLst>
      <p:ext uri="{BB962C8B-B14F-4D97-AF65-F5344CB8AC3E}">
        <p14:creationId xmlns:p14="http://schemas.microsoft.com/office/powerpoint/2010/main" val="31046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</a:t>
            </a:r>
            <a:r>
              <a:rPr lang="ru-RU" altLang="ru-RU" dirty="0" err="1">
                <a:sym typeface="Wingdings" pitchFamily="2" charset="2"/>
              </a:rPr>
              <a:t>IEntity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r>
              <a:rPr lang="en-US" altLang="ru-RU" b="0" dirty="0">
                <a:sym typeface="Wingdings" pitchFamily="2" charset="2"/>
              </a:rPr>
              <a:t>function Select3(Append: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mark: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Callout: </a:t>
            </a:r>
            <a:r>
              <a:rPr lang="en-US" altLang="ru-RU" b="0" dirty="0" err="1">
                <a:sym typeface="Wingdings" pitchFamily="2" charset="2"/>
              </a:rPr>
              <a:t>ICallout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выделяет примитив.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Описание параметров метода соответствует описанию параметров </a:t>
            </a:r>
            <a:r>
              <a:rPr lang="en-US" altLang="ru-RU" b="0" dirty="0">
                <a:sym typeface="Wingdings" pitchFamily="2" charset="2"/>
              </a:rPr>
              <a:t>Append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mark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Callout</a:t>
            </a:r>
            <a:r>
              <a:rPr lang="ru-RU" altLang="ru-RU" b="0" dirty="0">
                <a:sym typeface="Wingdings" pitchFamily="2" charset="2"/>
              </a:rPr>
              <a:t> метода </a:t>
            </a:r>
            <a:r>
              <a:rPr lang="en-US" altLang="ru-RU" b="0" dirty="0" err="1">
                <a:sym typeface="Wingdings" pitchFamily="2" charset="2"/>
              </a:rPr>
              <a:t>IModelDocExtension.SelectByID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DeSelect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снимет выделение примитива.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 rot="21409969">
            <a:off x="3802063" y="174625"/>
            <a:ext cx="2119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IEntity</a:t>
            </a:r>
          </a:p>
        </p:txBody>
      </p:sp>
    </p:spTree>
    <p:extLst>
      <p:ext uri="{BB962C8B-B14F-4D97-AF65-F5344CB8AC3E}">
        <p14:creationId xmlns:p14="http://schemas.microsoft.com/office/powerpoint/2010/main" val="26169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457200" y="1219200"/>
            <a:ext cx="8435975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Интерфейс </a:t>
            </a:r>
            <a:r>
              <a:rPr lang="en-US" altLang="ru-RU" dirty="0" err="1">
                <a:sym typeface="Wingdings" pitchFamily="2" charset="2"/>
              </a:rPr>
              <a:t>ISelectionMgr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GetSelectedObjectCount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возвращает количество выделенных объектов.</a:t>
            </a:r>
          </a:p>
          <a:p>
            <a:r>
              <a:rPr lang="ru-RU" altLang="ru-RU" b="0" dirty="0" err="1">
                <a:sym typeface="Wingdings" pitchFamily="2" charset="2"/>
              </a:rPr>
              <a:t>function</a:t>
            </a:r>
            <a:r>
              <a:rPr lang="ru-RU" altLang="ru-RU" b="0" dirty="0">
                <a:sym typeface="Wingdings" pitchFamily="2" charset="2"/>
              </a:rPr>
              <a:t> GetSelectedObjectType2(</a:t>
            </a:r>
            <a:r>
              <a:rPr lang="ru-RU" altLang="ru-RU" b="0" dirty="0" err="1">
                <a:sym typeface="Wingdings" pitchFamily="2" charset="2"/>
              </a:rPr>
              <a:t>AtIndex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): </a:t>
            </a:r>
            <a:r>
              <a:rPr lang="ru-RU" altLang="ru-RU" b="0" dirty="0" err="1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возвращает целое значение соответствующее типу выделенного объекта с индексом </a:t>
            </a:r>
            <a:r>
              <a:rPr lang="ru-RU" altLang="ru-RU" b="0" dirty="0" err="1">
                <a:sym typeface="Wingdings" pitchFamily="2" charset="2"/>
              </a:rPr>
              <a:t>AtIndex</a:t>
            </a:r>
            <a:r>
              <a:rPr lang="ru-RU" altLang="ru-RU" b="0" dirty="0">
                <a:sym typeface="Wingdings" pitchFamily="2" charset="2"/>
              </a:rPr>
              <a:t> (см. </a:t>
            </a:r>
            <a:r>
              <a:rPr lang="en-US" altLang="ru-RU" b="0" dirty="0" err="1">
                <a:sym typeface="Wingdings" pitchFamily="2" charset="2"/>
              </a:rPr>
              <a:t>IPartDoc.GetEntityByName</a:t>
            </a:r>
            <a:r>
              <a:rPr lang="ru-RU" altLang="ru-RU" b="0" dirty="0">
                <a:sym typeface="Wingdings" pitchFamily="2" charset="2"/>
              </a:rPr>
              <a:t>). Индексация начинается с 1. 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 rot="21409969">
            <a:off x="3390900" y="174625"/>
            <a:ext cx="294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ISelectionMgr</a:t>
            </a:r>
          </a:p>
        </p:txBody>
      </p:sp>
    </p:spTree>
    <p:extLst>
      <p:ext uri="{BB962C8B-B14F-4D97-AF65-F5344CB8AC3E}">
        <p14:creationId xmlns:p14="http://schemas.microsoft.com/office/powerpoint/2010/main" val="2722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GetSelectedObject3(</a:t>
            </a:r>
            <a:r>
              <a:rPr lang="en-US" altLang="ru-RU" b="0" dirty="0" err="1">
                <a:sym typeface="Wingdings" pitchFamily="2" charset="2"/>
              </a:rPr>
              <a:t>AtIndex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IGetSelectedObject3(</a:t>
            </a:r>
            <a:r>
              <a:rPr lang="en-US" altLang="ru-RU" b="0" dirty="0" err="1">
                <a:sym typeface="Wingdings" pitchFamily="2" charset="2"/>
              </a:rPr>
              <a:t>AtIndex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IUnknown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Метод возвращает указатель на объект, который имеет номер (индекс) </a:t>
            </a:r>
            <a:r>
              <a:rPr lang="en-US" altLang="ru-RU" b="0" dirty="0" err="1">
                <a:sym typeface="Wingdings" pitchFamily="2" charset="2"/>
              </a:rPr>
              <a:t>AtIndex</a:t>
            </a:r>
            <a:r>
              <a:rPr lang="ru-RU" altLang="ru-RU" sz="2700" b="0" dirty="0">
                <a:sym typeface="Wingdings" pitchFamily="2" charset="2"/>
              </a:rPr>
              <a:t> в списке выбранных объектов</a:t>
            </a:r>
            <a:r>
              <a:rPr lang="ru-RU" altLang="ru-RU" b="0" dirty="0">
                <a:sym typeface="Wingdings" pitchFamily="2" charset="2"/>
              </a:rPr>
              <a:t>. Полученное значение при помощи </a:t>
            </a:r>
            <a:r>
              <a:rPr lang="ru-RU" altLang="ru-RU" b="0" dirty="0" err="1">
                <a:sym typeface="Wingdings" pitchFamily="2" charset="2"/>
              </a:rPr>
              <a:t>QueryInterface</a:t>
            </a:r>
            <a:r>
              <a:rPr lang="ru-RU" altLang="ru-RU" b="0" dirty="0">
                <a:sym typeface="Wingdings" pitchFamily="2" charset="2"/>
              </a:rPr>
              <a:t> преобразовывается к указателю на конкретный интерфейс в зависимости от типа объекта.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 rot="21409969">
            <a:off x="3390900" y="174625"/>
            <a:ext cx="294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 ISelectionMgr</a:t>
            </a:r>
          </a:p>
        </p:txBody>
      </p:sp>
    </p:spTree>
    <p:extLst>
      <p:ext uri="{BB962C8B-B14F-4D97-AF65-F5344CB8AC3E}">
        <p14:creationId xmlns:p14="http://schemas.microsoft.com/office/powerpoint/2010/main" val="1083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3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Техника создания сборки</a:t>
            </a:r>
            <a:r>
              <a:rPr lang="en-US" altLang="ru-RU" dirty="0">
                <a:sym typeface="Wingdings" pitchFamily="2" charset="2"/>
              </a:rPr>
              <a:t>.</a:t>
            </a:r>
            <a:endParaRPr lang="ru-RU" altLang="ru-RU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Наиболее важным механизмом при создании сборки является создание сопряжения. В сопряжении участвуют выбранные примитивы компонентов сборки. Одним из самых универсальных способов добавления к списку выбранных примитивов является способ основанный на именах примитивов.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Основная идея этой техники заключается в выполнении следующих действий: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30369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b="0" dirty="0">
                <a:sym typeface="Wingdings" pitchFamily="2" charset="2"/>
              </a:rPr>
              <a:t>Выбор (</a:t>
            </a:r>
            <a:r>
              <a:rPr lang="en-US" altLang="ru-RU" b="0" dirty="0" err="1">
                <a:sym typeface="Wingdings" pitchFamily="2" charset="2"/>
              </a:rPr>
              <a:t>ModelDocExtension.SelectByID</a:t>
            </a:r>
            <a:r>
              <a:rPr lang="ru-RU" altLang="ru-RU" b="0" dirty="0">
                <a:sym typeface="Wingdings" pitchFamily="2" charset="2"/>
              </a:rPr>
              <a:t>) и присвоение</a:t>
            </a:r>
            <a:r>
              <a:rPr lang="en-US" altLang="ru-RU" b="0" dirty="0">
                <a:sym typeface="Wingdings" pitchFamily="2" charset="2"/>
              </a:rPr>
              <a:t> (</a:t>
            </a:r>
            <a:r>
              <a:rPr lang="en-US" altLang="ru-RU" b="0" dirty="0" err="1">
                <a:sym typeface="Wingdings" pitchFamily="2" charset="2"/>
              </a:rPr>
              <a:t>Part.SetEntityName</a:t>
            </a:r>
            <a:r>
              <a:rPr lang="en-US" altLang="ru-RU" b="0" dirty="0">
                <a:sym typeface="Wingdings" pitchFamily="2" charset="2"/>
              </a:rPr>
              <a:t>)</a:t>
            </a:r>
            <a:r>
              <a:rPr lang="ru-RU" altLang="ru-RU" b="0" dirty="0">
                <a:sym typeface="Wingdings" pitchFamily="2" charset="2"/>
              </a:rPr>
              <a:t> имен примитивам деталей участвующих в сборке.</a:t>
            </a:r>
          </a:p>
          <a:p>
            <a:pPr>
              <a:buFontTx/>
              <a:buAutoNum type="arabicPeriod"/>
            </a:pPr>
            <a:r>
              <a:rPr lang="ru-RU" altLang="ru-RU" b="0" dirty="0">
                <a:sym typeface="Wingdings" pitchFamily="2" charset="2"/>
              </a:rPr>
              <a:t>Поиск у соответствующего компонента сборки примитива, имя которого совпадает с необходимым, путем перебора тел и поверхностей компонента (</a:t>
            </a:r>
            <a:r>
              <a:rPr lang="ru-RU" altLang="ru-RU" b="0" dirty="0" err="1">
                <a:sym typeface="Wingdings" pitchFamily="2" charset="2"/>
              </a:rPr>
              <a:t>Component.EnumBodies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ru-RU" altLang="ru-RU" b="0" dirty="0" err="1">
                <a:sym typeface="Wingdings" pitchFamily="2" charset="2"/>
              </a:rPr>
              <a:t>Body.GetFirstFace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ru-RU" altLang="ru-RU" b="0" dirty="0" err="1">
                <a:sym typeface="Wingdings" pitchFamily="2" charset="2"/>
              </a:rPr>
              <a:t>Face.GetNextFace</a:t>
            </a:r>
            <a:r>
              <a:rPr lang="ru-RU" altLang="ru-RU" b="0" dirty="0">
                <a:sym typeface="Wingdings" pitchFamily="2" charset="2"/>
              </a:rPr>
              <a:t>).</a:t>
            </a:r>
          </a:p>
          <a:p>
            <a:pPr>
              <a:buFontTx/>
              <a:buAutoNum type="arabicPeriod"/>
            </a:pPr>
            <a:r>
              <a:rPr lang="ru-RU" altLang="ru-RU" b="0" dirty="0">
                <a:sym typeface="Wingdings" pitchFamily="2" charset="2"/>
              </a:rPr>
              <a:t>Выбор примитива (</a:t>
            </a:r>
            <a:r>
              <a:rPr lang="ru-RU" altLang="ru-RU" b="0" dirty="0" err="1">
                <a:sym typeface="Wingdings" pitchFamily="2" charset="2"/>
              </a:rPr>
              <a:t>Entity.Select</a:t>
            </a:r>
            <a:r>
              <a:rPr lang="ru-RU" altLang="ru-RU" b="0" dirty="0">
                <a:sym typeface="Wingdings" pitchFamily="2" charset="2"/>
              </a:rPr>
              <a:t>).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16470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unit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Unit1;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7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interface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7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uses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Windows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Messages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SysUtils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Variants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Classes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Graphics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Controls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Forms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Dialogs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sldworks_tlb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StdCtrls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7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type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TForm1 =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class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TForm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Button1: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TButton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procedure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SetFaceName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(x, y, z: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Double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string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procedure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Make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Sender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TObject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procedure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SelectComponentFace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/>
            </a:r>
            <a:br>
              <a:rPr lang="en-US" altLang="ru-RU" sz="2200" dirty="0">
                <a:latin typeface="Courier New" pitchFamily="49" charset="0"/>
                <a:sym typeface="Wingdings" pitchFamily="2" charset="2"/>
              </a:rPr>
            </a:b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Component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IComponent2;</a:t>
            </a: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FaceName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string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bAppendSelect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boolean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);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2386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457200" y="1219200"/>
            <a:ext cx="8435975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private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SldWorks:ISldWorks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Part:IPartDoc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Assembly:IAssemblyDoc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Model:IModelDoc2;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SelectionMgr:ISelectionMgr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Entity:IEntity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CompA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CompB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: IComponent2;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temp:IUnknown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end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var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  Form1: TForm1;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implementation</a:t>
            </a: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22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{$R *.</a:t>
            </a:r>
            <a:r>
              <a:rPr lang="ru-RU" altLang="ru-RU" sz="2200" dirty="0" err="1">
                <a:latin typeface="Courier New" pitchFamily="49" charset="0"/>
                <a:sym typeface="Wingdings" pitchFamily="2" charset="2"/>
              </a:rPr>
              <a:t>dfm</a:t>
            </a:r>
            <a:r>
              <a:rPr lang="ru-RU" altLang="ru-RU" sz="2200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 rot="21409969">
            <a:off x="3341688" y="174625"/>
            <a:ext cx="304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Техника создания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27203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</TotalTime>
  <Words>1728</Words>
  <Application>Microsoft Office PowerPoint</Application>
  <PresentationFormat>Экран (4:3)</PresentationFormat>
  <Paragraphs>721</Paragraphs>
  <Slides>105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105</vt:i4>
      </vt:variant>
    </vt:vector>
  </HeadingPairs>
  <TitlesOfParts>
    <vt:vector size="106" baseType="lpstr">
      <vt:lpstr>PPT Template</vt:lpstr>
      <vt:lpstr>Интегрированные компьютерные системы проектирования и анализа  Лекция 5: Интерфейсы SolidWorks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204</cp:revision>
  <dcterms:created xsi:type="dcterms:W3CDTF">2005-09-30T20:12:14Z</dcterms:created>
  <dcterms:modified xsi:type="dcterms:W3CDTF">2017-12-17T17:57:48Z</dcterms:modified>
</cp:coreProperties>
</file>