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sldIdLst>
    <p:sldId id="259" r:id="rId2"/>
    <p:sldId id="261" r:id="rId3"/>
    <p:sldId id="262" r:id="rId4"/>
    <p:sldId id="263" r:id="rId5"/>
    <p:sldId id="264" r:id="rId6"/>
    <p:sldId id="267" r:id="rId7"/>
    <p:sldId id="268" r:id="rId8"/>
    <p:sldId id="269" r:id="rId9"/>
    <p:sldId id="284" r:id="rId10"/>
    <p:sldId id="285" r:id="rId11"/>
    <p:sldId id="28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0" r:id="rId2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61"/>
            <p14:sldId id="262"/>
            <p14:sldId id="263"/>
            <p14:sldId id="264"/>
            <p14:sldId id="267"/>
            <p14:sldId id="268"/>
            <p14:sldId id="269"/>
            <p14:sldId id="284"/>
            <p14:sldId id="285"/>
            <p14:sldId id="286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9530-10D0-4516-8D10-519C9FF48E83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A4A6-ADBD-411F-A10A-4888E1632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ackground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2420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1689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435975" cy="61785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20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 smtClean="0"/>
              <a:t>Интегрированные компьютерные системы проектирования и анализа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u="sng" dirty="0" smtClean="0"/>
              <a:t>Лекция 7: Автоматизация ANSYS</a:t>
            </a:r>
            <a:endParaRPr lang="ru-RU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88068638"/>
              </p:ext>
            </p:extLst>
          </p:nvPr>
        </p:nvGraphicFramePr>
        <p:xfrm>
          <a:off x="76200" y="1219200"/>
          <a:ext cx="8435976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95400"/>
                <a:gridCol w="576897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Параметр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Тип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Описание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Интерф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Запускает ANSYS с графическим интерфейсом пользователя (GUI).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-l </a:t>
                      </a:r>
                      <a:r>
                        <a:rPr lang="ru-RU" dirty="0" smtClean="0"/>
                        <a:t>язык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Интерф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Определяет языковой файл, чтобы использовать другие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языки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Активирует программу ANSYS в пакетном режиме. Список опций -b или -b сам по себе привести к входной список должны быть включены в выходные данные. Параметр </a:t>
                      </a:r>
                      <a:r>
                        <a:rPr lang="ru-RU" dirty="0" err="1" smtClean="0"/>
                        <a:t>nolist</a:t>
                      </a:r>
                      <a:r>
                        <a:rPr lang="ru-RU" dirty="0" smtClean="0"/>
                        <a:t> -b приводит входной список не для того быть включены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 </a:t>
                      </a:r>
                      <a:r>
                        <a:rPr lang="ru-RU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Указывает имя файла для чтения ввода в ANSYS для пакетной обработки. Используется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с опцией -</a:t>
                      </a:r>
                      <a:r>
                        <a:rPr lang="en-US" dirty="0" smtClean="0"/>
                        <a:t>b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-j </a:t>
                      </a:r>
                      <a:r>
                        <a:rPr lang="ru-RU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первоначальные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jobname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 </a:t>
                      </a:r>
                      <a:r>
                        <a:rPr lang="ru-RU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имя файла для хранения выходных данных из пакетного выполнения ANSYS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Лицензия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9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09413815"/>
              </p:ext>
            </p:extLst>
          </p:nvPr>
        </p:nvGraphicFramePr>
        <p:xfrm>
          <a:off x="76200" y="1219200"/>
          <a:ext cx="8435976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95400"/>
                <a:gridCol w="576897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Параметр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Тип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Описание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 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noread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Указывает, читать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ли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файл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начальном этапе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исходный рабочий каталог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Переопределяется переменной среды ANSYS140_WORKING_DIRECTORY.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Память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 для БД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Память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Общий объем памяти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Другое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Выводит версию </a:t>
                      </a:r>
                      <a:r>
                        <a:rPr lang="ru-RU" dirty="0" err="1" smtClean="0"/>
                        <a:t>ансиса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8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ru-RU" sz="2800" b="0" dirty="0">
                <a:latin typeface="Impact" pitchFamily="34" charset="0"/>
              </a:rPr>
              <a:t>следующий фрагмент приложения: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</a:t>
            </a:r>
          </a:p>
          <a:p>
            <a:pPr marL="533400" indent="-533400">
              <a:lnSpc>
                <a:spcPct val="80000"/>
              </a:lnSpc>
            </a:pPr>
            <a:endParaRPr lang="ru-RU" sz="10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 err="1">
                <a:latin typeface="Courier New" pitchFamily="49" charset="0"/>
                <a:sym typeface="Wingdings" pitchFamily="2" charset="2"/>
              </a:rPr>
              <a:t>procedure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TForm1.Button1Click(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Sender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: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TObject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 err="1">
                <a:latin typeface="Courier New" pitchFamily="49" charset="0"/>
                <a:sym typeface="Wingdings" pitchFamily="2" charset="2"/>
              </a:rPr>
              <a:t>var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f:textfile;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 err="1">
                <a:latin typeface="Courier New" pitchFamily="49" charset="0"/>
                <a:sym typeface="Wingdings" pitchFamily="2" charset="2"/>
              </a:rPr>
              <a:t>begin</a:t>
            </a:r>
            <a:endParaRPr lang="ru-RU" sz="2100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assignfile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(f,'start80.ans');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rewrite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writeln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(f,'/PREP7');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writeln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(f,'BLC4,0,0,1,1,1');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writeln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(f,'/RGB,INDEX,100,100,100,0');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writeln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(f,'/RGB,INDEX,0,0,0,15');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writeln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(f,'/ANG, 1 ,30.000000,XS,1');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writeln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(f,'/ANG, 1 ,30.000000,YS,1');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closefile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(f);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winexec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PChar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('"d:\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Program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Files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\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Ansys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sz="2000" dirty="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Inc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\v80\ANSYS\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bin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\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Intel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\ansys.exe"  -g </a:t>
            </a:r>
            <a:r>
              <a:rPr lang="ru-RU" sz="2000" dirty="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</a:t>
            </a:r>
            <a:br>
              <a:rPr lang="ru-RU" sz="2100" dirty="0">
                <a:latin typeface="Courier New" pitchFamily="49" charset="0"/>
                <a:sym typeface="Wingdings" pitchFamily="2" charset="2"/>
              </a:rPr>
            </a:br>
            <a:r>
              <a:rPr lang="ru-RU" sz="2100" dirty="0">
                <a:latin typeface="Courier New" pitchFamily="49" charset="0"/>
                <a:sym typeface="Wingdings" pitchFamily="2" charset="2"/>
              </a:rPr>
              <a:t>-p ANE3FL -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dir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"D:\AnsProjects\iks" -j </a:t>
            </a:r>
            <a:r>
              <a:rPr lang="ru-RU" sz="2000" dirty="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"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file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" -s </a:t>
            </a:r>
            <a:r>
              <a:rPr lang="ru-RU" sz="2100" dirty="0" err="1">
                <a:latin typeface="Courier New" pitchFamily="49" charset="0"/>
                <a:sym typeface="Wingdings" pitchFamily="2" charset="2"/>
              </a:rPr>
              <a:t>read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 -d win32'),1);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100" dirty="0" err="1">
                <a:latin typeface="Courier New" pitchFamily="49" charset="0"/>
                <a:sym typeface="Wingdings" pitchFamily="2" charset="2"/>
              </a:rPr>
              <a:t>end</a:t>
            </a:r>
            <a:r>
              <a:rPr lang="ru-RU" sz="2100" dirty="0">
                <a:latin typeface="Courier New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 rot="21409969">
            <a:off x="1857375" y="174625"/>
            <a:ext cx="602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(Интерактивный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12941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1387475" y="722313"/>
            <a:ext cx="7505700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Вид </a:t>
            </a:r>
            <a:r>
              <a:rPr lang="en-US" sz="2800" b="0">
                <a:latin typeface="Impact" pitchFamily="34" charset="0"/>
              </a:rPr>
              <a:t>ANSYS </a:t>
            </a:r>
            <a:r>
              <a:rPr lang="ru-RU" sz="2800" b="0">
                <a:latin typeface="Impact" pitchFamily="34" charset="0"/>
              </a:rPr>
              <a:t>после ввода команды </a:t>
            </a:r>
            <a:r>
              <a:rPr lang="en-US" sz="2800" b="0">
                <a:latin typeface="Impact" pitchFamily="34" charset="0"/>
              </a:rPr>
              <a:t>vplot</a:t>
            </a:r>
            <a:r>
              <a:rPr lang="ru-RU" sz="2800" b="0">
                <a:latin typeface="Impact" pitchFamily="34" charset="0"/>
              </a:rPr>
              <a:t>.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 rot="21409969">
            <a:off x="1857375" y="174625"/>
            <a:ext cx="602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(Интерактивный режим)</a:t>
            </a:r>
          </a:p>
        </p:txBody>
      </p:sp>
      <p:pic>
        <p:nvPicPr>
          <p:cNvPr id="433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341438"/>
            <a:ext cx="62198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3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При работе с </a:t>
            </a:r>
            <a:r>
              <a:rPr lang="en-US" sz="2800" b="0">
                <a:latin typeface="Impact" pitchFamily="34" charset="0"/>
              </a:rPr>
              <a:t>ANSYS</a:t>
            </a:r>
            <a:r>
              <a:rPr lang="ru-RU" sz="2800" b="0">
                <a:latin typeface="Impact" pitchFamily="34" charset="0"/>
              </a:rPr>
              <a:t> в</a:t>
            </a:r>
            <a:r>
              <a:rPr lang="en-US" sz="2800" b="0">
                <a:latin typeface="Impact" pitchFamily="34" charset="0"/>
              </a:rPr>
              <a:t> </a:t>
            </a:r>
            <a:r>
              <a:rPr lang="ru-RU" sz="2800" b="0">
                <a:latin typeface="Impact" pitchFamily="34" charset="0"/>
              </a:rPr>
              <a:t>пакетном режиме, может быть использована передача данных как от пользовательского приложения к </a:t>
            </a:r>
            <a:r>
              <a:rPr lang="en-US" sz="2800" b="0">
                <a:latin typeface="Impact" pitchFamily="34" charset="0"/>
              </a:rPr>
              <a:t>ANSYS</a:t>
            </a:r>
            <a:r>
              <a:rPr lang="ru-RU" sz="2800" b="0">
                <a:latin typeface="Impact" pitchFamily="34" charset="0"/>
              </a:rPr>
              <a:t>, так и в обратном направлении. 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Принципы передачи данных от пользовательского приложения к </a:t>
            </a:r>
            <a:r>
              <a:rPr lang="en-US" sz="2800" b="0">
                <a:latin typeface="Impact" pitchFamily="34" charset="0"/>
              </a:rPr>
              <a:t>ANSYS</a:t>
            </a:r>
            <a:r>
              <a:rPr lang="ru-RU" sz="2800" b="0">
                <a:latin typeface="Impact" pitchFamily="34" charset="0"/>
              </a:rPr>
              <a:t> не отличаются от рассмотренных выше для работы с </a:t>
            </a:r>
            <a:r>
              <a:rPr lang="en-US" sz="2800" b="0">
                <a:latin typeface="Impact" pitchFamily="34" charset="0"/>
              </a:rPr>
              <a:t>ANSYS</a:t>
            </a:r>
            <a:r>
              <a:rPr lang="ru-RU" sz="2800" b="0">
                <a:latin typeface="Impact" pitchFamily="34" charset="0"/>
              </a:rPr>
              <a:t> в интерактивном режиме. Входной файл, при этом, в отличие от интерактивного режима, может иметь любое имя.</a:t>
            </a:r>
            <a:endParaRPr lang="en-US" sz="2800" b="0">
              <a:latin typeface="Impact" pitchFamily="34" charset="0"/>
            </a:endParaRPr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5322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Алгоритм передачи данных в обратном направлении выглядит следующим образом: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ru-RU" sz="2800" b="0">
                <a:latin typeface="Impact" pitchFamily="34" charset="0"/>
              </a:rPr>
              <a:t>Ожидание завершения работы </a:t>
            </a:r>
            <a:r>
              <a:rPr lang="en-US" sz="2800" b="0">
                <a:latin typeface="Impact" pitchFamily="34" charset="0"/>
              </a:rPr>
              <a:t>ANSYS</a:t>
            </a:r>
            <a:r>
              <a:rPr lang="ru-RU" sz="2800" b="0">
                <a:latin typeface="Impact" pitchFamily="34" charset="0"/>
              </a:rPr>
              <a:t>.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ru-RU" sz="2800" b="0">
                <a:latin typeface="Impact" pitchFamily="34" charset="0"/>
              </a:rPr>
              <a:t>Чтение файлов, созданных или модифицированных в результате работы </a:t>
            </a:r>
            <a:r>
              <a:rPr lang="en-US" sz="2800" b="0">
                <a:latin typeface="Impact" pitchFamily="34" charset="0"/>
              </a:rPr>
              <a:t>ANSYS</a:t>
            </a:r>
            <a:r>
              <a:rPr lang="ru-RU" sz="2800" b="0">
                <a:latin typeface="Impact" pitchFamily="34" charset="0"/>
              </a:rPr>
              <a:t>.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ru-RU" sz="2800" b="0">
                <a:latin typeface="Impact" pitchFamily="34" charset="0"/>
              </a:rPr>
              <a:t>Обработка (или вывод) информации.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При этом предполагается, что во входном файле содержаться команды </a:t>
            </a:r>
            <a:r>
              <a:rPr lang="en-US" sz="2800" b="0">
                <a:latin typeface="Impact" pitchFamily="34" charset="0"/>
              </a:rPr>
              <a:t>ANSYS</a:t>
            </a:r>
            <a:r>
              <a:rPr lang="ru-RU" sz="2800" b="0">
                <a:latin typeface="Impact" pitchFamily="34" charset="0"/>
              </a:rPr>
              <a:t> для создания либо изменения файлов с результатами работы.</a:t>
            </a:r>
            <a:endParaRPr lang="en-US" sz="2800" b="0">
              <a:latin typeface="Impact" pitchFamily="34" charset="0"/>
            </a:endParaRPr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34199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ru-RU" sz="1000" b="0">
              <a:latin typeface="Impact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Командная строка для запуска </a:t>
            </a:r>
            <a:r>
              <a:rPr lang="en-US" sz="2800" b="0">
                <a:latin typeface="Impact" pitchFamily="34" charset="0"/>
              </a:rPr>
              <a:t>ANSYS </a:t>
            </a:r>
            <a:r>
              <a:rPr lang="ru-RU" sz="2800" b="0">
                <a:latin typeface="Impact" pitchFamily="34" charset="0"/>
              </a:rPr>
              <a:t>в пакетном режиме имеет следующую структуру:</a:t>
            </a:r>
          </a:p>
          <a:p>
            <a:pPr marL="533400" indent="-533400">
              <a:spcBef>
                <a:spcPct val="20000"/>
              </a:spcBef>
            </a:pPr>
            <a:r>
              <a:rPr lang="ru-RU" sz="700" b="0">
                <a:latin typeface="Impact" pitchFamily="34" charset="0"/>
              </a:rPr>
              <a:t>	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</a:t>
            </a:r>
            <a:r>
              <a:rPr lang="en-US" sz="2400">
                <a:latin typeface="Courier New" pitchFamily="49" charset="0"/>
              </a:rPr>
              <a:t>&lt;</a:t>
            </a:r>
            <a:r>
              <a:rPr lang="ru-RU" sz="2400">
                <a:latin typeface="Courier New" pitchFamily="49" charset="0"/>
              </a:rPr>
              <a:t>путь к исполняемым файлам </a:t>
            </a:r>
            <a:r>
              <a:rPr lang="en-US" sz="2400">
                <a:latin typeface="Courier New" pitchFamily="49" charset="0"/>
              </a:rPr>
              <a:t>ANSYS&gt;\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ansysXX.exe –b –i &lt;</a:t>
            </a:r>
            <a:r>
              <a:rPr lang="ru-RU" sz="2400">
                <a:latin typeface="Courier New" pitchFamily="49" charset="0"/>
              </a:rPr>
              <a:t>имя входного файла</a:t>
            </a:r>
            <a:r>
              <a:rPr lang="en-US" sz="2400">
                <a:latin typeface="Courier New" pitchFamily="49" charset="0"/>
              </a:rPr>
              <a:t>&gt;</a:t>
            </a:r>
            <a:r>
              <a:rPr lang="ru-RU" sz="2400">
                <a:latin typeface="Courier New" pitchFamily="49" charset="0"/>
              </a:rPr>
              <a:t> -</a:t>
            </a:r>
            <a:r>
              <a:rPr lang="en-US" sz="2400">
                <a:latin typeface="Courier New" pitchFamily="49" charset="0"/>
              </a:rPr>
              <a:t>o &lt;</a:t>
            </a:r>
            <a:r>
              <a:rPr lang="ru-RU" sz="2400">
                <a:latin typeface="Courier New" pitchFamily="49" charset="0"/>
              </a:rPr>
              <a:t>имя выходного файла</a:t>
            </a:r>
            <a:r>
              <a:rPr lang="en-US" sz="2400">
                <a:latin typeface="Courier New" pitchFamily="49" charset="0"/>
              </a:rPr>
              <a:t>&gt;</a:t>
            </a:r>
            <a:endParaRPr lang="ru-RU" sz="2400">
              <a:latin typeface="Courier New" pitchFamily="49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700" b="0">
                <a:latin typeface="Impact" pitchFamily="34" charset="0"/>
              </a:rPr>
              <a:t>	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Например: </a:t>
            </a:r>
            <a:r>
              <a:rPr lang="ru-RU" sz="2400">
                <a:latin typeface="Courier New" pitchFamily="49" charset="0"/>
              </a:rPr>
              <a:t>	</a:t>
            </a:r>
          </a:p>
          <a:p>
            <a:pPr marL="533400" indent="-533400">
              <a:spcBef>
                <a:spcPct val="20000"/>
              </a:spcBef>
            </a:pPr>
            <a:r>
              <a:rPr lang="ru-RU" sz="700" b="0">
                <a:latin typeface="Impact" pitchFamily="34" charset="0"/>
              </a:rPr>
              <a:t>	</a:t>
            </a:r>
          </a:p>
          <a:p>
            <a:pPr marL="533400" indent="-533400">
              <a:spcBef>
                <a:spcPct val="20000"/>
              </a:spcBef>
            </a:pPr>
            <a:r>
              <a:rPr lang="ru-RU" sz="2400">
                <a:latin typeface="Courier New" pitchFamily="49" charset="0"/>
              </a:rPr>
              <a:t>	"d:\Program Files\Ansys Inc\ </a:t>
            </a:r>
            <a:r>
              <a:rPr lang="ru-RU" sz="200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sz="2400">
                <a:latin typeface="Courier New" pitchFamily="49" charset="0"/>
              </a:rPr>
              <a:t> v80\ANSYS\bin\Intel\ansys80.exe" </a:t>
            </a:r>
            <a:r>
              <a:rPr lang="ru-RU" sz="200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sz="2400">
                <a:latin typeface="Courier New" pitchFamily="49" charset="0"/>
              </a:rPr>
              <a:t> </a:t>
            </a:r>
            <a:br>
              <a:rPr lang="ru-RU" sz="2400">
                <a:latin typeface="Courier New" pitchFamily="49" charset="0"/>
              </a:rPr>
            </a:br>
            <a:r>
              <a:rPr lang="ru-RU" sz="2400">
                <a:latin typeface="Courier New" pitchFamily="49" charset="0"/>
              </a:rPr>
              <a:t>-b -i 1.in -o 1.out</a:t>
            </a:r>
            <a:endParaRPr lang="en-US" sz="2400">
              <a:latin typeface="Courier New" pitchFamily="49" charset="0"/>
            </a:endParaRPr>
          </a:p>
        </p:txBody>
      </p:sp>
      <p:sp>
        <p:nvSpPr>
          <p:cNvPr id="437251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33914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Для ожидания завершения работы </a:t>
            </a:r>
            <a:r>
              <a:rPr lang="en-US" sz="2800" b="0">
                <a:latin typeface="Impact" pitchFamily="34" charset="0"/>
              </a:rPr>
              <a:t>ANSYS</a:t>
            </a:r>
            <a:r>
              <a:rPr lang="ru-RU" sz="2800" b="0">
                <a:latin typeface="Impact" pitchFamily="34" charset="0"/>
              </a:rPr>
              <a:t>, как и любого другого процесса в операционной системе необходимо знать описатель (</a:t>
            </a:r>
            <a:r>
              <a:rPr lang="en-US" sz="2800" b="0">
                <a:latin typeface="Impact" pitchFamily="34" charset="0"/>
              </a:rPr>
              <a:t>handle</a:t>
            </a:r>
            <a:r>
              <a:rPr lang="ru-RU" sz="2800" b="0">
                <a:latin typeface="Impact" pitchFamily="34" charset="0"/>
              </a:rPr>
              <a:t>)</a:t>
            </a:r>
            <a:r>
              <a:rPr lang="en-US" sz="2800" b="0">
                <a:latin typeface="Impact" pitchFamily="34" charset="0"/>
              </a:rPr>
              <a:t> </a:t>
            </a:r>
            <a:r>
              <a:rPr lang="ru-RU" sz="2800" b="0">
                <a:latin typeface="Impact" pitchFamily="34" charset="0"/>
              </a:rPr>
              <a:t>процесса.</a:t>
            </a:r>
            <a:endParaRPr lang="en-US" sz="2800" b="0">
              <a:latin typeface="Impact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800" b="0">
                <a:latin typeface="Impact" pitchFamily="34" charset="0"/>
              </a:rPr>
              <a:t>	</a:t>
            </a:r>
            <a:r>
              <a:rPr lang="ru-RU" sz="2800" b="0">
                <a:latin typeface="Impact" pitchFamily="34" charset="0"/>
              </a:rPr>
              <a:t>Функция </a:t>
            </a:r>
            <a:r>
              <a:rPr lang="en-US" sz="2800" b="0">
                <a:latin typeface="Impact" pitchFamily="34" charset="0"/>
              </a:rPr>
              <a:t>Windows API</a:t>
            </a:r>
            <a:endParaRPr lang="ru-RU" sz="2800" b="0">
              <a:latin typeface="Impact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2800" b="0">
                <a:latin typeface="Impact" pitchFamily="34" charset="0"/>
              </a:rPr>
              <a:t>function WaitForSingleObject(hHandle: THandle; dwMilliseconds: DWORD): DWORD; stdcall;</a:t>
            </a:r>
            <a:br>
              <a:rPr lang="ru-RU" sz="2800" b="0">
                <a:latin typeface="Impact" pitchFamily="34" charset="0"/>
              </a:rPr>
            </a:br>
            <a:r>
              <a:rPr lang="ru-RU" sz="2800" b="0">
                <a:latin typeface="Impact" pitchFamily="34" charset="0"/>
              </a:rPr>
              <a:t>приостанавливает работу приложения ее вызвавшего до тех пор пока не будет освобожден объект ядра </a:t>
            </a:r>
            <a:r>
              <a:rPr lang="en-US" sz="2800" b="0">
                <a:latin typeface="Impact" pitchFamily="34" charset="0"/>
              </a:rPr>
              <a:t>Windows</a:t>
            </a:r>
            <a:r>
              <a:rPr lang="ru-RU" sz="2800" b="0">
                <a:latin typeface="Impact" pitchFamily="34" charset="0"/>
              </a:rPr>
              <a:t> (для </a:t>
            </a:r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1890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процесса - пока он не будет завершен), описатель которого передан в качестве первого параметра.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Второй параметр определяет интервал времени в миллисекундах, по истечении которого приложение продолжит работу, даже если ожидаемый объект ядра не будет освобожден. Если в качестве параметра dwMilliseconds передать константу INFINITE, то приложение не продолжит работу до освобождения объекта.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39748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Еще одна функция </a:t>
            </a:r>
            <a:r>
              <a:rPr lang="en-US" sz="2800" b="0">
                <a:latin typeface="Impact" pitchFamily="34" charset="0"/>
              </a:rPr>
              <a:t>Windows API</a:t>
            </a:r>
            <a:endParaRPr lang="ru-RU" sz="2800" b="0">
              <a:latin typeface="Impact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2800" b="0">
                <a:latin typeface="Impact" pitchFamily="34" charset="0"/>
              </a:rPr>
              <a:t>function CreateProcess(lpApplicationName: PChar; </a:t>
            </a:r>
            <a:r>
              <a:rPr lang="ru-RU" sz="2800" b="0">
                <a:solidFill>
                  <a:srgbClr val="0066FF"/>
                </a:solidFill>
                <a:latin typeface="Impact" pitchFamily="34" charset="0"/>
              </a:rPr>
              <a:t>lpCommandLine</a:t>
            </a:r>
            <a:r>
              <a:rPr lang="ru-RU" sz="2800" b="0">
                <a:latin typeface="Impact" pitchFamily="34" charset="0"/>
              </a:rPr>
              <a:t>: PChar;  lpProcessAttributes, lpThreadAttributes: PSecurityAttributes;</a:t>
            </a:r>
            <a:r>
              <a:rPr lang="en-US" sz="2800" b="0">
                <a:latin typeface="Impact" pitchFamily="34" charset="0"/>
              </a:rPr>
              <a:t> </a:t>
            </a:r>
            <a:r>
              <a:rPr lang="ru-RU" sz="2800" b="0">
                <a:latin typeface="Impact" pitchFamily="34" charset="0"/>
              </a:rPr>
              <a:t>bInheritHandles: BOOL; dwCreationFlags: DWORD; lpEnvironment: Pointer;</a:t>
            </a:r>
            <a:r>
              <a:rPr lang="en-US" sz="2800" b="0">
                <a:latin typeface="Impact" pitchFamily="34" charset="0"/>
              </a:rPr>
              <a:t> </a:t>
            </a:r>
            <a:r>
              <a:rPr lang="ru-RU" sz="2800" b="0">
                <a:latin typeface="Impact" pitchFamily="34" charset="0"/>
              </a:rPr>
              <a:t>lpCurrentDirectory: PChar; const </a:t>
            </a:r>
            <a:r>
              <a:rPr lang="ru-RU" sz="2800" b="0">
                <a:solidFill>
                  <a:srgbClr val="0066FF"/>
                </a:solidFill>
                <a:latin typeface="Impact" pitchFamily="34" charset="0"/>
              </a:rPr>
              <a:t>lpStartupInfo</a:t>
            </a:r>
            <a:r>
              <a:rPr lang="ru-RU" sz="2800" b="0">
                <a:latin typeface="Impact" pitchFamily="34" charset="0"/>
              </a:rPr>
              <a:t>: TStartupInfo;</a:t>
            </a:r>
            <a:r>
              <a:rPr lang="en-US" sz="2800" b="0">
                <a:latin typeface="Impact" pitchFamily="34" charset="0"/>
              </a:rPr>
              <a:t> </a:t>
            </a:r>
            <a:r>
              <a:rPr lang="ru-RU" sz="2800" b="0">
                <a:latin typeface="Impact" pitchFamily="34" charset="0"/>
              </a:rPr>
              <a:t> var </a:t>
            </a:r>
            <a:r>
              <a:rPr lang="ru-RU" sz="2800" b="0">
                <a:solidFill>
                  <a:srgbClr val="0066FF"/>
                </a:solidFill>
                <a:latin typeface="Impact" pitchFamily="34" charset="0"/>
              </a:rPr>
              <a:t>lpProcessInformation</a:t>
            </a:r>
            <a:r>
              <a:rPr lang="ru-RU" sz="2800" b="0">
                <a:latin typeface="Impact" pitchFamily="34" charset="0"/>
              </a:rPr>
              <a:t>: TProcessInformation): BOOL; stdcall;</a:t>
            </a:r>
          </a:p>
          <a:p>
            <a:pPr marL="533400" indent="-533400">
              <a:spcBef>
                <a:spcPct val="20000"/>
              </a:spcBef>
            </a:pPr>
            <a:r>
              <a:rPr lang="en-US" sz="2800" b="0">
                <a:latin typeface="Impact" pitchFamily="34" charset="0"/>
              </a:rPr>
              <a:t>	</a:t>
            </a:r>
            <a:r>
              <a:rPr lang="ru-RU" sz="2800" b="0">
                <a:latin typeface="Impact" pitchFamily="34" charset="0"/>
              </a:rPr>
              <a:t>позволяет запустить процесс и получить его описатель.</a:t>
            </a: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14888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92200"/>
            <a:ext cx="8664575" cy="5360988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ru-RU" sz="2400" dirty="0"/>
          </a:p>
          <a:p>
            <a:pPr>
              <a:lnSpc>
                <a:spcPct val="95000"/>
              </a:lnSpc>
            </a:pPr>
            <a:endParaRPr lang="ru-RU" sz="2400" dirty="0"/>
          </a:p>
          <a:p>
            <a:pPr>
              <a:lnSpc>
                <a:spcPct val="95000"/>
              </a:lnSpc>
            </a:pPr>
            <a:endParaRPr lang="en-US" sz="1000" dirty="0"/>
          </a:p>
          <a:p>
            <a:pPr>
              <a:lnSpc>
                <a:spcPct val="95000"/>
              </a:lnSpc>
            </a:pPr>
            <a:endParaRPr lang="en-US" sz="1000" dirty="0"/>
          </a:p>
          <a:p>
            <a:pPr>
              <a:lnSpc>
                <a:spcPct val="95000"/>
              </a:lnSpc>
            </a:pPr>
            <a:endParaRPr lang="en-US" sz="1000" dirty="0"/>
          </a:p>
          <a:p>
            <a:pPr>
              <a:lnSpc>
                <a:spcPct val="95000"/>
              </a:lnSpc>
            </a:pPr>
            <a:r>
              <a:rPr lang="ru-RU" sz="4000" dirty="0"/>
              <a:t>Основы интеграции </a:t>
            </a:r>
            <a:r>
              <a:rPr lang="ru-RU" sz="4000" dirty="0" smtClean="0"/>
              <a:t>с </a:t>
            </a:r>
            <a:r>
              <a:rPr lang="en-US" sz="4000" dirty="0"/>
              <a:t>ANSYS: </a:t>
            </a:r>
            <a:r>
              <a:rPr lang="ru-RU" sz="4000" dirty="0"/>
              <a:t>работа в интерактивном и пакетном режимах.</a:t>
            </a:r>
            <a:endParaRPr lang="en-US" sz="4000" dirty="0"/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 rot="21409969">
            <a:off x="4094163" y="174625"/>
            <a:ext cx="1493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 b="0">
                <a:latin typeface="Impact" pitchFamily="34" charset="0"/>
              </a:rPr>
              <a:t>Лекция №12</a:t>
            </a:r>
          </a:p>
        </p:txBody>
      </p:sp>
    </p:spTree>
    <p:extLst>
      <p:ext uri="{BB962C8B-B14F-4D97-AF65-F5344CB8AC3E}">
        <p14:creationId xmlns:p14="http://schemas.microsoft.com/office/powerpoint/2010/main" val="5394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ru-RU" sz="1000" b="0">
              <a:latin typeface="Impact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Большинство параметров этой функции, как правило, не используются (т.е. передаются значения </a:t>
            </a:r>
            <a:r>
              <a:rPr lang="en-US" sz="2800" b="0">
                <a:latin typeface="Impact" pitchFamily="34" charset="0"/>
              </a:rPr>
              <a:t>0 </a:t>
            </a:r>
            <a:r>
              <a:rPr lang="ru-RU" sz="2800" b="0">
                <a:latin typeface="Impact" pitchFamily="34" charset="0"/>
              </a:rPr>
              <a:t>или </a:t>
            </a:r>
            <a:r>
              <a:rPr lang="en-US" sz="2800" b="0">
                <a:latin typeface="Impact" pitchFamily="34" charset="0"/>
              </a:rPr>
              <a:t>nil</a:t>
            </a:r>
            <a:r>
              <a:rPr lang="ru-RU" sz="2800" b="0">
                <a:latin typeface="Impact" pitchFamily="34" charset="0"/>
              </a:rPr>
              <a:t>).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Параметр lpCommandLine определяет командную строку для запуска процесса. Параметр lpStartupInfo определяет параметры запуска. Тип TStartupInfo представляет собой тип-запись. Поле </a:t>
            </a:r>
            <a:r>
              <a:rPr lang="en-US" sz="2800" b="0">
                <a:latin typeface="Impact" pitchFamily="34" charset="0"/>
              </a:rPr>
              <a:t>cb</a:t>
            </a:r>
            <a:r>
              <a:rPr lang="ru-RU" sz="2800" b="0">
                <a:latin typeface="Impact" pitchFamily="34" charset="0"/>
              </a:rPr>
              <a:t> этой структуры несет информацию о ее размере. Остальные поля для запуска </a:t>
            </a:r>
            <a:r>
              <a:rPr lang="en-US" sz="2800" b="0">
                <a:latin typeface="Impact" pitchFamily="34" charset="0"/>
              </a:rPr>
              <a:t>ANSYS </a:t>
            </a:r>
            <a:r>
              <a:rPr lang="ru-RU" sz="2800" b="0">
                <a:latin typeface="Impact" pitchFamily="34" charset="0"/>
              </a:rPr>
              <a:t>могут иметь нулевые значения. Но, в</a:t>
            </a:r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38090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ru-RU" sz="1700" b="0">
              <a:latin typeface="Impact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любом случае, все поля lpStartupInfo должны быть обязательно определены. После выполнения функции, в случае успешного запуска процесса, результат функции будет иметь значение </a:t>
            </a:r>
            <a:r>
              <a:rPr lang="en-US" sz="2800" b="0">
                <a:latin typeface="Impact" pitchFamily="34" charset="0"/>
              </a:rPr>
              <a:t>true</a:t>
            </a:r>
            <a:r>
              <a:rPr lang="ru-RU" sz="2800" b="0">
                <a:latin typeface="Impact" pitchFamily="34" charset="0"/>
              </a:rPr>
              <a:t>, а параметр lpProcessInformation содержать информацию об описателях и идентификаторах процесса и его основного потока.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Когда описатели объектов становятся</a:t>
            </a:r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27978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ru-RU" sz="1000" b="0">
              <a:latin typeface="Impact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ненужными, они должны быть закрыты функцией 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b="0">
                <a:latin typeface="Impact" pitchFamily="34" charset="0"/>
              </a:rPr>
              <a:t>function CloseHandle(hObject: THandle): BOOL; stdcall;</a:t>
            </a:r>
            <a:endParaRPr lang="ru-RU" sz="2800" b="0">
              <a:latin typeface="Impact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Параметр </a:t>
            </a:r>
            <a:r>
              <a:rPr lang="en-US" sz="2800" b="0">
                <a:latin typeface="Impact" pitchFamily="34" charset="0"/>
              </a:rPr>
              <a:t>hObject</a:t>
            </a:r>
            <a:r>
              <a:rPr lang="ru-RU" sz="2800" b="0">
                <a:latin typeface="Impact" pitchFamily="34" charset="0"/>
              </a:rPr>
              <a:t> определяет описатель, который должен быть закрыт.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Необходимо заметить, что после запуска CreateProcess</a:t>
            </a:r>
            <a:r>
              <a:rPr lang="en-US" sz="2800" b="0">
                <a:latin typeface="Impact" pitchFamily="34" charset="0"/>
              </a:rPr>
              <a:t> </a:t>
            </a:r>
            <a:r>
              <a:rPr lang="ru-RU" sz="2800" b="0">
                <a:latin typeface="Impact" pitchFamily="34" charset="0"/>
              </a:rPr>
              <a:t>нужно закрыть не только дескриптор процесса, но и его основного потока.</a:t>
            </a: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5443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ChangeArrowheads="1"/>
          </p:cNvSpPr>
          <p:nvPr/>
        </p:nvSpPr>
        <p:spPr bwMode="auto">
          <a:xfrm>
            <a:off x="457200" y="129540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/>
            <a:r>
              <a:rPr lang="ru-RU" sz="2800" b="0" dirty="0">
                <a:latin typeface="Impact" pitchFamily="34" charset="0"/>
              </a:rPr>
              <a:t>Следующий фрагмент кода иллюстрирует </a:t>
            </a:r>
            <a:r>
              <a:rPr lang="ru-RU" sz="2800" b="0" dirty="0" smtClean="0">
                <a:latin typeface="Impact" pitchFamily="34" charset="0"/>
              </a:rPr>
              <a:t>основные </a:t>
            </a:r>
            <a:r>
              <a:rPr lang="ru-RU" sz="2800" b="0" dirty="0">
                <a:latin typeface="Impact" pitchFamily="34" charset="0"/>
              </a:rPr>
              <a:t>принципы интеграции с </a:t>
            </a:r>
            <a:r>
              <a:rPr lang="en-US" sz="2800" b="0" dirty="0">
                <a:latin typeface="Impact" pitchFamily="34" charset="0"/>
              </a:rPr>
              <a:t>ANSYS </a:t>
            </a:r>
            <a:r>
              <a:rPr lang="ru-RU" sz="2800" b="0" dirty="0" smtClean="0">
                <a:latin typeface="Impact" pitchFamily="34" charset="0"/>
              </a:rPr>
              <a:t>в пакетном </a:t>
            </a:r>
            <a:r>
              <a:rPr lang="ru-RU" sz="2800" b="0" dirty="0">
                <a:latin typeface="Impact" pitchFamily="34" charset="0"/>
              </a:rPr>
              <a:t>режиме:</a:t>
            </a:r>
          </a:p>
          <a:p>
            <a:pPr marL="533400" indent="-533400"/>
            <a:endParaRPr lang="ru-RU" sz="700" b="0" dirty="0">
              <a:latin typeface="Impact" pitchFamily="34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 err="1">
                <a:latin typeface="Courier New" pitchFamily="49" charset="0"/>
              </a:rPr>
              <a:t>procedure</a:t>
            </a:r>
            <a:r>
              <a:rPr lang="ru-RU" sz="2000" dirty="0">
                <a:latin typeface="Courier New" pitchFamily="49" charset="0"/>
              </a:rPr>
              <a:t> TForm1.Button1Click(</a:t>
            </a:r>
            <a:r>
              <a:rPr lang="ru-RU" sz="2000" dirty="0" err="1">
                <a:latin typeface="Courier New" pitchFamily="49" charset="0"/>
              </a:rPr>
              <a:t>Sender</a:t>
            </a:r>
            <a:r>
              <a:rPr lang="ru-RU" sz="2000" dirty="0">
                <a:latin typeface="Courier New" pitchFamily="49" charset="0"/>
              </a:rPr>
              <a:t>: </a:t>
            </a:r>
            <a:r>
              <a:rPr lang="ru-RU" sz="2000" dirty="0" err="1">
                <a:latin typeface="Courier New" pitchFamily="49" charset="0"/>
              </a:rPr>
              <a:t>TObject</a:t>
            </a:r>
            <a:r>
              <a:rPr lang="ru-RU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 err="1">
                <a:latin typeface="Courier New" pitchFamily="49" charset="0"/>
              </a:rPr>
              <a:t>var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dirty="0" err="1">
                <a:latin typeface="Courier New" pitchFamily="49" charset="0"/>
              </a:rPr>
              <a:t>si:TStartupInfo</a:t>
            </a:r>
            <a:r>
              <a:rPr lang="ru-RU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  </a:t>
            </a:r>
            <a:r>
              <a:rPr lang="ru-RU" sz="2000" dirty="0" err="1">
                <a:latin typeface="Courier New" pitchFamily="49" charset="0"/>
              </a:rPr>
              <a:t>pi:TProcessInformation</a:t>
            </a:r>
            <a:r>
              <a:rPr lang="ru-RU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  f:textfile;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 err="1">
                <a:latin typeface="Courier New" pitchFamily="49" charset="0"/>
              </a:rPr>
              <a:t>begin</a:t>
            </a:r>
            <a:endParaRPr lang="ru-RU" sz="2000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assignfile</a:t>
            </a:r>
            <a:r>
              <a:rPr lang="ru-RU" sz="2000" dirty="0">
                <a:latin typeface="Courier New" pitchFamily="49" charset="0"/>
              </a:rPr>
              <a:t>(f,'1.in');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rewrite</a:t>
            </a:r>
            <a:r>
              <a:rPr lang="ru-RU" sz="2000" dirty="0">
                <a:latin typeface="Courier New" pitchFamily="49" charset="0"/>
              </a:rPr>
              <a:t>(f);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(f,'/PREP7');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(f,'BLC4,0,0,1,1,1');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(f,'/SHOW,JPEG');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(f,'/RGB,INDEX,100,100,100,0');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(f,'/RGB,INDEX,0,0,0,15');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(f,'/ANG, 1 ,30.000000,XS,1');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(f,'/ANG, 1 ,30.000000,YS,1');</a:t>
            </a:r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14477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0"/>
              </a:spcBef>
              <a:buNone/>
            </a:pPr>
            <a:endParaRPr lang="ru-RU" sz="2000" dirty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</a:t>
            </a:r>
            <a:r>
              <a:rPr lang="ru-RU" sz="2000" dirty="0" err="1">
                <a:latin typeface="Courier New" pitchFamily="49" charset="0"/>
              </a:rPr>
              <a:t>f,'VPLO</a:t>
            </a:r>
            <a:r>
              <a:rPr lang="ru-RU" sz="2000" dirty="0">
                <a:latin typeface="Courier New" pitchFamily="49" charset="0"/>
              </a:rPr>
              <a:t>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writeln</a:t>
            </a:r>
            <a:r>
              <a:rPr lang="ru-RU" sz="2000" dirty="0">
                <a:latin typeface="Courier New" pitchFamily="49" charset="0"/>
              </a:rPr>
              <a:t>(f,'/SHOW,CLOSE');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closefile</a:t>
            </a:r>
            <a:r>
              <a:rPr lang="ru-RU" sz="2000" dirty="0">
                <a:latin typeface="Courier New" pitchFamily="49" charset="0"/>
              </a:rPr>
              <a:t>(f);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ZeroMemory</a:t>
            </a:r>
            <a:r>
              <a:rPr lang="ru-RU" sz="2000" dirty="0">
                <a:latin typeface="Courier New" pitchFamily="49" charset="0"/>
              </a:rPr>
              <a:t>(@</a:t>
            </a:r>
            <a:r>
              <a:rPr lang="ru-RU" sz="2000" dirty="0" err="1">
                <a:latin typeface="Courier New" pitchFamily="49" charset="0"/>
              </a:rPr>
              <a:t>si,sizeof</a:t>
            </a:r>
            <a:r>
              <a:rPr lang="ru-RU" sz="2000" dirty="0">
                <a:latin typeface="Courier New" pitchFamily="49" charset="0"/>
              </a:rPr>
              <a:t>(</a:t>
            </a:r>
            <a:r>
              <a:rPr lang="ru-RU" sz="2000" dirty="0" err="1">
                <a:latin typeface="Courier New" pitchFamily="49" charset="0"/>
              </a:rPr>
              <a:t>TStartupInfo</a:t>
            </a:r>
            <a:r>
              <a:rPr lang="ru-RU" sz="2000" dirty="0">
                <a:latin typeface="Courier New" pitchFamily="49" charset="0"/>
              </a:rPr>
              <a:t>));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si.cb</a:t>
            </a:r>
            <a:r>
              <a:rPr lang="ru-RU" sz="2000" dirty="0">
                <a:latin typeface="Courier New" pitchFamily="49" charset="0"/>
              </a:rPr>
              <a:t>:=</a:t>
            </a:r>
            <a:r>
              <a:rPr lang="ru-RU" sz="2000" dirty="0" err="1">
                <a:latin typeface="Courier New" pitchFamily="49" charset="0"/>
              </a:rPr>
              <a:t>sizeof</a:t>
            </a:r>
            <a:r>
              <a:rPr lang="ru-RU" sz="2000" dirty="0">
                <a:latin typeface="Courier New" pitchFamily="49" charset="0"/>
              </a:rPr>
              <a:t>(</a:t>
            </a:r>
            <a:r>
              <a:rPr lang="ru-RU" sz="2000" dirty="0" err="1">
                <a:latin typeface="Courier New" pitchFamily="49" charset="0"/>
              </a:rPr>
              <a:t>TStartupInfo</a:t>
            </a:r>
            <a:r>
              <a:rPr lang="ru-RU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if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dirty="0" err="1">
                <a:latin typeface="Courier New" pitchFamily="49" charset="0"/>
              </a:rPr>
              <a:t>CreateProcess</a:t>
            </a:r>
            <a:r>
              <a:rPr lang="ru-RU" sz="2000" dirty="0">
                <a:latin typeface="Courier New" pitchFamily="49" charset="0"/>
              </a:rPr>
              <a:t>(</a:t>
            </a:r>
            <a:r>
              <a:rPr lang="ru-RU" sz="2000" dirty="0" err="1">
                <a:latin typeface="Courier New" pitchFamily="49" charset="0"/>
              </a:rPr>
              <a:t>nil,PChar</a:t>
            </a:r>
            <a:r>
              <a:rPr lang="ru-RU" sz="2000" dirty="0">
                <a:latin typeface="Courier New" pitchFamily="49" charset="0"/>
              </a:rPr>
              <a:t>('"d:\</a:t>
            </a:r>
            <a:r>
              <a:rPr lang="ru-RU" sz="2000" dirty="0" err="1">
                <a:latin typeface="Courier New" pitchFamily="49" charset="0"/>
              </a:rPr>
              <a:t>Program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dirty="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dirty="0" err="1">
                <a:latin typeface="Courier New" pitchFamily="49" charset="0"/>
              </a:rPr>
              <a:t>Files</a:t>
            </a:r>
            <a:r>
              <a:rPr lang="ru-RU" sz="2000" dirty="0">
                <a:latin typeface="Courier New" pitchFamily="49" charset="0"/>
              </a:rPr>
              <a:t>\</a:t>
            </a:r>
            <a:r>
              <a:rPr lang="ru-RU" sz="2000" dirty="0" err="1">
                <a:latin typeface="Courier New" pitchFamily="49" charset="0"/>
              </a:rPr>
              <a:t>Ansys</a:t>
            </a: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Inc</a:t>
            </a:r>
            <a:r>
              <a:rPr lang="ru-RU" sz="2000" dirty="0">
                <a:latin typeface="Courier New" pitchFamily="49" charset="0"/>
              </a:rPr>
              <a:t>\v80\ANSYS\</a:t>
            </a:r>
            <a:r>
              <a:rPr lang="ru-RU" sz="2000" dirty="0" err="1">
                <a:latin typeface="Courier New" pitchFamily="49" charset="0"/>
              </a:rPr>
              <a:t>bin</a:t>
            </a:r>
            <a:r>
              <a:rPr lang="ru-RU" sz="2000" dirty="0">
                <a:latin typeface="Courier New" pitchFamily="49" charset="0"/>
              </a:rPr>
              <a:t>\</a:t>
            </a:r>
            <a:r>
              <a:rPr lang="ru-RU" sz="2000" dirty="0" err="1">
                <a:latin typeface="Courier New" pitchFamily="49" charset="0"/>
              </a:rPr>
              <a:t>Intel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dirty="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sz="2000" dirty="0">
                <a:latin typeface="Courier New" pitchFamily="49" charset="0"/>
              </a:rPr>
              <a:t> </a:t>
            </a:r>
            <a:br>
              <a:rPr lang="ru-RU" sz="2000" dirty="0">
                <a:latin typeface="Courier New" pitchFamily="49" charset="0"/>
              </a:rPr>
            </a:br>
            <a:r>
              <a:rPr lang="ru-RU" sz="2000" dirty="0">
                <a:latin typeface="Courier New" pitchFamily="49" charset="0"/>
              </a:rPr>
              <a:t>\ansys80.exe" -b -i 1.in -o </a:t>
            </a:r>
            <a:r>
              <a:rPr lang="ru-RU" sz="2000" dirty="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sz="2000" dirty="0">
                <a:latin typeface="Courier New" pitchFamily="49" charset="0"/>
              </a:rPr>
              <a:t> 1.out'),nil,nil,true,0,nil,nil,si,pi)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then</a:t>
            </a:r>
            <a:endParaRPr lang="ru-RU" sz="2000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begin</a:t>
            </a:r>
            <a:endParaRPr lang="ru-RU" sz="2000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  </a:t>
            </a:r>
            <a:r>
              <a:rPr lang="ru-RU" sz="2000" dirty="0" err="1">
                <a:latin typeface="Courier New" pitchFamily="49" charset="0"/>
              </a:rPr>
              <a:t>WaitForSingleObject</a:t>
            </a:r>
            <a:r>
              <a:rPr lang="ru-RU" sz="2000" dirty="0">
                <a:latin typeface="Courier New" pitchFamily="49" charset="0"/>
              </a:rPr>
              <a:t>(</a:t>
            </a:r>
            <a:r>
              <a:rPr lang="ru-RU" sz="2000" dirty="0" err="1">
                <a:latin typeface="Courier New" pitchFamily="49" charset="0"/>
              </a:rPr>
              <a:t>pi.hProcess,INFINITE</a:t>
            </a:r>
            <a:r>
              <a:rPr lang="ru-RU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  image1.Picture.LoadFromFile('file000.jpg');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  </a:t>
            </a:r>
            <a:r>
              <a:rPr lang="ru-RU" sz="2000" dirty="0" err="1">
                <a:latin typeface="Courier New" pitchFamily="49" charset="0"/>
              </a:rPr>
              <a:t>CloseHandle</a:t>
            </a:r>
            <a:r>
              <a:rPr lang="ru-RU" sz="2000" dirty="0">
                <a:latin typeface="Courier New" pitchFamily="49" charset="0"/>
              </a:rPr>
              <a:t>(</a:t>
            </a:r>
            <a:r>
              <a:rPr lang="ru-RU" sz="2000" dirty="0" err="1">
                <a:latin typeface="Courier New" pitchFamily="49" charset="0"/>
              </a:rPr>
              <a:t>pi.hThread</a:t>
            </a:r>
            <a:r>
              <a:rPr lang="ru-RU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  </a:t>
            </a:r>
            <a:r>
              <a:rPr lang="ru-RU" sz="2000" dirty="0" err="1">
                <a:latin typeface="Courier New" pitchFamily="49" charset="0"/>
              </a:rPr>
              <a:t>CloseHandle</a:t>
            </a:r>
            <a:r>
              <a:rPr lang="ru-RU" sz="2000" dirty="0">
                <a:latin typeface="Courier New" pitchFamily="49" charset="0"/>
              </a:rPr>
              <a:t>(</a:t>
            </a:r>
            <a:r>
              <a:rPr lang="ru-RU" sz="2000" dirty="0" err="1">
                <a:latin typeface="Courier New" pitchFamily="49" charset="0"/>
              </a:rPr>
              <a:t>pi.hProcess</a:t>
            </a:r>
            <a:r>
              <a:rPr lang="ru-RU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itchFamily="49" charset="0"/>
              </a:rPr>
              <a:t>  </a:t>
            </a:r>
            <a:r>
              <a:rPr lang="ru-RU" sz="2000" dirty="0" err="1">
                <a:latin typeface="Courier New" pitchFamily="49" charset="0"/>
              </a:rPr>
              <a:t>end</a:t>
            </a:r>
            <a:r>
              <a:rPr lang="ru-RU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2000" dirty="0" err="1">
                <a:latin typeface="Courier New" pitchFamily="49" charset="0"/>
              </a:rPr>
              <a:t>end</a:t>
            </a:r>
            <a:r>
              <a:rPr lang="ru-RU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endParaRPr lang="ru-RU" sz="2000" dirty="0">
              <a:latin typeface="Courier New" pitchFamily="49" charset="0"/>
            </a:endParaRPr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 rot="21409969">
            <a:off x="2182813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35043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1387475" y="893763"/>
            <a:ext cx="7505700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ru-RU" sz="2800" b="0">
                <a:latin typeface="Impact" pitchFamily="34" charset="0"/>
              </a:rPr>
              <a:t>	Вид приложения после нажатия на кнопку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 rot="21409969">
            <a:off x="2179638" y="174625"/>
            <a:ext cx="538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(Пакетный режим)</a:t>
            </a:r>
          </a:p>
        </p:txBody>
      </p:sp>
      <p:pic>
        <p:nvPicPr>
          <p:cNvPr id="4464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539875"/>
            <a:ext cx="53625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5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00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152400" y="1219200"/>
            <a:ext cx="8740775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ru-RU" sz="1300" b="0" dirty="0">
              <a:latin typeface="+mn-lt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2800" b="0" dirty="0" smtClean="0">
                <a:latin typeface="+mn-lt"/>
              </a:rPr>
              <a:t>Программный </a:t>
            </a:r>
            <a:r>
              <a:rPr lang="ru-RU" sz="2800" b="0" dirty="0">
                <a:latin typeface="+mn-lt"/>
              </a:rPr>
              <a:t>комплекс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 </a:t>
            </a:r>
            <a:r>
              <a:rPr lang="ru-RU" sz="2800" b="0" u="sng" dirty="0">
                <a:latin typeface="+mn-lt"/>
              </a:rPr>
              <a:t>не</a:t>
            </a:r>
            <a:r>
              <a:rPr lang="ru-RU" sz="2800" b="0" dirty="0">
                <a:latin typeface="+mn-lt"/>
              </a:rPr>
              <a:t> поддерживает рассмотренные ранее  стандартные технологии взаимодействия между приложениями. Основой для интеграции прикладных приложений с программным комплексом является возможность использования входных (</a:t>
            </a:r>
            <a:r>
              <a:rPr lang="ru-RU" sz="2800" b="0" dirty="0" err="1">
                <a:latin typeface="+mn-lt"/>
              </a:rPr>
              <a:t>Input</a:t>
            </a:r>
            <a:r>
              <a:rPr lang="ru-RU" sz="2800" b="0" dirty="0">
                <a:latin typeface="+mn-lt"/>
              </a:rPr>
              <a:t>) и выходных (</a:t>
            </a:r>
            <a:r>
              <a:rPr lang="ru-RU" sz="2800" b="0" dirty="0" err="1">
                <a:latin typeface="+mn-lt"/>
              </a:rPr>
              <a:t>Output</a:t>
            </a:r>
            <a:r>
              <a:rPr lang="ru-RU" sz="2800" b="0" dirty="0">
                <a:latin typeface="+mn-lt"/>
              </a:rPr>
              <a:t>) файлов. Кроме того, может осуществляться сохранение ряда данных в виде текстовых и графических файлов.</a:t>
            </a:r>
            <a:endParaRPr lang="en-US" sz="2800" b="0" dirty="0">
              <a:latin typeface="+mn-lt"/>
            </a:endParaRP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 rot="21409969">
            <a:off x="3240088" y="174625"/>
            <a:ext cx="3246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</a:t>
            </a:r>
          </a:p>
        </p:txBody>
      </p:sp>
    </p:spTree>
    <p:extLst>
      <p:ext uri="{BB962C8B-B14F-4D97-AF65-F5344CB8AC3E}">
        <p14:creationId xmlns:p14="http://schemas.microsoft.com/office/powerpoint/2010/main" val="13026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ru-RU" sz="2800" b="0" dirty="0">
                <a:latin typeface="+mn-lt"/>
              </a:rPr>
              <a:t>	При работе с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 в</a:t>
            </a:r>
            <a:r>
              <a:rPr lang="en-US" sz="2800" b="0" dirty="0">
                <a:latin typeface="+mn-lt"/>
              </a:rPr>
              <a:t> </a:t>
            </a:r>
            <a:r>
              <a:rPr lang="ru-RU" sz="2800" b="0" dirty="0">
                <a:latin typeface="+mn-lt"/>
              </a:rPr>
              <a:t>интерактивном режиме, как правило, используется однонаправленная передача данных от пользовательского приложения. В этом случае алгоритм интеграции сводится к следующим трем действиям: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ru-RU" sz="2800" b="0" dirty="0">
                <a:latin typeface="+mn-lt"/>
              </a:rPr>
              <a:t>Подготовка данных.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ru-RU" sz="2800" b="0" dirty="0">
                <a:latin typeface="+mn-lt"/>
              </a:rPr>
              <a:t>Формирование входного файла с набором команд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 и операторов </a:t>
            </a:r>
            <a:r>
              <a:rPr lang="en-US" sz="2800" b="0" dirty="0">
                <a:latin typeface="+mn-lt"/>
              </a:rPr>
              <a:t>APDL (</a:t>
            </a:r>
            <a:r>
              <a:rPr lang="ru-RU" sz="2800" b="0" dirty="0">
                <a:latin typeface="+mn-lt"/>
              </a:rPr>
              <a:t>ANSYS </a:t>
            </a:r>
            <a:r>
              <a:rPr lang="ru-RU" sz="2800" b="0" dirty="0" err="1">
                <a:latin typeface="+mn-lt"/>
              </a:rPr>
              <a:t>Parametric</a:t>
            </a:r>
            <a:r>
              <a:rPr lang="ru-RU" sz="2800" b="0" dirty="0">
                <a:latin typeface="+mn-lt"/>
              </a:rPr>
              <a:t> </a:t>
            </a:r>
            <a:r>
              <a:rPr lang="ru-RU" sz="2800" b="0" dirty="0" err="1">
                <a:latin typeface="+mn-lt"/>
              </a:rPr>
              <a:t>Design</a:t>
            </a:r>
            <a:r>
              <a:rPr lang="ru-RU" sz="2800" b="0" dirty="0">
                <a:latin typeface="+mn-lt"/>
              </a:rPr>
              <a:t> </a:t>
            </a:r>
            <a:r>
              <a:rPr lang="ru-RU" sz="2800" b="0" dirty="0" err="1">
                <a:latin typeface="+mn-lt"/>
              </a:rPr>
              <a:t>Language</a:t>
            </a:r>
            <a:r>
              <a:rPr lang="en-US" sz="2800" b="0" dirty="0">
                <a:latin typeface="+mn-lt"/>
              </a:rPr>
              <a:t>)</a:t>
            </a:r>
            <a:r>
              <a:rPr lang="ru-RU" sz="2800" b="0" dirty="0">
                <a:latin typeface="+mn-lt"/>
              </a:rPr>
              <a:t>.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ru-RU" sz="2800" b="0" dirty="0">
                <a:latin typeface="+mn-lt"/>
              </a:rPr>
              <a:t>Запуск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.</a:t>
            </a:r>
            <a:endParaRPr lang="en-US" sz="2800" b="0" dirty="0">
              <a:latin typeface="+mn-lt"/>
            </a:endParaRP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 rot="21409969">
            <a:off x="1857375" y="174625"/>
            <a:ext cx="602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(Интерактивный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12757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ru-RU" sz="700" b="0" dirty="0">
                <a:latin typeface="+mn-lt"/>
              </a:rPr>
              <a:t>	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 dirty="0">
                <a:latin typeface="+mn-lt"/>
              </a:rPr>
              <a:t>	При этом, входной файл должен быть назван </a:t>
            </a:r>
            <a:r>
              <a:rPr lang="en-US" sz="2800" b="0" dirty="0" err="1">
                <a:latin typeface="+mn-lt"/>
              </a:rPr>
              <a:t>startXX.ans</a:t>
            </a:r>
            <a:r>
              <a:rPr lang="ru-RU" sz="2800" b="0" dirty="0">
                <a:latin typeface="+mn-lt"/>
              </a:rPr>
              <a:t>. Где </a:t>
            </a:r>
            <a:r>
              <a:rPr lang="en-US" sz="2800" b="0" dirty="0">
                <a:latin typeface="+mn-lt"/>
              </a:rPr>
              <a:t>XX</a:t>
            </a:r>
            <a:r>
              <a:rPr lang="ru-RU" sz="2800" b="0" dirty="0">
                <a:latin typeface="+mn-lt"/>
              </a:rPr>
              <a:t> – это цифры основной версии и модификации программного комплекса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. </a:t>
            </a:r>
          </a:p>
          <a:p>
            <a:pPr>
              <a:spcBef>
                <a:spcPct val="20000"/>
              </a:spcBef>
              <a:buNone/>
            </a:pPr>
            <a:r>
              <a:rPr lang="ru-RU" sz="2800" b="0" dirty="0">
                <a:latin typeface="+mn-lt"/>
              </a:rPr>
              <a:t>	</a:t>
            </a:r>
            <a:r>
              <a:rPr lang="ru-RU" sz="2800" b="0" dirty="0" err="1">
                <a:latin typeface="+mn-lt"/>
              </a:rPr>
              <a:t>Т.е</a:t>
            </a:r>
            <a:r>
              <a:rPr lang="en-US" sz="2800" b="0" dirty="0">
                <a:latin typeface="+mn-lt"/>
              </a:rPr>
              <a:t>.</a:t>
            </a:r>
            <a:r>
              <a:rPr lang="ru-RU" sz="2800" b="0" dirty="0">
                <a:latin typeface="+mn-lt"/>
              </a:rPr>
              <a:t> для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 5.7  - </a:t>
            </a:r>
            <a:r>
              <a:rPr lang="en-US" sz="2800" b="0" dirty="0">
                <a:latin typeface="+mn-lt"/>
              </a:rPr>
              <a:t>start</a:t>
            </a:r>
            <a:r>
              <a:rPr lang="ru-RU" sz="2800" b="0" dirty="0">
                <a:latin typeface="+mn-lt"/>
              </a:rPr>
              <a:t>57</a:t>
            </a:r>
            <a:r>
              <a:rPr lang="en-US" sz="2800" b="0" dirty="0">
                <a:latin typeface="+mn-lt"/>
              </a:rPr>
              <a:t>.</a:t>
            </a:r>
            <a:r>
              <a:rPr lang="en-US" sz="2800" b="0" dirty="0" err="1">
                <a:latin typeface="+mn-lt"/>
              </a:rPr>
              <a:t>ans</a:t>
            </a:r>
            <a:r>
              <a:rPr lang="ru-RU" sz="2800" b="0" dirty="0">
                <a:latin typeface="+mn-lt"/>
              </a:rPr>
              <a:t>,</a:t>
            </a:r>
          </a:p>
          <a:p>
            <a:pPr>
              <a:spcBef>
                <a:spcPct val="20000"/>
              </a:spcBef>
              <a:buNone/>
            </a:pPr>
            <a:r>
              <a:rPr lang="ru-RU" sz="2800" b="0" dirty="0">
                <a:latin typeface="+mn-lt"/>
              </a:rPr>
              <a:t>	для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 8.0  - </a:t>
            </a:r>
            <a:r>
              <a:rPr lang="en-US" sz="2800" b="0" dirty="0">
                <a:latin typeface="+mn-lt"/>
              </a:rPr>
              <a:t>start</a:t>
            </a:r>
            <a:r>
              <a:rPr lang="ru-RU" sz="2800" b="0" dirty="0">
                <a:latin typeface="+mn-lt"/>
              </a:rPr>
              <a:t>80</a:t>
            </a:r>
            <a:r>
              <a:rPr lang="en-US" sz="2800" b="0" dirty="0" smtClean="0">
                <a:latin typeface="+mn-lt"/>
              </a:rPr>
              <a:t>.</a:t>
            </a:r>
            <a:r>
              <a:rPr lang="en-US" sz="2800" b="0" dirty="0" err="1" smtClean="0">
                <a:latin typeface="+mn-lt"/>
              </a:rPr>
              <a:t>ans</a:t>
            </a:r>
            <a:r>
              <a:rPr lang="en-US" sz="2800" b="0" dirty="0" smtClean="0">
                <a:latin typeface="+mn-lt"/>
              </a:rPr>
              <a:t>,</a:t>
            </a:r>
          </a:p>
          <a:p>
            <a:pPr>
              <a:spcBef>
                <a:spcPct val="20000"/>
              </a:spcBef>
              <a:buNone/>
            </a:pPr>
            <a:r>
              <a:rPr lang="ru-RU" sz="2800" b="0" dirty="0" smtClean="0">
                <a:latin typeface="+mn-lt"/>
              </a:rPr>
              <a:t> </a:t>
            </a:r>
            <a:r>
              <a:rPr lang="en-US" b="0" dirty="0">
                <a:latin typeface="+mn-lt"/>
              </a:rPr>
              <a:t>	</a:t>
            </a:r>
            <a:r>
              <a:rPr lang="ru-RU" b="0" dirty="0" smtClean="0">
                <a:latin typeface="+mn-lt"/>
              </a:rPr>
              <a:t>для </a:t>
            </a:r>
            <a:r>
              <a:rPr lang="en-US" b="0" dirty="0" smtClean="0">
                <a:latin typeface="+mn-lt"/>
              </a:rPr>
              <a:t>ANSYS 17.1 – start171.ans </a:t>
            </a:r>
            <a:r>
              <a:rPr lang="ru-RU" b="0" dirty="0">
                <a:latin typeface="+mn-lt"/>
              </a:rPr>
              <a:t>и т.д. </a:t>
            </a:r>
            <a:endParaRPr lang="en-US" b="0" dirty="0">
              <a:latin typeface="+mn-lt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2800" b="0" dirty="0" smtClean="0">
                <a:latin typeface="+mn-lt"/>
              </a:rPr>
              <a:t>Среди </a:t>
            </a:r>
            <a:r>
              <a:rPr lang="ru-RU" sz="2800" b="0" dirty="0">
                <a:latin typeface="+mn-lt"/>
              </a:rPr>
              <a:t>параметров запуска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 не должен присутствовать –</a:t>
            </a:r>
            <a:r>
              <a:rPr lang="en-US" sz="2800" b="0" dirty="0">
                <a:latin typeface="+mn-lt"/>
              </a:rPr>
              <a:t>s </a:t>
            </a:r>
            <a:r>
              <a:rPr lang="en-US" sz="2800" b="0" dirty="0" err="1">
                <a:latin typeface="+mn-lt"/>
              </a:rPr>
              <a:t>noread</a:t>
            </a:r>
            <a:r>
              <a:rPr lang="ru-RU" sz="2800" b="0" dirty="0">
                <a:latin typeface="+mn-lt"/>
              </a:rPr>
              <a:t>.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 dirty="0" smtClean="0">
                <a:latin typeface="+mn-lt"/>
              </a:rPr>
              <a:t>Входной </a:t>
            </a:r>
            <a:r>
              <a:rPr lang="ru-RU" sz="2800" b="0" dirty="0">
                <a:latin typeface="+mn-lt"/>
              </a:rPr>
              <a:t>файл должен находится в рабочей директории.</a:t>
            </a:r>
            <a:endParaRPr lang="en-US" sz="2800" b="0" dirty="0">
              <a:latin typeface="+mn-lt"/>
            </a:endParaRP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 rot="21409969">
            <a:off x="1857375" y="174625"/>
            <a:ext cx="602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(Интерактивный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22870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ru-RU" sz="700" b="0" dirty="0">
              <a:latin typeface="+mn-lt"/>
            </a:endParaRPr>
          </a:p>
          <a:p>
            <a:pPr marL="533400" indent="-533400">
              <a:spcBef>
                <a:spcPct val="20000"/>
              </a:spcBef>
            </a:pPr>
            <a:r>
              <a:rPr lang="ru-RU" sz="2800" b="0" dirty="0" smtClean="0">
                <a:latin typeface="+mn-lt"/>
              </a:rPr>
              <a:t>Наиболее </a:t>
            </a:r>
            <a:r>
              <a:rPr lang="ru-RU" sz="2800" b="0" dirty="0">
                <a:latin typeface="+mn-lt"/>
              </a:rPr>
              <a:t>эффективный </a:t>
            </a:r>
            <a:r>
              <a:rPr lang="ru-RU" sz="2800" b="0" dirty="0" smtClean="0">
                <a:latin typeface="+mn-lt"/>
              </a:rPr>
              <a:t>способ</a:t>
            </a:r>
            <a:r>
              <a:rPr lang="en-US" sz="2800" b="0" dirty="0" smtClean="0">
                <a:latin typeface="+mn-lt"/>
              </a:rPr>
              <a:t> </a:t>
            </a:r>
            <a:r>
              <a:rPr lang="ru-RU" sz="2800" b="0" dirty="0" smtClean="0">
                <a:latin typeface="+mn-lt"/>
              </a:rPr>
              <a:t>формирования </a:t>
            </a:r>
            <a:r>
              <a:rPr lang="ru-RU" sz="2800" b="0" dirty="0">
                <a:latin typeface="+mn-lt"/>
              </a:rPr>
              <a:t>командной строки для запуска </a:t>
            </a:r>
            <a:r>
              <a:rPr lang="en-US" sz="2800" b="0" dirty="0">
                <a:latin typeface="+mn-lt"/>
              </a:rPr>
              <a:t>ANSYS</a:t>
            </a:r>
            <a:r>
              <a:rPr lang="ru-RU" sz="2800" b="0" dirty="0">
                <a:latin typeface="+mn-lt"/>
              </a:rPr>
              <a:t> предполагает использование (однократное) ANSYS </a:t>
            </a:r>
            <a:r>
              <a:rPr lang="ru-RU" sz="2800" b="0" dirty="0" err="1">
                <a:latin typeface="+mn-lt"/>
              </a:rPr>
              <a:t>Product</a:t>
            </a:r>
            <a:r>
              <a:rPr lang="ru-RU" sz="2800" b="0" dirty="0">
                <a:latin typeface="+mn-lt"/>
              </a:rPr>
              <a:t> </a:t>
            </a:r>
            <a:r>
              <a:rPr lang="ru-RU" sz="2800" b="0" dirty="0" err="1">
                <a:latin typeface="+mn-lt"/>
              </a:rPr>
              <a:t>Launcher</a:t>
            </a:r>
            <a:r>
              <a:rPr lang="ru-RU" sz="2800" b="0" dirty="0">
                <a:latin typeface="+mn-lt"/>
              </a:rPr>
              <a:t>. После определения необходимых параметров запуска ANSYS  (таких как рабочая директория, имя файла, размер базы данных и т.п.), необходимо 	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 rot="21409969">
            <a:off x="1857375" y="174625"/>
            <a:ext cx="602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(Интерактивный режим)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56" y="4202531"/>
            <a:ext cx="3144331" cy="262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7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ru-RU" sz="1000" b="0" dirty="0">
              <a:latin typeface="Impact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ru-RU" sz="2800" b="0" dirty="0" smtClean="0">
                <a:latin typeface="Impact" pitchFamily="34" charset="0"/>
              </a:rPr>
              <a:t>выбрать </a:t>
            </a:r>
            <a:r>
              <a:rPr lang="ru-RU" sz="2800" b="0" dirty="0">
                <a:latin typeface="Impact" pitchFamily="34" charset="0"/>
              </a:rPr>
              <a:t>пункт меню </a:t>
            </a:r>
            <a:r>
              <a:rPr lang="en-US" sz="2800" b="0" dirty="0">
                <a:latin typeface="Impact" pitchFamily="34" charset="0"/>
              </a:rPr>
              <a:t>Tools</a:t>
            </a:r>
            <a:r>
              <a:rPr lang="en-US" sz="2800" b="0" dirty="0">
                <a:latin typeface="Impact" pitchFamily="34" charset="0"/>
                <a:sym typeface="Wingdings" pitchFamily="2" charset="2"/>
              </a:rPr>
              <a:t> Display Command Line.</a:t>
            </a:r>
          </a:p>
          <a:p>
            <a:pPr>
              <a:spcBef>
                <a:spcPct val="20000"/>
              </a:spcBef>
              <a:buNone/>
            </a:pPr>
            <a:r>
              <a:rPr lang="ru-RU" sz="2800" b="0" dirty="0" smtClean="0">
                <a:latin typeface="Impact" pitchFamily="34" charset="0"/>
                <a:sym typeface="Wingdings" pitchFamily="2" charset="2"/>
              </a:rPr>
              <a:t>В </a:t>
            </a:r>
            <a:r>
              <a:rPr lang="ru-RU" sz="2800" b="0" dirty="0">
                <a:latin typeface="Impact" pitchFamily="34" charset="0"/>
                <a:sym typeface="Wingdings" pitchFamily="2" charset="2"/>
              </a:rPr>
              <a:t>диалоговом окне будет </a:t>
            </a:r>
            <a:r>
              <a:rPr lang="ru-RU" sz="2800" b="0" dirty="0" smtClean="0">
                <a:latin typeface="Impact" pitchFamily="34" charset="0"/>
                <a:sym typeface="Wingdings" pitchFamily="2" charset="2"/>
              </a:rPr>
              <a:t>приведен текст </a:t>
            </a:r>
            <a:r>
              <a:rPr lang="ru-RU" sz="2800" b="0" dirty="0">
                <a:latin typeface="Impact" pitchFamily="34" charset="0"/>
                <a:sym typeface="Wingdings" pitchFamily="2" charset="2"/>
              </a:rPr>
              <a:t>командной строки.</a:t>
            </a:r>
          </a:p>
          <a:p>
            <a:pPr>
              <a:spcBef>
                <a:spcPct val="20000"/>
              </a:spcBef>
              <a:buNone/>
            </a:pPr>
            <a:r>
              <a:rPr lang="ru-RU" sz="2800" b="0" dirty="0">
                <a:latin typeface="Impact" pitchFamily="34" charset="0"/>
                <a:sym typeface="Wingdings" pitchFamily="2" charset="2"/>
              </a:rPr>
              <a:t>	</a:t>
            </a:r>
            <a:endParaRPr lang="ru-RU" sz="2800" b="0" dirty="0">
              <a:latin typeface="Impact" pitchFamily="34" charset="0"/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 rot="21409969">
            <a:off x="1857375" y="174625"/>
            <a:ext cx="602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(Интерактивный режим)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21" y="2704476"/>
            <a:ext cx="85629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0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ru-RU" sz="2800" b="0" dirty="0" smtClean="0">
                <a:latin typeface="+mn-lt"/>
                <a:sym typeface="Wingdings" pitchFamily="2" charset="2"/>
              </a:rPr>
              <a:t>Необходимо </a:t>
            </a:r>
            <a:r>
              <a:rPr lang="ru-RU" sz="2800" b="0" dirty="0">
                <a:latin typeface="+mn-lt"/>
                <a:sym typeface="Wingdings" pitchFamily="2" charset="2"/>
              </a:rPr>
              <a:t>отметить, что приложение </a:t>
            </a:r>
            <a:r>
              <a:rPr lang="en-US" sz="2800" b="0" dirty="0">
                <a:latin typeface="+mn-lt"/>
                <a:sym typeface="Wingdings" pitchFamily="2" charset="2"/>
              </a:rPr>
              <a:t>ansys.exe</a:t>
            </a:r>
            <a:r>
              <a:rPr lang="ru-RU" sz="2800" b="0" dirty="0">
                <a:latin typeface="+mn-lt"/>
                <a:sym typeface="Wingdings" pitchFamily="2" charset="2"/>
              </a:rPr>
              <a:t> является консольным.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 dirty="0" smtClean="0">
                <a:latin typeface="+mn-lt"/>
                <a:sym typeface="Wingdings" pitchFamily="2" charset="2"/>
              </a:rPr>
              <a:t>После </a:t>
            </a:r>
            <a:r>
              <a:rPr lang="ru-RU" sz="2800" b="0" dirty="0">
                <a:latin typeface="+mn-lt"/>
                <a:sym typeface="Wingdings" pitchFamily="2" charset="2"/>
              </a:rPr>
              <a:t>запуска, </a:t>
            </a:r>
            <a:r>
              <a:rPr lang="en-US" sz="2800" b="0" dirty="0">
                <a:latin typeface="+mn-lt"/>
                <a:sym typeface="Wingdings" pitchFamily="2" charset="2"/>
              </a:rPr>
              <a:t>ansys.exe </a:t>
            </a:r>
            <a:r>
              <a:rPr lang="ru-RU" sz="2800" b="0" dirty="0">
                <a:latin typeface="+mn-lt"/>
                <a:sym typeface="Wingdings" pitchFamily="2" charset="2"/>
              </a:rPr>
              <a:t>сначала выполнит команды содержащиеся в файле </a:t>
            </a:r>
            <a:r>
              <a:rPr lang="en-US" sz="2800" b="0" dirty="0" err="1">
                <a:latin typeface="+mn-lt"/>
              </a:rPr>
              <a:t>startXX.ans</a:t>
            </a:r>
            <a:r>
              <a:rPr lang="ru-RU" sz="2800" b="0" dirty="0">
                <a:latin typeface="+mn-lt"/>
              </a:rPr>
              <a:t>, и только затем запустит графическую оболочку. 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 dirty="0" smtClean="0">
                <a:latin typeface="+mn-lt"/>
              </a:rPr>
              <a:t>Следствием </a:t>
            </a:r>
            <a:r>
              <a:rPr lang="ru-RU" sz="2800" b="0" dirty="0">
                <a:latin typeface="+mn-lt"/>
              </a:rPr>
              <a:t>этого является невозможность выполнения команд, содержащихся в </a:t>
            </a:r>
            <a:r>
              <a:rPr lang="en-US" sz="2800" b="0" dirty="0" err="1">
                <a:latin typeface="+mn-lt"/>
              </a:rPr>
              <a:t>startXX.ans</a:t>
            </a:r>
            <a:r>
              <a:rPr lang="ru-RU" sz="2800" b="0" dirty="0">
                <a:latin typeface="+mn-lt"/>
              </a:rPr>
              <a:t>, касающихся вывода на экран в интерактивном режиме.</a:t>
            </a:r>
          </a:p>
          <a:p>
            <a:pPr marL="533400" indent="-533400">
              <a:spcBef>
                <a:spcPct val="20000"/>
              </a:spcBef>
            </a:pPr>
            <a:r>
              <a:rPr lang="ru-RU" sz="2800" b="0" dirty="0" smtClean="0">
                <a:latin typeface="+mn-lt"/>
              </a:rPr>
              <a:t>Простейшим </a:t>
            </a:r>
            <a:r>
              <a:rPr lang="ru-RU" sz="2800" b="0" dirty="0">
                <a:latin typeface="+mn-lt"/>
              </a:rPr>
              <a:t>примером интеграции с ANSYS в интерактивный режиме может служить</a:t>
            </a:r>
          </a:p>
          <a:p>
            <a:pPr marL="533400" indent="-533400">
              <a:spcBef>
                <a:spcPct val="20000"/>
              </a:spcBef>
            </a:pPr>
            <a:endParaRPr lang="ru-RU" sz="2800" b="0" dirty="0">
              <a:latin typeface="+mn-lt"/>
            </a:endParaRP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 rot="21409969">
            <a:off x="1857375" y="174625"/>
            <a:ext cx="602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000">
                <a:latin typeface="Impact" pitchFamily="34" charset="0"/>
              </a:rPr>
              <a:t>Основы интеграции с ANSYS (Интерактивный режим)</a:t>
            </a:r>
          </a:p>
        </p:txBody>
      </p:sp>
    </p:spTree>
    <p:extLst>
      <p:ext uri="{BB962C8B-B14F-4D97-AF65-F5344CB8AC3E}">
        <p14:creationId xmlns:p14="http://schemas.microsoft.com/office/powerpoint/2010/main" val="16096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13243381"/>
              </p:ext>
            </p:extLst>
          </p:nvPr>
        </p:nvGraphicFramePr>
        <p:xfrm>
          <a:off x="152400" y="914400"/>
          <a:ext cx="8435976" cy="57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371600"/>
                <a:gridCol w="5768976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Параметр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Тип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ru-RU" sz="1250" dirty="0">
                          <a:effectLst/>
                        </a:rPr>
                        <a:t>Описание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ansexe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Настройка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пользовательский исполняемый файл ANSYS для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Настройка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пользовательский исполняемый файл ANSYS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i="1" dirty="0" err="1" smtClean="0">
                          <a:effectLst/>
                        </a:rPr>
                        <a:t>device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Настройка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использовать ускоритель GPU вычислений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HPC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Включает распределенные вычисления ANSYS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HPC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список машин для выполнения распределенных вычислений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HPC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существующий файл MPI (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appfile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для использования в распределенных вычислениях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np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Определяет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количество процессоров, используемых при выполнении распределенных вычислений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 </a:t>
                      </a:r>
                      <a:r>
                        <a:rPr lang="ru-RU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устройст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Интерф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тип графического устройства. Этот параметр применяется только в интерактивном режиме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944069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</TotalTime>
  <Words>803</Words>
  <Application>Microsoft Office PowerPoint</Application>
  <PresentationFormat>Экран (4:3)</PresentationFormat>
  <Paragraphs>204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PPT Template</vt:lpstr>
      <vt:lpstr>Интегрированные компьютерные системы проектирования и анализа  Лекция 7: Автоматизация ANSYS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245</cp:revision>
  <dcterms:created xsi:type="dcterms:W3CDTF">2005-09-30T20:12:14Z</dcterms:created>
  <dcterms:modified xsi:type="dcterms:W3CDTF">2017-12-17T20:10:17Z</dcterms:modified>
</cp:coreProperties>
</file>