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37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ackground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420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68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</a:t>
            </a:r>
            <a:r>
              <a:rPr lang="ru-RU" sz="2400" u="sng" dirty="0" smtClean="0"/>
              <a:t>7: </a:t>
            </a:r>
            <a:r>
              <a:rPr lang="ru-RU" sz="2400" u="sng" dirty="0" smtClean="0"/>
              <a:t>Введение в </a:t>
            </a:r>
            <a:r>
              <a:rPr lang="en-US" sz="2400" u="sng" dirty="0" smtClean="0"/>
              <a:t>SolidWorks Simulation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038"/>
            <a:ext cx="7467600" cy="839787"/>
          </a:xfrm>
        </p:spPr>
        <p:txBody>
          <a:bodyPr/>
          <a:lstStyle/>
          <a:p>
            <a:r>
              <a:rPr lang="ru-RU" altLang="ru-RU"/>
              <a:t>Понятие конструкторского анализа</a:t>
            </a:r>
            <a:endParaRPr lang="en-US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5715000" cy="52578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500" b="1"/>
              <a:t>При статическом анализе решатель находит перемещения в направлениях </a:t>
            </a:r>
            <a:r>
              <a:rPr lang="en-US" altLang="ru-RU" sz="2500" b="1"/>
              <a:t>X, Y </a:t>
            </a:r>
            <a:r>
              <a:rPr lang="ru-RU" altLang="ru-RU" sz="2500" b="1"/>
              <a:t>и</a:t>
            </a:r>
            <a:r>
              <a:rPr lang="en-US" altLang="ru-RU" sz="2500" b="1"/>
              <a:t> Z</a:t>
            </a:r>
            <a:r>
              <a:rPr lang="ru-RU" altLang="ru-RU" sz="2500" b="1"/>
              <a:t> в каждом узле КЭ-модели</a:t>
            </a:r>
            <a:r>
              <a:rPr lang="en-US" altLang="ru-RU" sz="2500" b="1"/>
              <a:t>.</a:t>
            </a:r>
            <a:endParaRPr lang="ru-RU" altLang="ru-RU" sz="2500" b="1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500" b="1"/>
              <a:t>Теперь, когда перемещения известны в каждом элементе, программа вычисляет деформации в различных направлениях. Деформация – это изменение длины, </a:t>
            </a:r>
            <a:r>
              <a:rPr lang="de-DE" altLang="ru-RU" sz="2500" b="1"/>
              <a:t>c</a:t>
            </a:r>
            <a:r>
              <a:rPr lang="ru-RU" altLang="ru-RU" sz="2500" b="1"/>
              <a:t>оотнесённое к первоначальной длине без нагрузки.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500" b="1"/>
              <a:t>Наконец, программа использует математические соотношения механики для вычисления напряжений из деформаций.</a:t>
            </a:r>
            <a:endParaRPr lang="en-US" altLang="ru-RU" sz="2500" b="1"/>
          </a:p>
        </p:txBody>
      </p:sp>
      <p:pic>
        <p:nvPicPr>
          <p:cNvPr id="65546" name="Picture 10" descr="Pages from COSMOSWorks Teacher Guide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00200"/>
            <a:ext cx="18446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324600" y="1143000"/>
            <a:ext cx="17557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Нагрузка</a:t>
            </a:r>
            <a:endParaRPr lang="en-US" altLang="ru-RU" sz="2800">
              <a:solidFill>
                <a:schemeClr val="hlink"/>
              </a:solidFill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6324600" y="3505200"/>
            <a:ext cx="4016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800" i="1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8229600" y="2057400"/>
            <a:ext cx="6000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800" b="0">
                <a:solidFill>
                  <a:srgbClr val="0000FF"/>
                </a:solidFill>
              </a:rPr>
              <a:t>d</a:t>
            </a:r>
            <a:r>
              <a:rPr lang="en-US" altLang="ru-RU" sz="2800" i="1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953125" y="5630863"/>
            <a:ext cx="27638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rgbClr val="0000FF"/>
                </a:solidFill>
              </a:rPr>
              <a:t>Деформация:</a:t>
            </a:r>
          </a:p>
          <a:p>
            <a:pPr algn="ctr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ru-RU" sz="2800">
                <a:solidFill>
                  <a:srgbClr val="0000FF"/>
                </a:solidFill>
              </a:rPr>
              <a:t>Strain = (</a:t>
            </a:r>
            <a:r>
              <a:rPr lang="en-US" altLang="ru-RU" sz="2800" b="0">
                <a:solidFill>
                  <a:srgbClr val="0000FF"/>
                </a:solidFill>
              </a:rPr>
              <a:t>d</a:t>
            </a:r>
            <a:r>
              <a:rPr lang="en-US" altLang="ru-RU" sz="2800" i="1">
                <a:solidFill>
                  <a:srgbClr val="0000FF"/>
                </a:solidFill>
              </a:rPr>
              <a:t>L</a:t>
            </a:r>
            <a:r>
              <a:rPr lang="en-US" altLang="ru-RU" sz="2800">
                <a:solidFill>
                  <a:srgbClr val="0000FF"/>
                </a:solidFill>
              </a:rPr>
              <a:t>) / </a:t>
            </a:r>
            <a:r>
              <a:rPr lang="en-US" altLang="ru-RU" sz="2800" i="1">
                <a:solidFill>
                  <a:srgbClr val="0000FF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076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/>
      <p:bldP spid="65548" grpId="0"/>
      <p:bldP spid="65549" grpId="0"/>
      <p:bldP spid="655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инженерного анализа</a:t>
            </a:r>
            <a:endParaRPr lang="en-US" altLang="ru-RU" b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8458200" cy="4419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000" b="1"/>
              <a:t>Это наиболее общий тип инженерного анализа</a:t>
            </a:r>
            <a:r>
              <a:rPr lang="en-US" altLang="ru-RU" sz="2000" b="1"/>
              <a:t>.</a:t>
            </a:r>
            <a:r>
              <a:rPr lang="ru-RU" altLang="ru-RU" sz="2000" b="1"/>
              <a:t> Он предполагает линейное поведение материала и пренебрегает инерционными силами. Деформируемое тело возвращается в своё исходное состояние, когда нагрузки снимаются.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000" b="1"/>
              <a:t>При таком типе анализа вычисляются перемещения, деформации, напряжения и силы реакции.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000" b="1"/>
              <a:t>Считается, что материал изделия разрушается, когда значения напряжений достигают определённого уровня. Различные материалы разрушаются при различных уровнях напряжений. 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000" b="1"/>
              <a:t>Статический анализ позволяет протестировать разрушение многих материалов, а также оценить коэффициент запаса прочности изделия, зная при этом значения предела прочности или предела текучести.</a:t>
            </a:r>
            <a:endParaRPr lang="en-US" altLang="ru-RU" sz="2000" b="1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33400" y="1219200"/>
            <a:ext cx="8077200" cy="685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1) Статический или анализ напряжений:</a:t>
            </a:r>
          </a:p>
        </p:txBody>
      </p:sp>
    </p:spTree>
    <p:extLst>
      <p:ext uri="{BB962C8B-B14F-4D97-AF65-F5344CB8AC3E}">
        <p14:creationId xmlns:p14="http://schemas.microsoft.com/office/powerpoint/2010/main" val="34274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инженерного анализа</a:t>
            </a:r>
            <a:endParaRPr lang="en-US" altLang="ru-RU" b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7391400" cy="3276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000" b="1"/>
              <a:t>Тонкостенные конструкции, подверженные сжимающим продольным нагрузкам, склонны испытывать внезапные большие поперечные деформации. Это явление носит название </a:t>
            </a:r>
            <a:r>
              <a:rPr lang="ru-RU" altLang="ru-RU" sz="2000" b="1" u="sng"/>
              <a:t>потеря устойчивости</a:t>
            </a:r>
            <a:r>
              <a:rPr lang="ru-RU" altLang="ru-RU" sz="2000" b="1"/>
              <a:t>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000" b="1"/>
              <a:t>Потеря устойчивости может произойти прежде чем материал конструкции разрушится вследствие высоких напряжений.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000" b="1"/>
              <a:t>Анализ потери устойчивости проверяет вероятность разрушения вследствие потери устойчивости и предсказывает теоретически опасные нагрузки.</a:t>
            </a:r>
            <a:endParaRPr lang="en-US" altLang="ru-RU" sz="2000" b="1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33400" y="1219200"/>
            <a:ext cx="6096000" cy="685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2) Анализ потери устойчивости:</a:t>
            </a:r>
          </a:p>
        </p:txBody>
      </p:sp>
      <p:pic>
        <p:nvPicPr>
          <p:cNvPr id="138246" name="Picture 6" descr="Pages from COSMOSWorks Teacher Gu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1285875" cy="49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7239000" y="12192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продольная</a:t>
            </a:r>
          </a:p>
          <a:p>
            <a:pPr algn="ctr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нагрузка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228600" y="5486400"/>
            <a:ext cx="76009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FF"/>
                </a:solidFill>
              </a:rPr>
              <a:t>Этот тонкий стержень, подверженный продольной нагрузке, разрушится вследствие потери устойчивости, прежде чем его материал начнёт разрушаться из-за высоких напряжений.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V="1">
            <a:off x="7696200" y="4648200"/>
            <a:ext cx="304800" cy="914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2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7" grpId="0"/>
      <p:bldP spid="138248" grpId="0"/>
      <p:bldP spid="1382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инженерного анализа</a:t>
            </a:r>
            <a:endParaRPr lang="en-US" altLang="ru-RU" b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124200"/>
            <a:ext cx="8458200" cy="37338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000" b="1"/>
              <a:t>Каждое тело склонно вибрировать на определённых частотах, называемых </a:t>
            </a:r>
            <a:r>
              <a:rPr lang="ru-RU" altLang="ru-RU" sz="2000" b="1" u="sng"/>
              <a:t>собственными частотами</a:t>
            </a:r>
            <a:r>
              <a:rPr lang="ru-RU" altLang="ru-RU" sz="2000" b="1"/>
              <a:t>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000" b="1"/>
              <a:t>При колебаниях на каждой собственной частоте тело приобретает определённую форму, называемую </a:t>
            </a:r>
            <a:r>
              <a:rPr lang="ru-RU" altLang="ru-RU" sz="2000" b="1" u="sng"/>
              <a:t>собственной формой</a:t>
            </a:r>
            <a:r>
              <a:rPr lang="ru-RU" altLang="ru-RU" sz="2000" b="1"/>
              <a:t>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000" b="1"/>
              <a:t>Частотный анализ рассчитывает собственные частоты и соответствующие им собственные формы.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000" b="1"/>
              <a:t>В </a:t>
            </a:r>
            <a:r>
              <a:rPr lang="ru-RU" altLang="ru-RU" sz="2000" b="1" u="sng"/>
              <a:t>теории колебаний</a:t>
            </a:r>
            <a:r>
              <a:rPr lang="ru-RU" altLang="ru-RU" sz="2000" b="1"/>
              <a:t> тело имеет бесконечное число собственных частот и форм. В </a:t>
            </a:r>
            <a:r>
              <a:rPr lang="ru-RU" altLang="ru-RU" sz="2000" b="1" u="sng"/>
              <a:t>конечно-элементном анализе</a:t>
            </a:r>
            <a:r>
              <a:rPr lang="ru-RU" altLang="ru-RU" sz="2000" b="1"/>
              <a:t> их количество такое же, сколько тело имеет </a:t>
            </a:r>
            <a:r>
              <a:rPr lang="ru-RU" altLang="ru-RU" sz="2000" b="1" u="sng"/>
              <a:t>степеней свободы</a:t>
            </a:r>
            <a:r>
              <a:rPr lang="ru-RU" altLang="ru-RU" sz="2000" b="1"/>
              <a:t>. В большинстве случаев обычно используется только несколько форм.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33400" y="1219200"/>
            <a:ext cx="4800600" cy="1676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3) Частотный или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гармонический анализ:</a:t>
            </a:r>
          </a:p>
        </p:txBody>
      </p:sp>
      <p:pic>
        <p:nvPicPr>
          <p:cNvPr id="141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284797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4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инженерного анализа</a:t>
            </a:r>
            <a:endParaRPr lang="en-US" altLang="ru-RU" b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276600"/>
            <a:ext cx="8458200" cy="3581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Чрезмерные напряжения могут быть вызваны ситуацией, когда тело подвержено динамической нагрузке на частоте колебаний, соответствующей одной из собственных частот. Это явление называется </a:t>
            </a:r>
            <a:r>
              <a:rPr lang="ru-RU" altLang="ru-RU" sz="2400" b="1" u="sng"/>
              <a:t>резонансом</a:t>
            </a:r>
            <a:r>
              <a:rPr lang="ru-RU" altLang="ru-RU" sz="2400" b="1"/>
              <a:t>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Частотный анализ может помочь избежать резонанса.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Частотный анализ также предоставляет необходимую информацию для решения задач </a:t>
            </a:r>
            <a:r>
              <a:rPr lang="ru-RU" altLang="ru-RU" sz="2400" b="1" u="sng"/>
              <a:t>динамического отклика</a:t>
            </a:r>
            <a:r>
              <a:rPr lang="ru-RU" altLang="ru-RU" sz="2400" b="1"/>
              <a:t>.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533400" y="1219200"/>
            <a:ext cx="4800600" cy="1676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3) Частотный или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гармонический анализ:</a:t>
            </a:r>
          </a:p>
        </p:txBody>
      </p:sp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2511425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инженерного анализа</a:t>
            </a:r>
            <a:endParaRPr lang="en-US" altLang="ru-RU" b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33600"/>
            <a:ext cx="6019800" cy="16002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altLang="ru-RU" sz="2200" b="1"/>
              <a:t>Рассчитывает температурное поле в теле, т.е. значение температуры в каждой точке модели, основываясь на температурных нагрузках и температурных граничных условиях.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057400" y="1219200"/>
            <a:ext cx="4800600" cy="7620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4) Термический анализ:</a:t>
            </a:r>
          </a:p>
        </p:txBody>
      </p:sp>
      <p:pic>
        <p:nvPicPr>
          <p:cNvPr id="143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09800"/>
            <a:ext cx="2514600" cy="15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228600" y="4953000"/>
            <a:ext cx="8686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4950" indent="-2349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635000" indent="-285750">
              <a:spcBef>
                <a:spcPct val="2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965200" indent="-215900">
              <a:spcBef>
                <a:spcPct val="2500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308100" indent="-228600">
              <a:spcBef>
                <a:spcPct val="25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651000" indent="-228600">
              <a:spcBef>
                <a:spcPct val="25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108200" indent="-22860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565400" indent="-22860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022600" indent="-22860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479800" indent="-22860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0"/>
              </a:spcBef>
            </a:pPr>
            <a:r>
              <a:rPr lang="ru-RU" altLang="ru-RU" sz="2200"/>
              <a:t>Изменения температуры или неравномерная температура тела могут вызывать возникновение напряжений в теле. Анализ температурных напряжений вычисляет напряжения, деформации и перемещения вследствие температурных эффектов.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533400" y="4038600"/>
            <a:ext cx="8077200" cy="7620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5) Анализ температурных напряжений:</a:t>
            </a:r>
          </a:p>
        </p:txBody>
      </p:sp>
    </p:spTree>
    <p:extLst>
      <p:ext uri="{BB962C8B-B14F-4D97-AF65-F5344CB8AC3E}">
        <p14:creationId xmlns:p14="http://schemas.microsoft.com/office/powerpoint/2010/main" val="3295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/>
      <p:bldP spid="1433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инженерного анализа</a:t>
            </a:r>
            <a:endParaRPr lang="en-US" altLang="ru-RU" b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8458200" cy="4419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200" b="1"/>
              <a:t>Для начала это тип инженерного анализа требует задания </a:t>
            </a:r>
            <a:r>
              <a:rPr lang="ru-RU" altLang="ru-RU" sz="2200" b="1" u="sng"/>
              <a:t>цели оптимизации,</a:t>
            </a:r>
            <a:r>
              <a:rPr lang="ru-RU" altLang="ru-RU" sz="2200" b="1"/>
              <a:t> например, минимального веса.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200" b="1"/>
              <a:t>Затем необходимо определить диапазоны изменяемых размеров и геометрических параметров в модели. Эти параметры называются </a:t>
            </a:r>
            <a:r>
              <a:rPr lang="ru-RU" altLang="ru-RU" sz="2200" b="1" u="sng"/>
              <a:t>переменными проектирования</a:t>
            </a:r>
            <a:r>
              <a:rPr lang="ru-RU" altLang="ru-RU" sz="2200" b="1"/>
              <a:t>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200" b="1"/>
              <a:t>Далее необходимо определить </a:t>
            </a:r>
            <a:r>
              <a:rPr lang="ru-RU" altLang="ru-RU" sz="2200" b="1" u="sng"/>
              <a:t>ограничения</a:t>
            </a:r>
            <a:r>
              <a:rPr lang="ru-RU" altLang="ru-RU" sz="2200" b="1"/>
              <a:t>, например, напряжения не должны превышать определённого значения в любой точке модели.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200" b="1"/>
              <a:t>Программа численно производит поиск </a:t>
            </a:r>
            <a:r>
              <a:rPr lang="ru-RU" altLang="ru-RU" sz="2200" b="1" u="sng"/>
              <a:t>оптимального решения</a:t>
            </a:r>
            <a:r>
              <a:rPr lang="ru-RU" altLang="ru-RU" sz="2200" b="1"/>
              <a:t> из всех возможных вариантов, используя встроенный метод оптимизации.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28600" y="1219200"/>
            <a:ext cx="8686800" cy="685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6) Оптимизация или оптимизационный анализ:</a:t>
            </a:r>
          </a:p>
        </p:txBody>
      </p:sp>
    </p:spTree>
    <p:extLst>
      <p:ext uri="{BB962C8B-B14F-4D97-AF65-F5344CB8AC3E}">
        <p14:creationId xmlns:p14="http://schemas.microsoft.com/office/powerpoint/2010/main" val="277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инженерного анализа</a:t>
            </a:r>
            <a:endParaRPr lang="en-US" altLang="ru-RU" b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133600"/>
            <a:ext cx="84582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100" b="1" u="sng"/>
              <a:t>Нелинейный анализ напряжений</a:t>
            </a:r>
            <a:r>
              <a:rPr lang="ru-RU" altLang="ru-RU" sz="2100" b="1"/>
              <a:t>: необходимо использовать нелинейный анализ, когда предположения линейного статического анализа не подходят к задаче. Например, поведение материала является нелинейным.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altLang="ru-RU" sz="2100" b="1" u="sng"/>
              <a:t>Анализ динамического отклика</a:t>
            </a:r>
            <a:r>
              <a:rPr lang="ru-RU" altLang="ru-RU" sz="2100" b="1"/>
              <a:t>: необходимо использовать динамический анализ, когда силами инерции нельзя пренебречь в задаче.</a:t>
            </a:r>
          </a:p>
          <a:p>
            <a:pPr>
              <a:lnSpc>
                <a:spcPct val="85000"/>
              </a:lnSpc>
            </a:pPr>
            <a:r>
              <a:rPr lang="ru-RU" altLang="ru-RU" sz="2100" b="1" u="sng"/>
              <a:t>Анализ течения жидкостей</a:t>
            </a:r>
            <a:r>
              <a:rPr lang="ru-RU" altLang="ru-RU" sz="2100" b="1"/>
              <a:t>: также называется Вычислительная Динамика Жидкостей (Computational Fluid Dynamics – CFD). Она изучает движение потоков жидкостей и сопровождающие его температурные эффекты.</a:t>
            </a:r>
          </a:p>
          <a:p>
            <a:pPr>
              <a:lnSpc>
                <a:spcPct val="85000"/>
              </a:lnSpc>
            </a:pPr>
            <a:r>
              <a:rPr lang="ru-RU" altLang="ru-RU" sz="2100" b="1" u="sng"/>
              <a:t>Электромагнитный анализ</a:t>
            </a:r>
            <a:r>
              <a:rPr lang="ru-RU" altLang="ru-RU" sz="2100" b="1"/>
              <a:t>: решает задачи с электромагнитными полями.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685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7) Другие типы инженерного анализа:</a:t>
            </a:r>
          </a:p>
        </p:txBody>
      </p:sp>
    </p:spTree>
    <p:extLst>
      <p:ext uri="{BB962C8B-B14F-4D97-AF65-F5344CB8AC3E}">
        <p14:creationId xmlns:p14="http://schemas.microsoft.com/office/powerpoint/2010/main" val="13762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Что такое напряжение</a:t>
            </a:r>
            <a:r>
              <a:rPr lang="en-US" altLang="ru-RU" dirty="0" smtClean="0"/>
              <a:t>?</a:t>
            </a:r>
            <a:endParaRPr lang="en-US" altLang="ru-RU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6988"/>
            <a:ext cx="5284787" cy="48625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altLang="ru-RU" dirty="0"/>
              <a:t>Когда к телу прикладывается нагрузка, </a:t>
            </a:r>
            <a:r>
              <a:rPr lang="ru-RU" altLang="ru-RU" dirty="0" smtClean="0"/>
              <a:t>то тело пытается </a:t>
            </a:r>
            <a:r>
              <a:rPr lang="ru-RU" altLang="ru-RU" dirty="0"/>
              <a:t>поглотить </a:t>
            </a:r>
            <a:r>
              <a:rPr lang="ru-RU" altLang="ru-RU" dirty="0" smtClean="0"/>
              <a:t>ее, </a:t>
            </a:r>
            <a:r>
              <a:rPr lang="ru-RU" altLang="ru-RU" dirty="0"/>
              <a:t>создавая внутренние силы, которые изменяются от одной точки к другой.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dirty="0"/>
              <a:t>Интенсивность этих сил называется </a:t>
            </a:r>
            <a:r>
              <a:rPr lang="ru-RU" altLang="ru-RU" dirty="0" smtClean="0"/>
              <a:t>напряжением. Напряжение </a:t>
            </a:r>
            <a:r>
              <a:rPr lang="ru-RU" altLang="ru-RU" dirty="0"/>
              <a:t>- это сила на единицу площади.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dirty="0"/>
              <a:t>Напряжение в точке - интенсивность силы на небольшой площади вокруг этой точки.</a:t>
            </a:r>
            <a:endParaRPr lang="en-US" altLang="ru-RU" dirty="0" smtClean="0"/>
          </a:p>
          <a:p>
            <a:pPr eaLnBrk="1" hangingPunct="1">
              <a:lnSpc>
                <a:spcPct val="85000"/>
              </a:lnSpc>
            </a:pPr>
            <a:endParaRPr lang="en-US" altLang="ru-RU" dirty="0" smtClean="0"/>
          </a:p>
          <a:p>
            <a:pPr eaLnBrk="1" hangingPunct="1">
              <a:lnSpc>
                <a:spcPct val="85000"/>
              </a:lnSpc>
            </a:pPr>
            <a:endParaRPr lang="en-US" altLang="ru-RU" dirty="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1273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08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Что такое напряжение</a:t>
            </a:r>
            <a:r>
              <a:rPr lang="en-US" altLang="ru-RU" dirty="0"/>
              <a:t>?</a:t>
            </a:r>
            <a:endParaRPr lang="en-US" altLang="ru-RU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50288" cy="1217613"/>
          </a:xfrm>
        </p:spPr>
        <p:txBody>
          <a:bodyPr/>
          <a:lstStyle/>
          <a:p>
            <a:pPr eaLnBrk="1" hangingPunct="1"/>
            <a:r>
              <a:rPr lang="ru-RU" altLang="ru-RU" sz="2000" dirty="0"/>
              <a:t>Напряжение </a:t>
            </a:r>
            <a:r>
              <a:rPr lang="ru-RU" altLang="ru-RU" sz="2000" dirty="0" smtClean="0"/>
              <a:t>– это тензорная величина, которая задается </a:t>
            </a:r>
            <a:r>
              <a:rPr lang="ru-RU" altLang="ru-RU" sz="2000" dirty="0"/>
              <a:t>величиной и направлением относительно некоторой плоскости. </a:t>
            </a:r>
            <a:r>
              <a:rPr lang="ru-RU" altLang="ru-RU" sz="2000" dirty="0" smtClean="0"/>
              <a:t>Напряжение полностью </a:t>
            </a:r>
            <a:r>
              <a:rPr lang="ru-RU" altLang="ru-RU" sz="2000" dirty="0"/>
              <a:t>описывается шестью компонентами:</a:t>
            </a:r>
            <a:endParaRPr lang="en-US" altLang="ru-RU" sz="2000" dirty="0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74" y="2438400"/>
            <a:ext cx="27919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228600" y="2362200"/>
            <a:ext cx="548640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Arial" charset="0"/>
              <a:buChar char="–"/>
            </a:pPr>
            <a:r>
              <a:rPr lang="en-US" altLang="ru-RU" sz="2000" dirty="0"/>
              <a:t> SX: </a:t>
            </a:r>
            <a:r>
              <a:rPr lang="ru-RU" altLang="ru-RU" sz="2000" dirty="0" smtClean="0"/>
              <a:t>Нормальное напряжение вдоль Х</a:t>
            </a:r>
            <a:endParaRPr lang="en-US" altLang="ru-RU" sz="20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Arial" charset="0"/>
              <a:buChar char="–"/>
            </a:pPr>
            <a:r>
              <a:rPr lang="en-US" altLang="ru-RU" sz="2000" dirty="0"/>
              <a:t> SY: </a:t>
            </a:r>
            <a:r>
              <a:rPr lang="ru-RU" altLang="ru-RU" sz="2000" dirty="0"/>
              <a:t>Нормальное напряжение вдоль </a:t>
            </a:r>
            <a:r>
              <a:rPr lang="en-US" altLang="ru-RU" sz="2000" dirty="0" smtClean="0"/>
              <a:t>Y</a:t>
            </a:r>
            <a:endParaRPr lang="en-US" altLang="ru-RU" sz="20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Arial" charset="0"/>
              <a:buChar char="–"/>
            </a:pPr>
            <a:r>
              <a:rPr lang="en-US" altLang="ru-RU" sz="2000" dirty="0" smtClean="0"/>
              <a:t> SZ</a:t>
            </a:r>
            <a:r>
              <a:rPr lang="en-US" altLang="ru-RU" sz="2000" dirty="0"/>
              <a:t>: </a:t>
            </a:r>
            <a:r>
              <a:rPr lang="ru-RU" altLang="ru-RU" sz="2000" dirty="0"/>
              <a:t>Нормальное напряжение вдоль </a:t>
            </a:r>
            <a:r>
              <a:rPr lang="en-US" altLang="ru-RU" sz="2000" dirty="0" smtClean="0"/>
              <a:t>Z</a:t>
            </a:r>
            <a:endParaRPr lang="en-US" altLang="ru-RU" sz="20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Arial" charset="0"/>
              <a:buChar char="–"/>
            </a:pPr>
            <a:r>
              <a:rPr lang="en-US" altLang="ru-RU" sz="2000" dirty="0" smtClean="0"/>
              <a:t> </a:t>
            </a:r>
            <a:r>
              <a:rPr lang="en-US" altLang="ru-RU" sz="2000" dirty="0"/>
              <a:t>TXY: </a:t>
            </a:r>
            <a:r>
              <a:rPr lang="ru-RU" altLang="ru-RU" sz="2000" dirty="0" smtClean="0"/>
              <a:t>Касательное напряжение вдоль </a:t>
            </a:r>
            <a:r>
              <a:rPr lang="en-US" altLang="ru-RU" sz="2000" dirty="0" smtClean="0"/>
              <a:t>Y </a:t>
            </a:r>
            <a:r>
              <a:rPr lang="ru-RU" altLang="ru-RU" sz="2000" dirty="0"/>
              <a:t> </a:t>
            </a:r>
            <a:r>
              <a:rPr lang="ru-RU" altLang="ru-RU" sz="2000" dirty="0" smtClean="0"/>
              <a:t>на плоскости</a:t>
            </a:r>
            <a:r>
              <a:rPr lang="en-US" altLang="ru-RU" sz="2000" dirty="0" smtClean="0"/>
              <a:t> YZ</a:t>
            </a:r>
            <a:endParaRPr lang="ru-RU" altLang="ru-RU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Arial" charset="0"/>
              <a:buChar char="–"/>
            </a:pPr>
            <a:r>
              <a:rPr lang="en-US" altLang="ru-RU" sz="2000" dirty="0" smtClean="0"/>
              <a:t> </a:t>
            </a:r>
            <a:r>
              <a:rPr lang="en-US" altLang="ru-RU" sz="2000" dirty="0"/>
              <a:t>TXZ: </a:t>
            </a:r>
            <a:r>
              <a:rPr lang="ru-RU" altLang="ru-RU" sz="2000" dirty="0"/>
              <a:t>Касательное напряжение вдоль </a:t>
            </a:r>
            <a:r>
              <a:rPr lang="en-US" altLang="ru-RU" sz="2000" dirty="0"/>
              <a:t>Z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 </a:t>
            </a:r>
            <a:r>
              <a:rPr lang="ru-RU" altLang="ru-RU" sz="2000" dirty="0"/>
              <a:t>на плоскости</a:t>
            </a:r>
            <a:r>
              <a:rPr lang="en-US" altLang="ru-RU" sz="2000" dirty="0"/>
              <a:t> </a:t>
            </a:r>
            <a:r>
              <a:rPr lang="en-US" altLang="ru-RU" sz="2000" dirty="0" smtClean="0"/>
              <a:t>YZ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Arial" charset="0"/>
              <a:buChar char="–"/>
            </a:pPr>
            <a:r>
              <a:rPr lang="en-US" altLang="ru-RU" sz="2000" dirty="0" smtClean="0"/>
              <a:t>TYZ</a:t>
            </a:r>
            <a:r>
              <a:rPr lang="en-US" altLang="ru-RU" sz="2000" dirty="0"/>
              <a:t>: </a:t>
            </a:r>
            <a:r>
              <a:rPr lang="ru-RU" altLang="ru-RU" sz="2000" dirty="0"/>
              <a:t>Касательное напряжение вдоль </a:t>
            </a:r>
            <a:r>
              <a:rPr lang="en-US" altLang="ru-RU" sz="2000" dirty="0" smtClean="0"/>
              <a:t>Z </a:t>
            </a:r>
            <a:r>
              <a:rPr lang="ru-RU" altLang="ru-RU" sz="2000" dirty="0" smtClean="0"/>
              <a:t> </a:t>
            </a:r>
            <a:r>
              <a:rPr lang="ru-RU" altLang="ru-RU" sz="2000" dirty="0"/>
              <a:t>на плоскости</a:t>
            </a:r>
            <a:r>
              <a:rPr lang="en-US" altLang="ru-RU" sz="2000" dirty="0"/>
              <a:t> </a:t>
            </a:r>
            <a:r>
              <a:rPr lang="en-US" altLang="ru-RU" sz="2000" dirty="0" smtClean="0"/>
              <a:t>XZ</a:t>
            </a:r>
            <a:endParaRPr lang="en-US" altLang="ru-RU" sz="2000" dirty="0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28654" y="5638800"/>
            <a:ext cx="8650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ru-RU" altLang="ru-RU" dirty="0"/>
              <a:t>Положительное напряжение указывает на </a:t>
            </a:r>
            <a:r>
              <a:rPr lang="ru-RU" altLang="ru-RU" dirty="0" smtClean="0"/>
              <a:t>растяжение, а </a:t>
            </a:r>
            <a:r>
              <a:rPr lang="ru-RU" altLang="ru-RU" dirty="0"/>
              <a:t>отрицательное </a:t>
            </a:r>
            <a:r>
              <a:rPr lang="ru-RU" altLang="ru-RU" dirty="0" smtClean="0"/>
              <a:t>– на  сжатие. 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70599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Понятие </a:t>
            </a:r>
            <a:r>
              <a:rPr lang="en-US" altLang="ru-RU" dirty="0" err="1" smtClean="0"/>
              <a:t>COSMOSWorks</a:t>
            </a:r>
            <a:r>
              <a:rPr lang="ru-RU" altLang="ru-RU" dirty="0" smtClean="0"/>
              <a:t> (</a:t>
            </a:r>
            <a:r>
              <a:rPr lang="en-US" altLang="ru-RU" smtClean="0"/>
              <a:t>Simulation</a:t>
            </a:r>
            <a:r>
              <a:rPr lang="ru-RU" altLang="ru-RU" smtClean="0"/>
              <a:t>)</a:t>
            </a:r>
            <a:endParaRPr lang="en-US" altLang="ru-RU" b="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ru-RU" sz="2000" b="1"/>
              <a:t>COSMOSWorks – </a:t>
            </a:r>
            <a:r>
              <a:rPr lang="ru-RU" altLang="ru-RU" sz="2000" b="1"/>
              <a:t>это целиком интегрированное приложение к SolidWorks, предназначенное для решения задач механики деформируемого твердого тела методом конечных элементов.</a:t>
            </a:r>
          </a:p>
          <a:p>
            <a:pPr>
              <a:lnSpc>
                <a:spcPct val="75000"/>
              </a:lnSpc>
            </a:pPr>
            <a:r>
              <a:rPr lang="ru-RU" altLang="ru-RU" sz="2000" b="1"/>
              <a:t>Разработчик – Structural Research and Analysis Corporation (SRAC), США (http://www.cosmosm.com), которая в настоящий момент является подразделением фирмы SolidWorks.</a:t>
            </a:r>
            <a:endParaRPr lang="en-US" altLang="ru-RU" sz="2000" b="1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en-US" altLang="ru-RU" sz="2000" b="1"/>
              <a:t>COSMOSWorks</a:t>
            </a:r>
            <a:r>
              <a:rPr lang="ru-RU" altLang="ru-RU" sz="2000" b="1"/>
              <a:t> симулирует тестирование прототипа созданной вами модели в рабочих условиях эксплуатации</a:t>
            </a:r>
            <a:r>
              <a:rPr lang="en-US" altLang="ru-RU" sz="2000" b="1"/>
              <a:t>.</a:t>
            </a:r>
            <a:r>
              <a:rPr lang="ru-RU" altLang="ru-RU" sz="2000" b="1"/>
              <a:t> Помогает ответить на такие вопросы, как: насколько надёжен, эффективен и экономичен предложенный вами дизайн изделия.</a:t>
            </a:r>
            <a:endParaRPr lang="en-US" altLang="ru-RU" sz="2000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en-US" altLang="ru-RU" sz="2000" b="1"/>
              <a:t>COSMOSWorks</a:t>
            </a:r>
            <a:r>
              <a:rPr lang="ru-RU" altLang="ru-RU" sz="2000" b="1"/>
              <a:t> используется студентами, дизайнерами, расчётчиками, инженерами и другими специалистами для разработки надёжных, эффективных и экономичных дизайнов.</a:t>
            </a:r>
          </a:p>
          <a:p>
            <a:pPr>
              <a:lnSpc>
                <a:spcPct val="75000"/>
              </a:lnSpc>
            </a:pPr>
            <a:r>
              <a:rPr lang="ru-RU" altLang="ru-RU" sz="2000" b="1"/>
              <a:t>COSMOSWorks предназначен для решения задач расчета на статическую прочность и устойчивость в линейной и нелинейной постановке, выделения собственных частот, оптимизации формы деталей и сборок в линейной постановке, анализа усталости и поведения конструкции при ударе.</a:t>
            </a:r>
            <a:endParaRPr lang="en-US" altLang="ru-RU" sz="2000" b="1"/>
          </a:p>
        </p:txBody>
      </p:sp>
    </p:spTree>
    <p:extLst>
      <p:ext uri="{BB962C8B-B14F-4D97-AF65-F5344CB8AC3E}">
        <p14:creationId xmlns:p14="http://schemas.microsoft.com/office/powerpoint/2010/main" val="26960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Главные напряжения</a:t>
            </a:r>
            <a:endParaRPr lang="en-US" altLang="ru-RU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14600"/>
            <a:ext cx="6096000" cy="37338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ru-RU" altLang="ru-RU" dirty="0" smtClean="0"/>
              <a:t>P1</a:t>
            </a:r>
            <a:r>
              <a:rPr lang="ru-RU" altLang="ru-RU" dirty="0"/>
              <a:t>: Нормальное напряжение в первом главном направлении (наибольшее).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ru-RU" altLang="ru-RU" dirty="0"/>
              <a:t>P2: нормальное напряжение во втором главном направлении (промежуточное).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ru-RU" altLang="ru-RU" dirty="0"/>
              <a:t>P3: Нормальное напряжение в третьем главном направлении (наименьшее).</a:t>
            </a:r>
            <a:endParaRPr lang="en-US" altLang="ru-RU" sz="24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3186113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81000" y="12192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63500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None/>
            </a:pPr>
            <a:r>
              <a:rPr lang="en-US" altLang="ru-RU" dirty="0"/>
              <a:t>	</a:t>
            </a:r>
            <a:r>
              <a:rPr lang="ru-RU" altLang="ru-RU" dirty="0"/>
              <a:t>Напряжения сдвига исчезают для некоторых ориентаций. Нормальные напряжения в этих ориентациях называются главными напряжениями.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34738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von Mises </a:t>
            </a:r>
            <a:r>
              <a:rPr lang="en-US" altLang="ru-RU" dirty="0" smtClean="0"/>
              <a:t>Stress</a:t>
            </a:r>
            <a:r>
              <a:rPr lang="ru-RU" altLang="ru-RU" dirty="0" smtClean="0"/>
              <a:t> (Напряжения по </a:t>
            </a:r>
            <a:r>
              <a:rPr lang="ru-RU" altLang="ru-RU" dirty="0" err="1" smtClean="0"/>
              <a:t>Мизесу</a:t>
            </a:r>
            <a:r>
              <a:rPr lang="ru-RU" altLang="ru-RU" dirty="0" smtClean="0"/>
              <a:t>)</a:t>
            </a:r>
            <a:endParaRPr lang="en-US" altLang="ru-RU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534400" cy="2895600"/>
          </a:xfrm>
        </p:spPr>
        <p:txBody>
          <a:bodyPr/>
          <a:lstStyle/>
          <a:p>
            <a:pPr eaLnBrk="1" hangingPunct="1"/>
            <a:r>
              <a:rPr lang="ru-RU" altLang="ru-RU" sz="2400" dirty="0" smtClean="0"/>
              <a:t>Напряжение по </a:t>
            </a:r>
            <a:r>
              <a:rPr lang="ru-RU" altLang="ru-RU" sz="2400" dirty="0" err="1" smtClean="0"/>
              <a:t>Мизесу</a:t>
            </a:r>
            <a:r>
              <a:rPr lang="ru-RU" altLang="ru-RU" sz="2400" dirty="0" smtClean="0"/>
              <a:t> – положительное  </a:t>
            </a:r>
            <a:r>
              <a:rPr lang="ru-RU" altLang="ru-RU" sz="2400" dirty="0"/>
              <a:t>скалярное число, не имеющее </a:t>
            </a:r>
            <a:r>
              <a:rPr lang="ru-RU" altLang="ru-RU" sz="2400" dirty="0" smtClean="0"/>
              <a:t>направления</a:t>
            </a:r>
            <a:r>
              <a:rPr lang="ru-RU" altLang="ru-RU" sz="2400" dirty="0"/>
              <a:t>. </a:t>
            </a:r>
            <a:r>
              <a:rPr lang="ru-RU" altLang="ru-RU" sz="2400" dirty="0" smtClean="0"/>
              <a:t>Оно </a:t>
            </a:r>
            <a:r>
              <a:rPr lang="ru-RU" altLang="ru-RU" sz="2400" dirty="0"/>
              <a:t>описывает состояние </a:t>
            </a:r>
            <a:r>
              <a:rPr lang="ru-RU" altLang="ru-RU" sz="2400" dirty="0" smtClean="0"/>
              <a:t>напряженное состояние одним числом.</a:t>
            </a:r>
            <a:endParaRPr lang="ru-RU" altLang="ru-RU" sz="2400" dirty="0"/>
          </a:p>
          <a:p>
            <a:pPr eaLnBrk="1" hangingPunct="1"/>
            <a:r>
              <a:rPr lang="ru-RU" altLang="ru-RU" sz="2400" dirty="0"/>
              <a:t>Многие материалы </a:t>
            </a:r>
            <a:r>
              <a:rPr lang="ru-RU" altLang="ru-RU" sz="2400" dirty="0" smtClean="0"/>
              <a:t>разрушаются, </a:t>
            </a:r>
            <a:r>
              <a:rPr lang="ru-RU" altLang="ru-RU" sz="2400" dirty="0"/>
              <a:t>когда </a:t>
            </a:r>
            <a:r>
              <a:rPr lang="ru-RU" altLang="ru-RU" sz="2400" dirty="0" smtClean="0"/>
              <a:t>напряжения по </a:t>
            </a:r>
            <a:r>
              <a:rPr lang="ru-RU" altLang="ru-RU" sz="2400" dirty="0" err="1" smtClean="0"/>
              <a:t>Мизесу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превышает определенный уровень.</a:t>
            </a:r>
          </a:p>
          <a:p>
            <a:pPr eaLnBrk="1" hangingPunct="1"/>
            <a:r>
              <a:rPr lang="ru-RU" altLang="ru-RU" sz="2400" dirty="0"/>
              <a:t>С точки зрения нормальных и сдвиговых напряжений, </a:t>
            </a:r>
            <a:r>
              <a:rPr lang="ru-RU" altLang="ru-RU" sz="2400" dirty="0" smtClean="0"/>
              <a:t>напряжения по </a:t>
            </a:r>
            <a:r>
              <a:rPr lang="ru-RU" altLang="ru-RU" sz="2400" dirty="0" err="1" smtClean="0"/>
              <a:t>Мизесу</a:t>
            </a:r>
            <a:r>
              <a:rPr lang="ru-RU" altLang="ru-RU" sz="2400" dirty="0" smtClean="0"/>
              <a:t> определяется как:</a:t>
            </a:r>
            <a:endParaRPr lang="en-US" altLang="ru-RU" sz="2400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53340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38600"/>
            <a:ext cx="7924800" cy="869950"/>
          </a:xfrm>
          <a:prstGeom prst="rect">
            <a:avLst/>
          </a:prstGeom>
          <a:solidFill>
            <a:schemeClr val="accent1">
              <a:alpha val="7803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457200" y="5334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81000" y="5029200"/>
            <a:ext cx="853440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ru-RU" altLang="ru-RU" dirty="0"/>
              <a:t>С точки зрения главных напряжений, </a:t>
            </a:r>
            <a:r>
              <a:rPr lang="ru-RU" altLang="ru-RU" dirty="0" smtClean="0"/>
              <a:t>напряжения по </a:t>
            </a:r>
            <a:r>
              <a:rPr lang="ru-RU" altLang="ru-RU" dirty="0" err="1" smtClean="0"/>
              <a:t>Мизесу</a:t>
            </a:r>
            <a:r>
              <a:rPr lang="ru-RU" altLang="ru-RU" dirty="0" smtClean="0"/>
              <a:t> задается:</a:t>
            </a:r>
            <a:endParaRPr lang="en-US" altLang="ru-RU" dirty="0"/>
          </a:p>
        </p:txBody>
      </p:sp>
      <p:pic>
        <p:nvPicPr>
          <p:cNvPr id="225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68" y="5994400"/>
            <a:ext cx="5376863" cy="711200"/>
          </a:xfrm>
          <a:prstGeom prst="rect">
            <a:avLst/>
          </a:pr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78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Интенсивность напряжений</a:t>
            </a:r>
            <a:endParaRPr lang="en-US" altLang="ru-RU" dirty="0" smtClean="0"/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304800" y="1371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ru-RU" altLang="ru-RU" dirty="0"/>
              <a:t>Интенсивность напряжений (INT) определяется как разница между наибольшими и наименьшими главными напряжениями </a:t>
            </a:r>
            <a:r>
              <a:rPr lang="en-US" altLang="ru-RU" dirty="0" smtClean="0"/>
              <a:t>:</a:t>
            </a:r>
            <a:endParaRPr lang="en-US" altLang="ru-RU" dirty="0"/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304800" y="3200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ru-RU" altLang="ru-RU" dirty="0"/>
              <a:t>Интенсивность напряжения в два раза превышает максимальное напряжение сдвига</a:t>
            </a:r>
            <a:r>
              <a:rPr lang="en-US" altLang="ru-RU" dirty="0" smtClean="0"/>
              <a:t>.</a:t>
            </a:r>
            <a:endParaRPr lang="en-US" altLang="ru-RU" dirty="0"/>
          </a:p>
        </p:txBody>
      </p:sp>
      <p:sp>
        <p:nvSpPr>
          <p:cNvPr id="23557" name="Text Box 16"/>
          <p:cNvSpPr txBox="1">
            <a:spLocks noChangeArrowheads="1"/>
          </p:cNvSpPr>
          <p:nvPr/>
        </p:nvSpPr>
        <p:spPr bwMode="auto">
          <a:xfrm>
            <a:off x="3200400" y="2667000"/>
            <a:ext cx="1905000" cy="3968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ru-RU" sz="2000" dirty="0"/>
              <a:t>INT = P1 – P3</a:t>
            </a:r>
          </a:p>
        </p:txBody>
      </p:sp>
    </p:spTree>
    <p:extLst>
      <p:ext uri="{BB962C8B-B14F-4D97-AF65-F5344CB8AC3E}">
        <p14:creationId xmlns:p14="http://schemas.microsoft.com/office/powerpoint/2010/main" val="426140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Последовательность выполнения анализа</a:t>
            </a:r>
            <a:endParaRPr lang="en-US" altLang="ru-RU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ru-RU" altLang="ru-RU" sz="2400" dirty="0"/>
              <a:t>Создайте исследование, чтобы определить тип анализа.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ru-RU" altLang="ru-RU" sz="2400" dirty="0"/>
              <a:t>Определите материал для каждого компонента.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ru-RU" altLang="ru-RU" sz="2400" dirty="0"/>
              <a:t>Применяйте ограничения и нагрузки.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ru-RU" altLang="ru-RU" sz="2400" dirty="0" smtClean="0"/>
              <a:t>Создайте сетку. </a:t>
            </a:r>
            <a:r>
              <a:rPr lang="ru-RU" altLang="ru-RU" sz="2400" dirty="0"/>
              <a:t>Это автоматический шаг, на котором программа </a:t>
            </a:r>
            <a:r>
              <a:rPr lang="ru-RU" altLang="ru-RU" sz="2400" dirty="0" smtClean="0"/>
              <a:t>разобьет </a:t>
            </a:r>
            <a:r>
              <a:rPr lang="ru-RU" altLang="ru-RU" sz="2400" dirty="0"/>
              <a:t>модель на </a:t>
            </a:r>
            <a:r>
              <a:rPr lang="ru-RU" altLang="ru-RU" sz="2400" dirty="0" smtClean="0"/>
              <a:t>конечные элементы.</a:t>
            </a:r>
            <a:endParaRPr lang="ru-RU" altLang="ru-RU" sz="2400" dirty="0"/>
          </a:p>
          <a:p>
            <a:pPr marL="533400" indent="-533400" eaLnBrk="1" hangingPunct="1">
              <a:buFontTx/>
              <a:buAutoNum type="arabicPeriod"/>
            </a:pPr>
            <a:r>
              <a:rPr lang="ru-RU" altLang="ru-RU" sz="2400" dirty="0"/>
              <a:t>Запустите анализ.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ru-RU" altLang="ru-RU" sz="2400" dirty="0"/>
              <a:t>Просмотрите результаты.</a:t>
            </a:r>
          </a:p>
          <a:p>
            <a:pPr marL="0" indent="0" eaLnBrk="1" hangingPunct="1">
              <a:buNone/>
            </a:pPr>
            <a:r>
              <a:rPr lang="ru-RU" altLang="ru-RU" sz="2400" dirty="0"/>
              <a:t>Шаги 2, 3 и 4 могут быть выполнены в любом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12883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Создание анализа</a:t>
            </a:r>
            <a:endParaRPr lang="en-US" altLang="ru-RU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649413"/>
            <a:ext cx="5740400" cy="415766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Первым шагом в анализе с использованием </a:t>
            </a:r>
            <a:r>
              <a:rPr lang="ru-RU" altLang="ru-RU" sz="2400" dirty="0" err="1"/>
              <a:t>SolidWorks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Simulation</a:t>
            </a:r>
            <a:r>
              <a:rPr lang="ru-RU" altLang="ru-RU" sz="2400" dirty="0"/>
              <a:t> является создание исследования.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Исследование имитирует тестовый пример или </a:t>
            </a:r>
            <a:r>
              <a:rPr lang="ru-RU" altLang="ru-RU" sz="2400" dirty="0" smtClean="0"/>
              <a:t>сценарий. Он </a:t>
            </a:r>
            <a:r>
              <a:rPr lang="ru-RU" altLang="ru-RU" sz="2400" dirty="0"/>
              <a:t>определяет намерение (тип) анализа, материалы, ограничения и нагрузки.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Вы можете создать много исследований, и результаты каждого исследования могут быть визуализированы в любое время.</a:t>
            </a:r>
            <a:endParaRPr lang="en-US" altLang="ru-RU" sz="2400" dirty="0" smtClean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18383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3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Задание материалов</a:t>
            </a:r>
            <a:endParaRPr lang="en-US" altLang="ru-RU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74" y="1143000"/>
            <a:ext cx="4495800" cy="2514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ru-RU" altLang="ru-RU" sz="2400" dirty="0"/>
              <a:t>Результаты зависят от материала, используемого для каждого компонента.</a:t>
            </a:r>
          </a:p>
          <a:p>
            <a:pPr>
              <a:lnSpc>
                <a:spcPct val="85000"/>
              </a:lnSpc>
            </a:pPr>
            <a:r>
              <a:rPr lang="ru-RU" altLang="ru-RU" sz="2400" dirty="0"/>
              <a:t>Вы можете выбрать материал из библиотеки или определить свойства материала вручную.</a:t>
            </a:r>
          </a:p>
          <a:p>
            <a:pPr>
              <a:lnSpc>
                <a:spcPct val="85000"/>
              </a:lnSpc>
            </a:pPr>
            <a:r>
              <a:rPr lang="ru-RU" altLang="ru-RU" sz="2400" dirty="0"/>
              <a:t>Вы также можете добавить свои собственные свойства материала для создания индивидуальных библиотек материалов.</a:t>
            </a:r>
            <a:endParaRPr lang="en-US" altLang="ru-RU" sz="2400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86200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12192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ru-RU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04800" y="5257800"/>
            <a:ext cx="853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Char char="§"/>
            </a:pPr>
            <a:r>
              <a:rPr lang="ru-RU" altLang="ru-RU" dirty="0"/>
              <a:t>Материалы могут быть изотропными или ортотропными. Изотропные материалы имеют одинаковые свойства во всех направлениях. Ортотропные материалы имеют разные свойства в разных направлениях (например, древесина).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6334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Задание граничных условий</a:t>
            </a:r>
            <a:endParaRPr lang="en-US" altLang="ru-RU" dirty="0" smtClean="0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5943600" cy="28194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Для предотвращения движения твердого тела должны применяться адекватные ограничения.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Нагрузки включают в себя силы, давление, крутящий момент, центробежные, гравитационные, предписанные ненулевые перемещения и тепловые нагрузки. Также доступны специальные опции для подшипников и дистанционных сил.</a:t>
            </a:r>
            <a:endParaRPr lang="en-US" altLang="ru-RU" sz="2400" dirty="0" smtClean="0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304800" y="1066800"/>
            <a:ext cx="876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ru-RU" altLang="ru-RU" dirty="0"/>
              <a:t>Ограничения определяют, как </a:t>
            </a:r>
            <a:r>
              <a:rPr lang="ru-RU" altLang="ru-RU" dirty="0" smtClean="0"/>
              <a:t>закреплена модель</a:t>
            </a:r>
            <a:r>
              <a:rPr lang="ru-RU" altLang="ru-RU" dirty="0"/>
              <a:t>. Тело, которое не </a:t>
            </a:r>
            <a:r>
              <a:rPr lang="ru-RU" altLang="ru-RU" dirty="0" smtClean="0"/>
              <a:t>закреплено, </a:t>
            </a:r>
            <a:r>
              <a:rPr lang="ru-RU" altLang="ru-RU" dirty="0"/>
              <a:t>может двигаться бесконечно как твердое тело.</a:t>
            </a:r>
            <a:endParaRPr lang="en-US" altLang="ru-RU" dirty="0"/>
          </a:p>
        </p:txBody>
      </p:sp>
      <p:pic>
        <p:nvPicPr>
          <p:cNvPr id="276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70097"/>
            <a:ext cx="2447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Meshing</a:t>
            </a:r>
            <a:r>
              <a:rPr lang="ru-RU" altLang="ru-RU" dirty="0" smtClean="0"/>
              <a:t> (Создание сетки)</a:t>
            </a:r>
            <a:endParaRPr lang="en-US" altLang="ru-RU" dirty="0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3038" y="1143000"/>
            <a:ext cx="6684962" cy="4862512"/>
          </a:xfrm>
        </p:spPr>
        <p:txBody>
          <a:bodyPr/>
          <a:lstStyle/>
          <a:p>
            <a:pPr eaLnBrk="1" hangingPunct="1"/>
            <a:r>
              <a:rPr lang="ru-RU" altLang="ru-RU" sz="2400" dirty="0"/>
              <a:t>Создание сетки подразделяет модель на множество мелких элементов, называемых элементами математического моделирования</a:t>
            </a:r>
            <a:r>
              <a:rPr lang="ru-RU" altLang="ru-RU" sz="2400" dirty="0" smtClean="0"/>
              <a:t>.</a:t>
            </a:r>
          </a:p>
          <a:p>
            <a:pPr eaLnBrk="1" hangingPunct="1"/>
            <a:r>
              <a:rPr lang="ru-RU" altLang="ru-RU" sz="2400" dirty="0" smtClean="0"/>
              <a:t>Меньшие </a:t>
            </a:r>
            <a:r>
              <a:rPr lang="ru-RU" altLang="ru-RU" sz="2400" dirty="0"/>
              <a:t>элементы дают более точные результаты, но требуют больше компьютерных </a:t>
            </a:r>
            <a:r>
              <a:rPr lang="ru-RU" altLang="ru-RU" sz="2400" dirty="0" err="1"/>
              <a:t>ресурсов.В</a:t>
            </a:r>
            <a:r>
              <a:rPr lang="ru-RU" altLang="ru-RU" sz="2400" dirty="0"/>
              <a:t> программе предлагается средний размер глобального элемента для сетки. Это средняя длина стороны элемента</a:t>
            </a:r>
            <a:r>
              <a:rPr lang="ru-RU" altLang="ru-RU" sz="2400" dirty="0" smtClean="0"/>
              <a:t>.</a:t>
            </a:r>
          </a:p>
          <a:p>
            <a:pPr eaLnBrk="1" hangingPunct="1"/>
            <a:r>
              <a:rPr lang="ru-RU" altLang="ru-RU" sz="2400" dirty="0" smtClean="0"/>
              <a:t>В </a:t>
            </a:r>
            <a:r>
              <a:rPr lang="ru-RU" altLang="ru-RU" sz="2400" dirty="0"/>
              <a:t>критических областях (сосредоточенные нагрузки, нерегулярная геометрия) вы можете применить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Control</a:t>
            </a:r>
            <a:r>
              <a:rPr lang="ru-RU" altLang="ru-RU" sz="2400" dirty="0"/>
              <a:t> для уменьшения размера элемента и повышения точности результатов.</a:t>
            </a:r>
            <a:endParaRPr lang="en-US" altLang="ru-RU" sz="2400" dirty="0" smtClean="0"/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95800"/>
            <a:ext cx="20653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47800"/>
            <a:ext cx="20955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63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Типы сеток</a:t>
            </a:r>
            <a:endParaRPr lang="en-US" altLang="ru-RU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191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ru-RU" altLang="ru-RU" sz="2400" dirty="0"/>
              <a:t>Вы выбираете тип сетки при создании исследования. Вы можете выбрать: </a:t>
            </a:r>
            <a:r>
              <a:rPr lang="ru-RU" altLang="ru-RU" sz="2400" dirty="0" err="1"/>
              <a:t>Solid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Shell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, используя средние поверхности, </a:t>
            </a:r>
            <a:r>
              <a:rPr lang="ru-RU" altLang="ru-RU" sz="2400" dirty="0" err="1"/>
              <a:t>Shell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, используя поверхности, смешанную сетку и </a:t>
            </a:r>
            <a:r>
              <a:rPr lang="ru-RU" altLang="ru-RU" sz="2400" dirty="0" smtClean="0"/>
              <a:t>балочные элементы.</a:t>
            </a:r>
            <a:endParaRPr lang="ru-RU" altLang="ru-RU" sz="2400" dirty="0"/>
          </a:p>
          <a:p>
            <a:pPr eaLnBrk="1" hangingPunct="1">
              <a:lnSpc>
                <a:spcPct val="75000"/>
              </a:lnSpc>
            </a:pPr>
            <a:r>
              <a:rPr lang="ru-RU" altLang="ru-RU" sz="2400" dirty="0"/>
              <a:t>Используйте </a:t>
            </a:r>
            <a:r>
              <a:rPr lang="ru-RU" altLang="ru-RU" sz="2400" dirty="0" err="1"/>
              <a:t>Solid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 для громоздких моделей.</a:t>
            </a:r>
          </a:p>
          <a:p>
            <a:pPr eaLnBrk="1" hangingPunct="1">
              <a:lnSpc>
                <a:spcPct val="75000"/>
              </a:lnSpc>
            </a:pPr>
            <a:r>
              <a:rPr lang="ru-RU" altLang="ru-RU" sz="2400" dirty="0"/>
              <a:t>Используйте </a:t>
            </a:r>
            <a:r>
              <a:rPr lang="ru-RU" altLang="ru-RU" sz="2400" dirty="0" err="1"/>
              <a:t>Shell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, используя </a:t>
            </a:r>
            <a:r>
              <a:rPr lang="ru-RU" altLang="ru-RU" sz="2400" dirty="0" err="1"/>
              <a:t>Mid-Surfaces</a:t>
            </a:r>
            <a:r>
              <a:rPr lang="ru-RU" altLang="ru-RU" sz="2400" dirty="0"/>
              <a:t> для тонких простых моделей с постоянной толщиной.</a:t>
            </a:r>
          </a:p>
          <a:p>
            <a:pPr eaLnBrk="1" hangingPunct="1">
              <a:lnSpc>
                <a:spcPct val="75000"/>
              </a:lnSpc>
            </a:pPr>
            <a:r>
              <a:rPr lang="ru-RU" altLang="ru-RU" sz="2400" dirty="0"/>
              <a:t>Используйте </a:t>
            </a:r>
            <a:r>
              <a:rPr lang="ru-RU" altLang="ru-RU" sz="2400" dirty="0" err="1"/>
              <a:t>Shell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Using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Surfaces</a:t>
            </a:r>
            <a:r>
              <a:rPr lang="ru-RU" altLang="ru-RU" sz="2400" dirty="0"/>
              <a:t> для создания оболочек различной толщины и материалов на выбранных гранях.</a:t>
            </a:r>
          </a:p>
          <a:p>
            <a:pPr eaLnBrk="1" hangingPunct="1">
              <a:lnSpc>
                <a:spcPct val="75000"/>
              </a:lnSpc>
            </a:pPr>
            <a:r>
              <a:rPr lang="ru-RU" altLang="ru-RU" sz="2400" dirty="0"/>
              <a:t>Используйте </a:t>
            </a:r>
            <a:r>
              <a:rPr lang="ru-RU" altLang="ru-RU" sz="2400" dirty="0" err="1"/>
              <a:t>Mixed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, когда у вас есть громоздкие, а также тонкие тела в той же модели.</a:t>
            </a:r>
          </a:p>
          <a:p>
            <a:pPr eaLnBrk="1" hangingPunct="1">
              <a:lnSpc>
                <a:spcPct val="75000"/>
              </a:lnSpc>
            </a:pPr>
            <a:r>
              <a:rPr lang="ru-RU" altLang="ru-RU" sz="2400" dirty="0"/>
              <a:t>Используйте </a:t>
            </a:r>
            <a:r>
              <a:rPr lang="ru-RU" altLang="ru-RU" sz="2400" dirty="0" err="1"/>
              <a:t>Beam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Mesh</a:t>
            </a:r>
            <a:r>
              <a:rPr lang="ru-RU" altLang="ru-RU" sz="2400" dirty="0"/>
              <a:t> для моделирования структурных элементов.</a:t>
            </a:r>
            <a:endParaRPr lang="en-US" alt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4013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Нанесение сеток</a:t>
            </a:r>
            <a:endParaRPr lang="en-US" altLang="ru-RU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2895600"/>
          </a:xfrm>
        </p:spPr>
        <p:txBody>
          <a:bodyPr/>
          <a:lstStyle/>
          <a:p>
            <a:pPr eaLnBrk="1" hangingPunct="1"/>
            <a:r>
              <a:rPr lang="ru-RU" altLang="ru-RU" dirty="0"/>
              <a:t>На основе размера элемента программа помещает точки (узлы) на границы, а затем заполняет объем 3D-тетраэдрическими элементами для сплошной сетки или двумерных треугольных элементов для оболочки.</a:t>
            </a:r>
          </a:p>
          <a:p>
            <a:pPr eaLnBrk="1" hangingPunct="1"/>
            <a:r>
              <a:rPr lang="ru-RU" altLang="ru-RU" dirty="0"/>
              <a:t>Вы должны сшить модель после любого изменения геометрии. Изменения материала, </a:t>
            </a:r>
            <a:r>
              <a:rPr lang="ru-RU" altLang="ru-RU" dirty="0" smtClean="0"/>
              <a:t>условий закрепления и </a:t>
            </a:r>
            <a:r>
              <a:rPr lang="ru-RU" altLang="ru-RU" dirty="0"/>
              <a:t>нагрузки не требуют </a:t>
            </a:r>
            <a:r>
              <a:rPr lang="ru-RU" altLang="ru-RU" dirty="0" smtClean="0"/>
              <a:t>повторного разбиения сетки.</a:t>
            </a:r>
            <a:endParaRPr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993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7086600" cy="839787"/>
          </a:xfrm>
        </p:spPr>
        <p:txBody>
          <a:bodyPr/>
          <a:lstStyle/>
          <a:p>
            <a:r>
              <a:rPr lang="ru-RU" altLang="ru-RU" sz="2800"/>
              <a:t>Традиционный цикл проектирования</a:t>
            </a:r>
            <a:endParaRPr lang="en-US" altLang="ru-RU" sz="2800" b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410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Использование </a:t>
            </a:r>
            <a:r>
              <a:rPr lang="en-US" altLang="ru-RU" sz="2300" b="1"/>
              <a:t>SolidWorks </a:t>
            </a:r>
            <a:r>
              <a:rPr lang="ru-RU" altLang="ru-RU" sz="2300" b="1"/>
              <a:t>для проектирования модели изделия.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Изготовление прототипа.</a:t>
            </a:r>
            <a:endParaRPr lang="en-US" altLang="ru-RU" sz="2300" b="1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Тестирование модели в различных рабочих условиях. В основном требуется применение контрольно-измерительных приборов.</a:t>
            </a:r>
            <a:endParaRPr lang="en-US" altLang="ru-RU" sz="2300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Основываясь на результатах измерений, модификация модели в </a:t>
            </a:r>
            <a:r>
              <a:rPr lang="en-US" altLang="ru-RU" sz="2300" b="1"/>
              <a:t>SolidWorks</a:t>
            </a:r>
            <a:r>
              <a:rPr lang="ru-RU" altLang="ru-RU" sz="2300" b="1"/>
              <a:t>, изготовление нового прототипа, и снова тестирование до тех пор, пока технические требования к изделию не будут выполнены.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Отправка чертежей на производство.</a:t>
            </a:r>
            <a:endParaRPr lang="en-US" altLang="ru-RU" sz="2300" b="1"/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5562600" y="1219200"/>
            <a:ext cx="2057400" cy="533400"/>
          </a:xfrm>
          <a:prstGeom prst="flowChartTerminator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/>
              <a:t>SolidWorks</a:t>
            </a:r>
            <a:endParaRPr lang="ru-RU" altLang="ru-RU"/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562600" y="2209800"/>
            <a:ext cx="2057400" cy="533400"/>
          </a:xfrm>
          <a:prstGeom prst="flowChartTerminator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/>
              <a:t>Прототип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5867400" y="3276600"/>
            <a:ext cx="1371600" cy="533400"/>
          </a:xfrm>
          <a:prstGeom prst="flowChartTerminator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/>
              <a:t>Тест</a:t>
            </a:r>
          </a:p>
        </p:txBody>
      </p:sp>
      <p:sp>
        <p:nvSpPr>
          <p:cNvPr id="136199" name="AutoShape 7"/>
          <p:cNvSpPr>
            <a:spLocks noChangeArrowheads="1"/>
          </p:cNvSpPr>
          <p:nvPr/>
        </p:nvSpPr>
        <p:spPr bwMode="auto">
          <a:xfrm>
            <a:off x="5181600" y="4419600"/>
            <a:ext cx="2743200" cy="1219200"/>
          </a:xfrm>
          <a:prstGeom prst="flowChartDecision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Выполнено?</a:t>
            </a:r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6553200" y="1752600"/>
            <a:ext cx="0" cy="457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6553200" y="2743200"/>
            <a:ext cx="0" cy="533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6553200" y="38100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6553200" y="5638800"/>
            <a:ext cx="0" cy="762000"/>
          </a:xfrm>
          <a:prstGeom prst="line">
            <a:avLst/>
          </a:prstGeom>
          <a:noFill/>
          <a:ln w="57150">
            <a:solidFill>
              <a:srgbClr val="4B8D4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7924800" y="5029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 flipV="1">
            <a:off x="8991600" y="14478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 flipH="1">
            <a:off x="7620000" y="1447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7391400" y="2971800"/>
            <a:ext cx="150018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Цикл</a:t>
            </a:r>
          </a:p>
          <a:p>
            <a:pPr algn="ct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проекти-</a:t>
            </a:r>
          </a:p>
          <a:p>
            <a:pPr algn="ct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рования</a:t>
            </a:r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8059738" y="4648200"/>
            <a:ext cx="723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Нет</a:t>
            </a: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05600" y="5867400"/>
            <a:ext cx="5715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Да</a:t>
            </a: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5105400" y="6388100"/>
            <a:ext cx="3911600" cy="366713"/>
          </a:xfrm>
          <a:prstGeom prst="rect">
            <a:avLst/>
          </a:prstGeom>
          <a:solidFill>
            <a:srgbClr val="4B8D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ru-RU" altLang="ru-RU"/>
              <a:t>Серийное производство</a:t>
            </a:r>
          </a:p>
        </p:txBody>
      </p:sp>
    </p:spTree>
    <p:extLst>
      <p:ext uri="{BB962C8B-B14F-4D97-AF65-F5344CB8AC3E}">
        <p14:creationId xmlns:p14="http://schemas.microsoft.com/office/powerpoint/2010/main" val="4034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  <p:bldP spid="136197" grpId="0" animBg="1"/>
      <p:bldP spid="136198" grpId="0" animBg="1"/>
      <p:bldP spid="136200" grpId="0" animBg="1"/>
      <p:bldP spid="136201" grpId="0" animBg="1"/>
      <p:bldP spid="136202" grpId="0" animBg="1"/>
      <p:bldP spid="136203" grpId="0" animBg="1"/>
      <p:bldP spid="136204" grpId="0" animBg="1"/>
      <p:bldP spid="136205" grpId="0" animBg="1"/>
      <p:bldP spid="136206" grpId="0" animBg="1"/>
      <p:bldP spid="136209" grpId="0"/>
      <p:bldP spid="1362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Управление сеткой</a:t>
            </a:r>
            <a:endParaRPr lang="en-US" altLang="ru-RU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Примеры управление сеткой</a:t>
            </a:r>
            <a:r>
              <a:rPr lang="en-US" altLang="ru-RU" dirty="0" smtClean="0"/>
              <a:t>:</a:t>
            </a:r>
            <a:endParaRPr lang="en-US" altLang="ru-RU" dirty="0" smtClean="0"/>
          </a:p>
          <a:p>
            <a:pPr eaLnBrk="1" hangingPunct="1"/>
            <a:endParaRPr lang="en-US" altLang="ru-RU" dirty="0" smtClean="0"/>
          </a:p>
        </p:txBody>
      </p:sp>
      <p:pic>
        <p:nvPicPr>
          <p:cNvPr id="317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23622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438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5241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38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Использование симметрии</a:t>
            </a:r>
            <a:endParaRPr lang="en-US" altLang="ru-RU" dirty="0" smtClean="0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57600"/>
            <a:ext cx="19812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5"/>
          <p:cNvPicPr>
            <a:picLocks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1066800"/>
            <a:ext cx="1981200" cy="1905000"/>
          </a:xfrm>
          <a:noFill/>
        </p:spPr>
      </p:pic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228600" y="1143000"/>
            <a:ext cx="6248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63500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  <a:buFont typeface="Wingdings" pitchFamily="2" charset="2"/>
              <a:buChar char="§"/>
            </a:pPr>
            <a:r>
              <a:rPr lang="ru-RU" altLang="ru-RU" sz="2000" dirty="0"/>
              <a:t>Использование симметрии уменьшает размер задачи и улучшает результаты.</a:t>
            </a:r>
          </a:p>
          <a:p>
            <a:pPr eaLnBrk="1" hangingPunct="1">
              <a:spcBef>
                <a:spcPts val="400"/>
              </a:spcBef>
              <a:buFont typeface="Wingdings" pitchFamily="2" charset="2"/>
              <a:buChar char="§"/>
            </a:pPr>
            <a:r>
              <a:rPr lang="ru-RU" altLang="ru-RU" sz="2000" b="0" dirty="0"/>
              <a:t>Симметрия требует, чтобы геометрия, нагрузки, свойства материала и ограничения были симметричными.</a:t>
            </a:r>
          </a:p>
          <a:p>
            <a:pPr eaLnBrk="1" hangingPunct="1">
              <a:spcBef>
                <a:spcPts val="400"/>
              </a:spcBef>
              <a:buFont typeface="Wingdings" pitchFamily="2" charset="2"/>
              <a:buChar char="§"/>
            </a:pPr>
            <a:r>
              <a:rPr lang="ru-RU" altLang="ru-RU" sz="2000" b="0" dirty="0"/>
              <a:t>Требования к ограничениям симметрии:</a:t>
            </a:r>
          </a:p>
          <a:p>
            <a:pPr eaLnBrk="1" hangingPunct="1">
              <a:spcBef>
                <a:spcPts val="400"/>
              </a:spcBef>
              <a:buFont typeface="Wingdings" pitchFamily="2" charset="2"/>
              <a:buChar char="§"/>
            </a:pPr>
            <a:r>
              <a:rPr lang="ru-RU" altLang="ru-RU" sz="2000" b="0" dirty="0"/>
              <a:t>Твердые модели: все грани, совпадающие с плоскостью симметрии, не могут двигаться в нормальном направлении.</a:t>
            </a:r>
          </a:p>
          <a:p>
            <a:pPr eaLnBrk="1" hangingPunct="1">
              <a:spcBef>
                <a:spcPts val="400"/>
              </a:spcBef>
              <a:buFont typeface="Wingdings" pitchFamily="2" charset="2"/>
              <a:buChar char="§"/>
            </a:pPr>
            <a:r>
              <a:rPr lang="ru-RU" altLang="ru-RU" sz="2000" b="0" dirty="0"/>
              <a:t>Модели оболочек: все ребра, совпадающие с плоскостью симметрии, должны быть предотвращены в движении в нормальном направлении и вращаться вокруг двух других ортогональных направлений.</a:t>
            </a:r>
          </a:p>
          <a:p>
            <a:pPr eaLnBrk="1" hangingPunct="1">
              <a:spcBef>
                <a:spcPts val="400"/>
              </a:spcBef>
              <a:buFont typeface="Wingdings" pitchFamily="2" charset="2"/>
              <a:buChar char="§"/>
            </a:pPr>
            <a:r>
              <a:rPr lang="ru-RU" altLang="ru-RU" sz="2000" dirty="0"/>
              <a:t>Следует избегать </a:t>
            </a:r>
            <a:r>
              <a:rPr lang="ru-RU" altLang="ru-RU" sz="2000" dirty="0" smtClean="0"/>
              <a:t>симметрии </a:t>
            </a:r>
            <a:r>
              <a:rPr lang="ru-RU" altLang="ru-RU" sz="2000" dirty="0"/>
              <a:t>в исследованиях частоты и потери устойчивости</a:t>
            </a:r>
            <a:r>
              <a:rPr lang="ru-RU" altLang="ru-RU" sz="2000" b="0" dirty="0"/>
              <a:t>.</a:t>
            </a:r>
            <a:endParaRPr lang="en-US" altLang="ru-RU" sz="2000" b="0" dirty="0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6705600" y="3048000"/>
            <a:ext cx="2286000" cy="29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400" dirty="0" smtClean="0"/>
              <a:t>Модель с симметрией</a:t>
            </a:r>
            <a:endParaRPr lang="en-US" altLang="ru-RU" sz="1400" dirty="0"/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6477000" y="5791200"/>
            <a:ext cx="2438400" cy="70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400" dirty="0" smtClean="0"/>
              <a:t>Половина модели с наложенными условиями симметрии</a:t>
            </a:r>
            <a:endParaRPr lang="en-US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9563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Оболочки</a:t>
            </a:r>
            <a:endParaRPr lang="en-US" altLang="ru-RU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648200"/>
          </a:xfrm>
        </p:spPr>
        <p:txBody>
          <a:bodyPr/>
          <a:lstStyle/>
          <a:p>
            <a:pPr eaLnBrk="1" hangingPunct="1"/>
            <a:r>
              <a:rPr lang="ru-RU" altLang="ru-RU" dirty="0"/>
              <a:t>Для моделирования тонких деталей вы можете использовать оболочку вместо сплошной сетки.</a:t>
            </a:r>
            <a:endParaRPr lang="en-US" altLang="ru-RU" dirty="0" smtClean="0"/>
          </a:p>
          <a:p>
            <a:pPr eaLnBrk="1" hangingPunct="1"/>
            <a:endParaRPr lang="en-US" altLang="ru-RU" dirty="0" smtClean="0"/>
          </a:p>
          <a:p>
            <a:pPr eaLnBrk="1" hangingPunct="1"/>
            <a:endParaRPr lang="en-US" altLang="ru-RU" dirty="0" smtClean="0"/>
          </a:p>
          <a:p>
            <a:pPr eaLnBrk="1" hangingPunct="1"/>
            <a:endParaRPr lang="en-US" alt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/>
              <a:t>Элементы оболочки </a:t>
            </a:r>
            <a:r>
              <a:rPr lang="ru-RU" altLang="ru-RU" dirty="0" smtClean="0"/>
              <a:t>сопротивляются мембранным усилиям </a:t>
            </a:r>
            <a:r>
              <a:rPr lang="ru-RU" altLang="ru-RU" dirty="0"/>
              <a:t>и </a:t>
            </a:r>
            <a:r>
              <a:rPr lang="ru-RU" altLang="ru-RU" dirty="0" smtClean="0"/>
              <a:t>изгибающим силам/моментам</a:t>
            </a:r>
            <a:r>
              <a:rPr lang="en-US" altLang="ru-RU" dirty="0" smtClean="0"/>
              <a:t>.</a:t>
            </a:r>
            <a:endParaRPr lang="en-US" altLang="ru-RU" dirty="0" smtClean="0"/>
          </a:p>
        </p:txBody>
      </p:sp>
      <p:pic>
        <p:nvPicPr>
          <p:cNvPr id="33796" name="Picture 8" descr="shell_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22390"/>
            <a:ext cx="2057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6" descr="thin_part_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23" y="2209800"/>
            <a:ext cx="21336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68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 smtClean="0"/>
              <a:t>Оболочечная сетка</a:t>
            </a:r>
            <a:endParaRPr lang="en-US" altLang="ru-RU" dirty="0" smtClean="0"/>
          </a:p>
        </p:txBody>
      </p:sp>
      <p:sp>
        <p:nvSpPr>
          <p:cNvPr id="34819" name="Rectangle 5"/>
          <p:cNvSpPr>
            <a:spLocks noChangeArrowheads="1"/>
          </p:cNvSpPr>
          <p:nvPr>
            <p:ph type="body" idx="1"/>
          </p:nvPr>
        </p:nvSpPr>
        <p:spPr>
          <a:xfrm>
            <a:off x="201613" y="1296988"/>
            <a:ext cx="8650287" cy="4951412"/>
          </a:xfrm>
          <a:noFill/>
        </p:spPr>
        <p:txBody>
          <a:bodyPr/>
          <a:lstStyle/>
          <a:p>
            <a:r>
              <a:rPr lang="ru-RU" altLang="ru-RU" dirty="0" smtClean="0"/>
              <a:t>В черновом проекте используются </a:t>
            </a:r>
            <a:r>
              <a:rPr lang="ru-RU" altLang="ru-RU" dirty="0"/>
              <a:t>линейные </a:t>
            </a:r>
            <a:r>
              <a:rPr lang="ru-RU" altLang="ru-RU" dirty="0" smtClean="0"/>
              <a:t>треугольные оболочечные </a:t>
            </a:r>
            <a:r>
              <a:rPr lang="ru-RU" altLang="ru-RU" dirty="0"/>
              <a:t>элементы с тремя угловыми узлами.</a:t>
            </a:r>
          </a:p>
          <a:p>
            <a:r>
              <a:rPr lang="ru-RU" altLang="ru-RU" dirty="0" smtClean="0"/>
              <a:t>Высококачественная </a:t>
            </a:r>
            <a:r>
              <a:rPr lang="ru-RU" altLang="ru-RU" dirty="0"/>
              <a:t>оболочечная сетка использует параболические треугольные элементы с тремя углами и тремя средними узлами.</a:t>
            </a:r>
          </a:p>
          <a:p>
            <a:r>
              <a:rPr lang="ru-RU" altLang="ru-RU" dirty="0" smtClean="0"/>
              <a:t>Каждый </a:t>
            </a:r>
            <a:r>
              <a:rPr lang="ru-RU" altLang="ru-RU" dirty="0"/>
              <a:t>узел в элементе оболочки имеет шесть </a:t>
            </a:r>
            <a:r>
              <a:rPr lang="ru-RU" altLang="ru-RU" dirty="0" smtClean="0"/>
              <a:t>степеней свободы (DOF): </a:t>
            </a:r>
            <a:r>
              <a:rPr lang="ru-RU" altLang="ru-RU" dirty="0"/>
              <a:t>три </a:t>
            </a:r>
            <a:r>
              <a:rPr lang="ru-RU" altLang="ru-RU" dirty="0" smtClean="0"/>
              <a:t>перемещения (глобальный </a:t>
            </a:r>
            <a:r>
              <a:rPr lang="ru-RU" altLang="ru-RU" dirty="0"/>
              <a:t>X, Y, </a:t>
            </a:r>
            <a:r>
              <a:rPr lang="ru-RU" altLang="ru-RU" dirty="0" smtClean="0"/>
              <a:t>Z) </a:t>
            </a:r>
            <a:r>
              <a:rPr lang="ru-RU" altLang="ru-RU" dirty="0"/>
              <a:t>и три </a:t>
            </a:r>
            <a:r>
              <a:rPr lang="ru-RU" altLang="ru-RU" dirty="0" smtClean="0"/>
              <a:t>поворота </a:t>
            </a:r>
            <a:r>
              <a:rPr lang="ru-RU" altLang="ru-RU" dirty="0"/>
              <a:t>(вокруг глобальных осей X, Y и Z)</a:t>
            </a:r>
            <a:endParaRPr lang="en-US" altLang="ru-RU" dirty="0"/>
          </a:p>
          <a:p>
            <a:pPr eaLnBrk="1" hangingPunct="1"/>
            <a:endParaRPr lang="en-US" altLang="ru-RU" dirty="0" smtClean="0"/>
          </a:p>
        </p:txBody>
      </p:sp>
      <p:pic>
        <p:nvPicPr>
          <p:cNvPr id="34820" name="Picture 8" descr="draft_quality_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53023"/>
            <a:ext cx="914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228600" y="4800600"/>
            <a:ext cx="86502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itchFamily="2" charset="2"/>
              <a:buChar char="§"/>
            </a:pPr>
            <a:endParaRPr lang="en-US" altLang="ru-RU" dirty="0"/>
          </a:p>
        </p:txBody>
      </p:sp>
      <p:pic>
        <p:nvPicPr>
          <p:cNvPr id="348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340" y="2805899"/>
            <a:ext cx="10668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06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Адаптивные методы в статических исследованиях</a:t>
            </a:r>
            <a:endParaRPr lang="en-US" altLang="ru-RU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55626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Критические области - это места сосредоточенных сил и нерегулярных геометрий (острые углы), где происходят концентрации напряжений.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В этих критических областях результаты по общим узлам смежных элементов значительно расходятся. Адаптивные методы могут автоматически улучшить точность результатов.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sz="2400" dirty="0"/>
              <a:t>Адаптивные методы основаны на методах </a:t>
            </a:r>
            <a:r>
              <a:rPr lang="ru-RU" altLang="ru-RU" sz="2400" dirty="0" smtClean="0"/>
              <a:t>оценки погрешности.</a:t>
            </a:r>
            <a:endParaRPr lang="en-US" altLang="ru-RU" sz="1800" dirty="0" smtClean="0"/>
          </a:p>
        </p:txBody>
      </p:sp>
      <p:pic>
        <p:nvPicPr>
          <p:cNvPr id="3584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311943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Адаптивные методы в статических исследованиях</a:t>
            </a:r>
            <a:endParaRPr lang="en-US" altLang="ru-RU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5562600" cy="2438400"/>
          </a:xfrm>
        </p:spPr>
        <p:txBody>
          <a:bodyPr/>
          <a:lstStyle/>
          <a:p>
            <a:pPr eaLnBrk="1" hangingPunct="1"/>
            <a:r>
              <a:rPr lang="ru-RU" altLang="ru-RU" dirty="0"/>
              <a:t>В p-адаптивном методе используется более высокий порядок элементов (полиномиальный порядок поля смещения) для уменьшения ошибок. Он не меняет размер элемента.</a:t>
            </a:r>
            <a:endParaRPr lang="en-US" altLang="ru-RU" dirty="0" smtClean="0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924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228600" y="16764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5000"/>
              </a:lnSpc>
              <a:buFont typeface="Wingdings" pitchFamily="2" charset="2"/>
              <a:buChar char="§"/>
            </a:pPr>
            <a:r>
              <a:rPr lang="ru-RU" altLang="ru-RU" dirty="0"/>
              <a:t>H-адаптивный метод уточняет сетку (размеры меньшего размера), используя большее количество элементов в критических областях.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9465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Запуск расчета</a:t>
            </a:r>
            <a:endParaRPr lang="en-US" altLang="ru-RU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6988"/>
            <a:ext cx="8650287" cy="3275012"/>
          </a:xfrm>
        </p:spPr>
        <p:txBody>
          <a:bodyPr/>
          <a:lstStyle/>
          <a:p>
            <a:pPr eaLnBrk="1" hangingPunct="1"/>
            <a:r>
              <a:rPr lang="ru-RU" altLang="ru-RU" dirty="0"/>
              <a:t>После определения материалов, применения ограничений и нагрузок и завязывания модели, вы выполняете анализ.</a:t>
            </a:r>
          </a:p>
          <a:p>
            <a:pPr eaLnBrk="1" hangingPunct="1"/>
            <a:r>
              <a:rPr lang="ru-RU" altLang="ru-RU" dirty="0"/>
              <a:t>Во время анализа программа вычисляет результаты. Этот шаг включает интенсивное </a:t>
            </a:r>
            <a:r>
              <a:rPr lang="ru-RU" altLang="ru-RU" dirty="0" smtClean="0"/>
              <a:t>вычисления. </a:t>
            </a:r>
            <a:r>
              <a:rPr lang="ru-RU" altLang="ru-RU" dirty="0"/>
              <a:t>Во многих случаях программа будет решать сотни тысяч одновременных алгебраических уравнений.</a:t>
            </a:r>
          </a:p>
          <a:p>
            <a:pPr eaLnBrk="1" hangingPunct="1"/>
            <a:r>
              <a:rPr lang="ru-RU" altLang="ru-RU" dirty="0" err="1"/>
              <a:t>SolidWorks</a:t>
            </a:r>
            <a:r>
              <a:rPr lang="ru-RU" altLang="ru-RU" dirty="0"/>
              <a:t> </a:t>
            </a:r>
            <a:r>
              <a:rPr lang="ru-RU" altLang="ru-RU" dirty="0" err="1"/>
              <a:t>Simulation</a:t>
            </a:r>
            <a:r>
              <a:rPr lang="ru-RU" altLang="ru-RU" dirty="0"/>
              <a:t> имеет самые современные, быстрые и точные </a:t>
            </a:r>
            <a:r>
              <a:rPr lang="ru-RU" altLang="ru-RU" dirty="0" smtClean="0"/>
              <a:t>решатели.</a:t>
            </a:r>
            <a:endParaRPr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4979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Визуализация результатов</a:t>
            </a:r>
            <a:endParaRPr lang="en-US" altLang="ru-RU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altLang="ru-RU" dirty="0"/>
              <a:t>После завершения анализа вы можете визуализировать результаты.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dirty="0" err="1"/>
              <a:t>SolidWorks</a:t>
            </a:r>
            <a:r>
              <a:rPr lang="ru-RU" altLang="ru-RU" dirty="0"/>
              <a:t> </a:t>
            </a:r>
            <a:r>
              <a:rPr lang="ru-RU" altLang="ru-RU" dirty="0" err="1"/>
              <a:t>Simulation</a:t>
            </a:r>
            <a:r>
              <a:rPr lang="ru-RU" altLang="ru-RU" dirty="0"/>
              <a:t> предоставляет расширенные простые в использовании инструменты для визуализации результатов за несколько кликов.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dirty="0"/>
              <a:t>Используйте секцию и </a:t>
            </a:r>
            <a:r>
              <a:rPr lang="ru-RU" altLang="ru-RU" dirty="0" smtClean="0"/>
              <a:t>изо-графики, </a:t>
            </a:r>
            <a:r>
              <a:rPr lang="ru-RU" altLang="ru-RU" dirty="0"/>
              <a:t>чтобы заглянуть внутрь тела.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dirty="0"/>
              <a:t>Мастер проверки </a:t>
            </a:r>
            <a:r>
              <a:rPr lang="ru-RU" altLang="ru-RU" dirty="0" smtClean="0"/>
              <a:t>конструкции проверяет </a:t>
            </a:r>
            <a:r>
              <a:rPr lang="ru-RU" altLang="ru-RU" dirty="0"/>
              <a:t>безопасность вашего проекта для статических исследований.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dirty="0" err="1"/>
              <a:t>SolidWorks</a:t>
            </a:r>
            <a:r>
              <a:rPr lang="ru-RU" altLang="ru-RU" dirty="0"/>
              <a:t> </a:t>
            </a:r>
            <a:r>
              <a:rPr lang="ru-RU" altLang="ru-RU" dirty="0" err="1"/>
              <a:t>Simulation</a:t>
            </a:r>
            <a:r>
              <a:rPr lang="ru-RU" altLang="ru-RU" dirty="0"/>
              <a:t> генерирует структурированный </a:t>
            </a:r>
            <a:r>
              <a:rPr lang="ru-RU" altLang="ru-RU" dirty="0" smtClean="0"/>
              <a:t>отчет.</a:t>
            </a:r>
            <a:endParaRPr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994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7848600" cy="839787"/>
          </a:xfrm>
        </p:spPr>
        <p:txBody>
          <a:bodyPr/>
          <a:lstStyle/>
          <a:p>
            <a:r>
              <a:rPr lang="ru-RU" altLang="ru-RU"/>
              <a:t>Литература и справочные источники</a:t>
            </a:r>
            <a:endParaRPr lang="en-US" altLang="ru-RU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ru-RU" altLang="ru-RU" sz="2400" b="1"/>
              <a:t>Справочная система </a:t>
            </a:r>
            <a:r>
              <a:rPr lang="en-US" altLang="ru-RU" sz="2400" b="1"/>
              <a:t>COSMOSWorks</a:t>
            </a:r>
          </a:p>
          <a:p>
            <a:pPr marL="533400" indent="-533400">
              <a:buFontTx/>
              <a:buAutoNum type="arabicPeriod"/>
            </a:pPr>
            <a:r>
              <a:rPr lang="ru-RU" altLang="ru-RU" sz="2400" b="1"/>
              <a:t>Алямовский А.А. и др. </a:t>
            </a:r>
            <a:r>
              <a:rPr lang="ru-RU" altLang="ru-RU" sz="2400" b="1" i="1"/>
              <a:t>SolidWorks. Компьютерное моделирование в инженерной практике.</a:t>
            </a:r>
            <a:r>
              <a:rPr lang="ru-RU" altLang="ru-RU" sz="2400" b="1"/>
              <a:t> // СПб.: БХВ-Петербург, 2005. – 800 с.</a:t>
            </a:r>
            <a:endParaRPr lang="en-US" altLang="ru-RU" sz="2400" b="1"/>
          </a:p>
          <a:p>
            <a:pPr marL="533400" indent="-533400">
              <a:buFontTx/>
              <a:buAutoNum type="arabicPeriod"/>
            </a:pPr>
            <a:r>
              <a:rPr lang="ru-RU" altLang="ru-RU" sz="2400" b="1"/>
              <a:t>Алямовский А.А. </a:t>
            </a:r>
            <a:r>
              <a:rPr lang="ru-RU" altLang="ru-RU" sz="2400" b="1" i="1"/>
              <a:t>SolidWorks/COSMOSWorks. Инженерный анализ методом конечных элементов.</a:t>
            </a:r>
            <a:r>
              <a:rPr lang="ru-RU" altLang="ru-RU" sz="2400" b="1"/>
              <a:t> // М.: ДМК Пресс, 2004. – 432 с.</a:t>
            </a:r>
          </a:p>
          <a:p>
            <a:pPr marL="533400" indent="-533400">
              <a:buFontTx/>
              <a:buAutoNum type="arabicPeriod"/>
            </a:pPr>
            <a:endParaRPr lang="ru-RU" altLang="ru-RU" sz="2400" b="1"/>
          </a:p>
          <a:p>
            <a:pPr marL="533400" indent="-533400">
              <a:buFontTx/>
              <a:buAutoNum type="arabicPeriod"/>
            </a:pPr>
            <a:endParaRPr lang="en-US" altLang="ru-RU" sz="2400" b="1"/>
          </a:p>
        </p:txBody>
      </p:sp>
    </p:spTree>
    <p:extLst>
      <p:ext uri="{BB962C8B-B14F-4D97-AF65-F5344CB8AC3E}">
        <p14:creationId xmlns:p14="http://schemas.microsoft.com/office/powerpoint/2010/main" val="7080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7239000" cy="839787"/>
          </a:xfrm>
        </p:spPr>
        <p:txBody>
          <a:bodyPr/>
          <a:lstStyle/>
          <a:p>
            <a:r>
              <a:rPr lang="ru-RU" altLang="ru-RU" sz="2800"/>
              <a:t>Цикл проектирования с </a:t>
            </a:r>
            <a:r>
              <a:rPr lang="en-US" altLang="ru-RU" sz="2800"/>
              <a:t>COSMOSMotion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410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Использование </a:t>
            </a:r>
            <a:r>
              <a:rPr lang="en-US" altLang="ru-RU" sz="2300" b="1"/>
              <a:t>SolidWorks </a:t>
            </a:r>
            <a:r>
              <a:rPr lang="ru-RU" altLang="ru-RU" sz="2300" b="1"/>
              <a:t>для проектирования модели изделия.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Использование</a:t>
            </a:r>
            <a:r>
              <a:rPr lang="en-US" altLang="ru-RU" sz="2300" b="1"/>
              <a:t> COSMOSWorks </a:t>
            </a:r>
            <a:r>
              <a:rPr lang="ru-RU" altLang="ru-RU" sz="2300" b="1"/>
              <a:t>для виртуальных испытаний модели</a:t>
            </a:r>
            <a:r>
              <a:rPr lang="en-US" altLang="ru-RU" sz="2300" b="1"/>
              <a:t> </a:t>
            </a:r>
            <a:r>
              <a:rPr lang="ru-RU" altLang="ru-RU" sz="2300" b="1"/>
              <a:t>изделия на компьютере.</a:t>
            </a:r>
            <a:endParaRPr lang="en-US" altLang="ru-RU" sz="2300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Основываясь на результатах измерений, модификация модели в </a:t>
            </a:r>
            <a:r>
              <a:rPr lang="en-US" altLang="ru-RU" sz="2300" b="1"/>
              <a:t>SolidWorks</a:t>
            </a:r>
            <a:r>
              <a:rPr lang="ru-RU" altLang="ru-RU" sz="2300" b="1"/>
              <a:t>, изготовление нового прототипа, и снова тестирование до тех пор, пока технические требования к изделию не будут выполнены.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Изготовление прототипа для финальных натурных испытаний.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300" b="1"/>
              <a:t>Отправка чертежей на производство.</a:t>
            </a:r>
            <a:endParaRPr lang="en-US" altLang="ru-RU" sz="2300" b="1"/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5562600" y="1219200"/>
            <a:ext cx="2057400" cy="533400"/>
          </a:xfrm>
          <a:prstGeom prst="flowChartTerminator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/>
              <a:t>SolidWorks</a:t>
            </a:r>
            <a:endParaRPr lang="ru-RU" altLang="ru-RU"/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>
            <a:off x="5257800" y="2209800"/>
            <a:ext cx="2590800" cy="533400"/>
          </a:xfrm>
          <a:prstGeom prst="flowChartTerminator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/>
              <a:t>COSMOSWorks</a:t>
            </a:r>
            <a:endParaRPr lang="ru-RU" altLang="ru-RU"/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5181600" y="3352800"/>
            <a:ext cx="2743200" cy="1219200"/>
          </a:xfrm>
          <a:prstGeom prst="flowChartDecision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Выполнено?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6553200" y="1752600"/>
            <a:ext cx="0" cy="457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553200" y="27432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6553200" y="45720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6553200" y="5715000"/>
            <a:ext cx="0" cy="533400"/>
          </a:xfrm>
          <a:prstGeom prst="line">
            <a:avLst/>
          </a:prstGeom>
          <a:noFill/>
          <a:ln w="57150">
            <a:solidFill>
              <a:srgbClr val="4B8D4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7924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V="1">
            <a:off x="8991600" y="1447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>
            <a:off x="7620000" y="1447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7391400" y="2667000"/>
            <a:ext cx="150018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Цикл</a:t>
            </a:r>
          </a:p>
          <a:p>
            <a:pPr algn="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проекти-</a:t>
            </a:r>
          </a:p>
          <a:p>
            <a:pPr algn="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рования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8077200" y="4191000"/>
            <a:ext cx="723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Нет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6705600" y="4724400"/>
            <a:ext cx="5715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ru-RU" altLang="ru-RU">
                <a:solidFill>
                  <a:schemeClr val="hlink"/>
                </a:solidFill>
              </a:rPr>
              <a:t>Да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5105400" y="6248400"/>
            <a:ext cx="3911600" cy="366713"/>
          </a:xfrm>
          <a:prstGeom prst="rect">
            <a:avLst/>
          </a:prstGeom>
          <a:solidFill>
            <a:srgbClr val="4B8D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ru-RU" altLang="ru-RU"/>
              <a:t>Серийное производство</a:t>
            </a:r>
          </a:p>
        </p:txBody>
      </p:sp>
      <p:sp>
        <p:nvSpPr>
          <p:cNvPr id="137234" name="AutoShape 18"/>
          <p:cNvSpPr>
            <a:spLocks noChangeArrowheads="1"/>
          </p:cNvSpPr>
          <p:nvPr/>
        </p:nvSpPr>
        <p:spPr bwMode="auto">
          <a:xfrm>
            <a:off x="5715000" y="5181600"/>
            <a:ext cx="1676400" cy="533400"/>
          </a:xfrm>
          <a:prstGeom prst="flowChartTerminator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/>
              <a:t>Прототип</a:t>
            </a:r>
          </a:p>
        </p:txBody>
      </p:sp>
    </p:spTree>
    <p:extLst>
      <p:ext uri="{BB962C8B-B14F-4D97-AF65-F5344CB8AC3E}">
        <p14:creationId xmlns:p14="http://schemas.microsoft.com/office/powerpoint/2010/main" val="17264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1" grpId="0" animBg="1"/>
      <p:bldP spid="137223" grpId="0" animBg="1"/>
      <p:bldP spid="137224" grpId="0" animBg="1"/>
      <p:bldP spid="137225" grpId="0" animBg="1"/>
      <p:bldP spid="137226" grpId="0" animBg="1"/>
      <p:bldP spid="137227" grpId="0" animBg="1"/>
      <p:bldP spid="137228" grpId="0" animBg="1"/>
      <p:bldP spid="137229" grpId="0" animBg="1"/>
      <p:bldP spid="137232" grpId="0"/>
      <p:bldP spid="137233" grpId="0" animBg="1"/>
      <p:bldP spid="1372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7086600" cy="839787"/>
          </a:xfrm>
        </p:spPr>
        <p:txBody>
          <a:bodyPr/>
          <a:lstStyle/>
          <a:p>
            <a:r>
              <a:rPr lang="ru-RU" altLang="ru-RU" sz="2800"/>
              <a:t>Преимущества инженерного анализа</a:t>
            </a:r>
            <a:endParaRPr lang="en-US" altLang="ru-RU" sz="28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Традиционные циклы проектирования являются дорогостоящими и трудоёмкими</a:t>
            </a:r>
            <a:r>
              <a:rPr lang="en-US" altLang="ru-RU" sz="2400" b="1"/>
              <a:t>.</a:t>
            </a:r>
            <a:endParaRPr lang="en-US" altLang="ru-RU" sz="2400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Инженерный анализ уменьшает количество циклов проектирования изделия</a:t>
            </a:r>
            <a:r>
              <a:rPr lang="en-US" altLang="ru-RU" sz="2400" b="1"/>
              <a:t>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Инженерный анализ уменьшает стоимость тестирования разработанной модели используя компьютерные симуляции вместо дорогостоящих натурных испытаний.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Инженерный анализ уменьшает время подготовки к серийному производству.</a:t>
            </a:r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Инженерный анализ помогает оптимизировать дизайн разработанного изделия с помощью с серии расчётов нескольких концепций и сценариев перед принятием финального решения об окончательном дизайне изделия.</a:t>
            </a:r>
            <a:endParaRPr lang="en-US" altLang="ru-RU" sz="2400" b="1"/>
          </a:p>
        </p:txBody>
      </p:sp>
    </p:spTree>
    <p:extLst>
      <p:ext uri="{BB962C8B-B14F-4D97-AF65-F5344CB8AC3E}">
        <p14:creationId xmlns:p14="http://schemas.microsoft.com/office/powerpoint/2010/main" val="36252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/>
              <a:t>Метод Конечных Элементов (МКЭ)</a:t>
            </a:r>
            <a:endParaRPr lang="en-US" altLang="ru-RU" sz="2800" b="0"/>
          </a:p>
        </p:txBody>
      </p:sp>
      <p:sp>
        <p:nvSpPr>
          <p:cNvPr id="57370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2578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ru-RU" altLang="ru-RU" sz="2300" b="1"/>
              <a:t>Аналитические решения имеются только для простых инженерных задач</a:t>
            </a:r>
            <a:r>
              <a:rPr lang="en-US" altLang="ru-RU" sz="2300" b="1"/>
              <a:t>.</a:t>
            </a:r>
            <a:r>
              <a:rPr lang="ru-RU" altLang="ru-RU" sz="2300" b="1"/>
              <a:t> Они используют множество предположений и не всегда</a:t>
            </a:r>
            <a:r>
              <a:rPr lang="en-US" altLang="ru-RU" sz="2300" b="1"/>
              <a:t> </a:t>
            </a:r>
            <a:r>
              <a:rPr lang="ru-RU" altLang="ru-RU" sz="2300" b="1"/>
              <a:t>применимы к решению большинства практических задач.</a:t>
            </a:r>
            <a:endParaRPr lang="en-US" altLang="ru-RU" sz="2300"/>
          </a:p>
          <a:p>
            <a:pPr>
              <a:lnSpc>
                <a:spcPct val="85000"/>
              </a:lnSpc>
            </a:pPr>
            <a:r>
              <a:rPr lang="en-US" altLang="ru-RU" sz="2300" b="1"/>
              <a:t>COSMOSWorks </a:t>
            </a:r>
            <a:r>
              <a:rPr lang="ru-RU" altLang="ru-RU" sz="2300" b="1"/>
              <a:t>использует Метод Конечных Элементов (МКЭ). Инженерный анализ, использующий МКЭ, называется Конечно-Элементным Анализом (КЭА) или Конструкторским Анализом</a:t>
            </a:r>
            <a:r>
              <a:rPr lang="en-US" altLang="ru-RU" sz="2300" b="1"/>
              <a:t>.</a:t>
            </a:r>
          </a:p>
          <a:p>
            <a:pPr>
              <a:lnSpc>
                <a:spcPct val="85000"/>
              </a:lnSpc>
            </a:pPr>
            <a:r>
              <a:rPr lang="ru-RU" altLang="ru-RU" sz="2300" b="1"/>
              <a:t>КЭА – широко применимый в инженерных расчётах инструмент. Он может использоваться для решения как простых, так и сложных задач.</a:t>
            </a:r>
          </a:p>
          <a:p>
            <a:pPr>
              <a:lnSpc>
                <a:spcPct val="85000"/>
              </a:lnSpc>
            </a:pPr>
            <a:r>
              <a:rPr lang="ru-RU" altLang="ru-RU" sz="2300" b="1"/>
              <a:t>КЭА – удобно алгоритмизируется и отлично подходит для имплементации в компьютерные системы инженерного анализа. Он является общепризнанным предпочитаемым методом для численных расчётов.</a:t>
            </a:r>
            <a:endParaRPr lang="en-US" altLang="ru-RU" sz="2300" b="1"/>
          </a:p>
        </p:txBody>
      </p:sp>
    </p:spTree>
    <p:extLst>
      <p:ext uri="{BB962C8B-B14F-4D97-AF65-F5344CB8AC3E}">
        <p14:creationId xmlns:p14="http://schemas.microsoft.com/office/powerpoint/2010/main" val="29049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038"/>
            <a:ext cx="7391400" cy="839787"/>
          </a:xfrm>
        </p:spPr>
        <p:txBody>
          <a:bodyPr/>
          <a:lstStyle/>
          <a:p>
            <a:r>
              <a:rPr lang="ru-RU" altLang="ru-RU"/>
              <a:t>Понятие конструкторского анализа</a:t>
            </a:r>
            <a:endParaRPr lang="en-US" altLang="ru-RU" b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15240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altLang="ru-RU" sz="2400" b="1"/>
              <a:t>Данный метод заменяет сложную задачу на связное множество простых задач</a:t>
            </a:r>
            <a:r>
              <a:rPr lang="en-US" altLang="ru-RU" sz="2400" b="1"/>
              <a:t>.</a:t>
            </a:r>
            <a:r>
              <a:rPr lang="ru-RU" altLang="ru-RU" sz="2400" b="1"/>
              <a:t> Он разбивает </a:t>
            </a:r>
            <a:r>
              <a:rPr lang="en-US" altLang="ru-RU" sz="2400" b="1"/>
              <a:t>CAD (</a:t>
            </a:r>
            <a:r>
              <a:rPr lang="ru-RU" altLang="ru-RU" sz="2400" b="1"/>
              <a:t>геометрическую</a:t>
            </a:r>
            <a:r>
              <a:rPr lang="en-US" altLang="ru-RU" sz="2400" b="1"/>
              <a:t>)</a:t>
            </a:r>
            <a:r>
              <a:rPr lang="ru-RU" altLang="ru-RU" sz="2400" b="1"/>
              <a:t> модель на множество маленьких частей простой формы, называемых Элементами.</a:t>
            </a:r>
            <a:endParaRPr lang="en-US" altLang="ru-RU" sz="2400"/>
          </a:p>
        </p:txBody>
      </p:sp>
      <p:pic>
        <p:nvPicPr>
          <p:cNvPr id="59399" name="Picture 7" descr="Bitmap in Pages from COSMOSWorks Teacher Gui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3702050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0" name="Picture 8" descr="Bitmap in Pages from COSMOSWorks Teacher Guid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3643313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04800" y="6400800"/>
            <a:ext cx="32527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CAD (</a:t>
            </a:r>
            <a:r>
              <a:rPr lang="ru-RU" altLang="ru-RU" sz="1600">
                <a:solidFill>
                  <a:schemeClr val="hlink"/>
                </a:solidFill>
              </a:rPr>
              <a:t>геометрическая</a:t>
            </a:r>
            <a:r>
              <a:rPr lang="en-US" altLang="ru-RU" sz="1600">
                <a:solidFill>
                  <a:schemeClr val="hlink"/>
                </a:solidFill>
              </a:rPr>
              <a:t>)</a:t>
            </a:r>
            <a:r>
              <a:rPr lang="ru-RU" altLang="ru-RU" sz="1600">
                <a:solidFill>
                  <a:schemeClr val="hlink"/>
                </a:solidFill>
              </a:rPr>
              <a:t> модель</a:t>
            </a:r>
            <a:endParaRPr lang="en-US" altLang="ru-RU" sz="1600">
              <a:solidFill>
                <a:schemeClr val="hlink"/>
              </a:solidFill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334000" y="6400800"/>
            <a:ext cx="31194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>
                <a:solidFill>
                  <a:schemeClr val="hlink"/>
                </a:solidFill>
              </a:rPr>
              <a:t>Конечно-элементная модель</a:t>
            </a:r>
            <a:endParaRPr lang="en-US" altLang="ru-RU" sz="1600">
              <a:solidFill>
                <a:schemeClr val="hlink"/>
              </a:solidFill>
            </a:endParaRPr>
          </a:p>
        </p:txBody>
      </p:sp>
      <p:sp>
        <p:nvSpPr>
          <p:cNvPr id="59403" name="AutoShape 11"/>
          <p:cNvSpPr>
            <a:spLocks noChangeArrowheads="1"/>
          </p:cNvSpPr>
          <p:nvPr/>
        </p:nvSpPr>
        <p:spPr bwMode="auto">
          <a:xfrm>
            <a:off x="4343400" y="3429000"/>
            <a:ext cx="1905000" cy="762000"/>
          </a:xfrm>
          <a:prstGeom prst="notchedRightArrow">
            <a:avLst>
              <a:gd name="adj1" fmla="val 50000"/>
              <a:gd name="adj2" fmla="val 62500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/>
      <p:bldP spid="59402" grpId="0"/>
      <p:bldP spid="594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038"/>
            <a:ext cx="7467600" cy="839787"/>
          </a:xfrm>
        </p:spPr>
        <p:txBody>
          <a:bodyPr/>
          <a:lstStyle/>
          <a:p>
            <a:r>
              <a:rPr lang="ru-RU" altLang="ru-RU"/>
              <a:t>Понятие конструкторского анализа</a:t>
            </a:r>
            <a:endParaRPr lang="en-US" altLang="ru-RU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5791200" cy="52578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Конечные элементы совместно используют общие точки, называемые узлами</a:t>
            </a:r>
            <a:r>
              <a:rPr lang="en-US" altLang="ru-RU" sz="2400" b="1"/>
              <a:t>.</a:t>
            </a:r>
            <a:r>
              <a:rPr lang="ru-RU" altLang="ru-RU" sz="2400" b="1"/>
              <a:t> Физическое поведение таких элементов математически определено при любых возможных типах граничных условий и нагрузок.</a:t>
            </a:r>
            <a:endParaRPr lang="en-US" altLang="ru-RU" sz="2400" b="1"/>
          </a:p>
          <a:p>
            <a:pPr>
              <a:lnSpc>
                <a:spcPct val="75000"/>
              </a:lnSpc>
              <a:spcBef>
                <a:spcPts val="2000"/>
              </a:spcBef>
            </a:pPr>
            <a:r>
              <a:rPr lang="ru-RU" altLang="ru-RU" sz="2400" b="1"/>
              <a:t>Движение в пространстве каждого узла полностью описывается перемещениями в направлениях </a:t>
            </a:r>
            <a:r>
              <a:rPr lang="en-US" altLang="ru-RU" sz="2400" b="1"/>
              <a:t>X, Y </a:t>
            </a:r>
            <a:r>
              <a:rPr lang="ru-RU" altLang="ru-RU" sz="2400" b="1"/>
              <a:t>и</a:t>
            </a:r>
            <a:r>
              <a:rPr lang="en-US" altLang="ru-RU" sz="2400" b="1"/>
              <a:t> Z. </a:t>
            </a:r>
            <a:r>
              <a:rPr lang="ru-RU" altLang="ru-RU" sz="2400" b="1"/>
              <a:t>Эти перемещения называются степенями свободы (</a:t>
            </a:r>
            <a:r>
              <a:rPr lang="en-US" altLang="ru-RU" sz="2400" b="1"/>
              <a:t>Degrees of Freedom / DOF</a:t>
            </a:r>
            <a:r>
              <a:rPr lang="ru-RU" altLang="ru-RU" sz="2400" b="1"/>
              <a:t>)</a:t>
            </a:r>
            <a:r>
              <a:rPr lang="en-US" altLang="ru-RU" sz="2400" b="1"/>
              <a:t>. </a:t>
            </a:r>
            <a:r>
              <a:rPr lang="ru-RU" altLang="ru-RU" sz="2400" b="1"/>
              <a:t>Каждый узел твердотельного трёхмерного конечного элемента в </a:t>
            </a:r>
            <a:r>
              <a:rPr lang="en-US" altLang="ru-RU" sz="2400" b="1"/>
              <a:t>COSMOSWorks</a:t>
            </a:r>
            <a:r>
              <a:rPr lang="ru-RU" altLang="ru-RU" sz="2400" b="1"/>
              <a:t> обладает 3-мя степенями свободы.</a:t>
            </a:r>
            <a:endParaRPr lang="en-US" altLang="ru-RU" sz="2400"/>
          </a:p>
        </p:txBody>
      </p:sp>
      <p:pic>
        <p:nvPicPr>
          <p:cNvPr id="61447" name="Picture 7" descr="Pages from COSMOSWorks Teacher Guide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2843213" cy="28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772400" y="1219200"/>
            <a:ext cx="11096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Узлы</a:t>
            </a:r>
            <a:endParaRPr lang="en-US" altLang="ru-RU" sz="2800">
              <a:solidFill>
                <a:schemeClr val="hlink"/>
              </a:solidFill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486400" y="4537075"/>
            <a:ext cx="35052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Тетраэдрический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chemeClr val="hlink"/>
                </a:solidFill>
              </a:rPr>
              <a:t>конечный элемент</a:t>
            </a:r>
            <a:endParaRPr lang="en-US" altLang="ru-RU" sz="28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038"/>
            <a:ext cx="7467600" cy="839787"/>
          </a:xfrm>
        </p:spPr>
        <p:txBody>
          <a:bodyPr/>
          <a:lstStyle/>
          <a:p>
            <a:r>
              <a:rPr lang="ru-RU" altLang="ru-RU"/>
              <a:t>Понятие конструкторского анализа</a:t>
            </a:r>
            <a:endParaRPr lang="en-US" altLang="ru-RU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altLang="ru-RU" sz="2600" b="1"/>
              <a:t>COSMOSWorks </a:t>
            </a:r>
            <a:r>
              <a:rPr lang="ru-RU" altLang="ru-RU" sz="2600" b="1"/>
              <a:t>записывает уравнения, управляющие поведением каждого конечного элемента с учётом его связи с остальными граничащими с ним элементами</a:t>
            </a:r>
            <a:r>
              <a:rPr lang="en-US" altLang="ru-RU" sz="2600" b="1"/>
              <a:t>.</a:t>
            </a:r>
            <a:endParaRPr lang="ru-RU" altLang="ru-RU" sz="2600" b="1"/>
          </a:p>
          <a:p>
            <a:pPr>
              <a:spcBef>
                <a:spcPts val="2000"/>
              </a:spcBef>
            </a:pPr>
            <a:r>
              <a:rPr lang="ru-RU" altLang="ru-RU" sz="2600" b="1"/>
              <a:t>Эти уравнения определяют соотношения между неизвестными переменными (как, например, перемещениями при анализе напряжений) и известными механическими свойствами материала, закреплениями и нагрузками.</a:t>
            </a:r>
          </a:p>
          <a:p>
            <a:pPr>
              <a:spcBef>
                <a:spcPts val="2000"/>
              </a:spcBef>
            </a:pPr>
            <a:r>
              <a:rPr lang="ru-RU" altLang="ru-RU" sz="2600" b="1"/>
              <a:t>Далее программа собирает все уравнения в большую систему совместных алгебраических уравнений. Таких уравнений может быть сотни тысяч или даже миллионы.</a:t>
            </a:r>
            <a:endParaRPr lang="en-US" altLang="ru-RU" sz="2600"/>
          </a:p>
        </p:txBody>
      </p:sp>
    </p:spTree>
    <p:extLst>
      <p:ext uri="{BB962C8B-B14F-4D97-AF65-F5344CB8AC3E}">
        <p14:creationId xmlns:p14="http://schemas.microsoft.com/office/powerpoint/2010/main" val="36733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2464</Words>
  <Application>Microsoft Office PowerPoint</Application>
  <PresentationFormat>Экран (4:3)</PresentationFormat>
  <Paragraphs>221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PPT Template</vt:lpstr>
      <vt:lpstr>Интегрированные компьютерные системы проектирования и анализа  Лекция 7: Введение в SolidWorks Simulation</vt:lpstr>
      <vt:lpstr>Понятие COSMOSWorks (Simulation)</vt:lpstr>
      <vt:lpstr>Традиционный цикл проектирования</vt:lpstr>
      <vt:lpstr>Цикл проектирования с COSMOSMotion</vt:lpstr>
      <vt:lpstr>Преимущества инженерного анализа</vt:lpstr>
      <vt:lpstr>Метод Конечных Элементов (МКЭ)</vt:lpstr>
      <vt:lpstr>Понятие конструкторского анализа</vt:lpstr>
      <vt:lpstr>Понятие конструкторского анализа</vt:lpstr>
      <vt:lpstr>Понятие конструкторского анализа</vt:lpstr>
      <vt:lpstr>Понятие конструкторского анализа</vt:lpstr>
      <vt:lpstr>Типы инженерного анализа</vt:lpstr>
      <vt:lpstr>Типы инженерного анализа</vt:lpstr>
      <vt:lpstr>Типы инженерного анализа</vt:lpstr>
      <vt:lpstr>Типы инженерного анализа</vt:lpstr>
      <vt:lpstr>Типы инженерного анализа</vt:lpstr>
      <vt:lpstr>Типы инженерного анализа</vt:lpstr>
      <vt:lpstr>Типы инженерного анализа</vt:lpstr>
      <vt:lpstr>Что такое напряжение?</vt:lpstr>
      <vt:lpstr>Что такое напряжение?</vt:lpstr>
      <vt:lpstr>Главные напряжения</vt:lpstr>
      <vt:lpstr>von Mises Stress (Напряжения по Мизесу)</vt:lpstr>
      <vt:lpstr>Интенсивность напряжений</vt:lpstr>
      <vt:lpstr>Последовательность выполнения анализа</vt:lpstr>
      <vt:lpstr>Создание анализа</vt:lpstr>
      <vt:lpstr>Задание материалов</vt:lpstr>
      <vt:lpstr>Задание граничных условий</vt:lpstr>
      <vt:lpstr>Meshing (Создание сетки)</vt:lpstr>
      <vt:lpstr>Типы сеток</vt:lpstr>
      <vt:lpstr>Нанесение сеток</vt:lpstr>
      <vt:lpstr>Управление сеткой</vt:lpstr>
      <vt:lpstr>Использование симметрии</vt:lpstr>
      <vt:lpstr>Оболочки</vt:lpstr>
      <vt:lpstr>Оболочечная сетка</vt:lpstr>
      <vt:lpstr>Адаптивные методы в статических исследованиях</vt:lpstr>
      <vt:lpstr>Адаптивные методы в статических исследованиях</vt:lpstr>
      <vt:lpstr>Запуск расчета</vt:lpstr>
      <vt:lpstr>Визуализация результатов</vt:lpstr>
      <vt:lpstr>Литература и справочные источники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232</cp:revision>
  <dcterms:created xsi:type="dcterms:W3CDTF">2005-09-30T20:12:14Z</dcterms:created>
  <dcterms:modified xsi:type="dcterms:W3CDTF">2017-11-05T22:07:20Z</dcterms:modified>
</cp:coreProperties>
</file>