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0"/>
  </p:notes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B51CD2-19E4-40FE-8DB7-2FBCE55E221E}">
          <p14:sldIdLst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1E"/>
    <a:srgbClr val="315273"/>
    <a:srgbClr val="CA4040"/>
    <a:srgbClr val="D9413D"/>
    <a:srgbClr val="4B8D4B"/>
    <a:srgbClr val="5F793D"/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37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9530-10D0-4516-8D10-519C9FF48E83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A4A6-ADBD-411F-A10A-4888E1632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7620000" cy="762000"/>
          </a:xfrm>
        </p:spPr>
        <p:txBody>
          <a:bodyPr anchor="b"/>
          <a:lstStyle>
            <a:lvl1pPr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81600"/>
            <a:ext cx="64008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67500" y="46038"/>
            <a:ext cx="2095500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46038"/>
            <a:ext cx="6134100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3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2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background cop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2420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16899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435975" cy="61785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29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2441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7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4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2365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072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k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6038"/>
            <a:ext cx="7162800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28575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</a:defRPr>
      </a:lvl2pPr>
      <a:lvl3pPr marL="965200" indent="-2159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3081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4pPr>
      <a:lvl5pPr marL="16510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5pPr>
      <a:lvl6pPr marL="21082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5654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0226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4798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solidworks.com/2016/english/api/sldworksapiprogguide/Overview/Add-in_Callbacks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5029200"/>
            <a:ext cx="7620000" cy="990600"/>
          </a:xfrm>
          <a:noFill/>
          <a:ln/>
        </p:spPr>
        <p:txBody>
          <a:bodyPr/>
          <a:lstStyle/>
          <a:p>
            <a:r>
              <a:rPr lang="ru-RU" sz="2400" dirty="0"/>
              <a:t>Интегрированные компьютерные системы проектирования и анализа</a:t>
            </a:r>
            <a:br>
              <a:rPr lang="ru-RU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u="sng" dirty="0" smtClean="0"/>
              <a:t>Лекция 4: Разработка плагина для </a:t>
            </a:r>
            <a:r>
              <a:rPr lang="en-US" sz="2400" u="sng" dirty="0" smtClean="0"/>
              <a:t>SolidWorks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library addin1;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20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uses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  windows,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  SldWorks_TLB;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20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{$R *.res}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20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var SldWorks:ISldWorks;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20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function InitUserDLL3(pSldWorks:ISldWorks)</a:t>
            </a:r>
            <a:br>
              <a:rPr lang="en-US" altLang="ru-RU" sz="2000">
                <a:latin typeface="Courier New" pitchFamily="49" charset="0"/>
              </a:rPr>
            </a:br>
            <a:r>
              <a:rPr lang="en-US" altLang="ru-RU" sz="2000">
                <a:latin typeface="Courier New" pitchFamily="49" charset="0"/>
              </a:rPr>
              <a:t>                             :integer;cdecl;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begin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  SldWorks:=pSldWorks;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  SldWorks.IFrameObject.AddMenu(</a:t>
            </a:r>
            <a:br>
              <a:rPr lang="en-US" altLang="ru-RU" sz="2000">
                <a:latin typeface="Courier New" pitchFamily="49" charset="0"/>
              </a:rPr>
            </a:br>
            <a:r>
              <a:rPr lang="en-US" altLang="ru-RU" sz="2000">
                <a:latin typeface="Courier New" pitchFamily="49" charset="0"/>
              </a:rPr>
              <a:t>'Меню AddIn1',2);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  SldWorks.IFrameObject.AddMenuItem(</a:t>
            </a:r>
            <a:br>
              <a:rPr lang="en-US" altLang="ru-RU" sz="2000">
                <a:latin typeface="Courier New" pitchFamily="49" charset="0"/>
              </a:rPr>
            </a:br>
            <a:r>
              <a:rPr lang="en-US" altLang="ru-RU" sz="2000">
                <a:latin typeface="Courier New" pitchFamily="49" charset="0"/>
              </a:rPr>
              <a:t>'Меню AddIn1','DoSome',-1,</a:t>
            </a:r>
            <a:br>
              <a:rPr lang="en-US" altLang="ru-RU" sz="2000">
                <a:latin typeface="Courier New" pitchFamily="49" charset="0"/>
              </a:rPr>
            </a:br>
            <a:r>
              <a:rPr lang="en-US" altLang="ru-RU" sz="2000">
                <a:latin typeface="Courier New" pitchFamily="49" charset="0"/>
              </a:rPr>
              <a:t>'addin1.dll@DoSomething');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  result:=0;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end;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 rot="15934008">
            <a:off x="-676274" y="3281362"/>
            <a:ext cx="2538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b="0">
                <a:solidFill>
                  <a:schemeClr val="bg1"/>
                </a:solidFill>
                <a:latin typeface="Impact" pitchFamily="34" charset="0"/>
              </a:rPr>
              <a:t>Лекция №7. Страница </a:t>
            </a:r>
            <a:fld id="{426544C6-63A0-42BB-8BAE-85D06283CFAF}" type="slidenum">
              <a:rPr lang="ru-RU" altLang="ru-RU" b="0">
                <a:solidFill>
                  <a:schemeClr val="bg1"/>
                </a:solidFill>
                <a:latin typeface="Impact" pitchFamily="34" charset="0"/>
              </a:rPr>
              <a:pPr algn="ctr"/>
              <a:t>10</a:t>
            </a:fld>
            <a:endParaRPr lang="ru-RU" altLang="ru-RU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0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procedure DoSomething;cdecl;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begin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  SldWorks.SendMsgToUser2('Some Message',2,2);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end;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20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exports </a:t>
            </a:r>
            <a:br>
              <a:rPr lang="en-US" altLang="ru-RU" sz="2000">
                <a:latin typeface="Courier New" pitchFamily="49" charset="0"/>
              </a:rPr>
            </a:br>
            <a:r>
              <a:rPr lang="en-US" altLang="ru-RU" sz="2000">
                <a:latin typeface="Courier New" pitchFamily="49" charset="0"/>
              </a:rPr>
              <a:t>InitUserDLL3,</a:t>
            </a:r>
            <a:br>
              <a:rPr lang="en-US" altLang="ru-RU" sz="2000">
                <a:latin typeface="Courier New" pitchFamily="49" charset="0"/>
              </a:rPr>
            </a:br>
            <a:r>
              <a:rPr lang="en-US" altLang="ru-RU" sz="2000">
                <a:latin typeface="Courier New" pitchFamily="49" charset="0"/>
              </a:rPr>
              <a:t>DoSomething;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20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procedure DllEntryPoint(reason:integer);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begin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  if reason=DLL_PROCESS_DETACH then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  try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   SldWorks.IFrameObject.RemoveMenu(</a:t>
            </a:r>
            <a:r>
              <a:rPr lang="ru-RU" altLang="ru-RU" sz="2000">
                <a:latin typeface="Courier New" pitchFamily="49" charset="0"/>
              </a:rPr>
              <a:t/>
            </a:r>
            <a:br>
              <a:rPr lang="ru-RU" altLang="ru-RU" sz="2000">
                <a:latin typeface="Courier New" pitchFamily="49" charset="0"/>
              </a:rPr>
            </a:br>
            <a:r>
              <a:rPr lang="ru-RU" altLang="ru-RU" sz="2000">
                <a:latin typeface="Courier New" pitchFamily="49" charset="0"/>
              </a:rPr>
              <a:t>  </a:t>
            </a:r>
            <a:r>
              <a:rPr lang="en-US" altLang="ru-RU" sz="2000">
                <a:latin typeface="Courier New" pitchFamily="49" charset="0"/>
              </a:rPr>
              <a:t>'Меню AddIn1');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  except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  end;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end;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20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begin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  DllProc:=DllEntryPoint;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latin typeface="Courier New" pitchFamily="49" charset="0"/>
              </a:rPr>
              <a:t>end.</a:t>
            </a:r>
            <a:endParaRPr lang="ru-RU" altLang="ru-RU" sz="2000">
              <a:latin typeface="Courier New" pitchFamily="49" charset="0"/>
            </a:endParaRP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 rot="15934008">
            <a:off x="-658812" y="3279775"/>
            <a:ext cx="2503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b="0">
                <a:solidFill>
                  <a:schemeClr val="bg1"/>
                </a:solidFill>
                <a:latin typeface="Impact" pitchFamily="34" charset="0"/>
              </a:rPr>
              <a:t>Лекция №7. Страница </a:t>
            </a:r>
            <a:fld id="{90F14280-50B4-4D86-AF48-157B1CED497D}" type="slidenum">
              <a:rPr lang="ru-RU" altLang="ru-RU" b="0">
                <a:solidFill>
                  <a:schemeClr val="bg1"/>
                </a:solidFill>
                <a:latin typeface="Impact" pitchFamily="34" charset="0"/>
              </a:rPr>
              <a:pPr algn="ctr"/>
              <a:t>11</a:t>
            </a:fld>
            <a:endParaRPr lang="ru-RU" altLang="ru-RU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3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380999" y="114300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/>
              <a:t>	После компиляции, такая динамическая библиотека готова к применению в качестве добавления </a:t>
            </a:r>
            <a:r>
              <a:rPr lang="en-US" altLang="ru-RU" b="0" dirty="0"/>
              <a:t>SolidWorks.</a:t>
            </a:r>
          </a:p>
          <a:p>
            <a:pPr>
              <a:buFontTx/>
              <a:buNone/>
            </a:pPr>
            <a:r>
              <a:rPr lang="en-US" altLang="ru-RU" b="0" dirty="0"/>
              <a:t>	</a:t>
            </a:r>
            <a:r>
              <a:rPr lang="ru-RU" altLang="ru-RU" b="0" dirty="0"/>
              <a:t>Для того, чтобы подключить добавление, необходимо выполнить следующее:</a:t>
            </a:r>
          </a:p>
          <a:p>
            <a:pPr>
              <a:buFontTx/>
              <a:buAutoNum type="arabicPeriod"/>
            </a:pPr>
            <a:r>
              <a:rPr lang="ru-RU" altLang="ru-RU" b="0" dirty="0"/>
              <a:t>Запустить </a:t>
            </a:r>
            <a:r>
              <a:rPr lang="en-US" altLang="ru-RU" b="0" dirty="0"/>
              <a:t>SolidWorks</a:t>
            </a:r>
            <a:r>
              <a:rPr lang="ru-RU" altLang="ru-RU" b="0" dirty="0"/>
              <a:t>.</a:t>
            </a:r>
          </a:p>
          <a:p>
            <a:pPr>
              <a:buFontTx/>
              <a:buAutoNum type="arabicPeriod"/>
            </a:pPr>
            <a:r>
              <a:rPr lang="ru-RU" altLang="ru-RU" b="0" dirty="0"/>
              <a:t>Выбрать пункт меню </a:t>
            </a:r>
            <a:r>
              <a:rPr lang="en-US" altLang="ru-RU" b="0" dirty="0" err="1"/>
              <a:t>File</a:t>
            </a:r>
            <a:r>
              <a:rPr lang="en-US" altLang="ru-RU" b="0" dirty="0" err="1">
                <a:sym typeface="Wingdings" pitchFamily="2" charset="2"/>
              </a:rPr>
              <a:t>Open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AutoNum type="arabicPeriod"/>
            </a:pPr>
            <a:r>
              <a:rPr lang="ru-RU" altLang="ru-RU" b="0" dirty="0">
                <a:sym typeface="Wingdings" pitchFamily="2" charset="2"/>
              </a:rPr>
              <a:t>Выбрать в диалоге открытия файла тип файла – добавление ( </a:t>
            </a:r>
            <a:r>
              <a:rPr lang="en-US" altLang="ru-RU" b="0" dirty="0">
                <a:sym typeface="Wingdings" pitchFamily="2" charset="2"/>
              </a:rPr>
              <a:t>add-in</a:t>
            </a:r>
            <a:r>
              <a:rPr lang="ru-RU" altLang="ru-RU" b="0" dirty="0">
                <a:sym typeface="Wingdings" pitchFamily="2" charset="2"/>
              </a:rPr>
              <a:t> ).</a:t>
            </a:r>
          </a:p>
          <a:p>
            <a:pPr>
              <a:buFontTx/>
              <a:buAutoNum type="arabicPeriod"/>
            </a:pPr>
            <a:r>
              <a:rPr lang="ru-RU" altLang="ru-RU" b="0" dirty="0">
                <a:sym typeface="Wingdings" pitchFamily="2" charset="2"/>
              </a:rPr>
              <a:t>Указать файл </a:t>
            </a:r>
            <a:r>
              <a:rPr lang="en-US" altLang="ru-RU" b="0" dirty="0">
                <a:sym typeface="Wingdings" pitchFamily="2" charset="2"/>
              </a:rPr>
              <a:t>DLL.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8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1387475" y="906463"/>
            <a:ext cx="7505700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ru-RU" b="0"/>
              <a:t>SolidWorks</a:t>
            </a:r>
            <a:r>
              <a:rPr lang="ru-RU" altLang="ru-RU" b="0"/>
              <a:t> с простейшим добавлением</a:t>
            </a:r>
            <a:endParaRPr lang="en-US" altLang="ru-RU" b="0"/>
          </a:p>
          <a:p>
            <a:pPr>
              <a:buFontTx/>
              <a:buNone/>
            </a:pPr>
            <a:r>
              <a:rPr lang="en-US" altLang="ru-RU" b="0"/>
              <a:t>	</a:t>
            </a:r>
            <a:endParaRPr lang="ru-RU" altLang="ru-RU" b="0"/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 rot="15934008">
            <a:off x="-675481" y="3282156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b="0">
                <a:solidFill>
                  <a:schemeClr val="bg1"/>
                </a:solidFill>
                <a:latin typeface="Impact" pitchFamily="34" charset="0"/>
              </a:rPr>
              <a:t>Лекция №7. Страница </a:t>
            </a:r>
            <a:fld id="{D64B66D9-0E10-44E7-ABCF-650E3D9A08B6}" type="slidenum">
              <a:rPr lang="ru-RU" altLang="ru-RU" b="0">
                <a:solidFill>
                  <a:schemeClr val="bg1"/>
                </a:solidFill>
                <a:latin typeface="Impact" pitchFamily="34" charset="0"/>
              </a:rPr>
              <a:pPr algn="ctr"/>
              <a:t>13</a:t>
            </a:fld>
            <a:endParaRPr lang="ru-RU" altLang="ru-RU" b="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287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1536700"/>
            <a:ext cx="5413375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38" y="3276600"/>
            <a:ext cx="2079625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6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381000" y="1143000"/>
            <a:ext cx="85121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/>
              <a:t>	Для того, чтобы добавление попало в список, который выводится при выборе пункта меню </a:t>
            </a:r>
            <a:r>
              <a:rPr lang="en-US" altLang="ru-RU" b="0" dirty="0"/>
              <a:t>SolidWorks</a:t>
            </a:r>
            <a:r>
              <a:rPr lang="ru-RU" altLang="ru-RU" b="0" dirty="0"/>
              <a:t> </a:t>
            </a:r>
            <a:r>
              <a:rPr lang="en-US" altLang="ru-RU" b="0" dirty="0" err="1"/>
              <a:t>Tools</a:t>
            </a:r>
            <a:r>
              <a:rPr lang="en-US" altLang="ru-RU" b="0" dirty="0" err="1">
                <a:sym typeface="Wingdings" pitchFamily="2" charset="2"/>
              </a:rPr>
              <a:t>Add-Ins</a:t>
            </a:r>
            <a:r>
              <a:rPr lang="ru-RU" altLang="ru-RU" b="0" dirty="0">
                <a:sym typeface="Wingdings" pitchFamily="2" charset="2"/>
              </a:rPr>
              <a:t> (и, соответственно, могло подключаться автоматически), оно должно быть зарегистрировано.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Регистрация добавления в редакторе реестра производится следующим образом:</a:t>
            </a:r>
          </a:p>
          <a:p>
            <a:pPr>
              <a:buFontTx/>
              <a:buAutoNum type="arabicPeriod"/>
            </a:pPr>
            <a:r>
              <a:rPr lang="ru-RU" altLang="ru-RU" b="0" dirty="0">
                <a:sym typeface="Wingdings" pitchFamily="2" charset="2"/>
              </a:rPr>
              <a:t>Генерируется </a:t>
            </a:r>
            <a:r>
              <a:rPr lang="en-US" altLang="ru-RU" b="0" dirty="0">
                <a:sym typeface="Wingdings" pitchFamily="2" charset="2"/>
              </a:rPr>
              <a:t>GUID</a:t>
            </a:r>
            <a:r>
              <a:rPr lang="ru-RU" altLang="ru-RU" b="0" dirty="0">
                <a:sym typeface="Wingdings" pitchFamily="2" charset="2"/>
              </a:rPr>
              <a:t> ( В </a:t>
            </a:r>
            <a:r>
              <a:rPr lang="en-US" altLang="ru-RU" b="0" dirty="0">
                <a:sym typeface="Wingdings" pitchFamily="2" charset="2"/>
              </a:rPr>
              <a:t>Delphi – </a:t>
            </a:r>
            <a:r>
              <a:rPr lang="en-US" altLang="ru-RU" b="0" dirty="0" err="1">
                <a:sym typeface="Wingdings" pitchFamily="2" charset="2"/>
              </a:rPr>
              <a:t>Ctrl+Shift+G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), характеризующий добавление</a:t>
            </a:r>
            <a:r>
              <a:rPr lang="en-US" altLang="ru-RU" b="0" dirty="0">
                <a:sym typeface="Wingdings" pitchFamily="2" charset="2"/>
              </a:rPr>
              <a:t>.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2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381000" y="1143000"/>
            <a:ext cx="85121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b="0" dirty="0">
                <a:sym typeface="Wingdings" pitchFamily="2" charset="2"/>
              </a:rPr>
              <a:t>В разделе реестра HKEY_CLASSES_ROOT\CLSID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создается подраздел, название которого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соответствует строчному представлению</a:t>
            </a:r>
            <a:br>
              <a:rPr lang="ru-RU" altLang="ru-RU" b="0" dirty="0">
                <a:sym typeface="Wingdings" pitchFamily="2" charset="2"/>
              </a:rPr>
            </a:br>
            <a:r>
              <a:rPr lang="en-US" altLang="ru-RU" b="0" dirty="0">
                <a:sym typeface="Wingdings" pitchFamily="2" charset="2"/>
              </a:rPr>
              <a:t>GUID</a:t>
            </a:r>
            <a:r>
              <a:rPr lang="ru-RU" altLang="ru-RU" b="0" dirty="0">
                <a:sym typeface="Wingdings" pitchFamily="2" charset="2"/>
              </a:rPr>
              <a:t>. </a:t>
            </a:r>
          </a:p>
          <a:p>
            <a:pPr>
              <a:buFontTx/>
              <a:buAutoNum type="arabicPeriod" startAt="2"/>
            </a:pPr>
            <a:r>
              <a:rPr lang="ru-RU" altLang="ru-RU" b="0" dirty="0">
                <a:sym typeface="Wingdings" pitchFamily="2" charset="2"/>
              </a:rPr>
              <a:t>Параметру по умолчанию в созданном подразделе присваивается значение, которое соответствует строчному описанию добавления.</a:t>
            </a:r>
          </a:p>
          <a:p>
            <a:pPr>
              <a:buFontTx/>
              <a:buAutoNum type="arabicPeriod" startAt="2"/>
            </a:pPr>
            <a:r>
              <a:rPr lang="ru-RU" altLang="ru-RU" b="0" dirty="0">
                <a:sym typeface="Wingdings" pitchFamily="2" charset="2"/>
              </a:rPr>
              <a:t>В разделе созданном в п/п 2 создается подраздел InprocServer32.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1387475" y="1219200"/>
            <a:ext cx="7505700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AutoNum type="arabicPeriod" startAt="5"/>
            </a:pPr>
            <a:r>
              <a:rPr lang="ru-RU" altLang="ru-RU" b="0" dirty="0">
                <a:sym typeface="Wingdings" pitchFamily="2" charset="2"/>
              </a:rPr>
              <a:t>Параметру по умолчанию в подразделе InprocServer32 присваивается значение, соответствующее имени исполняемого файла добавления (</a:t>
            </a:r>
            <a:r>
              <a:rPr lang="en-US" altLang="ru-RU" b="0" dirty="0">
                <a:sym typeface="Wingdings" pitchFamily="2" charset="2"/>
              </a:rPr>
              <a:t> DLL </a:t>
            </a:r>
            <a:r>
              <a:rPr lang="ru-RU" altLang="ru-RU" b="0" dirty="0">
                <a:sym typeface="Wingdings" pitchFamily="2" charset="2"/>
              </a:rPr>
              <a:t>), которое содержит абсолютный либо относительный путь к файлу.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AutoNum type="arabicPeriod" startAt="5"/>
            </a:pPr>
            <a:r>
              <a:rPr lang="ru-RU" altLang="ru-RU" b="0" dirty="0">
                <a:sym typeface="Wingdings" pitchFamily="2" charset="2"/>
              </a:rPr>
              <a:t>В разделе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HKEY_LOCAL_MACHINE\SOFTWARE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\</a:t>
            </a:r>
            <a:r>
              <a:rPr lang="ru-RU" altLang="ru-RU" b="0" dirty="0" err="1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\</a:t>
            </a:r>
            <a:r>
              <a:rPr lang="ru-RU" altLang="ru-RU" b="0" dirty="0" err="1">
                <a:sym typeface="Wingdings" pitchFamily="2" charset="2"/>
              </a:rPr>
              <a:t>Applications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создается подраздел (его название будет в списке добавлений </a:t>
            </a:r>
            <a:r>
              <a:rPr lang="en-US" altLang="ru-RU" b="0" dirty="0">
                <a:sym typeface="Wingdings" pitchFamily="2" charset="2"/>
              </a:rPr>
              <a:t>SolidWorks).</a:t>
            </a:r>
            <a:r>
              <a:rPr lang="ru-RU" altLang="ru-RU" b="0" dirty="0">
                <a:sym typeface="Wingdings" pitchFamily="2" charset="2"/>
              </a:rPr>
              <a:t> </a:t>
            </a:r>
          </a:p>
          <a:p>
            <a:pPr>
              <a:buFontTx/>
              <a:buAutoNum type="arabicPeriod" startAt="5"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381000" y="1143000"/>
            <a:ext cx="85121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AutoNum type="arabicPeriod" startAt="7"/>
            </a:pPr>
            <a:r>
              <a:rPr lang="ru-RU" altLang="ru-RU" b="0" dirty="0">
                <a:sym typeface="Wingdings" pitchFamily="2" charset="2"/>
              </a:rPr>
              <a:t>В этом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подразделе создается параметр </a:t>
            </a:r>
            <a:r>
              <a:rPr lang="en-US" altLang="ru-RU" b="0" dirty="0">
                <a:sym typeface="Wingdings" pitchFamily="2" charset="2"/>
              </a:rPr>
              <a:t>CLSID</a:t>
            </a:r>
            <a:r>
              <a:rPr lang="ru-RU" altLang="ru-RU" b="0" dirty="0">
                <a:sym typeface="Wingdings" pitchFamily="2" charset="2"/>
              </a:rPr>
              <a:t>, значение которого соответствует строчному представлению</a:t>
            </a:r>
            <a:br>
              <a:rPr lang="ru-RU" altLang="ru-RU" b="0" dirty="0">
                <a:sym typeface="Wingdings" pitchFamily="2" charset="2"/>
              </a:rPr>
            </a:br>
            <a:r>
              <a:rPr lang="en-US" altLang="ru-RU" b="0" dirty="0">
                <a:sym typeface="Wingdings" pitchFamily="2" charset="2"/>
              </a:rPr>
              <a:t>GUID</a:t>
            </a:r>
            <a:r>
              <a:rPr lang="ru-RU" altLang="ru-RU" b="0" dirty="0">
                <a:sym typeface="Wingdings" pitchFamily="2" charset="2"/>
              </a:rPr>
              <a:t> добавления</a:t>
            </a:r>
            <a:r>
              <a:rPr lang="en-US" altLang="ru-RU" b="0" dirty="0">
                <a:sym typeface="Wingdings" pitchFamily="2" charset="2"/>
              </a:rPr>
              <a:t>.</a:t>
            </a:r>
            <a:r>
              <a:rPr lang="ru-RU" altLang="ru-RU" b="0" dirty="0">
                <a:sym typeface="Wingdings" pitchFamily="2" charset="2"/>
              </a:rPr>
              <a:t> </a:t>
            </a:r>
          </a:p>
          <a:p>
            <a:pPr>
              <a:buFontTx/>
              <a:buNone/>
            </a:pPr>
            <a:r>
              <a:rPr lang="ru-RU" altLang="ru-RU" sz="1000" b="0" dirty="0">
                <a:sym typeface="Wingdings" pitchFamily="2" charset="2"/>
              </a:rPr>
              <a:t>	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Регистрация также может быть произведена при помощи текстового файла с расширением </a:t>
            </a:r>
            <a:r>
              <a:rPr lang="en-US" altLang="ru-RU" b="0" dirty="0" err="1">
                <a:sym typeface="Wingdings" pitchFamily="2" charset="2"/>
              </a:rPr>
              <a:t>reg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Так, для добавления </a:t>
            </a:r>
            <a:r>
              <a:rPr lang="en-US" altLang="ru-RU" b="0" dirty="0">
                <a:sym typeface="Wingdings" pitchFamily="2" charset="2"/>
              </a:rPr>
              <a:t>AddIn1</a:t>
            </a:r>
            <a:r>
              <a:rPr lang="ru-RU" altLang="ru-RU" b="0" dirty="0">
                <a:sym typeface="Wingdings" pitchFamily="2" charset="2"/>
              </a:rPr>
              <a:t>, код которого был приведен выше, такой файл будет иметь следующее содержание: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sz="2000">
                <a:latin typeface="Courier New" pitchFamily="49" charset="0"/>
                <a:sym typeface="Wingdings" pitchFamily="2" charset="2"/>
              </a:rPr>
              <a:t>Windows Registry Editor Version 5.00</a:t>
            </a:r>
          </a:p>
          <a:p>
            <a:pPr>
              <a:buFontTx/>
              <a:buNone/>
            </a:pPr>
            <a:endParaRPr lang="ru-RU" altLang="ru-RU" sz="2000">
              <a:latin typeface="Courier New" pitchFamily="49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000">
                <a:latin typeface="Courier New" pitchFamily="49" charset="0"/>
                <a:sym typeface="Wingdings" pitchFamily="2" charset="2"/>
              </a:rPr>
              <a:t>[HKEY_CLASSES_ROOT\CLSID\</a:t>
            </a:r>
            <a:r>
              <a:rPr lang="ru-RU" altLang="ru-RU" sz="2000">
                <a:solidFill>
                  <a:srgbClr val="FF0066"/>
                </a:solidFill>
                <a:latin typeface="Courier New" pitchFamily="49" charset="0"/>
                <a:sym typeface="Wingdings" pitchFamily="2" charset="2"/>
              </a:rPr>
              <a:t></a:t>
            </a:r>
            <a:r>
              <a:rPr lang="ru-RU" altLang="ru-RU" sz="2000">
                <a:latin typeface="Courier New" pitchFamily="49" charset="0"/>
                <a:sym typeface="Wingdings" pitchFamily="2" charset="2"/>
              </a:rPr>
              <a:t/>
            </a:r>
            <a:br>
              <a:rPr lang="ru-RU" altLang="ru-RU" sz="2000">
                <a:latin typeface="Courier New" pitchFamily="49" charset="0"/>
                <a:sym typeface="Wingdings" pitchFamily="2" charset="2"/>
              </a:rPr>
            </a:br>
            <a:r>
              <a:rPr lang="ru-RU" altLang="ru-RU" sz="2000">
                <a:latin typeface="Courier New" pitchFamily="49" charset="0"/>
                <a:sym typeface="Wingdings" pitchFamily="2" charset="2"/>
              </a:rPr>
              <a:t>{982C50F0-FDBB-4FDA-91AF-11BBDA3AE39B}]</a:t>
            </a:r>
          </a:p>
          <a:p>
            <a:pPr>
              <a:buFontTx/>
              <a:buNone/>
            </a:pPr>
            <a:r>
              <a:rPr lang="ru-RU" altLang="ru-RU" sz="2000">
                <a:latin typeface="Courier New" pitchFamily="49" charset="0"/>
                <a:sym typeface="Wingdings" pitchFamily="2" charset="2"/>
              </a:rPr>
              <a:t>@="Add In 1"</a:t>
            </a:r>
          </a:p>
          <a:p>
            <a:pPr>
              <a:buFontTx/>
              <a:buNone/>
            </a:pPr>
            <a:endParaRPr lang="ru-RU" altLang="ru-RU" sz="2000">
              <a:latin typeface="Courier New" pitchFamily="49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000">
                <a:latin typeface="Courier New" pitchFamily="49" charset="0"/>
                <a:sym typeface="Wingdings" pitchFamily="2" charset="2"/>
              </a:rPr>
              <a:t>[HKEY_CLASSES_ROOT\CLSID\</a:t>
            </a:r>
            <a:r>
              <a:rPr lang="ru-RU" altLang="ru-RU" sz="2000">
                <a:solidFill>
                  <a:srgbClr val="FF0066"/>
                </a:solidFill>
                <a:latin typeface="Courier New" pitchFamily="49" charset="0"/>
                <a:sym typeface="Wingdings" pitchFamily="2" charset="2"/>
              </a:rPr>
              <a:t></a:t>
            </a:r>
            <a:r>
              <a:rPr lang="ru-RU" altLang="ru-RU" sz="2000">
                <a:latin typeface="Courier New" pitchFamily="49" charset="0"/>
                <a:sym typeface="Wingdings" pitchFamily="2" charset="2"/>
              </a:rPr>
              <a:t/>
            </a:r>
            <a:br>
              <a:rPr lang="ru-RU" altLang="ru-RU" sz="2000">
                <a:latin typeface="Courier New" pitchFamily="49" charset="0"/>
                <a:sym typeface="Wingdings" pitchFamily="2" charset="2"/>
              </a:rPr>
            </a:br>
            <a:r>
              <a:rPr lang="ru-RU" altLang="ru-RU" sz="2000">
                <a:latin typeface="Courier New" pitchFamily="49" charset="0"/>
                <a:sym typeface="Wingdings" pitchFamily="2" charset="2"/>
              </a:rPr>
              <a:t>{982C50F0-FDBB-4FDA-91AF-11BBDA3AE39B}\</a:t>
            </a:r>
            <a:r>
              <a:rPr lang="ru-RU" altLang="ru-RU" sz="2000">
                <a:solidFill>
                  <a:srgbClr val="FF0066"/>
                </a:solidFill>
                <a:latin typeface="Courier New" pitchFamily="49" charset="0"/>
                <a:sym typeface="Wingdings" pitchFamily="2" charset="2"/>
              </a:rPr>
              <a:t></a:t>
            </a:r>
            <a:r>
              <a:rPr lang="ru-RU" altLang="ru-RU" sz="2000">
                <a:latin typeface="Courier New" pitchFamily="49" charset="0"/>
                <a:sym typeface="Wingdings" pitchFamily="2" charset="2"/>
              </a:rPr>
              <a:t/>
            </a:r>
            <a:br>
              <a:rPr lang="ru-RU" altLang="ru-RU" sz="2000">
                <a:latin typeface="Courier New" pitchFamily="49" charset="0"/>
                <a:sym typeface="Wingdings" pitchFamily="2" charset="2"/>
              </a:rPr>
            </a:br>
            <a:r>
              <a:rPr lang="ru-RU" altLang="ru-RU" sz="2000">
                <a:latin typeface="Courier New" pitchFamily="49" charset="0"/>
                <a:sym typeface="Wingdings" pitchFamily="2" charset="2"/>
              </a:rPr>
              <a:t>InprocServer32]</a:t>
            </a:r>
          </a:p>
          <a:p>
            <a:pPr>
              <a:buFontTx/>
              <a:buNone/>
            </a:pPr>
            <a:r>
              <a:rPr lang="ru-RU" altLang="ru-RU" sz="2000">
                <a:latin typeface="Courier New" pitchFamily="49" charset="0"/>
                <a:sym typeface="Wingdings" pitchFamily="2" charset="2"/>
              </a:rPr>
              <a:t>@=".\\addin1.dll"</a:t>
            </a:r>
          </a:p>
          <a:p>
            <a:pPr>
              <a:buFontTx/>
              <a:buNone/>
            </a:pPr>
            <a:endParaRPr lang="ru-RU" altLang="ru-RU" sz="2000">
              <a:latin typeface="Courier New" pitchFamily="49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sz="2000">
                <a:latin typeface="Courier New" pitchFamily="49" charset="0"/>
                <a:sym typeface="Wingdings" pitchFamily="2" charset="2"/>
              </a:rPr>
              <a:t>[HKEY_LOCAL_MACHINE\SOFTWARE\SolidWorks\</a:t>
            </a:r>
            <a:r>
              <a:rPr lang="ru-RU" altLang="ru-RU" sz="2000">
                <a:solidFill>
                  <a:srgbClr val="FF0066"/>
                </a:solidFill>
                <a:latin typeface="Courier New" pitchFamily="49" charset="0"/>
                <a:sym typeface="Wingdings" pitchFamily="2" charset="2"/>
              </a:rPr>
              <a:t></a:t>
            </a:r>
            <a:r>
              <a:rPr lang="ru-RU" altLang="ru-RU" sz="2000">
                <a:latin typeface="Courier New" pitchFamily="49" charset="0"/>
                <a:sym typeface="Wingdings" pitchFamily="2" charset="2"/>
              </a:rPr>
              <a:t/>
            </a:r>
            <a:br>
              <a:rPr lang="ru-RU" altLang="ru-RU" sz="2000">
                <a:latin typeface="Courier New" pitchFamily="49" charset="0"/>
                <a:sym typeface="Wingdings" pitchFamily="2" charset="2"/>
              </a:rPr>
            </a:br>
            <a:r>
              <a:rPr lang="ru-RU" altLang="ru-RU" sz="2000">
                <a:latin typeface="Courier New" pitchFamily="49" charset="0"/>
                <a:sym typeface="Wingdings" pitchFamily="2" charset="2"/>
              </a:rPr>
              <a:t>Applications\SW Addin1]</a:t>
            </a:r>
          </a:p>
          <a:p>
            <a:pPr>
              <a:buFontTx/>
              <a:buNone/>
            </a:pPr>
            <a:r>
              <a:rPr lang="ru-RU" altLang="ru-RU" sz="2000">
                <a:latin typeface="Courier New" pitchFamily="49" charset="0"/>
                <a:sym typeface="Wingdings" pitchFamily="2" charset="2"/>
              </a:rPr>
              <a:t>"CLSID"="{982C50F0-FDBB-4FDA-91AF-11BBDA3AE39B}"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 rot="15934008">
            <a:off x="-674688" y="3279776"/>
            <a:ext cx="2538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b="0">
                <a:solidFill>
                  <a:schemeClr val="bg1"/>
                </a:solidFill>
                <a:latin typeface="Impact" pitchFamily="34" charset="0"/>
              </a:rPr>
              <a:t>Лекция №7. Страница </a:t>
            </a:r>
            <a:fld id="{D05C4893-7A7A-4420-AE26-5C08FB6FEED5}" type="slidenum">
              <a:rPr lang="ru-RU" altLang="ru-RU" b="0">
                <a:solidFill>
                  <a:schemeClr val="bg1"/>
                </a:solidFill>
                <a:latin typeface="Impact" pitchFamily="34" charset="0"/>
              </a:rPr>
              <a:pPr algn="ctr"/>
              <a:t>18</a:t>
            </a:fld>
            <a:endParaRPr lang="ru-RU" altLang="ru-RU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1387475" y="906463"/>
            <a:ext cx="7505700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 algn="ctr">
              <a:buFontTx/>
              <a:buNone/>
            </a:pPr>
            <a:r>
              <a:rPr lang="ru-RU" altLang="ru-RU" b="0"/>
              <a:t>Список зарегистрированных</a:t>
            </a:r>
            <a:endParaRPr lang="en-US" altLang="ru-RU" b="0"/>
          </a:p>
          <a:p>
            <a:pPr algn="ctr">
              <a:buFontTx/>
              <a:buNone/>
            </a:pPr>
            <a:r>
              <a:rPr lang="ru-RU" altLang="ru-RU" b="0"/>
              <a:t>добавлений </a:t>
            </a:r>
            <a:r>
              <a:rPr lang="en-US" altLang="ru-RU" b="0"/>
              <a:t>SolidWorks</a:t>
            </a:r>
          </a:p>
          <a:p>
            <a:pPr>
              <a:buFontTx/>
              <a:buNone/>
            </a:pPr>
            <a:r>
              <a:rPr lang="en-US" altLang="ru-RU" b="0"/>
              <a:t>	</a:t>
            </a:r>
            <a:endParaRPr lang="ru-RU" altLang="ru-RU" b="0"/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 rot="15934008">
            <a:off x="-677068" y="3280568"/>
            <a:ext cx="254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b="0">
                <a:solidFill>
                  <a:schemeClr val="bg1"/>
                </a:solidFill>
                <a:latin typeface="Impact" pitchFamily="34" charset="0"/>
              </a:rPr>
              <a:t>Лекция №7. Страница </a:t>
            </a:r>
            <a:fld id="{9D97CA96-DAB5-43CD-97A4-E68D62F44ABF}" type="slidenum">
              <a:rPr lang="ru-RU" altLang="ru-RU" b="0">
                <a:solidFill>
                  <a:schemeClr val="bg1"/>
                </a:solidFill>
                <a:latin typeface="Impact" pitchFamily="34" charset="0"/>
              </a:rPr>
              <a:pPr algn="ctr"/>
              <a:t>19</a:t>
            </a:fld>
            <a:endParaRPr lang="ru-RU" altLang="ru-RU" b="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2959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154238"/>
            <a:ext cx="3638550" cy="351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3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57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ru-RU" altLang="ru-RU" sz="4000" dirty="0" smtClean="0"/>
              <a:t>Основы </a:t>
            </a:r>
            <a:r>
              <a:rPr lang="ru-RU" altLang="ru-RU" sz="4000" dirty="0"/>
              <a:t>интеграции </a:t>
            </a:r>
            <a:br>
              <a:rPr lang="ru-RU" altLang="ru-RU" sz="4000" dirty="0"/>
            </a:br>
            <a:r>
              <a:rPr lang="ru-RU" altLang="ru-RU" sz="4000" dirty="0"/>
              <a:t>с </a:t>
            </a:r>
            <a:r>
              <a:rPr lang="en-US" altLang="ru-RU" sz="4000" dirty="0"/>
              <a:t>SolidWorks</a:t>
            </a:r>
            <a:r>
              <a:rPr lang="ru-RU" altLang="ru-RU" sz="4000" dirty="0"/>
              <a:t>: </a:t>
            </a:r>
            <a:br>
              <a:rPr lang="ru-RU" altLang="ru-RU" sz="4000" dirty="0"/>
            </a:br>
            <a:r>
              <a:rPr lang="ru-RU" altLang="ru-RU" sz="4000" dirty="0"/>
              <a:t>контроллеры и </a:t>
            </a:r>
            <a:r>
              <a:rPr lang="ru-RU" altLang="ru-RU" sz="4000" dirty="0" smtClean="0"/>
              <a:t>добавления</a:t>
            </a:r>
          </a:p>
          <a:p>
            <a:pPr marL="0" indent="0">
              <a:buNone/>
            </a:pPr>
            <a:r>
              <a:rPr lang="en-US" altLang="ru-RU" sz="2000" dirty="0">
                <a:hlinkClick r:id="rId2"/>
              </a:rPr>
              <a:t>http://</a:t>
            </a:r>
            <a:r>
              <a:rPr lang="en-US" altLang="ru-RU" sz="2000" dirty="0" smtClean="0">
                <a:hlinkClick r:id="rId2"/>
              </a:rPr>
              <a:t>help.solidworks.com/2016/english/api/sldworksapiprogguide/Overview/Add-in_Callbacks.htm</a:t>
            </a:r>
            <a:endParaRPr lang="ru-RU" altLang="ru-RU" sz="2000" dirty="0" smtClean="0"/>
          </a:p>
          <a:p>
            <a:pPr marL="0" indent="0">
              <a:buNone/>
            </a:pPr>
            <a:endParaRPr lang="ru-RU" altLang="ru-RU" sz="2000" dirty="0" smtClean="0"/>
          </a:p>
          <a:p>
            <a:pPr marL="0" indent="0">
              <a:buNone/>
            </a:pPr>
            <a:endParaRPr lang="ru-RU" altLang="ru-RU" sz="2000" dirty="0"/>
          </a:p>
          <a:p>
            <a:pPr>
              <a:lnSpc>
                <a:spcPct val="95000"/>
              </a:lnSpc>
            </a:pPr>
            <a:r>
              <a:rPr lang="ru-RU" altLang="ru-RU" sz="4000" dirty="0"/>
              <a:t>Интерфейс </a:t>
            </a:r>
            <a:r>
              <a:rPr lang="ru-RU" altLang="ru-RU" sz="4000" dirty="0" err="1"/>
              <a:t>ISldWorks</a:t>
            </a:r>
            <a:endParaRPr lang="ru-RU" altLang="ru-RU" sz="4000" dirty="0"/>
          </a:p>
        </p:txBody>
      </p:sp>
    </p:spTree>
    <p:extLst>
      <p:ext uri="{BB962C8B-B14F-4D97-AF65-F5344CB8AC3E}">
        <p14:creationId xmlns:p14="http://schemas.microsoft.com/office/powerpoint/2010/main" val="36826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</a:t>
            </a:r>
            <a:r>
              <a:rPr lang="ru-RU" smtClean="0"/>
              <a:t>с использованием </a:t>
            </a:r>
            <a:r>
              <a:rPr lang="en-US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Microsoft.Win32.RegistryKey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hklm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Microsoft.Win32.Registry.LocalMachine;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Microsoft.Win32.RegistryKey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hkcu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Microsoft.Win32.Registry.CurrentUser;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"SOFTWARE\\SolidWorks\\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\\{"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t.GUID.ToString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 "}";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Microsoft.Win32.RegistryKey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addinkey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hklm.CreateSubKey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addinkey.SetValue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addinkey.SetValue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("Description",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SWattr.Description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addinkey.SetValue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("Title",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SWattr.Title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"Software\\SolidWorks\\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AddInsStartup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\\{"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t.GUID.ToString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 "}";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addinkey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hkcu.CreateSubKey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addinkey.SetValue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Convert.ToInt32(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SWattr.LoadAtStartup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Microsoft.Win32.RegistryValueKind.DWord);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9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381000" y="106680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Свойства интерфейса </a:t>
            </a:r>
            <a:r>
              <a:rPr lang="ru-RU" altLang="ru-RU" dirty="0" err="1">
                <a:sym typeface="Wingdings" pitchFamily="2" charset="2"/>
              </a:rPr>
              <a:t>ISldWorks</a:t>
            </a:r>
            <a:r>
              <a:rPr lang="ru-RU" altLang="ru-RU" dirty="0">
                <a:sym typeface="Wingdings" pitchFamily="2" charset="2"/>
              </a:rPr>
              <a:t>.</a:t>
            </a:r>
          </a:p>
          <a:p>
            <a:pPr>
              <a:buClr>
                <a:srgbClr val="FF0066"/>
              </a:buClr>
            </a:pPr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ActiveDoc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IDispatch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IActiveDoc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IModelDoc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Свойство (только для чтения) позволяет получить ссылку на активный 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ru-RU" altLang="ru-RU" b="0" dirty="0">
                <a:sym typeface="Wingdings" pitchFamily="2" charset="2"/>
              </a:rPr>
              <a:t>текущий</a:t>
            </a:r>
            <a:r>
              <a:rPr lang="en-US" altLang="ru-RU" b="0" dirty="0">
                <a:sym typeface="Wingdings" pitchFamily="2" charset="2"/>
              </a:rPr>
              <a:t>) </a:t>
            </a:r>
            <a:r>
              <a:rPr lang="ru-RU" altLang="ru-RU" b="0" dirty="0">
                <a:sym typeface="Wingdings" pitchFamily="2" charset="2"/>
              </a:rPr>
              <a:t>документ 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Visible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WordBool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Свойство характеризует видимость приложения.</a:t>
            </a:r>
          </a:p>
          <a:p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ActivePrinter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WideString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Свойство характеризует текущий принтер.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 rot="21409969">
            <a:off x="2982913" y="174625"/>
            <a:ext cx="3757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Свойства интерфейса ISldWorks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6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dirty="0">
                <a:sym typeface="Wingdings" pitchFamily="2" charset="2"/>
              </a:rPr>
              <a:t>	</a:t>
            </a:r>
            <a:r>
              <a:rPr lang="ru-RU" altLang="ru-RU" dirty="0">
                <a:sym typeface="Wingdings" pitchFamily="2" charset="2"/>
              </a:rPr>
              <a:t>Методы интерфейса </a:t>
            </a:r>
            <a:r>
              <a:rPr lang="ru-RU" altLang="ru-RU" dirty="0" err="1">
                <a:sym typeface="Wingdings" pitchFamily="2" charset="2"/>
              </a:rPr>
              <a:t>ISldWorks</a:t>
            </a:r>
            <a:r>
              <a:rPr lang="ru-RU" altLang="ru-RU" dirty="0">
                <a:sym typeface="Wingdings" pitchFamily="2" charset="2"/>
              </a:rPr>
              <a:t>.</a:t>
            </a:r>
            <a:endParaRPr lang="en-US" altLang="ru-RU" dirty="0">
              <a:sym typeface="Wingdings" pitchFamily="2" charset="2"/>
            </a:endParaRP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ActivateDoc2(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Name: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silent: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var</a:t>
            </a:r>
            <a:r>
              <a:rPr lang="en-US" altLang="ru-RU" b="0" dirty="0">
                <a:sym typeface="Wingdings" pitchFamily="2" charset="2"/>
              </a:rPr>
              <a:t> errors: Integer):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IActivateDoc2(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Name: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silent: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var</a:t>
            </a:r>
            <a:r>
              <a:rPr lang="en-US" altLang="ru-RU" b="0" dirty="0">
                <a:sym typeface="Wingdings" pitchFamily="2" charset="2"/>
              </a:rPr>
              <a:t> errors: Integer): </a:t>
            </a:r>
            <a:r>
              <a:rPr lang="en-US" altLang="ru-RU" b="0" dirty="0" err="1">
                <a:sym typeface="Wingdings" pitchFamily="2" charset="2"/>
              </a:rPr>
              <a:t>IModelDoc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делает активным документ, имя которого передается в качестве параметра </a:t>
            </a:r>
            <a:r>
              <a:rPr lang="en-US" altLang="ru-RU" b="0" dirty="0">
                <a:sym typeface="Wingdings" pitchFamily="2" charset="2"/>
              </a:rPr>
              <a:t>Name</a:t>
            </a:r>
            <a:r>
              <a:rPr lang="ru-RU" altLang="ru-RU" b="0" dirty="0">
                <a:sym typeface="Wingdings" pitchFamily="2" charset="2"/>
              </a:rPr>
              <a:t>. Если параметр </a:t>
            </a:r>
            <a:r>
              <a:rPr lang="en-US" altLang="ru-RU" b="0" dirty="0">
                <a:sym typeface="Wingdings" pitchFamily="2" charset="2"/>
              </a:rPr>
              <a:t>silent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, то сообщения об ошибках не выводятся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7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en-US" altLang="ru-RU" sz="10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пользователю.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sz="15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Значение параметра </a:t>
            </a:r>
            <a:r>
              <a:rPr lang="en-US" altLang="ru-RU" b="0" dirty="0">
                <a:sym typeface="Wingdings" pitchFamily="2" charset="2"/>
              </a:rPr>
              <a:t>errors</a:t>
            </a:r>
            <a:r>
              <a:rPr lang="ru-RU" altLang="ru-RU" b="0" dirty="0">
                <a:sym typeface="Wingdings" pitchFamily="2" charset="2"/>
              </a:rPr>
              <a:t> после вызова  метода означает следующее: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0	– отсутствие ошибок;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1	– неизвестная  ошибка, документ не 	активизирован;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	– документ активизирован, но должен 	быть перестроен (</a:t>
            </a:r>
            <a:r>
              <a:rPr lang="en-US" altLang="ru-RU" b="0" dirty="0">
                <a:sym typeface="Wingdings" pitchFamily="2" charset="2"/>
              </a:rPr>
              <a:t>rebuild</a:t>
            </a:r>
            <a:r>
              <a:rPr lang="ru-RU" altLang="ru-RU" b="0" dirty="0">
                <a:sym typeface="Wingdings" pitchFamily="2" charset="2"/>
              </a:rPr>
              <a:t>).</a:t>
            </a:r>
            <a:endParaRPr lang="en-US" altLang="ru-RU" b="0" dirty="0">
              <a:sym typeface="Wingdings" pitchFamily="2" charset="2"/>
            </a:endParaRP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9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AddFileOpenItem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Description: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добавляет тип файлов к списку типов диалога открытия файлов </a:t>
            </a:r>
            <a:r>
              <a:rPr lang="en-US" altLang="ru-RU" b="0" dirty="0">
                <a:sym typeface="Wingdings" pitchFamily="2" charset="2"/>
              </a:rPr>
              <a:t>SolidWorks.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Параметр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ru-RU" altLang="ru-RU" b="0" dirty="0">
                <a:sym typeface="Wingdings" pitchFamily="2" charset="2"/>
              </a:rPr>
              <a:t> – строка,  которая содержит имя </a:t>
            </a:r>
            <a:r>
              <a:rPr lang="en-US" altLang="ru-RU" b="0" dirty="0">
                <a:sym typeface="Wingdings" pitchFamily="2" charset="2"/>
              </a:rPr>
              <a:t>DLL </a:t>
            </a:r>
            <a:r>
              <a:rPr lang="ru-RU" altLang="ru-RU" b="0" dirty="0">
                <a:sym typeface="Wingdings" pitchFamily="2" charset="2"/>
              </a:rPr>
              <a:t>(добавления)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и через </a:t>
            </a:r>
            <a:r>
              <a:rPr lang="en-US" altLang="ru-RU" b="0" dirty="0">
                <a:sym typeface="Wingdings" pitchFamily="2" charset="2"/>
              </a:rPr>
              <a:t>@ </a:t>
            </a:r>
            <a:r>
              <a:rPr lang="ru-RU" altLang="ru-RU" b="0" dirty="0">
                <a:sym typeface="Wingdings" pitchFamily="2" charset="2"/>
              </a:rPr>
              <a:t>имя функции, которая обрабатывает открытие файлов добавляемого типа.</a:t>
            </a: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9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Например, если в динамической библиотеке </a:t>
            </a:r>
            <a:r>
              <a:rPr lang="en-US" altLang="ru-RU" b="0" dirty="0">
                <a:sym typeface="Wingdings" pitchFamily="2" charset="2"/>
              </a:rPr>
              <a:t>addin2.dll </a:t>
            </a:r>
            <a:r>
              <a:rPr lang="ru-RU" altLang="ru-RU" b="0" dirty="0">
                <a:sym typeface="Wingdings" pitchFamily="2" charset="2"/>
              </a:rPr>
              <a:t>определена функция </a:t>
            </a:r>
            <a:r>
              <a:rPr lang="en-US" altLang="ru-RU" b="0" dirty="0" err="1">
                <a:sym typeface="Wingdings" pitchFamily="2" charset="2"/>
              </a:rPr>
              <a:t>OpenAAAFile</a:t>
            </a:r>
            <a:r>
              <a:rPr lang="ru-RU" altLang="ru-RU" b="0" dirty="0">
                <a:sym typeface="Wingdings" pitchFamily="2" charset="2"/>
              </a:rPr>
              <a:t>, то значение параметра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en-US" altLang="ru-RU" sz="10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ru-RU" altLang="ru-RU" b="0" dirty="0">
                <a:sym typeface="Wingdings" pitchFamily="2" charset="2"/>
              </a:rPr>
              <a:t> =</a:t>
            </a:r>
            <a:r>
              <a:rPr lang="en-US" altLang="ru-RU" b="0" dirty="0">
                <a:sym typeface="Wingdings" pitchFamily="2" charset="2"/>
              </a:rPr>
              <a:t> 			</a:t>
            </a:r>
            <a:br>
              <a:rPr lang="en-US" altLang="ru-RU" b="0" dirty="0">
                <a:sym typeface="Wingdings" pitchFamily="2" charset="2"/>
              </a:rPr>
            </a:br>
            <a:r>
              <a:rPr lang="en-US" altLang="ru-RU" b="0" dirty="0">
                <a:sym typeface="Wingdings" pitchFamily="2" charset="2"/>
              </a:rPr>
              <a:t>			'addin2.dll@OpenAAAFile'</a:t>
            </a:r>
          </a:p>
          <a:p>
            <a:pPr>
              <a:buFontTx/>
              <a:buNone/>
            </a:pPr>
            <a:endParaRPr lang="en-US" altLang="ru-RU" sz="10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Функция, которая обрабатывает открытие файлов добавляемого типа, должна быть определена так:</a:t>
            </a:r>
          </a:p>
          <a:p>
            <a:pPr>
              <a:buFontTx/>
              <a:buNone/>
            </a:pPr>
            <a:r>
              <a:rPr lang="ru-RU" altLang="ru-RU" sz="1000" b="0" dirty="0">
                <a:sym typeface="Wingdings" pitchFamily="2" charset="2"/>
              </a:rPr>
              <a:t/>
            </a:r>
            <a:br>
              <a:rPr lang="ru-RU" altLang="ru-RU" sz="1000" b="0" dirty="0">
                <a:sym typeface="Wingdings" pitchFamily="2" charset="2"/>
              </a:rPr>
            </a:br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OpenAAAFile</a:t>
            </a:r>
            <a:r>
              <a:rPr lang="ru-RU" altLang="ru-RU" b="0" dirty="0">
                <a:sym typeface="Wingdings" pitchFamily="2" charset="2"/>
              </a:rPr>
              <a:t>(</a:t>
            </a:r>
            <a:r>
              <a:rPr lang="ru-RU" altLang="ru-RU" b="0" dirty="0" err="1">
                <a:sym typeface="Wingdings" pitchFamily="2" charset="2"/>
              </a:rPr>
              <a:t>FileName</a:t>
            </a:r>
            <a:r>
              <a:rPr lang="ru-RU" altLang="ru-RU" b="0" dirty="0">
                <a:sym typeface="Wingdings" pitchFamily="2" charset="2"/>
              </a:rPr>
              <a:t>: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b="0" dirty="0" err="1">
                <a:sym typeface="Wingdings" pitchFamily="2" charset="2"/>
              </a:rPr>
              <a:t>PWChar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pSolidWorks</a:t>
            </a:r>
            <a:r>
              <a:rPr lang="ru-RU" altLang="ru-RU" b="0" dirty="0">
                <a:sym typeface="Wingdings" pitchFamily="2" charset="2"/>
              </a:rPr>
              <a:t> :</a:t>
            </a:r>
            <a:r>
              <a:rPr lang="ru-RU" altLang="ru-RU" b="0" dirty="0" err="1">
                <a:sym typeface="Wingdings" pitchFamily="2" charset="2"/>
              </a:rPr>
              <a:t>ISldWorks</a:t>
            </a:r>
            <a:r>
              <a:rPr lang="ru-RU" altLang="ru-RU" b="0" dirty="0">
                <a:sym typeface="Wingdings" pitchFamily="2" charset="2"/>
              </a:rPr>
              <a:t>); </a:t>
            </a:r>
            <a:r>
              <a:rPr lang="ru-RU" altLang="ru-RU" b="0" dirty="0" err="1">
                <a:sym typeface="Wingdings" pitchFamily="2" charset="2"/>
              </a:rPr>
              <a:t>cdecl</a:t>
            </a:r>
            <a:r>
              <a:rPr lang="ru-RU" altLang="ru-RU" b="0" dirty="0">
                <a:sym typeface="Wingdings" pitchFamily="2" charset="2"/>
              </a:rPr>
              <a:t>;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7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en-US" altLang="ru-RU" sz="15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Здесь, параметр </a:t>
            </a:r>
            <a:r>
              <a:rPr lang="ru-RU" altLang="ru-RU" b="0" dirty="0" err="1">
                <a:sym typeface="Wingdings" pitchFamily="2" charset="2"/>
              </a:rPr>
              <a:t>FileName</a:t>
            </a:r>
            <a:r>
              <a:rPr lang="ru-RU" altLang="ru-RU" b="0" dirty="0">
                <a:sym typeface="Wingdings" pitchFamily="2" charset="2"/>
              </a:rPr>
              <a:t> содержит полное имя файла + пробел + символ определяющий доступ к файлу (</a:t>
            </a:r>
            <a:r>
              <a:rPr lang="en-US" altLang="ru-RU" b="0" dirty="0">
                <a:sym typeface="Wingdings" pitchFamily="2" charset="2"/>
              </a:rPr>
              <a:t>r </a:t>
            </a:r>
            <a:r>
              <a:rPr lang="ru-RU" altLang="ru-RU" b="0" dirty="0">
                <a:sym typeface="Wingdings" pitchFamily="2" charset="2"/>
              </a:rPr>
              <a:t>или </a:t>
            </a:r>
            <a:r>
              <a:rPr lang="en-US" altLang="ru-RU" b="0" dirty="0">
                <a:sym typeface="Wingdings" pitchFamily="2" charset="2"/>
              </a:rPr>
              <a:t>w</a:t>
            </a:r>
            <a:r>
              <a:rPr lang="ru-RU" altLang="ru-RU" b="0" dirty="0">
                <a:sym typeface="Wingdings" pitchFamily="2" charset="2"/>
              </a:rPr>
              <a:t>).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Description</a:t>
            </a:r>
            <a:r>
              <a:rPr lang="ru-RU" altLang="ru-RU" b="0" dirty="0">
                <a:sym typeface="Wingdings" pitchFamily="2" charset="2"/>
              </a:rPr>
              <a:t> функции </a:t>
            </a:r>
            <a:r>
              <a:rPr lang="en-US" altLang="ru-RU" b="0" dirty="0" err="1">
                <a:sym typeface="Wingdings" pitchFamily="2" charset="2"/>
              </a:rPr>
              <a:t>AddFileOpenItem</a:t>
            </a:r>
            <a:r>
              <a:rPr lang="ru-RU" altLang="ru-RU" b="0" dirty="0">
                <a:sym typeface="Wingdings" pitchFamily="2" charset="2"/>
              </a:rPr>
              <a:t> содержит расширение файла (без точки) + символ с номером 10 </a:t>
            </a:r>
            <a:r>
              <a:rPr lang="en-US" altLang="ru-RU" b="0" dirty="0">
                <a:sym typeface="Wingdings" pitchFamily="2" charset="2"/>
              </a:rPr>
              <a:t/>
            </a:r>
            <a:br>
              <a:rPr lang="en-US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(В </a:t>
            </a:r>
            <a:r>
              <a:rPr lang="en-US" altLang="ru-RU" b="0" dirty="0">
                <a:sym typeface="Wingdings" pitchFamily="2" charset="2"/>
              </a:rPr>
              <a:t>Delphi -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>
                <a:sym typeface="Wingdings" pitchFamily="2" charset="2"/>
              </a:rPr>
              <a:t> #$A</a:t>
            </a:r>
            <a:r>
              <a:rPr lang="ru-RU" altLang="ru-RU" b="0" dirty="0">
                <a:sym typeface="Wingdings" pitchFamily="2" charset="2"/>
              </a:rPr>
              <a:t>) + описание файла.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Например: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sz="2400" dirty="0">
                <a:latin typeface="Courier New" pitchFamily="49" charset="0"/>
                <a:sym typeface="Wingdings" pitchFamily="2" charset="2"/>
              </a:rPr>
              <a:t>'</a:t>
            </a:r>
            <a:r>
              <a:rPr lang="ru-RU" altLang="ru-RU" sz="2400" dirty="0" err="1">
                <a:latin typeface="Courier New" pitchFamily="49" charset="0"/>
                <a:sym typeface="Wingdings" pitchFamily="2" charset="2"/>
              </a:rPr>
              <a:t>aaa</a:t>
            </a:r>
            <a:r>
              <a:rPr lang="ru-RU" altLang="ru-RU" sz="2400" dirty="0">
                <a:latin typeface="Courier New" pitchFamily="49" charset="0"/>
                <a:sym typeface="Wingdings" pitchFamily="2" charset="2"/>
              </a:rPr>
              <a:t>'#$A'AAA </a:t>
            </a:r>
            <a:r>
              <a:rPr lang="ru-RU" altLang="ru-RU" sz="2400" dirty="0" err="1">
                <a:latin typeface="Courier New" pitchFamily="49" charset="0"/>
                <a:sym typeface="Wingdings" pitchFamily="2" charset="2"/>
              </a:rPr>
              <a:t>File</a:t>
            </a:r>
            <a:r>
              <a:rPr lang="ru-RU" altLang="ru-RU" sz="2400" dirty="0">
                <a:latin typeface="Courier New" pitchFamily="49" charset="0"/>
                <a:sym typeface="Wingdings" pitchFamily="2" charset="2"/>
              </a:rPr>
              <a:t> (*.</a:t>
            </a:r>
            <a:r>
              <a:rPr lang="ru-RU" altLang="ru-RU" sz="2400" dirty="0" err="1">
                <a:latin typeface="Courier New" pitchFamily="49" charset="0"/>
                <a:sym typeface="Wingdings" pitchFamily="2" charset="2"/>
              </a:rPr>
              <a:t>aaa</a:t>
            </a:r>
            <a:r>
              <a:rPr lang="ru-RU" altLang="ru-RU" sz="2400" dirty="0">
                <a:latin typeface="Courier New" pitchFamily="49" charset="0"/>
                <a:sym typeface="Wingdings" pitchFamily="2" charset="2"/>
              </a:rPr>
              <a:t>)'</a:t>
            </a:r>
          </a:p>
          <a:p>
            <a:pPr>
              <a:buFontTx/>
              <a:buNone/>
            </a:pPr>
            <a:endParaRPr lang="ru-RU" altLang="ru-RU" sz="2400" dirty="0"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1387475" y="690563"/>
            <a:ext cx="7505700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 algn="ctr">
              <a:buFontTx/>
              <a:buNone/>
            </a:pPr>
            <a:r>
              <a:rPr lang="ru-RU" altLang="ru-RU" sz="2400" b="0"/>
              <a:t>Диалог открытия файла </a:t>
            </a:r>
            <a:r>
              <a:rPr lang="en-US" altLang="ru-RU" sz="2400" b="0"/>
              <a:t>SolidWorks </a:t>
            </a:r>
            <a:br>
              <a:rPr lang="en-US" altLang="ru-RU" sz="2400" b="0"/>
            </a:br>
            <a:r>
              <a:rPr lang="ru-RU" altLang="ru-RU" sz="2400" b="0"/>
              <a:t>с добавленным типом </a:t>
            </a:r>
            <a:r>
              <a:rPr lang="en-US" altLang="ru-RU" sz="2400" b="0"/>
              <a:t>AAA:</a:t>
            </a:r>
          </a:p>
          <a:p>
            <a:pPr>
              <a:buFontTx/>
              <a:buNone/>
            </a:pPr>
            <a:r>
              <a:rPr lang="en-US" altLang="ru-RU" sz="2400" b="0"/>
              <a:t>	</a:t>
            </a:r>
            <a:endParaRPr lang="ru-RU" altLang="ru-RU" sz="2400" b="0"/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 rot="15934008">
            <a:off x="-677068" y="3280568"/>
            <a:ext cx="254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b="0">
                <a:solidFill>
                  <a:schemeClr val="bg1"/>
                </a:solidFill>
                <a:latin typeface="Impact" pitchFamily="34" charset="0"/>
              </a:rPr>
              <a:t>Лекция №7. Страница </a:t>
            </a:r>
            <a:fld id="{4A56A2CC-7615-457C-9D3A-84065E3EA385}" type="slidenum">
              <a:rPr lang="ru-RU" altLang="ru-RU" b="0">
                <a:solidFill>
                  <a:schemeClr val="bg1"/>
                </a:solidFill>
                <a:latin typeface="Impact" pitchFamily="34" charset="0"/>
              </a:rPr>
              <a:pPr algn="ctr"/>
              <a:t>27</a:t>
            </a:fld>
            <a:endParaRPr lang="ru-RU" altLang="ru-RU" b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30311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843088" y="1247775"/>
          <a:ext cx="5457825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5458587" imgH="5200000" progId="">
                  <p:embed/>
                </p:oleObj>
              </mc:Choice>
              <mc:Fallback>
                <p:oleObj r:id="rId3" imgW="5458587" imgH="52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1247775"/>
                        <a:ext cx="5457825" cy="520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0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ru-RU" altLang="ru-RU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RemoveFileOpenItem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                            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Description: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удаляет тип файлов из списка типов диалога открытия файлов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, который был добавлен методом </a:t>
            </a:r>
            <a:r>
              <a:rPr lang="en-US" altLang="ru-RU" b="0" dirty="0" err="1">
                <a:sym typeface="Wingdings" pitchFamily="2" charset="2"/>
              </a:rPr>
              <a:t>AddFileOpenItem</a:t>
            </a:r>
            <a:r>
              <a:rPr lang="ru-RU" altLang="ru-RU" b="0" dirty="0">
                <a:sym typeface="Wingdings" pitchFamily="2" charset="2"/>
              </a:rPr>
              <a:t>.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Описание параметров соответствует </a:t>
            </a:r>
            <a:r>
              <a:rPr lang="en-US" altLang="ru-RU" b="0" dirty="0" err="1">
                <a:sym typeface="Wingdings" pitchFamily="2" charset="2"/>
              </a:rPr>
              <a:t>AddFileOpenItem</a:t>
            </a:r>
            <a:r>
              <a:rPr lang="ru-RU" altLang="ru-RU" b="0" dirty="0">
                <a:sym typeface="Wingdings" pitchFamily="2" charset="2"/>
              </a:rPr>
              <a:t>.</a:t>
            </a: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0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457200" y="106680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/>
              <a:t>	</a:t>
            </a:r>
            <a:r>
              <a:rPr lang="en-US" altLang="ru-RU" b="0" dirty="0"/>
              <a:t>SolidWorks </a:t>
            </a:r>
            <a:r>
              <a:rPr lang="ru-RU" altLang="ru-RU" b="0" dirty="0"/>
              <a:t>допускает две модели интеграции:</a:t>
            </a:r>
          </a:p>
          <a:p>
            <a:pPr>
              <a:buFontTx/>
              <a:buAutoNum type="arabicPeriod"/>
            </a:pPr>
            <a:r>
              <a:rPr lang="ru-RU" altLang="ru-RU" b="0" dirty="0"/>
              <a:t>Контроллер. Эта модель предполагает наличие внешнего (пользовательского) приложения, которое использует сервисы </a:t>
            </a:r>
            <a:r>
              <a:rPr lang="en-US" altLang="ru-RU" b="0" dirty="0"/>
              <a:t>SolidWorks</a:t>
            </a:r>
            <a:r>
              <a:rPr lang="ru-RU" altLang="ru-RU" b="0" dirty="0"/>
              <a:t>.</a:t>
            </a:r>
            <a:br>
              <a:rPr lang="ru-RU" altLang="ru-RU" b="0" dirty="0"/>
            </a:br>
            <a:r>
              <a:rPr lang="ru-RU" altLang="ru-RU" b="0" dirty="0"/>
              <a:t>Контроллер может использовать </a:t>
            </a:r>
            <a:r>
              <a:rPr lang="en-US" altLang="ru-RU" b="0" dirty="0"/>
              <a:t>COM </a:t>
            </a:r>
            <a:r>
              <a:rPr lang="ru-RU" altLang="ru-RU" b="0" dirty="0"/>
              <a:t>или </a:t>
            </a:r>
            <a:r>
              <a:rPr lang="en-US" altLang="ru-RU" b="0" dirty="0"/>
              <a:t>Automation</a:t>
            </a:r>
            <a:r>
              <a:rPr lang="ru-RU" altLang="ru-RU" b="0" dirty="0"/>
              <a:t>.</a:t>
            </a:r>
          </a:p>
          <a:p>
            <a:pPr>
              <a:buFontTx/>
              <a:buAutoNum type="arabicPeriod"/>
            </a:pPr>
            <a:r>
              <a:rPr lang="ru-RU" altLang="ru-RU" b="0" dirty="0"/>
              <a:t>Добавление ( </a:t>
            </a:r>
            <a:r>
              <a:rPr lang="en-US" altLang="ru-RU" b="0" dirty="0"/>
              <a:t>add-in</a:t>
            </a:r>
            <a:r>
              <a:rPr lang="ru-RU" altLang="ru-RU" b="0" dirty="0"/>
              <a:t> ). Модель</a:t>
            </a:r>
            <a:r>
              <a:rPr lang="en-US" altLang="ru-RU" b="0" dirty="0"/>
              <a:t> </a:t>
            </a:r>
            <a:r>
              <a:rPr lang="ru-RU" altLang="ru-RU" b="0" dirty="0"/>
              <a:t>расширяет функциональные возможности </a:t>
            </a:r>
            <a:r>
              <a:rPr lang="en-US" altLang="ru-RU" b="0" dirty="0"/>
              <a:t>SolidWorks</a:t>
            </a:r>
            <a:r>
              <a:rPr lang="ru-RU" altLang="ru-RU" b="0" dirty="0"/>
              <a:t>.</a:t>
            </a:r>
            <a:br>
              <a:rPr lang="ru-RU" altLang="ru-RU" b="0" dirty="0"/>
            </a:br>
            <a:r>
              <a:rPr lang="ru-RU" altLang="ru-RU" b="0" dirty="0"/>
              <a:t>Добавление реализуется только через </a:t>
            </a:r>
            <a:r>
              <a:rPr lang="en-US" altLang="ru-RU" b="0" dirty="0"/>
              <a:t>COM</a:t>
            </a:r>
            <a:r>
              <a:rPr lang="ru-RU" altLang="ru-RU" b="0" dirty="0"/>
              <a:t>.</a:t>
            </a:r>
            <a:endParaRPr lang="en-US" altLang="ru-RU" b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Основы интеграции с </a:t>
            </a:r>
            <a:r>
              <a:rPr lang="ru-RU" altLang="ru-RU" dirty="0" err="1" smtClean="0">
                <a:solidFill>
                  <a:schemeClr val="bg1"/>
                </a:solidFill>
              </a:rPr>
              <a:t>SolidWorks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381000" y="1143000"/>
            <a:ext cx="83058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/>
              <a:t>	Взаимодействие с </a:t>
            </a:r>
            <a:r>
              <a:rPr lang="en-US" altLang="ru-RU" b="0" dirty="0"/>
              <a:t>SolidWorks</a:t>
            </a:r>
            <a:r>
              <a:rPr lang="ru-RU" altLang="ru-RU" b="0" dirty="0"/>
              <a:t> и для контроллера, и для добавления выполняется через объекты </a:t>
            </a:r>
            <a:r>
              <a:rPr lang="en-US" altLang="ru-RU" b="0" dirty="0"/>
              <a:t>SolidWorks API</a:t>
            </a:r>
            <a:r>
              <a:rPr lang="ru-RU" altLang="ru-RU" b="0" dirty="0"/>
              <a:t>.</a:t>
            </a:r>
          </a:p>
          <a:p>
            <a:pPr>
              <a:buFontTx/>
              <a:buNone/>
            </a:pPr>
            <a:r>
              <a:rPr lang="ru-RU" altLang="ru-RU" sz="1000" b="0" dirty="0"/>
              <a:t>	</a:t>
            </a:r>
          </a:p>
          <a:p>
            <a:pPr>
              <a:buFontTx/>
              <a:buNone/>
            </a:pPr>
            <a:r>
              <a:rPr lang="ru-RU" altLang="ru-RU" dirty="0"/>
              <a:t>	Контроллер.</a:t>
            </a:r>
          </a:p>
          <a:p>
            <a:pPr>
              <a:buFontTx/>
              <a:buNone/>
            </a:pPr>
            <a:r>
              <a:rPr lang="ru-RU" altLang="ru-RU" b="0" dirty="0"/>
              <a:t>	Техника разработки контроллера </a:t>
            </a:r>
            <a:r>
              <a:rPr lang="en-US" altLang="ru-RU" b="0" dirty="0"/>
              <a:t>SolidWorks</a:t>
            </a:r>
            <a:r>
              <a:rPr lang="ru-RU" altLang="ru-RU" b="0" dirty="0"/>
              <a:t> не отличается от реализации стандартного </a:t>
            </a:r>
            <a:r>
              <a:rPr lang="en-US" altLang="ru-RU" b="0" dirty="0"/>
              <a:t>COM</a:t>
            </a:r>
            <a:r>
              <a:rPr lang="ru-RU" altLang="ru-RU" b="0" dirty="0"/>
              <a:t>-клиента или контроллера автоматизации.</a:t>
            </a:r>
          </a:p>
          <a:p>
            <a:pPr>
              <a:buFontTx/>
              <a:buNone/>
            </a:pPr>
            <a:r>
              <a:rPr lang="ru-RU" altLang="ru-RU" b="0" dirty="0"/>
              <a:t>	Пользовательское приложение создает средствами </a:t>
            </a:r>
            <a:r>
              <a:rPr lang="en-US" altLang="ru-RU" b="0" dirty="0"/>
              <a:t>COM</a:t>
            </a:r>
            <a:r>
              <a:rPr lang="ru-RU" altLang="ru-RU" b="0" dirty="0"/>
              <a:t> или </a:t>
            </a:r>
            <a:r>
              <a:rPr lang="en-US" altLang="ru-RU" b="0" dirty="0"/>
              <a:t>Automation </a:t>
            </a:r>
            <a:r>
              <a:rPr lang="ru-RU" altLang="ru-RU" b="0" dirty="0"/>
              <a:t>базовый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162800" cy="839787"/>
          </a:xfrm>
        </p:spPr>
        <p:txBody>
          <a:bodyPr/>
          <a:lstStyle/>
          <a:p>
            <a:r>
              <a:rPr lang="ru-RU" dirty="0"/>
              <a:t>Основы интеграции с </a:t>
            </a:r>
            <a:r>
              <a:rPr lang="en-US" dirty="0" smtClean="0"/>
              <a:t>SolidWorks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381000" y="114300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b="0" dirty="0"/>
              <a:t>	</a:t>
            </a:r>
            <a:r>
              <a:rPr lang="ru-RU" altLang="ru-RU" b="0" dirty="0"/>
              <a:t>объект </a:t>
            </a:r>
            <a:r>
              <a:rPr lang="en-US" altLang="ru-RU" b="0" dirty="0" err="1"/>
              <a:t>SldWorks</a:t>
            </a:r>
            <a:r>
              <a:rPr lang="ru-RU" altLang="ru-RU" b="0" dirty="0"/>
              <a:t>, который управляет приложением </a:t>
            </a:r>
            <a:r>
              <a:rPr lang="en-US" altLang="ru-RU" b="0" dirty="0"/>
              <a:t>SolidWorks</a:t>
            </a:r>
            <a:r>
              <a:rPr lang="ru-RU" altLang="ru-RU" b="0" dirty="0"/>
              <a:t>. Этот объект поддерживает интерфейс </a:t>
            </a:r>
            <a:r>
              <a:rPr lang="en-US" altLang="ru-RU" b="0" dirty="0" err="1"/>
              <a:t>ISldWorks</a:t>
            </a:r>
            <a:r>
              <a:rPr lang="ru-RU" altLang="ru-RU" b="0" dirty="0"/>
              <a:t>, который позволяет получить доступ ко всем другим объектам </a:t>
            </a:r>
            <a:r>
              <a:rPr lang="en-US" altLang="ru-RU" b="0" dirty="0"/>
              <a:t>SolidWorks API</a:t>
            </a:r>
            <a:r>
              <a:rPr lang="ru-RU" altLang="ru-RU" b="0" dirty="0"/>
              <a:t>.</a:t>
            </a:r>
          </a:p>
          <a:p>
            <a:pPr>
              <a:buFontTx/>
              <a:buNone/>
            </a:pPr>
            <a:endParaRPr lang="ru-RU" altLang="ru-RU" sz="1000" b="0" dirty="0"/>
          </a:p>
          <a:p>
            <a:pPr>
              <a:buFontTx/>
              <a:buNone/>
            </a:pPr>
            <a:r>
              <a:rPr lang="ru-RU" altLang="ru-RU" sz="2700" dirty="0"/>
              <a:t>	Добавление.</a:t>
            </a:r>
          </a:p>
          <a:p>
            <a:pPr>
              <a:buFontTx/>
              <a:buNone/>
            </a:pPr>
            <a:r>
              <a:rPr lang="ru-RU" altLang="ru-RU" b="0" dirty="0"/>
              <a:t>	Исполняемый код добавления реализуется в виде динамической библиотеки (</a:t>
            </a:r>
            <a:r>
              <a:rPr lang="en-US" altLang="ru-RU" b="0" dirty="0"/>
              <a:t> DLL </a:t>
            </a:r>
            <a:r>
              <a:rPr lang="ru-RU" altLang="ru-RU" b="0" dirty="0"/>
              <a:t>). </a:t>
            </a:r>
          </a:p>
          <a:p>
            <a:pPr>
              <a:buFontTx/>
              <a:buNone/>
            </a:pPr>
            <a:r>
              <a:rPr lang="ru-RU" altLang="ru-RU" b="0" dirty="0"/>
              <a:t>	В </a:t>
            </a:r>
            <a:r>
              <a:rPr lang="en-US" altLang="ru-RU" b="0" dirty="0"/>
              <a:t>Borland Delphi </a:t>
            </a:r>
            <a:r>
              <a:rPr lang="ru-RU" altLang="ru-RU" b="0" dirty="0"/>
              <a:t>для создания </a:t>
            </a:r>
            <a:r>
              <a:rPr lang="en-US" altLang="ru-RU" b="0" dirty="0"/>
              <a:t>DLL</a:t>
            </a:r>
            <a:r>
              <a:rPr lang="ru-RU" altLang="ru-RU" b="0" dirty="0"/>
              <a:t> нужно выбрать пункт меню </a:t>
            </a:r>
            <a:r>
              <a:rPr lang="en-US" altLang="ru-RU" b="0" dirty="0" err="1"/>
              <a:t>File</a:t>
            </a:r>
            <a:r>
              <a:rPr lang="en-US" altLang="ru-RU" b="0" dirty="0" err="1">
                <a:sym typeface="Wingdings" pitchFamily="2" charset="2"/>
              </a:rPr>
              <a:t>NewDLL</a:t>
            </a:r>
            <a:r>
              <a:rPr lang="en-US" altLang="ru-RU" b="0" dirty="0">
                <a:sym typeface="Wingdings" pitchFamily="2" charset="2"/>
              </a:rPr>
              <a:t> Wizard.</a:t>
            </a:r>
          </a:p>
          <a:p>
            <a:pPr>
              <a:buFontTx/>
              <a:buNone/>
            </a:pPr>
            <a:endParaRPr lang="ru-RU" altLang="ru-RU" b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39108"/>
            <a:ext cx="7162800" cy="839787"/>
          </a:xfrm>
        </p:spPr>
        <p:txBody>
          <a:bodyPr/>
          <a:lstStyle/>
          <a:p>
            <a:r>
              <a:rPr lang="ru-RU" dirty="0"/>
              <a:t>Основы интеграции с </a:t>
            </a:r>
            <a:r>
              <a:rPr lang="en-US" dirty="0" smtClean="0"/>
              <a:t>SolidWorks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4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457199" y="114300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/>
              <a:t>	Динамическая библиотека должна реализовывать и экспортировать функцию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400" dirty="0">
                <a:latin typeface="Courier New" pitchFamily="49" charset="0"/>
              </a:rPr>
              <a:t>	</a:t>
            </a:r>
            <a:r>
              <a:rPr lang="ru-RU" altLang="ru-RU" sz="2400" dirty="0" err="1">
                <a:latin typeface="Courier New" pitchFamily="49" charset="0"/>
              </a:rPr>
              <a:t>function</a:t>
            </a:r>
            <a:r>
              <a:rPr lang="ru-RU" altLang="ru-RU" sz="2400" dirty="0">
                <a:latin typeface="Courier New" pitchFamily="49" charset="0"/>
              </a:rPr>
              <a:t> InitUserDLL3(</a:t>
            </a:r>
            <a:r>
              <a:rPr lang="ru-RU" altLang="ru-RU" sz="2400" dirty="0" err="1">
                <a:latin typeface="Courier New" pitchFamily="49" charset="0"/>
              </a:rPr>
              <a:t>pSldWorks</a:t>
            </a:r>
            <a:r>
              <a:rPr lang="ru-RU" altLang="ru-RU" sz="2400" dirty="0">
                <a:latin typeface="Courier New" pitchFamily="49" charset="0"/>
              </a:rPr>
              <a:t>:</a:t>
            </a:r>
            <a:r>
              <a:rPr lang="en-US" altLang="ru-RU" sz="2400" dirty="0">
                <a:latin typeface="Courier New" pitchFamily="49" charset="0"/>
              </a:rPr>
              <a:t/>
            </a:r>
            <a:br>
              <a:rPr lang="en-US" altLang="ru-RU" sz="2400" dirty="0">
                <a:latin typeface="Courier New" pitchFamily="49" charset="0"/>
              </a:rPr>
            </a:br>
            <a:r>
              <a:rPr lang="en-US" altLang="ru-RU" sz="2400" dirty="0">
                <a:latin typeface="Courier New" pitchFamily="49" charset="0"/>
              </a:rPr>
              <a:t>           </a:t>
            </a:r>
            <a:r>
              <a:rPr lang="ru-RU" altLang="ru-RU" sz="2400" dirty="0" err="1">
                <a:latin typeface="Courier New" pitchFamily="49" charset="0"/>
              </a:rPr>
              <a:t>ISldWorks</a:t>
            </a:r>
            <a:r>
              <a:rPr lang="ru-RU" altLang="ru-RU" sz="2400" dirty="0">
                <a:latin typeface="Courier New" pitchFamily="49" charset="0"/>
              </a:rPr>
              <a:t>):</a:t>
            </a:r>
            <a:r>
              <a:rPr lang="ru-RU" altLang="ru-RU" sz="2400" dirty="0" err="1">
                <a:latin typeface="Courier New" pitchFamily="49" charset="0"/>
              </a:rPr>
              <a:t>integer</a:t>
            </a:r>
            <a:r>
              <a:rPr lang="ru-RU" altLang="ru-RU" sz="2400" dirty="0">
                <a:latin typeface="Courier New" pitchFamily="49" charset="0"/>
              </a:rPr>
              <a:t>;</a:t>
            </a:r>
            <a:r>
              <a:rPr lang="en-US" altLang="ru-RU" sz="2400" dirty="0">
                <a:latin typeface="Courier New" pitchFamily="49" charset="0"/>
              </a:rPr>
              <a:t> </a:t>
            </a:r>
            <a:r>
              <a:rPr lang="en-US" altLang="ru-RU" sz="2400" dirty="0" err="1">
                <a:latin typeface="Courier New" pitchFamily="49" charset="0"/>
              </a:rPr>
              <a:t>cdecl</a:t>
            </a:r>
            <a:r>
              <a:rPr lang="en-US" altLang="ru-RU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b="0" dirty="0"/>
              <a:t>	</a:t>
            </a:r>
            <a:r>
              <a:rPr lang="en-US" altLang="ru-RU" b="0" dirty="0"/>
              <a:t>SolidWorks </a:t>
            </a:r>
            <a:r>
              <a:rPr lang="ru-RU" altLang="ru-RU" b="0" dirty="0"/>
              <a:t>вызывает эту функцию при подключении добавления.</a:t>
            </a:r>
          </a:p>
          <a:p>
            <a:pPr>
              <a:buFontTx/>
              <a:buNone/>
            </a:pPr>
            <a:r>
              <a:rPr lang="ru-RU" altLang="ru-RU" b="0" dirty="0"/>
              <a:t>	В качестве параметра функции передается ссылка на текущий объект приложения </a:t>
            </a:r>
            <a:r>
              <a:rPr lang="en-US" altLang="ru-RU" b="0" dirty="0"/>
              <a:t>SolidWorks</a:t>
            </a:r>
            <a:r>
              <a:rPr lang="ru-RU" altLang="ru-RU" b="0" dirty="0"/>
              <a:t>.</a:t>
            </a: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381000" y="1066800"/>
            <a:ext cx="85121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/>
              <a:t>	В функции InitUserDLL3 выполняется инициализация необходимых для работы добавления ресурсов: создание новых пунктов меню, пиктограмм панели инструментов </a:t>
            </a:r>
            <a:r>
              <a:rPr lang="en-US" altLang="ru-RU" b="0" dirty="0"/>
              <a:t>SolidWorks</a:t>
            </a:r>
            <a:r>
              <a:rPr lang="ru-RU" altLang="ru-RU" b="0" dirty="0"/>
              <a:t>, и т.д.</a:t>
            </a:r>
          </a:p>
          <a:p>
            <a:pPr>
              <a:buFontTx/>
              <a:buNone/>
            </a:pPr>
            <a:r>
              <a:rPr lang="ru-RU" altLang="ru-RU" b="0" dirty="0"/>
              <a:t>	Для корректной совместной работы </a:t>
            </a:r>
            <a:r>
              <a:rPr lang="en-US" altLang="ru-RU" b="0" dirty="0"/>
              <a:t>SolidWorks</a:t>
            </a:r>
            <a:r>
              <a:rPr lang="ru-RU" altLang="ru-RU" b="0" dirty="0"/>
              <a:t> и добавления, необходимо, чтобы при отключении добавления, освобождались выделенные ресурсы.</a:t>
            </a:r>
          </a:p>
          <a:p>
            <a:pPr>
              <a:buFontTx/>
              <a:buNone/>
            </a:pPr>
            <a:r>
              <a:rPr lang="ru-RU" altLang="ru-RU" b="0" dirty="0"/>
              <a:t>	При отключении добавления происходит отсоединение </a:t>
            </a:r>
            <a:r>
              <a:rPr lang="en-US" altLang="ru-RU" b="0" dirty="0"/>
              <a:t>DLL </a:t>
            </a:r>
            <a:r>
              <a:rPr lang="ru-RU" altLang="ru-RU" b="0" dirty="0"/>
              <a:t>от процесса.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533400" y="1066800"/>
            <a:ext cx="83597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/>
              <a:t>	Момент отсоединения можно обработать определив значение стандартной переменной </a:t>
            </a:r>
            <a:r>
              <a:rPr lang="en-US" altLang="ru-RU" b="0" dirty="0" err="1"/>
              <a:t>DllProc</a:t>
            </a:r>
            <a:r>
              <a:rPr lang="en-US" altLang="ru-RU" b="0" dirty="0"/>
              <a:t>. </a:t>
            </a:r>
            <a:r>
              <a:rPr lang="ru-RU" altLang="ru-RU" b="0" dirty="0"/>
              <a:t>Эта переменная имеет процедурный тип, и описана как:</a:t>
            </a:r>
            <a:endParaRPr lang="en-US" altLang="ru-RU" b="0" dirty="0"/>
          </a:p>
          <a:p>
            <a:pPr>
              <a:buFontTx/>
              <a:buNone/>
            </a:pPr>
            <a:r>
              <a:rPr lang="ru-RU" altLang="ru-RU" sz="500" b="0" dirty="0"/>
              <a:t> </a:t>
            </a:r>
            <a:br>
              <a:rPr lang="ru-RU" altLang="ru-RU" sz="500" b="0" dirty="0"/>
            </a:br>
            <a:r>
              <a:rPr lang="en-US" altLang="ru-RU" sz="2200" dirty="0" err="1">
                <a:latin typeface="Courier New" pitchFamily="49" charset="0"/>
              </a:rPr>
              <a:t>var</a:t>
            </a:r>
            <a:r>
              <a:rPr lang="en-US" altLang="ru-RU" sz="2200" dirty="0">
                <a:latin typeface="Courier New" pitchFamily="49" charset="0"/>
              </a:rPr>
              <a:t> </a:t>
            </a:r>
            <a:r>
              <a:rPr lang="en-US" altLang="ru-RU" sz="2200" dirty="0" err="1">
                <a:latin typeface="Courier New" pitchFamily="49" charset="0"/>
              </a:rPr>
              <a:t>DllProc</a:t>
            </a:r>
            <a:r>
              <a:rPr lang="ru-RU" altLang="ru-RU" sz="2200" dirty="0">
                <a:latin typeface="Courier New" pitchFamily="49" charset="0"/>
              </a:rPr>
              <a:t>: </a:t>
            </a:r>
            <a:r>
              <a:rPr lang="ru-RU" altLang="ru-RU" sz="2200" dirty="0" err="1">
                <a:latin typeface="Courier New" pitchFamily="49" charset="0"/>
              </a:rPr>
              <a:t>procedure</a:t>
            </a:r>
            <a:r>
              <a:rPr lang="ru-RU" altLang="ru-RU" sz="2200" dirty="0">
                <a:latin typeface="Courier New" pitchFamily="49" charset="0"/>
              </a:rPr>
              <a:t> (</a:t>
            </a:r>
            <a:r>
              <a:rPr lang="ru-RU" altLang="ru-RU" sz="2200" dirty="0" err="1">
                <a:latin typeface="Courier New" pitchFamily="49" charset="0"/>
              </a:rPr>
              <a:t>reason:integer</a:t>
            </a:r>
            <a:r>
              <a:rPr lang="ru-RU" altLang="ru-RU" sz="22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ru-RU" altLang="ru-RU" b="0" dirty="0"/>
              <a:t>	Параметр </a:t>
            </a:r>
            <a:r>
              <a:rPr lang="ru-RU" altLang="ru-RU" b="0" dirty="0" err="1"/>
              <a:t>reason</a:t>
            </a:r>
            <a:r>
              <a:rPr lang="ru-RU" altLang="ru-RU" b="0" dirty="0"/>
              <a:t> может принимать значение от 0 до 3. Константа DLL_PROCESS_DETACH = 0 – соответствует отсоединению </a:t>
            </a:r>
            <a:r>
              <a:rPr lang="en-US" altLang="ru-RU" b="0" dirty="0"/>
              <a:t>DLL </a:t>
            </a:r>
            <a:r>
              <a:rPr lang="ru-RU" altLang="ru-RU" b="0" dirty="0"/>
              <a:t>от процесса.</a:t>
            </a:r>
          </a:p>
          <a:p>
            <a:pPr>
              <a:buFontTx/>
              <a:buNone/>
            </a:pPr>
            <a:r>
              <a:rPr lang="ru-RU" altLang="ru-RU" b="0" dirty="0"/>
              <a:t>	Нужно определить процедуру, описание которой соответствует </a:t>
            </a:r>
            <a:br>
              <a:rPr lang="ru-RU" altLang="ru-RU" b="0" dirty="0"/>
            </a:br>
            <a:endParaRPr lang="ru-RU" altLang="ru-RU" b="0" dirty="0"/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5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304800" y="908050"/>
            <a:ext cx="85883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en-US" altLang="ru-RU" sz="1000" b="0" dirty="0"/>
          </a:p>
          <a:p>
            <a:pPr>
              <a:buFontTx/>
              <a:buNone/>
            </a:pPr>
            <a:r>
              <a:rPr lang="ru-RU" altLang="ru-RU" b="0" dirty="0"/>
              <a:t>	</a:t>
            </a:r>
            <a:r>
              <a:rPr lang="ru-RU" altLang="ru-RU" b="0" dirty="0" err="1"/>
              <a:t>procedure</a:t>
            </a:r>
            <a:r>
              <a:rPr lang="ru-RU" altLang="ru-RU" b="0" dirty="0"/>
              <a:t> (</a:t>
            </a:r>
            <a:r>
              <a:rPr lang="ru-RU" altLang="ru-RU" b="0" dirty="0" err="1"/>
              <a:t>reason:integer</a:t>
            </a:r>
            <a:r>
              <a:rPr lang="ru-RU" altLang="ru-RU" b="0" dirty="0"/>
              <a:t>), а затем присвоить переменной </a:t>
            </a:r>
            <a:r>
              <a:rPr lang="en-US" altLang="ru-RU" b="0" dirty="0" err="1"/>
              <a:t>DllProc</a:t>
            </a:r>
            <a:r>
              <a:rPr lang="en-US" altLang="ru-RU" b="0" dirty="0"/>
              <a:t> </a:t>
            </a:r>
            <a:r>
              <a:rPr lang="ru-RU" altLang="ru-RU" b="0" dirty="0"/>
              <a:t>адрес этой процедуры.</a:t>
            </a:r>
          </a:p>
          <a:p>
            <a:pPr>
              <a:buFontTx/>
              <a:buNone/>
            </a:pPr>
            <a:endParaRPr lang="en-US" altLang="ru-RU" sz="1000" b="0" dirty="0"/>
          </a:p>
          <a:p>
            <a:pPr>
              <a:buFontTx/>
              <a:buNone/>
            </a:pPr>
            <a:r>
              <a:rPr lang="ru-RU" altLang="ru-RU" b="0" dirty="0"/>
              <a:t>	Далее приведен код простейшего добавления, которое при инициализации создает подменю с одним пунктом меню, а при отключении их </a:t>
            </a:r>
            <a:r>
              <a:rPr lang="en-US" altLang="ru-RU" b="0" dirty="0"/>
              <a:t>(</a:t>
            </a:r>
            <a:r>
              <a:rPr lang="ru-RU" altLang="ru-RU" b="0" dirty="0"/>
              <a:t>подменю и пункт меню</a:t>
            </a:r>
            <a:r>
              <a:rPr lang="en-US" altLang="ru-RU" b="0" dirty="0"/>
              <a:t>) </a:t>
            </a:r>
            <a:r>
              <a:rPr lang="ru-RU" altLang="ru-RU" b="0" dirty="0"/>
              <a:t>удаляет. При выборе пользователем созданного пункта меню выводится сообщение </a:t>
            </a:r>
            <a:r>
              <a:rPr lang="en-US" altLang="ru-RU" b="0" dirty="0"/>
              <a:t>'Some Message‘.</a:t>
            </a:r>
            <a:endParaRPr lang="ru-RU" altLang="ru-RU" b="0" dirty="0"/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 rot="21409969">
            <a:off x="2963863" y="174625"/>
            <a:ext cx="379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Основы интеграции с SolidWorks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8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">
  <a:themeElements>
    <a:clrScheme name="PPT Template 1">
      <a:dk1>
        <a:srgbClr val="000000"/>
      </a:dk1>
      <a:lt1>
        <a:srgbClr val="FFFFFF"/>
      </a:lt1>
      <a:dk2>
        <a:srgbClr val="FFFFFF"/>
      </a:dk2>
      <a:lt2>
        <a:srgbClr val="869BAD"/>
      </a:lt2>
      <a:accent1>
        <a:srgbClr val="6E879F"/>
      </a:accent1>
      <a:accent2>
        <a:srgbClr val="FF9900"/>
      </a:accent2>
      <a:accent3>
        <a:srgbClr val="FFFFFF"/>
      </a:accent3>
      <a:accent4>
        <a:srgbClr val="000000"/>
      </a:accent4>
      <a:accent5>
        <a:srgbClr val="BAC3CD"/>
      </a:accent5>
      <a:accent6>
        <a:srgbClr val="E78A00"/>
      </a:accent6>
      <a:hlink>
        <a:srgbClr val="EE3424"/>
      </a:hlink>
      <a:folHlink>
        <a:srgbClr val="2C4A68"/>
      </a:folHlink>
    </a:clrScheme>
    <a:fontScheme name="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Template 1">
        <a:dk1>
          <a:srgbClr val="000000"/>
        </a:dk1>
        <a:lt1>
          <a:srgbClr val="FFFFFF"/>
        </a:lt1>
        <a:dk2>
          <a:srgbClr val="FFFFFF"/>
        </a:dk2>
        <a:lt2>
          <a:srgbClr val="869BAD"/>
        </a:lt2>
        <a:accent1>
          <a:srgbClr val="6E879F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BAC3CD"/>
        </a:accent5>
        <a:accent6>
          <a:srgbClr val="E78A00"/>
        </a:accent6>
        <a:hlink>
          <a:srgbClr val="EE3424"/>
        </a:hlink>
        <a:folHlink>
          <a:srgbClr val="2C4A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3084</TotalTime>
  <Words>339</Words>
  <Application>Microsoft Office PowerPoint</Application>
  <PresentationFormat>Экран (4:3)</PresentationFormat>
  <Paragraphs>181</Paragraphs>
  <Slides>28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PPT Template</vt:lpstr>
      <vt:lpstr>Интегрированные компьютерные системы проектирования и анализа  Лекция 4: Разработка плагина для SolidWorks</vt:lpstr>
      <vt:lpstr>Презентация PowerPoint</vt:lpstr>
      <vt:lpstr>Основы интеграции с SolidWorks</vt:lpstr>
      <vt:lpstr>Основы интеграции с SolidWorks</vt:lpstr>
      <vt:lpstr>Основы интеграции с SolidWorks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Регистрация с использованием C#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Solidworks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jmatsumoto</dc:creator>
  <cp:lastModifiedBy>alex</cp:lastModifiedBy>
  <cp:revision>179</cp:revision>
  <dcterms:created xsi:type="dcterms:W3CDTF">2005-09-30T20:12:14Z</dcterms:created>
  <dcterms:modified xsi:type="dcterms:W3CDTF">2017-10-08T18:41:15Z</dcterms:modified>
</cp:coreProperties>
</file>