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59"/>
  </p:notes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299" r:id="rId42"/>
    <p:sldId id="300" r:id="rId43"/>
    <p:sldId id="301" r:id="rId44"/>
    <p:sldId id="302" r:id="rId45"/>
    <p:sldId id="303" r:id="rId46"/>
    <p:sldId id="304" r:id="rId47"/>
    <p:sldId id="305" r:id="rId48"/>
    <p:sldId id="306" r:id="rId49"/>
    <p:sldId id="307" r:id="rId50"/>
    <p:sldId id="308" r:id="rId51"/>
    <p:sldId id="309" r:id="rId52"/>
    <p:sldId id="310" r:id="rId53"/>
    <p:sldId id="311" r:id="rId54"/>
    <p:sldId id="312" r:id="rId55"/>
    <p:sldId id="313" r:id="rId56"/>
    <p:sldId id="314" r:id="rId57"/>
    <p:sldId id="315" r:id="rId58"/>
  </p:sldIdLst>
  <p:sldSz cx="9144000" cy="6858000" type="screen4x3"/>
  <p:notesSz cx="6858000" cy="9144000"/>
  <p:defaultTextStyle>
    <a:defPPr>
      <a:defRPr lang="en-US"/>
    </a:defPPr>
    <a:lvl1pPr algn="l" rtl="0" fontAlgn="base">
      <a:lnSpc>
        <a:spcPct val="95000"/>
      </a:lnSpc>
      <a:spcBef>
        <a:spcPct val="50000"/>
      </a:spcBef>
      <a:spcAft>
        <a:spcPct val="0"/>
      </a:spcAft>
      <a:buClr>
        <a:schemeClr val="accent1"/>
      </a:buClr>
      <a:buChar char="•"/>
      <a:defRPr sz="2800" b="1" kern="1200">
        <a:solidFill>
          <a:srgbClr val="000066"/>
        </a:solidFill>
        <a:latin typeface="Arial" charset="0"/>
        <a:ea typeface="+mn-ea"/>
        <a:cs typeface="+mn-cs"/>
      </a:defRPr>
    </a:lvl1pPr>
    <a:lvl2pPr marL="457200" algn="l" rtl="0" fontAlgn="base">
      <a:lnSpc>
        <a:spcPct val="95000"/>
      </a:lnSpc>
      <a:spcBef>
        <a:spcPct val="50000"/>
      </a:spcBef>
      <a:spcAft>
        <a:spcPct val="0"/>
      </a:spcAft>
      <a:buClr>
        <a:schemeClr val="accent1"/>
      </a:buClr>
      <a:buChar char="•"/>
      <a:defRPr sz="2800" b="1" kern="1200">
        <a:solidFill>
          <a:srgbClr val="000066"/>
        </a:solidFill>
        <a:latin typeface="Arial" charset="0"/>
        <a:ea typeface="+mn-ea"/>
        <a:cs typeface="+mn-cs"/>
      </a:defRPr>
    </a:lvl2pPr>
    <a:lvl3pPr marL="914400" algn="l" rtl="0" fontAlgn="base">
      <a:lnSpc>
        <a:spcPct val="95000"/>
      </a:lnSpc>
      <a:spcBef>
        <a:spcPct val="50000"/>
      </a:spcBef>
      <a:spcAft>
        <a:spcPct val="0"/>
      </a:spcAft>
      <a:buClr>
        <a:schemeClr val="accent1"/>
      </a:buClr>
      <a:buChar char="•"/>
      <a:defRPr sz="2800" b="1" kern="1200">
        <a:solidFill>
          <a:srgbClr val="000066"/>
        </a:solidFill>
        <a:latin typeface="Arial" charset="0"/>
        <a:ea typeface="+mn-ea"/>
        <a:cs typeface="+mn-cs"/>
      </a:defRPr>
    </a:lvl3pPr>
    <a:lvl4pPr marL="1371600" algn="l" rtl="0" fontAlgn="base">
      <a:lnSpc>
        <a:spcPct val="95000"/>
      </a:lnSpc>
      <a:spcBef>
        <a:spcPct val="50000"/>
      </a:spcBef>
      <a:spcAft>
        <a:spcPct val="0"/>
      </a:spcAft>
      <a:buClr>
        <a:schemeClr val="accent1"/>
      </a:buClr>
      <a:buChar char="•"/>
      <a:defRPr sz="2800" b="1" kern="1200">
        <a:solidFill>
          <a:srgbClr val="000066"/>
        </a:solidFill>
        <a:latin typeface="Arial" charset="0"/>
        <a:ea typeface="+mn-ea"/>
        <a:cs typeface="+mn-cs"/>
      </a:defRPr>
    </a:lvl4pPr>
    <a:lvl5pPr marL="1828800" algn="l" rtl="0" fontAlgn="base">
      <a:lnSpc>
        <a:spcPct val="95000"/>
      </a:lnSpc>
      <a:spcBef>
        <a:spcPct val="50000"/>
      </a:spcBef>
      <a:spcAft>
        <a:spcPct val="0"/>
      </a:spcAft>
      <a:buClr>
        <a:schemeClr val="accent1"/>
      </a:buClr>
      <a:buChar char="•"/>
      <a:defRPr sz="2800" b="1" kern="1200">
        <a:solidFill>
          <a:srgbClr val="000066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800" b="1" kern="1200">
        <a:solidFill>
          <a:srgbClr val="000066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800" b="1" kern="1200">
        <a:solidFill>
          <a:srgbClr val="000066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800" b="1" kern="1200">
        <a:solidFill>
          <a:srgbClr val="000066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800" b="1" kern="1200">
        <a:solidFill>
          <a:srgbClr val="000066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C0B51CD2-19E4-40FE-8DB7-2FBCE55E221E}">
          <p14:sldIdLst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931E"/>
    <a:srgbClr val="315273"/>
    <a:srgbClr val="CA4040"/>
    <a:srgbClr val="D9413D"/>
    <a:srgbClr val="4B8D4B"/>
    <a:srgbClr val="5F793D"/>
    <a:srgbClr val="000066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120" d="100"/>
          <a:sy n="120" d="100"/>
        </p:scale>
        <p:origin x="-1374" y="-3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A09530-10D0-4516-8D10-519C9FF48E83}" type="datetimeFigureOut">
              <a:rPr lang="ru-RU" smtClean="0"/>
              <a:t>08.10.2017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FFA4A6-ADBD-411F-A10A-4888E1632F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0028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Cov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33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04800" y="4419600"/>
            <a:ext cx="7620000" cy="762000"/>
          </a:xfrm>
        </p:spPr>
        <p:txBody>
          <a:bodyPr anchor="b"/>
          <a:lstStyle>
            <a:lvl1pPr>
              <a:defRPr sz="2800">
                <a:solidFill>
                  <a:schemeClr val="folHlink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04800" y="5181600"/>
            <a:ext cx="6400800" cy="1066800"/>
          </a:xfrm>
        </p:spPr>
        <p:txBody>
          <a:bodyPr/>
          <a:lstStyle>
            <a:lvl1pPr marL="0" indent="0">
              <a:spcBef>
                <a:spcPct val="0"/>
              </a:spcBef>
              <a:buFontTx/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9927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67500" y="46038"/>
            <a:ext cx="2095500" cy="6430962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81000" y="46038"/>
            <a:ext cx="6134100" cy="6430962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1252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Заголовок, текст и 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46038"/>
            <a:ext cx="7162800" cy="83978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381000" y="1219200"/>
            <a:ext cx="411480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quarter" idx="2"/>
          </p:nvPr>
        </p:nvSpPr>
        <p:spPr>
          <a:xfrm>
            <a:off x="4648200" y="1219200"/>
            <a:ext cx="4114800" cy="25527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Объект 4"/>
          <p:cNvSpPr>
            <a:spLocks noGrp="1"/>
          </p:cNvSpPr>
          <p:nvPr>
            <p:ph sz="quarter" idx="3"/>
          </p:nvPr>
        </p:nvSpPr>
        <p:spPr>
          <a:xfrm>
            <a:off x="4648200" y="3924300"/>
            <a:ext cx="4114800" cy="25527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31300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Заголовок, текст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46038"/>
            <a:ext cx="7162800" cy="83978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381000" y="1219200"/>
            <a:ext cx="411480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11480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98281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1" descr="background copy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4800" y="-228600"/>
            <a:ext cx="9753600" cy="73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763713" y="2420938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ru-RU" noProof="0" smtClean="0"/>
              <a:t>Образец подзаголовка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36168996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/>
          </p:nvPr>
        </p:nvSpPr>
        <p:spPr>
          <a:xfrm>
            <a:off x="457200" y="274638"/>
            <a:ext cx="8435975" cy="617855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2296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3739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4124411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381000" y="1219200"/>
            <a:ext cx="41148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1148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8375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6467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5333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5700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423655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007283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Bkg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31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46038"/>
            <a:ext cx="7162800" cy="839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219200"/>
            <a:ext cx="8382000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  <p:sldLayoutId id="2147483664" r:id="rId12"/>
    <p:sldLayoutId id="2147483665" r:id="rId13"/>
    <p:sldLayoutId id="2147483666" r:id="rId14"/>
    <p:sldLayoutId id="2147483667" r:id="rId15"/>
  </p:sldLayoutIdLst>
  <p:txStyles>
    <p:titleStyle>
      <a:lvl1pPr algn="l" rtl="0" fontAlgn="base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2pPr>
      <a:lvl3pPr algn="l" rtl="0" fontAlgn="base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3pPr>
      <a:lvl4pPr algn="l" rtl="0" fontAlgn="base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4pPr>
      <a:lvl5pPr algn="l" rtl="0" fontAlgn="base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5pPr>
      <a:lvl6pPr marL="457200" algn="l" rtl="0" fontAlgn="base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6pPr>
      <a:lvl7pPr marL="914400" algn="l" rtl="0" fontAlgn="base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7pPr>
      <a:lvl8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8pPr>
      <a:lvl9pPr marL="1828800" algn="l" rtl="0" fontAlgn="base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9pPr>
    </p:titleStyle>
    <p:bodyStyle>
      <a:lvl1pPr marL="234950" indent="-234950" algn="l" rtl="0" fontAlgn="base">
        <a:lnSpc>
          <a:spcPct val="95000"/>
        </a:lnSpc>
        <a:spcBef>
          <a:spcPct val="50000"/>
        </a:spcBef>
        <a:spcAft>
          <a:spcPct val="0"/>
        </a:spcAft>
        <a:buClr>
          <a:schemeClr val="accent1"/>
        </a:buClr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35000" indent="-285750" algn="l" rtl="0" fontAlgn="base">
        <a:lnSpc>
          <a:spcPct val="95000"/>
        </a:lnSpc>
        <a:spcBef>
          <a:spcPct val="25000"/>
        </a:spcBef>
        <a:spcAft>
          <a:spcPct val="0"/>
        </a:spcAft>
        <a:buClr>
          <a:schemeClr val="accent1"/>
        </a:buClr>
        <a:buChar char="–"/>
        <a:defRPr sz="2400">
          <a:solidFill>
            <a:schemeClr val="tx1"/>
          </a:solidFill>
          <a:latin typeface="+mn-lt"/>
        </a:defRPr>
      </a:lvl2pPr>
      <a:lvl3pPr marL="965200" indent="-215900" algn="l" rtl="0" fontAlgn="base">
        <a:lnSpc>
          <a:spcPct val="95000"/>
        </a:lnSpc>
        <a:spcBef>
          <a:spcPct val="25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3pPr>
      <a:lvl4pPr marL="1308100" indent="-228600" algn="l" rtl="0" fontAlgn="base">
        <a:lnSpc>
          <a:spcPct val="95000"/>
        </a:lnSpc>
        <a:spcBef>
          <a:spcPct val="25000"/>
        </a:spcBef>
        <a:spcAft>
          <a:spcPct val="0"/>
        </a:spcAft>
        <a:buClr>
          <a:schemeClr val="accent1"/>
        </a:buClr>
        <a:buChar char="–"/>
        <a:defRPr>
          <a:solidFill>
            <a:schemeClr val="tx1"/>
          </a:solidFill>
          <a:latin typeface="+mn-lt"/>
        </a:defRPr>
      </a:lvl4pPr>
      <a:lvl5pPr marL="1651000" indent="-228600" algn="l" rtl="0" fontAlgn="base">
        <a:lnSpc>
          <a:spcPct val="95000"/>
        </a:lnSpc>
        <a:spcBef>
          <a:spcPct val="25000"/>
        </a:spcBef>
        <a:spcAft>
          <a:spcPct val="0"/>
        </a:spcAft>
        <a:buClr>
          <a:schemeClr val="accent1"/>
        </a:buClr>
        <a:buChar char="»"/>
        <a:defRPr sz="1600">
          <a:solidFill>
            <a:schemeClr val="tx1"/>
          </a:solidFill>
          <a:latin typeface="+mn-lt"/>
        </a:defRPr>
      </a:lvl5pPr>
      <a:lvl6pPr marL="2108200" indent="-228600" algn="l" rtl="0" fontAlgn="base">
        <a:lnSpc>
          <a:spcPct val="95000"/>
        </a:lnSpc>
        <a:spcBef>
          <a:spcPct val="25000"/>
        </a:spcBef>
        <a:spcAft>
          <a:spcPct val="0"/>
        </a:spcAft>
        <a:buClr>
          <a:schemeClr val="accent1"/>
        </a:buClr>
        <a:buChar char="»"/>
        <a:defRPr sz="1600">
          <a:solidFill>
            <a:schemeClr val="tx1"/>
          </a:solidFill>
          <a:latin typeface="+mn-lt"/>
        </a:defRPr>
      </a:lvl6pPr>
      <a:lvl7pPr marL="2565400" indent="-228600" algn="l" rtl="0" fontAlgn="base">
        <a:lnSpc>
          <a:spcPct val="95000"/>
        </a:lnSpc>
        <a:spcBef>
          <a:spcPct val="25000"/>
        </a:spcBef>
        <a:spcAft>
          <a:spcPct val="0"/>
        </a:spcAft>
        <a:buClr>
          <a:schemeClr val="accent1"/>
        </a:buClr>
        <a:buChar char="»"/>
        <a:defRPr sz="1600">
          <a:solidFill>
            <a:schemeClr val="tx1"/>
          </a:solidFill>
          <a:latin typeface="+mn-lt"/>
        </a:defRPr>
      </a:lvl7pPr>
      <a:lvl8pPr marL="3022600" indent="-228600" algn="l" rtl="0" fontAlgn="base">
        <a:lnSpc>
          <a:spcPct val="95000"/>
        </a:lnSpc>
        <a:spcBef>
          <a:spcPct val="25000"/>
        </a:spcBef>
        <a:spcAft>
          <a:spcPct val="0"/>
        </a:spcAft>
        <a:buClr>
          <a:schemeClr val="accent1"/>
        </a:buClr>
        <a:buChar char="»"/>
        <a:defRPr sz="1600">
          <a:solidFill>
            <a:schemeClr val="tx1"/>
          </a:solidFill>
          <a:latin typeface="+mn-lt"/>
        </a:defRPr>
      </a:lvl8pPr>
      <a:lvl9pPr marL="3479800" indent="-228600" algn="l" rtl="0" fontAlgn="base">
        <a:lnSpc>
          <a:spcPct val="95000"/>
        </a:lnSpc>
        <a:spcBef>
          <a:spcPct val="25000"/>
        </a:spcBef>
        <a:spcAft>
          <a:spcPct val="0"/>
        </a:spcAft>
        <a:buClr>
          <a:schemeClr val="accent1"/>
        </a:buClr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0" name="Rectangle 8"/>
          <p:cNvSpPr>
            <a:spLocks noGrp="1" noChangeArrowheads="1"/>
          </p:cNvSpPr>
          <p:nvPr>
            <p:ph type="ctrTitle"/>
          </p:nvPr>
        </p:nvSpPr>
        <p:spPr>
          <a:xfrm>
            <a:off x="228600" y="5029200"/>
            <a:ext cx="7620000" cy="990600"/>
          </a:xfrm>
          <a:noFill/>
          <a:ln/>
        </p:spPr>
        <p:txBody>
          <a:bodyPr/>
          <a:lstStyle/>
          <a:p>
            <a:r>
              <a:rPr lang="ru-RU" sz="2400" dirty="0"/>
              <a:t>Интегрированные компьютерные системы проектирования и анализа</a:t>
            </a:r>
            <a:br>
              <a:rPr lang="ru-RU" sz="2400" dirty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ru-RU" sz="2400" u="sng" dirty="0" smtClean="0"/>
              <a:t>Лекция </a:t>
            </a:r>
            <a:r>
              <a:rPr lang="en-US" sz="2400" u="sng" dirty="0" smtClean="0"/>
              <a:t>5</a:t>
            </a:r>
            <a:r>
              <a:rPr lang="ru-RU" sz="2400" u="sng" dirty="0" smtClean="0"/>
              <a:t>: Интерфейсы </a:t>
            </a:r>
            <a:r>
              <a:rPr lang="en-US" sz="2400" u="sng" dirty="0" smtClean="0"/>
              <a:t>SolidWorks</a:t>
            </a:r>
            <a:endParaRPr lang="en-US" sz="2400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Rectangle 2"/>
          <p:cNvSpPr>
            <a:spLocks noChangeArrowheads="1"/>
          </p:cNvSpPr>
          <p:nvPr/>
        </p:nvSpPr>
        <p:spPr bwMode="auto">
          <a:xfrm>
            <a:off x="457200" y="1066800"/>
            <a:ext cx="8435975" cy="520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533400" indent="-5334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Impact" pitchFamily="34" charset="0"/>
              </a:defRPr>
            </a:lvl1pPr>
            <a:lvl2pPr marL="952500" indent="-495300">
              <a:spcBef>
                <a:spcPct val="20000"/>
              </a:spcBef>
              <a:buChar char="–"/>
              <a:defRPr sz="2600">
                <a:solidFill>
                  <a:schemeClr val="tx1"/>
                </a:solidFill>
                <a:latin typeface="Impact" pitchFamily="34" charset="0"/>
              </a:defRPr>
            </a:lvl2pPr>
            <a:lvl3pPr marL="1371600" indent="-4572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Impact" pitchFamily="34" charset="0"/>
              </a:defRPr>
            </a:lvl3pPr>
            <a:lvl4pPr marL="1752600" indent="-381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Impact" pitchFamily="34" charset="0"/>
              </a:defRPr>
            </a:lvl4pPr>
            <a:lvl5pPr marL="2209800" indent="-381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5pPr>
            <a:lvl6pPr marL="26670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6pPr>
            <a:lvl7pPr marL="31242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7pPr>
            <a:lvl8pPr marL="35814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8pPr>
            <a:lvl9pPr marL="40386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9pPr>
          </a:lstStyle>
          <a:p>
            <a:r>
              <a:rPr lang="en-US" altLang="ru-RU" b="0" dirty="0">
                <a:sym typeface="Wingdings" pitchFamily="2" charset="2"/>
              </a:rPr>
              <a:t>function </a:t>
            </a:r>
            <a:r>
              <a:rPr lang="en-US" altLang="ru-RU" b="0" dirty="0" err="1">
                <a:sym typeface="Wingdings" pitchFamily="2" charset="2"/>
              </a:rPr>
              <a:t>AddToolbar</a:t>
            </a:r>
            <a:r>
              <a:rPr lang="en-US" altLang="ru-RU" b="0" dirty="0">
                <a:sym typeface="Wingdings" pitchFamily="2" charset="2"/>
              </a:rPr>
              <a:t>(</a:t>
            </a:r>
            <a:r>
              <a:rPr lang="en-US" altLang="ru-RU" b="0" dirty="0" err="1">
                <a:sym typeface="Wingdings" pitchFamily="2" charset="2"/>
              </a:rPr>
              <a:t>const</a:t>
            </a:r>
            <a:r>
              <a:rPr lang="en-US" altLang="ru-RU" b="0" dirty="0">
                <a:sym typeface="Wingdings" pitchFamily="2" charset="2"/>
              </a:rPr>
              <a:t> </a:t>
            </a:r>
            <a:r>
              <a:rPr lang="en-US" altLang="ru-RU" b="0" dirty="0" err="1">
                <a:sym typeface="Wingdings" pitchFamily="2" charset="2"/>
              </a:rPr>
              <a:t>moduleName</a:t>
            </a:r>
            <a:r>
              <a:rPr lang="en-US" altLang="ru-RU" b="0" dirty="0">
                <a:sym typeface="Wingdings" pitchFamily="2" charset="2"/>
              </a:rPr>
              <a:t>: </a:t>
            </a:r>
            <a:r>
              <a:rPr lang="en-US" altLang="ru-RU" b="0" dirty="0" err="1">
                <a:sym typeface="Wingdings" pitchFamily="2" charset="2"/>
              </a:rPr>
              <a:t>WideString</a:t>
            </a:r>
            <a:r>
              <a:rPr lang="en-US" altLang="ru-RU" b="0" dirty="0">
                <a:sym typeface="Wingdings" pitchFamily="2" charset="2"/>
              </a:rPr>
              <a:t>; </a:t>
            </a:r>
            <a:r>
              <a:rPr lang="en-US" altLang="ru-RU" b="0" dirty="0" err="1">
                <a:sym typeface="Wingdings" pitchFamily="2" charset="2"/>
              </a:rPr>
              <a:t>const</a:t>
            </a:r>
            <a:r>
              <a:rPr lang="en-US" altLang="ru-RU" b="0" dirty="0">
                <a:sym typeface="Wingdings" pitchFamily="2" charset="2"/>
              </a:rPr>
              <a:t> title: </a:t>
            </a:r>
            <a:r>
              <a:rPr lang="en-US" altLang="ru-RU" b="0" dirty="0" err="1">
                <a:sym typeface="Wingdings" pitchFamily="2" charset="2"/>
              </a:rPr>
              <a:t>WideString</a:t>
            </a:r>
            <a:r>
              <a:rPr lang="en-US" altLang="ru-RU" b="0" dirty="0">
                <a:sym typeface="Wingdings" pitchFamily="2" charset="2"/>
              </a:rPr>
              <a:t>; </a:t>
            </a:r>
            <a:r>
              <a:rPr lang="en-US" altLang="ru-RU" b="0" dirty="0" err="1">
                <a:sym typeface="Wingdings" pitchFamily="2" charset="2"/>
              </a:rPr>
              <a:t>smallBitmapHandle</a:t>
            </a:r>
            <a:r>
              <a:rPr lang="en-US" altLang="ru-RU" b="0" dirty="0">
                <a:sym typeface="Wingdings" pitchFamily="2" charset="2"/>
              </a:rPr>
              <a:t>: Integer; </a:t>
            </a:r>
            <a:r>
              <a:rPr lang="en-US" altLang="ru-RU" b="0" dirty="0" err="1">
                <a:sym typeface="Wingdings" pitchFamily="2" charset="2"/>
              </a:rPr>
              <a:t>largeBitmapHandle</a:t>
            </a:r>
            <a:r>
              <a:rPr lang="en-US" altLang="ru-RU" b="0" dirty="0">
                <a:sym typeface="Wingdings" pitchFamily="2" charset="2"/>
              </a:rPr>
              <a:t>: Integer): Integer; </a:t>
            </a:r>
            <a:r>
              <a:rPr lang="en-US" altLang="ru-RU" b="0" dirty="0" err="1">
                <a:sym typeface="Wingdings" pitchFamily="2" charset="2"/>
              </a:rPr>
              <a:t>safecall</a:t>
            </a:r>
            <a:r>
              <a:rPr lang="en-US" altLang="ru-RU" b="0" dirty="0">
                <a:sym typeface="Wingdings" pitchFamily="2" charset="2"/>
              </a:rPr>
              <a:t>;</a:t>
            </a:r>
          </a:p>
          <a:p>
            <a:pPr>
              <a:buFontTx/>
              <a:buNone/>
            </a:pPr>
            <a:r>
              <a:rPr lang="en-US" altLang="ru-RU" b="0" dirty="0">
                <a:sym typeface="Wingdings" pitchFamily="2" charset="2"/>
              </a:rPr>
              <a:t>	</a:t>
            </a:r>
            <a:r>
              <a:rPr lang="ru-RU" altLang="ru-RU" b="0" dirty="0">
                <a:sym typeface="Wingdings" pitchFamily="2" charset="2"/>
              </a:rPr>
              <a:t>Метод добавляет панель инструментов </a:t>
            </a:r>
            <a:r>
              <a:rPr lang="en-US" altLang="ru-RU" b="0" dirty="0">
                <a:sym typeface="Wingdings" pitchFamily="2" charset="2"/>
              </a:rPr>
              <a:t>SolidWorks.</a:t>
            </a:r>
          </a:p>
          <a:p>
            <a:pPr>
              <a:buFontTx/>
              <a:buNone/>
            </a:pPr>
            <a:r>
              <a:rPr lang="en-US" altLang="ru-RU" b="0" dirty="0">
                <a:sym typeface="Wingdings" pitchFamily="2" charset="2"/>
              </a:rPr>
              <a:t>	</a:t>
            </a:r>
            <a:r>
              <a:rPr lang="ru-RU" altLang="ru-RU" b="0" dirty="0">
                <a:sym typeface="Wingdings" pitchFamily="2" charset="2"/>
              </a:rPr>
              <a:t>Параметр </a:t>
            </a:r>
            <a:r>
              <a:rPr lang="en-US" altLang="ru-RU" b="0" dirty="0" err="1">
                <a:sym typeface="Wingdings" pitchFamily="2" charset="2"/>
              </a:rPr>
              <a:t>moduleName</a:t>
            </a:r>
            <a:r>
              <a:rPr lang="ru-RU" altLang="ru-RU" b="0" dirty="0">
                <a:sym typeface="Wingdings" pitchFamily="2" charset="2"/>
              </a:rPr>
              <a:t> характеризует </a:t>
            </a:r>
            <a:br>
              <a:rPr lang="ru-RU" altLang="ru-RU" b="0" dirty="0">
                <a:sym typeface="Wingdings" pitchFamily="2" charset="2"/>
              </a:rPr>
            </a:br>
            <a:r>
              <a:rPr lang="ru-RU" altLang="ru-RU" b="0" dirty="0">
                <a:sym typeface="Wingdings" pitchFamily="2" charset="2"/>
              </a:rPr>
              <a:t>имя файла добавления (например, </a:t>
            </a:r>
            <a:r>
              <a:rPr lang="en-US" altLang="ru-RU" b="0" dirty="0">
                <a:sym typeface="Wingdings" pitchFamily="2" charset="2"/>
              </a:rPr>
              <a:t>‘addin1.dll’</a:t>
            </a:r>
            <a:r>
              <a:rPr lang="ru-RU" altLang="ru-RU" b="0" dirty="0">
                <a:sym typeface="Wingdings" pitchFamily="2" charset="2"/>
              </a:rPr>
              <a:t>);</a:t>
            </a:r>
            <a:r>
              <a:rPr lang="en-US" altLang="ru-RU" b="0" dirty="0">
                <a:sym typeface="Wingdings" pitchFamily="2" charset="2"/>
              </a:rPr>
              <a:t/>
            </a:r>
            <a:br>
              <a:rPr lang="en-US" altLang="ru-RU" b="0" dirty="0">
                <a:sym typeface="Wingdings" pitchFamily="2" charset="2"/>
              </a:rPr>
            </a:br>
            <a:r>
              <a:rPr lang="en-US" altLang="ru-RU" b="0" dirty="0">
                <a:sym typeface="Wingdings" pitchFamily="2" charset="2"/>
              </a:rPr>
              <a:t>title – </a:t>
            </a:r>
            <a:r>
              <a:rPr lang="ru-RU" altLang="ru-RU" b="0" dirty="0">
                <a:sym typeface="Wingdings" pitchFamily="2" charset="2"/>
              </a:rPr>
              <a:t>наименование панели </a:t>
            </a:r>
            <a:br>
              <a:rPr lang="ru-RU" altLang="ru-RU" b="0" dirty="0">
                <a:sym typeface="Wingdings" pitchFamily="2" charset="2"/>
              </a:rPr>
            </a:br>
            <a:r>
              <a:rPr lang="ru-RU" altLang="ru-RU" b="0" dirty="0">
                <a:sym typeface="Wingdings" pitchFamily="2" charset="2"/>
              </a:rPr>
              <a:t>инструментов;</a:t>
            </a:r>
            <a:endParaRPr lang="en-US" altLang="ru-RU" b="0" dirty="0">
              <a:sym typeface="Wingdings" pitchFamily="2" charset="2"/>
            </a:endParaRPr>
          </a:p>
          <a:p>
            <a:pPr>
              <a:buFontTx/>
              <a:buNone/>
            </a:pPr>
            <a:r>
              <a:rPr lang="ru-RU" altLang="ru-RU" b="0" dirty="0">
                <a:sym typeface="Wingdings" pitchFamily="2" charset="2"/>
              </a:rPr>
              <a:t> </a:t>
            </a:r>
          </a:p>
        </p:txBody>
      </p:sp>
      <p:sp>
        <p:nvSpPr>
          <p:cNvPr id="311299" name="Text Box 3"/>
          <p:cNvSpPr txBox="1">
            <a:spLocks noChangeArrowheads="1"/>
          </p:cNvSpPr>
          <p:nvPr/>
        </p:nvSpPr>
        <p:spPr bwMode="auto">
          <a:xfrm rot="21409969">
            <a:off x="3046413" y="174625"/>
            <a:ext cx="36306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ru-RU" altLang="ru-RU" sz="2000">
                <a:latin typeface="Impact" pitchFamily="34" charset="0"/>
              </a:rPr>
              <a:t>Методы интерфейса ISldWorks</a:t>
            </a:r>
          </a:p>
        </p:txBody>
      </p:sp>
    </p:spTree>
    <p:extLst>
      <p:ext uri="{BB962C8B-B14F-4D97-AF65-F5344CB8AC3E}">
        <p14:creationId xmlns:p14="http://schemas.microsoft.com/office/powerpoint/2010/main" val="326351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22" name="Rectangle 2"/>
          <p:cNvSpPr>
            <a:spLocks noChangeArrowheads="1"/>
          </p:cNvSpPr>
          <p:nvPr/>
        </p:nvSpPr>
        <p:spPr bwMode="auto">
          <a:xfrm>
            <a:off x="685800" y="1143000"/>
            <a:ext cx="8207375" cy="5126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533400" indent="-5334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Impact" pitchFamily="34" charset="0"/>
              </a:defRPr>
            </a:lvl1pPr>
            <a:lvl2pPr marL="952500" indent="-495300">
              <a:spcBef>
                <a:spcPct val="20000"/>
              </a:spcBef>
              <a:buChar char="–"/>
              <a:defRPr sz="2600">
                <a:solidFill>
                  <a:schemeClr val="tx1"/>
                </a:solidFill>
                <a:latin typeface="Impact" pitchFamily="34" charset="0"/>
              </a:defRPr>
            </a:lvl2pPr>
            <a:lvl3pPr marL="1371600" indent="-4572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Impact" pitchFamily="34" charset="0"/>
              </a:defRPr>
            </a:lvl3pPr>
            <a:lvl4pPr marL="1752600" indent="-381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Impact" pitchFamily="34" charset="0"/>
              </a:defRPr>
            </a:lvl4pPr>
            <a:lvl5pPr marL="2209800" indent="-381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5pPr>
            <a:lvl6pPr marL="26670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6pPr>
            <a:lvl7pPr marL="31242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7pPr>
            <a:lvl8pPr marL="35814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8pPr>
            <a:lvl9pPr marL="40386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ru-RU" b="0" dirty="0">
                <a:sym typeface="Wingdings" pitchFamily="2" charset="2"/>
              </a:rPr>
              <a:t>	</a:t>
            </a:r>
            <a:r>
              <a:rPr lang="en-US" altLang="ru-RU" b="0" dirty="0" err="1">
                <a:sym typeface="Wingdings" pitchFamily="2" charset="2"/>
              </a:rPr>
              <a:t>smallBitmapHandle</a:t>
            </a:r>
            <a:r>
              <a:rPr lang="ru-RU" altLang="ru-RU" b="0" dirty="0">
                <a:sym typeface="Wingdings" pitchFamily="2" charset="2"/>
              </a:rPr>
              <a:t> – дескриптор растрового изображения ( </a:t>
            </a:r>
            <a:r>
              <a:rPr lang="en-US" altLang="ru-RU" b="0" dirty="0" err="1">
                <a:sym typeface="Wingdings" pitchFamily="2" charset="2"/>
              </a:rPr>
              <a:t>HBitmap</a:t>
            </a:r>
            <a:r>
              <a:rPr lang="en-US" altLang="ru-RU" b="0" dirty="0">
                <a:sym typeface="Wingdings" pitchFamily="2" charset="2"/>
              </a:rPr>
              <a:t> </a:t>
            </a:r>
            <a:r>
              <a:rPr lang="ru-RU" altLang="ru-RU" b="0" dirty="0">
                <a:sym typeface="Wingdings" pitchFamily="2" charset="2"/>
              </a:rPr>
              <a:t>) содержащего пиктограммы панели инструментов</a:t>
            </a:r>
            <a:r>
              <a:rPr lang="en-US" altLang="ru-RU" b="0" dirty="0">
                <a:sym typeface="Wingdings" pitchFamily="2" charset="2"/>
              </a:rPr>
              <a:t> </a:t>
            </a:r>
            <a:r>
              <a:rPr lang="ru-RU" altLang="ru-RU" b="0" dirty="0">
                <a:sym typeface="Wingdings" pitchFamily="2" charset="2"/>
              </a:rPr>
              <a:t>при </a:t>
            </a:r>
            <a:r>
              <a:rPr lang="ru-RU" altLang="ru-RU" b="0" u="sng" dirty="0">
                <a:sym typeface="Wingdings" pitchFamily="2" charset="2"/>
              </a:rPr>
              <a:t>выключенном</a:t>
            </a:r>
            <a:r>
              <a:rPr lang="ru-RU" altLang="ru-RU" b="0" dirty="0">
                <a:sym typeface="Wingdings" pitchFamily="2" charset="2"/>
              </a:rPr>
              <a:t> режиме отображения крупных значков </a:t>
            </a:r>
            <a:r>
              <a:rPr lang="en-US" altLang="ru-RU" b="0" dirty="0">
                <a:sym typeface="Wingdings" pitchFamily="2" charset="2"/>
              </a:rPr>
              <a:t/>
            </a:r>
            <a:br>
              <a:rPr lang="en-US" altLang="ru-RU" b="0" dirty="0">
                <a:sym typeface="Wingdings" pitchFamily="2" charset="2"/>
              </a:rPr>
            </a:br>
            <a:r>
              <a:rPr lang="ru-RU" altLang="ru-RU" b="0" dirty="0">
                <a:sym typeface="Wingdings" pitchFamily="2" charset="2"/>
              </a:rPr>
              <a:t>(</a:t>
            </a:r>
            <a:r>
              <a:rPr lang="en-US" altLang="ru-RU" b="0" dirty="0">
                <a:sym typeface="Wingdings" pitchFamily="2" charset="2"/>
              </a:rPr>
              <a:t> Small Icons </a:t>
            </a:r>
            <a:r>
              <a:rPr lang="ru-RU" altLang="ru-RU" b="0" dirty="0">
                <a:sym typeface="Wingdings" pitchFamily="2" charset="2"/>
              </a:rPr>
              <a:t>)</a:t>
            </a:r>
            <a:r>
              <a:rPr lang="en-US" altLang="ru-RU" b="0" dirty="0">
                <a:sym typeface="Wingdings" pitchFamily="2" charset="2"/>
              </a:rPr>
              <a:t>. </a:t>
            </a:r>
            <a:r>
              <a:rPr lang="ru-RU" altLang="ru-RU" b="0" dirty="0">
                <a:sym typeface="Wingdings" pitchFamily="2" charset="2"/>
              </a:rPr>
              <a:t>Размер пиктограммы 16</a:t>
            </a:r>
            <a:r>
              <a:rPr lang="en-US" altLang="ru-RU" b="0" dirty="0">
                <a:sym typeface="Wingdings" pitchFamily="2" charset="2"/>
              </a:rPr>
              <a:t>×</a:t>
            </a:r>
            <a:r>
              <a:rPr lang="ru-RU" altLang="ru-RU" b="0" dirty="0">
                <a:sym typeface="Wingdings" pitchFamily="2" charset="2"/>
              </a:rPr>
              <a:t>15 (ширина - 16, высота 15). Все пиктограммы располагаются на одном рисунке.  </a:t>
            </a:r>
          </a:p>
          <a:p>
            <a:pPr>
              <a:buFontTx/>
              <a:buNone/>
            </a:pPr>
            <a:r>
              <a:rPr lang="ru-RU" altLang="ru-RU" b="0" dirty="0">
                <a:sym typeface="Wingdings" pitchFamily="2" charset="2"/>
              </a:rPr>
              <a:t>	Например </a:t>
            </a:r>
            <a:r>
              <a:rPr lang="en-US" altLang="ru-RU" b="0" dirty="0">
                <a:sym typeface="Wingdings" pitchFamily="2" charset="2"/>
              </a:rPr>
              <a:t/>
            </a:r>
            <a:br>
              <a:rPr lang="en-US" altLang="ru-RU" b="0" dirty="0">
                <a:sym typeface="Wingdings" pitchFamily="2" charset="2"/>
              </a:rPr>
            </a:br>
            <a:endParaRPr lang="ru-RU" altLang="ru-RU" b="0" dirty="0">
              <a:sym typeface="Wingdings" pitchFamily="2" charset="2"/>
            </a:endParaRPr>
          </a:p>
        </p:txBody>
      </p:sp>
      <p:sp>
        <p:nvSpPr>
          <p:cNvPr id="312323" name="Text Box 3"/>
          <p:cNvSpPr txBox="1">
            <a:spLocks noChangeArrowheads="1"/>
          </p:cNvSpPr>
          <p:nvPr/>
        </p:nvSpPr>
        <p:spPr bwMode="auto">
          <a:xfrm rot="21409969">
            <a:off x="3046413" y="174625"/>
            <a:ext cx="36306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ru-RU" altLang="ru-RU" sz="2000">
                <a:latin typeface="Impact" pitchFamily="34" charset="0"/>
              </a:rPr>
              <a:t>Методы интерфейса ISldWorks</a:t>
            </a:r>
          </a:p>
        </p:txBody>
      </p:sp>
      <p:pic>
        <p:nvPicPr>
          <p:cNvPr id="31232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00" y="5084763"/>
            <a:ext cx="3656013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05384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6" name="Rectangle 2"/>
          <p:cNvSpPr>
            <a:spLocks noChangeArrowheads="1"/>
          </p:cNvSpPr>
          <p:nvPr/>
        </p:nvSpPr>
        <p:spPr bwMode="auto">
          <a:xfrm>
            <a:off x="304800" y="1143000"/>
            <a:ext cx="8588375" cy="5126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533400" indent="-5334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Impact" pitchFamily="34" charset="0"/>
              </a:defRPr>
            </a:lvl1pPr>
            <a:lvl2pPr marL="952500" indent="-495300">
              <a:spcBef>
                <a:spcPct val="20000"/>
              </a:spcBef>
              <a:buChar char="–"/>
              <a:defRPr sz="2600">
                <a:solidFill>
                  <a:schemeClr val="tx1"/>
                </a:solidFill>
                <a:latin typeface="Impact" pitchFamily="34" charset="0"/>
              </a:defRPr>
            </a:lvl2pPr>
            <a:lvl3pPr marL="1371600" indent="-4572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Impact" pitchFamily="34" charset="0"/>
              </a:defRPr>
            </a:lvl3pPr>
            <a:lvl4pPr marL="1752600" indent="-381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Impact" pitchFamily="34" charset="0"/>
              </a:defRPr>
            </a:lvl4pPr>
            <a:lvl5pPr marL="2209800" indent="-381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5pPr>
            <a:lvl6pPr marL="26670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6pPr>
            <a:lvl7pPr marL="31242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7pPr>
            <a:lvl8pPr marL="35814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8pPr>
            <a:lvl9pPr marL="40386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9pPr>
          </a:lstStyle>
          <a:p>
            <a:pPr>
              <a:buFontTx/>
              <a:buNone/>
            </a:pPr>
            <a:r>
              <a:rPr lang="ru-RU" altLang="ru-RU" b="0" dirty="0">
                <a:sym typeface="Wingdings" pitchFamily="2" charset="2"/>
              </a:rPr>
              <a:t>	</a:t>
            </a:r>
            <a:r>
              <a:rPr lang="en-US" altLang="ru-RU" b="0" dirty="0" err="1">
                <a:sym typeface="Wingdings" pitchFamily="2" charset="2"/>
              </a:rPr>
              <a:t>largeBitmapHandle</a:t>
            </a:r>
            <a:r>
              <a:rPr lang="en-US" altLang="ru-RU" b="0" dirty="0">
                <a:sym typeface="Wingdings" pitchFamily="2" charset="2"/>
              </a:rPr>
              <a:t> – </a:t>
            </a:r>
            <a:r>
              <a:rPr lang="ru-RU" altLang="ru-RU" b="0" dirty="0">
                <a:sym typeface="Wingdings" pitchFamily="2" charset="2"/>
              </a:rPr>
              <a:t>дескриптор растрового изображения содержащего пиктограммы панели инструментов</a:t>
            </a:r>
            <a:r>
              <a:rPr lang="en-US" altLang="ru-RU" b="0" dirty="0">
                <a:sym typeface="Wingdings" pitchFamily="2" charset="2"/>
              </a:rPr>
              <a:t> </a:t>
            </a:r>
            <a:r>
              <a:rPr lang="ru-RU" altLang="ru-RU" b="0" dirty="0">
                <a:sym typeface="Wingdings" pitchFamily="2" charset="2"/>
              </a:rPr>
              <a:t>при </a:t>
            </a:r>
            <a:r>
              <a:rPr lang="ru-RU" altLang="ru-RU" b="0" u="sng" dirty="0">
                <a:sym typeface="Wingdings" pitchFamily="2" charset="2"/>
              </a:rPr>
              <a:t>включенном</a:t>
            </a:r>
            <a:r>
              <a:rPr lang="ru-RU" altLang="ru-RU" b="0" dirty="0">
                <a:sym typeface="Wingdings" pitchFamily="2" charset="2"/>
              </a:rPr>
              <a:t> режиме отображения крупных значков</a:t>
            </a:r>
            <a:r>
              <a:rPr lang="en-US" altLang="ru-RU" b="0" dirty="0">
                <a:sym typeface="Wingdings" pitchFamily="2" charset="2"/>
              </a:rPr>
              <a:t> </a:t>
            </a:r>
            <a:r>
              <a:rPr lang="ru-RU" altLang="ru-RU" b="0" dirty="0">
                <a:sym typeface="Wingdings" pitchFamily="2" charset="2"/>
              </a:rPr>
              <a:t/>
            </a:r>
            <a:br>
              <a:rPr lang="ru-RU" altLang="ru-RU" b="0" dirty="0">
                <a:sym typeface="Wingdings" pitchFamily="2" charset="2"/>
              </a:rPr>
            </a:br>
            <a:r>
              <a:rPr lang="ru-RU" altLang="ru-RU" b="0" dirty="0">
                <a:sym typeface="Wingdings" pitchFamily="2" charset="2"/>
              </a:rPr>
              <a:t>(</a:t>
            </a:r>
            <a:r>
              <a:rPr lang="en-US" altLang="ru-RU" b="0" dirty="0">
                <a:sym typeface="Wingdings" pitchFamily="2" charset="2"/>
              </a:rPr>
              <a:t> Large Icons </a:t>
            </a:r>
            <a:r>
              <a:rPr lang="ru-RU" altLang="ru-RU" b="0" dirty="0">
                <a:sym typeface="Wingdings" pitchFamily="2" charset="2"/>
              </a:rPr>
              <a:t>). Размер пиктограммы </a:t>
            </a:r>
            <a:r>
              <a:rPr lang="en-US" altLang="ru-RU" b="0" dirty="0">
                <a:sym typeface="Wingdings" pitchFamily="2" charset="2"/>
              </a:rPr>
              <a:t>22×22</a:t>
            </a:r>
            <a:r>
              <a:rPr lang="ru-RU" altLang="ru-RU" b="0" dirty="0">
                <a:sym typeface="Wingdings" pitchFamily="2" charset="2"/>
              </a:rPr>
              <a:t>;</a:t>
            </a:r>
          </a:p>
          <a:p>
            <a:pPr>
              <a:buFontTx/>
              <a:buNone/>
            </a:pPr>
            <a:r>
              <a:rPr lang="ru-RU" altLang="ru-RU" b="0" dirty="0">
                <a:sym typeface="Wingdings" pitchFamily="2" charset="2"/>
              </a:rPr>
              <a:t>	Файл </a:t>
            </a:r>
            <a:r>
              <a:rPr lang="en-US" altLang="ru-RU" b="0" dirty="0">
                <a:sym typeface="Wingdings" pitchFamily="2" charset="2"/>
              </a:rPr>
              <a:t>BMP</a:t>
            </a:r>
            <a:r>
              <a:rPr lang="ru-RU" altLang="ru-RU" b="0" dirty="0">
                <a:sym typeface="Wingdings" pitchFamily="2" charset="2"/>
              </a:rPr>
              <a:t> с изображением, содержащим пиктограммы панели инструментов, должен иметь палитру, в которой не больше чем 256 цветов. </a:t>
            </a:r>
            <a:br>
              <a:rPr lang="ru-RU" altLang="ru-RU" b="0" dirty="0">
                <a:sym typeface="Wingdings" pitchFamily="2" charset="2"/>
              </a:rPr>
            </a:br>
            <a:r>
              <a:rPr lang="ru-RU" altLang="ru-RU" b="0" dirty="0">
                <a:sym typeface="Wingdings" pitchFamily="2" charset="2"/>
              </a:rPr>
              <a:t>Черный цвет в изображении интерпретируется </a:t>
            </a:r>
            <a:r>
              <a:rPr lang="en-US" altLang="ru-RU" b="0" dirty="0">
                <a:sym typeface="Wingdings" pitchFamily="2" charset="2"/>
              </a:rPr>
              <a:t>SolidWorks</a:t>
            </a:r>
            <a:r>
              <a:rPr lang="ru-RU" altLang="ru-RU" b="0" dirty="0">
                <a:sym typeface="Wingdings" pitchFamily="2" charset="2"/>
              </a:rPr>
              <a:t> как прозрачный.</a:t>
            </a:r>
          </a:p>
        </p:txBody>
      </p:sp>
      <p:sp>
        <p:nvSpPr>
          <p:cNvPr id="313347" name="Text Box 3"/>
          <p:cNvSpPr txBox="1">
            <a:spLocks noChangeArrowheads="1"/>
          </p:cNvSpPr>
          <p:nvPr/>
        </p:nvSpPr>
        <p:spPr bwMode="auto">
          <a:xfrm rot="21409969">
            <a:off x="3046413" y="174625"/>
            <a:ext cx="36306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ru-RU" altLang="ru-RU" sz="2000">
                <a:latin typeface="Impact" pitchFamily="34" charset="0"/>
              </a:rPr>
              <a:t>Методы интерфейса ISldWorks</a:t>
            </a:r>
          </a:p>
        </p:txBody>
      </p:sp>
    </p:spTree>
    <p:extLst>
      <p:ext uri="{BB962C8B-B14F-4D97-AF65-F5344CB8AC3E}">
        <p14:creationId xmlns:p14="http://schemas.microsoft.com/office/powerpoint/2010/main" val="451886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Rectangle 2"/>
          <p:cNvSpPr>
            <a:spLocks noChangeArrowheads="1"/>
          </p:cNvSpPr>
          <p:nvPr/>
        </p:nvSpPr>
        <p:spPr bwMode="auto">
          <a:xfrm>
            <a:off x="457200" y="1143000"/>
            <a:ext cx="8435975" cy="5126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533400" indent="-5334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Impact" pitchFamily="34" charset="0"/>
              </a:defRPr>
            </a:lvl1pPr>
            <a:lvl2pPr marL="952500" indent="-495300">
              <a:spcBef>
                <a:spcPct val="20000"/>
              </a:spcBef>
              <a:buChar char="–"/>
              <a:defRPr sz="2600">
                <a:solidFill>
                  <a:schemeClr val="tx1"/>
                </a:solidFill>
                <a:latin typeface="Impact" pitchFamily="34" charset="0"/>
              </a:defRPr>
            </a:lvl2pPr>
            <a:lvl3pPr marL="1371600" indent="-4572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Impact" pitchFamily="34" charset="0"/>
              </a:defRPr>
            </a:lvl3pPr>
            <a:lvl4pPr marL="1752600" indent="-381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Impact" pitchFamily="34" charset="0"/>
              </a:defRPr>
            </a:lvl4pPr>
            <a:lvl5pPr marL="2209800" indent="-381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5pPr>
            <a:lvl6pPr marL="26670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6pPr>
            <a:lvl7pPr marL="31242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7pPr>
            <a:lvl8pPr marL="35814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8pPr>
            <a:lvl9pPr marL="40386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ru-RU" b="0" dirty="0">
                <a:sym typeface="Wingdings" pitchFamily="2" charset="2"/>
              </a:rPr>
              <a:t>	</a:t>
            </a:r>
            <a:r>
              <a:rPr lang="ru-RU" altLang="ru-RU" b="0" dirty="0">
                <a:sym typeface="Wingdings" pitchFamily="2" charset="2"/>
              </a:rPr>
              <a:t>В </a:t>
            </a:r>
            <a:r>
              <a:rPr lang="en-US" altLang="ru-RU" b="0" dirty="0">
                <a:sym typeface="Wingdings" pitchFamily="2" charset="2"/>
              </a:rPr>
              <a:t>Borland Delphi </a:t>
            </a:r>
            <a:r>
              <a:rPr lang="ru-RU" altLang="ru-RU" b="0" dirty="0">
                <a:sym typeface="Wingdings" pitchFamily="2" charset="2"/>
              </a:rPr>
              <a:t>дескриптор растрового изображения может быть получен при помощью свойства </a:t>
            </a:r>
            <a:r>
              <a:rPr lang="ru-RU" altLang="ru-RU" b="0" dirty="0" err="1">
                <a:sym typeface="Wingdings" pitchFamily="2" charset="2"/>
              </a:rPr>
              <a:t>Handle</a:t>
            </a:r>
            <a:r>
              <a:rPr lang="ru-RU" altLang="ru-RU" b="0" dirty="0">
                <a:sym typeface="Wingdings" pitchFamily="2" charset="2"/>
              </a:rPr>
              <a:t> экземпляров класса </a:t>
            </a:r>
            <a:r>
              <a:rPr lang="ru-RU" altLang="ru-RU" b="0" dirty="0" err="1">
                <a:sym typeface="Wingdings" pitchFamily="2" charset="2"/>
              </a:rPr>
              <a:t>TBitmap</a:t>
            </a:r>
            <a:r>
              <a:rPr lang="ru-RU" altLang="ru-RU" b="0" dirty="0">
                <a:sym typeface="Wingdings" pitchFamily="2" charset="2"/>
              </a:rPr>
              <a:t>. </a:t>
            </a:r>
            <a:endParaRPr lang="en-US" altLang="ru-RU" b="0" dirty="0">
              <a:sym typeface="Wingdings" pitchFamily="2" charset="2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ru-RU" sz="1000" b="0" dirty="0">
              <a:sym typeface="Wingdings" pitchFamily="2" charset="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ru-RU" b="0" dirty="0">
                <a:sym typeface="Wingdings" pitchFamily="2" charset="2"/>
              </a:rPr>
              <a:t>	</a:t>
            </a:r>
            <a:r>
              <a:rPr lang="ru-RU" altLang="ru-RU" b="0" dirty="0">
                <a:sym typeface="Wingdings" pitchFamily="2" charset="2"/>
              </a:rPr>
              <a:t>Например, если изображения содержащие пиктограммы панели инструментов</a:t>
            </a:r>
            <a:r>
              <a:rPr lang="en-US" altLang="ru-RU" b="0" dirty="0">
                <a:sym typeface="Wingdings" pitchFamily="2" charset="2"/>
              </a:rPr>
              <a:t> </a:t>
            </a:r>
            <a:r>
              <a:rPr lang="ru-RU" altLang="ru-RU" b="0" dirty="0">
                <a:sym typeface="Wingdings" pitchFamily="2" charset="2"/>
              </a:rPr>
              <a:t>сохранены в файлах </a:t>
            </a:r>
            <a:r>
              <a:rPr lang="en-US" altLang="ru-RU" b="0" dirty="0">
                <a:sym typeface="Wingdings" pitchFamily="2" charset="2"/>
              </a:rPr>
              <a:t>‘d:\smtoolbar.bmp’ </a:t>
            </a:r>
            <a:r>
              <a:rPr lang="ru-RU" altLang="ru-RU" b="0" dirty="0">
                <a:sym typeface="Wingdings" pitchFamily="2" charset="2"/>
              </a:rPr>
              <a:t>и </a:t>
            </a:r>
            <a:r>
              <a:rPr lang="en-US" altLang="ru-RU" b="0" dirty="0">
                <a:sym typeface="Wingdings" pitchFamily="2" charset="2"/>
              </a:rPr>
              <a:t>‘d:\lgtoolbar.bmp’</a:t>
            </a:r>
            <a:r>
              <a:rPr lang="ru-RU" altLang="ru-RU" b="0" dirty="0">
                <a:sym typeface="Wingdings" pitchFamily="2" charset="2"/>
              </a:rPr>
              <a:t>, то код фрагмента программы, в котором производится добавление панели инструментов </a:t>
            </a:r>
            <a:r>
              <a:rPr lang="en-US" altLang="ru-RU" b="0" dirty="0">
                <a:sym typeface="Wingdings" pitchFamily="2" charset="2"/>
              </a:rPr>
              <a:t>SolidWorks</a:t>
            </a:r>
            <a:r>
              <a:rPr lang="ru-RU" altLang="ru-RU" b="0" dirty="0">
                <a:sym typeface="Wingdings" pitchFamily="2" charset="2"/>
              </a:rPr>
              <a:t> будет выглядеть так:</a:t>
            </a:r>
          </a:p>
        </p:txBody>
      </p:sp>
      <p:sp>
        <p:nvSpPr>
          <p:cNvPr id="314371" name="Text Box 3"/>
          <p:cNvSpPr txBox="1">
            <a:spLocks noChangeArrowheads="1"/>
          </p:cNvSpPr>
          <p:nvPr/>
        </p:nvSpPr>
        <p:spPr bwMode="auto">
          <a:xfrm rot="21409969">
            <a:off x="3046413" y="174625"/>
            <a:ext cx="36306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ru-RU" altLang="ru-RU" sz="2000">
                <a:latin typeface="Impact" pitchFamily="34" charset="0"/>
              </a:rPr>
              <a:t>Методы интерфейса ISldWorks</a:t>
            </a:r>
          </a:p>
        </p:txBody>
      </p:sp>
    </p:spTree>
    <p:extLst>
      <p:ext uri="{BB962C8B-B14F-4D97-AF65-F5344CB8AC3E}">
        <p14:creationId xmlns:p14="http://schemas.microsoft.com/office/powerpoint/2010/main" val="3908325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4" name="Rectangle 2"/>
          <p:cNvSpPr>
            <a:spLocks noChangeArrowheads="1"/>
          </p:cNvSpPr>
          <p:nvPr/>
        </p:nvSpPr>
        <p:spPr bwMode="auto">
          <a:xfrm>
            <a:off x="457200" y="1066800"/>
            <a:ext cx="8435975" cy="520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533400" indent="-5334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Impact" pitchFamily="34" charset="0"/>
              </a:defRPr>
            </a:lvl1pPr>
            <a:lvl2pPr marL="952500" indent="-495300">
              <a:spcBef>
                <a:spcPct val="20000"/>
              </a:spcBef>
              <a:buChar char="–"/>
              <a:defRPr sz="2600">
                <a:solidFill>
                  <a:schemeClr val="tx1"/>
                </a:solidFill>
                <a:latin typeface="Impact" pitchFamily="34" charset="0"/>
              </a:defRPr>
            </a:lvl2pPr>
            <a:lvl3pPr marL="1371600" indent="-4572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Impact" pitchFamily="34" charset="0"/>
              </a:defRPr>
            </a:lvl3pPr>
            <a:lvl4pPr marL="1752600" indent="-381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Impact" pitchFamily="34" charset="0"/>
              </a:defRPr>
            </a:lvl4pPr>
            <a:lvl5pPr marL="2209800" indent="-381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5pPr>
            <a:lvl6pPr marL="26670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6pPr>
            <a:lvl7pPr marL="31242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7pPr>
            <a:lvl8pPr marL="35814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8pPr>
            <a:lvl9pPr marL="40386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ru-RU" sz="1200" dirty="0" err="1">
                <a:latin typeface="Courier New" pitchFamily="49" charset="0"/>
                <a:sym typeface="Wingdings" pitchFamily="2" charset="2"/>
              </a:rPr>
              <a:t>iBmp</a:t>
            </a:r>
            <a:r>
              <a:rPr lang="en-US" altLang="ru-RU" sz="1200" dirty="0">
                <a:latin typeface="Courier New" pitchFamily="49" charset="0"/>
                <a:sym typeface="Wingdings" pitchFamily="2" charset="2"/>
              </a:rPr>
              <a:t> = new </a:t>
            </a:r>
            <a:r>
              <a:rPr lang="en-US" altLang="ru-RU" sz="1200" dirty="0" err="1">
                <a:latin typeface="Courier New" pitchFamily="49" charset="0"/>
                <a:sym typeface="Wingdings" pitchFamily="2" charset="2"/>
              </a:rPr>
              <a:t>BitmapHandler</a:t>
            </a:r>
            <a:r>
              <a:rPr lang="en-US" altLang="ru-RU" sz="1200" dirty="0">
                <a:latin typeface="Courier New" pitchFamily="49" charset="0"/>
                <a:sym typeface="Wingdings" pitchFamily="2" charset="2"/>
              </a:rPr>
              <a:t>();</a:t>
            </a:r>
          </a:p>
          <a:p>
            <a:pPr>
              <a:buFontTx/>
              <a:buNone/>
            </a:pPr>
            <a:endParaRPr lang="en-US" altLang="ru-RU" sz="1200" dirty="0">
              <a:latin typeface="Courier New" pitchFamily="49" charset="0"/>
              <a:sym typeface="Wingdings" pitchFamily="2" charset="2"/>
            </a:endParaRPr>
          </a:p>
          <a:p>
            <a:pPr>
              <a:buFontTx/>
              <a:buNone/>
            </a:pPr>
            <a:r>
              <a:rPr lang="en-US" altLang="ru-RU" sz="1200" dirty="0" err="1">
                <a:latin typeface="Courier New" pitchFamily="49" charset="0"/>
                <a:sym typeface="Wingdings" pitchFamily="2" charset="2"/>
              </a:rPr>
              <a:t>cmdGroup</a:t>
            </a:r>
            <a:r>
              <a:rPr lang="en-US" altLang="ru-RU" sz="1200" dirty="0">
                <a:latin typeface="Courier New" pitchFamily="49" charset="0"/>
                <a:sym typeface="Wingdings" pitchFamily="2" charset="2"/>
              </a:rPr>
              <a:t> = iCmdMgr.CreateCommandGroup2(</a:t>
            </a:r>
            <a:r>
              <a:rPr lang="en-US" altLang="ru-RU" sz="1200" dirty="0" err="1">
                <a:latin typeface="Courier New" pitchFamily="49" charset="0"/>
                <a:sym typeface="Wingdings" pitchFamily="2" charset="2"/>
              </a:rPr>
              <a:t>mainCmdGroupID</a:t>
            </a:r>
            <a:r>
              <a:rPr lang="en-US" altLang="ru-RU" sz="1200" dirty="0">
                <a:latin typeface="Courier New" pitchFamily="49" charset="0"/>
                <a:sym typeface="Wingdings" pitchFamily="2" charset="2"/>
              </a:rPr>
              <a:t>, Title, ToolTip, "", -1, </a:t>
            </a:r>
            <a:r>
              <a:rPr lang="en-US" altLang="ru-RU" sz="1200" dirty="0" err="1">
                <a:latin typeface="Courier New" pitchFamily="49" charset="0"/>
                <a:sym typeface="Wingdings" pitchFamily="2" charset="2"/>
              </a:rPr>
              <a:t>ignorePrevious</a:t>
            </a:r>
            <a:r>
              <a:rPr lang="en-US" altLang="ru-RU" sz="1200" dirty="0">
                <a:latin typeface="Courier New" pitchFamily="49" charset="0"/>
                <a:sym typeface="Wingdings" pitchFamily="2" charset="2"/>
              </a:rPr>
              <a:t>, ref </a:t>
            </a:r>
            <a:r>
              <a:rPr lang="en-US" altLang="ru-RU" sz="1200" dirty="0" err="1">
                <a:latin typeface="Courier New" pitchFamily="49" charset="0"/>
                <a:sym typeface="Wingdings" pitchFamily="2" charset="2"/>
              </a:rPr>
              <a:t>cmdGroupErr</a:t>
            </a:r>
            <a:r>
              <a:rPr lang="en-US" altLang="ru-RU" sz="1200" dirty="0">
                <a:latin typeface="Courier New" pitchFamily="49" charset="0"/>
                <a:sym typeface="Wingdings" pitchFamily="2" charset="2"/>
              </a:rPr>
              <a:t>);</a:t>
            </a:r>
          </a:p>
          <a:p>
            <a:pPr>
              <a:buFontTx/>
              <a:buNone/>
            </a:pPr>
            <a:r>
              <a:rPr lang="en-US" altLang="ru-RU" sz="1200" dirty="0" err="1" smtClean="0">
                <a:latin typeface="Courier New" pitchFamily="49" charset="0"/>
                <a:sym typeface="Wingdings" pitchFamily="2" charset="2"/>
              </a:rPr>
              <a:t>cmdGroup.LargeIconList</a:t>
            </a:r>
            <a:r>
              <a:rPr lang="en-US" altLang="ru-RU" sz="1200" dirty="0" smtClean="0">
                <a:latin typeface="Courier New" pitchFamily="49" charset="0"/>
                <a:sym typeface="Wingdings" pitchFamily="2" charset="2"/>
              </a:rPr>
              <a:t> </a:t>
            </a:r>
            <a:r>
              <a:rPr lang="en-US" altLang="ru-RU" sz="1200" dirty="0">
                <a:latin typeface="Courier New" pitchFamily="49" charset="0"/>
                <a:sym typeface="Wingdings" pitchFamily="2" charset="2"/>
              </a:rPr>
              <a:t>= </a:t>
            </a:r>
            <a:r>
              <a:rPr lang="en-US" altLang="ru-RU" sz="1200" dirty="0" err="1" smtClean="0">
                <a:latin typeface="Courier New" pitchFamily="49" charset="0"/>
                <a:sym typeface="Wingdings" pitchFamily="2" charset="2"/>
              </a:rPr>
              <a:t>iBmp.CreateFileFromResourceBitmap</a:t>
            </a:r>
            <a:r>
              <a:rPr lang="en-US" altLang="ru-RU" sz="1200" dirty="0">
                <a:latin typeface="Courier New" pitchFamily="49" charset="0"/>
                <a:sym typeface="Wingdings" pitchFamily="2" charset="2"/>
              </a:rPr>
              <a:t>("SwCSharpAddin1.ToolbarLarge.bmp", </a:t>
            </a:r>
            <a:r>
              <a:rPr lang="en-US" altLang="ru-RU" sz="1200" dirty="0" err="1">
                <a:latin typeface="Courier New" pitchFamily="49" charset="0"/>
                <a:sym typeface="Wingdings" pitchFamily="2" charset="2"/>
              </a:rPr>
              <a:t>thisAssembly</a:t>
            </a:r>
            <a:r>
              <a:rPr lang="en-US" altLang="ru-RU" sz="1200" dirty="0">
                <a:latin typeface="Courier New" pitchFamily="49" charset="0"/>
                <a:sym typeface="Wingdings" pitchFamily="2" charset="2"/>
              </a:rPr>
              <a:t>);</a:t>
            </a:r>
          </a:p>
          <a:p>
            <a:pPr>
              <a:buFontTx/>
              <a:buNone/>
            </a:pPr>
            <a:r>
              <a:rPr lang="en-US" altLang="ru-RU" sz="1200" dirty="0" err="1" smtClean="0">
                <a:latin typeface="Courier New" pitchFamily="49" charset="0"/>
                <a:sym typeface="Wingdings" pitchFamily="2" charset="2"/>
              </a:rPr>
              <a:t>cmdGroup.SmallIconList</a:t>
            </a:r>
            <a:r>
              <a:rPr lang="en-US" altLang="ru-RU" sz="1200" dirty="0" smtClean="0">
                <a:latin typeface="Courier New" pitchFamily="49" charset="0"/>
                <a:sym typeface="Wingdings" pitchFamily="2" charset="2"/>
              </a:rPr>
              <a:t> </a:t>
            </a:r>
            <a:r>
              <a:rPr lang="en-US" altLang="ru-RU" sz="1200" dirty="0">
                <a:latin typeface="Courier New" pitchFamily="49" charset="0"/>
                <a:sym typeface="Wingdings" pitchFamily="2" charset="2"/>
              </a:rPr>
              <a:t>= </a:t>
            </a:r>
            <a:r>
              <a:rPr lang="en-US" altLang="ru-RU" sz="1200" dirty="0" err="1">
                <a:latin typeface="Courier New" pitchFamily="49" charset="0"/>
                <a:sym typeface="Wingdings" pitchFamily="2" charset="2"/>
              </a:rPr>
              <a:t>iBmp.CreateFileFromResourceBitmap</a:t>
            </a:r>
            <a:r>
              <a:rPr lang="en-US" altLang="ru-RU" sz="1200" dirty="0">
                <a:latin typeface="Courier New" pitchFamily="49" charset="0"/>
                <a:sym typeface="Wingdings" pitchFamily="2" charset="2"/>
              </a:rPr>
              <a:t>("SwCSharpAddin1.ToolbarSmall.bmp", </a:t>
            </a:r>
            <a:r>
              <a:rPr lang="en-US" altLang="ru-RU" sz="1200" dirty="0" err="1">
                <a:latin typeface="Courier New" pitchFamily="49" charset="0"/>
                <a:sym typeface="Wingdings" pitchFamily="2" charset="2"/>
              </a:rPr>
              <a:t>thisAssembly</a:t>
            </a:r>
            <a:r>
              <a:rPr lang="en-US" altLang="ru-RU" sz="1200" dirty="0">
                <a:latin typeface="Courier New" pitchFamily="49" charset="0"/>
                <a:sym typeface="Wingdings" pitchFamily="2" charset="2"/>
              </a:rPr>
              <a:t>);</a:t>
            </a:r>
          </a:p>
          <a:p>
            <a:pPr>
              <a:buFontTx/>
              <a:buNone/>
            </a:pPr>
            <a:r>
              <a:rPr lang="en-US" altLang="ru-RU" sz="1200" dirty="0" err="1" smtClean="0">
                <a:latin typeface="Courier New" pitchFamily="49" charset="0"/>
                <a:sym typeface="Wingdings" pitchFamily="2" charset="2"/>
              </a:rPr>
              <a:t>cmdGroup.LargeMainIcon</a:t>
            </a:r>
            <a:r>
              <a:rPr lang="en-US" altLang="ru-RU" sz="1200" dirty="0" smtClean="0">
                <a:latin typeface="Courier New" pitchFamily="49" charset="0"/>
                <a:sym typeface="Wingdings" pitchFamily="2" charset="2"/>
              </a:rPr>
              <a:t> </a:t>
            </a:r>
            <a:r>
              <a:rPr lang="en-US" altLang="ru-RU" sz="1200" dirty="0">
                <a:latin typeface="Courier New" pitchFamily="49" charset="0"/>
                <a:sym typeface="Wingdings" pitchFamily="2" charset="2"/>
              </a:rPr>
              <a:t>= </a:t>
            </a:r>
            <a:r>
              <a:rPr lang="en-US" altLang="ru-RU" sz="1200" dirty="0" err="1">
                <a:latin typeface="Courier New" pitchFamily="49" charset="0"/>
                <a:sym typeface="Wingdings" pitchFamily="2" charset="2"/>
              </a:rPr>
              <a:t>iBmp.CreateFileFromResourceBitmap</a:t>
            </a:r>
            <a:r>
              <a:rPr lang="en-US" altLang="ru-RU" sz="1200" dirty="0">
                <a:latin typeface="Courier New" pitchFamily="49" charset="0"/>
                <a:sym typeface="Wingdings" pitchFamily="2" charset="2"/>
              </a:rPr>
              <a:t>("SwCSharpAddin1.MainIconLarge.bmp", </a:t>
            </a:r>
            <a:r>
              <a:rPr lang="en-US" altLang="ru-RU" sz="1200" dirty="0" err="1">
                <a:latin typeface="Courier New" pitchFamily="49" charset="0"/>
                <a:sym typeface="Wingdings" pitchFamily="2" charset="2"/>
              </a:rPr>
              <a:t>thisAssembly</a:t>
            </a:r>
            <a:r>
              <a:rPr lang="en-US" altLang="ru-RU" sz="1200" dirty="0">
                <a:latin typeface="Courier New" pitchFamily="49" charset="0"/>
                <a:sym typeface="Wingdings" pitchFamily="2" charset="2"/>
              </a:rPr>
              <a:t>);</a:t>
            </a:r>
          </a:p>
          <a:p>
            <a:pPr>
              <a:buFontTx/>
              <a:buNone/>
            </a:pPr>
            <a:r>
              <a:rPr lang="en-US" altLang="ru-RU" sz="1200" dirty="0" err="1" smtClean="0">
                <a:latin typeface="Courier New" pitchFamily="49" charset="0"/>
                <a:sym typeface="Wingdings" pitchFamily="2" charset="2"/>
              </a:rPr>
              <a:t>cmdGroup.SmallMainIcon</a:t>
            </a:r>
            <a:r>
              <a:rPr lang="en-US" altLang="ru-RU" sz="1200" dirty="0" smtClean="0">
                <a:latin typeface="Courier New" pitchFamily="49" charset="0"/>
                <a:sym typeface="Wingdings" pitchFamily="2" charset="2"/>
              </a:rPr>
              <a:t> </a:t>
            </a:r>
            <a:r>
              <a:rPr lang="en-US" altLang="ru-RU" sz="1200" dirty="0">
                <a:latin typeface="Courier New" pitchFamily="49" charset="0"/>
                <a:sym typeface="Wingdings" pitchFamily="2" charset="2"/>
              </a:rPr>
              <a:t>= </a:t>
            </a:r>
            <a:r>
              <a:rPr lang="en-US" altLang="ru-RU" sz="1200" dirty="0" err="1">
                <a:latin typeface="Courier New" pitchFamily="49" charset="0"/>
                <a:sym typeface="Wingdings" pitchFamily="2" charset="2"/>
              </a:rPr>
              <a:t>iBmp.CreateFileFromResourceBitmap</a:t>
            </a:r>
            <a:r>
              <a:rPr lang="en-US" altLang="ru-RU" sz="1200" dirty="0">
                <a:latin typeface="Courier New" pitchFamily="49" charset="0"/>
                <a:sym typeface="Wingdings" pitchFamily="2" charset="2"/>
              </a:rPr>
              <a:t>("SwCSharpAddin1.MainIconSmall.bmp", </a:t>
            </a:r>
            <a:r>
              <a:rPr lang="en-US" altLang="ru-RU" sz="1200" dirty="0" err="1">
                <a:latin typeface="Courier New" pitchFamily="49" charset="0"/>
                <a:sym typeface="Wingdings" pitchFamily="2" charset="2"/>
              </a:rPr>
              <a:t>thisAssembly</a:t>
            </a:r>
            <a:r>
              <a:rPr lang="en-US" altLang="ru-RU" sz="1200" dirty="0">
                <a:latin typeface="Courier New" pitchFamily="49" charset="0"/>
                <a:sym typeface="Wingdings" pitchFamily="2" charset="2"/>
              </a:rPr>
              <a:t>);</a:t>
            </a:r>
          </a:p>
          <a:p>
            <a:pPr>
              <a:buFontTx/>
              <a:buNone/>
            </a:pPr>
            <a:endParaRPr lang="en-US" altLang="ru-RU" sz="1200" dirty="0">
              <a:latin typeface="Courier New" pitchFamily="49" charset="0"/>
              <a:sym typeface="Wingdings" pitchFamily="2" charset="2"/>
            </a:endParaRPr>
          </a:p>
          <a:p>
            <a:pPr>
              <a:buFontTx/>
              <a:buNone/>
            </a:pPr>
            <a:r>
              <a:rPr lang="en-US" altLang="ru-RU" sz="1200" dirty="0" err="1" smtClean="0">
                <a:latin typeface="Courier New" pitchFamily="49" charset="0"/>
                <a:sym typeface="Wingdings" pitchFamily="2" charset="2"/>
              </a:rPr>
              <a:t>int</a:t>
            </a:r>
            <a:r>
              <a:rPr lang="en-US" altLang="ru-RU" sz="1200" dirty="0" smtClean="0">
                <a:latin typeface="Courier New" pitchFamily="49" charset="0"/>
                <a:sym typeface="Wingdings" pitchFamily="2" charset="2"/>
              </a:rPr>
              <a:t> </a:t>
            </a:r>
            <a:r>
              <a:rPr lang="en-US" altLang="ru-RU" sz="1200" dirty="0" err="1">
                <a:latin typeface="Courier New" pitchFamily="49" charset="0"/>
                <a:sym typeface="Wingdings" pitchFamily="2" charset="2"/>
              </a:rPr>
              <a:t>menuToolbarOption</a:t>
            </a:r>
            <a:r>
              <a:rPr lang="en-US" altLang="ru-RU" sz="1200" dirty="0">
                <a:latin typeface="Courier New" pitchFamily="49" charset="0"/>
                <a:sym typeface="Wingdings" pitchFamily="2" charset="2"/>
              </a:rPr>
              <a:t> = (</a:t>
            </a:r>
            <a:r>
              <a:rPr lang="en-US" altLang="ru-RU" sz="1200" dirty="0" err="1">
                <a:latin typeface="Courier New" pitchFamily="49" charset="0"/>
                <a:sym typeface="Wingdings" pitchFamily="2" charset="2"/>
              </a:rPr>
              <a:t>int</a:t>
            </a:r>
            <a:r>
              <a:rPr lang="en-US" altLang="ru-RU" sz="1200" dirty="0">
                <a:latin typeface="Courier New" pitchFamily="49" charset="0"/>
                <a:sym typeface="Wingdings" pitchFamily="2" charset="2"/>
              </a:rPr>
              <a:t>)(</a:t>
            </a:r>
            <a:r>
              <a:rPr lang="en-US" altLang="ru-RU" sz="1200" dirty="0" err="1">
                <a:latin typeface="Courier New" pitchFamily="49" charset="0"/>
                <a:sym typeface="Wingdings" pitchFamily="2" charset="2"/>
              </a:rPr>
              <a:t>swCommandItemType_e.swMenuItem</a:t>
            </a:r>
            <a:r>
              <a:rPr lang="en-US" altLang="ru-RU" sz="1200" dirty="0">
                <a:latin typeface="Courier New" pitchFamily="49" charset="0"/>
                <a:sym typeface="Wingdings" pitchFamily="2" charset="2"/>
              </a:rPr>
              <a:t> | </a:t>
            </a:r>
            <a:r>
              <a:rPr lang="en-US" altLang="ru-RU" sz="1200" dirty="0" err="1">
                <a:latin typeface="Courier New" pitchFamily="49" charset="0"/>
                <a:sym typeface="Wingdings" pitchFamily="2" charset="2"/>
              </a:rPr>
              <a:t>swCommandItemType_e.swToolbarItem</a:t>
            </a:r>
            <a:r>
              <a:rPr lang="en-US" altLang="ru-RU" sz="1200" dirty="0">
                <a:latin typeface="Courier New" pitchFamily="49" charset="0"/>
                <a:sym typeface="Wingdings" pitchFamily="2" charset="2"/>
              </a:rPr>
              <a:t>);</a:t>
            </a:r>
          </a:p>
          <a:p>
            <a:pPr>
              <a:buFontTx/>
              <a:buNone/>
            </a:pPr>
            <a:r>
              <a:rPr lang="en-US" altLang="ru-RU" sz="1200" dirty="0" err="1" smtClean="0">
                <a:latin typeface="Courier New" pitchFamily="49" charset="0"/>
                <a:sym typeface="Wingdings" pitchFamily="2" charset="2"/>
              </a:rPr>
              <a:t>int</a:t>
            </a:r>
            <a:r>
              <a:rPr lang="en-US" altLang="ru-RU" sz="1200" dirty="0" smtClean="0">
                <a:latin typeface="Courier New" pitchFamily="49" charset="0"/>
                <a:sym typeface="Wingdings" pitchFamily="2" charset="2"/>
              </a:rPr>
              <a:t> cmdIndex0 </a:t>
            </a:r>
            <a:r>
              <a:rPr lang="en-US" altLang="ru-RU" sz="1200" dirty="0">
                <a:latin typeface="Courier New" pitchFamily="49" charset="0"/>
                <a:sym typeface="Wingdings" pitchFamily="2" charset="2"/>
              </a:rPr>
              <a:t>= cmdGroup.AddCommandItem2("</a:t>
            </a:r>
            <a:r>
              <a:rPr lang="en-US" altLang="ru-RU" sz="1200" dirty="0" err="1">
                <a:latin typeface="Courier New" pitchFamily="49" charset="0"/>
                <a:sym typeface="Wingdings" pitchFamily="2" charset="2"/>
              </a:rPr>
              <a:t>CreateCube</a:t>
            </a:r>
            <a:r>
              <a:rPr lang="en-US" altLang="ru-RU" sz="1200" dirty="0">
                <a:latin typeface="Courier New" pitchFamily="49" charset="0"/>
                <a:sym typeface="Wingdings" pitchFamily="2" charset="2"/>
              </a:rPr>
              <a:t>", -1, "Create a cube", "Create cube", 0, "</a:t>
            </a:r>
            <a:r>
              <a:rPr lang="en-US" altLang="ru-RU" sz="1200" dirty="0" err="1">
                <a:latin typeface="Courier New" pitchFamily="49" charset="0"/>
                <a:sym typeface="Wingdings" pitchFamily="2" charset="2"/>
              </a:rPr>
              <a:t>CreateCube</a:t>
            </a:r>
            <a:r>
              <a:rPr lang="en-US" altLang="ru-RU" sz="1200" dirty="0">
                <a:latin typeface="Courier New" pitchFamily="49" charset="0"/>
                <a:sym typeface="Wingdings" pitchFamily="2" charset="2"/>
              </a:rPr>
              <a:t>", "", mainItemID1, </a:t>
            </a:r>
            <a:r>
              <a:rPr lang="en-US" altLang="ru-RU" sz="1200" dirty="0" err="1">
                <a:latin typeface="Courier New" pitchFamily="49" charset="0"/>
                <a:sym typeface="Wingdings" pitchFamily="2" charset="2"/>
              </a:rPr>
              <a:t>menuToolbarOption</a:t>
            </a:r>
            <a:r>
              <a:rPr lang="en-US" altLang="ru-RU" sz="1200" dirty="0">
                <a:latin typeface="Courier New" pitchFamily="49" charset="0"/>
                <a:sym typeface="Wingdings" pitchFamily="2" charset="2"/>
              </a:rPr>
              <a:t>);</a:t>
            </a:r>
          </a:p>
          <a:p>
            <a:pPr>
              <a:buFontTx/>
              <a:buNone/>
            </a:pPr>
            <a:r>
              <a:rPr lang="en-US" altLang="ru-RU" sz="1200" dirty="0" err="1" smtClean="0">
                <a:latin typeface="Courier New" pitchFamily="49" charset="0"/>
                <a:sym typeface="Wingdings" pitchFamily="2" charset="2"/>
              </a:rPr>
              <a:t>int</a:t>
            </a:r>
            <a:r>
              <a:rPr lang="en-US" altLang="ru-RU" sz="1200" dirty="0" smtClean="0">
                <a:latin typeface="Courier New" pitchFamily="49" charset="0"/>
                <a:sym typeface="Wingdings" pitchFamily="2" charset="2"/>
              </a:rPr>
              <a:t> cmdIndex1 </a:t>
            </a:r>
            <a:r>
              <a:rPr lang="en-US" altLang="ru-RU" sz="1200" dirty="0">
                <a:latin typeface="Courier New" pitchFamily="49" charset="0"/>
                <a:sym typeface="Wingdings" pitchFamily="2" charset="2"/>
              </a:rPr>
              <a:t>= cmdGroup.AddCommandItem2("Show PMP", -1, "Display sample property manager", "Show PMP", 2, "</a:t>
            </a:r>
            <a:r>
              <a:rPr lang="en-US" altLang="ru-RU" sz="1200" dirty="0" err="1">
                <a:latin typeface="Courier New" pitchFamily="49" charset="0"/>
                <a:sym typeface="Wingdings" pitchFamily="2" charset="2"/>
              </a:rPr>
              <a:t>ShowPMP</a:t>
            </a:r>
            <a:r>
              <a:rPr lang="en-US" altLang="ru-RU" sz="1200" dirty="0">
                <a:latin typeface="Courier New" pitchFamily="49" charset="0"/>
                <a:sym typeface="Wingdings" pitchFamily="2" charset="2"/>
              </a:rPr>
              <a:t>", "</a:t>
            </a:r>
            <a:r>
              <a:rPr lang="en-US" altLang="ru-RU" sz="1200" dirty="0" err="1">
                <a:latin typeface="Courier New" pitchFamily="49" charset="0"/>
                <a:sym typeface="Wingdings" pitchFamily="2" charset="2"/>
              </a:rPr>
              <a:t>EnablePMP</a:t>
            </a:r>
            <a:r>
              <a:rPr lang="en-US" altLang="ru-RU" sz="1200" dirty="0">
                <a:latin typeface="Courier New" pitchFamily="49" charset="0"/>
                <a:sym typeface="Wingdings" pitchFamily="2" charset="2"/>
              </a:rPr>
              <a:t>", mainItemID2, </a:t>
            </a:r>
            <a:r>
              <a:rPr lang="en-US" altLang="ru-RU" sz="1200" dirty="0" err="1">
                <a:latin typeface="Courier New" pitchFamily="49" charset="0"/>
                <a:sym typeface="Wingdings" pitchFamily="2" charset="2"/>
              </a:rPr>
              <a:t>menuToolbarOption</a:t>
            </a:r>
            <a:r>
              <a:rPr lang="en-US" altLang="ru-RU" sz="1200" dirty="0">
                <a:latin typeface="Courier New" pitchFamily="49" charset="0"/>
                <a:sym typeface="Wingdings" pitchFamily="2" charset="2"/>
              </a:rPr>
              <a:t>);</a:t>
            </a:r>
          </a:p>
          <a:p>
            <a:pPr>
              <a:buFontTx/>
              <a:buNone/>
            </a:pPr>
            <a:endParaRPr lang="en-US" altLang="ru-RU" sz="1200" dirty="0">
              <a:latin typeface="Courier New" pitchFamily="49" charset="0"/>
              <a:sym typeface="Wingdings" pitchFamily="2" charset="2"/>
            </a:endParaRPr>
          </a:p>
          <a:p>
            <a:pPr>
              <a:buFontTx/>
              <a:buNone/>
            </a:pPr>
            <a:r>
              <a:rPr lang="en-US" altLang="ru-RU" sz="1200" dirty="0" err="1" smtClean="0">
                <a:latin typeface="Courier New" pitchFamily="49" charset="0"/>
                <a:sym typeface="Wingdings" pitchFamily="2" charset="2"/>
              </a:rPr>
              <a:t>cmdGroup.HasToolbar</a:t>
            </a:r>
            <a:r>
              <a:rPr lang="en-US" altLang="ru-RU" sz="1200" dirty="0" smtClean="0">
                <a:latin typeface="Courier New" pitchFamily="49" charset="0"/>
                <a:sym typeface="Wingdings" pitchFamily="2" charset="2"/>
              </a:rPr>
              <a:t> </a:t>
            </a:r>
            <a:r>
              <a:rPr lang="en-US" altLang="ru-RU" sz="1200" dirty="0">
                <a:latin typeface="Courier New" pitchFamily="49" charset="0"/>
                <a:sym typeface="Wingdings" pitchFamily="2" charset="2"/>
              </a:rPr>
              <a:t>= true;</a:t>
            </a:r>
          </a:p>
          <a:p>
            <a:pPr>
              <a:buFontTx/>
              <a:buNone/>
            </a:pPr>
            <a:r>
              <a:rPr lang="en-US" altLang="ru-RU" sz="1200" dirty="0" err="1" smtClean="0">
                <a:latin typeface="Courier New" pitchFamily="49" charset="0"/>
                <a:sym typeface="Wingdings" pitchFamily="2" charset="2"/>
              </a:rPr>
              <a:t>cmdGroup.HasMenu</a:t>
            </a:r>
            <a:r>
              <a:rPr lang="en-US" altLang="ru-RU" sz="1200" dirty="0" smtClean="0">
                <a:latin typeface="Courier New" pitchFamily="49" charset="0"/>
                <a:sym typeface="Wingdings" pitchFamily="2" charset="2"/>
              </a:rPr>
              <a:t> </a:t>
            </a:r>
            <a:r>
              <a:rPr lang="en-US" altLang="ru-RU" sz="1200" dirty="0">
                <a:latin typeface="Courier New" pitchFamily="49" charset="0"/>
                <a:sym typeface="Wingdings" pitchFamily="2" charset="2"/>
              </a:rPr>
              <a:t>= true;</a:t>
            </a:r>
          </a:p>
          <a:p>
            <a:pPr>
              <a:buFontTx/>
              <a:buNone/>
            </a:pPr>
            <a:r>
              <a:rPr lang="en-US" altLang="ru-RU" sz="1200" dirty="0" err="1" smtClean="0">
                <a:latin typeface="Courier New" pitchFamily="49" charset="0"/>
                <a:sym typeface="Wingdings" pitchFamily="2" charset="2"/>
              </a:rPr>
              <a:t>cmdGroup.Activate</a:t>
            </a:r>
            <a:r>
              <a:rPr lang="en-US" altLang="ru-RU" sz="1200" dirty="0">
                <a:latin typeface="Courier New" pitchFamily="49" charset="0"/>
                <a:sym typeface="Wingdings" pitchFamily="2" charset="2"/>
              </a:rPr>
              <a:t>();</a:t>
            </a:r>
            <a:endParaRPr lang="ru-RU" altLang="ru-RU" sz="1200" dirty="0">
              <a:latin typeface="Courier New" pitchFamily="49" charset="0"/>
              <a:sym typeface="Wingdings" pitchFamily="2" charset="2"/>
            </a:endParaRPr>
          </a:p>
        </p:txBody>
      </p:sp>
      <p:sp>
        <p:nvSpPr>
          <p:cNvPr id="315395" name="Text Box 3"/>
          <p:cNvSpPr txBox="1">
            <a:spLocks noChangeArrowheads="1"/>
          </p:cNvSpPr>
          <p:nvPr/>
        </p:nvSpPr>
        <p:spPr bwMode="auto">
          <a:xfrm rot="21409969">
            <a:off x="3046413" y="174625"/>
            <a:ext cx="36306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ru-RU" altLang="ru-RU" sz="2000">
                <a:latin typeface="Impact" pitchFamily="34" charset="0"/>
              </a:rPr>
              <a:t>Методы интерфейса ISldWorks</a:t>
            </a:r>
          </a:p>
        </p:txBody>
      </p:sp>
    </p:spTree>
    <p:extLst>
      <p:ext uri="{BB962C8B-B14F-4D97-AF65-F5344CB8AC3E}">
        <p14:creationId xmlns:p14="http://schemas.microsoft.com/office/powerpoint/2010/main" val="600690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Rectangle 2"/>
          <p:cNvSpPr>
            <a:spLocks noChangeArrowheads="1"/>
          </p:cNvSpPr>
          <p:nvPr/>
        </p:nvSpPr>
        <p:spPr bwMode="auto">
          <a:xfrm>
            <a:off x="380999" y="1143000"/>
            <a:ext cx="8512175" cy="536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533400" indent="-5334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Impact" pitchFamily="34" charset="0"/>
              </a:defRPr>
            </a:lvl1pPr>
            <a:lvl2pPr marL="952500" indent="-495300">
              <a:spcBef>
                <a:spcPct val="20000"/>
              </a:spcBef>
              <a:buChar char="–"/>
              <a:defRPr sz="2600">
                <a:solidFill>
                  <a:schemeClr val="tx1"/>
                </a:solidFill>
                <a:latin typeface="Impact" pitchFamily="34" charset="0"/>
              </a:defRPr>
            </a:lvl2pPr>
            <a:lvl3pPr marL="1371600" indent="-4572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Impact" pitchFamily="34" charset="0"/>
              </a:defRPr>
            </a:lvl3pPr>
            <a:lvl4pPr marL="1752600" indent="-381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Impact" pitchFamily="34" charset="0"/>
              </a:defRPr>
            </a:lvl4pPr>
            <a:lvl5pPr marL="2209800" indent="-381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5pPr>
            <a:lvl6pPr marL="26670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6pPr>
            <a:lvl7pPr marL="31242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7pPr>
            <a:lvl8pPr marL="35814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8pPr>
            <a:lvl9pPr marL="40386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ru-RU" b="0">
                <a:sym typeface="Wingdings" pitchFamily="2" charset="2"/>
              </a:rPr>
              <a:t>	</a:t>
            </a:r>
            <a:r>
              <a:rPr lang="ru-RU" altLang="ru-RU" b="0">
                <a:sym typeface="Wingdings" pitchFamily="2" charset="2"/>
              </a:rPr>
              <a:t>Метод </a:t>
            </a:r>
            <a:r>
              <a:rPr lang="en-US" altLang="ru-RU" b="0">
                <a:sym typeface="Wingdings" pitchFamily="2" charset="2"/>
              </a:rPr>
              <a:t>AddToolbar</a:t>
            </a:r>
            <a:r>
              <a:rPr lang="ru-RU" altLang="ru-RU" b="0">
                <a:sym typeface="Wingdings" pitchFamily="2" charset="2"/>
              </a:rPr>
              <a:t> возвращает значение идентификатора панели инструментов, который используется в других методах.</a:t>
            </a:r>
          </a:p>
          <a:p>
            <a:r>
              <a:rPr lang="en-US" altLang="ru-RU" b="0">
                <a:sym typeface="Wingdings" pitchFamily="2" charset="2"/>
              </a:rPr>
              <a:t>function AddToolbarCommand(const moduleName: WideString; toolbarId: Integer;                                toolbarIndex: SYSINT; const commandString: WideString): WordBool; safecall;</a:t>
            </a:r>
          </a:p>
          <a:p>
            <a:pPr>
              <a:buFontTx/>
              <a:buNone/>
            </a:pPr>
            <a:r>
              <a:rPr lang="en-US" altLang="ru-RU" b="0">
                <a:sym typeface="Wingdings" pitchFamily="2" charset="2"/>
              </a:rPr>
              <a:t>	</a:t>
            </a:r>
            <a:r>
              <a:rPr lang="ru-RU" altLang="ru-RU" b="0">
                <a:sym typeface="Wingdings" pitchFamily="2" charset="2"/>
              </a:rPr>
              <a:t>Метод добавляет пиктограмму панели инструментов </a:t>
            </a:r>
            <a:r>
              <a:rPr lang="en-US" altLang="ru-RU" b="0">
                <a:sym typeface="Wingdings" pitchFamily="2" charset="2"/>
              </a:rPr>
              <a:t>SolidWorks.</a:t>
            </a:r>
            <a:endParaRPr lang="ru-RU" altLang="ru-RU" b="0">
              <a:sym typeface="Wingdings" pitchFamily="2" charset="2"/>
            </a:endParaRPr>
          </a:p>
          <a:p>
            <a:pPr>
              <a:buFontTx/>
              <a:buNone/>
            </a:pPr>
            <a:r>
              <a:rPr lang="ru-RU" altLang="ru-RU" b="0">
                <a:sym typeface="Wingdings" pitchFamily="2" charset="2"/>
              </a:rPr>
              <a:t>	Параметр </a:t>
            </a:r>
            <a:r>
              <a:rPr lang="en-US" altLang="ru-RU" b="0">
                <a:sym typeface="Wingdings" pitchFamily="2" charset="2"/>
              </a:rPr>
              <a:t>moduleName</a:t>
            </a:r>
            <a:r>
              <a:rPr lang="ru-RU" altLang="ru-RU" b="0">
                <a:sym typeface="Wingdings" pitchFamily="2" charset="2"/>
              </a:rPr>
              <a:t> характеризует имя файла добавления;</a:t>
            </a:r>
            <a:r>
              <a:rPr lang="en-US" altLang="ru-RU" b="0">
                <a:sym typeface="Wingdings" pitchFamily="2" charset="2"/>
              </a:rPr>
              <a:t/>
            </a:r>
            <a:br>
              <a:rPr lang="en-US" altLang="ru-RU" b="0">
                <a:sym typeface="Wingdings" pitchFamily="2" charset="2"/>
              </a:rPr>
            </a:br>
            <a:endParaRPr lang="en-US" altLang="ru-RU" b="0">
              <a:sym typeface="Wingdings" pitchFamily="2" charset="2"/>
            </a:endParaRPr>
          </a:p>
          <a:p>
            <a:pPr>
              <a:buFontTx/>
              <a:buNone/>
            </a:pPr>
            <a:r>
              <a:rPr lang="en-US" altLang="ru-RU" b="0">
                <a:sym typeface="Wingdings" pitchFamily="2" charset="2"/>
              </a:rPr>
              <a:t>	</a:t>
            </a:r>
            <a:endParaRPr lang="ru-RU" altLang="ru-RU" b="0">
              <a:sym typeface="Wingdings" pitchFamily="2" charset="2"/>
            </a:endParaRPr>
          </a:p>
        </p:txBody>
      </p:sp>
      <p:sp>
        <p:nvSpPr>
          <p:cNvPr id="316419" name="Text Box 3"/>
          <p:cNvSpPr txBox="1">
            <a:spLocks noChangeArrowheads="1"/>
          </p:cNvSpPr>
          <p:nvPr/>
        </p:nvSpPr>
        <p:spPr bwMode="auto">
          <a:xfrm rot="21409969">
            <a:off x="3046413" y="174625"/>
            <a:ext cx="36306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ru-RU" altLang="ru-RU" sz="2000">
                <a:latin typeface="Impact" pitchFamily="34" charset="0"/>
              </a:rPr>
              <a:t>Методы интерфейса ISldWorks</a:t>
            </a:r>
          </a:p>
        </p:txBody>
      </p:sp>
    </p:spTree>
    <p:extLst>
      <p:ext uri="{BB962C8B-B14F-4D97-AF65-F5344CB8AC3E}">
        <p14:creationId xmlns:p14="http://schemas.microsoft.com/office/powerpoint/2010/main" val="631590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66" name="Rectangle 2"/>
          <p:cNvSpPr>
            <a:spLocks noChangeArrowheads="1"/>
          </p:cNvSpPr>
          <p:nvPr/>
        </p:nvSpPr>
        <p:spPr bwMode="auto">
          <a:xfrm>
            <a:off x="1387475" y="908050"/>
            <a:ext cx="7505700" cy="536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533400" indent="-5334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Impact" pitchFamily="34" charset="0"/>
              </a:defRPr>
            </a:lvl1pPr>
            <a:lvl2pPr marL="952500" indent="-495300">
              <a:spcBef>
                <a:spcPct val="20000"/>
              </a:spcBef>
              <a:buChar char="–"/>
              <a:defRPr sz="2600">
                <a:solidFill>
                  <a:schemeClr val="tx1"/>
                </a:solidFill>
                <a:latin typeface="Impact" pitchFamily="34" charset="0"/>
              </a:defRPr>
            </a:lvl2pPr>
            <a:lvl3pPr marL="1371600" indent="-4572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Impact" pitchFamily="34" charset="0"/>
              </a:defRPr>
            </a:lvl3pPr>
            <a:lvl4pPr marL="1752600" indent="-381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Impact" pitchFamily="34" charset="0"/>
              </a:defRPr>
            </a:lvl4pPr>
            <a:lvl5pPr marL="2209800" indent="-381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5pPr>
            <a:lvl6pPr marL="26670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6pPr>
            <a:lvl7pPr marL="31242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7pPr>
            <a:lvl8pPr marL="35814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8pPr>
            <a:lvl9pPr marL="40386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ru-RU" altLang="ru-RU" b="0">
                <a:sym typeface="Wingdings" pitchFamily="2" charset="2"/>
              </a:rPr>
              <a:t>	</a:t>
            </a:r>
            <a:r>
              <a:rPr lang="en-US" altLang="ru-RU" b="0">
                <a:sym typeface="Wingdings" pitchFamily="2" charset="2"/>
              </a:rPr>
              <a:t>toolbarId</a:t>
            </a:r>
            <a:r>
              <a:rPr lang="ru-RU" altLang="ru-RU" b="0">
                <a:sym typeface="Wingdings" pitchFamily="2" charset="2"/>
              </a:rPr>
              <a:t> – идентификатор панели инструментов;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ru-RU" altLang="ru-RU" b="0">
                <a:sym typeface="Wingdings" pitchFamily="2" charset="2"/>
              </a:rPr>
              <a:t>	</a:t>
            </a:r>
            <a:r>
              <a:rPr lang="en-US" altLang="ru-RU" b="0">
                <a:sym typeface="Wingdings" pitchFamily="2" charset="2"/>
              </a:rPr>
              <a:t>toolbarIndex</a:t>
            </a:r>
            <a:r>
              <a:rPr lang="ru-RU" altLang="ru-RU" b="0">
                <a:sym typeface="Wingdings" pitchFamily="2" charset="2"/>
              </a:rPr>
              <a:t> – номер изображения пиктограммы (начиная с 0);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ru-RU" altLang="ru-RU" b="0">
                <a:sym typeface="Wingdings" pitchFamily="2" charset="2"/>
              </a:rPr>
              <a:t>	</a:t>
            </a:r>
            <a:r>
              <a:rPr lang="en-US" altLang="ru-RU" b="0">
                <a:sym typeface="Wingdings" pitchFamily="2" charset="2"/>
              </a:rPr>
              <a:t>commandString</a:t>
            </a:r>
            <a:r>
              <a:rPr lang="ru-RU" altLang="ru-RU" b="0">
                <a:sym typeface="Wingdings" pitchFamily="2" charset="2"/>
              </a:rPr>
              <a:t> – строка, содержащая имя процедуры, которая будет выполнена при клике мыши на добавленную пиктограмму панели инструментов, + </a:t>
            </a:r>
            <a:r>
              <a:rPr lang="en-US" altLang="ru-RU" b="0">
                <a:sym typeface="Wingdings" pitchFamily="2" charset="2"/>
              </a:rPr>
              <a:t>‘@’</a:t>
            </a:r>
            <a:r>
              <a:rPr lang="ru-RU" altLang="ru-RU" b="0">
                <a:sym typeface="Wingdings" pitchFamily="2" charset="2"/>
              </a:rPr>
              <a:t> + имя функции состояния пиктограммы + </a:t>
            </a:r>
            <a:r>
              <a:rPr lang="en-US" altLang="ru-RU" b="0">
                <a:sym typeface="Wingdings" pitchFamily="2" charset="2"/>
              </a:rPr>
              <a:t>‘,’ + </a:t>
            </a:r>
            <a:r>
              <a:rPr lang="ru-RU" altLang="ru-RU" b="0">
                <a:sym typeface="Wingdings" pitchFamily="2" charset="2"/>
              </a:rPr>
              <a:t>текст описания </a:t>
            </a:r>
            <a:r>
              <a:rPr lang="en-US" altLang="ru-RU" b="0">
                <a:sym typeface="Wingdings" pitchFamily="2" charset="2"/>
              </a:rPr>
              <a:t>+ </a:t>
            </a:r>
            <a:r>
              <a:rPr lang="ru-RU" altLang="ru-RU" b="0">
                <a:sym typeface="Wingdings" pitchFamily="2" charset="2"/>
              </a:rPr>
              <a:t>символ с номером 10 (В </a:t>
            </a:r>
            <a:r>
              <a:rPr lang="en-US" altLang="ru-RU" b="0">
                <a:sym typeface="Wingdings" pitchFamily="2" charset="2"/>
              </a:rPr>
              <a:t>Delphi -</a:t>
            </a:r>
            <a:r>
              <a:rPr lang="ru-RU" altLang="ru-RU" b="0">
                <a:sym typeface="Wingdings" pitchFamily="2" charset="2"/>
              </a:rPr>
              <a:t> </a:t>
            </a:r>
            <a:r>
              <a:rPr lang="en-US" altLang="ru-RU" b="0">
                <a:sym typeface="Wingdings" pitchFamily="2" charset="2"/>
              </a:rPr>
              <a:t> #$A</a:t>
            </a:r>
            <a:r>
              <a:rPr lang="ru-RU" altLang="ru-RU" b="0">
                <a:sym typeface="Wingdings" pitchFamily="2" charset="2"/>
              </a:rPr>
              <a:t>) + текст подсказки ( </a:t>
            </a:r>
            <a:r>
              <a:rPr lang="en-US" altLang="ru-RU" b="0">
                <a:sym typeface="Wingdings" pitchFamily="2" charset="2"/>
              </a:rPr>
              <a:t>hint </a:t>
            </a:r>
            <a:r>
              <a:rPr lang="ru-RU" altLang="ru-RU" b="0">
                <a:sym typeface="Wingdings" pitchFamily="2" charset="2"/>
              </a:rPr>
              <a:t>).</a:t>
            </a:r>
            <a:endParaRPr lang="en-US" altLang="ru-RU" b="0">
              <a:sym typeface="Wingdings" pitchFamily="2" charset="2"/>
            </a:endParaRPr>
          </a:p>
          <a:p>
            <a:pPr>
              <a:buFontTx/>
              <a:buNone/>
            </a:pPr>
            <a:r>
              <a:rPr lang="en-US" altLang="ru-RU" b="0">
                <a:sym typeface="Wingdings" pitchFamily="2" charset="2"/>
              </a:rPr>
              <a:t>	</a:t>
            </a:r>
            <a:endParaRPr lang="ru-RU" altLang="ru-RU" b="0">
              <a:sym typeface="Wingdings" pitchFamily="2" charset="2"/>
            </a:endParaRPr>
          </a:p>
        </p:txBody>
      </p:sp>
      <p:sp>
        <p:nvSpPr>
          <p:cNvPr id="318467" name="Text Box 3"/>
          <p:cNvSpPr txBox="1">
            <a:spLocks noChangeArrowheads="1"/>
          </p:cNvSpPr>
          <p:nvPr/>
        </p:nvSpPr>
        <p:spPr bwMode="auto">
          <a:xfrm rot="21409969">
            <a:off x="3046413" y="174625"/>
            <a:ext cx="36306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ru-RU" altLang="ru-RU" sz="2000">
                <a:latin typeface="Impact" pitchFamily="34" charset="0"/>
              </a:rPr>
              <a:t>Методы интерфейса ISldWorks</a:t>
            </a:r>
          </a:p>
        </p:txBody>
      </p:sp>
      <p:sp>
        <p:nvSpPr>
          <p:cNvPr id="318468" name="Text Box 4"/>
          <p:cNvSpPr txBox="1">
            <a:spLocks noChangeArrowheads="1"/>
          </p:cNvSpPr>
          <p:nvPr/>
        </p:nvSpPr>
        <p:spPr bwMode="auto">
          <a:xfrm rot="15934008">
            <a:off x="-687387" y="3273425"/>
            <a:ext cx="25733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ru-RU" altLang="ru-RU" b="0">
                <a:solidFill>
                  <a:schemeClr val="bg1"/>
                </a:solidFill>
                <a:latin typeface="Impact" pitchFamily="34" charset="0"/>
              </a:rPr>
              <a:t>Лекция №8. Страница </a:t>
            </a:r>
            <a:fld id="{3D1F8729-3884-433E-A264-EBCB4AD812B2}" type="slidenum">
              <a:rPr lang="ru-RU" altLang="ru-RU" b="0">
                <a:solidFill>
                  <a:schemeClr val="bg1"/>
                </a:solidFill>
                <a:latin typeface="Impact" pitchFamily="34" charset="0"/>
              </a:rPr>
              <a:pPr algn="ctr"/>
              <a:t>16</a:t>
            </a:fld>
            <a:endParaRPr lang="ru-RU" altLang="ru-RU" b="0">
              <a:solidFill>
                <a:schemeClr val="bg1"/>
              </a:solidFill>
              <a:latin typeface="Impac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6099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ChangeArrowheads="1"/>
          </p:cNvSpPr>
          <p:nvPr/>
        </p:nvSpPr>
        <p:spPr bwMode="auto">
          <a:xfrm>
            <a:off x="609600" y="1143000"/>
            <a:ext cx="8283575" cy="5126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533400" indent="-5334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Impact" pitchFamily="34" charset="0"/>
              </a:defRPr>
            </a:lvl1pPr>
            <a:lvl2pPr marL="952500" indent="-495300">
              <a:spcBef>
                <a:spcPct val="20000"/>
              </a:spcBef>
              <a:buChar char="–"/>
              <a:defRPr sz="2600">
                <a:solidFill>
                  <a:schemeClr val="tx1"/>
                </a:solidFill>
                <a:latin typeface="Impact" pitchFamily="34" charset="0"/>
              </a:defRPr>
            </a:lvl2pPr>
            <a:lvl3pPr marL="1371600" indent="-4572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Impact" pitchFamily="34" charset="0"/>
              </a:defRPr>
            </a:lvl3pPr>
            <a:lvl4pPr marL="1752600" indent="-381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Impact" pitchFamily="34" charset="0"/>
              </a:defRPr>
            </a:lvl4pPr>
            <a:lvl5pPr marL="2209800" indent="-381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5pPr>
            <a:lvl6pPr marL="26670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6pPr>
            <a:lvl7pPr marL="31242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7pPr>
            <a:lvl8pPr marL="35814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8pPr>
            <a:lvl9pPr marL="40386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ru-RU" altLang="ru-RU" b="0" dirty="0">
                <a:sym typeface="Wingdings" pitchFamily="2" charset="2"/>
              </a:rPr>
              <a:t>	Например:</a:t>
            </a:r>
          </a:p>
          <a:p>
            <a:pPr>
              <a:spcBef>
                <a:spcPct val="0"/>
              </a:spcBef>
              <a:buFontTx/>
              <a:buNone/>
            </a:pPr>
            <a:endParaRPr lang="ru-RU" altLang="ru-RU" sz="200" b="0" dirty="0">
              <a:sym typeface="Wingdings" pitchFamily="2" charset="2"/>
            </a:endParaRPr>
          </a:p>
          <a:p>
            <a:pPr>
              <a:buFontTx/>
              <a:buNone/>
            </a:pPr>
            <a:r>
              <a:rPr lang="en-US" altLang="ru-RU" b="0" dirty="0">
                <a:sym typeface="Wingdings" pitchFamily="2" charset="2"/>
              </a:rPr>
              <a:t>	</a:t>
            </a:r>
            <a:r>
              <a:rPr lang="en-US" altLang="ru-RU" b="0" dirty="0" err="1">
                <a:sym typeface="Wingdings" pitchFamily="2" charset="2"/>
              </a:rPr>
              <a:t>commandString</a:t>
            </a:r>
            <a:r>
              <a:rPr lang="ru-RU" altLang="ru-RU" b="0" dirty="0">
                <a:sym typeface="Wingdings" pitchFamily="2" charset="2"/>
              </a:rPr>
              <a:t> = </a:t>
            </a:r>
            <a:r>
              <a:rPr lang="en-US" altLang="ru-RU" b="0" dirty="0">
                <a:sym typeface="Wingdings" pitchFamily="2" charset="2"/>
              </a:rPr>
              <a:t>'</a:t>
            </a:r>
            <a:r>
              <a:rPr lang="en-US" altLang="ru-RU" b="0" dirty="0" err="1">
                <a:sym typeface="Wingdings" pitchFamily="2" charset="2"/>
              </a:rPr>
              <a:t>DoSomething@bstate</a:t>
            </a:r>
            <a:r>
              <a:rPr lang="en-US" altLang="ru-RU" b="0" dirty="0">
                <a:sym typeface="Wingdings" pitchFamily="2" charset="2"/>
              </a:rPr>
              <a:t>,’+</a:t>
            </a:r>
            <a:br>
              <a:rPr lang="en-US" altLang="ru-RU" b="0" dirty="0">
                <a:sym typeface="Wingdings" pitchFamily="2" charset="2"/>
              </a:rPr>
            </a:br>
            <a:r>
              <a:rPr lang="en-US" altLang="ru-RU" b="0" dirty="0">
                <a:sym typeface="Wingdings" pitchFamily="2" charset="2"/>
              </a:rPr>
              <a:t>’This Function will </a:t>
            </a:r>
            <a:r>
              <a:rPr lang="en-US" altLang="ru-RU" b="0" dirty="0" err="1">
                <a:sym typeface="Wingdings" pitchFamily="2" charset="2"/>
              </a:rPr>
              <a:t>DoSome</a:t>
            </a:r>
            <a:r>
              <a:rPr lang="en-US" altLang="ru-RU" b="0" dirty="0">
                <a:sym typeface="Wingdings" pitchFamily="2" charset="2"/>
              </a:rPr>
              <a:t>'#$</a:t>
            </a:r>
            <a:r>
              <a:rPr lang="en-US" altLang="ru-RU" b="0" dirty="0" err="1">
                <a:sym typeface="Wingdings" pitchFamily="2" charset="2"/>
              </a:rPr>
              <a:t>A'DoSome</a:t>
            </a:r>
            <a:r>
              <a:rPr lang="en-US" altLang="ru-RU" b="0" dirty="0">
                <a:sym typeface="Wingdings" pitchFamily="2" charset="2"/>
              </a:rPr>
              <a:t>'</a:t>
            </a:r>
          </a:p>
          <a:p>
            <a:pPr>
              <a:spcBef>
                <a:spcPct val="0"/>
              </a:spcBef>
              <a:buFontTx/>
              <a:buNone/>
            </a:pPr>
            <a:endParaRPr lang="ru-RU" altLang="ru-RU" sz="500" b="0" dirty="0">
              <a:sym typeface="Wingdings" pitchFamily="2" charset="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ru-RU" altLang="ru-RU" b="0" dirty="0">
                <a:sym typeface="Wingdings" pitchFamily="2" charset="2"/>
              </a:rPr>
              <a:t>	В </a:t>
            </a:r>
            <a:r>
              <a:rPr lang="en-US" altLang="ru-RU" b="0" dirty="0" err="1">
                <a:sym typeface="Wingdings" pitchFamily="2" charset="2"/>
              </a:rPr>
              <a:t>commandString</a:t>
            </a:r>
            <a:r>
              <a:rPr lang="ru-RU" altLang="ru-RU" b="0" dirty="0">
                <a:sym typeface="Wingdings" pitchFamily="2" charset="2"/>
              </a:rPr>
              <a:t> обязательным является только имя процедуры. Все остальное может быть полностью или частично опущено.</a:t>
            </a:r>
            <a:endParaRPr lang="en-US" altLang="ru-RU" b="0" dirty="0">
              <a:sym typeface="Wingdings" pitchFamily="2" charset="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ru-RU" altLang="ru-RU" b="0" dirty="0">
                <a:sym typeface="Wingdings" pitchFamily="2" charset="2"/>
              </a:rPr>
              <a:t>	Например:</a:t>
            </a:r>
          </a:p>
          <a:p>
            <a:pPr>
              <a:spcBef>
                <a:spcPct val="0"/>
              </a:spcBef>
              <a:buFontTx/>
              <a:buNone/>
            </a:pPr>
            <a:endParaRPr lang="ru-RU" altLang="ru-RU" sz="200" b="0" dirty="0">
              <a:sym typeface="Wingdings" pitchFamily="2" charset="2"/>
            </a:endParaRPr>
          </a:p>
          <a:p>
            <a:pPr>
              <a:buFontTx/>
              <a:buNone/>
            </a:pPr>
            <a:r>
              <a:rPr lang="en-US" altLang="ru-RU" b="0" dirty="0">
                <a:sym typeface="Wingdings" pitchFamily="2" charset="2"/>
              </a:rPr>
              <a:t>	</a:t>
            </a:r>
            <a:r>
              <a:rPr lang="en-US" altLang="ru-RU" b="0" dirty="0" err="1">
                <a:sym typeface="Wingdings" pitchFamily="2" charset="2"/>
              </a:rPr>
              <a:t>commandString</a:t>
            </a:r>
            <a:r>
              <a:rPr lang="ru-RU" altLang="ru-RU" b="0" dirty="0">
                <a:sym typeface="Wingdings" pitchFamily="2" charset="2"/>
              </a:rPr>
              <a:t> = </a:t>
            </a:r>
            <a:r>
              <a:rPr lang="en-US" altLang="ru-RU" b="0" dirty="0">
                <a:sym typeface="Wingdings" pitchFamily="2" charset="2"/>
              </a:rPr>
              <a:t>'DoSomething’;</a:t>
            </a:r>
          </a:p>
          <a:p>
            <a:pPr>
              <a:spcBef>
                <a:spcPct val="0"/>
              </a:spcBef>
              <a:buFontTx/>
              <a:buNone/>
            </a:pPr>
            <a:endParaRPr lang="ru-RU" altLang="ru-RU" sz="1000" b="0" dirty="0">
              <a:sym typeface="Wingdings" pitchFamily="2" charset="2"/>
            </a:endParaRPr>
          </a:p>
          <a:p>
            <a:pPr>
              <a:spcBef>
                <a:spcPct val="0"/>
              </a:spcBef>
              <a:buFontTx/>
              <a:buNone/>
            </a:pPr>
            <a:endParaRPr lang="ru-RU" altLang="ru-RU" sz="1000" b="0" dirty="0">
              <a:sym typeface="Wingdings" pitchFamily="2" charset="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ru-RU" altLang="ru-RU" b="0" dirty="0">
                <a:sym typeface="Wingdings" pitchFamily="2" charset="2"/>
              </a:rPr>
              <a:t>	Процедура, которая будет выполнена при</a:t>
            </a:r>
          </a:p>
        </p:txBody>
      </p:sp>
      <p:sp>
        <p:nvSpPr>
          <p:cNvPr id="317443" name="Text Box 3"/>
          <p:cNvSpPr txBox="1">
            <a:spLocks noChangeArrowheads="1"/>
          </p:cNvSpPr>
          <p:nvPr/>
        </p:nvSpPr>
        <p:spPr bwMode="auto">
          <a:xfrm rot="21409969">
            <a:off x="3046413" y="174625"/>
            <a:ext cx="36306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ru-RU" altLang="ru-RU" sz="2000">
                <a:latin typeface="Impact" pitchFamily="34" charset="0"/>
              </a:rPr>
              <a:t>Методы интерфейса ISldWorks</a:t>
            </a:r>
          </a:p>
        </p:txBody>
      </p:sp>
    </p:spTree>
    <p:extLst>
      <p:ext uri="{BB962C8B-B14F-4D97-AF65-F5344CB8AC3E}">
        <p14:creationId xmlns:p14="http://schemas.microsoft.com/office/powerpoint/2010/main" val="2735988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754" name="Rectangle 2"/>
          <p:cNvSpPr>
            <a:spLocks noChangeArrowheads="1"/>
          </p:cNvSpPr>
          <p:nvPr/>
        </p:nvSpPr>
        <p:spPr bwMode="auto">
          <a:xfrm>
            <a:off x="457200" y="1219200"/>
            <a:ext cx="8435975" cy="5049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533400" indent="-5334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Impact" pitchFamily="34" charset="0"/>
              </a:defRPr>
            </a:lvl1pPr>
            <a:lvl2pPr marL="952500" indent="-495300">
              <a:spcBef>
                <a:spcPct val="20000"/>
              </a:spcBef>
              <a:buChar char="–"/>
              <a:defRPr sz="2600">
                <a:solidFill>
                  <a:schemeClr val="tx1"/>
                </a:solidFill>
                <a:latin typeface="Impact" pitchFamily="34" charset="0"/>
              </a:defRPr>
            </a:lvl2pPr>
            <a:lvl3pPr marL="1371600" indent="-4572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Impact" pitchFamily="34" charset="0"/>
              </a:defRPr>
            </a:lvl3pPr>
            <a:lvl4pPr marL="1752600" indent="-381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Impact" pitchFamily="34" charset="0"/>
              </a:defRPr>
            </a:lvl4pPr>
            <a:lvl5pPr marL="2209800" indent="-381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5pPr>
            <a:lvl6pPr marL="26670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6pPr>
            <a:lvl7pPr marL="31242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7pPr>
            <a:lvl8pPr marL="35814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8pPr>
            <a:lvl9pPr marL="40386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9pPr>
          </a:lstStyle>
          <a:p>
            <a:pPr>
              <a:buFontTx/>
              <a:buNone/>
            </a:pPr>
            <a:r>
              <a:rPr lang="ru-RU" altLang="ru-RU" b="0" dirty="0">
                <a:sym typeface="Wingdings" pitchFamily="2" charset="2"/>
              </a:rPr>
              <a:t>	клике мыши на добавленную пиктограмму панели инструментов, не имеет параметров. Функция состояния, также не имеет параметров. Тип возвращаемого значения функции – </a:t>
            </a:r>
            <a:r>
              <a:rPr lang="en-US" altLang="ru-RU" b="0" dirty="0">
                <a:sym typeface="Wingdings" pitchFamily="2" charset="2"/>
              </a:rPr>
              <a:t>Integer</a:t>
            </a:r>
            <a:r>
              <a:rPr lang="ru-RU" altLang="ru-RU" b="0" dirty="0">
                <a:sym typeface="Wingdings" pitchFamily="2" charset="2"/>
              </a:rPr>
              <a:t>.</a:t>
            </a:r>
          </a:p>
          <a:p>
            <a:pPr>
              <a:buFontTx/>
              <a:buNone/>
            </a:pPr>
            <a:r>
              <a:rPr lang="ru-RU" altLang="ru-RU" b="0" dirty="0">
                <a:sym typeface="Wingdings" pitchFamily="2" charset="2"/>
              </a:rPr>
              <a:t>	Функция может возвращать такие значения:</a:t>
            </a:r>
            <a:br>
              <a:rPr lang="ru-RU" altLang="ru-RU" b="0" dirty="0">
                <a:sym typeface="Wingdings" pitchFamily="2" charset="2"/>
              </a:rPr>
            </a:br>
            <a:r>
              <a:rPr lang="ru-RU" altLang="ru-RU" b="0" dirty="0">
                <a:sym typeface="Wingdings" pitchFamily="2" charset="2"/>
              </a:rPr>
              <a:t>0	– пиктограмма не активна;</a:t>
            </a:r>
          </a:p>
          <a:p>
            <a:pPr>
              <a:buFontTx/>
              <a:buNone/>
            </a:pPr>
            <a:r>
              <a:rPr lang="ru-RU" altLang="ru-RU" b="0" dirty="0">
                <a:sym typeface="Wingdings" pitchFamily="2" charset="2"/>
              </a:rPr>
              <a:t>	1	– пиктограмма активна;</a:t>
            </a:r>
          </a:p>
          <a:p>
            <a:pPr>
              <a:buFontTx/>
              <a:buNone/>
            </a:pPr>
            <a:r>
              <a:rPr lang="ru-RU" altLang="ru-RU" b="0" dirty="0">
                <a:sym typeface="Wingdings" pitchFamily="2" charset="2"/>
              </a:rPr>
              <a:t>	2	– пиктограмма не активна и «утоплена»;</a:t>
            </a:r>
          </a:p>
          <a:p>
            <a:pPr>
              <a:buFontTx/>
              <a:buNone/>
            </a:pPr>
            <a:r>
              <a:rPr lang="ru-RU" altLang="ru-RU" b="0" dirty="0">
                <a:sym typeface="Wingdings" pitchFamily="2" charset="2"/>
              </a:rPr>
              <a:t>	3	– пиктограмма активна и «утоплена»;</a:t>
            </a:r>
          </a:p>
          <a:p>
            <a:pPr>
              <a:buFontTx/>
              <a:buNone/>
            </a:pPr>
            <a:r>
              <a:rPr lang="ru-RU" altLang="ru-RU" b="0" dirty="0">
                <a:sym typeface="Wingdings" pitchFamily="2" charset="2"/>
              </a:rPr>
              <a:t> </a:t>
            </a:r>
          </a:p>
          <a:p>
            <a:pPr>
              <a:spcBef>
                <a:spcPct val="0"/>
              </a:spcBef>
              <a:buFontTx/>
              <a:buNone/>
            </a:pPr>
            <a:endParaRPr lang="ru-RU" altLang="ru-RU" b="0" dirty="0">
              <a:sym typeface="Wingdings" pitchFamily="2" charset="2"/>
            </a:endParaRPr>
          </a:p>
        </p:txBody>
      </p:sp>
      <p:sp>
        <p:nvSpPr>
          <p:cNvPr id="330755" name="Text Box 3"/>
          <p:cNvSpPr txBox="1">
            <a:spLocks noChangeArrowheads="1"/>
          </p:cNvSpPr>
          <p:nvPr/>
        </p:nvSpPr>
        <p:spPr bwMode="auto">
          <a:xfrm rot="21409969">
            <a:off x="3046413" y="174625"/>
            <a:ext cx="36306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ru-RU" altLang="ru-RU" sz="2000">
                <a:latin typeface="Impact" pitchFamily="34" charset="0"/>
              </a:rPr>
              <a:t>Методы интерфейса ISldWorks</a:t>
            </a:r>
          </a:p>
        </p:txBody>
      </p:sp>
    </p:spTree>
    <p:extLst>
      <p:ext uri="{BB962C8B-B14F-4D97-AF65-F5344CB8AC3E}">
        <p14:creationId xmlns:p14="http://schemas.microsoft.com/office/powerpoint/2010/main" val="687734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Rectangle 2"/>
          <p:cNvSpPr>
            <a:spLocks noChangeArrowheads="1"/>
          </p:cNvSpPr>
          <p:nvPr/>
        </p:nvSpPr>
        <p:spPr bwMode="auto">
          <a:xfrm>
            <a:off x="533400" y="908050"/>
            <a:ext cx="8359775" cy="536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533400" indent="-5334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Impact" pitchFamily="34" charset="0"/>
              </a:defRPr>
            </a:lvl1pPr>
            <a:lvl2pPr marL="952500" indent="-495300">
              <a:spcBef>
                <a:spcPct val="20000"/>
              </a:spcBef>
              <a:buChar char="–"/>
              <a:defRPr sz="2600">
                <a:solidFill>
                  <a:schemeClr val="tx1"/>
                </a:solidFill>
                <a:latin typeface="Impact" pitchFamily="34" charset="0"/>
              </a:defRPr>
            </a:lvl2pPr>
            <a:lvl3pPr marL="1371600" indent="-4572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Impact" pitchFamily="34" charset="0"/>
              </a:defRPr>
            </a:lvl3pPr>
            <a:lvl4pPr marL="1752600" indent="-381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Impact" pitchFamily="34" charset="0"/>
              </a:defRPr>
            </a:lvl4pPr>
            <a:lvl5pPr marL="2209800" indent="-381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5pPr>
            <a:lvl6pPr marL="26670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6pPr>
            <a:lvl7pPr marL="31242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7pPr>
            <a:lvl8pPr marL="35814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8pPr>
            <a:lvl9pPr marL="40386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9pPr>
          </a:lstStyle>
          <a:p>
            <a:pPr>
              <a:buFontTx/>
              <a:buNone/>
            </a:pPr>
            <a:endParaRPr lang="en-US" altLang="ru-RU" sz="1300" b="0" dirty="0">
              <a:sym typeface="Wingdings" pitchFamily="2" charset="2"/>
            </a:endParaRPr>
          </a:p>
          <a:p>
            <a:r>
              <a:rPr lang="en-US" altLang="ru-RU" b="0" dirty="0">
                <a:sym typeface="Wingdings" pitchFamily="2" charset="2"/>
              </a:rPr>
              <a:t>function </a:t>
            </a:r>
            <a:r>
              <a:rPr lang="en-US" altLang="ru-RU" b="0" dirty="0" err="1">
                <a:sym typeface="Wingdings" pitchFamily="2" charset="2"/>
              </a:rPr>
              <a:t>ShowToolbar</a:t>
            </a:r>
            <a:r>
              <a:rPr lang="en-US" altLang="ru-RU" b="0" dirty="0">
                <a:sym typeface="Wingdings" pitchFamily="2" charset="2"/>
              </a:rPr>
              <a:t>(</a:t>
            </a:r>
            <a:r>
              <a:rPr lang="en-US" altLang="ru-RU" b="0" dirty="0" err="1">
                <a:sym typeface="Wingdings" pitchFamily="2" charset="2"/>
              </a:rPr>
              <a:t>const</a:t>
            </a:r>
            <a:r>
              <a:rPr lang="en-US" altLang="ru-RU" b="0" dirty="0">
                <a:sym typeface="Wingdings" pitchFamily="2" charset="2"/>
              </a:rPr>
              <a:t> </a:t>
            </a:r>
            <a:r>
              <a:rPr lang="en-US" altLang="ru-RU" b="0" dirty="0" err="1">
                <a:sym typeface="Wingdings" pitchFamily="2" charset="2"/>
              </a:rPr>
              <a:t>moduleName</a:t>
            </a:r>
            <a:r>
              <a:rPr lang="en-US" altLang="ru-RU" b="0" dirty="0">
                <a:sym typeface="Wingdings" pitchFamily="2" charset="2"/>
              </a:rPr>
              <a:t>: </a:t>
            </a:r>
            <a:r>
              <a:rPr lang="en-US" altLang="ru-RU" b="0" dirty="0" err="1">
                <a:sym typeface="Wingdings" pitchFamily="2" charset="2"/>
              </a:rPr>
              <a:t>WideString</a:t>
            </a:r>
            <a:r>
              <a:rPr lang="en-US" altLang="ru-RU" b="0" dirty="0">
                <a:sym typeface="Wingdings" pitchFamily="2" charset="2"/>
              </a:rPr>
              <a:t>; </a:t>
            </a:r>
            <a:r>
              <a:rPr lang="en-US" altLang="ru-RU" b="0" dirty="0" err="1">
                <a:sym typeface="Wingdings" pitchFamily="2" charset="2"/>
              </a:rPr>
              <a:t>toolbarId</a:t>
            </a:r>
            <a:r>
              <a:rPr lang="en-US" altLang="ru-RU" b="0" dirty="0">
                <a:sym typeface="Wingdings" pitchFamily="2" charset="2"/>
              </a:rPr>
              <a:t>: Integer): </a:t>
            </a:r>
            <a:r>
              <a:rPr lang="en-US" altLang="ru-RU" b="0" dirty="0" err="1">
                <a:sym typeface="Wingdings" pitchFamily="2" charset="2"/>
              </a:rPr>
              <a:t>WordBool</a:t>
            </a:r>
            <a:r>
              <a:rPr lang="en-US" altLang="ru-RU" b="0" dirty="0">
                <a:sym typeface="Wingdings" pitchFamily="2" charset="2"/>
              </a:rPr>
              <a:t>; </a:t>
            </a:r>
            <a:r>
              <a:rPr lang="en-US" altLang="ru-RU" b="0" dirty="0" err="1">
                <a:sym typeface="Wingdings" pitchFamily="2" charset="2"/>
              </a:rPr>
              <a:t>safecall</a:t>
            </a:r>
            <a:r>
              <a:rPr lang="en-US" altLang="ru-RU" b="0" dirty="0">
                <a:sym typeface="Wingdings" pitchFamily="2" charset="2"/>
              </a:rPr>
              <a:t>;</a:t>
            </a:r>
          </a:p>
          <a:p>
            <a:pPr>
              <a:buFontTx/>
              <a:buNone/>
            </a:pPr>
            <a:r>
              <a:rPr lang="en-US" altLang="ru-RU" b="0" dirty="0">
                <a:sym typeface="Wingdings" pitchFamily="2" charset="2"/>
              </a:rPr>
              <a:t>	</a:t>
            </a:r>
            <a:r>
              <a:rPr lang="ru-RU" altLang="ru-RU" b="0" dirty="0">
                <a:sym typeface="Wingdings" pitchFamily="2" charset="2"/>
              </a:rPr>
              <a:t>Метод отображает панель инструментов </a:t>
            </a:r>
            <a:r>
              <a:rPr lang="en-US" altLang="ru-RU" b="0" dirty="0">
                <a:sym typeface="Wingdings" pitchFamily="2" charset="2"/>
              </a:rPr>
              <a:t>SolidWorks.</a:t>
            </a:r>
            <a:endParaRPr lang="ru-RU" altLang="ru-RU" b="0" dirty="0">
              <a:sym typeface="Wingdings" pitchFamily="2" charset="2"/>
            </a:endParaRPr>
          </a:p>
          <a:p>
            <a:pPr>
              <a:buFontTx/>
              <a:buNone/>
            </a:pPr>
            <a:r>
              <a:rPr lang="ru-RU" altLang="ru-RU" b="0" dirty="0">
                <a:sym typeface="Wingdings" pitchFamily="2" charset="2"/>
              </a:rPr>
              <a:t>	Параметр </a:t>
            </a:r>
            <a:r>
              <a:rPr lang="en-US" altLang="ru-RU" b="0" dirty="0" err="1">
                <a:sym typeface="Wingdings" pitchFamily="2" charset="2"/>
              </a:rPr>
              <a:t>moduleName</a:t>
            </a:r>
            <a:r>
              <a:rPr lang="ru-RU" altLang="ru-RU" b="0" dirty="0">
                <a:sym typeface="Wingdings" pitchFamily="2" charset="2"/>
              </a:rPr>
              <a:t> характеризует имя файла добавления;</a:t>
            </a:r>
            <a:endParaRPr lang="en-US" altLang="ru-RU" b="0" dirty="0">
              <a:sym typeface="Wingdings" pitchFamily="2" charset="2"/>
            </a:endParaRPr>
          </a:p>
          <a:p>
            <a:pPr>
              <a:buFontTx/>
              <a:buNone/>
            </a:pPr>
            <a:r>
              <a:rPr lang="en-US" altLang="ru-RU" b="0" dirty="0">
                <a:sym typeface="Wingdings" pitchFamily="2" charset="2"/>
              </a:rPr>
              <a:t>	</a:t>
            </a:r>
            <a:r>
              <a:rPr lang="en-US" altLang="ru-RU" b="0" dirty="0" err="1">
                <a:sym typeface="Wingdings" pitchFamily="2" charset="2"/>
              </a:rPr>
              <a:t>toolbarId</a:t>
            </a:r>
            <a:r>
              <a:rPr lang="ru-RU" altLang="ru-RU" b="0" dirty="0">
                <a:sym typeface="Wingdings" pitchFamily="2" charset="2"/>
              </a:rPr>
              <a:t> – идентификатор панели инструментов</a:t>
            </a:r>
            <a:r>
              <a:rPr lang="en-US" altLang="ru-RU" b="0" dirty="0">
                <a:sym typeface="Wingdings" pitchFamily="2" charset="2"/>
              </a:rPr>
              <a:t>.</a:t>
            </a:r>
            <a:endParaRPr lang="ru-RU" altLang="ru-RU" b="0" dirty="0">
              <a:sym typeface="Wingdings" pitchFamily="2" charset="2"/>
            </a:endParaRPr>
          </a:p>
          <a:p>
            <a:pPr>
              <a:buFontTx/>
              <a:buNone/>
            </a:pPr>
            <a:r>
              <a:rPr lang="en-US" altLang="ru-RU" b="0" dirty="0">
                <a:sym typeface="Wingdings" pitchFamily="2" charset="2"/>
              </a:rPr>
              <a:t/>
            </a:r>
            <a:br>
              <a:rPr lang="en-US" altLang="ru-RU" b="0" dirty="0">
                <a:sym typeface="Wingdings" pitchFamily="2" charset="2"/>
              </a:rPr>
            </a:br>
            <a:endParaRPr lang="en-US" altLang="ru-RU" b="0" dirty="0">
              <a:sym typeface="Wingdings" pitchFamily="2" charset="2"/>
            </a:endParaRPr>
          </a:p>
          <a:p>
            <a:pPr>
              <a:buFontTx/>
              <a:buNone/>
            </a:pPr>
            <a:r>
              <a:rPr lang="en-US" altLang="ru-RU" b="0" dirty="0">
                <a:sym typeface="Wingdings" pitchFamily="2" charset="2"/>
              </a:rPr>
              <a:t>	</a:t>
            </a:r>
            <a:endParaRPr lang="ru-RU" altLang="ru-RU" b="0" dirty="0">
              <a:sym typeface="Wingdings" pitchFamily="2" charset="2"/>
            </a:endParaRPr>
          </a:p>
        </p:txBody>
      </p:sp>
      <p:sp>
        <p:nvSpPr>
          <p:cNvPr id="319491" name="Text Box 3"/>
          <p:cNvSpPr txBox="1">
            <a:spLocks noChangeArrowheads="1"/>
          </p:cNvSpPr>
          <p:nvPr/>
        </p:nvSpPr>
        <p:spPr bwMode="auto">
          <a:xfrm rot="21409969">
            <a:off x="3046413" y="174625"/>
            <a:ext cx="36306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ru-RU" altLang="ru-RU" sz="2000">
                <a:latin typeface="Impact" pitchFamily="34" charset="0"/>
              </a:rPr>
              <a:t>Методы интерфейса ISldWorks</a:t>
            </a:r>
          </a:p>
        </p:txBody>
      </p:sp>
    </p:spTree>
    <p:extLst>
      <p:ext uri="{BB962C8B-B14F-4D97-AF65-F5344CB8AC3E}">
        <p14:creationId xmlns:p14="http://schemas.microsoft.com/office/powerpoint/2010/main" val="2239002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387475" y="1092200"/>
            <a:ext cx="7505700" cy="5360988"/>
          </a:xfrm>
        </p:spPr>
        <p:txBody>
          <a:bodyPr/>
          <a:lstStyle/>
          <a:p>
            <a:pPr>
              <a:lnSpc>
                <a:spcPct val="95000"/>
              </a:lnSpc>
            </a:pPr>
            <a:endParaRPr lang="ru-RU" altLang="ru-RU" sz="3200"/>
          </a:p>
          <a:p>
            <a:pPr>
              <a:lnSpc>
                <a:spcPct val="95000"/>
              </a:lnSpc>
            </a:pPr>
            <a:endParaRPr lang="en-US" altLang="ru-RU" sz="3200"/>
          </a:p>
          <a:p>
            <a:pPr>
              <a:lnSpc>
                <a:spcPct val="95000"/>
              </a:lnSpc>
            </a:pPr>
            <a:endParaRPr lang="en-US" altLang="ru-RU" sz="3200"/>
          </a:p>
          <a:p>
            <a:pPr>
              <a:lnSpc>
                <a:spcPct val="95000"/>
              </a:lnSpc>
            </a:pPr>
            <a:endParaRPr lang="en-US" altLang="ru-RU" sz="1500"/>
          </a:p>
          <a:p>
            <a:pPr>
              <a:lnSpc>
                <a:spcPct val="95000"/>
              </a:lnSpc>
            </a:pPr>
            <a:r>
              <a:rPr lang="ru-RU" altLang="ru-RU" sz="4000"/>
              <a:t>Интерфейс ISldWorks</a:t>
            </a:r>
            <a:r>
              <a:rPr lang="en-US" altLang="ru-RU" sz="4000"/>
              <a:t/>
            </a:r>
            <a:br>
              <a:rPr lang="en-US" altLang="ru-RU" sz="4000"/>
            </a:br>
            <a:r>
              <a:rPr lang="en-US" altLang="ru-RU" sz="2000"/>
              <a:t>(</a:t>
            </a:r>
            <a:r>
              <a:rPr lang="ru-RU" altLang="ru-RU" sz="2000"/>
              <a:t>продолжение</a:t>
            </a:r>
            <a:r>
              <a:rPr lang="en-US" altLang="ru-RU" sz="2000"/>
              <a:t>)</a:t>
            </a:r>
            <a:endParaRPr lang="ru-RU" altLang="ru-RU" sz="2000"/>
          </a:p>
        </p:txBody>
      </p:sp>
    </p:spTree>
    <p:extLst>
      <p:ext uri="{BB962C8B-B14F-4D97-AF65-F5344CB8AC3E}">
        <p14:creationId xmlns:p14="http://schemas.microsoft.com/office/powerpoint/2010/main" val="4291991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Rectangle 2"/>
          <p:cNvSpPr>
            <a:spLocks noChangeArrowheads="1"/>
          </p:cNvSpPr>
          <p:nvPr/>
        </p:nvSpPr>
        <p:spPr bwMode="auto">
          <a:xfrm>
            <a:off x="381000" y="908050"/>
            <a:ext cx="8512175" cy="536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533400" indent="-5334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Impact" pitchFamily="34" charset="0"/>
              </a:defRPr>
            </a:lvl1pPr>
            <a:lvl2pPr marL="952500" indent="-495300">
              <a:spcBef>
                <a:spcPct val="20000"/>
              </a:spcBef>
              <a:buChar char="–"/>
              <a:defRPr sz="2600">
                <a:solidFill>
                  <a:schemeClr val="tx1"/>
                </a:solidFill>
                <a:latin typeface="Impact" pitchFamily="34" charset="0"/>
              </a:defRPr>
            </a:lvl2pPr>
            <a:lvl3pPr marL="1371600" indent="-4572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Impact" pitchFamily="34" charset="0"/>
              </a:defRPr>
            </a:lvl3pPr>
            <a:lvl4pPr marL="1752600" indent="-381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Impact" pitchFamily="34" charset="0"/>
              </a:defRPr>
            </a:lvl4pPr>
            <a:lvl5pPr marL="2209800" indent="-381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5pPr>
            <a:lvl6pPr marL="26670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6pPr>
            <a:lvl7pPr marL="31242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7pPr>
            <a:lvl8pPr marL="35814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8pPr>
            <a:lvl9pPr marL="40386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9pPr>
          </a:lstStyle>
          <a:p>
            <a:pPr>
              <a:buFontTx/>
              <a:buNone/>
            </a:pPr>
            <a:endParaRPr lang="en-US" altLang="ru-RU" sz="1300" b="0" dirty="0">
              <a:sym typeface="Wingdings" pitchFamily="2" charset="2"/>
            </a:endParaRPr>
          </a:p>
          <a:p>
            <a:r>
              <a:rPr lang="en-US" altLang="ru-RU" b="0" dirty="0">
                <a:sym typeface="Wingdings" pitchFamily="2" charset="2"/>
              </a:rPr>
              <a:t>function </a:t>
            </a:r>
            <a:r>
              <a:rPr lang="en-US" altLang="ru-RU" b="0" dirty="0" err="1">
                <a:sym typeface="Wingdings" pitchFamily="2" charset="2"/>
              </a:rPr>
              <a:t>RemoveToolbar</a:t>
            </a:r>
            <a:r>
              <a:rPr lang="en-US" altLang="ru-RU" b="0" dirty="0">
                <a:sym typeface="Wingdings" pitchFamily="2" charset="2"/>
              </a:rPr>
              <a:t>(</a:t>
            </a:r>
            <a:r>
              <a:rPr lang="en-US" altLang="ru-RU" b="0" dirty="0" err="1">
                <a:sym typeface="Wingdings" pitchFamily="2" charset="2"/>
              </a:rPr>
              <a:t>const</a:t>
            </a:r>
            <a:r>
              <a:rPr lang="en-US" altLang="ru-RU" b="0" dirty="0">
                <a:sym typeface="Wingdings" pitchFamily="2" charset="2"/>
              </a:rPr>
              <a:t> Module: </a:t>
            </a:r>
            <a:r>
              <a:rPr lang="en-US" altLang="ru-RU" b="0" dirty="0" err="1">
                <a:sym typeface="Wingdings" pitchFamily="2" charset="2"/>
              </a:rPr>
              <a:t>WideString</a:t>
            </a:r>
            <a:r>
              <a:rPr lang="en-US" altLang="ru-RU" b="0" dirty="0">
                <a:sym typeface="Wingdings" pitchFamily="2" charset="2"/>
              </a:rPr>
              <a:t>; </a:t>
            </a:r>
            <a:r>
              <a:rPr lang="en-US" altLang="ru-RU" b="0" dirty="0" err="1">
                <a:sym typeface="Wingdings" pitchFamily="2" charset="2"/>
              </a:rPr>
              <a:t>toolbarId</a:t>
            </a:r>
            <a:r>
              <a:rPr lang="en-US" altLang="ru-RU" b="0" dirty="0">
                <a:sym typeface="Wingdings" pitchFamily="2" charset="2"/>
              </a:rPr>
              <a:t>: Integer): </a:t>
            </a:r>
            <a:r>
              <a:rPr lang="en-US" altLang="ru-RU" b="0" dirty="0" err="1">
                <a:sym typeface="Wingdings" pitchFamily="2" charset="2"/>
              </a:rPr>
              <a:t>WordBool</a:t>
            </a:r>
            <a:r>
              <a:rPr lang="en-US" altLang="ru-RU" b="0" dirty="0">
                <a:sym typeface="Wingdings" pitchFamily="2" charset="2"/>
              </a:rPr>
              <a:t>; </a:t>
            </a:r>
            <a:r>
              <a:rPr lang="en-US" altLang="ru-RU" b="0" dirty="0" err="1">
                <a:sym typeface="Wingdings" pitchFamily="2" charset="2"/>
              </a:rPr>
              <a:t>safecall</a:t>
            </a:r>
            <a:r>
              <a:rPr lang="en-US" altLang="ru-RU" b="0" dirty="0">
                <a:sym typeface="Wingdings" pitchFamily="2" charset="2"/>
              </a:rPr>
              <a:t>;</a:t>
            </a:r>
          </a:p>
          <a:p>
            <a:pPr>
              <a:buFontTx/>
              <a:buNone/>
            </a:pPr>
            <a:r>
              <a:rPr lang="en-US" altLang="ru-RU" b="0" dirty="0">
                <a:sym typeface="Wingdings" pitchFamily="2" charset="2"/>
              </a:rPr>
              <a:t>	</a:t>
            </a:r>
            <a:r>
              <a:rPr lang="ru-RU" altLang="ru-RU" b="0" dirty="0">
                <a:sym typeface="Wingdings" pitchFamily="2" charset="2"/>
              </a:rPr>
              <a:t>Метод удаляет панель инструментов </a:t>
            </a:r>
            <a:r>
              <a:rPr lang="en-US" altLang="ru-RU" b="0" dirty="0">
                <a:sym typeface="Wingdings" pitchFamily="2" charset="2"/>
              </a:rPr>
              <a:t>SolidWorks.</a:t>
            </a:r>
            <a:endParaRPr lang="ru-RU" altLang="ru-RU" b="0" dirty="0">
              <a:sym typeface="Wingdings" pitchFamily="2" charset="2"/>
            </a:endParaRPr>
          </a:p>
          <a:p>
            <a:pPr>
              <a:buFontTx/>
              <a:buNone/>
            </a:pPr>
            <a:r>
              <a:rPr lang="ru-RU" altLang="ru-RU" b="0" dirty="0">
                <a:sym typeface="Wingdings" pitchFamily="2" charset="2"/>
              </a:rPr>
              <a:t>	Параметр </a:t>
            </a:r>
            <a:r>
              <a:rPr lang="en-US" altLang="ru-RU" b="0" dirty="0">
                <a:sym typeface="Wingdings" pitchFamily="2" charset="2"/>
              </a:rPr>
              <a:t>Module</a:t>
            </a:r>
            <a:r>
              <a:rPr lang="ru-RU" altLang="ru-RU" b="0" dirty="0">
                <a:sym typeface="Wingdings" pitchFamily="2" charset="2"/>
              </a:rPr>
              <a:t> характеризует имя файла добавления;</a:t>
            </a:r>
            <a:endParaRPr lang="en-US" altLang="ru-RU" b="0" dirty="0">
              <a:sym typeface="Wingdings" pitchFamily="2" charset="2"/>
            </a:endParaRPr>
          </a:p>
          <a:p>
            <a:pPr>
              <a:buFontTx/>
              <a:buNone/>
            </a:pPr>
            <a:r>
              <a:rPr lang="en-US" altLang="ru-RU" b="0" dirty="0">
                <a:sym typeface="Wingdings" pitchFamily="2" charset="2"/>
              </a:rPr>
              <a:t>	</a:t>
            </a:r>
            <a:r>
              <a:rPr lang="en-US" altLang="ru-RU" b="0" dirty="0" err="1">
                <a:sym typeface="Wingdings" pitchFamily="2" charset="2"/>
              </a:rPr>
              <a:t>toolbarId</a:t>
            </a:r>
            <a:r>
              <a:rPr lang="ru-RU" altLang="ru-RU" b="0" dirty="0">
                <a:sym typeface="Wingdings" pitchFamily="2" charset="2"/>
              </a:rPr>
              <a:t> – идентификатор панели инструментов</a:t>
            </a:r>
            <a:r>
              <a:rPr lang="en-US" altLang="ru-RU" b="0" dirty="0">
                <a:sym typeface="Wingdings" pitchFamily="2" charset="2"/>
              </a:rPr>
              <a:t>.</a:t>
            </a:r>
            <a:endParaRPr lang="ru-RU" altLang="ru-RU" b="0" dirty="0">
              <a:sym typeface="Wingdings" pitchFamily="2" charset="2"/>
            </a:endParaRPr>
          </a:p>
          <a:p>
            <a:pPr>
              <a:buFontTx/>
              <a:buNone/>
            </a:pPr>
            <a:r>
              <a:rPr lang="en-US" altLang="ru-RU" b="0" dirty="0">
                <a:sym typeface="Wingdings" pitchFamily="2" charset="2"/>
              </a:rPr>
              <a:t/>
            </a:r>
            <a:br>
              <a:rPr lang="en-US" altLang="ru-RU" b="0" dirty="0">
                <a:sym typeface="Wingdings" pitchFamily="2" charset="2"/>
              </a:rPr>
            </a:br>
            <a:endParaRPr lang="en-US" altLang="ru-RU" b="0" dirty="0">
              <a:sym typeface="Wingdings" pitchFamily="2" charset="2"/>
            </a:endParaRPr>
          </a:p>
          <a:p>
            <a:pPr>
              <a:buFontTx/>
              <a:buNone/>
            </a:pPr>
            <a:r>
              <a:rPr lang="en-US" altLang="ru-RU" b="0" dirty="0">
                <a:sym typeface="Wingdings" pitchFamily="2" charset="2"/>
              </a:rPr>
              <a:t>	</a:t>
            </a:r>
            <a:endParaRPr lang="ru-RU" altLang="ru-RU" b="0" dirty="0">
              <a:sym typeface="Wingdings" pitchFamily="2" charset="2"/>
            </a:endParaRPr>
          </a:p>
        </p:txBody>
      </p:sp>
      <p:sp>
        <p:nvSpPr>
          <p:cNvPr id="320515" name="Text Box 3"/>
          <p:cNvSpPr txBox="1">
            <a:spLocks noChangeArrowheads="1"/>
          </p:cNvSpPr>
          <p:nvPr/>
        </p:nvSpPr>
        <p:spPr bwMode="auto">
          <a:xfrm rot="21409969">
            <a:off x="3046413" y="174625"/>
            <a:ext cx="36306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ru-RU" altLang="ru-RU" sz="2000">
                <a:latin typeface="Impact" pitchFamily="34" charset="0"/>
              </a:rPr>
              <a:t>Методы интерфейса ISldWorks</a:t>
            </a:r>
          </a:p>
        </p:txBody>
      </p:sp>
    </p:spTree>
    <p:extLst>
      <p:ext uri="{BB962C8B-B14F-4D97-AF65-F5344CB8AC3E}">
        <p14:creationId xmlns:p14="http://schemas.microsoft.com/office/powerpoint/2010/main" val="3148840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8" name="Rectangle 2"/>
          <p:cNvSpPr>
            <a:spLocks noChangeArrowheads="1"/>
          </p:cNvSpPr>
          <p:nvPr/>
        </p:nvSpPr>
        <p:spPr bwMode="auto">
          <a:xfrm>
            <a:off x="304800" y="1219200"/>
            <a:ext cx="8560545" cy="536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533400" indent="-5334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Impact" pitchFamily="34" charset="0"/>
              </a:defRPr>
            </a:lvl1pPr>
            <a:lvl2pPr marL="952500" indent="-495300">
              <a:spcBef>
                <a:spcPct val="20000"/>
              </a:spcBef>
              <a:buChar char="–"/>
              <a:defRPr sz="2600">
                <a:solidFill>
                  <a:schemeClr val="tx1"/>
                </a:solidFill>
                <a:latin typeface="Impact" pitchFamily="34" charset="0"/>
              </a:defRPr>
            </a:lvl2pPr>
            <a:lvl3pPr marL="1371600" indent="-4572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Impact" pitchFamily="34" charset="0"/>
              </a:defRPr>
            </a:lvl3pPr>
            <a:lvl4pPr marL="1752600" indent="-381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Impact" pitchFamily="34" charset="0"/>
              </a:defRPr>
            </a:lvl4pPr>
            <a:lvl5pPr marL="2209800" indent="-381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5pPr>
            <a:lvl6pPr marL="26670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6pPr>
            <a:lvl7pPr marL="31242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7pPr>
            <a:lvl8pPr marL="35814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8pPr>
            <a:lvl9pPr marL="40386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9pPr>
          </a:lstStyle>
          <a:p>
            <a:pPr>
              <a:buClr>
                <a:srgbClr val="FF0066"/>
              </a:buClr>
            </a:pPr>
            <a:r>
              <a:rPr lang="en-US" altLang="ru-RU" b="0" dirty="0">
                <a:sym typeface="Wingdings" pitchFamily="2" charset="2"/>
              </a:rPr>
              <a:t>function </a:t>
            </a:r>
            <a:r>
              <a:rPr lang="en-US" altLang="ru-RU" b="0" dirty="0" err="1">
                <a:sym typeface="Wingdings" pitchFamily="2" charset="2"/>
              </a:rPr>
              <a:t>NewPart</a:t>
            </a:r>
            <a:r>
              <a:rPr lang="en-US" altLang="ru-RU" b="0" dirty="0">
                <a:sym typeface="Wingdings" pitchFamily="2" charset="2"/>
              </a:rPr>
              <a:t>: </a:t>
            </a:r>
            <a:r>
              <a:rPr lang="en-US" altLang="ru-RU" b="0" dirty="0" err="1">
                <a:sym typeface="Wingdings" pitchFamily="2" charset="2"/>
              </a:rPr>
              <a:t>IDispatch</a:t>
            </a:r>
            <a:r>
              <a:rPr lang="en-US" altLang="ru-RU" b="0" dirty="0">
                <a:sym typeface="Wingdings" pitchFamily="2" charset="2"/>
              </a:rPr>
              <a:t>; </a:t>
            </a:r>
            <a:r>
              <a:rPr lang="en-US" altLang="ru-RU" b="0" dirty="0" err="1">
                <a:sym typeface="Wingdings" pitchFamily="2" charset="2"/>
              </a:rPr>
              <a:t>safecall</a:t>
            </a:r>
            <a:r>
              <a:rPr lang="en-US" altLang="ru-RU" b="0" dirty="0">
                <a:sym typeface="Wingdings" pitchFamily="2" charset="2"/>
              </a:rPr>
              <a:t>;</a:t>
            </a:r>
            <a:r>
              <a:rPr lang="ru-RU" altLang="ru-RU" b="0" dirty="0">
                <a:sym typeface="Wingdings" pitchFamily="2" charset="2"/>
              </a:rPr>
              <a:t> </a:t>
            </a:r>
            <a:r>
              <a:rPr lang="ru-RU" altLang="ru-RU" b="0" dirty="0">
                <a:solidFill>
                  <a:srgbClr val="FF0066"/>
                </a:solidFill>
                <a:sym typeface="Wingdings" pitchFamily="2" charset="2"/>
              </a:rPr>
              <a:t>-  </a:t>
            </a:r>
            <a:r>
              <a:rPr lang="en-US" altLang="ru-RU" b="0" dirty="0">
                <a:solidFill>
                  <a:srgbClr val="FF0066"/>
                </a:solidFill>
                <a:sym typeface="Wingdings" pitchFamily="2" charset="2"/>
              </a:rPr>
              <a:t>Automation</a:t>
            </a:r>
            <a:endParaRPr lang="en-US" altLang="ru-RU" b="0" dirty="0">
              <a:sym typeface="Wingdings" pitchFamily="2" charset="2"/>
            </a:endParaRPr>
          </a:p>
          <a:p>
            <a:pPr>
              <a:buClr>
                <a:srgbClr val="0066FF"/>
              </a:buClr>
            </a:pPr>
            <a:r>
              <a:rPr lang="en-US" altLang="ru-RU" b="0" dirty="0">
                <a:sym typeface="Wingdings" pitchFamily="2" charset="2"/>
              </a:rPr>
              <a:t>function </a:t>
            </a:r>
            <a:r>
              <a:rPr lang="en-US" altLang="ru-RU" b="0" dirty="0" err="1">
                <a:sym typeface="Wingdings" pitchFamily="2" charset="2"/>
              </a:rPr>
              <a:t>INewPart</a:t>
            </a:r>
            <a:r>
              <a:rPr lang="en-US" altLang="ru-RU" b="0" dirty="0">
                <a:sym typeface="Wingdings" pitchFamily="2" charset="2"/>
              </a:rPr>
              <a:t>: </a:t>
            </a:r>
            <a:r>
              <a:rPr lang="en-US" altLang="ru-RU" b="0" dirty="0" err="1">
                <a:sym typeface="Wingdings" pitchFamily="2" charset="2"/>
              </a:rPr>
              <a:t>IPartDoc</a:t>
            </a:r>
            <a:r>
              <a:rPr lang="en-US" altLang="ru-RU" b="0" dirty="0">
                <a:sym typeface="Wingdings" pitchFamily="2" charset="2"/>
              </a:rPr>
              <a:t>; </a:t>
            </a:r>
            <a:r>
              <a:rPr lang="en-US" altLang="ru-RU" b="0" dirty="0" err="1">
                <a:sym typeface="Wingdings" pitchFamily="2" charset="2"/>
              </a:rPr>
              <a:t>safecall</a:t>
            </a:r>
            <a:r>
              <a:rPr lang="en-US" altLang="ru-RU" b="0" dirty="0">
                <a:sym typeface="Wingdings" pitchFamily="2" charset="2"/>
              </a:rPr>
              <a:t>;</a:t>
            </a:r>
            <a:r>
              <a:rPr lang="ru-RU" altLang="ru-RU" b="0" dirty="0">
                <a:sym typeface="Wingdings" pitchFamily="2" charset="2"/>
              </a:rPr>
              <a:t> </a:t>
            </a:r>
            <a:r>
              <a:rPr lang="ru-RU" altLang="ru-RU" b="0" dirty="0">
                <a:solidFill>
                  <a:srgbClr val="0066FF"/>
                </a:solidFill>
                <a:sym typeface="Wingdings" pitchFamily="2" charset="2"/>
              </a:rPr>
              <a:t>- </a:t>
            </a:r>
            <a:r>
              <a:rPr lang="en-US" altLang="ru-RU" b="0" dirty="0">
                <a:solidFill>
                  <a:srgbClr val="0066FF"/>
                </a:solidFill>
                <a:sym typeface="Wingdings" pitchFamily="2" charset="2"/>
              </a:rPr>
              <a:t>COM</a:t>
            </a:r>
          </a:p>
          <a:p>
            <a:pPr>
              <a:buFontTx/>
              <a:buNone/>
            </a:pPr>
            <a:r>
              <a:rPr lang="en-US" altLang="ru-RU" b="0" dirty="0">
                <a:sym typeface="Wingdings" pitchFamily="2" charset="2"/>
              </a:rPr>
              <a:t>	</a:t>
            </a:r>
            <a:r>
              <a:rPr lang="ru-RU" altLang="ru-RU" b="0" dirty="0">
                <a:sym typeface="Wingdings" pitchFamily="2" charset="2"/>
              </a:rPr>
              <a:t>Метод создает новый документ </a:t>
            </a:r>
            <a:r>
              <a:rPr lang="en-US" altLang="ru-RU" b="0" dirty="0">
                <a:sym typeface="Wingdings" pitchFamily="2" charset="2"/>
              </a:rPr>
              <a:t>SLDPRT</a:t>
            </a:r>
            <a:r>
              <a:rPr lang="ru-RU" altLang="ru-RU" b="0" dirty="0">
                <a:sym typeface="Wingdings" pitchFamily="2" charset="2"/>
              </a:rPr>
              <a:t>.</a:t>
            </a:r>
          </a:p>
          <a:p>
            <a:pPr>
              <a:buFontTx/>
              <a:buNone/>
            </a:pPr>
            <a:endParaRPr lang="ru-RU" altLang="ru-RU" b="0" dirty="0">
              <a:sym typeface="Wingdings" pitchFamily="2" charset="2"/>
            </a:endParaRPr>
          </a:p>
          <a:p>
            <a:pPr>
              <a:buClr>
                <a:srgbClr val="FF0066"/>
              </a:buClr>
            </a:pPr>
            <a:r>
              <a:rPr lang="en-US" altLang="ru-RU" b="0" dirty="0">
                <a:sym typeface="Wingdings" pitchFamily="2" charset="2"/>
              </a:rPr>
              <a:t>function </a:t>
            </a:r>
            <a:r>
              <a:rPr lang="en-US" altLang="ru-RU" b="0" dirty="0" err="1">
                <a:sym typeface="Wingdings" pitchFamily="2" charset="2"/>
              </a:rPr>
              <a:t>NewAssembly</a:t>
            </a:r>
            <a:r>
              <a:rPr lang="en-US" altLang="ru-RU" b="0" dirty="0">
                <a:sym typeface="Wingdings" pitchFamily="2" charset="2"/>
              </a:rPr>
              <a:t>: </a:t>
            </a:r>
            <a:r>
              <a:rPr lang="en-US" altLang="ru-RU" b="0" dirty="0" err="1">
                <a:sym typeface="Wingdings" pitchFamily="2" charset="2"/>
              </a:rPr>
              <a:t>IDispatch</a:t>
            </a:r>
            <a:r>
              <a:rPr lang="en-US" altLang="ru-RU" b="0" dirty="0">
                <a:sym typeface="Wingdings" pitchFamily="2" charset="2"/>
              </a:rPr>
              <a:t>; </a:t>
            </a:r>
            <a:r>
              <a:rPr lang="en-US" altLang="ru-RU" b="0" dirty="0" err="1">
                <a:sym typeface="Wingdings" pitchFamily="2" charset="2"/>
              </a:rPr>
              <a:t>safecall</a:t>
            </a:r>
            <a:r>
              <a:rPr lang="en-US" altLang="ru-RU" b="0" dirty="0">
                <a:sym typeface="Wingdings" pitchFamily="2" charset="2"/>
              </a:rPr>
              <a:t>;</a:t>
            </a:r>
            <a:r>
              <a:rPr lang="ru-RU" altLang="ru-RU" b="0" dirty="0">
                <a:sym typeface="Wingdings" pitchFamily="2" charset="2"/>
              </a:rPr>
              <a:t> </a:t>
            </a:r>
            <a:r>
              <a:rPr lang="ru-RU" altLang="ru-RU" b="0" dirty="0">
                <a:solidFill>
                  <a:srgbClr val="FF0066"/>
                </a:solidFill>
                <a:sym typeface="Wingdings" pitchFamily="2" charset="2"/>
              </a:rPr>
              <a:t>-  </a:t>
            </a:r>
            <a:r>
              <a:rPr lang="en-US" altLang="ru-RU" b="0" dirty="0">
                <a:solidFill>
                  <a:srgbClr val="FF0066"/>
                </a:solidFill>
                <a:sym typeface="Wingdings" pitchFamily="2" charset="2"/>
              </a:rPr>
              <a:t>Automation</a:t>
            </a:r>
            <a:endParaRPr lang="en-US" altLang="ru-RU" b="0" dirty="0">
              <a:sym typeface="Wingdings" pitchFamily="2" charset="2"/>
            </a:endParaRPr>
          </a:p>
          <a:p>
            <a:pPr>
              <a:buClr>
                <a:srgbClr val="0066FF"/>
              </a:buClr>
            </a:pPr>
            <a:r>
              <a:rPr lang="en-US" altLang="ru-RU" b="0" dirty="0">
                <a:sym typeface="Wingdings" pitchFamily="2" charset="2"/>
              </a:rPr>
              <a:t>function </a:t>
            </a:r>
            <a:r>
              <a:rPr lang="en-US" altLang="ru-RU" b="0" dirty="0" err="1">
                <a:sym typeface="Wingdings" pitchFamily="2" charset="2"/>
              </a:rPr>
              <a:t>INewAssembly</a:t>
            </a:r>
            <a:r>
              <a:rPr lang="en-US" altLang="ru-RU" b="0" dirty="0">
                <a:sym typeface="Wingdings" pitchFamily="2" charset="2"/>
              </a:rPr>
              <a:t>: </a:t>
            </a:r>
            <a:r>
              <a:rPr lang="en-US" altLang="ru-RU" b="0" dirty="0" err="1">
                <a:sym typeface="Wingdings" pitchFamily="2" charset="2"/>
              </a:rPr>
              <a:t>IAssemblyDoc</a:t>
            </a:r>
            <a:r>
              <a:rPr lang="en-US" altLang="ru-RU" b="0" dirty="0">
                <a:sym typeface="Wingdings" pitchFamily="2" charset="2"/>
              </a:rPr>
              <a:t>; </a:t>
            </a:r>
            <a:r>
              <a:rPr lang="en-US" altLang="ru-RU" b="0" dirty="0" err="1">
                <a:sym typeface="Wingdings" pitchFamily="2" charset="2"/>
              </a:rPr>
              <a:t>safecall</a:t>
            </a:r>
            <a:r>
              <a:rPr lang="en-US" altLang="ru-RU" b="0" dirty="0">
                <a:sym typeface="Wingdings" pitchFamily="2" charset="2"/>
              </a:rPr>
              <a:t>;</a:t>
            </a:r>
            <a:r>
              <a:rPr lang="ru-RU" altLang="ru-RU" b="0" dirty="0">
                <a:sym typeface="Wingdings" pitchFamily="2" charset="2"/>
              </a:rPr>
              <a:t> </a:t>
            </a:r>
            <a:r>
              <a:rPr lang="ru-RU" altLang="ru-RU" b="0" dirty="0">
                <a:solidFill>
                  <a:srgbClr val="0066FF"/>
                </a:solidFill>
                <a:sym typeface="Wingdings" pitchFamily="2" charset="2"/>
              </a:rPr>
              <a:t>- </a:t>
            </a:r>
            <a:r>
              <a:rPr lang="en-US" altLang="ru-RU" b="0" dirty="0">
                <a:solidFill>
                  <a:srgbClr val="0066FF"/>
                </a:solidFill>
                <a:sym typeface="Wingdings" pitchFamily="2" charset="2"/>
              </a:rPr>
              <a:t>COM</a:t>
            </a:r>
          </a:p>
          <a:p>
            <a:pPr>
              <a:buFontTx/>
              <a:buNone/>
            </a:pPr>
            <a:r>
              <a:rPr lang="en-US" altLang="ru-RU" b="0" dirty="0">
                <a:sym typeface="Wingdings" pitchFamily="2" charset="2"/>
              </a:rPr>
              <a:t>	</a:t>
            </a:r>
            <a:r>
              <a:rPr lang="ru-RU" altLang="ru-RU" b="0" dirty="0">
                <a:sym typeface="Wingdings" pitchFamily="2" charset="2"/>
              </a:rPr>
              <a:t>Метод создает новый документ </a:t>
            </a:r>
            <a:r>
              <a:rPr lang="en-US" altLang="ru-RU" b="0" dirty="0">
                <a:sym typeface="Wingdings" pitchFamily="2" charset="2"/>
              </a:rPr>
              <a:t>SLDASM</a:t>
            </a:r>
            <a:r>
              <a:rPr lang="ru-RU" altLang="ru-RU" b="0" dirty="0">
                <a:sym typeface="Wingdings" pitchFamily="2" charset="2"/>
              </a:rPr>
              <a:t>.</a:t>
            </a:r>
          </a:p>
          <a:p>
            <a:pPr>
              <a:buFontTx/>
              <a:buNone/>
            </a:pPr>
            <a:endParaRPr lang="ru-RU" altLang="ru-RU" b="0" dirty="0">
              <a:sym typeface="Wingdings" pitchFamily="2" charset="2"/>
            </a:endParaRPr>
          </a:p>
        </p:txBody>
      </p:sp>
      <p:sp>
        <p:nvSpPr>
          <p:cNvPr id="321539" name="Text Box 3"/>
          <p:cNvSpPr txBox="1">
            <a:spLocks noChangeArrowheads="1"/>
          </p:cNvSpPr>
          <p:nvPr/>
        </p:nvSpPr>
        <p:spPr bwMode="auto">
          <a:xfrm rot="21409969">
            <a:off x="3046413" y="174625"/>
            <a:ext cx="36306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ru-RU" altLang="ru-RU" sz="2000">
                <a:latin typeface="Impact" pitchFamily="34" charset="0"/>
              </a:rPr>
              <a:t>Методы интерфейса ISldWorks</a:t>
            </a:r>
          </a:p>
        </p:txBody>
      </p:sp>
    </p:spTree>
    <p:extLst>
      <p:ext uri="{BB962C8B-B14F-4D97-AF65-F5344CB8AC3E}">
        <p14:creationId xmlns:p14="http://schemas.microsoft.com/office/powerpoint/2010/main" val="1621830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562" name="Rectangle 2"/>
          <p:cNvSpPr>
            <a:spLocks noChangeArrowheads="1"/>
          </p:cNvSpPr>
          <p:nvPr/>
        </p:nvSpPr>
        <p:spPr bwMode="auto">
          <a:xfrm>
            <a:off x="381000" y="1066800"/>
            <a:ext cx="8512175" cy="520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533400" indent="-5334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Impact" pitchFamily="34" charset="0"/>
              </a:defRPr>
            </a:lvl1pPr>
            <a:lvl2pPr marL="952500" indent="-495300">
              <a:spcBef>
                <a:spcPct val="20000"/>
              </a:spcBef>
              <a:buChar char="–"/>
              <a:defRPr sz="2600">
                <a:solidFill>
                  <a:schemeClr val="tx1"/>
                </a:solidFill>
                <a:latin typeface="Impact" pitchFamily="34" charset="0"/>
              </a:defRPr>
            </a:lvl2pPr>
            <a:lvl3pPr marL="1371600" indent="-4572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Impact" pitchFamily="34" charset="0"/>
              </a:defRPr>
            </a:lvl3pPr>
            <a:lvl4pPr marL="1752600" indent="-381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Impact" pitchFamily="34" charset="0"/>
              </a:defRPr>
            </a:lvl4pPr>
            <a:lvl5pPr marL="2209800" indent="-381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5pPr>
            <a:lvl6pPr marL="26670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6pPr>
            <a:lvl7pPr marL="31242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7pPr>
            <a:lvl8pPr marL="35814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8pPr>
            <a:lvl9pPr marL="40386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9pPr>
          </a:lstStyle>
          <a:p>
            <a:pPr>
              <a:buClr>
                <a:srgbClr val="FF0066"/>
              </a:buClr>
            </a:pPr>
            <a:r>
              <a:rPr lang="en-US" altLang="ru-RU" b="0" dirty="0">
                <a:sym typeface="Wingdings" pitchFamily="2" charset="2"/>
              </a:rPr>
              <a:t>function </a:t>
            </a:r>
            <a:r>
              <a:rPr lang="en-US" altLang="ru-RU" b="0" dirty="0" err="1">
                <a:sym typeface="Wingdings" pitchFamily="2" charset="2"/>
              </a:rPr>
              <a:t>NewDrawing</a:t>
            </a:r>
            <a:r>
              <a:rPr lang="en-US" altLang="ru-RU" b="0" dirty="0">
                <a:sym typeface="Wingdings" pitchFamily="2" charset="2"/>
              </a:rPr>
              <a:t>(</a:t>
            </a:r>
            <a:r>
              <a:rPr lang="en-US" altLang="ru-RU" b="0" dirty="0" err="1">
                <a:sym typeface="Wingdings" pitchFamily="2" charset="2"/>
              </a:rPr>
              <a:t>templateToUse</a:t>
            </a:r>
            <a:r>
              <a:rPr lang="en-US" altLang="ru-RU" b="0" dirty="0">
                <a:sym typeface="Wingdings" pitchFamily="2" charset="2"/>
              </a:rPr>
              <a:t>: Integer): </a:t>
            </a:r>
            <a:r>
              <a:rPr lang="en-US" altLang="ru-RU" b="0" dirty="0" err="1">
                <a:sym typeface="Wingdings" pitchFamily="2" charset="2"/>
              </a:rPr>
              <a:t>IDispatch</a:t>
            </a:r>
            <a:r>
              <a:rPr lang="en-US" altLang="ru-RU" b="0" dirty="0">
                <a:sym typeface="Wingdings" pitchFamily="2" charset="2"/>
              </a:rPr>
              <a:t>; </a:t>
            </a:r>
            <a:r>
              <a:rPr lang="en-US" altLang="ru-RU" b="0" dirty="0" err="1">
                <a:sym typeface="Wingdings" pitchFamily="2" charset="2"/>
              </a:rPr>
              <a:t>safecall</a:t>
            </a:r>
            <a:r>
              <a:rPr lang="en-US" altLang="ru-RU" b="0" dirty="0">
                <a:sym typeface="Wingdings" pitchFamily="2" charset="2"/>
              </a:rPr>
              <a:t>;</a:t>
            </a:r>
            <a:r>
              <a:rPr lang="ru-RU" altLang="ru-RU" b="0" dirty="0">
                <a:sym typeface="Wingdings" pitchFamily="2" charset="2"/>
              </a:rPr>
              <a:t> </a:t>
            </a:r>
            <a:r>
              <a:rPr lang="ru-RU" altLang="ru-RU" b="0" dirty="0">
                <a:solidFill>
                  <a:srgbClr val="FF0066"/>
                </a:solidFill>
                <a:sym typeface="Wingdings" pitchFamily="2" charset="2"/>
              </a:rPr>
              <a:t>-  </a:t>
            </a:r>
            <a:r>
              <a:rPr lang="en-US" altLang="ru-RU" b="0" dirty="0">
                <a:solidFill>
                  <a:srgbClr val="FF0066"/>
                </a:solidFill>
                <a:sym typeface="Wingdings" pitchFamily="2" charset="2"/>
              </a:rPr>
              <a:t>Automation</a:t>
            </a:r>
            <a:endParaRPr lang="en-US" altLang="ru-RU" b="0" dirty="0">
              <a:sym typeface="Wingdings" pitchFamily="2" charset="2"/>
            </a:endParaRPr>
          </a:p>
          <a:p>
            <a:pPr>
              <a:buClr>
                <a:srgbClr val="0066FF"/>
              </a:buClr>
            </a:pPr>
            <a:r>
              <a:rPr lang="en-US" altLang="ru-RU" b="0" dirty="0">
                <a:sym typeface="Wingdings" pitchFamily="2" charset="2"/>
              </a:rPr>
              <a:t>function </a:t>
            </a:r>
            <a:r>
              <a:rPr lang="en-US" altLang="ru-RU" b="0" dirty="0" err="1">
                <a:sym typeface="Wingdings" pitchFamily="2" charset="2"/>
              </a:rPr>
              <a:t>INewDrawing</a:t>
            </a:r>
            <a:r>
              <a:rPr lang="en-US" altLang="ru-RU" b="0" dirty="0">
                <a:sym typeface="Wingdings" pitchFamily="2" charset="2"/>
              </a:rPr>
              <a:t>(</a:t>
            </a:r>
            <a:r>
              <a:rPr lang="en-US" altLang="ru-RU" b="0" dirty="0" err="1">
                <a:sym typeface="Wingdings" pitchFamily="2" charset="2"/>
              </a:rPr>
              <a:t>templateToUse</a:t>
            </a:r>
            <a:r>
              <a:rPr lang="en-US" altLang="ru-RU" b="0" dirty="0">
                <a:sym typeface="Wingdings" pitchFamily="2" charset="2"/>
              </a:rPr>
              <a:t>: Integer): </a:t>
            </a:r>
            <a:r>
              <a:rPr lang="en-US" altLang="ru-RU" b="0" dirty="0" err="1">
                <a:sym typeface="Wingdings" pitchFamily="2" charset="2"/>
              </a:rPr>
              <a:t>IDrawingDoc</a:t>
            </a:r>
            <a:r>
              <a:rPr lang="en-US" altLang="ru-RU" b="0" dirty="0">
                <a:sym typeface="Wingdings" pitchFamily="2" charset="2"/>
              </a:rPr>
              <a:t>; </a:t>
            </a:r>
            <a:r>
              <a:rPr lang="en-US" altLang="ru-RU" b="0" dirty="0" err="1">
                <a:sym typeface="Wingdings" pitchFamily="2" charset="2"/>
              </a:rPr>
              <a:t>safecall</a:t>
            </a:r>
            <a:r>
              <a:rPr lang="en-US" altLang="ru-RU" b="0" dirty="0">
                <a:sym typeface="Wingdings" pitchFamily="2" charset="2"/>
              </a:rPr>
              <a:t>;</a:t>
            </a:r>
            <a:r>
              <a:rPr lang="ru-RU" altLang="ru-RU" b="0" dirty="0">
                <a:sym typeface="Wingdings" pitchFamily="2" charset="2"/>
              </a:rPr>
              <a:t> </a:t>
            </a:r>
            <a:r>
              <a:rPr lang="ru-RU" altLang="ru-RU" b="0" dirty="0">
                <a:solidFill>
                  <a:srgbClr val="0066FF"/>
                </a:solidFill>
                <a:sym typeface="Wingdings" pitchFamily="2" charset="2"/>
              </a:rPr>
              <a:t>- </a:t>
            </a:r>
            <a:r>
              <a:rPr lang="en-US" altLang="ru-RU" b="0" dirty="0">
                <a:solidFill>
                  <a:srgbClr val="0066FF"/>
                </a:solidFill>
                <a:sym typeface="Wingdings" pitchFamily="2" charset="2"/>
              </a:rPr>
              <a:t>COM</a:t>
            </a:r>
          </a:p>
          <a:p>
            <a:pPr>
              <a:buFontTx/>
              <a:buNone/>
            </a:pPr>
            <a:r>
              <a:rPr lang="en-US" altLang="ru-RU" b="0" dirty="0">
                <a:sym typeface="Wingdings" pitchFamily="2" charset="2"/>
              </a:rPr>
              <a:t>	</a:t>
            </a:r>
            <a:r>
              <a:rPr lang="ru-RU" altLang="ru-RU" b="0" dirty="0">
                <a:sym typeface="Wingdings" pitchFamily="2" charset="2"/>
              </a:rPr>
              <a:t>Метод создает новый документ </a:t>
            </a:r>
            <a:r>
              <a:rPr lang="en-US" altLang="ru-RU" b="0" dirty="0">
                <a:sym typeface="Wingdings" pitchFamily="2" charset="2"/>
              </a:rPr>
              <a:t>SLDDRW</a:t>
            </a:r>
            <a:r>
              <a:rPr lang="ru-RU" altLang="ru-RU" b="0" dirty="0">
                <a:sym typeface="Wingdings" pitchFamily="2" charset="2"/>
              </a:rPr>
              <a:t>.</a:t>
            </a:r>
            <a:endParaRPr lang="en-US" altLang="ru-RU" b="0" dirty="0">
              <a:sym typeface="Wingdings" pitchFamily="2" charset="2"/>
            </a:endParaRPr>
          </a:p>
          <a:p>
            <a:pPr>
              <a:buFontTx/>
              <a:buNone/>
            </a:pPr>
            <a:r>
              <a:rPr lang="en-US" altLang="ru-RU" b="0" dirty="0">
                <a:sym typeface="Wingdings" pitchFamily="2" charset="2"/>
              </a:rPr>
              <a:t>	</a:t>
            </a:r>
            <a:r>
              <a:rPr lang="ru-RU" altLang="ru-RU" b="0" dirty="0">
                <a:sym typeface="Wingdings" pitchFamily="2" charset="2"/>
              </a:rPr>
              <a:t>Параметр</a:t>
            </a:r>
            <a:r>
              <a:rPr lang="en-US" altLang="ru-RU" b="0" dirty="0">
                <a:sym typeface="Wingdings" pitchFamily="2" charset="2"/>
              </a:rPr>
              <a:t> </a:t>
            </a:r>
            <a:r>
              <a:rPr lang="en-US" altLang="ru-RU" b="0" dirty="0" err="1">
                <a:sym typeface="Wingdings" pitchFamily="2" charset="2"/>
              </a:rPr>
              <a:t>templateToUse</a:t>
            </a:r>
            <a:r>
              <a:rPr lang="ru-RU" altLang="ru-RU" b="0" dirty="0">
                <a:sym typeface="Wingdings" pitchFamily="2" charset="2"/>
              </a:rPr>
              <a:t> характеризует параметры страницы (размер).</a:t>
            </a:r>
          </a:p>
          <a:p>
            <a:pPr>
              <a:buFontTx/>
              <a:buNone/>
            </a:pPr>
            <a:r>
              <a:rPr lang="ru-RU" altLang="ru-RU" b="0" dirty="0">
                <a:sym typeface="Wingdings" pitchFamily="2" charset="2"/>
              </a:rPr>
              <a:t>	0 соответствует размеру </a:t>
            </a:r>
            <a:r>
              <a:rPr lang="en-US" altLang="ru-RU" b="0" dirty="0">
                <a:sym typeface="Wingdings" pitchFamily="2" charset="2"/>
              </a:rPr>
              <a:t>A</a:t>
            </a:r>
            <a:br>
              <a:rPr lang="en-US" altLang="ru-RU" b="0" dirty="0">
                <a:sym typeface="Wingdings" pitchFamily="2" charset="2"/>
              </a:rPr>
            </a:br>
            <a:r>
              <a:rPr lang="en-US" altLang="ru-RU" b="0" dirty="0">
                <a:sym typeface="Wingdings" pitchFamily="2" charset="2"/>
              </a:rPr>
              <a:t>			(279.40mm×215.90mm)</a:t>
            </a:r>
            <a:r>
              <a:rPr lang="ru-RU" altLang="ru-RU" b="0" dirty="0">
                <a:sym typeface="Wingdings" pitchFamily="2" charset="2"/>
              </a:rPr>
              <a:t>,</a:t>
            </a:r>
            <a:br>
              <a:rPr lang="ru-RU" altLang="ru-RU" b="0" dirty="0">
                <a:sym typeface="Wingdings" pitchFamily="2" charset="2"/>
              </a:rPr>
            </a:br>
            <a:r>
              <a:rPr lang="ru-RU" altLang="ru-RU" b="0" dirty="0">
                <a:sym typeface="Wingdings" pitchFamily="2" charset="2"/>
              </a:rPr>
              <a:t>			альбомная ориентация 				(далее а/о)</a:t>
            </a:r>
            <a:r>
              <a:rPr lang="en-US" altLang="ru-RU" b="0" dirty="0">
                <a:sym typeface="Wingdings" pitchFamily="2" charset="2"/>
              </a:rPr>
              <a:t>;</a:t>
            </a:r>
          </a:p>
        </p:txBody>
      </p:sp>
      <p:sp>
        <p:nvSpPr>
          <p:cNvPr id="322563" name="Text Box 3"/>
          <p:cNvSpPr txBox="1">
            <a:spLocks noChangeArrowheads="1"/>
          </p:cNvSpPr>
          <p:nvPr/>
        </p:nvSpPr>
        <p:spPr bwMode="auto">
          <a:xfrm rot="21409969">
            <a:off x="3046413" y="174625"/>
            <a:ext cx="36306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ru-RU" altLang="ru-RU" sz="2000">
                <a:latin typeface="Impact" pitchFamily="34" charset="0"/>
              </a:rPr>
              <a:t>Методы интерфейса ISldWorks</a:t>
            </a:r>
          </a:p>
        </p:txBody>
      </p:sp>
    </p:spTree>
    <p:extLst>
      <p:ext uri="{BB962C8B-B14F-4D97-AF65-F5344CB8AC3E}">
        <p14:creationId xmlns:p14="http://schemas.microsoft.com/office/powerpoint/2010/main" val="3260635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6" name="Rectangle 2"/>
          <p:cNvSpPr>
            <a:spLocks noChangeArrowheads="1"/>
          </p:cNvSpPr>
          <p:nvPr/>
        </p:nvSpPr>
        <p:spPr bwMode="auto">
          <a:xfrm>
            <a:off x="457200" y="908050"/>
            <a:ext cx="8435975" cy="536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533400" indent="-5334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Impact" pitchFamily="34" charset="0"/>
              </a:defRPr>
            </a:lvl1pPr>
            <a:lvl2pPr marL="952500" indent="-495300">
              <a:spcBef>
                <a:spcPct val="20000"/>
              </a:spcBef>
              <a:buChar char="–"/>
              <a:defRPr sz="2600">
                <a:solidFill>
                  <a:schemeClr val="tx1"/>
                </a:solidFill>
                <a:latin typeface="Impact" pitchFamily="34" charset="0"/>
              </a:defRPr>
            </a:lvl2pPr>
            <a:lvl3pPr marL="1371600" indent="-4572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Impact" pitchFamily="34" charset="0"/>
              </a:defRPr>
            </a:lvl3pPr>
            <a:lvl4pPr marL="1752600" indent="-381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Impact" pitchFamily="34" charset="0"/>
              </a:defRPr>
            </a:lvl4pPr>
            <a:lvl5pPr marL="2209800" indent="-381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5pPr>
            <a:lvl6pPr marL="26670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6pPr>
            <a:lvl7pPr marL="31242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7pPr>
            <a:lvl8pPr marL="35814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8pPr>
            <a:lvl9pPr marL="40386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9pPr>
          </a:lstStyle>
          <a:p>
            <a:pPr>
              <a:buFontTx/>
              <a:buNone/>
            </a:pPr>
            <a:endParaRPr lang="ru-RU" altLang="ru-RU" sz="1300" b="0" dirty="0">
              <a:sym typeface="Wingdings" pitchFamily="2" charset="2"/>
            </a:endParaRPr>
          </a:p>
          <a:p>
            <a:pPr>
              <a:buFontTx/>
              <a:buNone/>
            </a:pPr>
            <a:r>
              <a:rPr lang="en-US" altLang="ru-RU" b="0" dirty="0">
                <a:sym typeface="Wingdings" pitchFamily="2" charset="2"/>
              </a:rPr>
              <a:t>	1	–</a:t>
            </a:r>
            <a:r>
              <a:rPr lang="ru-RU" altLang="ru-RU" b="0" dirty="0">
                <a:sym typeface="Wingdings" pitchFamily="2" charset="2"/>
              </a:rPr>
              <a:t> </a:t>
            </a:r>
            <a:r>
              <a:rPr lang="en-US" altLang="ru-RU" b="0" dirty="0">
                <a:sym typeface="Wingdings" pitchFamily="2" charset="2"/>
              </a:rPr>
              <a:t>A</a:t>
            </a:r>
            <a:r>
              <a:rPr lang="ru-RU" altLang="ru-RU" b="0" dirty="0">
                <a:sym typeface="Wingdings" pitchFamily="2" charset="2"/>
              </a:rPr>
              <a:t>, книжная ориентация (далее к/о);</a:t>
            </a:r>
          </a:p>
          <a:p>
            <a:pPr>
              <a:buFontTx/>
              <a:buNone/>
            </a:pPr>
            <a:r>
              <a:rPr lang="ru-RU" altLang="ru-RU" b="0" dirty="0">
                <a:sym typeface="Wingdings" pitchFamily="2" charset="2"/>
              </a:rPr>
              <a:t>	2</a:t>
            </a:r>
            <a:r>
              <a:rPr lang="en-US" altLang="ru-RU" b="0" dirty="0">
                <a:sym typeface="Wingdings" pitchFamily="2" charset="2"/>
              </a:rPr>
              <a:t>	</a:t>
            </a:r>
            <a:r>
              <a:rPr lang="ru-RU" altLang="ru-RU" b="0" dirty="0">
                <a:sym typeface="Wingdings" pitchFamily="2" charset="2"/>
              </a:rPr>
              <a:t>– </a:t>
            </a:r>
            <a:r>
              <a:rPr lang="en-US" altLang="ru-RU" b="0" dirty="0">
                <a:sym typeface="Wingdings" pitchFamily="2" charset="2"/>
              </a:rPr>
              <a:t>B</a:t>
            </a:r>
            <a:r>
              <a:rPr lang="ru-RU" altLang="ru-RU" b="0" dirty="0">
                <a:sym typeface="Wingdings" pitchFamily="2" charset="2"/>
              </a:rPr>
              <a:t> </a:t>
            </a:r>
            <a:r>
              <a:rPr lang="en-US" altLang="ru-RU" b="0" dirty="0">
                <a:sym typeface="Wingdings" pitchFamily="2" charset="2"/>
              </a:rPr>
              <a:t>(431.80mm×279.40mm)</a:t>
            </a:r>
            <a:r>
              <a:rPr lang="ru-RU" altLang="ru-RU" b="0" dirty="0">
                <a:sym typeface="Wingdings" pitchFamily="2" charset="2"/>
              </a:rPr>
              <a:t>, а/о</a:t>
            </a:r>
            <a:r>
              <a:rPr lang="en-US" altLang="ru-RU" b="0" dirty="0">
                <a:sym typeface="Wingdings" pitchFamily="2" charset="2"/>
              </a:rPr>
              <a:t>;</a:t>
            </a:r>
            <a:endParaRPr lang="ru-RU" altLang="ru-RU" b="0" dirty="0">
              <a:sym typeface="Wingdings" pitchFamily="2" charset="2"/>
            </a:endParaRPr>
          </a:p>
          <a:p>
            <a:pPr>
              <a:buFontTx/>
              <a:buNone/>
            </a:pPr>
            <a:r>
              <a:rPr lang="ru-RU" altLang="ru-RU" b="0" dirty="0">
                <a:sym typeface="Wingdings" pitchFamily="2" charset="2"/>
              </a:rPr>
              <a:t>	3</a:t>
            </a:r>
            <a:r>
              <a:rPr lang="en-US" altLang="ru-RU" b="0" dirty="0">
                <a:sym typeface="Wingdings" pitchFamily="2" charset="2"/>
              </a:rPr>
              <a:t>	</a:t>
            </a:r>
            <a:r>
              <a:rPr lang="ru-RU" altLang="ru-RU" b="0" dirty="0">
                <a:sym typeface="Wingdings" pitchFamily="2" charset="2"/>
              </a:rPr>
              <a:t>– </a:t>
            </a:r>
            <a:r>
              <a:rPr lang="en-US" altLang="ru-RU" b="0" dirty="0">
                <a:sym typeface="Wingdings" pitchFamily="2" charset="2"/>
              </a:rPr>
              <a:t>C</a:t>
            </a:r>
            <a:r>
              <a:rPr lang="ru-RU" altLang="ru-RU" b="0" dirty="0">
                <a:sym typeface="Wingdings" pitchFamily="2" charset="2"/>
              </a:rPr>
              <a:t> </a:t>
            </a:r>
            <a:r>
              <a:rPr lang="en-US" altLang="ru-RU" b="0" dirty="0">
                <a:sym typeface="Wingdings" pitchFamily="2" charset="2"/>
              </a:rPr>
              <a:t>(558.80mm×431.80mm)</a:t>
            </a:r>
            <a:r>
              <a:rPr lang="ru-RU" altLang="ru-RU" b="0" dirty="0">
                <a:sym typeface="Wingdings" pitchFamily="2" charset="2"/>
              </a:rPr>
              <a:t>, а/о</a:t>
            </a:r>
            <a:r>
              <a:rPr lang="en-US" altLang="ru-RU" b="0" dirty="0">
                <a:sym typeface="Wingdings" pitchFamily="2" charset="2"/>
              </a:rPr>
              <a:t>;</a:t>
            </a:r>
            <a:endParaRPr lang="ru-RU" altLang="ru-RU" b="0" dirty="0">
              <a:sym typeface="Wingdings" pitchFamily="2" charset="2"/>
            </a:endParaRPr>
          </a:p>
          <a:p>
            <a:pPr>
              <a:buFontTx/>
              <a:buNone/>
            </a:pPr>
            <a:r>
              <a:rPr lang="ru-RU" altLang="ru-RU" b="0" dirty="0">
                <a:sym typeface="Wingdings" pitchFamily="2" charset="2"/>
              </a:rPr>
              <a:t>	4</a:t>
            </a:r>
            <a:r>
              <a:rPr lang="en-US" altLang="ru-RU" b="0" dirty="0">
                <a:sym typeface="Wingdings" pitchFamily="2" charset="2"/>
              </a:rPr>
              <a:t>	</a:t>
            </a:r>
            <a:r>
              <a:rPr lang="ru-RU" altLang="ru-RU" b="0" dirty="0">
                <a:sym typeface="Wingdings" pitchFamily="2" charset="2"/>
              </a:rPr>
              <a:t>– </a:t>
            </a:r>
            <a:r>
              <a:rPr lang="en-US" altLang="ru-RU" b="0" dirty="0">
                <a:sym typeface="Wingdings" pitchFamily="2" charset="2"/>
              </a:rPr>
              <a:t>D</a:t>
            </a:r>
            <a:r>
              <a:rPr lang="ru-RU" altLang="ru-RU" b="0" dirty="0">
                <a:sym typeface="Wingdings" pitchFamily="2" charset="2"/>
              </a:rPr>
              <a:t> </a:t>
            </a:r>
            <a:r>
              <a:rPr lang="en-US" altLang="ru-RU" b="0" dirty="0">
                <a:sym typeface="Wingdings" pitchFamily="2" charset="2"/>
              </a:rPr>
              <a:t>(863.60mm×558.80mm)</a:t>
            </a:r>
            <a:r>
              <a:rPr lang="ru-RU" altLang="ru-RU" b="0" dirty="0">
                <a:sym typeface="Wingdings" pitchFamily="2" charset="2"/>
              </a:rPr>
              <a:t>, а/о</a:t>
            </a:r>
            <a:r>
              <a:rPr lang="en-US" altLang="ru-RU" b="0" dirty="0">
                <a:sym typeface="Wingdings" pitchFamily="2" charset="2"/>
              </a:rPr>
              <a:t>;</a:t>
            </a:r>
            <a:r>
              <a:rPr lang="ru-RU" altLang="ru-RU" b="0" dirty="0">
                <a:sym typeface="Wingdings" pitchFamily="2" charset="2"/>
              </a:rPr>
              <a:t> </a:t>
            </a:r>
          </a:p>
          <a:p>
            <a:pPr>
              <a:buFontTx/>
              <a:buNone/>
            </a:pPr>
            <a:r>
              <a:rPr lang="ru-RU" altLang="ru-RU" b="0" dirty="0">
                <a:sym typeface="Wingdings" pitchFamily="2" charset="2"/>
              </a:rPr>
              <a:t>	5</a:t>
            </a:r>
            <a:r>
              <a:rPr lang="en-US" altLang="ru-RU" b="0" dirty="0">
                <a:sym typeface="Wingdings" pitchFamily="2" charset="2"/>
              </a:rPr>
              <a:t>	</a:t>
            </a:r>
            <a:r>
              <a:rPr lang="ru-RU" altLang="ru-RU" b="0" dirty="0">
                <a:sym typeface="Wingdings" pitchFamily="2" charset="2"/>
              </a:rPr>
              <a:t>– </a:t>
            </a:r>
            <a:r>
              <a:rPr lang="en-US" altLang="ru-RU" b="0" dirty="0">
                <a:sym typeface="Wingdings" pitchFamily="2" charset="2"/>
              </a:rPr>
              <a:t>E</a:t>
            </a:r>
            <a:r>
              <a:rPr lang="ru-RU" altLang="ru-RU" b="0" dirty="0">
                <a:sym typeface="Wingdings" pitchFamily="2" charset="2"/>
              </a:rPr>
              <a:t> </a:t>
            </a:r>
            <a:r>
              <a:rPr lang="en-US" altLang="ru-RU" b="0" dirty="0">
                <a:sym typeface="Wingdings" pitchFamily="2" charset="2"/>
              </a:rPr>
              <a:t>(1117.60m×863.60mm)</a:t>
            </a:r>
            <a:r>
              <a:rPr lang="ru-RU" altLang="ru-RU" b="0" dirty="0">
                <a:sym typeface="Wingdings" pitchFamily="2" charset="2"/>
              </a:rPr>
              <a:t>, а/о</a:t>
            </a:r>
            <a:r>
              <a:rPr lang="en-US" altLang="ru-RU" b="0" dirty="0">
                <a:sym typeface="Wingdings" pitchFamily="2" charset="2"/>
              </a:rPr>
              <a:t>;</a:t>
            </a:r>
            <a:r>
              <a:rPr lang="ru-RU" altLang="ru-RU" b="0" dirty="0">
                <a:sym typeface="Wingdings" pitchFamily="2" charset="2"/>
              </a:rPr>
              <a:t> </a:t>
            </a:r>
          </a:p>
          <a:p>
            <a:pPr>
              <a:buFontTx/>
              <a:buNone/>
            </a:pPr>
            <a:r>
              <a:rPr lang="ru-RU" altLang="ru-RU" b="0" dirty="0">
                <a:sym typeface="Wingdings" pitchFamily="2" charset="2"/>
              </a:rPr>
              <a:t>	</a:t>
            </a:r>
            <a:r>
              <a:rPr lang="en-US" altLang="ru-RU" b="0" dirty="0">
                <a:sym typeface="Wingdings" pitchFamily="2" charset="2"/>
              </a:rPr>
              <a:t>6	</a:t>
            </a:r>
            <a:r>
              <a:rPr lang="ru-RU" altLang="ru-RU" b="0" dirty="0">
                <a:sym typeface="Wingdings" pitchFamily="2" charset="2"/>
              </a:rPr>
              <a:t>– </a:t>
            </a:r>
            <a:r>
              <a:rPr lang="en-US" altLang="ru-RU" b="0" dirty="0">
                <a:sym typeface="Wingdings" pitchFamily="2" charset="2"/>
              </a:rPr>
              <a:t>A4</a:t>
            </a:r>
            <a:r>
              <a:rPr lang="ru-RU" altLang="ru-RU" b="0" dirty="0">
                <a:sym typeface="Wingdings" pitchFamily="2" charset="2"/>
              </a:rPr>
              <a:t>,</a:t>
            </a:r>
            <a:r>
              <a:rPr lang="en-US" altLang="ru-RU" b="0" dirty="0">
                <a:sym typeface="Wingdings" pitchFamily="2" charset="2"/>
              </a:rPr>
              <a:t> </a:t>
            </a:r>
            <a:r>
              <a:rPr lang="ru-RU" altLang="ru-RU" b="0" dirty="0">
                <a:sym typeface="Wingdings" pitchFamily="2" charset="2"/>
              </a:rPr>
              <a:t>а/о</a:t>
            </a:r>
            <a:r>
              <a:rPr lang="en-US" altLang="ru-RU" b="0" dirty="0">
                <a:sym typeface="Wingdings" pitchFamily="2" charset="2"/>
              </a:rPr>
              <a:t>;</a:t>
            </a:r>
            <a:r>
              <a:rPr lang="ru-RU" altLang="ru-RU" b="0" dirty="0">
                <a:sym typeface="Wingdings" pitchFamily="2" charset="2"/>
              </a:rPr>
              <a:t>	</a:t>
            </a:r>
            <a:r>
              <a:rPr lang="en-US" altLang="ru-RU" b="0" dirty="0">
                <a:sym typeface="Wingdings" pitchFamily="2" charset="2"/>
              </a:rPr>
              <a:t>7</a:t>
            </a:r>
            <a:r>
              <a:rPr lang="ru-RU" altLang="ru-RU" b="0" dirty="0">
                <a:sym typeface="Wingdings" pitchFamily="2" charset="2"/>
              </a:rPr>
              <a:t>    </a:t>
            </a:r>
            <a:r>
              <a:rPr lang="en-US" altLang="ru-RU" b="0" dirty="0">
                <a:sym typeface="Wingdings" pitchFamily="2" charset="2"/>
              </a:rPr>
              <a:t>–</a:t>
            </a:r>
            <a:r>
              <a:rPr lang="ru-RU" altLang="ru-RU" b="0" dirty="0">
                <a:sym typeface="Wingdings" pitchFamily="2" charset="2"/>
              </a:rPr>
              <a:t> </a:t>
            </a:r>
            <a:r>
              <a:rPr lang="en-US" altLang="ru-RU" b="0" dirty="0">
                <a:sym typeface="Wingdings" pitchFamily="2" charset="2"/>
              </a:rPr>
              <a:t>A4</a:t>
            </a:r>
            <a:r>
              <a:rPr lang="ru-RU" altLang="ru-RU" b="0" dirty="0">
                <a:sym typeface="Wingdings" pitchFamily="2" charset="2"/>
              </a:rPr>
              <a:t>, к/о;</a:t>
            </a:r>
            <a:endParaRPr lang="en-US" altLang="ru-RU" b="0" dirty="0">
              <a:sym typeface="Wingdings" pitchFamily="2" charset="2"/>
            </a:endParaRPr>
          </a:p>
          <a:p>
            <a:pPr>
              <a:buFontTx/>
              <a:buNone/>
            </a:pPr>
            <a:r>
              <a:rPr lang="en-US" altLang="ru-RU" b="0" dirty="0">
                <a:sym typeface="Wingdings" pitchFamily="2" charset="2"/>
              </a:rPr>
              <a:t>	8	– A3, </a:t>
            </a:r>
            <a:r>
              <a:rPr lang="ru-RU" altLang="ru-RU" b="0" dirty="0">
                <a:sym typeface="Wingdings" pitchFamily="2" charset="2"/>
              </a:rPr>
              <a:t>а/о</a:t>
            </a:r>
            <a:r>
              <a:rPr lang="en-US" altLang="ru-RU" b="0" dirty="0">
                <a:sym typeface="Wingdings" pitchFamily="2" charset="2"/>
              </a:rPr>
              <a:t>;</a:t>
            </a:r>
            <a:r>
              <a:rPr lang="ru-RU" altLang="ru-RU" b="0" dirty="0">
                <a:sym typeface="Wingdings" pitchFamily="2" charset="2"/>
              </a:rPr>
              <a:t>	</a:t>
            </a:r>
            <a:r>
              <a:rPr lang="en-US" altLang="ru-RU" b="0" dirty="0">
                <a:sym typeface="Wingdings" pitchFamily="2" charset="2"/>
              </a:rPr>
              <a:t>9</a:t>
            </a:r>
            <a:r>
              <a:rPr lang="ru-RU" altLang="ru-RU" b="0" dirty="0">
                <a:sym typeface="Wingdings" pitchFamily="2" charset="2"/>
              </a:rPr>
              <a:t>   </a:t>
            </a:r>
            <a:r>
              <a:rPr lang="en-US" altLang="ru-RU" b="0" dirty="0">
                <a:sym typeface="Wingdings" pitchFamily="2" charset="2"/>
              </a:rPr>
              <a:t>– A2, </a:t>
            </a:r>
            <a:r>
              <a:rPr lang="ru-RU" altLang="ru-RU" b="0" dirty="0">
                <a:sym typeface="Wingdings" pitchFamily="2" charset="2"/>
              </a:rPr>
              <a:t>а/о</a:t>
            </a:r>
            <a:r>
              <a:rPr lang="en-US" altLang="ru-RU" b="0" dirty="0">
                <a:sym typeface="Wingdings" pitchFamily="2" charset="2"/>
              </a:rPr>
              <a:t>;</a:t>
            </a:r>
          </a:p>
          <a:p>
            <a:pPr>
              <a:buFontTx/>
              <a:buNone/>
            </a:pPr>
            <a:r>
              <a:rPr lang="en-US" altLang="ru-RU" b="0" dirty="0">
                <a:sym typeface="Wingdings" pitchFamily="2" charset="2"/>
              </a:rPr>
              <a:t>	10	– A1, </a:t>
            </a:r>
            <a:r>
              <a:rPr lang="ru-RU" altLang="ru-RU" b="0" dirty="0">
                <a:sym typeface="Wingdings" pitchFamily="2" charset="2"/>
              </a:rPr>
              <a:t>а/о</a:t>
            </a:r>
            <a:r>
              <a:rPr lang="en-US" altLang="ru-RU" b="0" dirty="0">
                <a:sym typeface="Wingdings" pitchFamily="2" charset="2"/>
              </a:rPr>
              <a:t>;</a:t>
            </a:r>
            <a:r>
              <a:rPr lang="ru-RU" altLang="ru-RU" b="0" dirty="0">
                <a:sym typeface="Wingdings" pitchFamily="2" charset="2"/>
              </a:rPr>
              <a:t>	</a:t>
            </a:r>
            <a:r>
              <a:rPr lang="en-US" altLang="ru-RU" b="0" dirty="0">
                <a:sym typeface="Wingdings" pitchFamily="2" charset="2"/>
              </a:rPr>
              <a:t>11</a:t>
            </a:r>
            <a:r>
              <a:rPr lang="ru-RU" altLang="ru-RU" b="0" dirty="0">
                <a:sym typeface="Wingdings" pitchFamily="2" charset="2"/>
              </a:rPr>
              <a:t>  </a:t>
            </a:r>
            <a:r>
              <a:rPr lang="en-US" altLang="ru-RU" b="0" dirty="0">
                <a:sym typeface="Wingdings" pitchFamily="2" charset="2"/>
              </a:rPr>
              <a:t>– A0, </a:t>
            </a:r>
            <a:r>
              <a:rPr lang="ru-RU" altLang="ru-RU" b="0" dirty="0">
                <a:sym typeface="Wingdings" pitchFamily="2" charset="2"/>
              </a:rPr>
              <a:t>а/о</a:t>
            </a:r>
            <a:r>
              <a:rPr lang="en-US" altLang="ru-RU" b="0" dirty="0">
                <a:sym typeface="Wingdings" pitchFamily="2" charset="2"/>
              </a:rPr>
              <a:t>;</a:t>
            </a:r>
          </a:p>
          <a:p>
            <a:pPr>
              <a:buFontTx/>
              <a:buNone/>
            </a:pPr>
            <a:r>
              <a:rPr lang="en-US" altLang="ru-RU" b="0" dirty="0">
                <a:sym typeface="Wingdings" pitchFamily="2" charset="2"/>
              </a:rPr>
              <a:t>	12	– </a:t>
            </a:r>
            <a:r>
              <a:rPr lang="ru-RU" altLang="ru-RU" b="0" dirty="0">
                <a:sym typeface="Wingdings" pitchFamily="2" charset="2"/>
              </a:rPr>
              <a:t>размер определяется пользователем.</a:t>
            </a:r>
            <a:endParaRPr lang="en-US" altLang="ru-RU" b="0" dirty="0">
              <a:sym typeface="Wingdings" pitchFamily="2" charset="2"/>
            </a:endParaRPr>
          </a:p>
          <a:p>
            <a:pPr>
              <a:buFontTx/>
              <a:buNone/>
            </a:pPr>
            <a:endParaRPr lang="ru-RU" altLang="ru-RU" b="0" dirty="0">
              <a:sym typeface="Wingdings" pitchFamily="2" charset="2"/>
            </a:endParaRPr>
          </a:p>
          <a:p>
            <a:pPr>
              <a:buFontTx/>
              <a:buNone/>
            </a:pPr>
            <a:endParaRPr lang="en-US" altLang="ru-RU" b="0" dirty="0">
              <a:sym typeface="Wingdings" pitchFamily="2" charset="2"/>
            </a:endParaRPr>
          </a:p>
        </p:txBody>
      </p:sp>
      <p:sp>
        <p:nvSpPr>
          <p:cNvPr id="323587" name="Text Box 3"/>
          <p:cNvSpPr txBox="1">
            <a:spLocks noChangeArrowheads="1"/>
          </p:cNvSpPr>
          <p:nvPr/>
        </p:nvSpPr>
        <p:spPr bwMode="auto">
          <a:xfrm rot="21409969">
            <a:off x="3046413" y="174625"/>
            <a:ext cx="36306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ru-RU" altLang="ru-RU" sz="2000">
                <a:latin typeface="Impact" pitchFamily="34" charset="0"/>
              </a:rPr>
              <a:t>Методы интерфейса ISldWorks</a:t>
            </a:r>
          </a:p>
        </p:txBody>
      </p:sp>
    </p:spTree>
    <p:extLst>
      <p:ext uri="{BB962C8B-B14F-4D97-AF65-F5344CB8AC3E}">
        <p14:creationId xmlns:p14="http://schemas.microsoft.com/office/powerpoint/2010/main" val="2564966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2"/>
          <p:cNvSpPr>
            <a:spLocks noChangeArrowheads="1"/>
          </p:cNvSpPr>
          <p:nvPr/>
        </p:nvSpPr>
        <p:spPr bwMode="auto">
          <a:xfrm>
            <a:off x="304800" y="1143000"/>
            <a:ext cx="8588375" cy="5126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533400" indent="-5334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Impact" pitchFamily="34" charset="0"/>
              </a:defRPr>
            </a:lvl1pPr>
            <a:lvl2pPr marL="952500" indent="-495300">
              <a:spcBef>
                <a:spcPct val="20000"/>
              </a:spcBef>
              <a:buChar char="–"/>
              <a:defRPr sz="2600">
                <a:solidFill>
                  <a:schemeClr val="tx1"/>
                </a:solidFill>
                <a:latin typeface="Impact" pitchFamily="34" charset="0"/>
              </a:defRPr>
            </a:lvl2pPr>
            <a:lvl3pPr marL="1371600" indent="-4572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Impact" pitchFamily="34" charset="0"/>
              </a:defRPr>
            </a:lvl3pPr>
            <a:lvl4pPr marL="1752600" indent="-381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Impact" pitchFamily="34" charset="0"/>
              </a:defRPr>
            </a:lvl4pPr>
            <a:lvl5pPr marL="2209800" indent="-381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5pPr>
            <a:lvl6pPr marL="26670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6pPr>
            <a:lvl7pPr marL="31242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7pPr>
            <a:lvl8pPr marL="35814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8pPr>
            <a:lvl9pPr marL="40386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9pPr>
          </a:lstStyle>
          <a:p>
            <a:pPr>
              <a:buClr>
                <a:srgbClr val="FF0066"/>
              </a:buClr>
            </a:pPr>
            <a:r>
              <a:rPr lang="en-US" altLang="ru-RU" b="0" dirty="0">
                <a:sym typeface="Wingdings" pitchFamily="2" charset="2"/>
              </a:rPr>
              <a:t>function </a:t>
            </a:r>
            <a:r>
              <a:rPr lang="en-US" altLang="ru-RU" b="0" dirty="0" err="1">
                <a:sym typeface="Wingdings" pitchFamily="2" charset="2"/>
              </a:rPr>
              <a:t>NewDocument</a:t>
            </a:r>
            <a:r>
              <a:rPr lang="en-US" altLang="ru-RU" b="0" dirty="0">
                <a:sym typeface="Wingdings" pitchFamily="2" charset="2"/>
              </a:rPr>
              <a:t>(</a:t>
            </a:r>
            <a:r>
              <a:rPr lang="en-US" altLang="ru-RU" b="0" dirty="0" err="1">
                <a:sym typeface="Wingdings" pitchFamily="2" charset="2"/>
              </a:rPr>
              <a:t>const</a:t>
            </a:r>
            <a:r>
              <a:rPr lang="en-US" altLang="ru-RU" b="0" dirty="0">
                <a:sym typeface="Wingdings" pitchFamily="2" charset="2"/>
              </a:rPr>
              <a:t> </a:t>
            </a:r>
            <a:r>
              <a:rPr lang="en-US" altLang="ru-RU" b="0" dirty="0" err="1">
                <a:sym typeface="Wingdings" pitchFamily="2" charset="2"/>
              </a:rPr>
              <a:t>templateName</a:t>
            </a:r>
            <a:r>
              <a:rPr lang="en-US" altLang="ru-RU" b="0" dirty="0">
                <a:sym typeface="Wingdings" pitchFamily="2" charset="2"/>
              </a:rPr>
              <a:t>: </a:t>
            </a:r>
            <a:r>
              <a:rPr lang="en-US" altLang="ru-RU" b="0" dirty="0" err="1">
                <a:sym typeface="Wingdings" pitchFamily="2" charset="2"/>
              </a:rPr>
              <a:t>WideString</a:t>
            </a:r>
            <a:r>
              <a:rPr lang="en-US" altLang="ru-RU" b="0" dirty="0">
                <a:sym typeface="Wingdings" pitchFamily="2" charset="2"/>
              </a:rPr>
              <a:t>; </a:t>
            </a:r>
            <a:r>
              <a:rPr lang="en-US" altLang="ru-RU" b="0" dirty="0" err="1">
                <a:sym typeface="Wingdings" pitchFamily="2" charset="2"/>
              </a:rPr>
              <a:t>paperSize</a:t>
            </a:r>
            <a:r>
              <a:rPr lang="en-US" altLang="ru-RU" b="0" dirty="0">
                <a:sym typeface="Wingdings" pitchFamily="2" charset="2"/>
              </a:rPr>
              <a:t>: Integer; Width: Double; height: Double): </a:t>
            </a:r>
            <a:r>
              <a:rPr lang="en-US" altLang="ru-RU" b="0" dirty="0" err="1">
                <a:sym typeface="Wingdings" pitchFamily="2" charset="2"/>
              </a:rPr>
              <a:t>IDispatch</a:t>
            </a:r>
            <a:r>
              <a:rPr lang="en-US" altLang="ru-RU" b="0" dirty="0">
                <a:sym typeface="Wingdings" pitchFamily="2" charset="2"/>
              </a:rPr>
              <a:t>; </a:t>
            </a:r>
            <a:r>
              <a:rPr lang="en-US" altLang="ru-RU" b="0" dirty="0" err="1">
                <a:sym typeface="Wingdings" pitchFamily="2" charset="2"/>
              </a:rPr>
              <a:t>safecall</a:t>
            </a:r>
            <a:r>
              <a:rPr lang="en-US" altLang="ru-RU" b="0" dirty="0">
                <a:sym typeface="Wingdings" pitchFamily="2" charset="2"/>
              </a:rPr>
              <a:t>;</a:t>
            </a:r>
            <a:r>
              <a:rPr lang="ru-RU" altLang="ru-RU" b="0" dirty="0">
                <a:sym typeface="Wingdings" pitchFamily="2" charset="2"/>
              </a:rPr>
              <a:t> </a:t>
            </a:r>
            <a:r>
              <a:rPr lang="ru-RU" altLang="ru-RU" b="0" dirty="0">
                <a:solidFill>
                  <a:srgbClr val="FF0066"/>
                </a:solidFill>
                <a:sym typeface="Wingdings" pitchFamily="2" charset="2"/>
              </a:rPr>
              <a:t>-  </a:t>
            </a:r>
            <a:r>
              <a:rPr lang="en-US" altLang="ru-RU" b="0" dirty="0">
                <a:solidFill>
                  <a:srgbClr val="FF0066"/>
                </a:solidFill>
                <a:sym typeface="Wingdings" pitchFamily="2" charset="2"/>
              </a:rPr>
              <a:t>Automation</a:t>
            </a:r>
            <a:endParaRPr lang="en-US" altLang="ru-RU" b="0" dirty="0">
              <a:sym typeface="Wingdings" pitchFamily="2" charset="2"/>
            </a:endParaRPr>
          </a:p>
          <a:p>
            <a:pPr>
              <a:buClr>
                <a:srgbClr val="0066FF"/>
              </a:buClr>
            </a:pPr>
            <a:r>
              <a:rPr lang="en-US" altLang="ru-RU" b="0" dirty="0">
                <a:sym typeface="Wingdings" pitchFamily="2" charset="2"/>
              </a:rPr>
              <a:t>function </a:t>
            </a:r>
            <a:r>
              <a:rPr lang="en-US" altLang="ru-RU" b="0" dirty="0" err="1">
                <a:sym typeface="Wingdings" pitchFamily="2" charset="2"/>
              </a:rPr>
              <a:t>INewDocument</a:t>
            </a:r>
            <a:r>
              <a:rPr lang="en-US" altLang="ru-RU" b="0" dirty="0">
                <a:sym typeface="Wingdings" pitchFamily="2" charset="2"/>
              </a:rPr>
              <a:t>(</a:t>
            </a:r>
            <a:r>
              <a:rPr lang="en-US" altLang="ru-RU" b="0" dirty="0" err="1">
                <a:sym typeface="Wingdings" pitchFamily="2" charset="2"/>
              </a:rPr>
              <a:t>const</a:t>
            </a:r>
            <a:r>
              <a:rPr lang="en-US" altLang="ru-RU" b="0" dirty="0">
                <a:sym typeface="Wingdings" pitchFamily="2" charset="2"/>
              </a:rPr>
              <a:t> </a:t>
            </a:r>
            <a:r>
              <a:rPr lang="en-US" altLang="ru-RU" b="0" dirty="0" err="1">
                <a:sym typeface="Wingdings" pitchFamily="2" charset="2"/>
              </a:rPr>
              <a:t>templateName</a:t>
            </a:r>
            <a:r>
              <a:rPr lang="en-US" altLang="ru-RU" b="0" dirty="0">
                <a:sym typeface="Wingdings" pitchFamily="2" charset="2"/>
              </a:rPr>
              <a:t>: </a:t>
            </a:r>
            <a:r>
              <a:rPr lang="en-US" altLang="ru-RU" b="0" dirty="0" err="1">
                <a:sym typeface="Wingdings" pitchFamily="2" charset="2"/>
              </a:rPr>
              <a:t>WideString</a:t>
            </a:r>
            <a:r>
              <a:rPr lang="en-US" altLang="ru-RU" b="0" dirty="0">
                <a:sym typeface="Wingdings" pitchFamily="2" charset="2"/>
              </a:rPr>
              <a:t>; </a:t>
            </a:r>
            <a:r>
              <a:rPr lang="en-US" altLang="ru-RU" b="0" dirty="0" err="1">
                <a:sym typeface="Wingdings" pitchFamily="2" charset="2"/>
              </a:rPr>
              <a:t>paperSize</a:t>
            </a:r>
            <a:r>
              <a:rPr lang="en-US" altLang="ru-RU" b="0" dirty="0">
                <a:sym typeface="Wingdings" pitchFamily="2" charset="2"/>
              </a:rPr>
              <a:t>: Integer; Width: Double; height: Double): </a:t>
            </a:r>
            <a:r>
              <a:rPr lang="en-US" altLang="ru-RU" b="0" dirty="0" err="1">
                <a:sym typeface="Wingdings" pitchFamily="2" charset="2"/>
              </a:rPr>
              <a:t>IModelDoc</a:t>
            </a:r>
            <a:r>
              <a:rPr lang="en-US" altLang="ru-RU" b="0" dirty="0">
                <a:sym typeface="Wingdings" pitchFamily="2" charset="2"/>
              </a:rPr>
              <a:t>; </a:t>
            </a:r>
            <a:r>
              <a:rPr lang="en-US" altLang="ru-RU" b="0" dirty="0" err="1">
                <a:sym typeface="Wingdings" pitchFamily="2" charset="2"/>
              </a:rPr>
              <a:t>safecall</a:t>
            </a:r>
            <a:r>
              <a:rPr lang="en-US" altLang="ru-RU" b="0" dirty="0">
                <a:sym typeface="Wingdings" pitchFamily="2" charset="2"/>
              </a:rPr>
              <a:t>;</a:t>
            </a:r>
            <a:r>
              <a:rPr lang="ru-RU" altLang="ru-RU" b="0" dirty="0">
                <a:solidFill>
                  <a:srgbClr val="0066FF"/>
                </a:solidFill>
                <a:sym typeface="Wingdings" pitchFamily="2" charset="2"/>
              </a:rPr>
              <a:t>- </a:t>
            </a:r>
            <a:r>
              <a:rPr lang="en-US" altLang="ru-RU" b="0" dirty="0">
                <a:solidFill>
                  <a:srgbClr val="0066FF"/>
                </a:solidFill>
                <a:sym typeface="Wingdings" pitchFamily="2" charset="2"/>
              </a:rPr>
              <a:t>COM</a:t>
            </a:r>
          </a:p>
          <a:p>
            <a:pPr>
              <a:buFontTx/>
              <a:buNone/>
            </a:pPr>
            <a:r>
              <a:rPr lang="ru-RU" altLang="ru-RU" b="0" dirty="0">
                <a:sym typeface="Wingdings" pitchFamily="2" charset="2"/>
              </a:rPr>
              <a:t>	Метод создает новый документ.</a:t>
            </a:r>
          </a:p>
          <a:p>
            <a:pPr>
              <a:buFontTx/>
              <a:buNone/>
            </a:pPr>
            <a:r>
              <a:rPr lang="ru-RU" altLang="ru-RU" b="0" dirty="0">
                <a:sym typeface="Wingdings" pitchFamily="2" charset="2"/>
              </a:rPr>
              <a:t>	Параметр </a:t>
            </a:r>
            <a:r>
              <a:rPr lang="en-US" altLang="ru-RU" b="0" dirty="0" err="1">
                <a:sym typeface="Wingdings" pitchFamily="2" charset="2"/>
              </a:rPr>
              <a:t>templateName</a:t>
            </a:r>
            <a:r>
              <a:rPr lang="ru-RU" altLang="ru-RU" b="0" dirty="0">
                <a:sym typeface="Wingdings" pitchFamily="2" charset="2"/>
              </a:rPr>
              <a:t> характеризует шаблон (и тип) документа.</a:t>
            </a:r>
          </a:p>
          <a:p>
            <a:pPr>
              <a:buFontTx/>
              <a:buNone/>
            </a:pPr>
            <a:r>
              <a:rPr lang="ru-RU" altLang="ru-RU" b="0" dirty="0">
                <a:sym typeface="Wingdings" pitchFamily="2" charset="2"/>
              </a:rPr>
              <a:t>	Шаблоны, как правило</a:t>
            </a:r>
            <a:r>
              <a:rPr lang="en-US" altLang="ru-RU" b="0" dirty="0">
                <a:sym typeface="Wingdings" pitchFamily="2" charset="2"/>
              </a:rPr>
              <a:t>,</a:t>
            </a:r>
            <a:r>
              <a:rPr lang="ru-RU" altLang="ru-RU" b="0" dirty="0">
                <a:sym typeface="Wingdings" pitchFamily="2" charset="2"/>
              </a:rPr>
              <a:t> располагаются в директории </a:t>
            </a:r>
            <a:r>
              <a:rPr lang="en-US" altLang="ru-RU" b="0" dirty="0">
                <a:sym typeface="Wingdings" pitchFamily="2" charset="2"/>
              </a:rPr>
              <a:t>\data\Templates</a:t>
            </a:r>
            <a:r>
              <a:rPr lang="ru-RU" altLang="ru-RU" b="0" dirty="0">
                <a:sym typeface="Wingdings" pitchFamily="2" charset="2"/>
              </a:rPr>
              <a:t>.</a:t>
            </a:r>
          </a:p>
          <a:p>
            <a:pPr>
              <a:buFontTx/>
              <a:buNone/>
            </a:pPr>
            <a:endParaRPr lang="en-US" altLang="ru-RU" b="0" dirty="0">
              <a:sym typeface="Wingdings" pitchFamily="2" charset="2"/>
            </a:endParaRPr>
          </a:p>
        </p:txBody>
      </p:sp>
      <p:sp>
        <p:nvSpPr>
          <p:cNvPr id="324611" name="Text Box 3"/>
          <p:cNvSpPr txBox="1">
            <a:spLocks noChangeArrowheads="1"/>
          </p:cNvSpPr>
          <p:nvPr/>
        </p:nvSpPr>
        <p:spPr bwMode="auto">
          <a:xfrm rot="21409969">
            <a:off x="3046413" y="174625"/>
            <a:ext cx="36306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ru-RU" altLang="ru-RU" sz="2000">
                <a:latin typeface="Impact" pitchFamily="34" charset="0"/>
              </a:rPr>
              <a:t>Методы интерфейса ISldWorks</a:t>
            </a:r>
          </a:p>
        </p:txBody>
      </p:sp>
    </p:spTree>
    <p:extLst>
      <p:ext uri="{BB962C8B-B14F-4D97-AF65-F5344CB8AC3E}">
        <p14:creationId xmlns:p14="http://schemas.microsoft.com/office/powerpoint/2010/main" val="1866481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4" name="Rectangle 2"/>
          <p:cNvSpPr>
            <a:spLocks noChangeArrowheads="1"/>
          </p:cNvSpPr>
          <p:nvPr/>
        </p:nvSpPr>
        <p:spPr bwMode="auto">
          <a:xfrm>
            <a:off x="381000" y="1066800"/>
            <a:ext cx="8512175" cy="520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533400" indent="-5334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Impact" pitchFamily="34" charset="0"/>
              </a:defRPr>
            </a:lvl1pPr>
            <a:lvl2pPr marL="952500" indent="-495300">
              <a:spcBef>
                <a:spcPct val="20000"/>
              </a:spcBef>
              <a:buChar char="–"/>
              <a:defRPr sz="2600">
                <a:solidFill>
                  <a:schemeClr val="tx1"/>
                </a:solidFill>
                <a:latin typeface="Impact" pitchFamily="34" charset="0"/>
              </a:defRPr>
            </a:lvl2pPr>
            <a:lvl3pPr marL="1371600" indent="-4572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Impact" pitchFamily="34" charset="0"/>
              </a:defRPr>
            </a:lvl3pPr>
            <a:lvl4pPr marL="1752600" indent="-381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Impact" pitchFamily="34" charset="0"/>
              </a:defRPr>
            </a:lvl4pPr>
            <a:lvl5pPr marL="2209800" indent="-381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5pPr>
            <a:lvl6pPr marL="26670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6pPr>
            <a:lvl7pPr marL="31242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7pPr>
            <a:lvl8pPr marL="35814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8pPr>
            <a:lvl9pPr marL="40386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9pPr>
          </a:lstStyle>
          <a:p>
            <a:pPr>
              <a:buFontTx/>
              <a:buNone/>
            </a:pPr>
            <a:r>
              <a:rPr lang="ru-RU" altLang="ru-RU" b="0" dirty="0">
                <a:sym typeface="Wingdings" pitchFamily="2" charset="2"/>
              </a:rPr>
              <a:t>	Шаблон</a:t>
            </a:r>
            <a:r>
              <a:rPr lang="en-US" altLang="ru-RU" b="0" dirty="0">
                <a:sym typeface="Wingdings" pitchFamily="2" charset="2"/>
              </a:rPr>
              <a:t> </a:t>
            </a:r>
            <a:r>
              <a:rPr lang="ru-RU" altLang="ru-RU" b="0" dirty="0">
                <a:sym typeface="Wingdings" pitchFamily="2" charset="2"/>
              </a:rPr>
              <a:t>детали - </a:t>
            </a:r>
            <a:r>
              <a:rPr lang="en-US" altLang="ru-RU" b="0" dirty="0" err="1">
                <a:sym typeface="Wingdings" pitchFamily="2" charset="2"/>
              </a:rPr>
              <a:t>Part.prtdot</a:t>
            </a:r>
            <a:r>
              <a:rPr lang="ru-RU" altLang="ru-RU" b="0" dirty="0">
                <a:sym typeface="Wingdings" pitchFamily="2" charset="2"/>
              </a:rPr>
              <a:t>;</a:t>
            </a:r>
          </a:p>
          <a:p>
            <a:pPr>
              <a:buFontTx/>
              <a:buNone/>
            </a:pPr>
            <a:r>
              <a:rPr lang="ru-RU" altLang="ru-RU" b="0" dirty="0">
                <a:sym typeface="Wingdings" pitchFamily="2" charset="2"/>
              </a:rPr>
              <a:t>	Шаблон сборки - </a:t>
            </a:r>
            <a:r>
              <a:rPr lang="en-US" altLang="ru-RU" b="0" dirty="0" err="1">
                <a:sym typeface="Wingdings" pitchFamily="2" charset="2"/>
              </a:rPr>
              <a:t>Assembly.asmdot</a:t>
            </a:r>
            <a:r>
              <a:rPr lang="ru-RU" altLang="ru-RU" b="0" dirty="0">
                <a:sym typeface="Wingdings" pitchFamily="2" charset="2"/>
              </a:rPr>
              <a:t>;</a:t>
            </a:r>
          </a:p>
          <a:p>
            <a:pPr>
              <a:buFontTx/>
              <a:buNone/>
            </a:pPr>
            <a:r>
              <a:rPr lang="ru-RU" altLang="ru-RU" b="0" dirty="0">
                <a:sym typeface="Wingdings" pitchFamily="2" charset="2"/>
              </a:rPr>
              <a:t>	Шаблон чертежа - </a:t>
            </a:r>
            <a:r>
              <a:rPr lang="ru-RU" altLang="ru-RU" b="0" dirty="0" err="1">
                <a:sym typeface="Wingdings" pitchFamily="2" charset="2"/>
              </a:rPr>
              <a:t>Drawing.drwdot</a:t>
            </a:r>
            <a:r>
              <a:rPr lang="ru-RU" altLang="ru-RU" b="0" dirty="0">
                <a:sym typeface="Wingdings" pitchFamily="2" charset="2"/>
              </a:rPr>
              <a:t>.</a:t>
            </a:r>
          </a:p>
          <a:p>
            <a:pPr>
              <a:buFontTx/>
              <a:buNone/>
            </a:pPr>
            <a:endParaRPr lang="en-US" altLang="ru-RU" sz="700" b="0" dirty="0">
              <a:sym typeface="Wingdings" pitchFamily="2" charset="2"/>
            </a:endParaRPr>
          </a:p>
          <a:p>
            <a:pPr>
              <a:buFontTx/>
              <a:buNone/>
            </a:pPr>
            <a:r>
              <a:rPr lang="ru-RU" altLang="ru-RU" b="0" dirty="0">
                <a:sym typeface="Wingdings" pitchFamily="2" charset="2"/>
              </a:rPr>
              <a:t>	Параметр </a:t>
            </a:r>
            <a:r>
              <a:rPr lang="en-US" altLang="ru-RU" b="0" dirty="0" err="1">
                <a:sym typeface="Wingdings" pitchFamily="2" charset="2"/>
              </a:rPr>
              <a:t>paperSize</a:t>
            </a:r>
            <a:r>
              <a:rPr lang="en-US" altLang="ru-RU" b="0" dirty="0">
                <a:sym typeface="Wingdings" pitchFamily="2" charset="2"/>
              </a:rPr>
              <a:t> </a:t>
            </a:r>
            <a:r>
              <a:rPr lang="ru-RU" altLang="ru-RU" b="0" dirty="0">
                <a:sym typeface="Wingdings" pitchFamily="2" charset="2"/>
              </a:rPr>
              <a:t>определяет размер страницы документа (константы см. выше для </a:t>
            </a:r>
            <a:r>
              <a:rPr lang="en-US" altLang="ru-RU" b="0" dirty="0" err="1">
                <a:sym typeface="Wingdings" pitchFamily="2" charset="2"/>
              </a:rPr>
              <a:t>templateToUse</a:t>
            </a:r>
            <a:r>
              <a:rPr lang="ru-RU" altLang="ru-RU" b="0" dirty="0">
                <a:sym typeface="Wingdings" pitchFamily="2" charset="2"/>
              </a:rPr>
              <a:t> в методе </a:t>
            </a:r>
            <a:r>
              <a:rPr lang="en-US" altLang="ru-RU" b="0" dirty="0" err="1">
                <a:sym typeface="Wingdings" pitchFamily="2" charset="2"/>
              </a:rPr>
              <a:t>NewDrawing</a:t>
            </a:r>
            <a:r>
              <a:rPr lang="ru-RU" altLang="ru-RU" b="0" dirty="0">
                <a:sym typeface="Wingdings" pitchFamily="2" charset="2"/>
              </a:rPr>
              <a:t>). </a:t>
            </a:r>
          </a:p>
          <a:p>
            <a:pPr>
              <a:buFontTx/>
              <a:buNone/>
            </a:pPr>
            <a:r>
              <a:rPr lang="ru-RU" altLang="ru-RU" b="0" dirty="0">
                <a:sym typeface="Wingdings" pitchFamily="2" charset="2"/>
              </a:rPr>
              <a:t>	Если </a:t>
            </a:r>
            <a:r>
              <a:rPr lang="en-US" altLang="ru-RU" b="0" dirty="0" err="1">
                <a:sym typeface="Wingdings" pitchFamily="2" charset="2"/>
              </a:rPr>
              <a:t>paperSize</a:t>
            </a:r>
            <a:r>
              <a:rPr lang="en-US" altLang="ru-RU" b="0" dirty="0">
                <a:sym typeface="Wingdings" pitchFamily="2" charset="2"/>
              </a:rPr>
              <a:t> </a:t>
            </a:r>
            <a:r>
              <a:rPr lang="ru-RU" altLang="ru-RU" b="0" dirty="0">
                <a:sym typeface="Wingdings" pitchFamily="2" charset="2"/>
              </a:rPr>
              <a:t>=</a:t>
            </a:r>
            <a:r>
              <a:rPr lang="en-US" altLang="ru-RU" b="0" dirty="0">
                <a:sym typeface="Wingdings" pitchFamily="2" charset="2"/>
              </a:rPr>
              <a:t> </a:t>
            </a:r>
            <a:r>
              <a:rPr lang="ru-RU" altLang="ru-RU" b="0" dirty="0">
                <a:sym typeface="Wingdings" pitchFamily="2" charset="2"/>
              </a:rPr>
              <a:t>12 (размер определяется пользователем), то размер документа будет соответствовать значениям параметров </a:t>
            </a:r>
            <a:r>
              <a:rPr lang="en-US" altLang="ru-RU" b="0" dirty="0">
                <a:sym typeface="Wingdings" pitchFamily="2" charset="2"/>
              </a:rPr>
              <a:t>Width</a:t>
            </a:r>
            <a:r>
              <a:rPr lang="ru-RU" altLang="ru-RU" b="0" dirty="0">
                <a:sym typeface="Wingdings" pitchFamily="2" charset="2"/>
              </a:rPr>
              <a:t> и </a:t>
            </a:r>
            <a:r>
              <a:rPr lang="en-US" altLang="ru-RU" b="0" dirty="0">
                <a:sym typeface="Wingdings" pitchFamily="2" charset="2"/>
              </a:rPr>
              <a:t>Height.</a:t>
            </a:r>
          </a:p>
        </p:txBody>
      </p:sp>
      <p:sp>
        <p:nvSpPr>
          <p:cNvPr id="325635" name="Text Box 3"/>
          <p:cNvSpPr txBox="1">
            <a:spLocks noChangeArrowheads="1"/>
          </p:cNvSpPr>
          <p:nvPr/>
        </p:nvSpPr>
        <p:spPr bwMode="auto">
          <a:xfrm rot="21409969">
            <a:off x="3046413" y="174625"/>
            <a:ext cx="36306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ru-RU" altLang="ru-RU" sz="2000">
                <a:latin typeface="Impact" pitchFamily="34" charset="0"/>
              </a:rPr>
              <a:t>Методы интерфейса ISldWorks</a:t>
            </a:r>
          </a:p>
        </p:txBody>
      </p:sp>
    </p:spTree>
    <p:extLst>
      <p:ext uri="{BB962C8B-B14F-4D97-AF65-F5344CB8AC3E}">
        <p14:creationId xmlns:p14="http://schemas.microsoft.com/office/powerpoint/2010/main" val="60182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8" name="Rectangle 2"/>
          <p:cNvSpPr>
            <a:spLocks noChangeArrowheads="1"/>
          </p:cNvSpPr>
          <p:nvPr/>
        </p:nvSpPr>
        <p:spPr bwMode="auto">
          <a:xfrm>
            <a:off x="381000" y="1066800"/>
            <a:ext cx="8512175" cy="520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533400" indent="-5334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Impact" pitchFamily="34" charset="0"/>
              </a:defRPr>
            </a:lvl1pPr>
            <a:lvl2pPr marL="952500" indent="-495300">
              <a:spcBef>
                <a:spcPct val="20000"/>
              </a:spcBef>
              <a:buChar char="–"/>
              <a:defRPr sz="2600">
                <a:solidFill>
                  <a:schemeClr val="tx1"/>
                </a:solidFill>
                <a:latin typeface="Impact" pitchFamily="34" charset="0"/>
              </a:defRPr>
            </a:lvl2pPr>
            <a:lvl3pPr marL="1371600" indent="-4572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Impact" pitchFamily="34" charset="0"/>
              </a:defRPr>
            </a:lvl3pPr>
            <a:lvl4pPr marL="1752600" indent="-381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Impact" pitchFamily="34" charset="0"/>
              </a:defRPr>
            </a:lvl4pPr>
            <a:lvl5pPr marL="2209800" indent="-381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5pPr>
            <a:lvl6pPr marL="26670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6pPr>
            <a:lvl7pPr marL="31242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7pPr>
            <a:lvl8pPr marL="35814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8pPr>
            <a:lvl9pPr marL="40386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9pPr>
          </a:lstStyle>
          <a:p>
            <a:pPr>
              <a:buClr>
                <a:srgbClr val="FF0066"/>
              </a:buClr>
            </a:pPr>
            <a:r>
              <a:rPr lang="en-US" altLang="ru-RU" b="0" dirty="0">
                <a:sym typeface="Wingdings" pitchFamily="2" charset="2"/>
              </a:rPr>
              <a:t>function OpenDoc4(</a:t>
            </a:r>
            <a:r>
              <a:rPr lang="en-US" altLang="ru-RU" b="0" dirty="0" err="1">
                <a:sym typeface="Wingdings" pitchFamily="2" charset="2"/>
              </a:rPr>
              <a:t>const</a:t>
            </a:r>
            <a:r>
              <a:rPr lang="en-US" altLang="ru-RU" b="0" dirty="0">
                <a:sym typeface="Wingdings" pitchFamily="2" charset="2"/>
              </a:rPr>
              <a:t> </a:t>
            </a:r>
            <a:r>
              <a:rPr lang="en-US" altLang="ru-RU" b="0" dirty="0" err="1">
                <a:sym typeface="Wingdings" pitchFamily="2" charset="2"/>
              </a:rPr>
              <a:t>fileName</a:t>
            </a:r>
            <a:r>
              <a:rPr lang="en-US" altLang="ru-RU" b="0" dirty="0">
                <a:sym typeface="Wingdings" pitchFamily="2" charset="2"/>
              </a:rPr>
              <a:t>: </a:t>
            </a:r>
            <a:r>
              <a:rPr lang="en-US" altLang="ru-RU" b="0" dirty="0" err="1">
                <a:sym typeface="Wingdings" pitchFamily="2" charset="2"/>
              </a:rPr>
              <a:t>WideString</a:t>
            </a:r>
            <a:r>
              <a:rPr lang="en-US" altLang="ru-RU" b="0" dirty="0">
                <a:sym typeface="Wingdings" pitchFamily="2" charset="2"/>
              </a:rPr>
              <a:t>; type_: Integer; options: Integer; </a:t>
            </a:r>
            <a:r>
              <a:rPr lang="en-US" altLang="ru-RU" b="0" dirty="0" err="1">
                <a:sym typeface="Wingdings" pitchFamily="2" charset="2"/>
              </a:rPr>
              <a:t>const</a:t>
            </a:r>
            <a:r>
              <a:rPr lang="en-US" altLang="ru-RU" b="0" dirty="0">
                <a:sym typeface="Wingdings" pitchFamily="2" charset="2"/>
              </a:rPr>
              <a:t> configuration: </a:t>
            </a:r>
            <a:r>
              <a:rPr lang="en-US" altLang="ru-RU" b="0" dirty="0" err="1">
                <a:sym typeface="Wingdings" pitchFamily="2" charset="2"/>
              </a:rPr>
              <a:t>WideString</a:t>
            </a:r>
            <a:r>
              <a:rPr lang="en-US" altLang="ru-RU" b="0" dirty="0">
                <a:sym typeface="Wingdings" pitchFamily="2" charset="2"/>
              </a:rPr>
              <a:t>; </a:t>
            </a:r>
            <a:r>
              <a:rPr lang="en-US" altLang="ru-RU" b="0" dirty="0" err="1">
                <a:sym typeface="Wingdings" pitchFamily="2" charset="2"/>
              </a:rPr>
              <a:t>var</a:t>
            </a:r>
            <a:r>
              <a:rPr lang="en-US" altLang="ru-RU" b="0" dirty="0">
                <a:sym typeface="Wingdings" pitchFamily="2" charset="2"/>
              </a:rPr>
              <a:t> errors: Integer): </a:t>
            </a:r>
            <a:r>
              <a:rPr lang="en-US" altLang="ru-RU" b="0" dirty="0" err="1">
                <a:sym typeface="Wingdings" pitchFamily="2" charset="2"/>
              </a:rPr>
              <a:t>IDispatch</a:t>
            </a:r>
            <a:r>
              <a:rPr lang="en-US" altLang="ru-RU" b="0" dirty="0">
                <a:sym typeface="Wingdings" pitchFamily="2" charset="2"/>
              </a:rPr>
              <a:t>; </a:t>
            </a:r>
            <a:r>
              <a:rPr lang="en-US" altLang="ru-RU" b="0" dirty="0" err="1">
                <a:sym typeface="Wingdings" pitchFamily="2" charset="2"/>
              </a:rPr>
              <a:t>safecall</a:t>
            </a:r>
            <a:r>
              <a:rPr lang="en-US" altLang="ru-RU" b="0" dirty="0">
                <a:sym typeface="Wingdings" pitchFamily="2" charset="2"/>
              </a:rPr>
              <a:t>;</a:t>
            </a:r>
            <a:r>
              <a:rPr lang="ru-RU" altLang="ru-RU" b="0" dirty="0">
                <a:sym typeface="Wingdings" pitchFamily="2" charset="2"/>
              </a:rPr>
              <a:t> </a:t>
            </a:r>
            <a:r>
              <a:rPr lang="ru-RU" altLang="ru-RU" b="0" dirty="0">
                <a:solidFill>
                  <a:srgbClr val="FF0066"/>
                </a:solidFill>
                <a:sym typeface="Wingdings" pitchFamily="2" charset="2"/>
              </a:rPr>
              <a:t>-  </a:t>
            </a:r>
            <a:r>
              <a:rPr lang="en-US" altLang="ru-RU" b="0" dirty="0">
                <a:solidFill>
                  <a:srgbClr val="FF0066"/>
                </a:solidFill>
                <a:sym typeface="Wingdings" pitchFamily="2" charset="2"/>
              </a:rPr>
              <a:t>Automation</a:t>
            </a:r>
            <a:endParaRPr lang="en-US" altLang="ru-RU" b="0" dirty="0">
              <a:sym typeface="Wingdings" pitchFamily="2" charset="2"/>
            </a:endParaRPr>
          </a:p>
          <a:p>
            <a:pPr>
              <a:buClr>
                <a:srgbClr val="0066FF"/>
              </a:buClr>
            </a:pPr>
            <a:r>
              <a:rPr lang="en-US" altLang="ru-RU" b="0" dirty="0">
                <a:sym typeface="Wingdings" pitchFamily="2" charset="2"/>
              </a:rPr>
              <a:t>function IOpenDoc4(</a:t>
            </a:r>
            <a:r>
              <a:rPr lang="en-US" altLang="ru-RU" b="0" dirty="0" err="1">
                <a:sym typeface="Wingdings" pitchFamily="2" charset="2"/>
              </a:rPr>
              <a:t>const</a:t>
            </a:r>
            <a:r>
              <a:rPr lang="en-US" altLang="ru-RU" b="0" dirty="0">
                <a:sym typeface="Wingdings" pitchFamily="2" charset="2"/>
              </a:rPr>
              <a:t> </a:t>
            </a:r>
            <a:r>
              <a:rPr lang="en-US" altLang="ru-RU" b="0" dirty="0" err="1">
                <a:sym typeface="Wingdings" pitchFamily="2" charset="2"/>
              </a:rPr>
              <a:t>fileName</a:t>
            </a:r>
            <a:r>
              <a:rPr lang="en-US" altLang="ru-RU" b="0" dirty="0">
                <a:sym typeface="Wingdings" pitchFamily="2" charset="2"/>
              </a:rPr>
              <a:t>: </a:t>
            </a:r>
            <a:r>
              <a:rPr lang="en-US" altLang="ru-RU" b="0" dirty="0" err="1">
                <a:sym typeface="Wingdings" pitchFamily="2" charset="2"/>
              </a:rPr>
              <a:t>WideString</a:t>
            </a:r>
            <a:r>
              <a:rPr lang="en-US" altLang="ru-RU" b="0" dirty="0">
                <a:sym typeface="Wingdings" pitchFamily="2" charset="2"/>
              </a:rPr>
              <a:t>; type_: Integer; options: Integer; </a:t>
            </a:r>
            <a:r>
              <a:rPr lang="en-US" altLang="ru-RU" b="0" dirty="0" err="1">
                <a:sym typeface="Wingdings" pitchFamily="2" charset="2"/>
              </a:rPr>
              <a:t>const</a:t>
            </a:r>
            <a:r>
              <a:rPr lang="en-US" altLang="ru-RU" b="0" dirty="0">
                <a:sym typeface="Wingdings" pitchFamily="2" charset="2"/>
              </a:rPr>
              <a:t> configuration: </a:t>
            </a:r>
            <a:r>
              <a:rPr lang="en-US" altLang="ru-RU" b="0" dirty="0" err="1">
                <a:sym typeface="Wingdings" pitchFamily="2" charset="2"/>
              </a:rPr>
              <a:t>WideString</a:t>
            </a:r>
            <a:r>
              <a:rPr lang="en-US" altLang="ru-RU" b="0" dirty="0">
                <a:sym typeface="Wingdings" pitchFamily="2" charset="2"/>
              </a:rPr>
              <a:t>; </a:t>
            </a:r>
            <a:r>
              <a:rPr lang="en-US" altLang="ru-RU" b="0" dirty="0" err="1">
                <a:sym typeface="Wingdings" pitchFamily="2" charset="2"/>
              </a:rPr>
              <a:t>var</a:t>
            </a:r>
            <a:r>
              <a:rPr lang="en-US" altLang="ru-RU" b="0" dirty="0">
                <a:sym typeface="Wingdings" pitchFamily="2" charset="2"/>
              </a:rPr>
              <a:t> errors: Integer): </a:t>
            </a:r>
            <a:r>
              <a:rPr lang="en-US" altLang="ru-RU" b="0" dirty="0" err="1">
                <a:sym typeface="Wingdings" pitchFamily="2" charset="2"/>
              </a:rPr>
              <a:t>IModelDoc</a:t>
            </a:r>
            <a:r>
              <a:rPr lang="en-US" altLang="ru-RU" b="0" dirty="0">
                <a:sym typeface="Wingdings" pitchFamily="2" charset="2"/>
              </a:rPr>
              <a:t>; </a:t>
            </a:r>
            <a:r>
              <a:rPr lang="en-US" altLang="ru-RU" b="0" dirty="0" err="1">
                <a:sym typeface="Wingdings" pitchFamily="2" charset="2"/>
              </a:rPr>
              <a:t>safecall</a:t>
            </a:r>
            <a:r>
              <a:rPr lang="en-US" altLang="ru-RU" b="0" dirty="0">
                <a:sym typeface="Wingdings" pitchFamily="2" charset="2"/>
              </a:rPr>
              <a:t>; </a:t>
            </a:r>
            <a:r>
              <a:rPr lang="ru-RU" altLang="ru-RU" b="0" dirty="0">
                <a:solidFill>
                  <a:srgbClr val="0066FF"/>
                </a:solidFill>
                <a:sym typeface="Wingdings" pitchFamily="2" charset="2"/>
              </a:rPr>
              <a:t>- </a:t>
            </a:r>
            <a:r>
              <a:rPr lang="en-US" altLang="ru-RU" b="0" dirty="0">
                <a:solidFill>
                  <a:srgbClr val="0066FF"/>
                </a:solidFill>
                <a:sym typeface="Wingdings" pitchFamily="2" charset="2"/>
              </a:rPr>
              <a:t>COM</a:t>
            </a:r>
          </a:p>
          <a:p>
            <a:pPr>
              <a:buFontTx/>
              <a:buNone/>
            </a:pPr>
            <a:r>
              <a:rPr lang="ru-RU" altLang="ru-RU" b="0" dirty="0">
                <a:sym typeface="Wingdings" pitchFamily="2" charset="2"/>
              </a:rPr>
              <a:t>	Метод открывает существующий документ.</a:t>
            </a:r>
          </a:p>
          <a:p>
            <a:pPr>
              <a:buFontTx/>
              <a:buNone/>
            </a:pPr>
            <a:r>
              <a:rPr lang="ru-RU" altLang="ru-RU" b="0" dirty="0">
                <a:sym typeface="Wingdings" pitchFamily="2" charset="2"/>
              </a:rPr>
              <a:t>	Параметр </a:t>
            </a:r>
            <a:r>
              <a:rPr lang="en-US" altLang="ru-RU" b="0" dirty="0" err="1">
                <a:sym typeface="Wingdings" pitchFamily="2" charset="2"/>
              </a:rPr>
              <a:t>fileName</a:t>
            </a:r>
            <a:r>
              <a:rPr lang="ru-RU" altLang="ru-RU" b="0" dirty="0">
                <a:sym typeface="Wingdings" pitchFamily="2" charset="2"/>
              </a:rPr>
              <a:t> характеризует имя документа.</a:t>
            </a:r>
          </a:p>
        </p:txBody>
      </p:sp>
      <p:sp>
        <p:nvSpPr>
          <p:cNvPr id="326659" name="Text Box 3"/>
          <p:cNvSpPr txBox="1">
            <a:spLocks noChangeArrowheads="1"/>
          </p:cNvSpPr>
          <p:nvPr/>
        </p:nvSpPr>
        <p:spPr bwMode="auto">
          <a:xfrm rot="21409969">
            <a:off x="3046413" y="174625"/>
            <a:ext cx="36306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ru-RU" altLang="ru-RU" sz="2000">
                <a:latin typeface="Impact" pitchFamily="34" charset="0"/>
              </a:rPr>
              <a:t>Методы интерфейса ISldWorks</a:t>
            </a:r>
          </a:p>
        </p:txBody>
      </p:sp>
    </p:spTree>
    <p:extLst>
      <p:ext uri="{BB962C8B-B14F-4D97-AF65-F5344CB8AC3E}">
        <p14:creationId xmlns:p14="http://schemas.microsoft.com/office/powerpoint/2010/main" val="1903197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2" name="Rectangle 2"/>
          <p:cNvSpPr>
            <a:spLocks noChangeArrowheads="1"/>
          </p:cNvSpPr>
          <p:nvPr/>
        </p:nvSpPr>
        <p:spPr bwMode="auto">
          <a:xfrm>
            <a:off x="457200" y="1066800"/>
            <a:ext cx="8435975" cy="520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533400" indent="-5334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Impact" pitchFamily="34" charset="0"/>
              </a:defRPr>
            </a:lvl1pPr>
            <a:lvl2pPr marL="952500" indent="-495300">
              <a:spcBef>
                <a:spcPct val="20000"/>
              </a:spcBef>
              <a:buChar char="–"/>
              <a:defRPr sz="2600">
                <a:solidFill>
                  <a:schemeClr val="tx1"/>
                </a:solidFill>
                <a:latin typeface="Impact" pitchFamily="34" charset="0"/>
              </a:defRPr>
            </a:lvl2pPr>
            <a:lvl3pPr marL="1371600" indent="-4572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Impact" pitchFamily="34" charset="0"/>
              </a:defRPr>
            </a:lvl3pPr>
            <a:lvl4pPr marL="1752600" indent="-381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Impact" pitchFamily="34" charset="0"/>
              </a:defRPr>
            </a:lvl4pPr>
            <a:lvl5pPr marL="2209800" indent="-381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5pPr>
            <a:lvl6pPr marL="26670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6pPr>
            <a:lvl7pPr marL="31242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7pPr>
            <a:lvl8pPr marL="35814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8pPr>
            <a:lvl9pPr marL="40386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9pPr>
          </a:lstStyle>
          <a:p>
            <a:pPr>
              <a:buFontTx/>
              <a:buNone/>
            </a:pPr>
            <a:r>
              <a:rPr lang="ru-RU" altLang="ru-RU" b="0" dirty="0">
                <a:sym typeface="Wingdings" pitchFamily="2" charset="2"/>
              </a:rPr>
              <a:t>	Параметр </a:t>
            </a:r>
            <a:r>
              <a:rPr lang="en-US" altLang="ru-RU" b="0" dirty="0">
                <a:sym typeface="Wingdings" pitchFamily="2" charset="2"/>
              </a:rPr>
              <a:t>type_</a:t>
            </a:r>
            <a:r>
              <a:rPr lang="ru-RU" altLang="ru-RU" b="0" dirty="0">
                <a:sym typeface="Wingdings" pitchFamily="2" charset="2"/>
              </a:rPr>
              <a:t> характеризует тип документа (константы см. выше для </a:t>
            </a:r>
            <a:r>
              <a:rPr lang="en-US" altLang="ru-RU" b="0" dirty="0">
                <a:sym typeface="Wingdings" pitchFamily="2" charset="2"/>
              </a:rPr>
              <a:t>type_</a:t>
            </a:r>
            <a:r>
              <a:rPr lang="ru-RU" altLang="ru-RU" b="0" dirty="0">
                <a:sym typeface="Wingdings" pitchFamily="2" charset="2"/>
              </a:rPr>
              <a:t> в методе </a:t>
            </a:r>
            <a:r>
              <a:rPr lang="en-US" altLang="ru-RU" b="0" dirty="0" err="1">
                <a:sym typeface="Wingdings" pitchFamily="2" charset="2"/>
              </a:rPr>
              <a:t>AddFileSaveAsItem</a:t>
            </a:r>
            <a:r>
              <a:rPr lang="ru-RU" altLang="ru-RU" b="0" dirty="0">
                <a:sym typeface="Wingdings" pitchFamily="2" charset="2"/>
              </a:rPr>
              <a:t>).</a:t>
            </a:r>
          </a:p>
          <a:p>
            <a:pPr>
              <a:buFontTx/>
              <a:buNone/>
            </a:pPr>
            <a:r>
              <a:rPr lang="ru-RU" altLang="ru-RU" b="0" dirty="0">
                <a:sym typeface="Wingdings" pitchFamily="2" charset="2"/>
              </a:rPr>
              <a:t>	Параметр </a:t>
            </a:r>
            <a:r>
              <a:rPr lang="en-US" altLang="ru-RU" b="0" dirty="0">
                <a:sym typeface="Wingdings" pitchFamily="2" charset="2"/>
              </a:rPr>
              <a:t>options</a:t>
            </a:r>
            <a:r>
              <a:rPr lang="ru-RU" altLang="ru-RU" b="0" dirty="0">
                <a:sym typeface="Wingdings" pitchFamily="2" charset="2"/>
              </a:rPr>
              <a:t> содержит набор битов, которые определяют параметры открытия.</a:t>
            </a:r>
            <a:endParaRPr lang="en-US" altLang="ru-RU" b="0" dirty="0">
              <a:sym typeface="Wingdings" pitchFamily="2" charset="2"/>
            </a:endParaRPr>
          </a:p>
          <a:p>
            <a:pPr>
              <a:buFontTx/>
              <a:buNone/>
            </a:pPr>
            <a:r>
              <a:rPr lang="en-US" altLang="ru-RU" b="0" dirty="0">
                <a:sym typeface="Wingdings" pitchFamily="2" charset="2"/>
              </a:rPr>
              <a:t>	</a:t>
            </a:r>
            <a:r>
              <a:rPr lang="ru-RU" altLang="ru-RU" b="0" dirty="0">
                <a:sym typeface="Wingdings" pitchFamily="2" charset="2"/>
              </a:rPr>
              <a:t>Для этого параметра в </a:t>
            </a:r>
            <a:r>
              <a:rPr lang="en-US" altLang="ru-RU" b="0" dirty="0">
                <a:sym typeface="Wingdings" pitchFamily="2" charset="2"/>
              </a:rPr>
              <a:t>SolidWorks </a:t>
            </a:r>
            <a:r>
              <a:rPr lang="ru-RU" altLang="ru-RU" b="0" dirty="0">
                <a:sym typeface="Wingdings" pitchFamily="2" charset="2"/>
              </a:rPr>
              <a:t>определены следующие значения битов</a:t>
            </a:r>
          </a:p>
          <a:p>
            <a:pPr>
              <a:buFontTx/>
              <a:buNone/>
            </a:pPr>
            <a:r>
              <a:rPr lang="ru-RU" altLang="ru-RU" b="0" dirty="0">
                <a:sym typeface="Wingdings" pitchFamily="2" charset="2"/>
              </a:rPr>
              <a:t>	</a:t>
            </a:r>
            <a:r>
              <a:rPr lang="ru-RU" altLang="ru-RU" b="0" dirty="0" smtClean="0">
                <a:sym typeface="Wingdings" pitchFamily="2" charset="2"/>
              </a:rPr>
              <a:t>1 </a:t>
            </a:r>
            <a:r>
              <a:rPr lang="en-US" altLang="ru-RU" b="0" dirty="0">
                <a:sym typeface="Wingdings" pitchFamily="2" charset="2"/>
              </a:rPr>
              <a:t>– </a:t>
            </a:r>
            <a:r>
              <a:rPr lang="ru-RU" altLang="ru-RU" b="0" dirty="0">
                <a:sym typeface="Wingdings" pitchFamily="2" charset="2"/>
              </a:rPr>
              <a:t>«тихое» открытие документа (диалоговые окна в случае ошибок не выводятся);</a:t>
            </a:r>
          </a:p>
          <a:p>
            <a:pPr>
              <a:buFontTx/>
              <a:buNone/>
            </a:pPr>
            <a:r>
              <a:rPr lang="ru-RU" altLang="ru-RU" b="0" dirty="0">
                <a:sym typeface="Wingdings" pitchFamily="2" charset="2"/>
              </a:rPr>
              <a:t>	</a:t>
            </a:r>
            <a:r>
              <a:rPr lang="en-US" altLang="ru-RU" b="0" dirty="0" smtClean="0">
                <a:sym typeface="Wingdings" pitchFamily="2" charset="2"/>
              </a:rPr>
              <a:t>2</a:t>
            </a:r>
            <a:r>
              <a:rPr lang="ru-RU" altLang="ru-RU" b="0" dirty="0" smtClean="0">
                <a:sym typeface="Wingdings" pitchFamily="2" charset="2"/>
              </a:rPr>
              <a:t> </a:t>
            </a:r>
            <a:r>
              <a:rPr lang="ru-RU" altLang="ru-RU" b="0" dirty="0">
                <a:sym typeface="Wingdings" pitchFamily="2" charset="2"/>
              </a:rPr>
              <a:t>– открыть только для чтения;</a:t>
            </a:r>
            <a:endParaRPr lang="en-US" altLang="ru-RU" b="0" dirty="0">
              <a:sym typeface="Wingdings" pitchFamily="2" charset="2"/>
            </a:endParaRPr>
          </a:p>
        </p:txBody>
      </p:sp>
      <p:sp>
        <p:nvSpPr>
          <p:cNvPr id="327683" name="Text Box 3"/>
          <p:cNvSpPr txBox="1">
            <a:spLocks noChangeArrowheads="1"/>
          </p:cNvSpPr>
          <p:nvPr/>
        </p:nvSpPr>
        <p:spPr bwMode="auto">
          <a:xfrm rot="21409969">
            <a:off x="3046413" y="174625"/>
            <a:ext cx="36306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ru-RU" altLang="ru-RU" sz="2000">
                <a:latin typeface="Impact" pitchFamily="34" charset="0"/>
              </a:rPr>
              <a:t>Методы интерфейса ISldWorks</a:t>
            </a:r>
          </a:p>
        </p:txBody>
      </p:sp>
    </p:spTree>
    <p:extLst>
      <p:ext uri="{BB962C8B-B14F-4D97-AF65-F5344CB8AC3E}">
        <p14:creationId xmlns:p14="http://schemas.microsoft.com/office/powerpoint/2010/main" val="278669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6" name="Rectangle 2"/>
          <p:cNvSpPr>
            <a:spLocks noChangeArrowheads="1"/>
          </p:cNvSpPr>
          <p:nvPr/>
        </p:nvSpPr>
        <p:spPr bwMode="auto">
          <a:xfrm>
            <a:off x="457200" y="1066800"/>
            <a:ext cx="8435975" cy="520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533400" indent="-5334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Impact" pitchFamily="34" charset="0"/>
              </a:defRPr>
            </a:lvl1pPr>
            <a:lvl2pPr marL="952500" indent="-495300">
              <a:spcBef>
                <a:spcPct val="20000"/>
              </a:spcBef>
              <a:buChar char="–"/>
              <a:defRPr sz="2600">
                <a:solidFill>
                  <a:schemeClr val="tx1"/>
                </a:solidFill>
                <a:latin typeface="Impact" pitchFamily="34" charset="0"/>
              </a:defRPr>
            </a:lvl2pPr>
            <a:lvl3pPr marL="1371600" indent="-4572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Impact" pitchFamily="34" charset="0"/>
              </a:defRPr>
            </a:lvl3pPr>
            <a:lvl4pPr marL="1752600" indent="-381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Impact" pitchFamily="34" charset="0"/>
              </a:defRPr>
            </a:lvl4pPr>
            <a:lvl5pPr marL="2209800" indent="-381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5pPr>
            <a:lvl6pPr marL="26670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6pPr>
            <a:lvl7pPr marL="31242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7pPr>
            <a:lvl8pPr marL="35814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8pPr>
            <a:lvl9pPr marL="40386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9pPr>
          </a:lstStyle>
          <a:p>
            <a:pPr>
              <a:buFontTx/>
              <a:buNone/>
            </a:pPr>
            <a:endParaRPr lang="ru-RU" altLang="ru-RU" sz="1400" b="0" dirty="0">
              <a:sym typeface="Wingdings" pitchFamily="2" charset="2"/>
            </a:endParaRPr>
          </a:p>
          <a:p>
            <a:pPr>
              <a:buFontTx/>
              <a:buNone/>
            </a:pPr>
            <a:r>
              <a:rPr lang="ru-RU" altLang="ru-RU" b="0" dirty="0">
                <a:sym typeface="Wingdings" pitchFamily="2" charset="2"/>
              </a:rPr>
              <a:t>	</a:t>
            </a:r>
            <a:r>
              <a:rPr lang="ru-RU" altLang="ru-RU" b="0" dirty="0" smtClean="0">
                <a:sym typeface="Wingdings" pitchFamily="2" charset="2"/>
              </a:rPr>
              <a:t>4 </a:t>
            </a:r>
            <a:r>
              <a:rPr lang="ru-RU" altLang="ru-RU" b="0" dirty="0">
                <a:sym typeface="Wingdings" pitchFamily="2" charset="2"/>
              </a:rPr>
              <a:t>– открыть только для просмотра.</a:t>
            </a:r>
          </a:p>
          <a:p>
            <a:pPr>
              <a:buFontTx/>
              <a:buNone/>
            </a:pPr>
            <a:r>
              <a:rPr lang="ru-RU" altLang="ru-RU" b="0" dirty="0">
                <a:sym typeface="Wingdings" pitchFamily="2" charset="2"/>
              </a:rPr>
              <a:t>	Параметр </a:t>
            </a:r>
            <a:r>
              <a:rPr lang="en-US" altLang="ru-RU" b="0" dirty="0">
                <a:sym typeface="Wingdings" pitchFamily="2" charset="2"/>
              </a:rPr>
              <a:t>configuration</a:t>
            </a:r>
            <a:r>
              <a:rPr lang="ru-RU" altLang="ru-RU" b="0" dirty="0">
                <a:sym typeface="Wingdings" pitchFamily="2" charset="2"/>
              </a:rPr>
              <a:t> характеризует конфигурацию документа, которая будет текущей после открытия документа (при открытии только для просмотра должен быть равен пустой строке).</a:t>
            </a:r>
          </a:p>
          <a:p>
            <a:pPr>
              <a:buFontTx/>
              <a:buNone/>
            </a:pPr>
            <a:r>
              <a:rPr lang="ru-RU" altLang="ru-RU" b="0" dirty="0">
                <a:sym typeface="Wingdings" pitchFamily="2" charset="2"/>
              </a:rPr>
              <a:t>	Параметр </a:t>
            </a:r>
            <a:r>
              <a:rPr lang="en-US" altLang="ru-RU" b="0" dirty="0">
                <a:sym typeface="Wingdings" pitchFamily="2" charset="2"/>
              </a:rPr>
              <a:t>errors</a:t>
            </a:r>
            <a:r>
              <a:rPr lang="ru-RU" altLang="ru-RU" b="0" dirty="0">
                <a:sym typeface="Wingdings" pitchFamily="2" charset="2"/>
              </a:rPr>
              <a:t> после вызова метода содержит набор битов характеризующих ошибки, возникшие при открытии документа. Если ошибок не было </a:t>
            </a:r>
            <a:r>
              <a:rPr lang="en-US" altLang="ru-RU" b="0" dirty="0">
                <a:sym typeface="Wingdings" pitchFamily="2" charset="2"/>
              </a:rPr>
              <a:t>errors</a:t>
            </a:r>
            <a:r>
              <a:rPr lang="ru-RU" altLang="ru-RU" b="0" dirty="0">
                <a:sym typeface="Wingdings" pitchFamily="2" charset="2"/>
              </a:rPr>
              <a:t>=0;</a:t>
            </a:r>
            <a:endParaRPr lang="en-US" altLang="ru-RU" b="0" dirty="0">
              <a:sym typeface="Wingdings" pitchFamily="2" charset="2"/>
            </a:endParaRPr>
          </a:p>
        </p:txBody>
      </p:sp>
      <p:sp>
        <p:nvSpPr>
          <p:cNvPr id="328707" name="Text Box 3"/>
          <p:cNvSpPr txBox="1">
            <a:spLocks noChangeArrowheads="1"/>
          </p:cNvSpPr>
          <p:nvPr/>
        </p:nvSpPr>
        <p:spPr bwMode="auto">
          <a:xfrm rot="21409969">
            <a:off x="3046413" y="174625"/>
            <a:ext cx="36306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ru-RU" altLang="ru-RU" sz="2000">
                <a:latin typeface="Impact" pitchFamily="34" charset="0"/>
              </a:rPr>
              <a:t>Методы интерфейса ISldWorks</a:t>
            </a:r>
          </a:p>
        </p:txBody>
      </p:sp>
    </p:spTree>
    <p:extLst>
      <p:ext uri="{BB962C8B-B14F-4D97-AF65-F5344CB8AC3E}">
        <p14:creationId xmlns:p14="http://schemas.microsoft.com/office/powerpoint/2010/main" val="1546424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0" name="Rectangle 2"/>
          <p:cNvSpPr>
            <a:spLocks noChangeArrowheads="1"/>
          </p:cNvSpPr>
          <p:nvPr/>
        </p:nvSpPr>
        <p:spPr bwMode="auto">
          <a:xfrm>
            <a:off x="457200" y="1066800"/>
            <a:ext cx="8435975" cy="520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533400" indent="-5334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Impact" pitchFamily="34" charset="0"/>
              </a:defRPr>
            </a:lvl1pPr>
            <a:lvl2pPr marL="952500" indent="-495300">
              <a:spcBef>
                <a:spcPct val="20000"/>
              </a:spcBef>
              <a:buChar char="–"/>
              <a:defRPr sz="2600">
                <a:solidFill>
                  <a:schemeClr val="tx1"/>
                </a:solidFill>
                <a:latin typeface="Impact" pitchFamily="34" charset="0"/>
              </a:defRPr>
            </a:lvl2pPr>
            <a:lvl3pPr marL="1371600" indent="-4572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Impact" pitchFamily="34" charset="0"/>
              </a:defRPr>
            </a:lvl3pPr>
            <a:lvl4pPr marL="1752600" indent="-381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Impact" pitchFamily="34" charset="0"/>
              </a:defRPr>
            </a:lvl4pPr>
            <a:lvl5pPr marL="2209800" indent="-381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5pPr>
            <a:lvl6pPr marL="26670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6pPr>
            <a:lvl7pPr marL="31242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7pPr>
            <a:lvl8pPr marL="35814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8pPr>
            <a:lvl9pPr marL="40386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9pPr>
          </a:lstStyle>
          <a:p>
            <a:endParaRPr lang="ru-RU" altLang="ru-RU" b="0" dirty="0">
              <a:sym typeface="Wingdings" pitchFamily="2" charset="2"/>
            </a:endParaRPr>
          </a:p>
          <a:p>
            <a:r>
              <a:rPr lang="en-US" altLang="ru-RU" b="0" dirty="0">
                <a:sym typeface="Wingdings" pitchFamily="2" charset="2"/>
              </a:rPr>
              <a:t>procedure </a:t>
            </a:r>
            <a:r>
              <a:rPr lang="en-US" altLang="ru-RU" b="0" dirty="0" err="1">
                <a:sym typeface="Wingdings" pitchFamily="2" charset="2"/>
              </a:rPr>
              <a:t>CloseDoc</a:t>
            </a:r>
            <a:r>
              <a:rPr lang="en-US" altLang="ru-RU" b="0" dirty="0">
                <a:sym typeface="Wingdings" pitchFamily="2" charset="2"/>
              </a:rPr>
              <a:t>(</a:t>
            </a:r>
            <a:r>
              <a:rPr lang="en-US" altLang="ru-RU" b="0" dirty="0" err="1">
                <a:sym typeface="Wingdings" pitchFamily="2" charset="2"/>
              </a:rPr>
              <a:t>const</a:t>
            </a:r>
            <a:r>
              <a:rPr lang="en-US" altLang="ru-RU" b="0" dirty="0">
                <a:sym typeface="Wingdings" pitchFamily="2" charset="2"/>
              </a:rPr>
              <a:t> Name: </a:t>
            </a:r>
            <a:r>
              <a:rPr lang="en-US" altLang="ru-RU" b="0" dirty="0" err="1">
                <a:sym typeface="Wingdings" pitchFamily="2" charset="2"/>
              </a:rPr>
              <a:t>WideString</a:t>
            </a:r>
            <a:r>
              <a:rPr lang="en-US" altLang="ru-RU" b="0" dirty="0">
                <a:sym typeface="Wingdings" pitchFamily="2" charset="2"/>
              </a:rPr>
              <a:t>); </a:t>
            </a:r>
            <a:r>
              <a:rPr lang="en-US" altLang="ru-RU" b="0" dirty="0" err="1">
                <a:sym typeface="Wingdings" pitchFamily="2" charset="2"/>
              </a:rPr>
              <a:t>safecall</a:t>
            </a:r>
            <a:r>
              <a:rPr lang="en-US" altLang="ru-RU" b="0" dirty="0">
                <a:sym typeface="Wingdings" pitchFamily="2" charset="2"/>
              </a:rPr>
              <a:t>;</a:t>
            </a:r>
          </a:p>
          <a:p>
            <a:pPr>
              <a:buFontTx/>
              <a:buNone/>
            </a:pPr>
            <a:r>
              <a:rPr lang="ru-RU" altLang="ru-RU" b="0" dirty="0">
                <a:sym typeface="Wingdings" pitchFamily="2" charset="2"/>
              </a:rPr>
              <a:t>	Метод закрывает документ с именем </a:t>
            </a:r>
            <a:r>
              <a:rPr lang="en-US" altLang="ru-RU" b="0" dirty="0">
                <a:sym typeface="Wingdings" pitchFamily="2" charset="2"/>
              </a:rPr>
              <a:t>Name.</a:t>
            </a:r>
            <a:endParaRPr lang="ru-RU" altLang="ru-RU" b="0" dirty="0">
              <a:sym typeface="Wingdings" pitchFamily="2" charset="2"/>
            </a:endParaRPr>
          </a:p>
          <a:p>
            <a:r>
              <a:rPr lang="en-US" altLang="ru-RU" b="0" dirty="0">
                <a:sym typeface="Wingdings" pitchFamily="2" charset="2"/>
              </a:rPr>
              <a:t>procedure </a:t>
            </a:r>
            <a:r>
              <a:rPr lang="en-US" altLang="ru-RU" b="0" dirty="0" err="1">
                <a:sym typeface="Wingdings" pitchFamily="2" charset="2"/>
              </a:rPr>
              <a:t>QuitDoc</a:t>
            </a:r>
            <a:r>
              <a:rPr lang="en-US" altLang="ru-RU" b="0" dirty="0">
                <a:sym typeface="Wingdings" pitchFamily="2" charset="2"/>
              </a:rPr>
              <a:t>(</a:t>
            </a:r>
            <a:r>
              <a:rPr lang="en-US" altLang="ru-RU" b="0" dirty="0" err="1">
                <a:sym typeface="Wingdings" pitchFamily="2" charset="2"/>
              </a:rPr>
              <a:t>const</a:t>
            </a:r>
            <a:r>
              <a:rPr lang="en-US" altLang="ru-RU" b="0" dirty="0">
                <a:sym typeface="Wingdings" pitchFamily="2" charset="2"/>
              </a:rPr>
              <a:t> Name: </a:t>
            </a:r>
            <a:r>
              <a:rPr lang="en-US" altLang="ru-RU" b="0" dirty="0" err="1">
                <a:sym typeface="Wingdings" pitchFamily="2" charset="2"/>
              </a:rPr>
              <a:t>WideString</a:t>
            </a:r>
            <a:r>
              <a:rPr lang="en-US" altLang="ru-RU" b="0" dirty="0">
                <a:sym typeface="Wingdings" pitchFamily="2" charset="2"/>
              </a:rPr>
              <a:t>); </a:t>
            </a:r>
            <a:r>
              <a:rPr lang="en-US" altLang="ru-RU" b="0" dirty="0" err="1">
                <a:sym typeface="Wingdings" pitchFamily="2" charset="2"/>
              </a:rPr>
              <a:t>safecall</a:t>
            </a:r>
            <a:r>
              <a:rPr lang="en-US" altLang="ru-RU" b="0" dirty="0">
                <a:sym typeface="Wingdings" pitchFamily="2" charset="2"/>
              </a:rPr>
              <a:t>;</a:t>
            </a:r>
          </a:p>
          <a:p>
            <a:pPr>
              <a:buFontTx/>
              <a:buNone/>
            </a:pPr>
            <a:r>
              <a:rPr lang="ru-RU" altLang="ru-RU" b="0" dirty="0">
                <a:sym typeface="Wingdings" pitchFamily="2" charset="2"/>
              </a:rPr>
              <a:t>	Метод закрывает </a:t>
            </a:r>
            <a:r>
              <a:rPr lang="ru-RU" altLang="ru-RU" b="0" u="sng" dirty="0">
                <a:sym typeface="Wingdings" pitchFamily="2" charset="2"/>
              </a:rPr>
              <a:t>без сохранения</a:t>
            </a:r>
            <a:r>
              <a:rPr lang="ru-RU" altLang="ru-RU" b="0" dirty="0">
                <a:sym typeface="Wingdings" pitchFamily="2" charset="2"/>
              </a:rPr>
              <a:t> документ с именем </a:t>
            </a:r>
            <a:r>
              <a:rPr lang="en-US" altLang="ru-RU" b="0" dirty="0">
                <a:sym typeface="Wingdings" pitchFamily="2" charset="2"/>
              </a:rPr>
              <a:t>Name. </a:t>
            </a:r>
            <a:r>
              <a:rPr lang="ru-RU" altLang="ru-RU" b="0" dirty="0">
                <a:sym typeface="Wingdings" pitchFamily="2" charset="2"/>
              </a:rPr>
              <a:t/>
            </a:r>
            <a:br>
              <a:rPr lang="ru-RU" altLang="ru-RU" b="0" dirty="0">
                <a:sym typeface="Wingdings" pitchFamily="2" charset="2"/>
              </a:rPr>
            </a:br>
            <a:endParaRPr lang="ru-RU" altLang="ru-RU" b="0" dirty="0">
              <a:sym typeface="Wingdings" pitchFamily="2" charset="2"/>
            </a:endParaRPr>
          </a:p>
          <a:p>
            <a:pPr>
              <a:buFontTx/>
              <a:buNone/>
            </a:pPr>
            <a:endParaRPr lang="ru-RU" altLang="ru-RU" b="0" dirty="0">
              <a:sym typeface="Wingdings" pitchFamily="2" charset="2"/>
            </a:endParaRPr>
          </a:p>
        </p:txBody>
      </p:sp>
      <p:sp>
        <p:nvSpPr>
          <p:cNvPr id="329731" name="Text Box 3"/>
          <p:cNvSpPr txBox="1">
            <a:spLocks noChangeArrowheads="1"/>
          </p:cNvSpPr>
          <p:nvPr/>
        </p:nvSpPr>
        <p:spPr bwMode="auto">
          <a:xfrm rot="21409969">
            <a:off x="3046413" y="174625"/>
            <a:ext cx="36306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ru-RU" altLang="ru-RU" sz="2000">
                <a:latin typeface="Impact" pitchFamily="34" charset="0"/>
              </a:rPr>
              <a:t>Методы интерфейса ISldWorks</a:t>
            </a:r>
          </a:p>
        </p:txBody>
      </p:sp>
    </p:spTree>
    <p:extLst>
      <p:ext uri="{BB962C8B-B14F-4D97-AF65-F5344CB8AC3E}">
        <p14:creationId xmlns:p14="http://schemas.microsoft.com/office/powerpoint/2010/main" val="4162683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4" name="Rectangle 2"/>
          <p:cNvSpPr>
            <a:spLocks noChangeArrowheads="1"/>
          </p:cNvSpPr>
          <p:nvPr/>
        </p:nvSpPr>
        <p:spPr bwMode="auto">
          <a:xfrm>
            <a:off x="457200" y="908050"/>
            <a:ext cx="8435975" cy="536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533400" indent="-5334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Impact" pitchFamily="34" charset="0"/>
              </a:defRPr>
            </a:lvl1pPr>
            <a:lvl2pPr marL="952500" indent="-495300">
              <a:spcBef>
                <a:spcPct val="20000"/>
              </a:spcBef>
              <a:buChar char="–"/>
              <a:defRPr sz="2600">
                <a:solidFill>
                  <a:schemeClr val="tx1"/>
                </a:solidFill>
                <a:latin typeface="Impact" pitchFamily="34" charset="0"/>
              </a:defRPr>
            </a:lvl2pPr>
            <a:lvl3pPr marL="1371600" indent="-4572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Impact" pitchFamily="34" charset="0"/>
              </a:defRPr>
            </a:lvl3pPr>
            <a:lvl4pPr marL="1752600" indent="-381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Impact" pitchFamily="34" charset="0"/>
              </a:defRPr>
            </a:lvl4pPr>
            <a:lvl5pPr marL="2209800" indent="-381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5pPr>
            <a:lvl6pPr marL="26670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6pPr>
            <a:lvl7pPr marL="31242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7pPr>
            <a:lvl8pPr marL="35814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8pPr>
            <a:lvl9pPr marL="40386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9pPr>
          </a:lstStyle>
          <a:p>
            <a:endParaRPr lang="en-US" altLang="ru-RU" sz="1300" b="0" dirty="0">
              <a:sym typeface="Wingdings" pitchFamily="2" charset="2"/>
            </a:endParaRPr>
          </a:p>
          <a:p>
            <a:r>
              <a:rPr lang="en-US" altLang="ru-RU" b="0" dirty="0">
                <a:sym typeface="Wingdings" pitchFamily="2" charset="2"/>
              </a:rPr>
              <a:t>function </a:t>
            </a:r>
            <a:r>
              <a:rPr lang="en-US" altLang="ru-RU" b="0" dirty="0" err="1">
                <a:sym typeface="Wingdings" pitchFamily="2" charset="2"/>
              </a:rPr>
              <a:t>AddFileSaveAsItem</a:t>
            </a:r>
            <a:r>
              <a:rPr lang="en-US" altLang="ru-RU" b="0" dirty="0">
                <a:sym typeface="Wingdings" pitchFamily="2" charset="2"/>
              </a:rPr>
              <a:t>(</a:t>
            </a:r>
            <a:r>
              <a:rPr lang="en-US" altLang="ru-RU" b="0" dirty="0" err="1">
                <a:sym typeface="Wingdings" pitchFamily="2" charset="2"/>
              </a:rPr>
              <a:t>const</a:t>
            </a:r>
            <a:r>
              <a:rPr lang="en-US" altLang="ru-RU" b="0" dirty="0">
                <a:sym typeface="Wingdings" pitchFamily="2" charset="2"/>
              </a:rPr>
              <a:t> </a:t>
            </a:r>
            <a:r>
              <a:rPr lang="en-US" altLang="ru-RU" b="0" dirty="0" err="1">
                <a:sym typeface="Wingdings" pitchFamily="2" charset="2"/>
              </a:rPr>
              <a:t>CallbackFcnAndModule</a:t>
            </a:r>
            <a:r>
              <a:rPr lang="en-US" altLang="ru-RU" b="0" dirty="0">
                <a:sym typeface="Wingdings" pitchFamily="2" charset="2"/>
              </a:rPr>
              <a:t>: </a:t>
            </a:r>
            <a:r>
              <a:rPr lang="en-US" altLang="ru-RU" b="0" dirty="0" err="1">
                <a:sym typeface="Wingdings" pitchFamily="2" charset="2"/>
              </a:rPr>
              <a:t>WideString</a:t>
            </a:r>
            <a:r>
              <a:rPr lang="en-US" altLang="ru-RU" b="0" dirty="0">
                <a:sym typeface="Wingdings" pitchFamily="2" charset="2"/>
              </a:rPr>
              <a:t>; </a:t>
            </a:r>
            <a:br>
              <a:rPr lang="en-US" altLang="ru-RU" b="0" dirty="0">
                <a:sym typeface="Wingdings" pitchFamily="2" charset="2"/>
              </a:rPr>
            </a:br>
            <a:r>
              <a:rPr lang="en-US" altLang="ru-RU" b="0" dirty="0" err="1">
                <a:sym typeface="Wingdings" pitchFamily="2" charset="2"/>
              </a:rPr>
              <a:t>const</a:t>
            </a:r>
            <a:r>
              <a:rPr lang="en-US" altLang="ru-RU" b="0" dirty="0">
                <a:sym typeface="Wingdings" pitchFamily="2" charset="2"/>
              </a:rPr>
              <a:t> Description: </a:t>
            </a:r>
            <a:r>
              <a:rPr lang="en-US" altLang="ru-RU" b="0" dirty="0" err="1">
                <a:sym typeface="Wingdings" pitchFamily="2" charset="2"/>
              </a:rPr>
              <a:t>WideString</a:t>
            </a:r>
            <a:r>
              <a:rPr lang="en-US" altLang="ru-RU" b="0" dirty="0">
                <a:sym typeface="Wingdings" pitchFamily="2" charset="2"/>
              </a:rPr>
              <a:t>; type_: Integer): </a:t>
            </a:r>
            <a:r>
              <a:rPr lang="en-US" altLang="ru-RU" b="0" dirty="0" err="1">
                <a:sym typeface="Wingdings" pitchFamily="2" charset="2"/>
              </a:rPr>
              <a:t>WordBool</a:t>
            </a:r>
            <a:r>
              <a:rPr lang="en-US" altLang="ru-RU" b="0" dirty="0">
                <a:sym typeface="Wingdings" pitchFamily="2" charset="2"/>
              </a:rPr>
              <a:t>; </a:t>
            </a:r>
            <a:r>
              <a:rPr lang="en-US" altLang="ru-RU" b="0" dirty="0" err="1">
                <a:sym typeface="Wingdings" pitchFamily="2" charset="2"/>
              </a:rPr>
              <a:t>safecall</a:t>
            </a:r>
            <a:r>
              <a:rPr lang="en-US" altLang="ru-RU" b="0" dirty="0">
                <a:sym typeface="Wingdings" pitchFamily="2" charset="2"/>
              </a:rPr>
              <a:t>;</a:t>
            </a:r>
          </a:p>
          <a:p>
            <a:pPr>
              <a:buFontTx/>
              <a:buNone/>
            </a:pPr>
            <a:r>
              <a:rPr lang="en-US" altLang="ru-RU" b="0" dirty="0">
                <a:sym typeface="Wingdings" pitchFamily="2" charset="2"/>
              </a:rPr>
              <a:t>	</a:t>
            </a:r>
            <a:r>
              <a:rPr lang="ru-RU" altLang="ru-RU" b="0" dirty="0">
                <a:sym typeface="Wingdings" pitchFamily="2" charset="2"/>
              </a:rPr>
              <a:t>Метод добавляет тип файлов к списку типов диалога сохранения файлов </a:t>
            </a:r>
            <a:r>
              <a:rPr lang="en-US" altLang="ru-RU" b="0" dirty="0">
                <a:sym typeface="Wingdings" pitchFamily="2" charset="2"/>
              </a:rPr>
              <a:t>SolidWorks. </a:t>
            </a:r>
            <a:r>
              <a:rPr lang="ru-RU" altLang="ru-RU" b="0" dirty="0">
                <a:sym typeface="Wingdings" pitchFamily="2" charset="2"/>
              </a:rPr>
              <a:t/>
            </a:r>
            <a:br>
              <a:rPr lang="ru-RU" altLang="ru-RU" b="0" dirty="0">
                <a:sym typeface="Wingdings" pitchFamily="2" charset="2"/>
              </a:rPr>
            </a:br>
            <a:r>
              <a:rPr lang="ru-RU" altLang="ru-RU" b="0" dirty="0">
                <a:sym typeface="Wingdings" pitchFamily="2" charset="2"/>
              </a:rPr>
              <a:t>Описание параметров</a:t>
            </a:r>
            <a:r>
              <a:rPr lang="en-US" altLang="ru-RU" b="0" dirty="0">
                <a:sym typeface="Wingdings" pitchFamily="2" charset="2"/>
              </a:rPr>
              <a:t> </a:t>
            </a:r>
            <a:r>
              <a:rPr lang="en-US" altLang="ru-RU" b="0" dirty="0" err="1">
                <a:sym typeface="Wingdings" pitchFamily="2" charset="2"/>
              </a:rPr>
              <a:t>CallbackFcnAndModule</a:t>
            </a:r>
            <a:r>
              <a:rPr lang="ru-RU" altLang="ru-RU" b="0" dirty="0">
                <a:sym typeface="Wingdings" pitchFamily="2" charset="2"/>
              </a:rPr>
              <a:t> и </a:t>
            </a:r>
            <a:r>
              <a:rPr lang="en-US" altLang="ru-RU" b="0" dirty="0">
                <a:sym typeface="Wingdings" pitchFamily="2" charset="2"/>
              </a:rPr>
              <a:t>Description</a:t>
            </a:r>
            <a:r>
              <a:rPr lang="ru-RU" altLang="ru-RU" b="0" dirty="0">
                <a:sym typeface="Wingdings" pitchFamily="2" charset="2"/>
              </a:rPr>
              <a:t> такое же как и в </a:t>
            </a:r>
            <a:r>
              <a:rPr lang="ru-RU" altLang="ru-RU" b="0" dirty="0" err="1">
                <a:sym typeface="Wingdings" pitchFamily="2" charset="2"/>
              </a:rPr>
              <a:t>AddFileOpenItem</a:t>
            </a:r>
            <a:r>
              <a:rPr lang="ru-RU" altLang="ru-RU" b="0" dirty="0">
                <a:sym typeface="Wingdings" pitchFamily="2" charset="2"/>
              </a:rPr>
              <a:t>.</a:t>
            </a:r>
          </a:p>
        </p:txBody>
      </p:sp>
      <p:sp>
        <p:nvSpPr>
          <p:cNvPr id="300035" name="Text Box 3"/>
          <p:cNvSpPr txBox="1">
            <a:spLocks noChangeArrowheads="1"/>
          </p:cNvSpPr>
          <p:nvPr/>
        </p:nvSpPr>
        <p:spPr bwMode="auto">
          <a:xfrm rot="21409969">
            <a:off x="3046413" y="174625"/>
            <a:ext cx="36306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ru-RU" altLang="ru-RU" sz="2000">
                <a:latin typeface="Impact" pitchFamily="34" charset="0"/>
              </a:rPr>
              <a:t>Методы интерфейса ISldWorks</a:t>
            </a:r>
          </a:p>
        </p:txBody>
      </p:sp>
    </p:spTree>
    <p:extLst>
      <p:ext uri="{BB962C8B-B14F-4D97-AF65-F5344CB8AC3E}">
        <p14:creationId xmlns:p14="http://schemas.microsoft.com/office/powerpoint/2010/main" val="4151092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5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387475" y="1092200"/>
            <a:ext cx="7505700" cy="5360988"/>
          </a:xfrm>
        </p:spPr>
        <p:txBody>
          <a:bodyPr/>
          <a:lstStyle/>
          <a:p>
            <a:pPr>
              <a:lnSpc>
                <a:spcPct val="95000"/>
              </a:lnSpc>
            </a:pPr>
            <a:endParaRPr lang="ru-RU" altLang="ru-RU" sz="3200"/>
          </a:p>
          <a:p>
            <a:pPr>
              <a:lnSpc>
                <a:spcPct val="95000"/>
              </a:lnSpc>
            </a:pPr>
            <a:endParaRPr lang="en-US" altLang="ru-RU" sz="3200"/>
          </a:p>
          <a:p>
            <a:pPr>
              <a:lnSpc>
                <a:spcPct val="95000"/>
              </a:lnSpc>
            </a:pPr>
            <a:endParaRPr lang="en-US" altLang="ru-RU" sz="3200"/>
          </a:p>
          <a:p>
            <a:pPr>
              <a:lnSpc>
                <a:spcPct val="95000"/>
              </a:lnSpc>
            </a:pPr>
            <a:endParaRPr lang="en-US" altLang="ru-RU" sz="1500"/>
          </a:p>
          <a:p>
            <a:pPr>
              <a:lnSpc>
                <a:spcPct val="95000"/>
              </a:lnSpc>
            </a:pPr>
            <a:r>
              <a:rPr lang="ru-RU" altLang="ru-RU" sz="4000"/>
              <a:t>Интерфейс IModelDoc</a:t>
            </a:r>
            <a:endParaRPr lang="en-US" altLang="ru-RU" sz="4000"/>
          </a:p>
        </p:txBody>
      </p:sp>
    </p:spTree>
    <p:extLst>
      <p:ext uri="{BB962C8B-B14F-4D97-AF65-F5344CB8AC3E}">
        <p14:creationId xmlns:p14="http://schemas.microsoft.com/office/powerpoint/2010/main" val="1341034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70" name="Rectangle 2"/>
          <p:cNvSpPr>
            <a:spLocks noChangeArrowheads="1"/>
          </p:cNvSpPr>
          <p:nvPr/>
        </p:nvSpPr>
        <p:spPr bwMode="auto">
          <a:xfrm>
            <a:off x="457200" y="1066800"/>
            <a:ext cx="8435975" cy="520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533400" indent="-5334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Impact" pitchFamily="34" charset="0"/>
              </a:defRPr>
            </a:lvl1pPr>
            <a:lvl2pPr marL="952500" indent="-495300">
              <a:spcBef>
                <a:spcPct val="20000"/>
              </a:spcBef>
              <a:buChar char="–"/>
              <a:defRPr sz="2600">
                <a:solidFill>
                  <a:schemeClr val="tx1"/>
                </a:solidFill>
                <a:latin typeface="Impact" pitchFamily="34" charset="0"/>
              </a:defRPr>
            </a:lvl2pPr>
            <a:lvl3pPr marL="1371600" indent="-4572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Impact" pitchFamily="34" charset="0"/>
              </a:defRPr>
            </a:lvl3pPr>
            <a:lvl4pPr marL="1752600" indent="-381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Impact" pitchFamily="34" charset="0"/>
              </a:defRPr>
            </a:lvl4pPr>
            <a:lvl5pPr marL="2209800" indent="-381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5pPr>
            <a:lvl6pPr marL="26670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6pPr>
            <a:lvl7pPr marL="31242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7pPr>
            <a:lvl8pPr marL="35814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8pPr>
            <a:lvl9pPr marL="40386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ru-RU" b="0" dirty="0">
                <a:sym typeface="Wingdings" pitchFamily="2" charset="2"/>
              </a:rPr>
              <a:t>	</a:t>
            </a:r>
            <a:r>
              <a:rPr lang="ru-RU" altLang="ru-RU" b="0" dirty="0">
                <a:sym typeface="Wingdings" pitchFamily="2" charset="2"/>
              </a:rPr>
              <a:t>В </a:t>
            </a:r>
            <a:r>
              <a:rPr lang="en-US" altLang="ru-RU" b="0" dirty="0">
                <a:sym typeface="Wingdings" pitchFamily="2" charset="2"/>
              </a:rPr>
              <a:t>SolidWorks</a:t>
            </a:r>
            <a:r>
              <a:rPr lang="ru-RU" altLang="ru-RU" b="0" dirty="0">
                <a:sym typeface="Wingdings" pitchFamily="2" charset="2"/>
              </a:rPr>
              <a:t> три типа объектов документов, которые соответствуют трем основным типам документов пакета. Это: деталь (</a:t>
            </a:r>
            <a:r>
              <a:rPr lang="en-US" altLang="ru-RU" b="0" dirty="0">
                <a:sym typeface="Wingdings" pitchFamily="2" charset="2"/>
              </a:rPr>
              <a:t>Part</a:t>
            </a:r>
            <a:r>
              <a:rPr lang="ru-RU" altLang="ru-RU" b="0" dirty="0">
                <a:sym typeface="Wingdings" pitchFamily="2" charset="2"/>
              </a:rPr>
              <a:t>), сборка</a:t>
            </a:r>
            <a:r>
              <a:rPr lang="en-US" altLang="ru-RU" b="0" dirty="0">
                <a:sym typeface="Wingdings" pitchFamily="2" charset="2"/>
              </a:rPr>
              <a:t> (Assembly)</a:t>
            </a:r>
            <a:r>
              <a:rPr lang="ru-RU" altLang="ru-RU" b="0" dirty="0">
                <a:sym typeface="Wingdings" pitchFamily="2" charset="2"/>
              </a:rPr>
              <a:t> и чертеж (</a:t>
            </a:r>
            <a:r>
              <a:rPr lang="en-US" altLang="ru-RU" b="0" dirty="0">
                <a:sym typeface="Wingdings" pitchFamily="2" charset="2"/>
              </a:rPr>
              <a:t>Drawing</a:t>
            </a:r>
            <a:r>
              <a:rPr lang="ru-RU" altLang="ru-RU" b="0" dirty="0">
                <a:sym typeface="Wingdings" pitchFamily="2" charset="2"/>
              </a:rPr>
              <a:t>)</a:t>
            </a:r>
            <a:r>
              <a:rPr lang="en-US" altLang="ru-RU" b="0" dirty="0">
                <a:sym typeface="Wingdings" pitchFamily="2" charset="2"/>
              </a:rPr>
              <a:t>. </a:t>
            </a:r>
            <a:r>
              <a:rPr lang="ru-RU" altLang="ru-RU" b="0" dirty="0">
                <a:sym typeface="Wingdings" pitchFamily="2" charset="2"/>
              </a:rPr>
              <a:t>Каждый из этих типов объектов</a:t>
            </a:r>
            <a:r>
              <a:rPr lang="en-US" altLang="ru-RU" b="0" dirty="0">
                <a:sym typeface="Wingdings" pitchFamily="2" charset="2"/>
              </a:rPr>
              <a:t> </a:t>
            </a:r>
            <a:r>
              <a:rPr lang="ru-RU" altLang="ru-RU" b="0" dirty="0">
                <a:sym typeface="Wingdings" pitchFamily="2" charset="2"/>
              </a:rPr>
              <a:t>поддерживает два интерфейса:</a:t>
            </a:r>
          </a:p>
          <a:p>
            <a:r>
              <a:rPr lang="en-US" altLang="ru-RU" b="0" dirty="0" err="1">
                <a:sym typeface="Wingdings" pitchFamily="2" charset="2"/>
              </a:rPr>
              <a:t>IModelDoc</a:t>
            </a:r>
            <a:r>
              <a:rPr lang="ru-RU" altLang="ru-RU" b="0" dirty="0">
                <a:sym typeface="Wingdings" pitchFamily="2" charset="2"/>
              </a:rPr>
              <a:t> – интерфейс, в котором собраны методы, поддерживаемые всеми типами объектов документов;</a:t>
            </a:r>
            <a:endParaRPr lang="en-US" altLang="ru-RU" b="0" dirty="0">
              <a:sym typeface="Wingdings" pitchFamily="2" charset="2"/>
            </a:endParaRPr>
          </a:p>
          <a:p>
            <a:r>
              <a:rPr lang="ru-RU" altLang="ru-RU" b="0" dirty="0" err="1">
                <a:sym typeface="Wingdings" pitchFamily="2" charset="2"/>
              </a:rPr>
              <a:t>IPartDoc</a:t>
            </a:r>
            <a:r>
              <a:rPr lang="en-US" altLang="ru-RU" b="0" dirty="0">
                <a:sym typeface="Wingdings" pitchFamily="2" charset="2"/>
              </a:rPr>
              <a:t>, </a:t>
            </a:r>
            <a:r>
              <a:rPr lang="ru-RU" altLang="ru-RU" b="0" dirty="0" err="1">
                <a:sym typeface="Wingdings" pitchFamily="2" charset="2"/>
              </a:rPr>
              <a:t>IAssemblyDoc</a:t>
            </a:r>
            <a:r>
              <a:rPr lang="ru-RU" altLang="ru-RU" b="0" dirty="0">
                <a:sym typeface="Wingdings" pitchFamily="2" charset="2"/>
              </a:rPr>
              <a:t> либо</a:t>
            </a:r>
            <a:r>
              <a:rPr lang="en-US" altLang="ru-RU" b="0" dirty="0">
                <a:sym typeface="Wingdings" pitchFamily="2" charset="2"/>
              </a:rPr>
              <a:t> </a:t>
            </a:r>
            <a:r>
              <a:rPr lang="ru-RU" altLang="ru-RU" b="0" dirty="0" err="1">
                <a:sym typeface="Wingdings" pitchFamily="2" charset="2"/>
              </a:rPr>
              <a:t>IDrawingDoc</a:t>
            </a:r>
            <a:r>
              <a:rPr lang="ru-RU" altLang="ru-RU" b="0" dirty="0">
                <a:sym typeface="Wingdings" pitchFamily="2" charset="2"/>
              </a:rPr>
              <a:t>, в зависимости от типа объекта.</a:t>
            </a:r>
          </a:p>
        </p:txBody>
      </p:sp>
      <p:sp>
        <p:nvSpPr>
          <p:cNvPr id="365571" name="Text Box 3"/>
          <p:cNvSpPr txBox="1">
            <a:spLocks noChangeArrowheads="1"/>
          </p:cNvSpPr>
          <p:nvPr/>
        </p:nvSpPr>
        <p:spPr bwMode="auto">
          <a:xfrm rot="21409969">
            <a:off x="2735263" y="174625"/>
            <a:ext cx="42545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ru-RU" altLang="ru-RU" sz="2000">
                <a:latin typeface="Impact" pitchFamily="34" charset="0"/>
              </a:rPr>
              <a:t>Интерфейсы документов SolidWorks</a:t>
            </a:r>
          </a:p>
        </p:txBody>
      </p:sp>
    </p:spTree>
    <p:extLst>
      <p:ext uri="{BB962C8B-B14F-4D97-AF65-F5344CB8AC3E}">
        <p14:creationId xmlns:p14="http://schemas.microsoft.com/office/powerpoint/2010/main" val="3270822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594" name="Rectangle 2"/>
          <p:cNvSpPr>
            <a:spLocks noChangeArrowheads="1"/>
          </p:cNvSpPr>
          <p:nvPr/>
        </p:nvSpPr>
        <p:spPr bwMode="auto">
          <a:xfrm>
            <a:off x="457200" y="1143000"/>
            <a:ext cx="8435975" cy="5126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533400" indent="-5334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Impact" pitchFamily="34" charset="0"/>
              </a:defRPr>
            </a:lvl1pPr>
            <a:lvl2pPr marL="952500" indent="-495300">
              <a:spcBef>
                <a:spcPct val="20000"/>
              </a:spcBef>
              <a:buChar char="–"/>
              <a:defRPr sz="2600">
                <a:solidFill>
                  <a:schemeClr val="tx1"/>
                </a:solidFill>
                <a:latin typeface="Impact" pitchFamily="34" charset="0"/>
              </a:defRPr>
            </a:lvl2pPr>
            <a:lvl3pPr marL="1371600" indent="-4572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Impact" pitchFamily="34" charset="0"/>
              </a:defRPr>
            </a:lvl3pPr>
            <a:lvl4pPr marL="1752600" indent="-381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Impact" pitchFamily="34" charset="0"/>
              </a:defRPr>
            </a:lvl4pPr>
            <a:lvl5pPr marL="2209800" indent="-381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5pPr>
            <a:lvl6pPr marL="26670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6pPr>
            <a:lvl7pPr marL="31242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7pPr>
            <a:lvl8pPr marL="35814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8pPr>
            <a:lvl9pPr marL="40386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ru-RU" b="0" dirty="0">
                <a:sym typeface="Wingdings" pitchFamily="2" charset="2"/>
              </a:rPr>
              <a:t>	</a:t>
            </a:r>
            <a:r>
              <a:rPr lang="ru-RU" altLang="ru-RU" b="0" dirty="0">
                <a:sym typeface="Wingdings" pitchFamily="2" charset="2"/>
              </a:rPr>
              <a:t>В </a:t>
            </a:r>
            <a:r>
              <a:rPr lang="en-US" altLang="ru-RU" b="0" dirty="0">
                <a:sym typeface="Wingdings" pitchFamily="2" charset="2"/>
              </a:rPr>
              <a:t>SolidWorks</a:t>
            </a:r>
            <a:r>
              <a:rPr lang="ru-RU" altLang="ru-RU" b="0" dirty="0">
                <a:sym typeface="Wingdings" pitchFamily="2" charset="2"/>
              </a:rPr>
              <a:t> 2003 была введена модификация интерфейса </a:t>
            </a:r>
            <a:r>
              <a:rPr lang="en-US" altLang="ru-RU" b="0" dirty="0" err="1">
                <a:sym typeface="Wingdings" pitchFamily="2" charset="2"/>
              </a:rPr>
              <a:t>IModelDoc</a:t>
            </a:r>
            <a:r>
              <a:rPr lang="ru-RU" altLang="ru-RU" b="0" dirty="0">
                <a:sym typeface="Wingdings" pitchFamily="2" charset="2"/>
              </a:rPr>
              <a:t> – </a:t>
            </a:r>
            <a:r>
              <a:rPr lang="en-US" altLang="ru-RU" b="0" dirty="0" err="1">
                <a:sym typeface="Wingdings" pitchFamily="2" charset="2"/>
              </a:rPr>
              <a:t>IModelDoc</a:t>
            </a:r>
            <a:r>
              <a:rPr lang="ru-RU" altLang="ru-RU" b="0" dirty="0">
                <a:sym typeface="Wingdings" pitchFamily="2" charset="2"/>
              </a:rPr>
              <a:t>2. Рассмотрим этот интерфейс.</a:t>
            </a:r>
          </a:p>
          <a:p>
            <a:pPr>
              <a:buFontTx/>
              <a:buNone/>
            </a:pPr>
            <a:endParaRPr lang="ru-RU" altLang="ru-RU" sz="1000" b="0" dirty="0">
              <a:sym typeface="Wingdings" pitchFamily="2" charset="2"/>
            </a:endParaRPr>
          </a:p>
          <a:p>
            <a:pPr>
              <a:buFontTx/>
              <a:buNone/>
            </a:pPr>
            <a:r>
              <a:rPr lang="ru-RU" altLang="ru-RU" dirty="0">
                <a:sym typeface="Wingdings" pitchFamily="2" charset="2"/>
              </a:rPr>
              <a:t>	Основные свойства </a:t>
            </a:r>
            <a:r>
              <a:rPr lang="en-US" altLang="ru-RU" dirty="0" err="1">
                <a:sym typeface="Wingdings" pitchFamily="2" charset="2"/>
              </a:rPr>
              <a:t>IModelDoc</a:t>
            </a:r>
            <a:r>
              <a:rPr lang="ru-RU" altLang="ru-RU" dirty="0">
                <a:sym typeface="Wingdings" pitchFamily="2" charset="2"/>
              </a:rPr>
              <a:t>2.</a:t>
            </a:r>
            <a:endParaRPr lang="en-US" altLang="ru-RU" dirty="0">
              <a:sym typeface="Wingdings" pitchFamily="2" charset="2"/>
            </a:endParaRPr>
          </a:p>
          <a:p>
            <a:pPr>
              <a:buFontTx/>
              <a:buNone/>
            </a:pPr>
            <a:endParaRPr lang="ru-RU" altLang="ru-RU" sz="1000" b="0" dirty="0">
              <a:sym typeface="Wingdings" pitchFamily="2" charset="2"/>
            </a:endParaRPr>
          </a:p>
          <a:p>
            <a:pPr>
              <a:buClr>
                <a:srgbClr val="FF0066"/>
              </a:buClr>
            </a:pPr>
            <a:r>
              <a:rPr lang="ru-RU" altLang="ru-RU" b="0" dirty="0" err="1">
                <a:sym typeface="Wingdings" pitchFamily="2" charset="2"/>
              </a:rPr>
              <a:t>property</a:t>
            </a:r>
            <a:r>
              <a:rPr lang="ru-RU" altLang="ru-RU" b="0" dirty="0">
                <a:sym typeface="Wingdings" pitchFamily="2" charset="2"/>
              </a:rPr>
              <a:t> </a:t>
            </a:r>
            <a:r>
              <a:rPr lang="ru-RU" altLang="ru-RU" b="0" dirty="0" err="1">
                <a:sym typeface="Wingdings" pitchFamily="2" charset="2"/>
              </a:rPr>
              <a:t>ActiveView</a:t>
            </a:r>
            <a:r>
              <a:rPr lang="ru-RU" altLang="ru-RU" b="0" dirty="0">
                <a:sym typeface="Wingdings" pitchFamily="2" charset="2"/>
              </a:rPr>
              <a:t>: </a:t>
            </a:r>
            <a:r>
              <a:rPr lang="ru-RU" altLang="ru-RU" b="0" dirty="0" err="1">
                <a:sym typeface="Wingdings" pitchFamily="2" charset="2"/>
              </a:rPr>
              <a:t>IDispatch</a:t>
            </a:r>
            <a:r>
              <a:rPr lang="ru-RU" altLang="ru-RU" b="0" dirty="0">
                <a:sym typeface="Wingdings" pitchFamily="2" charset="2"/>
              </a:rPr>
              <a:t> </a:t>
            </a:r>
            <a:r>
              <a:rPr lang="ru-RU" altLang="ru-RU" b="0" dirty="0">
                <a:solidFill>
                  <a:srgbClr val="FF0066"/>
                </a:solidFill>
                <a:sym typeface="Wingdings" pitchFamily="2" charset="2"/>
              </a:rPr>
              <a:t>- </a:t>
            </a:r>
            <a:r>
              <a:rPr lang="en-US" altLang="ru-RU" b="0" dirty="0">
                <a:solidFill>
                  <a:srgbClr val="FF0066"/>
                </a:solidFill>
                <a:sym typeface="Wingdings" pitchFamily="2" charset="2"/>
              </a:rPr>
              <a:t>Automation</a:t>
            </a:r>
            <a:endParaRPr lang="ru-RU" altLang="ru-RU" b="0" dirty="0">
              <a:solidFill>
                <a:srgbClr val="FF0066"/>
              </a:solidFill>
              <a:sym typeface="Wingdings" pitchFamily="2" charset="2"/>
            </a:endParaRPr>
          </a:p>
          <a:p>
            <a:pPr>
              <a:buClr>
                <a:srgbClr val="0066FF"/>
              </a:buClr>
            </a:pPr>
            <a:r>
              <a:rPr lang="ru-RU" altLang="ru-RU" b="0" dirty="0" err="1">
                <a:sym typeface="Wingdings" pitchFamily="2" charset="2"/>
              </a:rPr>
              <a:t>property</a:t>
            </a:r>
            <a:r>
              <a:rPr lang="ru-RU" altLang="ru-RU" b="0" dirty="0">
                <a:sym typeface="Wingdings" pitchFamily="2" charset="2"/>
              </a:rPr>
              <a:t> </a:t>
            </a:r>
            <a:r>
              <a:rPr lang="ru-RU" altLang="ru-RU" b="0" dirty="0" err="1">
                <a:sym typeface="Wingdings" pitchFamily="2" charset="2"/>
              </a:rPr>
              <a:t>IActiveView</a:t>
            </a:r>
            <a:r>
              <a:rPr lang="ru-RU" altLang="ru-RU" b="0" dirty="0">
                <a:sym typeface="Wingdings" pitchFamily="2" charset="2"/>
              </a:rPr>
              <a:t>: </a:t>
            </a:r>
            <a:r>
              <a:rPr lang="ru-RU" altLang="ru-RU" b="0" dirty="0" err="1">
                <a:sym typeface="Wingdings" pitchFamily="2" charset="2"/>
              </a:rPr>
              <a:t>IModelView</a:t>
            </a:r>
            <a:r>
              <a:rPr lang="ru-RU" altLang="ru-RU" b="0" dirty="0">
                <a:sym typeface="Wingdings" pitchFamily="2" charset="2"/>
              </a:rPr>
              <a:t> </a:t>
            </a:r>
            <a:r>
              <a:rPr lang="ru-RU" altLang="ru-RU" b="0" dirty="0">
                <a:solidFill>
                  <a:srgbClr val="0066FF"/>
                </a:solidFill>
                <a:sym typeface="Wingdings" pitchFamily="2" charset="2"/>
              </a:rPr>
              <a:t>- </a:t>
            </a:r>
            <a:r>
              <a:rPr lang="en-US" altLang="ru-RU" b="0" dirty="0">
                <a:solidFill>
                  <a:srgbClr val="0066FF"/>
                </a:solidFill>
                <a:sym typeface="Wingdings" pitchFamily="2" charset="2"/>
              </a:rPr>
              <a:t>COM</a:t>
            </a:r>
          </a:p>
          <a:p>
            <a:pPr>
              <a:buFontTx/>
              <a:buNone/>
            </a:pPr>
            <a:r>
              <a:rPr lang="en-US" altLang="ru-RU" b="0" dirty="0">
                <a:sym typeface="Wingdings" pitchFamily="2" charset="2"/>
              </a:rPr>
              <a:t>	</a:t>
            </a:r>
            <a:r>
              <a:rPr lang="ru-RU" altLang="ru-RU" b="0" dirty="0">
                <a:sym typeface="Wingdings" pitchFamily="2" charset="2"/>
              </a:rPr>
              <a:t>Свойство (только для чтения) позволяет получить ссылку на активный объект, управляющий видом документа в </a:t>
            </a:r>
            <a:r>
              <a:rPr lang="en-US" altLang="ru-RU" b="0" dirty="0">
                <a:sym typeface="Wingdings" pitchFamily="2" charset="2"/>
              </a:rPr>
              <a:t>SolidWorks</a:t>
            </a:r>
            <a:r>
              <a:rPr lang="ru-RU" altLang="ru-RU" b="0" dirty="0">
                <a:sym typeface="Wingdings" pitchFamily="2" charset="2"/>
              </a:rPr>
              <a:t>.</a:t>
            </a:r>
          </a:p>
        </p:txBody>
      </p:sp>
      <p:sp>
        <p:nvSpPr>
          <p:cNvPr id="366595" name="Text Box 3"/>
          <p:cNvSpPr txBox="1">
            <a:spLocks noChangeArrowheads="1"/>
          </p:cNvSpPr>
          <p:nvPr/>
        </p:nvSpPr>
        <p:spPr bwMode="auto">
          <a:xfrm rot="21409969">
            <a:off x="3608388" y="174625"/>
            <a:ext cx="25082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ru-RU" altLang="ru-RU" sz="2000">
                <a:latin typeface="Impact" pitchFamily="34" charset="0"/>
              </a:rPr>
              <a:t>Свойства IModelDoc2</a:t>
            </a:r>
          </a:p>
        </p:txBody>
      </p:sp>
    </p:spTree>
    <p:extLst>
      <p:ext uri="{BB962C8B-B14F-4D97-AF65-F5344CB8AC3E}">
        <p14:creationId xmlns:p14="http://schemas.microsoft.com/office/powerpoint/2010/main" val="4056174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18" name="Rectangle 2"/>
          <p:cNvSpPr>
            <a:spLocks noChangeArrowheads="1"/>
          </p:cNvSpPr>
          <p:nvPr/>
        </p:nvSpPr>
        <p:spPr bwMode="auto">
          <a:xfrm>
            <a:off x="457200" y="908050"/>
            <a:ext cx="8435975" cy="536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533400" indent="-5334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Impact" pitchFamily="34" charset="0"/>
              </a:defRPr>
            </a:lvl1pPr>
            <a:lvl2pPr marL="952500" indent="-495300">
              <a:spcBef>
                <a:spcPct val="20000"/>
              </a:spcBef>
              <a:buChar char="–"/>
              <a:defRPr sz="2600">
                <a:solidFill>
                  <a:schemeClr val="tx1"/>
                </a:solidFill>
                <a:latin typeface="Impact" pitchFamily="34" charset="0"/>
              </a:defRPr>
            </a:lvl2pPr>
            <a:lvl3pPr marL="1371600" indent="-4572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Impact" pitchFamily="34" charset="0"/>
              </a:defRPr>
            </a:lvl3pPr>
            <a:lvl4pPr marL="1752600" indent="-381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Impact" pitchFamily="34" charset="0"/>
              </a:defRPr>
            </a:lvl4pPr>
            <a:lvl5pPr marL="2209800" indent="-381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5pPr>
            <a:lvl6pPr marL="26670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6pPr>
            <a:lvl7pPr marL="31242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7pPr>
            <a:lvl8pPr marL="35814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8pPr>
            <a:lvl9pPr marL="40386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9pPr>
          </a:lstStyle>
          <a:p>
            <a:endParaRPr lang="ru-RU" altLang="ru-RU" sz="1600" b="0" dirty="0">
              <a:sym typeface="Wingdings" pitchFamily="2" charset="2"/>
            </a:endParaRPr>
          </a:p>
          <a:p>
            <a:r>
              <a:rPr lang="ru-RU" altLang="ru-RU" b="0" dirty="0" err="1">
                <a:sym typeface="Wingdings" pitchFamily="2" charset="2"/>
              </a:rPr>
              <a:t>property</a:t>
            </a:r>
            <a:r>
              <a:rPr lang="ru-RU" altLang="ru-RU" b="0" dirty="0">
                <a:sym typeface="Wingdings" pitchFamily="2" charset="2"/>
              </a:rPr>
              <a:t> </a:t>
            </a:r>
            <a:r>
              <a:rPr lang="ru-RU" altLang="ru-RU" b="0" dirty="0" err="1">
                <a:sym typeface="Wingdings" pitchFamily="2" charset="2"/>
              </a:rPr>
              <a:t>ConfigurationManager</a:t>
            </a:r>
            <a:r>
              <a:rPr lang="ru-RU" altLang="ru-RU" b="0" dirty="0">
                <a:sym typeface="Wingdings" pitchFamily="2" charset="2"/>
              </a:rPr>
              <a:t>: </a:t>
            </a:r>
            <a:r>
              <a:rPr lang="ru-RU" altLang="ru-RU" b="0" dirty="0" err="1">
                <a:sym typeface="Wingdings" pitchFamily="2" charset="2"/>
              </a:rPr>
              <a:t>IConfigurationManager</a:t>
            </a:r>
            <a:r>
              <a:rPr lang="ru-RU" altLang="ru-RU" b="0" dirty="0">
                <a:sym typeface="Wingdings" pitchFamily="2" charset="2"/>
              </a:rPr>
              <a:t>;</a:t>
            </a:r>
          </a:p>
          <a:p>
            <a:pPr>
              <a:buFontTx/>
              <a:buNone/>
            </a:pPr>
            <a:r>
              <a:rPr lang="ru-RU" altLang="ru-RU" b="0" dirty="0">
                <a:sym typeface="Wingdings" pitchFamily="2" charset="2"/>
              </a:rPr>
              <a:t>	Свойство (только для чтения) позволяет получить ссылку на объект, управляющий конфигурациями документа.</a:t>
            </a:r>
          </a:p>
          <a:p>
            <a:r>
              <a:rPr lang="ru-RU" altLang="ru-RU" b="0" dirty="0" err="1">
                <a:sym typeface="Wingdings" pitchFamily="2" charset="2"/>
              </a:rPr>
              <a:t>property</a:t>
            </a:r>
            <a:r>
              <a:rPr lang="ru-RU" altLang="ru-RU" b="0" dirty="0">
                <a:sym typeface="Wingdings" pitchFamily="2" charset="2"/>
              </a:rPr>
              <a:t> </a:t>
            </a:r>
            <a:r>
              <a:rPr lang="ru-RU" altLang="ru-RU" b="0" dirty="0" err="1">
                <a:sym typeface="Wingdings" pitchFamily="2" charset="2"/>
              </a:rPr>
              <a:t>FeatureManager</a:t>
            </a:r>
            <a:r>
              <a:rPr lang="ru-RU" altLang="ru-RU" b="0" dirty="0">
                <a:sym typeface="Wingdings" pitchFamily="2" charset="2"/>
              </a:rPr>
              <a:t>: </a:t>
            </a:r>
            <a:r>
              <a:rPr lang="ru-RU" altLang="ru-RU" b="0" dirty="0" err="1">
                <a:sym typeface="Wingdings" pitchFamily="2" charset="2"/>
              </a:rPr>
              <a:t>IFeatureManager</a:t>
            </a:r>
            <a:r>
              <a:rPr lang="ru-RU" altLang="ru-RU" b="0" dirty="0">
                <a:sym typeface="Wingdings" pitchFamily="2" charset="2"/>
              </a:rPr>
              <a:t>;</a:t>
            </a:r>
          </a:p>
          <a:p>
            <a:pPr>
              <a:buFontTx/>
              <a:buNone/>
            </a:pPr>
            <a:r>
              <a:rPr lang="ru-RU" altLang="ru-RU" b="0" dirty="0">
                <a:sym typeface="Wingdings" pitchFamily="2" charset="2"/>
              </a:rPr>
              <a:t>	Свойство (только для чтения) позволяет получить ссылку на объект </a:t>
            </a:r>
            <a:r>
              <a:rPr lang="ru-RU" altLang="ru-RU" b="0" dirty="0" err="1">
                <a:sym typeface="Wingdings" pitchFamily="2" charset="2"/>
              </a:rPr>
              <a:t>Feature</a:t>
            </a:r>
            <a:r>
              <a:rPr lang="ru-RU" altLang="ru-RU" b="0" dirty="0">
                <a:sym typeface="Wingdings" pitchFamily="2" charset="2"/>
              </a:rPr>
              <a:t> </a:t>
            </a:r>
            <a:r>
              <a:rPr lang="ru-RU" altLang="ru-RU" b="0" dirty="0" err="1">
                <a:sym typeface="Wingdings" pitchFamily="2" charset="2"/>
              </a:rPr>
              <a:t>Manager</a:t>
            </a:r>
            <a:r>
              <a:rPr lang="ru-RU" altLang="ru-RU" b="0" dirty="0">
                <a:sym typeface="Wingdings" pitchFamily="2" charset="2"/>
              </a:rPr>
              <a:t> (дерево конструирования).</a:t>
            </a:r>
          </a:p>
          <a:p>
            <a:pPr>
              <a:buFontTx/>
              <a:buNone/>
            </a:pPr>
            <a:endParaRPr lang="ru-RU" altLang="ru-RU" b="0" dirty="0">
              <a:sym typeface="Wingdings" pitchFamily="2" charset="2"/>
            </a:endParaRPr>
          </a:p>
        </p:txBody>
      </p:sp>
      <p:sp>
        <p:nvSpPr>
          <p:cNvPr id="367619" name="Text Box 3"/>
          <p:cNvSpPr txBox="1">
            <a:spLocks noChangeArrowheads="1"/>
          </p:cNvSpPr>
          <p:nvPr/>
        </p:nvSpPr>
        <p:spPr bwMode="auto">
          <a:xfrm rot="21409969">
            <a:off x="3608388" y="174625"/>
            <a:ext cx="25082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ru-RU" altLang="ru-RU" sz="2000">
                <a:latin typeface="Impact" pitchFamily="34" charset="0"/>
              </a:rPr>
              <a:t>Свойства IModelDoc2</a:t>
            </a:r>
          </a:p>
        </p:txBody>
      </p:sp>
    </p:spTree>
    <p:extLst>
      <p:ext uri="{BB962C8B-B14F-4D97-AF65-F5344CB8AC3E}">
        <p14:creationId xmlns:p14="http://schemas.microsoft.com/office/powerpoint/2010/main" val="1677097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42" name="Rectangle 2"/>
          <p:cNvSpPr>
            <a:spLocks noChangeArrowheads="1"/>
          </p:cNvSpPr>
          <p:nvPr/>
        </p:nvSpPr>
        <p:spPr bwMode="auto">
          <a:xfrm>
            <a:off x="685800" y="1066800"/>
            <a:ext cx="8207375" cy="520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533400" indent="-5334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Impact" pitchFamily="34" charset="0"/>
              </a:defRPr>
            </a:lvl1pPr>
            <a:lvl2pPr marL="952500" indent="-495300">
              <a:spcBef>
                <a:spcPct val="20000"/>
              </a:spcBef>
              <a:buChar char="–"/>
              <a:defRPr sz="2600">
                <a:solidFill>
                  <a:schemeClr val="tx1"/>
                </a:solidFill>
                <a:latin typeface="Impact" pitchFamily="34" charset="0"/>
              </a:defRPr>
            </a:lvl2pPr>
            <a:lvl3pPr marL="1371600" indent="-4572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Impact" pitchFamily="34" charset="0"/>
              </a:defRPr>
            </a:lvl3pPr>
            <a:lvl4pPr marL="1752600" indent="-381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Impact" pitchFamily="34" charset="0"/>
              </a:defRPr>
            </a:lvl4pPr>
            <a:lvl5pPr marL="2209800" indent="-381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5pPr>
            <a:lvl6pPr marL="26670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6pPr>
            <a:lvl7pPr marL="31242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7pPr>
            <a:lvl8pPr marL="35814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8pPr>
            <a:lvl9pPr marL="40386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9pPr>
          </a:lstStyle>
          <a:p>
            <a:pPr>
              <a:buClr>
                <a:srgbClr val="FF0066"/>
              </a:buClr>
            </a:pPr>
            <a:r>
              <a:rPr lang="ru-RU" altLang="ru-RU" b="0" dirty="0" err="1">
                <a:sym typeface="Wingdings" pitchFamily="2" charset="2"/>
              </a:rPr>
              <a:t>property</a:t>
            </a:r>
            <a:r>
              <a:rPr lang="ru-RU" altLang="ru-RU" b="0" dirty="0">
                <a:sym typeface="Wingdings" pitchFamily="2" charset="2"/>
              </a:rPr>
              <a:t> </a:t>
            </a:r>
            <a:r>
              <a:rPr lang="ru-RU" altLang="ru-RU" b="0" dirty="0" err="1">
                <a:sym typeface="Wingdings" pitchFamily="2" charset="2"/>
              </a:rPr>
              <a:t>SelectionManager</a:t>
            </a:r>
            <a:r>
              <a:rPr lang="ru-RU" altLang="ru-RU" b="0" dirty="0">
                <a:sym typeface="Wingdings" pitchFamily="2" charset="2"/>
              </a:rPr>
              <a:t>: </a:t>
            </a:r>
            <a:r>
              <a:rPr lang="ru-RU" altLang="ru-RU" b="0" dirty="0" err="1">
                <a:sym typeface="Wingdings" pitchFamily="2" charset="2"/>
              </a:rPr>
              <a:t>IDispatch</a:t>
            </a:r>
            <a:r>
              <a:rPr lang="ru-RU" altLang="ru-RU" b="0" dirty="0">
                <a:sym typeface="Wingdings" pitchFamily="2" charset="2"/>
              </a:rPr>
              <a:t> </a:t>
            </a:r>
            <a:r>
              <a:rPr lang="ru-RU" altLang="ru-RU" b="0" dirty="0">
                <a:solidFill>
                  <a:srgbClr val="FF0066"/>
                </a:solidFill>
                <a:sym typeface="Wingdings" pitchFamily="2" charset="2"/>
              </a:rPr>
              <a:t>- </a:t>
            </a:r>
            <a:r>
              <a:rPr lang="en-US" altLang="ru-RU" b="0" dirty="0">
                <a:solidFill>
                  <a:srgbClr val="FF0066"/>
                </a:solidFill>
                <a:sym typeface="Wingdings" pitchFamily="2" charset="2"/>
              </a:rPr>
              <a:t>Automation</a:t>
            </a:r>
            <a:endParaRPr lang="ru-RU" altLang="ru-RU" b="0" dirty="0">
              <a:solidFill>
                <a:srgbClr val="FF0066"/>
              </a:solidFill>
              <a:sym typeface="Wingdings" pitchFamily="2" charset="2"/>
            </a:endParaRPr>
          </a:p>
          <a:p>
            <a:pPr>
              <a:buClr>
                <a:srgbClr val="0066FF"/>
              </a:buClr>
            </a:pPr>
            <a:r>
              <a:rPr lang="ru-RU" altLang="ru-RU" b="0" dirty="0" err="1">
                <a:sym typeface="Wingdings" pitchFamily="2" charset="2"/>
              </a:rPr>
              <a:t>property</a:t>
            </a:r>
            <a:r>
              <a:rPr lang="ru-RU" altLang="ru-RU" b="0" dirty="0">
                <a:sym typeface="Wingdings" pitchFamily="2" charset="2"/>
              </a:rPr>
              <a:t> </a:t>
            </a:r>
            <a:r>
              <a:rPr lang="ru-RU" altLang="ru-RU" b="0" dirty="0" err="1">
                <a:sym typeface="Wingdings" pitchFamily="2" charset="2"/>
              </a:rPr>
              <a:t>ISelectionManager</a:t>
            </a:r>
            <a:r>
              <a:rPr lang="ru-RU" altLang="ru-RU" b="0" dirty="0">
                <a:sym typeface="Wingdings" pitchFamily="2" charset="2"/>
              </a:rPr>
              <a:t>: </a:t>
            </a:r>
            <a:r>
              <a:rPr lang="ru-RU" altLang="ru-RU" b="0" dirty="0" err="1">
                <a:sym typeface="Wingdings" pitchFamily="2" charset="2"/>
              </a:rPr>
              <a:t>ISelectionMgr</a:t>
            </a:r>
            <a:r>
              <a:rPr lang="ru-RU" altLang="ru-RU" b="0" dirty="0">
                <a:sym typeface="Wingdings" pitchFamily="2" charset="2"/>
              </a:rPr>
              <a:t> </a:t>
            </a:r>
            <a:r>
              <a:rPr lang="ru-RU" altLang="ru-RU" b="0" dirty="0">
                <a:solidFill>
                  <a:srgbClr val="0066FF"/>
                </a:solidFill>
                <a:sym typeface="Wingdings" pitchFamily="2" charset="2"/>
              </a:rPr>
              <a:t>- </a:t>
            </a:r>
            <a:r>
              <a:rPr lang="en-US" altLang="ru-RU" b="0" dirty="0">
                <a:solidFill>
                  <a:srgbClr val="0066FF"/>
                </a:solidFill>
                <a:sym typeface="Wingdings" pitchFamily="2" charset="2"/>
              </a:rPr>
              <a:t>COM</a:t>
            </a:r>
          </a:p>
          <a:p>
            <a:pPr>
              <a:buFontTx/>
              <a:buNone/>
            </a:pPr>
            <a:r>
              <a:rPr lang="en-US" altLang="ru-RU" b="0" dirty="0">
                <a:sym typeface="Wingdings" pitchFamily="2" charset="2"/>
              </a:rPr>
              <a:t>	</a:t>
            </a:r>
            <a:r>
              <a:rPr lang="ru-RU" altLang="ru-RU" b="0" dirty="0">
                <a:sym typeface="Wingdings" pitchFamily="2" charset="2"/>
              </a:rPr>
              <a:t>Свойство (только для чтения) позволяет получить ссылку на объект, управляющий выделенными элементами модели.</a:t>
            </a:r>
          </a:p>
          <a:p>
            <a:pPr>
              <a:spcBef>
                <a:spcPct val="40000"/>
              </a:spcBef>
            </a:pPr>
            <a:r>
              <a:rPr lang="ru-RU" altLang="ru-RU" b="0" dirty="0" err="1">
                <a:sym typeface="Wingdings" pitchFamily="2" charset="2"/>
              </a:rPr>
              <a:t>property</a:t>
            </a:r>
            <a:r>
              <a:rPr lang="ru-RU" altLang="ru-RU" b="0" dirty="0">
                <a:sym typeface="Wingdings" pitchFamily="2" charset="2"/>
              </a:rPr>
              <a:t> </a:t>
            </a:r>
            <a:r>
              <a:rPr lang="ru-RU" altLang="ru-RU" b="0" dirty="0" err="1">
                <a:sym typeface="Wingdings" pitchFamily="2" charset="2"/>
              </a:rPr>
              <a:t>Visible</a:t>
            </a:r>
            <a:r>
              <a:rPr lang="ru-RU" altLang="ru-RU" b="0" dirty="0">
                <a:sym typeface="Wingdings" pitchFamily="2" charset="2"/>
              </a:rPr>
              <a:t>: </a:t>
            </a:r>
            <a:r>
              <a:rPr lang="ru-RU" altLang="ru-RU" b="0" dirty="0" err="1">
                <a:sym typeface="Wingdings" pitchFamily="2" charset="2"/>
              </a:rPr>
              <a:t>WordBool</a:t>
            </a:r>
            <a:r>
              <a:rPr lang="ru-RU" altLang="ru-RU" b="0" dirty="0">
                <a:sym typeface="Wingdings" pitchFamily="2" charset="2"/>
              </a:rPr>
              <a:t>;</a:t>
            </a:r>
          </a:p>
          <a:p>
            <a:pPr>
              <a:buFontTx/>
              <a:buNone/>
            </a:pPr>
            <a:r>
              <a:rPr lang="ru-RU" altLang="ru-RU" b="0" dirty="0">
                <a:sym typeface="Wingdings" pitchFamily="2" charset="2"/>
              </a:rPr>
              <a:t>	Свойство характеризует видимость документа.</a:t>
            </a:r>
          </a:p>
        </p:txBody>
      </p:sp>
      <p:sp>
        <p:nvSpPr>
          <p:cNvPr id="368643" name="Text Box 3"/>
          <p:cNvSpPr txBox="1">
            <a:spLocks noChangeArrowheads="1"/>
          </p:cNvSpPr>
          <p:nvPr/>
        </p:nvSpPr>
        <p:spPr bwMode="auto">
          <a:xfrm rot="21409969">
            <a:off x="3608388" y="174625"/>
            <a:ext cx="25082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ru-RU" altLang="ru-RU" sz="2000">
                <a:latin typeface="Impact" pitchFamily="34" charset="0"/>
              </a:rPr>
              <a:t>Свойства IModelDoc2</a:t>
            </a:r>
          </a:p>
        </p:txBody>
      </p:sp>
    </p:spTree>
    <p:extLst>
      <p:ext uri="{BB962C8B-B14F-4D97-AF65-F5344CB8AC3E}">
        <p14:creationId xmlns:p14="http://schemas.microsoft.com/office/powerpoint/2010/main" val="3771681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50" name="Rectangle 2"/>
          <p:cNvSpPr>
            <a:spLocks noChangeArrowheads="1"/>
          </p:cNvSpPr>
          <p:nvPr/>
        </p:nvSpPr>
        <p:spPr bwMode="auto">
          <a:xfrm>
            <a:off x="609600" y="1066800"/>
            <a:ext cx="8283575" cy="520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533400" indent="-5334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Impact" pitchFamily="34" charset="0"/>
              </a:defRPr>
            </a:lvl1pPr>
            <a:lvl2pPr marL="952500" indent="-495300">
              <a:spcBef>
                <a:spcPct val="20000"/>
              </a:spcBef>
              <a:buChar char="–"/>
              <a:defRPr sz="2600">
                <a:solidFill>
                  <a:schemeClr val="tx1"/>
                </a:solidFill>
                <a:latin typeface="Impact" pitchFamily="34" charset="0"/>
              </a:defRPr>
            </a:lvl2pPr>
            <a:lvl3pPr marL="1371600" indent="-4572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Impact" pitchFamily="34" charset="0"/>
              </a:defRPr>
            </a:lvl3pPr>
            <a:lvl4pPr marL="1752600" indent="-381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Impact" pitchFamily="34" charset="0"/>
              </a:defRPr>
            </a:lvl4pPr>
            <a:lvl5pPr marL="2209800" indent="-381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5pPr>
            <a:lvl6pPr marL="26670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6pPr>
            <a:lvl7pPr marL="31242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7pPr>
            <a:lvl8pPr marL="35814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8pPr>
            <a:lvl9pPr marL="40386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9pPr>
          </a:lstStyle>
          <a:p>
            <a:pPr>
              <a:buFontTx/>
              <a:buNone/>
            </a:pPr>
            <a:r>
              <a:rPr lang="ru-RU" altLang="ru-RU" dirty="0">
                <a:sym typeface="Wingdings" pitchFamily="2" charset="2"/>
              </a:rPr>
              <a:t>	Основные методы </a:t>
            </a:r>
            <a:r>
              <a:rPr lang="en-US" altLang="ru-RU" dirty="0" err="1">
                <a:sym typeface="Wingdings" pitchFamily="2" charset="2"/>
              </a:rPr>
              <a:t>IModelDoc</a:t>
            </a:r>
            <a:r>
              <a:rPr lang="ru-RU" altLang="ru-RU" dirty="0">
                <a:sym typeface="Wingdings" pitchFamily="2" charset="2"/>
              </a:rPr>
              <a:t>2.</a:t>
            </a:r>
            <a:endParaRPr lang="en-US" altLang="ru-RU" dirty="0">
              <a:sym typeface="Wingdings" pitchFamily="2" charset="2"/>
            </a:endParaRPr>
          </a:p>
          <a:p>
            <a:pPr>
              <a:buFontTx/>
              <a:buNone/>
            </a:pPr>
            <a:endParaRPr lang="ru-RU" altLang="ru-RU" sz="1000" b="0" dirty="0">
              <a:sym typeface="Wingdings" pitchFamily="2" charset="2"/>
            </a:endParaRPr>
          </a:p>
          <a:p>
            <a:pPr>
              <a:lnSpc>
                <a:spcPct val="95000"/>
              </a:lnSpc>
              <a:spcBef>
                <a:spcPct val="15000"/>
              </a:spcBef>
            </a:pPr>
            <a:r>
              <a:rPr lang="ru-RU" altLang="ru-RU" sz="2700" b="0" dirty="0" err="1">
                <a:sym typeface="Wingdings" pitchFamily="2" charset="2"/>
              </a:rPr>
              <a:t>procedure</a:t>
            </a:r>
            <a:r>
              <a:rPr lang="ru-RU" altLang="ru-RU" sz="2700" b="0" dirty="0">
                <a:sym typeface="Wingdings" pitchFamily="2" charset="2"/>
              </a:rPr>
              <a:t> </a:t>
            </a:r>
            <a:r>
              <a:rPr lang="ru-RU" altLang="ru-RU" sz="2700" b="0" dirty="0" err="1">
                <a:sym typeface="Wingdings" pitchFamily="2" charset="2"/>
              </a:rPr>
              <a:t>ActivateSelectedFeature</a:t>
            </a:r>
            <a:r>
              <a:rPr lang="ru-RU" altLang="ru-RU" sz="2700" b="0" dirty="0">
                <a:sym typeface="Wingdings" pitchFamily="2" charset="2"/>
              </a:rPr>
              <a:t>; </a:t>
            </a:r>
            <a:r>
              <a:rPr lang="ru-RU" altLang="ru-RU" sz="2700" b="0" dirty="0" err="1">
                <a:sym typeface="Wingdings" pitchFamily="2" charset="2"/>
              </a:rPr>
              <a:t>safecall</a:t>
            </a:r>
            <a:r>
              <a:rPr lang="ru-RU" altLang="ru-RU" sz="2700" b="0" dirty="0">
                <a:sym typeface="Wingdings" pitchFamily="2" charset="2"/>
              </a:rPr>
              <a:t>;</a:t>
            </a:r>
            <a:br>
              <a:rPr lang="ru-RU" altLang="ru-RU" sz="2700" b="0" dirty="0">
                <a:sym typeface="Wingdings" pitchFamily="2" charset="2"/>
              </a:rPr>
            </a:br>
            <a:r>
              <a:rPr lang="ru-RU" altLang="ru-RU" sz="2700" b="0" dirty="0">
                <a:sym typeface="Wingdings" pitchFamily="2" charset="2"/>
              </a:rPr>
              <a:t>Метод активизирует выделенный элемент модели.</a:t>
            </a:r>
          </a:p>
          <a:p>
            <a:pPr>
              <a:lnSpc>
                <a:spcPct val="95000"/>
              </a:lnSpc>
              <a:spcBef>
                <a:spcPct val="35000"/>
              </a:spcBef>
              <a:buClr>
                <a:srgbClr val="FF0066"/>
              </a:buClr>
            </a:pPr>
            <a:r>
              <a:rPr lang="en-US" altLang="ru-RU" sz="2700" b="0" dirty="0">
                <a:sym typeface="Wingdings" pitchFamily="2" charset="2"/>
              </a:rPr>
              <a:t>function AddDimension2(x: Double; y: Double; z: Double): </a:t>
            </a:r>
            <a:r>
              <a:rPr lang="en-US" altLang="ru-RU" sz="2700" b="0" dirty="0" err="1">
                <a:sym typeface="Wingdings" pitchFamily="2" charset="2"/>
              </a:rPr>
              <a:t>IDispatch</a:t>
            </a:r>
            <a:r>
              <a:rPr lang="en-US" altLang="ru-RU" sz="2700" b="0" dirty="0">
                <a:sym typeface="Wingdings" pitchFamily="2" charset="2"/>
              </a:rPr>
              <a:t>; </a:t>
            </a:r>
            <a:r>
              <a:rPr lang="en-US" altLang="ru-RU" sz="2700" b="0" dirty="0" err="1">
                <a:sym typeface="Wingdings" pitchFamily="2" charset="2"/>
              </a:rPr>
              <a:t>safecall</a:t>
            </a:r>
            <a:r>
              <a:rPr lang="en-US" altLang="ru-RU" sz="2700" b="0" dirty="0">
                <a:sym typeface="Wingdings" pitchFamily="2" charset="2"/>
              </a:rPr>
              <a:t>;</a:t>
            </a:r>
            <a:r>
              <a:rPr lang="ru-RU" altLang="ru-RU" sz="2700" b="0" dirty="0">
                <a:sym typeface="Wingdings" pitchFamily="2" charset="2"/>
              </a:rPr>
              <a:t> </a:t>
            </a:r>
            <a:r>
              <a:rPr lang="ru-RU" altLang="ru-RU" sz="2700" b="0" dirty="0">
                <a:solidFill>
                  <a:srgbClr val="FF0066"/>
                </a:solidFill>
                <a:sym typeface="Wingdings" pitchFamily="2" charset="2"/>
              </a:rPr>
              <a:t>- </a:t>
            </a:r>
            <a:r>
              <a:rPr lang="en-US" altLang="ru-RU" sz="2700" b="0" dirty="0">
                <a:solidFill>
                  <a:srgbClr val="FF0066"/>
                </a:solidFill>
                <a:sym typeface="Wingdings" pitchFamily="2" charset="2"/>
              </a:rPr>
              <a:t>Automation</a:t>
            </a:r>
            <a:endParaRPr lang="ru-RU" altLang="ru-RU" sz="2700" b="0" dirty="0">
              <a:solidFill>
                <a:srgbClr val="FF0066"/>
              </a:solidFill>
              <a:sym typeface="Wingdings" pitchFamily="2" charset="2"/>
            </a:endParaRPr>
          </a:p>
          <a:p>
            <a:pPr>
              <a:lnSpc>
                <a:spcPct val="95000"/>
              </a:lnSpc>
              <a:spcBef>
                <a:spcPct val="15000"/>
              </a:spcBef>
              <a:buClr>
                <a:srgbClr val="0066FF"/>
              </a:buClr>
            </a:pPr>
            <a:r>
              <a:rPr lang="en-US" altLang="ru-RU" sz="2700" b="0" dirty="0">
                <a:sym typeface="Wingdings" pitchFamily="2" charset="2"/>
              </a:rPr>
              <a:t>function IAddDimension2(x: Double; y: Double; z: Double): </a:t>
            </a:r>
            <a:r>
              <a:rPr lang="en-US" altLang="ru-RU" sz="2700" b="0" dirty="0" err="1">
                <a:sym typeface="Wingdings" pitchFamily="2" charset="2"/>
              </a:rPr>
              <a:t>IDisplayDimension</a:t>
            </a:r>
            <a:r>
              <a:rPr lang="en-US" altLang="ru-RU" sz="2700" b="0" dirty="0">
                <a:sym typeface="Wingdings" pitchFamily="2" charset="2"/>
              </a:rPr>
              <a:t>; </a:t>
            </a:r>
            <a:r>
              <a:rPr lang="en-US" altLang="ru-RU" sz="2700" b="0" dirty="0" err="1">
                <a:sym typeface="Wingdings" pitchFamily="2" charset="2"/>
              </a:rPr>
              <a:t>safecall</a:t>
            </a:r>
            <a:r>
              <a:rPr lang="en-US" altLang="ru-RU" sz="2700" b="0" dirty="0">
                <a:sym typeface="Wingdings" pitchFamily="2" charset="2"/>
              </a:rPr>
              <a:t>; </a:t>
            </a:r>
            <a:r>
              <a:rPr lang="en-US" altLang="ru-RU" sz="2700" b="0" dirty="0">
                <a:solidFill>
                  <a:srgbClr val="0066FF"/>
                </a:solidFill>
                <a:sym typeface="Wingdings" pitchFamily="2" charset="2"/>
              </a:rPr>
              <a:t>- COM</a:t>
            </a:r>
            <a:endParaRPr lang="ru-RU" altLang="ru-RU" sz="2700" b="0" dirty="0">
              <a:solidFill>
                <a:srgbClr val="0066FF"/>
              </a:solidFill>
              <a:sym typeface="Wingdings" pitchFamily="2" charset="2"/>
            </a:endParaRPr>
          </a:p>
          <a:p>
            <a:pPr>
              <a:lnSpc>
                <a:spcPct val="95000"/>
              </a:lnSpc>
              <a:spcBef>
                <a:spcPct val="15000"/>
              </a:spcBef>
              <a:buFontTx/>
              <a:buNone/>
            </a:pPr>
            <a:r>
              <a:rPr lang="ru-RU" altLang="ru-RU" sz="2700" b="0" dirty="0">
                <a:sym typeface="Wingdings" pitchFamily="2" charset="2"/>
              </a:rPr>
              <a:t>	Метод добавляет «размер» выделенного элемента, если это возможно. Положение размера определяется параметрами</a:t>
            </a:r>
            <a:r>
              <a:rPr lang="en-US" altLang="ru-RU" sz="2700" b="0" dirty="0">
                <a:sym typeface="Wingdings" pitchFamily="2" charset="2"/>
              </a:rPr>
              <a:t> </a:t>
            </a:r>
            <a:r>
              <a:rPr lang="ru-RU" altLang="ru-RU" sz="2700" b="0" dirty="0">
                <a:sym typeface="Wingdings" pitchFamily="2" charset="2"/>
              </a:rPr>
              <a:t>метода. Параметры, характеризующие </a:t>
            </a:r>
          </a:p>
        </p:txBody>
      </p:sp>
      <p:sp>
        <p:nvSpPr>
          <p:cNvPr id="334851" name="Text Box 3"/>
          <p:cNvSpPr txBox="1">
            <a:spLocks noChangeArrowheads="1"/>
          </p:cNvSpPr>
          <p:nvPr/>
        </p:nvSpPr>
        <p:spPr bwMode="auto">
          <a:xfrm rot="21409969">
            <a:off x="3671888" y="174625"/>
            <a:ext cx="23812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ru-RU" altLang="ru-RU" sz="2000">
                <a:latin typeface="Impact" pitchFamily="34" charset="0"/>
              </a:rPr>
              <a:t>Методы IModelDoc2</a:t>
            </a:r>
          </a:p>
        </p:txBody>
      </p:sp>
    </p:spTree>
    <p:extLst>
      <p:ext uri="{BB962C8B-B14F-4D97-AF65-F5344CB8AC3E}">
        <p14:creationId xmlns:p14="http://schemas.microsoft.com/office/powerpoint/2010/main" val="2042710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898" name="Rectangle 2"/>
          <p:cNvSpPr>
            <a:spLocks noChangeArrowheads="1"/>
          </p:cNvSpPr>
          <p:nvPr/>
        </p:nvSpPr>
        <p:spPr bwMode="auto">
          <a:xfrm>
            <a:off x="457200" y="1066800"/>
            <a:ext cx="8435975" cy="520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533400" indent="-5334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Impact" pitchFamily="34" charset="0"/>
              </a:defRPr>
            </a:lvl1pPr>
            <a:lvl2pPr marL="952500" indent="-495300">
              <a:spcBef>
                <a:spcPct val="20000"/>
              </a:spcBef>
              <a:buChar char="–"/>
              <a:defRPr sz="2600">
                <a:solidFill>
                  <a:schemeClr val="tx1"/>
                </a:solidFill>
                <a:latin typeface="Impact" pitchFamily="34" charset="0"/>
              </a:defRPr>
            </a:lvl2pPr>
            <a:lvl3pPr marL="1371600" indent="-4572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Impact" pitchFamily="34" charset="0"/>
              </a:defRPr>
            </a:lvl3pPr>
            <a:lvl4pPr marL="1752600" indent="-381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Impact" pitchFamily="34" charset="0"/>
              </a:defRPr>
            </a:lvl4pPr>
            <a:lvl5pPr marL="2209800" indent="-381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5pPr>
            <a:lvl6pPr marL="26670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6pPr>
            <a:lvl7pPr marL="31242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7pPr>
            <a:lvl8pPr marL="35814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8pPr>
            <a:lvl9pPr marL="40386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9pPr>
          </a:lstStyle>
          <a:p>
            <a:pPr>
              <a:lnSpc>
                <a:spcPct val="95000"/>
              </a:lnSpc>
              <a:spcBef>
                <a:spcPct val="15000"/>
              </a:spcBef>
              <a:buFontTx/>
              <a:buNone/>
            </a:pPr>
            <a:r>
              <a:rPr lang="ru-RU" altLang="ru-RU" sz="2700" b="0" dirty="0">
                <a:sym typeface="Wingdings" pitchFamily="2" charset="2"/>
              </a:rPr>
              <a:t>	расстояние, здесь и далее, измеряются в метрах. Метод возвращает ссылку на созданный объект «размер».</a:t>
            </a:r>
          </a:p>
          <a:p>
            <a:pPr>
              <a:lnSpc>
                <a:spcPct val="95000"/>
              </a:lnSpc>
              <a:spcBef>
                <a:spcPct val="15000"/>
              </a:spcBef>
              <a:buFontTx/>
              <a:buNone/>
            </a:pPr>
            <a:r>
              <a:rPr lang="ru-RU" altLang="ru-RU" sz="2700" b="0" dirty="0">
                <a:sym typeface="Wingdings" pitchFamily="2" charset="2"/>
              </a:rPr>
              <a:t>	Аналогичным образом работают методы:</a:t>
            </a:r>
          </a:p>
          <a:p>
            <a:pPr lvl="1">
              <a:lnSpc>
                <a:spcPct val="95000"/>
              </a:lnSpc>
              <a:spcBef>
                <a:spcPct val="15000"/>
              </a:spcBef>
              <a:buFont typeface="Wingdings" pitchFamily="2" charset="2"/>
              <a:buChar char="§"/>
            </a:pPr>
            <a:r>
              <a:rPr lang="en-US" altLang="ru-RU" sz="2700" b="0" dirty="0">
                <a:sym typeface="Wingdings" pitchFamily="2" charset="2"/>
              </a:rPr>
              <a:t>AddDiameterDimension2</a:t>
            </a:r>
            <a:endParaRPr lang="ru-RU" altLang="ru-RU" sz="2700" b="0" dirty="0">
              <a:sym typeface="Wingdings" pitchFamily="2" charset="2"/>
            </a:endParaRPr>
          </a:p>
          <a:p>
            <a:pPr lvl="1">
              <a:lnSpc>
                <a:spcPct val="95000"/>
              </a:lnSpc>
              <a:spcBef>
                <a:spcPct val="15000"/>
              </a:spcBef>
              <a:buFont typeface="Wingdings" pitchFamily="2" charset="2"/>
              <a:buChar char="§"/>
            </a:pPr>
            <a:r>
              <a:rPr lang="en-US" altLang="ru-RU" sz="2700" b="0" dirty="0">
                <a:sym typeface="Wingdings" pitchFamily="2" charset="2"/>
              </a:rPr>
              <a:t>AddHorizontalDimension2</a:t>
            </a:r>
            <a:endParaRPr lang="ru-RU" altLang="ru-RU" sz="2700" b="0" dirty="0">
              <a:sym typeface="Wingdings" pitchFamily="2" charset="2"/>
            </a:endParaRPr>
          </a:p>
          <a:p>
            <a:pPr lvl="1">
              <a:lnSpc>
                <a:spcPct val="95000"/>
              </a:lnSpc>
              <a:spcBef>
                <a:spcPct val="15000"/>
              </a:spcBef>
              <a:buFont typeface="Wingdings" pitchFamily="2" charset="2"/>
              <a:buChar char="§"/>
            </a:pPr>
            <a:r>
              <a:rPr lang="en-US" altLang="ru-RU" sz="2700" b="0" dirty="0">
                <a:sym typeface="Wingdings" pitchFamily="2" charset="2"/>
              </a:rPr>
              <a:t>AddRadialDimension2</a:t>
            </a:r>
            <a:endParaRPr lang="ru-RU" altLang="ru-RU" sz="2700" b="0" dirty="0">
              <a:sym typeface="Wingdings" pitchFamily="2" charset="2"/>
            </a:endParaRPr>
          </a:p>
          <a:p>
            <a:pPr lvl="1">
              <a:lnSpc>
                <a:spcPct val="95000"/>
              </a:lnSpc>
              <a:spcBef>
                <a:spcPct val="15000"/>
              </a:spcBef>
              <a:buFont typeface="Wingdings" pitchFamily="2" charset="2"/>
              <a:buChar char="§"/>
            </a:pPr>
            <a:r>
              <a:rPr lang="en-US" altLang="ru-RU" sz="2700" b="0" dirty="0">
                <a:sym typeface="Wingdings" pitchFamily="2" charset="2"/>
              </a:rPr>
              <a:t>AddVerticalDimension2 </a:t>
            </a:r>
            <a:endParaRPr lang="ru-RU" altLang="ru-RU" sz="2700" b="0" dirty="0">
              <a:sym typeface="Wingdings" pitchFamily="2" charset="2"/>
            </a:endParaRPr>
          </a:p>
          <a:p>
            <a:pPr>
              <a:lnSpc>
                <a:spcPct val="95000"/>
              </a:lnSpc>
              <a:spcBef>
                <a:spcPct val="15000"/>
              </a:spcBef>
              <a:buFontTx/>
              <a:buNone/>
            </a:pPr>
            <a:endParaRPr lang="ru-RU" altLang="ru-RU" sz="1000" b="0" dirty="0">
              <a:sym typeface="Wingdings" pitchFamily="2" charset="2"/>
            </a:endParaRPr>
          </a:p>
          <a:p>
            <a:pPr>
              <a:lnSpc>
                <a:spcPct val="95000"/>
              </a:lnSpc>
              <a:spcBef>
                <a:spcPct val="15000"/>
              </a:spcBef>
            </a:pPr>
            <a:r>
              <a:rPr lang="ru-RU" altLang="ru-RU" sz="2700" b="0" dirty="0" err="1">
                <a:sym typeface="Wingdings" pitchFamily="2" charset="2"/>
              </a:rPr>
              <a:t>function</a:t>
            </a:r>
            <a:r>
              <a:rPr lang="ru-RU" altLang="ru-RU" sz="2700" b="0" dirty="0">
                <a:sym typeface="Wingdings" pitchFamily="2" charset="2"/>
              </a:rPr>
              <a:t> </a:t>
            </a:r>
            <a:r>
              <a:rPr lang="ru-RU" altLang="ru-RU" sz="2700" b="0" dirty="0" err="1">
                <a:sym typeface="Wingdings" pitchFamily="2" charset="2"/>
              </a:rPr>
              <a:t>ChangeSketchPlane</a:t>
            </a:r>
            <a:r>
              <a:rPr lang="ru-RU" altLang="ru-RU" sz="2700" b="0" dirty="0">
                <a:sym typeface="Wingdings" pitchFamily="2" charset="2"/>
              </a:rPr>
              <a:t>: </a:t>
            </a:r>
            <a:r>
              <a:rPr lang="ru-RU" altLang="ru-RU" sz="2700" b="0" dirty="0" err="1">
                <a:sym typeface="Wingdings" pitchFamily="2" charset="2"/>
              </a:rPr>
              <a:t>WordBool</a:t>
            </a:r>
            <a:r>
              <a:rPr lang="ru-RU" altLang="ru-RU" sz="2700" b="0" dirty="0">
                <a:sym typeface="Wingdings" pitchFamily="2" charset="2"/>
              </a:rPr>
              <a:t>;</a:t>
            </a:r>
            <a:br>
              <a:rPr lang="ru-RU" altLang="ru-RU" sz="2700" b="0" dirty="0">
                <a:sym typeface="Wingdings" pitchFamily="2" charset="2"/>
              </a:rPr>
            </a:br>
            <a:r>
              <a:rPr lang="ru-RU" altLang="ru-RU" sz="2700" b="0" dirty="0">
                <a:sym typeface="Wingdings" pitchFamily="2" charset="2"/>
              </a:rPr>
              <a:t>Метод изменяет плоскость выделенного эскиза. Новая плоскость эскиза также должна быть выделена.</a:t>
            </a:r>
            <a:endParaRPr lang="ru-RU" altLang="ru-RU" b="0" dirty="0">
              <a:sym typeface="Wingdings" pitchFamily="2" charset="2"/>
            </a:endParaRPr>
          </a:p>
        </p:txBody>
      </p:sp>
      <p:sp>
        <p:nvSpPr>
          <p:cNvPr id="336899" name="Text Box 3"/>
          <p:cNvSpPr txBox="1">
            <a:spLocks noChangeArrowheads="1"/>
          </p:cNvSpPr>
          <p:nvPr/>
        </p:nvSpPr>
        <p:spPr bwMode="auto">
          <a:xfrm rot="21409969">
            <a:off x="3671888" y="174625"/>
            <a:ext cx="23812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ru-RU" altLang="ru-RU" sz="2000">
                <a:latin typeface="Impact" pitchFamily="34" charset="0"/>
              </a:rPr>
              <a:t>Методы IModelDoc2</a:t>
            </a:r>
          </a:p>
        </p:txBody>
      </p:sp>
    </p:spTree>
    <p:extLst>
      <p:ext uri="{BB962C8B-B14F-4D97-AF65-F5344CB8AC3E}">
        <p14:creationId xmlns:p14="http://schemas.microsoft.com/office/powerpoint/2010/main" val="999564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46" name="Rectangle 2"/>
          <p:cNvSpPr>
            <a:spLocks noChangeArrowheads="1"/>
          </p:cNvSpPr>
          <p:nvPr/>
        </p:nvSpPr>
        <p:spPr bwMode="auto">
          <a:xfrm>
            <a:off x="381000" y="1143000"/>
            <a:ext cx="8512175" cy="5126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533400" indent="-5334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Impact" pitchFamily="34" charset="0"/>
              </a:defRPr>
            </a:lvl1pPr>
            <a:lvl2pPr marL="952500" indent="-495300">
              <a:spcBef>
                <a:spcPct val="20000"/>
              </a:spcBef>
              <a:buChar char="–"/>
              <a:defRPr sz="2600">
                <a:solidFill>
                  <a:schemeClr val="tx1"/>
                </a:solidFill>
                <a:latin typeface="Impact" pitchFamily="34" charset="0"/>
              </a:defRPr>
            </a:lvl2pPr>
            <a:lvl3pPr marL="1371600" indent="-4572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Impact" pitchFamily="34" charset="0"/>
              </a:defRPr>
            </a:lvl3pPr>
            <a:lvl4pPr marL="1752600" indent="-381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Impact" pitchFamily="34" charset="0"/>
              </a:defRPr>
            </a:lvl4pPr>
            <a:lvl5pPr marL="2209800" indent="-381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5pPr>
            <a:lvl6pPr marL="26670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6pPr>
            <a:lvl7pPr marL="31242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7pPr>
            <a:lvl8pPr marL="35814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8pPr>
            <a:lvl9pPr marL="40386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9pPr>
          </a:lstStyle>
          <a:p>
            <a:pPr>
              <a:lnSpc>
                <a:spcPct val="95000"/>
              </a:lnSpc>
              <a:spcBef>
                <a:spcPct val="15000"/>
              </a:spcBef>
            </a:pPr>
            <a:r>
              <a:rPr lang="ru-RU" altLang="ru-RU" b="0" dirty="0" err="1">
                <a:sym typeface="Wingdings" pitchFamily="2" charset="2"/>
              </a:rPr>
              <a:t>procedure</a:t>
            </a:r>
            <a:r>
              <a:rPr lang="ru-RU" altLang="ru-RU" b="0" dirty="0">
                <a:sym typeface="Wingdings" pitchFamily="2" charset="2"/>
              </a:rPr>
              <a:t> </a:t>
            </a:r>
            <a:r>
              <a:rPr lang="ru-RU" altLang="ru-RU" b="0" dirty="0" err="1">
                <a:sym typeface="Wingdings" pitchFamily="2" charset="2"/>
              </a:rPr>
              <a:t>ClearSelection</a:t>
            </a:r>
            <a:r>
              <a:rPr lang="ru-RU" altLang="ru-RU" b="0" dirty="0">
                <a:sym typeface="Wingdings" pitchFamily="2" charset="2"/>
              </a:rPr>
              <a:t>; </a:t>
            </a:r>
            <a:r>
              <a:rPr lang="ru-RU" altLang="ru-RU" b="0" dirty="0" err="1">
                <a:sym typeface="Wingdings" pitchFamily="2" charset="2"/>
              </a:rPr>
              <a:t>safecall</a:t>
            </a:r>
            <a:r>
              <a:rPr lang="ru-RU" altLang="ru-RU" b="0" dirty="0">
                <a:sym typeface="Wingdings" pitchFamily="2" charset="2"/>
              </a:rPr>
              <a:t>;</a:t>
            </a:r>
            <a:r>
              <a:rPr lang="ru-RU" altLang="ru-RU" sz="2700" b="0" dirty="0">
                <a:sym typeface="Wingdings" pitchFamily="2" charset="2"/>
              </a:rPr>
              <a:t/>
            </a:r>
            <a:br>
              <a:rPr lang="ru-RU" altLang="ru-RU" sz="2700" b="0" dirty="0">
                <a:sym typeface="Wingdings" pitchFamily="2" charset="2"/>
              </a:rPr>
            </a:br>
            <a:r>
              <a:rPr lang="ru-RU" altLang="ru-RU" sz="2700" b="0" dirty="0">
                <a:sym typeface="Wingdings" pitchFamily="2" charset="2"/>
              </a:rPr>
              <a:t>Метод очищает список выделенных объектов.</a:t>
            </a:r>
          </a:p>
          <a:p>
            <a:pPr>
              <a:lnSpc>
                <a:spcPct val="95000"/>
              </a:lnSpc>
              <a:spcBef>
                <a:spcPct val="15000"/>
              </a:spcBef>
            </a:pPr>
            <a:r>
              <a:rPr lang="en-US" altLang="ru-RU" b="0" dirty="0">
                <a:sym typeface="Wingdings" pitchFamily="2" charset="2"/>
              </a:rPr>
              <a:t>function Create3PointArc(p1x, p1y, p1z, p2x, p2y, p2z, p3x, p3y, p3z: Double): </a:t>
            </a:r>
            <a:r>
              <a:rPr lang="en-US" altLang="ru-RU" b="0" dirty="0" err="1">
                <a:sym typeface="Wingdings" pitchFamily="2" charset="2"/>
              </a:rPr>
              <a:t>WordBool</a:t>
            </a:r>
            <a:r>
              <a:rPr lang="en-US" altLang="ru-RU" b="0" dirty="0">
                <a:sym typeface="Wingdings" pitchFamily="2" charset="2"/>
              </a:rPr>
              <a:t>; </a:t>
            </a:r>
            <a:r>
              <a:rPr lang="en-US" altLang="ru-RU" b="0" dirty="0" err="1">
                <a:sym typeface="Wingdings" pitchFamily="2" charset="2"/>
              </a:rPr>
              <a:t>safecall</a:t>
            </a:r>
            <a:r>
              <a:rPr lang="en-US" altLang="ru-RU" b="0" dirty="0">
                <a:sym typeface="Wingdings" pitchFamily="2" charset="2"/>
              </a:rPr>
              <a:t>;</a:t>
            </a:r>
            <a:r>
              <a:rPr lang="ru-RU" altLang="ru-RU" b="0" dirty="0">
                <a:sym typeface="Wingdings" pitchFamily="2" charset="2"/>
              </a:rPr>
              <a:t> </a:t>
            </a:r>
            <a:endParaRPr lang="ru-RU" altLang="ru-RU" sz="2700" b="0" dirty="0">
              <a:sym typeface="Wingdings" pitchFamily="2" charset="2"/>
            </a:endParaRPr>
          </a:p>
          <a:p>
            <a:pPr>
              <a:lnSpc>
                <a:spcPct val="95000"/>
              </a:lnSpc>
              <a:spcBef>
                <a:spcPct val="15000"/>
              </a:spcBef>
              <a:buFont typeface="Wingdings" pitchFamily="2" charset="2"/>
              <a:buNone/>
            </a:pPr>
            <a:r>
              <a:rPr lang="ru-RU" altLang="ru-RU" b="0" dirty="0">
                <a:sym typeface="Wingdings" pitchFamily="2" charset="2"/>
              </a:rPr>
              <a:t>	Метод создает в открытом эскизе дугу окружности по трем точкам. Первые три параметра определяют положение начальной точки дуги, вторые три – конечной, и последние – некоторой точки на дуге.</a:t>
            </a:r>
          </a:p>
          <a:p>
            <a:pPr>
              <a:lnSpc>
                <a:spcPct val="95000"/>
              </a:lnSpc>
              <a:spcBef>
                <a:spcPct val="15000"/>
              </a:spcBef>
              <a:buFont typeface="Wingdings" pitchFamily="2" charset="2"/>
              <a:buNone/>
            </a:pPr>
            <a:endParaRPr lang="ru-RU" altLang="ru-RU" b="0" dirty="0">
              <a:sym typeface="Wingdings" pitchFamily="2" charset="2"/>
            </a:endParaRPr>
          </a:p>
        </p:txBody>
      </p:sp>
      <p:sp>
        <p:nvSpPr>
          <p:cNvPr id="338947" name="Text Box 3"/>
          <p:cNvSpPr txBox="1">
            <a:spLocks noChangeArrowheads="1"/>
          </p:cNvSpPr>
          <p:nvPr/>
        </p:nvSpPr>
        <p:spPr bwMode="auto">
          <a:xfrm rot="21409969">
            <a:off x="3671888" y="174625"/>
            <a:ext cx="23812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ru-RU" altLang="ru-RU" sz="2000">
                <a:latin typeface="Impact" pitchFamily="34" charset="0"/>
              </a:rPr>
              <a:t>Методы IModelDoc2</a:t>
            </a:r>
          </a:p>
        </p:txBody>
      </p:sp>
    </p:spTree>
    <p:extLst>
      <p:ext uri="{BB962C8B-B14F-4D97-AF65-F5344CB8AC3E}">
        <p14:creationId xmlns:p14="http://schemas.microsoft.com/office/powerpoint/2010/main" val="2118899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0" name="Rectangle 2"/>
          <p:cNvSpPr>
            <a:spLocks noChangeArrowheads="1"/>
          </p:cNvSpPr>
          <p:nvPr/>
        </p:nvSpPr>
        <p:spPr bwMode="auto">
          <a:xfrm>
            <a:off x="457200" y="1066800"/>
            <a:ext cx="8435975" cy="520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533400" indent="-5334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Impact" pitchFamily="34" charset="0"/>
              </a:defRPr>
            </a:lvl1pPr>
            <a:lvl2pPr marL="952500" indent="-495300">
              <a:spcBef>
                <a:spcPct val="20000"/>
              </a:spcBef>
              <a:buChar char="–"/>
              <a:defRPr sz="2600">
                <a:solidFill>
                  <a:schemeClr val="tx1"/>
                </a:solidFill>
                <a:latin typeface="Impact" pitchFamily="34" charset="0"/>
              </a:defRPr>
            </a:lvl2pPr>
            <a:lvl3pPr marL="1371600" indent="-4572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Impact" pitchFamily="34" charset="0"/>
              </a:defRPr>
            </a:lvl3pPr>
            <a:lvl4pPr marL="1752600" indent="-381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Impact" pitchFamily="34" charset="0"/>
              </a:defRPr>
            </a:lvl4pPr>
            <a:lvl5pPr marL="2209800" indent="-381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5pPr>
            <a:lvl6pPr marL="26670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6pPr>
            <a:lvl7pPr marL="31242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7pPr>
            <a:lvl8pPr marL="35814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8pPr>
            <a:lvl9pPr marL="40386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9pPr>
          </a:lstStyle>
          <a:p>
            <a:pPr>
              <a:lnSpc>
                <a:spcPct val="95000"/>
              </a:lnSpc>
              <a:spcBef>
                <a:spcPct val="15000"/>
              </a:spcBef>
              <a:buClr>
                <a:srgbClr val="FF0066"/>
              </a:buClr>
            </a:pPr>
            <a:r>
              <a:rPr lang="en-US" altLang="ru-RU" b="0" dirty="0">
                <a:sym typeface="Wingdings" pitchFamily="2" charset="2"/>
              </a:rPr>
              <a:t>function CreateArc2(x</a:t>
            </a:r>
            <a:r>
              <a:rPr lang="ru-RU" altLang="ru-RU" b="0" dirty="0">
                <a:sym typeface="Wingdings" pitchFamily="2" charset="2"/>
              </a:rPr>
              <a:t>с</a:t>
            </a:r>
            <a:r>
              <a:rPr lang="en-US" altLang="ru-RU" b="0" dirty="0">
                <a:sym typeface="Wingdings" pitchFamily="2" charset="2"/>
              </a:rPr>
              <a:t>, y</a:t>
            </a:r>
            <a:r>
              <a:rPr lang="ru-RU" altLang="ru-RU" b="0" dirty="0">
                <a:sym typeface="Wingdings" pitchFamily="2" charset="2"/>
              </a:rPr>
              <a:t>с</a:t>
            </a:r>
            <a:r>
              <a:rPr lang="en-US" altLang="ru-RU" b="0" dirty="0">
                <a:sym typeface="Wingdings" pitchFamily="2" charset="2"/>
              </a:rPr>
              <a:t>, </a:t>
            </a:r>
            <a:r>
              <a:rPr lang="en-US" altLang="ru-RU" b="0" dirty="0" err="1">
                <a:sym typeface="Wingdings" pitchFamily="2" charset="2"/>
              </a:rPr>
              <a:t>zc</a:t>
            </a:r>
            <a:r>
              <a:rPr lang="en-US" altLang="ru-RU" b="0" dirty="0">
                <a:sym typeface="Wingdings" pitchFamily="2" charset="2"/>
              </a:rPr>
              <a:t>, xp1, yp1, zp1, xp2, yp2, zp2: Double; direction: </a:t>
            </a:r>
            <a:r>
              <a:rPr lang="en-US" altLang="ru-RU" b="0" dirty="0" err="1">
                <a:sym typeface="Wingdings" pitchFamily="2" charset="2"/>
              </a:rPr>
              <a:t>Smallint</a:t>
            </a:r>
            <a:r>
              <a:rPr lang="en-US" altLang="ru-RU" b="0" dirty="0">
                <a:sym typeface="Wingdings" pitchFamily="2" charset="2"/>
              </a:rPr>
              <a:t>): </a:t>
            </a:r>
            <a:r>
              <a:rPr lang="en-US" altLang="ru-RU" b="0" dirty="0" err="1">
                <a:sym typeface="Wingdings" pitchFamily="2" charset="2"/>
              </a:rPr>
              <a:t>IDispatch</a:t>
            </a:r>
            <a:r>
              <a:rPr lang="en-US" altLang="ru-RU" b="0" dirty="0">
                <a:sym typeface="Wingdings" pitchFamily="2" charset="2"/>
              </a:rPr>
              <a:t>; </a:t>
            </a:r>
            <a:r>
              <a:rPr lang="en-US" altLang="ru-RU" b="0" dirty="0" err="1">
                <a:sym typeface="Wingdings" pitchFamily="2" charset="2"/>
              </a:rPr>
              <a:t>safecall</a:t>
            </a:r>
            <a:r>
              <a:rPr lang="en-US" altLang="ru-RU" b="0" dirty="0">
                <a:sym typeface="Wingdings" pitchFamily="2" charset="2"/>
              </a:rPr>
              <a:t>;</a:t>
            </a:r>
            <a:r>
              <a:rPr lang="ru-RU" altLang="ru-RU" sz="2700" b="0" dirty="0">
                <a:sym typeface="Wingdings" pitchFamily="2" charset="2"/>
              </a:rPr>
              <a:t> </a:t>
            </a:r>
            <a:r>
              <a:rPr lang="ru-RU" altLang="ru-RU" sz="2700" b="0" dirty="0">
                <a:solidFill>
                  <a:srgbClr val="FF0066"/>
                </a:solidFill>
                <a:sym typeface="Wingdings" pitchFamily="2" charset="2"/>
              </a:rPr>
              <a:t>- </a:t>
            </a:r>
            <a:r>
              <a:rPr lang="en-US" altLang="ru-RU" sz="2700" b="0" dirty="0">
                <a:solidFill>
                  <a:srgbClr val="FF0066"/>
                </a:solidFill>
                <a:sym typeface="Wingdings" pitchFamily="2" charset="2"/>
              </a:rPr>
              <a:t>Automation</a:t>
            </a:r>
            <a:endParaRPr lang="ru-RU" altLang="ru-RU" sz="2700" b="0" dirty="0">
              <a:solidFill>
                <a:srgbClr val="FF0066"/>
              </a:solidFill>
              <a:sym typeface="Wingdings" pitchFamily="2" charset="2"/>
            </a:endParaRPr>
          </a:p>
          <a:p>
            <a:pPr>
              <a:lnSpc>
                <a:spcPct val="95000"/>
              </a:lnSpc>
              <a:spcBef>
                <a:spcPct val="15000"/>
              </a:spcBef>
              <a:buClr>
                <a:srgbClr val="0066FF"/>
              </a:buClr>
            </a:pPr>
            <a:r>
              <a:rPr lang="en-US" altLang="ru-RU" b="0" dirty="0">
                <a:sym typeface="Wingdings" pitchFamily="2" charset="2"/>
              </a:rPr>
              <a:t>function ICreateArc2(x</a:t>
            </a:r>
            <a:r>
              <a:rPr lang="ru-RU" altLang="ru-RU" b="0" dirty="0">
                <a:sym typeface="Wingdings" pitchFamily="2" charset="2"/>
              </a:rPr>
              <a:t>с</a:t>
            </a:r>
            <a:r>
              <a:rPr lang="en-US" altLang="ru-RU" b="0" dirty="0">
                <a:sym typeface="Wingdings" pitchFamily="2" charset="2"/>
              </a:rPr>
              <a:t>, y</a:t>
            </a:r>
            <a:r>
              <a:rPr lang="ru-RU" altLang="ru-RU" b="0" dirty="0">
                <a:sym typeface="Wingdings" pitchFamily="2" charset="2"/>
              </a:rPr>
              <a:t>с</a:t>
            </a:r>
            <a:r>
              <a:rPr lang="en-US" altLang="ru-RU" b="0" dirty="0">
                <a:sym typeface="Wingdings" pitchFamily="2" charset="2"/>
              </a:rPr>
              <a:t>, </a:t>
            </a:r>
            <a:r>
              <a:rPr lang="en-US" altLang="ru-RU" b="0" dirty="0" err="1">
                <a:sym typeface="Wingdings" pitchFamily="2" charset="2"/>
              </a:rPr>
              <a:t>zc</a:t>
            </a:r>
            <a:r>
              <a:rPr lang="en-US" altLang="ru-RU" b="0" dirty="0">
                <a:sym typeface="Wingdings" pitchFamily="2" charset="2"/>
              </a:rPr>
              <a:t>, xp1, yp1, zp1, xp2, yp2, zp2: Double; direction: </a:t>
            </a:r>
            <a:r>
              <a:rPr lang="en-US" altLang="ru-RU" b="0" dirty="0" err="1">
                <a:sym typeface="Wingdings" pitchFamily="2" charset="2"/>
              </a:rPr>
              <a:t>Smallint</a:t>
            </a:r>
            <a:r>
              <a:rPr lang="en-US" altLang="ru-RU" b="0" dirty="0">
                <a:sym typeface="Wingdings" pitchFamily="2" charset="2"/>
              </a:rPr>
              <a:t>): </a:t>
            </a:r>
            <a:r>
              <a:rPr lang="en-US" altLang="ru-RU" b="0" dirty="0" err="1">
                <a:sym typeface="Wingdings" pitchFamily="2" charset="2"/>
              </a:rPr>
              <a:t>ISketchSegment</a:t>
            </a:r>
            <a:r>
              <a:rPr lang="en-US" altLang="ru-RU" b="0" dirty="0">
                <a:sym typeface="Wingdings" pitchFamily="2" charset="2"/>
              </a:rPr>
              <a:t>; </a:t>
            </a:r>
            <a:r>
              <a:rPr lang="en-US" altLang="ru-RU" b="0" dirty="0" err="1">
                <a:sym typeface="Wingdings" pitchFamily="2" charset="2"/>
              </a:rPr>
              <a:t>safecall</a:t>
            </a:r>
            <a:r>
              <a:rPr lang="en-US" altLang="ru-RU" b="0" dirty="0">
                <a:sym typeface="Wingdings" pitchFamily="2" charset="2"/>
              </a:rPr>
              <a:t>;</a:t>
            </a:r>
            <a:r>
              <a:rPr lang="ru-RU" altLang="ru-RU" b="0" dirty="0">
                <a:sym typeface="Wingdings" pitchFamily="2" charset="2"/>
              </a:rPr>
              <a:t> </a:t>
            </a:r>
            <a:r>
              <a:rPr lang="en-US" altLang="ru-RU" sz="2700" b="0" dirty="0">
                <a:solidFill>
                  <a:srgbClr val="0066FF"/>
                </a:solidFill>
                <a:sym typeface="Wingdings" pitchFamily="2" charset="2"/>
              </a:rPr>
              <a:t>- COM</a:t>
            </a:r>
            <a:endParaRPr lang="ru-RU" altLang="ru-RU" sz="2700" b="0" dirty="0">
              <a:solidFill>
                <a:srgbClr val="0066FF"/>
              </a:solidFill>
              <a:sym typeface="Wingdings" pitchFamily="2" charset="2"/>
            </a:endParaRPr>
          </a:p>
          <a:p>
            <a:pPr>
              <a:lnSpc>
                <a:spcPct val="95000"/>
              </a:lnSpc>
              <a:spcBef>
                <a:spcPct val="15000"/>
              </a:spcBef>
              <a:buFontTx/>
              <a:buNone/>
            </a:pPr>
            <a:r>
              <a:rPr lang="ru-RU" altLang="ru-RU" sz="2700" b="0" dirty="0">
                <a:sym typeface="Wingdings" pitchFamily="2" charset="2"/>
              </a:rPr>
              <a:t>	</a:t>
            </a:r>
            <a:r>
              <a:rPr lang="ru-RU" altLang="ru-RU" b="0" dirty="0">
                <a:sym typeface="Wingdings" pitchFamily="2" charset="2"/>
              </a:rPr>
              <a:t>Метод создает в открытом эскизе дугу окружности по координатам центра (</a:t>
            </a:r>
            <a:r>
              <a:rPr lang="en-US" altLang="ru-RU" b="0" dirty="0">
                <a:sym typeface="Wingdings" pitchFamily="2" charset="2"/>
              </a:rPr>
              <a:t>x</a:t>
            </a:r>
            <a:r>
              <a:rPr lang="ru-RU" altLang="ru-RU" b="0" dirty="0">
                <a:sym typeface="Wingdings" pitchFamily="2" charset="2"/>
              </a:rPr>
              <a:t>с</a:t>
            </a:r>
            <a:r>
              <a:rPr lang="en-US" altLang="ru-RU" b="0" dirty="0">
                <a:sym typeface="Wingdings" pitchFamily="2" charset="2"/>
              </a:rPr>
              <a:t>, y</a:t>
            </a:r>
            <a:r>
              <a:rPr lang="ru-RU" altLang="ru-RU" b="0" dirty="0">
                <a:sym typeface="Wingdings" pitchFamily="2" charset="2"/>
              </a:rPr>
              <a:t>с</a:t>
            </a:r>
            <a:r>
              <a:rPr lang="en-US" altLang="ru-RU" b="0" dirty="0">
                <a:sym typeface="Wingdings" pitchFamily="2" charset="2"/>
              </a:rPr>
              <a:t>, </a:t>
            </a:r>
            <a:r>
              <a:rPr lang="en-US" altLang="ru-RU" b="0" dirty="0" err="1">
                <a:sym typeface="Wingdings" pitchFamily="2" charset="2"/>
              </a:rPr>
              <a:t>zc</a:t>
            </a:r>
            <a:r>
              <a:rPr lang="ru-RU" altLang="ru-RU" b="0" dirty="0">
                <a:sym typeface="Wingdings" pitchFamily="2" charset="2"/>
              </a:rPr>
              <a:t>), начала (</a:t>
            </a:r>
            <a:r>
              <a:rPr lang="en-US" altLang="ru-RU" b="0" dirty="0">
                <a:sym typeface="Wingdings" pitchFamily="2" charset="2"/>
              </a:rPr>
              <a:t>xp1, yp1, zp1</a:t>
            </a:r>
            <a:r>
              <a:rPr lang="ru-RU" altLang="ru-RU" b="0" dirty="0">
                <a:sym typeface="Wingdings" pitchFamily="2" charset="2"/>
              </a:rPr>
              <a:t>) и конца (</a:t>
            </a:r>
            <a:r>
              <a:rPr lang="en-US" altLang="ru-RU" b="0" dirty="0">
                <a:sym typeface="Wingdings" pitchFamily="2" charset="2"/>
              </a:rPr>
              <a:t>xp2, yp2, zp2</a:t>
            </a:r>
            <a:r>
              <a:rPr lang="ru-RU" altLang="ru-RU" b="0" dirty="0">
                <a:sym typeface="Wingdings" pitchFamily="2" charset="2"/>
              </a:rPr>
              <a:t>) дуги</a:t>
            </a:r>
            <a:r>
              <a:rPr lang="ru-RU" altLang="ru-RU" sz="2700" b="0" dirty="0">
                <a:sym typeface="Wingdings" pitchFamily="2" charset="2"/>
              </a:rPr>
              <a:t>. При значении </a:t>
            </a:r>
            <a:r>
              <a:rPr lang="en-US" altLang="ru-RU" b="0" dirty="0">
                <a:sym typeface="Wingdings" pitchFamily="2" charset="2"/>
              </a:rPr>
              <a:t>direction</a:t>
            </a:r>
            <a:r>
              <a:rPr lang="ru-RU" altLang="ru-RU" b="0" dirty="0">
                <a:sym typeface="Wingdings" pitchFamily="2" charset="2"/>
              </a:rPr>
              <a:t>=-1 направление от начала к концу дуги по часовой стрелке. </a:t>
            </a:r>
            <a:r>
              <a:rPr lang="ru-RU" altLang="ru-RU" sz="2700" b="0" dirty="0">
                <a:sym typeface="Wingdings" pitchFamily="2" charset="2"/>
              </a:rPr>
              <a:t>При </a:t>
            </a:r>
            <a:r>
              <a:rPr lang="en-US" altLang="ru-RU" b="0" dirty="0">
                <a:sym typeface="Wingdings" pitchFamily="2" charset="2"/>
              </a:rPr>
              <a:t>direction</a:t>
            </a:r>
            <a:r>
              <a:rPr lang="ru-RU" altLang="ru-RU" b="0" dirty="0">
                <a:sym typeface="Wingdings" pitchFamily="2" charset="2"/>
              </a:rPr>
              <a:t>=1 – против.</a:t>
            </a:r>
          </a:p>
        </p:txBody>
      </p:sp>
      <p:sp>
        <p:nvSpPr>
          <p:cNvPr id="339971" name="Text Box 3"/>
          <p:cNvSpPr txBox="1">
            <a:spLocks noChangeArrowheads="1"/>
          </p:cNvSpPr>
          <p:nvPr/>
        </p:nvSpPr>
        <p:spPr bwMode="auto">
          <a:xfrm rot="21409969">
            <a:off x="3671888" y="174625"/>
            <a:ext cx="23812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ru-RU" altLang="ru-RU" sz="2000">
                <a:latin typeface="Impact" pitchFamily="34" charset="0"/>
              </a:rPr>
              <a:t>Методы IModelDoc2</a:t>
            </a:r>
          </a:p>
        </p:txBody>
      </p:sp>
    </p:spTree>
    <p:extLst>
      <p:ext uri="{BB962C8B-B14F-4D97-AF65-F5344CB8AC3E}">
        <p14:creationId xmlns:p14="http://schemas.microsoft.com/office/powerpoint/2010/main" val="1301431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Rectangle 2"/>
          <p:cNvSpPr>
            <a:spLocks noChangeArrowheads="1"/>
          </p:cNvSpPr>
          <p:nvPr/>
        </p:nvSpPr>
        <p:spPr bwMode="auto">
          <a:xfrm>
            <a:off x="381000" y="908050"/>
            <a:ext cx="8512175" cy="536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533400" indent="-5334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Impact" pitchFamily="34" charset="0"/>
              </a:defRPr>
            </a:lvl1pPr>
            <a:lvl2pPr marL="952500" indent="-495300">
              <a:spcBef>
                <a:spcPct val="20000"/>
              </a:spcBef>
              <a:buChar char="–"/>
              <a:defRPr sz="2600">
                <a:solidFill>
                  <a:schemeClr val="tx1"/>
                </a:solidFill>
                <a:latin typeface="Impact" pitchFamily="34" charset="0"/>
              </a:defRPr>
            </a:lvl2pPr>
            <a:lvl3pPr marL="1371600" indent="-4572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Impact" pitchFamily="34" charset="0"/>
              </a:defRPr>
            </a:lvl3pPr>
            <a:lvl4pPr marL="1752600" indent="-381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Impact" pitchFamily="34" charset="0"/>
              </a:defRPr>
            </a:lvl4pPr>
            <a:lvl5pPr marL="2209800" indent="-381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5pPr>
            <a:lvl6pPr marL="26670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6pPr>
            <a:lvl7pPr marL="31242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7pPr>
            <a:lvl8pPr marL="35814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8pPr>
            <a:lvl9pPr marL="40386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9pPr>
          </a:lstStyle>
          <a:p>
            <a:pPr>
              <a:lnSpc>
                <a:spcPct val="95000"/>
              </a:lnSpc>
              <a:spcBef>
                <a:spcPct val="15000"/>
              </a:spcBef>
              <a:buClr>
                <a:srgbClr val="FF0066"/>
              </a:buClr>
            </a:pPr>
            <a:endParaRPr lang="en-US" altLang="ru-RU" b="0" dirty="0">
              <a:sym typeface="Wingdings" pitchFamily="2" charset="2"/>
            </a:endParaRPr>
          </a:p>
          <a:p>
            <a:pPr>
              <a:lnSpc>
                <a:spcPct val="95000"/>
              </a:lnSpc>
              <a:spcBef>
                <a:spcPct val="15000"/>
              </a:spcBef>
              <a:buClr>
                <a:srgbClr val="FF0066"/>
              </a:buClr>
            </a:pPr>
            <a:r>
              <a:rPr lang="en-US" altLang="ru-RU" b="0" dirty="0">
                <a:sym typeface="Wingdings" pitchFamily="2" charset="2"/>
              </a:rPr>
              <a:t>function CreateCircleByRadius2(x</a:t>
            </a:r>
            <a:r>
              <a:rPr lang="ru-RU" altLang="ru-RU" b="0" dirty="0">
                <a:sym typeface="Wingdings" pitchFamily="2" charset="2"/>
              </a:rPr>
              <a:t>с</a:t>
            </a:r>
            <a:r>
              <a:rPr lang="en-US" altLang="ru-RU" b="0" dirty="0">
                <a:sym typeface="Wingdings" pitchFamily="2" charset="2"/>
              </a:rPr>
              <a:t>, y</a:t>
            </a:r>
            <a:r>
              <a:rPr lang="ru-RU" altLang="ru-RU" b="0" dirty="0">
                <a:sym typeface="Wingdings" pitchFamily="2" charset="2"/>
              </a:rPr>
              <a:t>с</a:t>
            </a:r>
            <a:r>
              <a:rPr lang="en-US" altLang="ru-RU" b="0" dirty="0">
                <a:sym typeface="Wingdings" pitchFamily="2" charset="2"/>
              </a:rPr>
              <a:t>, </a:t>
            </a:r>
            <a:r>
              <a:rPr lang="en-US" altLang="ru-RU" b="0" dirty="0" err="1">
                <a:sym typeface="Wingdings" pitchFamily="2" charset="2"/>
              </a:rPr>
              <a:t>zc</a:t>
            </a:r>
            <a:r>
              <a:rPr lang="en-US" altLang="ru-RU" b="0" dirty="0">
                <a:sym typeface="Wingdings" pitchFamily="2" charset="2"/>
              </a:rPr>
              <a:t>, radius: Double): </a:t>
            </a:r>
            <a:r>
              <a:rPr lang="en-US" altLang="ru-RU" b="0" dirty="0" err="1">
                <a:sym typeface="Wingdings" pitchFamily="2" charset="2"/>
              </a:rPr>
              <a:t>IDispatch</a:t>
            </a:r>
            <a:r>
              <a:rPr lang="en-US" altLang="ru-RU" b="0" dirty="0">
                <a:sym typeface="Wingdings" pitchFamily="2" charset="2"/>
              </a:rPr>
              <a:t>; </a:t>
            </a:r>
            <a:r>
              <a:rPr lang="en-US" altLang="ru-RU" b="0" dirty="0" err="1">
                <a:sym typeface="Wingdings" pitchFamily="2" charset="2"/>
              </a:rPr>
              <a:t>safecall</a:t>
            </a:r>
            <a:r>
              <a:rPr lang="en-US" altLang="ru-RU" b="0" dirty="0">
                <a:sym typeface="Wingdings" pitchFamily="2" charset="2"/>
              </a:rPr>
              <a:t>;</a:t>
            </a:r>
            <a:r>
              <a:rPr lang="ru-RU" altLang="ru-RU" b="0" dirty="0">
                <a:sym typeface="Wingdings" pitchFamily="2" charset="2"/>
              </a:rPr>
              <a:t> </a:t>
            </a:r>
            <a:r>
              <a:rPr lang="ru-RU" altLang="ru-RU" sz="2700" b="0" dirty="0">
                <a:solidFill>
                  <a:srgbClr val="FF0066"/>
                </a:solidFill>
                <a:sym typeface="Wingdings" pitchFamily="2" charset="2"/>
              </a:rPr>
              <a:t>- </a:t>
            </a:r>
            <a:r>
              <a:rPr lang="en-US" altLang="ru-RU" sz="2700" b="0" dirty="0">
                <a:solidFill>
                  <a:srgbClr val="FF0066"/>
                </a:solidFill>
                <a:sym typeface="Wingdings" pitchFamily="2" charset="2"/>
              </a:rPr>
              <a:t>Automation</a:t>
            </a:r>
            <a:endParaRPr lang="ru-RU" altLang="ru-RU" sz="2700" b="0" dirty="0">
              <a:solidFill>
                <a:srgbClr val="FF0066"/>
              </a:solidFill>
              <a:sym typeface="Wingdings" pitchFamily="2" charset="2"/>
            </a:endParaRPr>
          </a:p>
          <a:p>
            <a:pPr>
              <a:lnSpc>
                <a:spcPct val="95000"/>
              </a:lnSpc>
              <a:spcBef>
                <a:spcPct val="15000"/>
              </a:spcBef>
              <a:buClr>
                <a:srgbClr val="0066FF"/>
              </a:buClr>
            </a:pPr>
            <a:r>
              <a:rPr lang="en-US" altLang="ru-RU" b="0" dirty="0">
                <a:sym typeface="Wingdings" pitchFamily="2" charset="2"/>
              </a:rPr>
              <a:t>function ICreateCircleByRadius2(x</a:t>
            </a:r>
            <a:r>
              <a:rPr lang="ru-RU" altLang="ru-RU" b="0" dirty="0">
                <a:sym typeface="Wingdings" pitchFamily="2" charset="2"/>
              </a:rPr>
              <a:t>с</a:t>
            </a:r>
            <a:r>
              <a:rPr lang="en-US" altLang="ru-RU" b="0" dirty="0">
                <a:sym typeface="Wingdings" pitchFamily="2" charset="2"/>
              </a:rPr>
              <a:t>, y</a:t>
            </a:r>
            <a:r>
              <a:rPr lang="ru-RU" altLang="ru-RU" b="0" dirty="0">
                <a:sym typeface="Wingdings" pitchFamily="2" charset="2"/>
              </a:rPr>
              <a:t>с</a:t>
            </a:r>
            <a:r>
              <a:rPr lang="en-US" altLang="ru-RU" b="0" dirty="0">
                <a:sym typeface="Wingdings" pitchFamily="2" charset="2"/>
              </a:rPr>
              <a:t>, </a:t>
            </a:r>
            <a:r>
              <a:rPr lang="en-US" altLang="ru-RU" b="0" dirty="0" err="1">
                <a:sym typeface="Wingdings" pitchFamily="2" charset="2"/>
              </a:rPr>
              <a:t>zc</a:t>
            </a:r>
            <a:r>
              <a:rPr lang="en-US" altLang="ru-RU" b="0" dirty="0">
                <a:sym typeface="Wingdings" pitchFamily="2" charset="2"/>
              </a:rPr>
              <a:t>, radius: Double): </a:t>
            </a:r>
            <a:r>
              <a:rPr lang="en-US" altLang="ru-RU" b="0" dirty="0" err="1">
                <a:sym typeface="Wingdings" pitchFamily="2" charset="2"/>
              </a:rPr>
              <a:t>ISketchSegment</a:t>
            </a:r>
            <a:r>
              <a:rPr lang="en-US" altLang="ru-RU" b="0" dirty="0">
                <a:sym typeface="Wingdings" pitchFamily="2" charset="2"/>
              </a:rPr>
              <a:t>; </a:t>
            </a:r>
            <a:r>
              <a:rPr lang="en-US" altLang="ru-RU" b="0" dirty="0" err="1">
                <a:sym typeface="Wingdings" pitchFamily="2" charset="2"/>
              </a:rPr>
              <a:t>safecall</a:t>
            </a:r>
            <a:r>
              <a:rPr lang="en-US" altLang="ru-RU" b="0" dirty="0">
                <a:sym typeface="Wingdings" pitchFamily="2" charset="2"/>
              </a:rPr>
              <a:t>;</a:t>
            </a:r>
            <a:r>
              <a:rPr lang="ru-RU" altLang="ru-RU" b="0" dirty="0">
                <a:sym typeface="Wingdings" pitchFamily="2" charset="2"/>
              </a:rPr>
              <a:t> </a:t>
            </a:r>
            <a:r>
              <a:rPr lang="en-US" altLang="ru-RU" sz="2700" b="0" dirty="0">
                <a:solidFill>
                  <a:srgbClr val="0066FF"/>
                </a:solidFill>
                <a:sym typeface="Wingdings" pitchFamily="2" charset="2"/>
              </a:rPr>
              <a:t>- COM</a:t>
            </a:r>
            <a:endParaRPr lang="ru-RU" altLang="ru-RU" sz="2700" b="0" dirty="0">
              <a:solidFill>
                <a:srgbClr val="0066FF"/>
              </a:solidFill>
              <a:sym typeface="Wingdings" pitchFamily="2" charset="2"/>
            </a:endParaRPr>
          </a:p>
          <a:p>
            <a:pPr>
              <a:lnSpc>
                <a:spcPct val="95000"/>
              </a:lnSpc>
              <a:spcBef>
                <a:spcPct val="15000"/>
              </a:spcBef>
              <a:buFontTx/>
              <a:buNone/>
            </a:pPr>
            <a:r>
              <a:rPr lang="ru-RU" altLang="ru-RU" sz="2700" b="0" dirty="0">
                <a:sym typeface="Wingdings" pitchFamily="2" charset="2"/>
              </a:rPr>
              <a:t>	</a:t>
            </a:r>
            <a:r>
              <a:rPr lang="ru-RU" altLang="ru-RU" b="0" dirty="0">
                <a:sym typeface="Wingdings" pitchFamily="2" charset="2"/>
              </a:rPr>
              <a:t>Метод создает в открытом эскизе окружность по координатам центра (</a:t>
            </a:r>
            <a:r>
              <a:rPr lang="en-US" altLang="ru-RU" b="0" dirty="0">
                <a:sym typeface="Wingdings" pitchFamily="2" charset="2"/>
              </a:rPr>
              <a:t>x</a:t>
            </a:r>
            <a:r>
              <a:rPr lang="ru-RU" altLang="ru-RU" b="0" dirty="0">
                <a:sym typeface="Wingdings" pitchFamily="2" charset="2"/>
              </a:rPr>
              <a:t>с</a:t>
            </a:r>
            <a:r>
              <a:rPr lang="en-US" altLang="ru-RU" b="0" dirty="0">
                <a:sym typeface="Wingdings" pitchFamily="2" charset="2"/>
              </a:rPr>
              <a:t>, y</a:t>
            </a:r>
            <a:r>
              <a:rPr lang="ru-RU" altLang="ru-RU" b="0" dirty="0">
                <a:sym typeface="Wingdings" pitchFamily="2" charset="2"/>
              </a:rPr>
              <a:t>с</a:t>
            </a:r>
            <a:r>
              <a:rPr lang="en-US" altLang="ru-RU" b="0" dirty="0">
                <a:sym typeface="Wingdings" pitchFamily="2" charset="2"/>
              </a:rPr>
              <a:t>, </a:t>
            </a:r>
            <a:r>
              <a:rPr lang="en-US" altLang="ru-RU" b="0" dirty="0" err="1">
                <a:sym typeface="Wingdings" pitchFamily="2" charset="2"/>
              </a:rPr>
              <a:t>zc</a:t>
            </a:r>
            <a:r>
              <a:rPr lang="ru-RU" altLang="ru-RU" b="0" dirty="0">
                <a:sym typeface="Wingdings" pitchFamily="2" charset="2"/>
              </a:rPr>
              <a:t>), и радиусу окружности</a:t>
            </a:r>
            <a:r>
              <a:rPr lang="ru-RU" altLang="ru-RU" sz="2700" b="0" dirty="0">
                <a:sym typeface="Wingdings" pitchFamily="2" charset="2"/>
              </a:rPr>
              <a:t>.</a:t>
            </a:r>
          </a:p>
        </p:txBody>
      </p:sp>
      <p:sp>
        <p:nvSpPr>
          <p:cNvPr id="340995" name="Text Box 3"/>
          <p:cNvSpPr txBox="1">
            <a:spLocks noChangeArrowheads="1"/>
          </p:cNvSpPr>
          <p:nvPr/>
        </p:nvSpPr>
        <p:spPr bwMode="auto">
          <a:xfrm rot="21409969">
            <a:off x="3671888" y="174625"/>
            <a:ext cx="23812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ru-RU" altLang="ru-RU" sz="2000">
                <a:latin typeface="Impact" pitchFamily="34" charset="0"/>
              </a:rPr>
              <a:t>Методы IModelDoc2</a:t>
            </a:r>
          </a:p>
        </p:txBody>
      </p:sp>
    </p:spTree>
    <p:extLst>
      <p:ext uri="{BB962C8B-B14F-4D97-AF65-F5344CB8AC3E}">
        <p14:creationId xmlns:p14="http://schemas.microsoft.com/office/powerpoint/2010/main" val="3635766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8" name="Rectangle 2"/>
          <p:cNvSpPr>
            <a:spLocks noChangeArrowheads="1"/>
          </p:cNvSpPr>
          <p:nvPr/>
        </p:nvSpPr>
        <p:spPr bwMode="auto">
          <a:xfrm>
            <a:off x="304800" y="908050"/>
            <a:ext cx="8588375" cy="536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533400" indent="-5334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Impact" pitchFamily="34" charset="0"/>
              </a:defRPr>
            </a:lvl1pPr>
            <a:lvl2pPr marL="952500" indent="-495300">
              <a:spcBef>
                <a:spcPct val="20000"/>
              </a:spcBef>
              <a:buChar char="–"/>
              <a:defRPr sz="2600">
                <a:solidFill>
                  <a:schemeClr val="tx1"/>
                </a:solidFill>
                <a:latin typeface="Impact" pitchFamily="34" charset="0"/>
              </a:defRPr>
            </a:lvl2pPr>
            <a:lvl3pPr marL="1371600" indent="-4572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Impact" pitchFamily="34" charset="0"/>
              </a:defRPr>
            </a:lvl3pPr>
            <a:lvl4pPr marL="1752600" indent="-381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Impact" pitchFamily="34" charset="0"/>
              </a:defRPr>
            </a:lvl4pPr>
            <a:lvl5pPr marL="2209800" indent="-381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5pPr>
            <a:lvl6pPr marL="26670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6pPr>
            <a:lvl7pPr marL="31242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7pPr>
            <a:lvl8pPr marL="35814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8pPr>
            <a:lvl9pPr marL="40386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9pPr>
          </a:lstStyle>
          <a:p>
            <a:pPr>
              <a:buFontTx/>
              <a:buNone/>
            </a:pPr>
            <a:endParaRPr lang="en-US" altLang="ru-RU" b="0" dirty="0">
              <a:sym typeface="Wingdings" pitchFamily="2" charset="2"/>
            </a:endParaRPr>
          </a:p>
          <a:p>
            <a:pPr>
              <a:buFontTx/>
              <a:buNone/>
            </a:pPr>
            <a:r>
              <a:rPr lang="ru-RU" altLang="ru-RU" b="0" dirty="0">
                <a:sym typeface="Wingdings" pitchFamily="2" charset="2"/>
              </a:rPr>
              <a:t>	Значение параметра </a:t>
            </a:r>
            <a:r>
              <a:rPr lang="en-US" altLang="ru-RU" b="0" dirty="0">
                <a:sym typeface="Wingdings" pitchFamily="2" charset="2"/>
              </a:rPr>
              <a:t>type_</a:t>
            </a:r>
            <a:r>
              <a:rPr lang="ru-RU" altLang="ru-RU" b="0" dirty="0">
                <a:sym typeface="Wingdings" pitchFamily="2" charset="2"/>
              </a:rPr>
              <a:t>, в зависимости от типа сохраняемых документов, может</a:t>
            </a:r>
            <a:endParaRPr lang="en-US" altLang="ru-RU" b="0" dirty="0">
              <a:sym typeface="Wingdings" pitchFamily="2" charset="2"/>
            </a:endParaRPr>
          </a:p>
          <a:p>
            <a:pPr>
              <a:buFontTx/>
              <a:buNone/>
            </a:pPr>
            <a:r>
              <a:rPr lang="ru-RU" altLang="ru-RU" b="0" dirty="0">
                <a:sym typeface="Wingdings" pitchFamily="2" charset="2"/>
              </a:rPr>
              <a:t>	быть следующим:</a:t>
            </a:r>
          </a:p>
          <a:p>
            <a:pPr>
              <a:buFontTx/>
              <a:buNone/>
            </a:pPr>
            <a:r>
              <a:rPr lang="ru-RU" altLang="ru-RU" b="0" dirty="0">
                <a:sym typeface="Wingdings" pitchFamily="2" charset="2"/>
              </a:rPr>
              <a:t>	0	– тип не определен;</a:t>
            </a:r>
          </a:p>
          <a:p>
            <a:pPr>
              <a:buFontTx/>
              <a:buNone/>
            </a:pPr>
            <a:r>
              <a:rPr lang="ru-RU" altLang="ru-RU" b="0" dirty="0">
                <a:sym typeface="Wingdings" pitchFamily="2" charset="2"/>
              </a:rPr>
              <a:t>	1	– деталь ( </a:t>
            </a:r>
            <a:r>
              <a:rPr lang="en-US" altLang="ru-RU" b="0" dirty="0">
                <a:sym typeface="Wingdings" pitchFamily="2" charset="2"/>
              </a:rPr>
              <a:t>part</a:t>
            </a:r>
            <a:r>
              <a:rPr lang="ru-RU" altLang="ru-RU" b="0" dirty="0">
                <a:sym typeface="Wingdings" pitchFamily="2" charset="2"/>
              </a:rPr>
              <a:t> );</a:t>
            </a:r>
          </a:p>
          <a:p>
            <a:pPr>
              <a:buFontTx/>
              <a:buNone/>
            </a:pPr>
            <a:r>
              <a:rPr lang="ru-RU" altLang="ru-RU" b="0" dirty="0">
                <a:sym typeface="Wingdings" pitchFamily="2" charset="2"/>
              </a:rPr>
              <a:t>	2	–</a:t>
            </a:r>
            <a:r>
              <a:rPr lang="en-US" altLang="ru-RU" b="0" dirty="0">
                <a:sym typeface="Wingdings" pitchFamily="2" charset="2"/>
              </a:rPr>
              <a:t> </a:t>
            </a:r>
            <a:r>
              <a:rPr lang="ru-RU" altLang="ru-RU" b="0" dirty="0">
                <a:sym typeface="Wingdings" pitchFamily="2" charset="2"/>
              </a:rPr>
              <a:t>сборка ( </a:t>
            </a:r>
            <a:r>
              <a:rPr lang="en-US" altLang="ru-RU" b="0" dirty="0">
                <a:sym typeface="Wingdings" pitchFamily="2" charset="2"/>
              </a:rPr>
              <a:t>assembly</a:t>
            </a:r>
            <a:r>
              <a:rPr lang="ru-RU" altLang="ru-RU" b="0" dirty="0">
                <a:sym typeface="Wingdings" pitchFamily="2" charset="2"/>
              </a:rPr>
              <a:t> )</a:t>
            </a:r>
            <a:r>
              <a:rPr lang="en-US" altLang="ru-RU" b="0" dirty="0">
                <a:sym typeface="Wingdings" pitchFamily="2" charset="2"/>
              </a:rPr>
              <a:t>;</a:t>
            </a:r>
          </a:p>
          <a:p>
            <a:pPr>
              <a:buFontTx/>
              <a:buNone/>
            </a:pPr>
            <a:r>
              <a:rPr lang="en-US" altLang="ru-RU" b="0" dirty="0">
                <a:sym typeface="Wingdings" pitchFamily="2" charset="2"/>
              </a:rPr>
              <a:t>	3	</a:t>
            </a:r>
            <a:r>
              <a:rPr lang="ru-RU" altLang="ru-RU" b="0" dirty="0">
                <a:sym typeface="Wingdings" pitchFamily="2" charset="2"/>
              </a:rPr>
              <a:t>–</a:t>
            </a:r>
            <a:r>
              <a:rPr lang="en-US" altLang="ru-RU" b="0" dirty="0">
                <a:sym typeface="Wingdings" pitchFamily="2" charset="2"/>
              </a:rPr>
              <a:t> </a:t>
            </a:r>
            <a:r>
              <a:rPr lang="ru-RU" altLang="ru-RU" b="0" dirty="0">
                <a:sym typeface="Wingdings" pitchFamily="2" charset="2"/>
              </a:rPr>
              <a:t>чертеж ( </a:t>
            </a:r>
            <a:r>
              <a:rPr lang="en-US" altLang="ru-RU" b="0" dirty="0">
                <a:sym typeface="Wingdings" pitchFamily="2" charset="2"/>
              </a:rPr>
              <a:t>drawing</a:t>
            </a:r>
            <a:r>
              <a:rPr lang="ru-RU" altLang="ru-RU" b="0" dirty="0">
                <a:sym typeface="Wingdings" pitchFamily="2" charset="2"/>
              </a:rPr>
              <a:t> )</a:t>
            </a:r>
            <a:r>
              <a:rPr lang="en-US" altLang="ru-RU" b="0" dirty="0">
                <a:sym typeface="Wingdings" pitchFamily="2" charset="2"/>
              </a:rPr>
              <a:t>.</a:t>
            </a:r>
          </a:p>
          <a:p>
            <a:pPr>
              <a:buFontTx/>
              <a:buNone/>
            </a:pPr>
            <a:endParaRPr lang="en-US" altLang="ru-RU" b="0" dirty="0">
              <a:sym typeface="Wingdings" pitchFamily="2" charset="2"/>
            </a:endParaRPr>
          </a:p>
          <a:p>
            <a:pPr>
              <a:buFontTx/>
              <a:buNone/>
            </a:pPr>
            <a:endParaRPr lang="en-US" altLang="ru-RU" b="0" dirty="0">
              <a:sym typeface="Wingdings" pitchFamily="2" charset="2"/>
            </a:endParaRPr>
          </a:p>
        </p:txBody>
      </p:sp>
      <p:sp>
        <p:nvSpPr>
          <p:cNvPr id="306179" name="Text Box 3"/>
          <p:cNvSpPr txBox="1">
            <a:spLocks noChangeArrowheads="1"/>
          </p:cNvSpPr>
          <p:nvPr/>
        </p:nvSpPr>
        <p:spPr bwMode="auto">
          <a:xfrm rot="21409969">
            <a:off x="3046413" y="174625"/>
            <a:ext cx="36306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ru-RU" altLang="ru-RU" sz="2000">
                <a:latin typeface="Impact" pitchFamily="34" charset="0"/>
              </a:rPr>
              <a:t>Методы интерфейса ISldWorks</a:t>
            </a:r>
          </a:p>
        </p:txBody>
      </p:sp>
    </p:spTree>
    <p:extLst>
      <p:ext uri="{BB962C8B-B14F-4D97-AF65-F5344CB8AC3E}">
        <p14:creationId xmlns:p14="http://schemas.microsoft.com/office/powerpoint/2010/main" val="882797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18" name="Rectangle 2"/>
          <p:cNvSpPr>
            <a:spLocks noChangeArrowheads="1"/>
          </p:cNvSpPr>
          <p:nvPr/>
        </p:nvSpPr>
        <p:spPr bwMode="auto">
          <a:xfrm>
            <a:off x="381000" y="908050"/>
            <a:ext cx="8512175" cy="536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533400" indent="-5334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Impact" pitchFamily="34" charset="0"/>
              </a:defRPr>
            </a:lvl1pPr>
            <a:lvl2pPr marL="952500" indent="-495300">
              <a:spcBef>
                <a:spcPct val="20000"/>
              </a:spcBef>
              <a:buChar char="–"/>
              <a:defRPr sz="2600">
                <a:solidFill>
                  <a:schemeClr val="tx1"/>
                </a:solidFill>
                <a:latin typeface="Impact" pitchFamily="34" charset="0"/>
              </a:defRPr>
            </a:lvl2pPr>
            <a:lvl3pPr marL="1371600" indent="-4572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Impact" pitchFamily="34" charset="0"/>
              </a:defRPr>
            </a:lvl3pPr>
            <a:lvl4pPr marL="1752600" indent="-381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Impact" pitchFamily="34" charset="0"/>
              </a:defRPr>
            </a:lvl4pPr>
            <a:lvl5pPr marL="2209800" indent="-381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5pPr>
            <a:lvl6pPr marL="26670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6pPr>
            <a:lvl7pPr marL="31242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7pPr>
            <a:lvl8pPr marL="35814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8pPr>
            <a:lvl9pPr marL="40386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9pPr>
          </a:lstStyle>
          <a:p>
            <a:pPr>
              <a:lnSpc>
                <a:spcPct val="95000"/>
              </a:lnSpc>
              <a:spcBef>
                <a:spcPct val="15000"/>
              </a:spcBef>
              <a:buClr>
                <a:srgbClr val="FF0066"/>
              </a:buClr>
            </a:pPr>
            <a:endParaRPr lang="en-US" altLang="ru-RU" sz="1300" b="0" dirty="0">
              <a:sym typeface="Wingdings" pitchFamily="2" charset="2"/>
            </a:endParaRPr>
          </a:p>
          <a:p>
            <a:pPr>
              <a:lnSpc>
                <a:spcPct val="95000"/>
              </a:lnSpc>
              <a:spcBef>
                <a:spcPct val="15000"/>
              </a:spcBef>
              <a:buClr>
                <a:srgbClr val="FF0066"/>
              </a:buClr>
            </a:pPr>
            <a:r>
              <a:rPr lang="en-US" altLang="ru-RU" b="0" dirty="0">
                <a:sym typeface="Wingdings" pitchFamily="2" charset="2"/>
              </a:rPr>
              <a:t>function CreateEllipse2(</a:t>
            </a:r>
            <a:r>
              <a:rPr lang="en-US" altLang="ru-RU" b="0" dirty="0" err="1">
                <a:sym typeface="Wingdings" pitchFamily="2" charset="2"/>
              </a:rPr>
              <a:t>centerX</a:t>
            </a:r>
            <a:r>
              <a:rPr lang="en-US" altLang="ru-RU" b="0" dirty="0">
                <a:sym typeface="Wingdings" pitchFamily="2" charset="2"/>
              </a:rPr>
              <a:t>,  </a:t>
            </a:r>
            <a:r>
              <a:rPr lang="en-US" altLang="ru-RU" b="0" dirty="0" err="1">
                <a:sym typeface="Wingdings" pitchFamily="2" charset="2"/>
              </a:rPr>
              <a:t>centerY</a:t>
            </a:r>
            <a:r>
              <a:rPr lang="en-US" altLang="ru-RU" b="0" dirty="0">
                <a:sym typeface="Wingdings" pitchFamily="2" charset="2"/>
              </a:rPr>
              <a:t>,  </a:t>
            </a:r>
            <a:r>
              <a:rPr lang="en-US" altLang="ru-RU" b="0" dirty="0" err="1">
                <a:sym typeface="Wingdings" pitchFamily="2" charset="2"/>
              </a:rPr>
              <a:t>centerZ</a:t>
            </a:r>
            <a:r>
              <a:rPr lang="en-US" altLang="ru-RU" b="0" dirty="0">
                <a:sym typeface="Wingdings" pitchFamily="2" charset="2"/>
              </a:rPr>
              <a:t>,  </a:t>
            </a:r>
            <a:r>
              <a:rPr lang="en-US" altLang="ru-RU" b="0" dirty="0" err="1">
                <a:sym typeface="Wingdings" pitchFamily="2" charset="2"/>
              </a:rPr>
              <a:t>majorX</a:t>
            </a:r>
            <a:r>
              <a:rPr lang="en-US" altLang="ru-RU" b="0" dirty="0">
                <a:sym typeface="Wingdings" pitchFamily="2" charset="2"/>
              </a:rPr>
              <a:t>,  </a:t>
            </a:r>
            <a:r>
              <a:rPr lang="en-US" altLang="ru-RU" b="0" dirty="0" err="1">
                <a:sym typeface="Wingdings" pitchFamily="2" charset="2"/>
              </a:rPr>
              <a:t>majorY</a:t>
            </a:r>
            <a:r>
              <a:rPr lang="en-US" altLang="ru-RU" b="0" dirty="0">
                <a:sym typeface="Wingdings" pitchFamily="2" charset="2"/>
              </a:rPr>
              <a:t>,  </a:t>
            </a:r>
            <a:r>
              <a:rPr lang="en-US" altLang="ru-RU" b="0" dirty="0" err="1">
                <a:sym typeface="Wingdings" pitchFamily="2" charset="2"/>
              </a:rPr>
              <a:t>majorZ</a:t>
            </a:r>
            <a:r>
              <a:rPr lang="en-US" altLang="ru-RU" b="0" dirty="0">
                <a:sym typeface="Wingdings" pitchFamily="2" charset="2"/>
              </a:rPr>
              <a:t>,  </a:t>
            </a:r>
            <a:r>
              <a:rPr lang="en-US" altLang="ru-RU" b="0" dirty="0" err="1">
                <a:sym typeface="Wingdings" pitchFamily="2" charset="2"/>
              </a:rPr>
              <a:t>minorX</a:t>
            </a:r>
            <a:r>
              <a:rPr lang="en-US" altLang="ru-RU" b="0" dirty="0">
                <a:sym typeface="Wingdings" pitchFamily="2" charset="2"/>
              </a:rPr>
              <a:t>,  </a:t>
            </a:r>
            <a:r>
              <a:rPr lang="en-US" altLang="ru-RU" b="0" dirty="0" err="1">
                <a:sym typeface="Wingdings" pitchFamily="2" charset="2"/>
              </a:rPr>
              <a:t>minorY</a:t>
            </a:r>
            <a:r>
              <a:rPr lang="en-US" altLang="ru-RU" b="0" dirty="0">
                <a:sym typeface="Wingdings" pitchFamily="2" charset="2"/>
              </a:rPr>
              <a:t>,  </a:t>
            </a:r>
            <a:r>
              <a:rPr lang="en-US" altLang="ru-RU" b="0" dirty="0" err="1">
                <a:sym typeface="Wingdings" pitchFamily="2" charset="2"/>
              </a:rPr>
              <a:t>minorZ</a:t>
            </a:r>
            <a:r>
              <a:rPr lang="en-US" altLang="ru-RU" b="0" dirty="0">
                <a:sym typeface="Wingdings" pitchFamily="2" charset="2"/>
              </a:rPr>
              <a:t>: Double): </a:t>
            </a:r>
            <a:r>
              <a:rPr lang="en-US" altLang="ru-RU" b="0" dirty="0" err="1">
                <a:sym typeface="Wingdings" pitchFamily="2" charset="2"/>
              </a:rPr>
              <a:t>IDispatch</a:t>
            </a:r>
            <a:r>
              <a:rPr lang="en-US" altLang="ru-RU" b="0" dirty="0">
                <a:sym typeface="Wingdings" pitchFamily="2" charset="2"/>
              </a:rPr>
              <a:t>; </a:t>
            </a:r>
            <a:r>
              <a:rPr lang="en-US" altLang="ru-RU" b="0" dirty="0" err="1">
                <a:sym typeface="Wingdings" pitchFamily="2" charset="2"/>
              </a:rPr>
              <a:t>safecall</a:t>
            </a:r>
            <a:r>
              <a:rPr lang="en-US" altLang="ru-RU" b="0" dirty="0">
                <a:sym typeface="Wingdings" pitchFamily="2" charset="2"/>
              </a:rPr>
              <a:t>;</a:t>
            </a:r>
            <a:r>
              <a:rPr lang="ru-RU" altLang="ru-RU" b="0" dirty="0">
                <a:sym typeface="Wingdings" pitchFamily="2" charset="2"/>
              </a:rPr>
              <a:t> </a:t>
            </a:r>
            <a:r>
              <a:rPr lang="ru-RU" altLang="ru-RU" sz="2700" b="0" dirty="0">
                <a:solidFill>
                  <a:srgbClr val="FF0066"/>
                </a:solidFill>
                <a:sym typeface="Wingdings" pitchFamily="2" charset="2"/>
              </a:rPr>
              <a:t>- </a:t>
            </a:r>
            <a:r>
              <a:rPr lang="en-US" altLang="ru-RU" sz="2700" b="0" dirty="0">
                <a:solidFill>
                  <a:srgbClr val="FF0066"/>
                </a:solidFill>
                <a:sym typeface="Wingdings" pitchFamily="2" charset="2"/>
              </a:rPr>
              <a:t>Automation</a:t>
            </a:r>
            <a:endParaRPr lang="ru-RU" altLang="ru-RU" sz="2700" b="0" dirty="0">
              <a:solidFill>
                <a:srgbClr val="FF0066"/>
              </a:solidFill>
              <a:sym typeface="Wingdings" pitchFamily="2" charset="2"/>
            </a:endParaRPr>
          </a:p>
          <a:p>
            <a:pPr>
              <a:lnSpc>
                <a:spcPct val="95000"/>
              </a:lnSpc>
              <a:spcBef>
                <a:spcPct val="15000"/>
              </a:spcBef>
              <a:buClr>
                <a:srgbClr val="0066FF"/>
              </a:buClr>
            </a:pPr>
            <a:r>
              <a:rPr lang="en-US" altLang="ru-RU" b="0" dirty="0">
                <a:sym typeface="Wingdings" pitchFamily="2" charset="2"/>
              </a:rPr>
              <a:t>function ICreateEllipse2(</a:t>
            </a:r>
            <a:r>
              <a:rPr lang="en-US" altLang="ru-RU" b="0" dirty="0" err="1">
                <a:sym typeface="Wingdings" pitchFamily="2" charset="2"/>
              </a:rPr>
              <a:t>centerX</a:t>
            </a:r>
            <a:r>
              <a:rPr lang="en-US" altLang="ru-RU" b="0" dirty="0">
                <a:sym typeface="Wingdings" pitchFamily="2" charset="2"/>
              </a:rPr>
              <a:t>,  </a:t>
            </a:r>
            <a:r>
              <a:rPr lang="en-US" altLang="ru-RU" b="0" dirty="0" err="1">
                <a:sym typeface="Wingdings" pitchFamily="2" charset="2"/>
              </a:rPr>
              <a:t>centerY</a:t>
            </a:r>
            <a:r>
              <a:rPr lang="en-US" altLang="ru-RU" b="0" dirty="0">
                <a:sym typeface="Wingdings" pitchFamily="2" charset="2"/>
              </a:rPr>
              <a:t>,  </a:t>
            </a:r>
            <a:r>
              <a:rPr lang="en-US" altLang="ru-RU" b="0" dirty="0" err="1">
                <a:sym typeface="Wingdings" pitchFamily="2" charset="2"/>
              </a:rPr>
              <a:t>centerZ</a:t>
            </a:r>
            <a:r>
              <a:rPr lang="en-US" altLang="ru-RU" b="0" dirty="0">
                <a:sym typeface="Wingdings" pitchFamily="2" charset="2"/>
              </a:rPr>
              <a:t>,  </a:t>
            </a:r>
            <a:r>
              <a:rPr lang="en-US" altLang="ru-RU" b="0" dirty="0" err="1">
                <a:sym typeface="Wingdings" pitchFamily="2" charset="2"/>
              </a:rPr>
              <a:t>majorX</a:t>
            </a:r>
            <a:r>
              <a:rPr lang="en-US" altLang="ru-RU" b="0" dirty="0">
                <a:sym typeface="Wingdings" pitchFamily="2" charset="2"/>
              </a:rPr>
              <a:t>,  </a:t>
            </a:r>
            <a:r>
              <a:rPr lang="en-US" altLang="ru-RU" b="0" dirty="0" err="1">
                <a:sym typeface="Wingdings" pitchFamily="2" charset="2"/>
              </a:rPr>
              <a:t>majorY</a:t>
            </a:r>
            <a:r>
              <a:rPr lang="en-US" altLang="ru-RU" b="0" dirty="0">
                <a:sym typeface="Wingdings" pitchFamily="2" charset="2"/>
              </a:rPr>
              <a:t>,  </a:t>
            </a:r>
            <a:r>
              <a:rPr lang="en-US" altLang="ru-RU" b="0" dirty="0" err="1">
                <a:sym typeface="Wingdings" pitchFamily="2" charset="2"/>
              </a:rPr>
              <a:t>majorZ</a:t>
            </a:r>
            <a:r>
              <a:rPr lang="en-US" altLang="ru-RU" b="0" dirty="0">
                <a:sym typeface="Wingdings" pitchFamily="2" charset="2"/>
              </a:rPr>
              <a:t>,  </a:t>
            </a:r>
            <a:r>
              <a:rPr lang="en-US" altLang="ru-RU" b="0" dirty="0" err="1">
                <a:sym typeface="Wingdings" pitchFamily="2" charset="2"/>
              </a:rPr>
              <a:t>minorX</a:t>
            </a:r>
            <a:r>
              <a:rPr lang="en-US" altLang="ru-RU" b="0" dirty="0">
                <a:sym typeface="Wingdings" pitchFamily="2" charset="2"/>
              </a:rPr>
              <a:t>,  </a:t>
            </a:r>
            <a:r>
              <a:rPr lang="en-US" altLang="ru-RU" b="0" dirty="0" err="1">
                <a:sym typeface="Wingdings" pitchFamily="2" charset="2"/>
              </a:rPr>
              <a:t>minorY</a:t>
            </a:r>
            <a:r>
              <a:rPr lang="en-US" altLang="ru-RU" b="0" dirty="0">
                <a:sym typeface="Wingdings" pitchFamily="2" charset="2"/>
              </a:rPr>
              <a:t>,  </a:t>
            </a:r>
            <a:r>
              <a:rPr lang="en-US" altLang="ru-RU" b="0" dirty="0" err="1">
                <a:sym typeface="Wingdings" pitchFamily="2" charset="2"/>
              </a:rPr>
              <a:t>minorZ</a:t>
            </a:r>
            <a:r>
              <a:rPr lang="en-US" altLang="ru-RU" b="0" dirty="0">
                <a:sym typeface="Wingdings" pitchFamily="2" charset="2"/>
              </a:rPr>
              <a:t>: Double): </a:t>
            </a:r>
            <a:r>
              <a:rPr lang="en-US" altLang="ru-RU" b="0" dirty="0" err="1">
                <a:sym typeface="Wingdings" pitchFamily="2" charset="2"/>
              </a:rPr>
              <a:t>ISketchSegment</a:t>
            </a:r>
            <a:r>
              <a:rPr lang="en-US" altLang="ru-RU" b="0" dirty="0">
                <a:sym typeface="Wingdings" pitchFamily="2" charset="2"/>
              </a:rPr>
              <a:t>; </a:t>
            </a:r>
            <a:r>
              <a:rPr lang="en-US" altLang="ru-RU" b="0" dirty="0" err="1">
                <a:sym typeface="Wingdings" pitchFamily="2" charset="2"/>
              </a:rPr>
              <a:t>safecall</a:t>
            </a:r>
            <a:r>
              <a:rPr lang="en-US" altLang="ru-RU" b="0" dirty="0">
                <a:sym typeface="Wingdings" pitchFamily="2" charset="2"/>
              </a:rPr>
              <a:t>;</a:t>
            </a:r>
            <a:r>
              <a:rPr lang="ru-RU" altLang="ru-RU" b="0" dirty="0">
                <a:sym typeface="Wingdings" pitchFamily="2" charset="2"/>
              </a:rPr>
              <a:t> </a:t>
            </a:r>
            <a:r>
              <a:rPr lang="en-US" altLang="ru-RU" sz="2700" b="0" dirty="0">
                <a:solidFill>
                  <a:srgbClr val="0066FF"/>
                </a:solidFill>
                <a:sym typeface="Wingdings" pitchFamily="2" charset="2"/>
              </a:rPr>
              <a:t>- COM</a:t>
            </a:r>
            <a:endParaRPr lang="ru-RU" altLang="ru-RU" sz="2700" b="0" dirty="0">
              <a:solidFill>
                <a:srgbClr val="0066FF"/>
              </a:solidFill>
              <a:sym typeface="Wingdings" pitchFamily="2" charset="2"/>
            </a:endParaRPr>
          </a:p>
          <a:p>
            <a:pPr>
              <a:lnSpc>
                <a:spcPct val="95000"/>
              </a:lnSpc>
              <a:spcBef>
                <a:spcPct val="15000"/>
              </a:spcBef>
              <a:buFontTx/>
              <a:buNone/>
            </a:pPr>
            <a:r>
              <a:rPr lang="ru-RU" altLang="ru-RU" sz="2700" b="0" dirty="0">
                <a:sym typeface="Wingdings" pitchFamily="2" charset="2"/>
              </a:rPr>
              <a:t>	</a:t>
            </a:r>
            <a:r>
              <a:rPr lang="ru-RU" altLang="ru-RU" b="0" dirty="0">
                <a:sym typeface="Wingdings" pitchFamily="2" charset="2"/>
              </a:rPr>
              <a:t>Метод создает в открытом эскизе эллипс по координатам центра (</a:t>
            </a:r>
            <a:r>
              <a:rPr lang="en-US" altLang="ru-RU" b="0" dirty="0" err="1">
                <a:sym typeface="Wingdings" pitchFamily="2" charset="2"/>
              </a:rPr>
              <a:t>centerX</a:t>
            </a:r>
            <a:r>
              <a:rPr lang="en-US" altLang="ru-RU" b="0" dirty="0">
                <a:sym typeface="Wingdings" pitchFamily="2" charset="2"/>
              </a:rPr>
              <a:t>,  </a:t>
            </a:r>
            <a:r>
              <a:rPr lang="en-US" altLang="ru-RU" b="0" dirty="0" err="1">
                <a:sym typeface="Wingdings" pitchFamily="2" charset="2"/>
              </a:rPr>
              <a:t>centerY</a:t>
            </a:r>
            <a:r>
              <a:rPr lang="en-US" altLang="ru-RU" b="0" dirty="0">
                <a:sym typeface="Wingdings" pitchFamily="2" charset="2"/>
              </a:rPr>
              <a:t>,  </a:t>
            </a:r>
            <a:r>
              <a:rPr lang="en-US" altLang="ru-RU" b="0" dirty="0" err="1">
                <a:sym typeface="Wingdings" pitchFamily="2" charset="2"/>
              </a:rPr>
              <a:t>centerZ</a:t>
            </a:r>
            <a:r>
              <a:rPr lang="ru-RU" altLang="ru-RU" b="0" dirty="0">
                <a:sym typeface="Wingdings" pitchFamily="2" charset="2"/>
              </a:rPr>
              <a:t>) и двух точек. </a:t>
            </a:r>
            <a:endParaRPr lang="ru-RU" altLang="ru-RU" sz="2700" b="0" dirty="0">
              <a:sym typeface="Wingdings" pitchFamily="2" charset="2"/>
            </a:endParaRPr>
          </a:p>
        </p:txBody>
      </p:sp>
      <p:sp>
        <p:nvSpPr>
          <p:cNvPr id="342019" name="Text Box 3"/>
          <p:cNvSpPr txBox="1">
            <a:spLocks noChangeArrowheads="1"/>
          </p:cNvSpPr>
          <p:nvPr/>
        </p:nvSpPr>
        <p:spPr bwMode="auto">
          <a:xfrm rot="21409969">
            <a:off x="3671888" y="174625"/>
            <a:ext cx="23812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ru-RU" altLang="ru-RU" sz="2000">
                <a:latin typeface="Impact" pitchFamily="34" charset="0"/>
              </a:rPr>
              <a:t>Методы IModelDoc2</a:t>
            </a:r>
          </a:p>
        </p:txBody>
      </p:sp>
    </p:spTree>
    <p:extLst>
      <p:ext uri="{BB962C8B-B14F-4D97-AF65-F5344CB8AC3E}">
        <p14:creationId xmlns:p14="http://schemas.microsoft.com/office/powerpoint/2010/main" val="2489750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138" name="Rectangle 2"/>
          <p:cNvSpPr>
            <a:spLocks noChangeArrowheads="1"/>
          </p:cNvSpPr>
          <p:nvPr/>
        </p:nvSpPr>
        <p:spPr bwMode="auto">
          <a:xfrm>
            <a:off x="609600" y="1066800"/>
            <a:ext cx="8283575" cy="520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533400" indent="-5334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Impact" pitchFamily="34" charset="0"/>
              </a:defRPr>
            </a:lvl1pPr>
            <a:lvl2pPr marL="952500" indent="-495300">
              <a:spcBef>
                <a:spcPct val="20000"/>
              </a:spcBef>
              <a:buChar char="–"/>
              <a:defRPr sz="2600">
                <a:solidFill>
                  <a:schemeClr val="tx1"/>
                </a:solidFill>
                <a:latin typeface="Impact" pitchFamily="34" charset="0"/>
              </a:defRPr>
            </a:lvl2pPr>
            <a:lvl3pPr marL="1371600" indent="-4572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Impact" pitchFamily="34" charset="0"/>
              </a:defRPr>
            </a:lvl3pPr>
            <a:lvl4pPr marL="1752600" indent="-381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Impact" pitchFamily="34" charset="0"/>
              </a:defRPr>
            </a:lvl4pPr>
            <a:lvl5pPr marL="2209800" indent="-381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5pPr>
            <a:lvl6pPr marL="26670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6pPr>
            <a:lvl7pPr marL="31242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7pPr>
            <a:lvl8pPr marL="35814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8pPr>
            <a:lvl9pPr marL="40386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9pPr>
          </a:lstStyle>
          <a:p>
            <a:pPr>
              <a:lnSpc>
                <a:spcPct val="95000"/>
              </a:lnSpc>
              <a:spcBef>
                <a:spcPct val="15000"/>
              </a:spcBef>
              <a:buClr>
                <a:srgbClr val="FF0066"/>
              </a:buClr>
            </a:pPr>
            <a:r>
              <a:rPr lang="en-US" altLang="ru-RU" b="0" dirty="0">
                <a:sym typeface="Wingdings" pitchFamily="2" charset="2"/>
              </a:rPr>
              <a:t>function CreateLine2(p1x, p1y, p1z, p2x, p2y,  p2z: Double): </a:t>
            </a:r>
            <a:r>
              <a:rPr lang="en-US" altLang="ru-RU" b="0" dirty="0" err="1">
                <a:sym typeface="Wingdings" pitchFamily="2" charset="2"/>
              </a:rPr>
              <a:t>IDispatch</a:t>
            </a:r>
            <a:r>
              <a:rPr lang="en-US" altLang="ru-RU" b="0" dirty="0">
                <a:sym typeface="Wingdings" pitchFamily="2" charset="2"/>
              </a:rPr>
              <a:t>; </a:t>
            </a:r>
            <a:r>
              <a:rPr lang="en-US" altLang="ru-RU" b="0" dirty="0" err="1">
                <a:sym typeface="Wingdings" pitchFamily="2" charset="2"/>
              </a:rPr>
              <a:t>safecall</a:t>
            </a:r>
            <a:r>
              <a:rPr lang="en-US" altLang="ru-RU" b="0" dirty="0">
                <a:sym typeface="Wingdings" pitchFamily="2" charset="2"/>
              </a:rPr>
              <a:t>;</a:t>
            </a:r>
            <a:r>
              <a:rPr lang="ru-RU" altLang="ru-RU" b="0" dirty="0">
                <a:sym typeface="Wingdings" pitchFamily="2" charset="2"/>
              </a:rPr>
              <a:t> </a:t>
            </a:r>
            <a:r>
              <a:rPr lang="ru-RU" altLang="ru-RU" sz="2700" b="0" dirty="0">
                <a:solidFill>
                  <a:srgbClr val="FF0066"/>
                </a:solidFill>
                <a:sym typeface="Wingdings" pitchFamily="2" charset="2"/>
              </a:rPr>
              <a:t>- </a:t>
            </a:r>
            <a:r>
              <a:rPr lang="en-US" altLang="ru-RU" sz="2700" b="0" dirty="0">
                <a:solidFill>
                  <a:srgbClr val="FF0066"/>
                </a:solidFill>
                <a:sym typeface="Wingdings" pitchFamily="2" charset="2"/>
              </a:rPr>
              <a:t>Automation</a:t>
            </a:r>
            <a:endParaRPr lang="ru-RU" altLang="ru-RU" sz="2700" b="0" dirty="0">
              <a:solidFill>
                <a:srgbClr val="FF0066"/>
              </a:solidFill>
              <a:sym typeface="Wingdings" pitchFamily="2" charset="2"/>
            </a:endParaRPr>
          </a:p>
          <a:p>
            <a:pPr>
              <a:lnSpc>
                <a:spcPct val="95000"/>
              </a:lnSpc>
              <a:spcBef>
                <a:spcPct val="15000"/>
              </a:spcBef>
              <a:buClr>
                <a:srgbClr val="0066FF"/>
              </a:buClr>
            </a:pPr>
            <a:r>
              <a:rPr lang="en-US" altLang="ru-RU" b="0" dirty="0">
                <a:sym typeface="Wingdings" pitchFamily="2" charset="2"/>
              </a:rPr>
              <a:t>function ICreateLine2(p1x, p1y, p1z, p2x, p2y, p2z: Double): </a:t>
            </a:r>
            <a:r>
              <a:rPr lang="en-US" altLang="ru-RU" b="0" dirty="0" err="1">
                <a:sym typeface="Wingdings" pitchFamily="2" charset="2"/>
              </a:rPr>
              <a:t>ISketchSegment</a:t>
            </a:r>
            <a:r>
              <a:rPr lang="en-US" altLang="ru-RU" b="0" dirty="0">
                <a:sym typeface="Wingdings" pitchFamily="2" charset="2"/>
              </a:rPr>
              <a:t>; </a:t>
            </a:r>
            <a:r>
              <a:rPr lang="en-US" altLang="ru-RU" b="0" dirty="0" err="1">
                <a:sym typeface="Wingdings" pitchFamily="2" charset="2"/>
              </a:rPr>
              <a:t>safecall</a:t>
            </a:r>
            <a:r>
              <a:rPr lang="en-US" altLang="ru-RU" b="0" dirty="0">
                <a:sym typeface="Wingdings" pitchFamily="2" charset="2"/>
              </a:rPr>
              <a:t>;</a:t>
            </a:r>
            <a:r>
              <a:rPr lang="ru-RU" altLang="ru-RU" b="0" dirty="0">
                <a:sym typeface="Wingdings" pitchFamily="2" charset="2"/>
              </a:rPr>
              <a:t> </a:t>
            </a:r>
            <a:r>
              <a:rPr lang="en-US" altLang="ru-RU" sz="2700" b="0" dirty="0">
                <a:solidFill>
                  <a:srgbClr val="0066FF"/>
                </a:solidFill>
                <a:sym typeface="Wingdings" pitchFamily="2" charset="2"/>
              </a:rPr>
              <a:t>- COM</a:t>
            </a:r>
            <a:endParaRPr lang="ru-RU" altLang="ru-RU" sz="2700" b="0" dirty="0">
              <a:solidFill>
                <a:srgbClr val="0066FF"/>
              </a:solidFill>
              <a:sym typeface="Wingdings" pitchFamily="2" charset="2"/>
            </a:endParaRPr>
          </a:p>
          <a:p>
            <a:pPr>
              <a:lnSpc>
                <a:spcPct val="95000"/>
              </a:lnSpc>
              <a:spcBef>
                <a:spcPct val="15000"/>
              </a:spcBef>
              <a:buFontTx/>
              <a:buNone/>
            </a:pPr>
            <a:r>
              <a:rPr lang="ru-RU" altLang="ru-RU" sz="2700" b="0" dirty="0">
                <a:sym typeface="Wingdings" pitchFamily="2" charset="2"/>
              </a:rPr>
              <a:t>	</a:t>
            </a:r>
            <a:r>
              <a:rPr lang="ru-RU" altLang="ru-RU" b="0" dirty="0">
                <a:sym typeface="Wingdings" pitchFamily="2" charset="2"/>
              </a:rPr>
              <a:t>Метод создает в открытом эскизе отрезок прямой по координатам двух точек. </a:t>
            </a:r>
          </a:p>
          <a:p>
            <a:pPr>
              <a:lnSpc>
                <a:spcPct val="95000"/>
              </a:lnSpc>
              <a:spcBef>
                <a:spcPct val="30000"/>
              </a:spcBef>
              <a:buClr>
                <a:srgbClr val="FF0066"/>
              </a:buClr>
            </a:pPr>
            <a:r>
              <a:rPr lang="en-US" altLang="ru-RU" b="0" dirty="0">
                <a:sym typeface="Wingdings" pitchFamily="2" charset="2"/>
              </a:rPr>
              <a:t>function CreatePlaneThru3Points3(</a:t>
            </a:r>
            <a:r>
              <a:rPr lang="en-US" altLang="ru-RU" b="0" dirty="0" err="1">
                <a:sym typeface="Wingdings" pitchFamily="2" charset="2"/>
              </a:rPr>
              <a:t>autoSize</a:t>
            </a:r>
            <a:r>
              <a:rPr lang="en-US" altLang="ru-RU" b="0" dirty="0">
                <a:sym typeface="Wingdings" pitchFamily="2" charset="2"/>
              </a:rPr>
              <a:t>: </a:t>
            </a:r>
            <a:r>
              <a:rPr lang="en-US" altLang="ru-RU" b="0" dirty="0" err="1">
                <a:sym typeface="Wingdings" pitchFamily="2" charset="2"/>
              </a:rPr>
              <a:t>WordBool</a:t>
            </a:r>
            <a:r>
              <a:rPr lang="en-US" altLang="ru-RU" b="0" dirty="0">
                <a:sym typeface="Wingdings" pitchFamily="2" charset="2"/>
              </a:rPr>
              <a:t>): </a:t>
            </a:r>
            <a:r>
              <a:rPr lang="en-US" altLang="ru-RU" b="0" dirty="0" err="1">
                <a:sym typeface="Wingdings" pitchFamily="2" charset="2"/>
              </a:rPr>
              <a:t>IDispatch</a:t>
            </a:r>
            <a:r>
              <a:rPr lang="en-US" altLang="ru-RU" b="0" dirty="0">
                <a:sym typeface="Wingdings" pitchFamily="2" charset="2"/>
              </a:rPr>
              <a:t>; </a:t>
            </a:r>
            <a:r>
              <a:rPr lang="en-US" altLang="ru-RU" b="0" dirty="0" err="1">
                <a:sym typeface="Wingdings" pitchFamily="2" charset="2"/>
              </a:rPr>
              <a:t>safecall</a:t>
            </a:r>
            <a:r>
              <a:rPr lang="en-US" altLang="ru-RU" b="0" dirty="0">
                <a:sym typeface="Wingdings" pitchFamily="2" charset="2"/>
              </a:rPr>
              <a:t>;</a:t>
            </a:r>
            <a:r>
              <a:rPr lang="ru-RU" altLang="ru-RU" b="0" dirty="0">
                <a:sym typeface="Wingdings" pitchFamily="2" charset="2"/>
              </a:rPr>
              <a:t> </a:t>
            </a:r>
            <a:r>
              <a:rPr lang="ru-RU" altLang="ru-RU" sz="2700" b="0" dirty="0">
                <a:solidFill>
                  <a:srgbClr val="FF0066"/>
                </a:solidFill>
                <a:sym typeface="Wingdings" pitchFamily="2" charset="2"/>
              </a:rPr>
              <a:t>- </a:t>
            </a:r>
            <a:r>
              <a:rPr lang="en-US" altLang="ru-RU" sz="2700" b="0" dirty="0">
                <a:solidFill>
                  <a:srgbClr val="FF0066"/>
                </a:solidFill>
                <a:sym typeface="Wingdings" pitchFamily="2" charset="2"/>
              </a:rPr>
              <a:t>Automation</a:t>
            </a:r>
            <a:endParaRPr lang="ru-RU" altLang="ru-RU" sz="2700" b="0" dirty="0">
              <a:solidFill>
                <a:srgbClr val="FF0066"/>
              </a:solidFill>
              <a:sym typeface="Wingdings" pitchFamily="2" charset="2"/>
            </a:endParaRPr>
          </a:p>
          <a:p>
            <a:pPr>
              <a:lnSpc>
                <a:spcPct val="95000"/>
              </a:lnSpc>
              <a:spcBef>
                <a:spcPct val="15000"/>
              </a:spcBef>
              <a:buClr>
                <a:srgbClr val="0066FF"/>
              </a:buClr>
            </a:pPr>
            <a:r>
              <a:rPr lang="en-US" altLang="ru-RU" b="0" dirty="0">
                <a:sym typeface="Wingdings" pitchFamily="2" charset="2"/>
              </a:rPr>
              <a:t>function ICreatePlaneThru3Points3(</a:t>
            </a:r>
            <a:r>
              <a:rPr lang="en-US" altLang="ru-RU" b="0" dirty="0" err="1">
                <a:sym typeface="Wingdings" pitchFamily="2" charset="2"/>
              </a:rPr>
              <a:t>autoSize</a:t>
            </a:r>
            <a:r>
              <a:rPr lang="en-US" altLang="ru-RU" b="0" dirty="0">
                <a:sym typeface="Wingdings" pitchFamily="2" charset="2"/>
              </a:rPr>
              <a:t>: </a:t>
            </a:r>
            <a:r>
              <a:rPr lang="en-US" altLang="ru-RU" b="0" dirty="0" err="1">
                <a:sym typeface="Wingdings" pitchFamily="2" charset="2"/>
              </a:rPr>
              <a:t>WordBool</a:t>
            </a:r>
            <a:r>
              <a:rPr lang="en-US" altLang="ru-RU" b="0" dirty="0">
                <a:sym typeface="Wingdings" pitchFamily="2" charset="2"/>
              </a:rPr>
              <a:t>): </a:t>
            </a:r>
            <a:r>
              <a:rPr lang="en-US" altLang="ru-RU" b="0" dirty="0" err="1">
                <a:sym typeface="Wingdings" pitchFamily="2" charset="2"/>
              </a:rPr>
              <a:t>IRefPlane</a:t>
            </a:r>
            <a:r>
              <a:rPr lang="en-US" altLang="ru-RU" b="0" dirty="0">
                <a:sym typeface="Wingdings" pitchFamily="2" charset="2"/>
              </a:rPr>
              <a:t>; </a:t>
            </a:r>
            <a:r>
              <a:rPr lang="en-US" altLang="ru-RU" b="0" dirty="0" err="1">
                <a:sym typeface="Wingdings" pitchFamily="2" charset="2"/>
              </a:rPr>
              <a:t>safecall</a:t>
            </a:r>
            <a:r>
              <a:rPr lang="en-US" altLang="ru-RU" b="0" dirty="0">
                <a:sym typeface="Wingdings" pitchFamily="2" charset="2"/>
              </a:rPr>
              <a:t>;</a:t>
            </a:r>
            <a:r>
              <a:rPr lang="ru-RU" altLang="ru-RU" b="0" dirty="0">
                <a:sym typeface="Wingdings" pitchFamily="2" charset="2"/>
              </a:rPr>
              <a:t> </a:t>
            </a:r>
            <a:r>
              <a:rPr lang="en-US" altLang="ru-RU" sz="2700" b="0" dirty="0">
                <a:solidFill>
                  <a:srgbClr val="0066FF"/>
                </a:solidFill>
                <a:sym typeface="Wingdings" pitchFamily="2" charset="2"/>
              </a:rPr>
              <a:t>- COM</a:t>
            </a:r>
            <a:endParaRPr lang="ru-RU" altLang="ru-RU" sz="2700" b="0" dirty="0">
              <a:solidFill>
                <a:srgbClr val="0066FF"/>
              </a:solidFill>
              <a:sym typeface="Wingdings" pitchFamily="2" charset="2"/>
            </a:endParaRPr>
          </a:p>
          <a:p>
            <a:pPr>
              <a:lnSpc>
                <a:spcPct val="95000"/>
              </a:lnSpc>
              <a:spcBef>
                <a:spcPct val="15000"/>
              </a:spcBef>
              <a:buFontTx/>
              <a:buNone/>
            </a:pPr>
            <a:r>
              <a:rPr lang="ru-RU" altLang="ru-RU" sz="2700" b="0" dirty="0">
                <a:sym typeface="Wingdings" pitchFamily="2" charset="2"/>
              </a:rPr>
              <a:t>	</a:t>
            </a:r>
            <a:r>
              <a:rPr lang="ru-RU" altLang="ru-RU" b="0" dirty="0">
                <a:sym typeface="Wingdings" pitchFamily="2" charset="2"/>
              </a:rPr>
              <a:t>Метод создает плоскость по 3 точкам, которые должны быть выделены.</a:t>
            </a:r>
          </a:p>
          <a:p>
            <a:pPr>
              <a:lnSpc>
                <a:spcPct val="95000"/>
              </a:lnSpc>
              <a:spcBef>
                <a:spcPct val="15000"/>
              </a:spcBef>
              <a:buFontTx/>
              <a:buNone/>
            </a:pPr>
            <a:endParaRPr lang="ru-RU" altLang="ru-RU" b="0" dirty="0">
              <a:sym typeface="Wingdings" pitchFamily="2" charset="2"/>
            </a:endParaRPr>
          </a:p>
        </p:txBody>
      </p:sp>
      <p:sp>
        <p:nvSpPr>
          <p:cNvPr id="347139" name="Text Box 3"/>
          <p:cNvSpPr txBox="1">
            <a:spLocks noChangeArrowheads="1"/>
          </p:cNvSpPr>
          <p:nvPr/>
        </p:nvSpPr>
        <p:spPr bwMode="auto">
          <a:xfrm rot="21409969">
            <a:off x="3671888" y="174625"/>
            <a:ext cx="23812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ru-RU" altLang="ru-RU" sz="2000">
                <a:latin typeface="Impact" pitchFamily="34" charset="0"/>
              </a:rPr>
              <a:t>Методы IModelDoc2</a:t>
            </a:r>
          </a:p>
        </p:txBody>
      </p:sp>
    </p:spTree>
    <p:extLst>
      <p:ext uri="{BB962C8B-B14F-4D97-AF65-F5344CB8AC3E}">
        <p14:creationId xmlns:p14="http://schemas.microsoft.com/office/powerpoint/2010/main" val="3995937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2" name="Rectangle 2"/>
          <p:cNvSpPr>
            <a:spLocks noChangeArrowheads="1"/>
          </p:cNvSpPr>
          <p:nvPr/>
        </p:nvSpPr>
        <p:spPr bwMode="auto">
          <a:xfrm>
            <a:off x="457200" y="894653"/>
            <a:ext cx="7505700" cy="536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533400" indent="-5334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Impact" pitchFamily="34" charset="0"/>
              </a:defRPr>
            </a:lvl1pPr>
            <a:lvl2pPr marL="952500" indent="-495300">
              <a:spcBef>
                <a:spcPct val="20000"/>
              </a:spcBef>
              <a:buChar char="–"/>
              <a:defRPr sz="2600">
                <a:solidFill>
                  <a:schemeClr val="tx1"/>
                </a:solidFill>
                <a:latin typeface="Impact" pitchFamily="34" charset="0"/>
              </a:defRPr>
            </a:lvl2pPr>
            <a:lvl3pPr marL="1371600" indent="-4572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Impact" pitchFamily="34" charset="0"/>
              </a:defRPr>
            </a:lvl3pPr>
            <a:lvl4pPr marL="1752600" indent="-381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Impact" pitchFamily="34" charset="0"/>
              </a:defRPr>
            </a:lvl4pPr>
            <a:lvl5pPr marL="2209800" indent="-381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5pPr>
            <a:lvl6pPr marL="26670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6pPr>
            <a:lvl7pPr marL="31242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7pPr>
            <a:lvl8pPr marL="35814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8pPr>
            <a:lvl9pPr marL="40386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9pPr>
          </a:lstStyle>
          <a:p>
            <a:pPr>
              <a:lnSpc>
                <a:spcPct val="95000"/>
              </a:lnSpc>
              <a:spcBef>
                <a:spcPct val="15000"/>
              </a:spcBef>
              <a:buClr>
                <a:srgbClr val="FF0066"/>
              </a:buClr>
              <a:buFontTx/>
              <a:buNone/>
            </a:pPr>
            <a:endParaRPr lang="ru-RU" altLang="ru-RU" b="0" dirty="0">
              <a:sym typeface="Wingdings" pitchFamily="2" charset="2"/>
            </a:endParaRPr>
          </a:p>
          <a:p>
            <a:pPr>
              <a:lnSpc>
                <a:spcPct val="95000"/>
              </a:lnSpc>
              <a:spcBef>
                <a:spcPct val="15000"/>
              </a:spcBef>
              <a:buClr>
                <a:srgbClr val="FF0066"/>
              </a:buClr>
              <a:buFontTx/>
              <a:buNone/>
            </a:pPr>
            <a:r>
              <a:rPr lang="ru-RU" altLang="ru-RU" b="0" dirty="0">
                <a:sym typeface="Wingdings" pitchFamily="2" charset="2"/>
              </a:rPr>
              <a:t>	Помимо этого, плоскость может быть</a:t>
            </a:r>
          </a:p>
          <a:p>
            <a:pPr>
              <a:lnSpc>
                <a:spcPct val="95000"/>
              </a:lnSpc>
              <a:spcBef>
                <a:spcPct val="15000"/>
              </a:spcBef>
              <a:buClr>
                <a:srgbClr val="FF0066"/>
              </a:buClr>
              <a:buFontTx/>
              <a:buNone/>
            </a:pPr>
            <a:r>
              <a:rPr lang="ru-RU" altLang="ru-RU" b="0" dirty="0">
                <a:sym typeface="Wingdings" pitchFamily="2" charset="2"/>
              </a:rPr>
              <a:t>	создана при помощи методов</a:t>
            </a:r>
          </a:p>
          <a:p>
            <a:pPr lvl="1">
              <a:lnSpc>
                <a:spcPct val="95000"/>
              </a:lnSpc>
              <a:spcBef>
                <a:spcPct val="15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en-US" altLang="ru-RU" b="0" dirty="0">
                <a:sym typeface="Wingdings" pitchFamily="2" charset="2"/>
              </a:rPr>
              <a:t>CreatePlaneAtAngle3</a:t>
            </a:r>
            <a:endParaRPr lang="ru-RU" altLang="ru-RU" sz="2800" b="0" dirty="0">
              <a:sym typeface="Wingdings" pitchFamily="2" charset="2"/>
            </a:endParaRPr>
          </a:p>
          <a:p>
            <a:pPr lvl="1">
              <a:lnSpc>
                <a:spcPct val="95000"/>
              </a:lnSpc>
              <a:spcBef>
                <a:spcPct val="15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en-US" altLang="ru-RU" b="0" dirty="0">
                <a:sym typeface="Wingdings" pitchFamily="2" charset="2"/>
              </a:rPr>
              <a:t>CreatePlaneAtOffset3</a:t>
            </a:r>
            <a:r>
              <a:rPr lang="en-US" altLang="ru-RU" sz="2800" b="0" dirty="0">
                <a:sym typeface="Wingdings" pitchFamily="2" charset="2"/>
              </a:rPr>
              <a:t> </a:t>
            </a:r>
            <a:endParaRPr lang="ru-RU" altLang="ru-RU" sz="2800" b="0" dirty="0">
              <a:sym typeface="Wingdings" pitchFamily="2" charset="2"/>
            </a:endParaRPr>
          </a:p>
          <a:p>
            <a:pPr lvl="1">
              <a:lnSpc>
                <a:spcPct val="95000"/>
              </a:lnSpc>
              <a:spcBef>
                <a:spcPct val="15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en-US" altLang="ru-RU" b="0" dirty="0">
                <a:sym typeface="Wingdings" pitchFamily="2" charset="2"/>
              </a:rPr>
              <a:t>CreatePlaneAtSurface3</a:t>
            </a:r>
            <a:r>
              <a:rPr lang="en-US" altLang="ru-RU" sz="2800" b="0" dirty="0">
                <a:sym typeface="Wingdings" pitchFamily="2" charset="2"/>
              </a:rPr>
              <a:t> </a:t>
            </a:r>
            <a:endParaRPr lang="ru-RU" altLang="ru-RU" sz="2800" b="0" dirty="0">
              <a:sym typeface="Wingdings" pitchFamily="2" charset="2"/>
            </a:endParaRPr>
          </a:p>
          <a:p>
            <a:pPr lvl="1">
              <a:lnSpc>
                <a:spcPct val="95000"/>
              </a:lnSpc>
              <a:spcBef>
                <a:spcPct val="15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ru-RU" altLang="ru-RU" b="0" dirty="0">
                <a:sym typeface="Wingdings" pitchFamily="2" charset="2"/>
              </a:rPr>
              <a:t>CreatePlaneFixed2</a:t>
            </a:r>
            <a:r>
              <a:rPr lang="ru-RU" altLang="ru-RU" sz="2800" b="0" dirty="0">
                <a:sym typeface="Wingdings" pitchFamily="2" charset="2"/>
              </a:rPr>
              <a:t> </a:t>
            </a:r>
          </a:p>
          <a:p>
            <a:pPr lvl="1">
              <a:lnSpc>
                <a:spcPct val="95000"/>
              </a:lnSpc>
              <a:spcBef>
                <a:spcPct val="15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en-US" altLang="ru-RU" b="0" dirty="0">
                <a:sym typeface="Wingdings" pitchFamily="2" charset="2"/>
              </a:rPr>
              <a:t>CreatePlanePerCurveAndPassPoint3</a:t>
            </a:r>
            <a:r>
              <a:rPr lang="en-US" altLang="ru-RU" sz="2800" b="0" dirty="0">
                <a:sym typeface="Wingdings" pitchFamily="2" charset="2"/>
              </a:rPr>
              <a:t> </a:t>
            </a:r>
            <a:endParaRPr lang="ru-RU" altLang="ru-RU" sz="2800" b="0" dirty="0">
              <a:sym typeface="Wingdings" pitchFamily="2" charset="2"/>
            </a:endParaRPr>
          </a:p>
          <a:p>
            <a:pPr lvl="1">
              <a:lnSpc>
                <a:spcPct val="95000"/>
              </a:lnSpc>
              <a:spcBef>
                <a:spcPct val="15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en-US" altLang="ru-RU" b="0" dirty="0" err="1">
                <a:sym typeface="Wingdings" pitchFamily="2" charset="2"/>
              </a:rPr>
              <a:t>CreatePlaneThruLineAndPt</a:t>
            </a:r>
            <a:r>
              <a:rPr lang="en-US" altLang="ru-RU" sz="2800" b="0" dirty="0">
                <a:sym typeface="Wingdings" pitchFamily="2" charset="2"/>
              </a:rPr>
              <a:t> </a:t>
            </a:r>
            <a:endParaRPr lang="ru-RU" altLang="ru-RU" sz="2800" b="0" dirty="0">
              <a:sym typeface="Wingdings" pitchFamily="2" charset="2"/>
            </a:endParaRPr>
          </a:p>
          <a:p>
            <a:pPr lvl="1">
              <a:lnSpc>
                <a:spcPct val="95000"/>
              </a:lnSpc>
              <a:spcBef>
                <a:spcPct val="15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en-US" altLang="ru-RU" b="0" dirty="0" err="1">
                <a:sym typeface="Wingdings" pitchFamily="2" charset="2"/>
              </a:rPr>
              <a:t>CreatePlaneThruPtParallelToPlane</a:t>
            </a:r>
            <a:endParaRPr lang="ru-RU" altLang="ru-RU" b="0" dirty="0">
              <a:sym typeface="Wingdings" pitchFamily="2" charset="2"/>
            </a:endParaRPr>
          </a:p>
          <a:p>
            <a:pPr>
              <a:lnSpc>
                <a:spcPct val="95000"/>
              </a:lnSpc>
              <a:spcBef>
                <a:spcPct val="15000"/>
              </a:spcBef>
              <a:buClr>
                <a:srgbClr val="FF0066"/>
              </a:buClr>
              <a:buFontTx/>
              <a:buNone/>
            </a:pPr>
            <a:endParaRPr lang="ru-RU" altLang="ru-RU" b="0" dirty="0">
              <a:sym typeface="Wingdings" pitchFamily="2" charset="2"/>
            </a:endParaRPr>
          </a:p>
          <a:p>
            <a:pPr>
              <a:lnSpc>
                <a:spcPct val="95000"/>
              </a:lnSpc>
              <a:spcBef>
                <a:spcPct val="15000"/>
              </a:spcBef>
              <a:buFontTx/>
              <a:buNone/>
            </a:pPr>
            <a:endParaRPr lang="ru-RU" altLang="ru-RU" b="0" dirty="0">
              <a:sym typeface="Wingdings" pitchFamily="2" charset="2"/>
            </a:endParaRPr>
          </a:p>
        </p:txBody>
      </p:sp>
      <p:sp>
        <p:nvSpPr>
          <p:cNvPr id="348163" name="Text Box 3"/>
          <p:cNvSpPr txBox="1">
            <a:spLocks noChangeArrowheads="1"/>
          </p:cNvSpPr>
          <p:nvPr/>
        </p:nvSpPr>
        <p:spPr bwMode="auto">
          <a:xfrm rot="21409969">
            <a:off x="3671888" y="174625"/>
            <a:ext cx="23812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ru-RU" altLang="ru-RU" sz="2000">
                <a:latin typeface="Impact" pitchFamily="34" charset="0"/>
              </a:rPr>
              <a:t>Методы IModelDoc2</a:t>
            </a:r>
          </a:p>
        </p:txBody>
      </p:sp>
    </p:spTree>
    <p:extLst>
      <p:ext uri="{BB962C8B-B14F-4D97-AF65-F5344CB8AC3E}">
        <p14:creationId xmlns:p14="http://schemas.microsoft.com/office/powerpoint/2010/main" val="1603700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6" name="Rectangle 2"/>
          <p:cNvSpPr>
            <a:spLocks noChangeArrowheads="1"/>
          </p:cNvSpPr>
          <p:nvPr/>
        </p:nvSpPr>
        <p:spPr bwMode="auto">
          <a:xfrm>
            <a:off x="457200" y="1066800"/>
            <a:ext cx="8435975" cy="536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533400" indent="-5334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Impact" pitchFamily="34" charset="0"/>
              </a:defRPr>
            </a:lvl1pPr>
            <a:lvl2pPr marL="952500" indent="-495300">
              <a:spcBef>
                <a:spcPct val="20000"/>
              </a:spcBef>
              <a:buChar char="–"/>
              <a:defRPr sz="2600">
                <a:solidFill>
                  <a:schemeClr val="tx1"/>
                </a:solidFill>
                <a:latin typeface="Impact" pitchFamily="34" charset="0"/>
              </a:defRPr>
            </a:lvl2pPr>
            <a:lvl3pPr marL="1371600" indent="-4572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Impact" pitchFamily="34" charset="0"/>
              </a:defRPr>
            </a:lvl3pPr>
            <a:lvl4pPr marL="1752600" indent="-381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Impact" pitchFamily="34" charset="0"/>
              </a:defRPr>
            </a:lvl4pPr>
            <a:lvl5pPr marL="2209800" indent="-381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5pPr>
            <a:lvl6pPr marL="26670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6pPr>
            <a:lvl7pPr marL="31242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7pPr>
            <a:lvl8pPr marL="35814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8pPr>
            <a:lvl9pPr marL="40386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9pPr>
          </a:lstStyle>
          <a:p>
            <a:pPr>
              <a:lnSpc>
                <a:spcPct val="95000"/>
              </a:lnSpc>
              <a:spcBef>
                <a:spcPct val="15000"/>
              </a:spcBef>
              <a:buClr>
                <a:srgbClr val="FF0066"/>
              </a:buClr>
            </a:pPr>
            <a:r>
              <a:rPr lang="en-US" altLang="ru-RU" b="0" dirty="0">
                <a:sym typeface="Wingdings" pitchFamily="2" charset="2"/>
              </a:rPr>
              <a:t>function CreatePoint2(</a:t>
            </a:r>
            <a:r>
              <a:rPr lang="en-US" altLang="ru-RU" b="0" dirty="0" err="1">
                <a:sym typeface="Wingdings" pitchFamily="2" charset="2"/>
              </a:rPr>
              <a:t>pointX</a:t>
            </a:r>
            <a:r>
              <a:rPr lang="en-US" altLang="ru-RU" b="0" dirty="0">
                <a:sym typeface="Wingdings" pitchFamily="2" charset="2"/>
              </a:rPr>
              <a:t>, </a:t>
            </a:r>
            <a:r>
              <a:rPr lang="en-US" altLang="ru-RU" b="0" dirty="0" err="1">
                <a:sym typeface="Wingdings" pitchFamily="2" charset="2"/>
              </a:rPr>
              <a:t>pointY</a:t>
            </a:r>
            <a:r>
              <a:rPr lang="en-US" altLang="ru-RU" b="0" dirty="0">
                <a:sym typeface="Wingdings" pitchFamily="2" charset="2"/>
              </a:rPr>
              <a:t>, </a:t>
            </a:r>
            <a:r>
              <a:rPr lang="en-US" altLang="ru-RU" b="0" dirty="0" err="1">
                <a:sym typeface="Wingdings" pitchFamily="2" charset="2"/>
              </a:rPr>
              <a:t>pointZ</a:t>
            </a:r>
            <a:r>
              <a:rPr lang="en-US" altLang="ru-RU" b="0" dirty="0">
                <a:sym typeface="Wingdings" pitchFamily="2" charset="2"/>
              </a:rPr>
              <a:t>: Double): </a:t>
            </a:r>
            <a:r>
              <a:rPr lang="en-US" altLang="ru-RU" b="0" dirty="0" err="1">
                <a:sym typeface="Wingdings" pitchFamily="2" charset="2"/>
              </a:rPr>
              <a:t>IDispatch</a:t>
            </a:r>
            <a:r>
              <a:rPr lang="en-US" altLang="ru-RU" b="0" dirty="0">
                <a:sym typeface="Wingdings" pitchFamily="2" charset="2"/>
              </a:rPr>
              <a:t>; </a:t>
            </a:r>
            <a:r>
              <a:rPr lang="en-US" altLang="ru-RU" b="0" dirty="0" err="1">
                <a:sym typeface="Wingdings" pitchFamily="2" charset="2"/>
              </a:rPr>
              <a:t>safecall</a:t>
            </a:r>
            <a:r>
              <a:rPr lang="en-US" altLang="ru-RU" b="0" dirty="0">
                <a:sym typeface="Wingdings" pitchFamily="2" charset="2"/>
              </a:rPr>
              <a:t>;</a:t>
            </a:r>
            <a:r>
              <a:rPr lang="ru-RU" altLang="ru-RU" b="0" dirty="0">
                <a:sym typeface="Wingdings" pitchFamily="2" charset="2"/>
              </a:rPr>
              <a:t> </a:t>
            </a:r>
            <a:r>
              <a:rPr lang="ru-RU" altLang="ru-RU" sz="2700" b="0" dirty="0">
                <a:solidFill>
                  <a:srgbClr val="FF0066"/>
                </a:solidFill>
                <a:sym typeface="Wingdings" pitchFamily="2" charset="2"/>
              </a:rPr>
              <a:t>- </a:t>
            </a:r>
            <a:r>
              <a:rPr lang="en-US" altLang="ru-RU" sz="2700" b="0" dirty="0">
                <a:solidFill>
                  <a:srgbClr val="FF0066"/>
                </a:solidFill>
                <a:sym typeface="Wingdings" pitchFamily="2" charset="2"/>
              </a:rPr>
              <a:t>Automation</a:t>
            </a:r>
            <a:endParaRPr lang="ru-RU" altLang="ru-RU" sz="2700" b="0" dirty="0">
              <a:solidFill>
                <a:srgbClr val="FF0066"/>
              </a:solidFill>
              <a:sym typeface="Wingdings" pitchFamily="2" charset="2"/>
            </a:endParaRPr>
          </a:p>
          <a:p>
            <a:pPr>
              <a:lnSpc>
                <a:spcPct val="95000"/>
              </a:lnSpc>
              <a:spcBef>
                <a:spcPct val="15000"/>
              </a:spcBef>
              <a:buClr>
                <a:srgbClr val="0066FF"/>
              </a:buClr>
            </a:pPr>
            <a:r>
              <a:rPr lang="en-US" altLang="ru-RU" b="0" dirty="0">
                <a:sym typeface="Wingdings" pitchFamily="2" charset="2"/>
              </a:rPr>
              <a:t>function ICreatePoint2(</a:t>
            </a:r>
            <a:r>
              <a:rPr lang="en-US" altLang="ru-RU" b="0" dirty="0" err="1">
                <a:sym typeface="Wingdings" pitchFamily="2" charset="2"/>
              </a:rPr>
              <a:t>pointX</a:t>
            </a:r>
            <a:r>
              <a:rPr lang="en-US" altLang="ru-RU" b="0" dirty="0">
                <a:sym typeface="Wingdings" pitchFamily="2" charset="2"/>
              </a:rPr>
              <a:t>, </a:t>
            </a:r>
            <a:r>
              <a:rPr lang="en-US" altLang="ru-RU" b="0" dirty="0" err="1">
                <a:sym typeface="Wingdings" pitchFamily="2" charset="2"/>
              </a:rPr>
              <a:t>pointY</a:t>
            </a:r>
            <a:r>
              <a:rPr lang="en-US" altLang="ru-RU" b="0" dirty="0">
                <a:sym typeface="Wingdings" pitchFamily="2" charset="2"/>
              </a:rPr>
              <a:t>, </a:t>
            </a:r>
            <a:r>
              <a:rPr lang="en-US" altLang="ru-RU" b="0" dirty="0" err="1">
                <a:sym typeface="Wingdings" pitchFamily="2" charset="2"/>
              </a:rPr>
              <a:t>pointZ</a:t>
            </a:r>
            <a:r>
              <a:rPr lang="en-US" altLang="ru-RU" b="0" dirty="0">
                <a:sym typeface="Wingdings" pitchFamily="2" charset="2"/>
              </a:rPr>
              <a:t>: Double): </a:t>
            </a:r>
            <a:r>
              <a:rPr lang="en-US" altLang="ru-RU" b="0" dirty="0" err="1">
                <a:sym typeface="Wingdings" pitchFamily="2" charset="2"/>
              </a:rPr>
              <a:t>ISketchPoint</a:t>
            </a:r>
            <a:r>
              <a:rPr lang="en-US" altLang="ru-RU" b="0" dirty="0">
                <a:sym typeface="Wingdings" pitchFamily="2" charset="2"/>
              </a:rPr>
              <a:t>; </a:t>
            </a:r>
            <a:r>
              <a:rPr lang="en-US" altLang="ru-RU" b="0" dirty="0" err="1">
                <a:sym typeface="Wingdings" pitchFamily="2" charset="2"/>
              </a:rPr>
              <a:t>safecall</a:t>
            </a:r>
            <a:r>
              <a:rPr lang="en-US" altLang="ru-RU" b="0" dirty="0">
                <a:sym typeface="Wingdings" pitchFamily="2" charset="2"/>
              </a:rPr>
              <a:t>;</a:t>
            </a:r>
            <a:r>
              <a:rPr lang="ru-RU" altLang="ru-RU" b="0" dirty="0">
                <a:sym typeface="Wingdings" pitchFamily="2" charset="2"/>
              </a:rPr>
              <a:t> </a:t>
            </a:r>
            <a:r>
              <a:rPr lang="en-US" altLang="ru-RU" sz="2700" b="0" dirty="0">
                <a:solidFill>
                  <a:srgbClr val="0066FF"/>
                </a:solidFill>
                <a:sym typeface="Wingdings" pitchFamily="2" charset="2"/>
              </a:rPr>
              <a:t>- COM</a:t>
            </a:r>
            <a:endParaRPr lang="ru-RU" altLang="ru-RU" sz="2700" b="0" dirty="0">
              <a:solidFill>
                <a:srgbClr val="0066FF"/>
              </a:solidFill>
              <a:sym typeface="Wingdings" pitchFamily="2" charset="2"/>
            </a:endParaRPr>
          </a:p>
          <a:p>
            <a:pPr>
              <a:lnSpc>
                <a:spcPct val="95000"/>
              </a:lnSpc>
              <a:spcBef>
                <a:spcPct val="15000"/>
              </a:spcBef>
              <a:buFontTx/>
              <a:buNone/>
            </a:pPr>
            <a:r>
              <a:rPr lang="ru-RU" altLang="ru-RU" sz="2700" b="0" dirty="0">
                <a:sym typeface="Wingdings" pitchFamily="2" charset="2"/>
              </a:rPr>
              <a:t>	</a:t>
            </a:r>
            <a:r>
              <a:rPr lang="ru-RU" altLang="ru-RU" b="0" dirty="0">
                <a:sym typeface="Wingdings" pitchFamily="2" charset="2"/>
              </a:rPr>
              <a:t>Метод создает точку в открытом эскизе.</a:t>
            </a:r>
            <a:endParaRPr lang="ru-RU" altLang="ru-RU" sz="2700" b="0" dirty="0">
              <a:sym typeface="Wingdings" pitchFamily="2" charset="2"/>
            </a:endParaRPr>
          </a:p>
          <a:p>
            <a:pPr>
              <a:lnSpc>
                <a:spcPct val="95000"/>
              </a:lnSpc>
              <a:spcBef>
                <a:spcPct val="30000"/>
              </a:spcBef>
            </a:pPr>
            <a:r>
              <a:rPr lang="en-US" altLang="ru-RU" b="0" dirty="0">
                <a:sym typeface="Wingdings" pitchFamily="2" charset="2"/>
              </a:rPr>
              <a:t>function </a:t>
            </a:r>
            <a:r>
              <a:rPr lang="en-US" altLang="ru-RU" b="0" dirty="0" err="1">
                <a:sym typeface="Wingdings" pitchFamily="2" charset="2"/>
              </a:rPr>
              <a:t>DeleteSelection</a:t>
            </a:r>
            <a:r>
              <a:rPr lang="en-US" altLang="ru-RU" b="0" dirty="0">
                <a:sym typeface="Wingdings" pitchFamily="2" charset="2"/>
              </a:rPr>
              <a:t>(</a:t>
            </a:r>
            <a:r>
              <a:rPr lang="en-US" altLang="ru-RU" b="0" dirty="0" err="1">
                <a:sym typeface="Wingdings" pitchFamily="2" charset="2"/>
              </a:rPr>
              <a:t>confirmFlag</a:t>
            </a:r>
            <a:r>
              <a:rPr lang="en-US" altLang="ru-RU" b="0" dirty="0">
                <a:sym typeface="Wingdings" pitchFamily="2" charset="2"/>
              </a:rPr>
              <a:t>: </a:t>
            </a:r>
            <a:r>
              <a:rPr lang="en-US" altLang="ru-RU" b="0" dirty="0" err="1">
                <a:sym typeface="Wingdings" pitchFamily="2" charset="2"/>
              </a:rPr>
              <a:t>WordBool</a:t>
            </a:r>
            <a:r>
              <a:rPr lang="en-US" altLang="ru-RU" b="0" dirty="0">
                <a:sym typeface="Wingdings" pitchFamily="2" charset="2"/>
              </a:rPr>
              <a:t>): </a:t>
            </a:r>
            <a:r>
              <a:rPr lang="en-US" altLang="ru-RU" b="0" dirty="0" err="1">
                <a:sym typeface="Wingdings" pitchFamily="2" charset="2"/>
              </a:rPr>
              <a:t>WordBool</a:t>
            </a:r>
            <a:r>
              <a:rPr lang="en-US" altLang="ru-RU" b="0" dirty="0">
                <a:sym typeface="Wingdings" pitchFamily="2" charset="2"/>
              </a:rPr>
              <a:t>; </a:t>
            </a:r>
            <a:r>
              <a:rPr lang="en-US" altLang="ru-RU" b="0" dirty="0" err="1">
                <a:sym typeface="Wingdings" pitchFamily="2" charset="2"/>
              </a:rPr>
              <a:t>safecall</a:t>
            </a:r>
            <a:r>
              <a:rPr lang="en-US" altLang="ru-RU" b="0" dirty="0">
                <a:sym typeface="Wingdings" pitchFamily="2" charset="2"/>
              </a:rPr>
              <a:t>;</a:t>
            </a:r>
            <a:r>
              <a:rPr lang="ru-RU" altLang="ru-RU" sz="2700" b="0" dirty="0">
                <a:sym typeface="Wingdings" pitchFamily="2" charset="2"/>
              </a:rPr>
              <a:t/>
            </a:r>
            <a:br>
              <a:rPr lang="ru-RU" altLang="ru-RU" sz="2700" b="0" dirty="0">
                <a:sym typeface="Wingdings" pitchFamily="2" charset="2"/>
              </a:rPr>
            </a:br>
            <a:r>
              <a:rPr lang="ru-RU" altLang="ru-RU" sz="2700" b="0" dirty="0">
                <a:sym typeface="Wingdings" pitchFamily="2" charset="2"/>
              </a:rPr>
              <a:t>Метод удаляет выделенные элементы.</a:t>
            </a:r>
            <a:br>
              <a:rPr lang="ru-RU" altLang="ru-RU" sz="2700" b="0" dirty="0">
                <a:sym typeface="Wingdings" pitchFamily="2" charset="2"/>
              </a:rPr>
            </a:br>
            <a:r>
              <a:rPr lang="en-US" altLang="ru-RU" b="0" dirty="0" err="1">
                <a:sym typeface="Wingdings" pitchFamily="2" charset="2"/>
              </a:rPr>
              <a:t>confirmFlag</a:t>
            </a:r>
            <a:r>
              <a:rPr lang="ru-RU" altLang="ru-RU" b="0" dirty="0">
                <a:sym typeface="Wingdings" pitchFamily="2" charset="2"/>
              </a:rPr>
              <a:t> – определяет будет ли при этом выведен пользователю диалог на подтверждение удаления элементов (</a:t>
            </a:r>
            <a:r>
              <a:rPr lang="en-US" altLang="ru-RU" b="0" dirty="0">
                <a:sym typeface="Wingdings" pitchFamily="2" charset="2"/>
              </a:rPr>
              <a:t>true – </a:t>
            </a:r>
            <a:r>
              <a:rPr lang="ru-RU" altLang="ru-RU" b="0" dirty="0">
                <a:sym typeface="Wingdings" pitchFamily="2" charset="2"/>
              </a:rPr>
              <a:t>диалог выводится, </a:t>
            </a:r>
            <a:r>
              <a:rPr lang="en-US" altLang="ru-RU" b="0" dirty="0">
                <a:sym typeface="Wingdings" pitchFamily="2" charset="2"/>
              </a:rPr>
              <a:t>false – </a:t>
            </a:r>
            <a:r>
              <a:rPr lang="ru-RU" altLang="ru-RU" b="0" dirty="0">
                <a:sym typeface="Wingdings" pitchFamily="2" charset="2"/>
              </a:rPr>
              <a:t>нет).</a:t>
            </a:r>
            <a:endParaRPr lang="ru-RU" altLang="ru-RU" sz="2700" b="0" dirty="0">
              <a:sym typeface="Wingdings" pitchFamily="2" charset="2"/>
            </a:endParaRPr>
          </a:p>
          <a:p>
            <a:pPr>
              <a:lnSpc>
                <a:spcPct val="95000"/>
              </a:lnSpc>
              <a:spcBef>
                <a:spcPct val="15000"/>
              </a:spcBef>
            </a:pPr>
            <a:endParaRPr lang="ru-RU" altLang="ru-RU" sz="2700" b="0" dirty="0">
              <a:sym typeface="Wingdings" pitchFamily="2" charset="2"/>
            </a:endParaRPr>
          </a:p>
        </p:txBody>
      </p:sp>
      <p:sp>
        <p:nvSpPr>
          <p:cNvPr id="349187" name="Text Box 3"/>
          <p:cNvSpPr txBox="1">
            <a:spLocks noChangeArrowheads="1"/>
          </p:cNvSpPr>
          <p:nvPr/>
        </p:nvSpPr>
        <p:spPr bwMode="auto">
          <a:xfrm rot="21409969">
            <a:off x="3671888" y="174625"/>
            <a:ext cx="23812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ru-RU" altLang="ru-RU" sz="2000">
                <a:latin typeface="Impact" pitchFamily="34" charset="0"/>
              </a:rPr>
              <a:t>Методы IModelDoc2</a:t>
            </a:r>
          </a:p>
        </p:txBody>
      </p:sp>
    </p:spTree>
    <p:extLst>
      <p:ext uri="{BB962C8B-B14F-4D97-AF65-F5344CB8AC3E}">
        <p14:creationId xmlns:p14="http://schemas.microsoft.com/office/powerpoint/2010/main" val="1237568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210" name="Rectangle 2"/>
          <p:cNvSpPr>
            <a:spLocks noChangeArrowheads="1"/>
          </p:cNvSpPr>
          <p:nvPr/>
        </p:nvSpPr>
        <p:spPr bwMode="auto">
          <a:xfrm>
            <a:off x="457200" y="1066800"/>
            <a:ext cx="8435975" cy="520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533400" indent="-5334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Impact" pitchFamily="34" charset="0"/>
              </a:defRPr>
            </a:lvl1pPr>
            <a:lvl2pPr marL="952500" indent="-495300">
              <a:spcBef>
                <a:spcPct val="20000"/>
              </a:spcBef>
              <a:buChar char="–"/>
              <a:defRPr sz="2600">
                <a:solidFill>
                  <a:schemeClr val="tx1"/>
                </a:solidFill>
                <a:latin typeface="Impact" pitchFamily="34" charset="0"/>
              </a:defRPr>
            </a:lvl2pPr>
            <a:lvl3pPr marL="1371600" indent="-4572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Impact" pitchFamily="34" charset="0"/>
              </a:defRPr>
            </a:lvl3pPr>
            <a:lvl4pPr marL="1752600" indent="-381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Impact" pitchFamily="34" charset="0"/>
              </a:defRPr>
            </a:lvl4pPr>
            <a:lvl5pPr marL="2209800" indent="-381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5pPr>
            <a:lvl6pPr marL="26670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6pPr>
            <a:lvl7pPr marL="31242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7pPr>
            <a:lvl8pPr marL="35814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8pPr>
            <a:lvl9pPr marL="40386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9pPr>
          </a:lstStyle>
          <a:p>
            <a:pPr>
              <a:lnSpc>
                <a:spcPct val="95000"/>
              </a:lnSpc>
              <a:spcBef>
                <a:spcPct val="30000"/>
              </a:spcBef>
            </a:pPr>
            <a:endParaRPr lang="ru-RU" altLang="ru-RU" sz="1000" b="0" dirty="0">
              <a:sym typeface="Wingdings" pitchFamily="2" charset="2"/>
            </a:endParaRPr>
          </a:p>
          <a:p>
            <a:pPr>
              <a:lnSpc>
                <a:spcPct val="95000"/>
              </a:lnSpc>
              <a:spcBef>
                <a:spcPct val="30000"/>
              </a:spcBef>
            </a:pPr>
            <a:r>
              <a:rPr lang="en-US" altLang="ru-RU" b="0" dirty="0">
                <a:sym typeface="Wingdings" pitchFamily="2" charset="2"/>
              </a:rPr>
              <a:t>procedure </a:t>
            </a:r>
            <a:r>
              <a:rPr lang="en-US" altLang="ru-RU" b="0" dirty="0" err="1">
                <a:sym typeface="Wingdings" pitchFamily="2" charset="2"/>
              </a:rPr>
              <a:t>EditCopy</a:t>
            </a:r>
            <a:r>
              <a:rPr lang="en-US" altLang="ru-RU" b="0" dirty="0">
                <a:sym typeface="Wingdings" pitchFamily="2" charset="2"/>
              </a:rPr>
              <a:t>; </a:t>
            </a:r>
            <a:r>
              <a:rPr lang="en-US" altLang="ru-RU" b="0" dirty="0" err="1">
                <a:sym typeface="Wingdings" pitchFamily="2" charset="2"/>
              </a:rPr>
              <a:t>safecall</a:t>
            </a:r>
            <a:r>
              <a:rPr lang="en-US" altLang="ru-RU" b="0" dirty="0">
                <a:sym typeface="Wingdings" pitchFamily="2" charset="2"/>
              </a:rPr>
              <a:t>;</a:t>
            </a:r>
            <a:r>
              <a:rPr lang="ru-RU" altLang="ru-RU" b="0" dirty="0">
                <a:sym typeface="Wingdings" pitchFamily="2" charset="2"/>
              </a:rPr>
              <a:t/>
            </a:r>
            <a:br>
              <a:rPr lang="ru-RU" altLang="ru-RU" b="0" dirty="0">
                <a:sym typeface="Wingdings" pitchFamily="2" charset="2"/>
              </a:rPr>
            </a:br>
            <a:r>
              <a:rPr lang="ru-RU" altLang="ru-RU" b="0" dirty="0">
                <a:sym typeface="Wingdings" pitchFamily="2" charset="2"/>
              </a:rPr>
              <a:t>Метод копирует в буфер выделенные элементы.</a:t>
            </a:r>
          </a:p>
          <a:p>
            <a:pPr>
              <a:lnSpc>
                <a:spcPct val="95000"/>
              </a:lnSpc>
              <a:spcBef>
                <a:spcPct val="30000"/>
              </a:spcBef>
            </a:pPr>
            <a:r>
              <a:rPr lang="ru-RU" altLang="ru-RU" b="0" dirty="0" err="1">
                <a:sym typeface="Wingdings" pitchFamily="2" charset="2"/>
              </a:rPr>
              <a:t>procedure</a:t>
            </a:r>
            <a:r>
              <a:rPr lang="ru-RU" altLang="ru-RU" b="0" dirty="0">
                <a:sym typeface="Wingdings" pitchFamily="2" charset="2"/>
              </a:rPr>
              <a:t> </a:t>
            </a:r>
            <a:r>
              <a:rPr lang="ru-RU" altLang="ru-RU" b="0" dirty="0" err="1">
                <a:sym typeface="Wingdings" pitchFamily="2" charset="2"/>
              </a:rPr>
              <a:t>EditCut</a:t>
            </a:r>
            <a:r>
              <a:rPr lang="ru-RU" altLang="ru-RU" b="0" dirty="0">
                <a:sym typeface="Wingdings" pitchFamily="2" charset="2"/>
              </a:rPr>
              <a:t>; </a:t>
            </a:r>
            <a:r>
              <a:rPr lang="ru-RU" altLang="ru-RU" b="0" dirty="0" err="1">
                <a:sym typeface="Wingdings" pitchFamily="2" charset="2"/>
              </a:rPr>
              <a:t>safecall</a:t>
            </a:r>
            <a:r>
              <a:rPr lang="ru-RU" altLang="ru-RU" b="0" dirty="0">
                <a:sym typeface="Wingdings" pitchFamily="2" charset="2"/>
              </a:rPr>
              <a:t>;</a:t>
            </a:r>
            <a:br>
              <a:rPr lang="ru-RU" altLang="ru-RU" b="0" dirty="0">
                <a:sym typeface="Wingdings" pitchFamily="2" charset="2"/>
              </a:rPr>
            </a:br>
            <a:r>
              <a:rPr lang="ru-RU" altLang="ru-RU" b="0" dirty="0">
                <a:sym typeface="Wingdings" pitchFamily="2" charset="2"/>
              </a:rPr>
              <a:t>Метод копирует в буфер и удаляет выделенные элементы.</a:t>
            </a:r>
          </a:p>
          <a:p>
            <a:pPr>
              <a:lnSpc>
                <a:spcPct val="95000"/>
              </a:lnSpc>
              <a:spcBef>
                <a:spcPct val="30000"/>
              </a:spcBef>
            </a:pPr>
            <a:r>
              <a:rPr lang="ru-RU" altLang="ru-RU" b="0" dirty="0" err="1">
                <a:sym typeface="Wingdings" pitchFamily="2" charset="2"/>
              </a:rPr>
              <a:t>procedure</a:t>
            </a:r>
            <a:r>
              <a:rPr lang="ru-RU" altLang="ru-RU" b="0" dirty="0">
                <a:sym typeface="Wingdings" pitchFamily="2" charset="2"/>
              </a:rPr>
              <a:t> </a:t>
            </a:r>
            <a:r>
              <a:rPr lang="ru-RU" altLang="ru-RU" b="0" dirty="0" err="1">
                <a:sym typeface="Wingdings" pitchFamily="2" charset="2"/>
              </a:rPr>
              <a:t>EditDelete</a:t>
            </a:r>
            <a:r>
              <a:rPr lang="ru-RU" altLang="ru-RU" b="0" dirty="0">
                <a:sym typeface="Wingdings" pitchFamily="2" charset="2"/>
              </a:rPr>
              <a:t>; </a:t>
            </a:r>
            <a:r>
              <a:rPr lang="ru-RU" altLang="ru-RU" b="0" dirty="0" err="1">
                <a:sym typeface="Wingdings" pitchFamily="2" charset="2"/>
              </a:rPr>
              <a:t>safecall</a:t>
            </a:r>
            <a:r>
              <a:rPr lang="ru-RU" altLang="ru-RU" b="0" dirty="0">
                <a:sym typeface="Wingdings" pitchFamily="2" charset="2"/>
              </a:rPr>
              <a:t>;</a:t>
            </a:r>
            <a:br>
              <a:rPr lang="ru-RU" altLang="ru-RU" b="0" dirty="0">
                <a:sym typeface="Wingdings" pitchFamily="2" charset="2"/>
              </a:rPr>
            </a:br>
            <a:r>
              <a:rPr lang="ru-RU" altLang="ru-RU" b="0" dirty="0">
                <a:sym typeface="Wingdings" pitchFamily="2" charset="2"/>
              </a:rPr>
              <a:t>Метод удаляет выделенные элементы.</a:t>
            </a:r>
            <a:endParaRPr lang="en-US" altLang="ru-RU" b="0" dirty="0">
              <a:sym typeface="Wingdings" pitchFamily="2" charset="2"/>
            </a:endParaRPr>
          </a:p>
          <a:p>
            <a:pPr>
              <a:lnSpc>
                <a:spcPct val="95000"/>
              </a:lnSpc>
              <a:spcBef>
                <a:spcPct val="30000"/>
              </a:spcBef>
            </a:pPr>
            <a:r>
              <a:rPr lang="ru-RU" altLang="ru-RU" b="0" dirty="0" err="1">
                <a:sym typeface="Wingdings" pitchFamily="2" charset="2"/>
              </a:rPr>
              <a:t>procedure</a:t>
            </a:r>
            <a:r>
              <a:rPr lang="ru-RU" altLang="ru-RU" b="0" dirty="0">
                <a:sym typeface="Wingdings" pitchFamily="2" charset="2"/>
              </a:rPr>
              <a:t> </a:t>
            </a:r>
            <a:r>
              <a:rPr lang="ru-RU" altLang="ru-RU" b="0" dirty="0" err="1">
                <a:sym typeface="Wingdings" pitchFamily="2" charset="2"/>
              </a:rPr>
              <a:t>Paste</a:t>
            </a:r>
            <a:r>
              <a:rPr lang="ru-RU" altLang="ru-RU" b="0" dirty="0">
                <a:sym typeface="Wingdings" pitchFamily="2" charset="2"/>
              </a:rPr>
              <a:t>; </a:t>
            </a:r>
            <a:r>
              <a:rPr lang="ru-RU" altLang="ru-RU" b="0" dirty="0" err="1">
                <a:sym typeface="Wingdings" pitchFamily="2" charset="2"/>
              </a:rPr>
              <a:t>safecall</a:t>
            </a:r>
            <a:r>
              <a:rPr lang="ru-RU" altLang="ru-RU" b="0" dirty="0">
                <a:sym typeface="Wingdings" pitchFamily="2" charset="2"/>
              </a:rPr>
              <a:t>;</a:t>
            </a:r>
            <a:r>
              <a:rPr lang="en-US" altLang="ru-RU" b="0" dirty="0">
                <a:sym typeface="Wingdings" pitchFamily="2" charset="2"/>
              </a:rPr>
              <a:t/>
            </a:r>
            <a:br>
              <a:rPr lang="en-US" altLang="ru-RU" b="0" dirty="0">
                <a:sym typeface="Wingdings" pitchFamily="2" charset="2"/>
              </a:rPr>
            </a:br>
            <a:r>
              <a:rPr lang="ru-RU" altLang="ru-RU" b="0" dirty="0">
                <a:sym typeface="Wingdings" pitchFamily="2" charset="2"/>
              </a:rPr>
              <a:t>Метод вставляет из буфера набор элементов.</a:t>
            </a:r>
          </a:p>
        </p:txBody>
      </p:sp>
      <p:sp>
        <p:nvSpPr>
          <p:cNvPr id="350211" name="Text Box 3"/>
          <p:cNvSpPr txBox="1">
            <a:spLocks noChangeArrowheads="1"/>
          </p:cNvSpPr>
          <p:nvPr/>
        </p:nvSpPr>
        <p:spPr bwMode="auto">
          <a:xfrm rot="21409969">
            <a:off x="3671888" y="174625"/>
            <a:ext cx="23812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ru-RU" altLang="ru-RU" sz="2000">
                <a:latin typeface="Impact" pitchFamily="34" charset="0"/>
              </a:rPr>
              <a:t>Методы IModelDoc2</a:t>
            </a:r>
          </a:p>
        </p:txBody>
      </p:sp>
    </p:spTree>
    <p:extLst>
      <p:ext uri="{BB962C8B-B14F-4D97-AF65-F5344CB8AC3E}">
        <p14:creationId xmlns:p14="http://schemas.microsoft.com/office/powerpoint/2010/main" val="3995818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234" name="Rectangle 2"/>
          <p:cNvSpPr>
            <a:spLocks noChangeArrowheads="1"/>
          </p:cNvSpPr>
          <p:nvPr/>
        </p:nvSpPr>
        <p:spPr bwMode="auto">
          <a:xfrm>
            <a:off x="457200" y="1066800"/>
            <a:ext cx="8435975" cy="524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533400" indent="-5334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Impact" pitchFamily="34" charset="0"/>
              </a:defRPr>
            </a:lvl1pPr>
            <a:lvl2pPr marL="952500" indent="-495300">
              <a:spcBef>
                <a:spcPct val="20000"/>
              </a:spcBef>
              <a:buChar char="–"/>
              <a:defRPr sz="2600">
                <a:solidFill>
                  <a:schemeClr val="tx1"/>
                </a:solidFill>
                <a:latin typeface="Impact" pitchFamily="34" charset="0"/>
              </a:defRPr>
            </a:lvl2pPr>
            <a:lvl3pPr marL="1371600" indent="-4572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Impact" pitchFamily="34" charset="0"/>
              </a:defRPr>
            </a:lvl3pPr>
            <a:lvl4pPr marL="1752600" indent="-381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Impact" pitchFamily="34" charset="0"/>
              </a:defRPr>
            </a:lvl4pPr>
            <a:lvl5pPr marL="2209800" indent="-381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5pPr>
            <a:lvl6pPr marL="26670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6pPr>
            <a:lvl7pPr marL="31242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7pPr>
            <a:lvl8pPr marL="35814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8pPr>
            <a:lvl9pPr marL="40386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9pPr>
          </a:lstStyle>
          <a:p>
            <a:pPr>
              <a:lnSpc>
                <a:spcPct val="95000"/>
              </a:lnSpc>
              <a:spcBef>
                <a:spcPct val="30000"/>
              </a:spcBef>
            </a:pPr>
            <a:r>
              <a:rPr lang="ru-RU" altLang="ru-RU" b="0" dirty="0" err="1">
                <a:sym typeface="Wingdings" pitchFamily="2" charset="2"/>
              </a:rPr>
              <a:t>procedure</a:t>
            </a:r>
            <a:r>
              <a:rPr lang="ru-RU" altLang="ru-RU" b="0" dirty="0">
                <a:sym typeface="Wingdings" pitchFamily="2" charset="2"/>
              </a:rPr>
              <a:t> </a:t>
            </a:r>
            <a:r>
              <a:rPr lang="ru-RU" altLang="ru-RU" b="0" dirty="0" err="1">
                <a:sym typeface="Wingdings" pitchFamily="2" charset="2"/>
              </a:rPr>
              <a:t>EditSketch</a:t>
            </a:r>
            <a:r>
              <a:rPr lang="ru-RU" altLang="ru-RU" b="0" dirty="0">
                <a:sym typeface="Wingdings" pitchFamily="2" charset="2"/>
              </a:rPr>
              <a:t>; </a:t>
            </a:r>
            <a:r>
              <a:rPr lang="ru-RU" altLang="ru-RU" b="0" dirty="0" err="1">
                <a:sym typeface="Wingdings" pitchFamily="2" charset="2"/>
              </a:rPr>
              <a:t>safecall</a:t>
            </a:r>
            <a:r>
              <a:rPr lang="ru-RU" altLang="ru-RU" b="0" dirty="0">
                <a:sym typeface="Wingdings" pitchFamily="2" charset="2"/>
              </a:rPr>
              <a:t>;</a:t>
            </a:r>
            <a:br>
              <a:rPr lang="ru-RU" altLang="ru-RU" b="0" dirty="0">
                <a:sym typeface="Wingdings" pitchFamily="2" charset="2"/>
              </a:rPr>
            </a:br>
            <a:r>
              <a:rPr lang="ru-RU" altLang="ru-RU" b="0" dirty="0">
                <a:sym typeface="Wingdings" pitchFamily="2" charset="2"/>
              </a:rPr>
              <a:t>Метод открывает выделенный эскиз для редактирования (Закрытие эскиза производится методом </a:t>
            </a:r>
            <a:r>
              <a:rPr lang="en-US" altLang="ru-RU" b="0" dirty="0" err="1">
                <a:sym typeface="Wingdings" pitchFamily="2" charset="2"/>
              </a:rPr>
              <a:t>InsertSketch</a:t>
            </a:r>
            <a:r>
              <a:rPr lang="ru-RU" altLang="ru-RU" b="0" dirty="0">
                <a:sym typeface="Wingdings" pitchFamily="2" charset="2"/>
              </a:rPr>
              <a:t>).</a:t>
            </a:r>
            <a:endParaRPr lang="en-US" altLang="ru-RU" b="0" dirty="0">
              <a:sym typeface="Wingdings" pitchFamily="2" charset="2"/>
            </a:endParaRPr>
          </a:p>
          <a:p>
            <a:pPr>
              <a:lnSpc>
                <a:spcPct val="95000"/>
              </a:lnSpc>
              <a:spcBef>
                <a:spcPct val="30000"/>
              </a:spcBef>
            </a:pPr>
            <a:r>
              <a:rPr lang="en-US" altLang="ru-RU" b="0" dirty="0">
                <a:sym typeface="Wingdings" pitchFamily="2" charset="2"/>
              </a:rPr>
              <a:t>procedure FeatureBoss2(</a:t>
            </a:r>
            <a:r>
              <a:rPr lang="en-US" altLang="ru-RU" b="0" dirty="0" err="1">
                <a:sym typeface="Wingdings" pitchFamily="2" charset="2"/>
              </a:rPr>
              <a:t>sd</a:t>
            </a:r>
            <a:r>
              <a:rPr lang="en-US" altLang="ru-RU" b="0" dirty="0">
                <a:sym typeface="Wingdings" pitchFamily="2" charset="2"/>
              </a:rPr>
              <a:t>, flip, </a:t>
            </a:r>
            <a:r>
              <a:rPr lang="en-US" altLang="ru-RU" b="0" dirty="0" err="1">
                <a:sym typeface="Wingdings" pitchFamily="2" charset="2"/>
              </a:rPr>
              <a:t>dir</a:t>
            </a:r>
            <a:r>
              <a:rPr lang="en-US" altLang="ru-RU" b="0" dirty="0">
                <a:sym typeface="Wingdings" pitchFamily="2" charset="2"/>
              </a:rPr>
              <a:t>: </a:t>
            </a:r>
            <a:r>
              <a:rPr lang="en-US" altLang="ru-RU" b="0" dirty="0" err="1">
                <a:sym typeface="Wingdings" pitchFamily="2" charset="2"/>
              </a:rPr>
              <a:t>WordBool</a:t>
            </a:r>
            <a:r>
              <a:rPr lang="en-US" altLang="ru-RU" b="0" dirty="0">
                <a:sym typeface="Wingdings" pitchFamily="2" charset="2"/>
              </a:rPr>
              <a:t>; t1, t2: Integer; d1, d2: Double; dchk1, dchk2, ddir1, ddir2: </a:t>
            </a:r>
            <a:r>
              <a:rPr lang="en-US" altLang="ru-RU" b="0" dirty="0" err="1">
                <a:sym typeface="Wingdings" pitchFamily="2" charset="2"/>
              </a:rPr>
              <a:t>WordBool</a:t>
            </a:r>
            <a:r>
              <a:rPr lang="en-US" altLang="ru-RU" b="0" dirty="0">
                <a:sym typeface="Wingdings" pitchFamily="2" charset="2"/>
              </a:rPr>
              <a:t>; dang1, dang2: Double; offsetReverse1, offsetReverse2, translateSurface1, translateSurface2: </a:t>
            </a:r>
            <a:r>
              <a:rPr lang="en-US" altLang="ru-RU" b="0" dirty="0" err="1">
                <a:sym typeface="Wingdings" pitchFamily="2" charset="2"/>
              </a:rPr>
              <a:t>WordBool</a:t>
            </a:r>
            <a:r>
              <a:rPr lang="en-US" altLang="ru-RU" b="0" dirty="0">
                <a:sym typeface="Wingdings" pitchFamily="2" charset="2"/>
              </a:rPr>
              <a:t>); </a:t>
            </a:r>
            <a:r>
              <a:rPr lang="en-US" altLang="ru-RU" b="0" dirty="0" err="1">
                <a:sym typeface="Wingdings" pitchFamily="2" charset="2"/>
              </a:rPr>
              <a:t>safecall</a:t>
            </a:r>
            <a:r>
              <a:rPr lang="en-US" altLang="ru-RU" b="0" dirty="0">
                <a:sym typeface="Wingdings" pitchFamily="2" charset="2"/>
              </a:rPr>
              <a:t>;</a:t>
            </a:r>
            <a:br>
              <a:rPr lang="en-US" altLang="ru-RU" b="0" dirty="0">
                <a:sym typeface="Wingdings" pitchFamily="2" charset="2"/>
              </a:rPr>
            </a:br>
            <a:r>
              <a:rPr lang="ru-RU" altLang="ru-RU" b="0" dirty="0">
                <a:sym typeface="Wingdings" pitchFamily="2" charset="2"/>
              </a:rPr>
              <a:t>Метод создает 3</a:t>
            </a:r>
            <a:r>
              <a:rPr lang="en-US" altLang="ru-RU" b="0" dirty="0">
                <a:sym typeface="Wingdings" pitchFamily="2" charset="2"/>
              </a:rPr>
              <a:t>d</a:t>
            </a:r>
            <a:r>
              <a:rPr lang="ru-RU" altLang="ru-RU" b="0" dirty="0">
                <a:sym typeface="Wingdings" pitchFamily="2" charset="2"/>
              </a:rPr>
              <a:t>-элемент «вытянуть» (</a:t>
            </a:r>
            <a:r>
              <a:rPr lang="en-US" altLang="ru-RU" b="0" dirty="0">
                <a:sym typeface="Wingdings" pitchFamily="2" charset="2"/>
              </a:rPr>
              <a:t>boss</a:t>
            </a:r>
            <a:r>
              <a:rPr lang="ru-RU" altLang="ru-RU" b="0" dirty="0">
                <a:sym typeface="Wingdings" pitchFamily="2" charset="2"/>
              </a:rPr>
              <a:t>). </a:t>
            </a:r>
            <a:br>
              <a:rPr lang="ru-RU" altLang="ru-RU" b="0" dirty="0">
                <a:sym typeface="Wingdings" pitchFamily="2" charset="2"/>
              </a:rPr>
            </a:br>
            <a:r>
              <a:rPr lang="ru-RU" altLang="ru-RU" b="0" dirty="0">
                <a:sym typeface="Wingdings" pitchFamily="2" charset="2"/>
              </a:rPr>
              <a:t>Параметр </a:t>
            </a:r>
            <a:r>
              <a:rPr lang="en-US" altLang="ru-RU" b="0" dirty="0" err="1">
                <a:sym typeface="Wingdings" pitchFamily="2" charset="2"/>
              </a:rPr>
              <a:t>sd</a:t>
            </a:r>
            <a:r>
              <a:rPr lang="en-US" altLang="ru-RU" b="0" dirty="0">
                <a:sym typeface="Wingdings" pitchFamily="2" charset="2"/>
              </a:rPr>
              <a:t> </a:t>
            </a:r>
            <a:r>
              <a:rPr lang="ru-RU" altLang="ru-RU" b="0" dirty="0">
                <a:sym typeface="Wingdings" pitchFamily="2" charset="2"/>
              </a:rPr>
              <a:t>определяет одно- (при </a:t>
            </a:r>
            <a:r>
              <a:rPr lang="en-US" altLang="ru-RU" b="0" dirty="0">
                <a:sym typeface="Wingdings" pitchFamily="2" charset="2"/>
              </a:rPr>
              <a:t>true</a:t>
            </a:r>
            <a:r>
              <a:rPr lang="ru-RU" altLang="ru-RU" b="0" dirty="0">
                <a:sym typeface="Wingdings" pitchFamily="2" charset="2"/>
              </a:rPr>
              <a:t>)</a:t>
            </a:r>
          </a:p>
        </p:txBody>
      </p:sp>
      <p:sp>
        <p:nvSpPr>
          <p:cNvPr id="351235" name="Text Box 3"/>
          <p:cNvSpPr txBox="1">
            <a:spLocks noChangeArrowheads="1"/>
          </p:cNvSpPr>
          <p:nvPr/>
        </p:nvSpPr>
        <p:spPr bwMode="auto">
          <a:xfrm rot="21409969">
            <a:off x="3671888" y="174625"/>
            <a:ext cx="23812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ru-RU" altLang="ru-RU" sz="2000">
                <a:latin typeface="Impact" pitchFamily="34" charset="0"/>
              </a:rPr>
              <a:t>Методы IModelDoc2</a:t>
            </a:r>
          </a:p>
        </p:txBody>
      </p:sp>
    </p:spTree>
    <p:extLst>
      <p:ext uri="{BB962C8B-B14F-4D97-AF65-F5344CB8AC3E}">
        <p14:creationId xmlns:p14="http://schemas.microsoft.com/office/powerpoint/2010/main" val="4243485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58" name="Rectangle 2"/>
          <p:cNvSpPr>
            <a:spLocks noChangeArrowheads="1"/>
          </p:cNvSpPr>
          <p:nvPr/>
        </p:nvSpPr>
        <p:spPr bwMode="auto">
          <a:xfrm>
            <a:off x="457200" y="1143000"/>
            <a:ext cx="8435975" cy="5165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533400" indent="-5334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Impact" pitchFamily="34" charset="0"/>
              </a:defRPr>
            </a:lvl1pPr>
            <a:lvl2pPr marL="952500" indent="-495300">
              <a:spcBef>
                <a:spcPct val="20000"/>
              </a:spcBef>
              <a:buChar char="–"/>
              <a:defRPr sz="2600">
                <a:solidFill>
                  <a:schemeClr val="tx1"/>
                </a:solidFill>
                <a:latin typeface="Impact" pitchFamily="34" charset="0"/>
              </a:defRPr>
            </a:lvl2pPr>
            <a:lvl3pPr marL="1371600" indent="-4572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Impact" pitchFamily="34" charset="0"/>
              </a:defRPr>
            </a:lvl3pPr>
            <a:lvl4pPr marL="1752600" indent="-381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Impact" pitchFamily="34" charset="0"/>
              </a:defRPr>
            </a:lvl4pPr>
            <a:lvl5pPr marL="2209800" indent="-381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5pPr>
            <a:lvl6pPr marL="26670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6pPr>
            <a:lvl7pPr marL="31242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7pPr>
            <a:lvl8pPr marL="35814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8pPr>
            <a:lvl9pPr marL="40386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9pPr>
          </a:lstStyle>
          <a:p>
            <a:pPr>
              <a:buFontTx/>
              <a:buNone/>
            </a:pPr>
            <a:r>
              <a:rPr lang="ru-RU" altLang="ru-RU" b="0" dirty="0">
                <a:sym typeface="Wingdings" pitchFamily="2" charset="2"/>
              </a:rPr>
              <a:t>	либо двустороннее (при </a:t>
            </a:r>
            <a:r>
              <a:rPr lang="en-US" altLang="ru-RU" b="0" dirty="0">
                <a:sym typeface="Wingdings" pitchFamily="2" charset="2"/>
              </a:rPr>
              <a:t>false</a:t>
            </a:r>
            <a:r>
              <a:rPr lang="ru-RU" altLang="ru-RU" b="0" dirty="0">
                <a:sym typeface="Wingdings" pitchFamily="2" charset="2"/>
              </a:rPr>
              <a:t>) «вытягивание»;</a:t>
            </a:r>
          </a:p>
          <a:p>
            <a:pPr>
              <a:buFontTx/>
              <a:buNone/>
            </a:pPr>
            <a:r>
              <a:rPr lang="ru-RU" altLang="ru-RU" b="0" dirty="0">
                <a:sym typeface="Wingdings" pitchFamily="2" charset="2"/>
              </a:rPr>
              <a:t>	</a:t>
            </a:r>
            <a:r>
              <a:rPr lang="en-US" altLang="ru-RU" b="0" dirty="0">
                <a:sym typeface="Wingdings" pitchFamily="2" charset="2"/>
              </a:rPr>
              <a:t>flip </a:t>
            </a:r>
            <a:r>
              <a:rPr lang="ru-RU" altLang="ru-RU" b="0" dirty="0">
                <a:sym typeface="Wingdings" pitchFamily="2" charset="2"/>
              </a:rPr>
              <a:t>– не используется;</a:t>
            </a:r>
          </a:p>
          <a:p>
            <a:pPr>
              <a:buFontTx/>
              <a:buNone/>
            </a:pPr>
            <a:r>
              <a:rPr lang="ru-RU" altLang="ru-RU" b="0" dirty="0">
                <a:sym typeface="Wingdings" pitchFamily="2" charset="2"/>
              </a:rPr>
              <a:t>	</a:t>
            </a:r>
            <a:r>
              <a:rPr lang="en-US" altLang="ru-RU" b="0" dirty="0" err="1">
                <a:sym typeface="Wingdings" pitchFamily="2" charset="2"/>
              </a:rPr>
              <a:t>dir</a:t>
            </a:r>
            <a:r>
              <a:rPr lang="en-US" altLang="ru-RU" b="0" dirty="0">
                <a:sym typeface="Wingdings" pitchFamily="2" charset="2"/>
              </a:rPr>
              <a:t> </a:t>
            </a:r>
            <a:r>
              <a:rPr lang="ru-RU" altLang="ru-RU" b="0" dirty="0">
                <a:sym typeface="Wingdings" pitchFamily="2" charset="2"/>
              </a:rPr>
              <a:t>– определяет направление;</a:t>
            </a:r>
          </a:p>
          <a:p>
            <a:pPr>
              <a:buFontTx/>
              <a:buNone/>
            </a:pPr>
            <a:r>
              <a:rPr lang="ru-RU" altLang="ru-RU" b="0" dirty="0">
                <a:sym typeface="Wingdings" pitchFamily="2" charset="2"/>
              </a:rPr>
              <a:t>	</a:t>
            </a:r>
            <a:r>
              <a:rPr lang="en-US" altLang="ru-RU" b="0" dirty="0">
                <a:sym typeface="Wingdings" pitchFamily="2" charset="2"/>
              </a:rPr>
              <a:t>t1 </a:t>
            </a:r>
            <a:r>
              <a:rPr lang="ru-RU" altLang="ru-RU" b="0" dirty="0">
                <a:sym typeface="Wingdings" pitchFamily="2" charset="2"/>
              </a:rPr>
              <a:t>– тип ограничения элемента в первом, а </a:t>
            </a:r>
          </a:p>
          <a:p>
            <a:pPr>
              <a:buFontTx/>
              <a:buNone/>
            </a:pPr>
            <a:r>
              <a:rPr lang="ru-RU" altLang="ru-RU" b="0" dirty="0">
                <a:sym typeface="Wingdings" pitchFamily="2" charset="2"/>
              </a:rPr>
              <a:t>	</a:t>
            </a:r>
            <a:r>
              <a:rPr lang="en-US" altLang="ru-RU" b="0" dirty="0">
                <a:sym typeface="Wingdings" pitchFamily="2" charset="2"/>
              </a:rPr>
              <a:t>t</a:t>
            </a:r>
            <a:r>
              <a:rPr lang="ru-RU" altLang="ru-RU" b="0" dirty="0">
                <a:sym typeface="Wingdings" pitchFamily="2" charset="2"/>
              </a:rPr>
              <a:t>2</a:t>
            </a:r>
            <a:r>
              <a:rPr lang="en-US" altLang="ru-RU" b="0" dirty="0">
                <a:sym typeface="Wingdings" pitchFamily="2" charset="2"/>
              </a:rPr>
              <a:t> </a:t>
            </a:r>
            <a:r>
              <a:rPr lang="ru-RU" altLang="ru-RU" b="0" dirty="0">
                <a:sym typeface="Wingdings" pitchFamily="2" charset="2"/>
              </a:rPr>
              <a:t>– во втором направлении;</a:t>
            </a:r>
          </a:p>
          <a:p>
            <a:pPr>
              <a:buFontTx/>
              <a:buNone/>
            </a:pPr>
            <a:r>
              <a:rPr lang="ru-RU" altLang="ru-RU" b="0" dirty="0">
                <a:sym typeface="Wingdings" pitchFamily="2" charset="2"/>
              </a:rPr>
              <a:t>	Для типов ограничений в </a:t>
            </a:r>
            <a:r>
              <a:rPr lang="en-US" altLang="ru-RU" b="0" dirty="0">
                <a:sym typeface="Wingdings" pitchFamily="2" charset="2"/>
              </a:rPr>
              <a:t>SolidWorks</a:t>
            </a:r>
            <a:r>
              <a:rPr lang="ru-RU" altLang="ru-RU" b="0" dirty="0">
                <a:sym typeface="Wingdings" pitchFamily="2" charset="2"/>
              </a:rPr>
              <a:t> определены такие константы:</a:t>
            </a:r>
          </a:p>
          <a:p>
            <a:pPr>
              <a:buFontTx/>
              <a:buNone/>
            </a:pPr>
            <a:r>
              <a:rPr lang="ru-RU" altLang="ru-RU" b="0" dirty="0">
                <a:sym typeface="Wingdings" pitchFamily="2" charset="2"/>
              </a:rPr>
              <a:t>	0	- на заданное расстояние</a:t>
            </a:r>
            <a:br>
              <a:rPr lang="ru-RU" altLang="ru-RU" b="0" dirty="0">
                <a:sym typeface="Wingdings" pitchFamily="2" charset="2"/>
              </a:rPr>
            </a:br>
            <a:r>
              <a:rPr lang="ru-RU" altLang="ru-RU" b="0" dirty="0">
                <a:sym typeface="Wingdings" pitchFamily="2" charset="2"/>
              </a:rPr>
              <a:t>1	- через все</a:t>
            </a:r>
            <a:br>
              <a:rPr lang="ru-RU" altLang="ru-RU" b="0" dirty="0">
                <a:sym typeface="Wingdings" pitchFamily="2" charset="2"/>
              </a:rPr>
            </a:br>
            <a:r>
              <a:rPr lang="en-US" altLang="ru-RU" b="0" dirty="0">
                <a:sym typeface="Wingdings" pitchFamily="2" charset="2"/>
              </a:rPr>
              <a:t>2</a:t>
            </a:r>
            <a:r>
              <a:rPr lang="ru-RU" altLang="ru-RU" b="0" dirty="0">
                <a:sym typeface="Wingdings" pitchFamily="2" charset="2"/>
              </a:rPr>
              <a:t>	- до следующего элемента</a:t>
            </a:r>
            <a:br>
              <a:rPr lang="ru-RU" altLang="ru-RU" b="0" dirty="0">
                <a:sym typeface="Wingdings" pitchFamily="2" charset="2"/>
              </a:rPr>
            </a:br>
            <a:endParaRPr lang="ru-RU" altLang="ru-RU" b="0" dirty="0">
              <a:sym typeface="Wingdings" pitchFamily="2" charset="2"/>
            </a:endParaRPr>
          </a:p>
        </p:txBody>
      </p:sp>
      <p:sp>
        <p:nvSpPr>
          <p:cNvPr id="352259" name="Text Box 3"/>
          <p:cNvSpPr txBox="1">
            <a:spLocks noChangeArrowheads="1"/>
          </p:cNvSpPr>
          <p:nvPr/>
        </p:nvSpPr>
        <p:spPr bwMode="auto">
          <a:xfrm rot="21409969">
            <a:off x="3671888" y="174625"/>
            <a:ext cx="23812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ru-RU" altLang="ru-RU" sz="2000">
                <a:latin typeface="Impact" pitchFamily="34" charset="0"/>
              </a:rPr>
              <a:t>Методы IModelDoc2</a:t>
            </a:r>
          </a:p>
        </p:txBody>
      </p:sp>
    </p:spTree>
    <p:extLst>
      <p:ext uri="{BB962C8B-B14F-4D97-AF65-F5344CB8AC3E}">
        <p14:creationId xmlns:p14="http://schemas.microsoft.com/office/powerpoint/2010/main" val="2698176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06" name="Rectangle 2"/>
          <p:cNvSpPr>
            <a:spLocks noChangeArrowheads="1"/>
          </p:cNvSpPr>
          <p:nvPr/>
        </p:nvSpPr>
        <p:spPr bwMode="auto">
          <a:xfrm>
            <a:off x="457200" y="1066800"/>
            <a:ext cx="8435975" cy="524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533400" indent="-5334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Impact" pitchFamily="34" charset="0"/>
              </a:defRPr>
            </a:lvl1pPr>
            <a:lvl2pPr marL="952500" indent="-495300">
              <a:spcBef>
                <a:spcPct val="20000"/>
              </a:spcBef>
              <a:buChar char="–"/>
              <a:defRPr sz="2600">
                <a:solidFill>
                  <a:schemeClr val="tx1"/>
                </a:solidFill>
                <a:latin typeface="Impact" pitchFamily="34" charset="0"/>
              </a:defRPr>
            </a:lvl2pPr>
            <a:lvl3pPr marL="1371600" indent="-4572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Impact" pitchFamily="34" charset="0"/>
              </a:defRPr>
            </a:lvl3pPr>
            <a:lvl4pPr marL="1752600" indent="-381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Impact" pitchFamily="34" charset="0"/>
              </a:defRPr>
            </a:lvl4pPr>
            <a:lvl5pPr marL="2209800" indent="-381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5pPr>
            <a:lvl6pPr marL="26670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6pPr>
            <a:lvl7pPr marL="31242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7pPr>
            <a:lvl8pPr marL="35814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8pPr>
            <a:lvl9pPr marL="40386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9pPr>
          </a:lstStyle>
          <a:p>
            <a:pPr>
              <a:buFontTx/>
              <a:buNone/>
            </a:pPr>
            <a:endParaRPr lang="ru-RU" altLang="ru-RU" b="0" dirty="0">
              <a:sym typeface="Wingdings" pitchFamily="2" charset="2"/>
            </a:endParaRPr>
          </a:p>
          <a:p>
            <a:pPr>
              <a:buFontTx/>
              <a:buNone/>
            </a:pPr>
            <a:r>
              <a:rPr lang="ru-RU" altLang="ru-RU" b="0" dirty="0">
                <a:sym typeface="Wingdings" pitchFamily="2" charset="2"/>
              </a:rPr>
              <a:t>	3	- до вершины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ru-RU" altLang="ru-RU" b="0" dirty="0">
                <a:sym typeface="Wingdings" pitchFamily="2" charset="2"/>
              </a:rPr>
              <a:t>	4	- до поверхности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ru-RU" altLang="ru-RU" b="0" dirty="0">
                <a:sym typeface="Wingdings" pitchFamily="2" charset="2"/>
              </a:rPr>
              <a:t>	5	- на расстоянии от поверхности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ru-RU" altLang="ru-RU" b="0" dirty="0">
                <a:sym typeface="Wingdings" pitchFamily="2" charset="2"/>
              </a:rPr>
              <a:t>	6	- от средней поверхности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ru-RU" altLang="ru-RU" b="0" dirty="0">
                <a:sym typeface="Wingdings" pitchFamily="2" charset="2"/>
              </a:rPr>
              <a:t>	7	- до тела</a:t>
            </a:r>
          </a:p>
          <a:p>
            <a:pPr>
              <a:buFontTx/>
              <a:buNone/>
            </a:pPr>
            <a:r>
              <a:rPr lang="ru-RU" altLang="ru-RU" b="0" dirty="0">
                <a:sym typeface="Wingdings" pitchFamily="2" charset="2"/>
              </a:rPr>
              <a:t>	</a:t>
            </a:r>
            <a:r>
              <a:rPr lang="en-US" altLang="ru-RU" b="0" dirty="0">
                <a:sym typeface="Wingdings" pitchFamily="2" charset="2"/>
              </a:rPr>
              <a:t>d</a:t>
            </a:r>
            <a:r>
              <a:rPr lang="ru-RU" altLang="ru-RU" b="0" dirty="0">
                <a:sym typeface="Wingdings" pitchFamily="2" charset="2"/>
              </a:rPr>
              <a:t>1</a:t>
            </a:r>
            <a:r>
              <a:rPr lang="en-US" altLang="ru-RU" b="0" dirty="0">
                <a:sym typeface="Wingdings" pitchFamily="2" charset="2"/>
              </a:rPr>
              <a:t>, d2 </a:t>
            </a:r>
            <a:r>
              <a:rPr lang="ru-RU" altLang="ru-RU" b="0" dirty="0">
                <a:sym typeface="Wingdings" pitchFamily="2" charset="2"/>
              </a:rPr>
              <a:t>– глубина  «вытягивания» в соответствующем направлении;</a:t>
            </a:r>
          </a:p>
          <a:p>
            <a:pPr>
              <a:buFontTx/>
              <a:buNone/>
            </a:pPr>
            <a:r>
              <a:rPr lang="ru-RU" altLang="ru-RU" b="0" dirty="0">
                <a:sym typeface="Wingdings" pitchFamily="2" charset="2"/>
              </a:rPr>
              <a:t>	</a:t>
            </a:r>
            <a:r>
              <a:rPr lang="en-US" altLang="ru-RU" b="0" dirty="0">
                <a:sym typeface="Wingdings" pitchFamily="2" charset="2"/>
              </a:rPr>
              <a:t>dchk1</a:t>
            </a:r>
            <a:r>
              <a:rPr lang="ru-RU" altLang="ru-RU" b="0" dirty="0">
                <a:sym typeface="Wingdings" pitchFamily="2" charset="2"/>
              </a:rPr>
              <a:t>, </a:t>
            </a:r>
            <a:r>
              <a:rPr lang="en-US" altLang="ru-RU" b="0" dirty="0" err="1">
                <a:sym typeface="Wingdings" pitchFamily="2" charset="2"/>
              </a:rPr>
              <a:t>dchk</a:t>
            </a:r>
            <a:r>
              <a:rPr lang="ru-RU" altLang="ru-RU" b="0" dirty="0">
                <a:sym typeface="Wingdings" pitchFamily="2" charset="2"/>
              </a:rPr>
              <a:t>2 – наличие уклона;</a:t>
            </a:r>
          </a:p>
          <a:p>
            <a:pPr>
              <a:buFontTx/>
              <a:buNone/>
            </a:pPr>
            <a:r>
              <a:rPr lang="ru-RU" altLang="ru-RU" b="0" dirty="0">
                <a:sym typeface="Wingdings" pitchFamily="2" charset="2"/>
              </a:rPr>
              <a:t>	</a:t>
            </a:r>
            <a:r>
              <a:rPr lang="en-US" altLang="ru-RU" b="0" dirty="0">
                <a:sym typeface="Wingdings" pitchFamily="2" charset="2"/>
              </a:rPr>
              <a:t>ddir1</a:t>
            </a:r>
            <a:r>
              <a:rPr lang="ru-RU" altLang="ru-RU" b="0" dirty="0">
                <a:sym typeface="Wingdings" pitchFamily="2" charset="2"/>
              </a:rPr>
              <a:t>, </a:t>
            </a:r>
            <a:r>
              <a:rPr lang="en-US" altLang="ru-RU" b="0" dirty="0" err="1">
                <a:sym typeface="Wingdings" pitchFamily="2" charset="2"/>
              </a:rPr>
              <a:t>ddir</a:t>
            </a:r>
            <a:r>
              <a:rPr lang="ru-RU" altLang="ru-RU" b="0" dirty="0">
                <a:sym typeface="Wingdings" pitchFamily="2" charset="2"/>
              </a:rPr>
              <a:t>2 – внутренний (</a:t>
            </a:r>
            <a:r>
              <a:rPr lang="en-US" altLang="ru-RU" b="0" dirty="0">
                <a:sym typeface="Wingdings" pitchFamily="2" charset="2"/>
              </a:rPr>
              <a:t>true</a:t>
            </a:r>
            <a:r>
              <a:rPr lang="ru-RU" altLang="ru-RU" b="0" dirty="0">
                <a:sym typeface="Wingdings" pitchFamily="2" charset="2"/>
              </a:rPr>
              <a:t>)/наружный (</a:t>
            </a:r>
            <a:r>
              <a:rPr lang="en-US" altLang="ru-RU" b="0" dirty="0">
                <a:sym typeface="Wingdings" pitchFamily="2" charset="2"/>
              </a:rPr>
              <a:t>false</a:t>
            </a:r>
            <a:r>
              <a:rPr lang="ru-RU" altLang="ru-RU" b="0" dirty="0">
                <a:sym typeface="Wingdings" pitchFamily="2" charset="2"/>
              </a:rPr>
              <a:t>)</a:t>
            </a:r>
            <a:r>
              <a:rPr lang="en-US" altLang="ru-RU" b="0" dirty="0">
                <a:sym typeface="Wingdings" pitchFamily="2" charset="2"/>
              </a:rPr>
              <a:t> </a:t>
            </a:r>
            <a:r>
              <a:rPr lang="ru-RU" altLang="ru-RU" b="0" dirty="0">
                <a:sym typeface="Wingdings" pitchFamily="2" charset="2"/>
              </a:rPr>
              <a:t>уклон;</a:t>
            </a:r>
          </a:p>
        </p:txBody>
      </p:sp>
      <p:sp>
        <p:nvSpPr>
          <p:cNvPr id="354307" name="Text Box 3"/>
          <p:cNvSpPr txBox="1">
            <a:spLocks noChangeArrowheads="1"/>
          </p:cNvSpPr>
          <p:nvPr/>
        </p:nvSpPr>
        <p:spPr bwMode="auto">
          <a:xfrm rot="21409969">
            <a:off x="3671888" y="174625"/>
            <a:ext cx="23812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ru-RU" altLang="ru-RU" sz="2000">
                <a:latin typeface="Impact" pitchFamily="34" charset="0"/>
              </a:rPr>
              <a:t>Методы IModelDoc2</a:t>
            </a:r>
          </a:p>
        </p:txBody>
      </p:sp>
    </p:spTree>
    <p:extLst>
      <p:ext uri="{BB962C8B-B14F-4D97-AF65-F5344CB8AC3E}">
        <p14:creationId xmlns:p14="http://schemas.microsoft.com/office/powerpoint/2010/main" val="491384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282" name="Rectangle 2"/>
          <p:cNvSpPr>
            <a:spLocks noChangeArrowheads="1"/>
          </p:cNvSpPr>
          <p:nvPr/>
        </p:nvSpPr>
        <p:spPr bwMode="auto">
          <a:xfrm>
            <a:off x="457200" y="1066800"/>
            <a:ext cx="8435975" cy="524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533400" indent="-5334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Impact" pitchFamily="34" charset="0"/>
              </a:defRPr>
            </a:lvl1pPr>
            <a:lvl2pPr marL="952500" indent="-495300">
              <a:spcBef>
                <a:spcPct val="20000"/>
              </a:spcBef>
              <a:buChar char="–"/>
              <a:defRPr sz="2600">
                <a:solidFill>
                  <a:schemeClr val="tx1"/>
                </a:solidFill>
                <a:latin typeface="Impact" pitchFamily="34" charset="0"/>
              </a:defRPr>
            </a:lvl2pPr>
            <a:lvl3pPr marL="1371600" indent="-4572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Impact" pitchFamily="34" charset="0"/>
              </a:defRPr>
            </a:lvl3pPr>
            <a:lvl4pPr marL="1752600" indent="-381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Impact" pitchFamily="34" charset="0"/>
              </a:defRPr>
            </a:lvl4pPr>
            <a:lvl5pPr marL="2209800" indent="-381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5pPr>
            <a:lvl6pPr marL="26670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6pPr>
            <a:lvl7pPr marL="31242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7pPr>
            <a:lvl8pPr marL="35814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8pPr>
            <a:lvl9pPr marL="40386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9pPr>
          </a:lstStyle>
          <a:p>
            <a:pPr>
              <a:buFontTx/>
              <a:buNone/>
            </a:pPr>
            <a:r>
              <a:rPr lang="ru-RU" altLang="ru-RU" sz="1300" b="0" dirty="0">
                <a:sym typeface="Wingdings" pitchFamily="2" charset="2"/>
              </a:rPr>
              <a:t>	</a:t>
            </a:r>
          </a:p>
          <a:p>
            <a:pPr>
              <a:buFontTx/>
              <a:buNone/>
            </a:pPr>
            <a:r>
              <a:rPr lang="ru-RU" altLang="ru-RU" b="0" dirty="0">
                <a:sym typeface="Wingdings" pitchFamily="2" charset="2"/>
              </a:rPr>
              <a:t>	</a:t>
            </a:r>
            <a:r>
              <a:rPr lang="en-US" altLang="ru-RU" b="0" dirty="0">
                <a:sym typeface="Wingdings" pitchFamily="2" charset="2"/>
              </a:rPr>
              <a:t>dang1</a:t>
            </a:r>
            <a:r>
              <a:rPr lang="ru-RU" altLang="ru-RU" b="0" dirty="0">
                <a:sym typeface="Wingdings" pitchFamily="2" charset="2"/>
              </a:rPr>
              <a:t>, </a:t>
            </a:r>
            <a:r>
              <a:rPr lang="en-US" altLang="ru-RU" b="0" dirty="0">
                <a:sym typeface="Wingdings" pitchFamily="2" charset="2"/>
              </a:rPr>
              <a:t>dang</a:t>
            </a:r>
            <a:r>
              <a:rPr lang="ru-RU" altLang="ru-RU" b="0" dirty="0">
                <a:sym typeface="Wingdings" pitchFamily="2" charset="2"/>
              </a:rPr>
              <a:t>2 – углы уклона (в радианах);</a:t>
            </a:r>
          </a:p>
          <a:p>
            <a:pPr>
              <a:buFontTx/>
              <a:buNone/>
            </a:pPr>
            <a:r>
              <a:rPr lang="ru-RU" altLang="ru-RU" b="0" dirty="0">
                <a:sym typeface="Wingdings" pitchFamily="2" charset="2"/>
              </a:rPr>
              <a:t>	</a:t>
            </a:r>
            <a:r>
              <a:rPr lang="en-US" altLang="ru-RU" b="0" dirty="0">
                <a:sym typeface="Wingdings" pitchFamily="2" charset="2"/>
              </a:rPr>
              <a:t>offsetReverse1</a:t>
            </a:r>
            <a:r>
              <a:rPr lang="ru-RU" altLang="ru-RU" b="0" dirty="0">
                <a:sym typeface="Wingdings" pitchFamily="2" charset="2"/>
              </a:rPr>
              <a:t>, </a:t>
            </a:r>
            <a:r>
              <a:rPr lang="en-US" altLang="ru-RU" b="0" dirty="0" err="1">
                <a:sym typeface="Wingdings" pitchFamily="2" charset="2"/>
              </a:rPr>
              <a:t>offsetReverse</a:t>
            </a:r>
            <a:r>
              <a:rPr lang="ru-RU" altLang="ru-RU" b="0" dirty="0">
                <a:sym typeface="Wingdings" pitchFamily="2" charset="2"/>
              </a:rPr>
              <a:t>2 – при типе ограничения «на расстоянии от поверхности» определяет направление смещения от поверхности: от эскиза </a:t>
            </a:r>
            <a:r>
              <a:rPr lang="en-US" altLang="ru-RU" b="0" dirty="0">
                <a:sym typeface="Wingdings" pitchFamily="2" charset="2"/>
              </a:rPr>
              <a:t>(true )</a:t>
            </a:r>
            <a:r>
              <a:rPr lang="ru-RU" altLang="ru-RU" b="0" dirty="0">
                <a:sym typeface="Wingdings" pitchFamily="2" charset="2"/>
              </a:rPr>
              <a:t> либо к эскизу (</a:t>
            </a:r>
            <a:r>
              <a:rPr lang="en-US" altLang="ru-RU" b="0" dirty="0">
                <a:sym typeface="Wingdings" pitchFamily="2" charset="2"/>
              </a:rPr>
              <a:t>false</a:t>
            </a:r>
            <a:r>
              <a:rPr lang="ru-RU" altLang="ru-RU" b="0" dirty="0">
                <a:sym typeface="Wingdings" pitchFamily="2" charset="2"/>
              </a:rPr>
              <a:t>);</a:t>
            </a:r>
          </a:p>
          <a:p>
            <a:pPr>
              <a:buFontTx/>
              <a:buNone/>
            </a:pPr>
            <a:r>
              <a:rPr lang="ru-RU" altLang="ru-RU" b="0" dirty="0">
                <a:sym typeface="Wingdings" pitchFamily="2" charset="2"/>
              </a:rPr>
              <a:t>	Помимо этого, 3</a:t>
            </a:r>
            <a:r>
              <a:rPr lang="en-US" altLang="ru-RU" b="0" dirty="0">
                <a:sym typeface="Wingdings" pitchFamily="2" charset="2"/>
              </a:rPr>
              <a:t>d</a:t>
            </a:r>
            <a:r>
              <a:rPr lang="ru-RU" altLang="ru-RU" b="0" dirty="0">
                <a:sym typeface="Wingdings" pitchFamily="2" charset="2"/>
              </a:rPr>
              <a:t>-элементы создаются такими методами:</a:t>
            </a:r>
          </a:p>
          <a:p>
            <a:pPr lvl="1">
              <a:spcBef>
                <a:spcPct val="10000"/>
              </a:spcBef>
              <a:buFont typeface="Wingdings" pitchFamily="2" charset="2"/>
              <a:buChar char="§"/>
            </a:pPr>
            <a:r>
              <a:rPr lang="en-US" altLang="ru-RU" b="0" dirty="0">
                <a:sym typeface="Wingdings" pitchFamily="2" charset="2"/>
              </a:rPr>
              <a:t>FeatureBossThin2</a:t>
            </a:r>
            <a:endParaRPr lang="ru-RU" altLang="ru-RU" sz="2800" b="0" dirty="0">
              <a:sym typeface="Wingdings" pitchFamily="2" charset="2"/>
            </a:endParaRPr>
          </a:p>
          <a:p>
            <a:pPr lvl="1">
              <a:spcBef>
                <a:spcPct val="10000"/>
              </a:spcBef>
              <a:buFont typeface="Wingdings" pitchFamily="2" charset="2"/>
              <a:buChar char="§"/>
            </a:pPr>
            <a:r>
              <a:rPr lang="en-US" altLang="ru-RU" b="0" dirty="0" err="1">
                <a:sym typeface="Wingdings" pitchFamily="2" charset="2"/>
              </a:rPr>
              <a:t>FeatureChamfer</a:t>
            </a:r>
            <a:endParaRPr lang="ru-RU" altLang="ru-RU" sz="2800" b="0" dirty="0">
              <a:sym typeface="Wingdings" pitchFamily="2" charset="2"/>
            </a:endParaRPr>
          </a:p>
        </p:txBody>
      </p:sp>
      <p:sp>
        <p:nvSpPr>
          <p:cNvPr id="353283" name="Text Box 3"/>
          <p:cNvSpPr txBox="1">
            <a:spLocks noChangeArrowheads="1"/>
          </p:cNvSpPr>
          <p:nvPr/>
        </p:nvSpPr>
        <p:spPr bwMode="auto">
          <a:xfrm rot="21409969">
            <a:off x="3671888" y="174625"/>
            <a:ext cx="23812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ru-RU" altLang="ru-RU" sz="2000">
                <a:latin typeface="Impact" pitchFamily="34" charset="0"/>
              </a:rPr>
              <a:t>Методы IModelDoc2</a:t>
            </a:r>
          </a:p>
        </p:txBody>
      </p:sp>
    </p:spTree>
    <p:extLst>
      <p:ext uri="{BB962C8B-B14F-4D97-AF65-F5344CB8AC3E}">
        <p14:creationId xmlns:p14="http://schemas.microsoft.com/office/powerpoint/2010/main" val="1534020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354" name="Rectangle 2"/>
          <p:cNvSpPr>
            <a:spLocks noChangeArrowheads="1"/>
          </p:cNvSpPr>
          <p:nvPr/>
        </p:nvSpPr>
        <p:spPr bwMode="auto">
          <a:xfrm>
            <a:off x="457200" y="1066800"/>
            <a:ext cx="8435975" cy="524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533400" indent="-5334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Impact" pitchFamily="34" charset="0"/>
              </a:defRPr>
            </a:lvl1pPr>
            <a:lvl2pPr marL="952500" indent="-495300">
              <a:spcBef>
                <a:spcPct val="20000"/>
              </a:spcBef>
              <a:buChar char="–"/>
              <a:defRPr sz="2600">
                <a:solidFill>
                  <a:schemeClr val="tx1"/>
                </a:solidFill>
                <a:latin typeface="Impact" pitchFamily="34" charset="0"/>
              </a:defRPr>
            </a:lvl2pPr>
            <a:lvl3pPr marL="1371600" indent="-4572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Impact" pitchFamily="34" charset="0"/>
              </a:defRPr>
            </a:lvl3pPr>
            <a:lvl4pPr marL="1752600" indent="-381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Impact" pitchFamily="34" charset="0"/>
              </a:defRPr>
            </a:lvl4pPr>
            <a:lvl5pPr marL="2209800" indent="-381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5pPr>
            <a:lvl6pPr marL="26670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6pPr>
            <a:lvl7pPr marL="31242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7pPr>
            <a:lvl8pPr marL="35814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8pPr>
            <a:lvl9pPr marL="40386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9pPr>
          </a:lstStyle>
          <a:p>
            <a:pPr lvl="1">
              <a:spcBef>
                <a:spcPct val="10000"/>
              </a:spcBef>
              <a:buFont typeface="Wingdings" pitchFamily="2" charset="2"/>
              <a:buChar char="§"/>
            </a:pPr>
            <a:endParaRPr lang="ru-RU" altLang="ru-RU" b="0" dirty="0">
              <a:sym typeface="Wingdings" pitchFamily="2" charset="2"/>
            </a:endParaRPr>
          </a:p>
          <a:p>
            <a:pPr lvl="1">
              <a:spcBef>
                <a:spcPct val="10000"/>
              </a:spcBef>
              <a:buFont typeface="Wingdings" pitchFamily="2" charset="2"/>
              <a:buChar char="§"/>
            </a:pPr>
            <a:r>
              <a:rPr lang="en-US" altLang="ru-RU" b="0" dirty="0" err="1">
                <a:sym typeface="Wingdings" pitchFamily="2" charset="2"/>
              </a:rPr>
              <a:t>FeatureChamferType</a:t>
            </a:r>
            <a:endParaRPr lang="ru-RU" altLang="ru-RU" sz="2800" b="0" dirty="0">
              <a:sym typeface="Wingdings" pitchFamily="2" charset="2"/>
            </a:endParaRPr>
          </a:p>
          <a:p>
            <a:pPr lvl="1">
              <a:spcBef>
                <a:spcPct val="10000"/>
              </a:spcBef>
              <a:buFont typeface="Wingdings" pitchFamily="2" charset="2"/>
              <a:buChar char="§"/>
            </a:pPr>
            <a:r>
              <a:rPr lang="en-US" altLang="ru-RU" b="0" dirty="0">
                <a:sym typeface="Wingdings" pitchFamily="2" charset="2"/>
              </a:rPr>
              <a:t>FeatureFillet5</a:t>
            </a:r>
            <a:endParaRPr lang="ru-RU" altLang="ru-RU" b="0" dirty="0">
              <a:sym typeface="Wingdings" pitchFamily="2" charset="2"/>
            </a:endParaRPr>
          </a:p>
          <a:p>
            <a:pPr lvl="1">
              <a:spcBef>
                <a:spcPct val="10000"/>
              </a:spcBef>
              <a:buFont typeface="Wingdings" pitchFamily="2" charset="2"/>
              <a:buChar char="§"/>
            </a:pPr>
            <a:r>
              <a:rPr lang="en-US" altLang="ru-RU" b="0" dirty="0" err="1">
                <a:sym typeface="Wingdings" pitchFamily="2" charset="2"/>
              </a:rPr>
              <a:t>FeatureLinearPattern</a:t>
            </a:r>
            <a:r>
              <a:rPr lang="en-US" altLang="ru-RU" sz="2800" b="0" dirty="0">
                <a:sym typeface="Wingdings" pitchFamily="2" charset="2"/>
              </a:rPr>
              <a:t> </a:t>
            </a:r>
            <a:endParaRPr lang="ru-RU" altLang="ru-RU" sz="2800" b="0" dirty="0">
              <a:sym typeface="Wingdings" pitchFamily="2" charset="2"/>
            </a:endParaRPr>
          </a:p>
          <a:p>
            <a:pPr lvl="1">
              <a:spcBef>
                <a:spcPct val="10000"/>
              </a:spcBef>
              <a:buFont typeface="Wingdings" pitchFamily="2" charset="2"/>
              <a:buChar char="§"/>
            </a:pPr>
            <a:r>
              <a:rPr lang="en-US" altLang="ru-RU" b="0" dirty="0" err="1">
                <a:sym typeface="Wingdings" pitchFamily="2" charset="2"/>
              </a:rPr>
              <a:t>FeatureCirPattern</a:t>
            </a:r>
            <a:r>
              <a:rPr lang="en-US" altLang="ru-RU" sz="2800" b="0" dirty="0">
                <a:sym typeface="Wingdings" pitchFamily="2" charset="2"/>
              </a:rPr>
              <a:t>  </a:t>
            </a:r>
            <a:endParaRPr lang="ru-RU" altLang="ru-RU" sz="2800" b="0" dirty="0">
              <a:sym typeface="Wingdings" pitchFamily="2" charset="2"/>
            </a:endParaRPr>
          </a:p>
          <a:p>
            <a:pPr lvl="1">
              <a:spcBef>
                <a:spcPct val="10000"/>
              </a:spcBef>
              <a:buFont typeface="Wingdings" pitchFamily="2" charset="2"/>
              <a:buChar char="§"/>
            </a:pPr>
            <a:r>
              <a:rPr lang="en-US" altLang="ru-RU" b="0" dirty="0" err="1">
                <a:sym typeface="Wingdings" pitchFamily="2" charset="2"/>
              </a:rPr>
              <a:t>FeatureCurvePattern</a:t>
            </a:r>
            <a:r>
              <a:rPr lang="en-US" altLang="ru-RU" sz="2800" b="0" dirty="0">
                <a:sym typeface="Wingdings" pitchFamily="2" charset="2"/>
              </a:rPr>
              <a:t> </a:t>
            </a:r>
            <a:endParaRPr lang="ru-RU" altLang="ru-RU" sz="2800" b="0" dirty="0">
              <a:sym typeface="Wingdings" pitchFamily="2" charset="2"/>
            </a:endParaRPr>
          </a:p>
          <a:p>
            <a:pPr lvl="1">
              <a:spcBef>
                <a:spcPct val="10000"/>
              </a:spcBef>
              <a:buFont typeface="Wingdings" pitchFamily="2" charset="2"/>
              <a:buChar char="§"/>
            </a:pPr>
            <a:r>
              <a:rPr lang="en-US" altLang="ru-RU" b="0" dirty="0" err="1">
                <a:sym typeface="Wingdings" pitchFamily="2" charset="2"/>
              </a:rPr>
              <a:t>FeatureSketchDrivenPattern</a:t>
            </a:r>
            <a:endParaRPr lang="ru-RU" altLang="ru-RU" b="0" dirty="0">
              <a:sym typeface="Wingdings" pitchFamily="2" charset="2"/>
            </a:endParaRPr>
          </a:p>
          <a:p>
            <a:r>
              <a:rPr lang="en-US" altLang="ru-RU" b="0" dirty="0">
                <a:sym typeface="Wingdings" pitchFamily="2" charset="2"/>
              </a:rPr>
              <a:t>function InsertAxis2(</a:t>
            </a:r>
            <a:r>
              <a:rPr lang="en-US" altLang="ru-RU" b="0" dirty="0" err="1">
                <a:sym typeface="Wingdings" pitchFamily="2" charset="2"/>
              </a:rPr>
              <a:t>autoSize</a:t>
            </a:r>
            <a:r>
              <a:rPr lang="en-US" altLang="ru-RU" b="0" dirty="0">
                <a:sym typeface="Wingdings" pitchFamily="2" charset="2"/>
              </a:rPr>
              <a:t>: </a:t>
            </a:r>
            <a:r>
              <a:rPr lang="en-US" altLang="ru-RU" b="0" dirty="0" err="1">
                <a:sym typeface="Wingdings" pitchFamily="2" charset="2"/>
              </a:rPr>
              <a:t>WordBool</a:t>
            </a:r>
            <a:r>
              <a:rPr lang="en-US" altLang="ru-RU" b="0" dirty="0">
                <a:sym typeface="Wingdings" pitchFamily="2" charset="2"/>
              </a:rPr>
              <a:t>): </a:t>
            </a:r>
            <a:r>
              <a:rPr lang="en-US" altLang="ru-RU" b="0" dirty="0" err="1">
                <a:sym typeface="Wingdings" pitchFamily="2" charset="2"/>
              </a:rPr>
              <a:t>WordBool</a:t>
            </a:r>
            <a:r>
              <a:rPr lang="en-US" altLang="ru-RU" b="0" dirty="0">
                <a:sym typeface="Wingdings" pitchFamily="2" charset="2"/>
              </a:rPr>
              <a:t>; </a:t>
            </a:r>
            <a:r>
              <a:rPr lang="en-US" altLang="ru-RU" b="0" dirty="0" err="1">
                <a:sym typeface="Wingdings" pitchFamily="2" charset="2"/>
              </a:rPr>
              <a:t>safecall</a:t>
            </a:r>
            <a:r>
              <a:rPr lang="en-US" altLang="ru-RU" b="0" dirty="0">
                <a:sym typeface="Wingdings" pitchFamily="2" charset="2"/>
              </a:rPr>
              <a:t>;</a:t>
            </a:r>
            <a:r>
              <a:rPr lang="ru-RU" altLang="ru-RU" b="0" dirty="0">
                <a:sym typeface="Wingdings" pitchFamily="2" charset="2"/>
              </a:rPr>
              <a:t/>
            </a:r>
            <a:br>
              <a:rPr lang="ru-RU" altLang="ru-RU" b="0" dirty="0">
                <a:sym typeface="Wingdings" pitchFamily="2" charset="2"/>
              </a:rPr>
            </a:br>
            <a:r>
              <a:rPr lang="ru-RU" altLang="ru-RU" b="0" dirty="0">
                <a:sym typeface="Wingdings" pitchFamily="2" charset="2"/>
              </a:rPr>
              <a:t>Метод создает ось.</a:t>
            </a:r>
            <a:endParaRPr lang="en-US" altLang="ru-RU" b="0" dirty="0">
              <a:sym typeface="Wingdings" pitchFamily="2" charset="2"/>
            </a:endParaRPr>
          </a:p>
          <a:p>
            <a:pPr>
              <a:buFontTx/>
              <a:buNone/>
            </a:pPr>
            <a:endParaRPr lang="ru-RU" altLang="ru-RU" sz="3000" b="0" dirty="0">
              <a:sym typeface="Wingdings" pitchFamily="2" charset="2"/>
            </a:endParaRPr>
          </a:p>
        </p:txBody>
      </p:sp>
      <p:sp>
        <p:nvSpPr>
          <p:cNvPr id="356355" name="Text Box 3"/>
          <p:cNvSpPr txBox="1">
            <a:spLocks noChangeArrowheads="1"/>
          </p:cNvSpPr>
          <p:nvPr/>
        </p:nvSpPr>
        <p:spPr bwMode="auto">
          <a:xfrm rot="21409969">
            <a:off x="3671888" y="174625"/>
            <a:ext cx="23812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ru-RU" altLang="ru-RU" sz="2000">
                <a:latin typeface="Impact" pitchFamily="34" charset="0"/>
              </a:rPr>
              <a:t>Методы IModelDoc2</a:t>
            </a:r>
          </a:p>
        </p:txBody>
      </p:sp>
    </p:spTree>
    <p:extLst>
      <p:ext uri="{BB962C8B-B14F-4D97-AF65-F5344CB8AC3E}">
        <p14:creationId xmlns:p14="http://schemas.microsoft.com/office/powerpoint/2010/main" val="3662844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4" name="Rectangle 2"/>
          <p:cNvSpPr>
            <a:spLocks noChangeArrowheads="1"/>
          </p:cNvSpPr>
          <p:nvPr/>
        </p:nvSpPr>
        <p:spPr bwMode="auto">
          <a:xfrm>
            <a:off x="381000" y="908050"/>
            <a:ext cx="8512175" cy="536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533400" indent="-5334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Impact" pitchFamily="34" charset="0"/>
              </a:defRPr>
            </a:lvl1pPr>
            <a:lvl2pPr marL="952500" indent="-495300">
              <a:spcBef>
                <a:spcPct val="20000"/>
              </a:spcBef>
              <a:buChar char="–"/>
              <a:defRPr sz="2600">
                <a:solidFill>
                  <a:schemeClr val="tx1"/>
                </a:solidFill>
                <a:latin typeface="Impact" pitchFamily="34" charset="0"/>
              </a:defRPr>
            </a:lvl2pPr>
            <a:lvl3pPr marL="1371600" indent="-4572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Impact" pitchFamily="34" charset="0"/>
              </a:defRPr>
            </a:lvl3pPr>
            <a:lvl4pPr marL="1752600" indent="-381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Impact" pitchFamily="34" charset="0"/>
              </a:defRPr>
            </a:lvl4pPr>
            <a:lvl5pPr marL="2209800" indent="-381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5pPr>
            <a:lvl6pPr marL="26670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6pPr>
            <a:lvl7pPr marL="31242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7pPr>
            <a:lvl8pPr marL="35814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8pPr>
            <a:lvl9pPr marL="40386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9pPr>
          </a:lstStyle>
          <a:p>
            <a:endParaRPr lang="ru-RU" altLang="ru-RU" b="0" dirty="0">
              <a:sym typeface="Wingdings" pitchFamily="2" charset="2"/>
            </a:endParaRPr>
          </a:p>
          <a:p>
            <a:r>
              <a:rPr lang="en-US" altLang="ru-RU" b="0" dirty="0">
                <a:sym typeface="Wingdings" pitchFamily="2" charset="2"/>
              </a:rPr>
              <a:t>function </a:t>
            </a:r>
            <a:r>
              <a:rPr lang="en-US" altLang="ru-RU" b="0" dirty="0" err="1">
                <a:sym typeface="Wingdings" pitchFamily="2" charset="2"/>
              </a:rPr>
              <a:t>RemoveFileSaveAsItem</a:t>
            </a:r>
            <a:r>
              <a:rPr lang="en-US" altLang="ru-RU" b="0" dirty="0">
                <a:sym typeface="Wingdings" pitchFamily="2" charset="2"/>
              </a:rPr>
              <a:t>(</a:t>
            </a:r>
            <a:r>
              <a:rPr lang="en-US" altLang="ru-RU" b="0" dirty="0" err="1">
                <a:sym typeface="Wingdings" pitchFamily="2" charset="2"/>
              </a:rPr>
              <a:t>const</a:t>
            </a:r>
            <a:r>
              <a:rPr lang="en-US" altLang="ru-RU" b="0" dirty="0">
                <a:sym typeface="Wingdings" pitchFamily="2" charset="2"/>
              </a:rPr>
              <a:t> </a:t>
            </a:r>
            <a:r>
              <a:rPr lang="en-US" altLang="ru-RU" b="0" dirty="0" err="1">
                <a:sym typeface="Wingdings" pitchFamily="2" charset="2"/>
              </a:rPr>
              <a:t>CallbackFcnAndModule</a:t>
            </a:r>
            <a:r>
              <a:rPr lang="en-US" altLang="ru-RU" b="0" dirty="0">
                <a:sym typeface="Wingdings" pitchFamily="2" charset="2"/>
              </a:rPr>
              <a:t>: </a:t>
            </a:r>
            <a:r>
              <a:rPr lang="en-US" altLang="ru-RU" b="0" dirty="0" err="1">
                <a:sym typeface="Wingdings" pitchFamily="2" charset="2"/>
              </a:rPr>
              <a:t>WideString</a:t>
            </a:r>
            <a:r>
              <a:rPr lang="en-US" altLang="ru-RU" b="0" dirty="0">
                <a:sym typeface="Wingdings" pitchFamily="2" charset="2"/>
              </a:rPr>
              <a:t>;                                   </a:t>
            </a:r>
            <a:r>
              <a:rPr lang="en-US" altLang="ru-RU" b="0" dirty="0" err="1">
                <a:sym typeface="Wingdings" pitchFamily="2" charset="2"/>
              </a:rPr>
              <a:t>const</a:t>
            </a:r>
            <a:r>
              <a:rPr lang="en-US" altLang="ru-RU" b="0" dirty="0">
                <a:sym typeface="Wingdings" pitchFamily="2" charset="2"/>
              </a:rPr>
              <a:t> Description: </a:t>
            </a:r>
            <a:r>
              <a:rPr lang="en-US" altLang="ru-RU" b="0" dirty="0" err="1">
                <a:sym typeface="Wingdings" pitchFamily="2" charset="2"/>
              </a:rPr>
              <a:t>WideString</a:t>
            </a:r>
            <a:r>
              <a:rPr lang="en-US" altLang="ru-RU" b="0" dirty="0">
                <a:sym typeface="Wingdings" pitchFamily="2" charset="2"/>
              </a:rPr>
              <a:t>; type_: Integer): </a:t>
            </a:r>
            <a:r>
              <a:rPr lang="en-US" altLang="ru-RU" b="0" dirty="0" err="1">
                <a:sym typeface="Wingdings" pitchFamily="2" charset="2"/>
              </a:rPr>
              <a:t>WordBool</a:t>
            </a:r>
            <a:r>
              <a:rPr lang="en-US" altLang="ru-RU" b="0" dirty="0">
                <a:sym typeface="Wingdings" pitchFamily="2" charset="2"/>
              </a:rPr>
              <a:t>; </a:t>
            </a:r>
            <a:r>
              <a:rPr lang="en-US" altLang="ru-RU" b="0" dirty="0" err="1">
                <a:sym typeface="Wingdings" pitchFamily="2" charset="2"/>
              </a:rPr>
              <a:t>safecall</a:t>
            </a:r>
            <a:r>
              <a:rPr lang="en-US" altLang="ru-RU" b="0" dirty="0">
                <a:sym typeface="Wingdings" pitchFamily="2" charset="2"/>
              </a:rPr>
              <a:t>;</a:t>
            </a:r>
          </a:p>
          <a:p>
            <a:pPr>
              <a:buFontTx/>
              <a:buNone/>
            </a:pPr>
            <a:r>
              <a:rPr lang="ru-RU" altLang="ru-RU" b="0" dirty="0">
                <a:sym typeface="Wingdings" pitchFamily="2" charset="2"/>
              </a:rPr>
              <a:t>	Метод удаляет тип файлов из списка типов диалога сохранения файлов </a:t>
            </a:r>
            <a:r>
              <a:rPr lang="en-US" altLang="ru-RU" b="0" dirty="0">
                <a:sym typeface="Wingdings" pitchFamily="2" charset="2"/>
              </a:rPr>
              <a:t>SolidWorks</a:t>
            </a:r>
            <a:r>
              <a:rPr lang="ru-RU" altLang="ru-RU" b="0" dirty="0">
                <a:sym typeface="Wingdings" pitchFamily="2" charset="2"/>
              </a:rPr>
              <a:t>, который был добавлен методом </a:t>
            </a:r>
            <a:r>
              <a:rPr lang="en-US" altLang="ru-RU" b="0" dirty="0" err="1">
                <a:sym typeface="Wingdings" pitchFamily="2" charset="2"/>
              </a:rPr>
              <a:t>AddFileSaveAsItem</a:t>
            </a:r>
            <a:r>
              <a:rPr lang="ru-RU" altLang="ru-RU" b="0" dirty="0">
                <a:sym typeface="Wingdings" pitchFamily="2" charset="2"/>
              </a:rPr>
              <a:t>.</a:t>
            </a:r>
            <a:r>
              <a:rPr lang="en-US" altLang="ru-RU" b="0" dirty="0">
                <a:sym typeface="Wingdings" pitchFamily="2" charset="2"/>
              </a:rPr>
              <a:t> </a:t>
            </a:r>
            <a:r>
              <a:rPr lang="ru-RU" altLang="ru-RU" b="0" dirty="0">
                <a:sym typeface="Wingdings" pitchFamily="2" charset="2"/>
              </a:rPr>
              <a:t/>
            </a:r>
            <a:br>
              <a:rPr lang="ru-RU" altLang="ru-RU" b="0" dirty="0">
                <a:sym typeface="Wingdings" pitchFamily="2" charset="2"/>
              </a:rPr>
            </a:br>
            <a:r>
              <a:rPr lang="ru-RU" altLang="ru-RU" b="0" dirty="0">
                <a:sym typeface="Wingdings" pitchFamily="2" charset="2"/>
              </a:rPr>
              <a:t>Описание параметров такое же как и в </a:t>
            </a:r>
            <a:r>
              <a:rPr lang="en-US" altLang="ru-RU" b="0" dirty="0" err="1">
                <a:sym typeface="Wingdings" pitchFamily="2" charset="2"/>
              </a:rPr>
              <a:t>AddFileSaveAsItem</a:t>
            </a:r>
            <a:r>
              <a:rPr lang="ru-RU" altLang="ru-RU" b="0" dirty="0">
                <a:sym typeface="Wingdings" pitchFamily="2" charset="2"/>
              </a:rPr>
              <a:t>.</a:t>
            </a:r>
          </a:p>
        </p:txBody>
      </p:sp>
      <p:sp>
        <p:nvSpPr>
          <p:cNvPr id="305155" name="Text Box 3"/>
          <p:cNvSpPr txBox="1">
            <a:spLocks noChangeArrowheads="1"/>
          </p:cNvSpPr>
          <p:nvPr/>
        </p:nvSpPr>
        <p:spPr bwMode="auto">
          <a:xfrm rot="21409969">
            <a:off x="3046413" y="174625"/>
            <a:ext cx="36306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ru-RU" altLang="ru-RU" sz="2000">
                <a:latin typeface="Impact" pitchFamily="34" charset="0"/>
              </a:rPr>
              <a:t>Методы интерфейса ISldWorks</a:t>
            </a:r>
          </a:p>
        </p:txBody>
      </p:sp>
    </p:spTree>
    <p:extLst>
      <p:ext uri="{BB962C8B-B14F-4D97-AF65-F5344CB8AC3E}">
        <p14:creationId xmlns:p14="http://schemas.microsoft.com/office/powerpoint/2010/main" val="2301038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8" name="Rectangle 2"/>
          <p:cNvSpPr>
            <a:spLocks noChangeArrowheads="1"/>
          </p:cNvSpPr>
          <p:nvPr/>
        </p:nvSpPr>
        <p:spPr bwMode="auto">
          <a:xfrm>
            <a:off x="457200" y="1143000"/>
            <a:ext cx="8435975" cy="5165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533400" indent="-5334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Impact" pitchFamily="34" charset="0"/>
              </a:defRPr>
            </a:lvl1pPr>
            <a:lvl2pPr marL="952500" indent="-495300">
              <a:spcBef>
                <a:spcPct val="20000"/>
              </a:spcBef>
              <a:buChar char="–"/>
              <a:defRPr sz="2600">
                <a:solidFill>
                  <a:schemeClr val="tx1"/>
                </a:solidFill>
                <a:latin typeface="Impact" pitchFamily="34" charset="0"/>
              </a:defRPr>
            </a:lvl2pPr>
            <a:lvl3pPr marL="1371600" indent="-4572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Impact" pitchFamily="34" charset="0"/>
              </a:defRPr>
            </a:lvl3pPr>
            <a:lvl4pPr marL="1752600" indent="-381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Impact" pitchFamily="34" charset="0"/>
              </a:defRPr>
            </a:lvl4pPr>
            <a:lvl5pPr marL="2209800" indent="-381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5pPr>
            <a:lvl6pPr marL="26670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6pPr>
            <a:lvl7pPr marL="31242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7pPr>
            <a:lvl8pPr marL="35814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8pPr>
            <a:lvl9pPr marL="40386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9pPr>
          </a:lstStyle>
          <a:p>
            <a:r>
              <a:rPr lang="en-US" altLang="ru-RU" b="0" dirty="0">
                <a:sym typeface="Wingdings" pitchFamily="2" charset="2"/>
              </a:rPr>
              <a:t>procedure InsertSketch2(</a:t>
            </a:r>
            <a:r>
              <a:rPr lang="en-US" altLang="ru-RU" b="0" dirty="0" err="1">
                <a:sym typeface="Wingdings" pitchFamily="2" charset="2"/>
              </a:rPr>
              <a:t>updateEditRebuild</a:t>
            </a:r>
            <a:r>
              <a:rPr lang="en-US" altLang="ru-RU" b="0" dirty="0">
                <a:sym typeface="Wingdings" pitchFamily="2" charset="2"/>
              </a:rPr>
              <a:t>: </a:t>
            </a:r>
            <a:r>
              <a:rPr lang="en-US" altLang="ru-RU" b="0" dirty="0" err="1">
                <a:sym typeface="Wingdings" pitchFamily="2" charset="2"/>
              </a:rPr>
              <a:t>WordBool</a:t>
            </a:r>
            <a:r>
              <a:rPr lang="en-US" altLang="ru-RU" b="0" dirty="0">
                <a:sym typeface="Wingdings" pitchFamily="2" charset="2"/>
              </a:rPr>
              <a:t>); </a:t>
            </a:r>
            <a:r>
              <a:rPr lang="en-US" altLang="ru-RU" b="0" dirty="0" err="1">
                <a:sym typeface="Wingdings" pitchFamily="2" charset="2"/>
              </a:rPr>
              <a:t>safecall</a:t>
            </a:r>
            <a:r>
              <a:rPr lang="en-US" altLang="ru-RU" b="0" dirty="0">
                <a:sym typeface="Wingdings" pitchFamily="2" charset="2"/>
              </a:rPr>
              <a:t>;</a:t>
            </a:r>
            <a:r>
              <a:rPr lang="ru-RU" altLang="ru-RU" b="0" dirty="0">
                <a:sym typeface="Wingdings" pitchFamily="2" charset="2"/>
              </a:rPr>
              <a:t/>
            </a:r>
            <a:br>
              <a:rPr lang="ru-RU" altLang="ru-RU" b="0" dirty="0">
                <a:sym typeface="Wingdings" pitchFamily="2" charset="2"/>
              </a:rPr>
            </a:br>
            <a:r>
              <a:rPr lang="ru-RU" altLang="ru-RU" b="0" dirty="0">
                <a:sym typeface="Wingdings" pitchFamily="2" charset="2"/>
              </a:rPr>
              <a:t>Метод создает на выбранной плоскости или плоской поверхности эскиз и открывает его. Если эскиз уже открыт, то </a:t>
            </a:r>
            <a:r>
              <a:rPr lang="en-US" altLang="ru-RU" b="0" dirty="0">
                <a:sym typeface="Wingdings" pitchFamily="2" charset="2"/>
              </a:rPr>
              <a:t>InsertSketch2</a:t>
            </a:r>
            <a:r>
              <a:rPr lang="ru-RU" altLang="ru-RU" b="0" dirty="0">
                <a:sym typeface="Wingdings" pitchFamily="2" charset="2"/>
              </a:rPr>
              <a:t> его закрывает. Параметр </a:t>
            </a:r>
            <a:r>
              <a:rPr lang="en-US" altLang="ru-RU" b="0" dirty="0" err="1">
                <a:sym typeface="Wingdings" pitchFamily="2" charset="2"/>
              </a:rPr>
              <a:t>updateEditRebuild</a:t>
            </a:r>
            <a:r>
              <a:rPr lang="en-US" altLang="ru-RU" b="0" dirty="0">
                <a:sym typeface="Wingdings" pitchFamily="2" charset="2"/>
              </a:rPr>
              <a:t> </a:t>
            </a:r>
            <a:r>
              <a:rPr lang="ru-RU" altLang="ru-RU" b="0" dirty="0">
                <a:sym typeface="Wingdings" pitchFamily="2" charset="2"/>
              </a:rPr>
              <a:t>определяет перестраивать (при </a:t>
            </a:r>
            <a:r>
              <a:rPr lang="en-US" altLang="ru-RU" b="0" dirty="0">
                <a:sym typeface="Wingdings" pitchFamily="2" charset="2"/>
              </a:rPr>
              <a:t>true</a:t>
            </a:r>
            <a:r>
              <a:rPr lang="ru-RU" altLang="ru-RU" b="0" dirty="0">
                <a:sym typeface="Wingdings" pitchFamily="2" charset="2"/>
              </a:rPr>
              <a:t>)</a:t>
            </a:r>
            <a:r>
              <a:rPr lang="en-US" altLang="ru-RU" b="0" dirty="0">
                <a:sym typeface="Wingdings" pitchFamily="2" charset="2"/>
              </a:rPr>
              <a:t> </a:t>
            </a:r>
            <a:r>
              <a:rPr lang="ru-RU" altLang="ru-RU" b="0" dirty="0">
                <a:sym typeface="Wingdings" pitchFamily="2" charset="2"/>
              </a:rPr>
              <a:t>или нет (при </a:t>
            </a:r>
            <a:r>
              <a:rPr lang="en-US" altLang="ru-RU" b="0" dirty="0">
                <a:sym typeface="Wingdings" pitchFamily="2" charset="2"/>
              </a:rPr>
              <a:t>false</a:t>
            </a:r>
            <a:r>
              <a:rPr lang="ru-RU" altLang="ru-RU" b="0" dirty="0">
                <a:sym typeface="Wingdings" pitchFamily="2" charset="2"/>
              </a:rPr>
              <a:t>) модель при закрытии эскиза.</a:t>
            </a:r>
          </a:p>
          <a:p>
            <a:r>
              <a:rPr lang="en-US" altLang="ru-RU" b="0" dirty="0">
                <a:sym typeface="Wingdings" pitchFamily="2" charset="2"/>
              </a:rPr>
              <a:t>procedure Lock; </a:t>
            </a:r>
            <a:r>
              <a:rPr lang="en-US" altLang="ru-RU" b="0" dirty="0" err="1">
                <a:sym typeface="Wingdings" pitchFamily="2" charset="2"/>
              </a:rPr>
              <a:t>safecall</a:t>
            </a:r>
            <a:r>
              <a:rPr lang="en-US" altLang="ru-RU" b="0" dirty="0">
                <a:sym typeface="Wingdings" pitchFamily="2" charset="2"/>
              </a:rPr>
              <a:t>;</a:t>
            </a:r>
            <a:r>
              <a:rPr lang="ru-RU" altLang="ru-RU" b="0" dirty="0">
                <a:sym typeface="Wingdings" pitchFamily="2" charset="2"/>
              </a:rPr>
              <a:t/>
            </a:r>
            <a:br>
              <a:rPr lang="ru-RU" altLang="ru-RU" b="0" dirty="0">
                <a:sym typeface="Wingdings" pitchFamily="2" charset="2"/>
              </a:rPr>
            </a:br>
            <a:r>
              <a:rPr lang="ru-RU" altLang="ru-RU" b="0" dirty="0">
                <a:sym typeface="Wingdings" pitchFamily="2" charset="2"/>
              </a:rPr>
              <a:t>Метод запрещает пользователю изменять модель.</a:t>
            </a:r>
          </a:p>
        </p:txBody>
      </p:sp>
      <p:sp>
        <p:nvSpPr>
          <p:cNvPr id="357379" name="Text Box 3"/>
          <p:cNvSpPr txBox="1">
            <a:spLocks noChangeArrowheads="1"/>
          </p:cNvSpPr>
          <p:nvPr/>
        </p:nvSpPr>
        <p:spPr bwMode="auto">
          <a:xfrm rot="21409969">
            <a:off x="3671888" y="174625"/>
            <a:ext cx="23812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ru-RU" altLang="ru-RU" sz="2000">
                <a:latin typeface="Impact" pitchFamily="34" charset="0"/>
              </a:rPr>
              <a:t>Методы IModelDoc2</a:t>
            </a:r>
          </a:p>
        </p:txBody>
      </p:sp>
    </p:spTree>
    <p:extLst>
      <p:ext uri="{BB962C8B-B14F-4D97-AF65-F5344CB8AC3E}">
        <p14:creationId xmlns:p14="http://schemas.microsoft.com/office/powerpoint/2010/main" val="3957852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02" name="Rectangle 2"/>
          <p:cNvSpPr>
            <a:spLocks noChangeArrowheads="1"/>
          </p:cNvSpPr>
          <p:nvPr/>
        </p:nvSpPr>
        <p:spPr bwMode="auto">
          <a:xfrm>
            <a:off x="609600" y="1066800"/>
            <a:ext cx="8283575" cy="524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533400" indent="-5334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Impact" pitchFamily="34" charset="0"/>
              </a:defRPr>
            </a:lvl1pPr>
            <a:lvl2pPr marL="952500" indent="-495300">
              <a:spcBef>
                <a:spcPct val="20000"/>
              </a:spcBef>
              <a:buChar char="–"/>
              <a:defRPr sz="2600">
                <a:solidFill>
                  <a:schemeClr val="tx1"/>
                </a:solidFill>
                <a:latin typeface="Impact" pitchFamily="34" charset="0"/>
              </a:defRPr>
            </a:lvl2pPr>
            <a:lvl3pPr marL="1371600" indent="-4572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Impact" pitchFamily="34" charset="0"/>
              </a:defRPr>
            </a:lvl3pPr>
            <a:lvl4pPr marL="1752600" indent="-381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Impact" pitchFamily="34" charset="0"/>
              </a:defRPr>
            </a:lvl4pPr>
            <a:lvl5pPr marL="2209800" indent="-381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5pPr>
            <a:lvl6pPr marL="26670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6pPr>
            <a:lvl7pPr marL="31242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7pPr>
            <a:lvl8pPr marL="35814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8pPr>
            <a:lvl9pPr marL="40386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9pPr>
          </a:lstStyle>
          <a:p>
            <a:r>
              <a:rPr lang="en-US" altLang="ru-RU" b="0" dirty="0">
                <a:sym typeface="Wingdings" pitchFamily="2" charset="2"/>
              </a:rPr>
              <a:t>procedure </a:t>
            </a:r>
            <a:r>
              <a:rPr lang="en-US" altLang="ru-RU" b="0" dirty="0" err="1">
                <a:sym typeface="Wingdings" pitchFamily="2" charset="2"/>
              </a:rPr>
              <a:t>UnLock</a:t>
            </a:r>
            <a:r>
              <a:rPr lang="en-US" altLang="ru-RU" b="0" dirty="0">
                <a:sym typeface="Wingdings" pitchFamily="2" charset="2"/>
              </a:rPr>
              <a:t>; </a:t>
            </a:r>
            <a:r>
              <a:rPr lang="en-US" altLang="ru-RU" b="0" dirty="0" err="1">
                <a:sym typeface="Wingdings" pitchFamily="2" charset="2"/>
              </a:rPr>
              <a:t>safecall</a:t>
            </a:r>
            <a:r>
              <a:rPr lang="en-US" altLang="ru-RU" b="0" dirty="0">
                <a:sym typeface="Wingdings" pitchFamily="2" charset="2"/>
              </a:rPr>
              <a:t>;</a:t>
            </a:r>
            <a:r>
              <a:rPr lang="ru-RU" altLang="ru-RU" b="0" dirty="0">
                <a:sym typeface="Wingdings" pitchFamily="2" charset="2"/>
              </a:rPr>
              <a:t/>
            </a:r>
            <a:br>
              <a:rPr lang="ru-RU" altLang="ru-RU" b="0" dirty="0">
                <a:sym typeface="Wingdings" pitchFamily="2" charset="2"/>
              </a:rPr>
            </a:br>
            <a:r>
              <a:rPr lang="ru-RU" altLang="ru-RU" b="0" dirty="0">
                <a:sym typeface="Wingdings" pitchFamily="2" charset="2"/>
              </a:rPr>
              <a:t>Метод разрешает пользователю изменять модель.</a:t>
            </a:r>
          </a:p>
          <a:p>
            <a:pPr>
              <a:lnSpc>
                <a:spcPct val="95000"/>
              </a:lnSpc>
              <a:spcBef>
                <a:spcPct val="15000"/>
              </a:spcBef>
              <a:buClr>
                <a:srgbClr val="FF0066"/>
              </a:buClr>
            </a:pPr>
            <a:r>
              <a:rPr lang="en-US" altLang="ru-RU" b="0" dirty="0">
                <a:sym typeface="Wingdings" pitchFamily="2" charset="2"/>
              </a:rPr>
              <a:t>function Parameter(</a:t>
            </a:r>
            <a:r>
              <a:rPr lang="en-US" altLang="ru-RU" b="0" dirty="0" err="1">
                <a:sym typeface="Wingdings" pitchFamily="2" charset="2"/>
              </a:rPr>
              <a:t>const</a:t>
            </a:r>
            <a:r>
              <a:rPr lang="en-US" altLang="ru-RU" b="0" dirty="0">
                <a:sym typeface="Wingdings" pitchFamily="2" charset="2"/>
              </a:rPr>
              <a:t> </a:t>
            </a:r>
            <a:r>
              <a:rPr lang="en-US" altLang="ru-RU" b="0" dirty="0" err="1">
                <a:sym typeface="Wingdings" pitchFamily="2" charset="2"/>
              </a:rPr>
              <a:t>stringIn</a:t>
            </a:r>
            <a:r>
              <a:rPr lang="en-US" altLang="ru-RU" b="0" dirty="0">
                <a:sym typeface="Wingdings" pitchFamily="2" charset="2"/>
              </a:rPr>
              <a:t>: </a:t>
            </a:r>
            <a:r>
              <a:rPr lang="en-US" altLang="ru-RU" b="0" dirty="0" err="1">
                <a:sym typeface="Wingdings" pitchFamily="2" charset="2"/>
              </a:rPr>
              <a:t>WideString</a:t>
            </a:r>
            <a:r>
              <a:rPr lang="en-US" altLang="ru-RU" b="0" dirty="0">
                <a:sym typeface="Wingdings" pitchFamily="2" charset="2"/>
              </a:rPr>
              <a:t>): </a:t>
            </a:r>
            <a:r>
              <a:rPr lang="en-US" altLang="ru-RU" b="0" dirty="0" err="1">
                <a:sym typeface="Wingdings" pitchFamily="2" charset="2"/>
              </a:rPr>
              <a:t>IDispatch</a:t>
            </a:r>
            <a:r>
              <a:rPr lang="en-US" altLang="ru-RU" b="0" dirty="0">
                <a:sym typeface="Wingdings" pitchFamily="2" charset="2"/>
              </a:rPr>
              <a:t>; </a:t>
            </a:r>
            <a:r>
              <a:rPr lang="en-US" altLang="ru-RU" b="0" dirty="0" err="1">
                <a:sym typeface="Wingdings" pitchFamily="2" charset="2"/>
              </a:rPr>
              <a:t>safecall</a:t>
            </a:r>
            <a:r>
              <a:rPr lang="en-US" altLang="ru-RU" b="0" dirty="0">
                <a:sym typeface="Wingdings" pitchFamily="2" charset="2"/>
              </a:rPr>
              <a:t>;</a:t>
            </a:r>
            <a:r>
              <a:rPr lang="ru-RU" altLang="ru-RU" b="0" dirty="0">
                <a:sym typeface="Wingdings" pitchFamily="2" charset="2"/>
              </a:rPr>
              <a:t> </a:t>
            </a:r>
            <a:r>
              <a:rPr lang="ru-RU" altLang="ru-RU" sz="2700" b="0" dirty="0">
                <a:solidFill>
                  <a:srgbClr val="FF0066"/>
                </a:solidFill>
                <a:sym typeface="Wingdings" pitchFamily="2" charset="2"/>
              </a:rPr>
              <a:t>- </a:t>
            </a:r>
            <a:r>
              <a:rPr lang="en-US" altLang="ru-RU" sz="2700" b="0" dirty="0">
                <a:solidFill>
                  <a:srgbClr val="FF0066"/>
                </a:solidFill>
                <a:sym typeface="Wingdings" pitchFamily="2" charset="2"/>
              </a:rPr>
              <a:t>Automation</a:t>
            </a:r>
            <a:endParaRPr lang="ru-RU" altLang="ru-RU" sz="2700" b="0" dirty="0">
              <a:solidFill>
                <a:srgbClr val="FF0066"/>
              </a:solidFill>
              <a:sym typeface="Wingdings" pitchFamily="2" charset="2"/>
            </a:endParaRPr>
          </a:p>
          <a:p>
            <a:pPr>
              <a:lnSpc>
                <a:spcPct val="95000"/>
              </a:lnSpc>
              <a:spcBef>
                <a:spcPct val="15000"/>
              </a:spcBef>
              <a:buClr>
                <a:srgbClr val="0066FF"/>
              </a:buClr>
            </a:pPr>
            <a:r>
              <a:rPr lang="en-US" altLang="ru-RU" b="0" dirty="0">
                <a:sym typeface="Wingdings" pitchFamily="2" charset="2"/>
              </a:rPr>
              <a:t>function </a:t>
            </a:r>
            <a:r>
              <a:rPr lang="en-US" altLang="ru-RU" b="0" dirty="0" err="1">
                <a:sym typeface="Wingdings" pitchFamily="2" charset="2"/>
              </a:rPr>
              <a:t>IParameter</a:t>
            </a:r>
            <a:r>
              <a:rPr lang="en-US" altLang="ru-RU" b="0" dirty="0">
                <a:sym typeface="Wingdings" pitchFamily="2" charset="2"/>
              </a:rPr>
              <a:t>(</a:t>
            </a:r>
            <a:r>
              <a:rPr lang="en-US" altLang="ru-RU" b="0" dirty="0" err="1">
                <a:sym typeface="Wingdings" pitchFamily="2" charset="2"/>
              </a:rPr>
              <a:t>const</a:t>
            </a:r>
            <a:r>
              <a:rPr lang="en-US" altLang="ru-RU" b="0" dirty="0">
                <a:sym typeface="Wingdings" pitchFamily="2" charset="2"/>
              </a:rPr>
              <a:t> </a:t>
            </a:r>
            <a:r>
              <a:rPr lang="en-US" altLang="ru-RU" b="0" dirty="0" err="1">
                <a:sym typeface="Wingdings" pitchFamily="2" charset="2"/>
              </a:rPr>
              <a:t>stringIn</a:t>
            </a:r>
            <a:r>
              <a:rPr lang="en-US" altLang="ru-RU" b="0" dirty="0">
                <a:sym typeface="Wingdings" pitchFamily="2" charset="2"/>
              </a:rPr>
              <a:t>: </a:t>
            </a:r>
            <a:r>
              <a:rPr lang="en-US" altLang="ru-RU" b="0" dirty="0" err="1">
                <a:sym typeface="Wingdings" pitchFamily="2" charset="2"/>
              </a:rPr>
              <a:t>WideString</a:t>
            </a:r>
            <a:r>
              <a:rPr lang="en-US" altLang="ru-RU" b="0" dirty="0">
                <a:sym typeface="Wingdings" pitchFamily="2" charset="2"/>
              </a:rPr>
              <a:t>): </a:t>
            </a:r>
            <a:r>
              <a:rPr lang="en-US" altLang="ru-RU" b="0" dirty="0" err="1">
                <a:sym typeface="Wingdings" pitchFamily="2" charset="2"/>
              </a:rPr>
              <a:t>IDimension</a:t>
            </a:r>
            <a:r>
              <a:rPr lang="en-US" altLang="ru-RU" b="0" dirty="0">
                <a:sym typeface="Wingdings" pitchFamily="2" charset="2"/>
              </a:rPr>
              <a:t>; </a:t>
            </a:r>
            <a:r>
              <a:rPr lang="en-US" altLang="ru-RU" b="0" dirty="0" err="1">
                <a:sym typeface="Wingdings" pitchFamily="2" charset="2"/>
              </a:rPr>
              <a:t>safecall</a:t>
            </a:r>
            <a:r>
              <a:rPr lang="en-US" altLang="ru-RU" b="0" dirty="0">
                <a:sym typeface="Wingdings" pitchFamily="2" charset="2"/>
              </a:rPr>
              <a:t>;</a:t>
            </a:r>
            <a:r>
              <a:rPr lang="ru-RU" altLang="ru-RU" b="0" dirty="0">
                <a:sym typeface="Wingdings" pitchFamily="2" charset="2"/>
              </a:rPr>
              <a:t> </a:t>
            </a:r>
            <a:r>
              <a:rPr lang="en-US" altLang="ru-RU" sz="2700" b="0" dirty="0">
                <a:solidFill>
                  <a:srgbClr val="0066FF"/>
                </a:solidFill>
                <a:sym typeface="Wingdings" pitchFamily="2" charset="2"/>
              </a:rPr>
              <a:t>- COM</a:t>
            </a:r>
            <a:endParaRPr lang="ru-RU" altLang="ru-RU" sz="2700" b="0" dirty="0">
              <a:solidFill>
                <a:srgbClr val="0066FF"/>
              </a:solidFill>
              <a:sym typeface="Wingdings" pitchFamily="2" charset="2"/>
            </a:endParaRPr>
          </a:p>
          <a:p>
            <a:pPr>
              <a:lnSpc>
                <a:spcPct val="95000"/>
              </a:lnSpc>
              <a:spcBef>
                <a:spcPct val="15000"/>
              </a:spcBef>
              <a:buFontTx/>
              <a:buNone/>
            </a:pPr>
            <a:r>
              <a:rPr lang="ru-RU" altLang="ru-RU" sz="2700" b="0" dirty="0">
                <a:sym typeface="Wingdings" pitchFamily="2" charset="2"/>
              </a:rPr>
              <a:t>	</a:t>
            </a:r>
            <a:r>
              <a:rPr lang="ru-RU" altLang="ru-RU" b="0" dirty="0">
                <a:sym typeface="Wingdings" pitchFamily="2" charset="2"/>
              </a:rPr>
              <a:t>Метод позволяет получить доступ к параметру модели. </a:t>
            </a:r>
            <a:r>
              <a:rPr lang="en-US" altLang="ru-RU" b="0" dirty="0" err="1">
                <a:sym typeface="Wingdings" pitchFamily="2" charset="2"/>
              </a:rPr>
              <a:t>StringIn</a:t>
            </a:r>
            <a:r>
              <a:rPr lang="en-US" altLang="ru-RU" b="0" dirty="0">
                <a:sym typeface="Wingdings" pitchFamily="2" charset="2"/>
              </a:rPr>
              <a:t> – </a:t>
            </a:r>
            <a:r>
              <a:rPr lang="ru-RU" altLang="ru-RU" b="0" dirty="0">
                <a:sym typeface="Wingdings" pitchFamily="2" charset="2"/>
              </a:rPr>
              <a:t>наименование параметра (например, «</a:t>
            </a:r>
            <a:r>
              <a:rPr lang="en-US" altLang="ru-RU" b="0" dirty="0">
                <a:sym typeface="Wingdings" pitchFamily="2" charset="2"/>
              </a:rPr>
              <a:t>D</a:t>
            </a:r>
            <a:r>
              <a:rPr lang="ru-RU" altLang="ru-RU" b="0" dirty="0">
                <a:sym typeface="Wingdings" pitchFamily="2" charset="2"/>
              </a:rPr>
              <a:t>1</a:t>
            </a:r>
            <a:r>
              <a:rPr lang="en-US" altLang="ru-RU" b="0" dirty="0">
                <a:sym typeface="Wingdings" pitchFamily="2" charset="2"/>
              </a:rPr>
              <a:t>@</a:t>
            </a:r>
            <a:r>
              <a:rPr lang="ru-RU" altLang="ru-RU" b="0" dirty="0">
                <a:sym typeface="Wingdings" pitchFamily="2" charset="2"/>
              </a:rPr>
              <a:t>Вытянуть1»).</a:t>
            </a:r>
            <a:endParaRPr lang="ru-RU" altLang="ru-RU" sz="2700" b="0" dirty="0">
              <a:sym typeface="Wingdings" pitchFamily="2" charset="2"/>
            </a:endParaRPr>
          </a:p>
          <a:p>
            <a:endParaRPr lang="ru-RU" altLang="ru-RU" b="0" dirty="0">
              <a:sym typeface="Wingdings" pitchFamily="2" charset="2"/>
            </a:endParaRPr>
          </a:p>
        </p:txBody>
      </p:sp>
      <p:sp>
        <p:nvSpPr>
          <p:cNvPr id="358403" name="Text Box 3"/>
          <p:cNvSpPr txBox="1">
            <a:spLocks noChangeArrowheads="1"/>
          </p:cNvSpPr>
          <p:nvPr/>
        </p:nvSpPr>
        <p:spPr bwMode="auto">
          <a:xfrm rot="21409969">
            <a:off x="3671888" y="174625"/>
            <a:ext cx="23812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ru-RU" altLang="ru-RU" sz="2000">
                <a:latin typeface="Impact" pitchFamily="34" charset="0"/>
              </a:rPr>
              <a:t>Методы IModelDoc2</a:t>
            </a:r>
          </a:p>
        </p:txBody>
      </p:sp>
    </p:spTree>
    <p:extLst>
      <p:ext uri="{BB962C8B-B14F-4D97-AF65-F5344CB8AC3E}">
        <p14:creationId xmlns:p14="http://schemas.microsoft.com/office/powerpoint/2010/main" val="448472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426" name="Rectangle 2"/>
          <p:cNvSpPr>
            <a:spLocks noChangeArrowheads="1"/>
          </p:cNvSpPr>
          <p:nvPr/>
        </p:nvSpPr>
        <p:spPr bwMode="auto">
          <a:xfrm>
            <a:off x="457200" y="1066800"/>
            <a:ext cx="8435975" cy="524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533400" indent="-5334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Impact" pitchFamily="34" charset="0"/>
              </a:defRPr>
            </a:lvl1pPr>
            <a:lvl2pPr marL="952500" indent="-495300">
              <a:spcBef>
                <a:spcPct val="20000"/>
              </a:spcBef>
              <a:buChar char="–"/>
              <a:defRPr sz="2600">
                <a:solidFill>
                  <a:schemeClr val="tx1"/>
                </a:solidFill>
                <a:latin typeface="Impact" pitchFamily="34" charset="0"/>
              </a:defRPr>
            </a:lvl2pPr>
            <a:lvl3pPr marL="1371600" indent="-4572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Impact" pitchFamily="34" charset="0"/>
              </a:defRPr>
            </a:lvl3pPr>
            <a:lvl4pPr marL="1752600" indent="-381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Impact" pitchFamily="34" charset="0"/>
              </a:defRPr>
            </a:lvl4pPr>
            <a:lvl5pPr marL="2209800" indent="-381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5pPr>
            <a:lvl6pPr marL="26670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6pPr>
            <a:lvl7pPr marL="31242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7pPr>
            <a:lvl8pPr marL="35814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8pPr>
            <a:lvl9pPr marL="40386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9pPr>
          </a:lstStyle>
          <a:p>
            <a:r>
              <a:rPr lang="en-US" altLang="ru-RU" b="0" dirty="0">
                <a:sym typeface="Wingdings" pitchFamily="2" charset="2"/>
              </a:rPr>
              <a:t>procedure </a:t>
            </a:r>
            <a:r>
              <a:rPr lang="en-US" altLang="ru-RU" b="0" dirty="0" err="1">
                <a:sym typeface="Wingdings" pitchFamily="2" charset="2"/>
              </a:rPr>
              <a:t>SetAddToDB</a:t>
            </a:r>
            <a:r>
              <a:rPr lang="en-US" altLang="ru-RU" b="0" dirty="0">
                <a:sym typeface="Wingdings" pitchFamily="2" charset="2"/>
              </a:rPr>
              <a:t>(setting: </a:t>
            </a:r>
            <a:r>
              <a:rPr lang="en-US" altLang="ru-RU" b="0" dirty="0" err="1">
                <a:sym typeface="Wingdings" pitchFamily="2" charset="2"/>
              </a:rPr>
              <a:t>WordBool</a:t>
            </a:r>
            <a:r>
              <a:rPr lang="en-US" altLang="ru-RU" b="0" dirty="0">
                <a:sym typeface="Wingdings" pitchFamily="2" charset="2"/>
              </a:rPr>
              <a:t>); </a:t>
            </a:r>
            <a:r>
              <a:rPr lang="en-US" altLang="ru-RU" b="0" dirty="0" err="1">
                <a:sym typeface="Wingdings" pitchFamily="2" charset="2"/>
              </a:rPr>
              <a:t>safecall</a:t>
            </a:r>
            <a:r>
              <a:rPr lang="en-US" altLang="ru-RU" b="0" dirty="0">
                <a:sym typeface="Wingdings" pitchFamily="2" charset="2"/>
              </a:rPr>
              <a:t>;</a:t>
            </a:r>
            <a:r>
              <a:rPr lang="ru-RU" altLang="ru-RU" b="0" dirty="0">
                <a:sym typeface="Wingdings" pitchFamily="2" charset="2"/>
              </a:rPr>
              <a:t/>
            </a:r>
            <a:br>
              <a:rPr lang="ru-RU" altLang="ru-RU" b="0" dirty="0">
                <a:sym typeface="Wingdings" pitchFamily="2" charset="2"/>
              </a:rPr>
            </a:br>
            <a:r>
              <a:rPr lang="ru-RU" altLang="ru-RU" b="0" dirty="0">
                <a:sym typeface="Wingdings" pitchFamily="2" charset="2"/>
              </a:rPr>
              <a:t>Метод определяет характер создания и изменения элементов. При </a:t>
            </a:r>
            <a:r>
              <a:rPr lang="en-US" altLang="ru-RU" b="0" dirty="0">
                <a:sym typeface="Wingdings" pitchFamily="2" charset="2"/>
              </a:rPr>
              <a:t>setting</a:t>
            </a:r>
            <a:r>
              <a:rPr lang="ru-RU" altLang="ru-RU" b="0" dirty="0">
                <a:sym typeface="Wingdings" pitchFamily="2" charset="2"/>
              </a:rPr>
              <a:t>=</a:t>
            </a:r>
            <a:r>
              <a:rPr lang="en-US" altLang="ru-RU" b="0" dirty="0">
                <a:sym typeface="Wingdings" pitchFamily="2" charset="2"/>
              </a:rPr>
              <a:t>true</a:t>
            </a:r>
            <a:r>
              <a:rPr lang="ru-RU" altLang="ru-RU" b="0" dirty="0">
                <a:sym typeface="Wingdings" pitchFamily="2" charset="2"/>
              </a:rPr>
              <a:t>,</a:t>
            </a:r>
            <a:r>
              <a:rPr lang="en-US" altLang="ru-RU" b="0" dirty="0">
                <a:sym typeface="Wingdings" pitchFamily="2" charset="2"/>
              </a:rPr>
              <a:t> </a:t>
            </a:r>
            <a:r>
              <a:rPr lang="ru-RU" altLang="ru-RU" b="0" dirty="0">
                <a:sym typeface="Wingdings" pitchFamily="2" charset="2"/>
              </a:rPr>
              <a:t>изменения вносятся непосредственно в базу данных </a:t>
            </a:r>
            <a:r>
              <a:rPr lang="en-US" altLang="ru-RU" b="0" dirty="0">
                <a:sym typeface="Wingdings" pitchFamily="2" charset="2"/>
              </a:rPr>
              <a:t>SolidWorks</a:t>
            </a:r>
            <a:r>
              <a:rPr lang="ru-RU" altLang="ru-RU" b="0" dirty="0">
                <a:sym typeface="Wingdings" pitchFamily="2" charset="2"/>
              </a:rPr>
              <a:t>, при </a:t>
            </a:r>
            <a:r>
              <a:rPr lang="en-US" altLang="ru-RU" b="0" dirty="0">
                <a:sym typeface="Wingdings" pitchFamily="2" charset="2"/>
              </a:rPr>
              <a:t>setting</a:t>
            </a:r>
            <a:r>
              <a:rPr lang="ru-RU" altLang="ru-RU" b="0" dirty="0">
                <a:sym typeface="Wingdings" pitchFamily="2" charset="2"/>
              </a:rPr>
              <a:t>=</a:t>
            </a:r>
            <a:r>
              <a:rPr lang="en-US" altLang="ru-RU" b="0" dirty="0">
                <a:sym typeface="Wingdings" pitchFamily="2" charset="2"/>
              </a:rPr>
              <a:t>false –</a:t>
            </a:r>
            <a:r>
              <a:rPr lang="ru-RU" altLang="ru-RU" b="0" dirty="0">
                <a:sym typeface="Wingdings" pitchFamily="2" charset="2"/>
              </a:rPr>
              <a:t> нет (значение по умолчанию)</a:t>
            </a:r>
            <a:r>
              <a:rPr lang="en-US" altLang="ru-RU" b="0" dirty="0">
                <a:sym typeface="Wingdings" pitchFamily="2" charset="2"/>
              </a:rPr>
              <a:t>.</a:t>
            </a:r>
            <a:r>
              <a:rPr lang="ru-RU" altLang="ru-RU" b="0" dirty="0">
                <a:sym typeface="Wingdings" pitchFamily="2" charset="2"/>
              </a:rPr>
              <a:t> Например, если создаваемый элемент эскиза содержит вершину, которая расположена очень близко к уже существующей в эскизе вершине, то эти две вершины будут соединены в одну. </a:t>
            </a:r>
          </a:p>
        </p:txBody>
      </p:sp>
      <p:sp>
        <p:nvSpPr>
          <p:cNvPr id="359427" name="Text Box 3"/>
          <p:cNvSpPr txBox="1">
            <a:spLocks noChangeArrowheads="1"/>
          </p:cNvSpPr>
          <p:nvPr/>
        </p:nvSpPr>
        <p:spPr bwMode="auto">
          <a:xfrm rot="21409969">
            <a:off x="3671888" y="174625"/>
            <a:ext cx="23812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ru-RU" altLang="ru-RU" sz="2000">
                <a:latin typeface="Impact" pitchFamily="34" charset="0"/>
              </a:rPr>
              <a:t>Методы IModelDoc2</a:t>
            </a:r>
          </a:p>
        </p:txBody>
      </p:sp>
    </p:spTree>
    <p:extLst>
      <p:ext uri="{BB962C8B-B14F-4D97-AF65-F5344CB8AC3E}">
        <p14:creationId xmlns:p14="http://schemas.microsoft.com/office/powerpoint/2010/main" val="3216437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450" name="Rectangle 2"/>
          <p:cNvSpPr>
            <a:spLocks noChangeArrowheads="1"/>
          </p:cNvSpPr>
          <p:nvPr/>
        </p:nvSpPr>
        <p:spPr bwMode="auto">
          <a:xfrm>
            <a:off x="457200" y="947738"/>
            <a:ext cx="8435975" cy="5360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533400" indent="-5334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Impact" pitchFamily="34" charset="0"/>
              </a:defRPr>
            </a:lvl1pPr>
            <a:lvl2pPr marL="952500" indent="-495300">
              <a:spcBef>
                <a:spcPct val="20000"/>
              </a:spcBef>
              <a:buChar char="–"/>
              <a:defRPr sz="2600">
                <a:solidFill>
                  <a:schemeClr val="tx1"/>
                </a:solidFill>
                <a:latin typeface="Impact" pitchFamily="34" charset="0"/>
              </a:defRPr>
            </a:lvl2pPr>
            <a:lvl3pPr marL="1371600" indent="-4572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Impact" pitchFamily="34" charset="0"/>
              </a:defRPr>
            </a:lvl3pPr>
            <a:lvl4pPr marL="1752600" indent="-381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Impact" pitchFamily="34" charset="0"/>
              </a:defRPr>
            </a:lvl4pPr>
            <a:lvl5pPr marL="2209800" indent="-381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5pPr>
            <a:lvl6pPr marL="26670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6pPr>
            <a:lvl7pPr marL="31242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7pPr>
            <a:lvl8pPr marL="35814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8pPr>
            <a:lvl9pPr marL="40386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9pPr>
          </a:lstStyle>
          <a:p>
            <a:pPr>
              <a:buFontTx/>
              <a:buNone/>
            </a:pPr>
            <a:endParaRPr lang="ru-RU" altLang="ru-RU" b="0" dirty="0">
              <a:sym typeface="Wingdings" pitchFamily="2" charset="2"/>
            </a:endParaRPr>
          </a:p>
          <a:p>
            <a:pPr>
              <a:buFontTx/>
              <a:buNone/>
            </a:pPr>
            <a:r>
              <a:rPr lang="ru-RU" altLang="ru-RU" b="0" dirty="0">
                <a:sym typeface="Wingdings" pitchFamily="2" charset="2"/>
              </a:rPr>
              <a:t>	Внесение изменений непосредственно в базу </a:t>
            </a:r>
            <a:r>
              <a:rPr lang="en-US" altLang="ru-RU" b="0" dirty="0">
                <a:sym typeface="Wingdings" pitchFamily="2" charset="2"/>
              </a:rPr>
              <a:t>SolidWorks</a:t>
            </a:r>
            <a:r>
              <a:rPr lang="ru-RU" altLang="ru-RU" b="0" dirty="0">
                <a:sym typeface="Wingdings" pitchFamily="2" charset="2"/>
              </a:rPr>
              <a:t> позволяет уклониться от такого поведения.</a:t>
            </a:r>
          </a:p>
          <a:p>
            <a:r>
              <a:rPr lang="ru-RU" altLang="ru-RU" b="0" dirty="0" err="1">
                <a:sym typeface="Wingdings" pitchFamily="2" charset="2"/>
              </a:rPr>
              <a:t>procedure</a:t>
            </a:r>
            <a:r>
              <a:rPr lang="ru-RU" altLang="ru-RU" b="0" dirty="0">
                <a:sym typeface="Wingdings" pitchFamily="2" charset="2"/>
              </a:rPr>
              <a:t> </a:t>
            </a:r>
            <a:r>
              <a:rPr lang="ru-RU" altLang="ru-RU" b="0" dirty="0" err="1">
                <a:sym typeface="Wingdings" pitchFamily="2" charset="2"/>
              </a:rPr>
              <a:t>SetDisplayWhenAdded</a:t>
            </a:r>
            <a:r>
              <a:rPr lang="ru-RU" altLang="ru-RU" b="0" dirty="0">
                <a:sym typeface="Wingdings" pitchFamily="2" charset="2"/>
              </a:rPr>
              <a:t>(</a:t>
            </a:r>
            <a:r>
              <a:rPr lang="ru-RU" altLang="ru-RU" b="0" dirty="0" err="1">
                <a:sym typeface="Wingdings" pitchFamily="2" charset="2"/>
              </a:rPr>
              <a:t>setting</a:t>
            </a:r>
            <a:r>
              <a:rPr lang="ru-RU" altLang="ru-RU" b="0" dirty="0">
                <a:sym typeface="Wingdings" pitchFamily="2" charset="2"/>
              </a:rPr>
              <a:t>: </a:t>
            </a:r>
            <a:r>
              <a:rPr lang="ru-RU" altLang="ru-RU" b="0" dirty="0" err="1">
                <a:sym typeface="Wingdings" pitchFamily="2" charset="2"/>
              </a:rPr>
              <a:t>WordBool</a:t>
            </a:r>
            <a:r>
              <a:rPr lang="ru-RU" altLang="ru-RU" b="0" dirty="0">
                <a:sym typeface="Wingdings" pitchFamily="2" charset="2"/>
              </a:rPr>
              <a:t>); </a:t>
            </a:r>
            <a:r>
              <a:rPr lang="ru-RU" altLang="ru-RU" b="0" dirty="0" err="1">
                <a:sym typeface="Wingdings" pitchFamily="2" charset="2"/>
              </a:rPr>
              <a:t>safecall</a:t>
            </a:r>
            <a:r>
              <a:rPr lang="ru-RU" altLang="ru-RU" b="0" dirty="0">
                <a:sym typeface="Wingdings" pitchFamily="2" charset="2"/>
              </a:rPr>
              <a:t>;</a:t>
            </a:r>
            <a:br>
              <a:rPr lang="ru-RU" altLang="ru-RU" b="0" dirty="0">
                <a:sym typeface="Wingdings" pitchFamily="2" charset="2"/>
              </a:rPr>
            </a:br>
            <a:r>
              <a:rPr lang="ru-RU" altLang="ru-RU" b="0" dirty="0">
                <a:sym typeface="Wingdings" pitchFamily="2" charset="2"/>
              </a:rPr>
              <a:t>Метод определяет будут ли отображаться добавляемые элементы. При </a:t>
            </a:r>
            <a:r>
              <a:rPr lang="en-US" altLang="ru-RU" b="0" dirty="0">
                <a:sym typeface="Wingdings" pitchFamily="2" charset="2"/>
              </a:rPr>
              <a:t>setting</a:t>
            </a:r>
            <a:r>
              <a:rPr lang="ru-RU" altLang="ru-RU" b="0" dirty="0">
                <a:sym typeface="Wingdings" pitchFamily="2" charset="2"/>
              </a:rPr>
              <a:t>=</a:t>
            </a:r>
            <a:r>
              <a:rPr lang="en-US" altLang="ru-RU" b="0" dirty="0">
                <a:sym typeface="Wingdings" pitchFamily="2" charset="2"/>
              </a:rPr>
              <a:t>true</a:t>
            </a:r>
            <a:r>
              <a:rPr lang="ru-RU" altLang="ru-RU" b="0" dirty="0">
                <a:sym typeface="Wingdings" pitchFamily="2" charset="2"/>
              </a:rPr>
              <a:t> – будут, при </a:t>
            </a:r>
            <a:r>
              <a:rPr lang="en-US" altLang="ru-RU" b="0" dirty="0">
                <a:sym typeface="Wingdings" pitchFamily="2" charset="2"/>
              </a:rPr>
              <a:t>setting</a:t>
            </a:r>
            <a:r>
              <a:rPr lang="ru-RU" altLang="ru-RU" b="0" dirty="0">
                <a:sym typeface="Wingdings" pitchFamily="2" charset="2"/>
              </a:rPr>
              <a:t>=</a:t>
            </a:r>
            <a:r>
              <a:rPr lang="en-US" altLang="ru-RU" b="0" dirty="0">
                <a:sym typeface="Wingdings" pitchFamily="2" charset="2"/>
              </a:rPr>
              <a:t>false</a:t>
            </a:r>
            <a:r>
              <a:rPr lang="ru-RU" altLang="ru-RU" b="0" dirty="0">
                <a:sym typeface="Wingdings" pitchFamily="2" charset="2"/>
              </a:rPr>
              <a:t> – нет.</a:t>
            </a:r>
          </a:p>
        </p:txBody>
      </p:sp>
      <p:sp>
        <p:nvSpPr>
          <p:cNvPr id="360451" name="Text Box 3"/>
          <p:cNvSpPr txBox="1">
            <a:spLocks noChangeArrowheads="1"/>
          </p:cNvSpPr>
          <p:nvPr/>
        </p:nvSpPr>
        <p:spPr bwMode="auto">
          <a:xfrm rot="21409969">
            <a:off x="3671888" y="174625"/>
            <a:ext cx="23812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ru-RU" altLang="ru-RU" sz="2000">
                <a:latin typeface="Impact" pitchFamily="34" charset="0"/>
              </a:rPr>
              <a:t>Методы IModelDoc2</a:t>
            </a:r>
          </a:p>
        </p:txBody>
      </p:sp>
    </p:spTree>
    <p:extLst>
      <p:ext uri="{BB962C8B-B14F-4D97-AF65-F5344CB8AC3E}">
        <p14:creationId xmlns:p14="http://schemas.microsoft.com/office/powerpoint/2010/main" val="3292188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/>
          <p:cNvSpPr>
            <a:spLocks noChangeArrowheads="1"/>
          </p:cNvSpPr>
          <p:nvPr/>
        </p:nvSpPr>
        <p:spPr bwMode="auto">
          <a:xfrm>
            <a:off x="457200" y="947738"/>
            <a:ext cx="8435975" cy="5360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533400" indent="-5334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Impact" pitchFamily="34" charset="0"/>
              </a:defRPr>
            </a:lvl1pPr>
            <a:lvl2pPr marL="952500" indent="-495300">
              <a:spcBef>
                <a:spcPct val="20000"/>
              </a:spcBef>
              <a:buChar char="–"/>
              <a:defRPr sz="2600">
                <a:solidFill>
                  <a:schemeClr val="tx1"/>
                </a:solidFill>
                <a:latin typeface="Impact" pitchFamily="34" charset="0"/>
              </a:defRPr>
            </a:lvl2pPr>
            <a:lvl3pPr marL="1371600" indent="-4572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Impact" pitchFamily="34" charset="0"/>
              </a:defRPr>
            </a:lvl3pPr>
            <a:lvl4pPr marL="1752600" indent="-381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Impact" pitchFamily="34" charset="0"/>
              </a:defRPr>
            </a:lvl4pPr>
            <a:lvl5pPr marL="2209800" indent="-381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5pPr>
            <a:lvl6pPr marL="26670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6pPr>
            <a:lvl7pPr marL="31242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7pPr>
            <a:lvl8pPr marL="35814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8pPr>
            <a:lvl9pPr marL="40386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9pPr>
          </a:lstStyle>
          <a:p>
            <a:endParaRPr lang="ru-RU" altLang="ru-RU" b="0" dirty="0">
              <a:sym typeface="Wingdings" pitchFamily="2" charset="2"/>
            </a:endParaRPr>
          </a:p>
          <a:p>
            <a:r>
              <a:rPr lang="ru-RU" altLang="ru-RU" b="0" dirty="0" err="1">
                <a:sym typeface="Wingdings" pitchFamily="2" charset="2"/>
              </a:rPr>
              <a:t>procedure</a:t>
            </a:r>
            <a:r>
              <a:rPr lang="ru-RU" altLang="ru-RU" b="0" dirty="0">
                <a:sym typeface="Wingdings" pitchFamily="2" charset="2"/>
              </a:rPr>
              <a:t> ViewZoomTo2(x1, y1, z1, </a:t>
            </a:r>
            <a:br>
              <a:rPr lang="ru-RU" altLang="ru-RU" b="0" dirty="0">
                <a:sym typeface="Wingdings" pitchFamily="2" charset="2"/>
              </a:rPr>
            </a:br>
            <a:r>
              <a:rPr lang="ru-RU" altLang="ru-RU" b="0" dirty="0">
                <a:sym typeface="Wingdings" pitchFamily="2" charset="2"/>
              </a:rPr>
              <a:t>x2, y2, z2: </a:t>
            </a:r>
            <a:r>
              <a:rPr lang="ru-RU" altLang="ru-RU" b="0" dirty="0" err="1">
                <a:sym typeface="Wingdings" pitchFamily="2" charset="2"/>
              </a:rPr>
              <a:t>Double</a:t>
            </a:r>
            <a:r>
              <a:rPr lang="ru-RU" altLang="ru-RU" b="0" dirty="0">
                <a:sym typeface="Wingdings" pitchFamily="2" charset="2"/>
              </a:rPr>
              <a:t>); </a:t>
            </a:r>
            <a:r>
              <a:rPr lang="ru-RU" altLang="ru-RU" b="0" dirty="0" err="1">
                <a:sym typeface="Wingdings" pitchFamily="2" charset="2"/>
              </a:rPr>
              <a:t>safecall</a:t>
            </a:r>
            <a:r>
              <a:rPr lang="ru-RU" altLang="ru-RU" b="0" dirty="0">
                <a:sym typeface="Wingdings" pitchFamily="2" charset="2"/>
              </a:rPr>
              <a:t>;</a:t>
            </a:r>
            <a:br>
              <a:rPr lang="ru-RU" altLang="ru-RU" b="0" dirty="0">
                <a:sym typeface="Wingdings" pitchFamily="2" charset="2"/>
              </a:rPr>
            </a:br>
            <a:r>
              <a:rPr lang="ru-RU" altLang="ru-RU" b="0" dirty="0">
                <a:sym typeface="Wingdings" pitchFamily="2" charset="2"/>
              </a:rPr>
              <a:t>Метод масштабирует изображение так, чтобы в рабочей области документа отображалась прямоугольная область, координаты противолежащих вершин которой указаны в качестве параметров.</a:t>
            </a:r>
          </a:p>
        </p:txBody>
      </p:sp>
      <p:sp>
        <p:nvSpPr>
          <p:cNvPr id="361475" name="Text Box 3"/>
          <p:cNvSpPr txBox="1">
            <a:spLocks noChangeArrowheads="1"/>
          </p:cNvSpPr>
          <p:nvPr/>
        </p:nvSpPr>
        <p:spPr bwMode="auto">
          <a:xfrm rot="21409969">
            <a:off x="3671888" y="174625"/>
            <a:ext cx="23812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ru-RU" altLang="ru-RU" sz="2000">
                <a:latin typeface="Impact" pitchFamily="34" charset="0"/>
              </a:rPr>
              <a:t>Методы IModelDoc2</a:t>
            </a:r>
          </a:p>
        </p:txBody>
      </p:sp>
    </p:spTree>
    <p:extLst>
      <p:ext uri="{BB962C8B-B14F-4D97-AF65-F5344CB8AC3E}">
        <p14:creationId xmlns:p14="http://schemas.microsoft.com/office/powerpoint/2010/main" val="702581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666" name="Rectangle 2"/>
          <p:cNvSpPr>
            <a:spLocks noChangeArrowheads="1"/>
          </p:cNvSpPr>
          <p:nvPr/>
        </p:nvSpPr>
        <p:spPr bwMode="auto">
          <a:xfrm>
            <a:off x="457200" y="1143000"/>
            <a:ext cx="8435975" cy="5165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533400" indent="-5334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Impact" pitchFamily="34" charset="0"/>
              </a:defRPr>
            </a:lvl1pPr>
            <a:lvl2pPr marL="952500" indent="-495300">
              <a:spcBef>
                <a:spcPct val="20000"/>
              </a:spcBef>
              <a:buChar char="–"/>
              <a:defRPr sz="2600">
                <a:solidFill>
                  <a:schemeClr val="tx1"/>
                </a:solidFill>
                <a:latin typeface="Impact" pitchFamily="34" charset="0"/>
              </a:defRPr>
            </a:lvl2pPr>
            <a:lvl3pPr marL="1371600" indent="-4572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Impact" pitchFamily="34" charset="0"/>
              </a:defRPr>
            </a:lvl3pPr>
            <a:lvl4pPr marL="1752600" indent="-381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Impact" pitchFamily="34" charset="0"/>
              </a:defRPr>
            </a:lvl4pPr>
            <a:lvl5pPr marL="2209800" indent="-381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5pPr>
            <a:lvl6pPr marL="26670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6pPr>
            <a:lvl7pPr marL="31242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7pPr>
            <a:lvl8pPr marL="35814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8pPr>
            <a:lvl9pPr marL="40386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ru-RU" altLang="ru-RU" b="0" dirty="0">
                <a:sym typeface="Wingdings" pitchFamily="2" charset="2"/>
              </a:rPr>
              <a:t>Простейший пример контроллера </a:t>
            </a:r>
            <a:r>
              <a:rPr lang="en-US" altLang="ru-RU" b="0" dirty="0">
                <a:sym typeface="Wingdings" pitchFamily="2" charset="2"/>
              </a:rPr>
              <a:t>SolidWorks</a:t>
            </a:r>
            <a:r>
              <a:rPr lang="ru-RU" altLang="ru-RU" b="0" dirty="0">
                <a:sym typeface="Wingdings" pitchFamily="2" charset="2"/>
              </a:rPr>
              <a:t>,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ru-RU" altLang="ru-RU" b="0" dirty="0">
                <a:sym typeface="Wingdings" pitchFamily="2" charset="2"/>
              </a:rPr>
              <a:t>использующего методы интерфейса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ru-RU" altLang="ru-RU" b="0" dirty="0"/>
              <a:t>IModelDoc2</a:t>
            </a:r>
            <a:r>
              <a:rPr lang="ru-RU" altLang="ru-RU" b="0" dirty="0">
                <a:sym typeface="Wingdings" pitchFamily="2" charset="2"/>
              </a:rPr>
              <a:t>.</a:t>
            </a:r>
          </a:p>
          <a:p>
            <a:pPr>
              <a:buFontTx/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using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SolidWorks.Interop.sldworks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ru-RU" sz="2400" b="0" dirty="0" smtClean="0">
              <a:latin typeface="Courier New" panose="02070309020205020404" pitchFamily="49" charset="0"/>
              <a:cs typeface="Courier New" panose="02070309020205020404" pitchFamily="49" charset="0"/>
              <a:sym typeface="Wingdings" pitchFamily="2" charset="2"/>
            </a:endParaRPr>
          </a:p>
          <a:p>
            <a:pPr>
              <a:buFontTx/>
              <a:buNone/>
            </a:pPr>
            <a:r>
              <a:rPr lang="en-US" altLang="ru-RU" sz="2400" b="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…</a:t>
            </a:r>
          </a:p>
          <a:p>
            <a:pPr>
              <a:buFontTx/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void button1_Click(object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sender,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EventArgs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e)</a:t>
            </a:r>
          </a:p>
          <a:p>
            <a:pPr marL="0" indent="0">
              <a:buNone/>
            </a:pPr>
            <a:r>
              <a:rPr 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SldWorks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SldWorks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sw.Visible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true;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PartDoc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Part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sw.NewPart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ModelDoc2 Model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sw.ActiveDoc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endParaRPr lang="ru-RU" altLang="ru-RU" sz="2400" dirty="0">
              <a:latin typeface="Courier New" pitchFamily="49" charset="0"/>
              <a:cs typeface="Courier New" panose="02070309020205020404" pitchFamily="49" charset="0"/>
              <a:sym typeface="Wingdings" pitchFamily="2" charset="2"/>
            </a:endParaRPr>
          </a:p>
        </p:txBody>
      </p:sp>
      <p:sp>
        <p:nvSpPr>
          <p:cNvPr id="369667" name="Text Box 3"/>
          <p:cNvSpPr txBox="1">
            <a:spLocks noChangeArrowheads="1"/>
          </p:cNvSpPr>
          <p:nvPr/>
        </p:nvSpPr>
        <p:spPr bwMode="auto">
          <a:xfrm rot="21409969">
            <a:off x="3671888" y="174625"/>
            <a:ext cx="23812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ru-RU" altLang="ru-RU" sz="2000">
                <a:latin typeface="Impact" pitchFamily="34" charset="0"/>
              </a:rPr>
              <a:t>Методы IModelDoc2</a:t>
            </a:r>
          </a:p>
        </p:txBody>
      </p:sp>
    </p:spTree>
    <p:extLst>
      <p:ext uri="{BB962C8B-B14F-4D97-AF65-F5344CB8AC3E}">
        <p14:creationId xmlns:p14="http://schemas.microsoft.com/office/powerpoint/2010/main" val="2589898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690" name="Rectangle 2"/>
          <p:cNvSpPr>
            <a:spLocks noChangeArrowheads="1"/>
          </p:cNvSpPr>
          <p:nvPr/>
        </p:nvSpPr>
        <p:spPr bwMode="auto">
          <a:xfrm>
            <a:off x="457200" y="1066800"/>
            <a:ext cx="8435975" cy="524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533400" indent="-5334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Impact" pitchFamily="34" charset="0"/>
              </a:defRPr>
            </a:lvl1pPr>
            <a:lvl2pPr marL="952500" indent="-495300">
              <a:spcBef>
                <a:spcPct val="20000"/>
              </a:spcBef>
              <a:buChar char="–"/>
              <a:defRPr sz="2600">
                <a:solidFill>
                  <a:schemeClr val="tx1"/>
                </a:solidFill>
                <a:latin typeface="Impact" pitchFamily="34" charset="0"/>
              </a:defRPr>
            </a:lvl2pPr>
            <a:lvl3pPr marL="1371600" indent="-4572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Impact" pitchFamily="34" charset="0"/>
              </a:defRPr>
            </a:lvl3pPr>
            <a:lvl4pPr marL="1752600" indent="-381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Impact" pitchFamily="34" charset="0"/>
              </a:defRPr>
            </a:lvl4pPr>
            <a:lvl5pPr marL="2209800" indent="-381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5pPr>
            <a:lvl6pPr marL="26670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6pPr>
            <a:lvl7pPr marL="31242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7pPr>
            <a:lvl8pPr marL="35814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8pPr>
            <a:lvl9pPr marL="40386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ru-RU" altLang="ru-RU" sz="2400" dirty="0">
                <a:latin typeface="Courier New" pitchFamily="49" charset="0"/>
                <a:sym typeface="Wingdings" pitchFamily="2" charset="2"/>
              </a:rPr>
              <a:t>  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Model.InsertSketch2(true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Model.CreateEllipse2(0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0, 0, 1, 0, 0, 0, 2, 0);</a:t>
            </a:r>
          </a:p>
          <a:p>
            <a:pPr marL="0" indent="0">
              <a:buNone/>
            </a:pPr>
            <a:r>
              <a:rPr lang="da-DK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Model.FeatureBoss2(true, false, false, 0, 0, 1, 0, true, false, true, false, 0.5, 0, false, false, false, false);</a:t>
            </a:r>
          </a:p>
          <a:p>
            <a:pPr marL="0" indent="0">
              <a:buNone/>
            </a:pP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 altLang="ru-RU" sz="2400" dirty="0">
              <a:latin typeface="Courier New" pitchFamily="49" charset="0"/>
              <a:cs typeface="Courier New" panose="02070309020205020404" pitchFamily="49" charset="0"/>
              <a:sym typeface="Wingdings" pitchFamily="2" charset="2"/>
            </a:endParaRP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ru-RU" sz="2400" dirty="0" smtClean="0">
                <a:latin typeface="Courier New" pitchFamily="49" charset="0"/>
                <a:sym typeface="Wingdings" pitchFamily="2" charset="2"/>
              </a:rPr>
              <a:t>}</a:t>
            </a:r>
            <a:endParaRPr lang="ru-RU" altLang="ru-RU" sz="2400" dirty="0">
              <a:latin typeface="Courier New" pitchFamily="49" charset="0"/>
              <a:sym typeface="Wingdings" pitchFamily="2" charset="2"/>
            </a:endParaRPr>
          </a:p>
        </p:txBody>
      </p:sp>
      <p:sp>
        <p:nvSpPr>
          <p:cNvPr id="370691" name="Text Box 3"/>
          <p:cNvSpPr txBox="1">
            <a:spLocks noChangeArrowheads="1"/>
          </p:cNvSpPr>
          <p:nvPr/>
        </p:nvSpPr>
        <p:spPr bwMode="auto">
          <a:xfrm rot="21409969">
            <a:off x="3671888" y="174625"/>
            <a:ext cx="23812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ru-RU" altLang="ru-RU" sz="2000">
                <a:latin typeface="Impact" pitchFamily="34" charset="0"/>
              </a:rPr>
              <a:t>Методы IModelDoc2</a:t>
            </a:r>
          </a:p>
        </p:txBody>
      </p:sp>
    </p:spTree>
    <p:extLst>
      <p:ext uri="{BB962C8B-B14F-4D97-AF65-F5344CB8AC3E}">
        <p14:creationId xmlns:p14="http://schemas.microsoft.com/office/powerpoint/2010/main" val="3300318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738" name="Rectangle 2"/>
          <p:cNvSpPr>
            <a:spLocks noChangeArrowheads="1"/>
          </p:cNvSpPr>
          <p:nvPr/>
        </p:nvSpPr>
        <p:spPr bwMode="auto">
          <a:xfrm>
            <a:off x="914400" y="1143000"/>
            <a:ext cx="7978775" cy="4994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533400" indent="-5334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Impact" pitchFamily="34" charset="0"/>
              </a:defRPr>
            </a:lvl1pPr>
            <a:lvl2pPr marL="952500" indent="-495300">
              <a:spcBef>
                <a:spcPct val="20000"/>
              </a:spcBef>
              <a:buChar char="–"/>
              <a:defRPr sz="2600">
                <a:solidFill>
                  <a:schemeClr val="tx1"/>
                </a:solidFill>
                <a:latin typeface="Impact" pitchFamily="34" charset="0"/>
              </a:defRPr>
            </a:lvl2pPr>
            <a:lvl3pPr marL="1371600" indent="-4572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Impact" pitchFamily="34" charset="0"/>
              </a:defRPr>
            </a:lvl3pPr>
            <a:lvl4pPr marL="1752600" indent="-381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Impact" pitchFamily="34" charset="0"/>
              </a:defRPr>
            </a:lvl4pPr>
            <a:lvl5pPr marL="2209800" indent="-381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5pPr>
            <a:lvl6pPr marL="26670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6pPr>
            <a:lvl7pPr marL="31242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7pPr>
            <a:lvl8pPr marL="35814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8pPr>
            <a:lvl9pPr marL="40386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2500" b="0" dirty="0">
                <a:sym typeface="Wingdings" pitchFamily="2" charset="2"/>
              </a:rPr>
              <a:t>	Вид приложения </a:t>
            </a:r>
            <a:r>
              <a:rPr lang="en-US" altLang="ru-RU" sz="2500" b="0" dirty="0">
                <a:sym typeface="Wingdings" pitchFamily="2" charset="2"/>
              </a:rPr>
              <a:t>SolidWorks</a:t>
            </a:r>
            <a:r>
              <a:rPr lang="ru-RU" altLang="ru-RU" sz="2500" b="0" dirty="0">
                <a:sym typeface="Wingdings" pitchFamily="2" charset="2"/>
              </a:rPr>
              <a:t>, после выполнения кода контроллера.</a:t>
            </a:r>
          </a:p>
        </p:txBody>
      </p:sp>
      <p:sp>
        <p:nvSpPr>
          <p:cNvPr id="372739" name="Text Box 3"/>
          <p:cNvSpPr txBox="1">
            <a:spLocks noChangeArrowheads="1"/>
          </p:cNvSpPr>
          <p:nvPr/>
        </p:nvSpPr>
        <p:spPr bwMode="auto">
          <a:xfrm rot="21409969">
            <a:off x="3671888" y="174625"/>
            <a:ext cx="23812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ru-RU" altLang="ru-RU" sz="2000">
                <a:latin typeface="Impact" pitchFamily="34" charset="0"/>
              </a:rPr>
              <a:t>Методы IModelDoc2</a:t>
            </a:r>
          </a:p>
        </p:txBody>
      </p:sp>
      <p:pic>
        <p:nvPicPr>
          <p:cNvPr id="37274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133600"/>
            <a:ext cx="3519319" cy="263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0389" y="3048000"/>
            <a:ext cx="4583790" cy="315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1267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2"/>
          <p:cNvSpPr>
            <a:spLocks noChangeArrowheads="1"/>
          </p:cNvSpPr>
          <p:nvPr/>
        </p:nvSpPr>
        <p:spPr bwMode="auto">
          <a:xfrm>
            <a:off x="381000" y="908050"/>
            <a:ext cx="8512175" cy="536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533400" indent="-5334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Impact" pitchFamily="34" charset="0"/>
              </a:defRPr>
            </a:lvl1pPr>
            <a:lvl2pPr marL="952500" indent="-495300">
              <a:spcBef>
                <a:spcPct val="20000"/>
              </a:spcBef>
              <a:buChar char="–"/>
              <a:defRPr sz="2600">
                <a:solidFill>
                  <a:schemeClr val="tx1"/>
                </a:solidFill>
                <a:latin typeface="Impact" pitchFamily="34" charset="0"/>
              </a:defRPr>
            </a:lvl2pPr>
            <a:lvl3pPr marL="1371600" indent="-4572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Impact" pitchFamily="34" charset="0"/>
              </a:defRPr>
            </a:lvl3pPr>
            <a:lvl4pPr marL="1752600" indent="-381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Impact" pitchFamily="34" charset="0"/>
              </a:defRPr>
            </a:lvl4pPr>
            <a:lvl5pPr marL="2209800" indent="-381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5pPr>
            <a:lvl6pPr marL="26670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6pPr>
            <a:lvl7pPr marL="31242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7pPr>
            <a:lvl8pPr marL="35814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8pPr>
            <a:lvl9pPr marL="40386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9pPr>
          </a:lstStyle>
          <a:p>
            <a:endParaRPr lang="en-US" altLang="ru-RU" sz="1300" b="0" dirty="0">
              <a:sym typeface="Wingdings" pitchFamily="2" charset="2"/>
            </a:endParaRPr>
          </a:p>
          <a:p>
            <a:r>
              <a:rPr lang="en-US" altLang="ru-RU" b="0" dirty="0">
                <a:sym typeface="Wingdings" pitchFamily="2" charset="2"/>
              </a:rPr>
              <a:t>function </a:t>
            </a:r>
            <a:r>
              <a:rPr lang="en-US" altLang="ru-RU" b="0" dirty="0" err="1">
                <a:sym typeface="Wingdings" pitchFamily="2" charset="2"/>
              </a:rPr>
              <a:t>AddMenu</a:t>
            </a:r>
            <a:r>
              <a:rPr lang="en-US" altLang="ru-RU" b="0" dirty="0">
                <a:sym typeface="Wingdings" pitchFamily="2" charset="2"/>
              </a:rPr>
              <a:t>(</a:t>
            </a:r>
            <a:r>
              <a:rPr lang="en-US" altLang="ru-RU" b="0" dirty="0" err="1">
                <a:sym typeface="Wingdings" pitchFamily="2" charset="2"/>
              </a:rPr>
              <a:t>DocType</a:t>
            </a:r>
            <a:r>
              <a:rPr lang="en-US" altLang="ru-RU" b="0" dirty="0">
                <a:sym typeface="Wingdings" pitchFamily="2" charset="2"/>
              </a:rPr>
              <a:t>: Integer; </a:t>
            </a:r>
            <a:r>
              <a:rPr lang="en-US" altLang="ru-RU" b="0" dirty="0" err="1">
                <a:sym typeface="Wingdings" pitchFamily="2" charset="2"/>
              </a:rPr>
              <a:t>const</a:t>
            </a:r>
            <a:r>
              <a:rPr lang="en-US" altLang="ru-RU" b="0" dirty="0">
                <a:sym typeface="Wingdings" pitchFamily="2" charset="2"/>
              </a:rPr>
              <a:t> Menu: </a:t>
            </a:r>
            <a:r>
              <a:rPr lang="en-US" altLang="ru-RU" b="0" dirty="0" err="1">
                <a:sym typeface="Wingdings" pitchFamily="2" charset="2"/>
              </a:rPr>
              <a:t>WideString</a:t>
            </a:r>
            <a:r>
              <a:rPr lang="en-US" altLang="ru-RU" b="0" dirty="0">
                <a:sym typeface="Wingdings" pitchFamily="2" charset="2"/>
              </a:rPr>
              <a:t>; position: Integer): Integer; </a:t>
            </a:r>
            <a:r>
              <a:rPr lang="en-US" altLang="ru-RU" b="0" dirty="0" err="1">
                <a:sym typeface="Wingdings" pitchFamily="2" charset="2"/>
              </a:rPr>
              <a:t>safecall</a:t>
            </a:r>
            <a:r>
              <a:rPr lang="en-US" altLang="ru-RU" b="0" dirty="0">
                <a:sym typeface="Wingdings" pitchFamily="2" charset="2"/>
              </a:rPr>
              <a:t>;</a:t>
            </a:r>
            <a:br>
              <a:rPr lang="en-US" altLang="ru-RU" b="0" dirty="0">
                <a:sym typeface="Wingdings" pitchFamily="2" charset="2"/>
              </a:rPr>
            </a:br>
            <a:r>
              <a:rPr lang="ru-RU" altLang="ru-RU" b="0" dirty="0">
                <a:sym typeface="Wingdings" pitchFamily="2" charset="2"/>
              </a:rPr>
              <a:t>Метод добавляет подменю в главное меню </a:t>
            </a:r>
            <a:r>
              <a:rPr lang="en-US" altLang="ru-RU" b="0" dirty="0">
                <a:sym typeface="Wingdings" pitchFamily="2" charset="2"/>
              </a:rPr>
              <a:t>SolidWorks. </a:t>
            </a:r>
            <a:r>
              <a:rPr lang="ru-RU" altLang="ru-RU" b="0" dirty="0">
                <a:sym typeface="Wingdings" pitchFamily="2" charset="2"/>
              </a:rPr>
              <a:t/>
            </a:r>
            <a:br>
              <a:rPr lang="ru-RU" altLang="ru-RU" b="0" dirty="0">
                <a:sym typeface="Wingdings" pitchFamily="2" charset="2"/>
              </a:rPr>
            </a:br>
            <a:r>
              <a:rPr lang="ru-RU" altLang="ru-RU" b="0" dirty="0">
                <a:sym typeface="Wingdings" pitchFamily="2" charset="2"/>
              </a:rPr>
              <a:t>Параметр </a:t>
            </a:r>
            <a:r>
              <a:rPr lang="en-US" altLang="ru-RU" b="0" dirty="0" err="1">
                <a:sym typeface="Wingdings" pitchFamily="2" charset="2"/>
              </a:rPr>
              <a:t>DocType</a:t>
            </a:r>
            <a:r>
              <a:rPr lang="ru-RU" altLang="ru-RU" b="0" dirty="0">
                <a:sym typeface="Wingdings" pitchFamily="2" charset="2"/>
              </a:rPr>
              <a:t> характеризует тип документа (см. описание </a:t>
            </a:r>
            <a:r>
              <a:rPr lang="en-US" altLang="ru-RU" b="0" dirty="0">
                <a:sym typeface="Wingdings" pitchFamily="2" charset="2"/>
              </a:rPr>
              <a:t>type_</a:t>
            </a:r>
            <a:r>
              <a:rPr lang="ru-RU" altLang="ru-RU" b="0" dirty="0">
                <a:sym typeface="Wingdings" pitchFamily="2" charset="2"/>
              </a:rPr>
              <a:t>  в </a:t>
            </a:r>
            <a:r>
              <a:rPr lang="en-US" altLang="ru-RU" b="0" dirty="0" err="1">
                <a:sym typeface="Wingdings" pitchFamily="2" charset="2"/>
              </a:rPr>
              <a:t>AddFileSaveAsItem</a:t>
            </a:r>
            <a:r>
              <a:rPr lang="ru-RU" altLang="ru-RU" b="0" dirty="0">
                <a:sym typeface="Wingdings" pitchFamily="2" charset="2"/>
              </a:rPr>
              <a:t>); </a:t>
            </a:r>
            <a:r>
              <a:rPr lang="en-US" altLang="ru-RU" b="0" dirty="0">
                <a:sym typeface="Wingdings" pitchFamily="2" charset="2"/>
              </a:rPr>
              <a:t>Menu</a:t>
            </a:r>
            <a:r>
              <a:rPr lang="ru-RU" altLang="ru-RU" b="0" dirty="0">
                <a:sym typeface="Wingdings" pitchFamily="2" charset="2"/>
              </a:rPr>
              <a:t> – имя подменю; </a:t>
            </a:r>
            <a:r>
              <a:rPr lang="en-US" altLang="ru-RU" b="0" dirty="0">
                <a:sym typeface="Wingdings" pitchFamily="2" charset="2"/>
              </a:rPr>
              <a:t>position</a:t>
            </a:r>
            <a:r>
              <a:rPr lang="ru-RU" altLang="ru-RU" b="0" dirty="0">
                <a:sym typeface="Wingdings" pitchFamily="2" charset="2"/>
              </a:rPr>
              <a:t> – позиция в главном меню.</a:t>
            </a:r>
          </a:p>
        </p:txBody>
      </p:sp>
      <p:sp>
        <p:nvSpPr>
          <p:cNvPr id="307203" name="Text Box 3"/>
          <p:cNvSpPr txBox="1">
            <a:spLocks noChangeArrowheads="1"/>
          </p:cNvSpPr>
          <p:nvPr/>
        </p:nvSpPr>
        <p:spPr bwMode="auto">
          <a:xfrm rot="21409969">
            <a:off x="3046413" y="174625"/>
            <a:ext cx="36306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ru-RU" altLang="ru-RU" sz="2000">
                <a:latin typeface="Impact" pitchFamily="34" charset="0"/>
              </a:rPr>
              <a:t>Методы интерфейса ISldWorks</a:t>
            </a:r>
          </a:p>
        </p:txBody>
      </p:sp>
    </p:spTree>
    <p:extLst>
      <p:ext uri="{BB962C8B-B14F-4D97-AF65-F5344CB8AC3E}">
        <p14:creationId xmlns:p14="http://schemas.microsoft.com/office/powerpoint/2010/main" val="2232813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6" name="Rectangle 2"/>
          <p:cNvSpPr>
            <a:spLocks noChangeArrowheads="1"/>
          </p:cNvSpPr>
          <p:nvPr/>
        </p:nvSpPr>
        <p:spPr bwMode="auto">
          <a:xfrm>
            <a:off x="304800" y="1143000"/>
            <a:ext cx="8496300" cy="536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533400" indent="-5334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Impact" pitchFamily="34" charset="0"/>
              </a:defRPr>
            </a:lvl1pPr>
            <a:lvl2pPr marL="952500" indent="-495300">
              <a:spcBef>
                <a:spcPct val="20000"/>
              </a:spcBef>
              <a:buChar char="–"/>
              <a:defRPr sz="2600">
                <a:solidFill>
                  <a:schemeClr val="tx1"/>
                </a:solidFill>
                <a:latin typeface="Impact" pitchFamily="34" charset="0"/>
              </a:defRPr>
            </a:lvl2pPr>
            <a:lvl3pPr marL="1371600" indent="-4572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Impact" pitchFamily="34" charset="0"/>
              </a:defRPr>
            </a:lvl3pPr>
            <a:lvl4pPr marL="1752600" indent="-381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Impact" pitchFamily="34" charset="0"/>
              </a:defRPr>
            </a:lvl4pPr>
            <a:lvl5pPr marL="2209800" indent="-381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5pPr>
            <a:lvl6pPr marL="26670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6pPr>
            <a:lvl7pPr marL="31242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7pPr>
            <a:lvl8pPr marL="35814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8pPr>
            <a:lvl9pPr marL="40386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9pPr>
          </a:lstStyle>
          <a:p>
            <a:r>
              <a:rPr lang="en-US" altLang="ru-RU" b="0" dirty="0">
                <a:sym typeface="Wingdings" pitchFamily="2" charset="2"/>
              </a:rPr>
              <a:t>function </a:t>
            </a:r>
            <a:r>
              <a:rPr lang="en-US" altLang="ru-RU" b="0" dirty="0" err="1">
                <a:sym typeface="Wingdings" pitchFamily="2" charset="2"/>
              </a:rPr>
              <a:t>AddMenuItem</a:t>
            </a:r>
            <a:r>
              <a:rPr lang="en-US" altLang="ru-RU" b="0" dirty="0">
                <a:sym typeface="Wingdings" pitchFamily="2" charset="2"/>
              </a:rPr>
              <a:t>(</a:t>
            </a:r>
            <a:r>
              <a:rPr lang="en-US" altLang="ru-RU" b="0" dirty="0" err="1">
                <a:sym typeface="Wingdings" pitchFamily="2" charset="2"/>
              </a:rPr>
              <a:t>DocType</a:t>
            </a:r>
            <a:r>
              <a:rPr lang="en-US" altLang="ru-RU" b="0" dirty="0">
                <a:sym typeface="Wingdings" pitchFamily="2" charset="2"/>
              </a:rPr>
              <a:t>: Integer;</a:t>
            </a:r>
            <a:r>
              <a:rPr lang="ru-RU" altLang="ru-RU" b="0" dirty="0">
                <a:sym typeface="Wingdings" pitchFamily="2" charset="2"/>
              </a:rPr>
              <a:t> </a:t>
            </a:r>
            <a:r>
              <a:rPr lang="en-US" altLang="ru-RU" b="0" dirty="0" err="1">
                <a:sym typeface="Wingdings" pitchFamily="2" charset="2"/>
              </a:rPr>
              <a:t>const</a:t>
            </a:r>
            <a:r>
              <a:rPr lang="en-US" altLang="ru-RU" b="0" dirty="0">
                <a:sym typeface="Wingdings" pitchFamily="2" charset="2"/>
              </a:rPr>
              <a:t> Menu: </a:t>
            </a:r>
            <a:r>
              <a:rPr lang="en-US" altLang="ru-RU" b="0" dirty="0" err="1">
                <a:sym typeface="Wingdings" pitchFamily="2" charset="2"/>
              </a:rPr>
              <a:t>WideString</a:t>
            </a:r>
            <a:r>
              <a:rPr lang="en-US" altLang="ru-RU" b="0" dirty="0">
                <a:sym typeface="Wingdings" pitchFamily="2" charset="2"/>
              </a:rPr>
              <a:t>; </a:t>
            </a:r>
            <a:r>
              <a:rPr lang="en-US" altLang="ru-RU" b="0" dirty="0" err="1">
                <a:sym typeface="Wingdings" pitchFamily="2" charset="2"/>
              </a:rPr>
              <a:t>Postion</a:t>
            </a:r>
            <a:r>
              <a:rPr lang="en-US" altLang="ru-RU" b="0" dirty="0">
                <a:sym typeface="Wingdings" pitchFamily="2" charset="2"/>
              </a:rPr>
              <a:t>: Integer; </a:t>
            </a:r>
            <a:r>
              <a:rPr lang="en-US" altLang="ru-RU" b="0" dirty="0" err="1">
                <a:sym typeface="Wingdings" pitchFamily="2" charset="2"/>
              </a:rPr>
              <a:t>const</a:t>
            </a:r>
            <a:r>
              <a:rPr lang="en-US" altLang="ru-RU" b="0" dirty="0">
                <a:sym typeface="Wingdings" pitchFamily="2" charset="2"/>
              </a:rPr>
              <a:t> </a:t>
            </a:r>
            <a:r>
              <a:rPr lang="en-US" altLang="ru-RU" b="0" dirty="0" err="1">
                <a:sym typeface="Wingdings" pitchFamily="2" charset="2"/>
              </a:rPr>
              <a:t>CallbackModuleAndFcn</a:t>
            </a:r>
            <a:r>
              <a:rPr lang="en-US" altLang="ru-RU" b="0" dirty="0">
                <a:sym typeface="Wingdings" pitchFamily="2" charset="2"/>
              </a:rPr>
              <a:t>: </a:t>
            </a:r>
            <a:r>
              <a:rPr lang="en-US" altLang="ru-RU" b="0" dirty="0" err="1">
                <a:sym typeface="Wingdings" pitchFamily="2" charset="2"/>
              </a:rPr>
              <a:t>WideString</a:t>
            </a:r>
            <a:r>
              <a:rPr lang="en-US" altLang="ru-RU" b="0" dirty="0">
                <a:sym typeface="Wingdings" pitchFamily="2" charset="2"/>
              </a:rPr>
              <a:t>): Integer; </a:t>
            </a:r>
            <a:r>
              <a:rPr lang="en-US" altLang="ru-RU" b="0" dirty="0" err="1">
                <a:sym typeface="Wingdings" pitchFamily="2" charset="2"/>
              </a:rPr>
              <a:t>safecall</a:t>
            </a:r>
            <a:r>
              <a:rPr lang="en-US" altLang="ru-RU" b="0" dirty="0">
                <a:sym typeface="Wingdings" pitchFamily="2" charset="2"/>
              </a:rPr>
              <a:t>;</a:t>
            </a:r>
          </a:p>
          <a:p>
            <a:pPr>
              <a:buFontTx/>
              <a:buNone/>
            </a:pPr>
            <a:r>
              <a:rPr lang="ru-RU" altLang="ru-RU" b="0" dirty="0">
                <a:sym typeface="Wingdings" pitchFamily="2" charset="2"/>
              </a:rPr>
              <a:t>	Метод добавляет пункт или подменю в меню </a:t>
            </a:r>
            <a:r>
              <a:rPr lang="en-US" altLang="ru-RU" b="0" dirty="0">
                <a:sym typeface="Wingdings" pitchFamily="2" charset="2"/>
              </a:rPr>
              <a:t>SolidWorks. </a:t>
            </a:r>
            <a:r>
              <a:rPr lang="ru-RU" altLang="ru-RU" b="0" dirty="0">
                <a:sym typeface="Wingdings" pitchFamily="2" charset="2"/>
              </a:rPr>
              <a:t/>
            </a:r>
            <a:br>
              <a:rPr lang="ru-RU" altLang="ru-RU" b="0" dirty="0">
                <a:sym typeface="Wingdings" pitchFamily="2" charset="2"/>
              </a:rPr>
            </a:br>
            <a:r>
              <a:rPr lang="ru-RU" altLang="ru-RU" b="0" dirty="0">
                <a:sym typeface="Wingdings" pitchFamily="2" charset="2"/>
              </a:rPr>
              <a:t>Параметр </a:t>
            </a:r>
            <a:r>
              <a:rPr lang="en-US" altLang="ru-RU" b="0" dirty="0" err="1">
                <a:sym typeface="Wingdings" pitchFamily="2" charset="2"/>
              </a:rPr>
              <a:t>DocType</a:t>
            </a:r>
            <a:r>
              <a:rPr lang="ru-RU" altLang="ru-RU" b="0" dirty="0">
                <a:sym typeface="Wingdings" pitchFamily="2" charset="2"/>
              </a:rPr>
              <a:t> характеризует тип документа; </a:t>
            </a:r>
            <a:r>
              <a:rPr lang="en-US" altLang="ru-RU" b="0" dirty="0">
                <a:sym typeface="Wingdings" pitchFamily="2" charset="2"/>
              </a:rPr>
              <a:t>Menu</a:t>
            </a:r>
            <a:r>
              <a:rPr lang="ru-RU" altLang="ru-RU" b="0" dirty="0">
                <a:sym typeface="Wingdings" pitchFamily="2" charset="2"/>
              </a:rPr>
              <a:t> – имя пункта или подменю + символ </a:t>
            </a:r>
            <a:r>
              <a:rPr lang="en-US" altLang="ru-RU" b="0" dirty="0">
                <a:sym typeface="Wingdings" pitchFamily="2" charset="2"/>
              </a:rPr>
              <a:t>‘@’ </a:t>
            </a:r>
            <a:r>
              <a:rPr lang="ru-RU" altLang="ru-RU" b="0" dirty="0">
                <a:sym typeface="Wingdings" pitchFamily="2" charset="2"/>
              </a:rPr>
              <a:t>+ имя меню, в которое добавляется пункт или подменю </a:t>
            </a:r>
            <a:br>
              <a:rPr lang="ru-RU" altLang="ru-RU" b="0" dirty="0">
                <a:sym typeface="Wingdings" pitchFamily="2" charset="2"/>
              </a:rPr>
            </a:br>
            <a:r>
              <a:rPr lang="ru-RU" altLang="ru-RU" b="0" dirty="0">
                <a:sym typeface="Wingdings" pitchFamily="2" charset="2"/>
              </a:rPr>
              <a:t>( + </a:t>
            </a:r>
            <a:r>
              <a:rPr lang="en-US" altLang="ru-RU" b="0" dirty="0">
                <a:sym typeface="Wingdings" pitchFamily="2" charset="2"/>
              </a:rPr>
              <a:t>‘@’ </a:t>
            </a:r>
            <a:r>
              <a:rPr lang="ru-RU" altLang="ru-RU" b="0" dirty="0">
                <a:sym typeface="Wingdings" pitchFamily="2" charset="2"/>
              </a:rPr>
              <a:t>+ имя меню следующего уровня, и т.д.);  </a:t>
            </a:r>
          </a:p>
        </p:txBody>
      </p:sp>
      <p:sp>
        <p:nvSpPr>
          <p:cNvPr id="308227" name="Text Box 3"/>
          <p:cNvSpPr txBox="1">
            <a:spLocks noChangeArrowheads="1"/>
          </p:cNvSpPr>
          <p:nvPr/>
        </p:nvSpPr>
        <p:spPr bwMode="auto">
          <a:xfrm rot="21409969">
            <a:off x="3046413" y="174625"/>
            <a:ext cx="36306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ru-RU" altLang="ru-RU" sz="2000">
                <a:latin typeface="Impact" pitchFamily="34" charset="0"/>
              </a:rPr>
              <a:t>Методы интерфейса ISldWorks</a:t>
            </a:r>
          </a:p>
        </p:txBody>
      </p:sp>
    </p:spTree>
    <p:extLst>
      <p:ext uri="{BB962C8B-B14F-4D97-AF65-F5344CB8AC3E}">
        <p14:creationId xmlns:p14="http://schemas.microsoft.com/office/powerpoint/2010/main" val="2048211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ChangeArrowheads="1"/>
          </p:cNvSpPr>
          <p:nvPr/>
        </p:nvSpPr>
        <p:spPr bwMode="auto">
          <a:xfrm>
            <a:off x="381000" y="908050"/>
            <a:ext cx="8512175" cy="536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533400" indent="-5334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Impact" pitchFamily="34" charset="0"/>
              </a:defRPr>
            </a:lvl1pPr>
            <a:lvl2pPr marL="952500" indent="-495300">
              <a:spcBef>
                <a:spcPct val="20000"/>
              </a:spcBef>
              <a:buChar char="–"/>
              <a:defRPr sz="2600">
                <a:solidFill>
                  <a:schemeClr val="tx1"/>
                </a:solidFill>
                <a:latin typeface="Impact" pitchFamily="34" charset="0"/>
              </a:defRPr>
            </a:lvl2pPr>
            <a:lvl3pPr marL="1371600" indent="-4572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Impact" pitchFamily="34" charset="0"/>
              </a:defRPr>
            </a:lvl3pPr>
            <a:lvl4pPr marL="1752600" indent="-381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Impact" pitchFamily="34" charset="0"/>
              </a:defRPr>
            </a:lvl4pPr>
            <a:lvl5pPr marL="2209800" indent="-381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5pPr>
            <a:lvl6pPr marL="26670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6pPr>
            <a:lvl7pPr marL="31242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7pPr>
            <a:lvl8pPr marL="35814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8pPr>
            <a:lvl9pPr marL="40386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9pPr>
          </a:lstStyle>
          <a:p>
            <a:pPr>
              <a:buFontTx/>
              <a:buNone/>
            </a:pPr>
            <a:endParaRPr lang="ru-RU" altLang="ru-RU" b="0" dirty="0">
              <a:sym typeface="Wingdings" pitchFamily="2" charset="2"/>
            </a:endParaRPr>
          </a:p>
          <a:p>
            <a:pPr>
              <a:buFontTx/>
              <a:buNone/>
            </a:pPr>
            <a:r>
              <a:rPr lang="ru-RU" altLang="ru-RU" b="0" dirty="0">
                <a:sym typeface="Wingdings" pitchFamily="2" charset="2"/>
              </a:rPr>
              <a:t>	</a:t>
            </a:r>
            <a:r>
              <a:rPr lang="en-US" altLang="ru-RU" b="0" dirty="0">
                <a:sym typeface="Wingdings" pitchFamily="2" charset="2"/>
              </a:rPr>
              <a:t>position</a:t>
            </a:r>
            <a:r>
              <a:rPr lang="ru-RU" altLang="ru-RU" b="0" dirty="0">
                <a:sym typeface="Wingdings" pitchFamily="2" charset="2"/>
              </a:rPr>
              <a:t> – позиция в главном меню;</a:t>
            </a:r>
            <a:br>
              <a:rPr lang="ru-RU" altLang="ru-RU" b="0" dirty="0">
                <a:sym typeface="Wingdings" pitchFamily="2" charset="2"/>
              </a:rPr>
            </a:br>
            <a:r>
              <a:rPr lang="en-US" altLang="ru-RU" b="0" dirty="0" err="1">
                <a:sym typeface="Wingdings" pitchFamily="2" charset="2"/>
              </a:rPr>
              <a:t>CallbackModuleAndFcn</a:t>
            </a:r>
            <a:r>
              <a:rPr lang="ru-RU" altLang="ru-RU" b="0" dirty="0">
                <a:sym typeface="Wingdings" pitchFamily="2" charset="2"/>
              </a:rPr>
              <a:t> – строка,  которая содержит имя </a:t>
            </a:r>
            <a:r>
              <a:rPr lang="en-US" altLang="ru-RU" b="0" dirty="0">
                <a:sym typeface="Wingdings" pitchFamily="2" charset="2"/>
              </a:rPr>
              <a:t>DLL </a:t>
            </a:r>
            <a:r>
              <a:rPr lang="ru-RU" altLang="ru-RU" b="0" dirty="0">
                <a:sym typeface="Wingdings" pitchFamily="2" charset="2"/>
              </a:rPr>
              <a:t>(добавления) </a:t>
            </a:r>
            <a:br>
              <a:rPr lang="ru-RU" altLang="ru-RU" b="0" dirty="0">
                <a:sym typeface="Wingdings" pitchFamily="2" charset="2"/>
              </a:rPr>
            </a:br>
            <a:r>
              <a:rPr lang="ru-RU" altLang="ru-RU" b="0" dirty="0">
                <a:sym typeface="Wingdings" pitchFamily="2" charset="2"/>
              </a:rPr>
              <a:t>и через </a:t>
            </a:r>
            <a:r>
              <a:rPr lang="en-US" altLang="ru-RU" b="0" dirty="0">
                <a:sym typeface="Wingdings" pitchFamily="2" charset="2"/>
              </a:rPr>
              <a:t>@ </a:t>
            </a:r>
            <a:r>
              <a:rPr lang="ru-RU" altLang="ru-RU" b="0" dirty="0">
                <a:sym typeface="Wingdings" pitchFamily="2" charset="2"/>
              </a:rPr>
              <a:t>имя процедуры, которая вызывается при выборе пользователем добавленного пункта меню (в добавлении она должна быть описана как процедура без параметров).</a:t>
            </a:r>
          </a:p>
          <a:p>
            <a:pPr>
              <a:buFontTx/>
              <a:buNone/>
            </a:pPr>
            <a:r>
              <a:rPr lang="ru-RU" altLang="ru-RU" b="0" dirty="0">
                <a:sym typeface="Wingdings" pitchFamily="2" charset="2"/>
              </a:rPr>
              <a:t>	</a:t>
            </a:r>
          </a:p>
          <a:p>
            <a:pPr>
              <a:buFontTx/>
              <a:buNone/>
            </a:pPr>
            <a:endParaRPr lang="ru-RU" altLang="ru-RU" b="0" dirty="0">
              <a:sym typeface="Wingdings" pitchFamily="2" charset="2"/>
            </a:endParaRPr>
          </a:p>
        </p:txBody>
      </p:sp>
      <p:sp>
        <p:nvSpPr>
          <p:cNvPr id="309251" name="Text Box 3"/>
          <p:cNvSpPr txBox="1">
            <a:spLocks noChangeArrowheads="1"/>
          </p:cNvSpPr>
          <p:nvPr/>
        </p:nvSpPr>
        <p:spPr bwMode="auto">
          <a:xfrm rot="21409969">
            <a:off x="3046413" y="174625"/>
            <a:ext cx="36306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ru-RU" altLang="ru-RU" sz="2000">
                <a:latin typeface="Impact" pitchFamily="34" charset="0"/>
              </a:rPr>
              <a:t>Методы интерфейса ISldWorks</a:t>
            </a:r>
          </a:p>
        </p:txBody>
      </p:sp>
    </p:spTree>
    <p:extLst>
      <p:ext uri="{BB962C8B-B14F-4D97-AF65-F5344CB8AC3E}">
        <p14:creationId xmlns:p14="http://schemas.microsoft.com/office/powerpoint/2010/main" val="45463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Rectangle 2"/>
          <p:cNvSpPr>
            <a:spLocks noChangeArrowheads="1"/>
          </p:cNvSpPr>
          <p:nvPr/>
        </p:nvSpPr>
        <p:spPr bwMode="auto">
          <a:xfrm>
            <a:off x="457200" y="908050"/>
            <a:ext cx="8435975" cy="536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533400" indent="-5334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Impact" pitchFamily="34" charset="0"/>
              </a:defRPr>
            </a:lvl1pPr>
            <a:lvl2pPr marL="952500" indent="-495300">
              <a:spcBef>
                <a:spcPct val="20000"/>
              </a:spcBef>
              <a:buChar char="–"/>
              <a:defRPr sz="2600">
                <a:solidFill>
                  <a:schemeClr val="tx1"/>
                </a:solidFill>
                <a:latin typeface="Impact" pitchFamily="34" charset="0"/>
              </a:defRPr>
            </a:lvl2pPr>
            <a:lvl3pPr marL="1371600" indent="-4572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Impact" pitchFamily="34" charset="0"/>
              </a:defRPr>
            </a:lvl3pPr>
            <a:lvl4pPr marL="1752600" indent="-381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Impact" pitchFamily="34" charset="0"/>
              </a:defRPr>
            </a:lvl4pPr>
            <a:lvl5pPr marL="2209800" indent="-381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5pPr>
            <a:lvl6pPr marL="26670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6pPr>
            <a:lvl7pPr marL="31242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7pPr>
            <a:lvl8pPr marL="35814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8pPr>
            <a:lvl9pPr marL="40386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pact" pitchFamily="34" charset="0"/>
              </a:defRPr>
            </a:lvl9pPr>
          </a:lstStyle>
          <a:p>
            <a:r>
              <a:rPr lang="en-US" altLang="ru-RU" b="0" dirty="0">
                <a:sym typeface="Wingdings" pitchFamily="2" charset="2"/>
              </a:rPr>
              <a:t>function </a:t>
            </a:r>
            <a:r>
              <a:rPr lang="en-US" altLang="ru-RU" b="0" dirty="0" err="1">
                <a:sym typeface="Wingdings" pitchFamily="2" charset="2"/>
              </a:rPr>
              <a:t>RemoveMenu</a:t>
            </a:r>
            <a:r>
              <a:rPr lang="en-US" altLang="ru-RU" b="0" dirty="0">
                <a:sym typeface="Wingdings" pitchFamily="2" charset="2"/>
              </a:rPr>
              <a:t>(</a:t>
            </a:r>
            <a:r>
              <a:rPr lang="en-US" altLang="ru-RU" b="0" dirty="0" err="1">
                <a:sym typeface="Wingdings" pitchFamily="2" charset="2"/>
              </a:rPr>
              <a:t>DocType</a:t>
            </a:r>
            <a:r>
              <a:rPr lang="en-US" altLang="ru-RU" b="0" dirty="0">
                <a:sym typeface="Wingdings" pitchFamily="2" charset="2"/>
              </a:rPr>
              <a:t>: Integer; </a:t>
            </a:r>
            <a:r>
              <a:rPr lang="en-US" altLang="ru-RU" b="0" dirty="0" err="1">
                <a:sym typeface="Wingdings" pitchFamily="2" charset="2"/>
              </a:rPr>
              <a:t>const</a:t>
            </a:r>
            <a:r>
              <a:rPr lang="en-US" altLang="ru-RU" b="0" dirty="0">
                <a:sym typeface="Wingdings" pitchFamily="2" charset="2"/>
              </a:rPr>
              <a:t> </a:t>
            </a:r>
            <a:r>
              <a:rPr lang="en-US" altLang="ru-RU" b="0" dirty="0" err="1">
                <a:sym typeface="Wingdings" pitchFamily="2" charset="2"/>
              </a:rPr>
              <a:t>MenuItemString</a:t>
            </a:r>
            <a:r>
              <a:rPr lang="en-US" altLang="ru-RU" b="0" dirty="0">
                <a:sym typeface="Wingdings" pitchFamily="2" charset="2"/>
              </a:rPr>
              <a:t>: </a:t>
            </a:r>
            <a:r>
              <a:rPr lang="en-US" altLang="ru-RU" b="0" dirty="0" err="1">
                <a:sym typeface="Wingdings" pitchFamily="2" charset="2"/>
              </a:rPr>
              <a:t>WideString</a:t>
            </a:r>
            <a:r>
              <a:rPr lang="en-US" altLang="ru-RU" b="0" dirty="0">
                <a:sym typeface="Wingdings" pitchFamily="2" charset="2"/>
              </a:rPr>
              <a:t>; </a:t>
            </a:r>
            <a:r>
              <a:rPr lang="en-US" altLang="ru-RU" b="0" dirty="0" err="1">
                <a:sym typeface="Wingdings" pitchFamily="2" charset="2"/>
              </a:rPr>
              <a:t>const</a:t>
            </a:r>
            <a:r>
              <a:rPr lang="en-US" altLang="ru-RU" b="0" dirty="0">
                <a:sym typeface="Wingdings" pitchFamily="2" charset="2"/>
              </a:rPr>
              <a:t> </a:t>
            </a:r>
            <a:r>
              <a:rPr lang="en-US" altLang="ru-RU" b="0" dirty="0" err="1">
                <a:sym typeface="Wingdings" pitchFamily="2" charset="2"/>
              </a:rPr>
              <a:t>CallbackFcnAndModule</a:t>
            </a:r>
            <a:r>
              <a:rPr lang="en-US" altLang="ru-RU" b="0" dirty="0">
                <a:sym typeface="Wingdings" pitchFamily="2" charset="2"/>
              </a:rPr>
              <a:t>: </a:t>
            </a:r>
            <a:r>
              <a:rPr lang="en-US" altLang="ru-RU" b="0" dirty="0" err="1">
                <a:sym typeface="Wingdings" pitchFamily="2" charset="2"/>
              </a:rPr>
              <a:t>WideString</a:t>
            </a:r>
            <a:r>
              <a:rPr lang="en-US" altLang="ru-RU" b="0" dirty="0">
                <a:sym typeface="Wingdings" pitchFamily="2" charset="2"/>
              </a:rPr>
              <a:t>): </a:t>
            </a:r>
            <a:r>
              <a:rPr lang="en-US" altLang="ru-RU" b="0" dirty="0" err="1">
                <a:sym typeface="Wingdings" pitchFamily="2" charset="2"/>
              </a:rPr>
              <a:t>WordBool</a:t>
            </a:r>
            <a:r>
              <a:rPr lang="en-US" altLang="ru-RU" b="0" dirty="0">
                <a:sym typeface="Wingdings" pitchFamily="2" charset="2"/>
              </a:rPr>
              <a:t>; </a:t>
            </a:r>
            <a:r>
              <a:rPr lang="en-US" altLang="ru-RU" b="0" dirty="0" err="1">
                <a:sym typeface="Wingdings" pitchFamily="2" charset="2"/>
              </a:rPr>
              <a:t>safecall</a:t>
            </a:r>
            <a:r>
              <a:rPr lang="en-US" altLang="ru-RU" b="0" dirty="0">
                <a:sym typeface="Wingdings" pitchFamily="2" charset="2"/>
              </a:rPr>
              <a:t>;</a:t>
            </a:r>
          </a:p>
          <a:p>
            <a:pPr>
              <a:buFontTx/>
              <a:buNone/>
            </a:pPr>
            <a:r>
              <a:rPr lang="ru-RU" altLang="ru-RU" b="0" dirty="0">
                <a:sym typeface="Wingdings" pitchFamily="2" charset="2"/>
              </a:rPr>
              <a:t>	Метод удаляет пункт или подменю в меню </a:t>
            </a:r>
            <a:r>
              <a:rPr lang="en-US" altLang="ru-RU" b="0" dirty="0">
                <a:sym typeface="Wingdings" pitchFamily="2" charset="2"/>
              </a:rPr>
              <a:t>SolidWorks. </a:t>
            </a:r>
            <a:endParaRPr lang="ru-RU" altLang="ru-RU" b="0" dirty="0">
              <a:sym typeface="Wingdings" pitchFamily="2" charset="2"/>
            </a:endParaRPr>
          </a:p>
          <a:p>
            <a:pPr>
              <a:buFontTx/>
              <a:buNone/>
            </a:pPr>
            <a:r>
              <a:rPr lang="ru-RU" altLang="ru-RU" b="0" dirty="0">
                <a:sym typeface="Wingdings" pitchFamily="2" charset="2"/>
              </a:rPr>
              <a:t>	Описание параметров такое же как и в </a:t>
            </a:r>
            <a:r>
              <a:rPr lang="en-US" altLang="ru-RU" b="0" dirty="0" err="1">
                <a:sym typeface="Wingdings" pitchFamily="2" charset="2"/>
              </a:rPr>
              <a:t>AddMenuItem</a:t>
            </a:r>
            <a:r>
              <a:rPr lang="ru-RU" altLang="ru-RU" b="0" dirty="0">
                <a:sym typeface="Wingdings" pitchFamily="2" charset="2"/>
              </a:rPr>
              <a:t>.</a:t>
            </a:r>
          </a:p>
          <a:p>
            <a:pPr>
              <a:buFontTx/>
              <a:buNone/>
            </a:pPr>
            <a:r>
              <a:rPr lang="ru-RU" altLang="ru-RU" b="0" dirty="0">
                <a:sym typeface="Wingdings" pitchFamily="2" charset="2"/>
              </a:rPr>
              <a:t>	Если удаляется подменю, то в качестве   </a:t>
            </a:r>
            <a:br>
              <a:rPr lang="ru-RU" altLang="ru-RU" b="0" dirty="0">
                <a:sym typeface="Wingdings" pitchFamily="2" charset="2"/>
              </a:rPr>
            </a:br>
            <a:r>
              <a:rPr lang="en-US" altLang="ru-RU" b="0" dirty="0" err="1">
                <a:sym typeface="Wingdings" pitchFamily="2" charset="2"/>
              </a:rPr>
              <a:t>CallbackFcnAndModule</a:t>
            </a:r>
            <a:r>
              <a:rPr lang="ru-RU" altLang="ru-RU" b="0" dirty="0">
                <a:sym typeface="Wingdings" pitchFamily="2" charset="2"/>
              </a:rPr>
              <a:t> передают пустую строку.</a:t>
            </a:r>
          </a:p>
        </p:txBody>
      </p:sp>
      <p:sp>
        <p:nvSpPr>
          <p:cNvPr id="310275" name="Text Box 3"/>
          <p:cNvSpPr txBox="1">
            <a:spLocks noChangeArrowheads="1"/>
          </p:cNvSpPr>
          <p:nvPr/>
        </p:nvSpPr>
        <p:spPr bwMode="auto">
          <a:xfrm rot="21409969">
            <a:off x="3046413" y="174625"/>
            <a:ext cx="36306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ru-RU" altLang="ru-RU" sz="2000">
                <a:latin typeface="Impact" pitchFamily="34" charset="0"/>
              </a:rPr>
              <a:t>Методы интерфейса ISldWorks</a:t>
            </a:r>
          </a:p>
        </p:txBody>
      </p:sp>
    </p:spTree>
    <p:extLst>
      <p:ext uri="{BB962C8B-B14F-4D97-AF65-F5344CB8AC3E}">
        <p14:creationId xmlns:p14="http://schemas.microsoft.com/office/powerpoint/2010/main" val="4256800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 Template">
  <a:themeElements>
    <a:clrScheme name="PPT Template 1">
      <a:dk1>
        <a:srgbClr val="000000"/>
      </a:dk1>
      <a:lt1>
        <a:srgbClr val="FFFFFF"/>
      </a:lt1>
      <a:dk2>
        <a:srgbClr val="FFFFFF"/>
      </a:dk2>
      <a:lt2>
        <a:srgbClr val="869BAD"/>
      </a:lt2>
      <a:accent1>
        <a:srgbClr val="6E879F"/>
      </a:accent1>
      <a:accent2>
        <a:srgbClr val="FF9900"/>
      </a:accent2>
      <a:accent3>
        <a:srgbClr val="FFFFFF"/>
      </a:accent3>
      <a:accent4>
        <a:srgbClr val="000000"/>
      </a:accent4>
      <a:accent5>
        <a:srgbClr val="BAC3CD"/>
      </a:accent5>
      <a:accent6>
        <a:srgbClr val="E78A00"/>
      </a:accent6>
      <a:hlink>
        <a:srgbClr val="EE3424"/>
      </a:hlink>
      <a:folHlink>
        <a:srgbClr val="2C4A68"/>
      </a:folHlink>
    </a:clrScheme>
    <a:fontScheme name="PPT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234950" marR="0" indent="-234950" algn="l" defTabSz="914400" rtl="0" eaLnBrk="1" fontAlgn="base" latinLnBrk="0" hangingPunct="1">
          <a:lnSpc>
            <a:spcPct val="95000"/>
          </a:lnSpc>
          <a:spcBef>
            <a:spcPct val="50000"/>
          </a:spcBef>
          <a:spcAft>
            <a:spcPct val="0"/>
          </a:spcAft>
          <a:buClr>
            <a:schemeClr val="accent1"/>
          </a:buClr>
          <a:buSzTx/>
          <a:buFontTx/>
          <a:buChar char="•"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rgbClr val="000066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234950" marR="0" indent="-234950" algn="l" defTabSz="914400" rtl="0" eaLnBrk="1" fontAlgn="base" latinLnBrk="0" hangingPunct="1">
          <a:lnSpc>
            <a:spcPct val="95000"/>
          </a:lnSpc>
          <a:spcBef>
            <a:spcPct val="50000"/>
          </a:spcBef>
          <a:spcAft>
            <a:spcPct val="0"/>
          </a:spcAft>
          <a:buClr>
            <a:schemeClr val="accent1"/>
          </a:buClr>
          <a:buSzTx/>
          <a:buFontTx/>
          <a:buChar char="•"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rgbClr val="000066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PT Template 1">
        <a:dk1>
          <a:srgbClr val="000000"/>
        </a:dk1>
        <a:lt1>
          <a:srgbClr val="FFFFFF"/>
        </a:lt1>
        <a:dk2>
          <a:srgbClr val="FFFFFF"/>
        </a:dk2>
        <a:lt2>
          <a:srgbClr val="869BAD"/>
        </a:lt2>
        <a:accent1>
          <a:srgbClr val="6E879F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BAC3CD"/>
        </a:accent5>
        <a:accent6>
          <a:srgbClr val="E78A00"/>
        </a:accent6>
        <a:hlink>
          <a:srgbClr val="EE3424"/>
        </a:hlink>
        <a:folHlink>
          <a:srgbClr val="2C4A6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3078</TotalTime>
  <Words>932</Words>
  <Application>Microsoft Office PowerPoint</Application>
  <PresentationFormat>Экран (4:3)</PresentationFormat>
  <Paragraphs>343</Paragraphs>
  <Slides>57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57</vt:i4>
      </vt:variant>
    </vt:vector>
  </HeadingPairs>
  <TitlesOfParts>
    <vt:vector size="58" baseType="lpstr">
      <vt:lpstr>PPT Template</vt:lpstr>
      <vt:lpstr>Интегрированные компьютерные системы проектирования и анализа  Лекция 5: Интерфейсы SolidWorks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Solidworks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jmatsumoto</dc:creator>
  <cp:lastModifiedBy>alex</cp:lastModifiedBy>
  <cp:revision>200</cp:revision>
  <dcterms:created xsi:type="dcterms:W3CDTF">2005-09-30T20:12:14Z</dcterms:created>
  <dcterms:modified xsi:type="dcterms:W3CDTF">2017-10-08T18:10:34Z</dcterms:modified>
</cp:coreProperties>
</file>