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sldIdLst>
    <p:sldId id="259" r:id="rId2"/>
    <p:sldId id="29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9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ladm.narod.ru/C_Sharp/comexcel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ladm.narod.ru/C_Sharp/comword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3: Автоматизация </a:t>
            </a:r>
            <a:r>
              <a:rPr lang="en-US" sz="2400" u="sng" dirty="0" smtClean="0"/>
              <a:t>Word </a:t>
            </a:r>
            <a:r>
              <a:rPr lang="ru-RU" sz="2400" u="sng" dirty="0" smtClean="0"/>
              <a:t>и </a:t>
            </a:r>
            <a:r>
              <a:rPr lang="en-US" sz="2400" u="sng" dirty="0" smtClean="0"/>
              <a:t>Excel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smtClean="0"/>
              <a:t>Изменение свойств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u-RU" dirty="0" smtClean="0"/>
              <a:t>Все указанные методы можно применять как к отдельным ячейкам, так и к группам ячеек, строк, столбцов и т.п. Рассмотрим примеры на </a:t>
            </a:r>
            <a:r>
              <a:rPr lang="ru-RU" dirty="0" err="1" smtClean="0"/>
              <a:t>Ap.Cells</a:t>
            </a:r>
            <a:r>
              <a:rPr lang="ru-RU" dirty="0" smtClean="0"/>
              <a:t>... но все эти же методы можно использовать </a:t>
            </a:r>
            <a:r>
              <a:rPr lang="ru-RU" dirty="0" err="1" smtClean="0"/>
              <a:t>Ap.Range</a:t>
            </a:r>
            <a:r>
              <a:rPr lang="ru-RU" dirty="0" smtClean="0"/>
              <a:t>["D5"], </a:t>
            </a:r>
            <a:r>
              <a:rPr lang="ru-RU" dirty="0" err="1" smtClean="0"/>
              <a:t>Ap.Range</a:t>
            </a:r>
            <a:r>
              <a:rPr lang="ru-RU" dirty="0" smtClean="0"/>
              <a:t>["A2:E8"], </a:t>
            </a:r>
            <a:r>
              <a:rPr lang="ru-RU" dirty="0" err="1" smtClean="0"/>
              <a:t>Ap.Columns</a:t>
            </a:r>
            <a:r>
              <a:rPr lang="ru-RU" dirty="0" smtClean="0"/>
              <a:t>["B:F"] и т.п.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Ap.Cells.Font.Bold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true; 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Жирный шрифт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Ap.Cells.Font.Italic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Курсив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Ap.Cells.Font.Underline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Подчёркивание</a:t>
            </a:r>
          </a:p>
        </p:txBody>
      </p:sp>
    </p:spTree>
    <p:extLst>
      <p:ext uri="{BB962C8B-B14F-4D97-AF65-F5344CB8AC3E}">
        <p14:creationId xmlns:p14="http://schemas.microsoft.com/office/powerpoint/2010/main" val="46418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smtClean="0"/>
              <a:t>Изменение цвета фона ячеек:</a:t>
            </a:r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Ap.Rows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Interior.Color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dirty="0" err="1">
                <a:latin typeface="Courier New" pitchFamily="49" charset="0"/>
                <a:cs typeface="Courier New" pitchFamily="49" charset="0"/>
              </a:rPr>
              <a:t>Color.FromArgb</a:t>
            </a:r>
            <a:r>
              <a:rPr lang="en-US" altLang="ru-RU" dirty="0">
                <a:latin typeface="Courier New" pitchFamily="49" charset="0"/>
                <a:cs typeface="Courier New" pitchFamily="49" charset="0"/>
              </a:rPr>
              <a:t>(192, 255,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192); </a:t>
            </a:r>
            <a:endParaRPr lang="ru-RU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Первую строку закрашиваем в зелёный цвет, используя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RGB</a:t>
            </a:r>
          </a:p>
          <a:p>
            <a:pPr marL="0" indent="0" eaLnBrk="1" hangingPunct="1">
              <a:buFontTx/>
              <a:buNone/>
            </a:pP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Ap.Cells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[2,1].</a:t>
            </a: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Interior.Color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Ячейку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A2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закрашиваем в красный цвет, используя константу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Red</a:t>
            </a:r>
            <a:endParaRPr lang="ru-RU" altLang="ru-RU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0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Распечатать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err="1" smtClean="0"/>
              <a:t>Ap.Worksheets</a:t>
            </a:r>
            <a:r>
              <a:rPr lang="en-US" dirty="0" smtClean="0"/>
              <a:t>[1].</a:t>
            </a:r>
            <a:r>
              <a:rPr lang="en-US" dirty="0" err="1" smtClean="0"/>
              <a:t>PrintOut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Выделение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dirty="0" err="1" smtClean="0"/>
              <a:t>Excel.Range</a:t>
            </a:r>
            <a:r>
              <a:rPr lang="ru-RU" dirty="0" smtClean="0"/>
              <a:t>[</a:t>
            </a:r>
            <a:r>
              <a:rPr lang="ru-RU" dirty="0" err="1" smtClean="0"/>
              <a:t>Excel.Cells</a:t>
            </a:r>
            <a:r>
              <a:rPr lang="ru-RU" dirty="0" smtClean="0"/>
              <a:t>[1, 1], </a:t>
            </a:r>
            <a:r>
              <a:rPr lang="ru-RU" dirty="0" err="1" smtClean="0"/>
              <a:t>Excel.Cells</a:t>
            </a:r>
            <a:r>
              <a:rPr lang="ru-RU" dirty="0" smtClean="0"/>
              <a:t>[5, 3]].</a:t>
            </a:r>
            <a:r>
              <a:rPr lang="ru-RU" dirty="0" err="1" smtClean="0"/>
              <a:t>Select</a:t>
            </a:r>
            <a:r>
              <a:rPr lang="en-US" dirty="0" smtClean="0"/>
              <a:t>()</a:t>
            </a:r>
            <a:r>
              <a:rPr lang="ru-RU" dirty="0" smtClean="0"/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dirty="0" smtClean="0"/>
              <a:t>а также любые другие комбинации выбора ячейки с окончанием .</a:t>
            </a:r>
            <a:r>
              <a:rPr lang="ru-RU" dirty="0" err="1" smtClean="0"/>
              <a:t>select</a:t>
            </a:r>
            <a:r>
              <a:rPr lang="ru-RU" dirty="0" smtClean="0"/>
              <a:t> - выбор 1 или группы ячеек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dirty="0" smtClean="0"/>
              <a:t>С выбранными ячейками возможны следующие преобразования:</a:t>
            </a:r>
          </a:p>
        </p:txBody>
      </p:sp>
    </p:spTree>
    <p:extLst>
      <p:ext uri="{BB962C8B-B14F-4D97-AF65-F5344CB8AC3E}">
        <p14:creationId xmlns:p14="http://schemas.microsoft.com/office/powerpoint/2010/main" val="196446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36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dirty="0" smtClean="0"/>
              <a:t>1) объединение ячеек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/>
              <a:t>Excel.Selection.MergeCells</a:t>
            </a:r>
            <a:r>
              <a:rPr lang="en-US" altLang="ru-RU" dirty="0"/>
              <a:t> </a:t>
            </a:r>
            <a:r>
              <a:rPr lang="ru-RU" altLang="ru-RU" dirty="0" smtClean="0"/>
              <a:t>=</a:t>
            </a:r>
            <a:r>
              <a:rPr lang="en-US" altLang="ru-RU" dirty="0" smtClean="0"/>
              <a:t> t</a:t>
            </a:r>
            <a:r>
              <a:rPr lang="ru-RU" altLang="ru-RU" dirty="0" err="1" smtClean="0"/>
              <a:t>rue</a:t>
            </a:r>
            <a:r>
              <a:rPr lang="ru-RU" altLang="ru-RU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2) перенос по словам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/>
              <a:t>Excel.Selection.WrapText</a:t>
            </a:r>
            <a:r>
              <a:rPr lang="en-US" altLang="ru-RU" dirty="0" smtClean="0"/>
              <a:t> </a:t>
            </a:r>
            <a:r>
              <a:rPr lang="ru-RU" altLang="ru-RU" dirty="0" smtClean="0"/>
              <a:t>=</a:t>
            </a:r>
            <a:r>
              <a:rPr lang="en-US" altLang="ru-RU" dirty="0" smtClean="0"/>
              <a:t> t</a:t>
            </a:r>
            <a:r>
              <a:rPr lang="ru-RU" altLang="ru-RU" dirty="0" err="1" smtClean="0"/>
              <a:t>rue</a:t>
            </a:r>
            <a:r>
              <a:rPr lang="ru-RU" altLang="ru-RU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3) горизонтальное выравнивание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/>
              <a:t>Excel.Selection.HorizontalAlignment</a:t>
            </a:r>
            <a:r>
              <a:rPr lang="en-US" altLang="ru-RU" dirty="0" smtClean="0"/>
              <a:t> </a:t>
            </a:r>
            <a:r>
              <a:rPr lang="ru-RU" altLang="ru-RU" dirty="0" smtClean="0"/>
              <a:t>=</a:t>
            </a:r>
            <a:r>
              <a:rPr lang="en-US" altLang="ru-RU" dirty="0" smtClean="0"/>
              <a:t> </a:t>
            </a:r>
            <a:r>
              <a:rPr lang="ru-RU" altLang="ru-RU" dirty="0" smtClean="0"/>
              <a:t>3;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при присваивании значения 1 используется выравнивание по умолчанию, при 2 - выравнивание слева, 3 - по центру, 4 - справа. </a:t>
            </a:r>
          </a:p>
        </p:txBody>
      </p:sp>
    </p:spTree>
    <p:extLst>
      <p:ext uri="{BB962C8B-B14F-4D97-AF65-F5344CB8AC3E}">
        <p14:creationId xmlns:p14="http://schemas.microsoft.com/office/powerpoint/2010/main" val="290392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smtClean="0"/>
              <a:t>4) вертикальное выравнивание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Excel.Selection.VerticalAlignment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smtClean="0"/>
              <a:t>присваиваемые значения аналогичны горизонтальному выравниванию.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smtClean="0"/>
              <a:t> 5) граница для ячеек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Excel.Selection.Borders.LineStyle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smtClean="0"/>
              <a:t>При значении 1 границы ячеек рисуются тонкими сплошными линиями.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smtClean="0"/>
              <a:t>Кроме этого можно указать значения для свойства </a:t>
            </a:r>
            <a:r>
              <a:rPr lang="ru-RU" dirty="0" err="1" smtClean="0"/>
              <a:t>Borders</a:t>
            </a:r>
            <a:r>
              <a:rPr lang="ru-RU" dirty="0" smtClean="0"/>
              <a:t>, например, равное 3. Тогда установится только верхняя граница для блока выделения: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Excel.Selection.Borders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eaLnBrk="1" hangingPunct="1">
              <a:spcBef>
                <a:spcPts val="0"/>
              </a:spcBef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38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1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552700"/>
            <a:ext cx="4600575" cy="2590800"/>
          </a:xfrm>
        </p:spPr>
      </p:pic>
    </p:spTree>
    <p:extLst>
      <p:ext uri="{BB962C8B-B14F-4D97-AF65-F5344CB8AC3E}">
        <p14:creationId xmlns:p14="http://schemas.microsoft.com/office/powerpoint/2010/main" val="329759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altLang="ru-RU" dirty="0" err="1" smtClean="0"/>
              <a:t>CheckSpelling</a:t>
            </a:r>
            <a:r>
              <a:rPr lang="ru-RU" altLang="ru-RU" dirty="0" smtClean="0"/>
              <a:t> - проверка орфографии на выбранном листе.</a:t>
            </a:r>
          </a:p>
          <a:p>
            <a:pPr marL="0" indent="0">
              <a:buFontTx/>
              <a:buNone/>
            </a:pPr>
            <a:r>
              <a:rPr lang="ru-RU" altLang="ru-RU" dirty="0" smtClean="0"/>
              <a:t>Вызов метода:</a:t>
            </a:r>
          </a:p>
          <a:p>
            <a:pPr marL="0" indent="0">
              <a:buFontTx/>
              <a:buNone/>
            </a:pPr>
            <a:r>
              <a:rPr lang="ru-RU" altLang="ru-RU" dirty="0" err="1" smtClean="0"/>
              <a:t>expression.CheckSpelling</a:t>
            </a:r>
            <a:r>
              <a:rPr lang="ru-RU" altLang="ru-RU" dirty="0" smtClean="0"/>
              <a:t>(</a:t>
            </a:r>
            <a:r>
              <a:rPr lang="en-US" altLang="ru-RU" dirty="0" smtClean="0"/>
              <a:t>[</a:t>
            </a:r>
            <a:r>
              <a:rPr lang="ru-RU" altLang="ru-RU" dirty="0" err="1" smtClean="0"/>
              <a:t>CustomDictionary</a:t>
            </a:r>
            <a:r>
              <a:rPr lang="en-US" altLang="ru-RU" dirty="0"/>
              <a:t>]</a:t>
            </a:r>
            <a:r>
              <a:rPr lang="ru-RU" altLang="ru-RU" dirty="0" smtClean="0"/>
              <a:t>, </a:t>
            </a:r>
            <a:r>
              <a:rPr lang="en-US" altLang="ru-RU" dirty="0" smtClean="0"/>
              <a:t>[</a:t>
            </a:r>
            <a:r>
              <a:rPr lang="ru-RU" altLang="ru-RU" dirty="0" err="1" smtClean="0"/>
              <a:t>IgnoreUppercase</a:t>
            </a:r>
            <a:r>
              <a:rPr lang="en-US" altLang="ru-RU" dirty="0" smtClean="0"/>
              <a:t>]</a:t>
            </a:r>
            <a:r>
              <a:rPr lang="ru-RU" altLang="ru-RU" dirty="0" smtClean="0"/>
              <a:t>, </a:t>
            </a:r>
            <a:r>
              <a:rPr lang="en-US" altLang="ru-RU" dirty="0" smtClean="0"/>
              <a:t>[</a:t>
            </a:r>
            <a:r>
              <a:rPr lang="ru-RU" altLang="ru-RU" dirty="0" err="1" smtClean="0"/>
              <a:t>AlwaysSuggest</a:t>
            </a:r>
            <a:r>
              <a:rPr lang="en-US" altLang="ru-RU" dirty="0" smtClean="0"/>
              <a:t>]</a:t>
            </a:r>
            <a:r>
              <a:rPr lang="ru-RU" altLang="ru-RU" dirty="0" smtClean="0"/>
              <a:t>, </a:t>
            </a:r>
            <a:r>
              <a:rPr lang="en-US" altLang="ru-RU" dirty="0" smtClean="0"/>
              <a:t>[</a:t>
            </a:r>
            <a:r>
              <a:rPr lang="ru-RU" altLang="ru-RU" dirty="0" err="1" smtClean="0"/>
              <a:t>SpellLang</a:t>
            </a:r>
            <a:r>
              <a:rPr lang="en-US" altLang="ru-RU" dirty="0" smtClean="0"/>
              <a:t>]</a:t>
            </a:r>
            <a:r>
              <a:rPr lang="ru-RU" altLang="ru-RU" dirty="0" smtClean="0"/>
              <a:t>)</a:t>
            </a:r>
          </a:p>
          <a:p>
            <a:pPr marL="0" indent="0">
              <a:buFontTx/>
              <a:buNone/>
            </a:pPr>
            <a:r>
              <a:rPr lang="ru-RU" altLang="ru-RU" dirty="0" smtClean="0"/>
              <a:t>При этом в качестве </a:t>
            </a:r>
            <a:r>
              <a:rPr lang="ru-RU" altLang="ru-RU" dirty="0" err="1" smtClean="0"/>
              <a:t>expression</a:t>
            </a:r>
            <a:r>
              <a:rPr lang="ru-RU" altLang="ru-RU" dirty="0" smtClean="0"/>
              <a:t> должен выступать лист (</a:t>
            </a:r>
            <a:r>
              <a:rPr lang="ru-RU" altLang="ru-RU" dirty="0" err="1" smtClean="0"/>
              <a:t>WorkSheet</a:t>
            </a:r>
            <a:r>
              <a:rPr lang="ru-RU" altLang="ru-RU" dirty="0" smtClean="0"/>
              <a:t>).</a:t>
            </a:r>
          </a:p>
          <a:p>
            <a:pPr marL="0" indent="0">
              <a:buFontTx/>
              <a:buNone/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51273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dirty="0" smtClean="0"/>
              <a:t>Параметры, используемые при вызове:</a:t>
            </a:r>
          </a:p>
          <a:p>
            <a:pPr marL="0" indent="0">
              <a:buFontTx/>
              <a:buNone/>
            </a:pPr>
            <a:r>
              <a:rPr lang="ru-RU" altLang="ru-RU" dirty="0" err="1" smtClean="0"/>
              <a:t>CustomDictionary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</a:t>
            </a:r>
            <a:r>
              <a:rPr lang="ru-RU" altLang="ru-RU" dirty="0" err="1" smtClean="0"/>
              <a:t>cтрока</a:t>
            </a:r>
            <a:r>
              <a:rPr lang="ru-RU" altLang="ru-RU" dirty="0" smtClean="0"/>
              <a:t>, указывающая имя файла пользовательского словаря, который будет рассмотрен, если слово не найдено в основном словаре. Если этот аргумент опущен, то будет использоваться словарь </a:t>
            </a:r>
            <a:r>
              <a:rPr lang="ru-RU" altLang="ru-RU" dirty="0" err="1" smtClean="0"/>
              <a:t>по-умолчанию</a:t>
            </a:r>
            <a:r>
              <a:rPr lang="ru-RU" altLang="ru-RU" dirty="0" smtClean="0"/>
              <a:t>.</a:t>
            </a:r>
          </a:p>
          <a:p>
            <a:pPr marL="0" indent="0">
              <a:buFontTx/>
              <a:buNone/>
            </a:pPr>
            <a:r>
              <a:rPr lang="ru-RU" altLang="ru-RU" dirty="0" err="1" smtClean="0"/>
              <a:t>IgnoreUppercase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</a:t>
            </a:r>
            <a:r>
              <a:rPr lang="ru-RU" altLang="ru-RU" dirty="0" err="1" smtClean="0"/>
              <a:t>true</a:t>
            </a:r>
            <a:r>
              <a:rPr lang="ru-RU" altLang="ru-RU" dirty="0" smtClean="0"/>
              <a:t>, если необходимо, чтобы </a:t>
            </a:r>
            <a:r>
              <a:rPr lang="ru-RU" altLang="ru-RU" dirty="0" err="1" smtClean="0"/>
              <a:t>Microsoft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пропускал слова, которые написаны прописными буквами. </a:t>
            </a:r>
            <a:r>
              <a:rPr lang="ru-RU" altLang="ru-RU" dirty="0" err="1" smtClean="0"/>
              <a:t>False</a:t>
            </a:r>
            <a:r>
              <a:rPr lang="ru-RU" altLang="ru-RU" dirty="0" smtClean="0"/>
              <a:t> для того, чтобы </a:t>
            </a:r>
            <a:r>
              <a:rPr lang="ru-RU" altLang="ru-RU" dirty="0" err="1" smtClean="0"/>
              <a:t>Microsoft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проверить все слова. Если этот аргумент опущен, то используются текущие настройки.</a:t>
            </a:r>
          </a:p>
          <a:p>
            <a:pPr marL="0" indent="0">
              <a:buFontTx/>
              <a:buNone/>
            </a:pPr>
            <a:endParaRPr lang="ru-RU" altLang="ru-RU" dirty="0" smtClean="0"/>
          </a:p>
          <a:p>
            <a:pPr marL="0" indent="0">
              <a:buFontTx/>
              <a:buNone/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70309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ru-RU" dirty="0" err="1" smtClean="0"/>
              <a:t>AlwaysSuggest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 err="1" smtClean="0"/>
              <a:t>true</a:t>
            </a:r>
            <a:r>
              <a:rPr lang="ru-RU" dirty="0" smtClean="0"/>
              <a:t>, для того, чтобы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Excel</a:t>
            </a:r>
            <a:r>
              <a:rPr lang="ru-RU" dirty="0" smtClean="0"/>
              <a:t> отображал список предложений других вариантов написания при обнаружении неправильного написанного слова. </a:t>
            </a:r>
            <a:r>
              <a:rPr lang="ru-RU" dirty="0" err="1" smtClean="0"/>
              <a:t>False</a:t>
            </a:r>
            <a:r>
              <a:rPr lang="ru-RU" dirty="0" smtClean="0"/>
              <a:t>, чтобы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Excel</a:t>
            </a:r>
            <a:r>
              <a:rPr lang="ru-RU" dirty="0" smtClean="0"/>
              <a:t> ожидал ввода правильного написание. Если этот аргумент опущен, то используются текущие настройки.</a:t>
            </a:r>
          </a:p>
          <a:p>
            <a:pPr marL="0" indent="0">
              <a:buFontTx/>
              <a:buNone/>
              <a:defRPr/>
            </a:pPr>
            <a:r>
              <a:rPr lang="ru-RU" dirty="0" err="1" smtClean="0"/>
              <a:t>SpellLang</a:t>
            </a:r>
            <a:r>
              <a:rPr lang="ru-RU" dirty="0" smtClean="0"/>
              <a:t> — язык словаря.  Может принимать значения одной из констант </a:t>
            </a:r>
            <a:r>
              <a:rPr lang="ru-RU" dirty="0" err="1" smtClean="0"/>
              <a:t>MsoLanguageID</a:t>
            </a:r>
            <a:r>
              <a:rPr lang="ru-RU" dirty="0" smtClean="0"/>
              <a:t>, например для русского языка </a:t>
            </a:r>
            <a:r>
              <a:rPr lang="ru-RU" dirty="0" err="1" smtClean="0"/>
              <a:t>SpellLang</a:t>
            </a:r>
            <a:r>
              <a:rPr lang="ru-RU" dirty="0" smtClean="0"/>
              <a:t> = 1049, для английского (США) </a:t>
            </a:r>
            <a:r>
              <a:rPr lang="ru-RU" dirty="0" err="1" smtClean="0"/>
              <a:t>SpellLang</a:t>
            </a:r>
            <a:r>
              <a:rPr lang="ru-RU" dirty="0" smtClean="0"/>
              <a:t> = 1033 и т.д.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8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mtClean="0"/>
              <a:t>Добавление формулы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Excel.Application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xcel 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Excel.Application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Excel.Workbook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Excel.Workbooks.Add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Excel.Worksheet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sheet =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Excel.Workbooks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[1].Sheets[1]</a:t>
            </a:r>
            <a:endParaRPr lang="en-US" alt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Sheet.Cells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[1, 1] = "=(2+2)";                   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занесение формулы</a:t>
            </a:r>
          </a:p>
          <a:p>
            <a:pPr marL="0" indent="0">
              <a:buFontTx/>
              <a:buNone/>
            </a:pP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Sheet.Cells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, j] = "=SUM(A1:A8)";</a:t>
            </a:r>
          </a:p>
          <a:p>
            <a:pPr marL="0" indent="0">
              <a:buFontTx/>
              <a:buNone/>
            </a:pP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занесение формулы</a:t>
            </a:r>
          </a:p>
          <a:p>
            <a:pPr marL="0" indent="0">
              <a:buFontTx/>
              <a:buNone/>
            </a:pPr>
            <a:r>
              <a:rPr lang="en-US" altLang="ru-RU" sz="2400" dirty="0" err="1" smtClean="0">
                <a:latin typeface="Courier New" pitchFamily="49" charset="0"/>
                <a:cs typeface="Courier New" pitchFamily="49" charset="0"/>
              </a:rPr>
              <a:t>Excel.Visible</a:t>
            </a:r>
            <a:r>
              <a:rPr lang="en-US" altLang="ru-RU" sz="2400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ru-RU" alt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Автоматизация </a:t>
            </a:r>
            <a:r>
              <a:rPr lang="en-US" dirty="0" smtClean="0">
                <a:solidFill>
                  <a:schemeClr val="tx1"/>
                </a:solidFill>
              </a:rPr>
              <a:t>Microsoft Excel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wladm.narod.ru/C_Sharp/comexcel.html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8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mtClean="0"/>
              <a:t>Добавление и редактирование диаграммы Excel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dirty="0" smtClean="0"/>
              <a:t>Для того, чтобы добавить в коллекцию </a:t>
            </a:r>
            <a:r>
              <a:rPr lang="ru-RU" dirty="0" err="1" smtClean="0"/>
              <a:t>ChartObjects</a:t>
            </a:r>
            <a:r>
              <a:rPr lang="ru-RU" dirty="0" smtClean="0"/>
              <a:t> новый объект необходимо выполнить метод </a:t>
            </a:r>
            <a:r>
              <a:rPr lang="ru-RU" dirty="0" err="1" smtClean="0"/>
              <a:t>Add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ru-RU" dirty="0" err="1" smtClean="0"/>
              <a:t>ChartObjects.Add</a:t>
            </a:r>
            <a:r>
              <a:rPr lang="ru-RU" dirty="0" smtClean="0"/>
              <a:t>(</a:t>
            </a:r>
            <a:r>
              <a:rPr lang="ru-RU" dirty="0" err="1" smtClean="0"/>
              <a:t>Left</a:t>
            </a:r>
            <a:r>
              <a:rPr lang="ru-RU" dirty="0" smtClean="0"/>
              <a:t>, </a:t>
            </a:r>
            <a:r>
              <a:rPr lang="ru-RU" dirty="0" err="1" smtClean="0"/>
              <a:t>Top</a:t>
            </a:r>
            <a:r>
              <a:rPr lang="ru-RU" dirty="0" smtClean="0"/>
              <a:t>, </a:t>
            </a:r>
            <a:r>
              <a:rPr lang="ru-RU" dirty="0" err="1" smtClean="0"/>
              <a:t>Width</a:t>
            </a:r>
            <a:r>
              <a:rPr lang="ru-RU" dirty="0" smtClean="0"/>
              <a:t>, </a:t>
            </a:r>
            <a:r>
              <a:rPr lang="ru-RU" dirty="0" err="1" smtClean="0"/>
              <a:t>Height</a:t>
            </a:r>
            <a:r>
              <a:rPr lang="ru-RU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ru-RU" dirty="0" smtClean="0"/>
              <a:t>где:</a:t>
            </a:r>
          </a:p>
          <a:p>
            <a:pPr>
              <a:defRPr/>
            </a:pPr>
            <a:r>
              <a:rPr lang="ru-RU" dirty="0" err="1" smtClean="0"/>
              <a:t>Left</a:t>
            </a:r>
            <a:r>
              <a:rPr lang="ru-RU" dirty="0" smtClean="0"/>
              <a:t> и </a:t>
            </a:r>
            <a:r>
              <a:rPr lang="ru-RU" dirty="0" err="1" smtClean="0"/>
              <a:t>Top</a:t>
            </a:r>
            <a:r>
              <a:rPr lang="ru-RU" dirty="0" smtClean="0"/>
              <a:t> — начальные координаты нового объекта (в пикселях), относительно левого верхнего угла ячейки A1 на листе или в левом верхнем углу графика.</a:t>
            </a:r>
          </a:p>
          <a:p>
            <a:pPr>
              <a:defRPr/>
            </a:pPr>
            <a:r>
              <a:rPr lang="ru-RU" dirty="0" err="1" smtClean="0"/>
              <a:t>Width</a:t>
            </a:r>
            <a:r>
              <a:rPr lang="ru-RU" dirty="0" smtClean="0"/>
              <a:t> и </a:t>
            </a:r>
            <a:r>
              <a:rPr lang="ru-RU" dirty="0" err="1" smtClean="0"/>
              <a:t>Height</a:t>
            </a:r>
            <a:r>
              <a:rPr lang="ru-RU" dirty="0" smtClean="0"/>
              <a:t> - соответственно ширина и высота новой диаграммы.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6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ru-RU" dirty="0"/>
              <a:t>В</a:t>
            </a:r>
            <a:r>
              <a:rPr lang="ru-RU" dirty="0" smtClean="0"/>
              <a:t> результате выполнения метода в коллекцию </a:t>
            </a:r>
            <a:r>
              <a:rPr lang="ru-RU" dirty="0" err="1" smtClean="0"/>
              <a:t>ChartObjects</a:t>
            </a:r>
            <a:r>
              <a:rPr lang="ru-RU" dirty="0" smtClean="0"/>
              <a:t>  добавляется новый объект. Пока никаких данных объект не использует. По сути в добавляется пустой холст диаграмм </a:t>
            </a:r>
            <a:r>
              <a:rPr lang="ru-RU" dirty="0" err="1" smtClean="0"/>
              <a:t>Excel</a:t>
            </a:r>
            <a:r>
              <a:rPr lang="ru-RU" dirty="0" smtClean="0"/>
              <a:t>.</a:t>
            </a:r>
          </a:p>
          <a:p>
            <a:pPr>
              <a:defRPr/>
            </a:pPr>
            <a:endParaRPr lang="ru-RU" dirty="0" smtClean="0"/>
          </a:p>
          <a:p>
            <a:pPr marL="0" indent="0">
              <a:buFontTx/>
              <a:buNone/>
              <a:defRPr/>
            </a:pPr>
            <a:r>
              <a:rPr lang="ru-RU" dirty="0" smtClean="0"/>
              <a:t>Для того, чтобы построить диаграмму, необходимо:</a:t>
            </a:r>
          </a:p>
          <a:p>
            <a:pPr>
              <a:defRPr/>
            </a:pPr>
            <a:r>
              <a:rPr lang="ru-RU" dirty="0" smtClean="0"/>
              <a:t>получить ссылку на объект </a:t>
            </a:r>
            <a:r>
              <a:rPr lang="ru-RU" dirty="0" err="1" smtClean="0"/>
              <a:t>Chart</a:t>
            </a:r>
            <a:r>
              <a:rPr lang="ru-RU" dirty="0" smtClean="0"/>
              <a:t> из коллекции </a:t>
            </a:r>
            <a:r>
              <a:rPr lang="ru-RU" dirty="0" err="1" smtClean="0"/>
              <a:t>ChartObjects</a:t>
            </a:r>
            <a:r>
              <a:rPr lang="ru-RU" dirty="0" smtClean="0"/>
              <a:t>;</a:t>
            </a:r>
          </a:p>
          <a:p>
            <a:pPr>
              <a:defRPr/>
            </a:pPr>
            <a:r>
              <a:rPr lang="ru-RU" dirty="0" smtClean="0"/>
              <a:t>воспользоваться методом </a:t>
            </a:r>
            <a:r>
              <a:rPr lang="ru-RU" dirty="0" err="1" smtClean="0"/>
              <a:t>ChartWizard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73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altLang="ru-RU" smtClean="0"/>
              <a:t>Для создания диграммы используется метод ChartWizard, который использует следующие параметры:</a:t>
            </a:r>
          </a:p>
          <a:p>
            <a:pPr marL="0" indent="0">
              <a:buFontTx/>
              <a:buNone/>
            </a:pPr>
            <a:endParaRPr lang="ru-RU" altLang="ru-RU" smtClean="0"/>
          </a:p>
          <a:p>
            <a:pPr marL="0" indent="0">
              <a:buFontTx/>
              <a:buNone/>
            </a:pPr>
            <a:r>
              <a:rPr lang="en-US" altLang="ru-RU" smtClean="0"/>
              <a:t>ChartWizard(Source, Gallery, Format, PlotBy, CategoryLabels, SeriesLabels, HasLegend, Title, CategoryTitle, ValueTitle, ExtraTitle)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736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62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 smtClean="0"/>
              <a:t>Source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диапазон, который содержит исходные данные для нового графика.</a:t>
            </a:r>
          </a:p>
          <a:p>
            <a:endParaRPr lang="ru-RU" altLang="ru-RU" dirty="0" smtClean="0"/>
          </a:p>
          <a:p>
            <a:r>
              <a:rPr lang="ru-RU" altLang="ru-RU" dirty="0" err="1" smtClean="0"/>
              <a:t>Gallery</a:t>
            </a:r>
            <a:r>
              <a:rPr lang="ru-RU" altLang="ru-RU" dirty="0" smtClean="0"/>
              <a:t> (</a:t>
            </a:r>
            <a:r>
              <a:rPr lang="ru-RU" altLang="ru-RU" dirty="0" err="1" smtClean="0"/>
              <a:t>Enumerations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xlChartType</a:t>
            </a:r>
            <a:r>
              <a:rPr lang="ru-RU" altLang="ru-RU" dirty="0" smtClean="0"/>
              <a:t>) — тип диаграммы. Для метода </a:t>
            </a:r>
            <a:r>
              <a:rPr lang="ru-RU" altLang="ru-RU" dirty="0" err="1" smtClean="0"/>
              <a:t>ChartWizard</a:t>
            </a:r>
            <a:r>
              <a:rPr lang="ru-RU" altLang="ru-RU" dirty="0" smtClean="0"/>
              <a:t> может принимать следующие значения: </a:t>
            </a:r>
            <a:r>
              <a:rPr lang="ru-RU" altLang="ru-RU" dirty="0" err="1" smtClean="0"/>
              <a:t>xlArea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xlBar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xlColumn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xlLine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xlPie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xlRadar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xlXYScatter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xlCombination</a:t>
            </a:r>
            <a:r>
              <a:rPr lang="ru-RU" altLang="ru-RU" dirty="0" smtClean="0"/>
              <a:t>, xl3DArea, xl3DBar, xl3DColumn, xl3DLine, xl3DPie, xl3DSurface, </a:t>
            </a:r>
            <a:r>
              <a:rPr lang="ru-RU" altLang="ru-RU" dirty="0" err="1" smtClean="0"/>
              <a:t>xlDoughnut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xlDefaultAutoFormat</a:t>
            </a:r>
            <a:r>
              <a:rPr lang="ru-RU" altLang="ru-RU" dirty="0" smtClean="0"/>
              <a:t>. (Мы воспользуемся пока значением </a:t>
            </a:r>
            <a:r>
              <a:rPr lang="ru-RU" altLang="ru-RU" dirty="0" err="1" smtClean="0"/>
              <a:t>xlLine</a:t>
            </a:r>
            <a:r>
              <a:rPr lang="ru-RU" altLang="ru-RU" dirty="0" smtClean="0"/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326083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6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 smtClean="0"/>
              <a:t>Format</a:t>
            </a:r>
            <a:r>
              <a:rPr lang="ru-RU" altLang="ru-RU" dirty="0" smtClean="0"/>
              <a:t> (1..10) — может быть числом от 1 до 10, в зависимости от типов галереи. Если этот аргумент опущен, </a:t>
            </a:r>
            <a:r>
              <a:rPr lang="ru-RU" altLang="ru-RU" dirty="0" err="1" smtClean="0"/>
              <a:t>Microsoft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выбирает значение по умолчанию в зависимости от типа диаграммы и источника данных. Например </a:t>
            </a:r>
            <a:r>
              <a:rPr lang="ru-RU" altLang="ru-RU" dirty="0" err="1" smtClean="0"/>
              <a:t>Format</a:t>
            </a:r>
            <a:r>
              <a:rPr lang="ru-RU" altLang="ru-RU" dirty="0" smtClean="0"/>
              <a:t> = 5 для нашего случая заставит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прорисовать на диаграмме линии сетки.</a:t>
            </a:r>
          </a:p>
          <a:p>
            <a:r>
              <a:rPr lang="ru-RU" altLang="ru-RU" dirty="0" err="1" smtClean="0"/>
              <a:t>PlotBy</a:t>
            </a:r>
            <a:r>
              <a:rPr lang="ru-RU" altLang="ru-RU" dirty="0" smtClean="0"/>
              <a:t> — определяет каким образом данные располагаются в </a:t>
            </a:r>
            <a:r>
              <a:rPr lang="ru-RU" altLang="ru-RU" dirty="0" err="1" smtClean="0"/>
              <a:t>Source</a:t>
            </a:r>
            <a:r>
              <a:rPr lang="ru-RU" altLang="ru-RU" dirty="0" smtClean="0"/>
              <a:t>. Может принимать два значения </a:t>
            </a:r>
            <a:r>
              <a:rPr lang="ru-RU" altLang="ru-RU" dirty="0" err="1" smtClean="0"/>
              <a:t>xlColumns</a:t>
            </a:r>
            <a:r>
              <a:rPr lang="ru-RU" altLang="ru-RU" dirty="0" smtClean="0"/>
              <a:t> =  2 (данные расположены в столбцах)  </a:t>
            </a:r>
            <a:r>
              <a:rPr lang="ru-RU" altLang="ru-RU" dirty="0" err="1" smtClean="0"/>
              <a:t>xlRows</a:t>
            </a:r>
            <a:r>
              <a:rPr lang="ru-RU" altLang="ru-RU" dirty="0" smtClean="0"/>
              <a:t> = 1 (данные расположены в строках);</a:t>
            </a:r>
          </a:p>
        </p:txBody>
      </p:sp>
    </p:spTree>
    <p:extLst>
      <p:ext uri="{BB962C8B-B14F-4D97-AF65-F5344CB8AC3E}">
        <p14:creationId xmlns:p14="http://schemas.microsoft.com/office/powerpoint/2010/main" val="334607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6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 smtClean="0"/>
              <a:t>CategoryLabel</a:t>
            </a:r>
            <a:r>
              <a:rPr lang="ru-RU" altLang="ru-RU" dirty="0" smtClean="0"/>
              <a:t>: </a:t>
            </a:r>
            <a:r>
              <a:rPr lang="ru-RU" altLang="ru-RU" dirty="0" err="1" smtClean="0"/>
              <a:t>integer</a:t>
            </a:r>
            <a:r>
              <a:rPr lang="ru-RU" altLang="ru-RU" dirty="0" smtClean="0"/>
              <a:t> — определяет номер строки или столбца в пределах источника, содержащим метку категории. Допустимые значения от 0 (ноль) до предпоследнего номера столбца или строки источника.</a:t>
            </a:r>
          </a:p>
          <a:p>
            <a:r>
              <a:rPr lang="ru-RU" altLang="ru-RU" dirty="0" err="1" smtClean="0"/>
              <a:t>SeriesLabels</a:t>
            </a:r>
            <a:r>
              <a:rPr lang="ru-RU" altLang="ru-RU" dirty="0" smtClean="0"/>
              <a:t> : </a:t>
            </a:r>
            <a:r>
              <a:rPr lang="ru-RU" altLang="ru-RU" dirty="0" err="1" smtClean="0"/>
              <a:t>integer</a:t>
            </a:r>
            <a:r>
              <a:rPr lang="ru-RU" altLang="ru-RU" dirty="0" smtClean="0"/>
              <a:t> — определяет номер строки или столбца в пределах источника, содержащим метку набора данных.</a:t>
            </a:r>
          </a:p>
          <a:p>
            <a:r>
              <a:rPr lang="ru-RU" altLang="ru-RU" dirty="0" err="1" smtClean="0"/>
              <a:t>HasLegend</a:t>
            </a:r>
            <a:r>
              <a:rPr lang="ru-RU" altLang="ru-RU" dirty="0" smtClean="0"/>
              <a:t>: </a:t>
            </a:r>
            <a:r>
              <a:rPr lang="ru-RU" altLang="ru-RU" dirty="0" err="1" smtClean="0"/>
              <a:t>boolean</a:t>
            </a:r>
            <a:r>
              <a:rPr lang="ru-RU" altLang="ru-RU" dirty="0" smtClean="0"/>
              <a:t> — определяет будет ли на диаграмме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отражена легенда.</a:t>
            </a:r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9091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err="1" smtClean="0"/>
              <a:t>Title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заголовок диаграммы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.</a:t>
            </a:r>
          </a:p>
          <a:p>
            <a:r>
              <a:rPr lang="ru-RU" altLang="ru-RU" dirty="0" err="1" smtClean="0"/>
              <a:t>CategoryTitle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подпись оси категорий.</a:t>
            </a:r>
          </a:p>
          <a:p>
            <a:r>
              <a:rPr lang="ru-RU" altLang="ru-RU" dirty="0" err="1" smtClean="0"/>
              <a:t>ValueTitle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подпись оси значений.</a:t>
            </a:r>
          </a:p>
          <a:p>
            <a:r>
              <a:rPr lang="ru-RU" altLang="ru-RU" dirty="0" err="1" smtClean="0"/>
              <a:t>ExtraTitle</a:t>
            </a:r>
            <a:r>
              <a:rPr lang="en-US" altLang="ru-RU" dirty="0" smtClean="0"/>
              <a:t> </a:t>
            </a:r>
            <a:r>
              <a:rPr lang="ru-RU" altLang="ru-RU" dirty="0" smtClean="0"/>
              <a:t>— дополнительная подпись оси при построении трехмерных графиков.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excelApp.Visible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Excel.Workbook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excelApp.Workbooks.Add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Excel.Worksheet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sheet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95163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10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//Ввод данных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//Построение графика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Excel.Range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sheet.get_Range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("A1", "d5");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Excel.ChartObjects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xlCharts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Excel.ChartObjects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sheet.ChartObjects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Excel.ChartObject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Excel.ChartObject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xlCharts.Add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80,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300, 250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myChart.Chart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chartPage.ChartWizard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Excel.XlChartType.xlColumnClustered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:"Diagram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title");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Экспорт графика в файл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chartPage.Export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Application.StartupPath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@"./excel_chart_export.png",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3" y="1219200"/>
            <a:ext cx="504903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Автоматизация </a:t>
            </a:r>
            <a:r>
              <a:rPr lang="en-US" dirty="0">
                <a:solidFill>
                  <a:schemeClr val="tx1"/>
                </a:solidFill>
              </a:rPr>
              <a:t>Microsoft Word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wladm.narod.ru/C_Sharp/comword.html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77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dirty="0" smtClean="0"/>
              <a:t>Структура методов</a:t>
            </a:r>
          </a:p>
        </p:txBody>
      </p:sp>
      <p:pic>
        <p:nvPicPr>
          <p:cNvPr id="5123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84" y="1219200"/>
            <a:ext cx="6963032" cy="5257800"/>
          </a:xfrm>
        </p:spPr>
      </p:pic>
    </p:spTree>
    <p:extLst>
      <p:ext uri="{BB962C8B-B14F-4D97-AF65-F5344CB8AC3E}">
        <p14:creationId xmlns:p14="http://schemas.microsoft.com/office/powerpoint/2010/main" val="212406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219200"/>
            <a:ext cx="4826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05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Объекты, которыми оперирует сервер </a:t>
            </a:r>
            <a:r>
              <a:rPr lang="ru-RU" dirty="0" err="1"/>
              <a:t>Word</a:t>
            </a:r>
            <a:r>
              <a:rPr lang="ru-RU" dirty="0"/>
              <a:t>, столь же многочисленны как и объекты для </a:t>
            </a:r>
            <a:r>
              <a:rPr lang="ru-RU" dirty="0" err="1"/>
              <a:t>Excel</a:t>
            </a:r>
            <a:r>
              <a:rPr lang="ru-RU" dirty="0"/>
              <a:t>. Объект </a:t>
            </a:r>
            <a:r>
              <a:rPr lang="en-US" dirty="0"/>
              <a:t>Application - </a:t>
            </a:r>
            <a:r>
              <a:rPr lang="ru-RU" dirty="0"/>
              <a:t>это С</a:t>
            </a:r>
            <a:r>
              <a:rPr lang="en-US" dirty="0"/>
              <a:t>OM </a:t>
            </a:r>
            <a:r>
              <a:rPr lang="ru-RU" dirty="0"/>
              <a:t>сервер и оболочка для других объектов. Он может содержать один или более объектов </a:t>
            </a:r>
            <a:r>
              <a:rPr lang="en-US" dirty="0"/>
              <a:t>Document. </a:t>
            </a:r>
            <a:r>
              <a:rPr lang="ru-RU" dirty="0"/>
              <a:t>Объекты </a:t>
            </a:r>
            <a:r>
              <a:rPr lang="en-US" dirty="0"/>
              <a:t>Document </a:t>
            </a:r>
            <a:r>
              <a:rPr lang="ru-RU" dirty="0"/>
              <a:t>могут содержать такие объекты как </a:t>
            </a:r>
            <a:r>
              <a:rPr lang="en-US" dirty="0"/>
              <a:t>Paragraph, Table, Range, Bookmark, Chapter, Word, Sentence, Sections, Headers, Footers</a:t>
            </a:r>
            <a:endParaRPr lang="ru-RU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24997"/>
            <a:ext cx="88011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3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Word.Application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Создаем объект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-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равносильно запуску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wordapp.Visible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Делаем его видимым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1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wordapp.Documents.Add</a:t>
            </a:r>
            <a:r>
              <a:rPr lang="en-US" dirty="0" smtClean="0"/>
              <a:t>(ref </a:t>
            </a:r>
            <a:r>
              <a:rPr lang="en-US" dirty="0"/>
              <a:t>template, ref </a:t>
            </a:r>
            <a:r>
              <a:rPr lang="en-US" dirty="0" err="1"/>
              <a:t>newTemplate</a:t>
            </a:r>
            <a:r>
              <a:rPr lang="en-US" dirty="0"/>
              <a:t>, ref </a:t>
            </a:r>
            <a:r>
              <a:rPr lang="en-US" dirty="0" err="1"/>
              <a:t>documentType</a:t>
            </a:r>
            <a:r>
              <a:rPr lang="en-US" dirty="0"/>
              <a:t>, ref visible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Template - </a:t>
            </a:r>
            <a:r>
              <a:rPr lang="ru-RU" dirty="0"/>
              <a:t>имя шаблона, по которому создается новый документ. Если значение не указано, то используется шаблон </a:t>
            </a:r>
            <a:r>
              <a:rPr lang="en-US" dirty="0"/>
              <a:t>Normal.dot.</a:t>
            </a:r>
          </a:p>
          <a:p>
            <a:pPr marL="0" indent="0">
              <a:buNone/>
            </a:pPr>
            <a:r>
              <a:rPr lang="en-US" dirty="0" err="1" smtClean="0"/>
              <a:t>NewTemplate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при </a:t>
            </a:r>
            <a:r>
              <a:rPr lang="en-US" dirty="0"/>
              <a:t>true </a:t>
            </a:r>
            <a:r>
              <a:rPr lang="ru-RU" dirty="0"/>
              <a:t>новый документ открывается как шаблон. Значение по умолчанию - </a:t>
            </a:r>
            <a:r>
              <a:rPr lang="en-US" dirty="0"/>
              <a:t>False.</a:t>
            </a:r>
          </a:p>
          <a:p>
            <a:pPr marL="0" indent="0">
              <a:buNone/>
            </a:pPr>
            <a:r>
              <a:rPr lang="en-US" dirty="0" err="1" smtClean="0"/>
              <a:t>DocumentType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тип документа, может принимать одно из следующих значений констант типа </a:t>
            </a:r>
            <a:r>
              <a:rPr lang="en-US" dirty="0" err="1"/>
              <a:t>word.WdNewDocumentType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документа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wdNewBlankDocument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документ </a:t>
            </a:r>
            <a:r>
              <a:rPr lang="en-US" dirty="0"/>
              <a:t>Word (</a:t>
            </a:r>
            <a:r>
              <a:rPr lang="ru-RU" dirty="0"/>
              <a:t>по умолчанию);</a:t>
            </a:r>
          </a:p>
          <a:p>
            <a:pPr marL="0" indent="0">
              <a:buNone/>
            </a:pPr>
            <a:r>
              <a:rPr lang="en-US" dirty="0" err="1" smtClean="0"/>
              <a:t>wdNewEmailMessage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электронное сообщение;</a:t>
            </a:r>
          </a:p>
          <a:p>
            <a:pPr marL="0" indent="0">
              <a:buNone/>
            </a:pPr>
            <a:r>
              <a:rPr lang="en-US" dirty="0" err="1" smtClean="0"/>
              <a:t>wdNewWebPage</a:t>
            </a:r>
            <a:r>
              <a:rPr lang="en-US" dirty="0" smtClean="0"/>
              <a:t> </a:t>
            </a:r>
            <a:r>
              <a:rPr lang="en-US" dirty="0"/>
              <a:t>- Web-</a:t>
            </a:r>
            <a:r>
              <a:rPr lang="ru-RU" dirty="0"/>
              <a:t>страница.</a:t>
            </a:r>
          </a:p>
          <a:p>
            <a:pPr marL="0" indent="0">
              <a:buNone/>
            </a:pPr>
            <a:r>
              <a:rPr lang="en-US" dirty="0" err="1" smtClean="0"/>
              <a:t>wdNewXMLDocument</a:t>
            </a:r>
            <a:r>
              <a:rPr lang="en-US" dirty="0" smtClean="0"/>
              <a:t> </a:t>
            </a:r>
            <a:r>
              <a:rPr lang="en-US" dirty="0"/>
              <a:t>- XML </a:t>
            </a:r>
            <a:r>
              <a:rPr lang="ru-RU" dirty="0"/>
              <a:t>документ.</a:t>
            </a:r>
          </a:p>
          <a:p>
            <a:pPr marL="0" indent="0">
              <a:buNone/>
            </a:pPr>
            <a:r>
              <a:rPr lang="en-US" dirty="0" smtClean="0"/>
              <a:t>Visible </a:t>
            </a:r>
            <a:r>
              <a:rPr lang="en-US" dirty="0"/>
              <a:t>- </a:t>
            </a:r>
            <a:r>
              <a:rPr lang="ru-RU" dirty="0"/>
              <a:t>видимость документа. При </a:t>
            </a:r>
            <a:r>
              <a:rPr lang="en-US" dirty="0"/>
              <a:t>true (</a:t>
            </a:r>
            <a:r>
              <a:rPr lang="ru-RU" dirty="0"/>
              <a:t>по умолчанию) документ отображается.</a:t>
            </a:r>
          </a:p>
        </p:txBody>
      </p:sp>
    </p:spTree>
    <p:extLst>
      <p:ext uri="{BB962C8B-B14F-4D97-AF65-F5344CB8AC3E}">
        <p14:creationId xmlns:p14="http://schemas.microsoft.com/office/powerpoint/2010/main" val="19867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Word.Application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wordApp.Visible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Word.Document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wordApp.Documents.Add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wd.Range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().Text = "Hello word!";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wd.Range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64;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uk-UA" dirty="0" smtClean="0"/>
              <a:t>Для </a:t>
            </a:r>
            <a:r>
              <a:rPr lang="ru-RU" dirty="0" smtClean="0"/>
              <a:t>автоматизации</a:t>
            </a:r>
            <a:r>
              <a:rPr lang="uk-UA" dirty="0" smtClean="0"/>
              <a:t> </a:t>
            </a:r>
            <a:r>
              <a:rPr lang="ru-RU" dirty="0" smtClean="0"/>
              <a:t>взаимодействия</a:t>
            </a:r>
            <a:r>
              <a:rPr lang="uk-UA" dirty="0" smtClean="0"/>
              <a:t> с </a:t>
            </a:r>
            <a:r>
              <a:rPr lang="en-US" dirty="0" smtClean="0"/>
              <a:t>MS Excel </a:t>
            </a:r>
            <a:r>
              <a:rPr lang="ru-RU" dirty="0" smtClean="0"/>
              <a:t>необходимо подключить ссылки на два </a:t>
            </a:r>
            <a:r>
              <a:rPr lang="en-US" dirty="0" smtClean="0"/>
              <a:t>COM </a:t>
            </a:r>
            <a:r>
              <a:rPr lang="ru-RU" dirty="0" smtClean="0"/>
              <a:t>объекта. </a:t>
            </a:r>
            <a:r>
              <a:rPr lang="en-US" dirty="0" smtClean="0"/>
              <a:t>Project -&gt; Add Reference -&gt;COM </a:t>
            </a:r>
            <a:r>
              <a:rPr lang="ru-RU" dirty="0" smtClean="0"/>
              <a:t>и поставить галочку напротив </a:t>
            </a:r>
            <a:r>
              <a:rPr lang="en-US" dirty="0" smtClean="0"/>
              <a:t>Microsoft Excel Object Library</a:t>
            </a:r>
            <a:r>
              <a:rPr lang="ru-RU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dirty="0" smtClean="0"/>
              <a:t>Для удобства использования рекомендуется ввести тип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Excel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Microsoft.Office.Interop.Excel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ru-RU" dirty="0" smtClean="0">
                <a:cs typeface="Courier New" pitchFamily="49" charset="0"/>
              </a:rPr>
              <a:t>Чтобы создать экземпляр </a:t>
            </a:r>
            <a:r>
              <a:rPr lang="ru-RU" dirty="0" err="1" smtClean="0">
                <a:cs typeface="Courier New" pitchFamily="49" charset="0"/>
              </a:rPr>
              <a:t>обьекта</a:t>
            </a:r>
            <a:endParaRPr lang="ru-RU" dirty="0" smtClean="0"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Excel.Application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Excel.Application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2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dirty="0" smtClean="0"/>
              <a:t>После этого нужно либо создать новую книгу: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Ap.Workbooks.Add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 либо открыть файл: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Ap.Workbooks.Open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(&lt;имя файла&gt;);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Что бы открыть файл только для чтения, нужно указать: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Ap.Workbooks.Open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(&lt;имя файла&gt;,0,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rue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где </a:t>
            </a:r>
            <a:r>
              <a:rPr lang="en-US" altLang="ru-RU" dirty="0" smtClean="0"/>
              <a:t>t</a:t>
            </a:r>
            <a:r>
              <a:rPr lang="ru-RU" altLang="ru-RU" dirty="0" err="1" smtClean="0"/>
              <a:t>rue</a:t>
            </a:r>
            <a:r>
              <a:rPr lang="ru-RU" altLang="ru-RU" dirty="0" smtClean="0"/>
              <a:t> и указывает, что файл открывается только для чтения.</a:t>
            </a:r>
          </a:p>
        </p:txBody>
      </p:sp>
    </p:spTree>
    <p:extLst>
      <p:ext uri="{BB962C8B-B14F-4D97-AF65-F5344CB8AC3E}">
        <p14:creationId xmlns:p14="http://schemas.microsoft.com/office/powerpoint/2010/main" val="55288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По умолчанию окно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 не будет отображаться... что бы оно появилось, нужно выполнить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Ap.Visible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rue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Но это желательно делать в последний момент, т.к. когда окно видимое, то все изменения в нём происходят медленнее. Поэтому, лучше оставить его невидимым, сделать там все необходимые изменения, и только после этого сделать его видимым или закрыть. Если  оставить невидимым, то процесс EXCEL.EXE останется висеть в памяти, даже когда будет закрыто ваше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230240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dirty="0" smtClean="0"/>
              <a:t>Что бы закрыть </a:t>
            </a:r>
            <a:r>
              <a:rPr lang="ru-RU" altLang="ru-RU" dirty="0" err="1" smtClean="0"/>
              <a:t>Excel</a:t>
            </a:r>
            <a:r>
              <a:rPr lang="ru-RU" altLang="ru-RU" dirty="0" smtClean="0"/>
              <a:t>, выполните </a:t>
            </a:r>
            <a:r>
              <a:rPr lang="ru-RU" altLang="ru-RU" dirty="0" err="1" smtClean="0"/>
              <a:t>Ap.Quit</a:t>
            </a:r>
            <a:r>
              <a:rPr lang="en-US" altLang="ru-RU" dirty="0" smtClean="0"/>
              <a:t>()</a:t>
            </a:r>
            <a:r>
              <a:rPr lang="ru-RU" altLang="ru-RU" dirty="0" smtClean="0"/>
              <a:t> или </a:t>
            </a:r>
            <a:r>
              <a:rPr lang="ru-RU" altLang="ru-RU" dirty="0" err="1" smtClean="0"/>
              <a:t>Ap.Application.Quit</a:t>
            </a:r>
            <a:r>
              <a:rPr lang="en-US" altLang="ru-RU" dirty="0" smtClean="0"/>
              <a:t>()</a:t>
            </a:r>
            <a:r>
              <a:rPr lang="ru-RU" altLang="ru-RU" dirty="0" smtClean="0"/>
              <a:t>. </a:t>
            </a:r>
          </a:p>
          <a:p>
            <a:pPr marL="0" indent="0" eaLnBrk="1" hangingPunct="1">
              <a:buFontTx/>
              <a:buNone/>
            </a:pPr>
            <a:endParaRPr lang="en-US" altLang="ru-RU" dirty="0" smtClean="0"/>
          </a:p>
          <a:p>
            <a:pPr marL="0" indent="0" eaLnBrk="1" hangingPunct="1">
              <a:buFontTx/>
              <a:buNone/>
            </a:pPr>
            <a:r>
              <a:rPr lang="ru-RU" altLang="ru-RU" dirty="0" smtClean="0"/>
              <a:t>Что бы при закрытии не выдавался запрос на сохранение файла, возможно отключить сообщения:</a:t>
            </a:r>
          </a:p>
          <a:p>
            <a:pPr marL="0" indent="0" eaLnBrk="1" hangingPunct="1"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Ap.DisplayAlerts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alse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50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Чтобы записать или прочитать содержимое ячейки можно использовать </a:t>
            </a:r>
            <a:r>
              <a:rPr lang="ru-RU" altLang="ru-RU" dirty="0" err="1" smtClean="0"/>
              <a:t>Ap.Range</a:t>
            </a:r>
            <a:r>
              <a:rPr lang="ru-RU" altLang="ru-RU" dirty="0" smtClean="0"/>
              <a:t>[&lt;имя ячейки&gt;] или </a:t>
            </a:r>
            <a:r>
              <a:rPr lang="ru-RU" altLang="ru-RU" dirty="0" err="1" smtClean="0"/>
              <a:t>Ap.Cells</a:t>
            </a:r>
            <a:r>
              <a:rPr lang="ru-RU" altLang="ru-RU" dirty="0" smtClean="0"/>
              <a:t>[&lt;позиция по Y&gt;,&lt;позиция по X&gt;]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Ap.Range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”]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Ap.Cells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[1,4] =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Эти две строки выполняют одно и тоже действие: записывают строку "</a:t>
            </a:r>
            <a:r>
              <a:rPr lang="ru-RU" altLang="ru-RU" dirty="0" err="1" smtClean="0"/>
              <a:t>Ляляля</a:t>
            </a:r>
            <a:r>
              <a:rPr lang="ru-RU" altLang="ru-RU" dirty="0" smtClean="0"/>
              <a:t>" в ячейку D1</a:t>
            </a:r>
            <a:r>
              <a:rPr lang="en-US" altLang="ru-RU" dirty="0" smtClean="0"/>
              <a:t>. </a:t>
            </a:r>
            <a:r>
              <a:rPr lang="ru-RU" altLang="ru-RU" dirty="0" smtClean="0"/>
              <a:t>Читать значение из ячейки таким же образом: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S = </a:t>
            </a:r>
            <a:r>
              <a:rPr lang="ru-RU" altLang="ru-RU" dirty="0" err="1" smtClean="0"/>
              <a:t>Ap.Range</a:t>
            </a:r>
            <a:r>
              <a:rPr lang="ru-RU" altLang="ru-RU" dirty="0" smtClean="0"/>
              <a:t>[</a:t>
            </a:r>
            <a:r>
              <a:rPr lang="en-US" altLang="ru-RU" dirty="0" smtClean="0"/>
              <a:t>“</a:t>
            </a:r>
            <a:r>
              <a:rPr lang="ru-RU" altLang="ru-RU" dirty="0" smtClean="0"/>
              <a:t>D</a:t>
            </a:r>
            <a:r>
              <a:rPr lang="en-US" altLang="ru-RU" dirty="0" smtClean="0"/>
              <a:t>1”</a:t>
            </a:r>
            <a:r>
              <a:rPr lang="ru-RU" altLang="ru-RU" dirty="0" smtClean="0"/>
              <a:t>];</a:t>
            </a:r>
            <a:r>
              <a:rPr lang="en-US" altLang="ru-RU" dirty="0" smtClean="0"/>
              <a:t> </a:t>
            </a:r>
            <a:r>
              <a:rPr lang="ru-RU" altLang="ru-RU" dirty="0" smtClean="0"/>
              <a:t> или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ru-RU" altLang="ru-RU" dirty="0" smtClean="0"/>
              <a:t>S = </a:t>
            </a:r>
            <a:r>
              <a:rPr lang="ru-RU" altLang="ru-RU" dirty="0" err="1" smtClean="0"/>
              <a:t>Ap.Cells</a:t>
            </a:r>
            <a:r>
              <a:rPr lang="ru-RU" altLang="ru-RU" dirty="0" smtClean="0"/>
              <a:t>[1,4];</a:t>
            </a:r>
          </a:p>
        </p:txBody>
      </p:sp>
    </p:spTree>
    <p:extLst>
      <p:ext uri="{BB962C8B-B14F-4D97-AF65-F5344CB8AC3E}">
        <p14:creationId xmlns:p14="http://schemas.microsoft.com/office/powerpoint/2010/main" val="3309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ru-RU" altLang="ru-RU" dirty="0" smtClean="0"/>
              <a:t>Так же можно записывать значение сразу в несколько ячеек... можно перечислить через точку с запятой или указать диапазон через двоеточие: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Ap.Range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A2;B5;D1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].Value 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записывает строку в 3 ячейки: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A2, B5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D1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Ap.Range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["A2:D5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записывает строку во все ячейки диапазона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A2:D5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Ap.Range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Ap.Cells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[2,1],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Ap.Cells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[5,4]].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Тоже самое, что и предыдущая строка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Ap.Cells</a:t>
            </a:r>
            <a:r>
              <a:rPr lang="en-US" altLang="ru-RU" sz="2000" dirty="0" err="1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Изменятся все ячейки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Ap.Rows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].Value 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</a:t>
            </a:r>
            <a:endParaRPr lang="en-US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Изменятся все ячейки второй строки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Ap.Rows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err="1" smtClean="0">
                <a:latin typeface="Courier New" pitchFamily="49" charset="0"/>
                <a:cs typeface="Courier New" pitchFamily="49" charset="0"/>
              </a:rPr>
              <a:t>Ляляля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"; 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Тоже самое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Ap.Columns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aaa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"; 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Изменятся все ячейки в столбце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Ap.Columns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aaa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";  </a:t>
            </a:r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Тоже самое</a:t>
            </a:r>
          </a:p>
        </p:txBody>
      </p:sp>
    </p:spTree>
    <p:extLst>
      <p:ext uri="{BB962C8B-B14F-4D97-AF65-F5344CB8AC3E}">
        <p14:creationId xmlns:p14="http://schemas.microsoft.com/office/powerpoint/2010/main" val="631016624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1641</Words>
  <Application>Microsoft Office PowerPoint</Application>
  <PresentationFormat>Экран (4:3)</PresentationFormat>
  <Paragraphs>163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PPT Template</vt:lpstr>
      <vt:lpstr>Интегрированные компьютерные системы проектирования и анализа  Лекция 3: Автоматизация Word и Excel</vt:lpstr>
      <vt:lpstr>Автоматизация Microsoft Excel</vt:lpstr>
      <vt:lpstr>Структура методов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Изменение свойств текста</vt:lpstr>
      <vt:lpstr>Изменение цвета фона ячеек: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формулы</vt:lpstr>
      <vt:lpstr>Добавление и редактирование диаграммы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графика</vt:lpstr>
      <vt:lpstr>Презентация PowerPoint</vt:lpstr>
      <vt:lpstr>Автоматизация Microsoft Word</vt:lpstr>
      <vt:lpstr>Объектная модель</vt:lpstr>
      <vt:lpstr>Презентация PowerPoint</vt:lpstr>
      <vt:lpstr>Презентация PowerPoint</vt:lpstr>
      <vt:lpstr>Создание документа</vt:lpstr>
      <vt:lpstr>Создание документа</vt:lpstr>
      <vt:lpstr>Вывод текста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171</cp:revision>
  <dcterms:created xsi:type="dcterms:W3CDTF">2005-09-30T20:12:14Z</dcterms:created>
  <dcterms:modified xsi:type="dcterms:W3CDTF">2017-09-17T19:54:15Z</dcterms:modified>
</cp:coreProperties>
</file>