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w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</a:t>
            </a:r>
            <a:r>
              <a:rPr lang="ru-RU" sz="2400" u="sng" dirty="0"/>
              <a:t>1: </a:t>
            </a:r>
            <a:r>
              <a:rPr lang="ru-RU" sz="2400" u="sng" dirty="0" smtClean="0"/>
              <a:t>Введение. Параметризация. </a:t>
            </a:r>
            <a:br>
              <a:rPr lang="ru-RU" sz="2400" u="sng" dirty="0" smtClean="0"/>
            </a:br>
            <a:r>
              <a:rPr lang="ru-RU" sz="2400" u="sng" dirty="0" smtClean="0"/>
              <a:t>Таблицы </a:t>
            </a:r>
            <a:r>
              <a:rPr lang="ru-RU" sz="2400" u="sng" dirty="0"/>
              <a:t>параметров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Семейство деталей</a:t>
            </a:r>
            <a:endParaRPr lang="en-US" b="0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4648200" y="1828800"/>
            <a:ext cx="4410075" cy="4876800"/>
            <a:chOff x="2592" y="1056"/>
            <a:chExt cx="3066" cy="3120"/>
          </a:xfrm>
        </p:grpSpPr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1104"/>
              <a:ext cx="1423" cy="1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8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" y="1056"/>
              <a:ext cx="1675" cy="1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8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592"/>
              <a:ext cx="1438" cy="1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8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496"/>
              <a:ext cx="1313" cy="1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029200" cy="5257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 dirty="0"/>
              <a:t>На практике часто детали существуют </a:t>
            </a:r>
            <a:r>
              <a:rPr lang="en-US" b="1" dirty="0"/>
              <a:t/>
            </a:r>
            <a:br>
              <a:rPr lang="en-US" b="1" dirty="0"/>
            </a:br>
            <a:r>
              <a:rPr lang="ru-RU" b="1" dirty="0"/>
              <a:t>во множестве размеров</a:t>
            </a:r>
            <a:r>
              <a:rPr lang="en-US" b="1" dirty="0"/>
              <a:t>.</a:t>
            </a:r>
            <a:endParaRPr lang="en-US" dirty="0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 dirty="0"/>
              <a:t>Это называется семейством деталей</a:t>
            </a:r>
            <a:r>
              <a:rPr lang="en-US" b="1" dirty="0"/>
              <a:t>.</a:t>
            </a:r>
            <a:endParaRPr lang="en-US" dirty="0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 dirty="0"/>
              <a:t>Проектировать новую версию детали индивидуально – не эффективно.</a:t>
            </a:r>
            <a:endParaRPr lang="en-US" dirty="0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 dirty="0"/>
              <a:t>Таблица параметров упрощает создание семейства деталей.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7086600" cy="839787"/>
          </a:xfrm>
        </p:spPr>
        <p:txBody>
          <a:bodyPr/>
          <a:lstStyle/>
          <a:p>
            <a:r>
              <a:rPr lang="ru-RU"/>
              <a:t>Понятие таблицы параметров</a:t>
            </a:r>
            <a:endParaRPr lang="en-US" b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ru-RU" sz="2400" b="1"/>
              <a:t>Таблицы параметров используются для создания различных конфигураций детали.</a:t>
            </a:r>
            <a:endParaRPr lang="en-US" sz="2400"/>
          </a:p>
          <a:p>
            <a:pPr>
              <a:spcBef>
                <a:spcPts val="2000"/>
              </a:spcBef>
            </a:pPr>
            <a:r>
              <a:rPr lang="ru-RU" sz="2400" b="1"/>
              <a:t>Что такое конфигурация?</a:t>
            </a:r>
            <a:endParaRPr lang="en-US" sz="2400"/>
          </a:p>
          <a:p>
            <a:pPr lvl="1">
              <a:spcBef>
                <a:spcPts val="1200"/>
              </a:spcBef>
            </a:pPr>
            <a:r>
              <a:rPr lang="ru-RU" sz="2000" b="1"/>
              <a:t>Конфигурация – это способ создания семейства подобных деталей внутри одного файла.</a:t>
            </a:r>
            <a:endParaRPr lang="en-US" sz="2000"/>
          </a:p>
          <a:p>
            <a:pPr lvl="1">
              <a:spcBef>
                <a:spcPts val="1200"/>
              </a:spcBef>
            </a:pPr>
            <a:r>
              <a:rPr lang="ru-RU" sz="2000" b="1"/>
              <a:t>Каждая конфигурация представляет один вариант геометрических параметров детали</a:t>
            </a:r>
            <a:r>
              <a:rPr lang="en-US" sz="2000" b="1"/>
              <a:t>.</a:t>
            </a:r>
            <a:endParaRPr lang="en-US" sz="2000"/>
          </a:p>
          <a:p>
            <a:pPr>
              <a:spcBef>
                <a:spcPts val="2000"/>
              </a:spcBef>
            </a:pPr>
            <a:r>
              <a:rPr lang="ru-RU" sz="2400" b="1"/>
              <a:t>Таблицы параметров автоматически меняют размеры и конструктивные элементы существующих деталей для создания множества конфигураций</a:t>
            </a:r>
            <a:r>
              <a:rPr lang="en-US" sz="2400" b="1"/>
              <a:t>.</a:t>
            </a:r>
            <a:r>
              <a:rPr lang="ru-RU" sz="2400" b="1"/>
              <a:t> Конфигурации управляют геометрическими размерами и формой деталей</a:t>
            </a:r>
            <a:r>
              <a:rPr lang="en-US" sz="2400" b="1"/>
              <a:t>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7086600" cy="839787"/>
          </a:xfrm>
        </p:spPr>
        <p:txBody>
          <a:bodyPr/>
          <a:lstStyle/>
          <a:p>
            <a:r>
              <a:rPr lang="ru-RU"/>
              <a:t>Понятие таблицы параметров</a:t>
            </a: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6096000" cy="5257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Таблица параметров может контролировать состояние конструктивного элемента</a:t>
            </a:r>
            <a:r>
              <a:rPr lang="en-US" b="1"/>
              <a:t>.</a:t>
            </a:r>
            <a:endParaRPr lang="en-US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Элемента может быть в двух состояниях:</a:t>
            </a:r>
            <a:r>
              <a:rPr lang="en-US" b="1"/>
              <a:t> </a:t>
            </a:r>
            <a:r>
              <a:rPr lang="ru-RU" b="1" i="1">
                <a:solidFill>
                  <a:srgbClr val="0000FF"/>
                </a:solidFill>
              </a:rPr>
              <a:t>погашен</a:t>
            </a:r>
            <a:r>
              <a:rPr lang="en-US" b="1"/>
              <a:t> </a:t>
            </a:r>
            <a:r>
              <a:rPr lang="ru-RU" b="1"/>
              <a:t>или</a:t>
            </a:r>
            <a:r>
              <a:rPr lang="en-US" b="1"/>
              <a:t> </a:t>
            </a:r>
            <a:r>
              <a:rPr lang="ru-RU" b="1" i="1">
                <a:solidFill>
                  <a:srgbClr val="0000FF"/>
                </a:solidFill>
              </a:rPr>
              <a:t>высвечен</a:t>
            </a:r>
            <a:r>
              <a:rPr lang="ru-RU" b="1"/>
              <a:t> </a:t>
            </a:r>
            <a:r>
              <a:rPr lang="en-US" b="1"/>
              <a:t>(</a:t>
            </a:r>
            <a:r>
              <a:rPr lang="ru-RU" b="1"/>
              <a:t>также называется</a:t>
            </a:r>
            <a:r>
              <a:rPr lang="en-US" b="1"/>
              <a:t> </a:t>
            </a:r>
            <a:r>
              <a:rPr lang="ru-RU" b="1" i="1">
                <a:solidFill>
                  <a:srgbClr val="0000FF"/>
                </a:solidFill>
              </a:rPr>
              <a:t>решён</a:t>
            </a:r>
            <a:r>
              <a:rPr lang="en-US" b="1"/>
              <a:t>). </a:t>
            </a:r>
            <a:r>
              <a:rPr lang="ru-RU" b="1"/>
              <a:t>Погашенный элемент не перестраивается или не отображается</a:t>
            </a:r>
            <a:r>
              <a:rPr lang="en-US" b="1"/>
              <a:t>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Таблицы параметров требуют</a:t>
            </a:r>
            <a:r>
              <a:rPr lang="en-US" b="1"/>
              <a:t> </a:t>
            </a:r>
            <a:r>
              <a:rPr lang="ru-RU" b="1"/>
              <a:t>наличия установленного приложения</a:t>
            </a:r>
            <a:r>
              <a:rPr lang="en-US" b="1"/>
              <a:t> Microsoft Excel.</a:t>
            </a:r>
            <a:endParaRPr lang="en-US"/>
          </a:p>
        </p:txBody>
      </p:sp>
      <p:pic>
        <p:nvPicPr>
          <p:cNvPr id="542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1181100"/>
            <a:ext cx="2201863" cy="2552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3886200"/>
            <a:ext cx="2201863" cy="2552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181600" y="6400800"/>
            <a:ext cx="36401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600">
                <a:solidFill>
                  <a:schemeClr val="hlink"/>
                </a:solidFill>
              </a:rPr>
              <a:t>Центральное отверстие погашено</a:t>
            </a:r>
            <a:endParaRPr lang="en-US"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таблицы параметров</a:t>
            </a:r>
            <a:endParaRPr lang="en-US" b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334000"/>
            <a:ext cx="8534400" cy="1295400"/>
          </a:xfrm>
        </p:spPr>
        <p:txBody>
          <a:bodyPr/>
          <a:lstStyle/>
          <a:p>
            <a:pPr>
              <a:spcBef>
                <a:spcPts val="2000"/>
              </a:spcBef>
              <a:buFontTx/>
              <a:buNone/>
            </a:pPr>
            <a:r>
              <a:rPr lang="ru-RU" sz="2400" b="1">
                <a:solidFill>
                  <a:schemeClr val="hlink"/>
                </a:solidFill>
              </a:rPr>
              <a:t>Примечание</a:t>
            </a:r>
            <a:r>
              <a:rPr lang="en-US" sz="2400" b="1">
                <a:solidFill>
                  <a:schemeClr val="hlink"/>
                </a:solidFill>
              </a:rPr>
              <a:t>:</a:t>
            </a:r>
            <a:r>
              <a:rPr lang="en-US" sz="2400" b="1"/>
              <a:t>	</a:t>
            </a:r>
            <a:r>
              <a:rPr lang="ru-RU" sz="2400" b="1"/>
              <a:t>Переименовывайте</a:t>
            </a:r>
            <a:r>
              <a:rPr lang="en-US" sz="2400" b="1"/>
              <a:t> </a:t>
            </a:r>
            <a:r>
              <a:rPr lang="ru-RU" sz="2400" b="1"/>
              <a:t>элементы и размеров перед</a:t>
            </a:r>
            <a:r>
              <a:rPr lang="en-US" sz="2400" b="1"/>
              <a:t> </a:t>
            </a:r>
            <a:r>
              <a:rPr lang="ru-RU" sz="2400" b="1"/>
              <a:t>созданием</a:t>
            </a:r>
            <a:r>
              <a:rPr lang="en-US" sz="2400" b="1"/>
              <a:t> </a:t>
            </a:r>
            <a:r>
              <a:rPr lang="ru-RU" sz="2400" b="1"/>
              <a:t>таблицы параметров</a:t>
            </a:r>
            <a:r>
              <a:rPr lang="en-US" sz="2400" b="1"/>
              <a:t>.</a:t>
            </a:r>
            <a:endParaRPr lang="en-US" sz="2400"/>
          </a:p>
        </p:txBody>
      </p:sp>
      <p:pic>
        <p:nvPicPr>
          <p:cNvPr id="573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7620000" cy="24717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276600" y="4724400"/>
            <a:ext cx="18478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>
                <a:solidFill>
                  <a:schemeClr val="hlink"/>
                </a:solidFill>
              </a:rPr>
              <a:t>Конфигурация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886200" y="1143000"/>
            <a:ext cx="5105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>
                <a:solidFill>
                  <a:schemeClr val="hlink"/>
                </a:solidFill>
              </a:rPr>
              <a:t>Геометрический параметр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ru-RU" sz="1800">
                <a:solidFill>
                  <a:schemeClr val="hlink"/>
                </a:solidFill>
              </a:rPr>
              <a:t>и</a:t>
            </a:r>
            <a:r>
              <a:rPr lang="en-US" sz="1800">
                <a:solidFill>
                  <a:schemeClr val="hlink"/>
                </a:solidFill>
              </a:rPr>
              <a:t>/</a:t>
            </a:r>
            <a:r>
              <a:rPr lang="ru-RU" sz="1800">
                <a:solidFill>
                  <a:schemeClr val="hlink"/>
                </a:solidFill>
              </a:rPr>
              <a:t>или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ru-RU" sz="1800">
                <a:solidFill>
                  <a:schemeClr val="hlink"/>
                </a:solidFill>
              </a:rPr>
              <a:t>название конструкционного элемента или специальное ключевое слово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858000" y="4724400"/>
            <a:ext cx="12652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>
                <a:solidFill>
                  <a:schemeClr val="hlink"/>
                </a:solidFill>
              </a:rPr>
              <a:t>Значения</a:t>
            </a:r>
            <a:endParaRPr lang="en-US" sz="1800">
              <a:solidFill>
                <a:schemeClr val="hlink"/>
              </a:solidFill>
            </a:endParaRPr>
          </a:p>
        </p:txBody>
      </p: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2971800" y="1447800"/>
            <a:ext cx="914400" cy="1447800"/>
            <a:chOff x="1872" y="912"/>
            <a:chExt cx="576" cy="912"/>
          </a:xfrm>
        </p:grpSpPr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 flipH="1">
              <a:off x="2256" y="912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 flipH="1">
              <a:off x="1872" y="912"/>
              <a:ext cx="384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1752600" y="4038600"/>
            <a:ext cx="1524000" cy="838200"/>
            <a:chOff x="1104" y="2544"/>
            <a:chExt cx="960" cy="528"/>
          </a:xfrm>
        </p:grpSpPr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 flipH="1">
              <a:off x="1728" y="307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H="1" flipV="1">
              <a:off x="1104" y="2544"/>
              <a:ext cx="624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5334000" y="4038600"/>
            <a:ext cx="1524000" cy="838200"/>
            <a:chOff x="1104" y="2544"/>
            <a:chExt cx="960" cy="528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1728" y="307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H="1" flipV="1">
              <a:off x="1104" y="2544"/>
              <a:ext cx="624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  <p:bldP spid="573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3581400"/>
            <a:ext cx="2257425" cy="3276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7391400" cy="839787"/>
          </a:xfrm>
        </p:spPr>
        <p:txBody>
          <a:bodyPr/>
          <a:lstStyle/>
          <a:p>
            <a:r>
              <a:rPr lang="ru-RU" sz="2800"/>
              <a:t>Переименование элементов и размеров</a:t>
            </a:r>
            <a:endParaRPr lang="en-US" sz="2800" b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2578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Названия элементов и размеров</a:t>
            </a:r>
            <a:r>
              <a:rPr lang="en-US" b="1"/>
              <a:t> </a:t>
            </a:r>
            <a:r>
              <a:rPr lang="ru-RU" b="1"/>
              <a:t>используемых в таблице параметров</a:t>
            </a:r>
            <a:r>
              <a:rPr lang="en-US" b="1"/>
              <a:t> </a:t>
            </a:r>
            <a:r>
              <a:rPr lang="ru-RU" b="1"/>
              <a:t>следует переименовать с целью лучшего описания их функционального назначения</a:t>
            </a:r>
            <a:r>
              <a:rPr lang="en-US" b="1"/>
              <a:t>.</a:t>
            </a:r>
            <a:endParaRPr lang="en-US"/>
          </a:p>
          <a:p>
            <a:pPr>
              <a:spcBef>
                <a:spcPts val="2000"/>
              </a:spcBef>
            </a:pPr>
            <a:r>
              <a:rPr lang="ru-RU" b="1"/>
              <a:t>Какое наименование проще понять</a:t>
            </a:r>
            <a:r>
              <a:rPr lang="en-US" b="1"/>
              <a:t>?</a:t>
            </a:r>
            <a:endParaRPr lang="en-US"/>
          </a:p>
          <a:p>
            <a:pPr lvl="1">
              <a:spcBef>
                <a:spcPts val="1200"/>
              </a:spcBef>
            </a:pPr>
            <a:r>
              <a:rPr lang="en-US" b="1"/>
              <a:t>D1@</a:t>
            </a:r>
            <a:r>
              <a:rPr lang="ru-RU" b="1"/>
              <a:t>Вырез</a:t>
            </a:r>
            <a:r>
              <a:rPr lang="en-US" b="1"/>
              <a:t>-</a:t>
            </a:r>
            <a:r>
              <a:rPr lang="ru-RU" b="1"/>
              <a:t>Вытянуть</a:t>
            </a:r>
            <a:r>
              <a:rPr lang="en-US" b="1"/>
              <a:t>1</a:t>
            </a:r>
            <a:endParaRPr lang="en-US"/>
          </a:p>
          <a:p>
            <a:pPr lvl="1">
              <a:spcBef>
                <a:spcPts val="1200"/>
              </a:spcBef>
            </a:pPr>
            <a:r>
              <a:rPr lang="ru-RU" b="1"/>
              <a:t>Ширина</a:t>
            </a:r>
            <a:r>
              <a:rPr lang="en-US" b="1"/>
              <a:t>@</a:t>
            </a:r>
            <a:r>
              <a:rPr lang="ru-RU" b="1"/>
              <a:t>Овальное</a:t>
            </a:r>
            <a:r>
              <a:rPr lang="en-US" b="1"/>
              <a:t>_</a:t>
            </a:r>
            <a:r>
              <a:rPr lang="ru-RU" b="1"/>
              <a:t>Отверстие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Переименование</a:t>
            </a:r>
            <a:r>
              <a:rPr lang="en-US"/>
              <a:t> </a:t>
            </a:r>
            <a:r>
              <a:rPr lang="ru-RU"/>
              <a:t>элемента</a:t>
            </a:r>
            <a:endParaRPr lang="en-US" b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6400800" cy="5257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Щелчок</a:t>
            </a:r>
            <a:r>
              <a:rPr lang="en-US" b="1"/>
              <a:t>-</a:t>
            </a:r>
            <a:r>
              <a:rPr lang="ru-RU" b="1"/>
              <a:t>пауза</a:t>
            </a:r>
            <a:r>
              <a:rPr lang="en-US" b="1"/>
              <a:t>-</a:t>
            </a:r>
            <a:r>
              <a:rPr lang="ru-RU" b="1"/>
              <a:t>щелчок</a:t>
            </a:r>
            <a:r>
              <a:rPr lang="en-US" b="1"/>
              <a:t> </a:t>
            </a:r>
            <a:r>
              <a:rPr lang="ru-RU" b="1"/>
              <a:t>на элементе</a:t>
            </a:r>
            <a:r>
              <a:rPr lang="en-US" b="1"/>
              <a:t> </a:t>
            </a:r>
            <a:r>
              <a:rPr lang="ru-RU" i="1"/>
              <a:t>Вытянуть</a:t>
            </a:r>
            <a:r>
              <a:rPr lang="en-US" i="1"/>
              <a:t>1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ru-RU" b="1"/>
              <a:t>дереве конструирования </a:t>
            </a:r>
            <a:r>
              <a:rPr lang="en-US" b="1"/>
              <a:t>FeatureManager (</a:t>
            </a:r>
            <a:r>
              <a:rPr lang="ru-RU" b="1"/>
              <a:t>не делайте</a:t>
            </a:r>
            <a:r>
              <a:rPr lang="en-US" b="1"/>
              <a:t> </a:t>
            </a:r>
            <a:r>
              <a:rPr lang="ru-RU" b="1"/>
              <a:t>двойной щелчок</a:t>
            </a:r>
            <a:r>
              <a:rPr lang="en-US" b="1"/>
              <a:t>).</a:t>
            </a:r>
          </a:p>
          <a:p>
            <a:pPr>
              <a:lnSpc>
                <a:spcPct val="85000"/>
              </a:lnSpc>
              <a:spcBef>
                <a:spcPts val="1500"/>
              </a:spcBef>
              <a:spcAft>
                <a:spcPts val="1000"/>
              </a:spcAft>
              <a:buFontTx/>
              <a:buNone/>
            </a:pPr>
            <a:r>
              <a:rPr lang="en-US" b="1"/>
              <a:t>  </a:t>
            </a:r>
            <a:r>
              <a:rPr lang="ru-RU" sz="2400" b="1">
                <a:solidFill>
                  <a:schemeClr val="hlink"/>
                </a:solidFill>
              </a:rPr>
              <a:t>Примечание</a:t>
            </a:r>
            <a:r>
              <a:rPr lang="en-US" sz="2400" b="1">
                <a:solidFill>
                  <a:schemeClr val="hlink"/>
                </a:solidFill>
              </a:rPr>
              <a:t>:</a:t>
            </a:r>
            <a:r>
              <a:rPr lang="en-US" sz="2400" b="1"/>
              <a:t> </a:t>
            </a:r>
            <a:r>
              <a:rPr lang="ru-RU" sz="2400" b="1"/>
              <a:t>Вместо приёма щелчок-пауза-щелчок вы можете</a:t>
            </a:r>
            <a:r>
              <a:rPr lang="en-US" sz="2400" b="1"/>
              <a:t> </a:t>
            </a:r>
            <a:r>
              <a:rPr lang="ru-RU" sz="2400" b="1"/>
              <a:t>выбрать нужный элемент и потом нажать функциональную клавишу</a:t>
            </a:r>
            <a:r>
              <a:rPr lang="en-US" sz="2400" b="1"/>
              <a:t> F2.</a:t>
            </a:r>
            <a:endParaRPr lang="en-US" sz="2400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Имя элемента</a:t>
            </a:r>
            <a:r>
              <a:rPr lang="en-US" b="1"/>
              <a:t> </a:t>
            </a:r>
            <a:r>
              <a:rPr lang="ru-RU" b="1"/>
              <a:t>подсвечивается голубым цветом</a:t>
            </a:r>
            <a:r>
              <a:rPr lang="en-US" b="1"/>
              <a:t>, </a:t>
            </a:r>
            <a:r>
              <a:rPr lang="ru-RU" b="1"/>
              <a:t>что значит готовность к редактированию</a:t>
            </a:r>
            <a:r>
              <a:rPr lang="en-US" b="1"/>
              <a:t>.</a:t>
            </a:r>
            <a:endParaRPr lang="en-US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Введите новое имя</a:t>
            </a:r>
            <a:r>
              <a:rPr lang="en-US" b="1"/>
              <a:t> =&gt; </a:t>
            </a:r>
            <a:r>
              <a:rPr lang="en-US" i="1"/>
              <a:t>Box</a:t>
            </a:r>
            <a:r>
              <a:rPr lang="en-US" b="1"/>
              <a:t> =&gt; </a:t>
            </a:r>
            <a:r>
              <a:rPr lang="ru-RU" b="1"/>
              <a:t>нажмите</a:t>
            </a:r>
            <a:r>
              <a:rPr lang="en-US" b="1"/>
              <a:t> </a:t>
            </a:r>
            <a:r>
              <a:rPr lang="en-US" b="1" u="sng"/>
              <a:t>Enter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371600"/>
            <a:ext cx="2289175" cy="40100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Переименование</a:t>
            </a:r>
            <a:r>
              <a:rPr lang="en-US" sz="2800"/>
              <a:t> </a:t>
            </a:r>
            <a:r>
              <a:rPr lang="ru-RU" sz="2800"/>
              <a:t>других элементов</a:t>
            </a:r>
            <a:r>
              <a:rPr lang="en-US" sz="2800"/>
              <a:t> </a:t>
            </a:r>
            <a:r>
              <a:rPr lang="ru-RU" sz="2800"/>
              <a:t>используемых в таблице параметров</a:t>
            </a:r>
            <a:endParaRPr lang="en-US" sz="2800" b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6019800" cy="53340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Переименуйте</a:t>
            </a:r>
            <a:r>
              <a:rPr lang="en-US" b="1"/>
              <a:t> </a:t>
            </a:r>
            <a:r>
              <a:rPr lang="ru-RU" i="1"/>
              <a:t>Вытянуть</a:t>
            </a:r>
            <a:r>
              <a:rPr lang="en-US" i="1"/>
              <a:t>2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en-US" i="1"/>
              <a:t>Knob</a:t>
            </a:r>
            <a:r>
              <a:rPr lang="ru-RU" i="1"/>
              <a:t> (ручка)</a:t>
            </a:r>
            <a:r>
              <a:rPr lang="en-US" b="1"/>
              <a:t>.</a:t>
            </a:r>
          </a:p>
          <a:p>
            <a:pPr>
              <a:spcBef>
                <a:spcPts val="2000"/>
              </a:spcBef>
            </a:pPr>
            <a:r>
              <a:rPr lang="ru-RU" b="1"/>
              <a:t>Переименуйте</a:t>
            </a:r>
            <a:r>
              <a:rPr lang="en-US" b="1"/>
              <a:t> </a:t>
            </a:r>
            <a:r>
              <a:rPr lang="ru-RU" i="1"/>
              <a:t>Вырез</a:t>
            </a:r>
            <a:r>
              <a:rPr lang="en-US" i="1"/>
              <a:t>-</a:t>
            </a:r>
            <a:r>
              <a:rPr lang="ru-RU" i="1"/>
              <a:t>Вытянуть</a:t>
            </a:r>
            <a:r>
              <a:rPr lang="en-US" i="1"/>
              <a:t>1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en-US" i="1"/>
              <a:t>Hole_in_knob</a:t>
            </a:r>
            <a:r>
              <a:rPr lang="ru-RU" i="1"/>
              <a:t> (отверстие в ручке)</a:t>
            </a:r>
            <a:r>
              <a:rPr lang="en-US" b="1"/>
              <a:t>.</a:t>
            </a:r>
          </a:p>
          <a:p>
            <a:pPr>
              <a:spcBef>
                <a:spcPts val="2000"/>
              </a:spcBef>
            </a:pPr>
            <a:r>
              <a:rPr lang="ru-RU" b="1"/>
              <a:t>Переименуйте</a:t>
            </a:r>
            <a:r>
              <a:rPr lang="en-US" b="1"/>
              <a:t> </a:t>
            </a:r>
            <a:r>
              <a:rPr lang="ru-RU" i="1"/>
              <a:t>Скругление</a:t>
            </a:r>
            <a:r>
              <a:rPr lang="en-US" i="1"/>
              <a:t>1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en-US" i="1"/>
              <a:t>Outside_corners</a:t>
            </a:r>
            <a:r>
              <a:rPr lang="ru-RU" i="1"/>
              <a:t> (внешние углы)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2388" y="1371600"/>
            <a:ext cx="2303462" cy="4038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Отображение</a:t>
            </a:r>
            <a:r>
              <a:rPr lang="en-US"/>
              <a:t> </a:t>
            </a:r>
            <a:r>
              <a:rPr lang="ru-RU"/>
              <a:t>размеров элемента</a:t>
            </a:r>
            <a:endParaRPr lang="en-US" b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267200" cy="52578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Правый щелчок на разделе</a:t>
            </a:r>
            <a:r>
              <a:rPr lang="en-US" b="1"/>
              <a:t> </a:t>
            </a:r>
            <a:r>
              <a:rPr lang="ru-RU" i="1"/>
              <a:t>Примечания</a:t>
            </a:r>
            <a:r>
              <a:rPr lang="en-US" b="1"/>
              <a:t>, </a:t>
            </a:r>
            <a:r>
              <a:rPr lang="ru-RU" b="1"/>
              <a:t>и выберете</a:t>
            </a:r>
            <a:r>
              <a:rPr lang="en-US" b="1"/>
              <a:t> </a:t>
            </a:r>
            <a:r>
              <a:rPr lang="ru-RU" b="1"/>
              <a:t>опцию</a:t>
            </a:r>
            <a:r>
              <a:rPr lang="en-US" b="1"/>
              <a:t> </a:t>
            </a:r>
            <a:r>
              <a:rPr lang="ru-RU" b="1" u="sng"/>
              <a:t>Отобразить размеры элемента</a:t>
            </a:r>
            <a:r>
              <a:rPr lang="en-US" b="1"/>
              <a:t> </a:t>
            </a:r>
            <a:r>
              <a:rPr lang="ru-RU" b="1"/>
              <a:t>из меню быстрого вызова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295400"/>
            <a:ext cx="2424113" cy="2552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4038600"/>
            <a:ext cx="2865438" cy="2552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Скрывание</a:t>
            </a:r>
            <a:r>
              <a:rPr lang="en-US" sz="2800"/>
              <a:t> </a:t>
            </a:r>
            <a:r>
              <a:rPr lang="ru-RU" sz="2800"/>
              <a:t>всех</a:t>
            </a:r>
            <a:r>
              <a:rPr lang="en-US" sz="2800"/>
              <a:t> </a:t>
            </a:r>
            <a:r>
              <a:rPr lang="ru-RU" sz="2800"/>
              <a:t>размеров</a:t>
            </a:r>
            <a:r>
              <a:rPr lang="en-US" sz="2800"/>
              <a:t> </a:t>
            </a:r>
            <a:r>
              <a:rPr lang="ru-RU" sz="2800"/>
              <a:t>для</a:t>
            </a:r>
            <a:r>
              <a:rPr lang="en-US" sz="2800"/>
              <a:t> </a:t>
            </a:r>
            <a:r>
              <a:rPr lang="ru-RU" sz="2800"/>
              <a:t>выбранного</a:t>
            </a:r>
            <a:r>
              <a:rPr lang="en-US" sz="2800"/>
              <a:t> </a:t>
            </a:r>
            <a:r>
              <a:rPr lang="ru-RU" sz="2800"/>
              <a:t>элемента</a:t>
            </a:r>
            <a:endParaRPr lang="en-US" sz="2800" b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5257800" cy="52578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Правый щелчок</a:t>
            </a:r>
            <a:r>
              <a:rPr lang="en-US" b="1"/>
              <a:t> </a:t>
            </a:r>
            <a:r>
              <a:rPr lang="ru-RU" b="1"/>
              <a:t>на выбранном</a:t>
            </a:r>
            <a:r>
              <a:rPr lang="en-US" b="1"/>
              <a:t> </a:t>
            </a:r>
            <a:r>
              <a:rPr lang="ru-RU" b="1"/>
              <a:t>элементе</a:t>
            </a:r>
            <a:r>
              <a:rPr lang="en-US" b="1"/>
              <a:t> </a:t>
            </a:r>
            <a:r>
              <a:rPr lang="ru-RU" b="1"/>
              <a:t>в дереве проектирования</a:t>
            </a:r>
            <a:r>
              <a:rPr lang="en-US" b="1"/>
              <a:t>,</a:t>
            </a:r>
            <a:r>
              <a:rPr lang="ru-RU" b="1"/>
              <a:t> и выберете опцию</a:t>
            </a:r>
            <a:r>
              <a:rPr lang="en-US" b="1"/>
              <a:t> </a:t>
            </a:r>
            <a:r>
              <a:rPr lang="ru-RU" b="1" u="sng"/>
              <a:t>Скрыть все размеры</a:t>
            </a:r>
            <a:r>
              <a:rPr lang="en-US" b="1"/>
              <a:t> </a:t>
            </a:r>
            <a:r>
              <a:rPr lang="ru-RU" b="1"/>
              <a:t>из меню быстрого вызова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686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5325" y="1219200"/>
            <a:ext cx="1858963" cy="5257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Скрывание определённых размеров</a:t>
            </a:r>
            <a:endParaRPr lang="en-US" sz="2800" b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3810000" cy="52578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Правый щелчок</a:t>
            </a:r>
            <a:r>
              <a:rPr lang="en-US" b="1"/>
              <a:t> </a:t>
            </a:r>
            <a:r>
              <a:rPr lang="ru-RU" b="1"/>
              <a:t>на выбранном размере</a:t>
            </a:r>
            <a:r>
              <a:rPr lang="en-US" b="1"/>
              <a:t> =&gt; </a:t>
            </a:r>
            <a:r>
              <a:rPr lang="ru-RU" b="1"/>
              <a:t>выберете</a:t>
            </a:r>
            <a:r>
              <a:rPr lang="en-US" b="1"/>
              <a:t> </a:t>
            </a:r>
            <a:r>
              <a:rPr lang="ru-RU" b="1"/>
              <a:t>опцию</a:t>
            </a:r>
            <a:r>
              <a:rPr lang="en-US" b="1"/>
              <a:t> </a:t>
            </a:r>
            <a:r>
              <a:rPr lang="ru-RU" b="1" u="sng"/>
              <a:t>Скрыть</a:t>
            </a:r>
            <a:r>
              <a:rPr lang="en-US" b="1"/>
              <a:t> </a:t>
            </a:r>
            <a:r>
              <a:rPr lang="ru-RU" b="1"/>
              <a:t>из меню быстрого вызова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706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752600"/>
            <a:ext cx="4800600" cy="43291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ИКС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1000" y="1219200"/>
            <a:ext cx="8382000" cy="25527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Лектор:</a:t>
            </a:r>
          </a:p>
          <a:p>
            <a:pPr marL="0" indent="0">
              <a:buNone/>
            </a:pPr>
            <a:r>
              <a:rPr lang="ru-RU" sz="4800" b="1" dirty="0" smtClean="0"/>
              <a:t>Водка Алексей Александрович</a:t>
            </a:r>
          </a:p>
          <a:p>
            <a:pPr marL="0" indent="0">
              <a:buNone/>
            </a:pPr>
            <a:r>
              <a:rPr lang="ru-RU" dirty="0" smtClean="0"/>
              <a:t>к.т.н., доцент </a:t>
            </a:r>
            <a:r>
              <a:rPr lang="ru-RU" dirty="0" smtClean="0"/>
              <a:t>кафедры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инамика </a:t>
            </a:r>
            <a:r>
              <a:rPr lang="ru-RU" dirty="0" smtClean="0"/>
              <a:t>и прочность </a:t>
            </a:r>
            <a:r>
              <a:rPr lang="ru-RU" dirty="0" smtClean="0"/>
              <a:t>машин </a:t>
            </a:r>
            <a:r>
              <a:rPr lang="ru-RU" dirty="0" smtClean="0"/>
              <a:t>(к. 12)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828800"/>
            <a:ext cx="4876800" cy="38639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Отображение названий размеров</a:t>
            </a:r>
            <a:endParaRPr lang="en-US" b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3962400" cy="52578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sz="2400" b="1"/>
              <a:t>Выберете раздел</a:t>
            </a:r>
            <a:r>
              <a:rPr lang="en-US" sz="2400" b="1"/>
              <a:t> </a:t>
            </a:r>
            <a:r>
              <a:rPr lang="ru-RU" sz="2400" b="1" u="sng"/>
              <a:t>Инструменты</a:t>
            </a:r>
            <a:r>
              <a:rPr lang="ru-RU" sz="2400" b="1"/>
              <a:t> </a:t>
            </a:r>
            <a:r>
              <a:rPr lang="en-US" sz="2400" b="1"/>
              <a:t>=&gt; </a:t>
            </a:r>
            <a:r>
              <a:rPr lang="ru-RU" sz="2400" b="1" u="sng"/>
              <a:t>Параметры</a:t>
            </a:r>
            <a:r>
              <a:rPr lang="en-US" sz="2400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sz="2400" b="1"/>
              <a:t>Выберете</a:t>
            </a:r>
            <a:r>
              <a:rPr lang="en-US" sz="2400" b="1"/>
              <a:t> </a:t>
            </a:r>
            <a:r>
              <a:rPr lang="ru-RU" sz="2400" b="1"/>
              <a:t>пункт</a:t>
            </a:r>
            <a:r>
              <a:rPr lang="en-US" sz="2400" b="1"/>
              <a:t> </a:t>
            </a:r>
            <a:r>
              <a:rPr lang="ru-RU" sz="2400" b="1" u="sng"/>
              <a:t>Общие</a:t>
            </a:r>
            <a:r>
              <a:rPr lang="en-US" sz="2400" b="1"/>
              <a:t> </a:t>
            </a:r>
            <a:r>
              <a:rPr lang="ru-RU" sz="2400" b="1"/>
              <a:t>во</a:t>
            </a:r>
            <a:r>
              <a:rPr lang="en-US" sz="2400" b="1"/>
              <a:t> </a:t>
            </a:r>
            <a:r>
              <a:rPr lang="ru-RU" sz="2400" b="1"/>
              <a:t>вкладке</a:t>
            </a:r>
            <a:r>
              <a:rPr lang="en-US" sz="2400" b="1"/>
              <a:t> </a:t>
            </a:r>
            <a:r>
              <a:rPr lang="ru-RU" sz="2400" b="1" u="sng"/>
              <a:t>Настройки пользователя</a:t>
            </a:r>
            <a:r>
              <a:rPr lang="en-US" sz="2400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sz="2400" b="1"/>
              <a:t>Включите опцию</a:t>
            </a:r>
            <a:r>
              <a:rPr lang="en-US" sz="2400" b="1"/>
              <a:t> </a:t>
            </a:r>
            <a:r>
              <a:rPr lang="ru-RU" sz="2400" b="1" u="sng"/>
              <a:t>Отобразить наименования размеров</a:t>
            </a:r>
            <a:r>
              <a:rPr lang="en-US" sz="2400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sz="2400" b="1"/>
              <a:t>Нажмите</a:t>
            </a:r>
            <a:r>
              <a:rPr lang="en-US" sz="2400" b="1"/>
              <a:t> </a:t>
            </a:r>
            <a:r>
              <a:rPr lang="en-US" sz="2400" b="1" u="sng"/>
              <a:t>OK</a:t>
            </a:r>
            <a:r>
              <a:rPr lang="en-US" sz="2400" b="1"/>
              <a:t>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Переименование размера</a:t>
            </a:r>
            <a:endParaRPr lang="en-US" b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648200" cy="52578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sz="2400" b="1"/>
              <a:t>Отобразите выбранный размер:</a:t>
            </a:r>
            <a:endParaRPr lang="en-US" sz="2400"/>
          </a:p>
          <a:p>
            <a:pPr marL="806450" lvl="1" indent="-457200">
              <a:spcBef>
                <a:spcPts val="2000"/>
              </a:spcBef>
            </a:pPr>
            <a:r>
              <a:rPr lang="ru-RU" sz="2000" b="1"/>
              <a:t>Или</a:t>
            </a:r>
            <a:r>
              <a:rPr lang="en-US" sz="2000" b="1"/>
              <a:t> </a:t>
            </a:r>
            <a:r>
              <a:rPr lang="ru-RU" sz="2000" b="1"/>
              <a:t>двойной щелчок</a:t>
            </a:r>
            <a:r>
              <a:rPr lang="en-US" sz="2000" b="1"/>
              <a:t> </a:t>
            </a:r>
            <a:r>
              <a:rPr lang="ru-RU" sz="2000" b="1"/>
              <a:t>на элементе для отображения его размеров</a:t>
            </a:r>
            <a:r>
              <a:rPr lang="en-US" sz="2000" b="1"/>
              <a:t>.</a:t>
            </a:r>
            <a:endParaRPr lang="en-US" sz="2000"/>
          </a:p>
          <a:p>
            <a:pPr marL="806450" lvl="1" indent="-457200">
              <a:spcBef>
                <a:spcPts val="2000"/>
              </a:spcBef>
            </a:pPr>
            <a:r>
              <a:rPr lang="ru-RU" sz="2000" b="1"/>
              <a:t>Или</a:t>
            </a:r>
            <a:r>
              <a:rPr lang="en-US" sz="2000" b="1"/>
              <a:t> </a:t>
            </a:r>
            <a:r>
              <a:rPr lang="ru-RU" sz="2000" b="1"/>
              <a:t>правый щелчок</a:t>
            </a:r>
            <a:r>
              <a:rPr lang="en-US" sz="2000" b="1"/>
              <a:t> </a:t>
            </a:r>
            <a:r>
              <a:rPr lang="ru-RU" sz="2000" b="1"/>
              <a:t>на разделе</a:t>
            </a:r>
            <a:r>
              <a:rPr lang="en-US" sz="2000" b="1"/>
              <a:t> </a:t>
            </a:r>
            <a:r>
              <a:rPr lang="ru-RU" sz="2000" b="1" u="sng"/>
              <a:t>Примечания</a:t>
            </a:r>
            <a:r>
              <a:rPr lang="ru-RU" sz="2000" b="1"/>
              <a:t> </a:t>
            </a:r>
            <a:r>
              <a:rPr lang="en-US" sz="2000" b="1"/>
              <a:t>=&gt;</a:t>
            </a:r>
            <a:r>
              <a:rPr lang="ru-RU" sz="2000" b="1"/>
              <a:t> выберете</a:t>
            </a:r>
            <a:r>
              <a:rPr lang="en-US" sz="2000" b="1"/>
              <a:t> </a:t>
            </a:r>
            <a:r>
              <a:rPr lang="ru-RU" sz="2000" b="1" u="sng"/>
              <a:t>Отобразить размеры элемента</a:t>
            </a:r>
            <a:r>
              <a:rPr lang="en-US" sz="2000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Правый щелчок</a:t>
            </a:r>
            <a:r>
              <a:rPr lang="en-US" sz="2400" b="1"/>
              <a:t> </a:t>
            </a:r>
            <a:r>
              <a:rPr lang="ru-RU" sz="2400" b="1"/>
              <a:t>на размере диаметра</a:t>
            </a:r>
            <a:r>
              <a:rPr lang="en-US" sz="2400" b="1"/>
              <a:t> 70</a:t>
            </a:r>
            <a:r>
              <a:rPr lang="ru-RU" sz="2400" b="1"/>
              <a:t>мм </a:t>
            </a:r>
            <a:r>
              <a:rPr lang="en-US" sz="2400" b="1"/>
              <a:t>=&gt; </a:t>
            </a:r>
            <a:r>
              <a:rPr lang="ru-RU" sz="2400" b="1"/>
              <a:t>выберете</a:t>
            </a:r>
            <a:r>
              <a:rPr lang="en-US" sz="2400" b="1"/>
              <a:t> </a:t>
            </a:r>
            <a:r>
              <a:rPr lang="ru-RU" sz="2400" b="1" u="sng"/>
              <a:t>Свойства</a:t>
            </a:r>
            <a:r>
              <a:rPr lang="en-US" sz="2400" b="1"/>
              <a:t> </a:t>
            </a:r>
            <a:r>
              <a:rPr lang="ru-RU" sz="2400" b="1"/>
              <a:t>из меню быстрого вызова</a:t>
            </a:r>
            <a:r>
              <a:rPr lang="en-US" sz="2400" b="1"/>
              <a:t>.</a:t>
            </a:r>
            <a:endParaRPr lang="en-US" sz="2400"/>
          </a:p>
        </p:txBody>
      </p:sp>
      <p:pic>
        <p:nvPicPr>
          <p:cNvPr id="747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8563" y="1905000"/>
            <a:ext cx="3722687" cy="4000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Переименование размера</a:t>
            </a:r>
            <a:endParaRPr lang="en-US" b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343400" cy="5486400"/>
          </a:xfrm>
        </p:spPr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ru-RU" b="1"/>
              <a:t>В диалоговом окне раздела</a:t>
            </a:r>
            <a:r>
              <a:rPr lang="en-US" b="1"/>
              <a:t> </a:t>
            </a:r>
            <a:r>
              <a:rPr lang="ru-RU" b="1" u="sng"/>
              <a:t>Свойства</a:t>
            </a:r>
            <a:r>
              <a:rPr lang="en-US" b="1" u="sng"/>
              <a:t> </a:t>
            </a:r>
            <a:r>
              <a:rPr lang="ru-RU" b="1" u="sng"/>
              <a:t>размера</a:t>
            </a:r>
            <a:r>
              <a:rPr lang="ru-RU" b="1"/>
              <a:t> </a:t>
            </a:r>
            <a:r>
              <a:rPr lang="en-US" b="1"/>
              <a:t>=&gt; </a:t>
            </a:r>
            <a:r>
              <a:rPr lang="ru-RU" b="1"/>
              <a:t>выберете</a:t>
            </a:r>
            <a:r>
              <a:rPr lang="en-US" b="1"/>
              <a:t> </a:t>
            </a:r>
            <a:r>
              <a:rPr lang="ru-RU" b="1"/>
              <a:t>текст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ru-RU" b="1"/>
              <a:t>поле</a:t>
            </a:r>
            <a:r>
              <a:rPr lang="en-US" b="1"/>
              <a:t> </a:t>
            </a:r>
            <a:r>
              <a:rPr lang="ru-RU" b="1" u="sng"/>
              <a:t>Имя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ru-RU" b="1"/>
              <a:t>впечатайте</a:t>
            </a:r>
            <a:r>
              <a:rPr lang="en-US" b="1"/>
              <a:t> </a:t>
            </a:r>
            <a:r>
              <a:rPr lang="ru-RU" b="1"/>
              <a:t>новое</a:t>
            </a:r>
            <a:r>
              <a:rPr lang="en-US" b="1"/>
              <a:t> </a:t>
            </a:r>
            <a:r>
              <a:rPr lang="ru-RU" b="1"/>
              <a:t>имя </a:t>
            </a:r>
            <a:r>
              <a:rPr lang="en-US" b="1"/>
              <a:t>=&gt; </a:t>
            </a:r>
            <a:r>
              <a:rPr lang="en-US" i="1"/>
              <a:t>knob_dia</a:t>
            </a:r>
            <a:r>
              <a:rPr lang="en-US" b="1"/>
              <a:t>.</a:t>
            </a:r>
          </a:p>
          <a:p>
            <a:pPr marL="533400" indent="-533400">
              <a:buFontTx/>
              <a:buNone/>
            </a:pPr>
            <a:r>
              <a:rPr lang="en-US" b="1"/>
              <a:t>     </a:t>
            </a:r>
            <a:r>
              <a:rPr lang="en-US" i="1"/>
              <a:t>knob_dia@</a:t>
            </a:r>
            <a:r>
              <a:rPr lang="ru-RU" i="1"/>
              <a:t>Эскиз</a:t>
            </a:r>
            <a:r>
              <a:rPr lang="en-US" i="1"/>
              <a:t>2</a:t>
            </a:r>
            <a:r>
              <a:rPr lang="en-US" b="1"/>
              <a:t> </a:t>
            </a:r>
            <a:r>
              <a:rPr lang="ru-RU" b="1"/>
              <a:t>автоматически</a:t>
            </a:r>
            <a:r>
              <a:rPr lang="en-US" b="1"/>
              <a:t> </a:t>
            </a:r>
            <a:r>
              <a:rPr lang="ru-RU" b="1"/>
              <a:t>отображается</a:t>
            </a:r>
            <a:r>
              <a:rPr lang="en-US" b="1"/>
              <a:t> </a:t>
            </a:r>
            <a:r>
              <a:rPr lang="ru-RU" b="1"/>
              <a:t>в ячейке</a:t>
            </a:r>
            <a:r>
              <a:rPr lang="en-US" b="1"/>
              <a:t> </a:t>
            </a:r>
            <a:r>
              <a:rPr lang="ru-RU" b="1" u="sng"/>
              <a:t>Полное</a:t>
            </a:r>
            <a:r>
              <a:rPr lang="en-US" b="1" u="sng"/>
              <a:t> </a:t>
            </a:r>
            <a:r>
              <a:rPr lang="ru-RU" b="1" u="sng"/>
              <a:t>имя</a:t>
            </a:r>
            <a:r>
              <a:rPr lang="en-US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4"/>
            </a:pPr>
            <a:r>
              <a:rPr lang="ru-RU" b="1"/>
              <a:t>Нажмите</a:t>
            </a:r>
            <a:r>
              <a:rPr lang="en-US" b="1"/>
              <a:t> </a:t>
            </a:r>
            <a:r>
              <a:rPr lang="en-US" b="1" u="sng"/>
              <a:t>OK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8700" y="1309688"/>
            <a:ext cx="3733800" cy="50768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057400"/>
            <a:ext cx="4114800" cy="35067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Переименование</a:t>
            </a:r>
            <a:r>
              <a:rPr lang="en-US" sz="2800"/>
              <a:t> </a:t>
            </a:r>
            <a:r>
              <a:rPr lang="ru-RU" sz="2800"/>
              <a:t>других</a:t>
            </a:r>
            <a:r>
              <a:rPr lang="en-US" sz="2800"/>
              <a:t> </a:t>
            </a:r>
            <a:r>
              <a:rPr lang="ru-RU" sz="2800"/>
              <a:t>размеров</a:t>
            </a:r>
            <a:endParaRPr lang="en-US" sz="2800" b="0"/>
          </a:p>
        </p:txBody>
      </p:sp>
      <p:sp>
        <p:nvSpPr>
          <p:cNvPr id="77827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228600" y="1219200"/>
            <a:ext cx="4800600" cy="52578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Высоту</a:t>
            </a:r>
            <a:r>
              <a:rPr lang="en-US" b="1"/>
              <a:t> </a:t>
            </a:r>
            <a:r>
              <a:rPr lang="ru-RU" b="1"/>
              <a:t>коробки в</a:t>
            </a:r>
            <a:r>
              <a:rPr lang="en-US" b="1"/>
              <a:t> </a:t>
            </a:r>
            <a:r>
              <a:rPr lang="en-US" i="1"/>
              <a:t>box_height</a:t>
            </a:r>
            <a:r>
              <a:rPr lang="en-US" b="1"/>
              <a:t>.</a:t>
            </a:r>
          </a:p>
          <a:p>
            <a:pPr>
              <a:spcBef>
                <a:spcPts val="2000"/>
              </a:spcBef>
            </a:pPr>
            <a:r>
              <a:rPr lang="ru-RU" b="1"/>
              <a:t>Ширину коробки в</a:t>
            </a:r>
            <a:r>
              <a:rPr lang="en-US" b="1"/>
              <a:t> </a:t>
            </a:r>
            <a:r>
              <a:rPr lang="en-US" i="1"/>
              <a:t>box_width</a:t>
            </a:r>
            <a:r>
              <a:rPr lang="en-US" b="1"/>
              <a:t>.</a:t>
            </a:r>
          </a:p>
          <a:p>
            <a:pPr>
              <a:spcBef>
                <a:spcPts val="2000"/>
              </a:spcBef>
            </a:pPr>
            <a:r>
              <a:rPr lang="ru-RU" b="1"/>
              <a:t>Диаметр отверстия в</a:t>
            </a:r>
            <a:r>
              <a:rPr lang="en-US" b="1"/>
              <a:t> </a:t>
            </a:r>
            <a:r>
              <a:rPr lang="ru-RU" b="1"/>
              <a:t>выступе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en-US" i="1"/>
              <a:t>hole_dia</a:t>
            </a:r>
            <a:r>
              <a:rPr lang="en-US" b="1"/>
              <a:t>.</a:t>
            </a:r>
          </a:p>
          <a:p>
            <a:pPr>
              <a:spcBef>
                <a:spcPts val="2000"/>
              </a:spcBef>
            </a:pPr>
            <a:r>
              <a:rPr lang="ru-RU" b="1"/>
              <a:t>Радиус</a:t>
            </a:r>
            <a:r>
              <a:rPr lang="en-US" b="1"/>
              <a:t> </a:t>
            </a:r>
            <a:r>
              <a:rPr lang="ru-RU" b="1"/>
              <a:t>внешних углов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en-US" i="1"/>
              <a:t>fillet_radius</a:t>
            </a:r>
            <a:r>
              <a:rPr lang="en-US" b="1"/>
              <a:t>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600200"/>
            <a:ext cx="3892550" cy="44672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Замысел проекта</a:t>
            </a:r>
            <a:endParaRPr lang="en-US" b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876800" cy="54864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sz="2400" b="1"/>
              <a:t>Глубина</a:t>
            </a:r>
            <a:r>
              <a:rPr lang="en-US" sz="2400" b="1"/>
              <a:t> </a:t>
            </a:r>
            <a:r>
              <a:rPr lang="ru-RU" sz="2400" b="1"/>
              <a:t>ручки </a:t>
            </a:r>
            <a:r>
              <a:rPr lang="ru-RU" sz="2400" i="1"/>
              <a:t>(</a:t>
            </a:r>
            <a:r>
              <a:rPr lang="en-US" sz="2400" i="1"/>
              <a:t>Knob</a:t>
            </a:r>
            <a:r>
              <a:rPr lang="ru-RU" sz="2400" i="1"/>
              <a:t>)</a:t>
            </a:r>
            <a:r>
              <a:rPr lang="en-US" sz="2400" b="1"/>
              <a:t> </a:t>
            </a:r>
            <a:r>
              <a:rPr lang="ru-RU" sz="2400" b="1"/>
              <a:t>должна всегда</a:t>
            </a:r>
            <a:r>
              <a:rPr lang="en-US" sz="2400" b="1"/>
              <a:t> </a:t>
            </a:r>
            <a:r>
              <a:rPr lang="ru-RU" sz="2400" b="1"/>
              <a:t>быть равной</a:t>
            </a:r>
            <a:r>
              <a:rPr lang="en-US" sz="2400" b="1"/>
              <a:t> </a:t>
            </a:r>
            <a:r>
              <a:rPr lang="ru-RU" sz="2400" b="1"/>
              <a:t>глубине</a:t>
            </a:r>
            <a:r>
              <a:rPr lang="en-US" sz="2400" b="1"/>
              <a:t> </a:t>
            </a:r>
            <a:r>
              <a:rPr lang="ru-RU" sz="2400" b="1"/>
              <a:t>коробки</a:t>
            </a:r>
            <a:r>
              <a:rPr lang="en-US" sz="2400" b="1"/>
              <a:t> </a:t>
            </a:r>
            <a:r>
              <a:rPr lang="ru-RU" sz="2400" i="1"/>
              <a:t>(</a:t>
            </a:r>
            <a:r>
              <a:rPr lang="en-US" sz="2400" i="1"/>
              <a:t>Box</a:t>
            </a:r>
            <a:r>
              <a:rPr lang="ru-RU" sz="2400" i="1"/>
              <a:t>)</a:t>
            </a:r>
            <a:r>
              <a:rPr lang="ru-RU" sz="2400" b="1"/>
              <a:t>, которая является базовым элементом</a:t>
            </a:r>
            <a:r>
              <a:rPr lang="en-US" sz="2400" b="1"/>
              <a:t>.</a:t>
            </a:r>
          </a:p>
          <a:p>
            <a:pPr>
              <a:spcBef>
                <a:spcPts val="2000"/>
              </a:spcBef>
            </a:pPr>
            <a:r>
              <a:rPr lang="ru-RU" sz="2400" b="1"/>
              <a:t>Ручка</a:t>
            </a:r>
            <a:r>
              <a:rPr lang="en-US" sz="2400" b="1"/>
              <a:t> </a:t>
            </a:r>
            <a:r>
              <a:rPr lang="ru-RU" sz="2400" i="1"/>
              <a:t>(</a:t>
            </a:r>
            <a:r>
              <a:rPr lang="en-US" sz="2400" i="1"/>
              <a:t>Knob</a:t>
            </a:r>
            <a:r>
              <a:rPr lang="ru-RU" sz="2400" i="1"/>
              <a:t>)</a:t>
            </a:r>
            <a:r>
              <a:rPr lang="en-US" sz="2400" b="1"/>
              <a:t> </a:t>
            </a:r>
            <a:r>
              <a:rPr lang="ru-RU" sz="2400" b="1"/>
              <a:t>должен всегда</a:t>
            </a:r>
            <a:r>
              <a:rPr lang="en-US" sz="2400" b="1"/>
              <a:t> </a:t>
            </a:r>
            <a:r>
              <a:rPr lang="ru-RU" sz="2400" b="1"/>
              <a:t>быть</a:t>
            </a:r>
            <a:r>
              <a:rPr lang="en-US" sz="2400" b="1"/>
              <a:t> </a:t>
            </a:r>
            <a:r>
              <a:rPr lang="ru-RU" sz="2400" b="1"/>
              <a:t>центрирован</a:t>
            </a:r>
            <a:r>
              <a:rPr lang="en-US" sz="2400" b="1"/>
              <a:t> </a:t>
            </a:r>
            <a:r>
              <a:rPr lang="ru-RU" sz="2400" b="1"/>
              <a:t>по отношению к коробке</a:t>
            </a:r>
            <a:r>
              <a:rPr lang="en-US" sz="2400" b="1"/>
              <a:t> </a:t>
            </a:r>
            <a:r>
              <a:rPr lang="ru-RU" sz="2400" i="1"/>
              <a:t>(</a:t>
            </a:r>
            <a:r>
              <a:rPr lang="en-US" sz="2400" i="1"/>
              <a:t>Box</a:t>
            </a:r>
            <a:r>
              <a:rPr lang="ru-RU" sz="2400" i="1"/>
              <a:t>)</a:t>
            </a:r>
            <a:r>
              <a:rPr lang="en-US" sz="2400" b="1"/>
              <a:t>.</a:t>
            </a:r>
          </a:p>
          <a:p>
            <a:pPr>
              <a:spcBef>
                <a:spcPts val="2000"/>
              </a:spcBef>
            </a:pPr>
            <a:r>
              <a:rPr lang="ru-RU" sz="2400" b="1"/>
              <a:t>Задание отдельных размеров не всегда</a:t>
            </a:r>
            <a:r>
              <a:rPr lang="en-US" sz="2400" b="1"/>
              <a:t> </a:t>
            </a:r>
            <a:r>
              <a:rPr lang="ru-RU" sz="2400" b="1"/>
              <a:t>является лучшим способом</a:t>
            </a:r>
            <a:r>
              <a:rPr lang="en-US" sz="2400" b="1"/>
              <a:t> </a:t>
            </a:r>
            <a:r>
              <a:rPr lang="ru-RU" sz="2400" b="1"/>
              <a:t>воплощения замысла проекта</a:t>
            </a:r>
            <a:r>
              <a:rPr lang="en-US" sz="2400" b="1"/>
              <a:t>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Связывание</a:t>
            </a:r>
            <a:r>
              <a:rPr lang="en-US"/>
              <a:t> </a:t>
            </a:r>
            <a:r>
              <a:rPr lang="ru-RU"/>
              <a:t>значений</a:t>
            </a:r>
            <a:endParaRPr lang="en-US" b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486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Команда</a:t>
            </a:r>
            <a:r>
              <a:rPr lang="en-US" b="1"/>
              <a:t> </a:t>
            </a:r>
            <a:r>
              <a:rPr lang="ru-RU" b="1" u="sng"/>
              <a:t>Связать значения</a:t>
            </a:r>
            <a:r>
              <a:rPr lang="en-US" b="1"/>
              <a:t> </a:t>
            </a:r>
            <a:r>
              <a:rPr lang="ru-RU" b="1"/>
              <a:t>устанавливает связь одного размера по отношению к другому через имена совместно используемых переменных</a:t>
            </a:r>
            <a:r>
              <a:rPr lang="en-US" b="1"/>
              <a:t>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Если значение одного из связанных размеров было изменено</a:t>
            </a:r>
            <a:r>
              <a:rPr lang="en-US" b="1"/>
              <a:t>, </a:t>
            </a:r>
            <a:r>
              <a:rPr lang="ru-RU" b="1"/>
              <a:t>то</a:t>
            </a:r>
            <a:r>
              <a:rPr lang="en-US" b="1"/>
              <a:t> </a:t>
            </a:r>
            <a:r>
              <a:rPr lang="ru-RU" b="1"/>
              <a:t>все связанные размеры</a:t>
            </a:r>
            <a:r>
              <a:rPr lang="en-US" b="1"/>
              <a:t> </a:t>
            </a:r>
            <a:r>
              <a:rPr lang="ru-RU" b="1"/>
              <a:t>меняются вслед за этим</a:t>
            </a:r>
            <a:r>
              <a:rPr lang="en-US" b="1"/>
              <a:t>.</a:t>
            </a:r>
            <a:endParaRPr lang="en-US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Команда </a:t>
            </a:r>
            <a:r>
              <a:rPr lang="ru-RU" b="1" u="sng"/>
              <a:t>Связать значения</a:t>
            </a:r>
            <a:r>
              <a:rPr lang="en-US" b="1"/>
              <a:t> </a:t>
            </a:r>
            <a:r>
              <a:rPr lang="ru-RU" b="1"/>
              <a:t>оптимальна</a:t>
            </a:r>
            <a:r>
              <a:rPr lang="en-US" b="1"/>
              <a:t> </a:t>
            </a:r>
            <a:r>
              <a:rPr lang="ru-RU" b="1"/>
              <a:t>для</a:t>
            </a:r>
            <a:r>
              <a:rPr lang="en-US" b="1"/>
              <a:t> </a:t>
            </a:r>
            <a:r>
              <a:rPr lang="ru-RU" b="1"/>
              <a:t>определения размеров элементов, которые равны между собой</a:t>
            </a:r>
            <a:r>
              <a:rPr lang="en-US" b="1"/>
              <a:t>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Этот приём является важным инструментом</a:t>
            </a:r>
            <a:r>
              <a:rPr lang="en-US" b="1"/>
              <a:t> </a:t>
            </a:r>
            <a:r>
              <a:rPr lang="ru-RU" b="1"/>
              <a:t>для</a:t>
            </a:r>
            <a:r>
              <a:rPr lang="en-US" b="1"/>
              <a:t> </a:t>
            </a:r>
            <a:r>
              <a:rPr lang="ru-RU" b="1"/>
              <a:t>реализации замысла проекта</a:t>
            </a:r>
            <a:r>
              <a:rPr lang="en-US" b="1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Примеры</a:t>
            </a:r>
            <a:r>
              <a:rPr lang="en-US" sz="2800"/>
              <a:t> </a:t>
            </a:r>
            <a:r>
              <a:rPr lang="ru-RU" sz="2800"/>
              <a:t>использования</a:t>
            </a:r>
            <a:r>
              <a:rPr lang="en-US" sz="2800"/>
              <a:t> </a:t>
            </a:r>
            <a:r>
              <a:rPr lang="ru-RU" sz="2800"/>
              <a:t>связанных</a:t>
            </a:r>
            <a:r>
              <a:rPr lang="en-US" sz="2800"/>
              <a:t> </a:t>
            </a:r>
            <a:r>
              <a:rPr lang="ru-RU" sz="2800"/>
              <a:t>значений</a:t>
            </a:r>
            <a:endParaRPr lang="en-US" sz="2800" b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Толщина параллелепипеда в центре детали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ru-RU" b="1"/>
              <a:t>двух боковых петель</a:t>
            </a:r>
            <a:r>
              <a:rPr lang="en-US" b="1"/>
              <a:t> </a:t>
            </a:r>
            <a:r>
              <a:rPr lang="ru-RU" b="1"/>
              <a:t>всегда одинакова</a:t>
            </a:r>
            <a:r>
              <a:rPr lang="en-US" b="1"/>
              <a:t>.</a:t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endParaRPr lang="en-US"/>
          </a:p>
          <a:p>
            <a:pPr>
              <a:spcBef>
                <a:spcPts val="2000"/>
              </a:spcBef>
            </a:pPr>
            <a:r>
              <a:rPr lang="ru-RU" b="1"/>
              <a:t>Ширина обоих вырезов в детали</a:t>
            </a:r>
            <a:r>
              <a:rPr lang="en-US" b="1"/>
              <a:t> </a:t>
            </a:r>
            <a:r>
              <a:rPr lang="ru-RU" b="1"/>
              <a:t>всегда одинакова</a:t>
            </a:r>
            <a:r>
              <a:rPr lang="en-US" b="1"/>
              <a:t>.</a:t>
            </a:r>
            <a:endParaRPr lang="en-US"/>
          </a:p>
        </p:txBody>
      </p:sp>
      <p:grpSp>
        <p:nvGrpSpPr>
          <p:cNvPr id="83978" name="Group 10"/>
          <p:cNvGrpSpPr>
            <a:grpSpLocks/>
          </p:cNvGrpSpPr>
          <p:nvPr/>
        </p:nvGrpSpPr>
        <p:grpSpPr bwMode="auto">
          <a:xfrm>
            <a:off x="3810000" y="1219200"/>
            <a:ext cx="5105400" cy="5029200"/>
            <a:chOff x="2400" y="768"/>
            <a:chExt cx="3216" cy="3168"/>
          </a:xfrm>
        </p:grpSpPr>
        <p:pic>
          <p:nvPicPr>
            <p:cNvPr id="839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768"/>
              <a:ext cx="1536" cy="1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9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816"/>
              <a:ext cx="1536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97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2304"/>
              <a:ext cx="1620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97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304"/>
              <a:ext cx="1534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1752600"/>
            <a:ext cx="4724400" cy="3073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Связь глубины </a:t>
            </a:r>
            <a:r>
              <a:rPr lang="ru-RU" sz="2800" b="0" i="1"/>
              <a:t>коробки</a:t>
            </a:r>
            <a:r>
              <a:rPr lang="en-US" sz="2800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 </a:t>
            </a:r>
            <a:r>
              <a:rPr lang="ru-RU" sz="2800"/>
              <a:t>с глубиной</a:t>
            </a:r>
            <a:r>
              <a:rPr lang="ru-RU" sz="2800" b="0" i="1"/>
              <a:t> ручки</a:t>
            </a:r>
            <a:r>
              <a:rPr lang="en-US" sz="2800"/>
              <a:t> </a:t>
            </a:r>
            <a:r>
              <a:rPr lang="ru-RU" sz="2800" b="0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038600" cy="5257800"/>
          </a:xfrm>
        </p:spPr>
        <p:txBody>
          <a:bodyPr/>
          <a:lstStyle/>
          <a:p>
            <a:pPr marL="457200" indent="-457200">
              <a:spcBef>
                <a:spcPts val="2000"/>
              </a:spcBef>
              <a:buFontTx/>
              <a:buAutoNum type="arabicPeriod"/>
            </a:pPr>
            <a:r>
              <a:rPr lang="ru-RU" b="1"/>
              <a:t>Отобразите необходимые размеры глубин</a:t>
            </a:r>
            <a:r>
              <a:rPr lang="en-US" b="1"/>
              <a:t>.</a:t>
            </a:r>
            <a:endParaRPr lang="en-US"/>
          </a:p>
          <a:p>
            <a:pPr marL="457200" indent="-457200">
              <a:spcBef>
                <a:spcPts val="2000"/>
              </a:spcBef>
              <a:buFontTx/>
              <a:buAutoNum type="arabicPeriod" startAt="2"/>
            </a:pPr>
            <a:r>
              <a:rPr lang="ru-RU" b="1"/>
              <a:t>Правый щелчок</a:t>
            </a:r>
            <a:r>
              <a:rPr lang="en-US" b="1"/>
              <a:t> </a:t>
            </a:r>
            <a:r>
              <a:rPr lang="ru-RU" b="1"/>
              <a:t>на</a:t>
            </a:r>
            <a:r>
              <a:rPr lang="en-US" b="1"/>
              <a:t> </a:t>
            </a:r>
            <a:r>
              <a:rPr lang="ru-RU" b="1"/>
              <a:t>размер глубины коробки</a:t>
            </a:r>
            <a:r>
              <a:rPr lang="en-US" b="1"/>
              <a:t> </a:t>
            </a:r>
            <a:r>
              <a:rPr lang="ru-RU" i="1"/>
              <a:t>(</a:t>
            </a:r>
            <a:r>
              <a:rPr lang="en-US" i="1"/>
              <a:t>Box</a:t>
            </a:r>
            <a:r>
              <a:rPr lang="ru-RU" i="1"/>
              <a:t>)</a:t>
            </a:r>
            <a:r>
              <a:rPr lang="ru-RU" b="1"/>
              <a:t> </a:t>
            </a:r>
            <a:r>
              <a:rPr lang="en-US" b="1"/>
              <a:t>=&gt; </a:t>
            </a:r>
            <a:r>
              <a:rPr lang="ru-RU" b="1"/>
              <a:t>выберете</a:t>
            </a:r>
            <a:r>
              <a:rPr lang="en-US" b="1"/>
              <a:t> </a:t>
            </a:r>
            <a:r>
              <a:rPr lang="ru-RU" b="1"/>
              <a:t>команду </a:t>
            </a:r>
            <a:r>
              <a:rPr lang="ru-RU" b="1" u="sng"/>
              <a:t>Связать значения</a:t>
            </a:r>
            <a:r>
              <a:rPr lang="en-US" b="1" u="sng"/>
              <a:t> </a:t>
            </a:r>
            <a:r>
              <a:rPr lang="ru-RU" b="1"/>
              <a:t>из меню быстрого вызова</a:t>
            </a:r>
            <a:r>
              <a:rPr lang="en-US" b="1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Связь глубины </a:t>
            </a:r>
            <a:r>
              <a:rPr lang="ru-RU" sz="2800" b="0" i="1"/>
              <a:t>коробки</a:t>
            </a:r>
            <a:r>
              <a:rPr lang="en-US" sz="2800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 </a:t>
            </a:r>
            <a:r>
              <a:rPr lang="ru-RU" sz="2800"/>
              <a:t>с глубиной</a:t>
            </a:r>
            <a:r>
              <a:rPr lang="ru-RU" sz="2800" b="0" i="1"/>
              <a:t> ручки</a:t>
            </a:r>
            <a:r>
              <a:rPr lang="en-US" sz="2800"/>
              <a:t> </a:t>
            </a:r>
            <a:r>
              <a:rPr lang="ru-RU" sz="2800" b="0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495800" cy="52578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 startAt="3"/>
            </a:pPr>
            <a:r>
              <a:rPr lang="ru-RU" b="1"/>
              <a:t>Впечатайте</a:t>
            </a:r>
            <a:r>
              <a:rPr lang="en-US" b="1"/>
              <a:t> </a:t>
            </a:r>
            <a:r>
              <a:rPr lang="en-US" i="1"/>
              <a:t>Depth</a:t>
            </a:r>
            <a:r>
              <a:rPr lang="en-US" b="1"/>
              <a:t> </a:t>
            </a:r>
            <a:r>
              <a:rPr lang="ru-RU" i="1"/>
              <a:t>(глубина)</a:t>
            </a:r>
            <a:r>
              <a:rPr lang="ru-RU" b="1"/>
              <a:t> в текстовом поле</a:t>
            </a:r>
            <a:r>
              <a:rPr lang="en-US" b="1"/>
              <a:t> </a:t>
            </a:r>
            <a:r>
              <a:rPr lang="ru-RU" b="1" u="sng"/>
              <a:t>Имя</a:t>
            </a:r>
            <a:r>
              <a:rPr lang="en-US" b="1"/>
              <a:t> </a:t>
            </a:r>
            <a:r>
              <a:rPr lang="ru-RU" b="1"/>
              <a:t>и после этого нажмите </a:t>
            </a:r>
            <a:r>
              <a:rPr lang="en-US" b="1" u="sng"/>
              <a:t>OK</a:t>
            </a:r>
            <a:r>
              <a:rPr lang="en-US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3"/>
            </a:pPr>
            <a:r>
              <a:rPr lang="ru-RU" b="1"/>
              <a:t>Правый щелчок</a:t>
            </a:r>
            <a:r>
              <a:rPr lang="en-US" b="1"/>
              <a:t> </a:t>
            </a:r>
            <a:r>
              <a:rPr lang="ru-RU" b="1"/>
              <a:t>на</a:t>
            </a:r>
            <a:r>
              <a:rPr lang="en-US" b="1"/>
              <a:t> </a:t>
            </a:r>
            <a:r>
              <a:rPr lang="ru-RU" b="1"/>
              <a:t>размере глубины ручки</a:t>
            </a:r>
            <a:r>
              <a:rPr lang="en-US" b="1"/>
              <a:t> </a:t>
            </a:r>
            <a:r>
              <a:rPr lang="ru-RU" i="1"/>
              <a:t>(</a:t>
            </a:r>
            <a:r>
              <a:rPr lang="en-US" i="1"/>
              <a:t>Knob</a:t>
            </a:r>
            <a:r>
              <a:rPr lang="ru-RU" i="1"/>
              <a:t>)</a:t>
            </a:r>
            <a:r>
              <a:rPr lang="ru-RU" b="1"/>
              <a:t> </a:t>
            </a:r>
            <a:r>
              <a:rPr lang="en-US" b="1"/>
              <a:t>=&gt; </a:t>
            </a:r>
            <a:r>
              <a:rPr lang="ru-RU" b="1"/>
              <a:t>выберете команду</a:t>
            </a:r>
            <a:r>
              <a:rPr lang="en-US" b="1"/>
              <a:t> </a:t>
            </a:r>
            <a:r>
              <a:rPr lang="ru-RU" b="1" u="sng"/>
              <a:t>Связать значения</a:t>
            </a:r>
            <a:r>
              <a:rPr lang="en-US" b="1"/>
              <a:t> </a:t>
            </a:r>
            <a:r>
              <a:rPr lang="ru-RU" b="1"/>
              <a:t>из меню быстрого вызова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890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371600"/>
            <a:ext cx="3714750" cy="12477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9097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3200400"/>
            <a:ext cx="3019425" cy="27162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048000"/>
            <a:ext cx="3719513" cy="27193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Связь глубины </a:t>
            </a:r>
            <a:r>
              <a:rPr lang="ru-RU" sz="2800" b="0" i="1"/>
              <a:t>коробки</a:t>
            </a:r>
            <a:r>
              <a:rPr lang="en-US" sz="2800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 </a:t>
            </a:r>
            <a:r>
              <a:rPr lang="ru-RU" sz="2800"/>
              <a:t>с глубиной</a:t>
            </a:r>
            <a:r>
              <a:rPr lang="ru-RU" sz="2800" b="0" i="1"/>
              <a:t> ручки</a:t>
            </a:r>
            <a:r>
              <a:rPr lang="en-US" sz="2800"/>
              <a:t> </a:t>
            </a:r>
            <a:r>
              <a:rPr lang="ru-RU" sz="2800" b="0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5181600" cy="5486400"/>
          </a:xfrm>
        </p:spPr>
        <p:txBody>
          <a:bodyPr/>
          <a:lstStyle/>
          <a:p>
            <a:pPr marL="533400" indent="-533400">
              <a:spcBef>
                <a:spcPts val="1000"/>
              </a:spcBef>
              <a:buFontTx/>
              <a:buAutoNum type="arabicPeriod" startAt="5"/>
            </a:pPr>
            <a:r>
              <a:rPr lang="ru-RU" sz="2400" b="1"/>
              <a:t>Выберете</a:t>
            </a:r>
            <a:r>
              <a:rPr lang="en-US" sz="2400" b="1"/>
              <a:t> </a:t>
            </a:r>
            <a:r>
              <a:rPr lang="en-US" sz="2400" i="1"/>
              <a:t>Depth</a:t>
            </a:r>
            <a:r>
              <a:rPr lang="ru-RU" sz="2400" i="1"/>
              <a:t> (глубина)</a:t>
            </a:r>
            <a:r>
              <a:rPr lang="en-US" sz="2400" b="1"/>
              <a:t> </a:t>
            </a:r>
            <a:r>
              <a:rPr lang="ru-RU" sz="2400" b="1"/>
              <a:t>из списка</a:t>
            </a:r>
            <a:r>
              <a:rPr lang="en-US" sz="2400" b="1"/>
              <a:t> </a:t>
            </a:r>
            <a:r>
              <a:rPr lang="ru-RU" sz="2400" b="1"/>
              <a:t>названий значений </a:t>
            </a:r>
            <a:r>
              <a:rPr lang="en-US" sz="2400" b="1"/>
              <a:t>=&gt; </a:t>
            </a:r>
            <a:r>
              <a:rPr lang="ru-RU" sz="2400" b="1"/>
              <a:t>нажмите</a:t>
            </a:r>
            <a:r>
              <a:rPr lang="en-US" sz="2400" b="1"/>
              <a:t> </a:t>
            </a:r>
            <a:r>
              <a:rPr lang="en-US" sz="2400" b="1" u="sng"/>
              <a:t>OK</a:t>
            </a:r>
            <a:r>
              <a:rPr lang="en-US" sz="2400" b="1"/>
              <a:t>.</a:t>
            </a:r>
          </a:p>
          <a:p>
            <a:pPr marL="533400" indent="-533400">
              <a:spcBef>
                <a:spcPts val="1000"/>
              </a:spcBef>
              <a:buFontTx/>
              <a:buAutoNum type="arabicPeriod" startAt="5"/>
            </a:pPr>
            <a:r>
              <a:rPr lang="ru-RU" sz="2400" b="1"/>
              <a:t>Теперь оба размера имеют одинаковое </a:t>
            </a:r>
            <a:r>
              <a:rPr lang="en-US" sz="2400" b="1"/>
              <a:t> </a:t>
            </a:r>
            <a:r>
              <a:rPr lang="ru-RU" sz="2400" b="1"/>
              <a:t>название и значение</a:t>
            </a:r>
            <a:r>
              <a:rPr lang="en-US" sz="2400" b="1"/>
              <a:t>.</a:t>
            </a:r>
            <a:endParaRPr lang="en-US" sz="2400"/>
          </a:p>
          <a:p>
            <a:pPr marL="533400" indent="-533400">
              <a:spcBef>
                <a:spcPts val="1000"/>
              </a:spcBef>
              <a:buFontTx/>
              <a:buAutoNum type="arabicPeriod" startAt="5"/>
            </a:pPr>
            <a:r>
              <a:rPr lang="ru-RU" sz="2400" b="1" u="sng"/>
              <a:t>Перестройте</a:t>
            </a:r>
            <a:r>
              <a:rPr lang="ru-RU" sz="2400" b="1"/>
              <a:t>       деталь</a:t>
            </a:r>
            <a:r>
              <a:rPr lang="en-US" sz="2400" b="1"/>
              <a:t> </a:t>
            </a:r>
            <a:r>
              <a:rPr lang="ru-RU" sz="2400" b="1"/>
              <a:t>для </a:t>
            </a:r>
            <a:r>
              <a:rPr lang="en-US" sz="2400" b="1"/>
              <a:t> </a:t>
            </a:r>
            <a:r>
              <a:rPr lang="ru-RU" sz="2400" b="1"/>
              <a:t>обновления геометрии</a:t>
            </a:r>
            <a:r>
              <a:rPr lang="en-US" sz="2400" b="1"/>
              <a:t>.</a:t>
            </a:r>
            <a:br>
              <a:rPr lang="en-US" sz="2400" b="1"/>
            </a:br>
            <a:endParaRPr lang="en-US" sz="2400" b="1"/>
          </a:p>
          <a:p>
            <a:pPr marL="533400" indent="-533400">
              <a:spcBef>
                <a:spcPts val="1500"/>
              </a:spcBef>
              <a:buFontTx/>
              <a:buNone/>
            </a:pPr>
            <a:r>
              <a:rPr lang="ru-RU" sz="2000" b="1">
                <a:solidFill>
                  <a:schemeClr val="hlink"/>
                </a:solidFill>
              </a:rPr>
              <a:t>Примечание</a:t>
            </a:r>
            <a:r>
              <a:rPr lang="en-US" sz="2000" b="1">
                <a:solidFill>
                  <a:schemeClr val="hlink"/>
                </a:solidFill>
              </a:rPr>
              <a:t>:</a:t>
            </a:r>
            <a:r>
              <a:rPr lang="en-US" sz="2000" b="1"/>
              <a:t> </a:t>
            </a:r>
            <a:r>
              <a:rPr lang="ru-RU" sz="2000" b="1"/>
              <a:t>Используйте нажатую клавишу</a:t>
            </a:r>
            <a:r>
              <a:rPr lang="en-US" sz="2000" b="1"/>
              <a:t> CTRL </a:t>
            </a:r>
            <a:r>
              <a:rPr lang="ru-RU" sz="2000" b="1"/>
              <a:t>для выбора нескольких различных размеров одновременно</a:t>
            </a:r>
            <a:r>
              <a:rPr lang="en-US" sz="2000" b="1"/>
              <a:t> </a:t>
            </a:r>
            <a:r>
              <a:rPr lang="ru-RU" sz="2000" b="1"/>
              <a:t>и их связывания за один</a:t>
            </a:r>
            <a:r>
              <a:rPr lang="en-US" sz="2000" b="1"/>
              <a:t> </a:t>
            </a:r>
            <a:r>
              <a:rPr lang="ru-RU" sz="2000" b="1"/>
              <a:t>шаг</a:t>
            </a:r>
            <a:r>
              <a:rPr lang="en-US" sz="2000" b="1"/>
              <a:t>.</a:t>
            </a:r>
            <a:endParaRPr lang="en-US" sz="2000"/>
          </a:p>
        </p:txBody>
      </p:sp>
      <p:pic>
        <p:nvPicPr>
          <p:cNvPr id="9319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371600"/>
            <a:ext cx="3714750" cy="12477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04800" y="1219200"/>
            <a:ext cx="8458200" cy="2552700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конце </a:t>
            </a:r>
            <a:r>
              <a:rPr lang="ru-RU" dirty="0" smtClean="0"/>
              <a:t>семестра </a:t>
            </a:r>
            <a:r>
              <a:rPr lang="ru-RU" dirty="0" smtClean="0"/>
              <a:t>– </a:t>
            </a:r>
            <a:r>
              <a:rPr lang="ru-RU" dirty="0" smtClean="0"/>
              <a:t>экзамен</a:t>
            </a:r>
          </a:p>
          <a:p>
            <a:r>
              <a:rPr lang="ru-RU" dirty="0" smtClean="0"/>
              <a:t>Курсовая </a:t>
            </a:r>
            <a:r>
              <a:rPr lang="ru-RU" dirty="0" smtClean="0"/>
              <a:t>работа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Оценка = 0,3*ЛР+0,3*КР+0,3*Тест+0,1*</a:t>
            </a:r>
            <a:r>
              <a:rPr lang="ru-RU" dirty="0" err="1" smtClean="0"/>
              <a:t>Посещ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4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Геометрические соотношения</a:t>
            </a:r>
            <a:endParaRPr lang="en-US" b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ru-RU" b="1"/>
              <a:t>Устанавливайте связь между геометрическими элементами через геометрические соотношения, такие как</a:t>
            </a:r>
            <a:r>
              <a:rPr lang="en-US" b="1"/>
              <a:t>:</a:t>
            </a:r>
            <a:endParaRPr lang="en-US"/>
          </a:p>
          <a:p>
            <a:pPr lvl="1">
              <a:spcBef>
                <a:spcPts val="2000"/>
              </a:spcBef>
            </a:pPr>
            <a:r>
              <a:rPr lang="ru-RU" b="1"/>
              <a:t>Концентричный</a:t>
            </a:r>
            <a:endParaRPr lang="en-US"/>
          </a:p>
          <a:p>
            <a:pPr lvl="1">
              <a:spcBef>
                <a:spcPts val="2000"/>
              </a:spcBef>
            </a:pPr>
            <a:r>
              <a:rPr lang="ru-RU" b="1"/>
              <a:t>Корадиальный</a:t>
            </a:r>
            <a:endParaRPr lang="en-US"/>
          </a:p>
          <a:p>
            <a:pPr lvl="1">
              <a:spcBef>
                <a:spcPts val="2000"/>
              </a:spcBef>
            </a:pPr>
            <a:r>
              <a:rPr lang="ru-RU" b="1"/>
              <a:t>Средняя точка</a:t>
            </a:r>
            <a:endParaRPr lang="en-US"/>
          </a:p>
          <a:p>
            <a:pPr lvl="1">
              <a:spcBef>
                <a:spcPts val="2000"/>
              </a:spcBef>
            </a:pPr>
            <a:r>
              <a:rPr lang="ru-RU" b="1"/>
              <a:t>Равенство</a:t>
            </a:r>
            <a:endParaRPr lang="en-US"/>
          </a:p>
          <a:p>
            <a:pPr lvl="1">
              <a:spcBef>
                <a:spcPts val="2000"/>
              </a:spcBef>
            </a:pPr>
            <a:r>
              <a:rPr lang="ru-RU" b="1"/>
              <a:t>Колинеарный</a:t>
            </a:r>
            <a:endParaRPr lang="en-US"/>
          </a:p>
          <a:p>
            <a:pPr lvl="1">
              <a:spcBef>
                <a:spcPts val="2000"/>
              </a:spcBef>
            </a:pPr>
            <a:r>
              <a:rPr lang="ru-RU" b="1"/>
              <a:t>Совпадение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7315200" cy="839787"/>
          </a:xfrm>
        </p:spPr>
        <p:txBody>
          <a:bodyPr/>
          <a:lstStyle/>
          <a:p>
            <a:r>
              <a:rPr lang="ru-RU" sz="2800"/>
              <a:t>Примеры геометрических соотношений</a:t>
            </a:r>
            <a:endParaRPr lang="en-US" sz="2800" b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257800" cy="5257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Инструмент</a:t>
            </a:r>
            <a:r>
              <a:rPr lang="en-US" b="1"/>
              <a:t> </a:t>
            </a:r>
            <a:r>
              <a:rPr lang="ru-RU" b="1" u="sng"/>
              <a:t>Скругление</a:t>
            </a:r>
            <a:r>
              <a:rPr lang="ru-RU" b="1"/>
              <a:t> в эскизе автоматически</a:t>
            </a:r>
            <a:r>
              <a:rPr lang="en-US" b="1"/>
              <a:t> </a:t>
            </a:r>
            <a:r>
              <a:rPr lang="ru-RU" b="1"/>
              <a:t>создаёт один радиальный размер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3 </a:t>
            </a:r>
            <a:r>
              <a:rPr lang="ru-RU" b="1" u="sng"/>
              <a:t>равных</a:t>
            </a:r>
            <a:r>
              <a:rPr lang="en-US" b="1"/>
              <a:t> </a:t>
            </a:r>
            <a:r>
              <a:rPr lang="ru-RU" b="1"/>
              <a:t>соотношения</a:t>
            </a:r>
            <a:r>
              <a:rPr lang="en-US" b="1"/>
              <a:t>.</a:t>
            </a:r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Изменение размере приводит к изменению</a:t>
            </a:r>
            <a:r>
              <a:rPr lang="en-US" b="1"/>
              <a:t> </a:t>
            </a:r>
            <a:r>
              <a:rPr lang="ru-RU" b="1"/>
              <a:t>всех </a:t>
            </a:r>
            <a:r>
              <a:rPr lang="en-US" b="1"/>
              <a:t>4</a:t>
            </a:r>
            <a:r>
              <a:rPr lang="ru-RU" b="1"/>
              <a:t>-х скруглений</a:t>
            </a:r>
            <a:r>
              <a:rPr lang="en-US" b="1"/>
              <a:t>.</a:t>
            </a:r>
            <a:endParaRPr lang="en-US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Этот приём является более предпочтительным,</a:t>
            </a:r>
            <a:r>
              <a:rPr lang="en-US" b="1"/>
              <a:t> </a:t>
            </a:r>
            <a:r>
              <a:rPr lang="ru-RU" b="1"/>
              <a:t>чем наличие</a:t>
            </a:r>
            <a:r>
              <a:rPr lang="en-US" b="1"/>
              <a:t> 4</a:t>
            </a:r>
            <a:r>
              <a:rPr lang="ru-RU" b="1"/>
              <a:t>-х</a:t>
            </a:r>
            <a:r>
              <a:rPr lang="en-US" b="1"/>
              <a:t> </a:t>
            </a:r>
            <a:r>
              <a:rPr lang="ru-RU" b="1"/>
              <a:t>радиальных</a:t>
            </a:r>
            <a:r>
              <a:rPr lang="en-US" b="1"/>
              <a:t> </a:t>
            </a:r>
            <a:r>
              <a:rPr lang="ru-RU" b="1"/>
              <a:t>размеров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9728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371600"/>
            <a:ext cx="3048000" cy="20716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6663" y="4000500"/>
            <a:ext cx="3925887" cy="2552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038"/>
            <a:ext cx="7315200" cy="839787"/>
          </a:xfrm>
        </p:spPr>
        <p:txBody>
          <a:bodyPr/>
          <a:lstStyle/>
          <a:p>
            <a:r>
              <a:rPr lang="ru-RU" sz="2800"/>
              <a:t>Примеры геометрических соотношений</a:t>
            </a:r>
            <a:endParaRPr lang="en-US" sz="2800" b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038600" cy="5486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Имеется два элемента</a:t>
            </a:r>
            <a:r>
              <a:rPr lang="en-US" b="1"/>
              <a:t>.</a:t>
            </a:r>
            <a:endParaRPr lang="en-US"/>
          </a:p>
          <a:p>
            <a:pPr>
              <a:lnSpc>
                <a:spcPct val="85000"/>
              </a:lnSpc>
              <a:spcBef>
                <a:spcPts val="2000"/>
              </a:spcBef>
            </a:pPr>
            <a:r>
              <a:rPr lang="ru-RU" b="1"/>
              <a:t>Создание</a:t>
            </a:r>
            <a:r>
              <a:rPr lang="en-US" b="1"/>
              <a:t> </a:t>
            </a:r>
            <a:r>
              <a:rPr lang="ru-RU" b="1"/>
              <a:t>окружности для</a:t>
            </a:r>
            <a:r>
              <a:rPr lang="en-US" b="1"/>
              <a:t> </a:t>
            </a:r>
            <a:r>
              <a:rPr lang="ru-RU" b="1"/>
              <a:t>бобышки </a:t>
            </a:r>
            <a:r>
              <a:rPr lang="ru-RU" b="1" u="sng"/>
              <a:t>Корадиальной</a:t>
            </a:r>
            <a:r>
              <a:rPr lang="en-US" b="1"/>
              <a:t> </a:t>
            </a:r>
            <a:r>
              <a:rPr lang="ru-RU" b="1"/>
              <a:t>с кромкой основания</a:t>
            </a:r>
            <a:r>
              <a:rPr lang="en-US" b="1"/>
              <a:t> </a:t>
            </a:r>
            <a:r>
              <a:rPr lang="ru-RU" b="1"/>
              <a:t>гарантирует, что</a:t>
            </a:r>
            <a:r>
              <a:rPr lang="en-US" b="1"/>
              <a:t> </a:t>
            </a:r>
            <a:r>
              <a:rPr lang="ru-RU" b="1"/>
              <a:t>бобышка</a:t>
            </a:r>
            <a:r>
              <a:rPr lang="en-US" b="1"/>
              <a:t> </a:t>
            </a:r>
            <a:r>
              <a:rPr lang="ru-RU" b="1"/>
              <a:t>будет всегда правильного размера</a:t>
            </a:r>
            <a:r>
              <a:rPr lang="en-US" b="1"/>
              <a:t> </a:t>
            </a:r>
            <a:r>
              <a:rPr lang="ru-RU" b="1"/>
              <a:t>независимо от</a:t>
            </a:r>
            <a:r>
              <a:rPr lang="en-US" b="1"/>
              <a:t> </a:t>
            </a:r>
            <a:r>
              <a:rPr lang="ru-RU" b="1"/>
              <a:t>того, как изменится</a:t>
            </a:r>
            <a:r>
              <a:rPr lang="en-US" b="1"/>
              <a:t> </a:t>
            </a:r>
            <a:r>
              <a:rPr lang="ru-RU" b="1"/>
              <a:t>основание</a:t>
            </a:r>
            <a:r>
              <a:rPr lang="en-US" b="1"/>
              <a:t>.</a:t>
            </a:r>
            <a:endParaRPr lang="en-US"/>
          </a:p>
        </p:txBody>
      </p: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4038600" y="1143000"/>
            <a:ext cx="4910138" cy="4868863"/>
            <a:chOff x="2544" y="720"/>
            <a:chExt cx="3093" cy="3067"/>
          </a:xfrm>
        </p:grpSpPr>
        <p:pic>
          <p:nvPicPr>
            <p:cNvPr id="10035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720"/>
              <a:ext cx="1557" cy="1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5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768"/>
              <a:ext cx="1509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6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93"/>
              <a:ext cx="1515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62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784"/>
              <a:ext cx="1296" cy="1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36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400"/>
              <a:ext cx="2161" cy="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6019800" y="4267200"/>
            <a:ext cx="8477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2800"/>
              <a:t>или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7696200" cy="839787"/>
          </a:xfrm>
        </p:spPr>
        <p:txBody>
          <a:bodyPr/>
          <a:lstStyle/>
          <a:p>
            <a:r>
              <a:rPr lang="ru-RU" sz="2400"/>
              <a:t>Центрирование</a:t>
            </a:r>
            <a:r>
              <a:rPr lang="en-US" sz="2800"/>
              <a:t> </a:t>
            </a:r>
            <a:r>
              <a:rPr lang="ru-RU" sz="2800" b="0" i="1"/>
              <a:t>ручки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r>
              <a:rPr lang="en-US" sz="2800"/>
              <a:t> </a:t>
            </a:r>
            <a:r>
              <a:rPr lang="ru-RU" sz="2800"/>
              <a:t>на</a:t>
            </a:r>
            <a:r>
              <a:rPr lang="en-US" sz="2800"/>
              <a:t> </a:t>
            </a:r>
            <a:r>
              <a:rPr lang="ru-RU" sz="2800" b="0" i="1"/>
              <a:t>коробке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5486400" cy="52578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b="1"/>
              <a:t>Правый щелчок на элементе</a:t>
            </a:r>
            <a:r>
              <a:rPr lang="en-US" b="1"/>
              <a:t> </a:t>
            </a:r>
            <a:r>
              <a:rPr lang="ru-RU" i="1"/>
              <a:t>Ручка</a:t>
            </a:r>
            <a:r>
              <a:rPr lang="en-US" i="1"/>
              <a:t> </a:t>
            </a:r>
            <a:r>
              <a:rPr lang="ru-RU" i="1"/>
              <a:t>(</a:t>
            </a:r>
            <a:r>
              <a:rPr lang="en-US" i="1"/>
              <a:t>Knob</a:t>
            </a:r>
            <a:r>
              <a:rPr lang="ru-RU" i="1"/>
              <a:t>)</a:t>
            </a:r>
            <a:r>
              <a:rPr lang="en-US" b="1"/>
              <a:t> =&gt; </a:t>
            </a:r>
            <a:r>
              <a:rPr lang="ru-RU" b="1"/>
              <a:t>выберете инструмент</a:t>
            </a:r>
            <a:r>
              <a:rPr lang="en-US" b="1"/>
              <a:t> </a:t>
            </a:r>
            <a:r>
              <a:rPr lang="ru-RU" b="1" u="sng"/>
              <a:t>Редактировать эскиз</a:t>
            </a:r>
            <a:r>
              <a:rPr lang="en-US" b="1"/>
              <a:t> </a:t>
            </a:r>
            <a:r>
              <a:rPr lang="ru-RU" b="1"/>
              <a:t>из меню быстрого вызова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1034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219200"/>
            <a:ext cx="1874838" cy="5257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5486400" cy="5486400"/>
          </a:xfrm>
        </p:spPr>
        <p:txBody>
          <a:bodyPr/>
          <a:lstStyle/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Удалите все линейные</a:t>
            </a:r>
            <a:r>
              <a:rPr lang="en-US" sz="2400" b="1"/>
              <a:t> </a:t>
            </a:r>
            <a:r>
              <a:rPr lang="ru-RU" sz="2400" b="1"/>
              <a:t>размеры</a:t>
            </a:r>
            <a:r>
              <a:rPr lang="en-US" sz="2400" b="1"/>
              <a:t>.</a:t>
            </a:r>
            <a:endParaRPr lang="en-US" sz="2400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Заметьте, что окружность голубого цвета</a:t>
            </a:r>
            <a:r>
              <a:rPr lang="en-US" sz="2400" b="1"/>
              <a:t>, </a:t>
            </a:r>
            <a:r>
              <a:rPr lang="ru-RU" sz="2400" b="1"/>
              <a:t>индифицирует, что она геометрически недо определена</a:t>
            </a:r>
            <a:r>
              <a:rPr lang="en-US" sz="2400" b="1"/>
              <a:t>.</a:t>
            </a:r>
            <a:endParaRPr lang="en-US" sz="2400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Перетащите</a:t>
            </a:r>
            <a:r>
              <a:rPr lang="en-US" sz="2400" b="1"/>
              <a:t> </a:t>
            </a:r>
            <a:r>
              <a:rPr lang="ru-RU" sz="2400" b="1"/>
              <a:t>окружность</a:t>
            </a:r>
            <a:r>
              <a:rPr lang="en-US" sz="2400" b="1"/>
              <a:t> </a:t>
            </a:r>
            <a:r>
              <a:rPr lang="ru-RU" sz="2400" b="1"/>
              <a:t>к одной из сторон</a:t>
            </a:r>
            <a:r>
              <a:rPr lang="en-US" sz="2400" b="1"/>
              <a:t>. </a:t>
            </a:r>
            <a:r>
              <a:rPr lang="ru-RU" sz="2400" b="1"/>
              <a:t>Без размеров</a:t>
            </a:r>
            <a:r>
              <a:rPr lang="en-US" sz="2400" b="1"/>
              <a:t> </a:t>
            </a:r>
            <a:r>
              <a:rPr lang="ru-RU" sz="2400" b="1"/>
              <a:t>определяющих её местоположение</a:t>
            </a:r>
            <a:r>
              <a:rPr lang="en-US" sz="2400" b="1"/>
              <a:t>, </a:t>
            </a:r>
            <a:r>
              <a:rPr lang="ru-RU" sz="2400" b="1"/>
              <a:t>она может свободно перемещаться</a:t>
            </a:r>
            <a:r>
              <a:rPr lang="en-US" sz="2400" b="1"/>
              <a:t>.</a:t>
            </a:r>
            <a:endParaRPr lang="en-US" sz="2400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Выберете</a:t>
            </a:r>
            <a:r>
              <a:rPr lang="en-US" sz="2400" b="1"/>
              <a:t>     </a:t>
            </a:r>
            <a:r>
              <a:rPr lang="ru-RU" sz="2400" b="1"/>
              <a:t> </a:t>
            </a:r>
            <a:r>
              <a:rPr lang="en-US" sz="2400" b="1"/>
              <a:t>=&gt; </a:t>
            </a:r>
            <a:r>
              <a:rPr lang="ru-RU" sz="2400" b="1"/>
              <a:t>нарисуйте</a:t>
            </a:r>
            <a:r>
              <a:rPr lang="en-US" sz="2400" b="1"/>
              <a:t> </a:t>
            </a:r>
            <a:r>
              <a:rPr lang="ru-RU" sz="2400" b="1"/>
              <a:t>диагональную </a:t>
            </a:r>
            <a:r>
              <a:rPr lang="ru-RU" sz="2400" b="1" u="sng"/>
              <a:t>Осевую линию</a:t>
            </a:r>
            <a:r>
              <a:rPr lang="en-US" sz="2400" b="1"/>
              <a:t>.</a:t>
            </a:r>
            <a:endParaRPr lang="en-US" sz="2400"/>
          </a:p>
        </p:txBody>
      </p:sp>
      <p:pic>
        <p:nvPicPr>
          <p:cNvPr id="1054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385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7696200" cy="839787"/>
          </a:xfrm>
        </p:spPr>
        <p:txBody>
          <a:bodyPr/>
          <a:lstStyle/>
          <a:p>
            <a:r>
              <a:rPr lang="ru-RU" sz="2400"/>
              <a:t>Центрирование</a:t>
            </a:r>
            <a:r>
              <a:rPr lang="en-US" sz="2800"/>
              <a:t> </a:t>
            </a:r>
            <a:r>
              <a:rPr lang="ru-RU" sz="2800" b="0" i="1"/>
              <a:t>ручки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r>
              <a:rPr lang="en-US" sz="2800"/>
              <a:t> </a:t>
            </a:r>
            <a:r>
              <a:rPr lang="ru-RU" sz="2800"/>
              <a:t>на</a:t>
            </a:r>
            <a:r>
              <a:rPr lang="en-US" sz="2800"/>
              <a:t> </a:t>
            </a:r>
            <a:r>
              <a:rPr lang="ru-RU" sz="2800" b="0" i="1"/>
              <a:t>коробке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</a:t>
            </a:r>
            <a:endParaRPr lang="en-US" sz="2800" b="0" i="1"/>
          </a:p>
        </p:txBody>
      </p:sp>
      <p:pic>
        <p:nvPicPr>
          <p:cNvPr id="10547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5715000"/>
            <a:ext cx="376238" cy="3762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3385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7772400" cy="839787"/>
          </a:xfrm>
        </p:spPr>
        <p:txBody>
          <a:bodyPr/>
          <a:lstStyle/>
          <a:p>
            <a:r>
              <a:rPr lang="ru-RU" sz="2400"/>
              <a:t>Центрирование</a:t>
            </a:r>
            <a:r>
              <a:rPr lang="en-US" sz="2800"/>
              <a:t> </a:t>
            </a:r>
            <a:r>
              <a:rPr lang="ru-RU" sz="2800" b="0" i="1"/>
              <a:t>ручки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r>
              <a:rPr lang="en-US" sz="2800"/>
              <a:t> </a:t>
            </a:r>
            <a:r>
              <a:rPr lang="ru-RU" sz="2800"/>
              <a:t>на</a:t>
            </a:r>
            <a:r>
              <a:rPr lang="en-US" sz="2800"/>
              <a:t> </a:t>
            </a:r>
            <a:r>
              <a:rPr lang="ru-RU" sz="2800" b="0" i="1"/>
              <a:t>коробке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6781800" cy="5486400"/>
          </a:xfrm>
        </p:spPr>
        <p:txBody>
          <a:bodyPr/>
          <a:lstStyle/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 startAt="6"/>
            </a:pPr>
            <a:r>
              <a:rPr lang="ru-RU" b="1"/>
              <a:t>Выберете инструмент</a:t>
            </a:r>
            <a:r>
              <a:rPr lang="en-US" b="1"/>
              <a:t> </a:t>
            </a:r>
            <a:r>
              <a:rPr lang="ru-RU" b="1" u="sng"/>
              <a:t>Добавить</a:t>
            </a:r>
            <a:r>
              <a:rPr lang="en-US" b="1" u="sng"/>
              <a:t> </a:t>
            </a:r>
            <a:r>
              <a:rPr lang="ru-RU" b="1" u="sng"/>
              <a:t>взаимосвязи</a:t>
            </a:r>
            <a:r>
              <a:rPr lang="en-US" b="1"/>
              <a:t>    </a:t>
            </a:r>
            <a:r>
              <a:rPr lang="ru-RU" b="1"/>
              <a:t> </a:t>
            </a:r>
            <a:r>
              <a:rPr lang="en-US" b="1"/>
              <a:t>.</a:t>
            </a:r>
            <a:endParaRPr lang="en-US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 startAt="6"/>
            </a:pPr>
            <a:r>
              <a:rPr lang="ru-RU" b="1"/>
              <a:t>Добавьте осевую линию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ru-RU" b="1"/>
              <a:t>точку в центре</a:t>
            </a:r>
            <a:r>
              <a:rPr lang="en-US" b="1"/>
              <a:t> </a:t>
            </a:r>
            <a:r>
              <a:rPr lang="ru-RU" b="1"/>
              <a:t>окружности</a:t>
            </a:r>
            <a:r>
              <a:rPr lang="en-US" b="1"/>
              <a:t>.</a:t>
            </a:r>
            <a:endParaRPr lang="en-US"/>
          </a:p>
          <a:p>
            <a:pPr marL="806450" lvl="1" indent="-457200">
              <a:lnSpc>
                <a:spcPct val="85000"/>
              </a:lnSpc>
              <a:spcBef>
                <a:spcPts val="600"/>
              </a:spcBef>
            </a:pPr>
            <a:r>
              <a:rPr lang="ru-RU" b="1">
                <a:solidFill>
                  <a:schemeClr val="hlink"/>
                </a:solidFill>
              </a:rPr>
              <a:t>Примечание</a:t>
            </a:r>
            <a:r>
              <a:rPr lang="en-US" b="1">
                <a:solidFill>
                  <a:schemeClr val="hlink"/>
                </a:solidFill>
              </a:rPr>
              <a:t>:</a:t>
            </a:r>
            <a:r>
              <a:rPr lang="en-US" b="1"/>
              <a:t> </a:t>
            </a:r>
            <a:r>
              <a:rPr lang="ru-RU" b="1"/>
              <a:t>Если</a:t>
            </a:r>
            <a:r>
              <a:rPr lang="en-US" b="1"/>
              <a:t> </a:t>
            </a:r>
            <a:r>
              <a:rPr lang="ru-RU" b="1"/>
              <a:t>осевая линия всё ещё подсвечена,</a:t>
            </a:r>
            <a:r>
              <a:rPr lang="en-US" b="1"/>
              <a:t> </a:t>
            </a:r>
            <a:r>
              <a:rPr lang="ru-RU" b="1"/>
              <a:t>когда диалог</a:t>
            </a:r>
            <a:r>
              <a:rPr lang="en-US" b="1"/>
              <a:t> </a:t>
            </a:r>
            <a:r>
              <a:rPr lang="ru-RU" b="1" u="sng"/>
              <a:t>Добавить</a:t>
            </a:r>
            <a:r>
              <a:rPr lang="en-US" b="1" u="sng"/>
              <a:t> </a:t>
            </a:r>
            <a:r>
              <a:rPr lang="ru-RU" b="1" u="sng"/>
              <a:t>взаимосвязи</a:t>
            </a:r>
            <a:r>
              <a:rPr lang="en-US" b="1"/>
              <a:t> </a:t>
            </a:r>
            <a:r>
              <a:rPr lang="ru-RU" b="1"/>
              <a:t>открыт</a:t>
            </a:r>
            <a:r>
              <a:rPr lang="en-US" b="1"/>
              <a:t>, </a:t>
            </a:r>
            <a:r>
              <a:rPr lang="ru-RU" b="1"/>
              <a:t>то эта линия</a:t>
            </a:r>
            <a:r>
              <a:rPr lang="en-US" b="1"/>
              <a:t> </a:t>
            </a:r>
            <a:r>
              <a:rPr lang="ru-RU" b="1"/>
              <a:t>автоматически появится в списке</a:t>
            </a:r>
            <a:r>
              <a:rPr lang="en-US" b="1"/>
              <a:t> </a:t>
            </a:r>
            <a:r>
              <a:rPr lang="ru-RU" b="1" u="sng"/>
              <a:t>Выбранных объектов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ru-RU" b="1"/>
              <a:t>Вам не</a:t>
            </a:r>
            <a:r>
              <a:rPr lang="en-US" b="1"/>
              <a:t> </a:t>
            </a:r>
            <a:r>
              <a:rPr lang="ru-RU" b="1"/>
              <a:t>нужно выбирать её снова</a:t>
            </a:r>
            <a:r>
              <a:rPr lang="en-US" b="1"/>
              <a:t>.</a:t>
            </a:r>
          </a:p>
          <a:p>
            <a:pPr marL="806450" lvl="1" indent="-457200">
              <a:lnSpc>
                <a:spcPct val="85000"/>
              </a:lnSpc>
              <a:spcBef>
                <a:spcPts val="600"/>
              </a:spcBef>
            </a:pPr>
            <a:r>
              <a:rPr lang="ru-RU" b="1"/>
              <a:t>Если Вы</a:t>
            </a:r>
            <a:r>
              <a:rPr lang="en-US" b="1"/>
              <a:t> </a:t>
            </a:r>
            <a:r>
              <a:rPr lang="ru-RU" b="1"/>
              <a:t>выбрали</a:t>
            </a:r>
            <a:r>
              <a:rPr lang="en-US" b="1"/>
              <a:t> </a:t>
            </a:r>
            <a:r>
              <a:rPr lang="ru-RU" b="1"/>
              <a:t>не правильный объект</a:t>
            </a:r>
            <a:r>
              <a:rPr lang="en-US" b="1"/>
              <a:t>,</a:t>
            </a:r>
            <a:r>
              <a:rPr lang="ru-RU" b="1"/>
              <a:t> то</a:t>
            </a:r>
            <a:r>
              <a:rPr lang="en-US" b="1"/>
              <a:t> </a:t>
            </a:r>
            <a:r>
              <a:rPr lang="ru-RU" b="1"/>
              <a:t>сделайте правый щелчок</a:t>
            </a:r>
            <a:r>
              <a:rPr lang="en-US" b="1"/>
              <a:t> </a:t>
            </a:r>
            <a:r>
              <a:rPr lang="ru-RU" b="1"/>
              <a:t>в</a:t>
            </a:r>
            <a:r>
              <a:rPr lang="en-US" b="1"/>
              <a:t> </a:t>
            </a:r>
            <a:r>
              <a:rPr lang="ru-RU" b="1"/>
              <a:t>графической области </a:t>
            </a:r>
            <a:r>
              <a:rPr lang="en-US" b="1"/>
              <a:t>=&gt; </a:t>
            </a:r>
            <a:r>
              <a:rPr lang="ru-RU" b="1"/>
              <a:t>выберете опцию</a:t>
            </a:r>
            <a:r>
              <a:rPr lang="en-US" b="1"/>
              <a:t> </a:t>
            </a:r>
            <a:r>
              <a:rPr lang="ru-RU" b="1" u="sng"/>
              <a:t>Удалить выбранные элементы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10854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295400"/>
            <a:ext cx="1949450" cy="5029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676400"/>
            <a:ext cx="304800" cy="30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4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524000"/>
            <a:ext cx="3810000" cy="46672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7696200" cy="839787"/>
          </a:xfrm>
        </p:spPr>
        <p:txBody>
          <a:bodyPr/>
          <a:lstStyle/>
          <a:p>
            <a:r>
              <a:rPr lang="ru-RU" sz="2400"/>
              <a:t>Центрирование</a:t>
            </a:r>
            <a:r>
              <a:rPr lang="en-US" sz="2800"/>
              <a:t> </a:t>
            </a:r>
            <a:r>
              <a:rPr lang="ru-RU" sz="2800" b="0" i="1"/>
              <a:t>ручки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r>
              <a:rPr lang="en-US" sz="2800"/>
              <a:t> </a:t>
            </a:r>
            <a:r>
              <a:rPr lang="ru-RU" sz="2800"/>
              <a:t>на</a:t>
            </a:r>
            <a:r>
              <a:rPr lang="en-US" sz="2800"/>
              <a:t> </a:t>
            </a:r>
            <a:r>
              <a:rPr lang="ru-RU" sz="2800" b="0" i="1"/>
              <a:t>коробке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953000" cy="52578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 startAt="8"/>
            </a:pPr>
            <a:r>
              <a:rPr lang="ru-RU" b="1"/>
              <a:t>Выберете тип взаимосвязи </a:t>
            </a:r>
            <a:r>
              <a:rPr lang="en-US" b="1"/>
              <a:t> </a:t>
            </a:r>
            <a:r>
              <a:rPr lang="ru-RU" b="1" u="sng"/>
              <a:t>Средняя точка</a:t>
            </a:r>
            <a:r>
              <a:rPr lang="ru-RU" b="1"/>
              <a:t> </a:t>
            </a:r>
            <a:r>
              <a:rPr lang="en-US" b="1"/>
              <a:t>=&gt; </a:t>
            </a:r>
            <a:r>
              <a:rPr lang="ru-RU" b="1"/>
              <a:t>нажмите</a:t>
            </a:r>
            <a:r>
              <a:rPr lang="en-US" b="1"/>
              <a:t> </a:t>
            </a:r>
            <a:r>
              <a:rPr lang="ru-RU" b="1" u="sng"/>
              <a:t>Применить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ru-RU" b="1" u="sng"/>
              <a:t>Закрыть</a:t>
            </a:r>
            <a:r>
              <a:rPr lang="en-US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8"/>
            </a:pPr>
            <a:r>
              <a:rPr lang="ru-RU" b="1"/>
              <a:t>Теперь окружность стала центрированной по отношению к базовому элементу </a:t>
            </a:r>
            <a:r>
              <a:rPr lang="ru-RU" i="1"/>
              <a:t>Коробка</a:t>
            </a:r>
            <a:r>
              <a:rPr lang="en-US" b="1"/>
              <a:t> </a:t>
            </a:r>
            <a:r>
              <a:rPr lang="ru-RU" i="1"/>
              <a:t>(</a:t>
            </a:r>
            <a:r>
              <a:rPr lang="en-US" i="1"/>
              <a:t>Box</a:t>
            </a:r>
            <a:r>
              <a:rPr lang="ru-RU" i="1"/>
              <a:t>)</a:t>
            </a:r>
            <a:r>
              <a:rPr lang="en-US" b="1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7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600200"/>
            <a:ext cx="3573463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7696200" cy="839787"/>
          </a:xfrm>
        </p:spPr>
        <p:txBody>
          <a:bodyPr/>
          <a:lstStyle/>
          <a:p>
            <a:r>
              <a:rPr lang="ru-RU" sz="2400"/>
              <a:t>Центрирование</a:t>
            </a:r>
            <a:r>
              <a:rPr lang="en-US" sz="2800"/>
              <a:t> </a:t>
            </a:r>
            <a:r>
              <a:rPr lang="ru-RU" sz="2800" b="0" i="1"/>
              <a:t>ручки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Knob</a:t>
            </a:r>
            <a:r>
              <a:rPr lang="ru-RU" sz="2800" b="0" i="1"/>
              <a:t>)</a:t>
            </a:r>
            <a:r>
              <a:rPr lang="en-US" sz="2800"/>
              <a:t> </a:t>
            </a:r>
            <a:r>
              <a:rPr lang="ru-RU" sz="2800"/>
              <a:t>на</a:t>
            </a:r>
            <a:r>
              <a:rPr lang="en-US" sz="2800"/>
              <a:t> </a:t>
            </a:r>
            <a:r>
              <a:rPr lang="ru-RU" sz="2800" b="0" i="1"/>
              <a:t>коробке</a:t>
            </a:r>
            <a:r>
              <a:rPr lang="en-US" sz="2800" b="0" i="1"/>
              <a:t> </a:t>
            </a:r>
            <a:r>
              <a:rPr lang="ru-RU" sz="2800" b="0" i="1"/>
              <a:t>(</a:t>
            </a:r>
            <a:r>
              <a:rPr lang="en-US" sz="2800" b="0" i="1"/>
              <a:t>Box</a:t>
            </a:r>
            <a:r>
              <a:rPr lang="ru-RU" sz="2800" b="0" i="1"/>
              <a:t>)</a:t>
            </a:r>
            <a:endParaRPr lang="en-US" sz="2800" b="0" i="1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334000" cy="54102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 startAt="10"/>
            </a:pPr>
            <a:r>
              <a:rPr lang="ru-RU" b="1"/>
              <a:t>Выберете инструмент</a:t>
            </a:r>
            <a:r>
              <a:rPr lang="en-US" b="1"/>
              <a:t> </a:t>
            </a:r>
            <a:r>
              <a:rPr lang="ru-RU" b="1" u="sng"/>
              <a:t>Перестроить</a:t>
            </a:r>
            <a:r>
              <a:rPr lang="en-US" b="1"/>
              <a:t>     </a:t>
            </a:r>
            <a:r>
              <a:rPr lang="ru-RU" b="1"/>
              <a:t> для того,</a:t>
            </a:r>
            <a:r>
              <a:rPr lang="en-US" b="1"/>
              <a:t> </a:t>
            </a:r>
            <a:r>
              <a:rPr lang="ru-RU" b="1"/>
              <a:t>чтобы</a:t>
            </a:r>
            <a:r>
              <a:rPr lang="en-US" b="1"/>
              <a:t> </a:t>
            </a:r>
            <a:r>
              <a:rPr lang="ru-RU" b="1"/>
              <a:t>выйти из эскиза и перестроить деталь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1136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1752600"/>
            <a:ext cx="342900" cy="3429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Вставка новой таблицы параметров</a:t>
            </a:r>
            <a:endParaRPr lang="en-US" sz="2800" b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6172200" cy="5257800"/>
          </a:xfrm>
        </p:spPr>
        <p:txBody>
          <a:bodyPr/>
          <a:lstStyle/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/>
            </a:pPr>
            <a:r>
              <a:rPr lang="ru-RU" b="1"/>
              <a:t>Разместите деталь в нижнем правом углу</a:t>
            </a:r>
            <a:r>
              <a:rPr lang="en-US" b="1"/>
              <a:t> </a:t>
            </a:r>
            <a:r>
              <a:rPr lang="ru-RU" b="1"/>
              <a:t>графической области приложения</a:t>
            </a:r>
            <a:r>
              <a:rPr lang="en-US" b="1"/>
              <a:t>.</a:t>
            </a:r>
            <a:endParaRPr lang="en-US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/>
            </a:pPr>
            <a:r>
              <a:rPr lang="ru-RU" b="1"/>
              <a:t>Выберете раздел</a:t>
            </a:r>
            <a:r>
              <a:rPr lang="en-US" b="1"/>
              <a:t> </a:t>
            </a:r>
            <a:r>
              <a:rPr lang="ru-RU" b="1" u="sng"/>
              <a:t>Вставка</a:t>
            </a:r>
            <a:r>
              <a:rPr lang="ru-RU" b="1"/>
              <a:t> </a:t>
            </a:r>
            <a:r>
              <a:rPr lang="en-US" b="1"/>
              <a:t>=&gt; </a:t>
            </a:r>
            <a:r>
              <a:rPr lang="ru-RU" b="1" u="sng"/>
              <a:t>Таблица</a:t>
            </a:r>
            <a:r>
              <a:rPr lang="en-US" b="1" u="sng"/>
              <a:t> </a:t>
            </a:r>
            <a:r>
              <a:rPr lang="ru-RU" b="1" u="sng"/>
              <a:t>параметров</a:t>
            </a:r>
            <a:r>
              <a:rPr lang="en-US" b="1"/>
              <a:t>.</a:t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ru-RU" b="1"/>
              <a:t>При этом появится менеджер свойств таблицы параметров</a:t>
            </a:r>
            <a:r>
              <a:rPr lang="en-US" b="1"/>
              <a:t>.</a:t>
            </a:r>
          </a:p>
          <a:p>
            <a:pPr marL="533400" indent="-533400">
              <a:lnSpc>
                <a:spcPct val="85000"/>
              </a:lnSpc>
              <a:spcBef>
                <a:spcPts val="1500"/>
              </a:spcBef>
              <a:buFontTx/>
              <a:buAutoNum type="arabicPeriod"/>
            </a:pPr>
            <a:r>
              <a:rPr lang="ru-RU" b="1"/>
              <a:t>Выберете опцию</a:t>
            </a:r>
            <a:r>
              <a:rPr lang="en-US" b="1"/>
              <a:t> </a:t>
            </a:r>
            <a:r>
              <a:rPr lang="ru-RU" b="1" u="sng"/>
              <a:t>Авто</a:t>
            </a:r>
            <a:r>
              <a:rPr lang="en-US" b="1" u="sng"/>
              <a:t>-</a:t>
            </a:r>
            <a:r>
              <a:rPr lang="ru-RU" b="1" u="sng"/>
              <a:t>создать</a:t>
            </a:r>
            <a:r>
              <a:rPr lang="en-US" b="1"/>
              <a:t> </a:t>
            </a:r>
            <a:r>
              <a:rPr lang="ru-RU" b="1"/>
              <a:t>для создания</a:t>
            </a:r>
            <a:r>
              <a:rPr lang="en-US" b="1"/>
              <a:t> </a:t>
            </a:r>
            <a:r>
              <a:rPr lang="ru-RU" b="1"/>
              <a:t>новой</a:t>
            </a:r>
            <a:r>
              <a:rPr lang="en-US" b="1"/>
              <a:t> </a:t>
            </a:r>
            <a:r>
              <a:rPr lang="ru-RU" b="1"/>
              <a:t>таблицы параметров</a:t>
            </a:r>
            <a:r>
              <a:rPr lang="en-US" b="1"/>
              <a:t> </a:t>
            </a:r>
            <a:r>
              <a:rPr lang="ru-RU" b="1"/>
              <a:t>автоматически</a:t>
            </a:r>
            <a:r>
              <a:rPr lang="en-US" b="1"/>
              <a:t>.</a:t>
            </a:r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/>
            </a:pPr>
            <a:endParaRPr lang="en-US" sz="2400"/>
          </a:p>
        </p:txBody>
      </p:sp>
      <p:pic>
        <p:nvPicPr>
          <p:cNvPr id="1167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1371600"/>
            <a:ext cx="1771650" cy="49339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управляющих размеров</a:t>
            </a:r>
          </a:p>
        </p:txBody>
      </p:sp>
      <p:pic>
        <p:nvPicPr>
          <p:cNvPr id="118795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885950"/>
            <a:ext cx="6248400" cy="46863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8797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95400"/>
            <a:ext cx="2600325" cy="25431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229600" cy="5257800"/>
          </a:xfrm>
        </p:spPr>
        <p:txBody>
          <a:bodyPr/>
          <a:lstStyle/>
          <a:p>
            <a:r>
              <a:rPr lang="ru-RU" dirty="0" smtClean="0"/>
              <a:t>Параметрическое моделирование (параметризация) — моделирование (проектирование) с использованием параметров элементов модели и соотношений между этими параметрами. Параметризация позволяет за короткое время «проиграть» (с помощью изменения параметров или геометрических отношений) различные конструктивные схемы и избежать принципиальных ошибок.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6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Вставка новой таблицы параметров</a:t>
            </a:r>
            <a:endParaRPr lang="en-US" sz="28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b="1"/>
              <a:t>Рабочий лист </a:t>
            </a:r>
            <a:r>
              <a:rPr lang="en-US" b="1"/>
              <a:t>Excel</a:t>
            </a:r>
            <a:r>
              <a:rPr lang="ru-RU" b="1"/>
              <a:t> с таблицей параметров</a:t>
            </a:r>
            <a:r>
              <a:rPr lang="en-US" b="1"/>
              <a:t> </a:t>
            </a:r>
            <a:r>
              <a:rPr lang="ru-RU" b="1"/>
              <a:t>отображается</a:t>
            </a:r>
            <a:r>
              <a:rPr lang="en-US" b="1"/>
              <a:t> </a:t>
            </a:r>
            <a:r>
              <a:rPr lang="ru-RU" b="1"/>
              <a:t>в окне документа детали в верхнем правом углу</a:t>
            </a:r>
            <a:r>
              <a:rPr lang="en-US" b="1"/>
              <a:t>.</a:t>
            </a:r>
            <a:endParaRPr lang="en-US"/>
          </a:p>
          <a:p>
            <a:pPr>
              <a:spcBef>
                <a:spcPts val="1000"/>
              </a:spcBef>
            </a:pPr>
            <a:r>
              <a:rPr lang="ru-RU" b="1"/>
              <a:t>При этом вместо панелей инструментов </a:t>
            </a:r>
            <a:r>
              <a:rPr lang="en-US" b="1"/>
              <a:t>SolidWorks </a:t>
            </a:r>
            <a:r>
              <a:rPr lang="ru-RU" b="1"/>
              <a:t>появляются панели инструментов </a:t>
            </a:r>
            <a:r>
              <a:rPr lang="en-US" b="1"/>
              <a:t>Excel.</a:t>
            </a:r>
            <a:endParaRPr lang="en-US"/>
          </a:p>
          <a:p>
            <a:pPr>
              <a:spcBef>
                <a:spcPts val="2000"/>
              </a:spcBef>
            </a:pPr>
            <a:r>
              <a:rPr lang="ru-RU" b="1"/>
              <a:t>По умолчанию</a:t>
            </a:r>
            <a:r>
              <a:rPr lang="en-US" b="1"/>
              <a:t>, </a:t>
            </a:r>
            <a:r>
              <a:rPr lang="ru-RU" b="1"/>
              <a:t>первая конфигурация</a:t>
            </a:r>
            <a:r>
              <a:rPr lang="en-US" b="1"/>
              <a:t> </a:t>
            </a:r>
            <a:r>
              <a:rPr lang="ru-RU" b="1"/>
              <a:t>называется </a:t>
            </a:r>
            <a:r>
              <a:rPr lang="ru-RU" i="1"/>
              <a:t>По умолчанию</a:t>
            </a:r>
            <a:r>
              <a:rPr lang="en-US" i="1"/>
              <a:t> </a:t>
            </a:r>
            <a:r>
              <a:rPr lang="ru-RU" i="1"/>
              <a:t>(</a:t>
            </a:r>
            <a:r>
              <a:rPr lang="en-US" i="1"/>
              <a:t>Default</a:t>
            </a:r>
            <a:r>
              <a:rPr lang="ru-RU" i="1"/>
              <a:t>)</a:t>
            </a:r>
            <a:r>
              <a:rPr lang="en-US" b="1"/>
              <a:t>. </a:t>
            </a:r>
            <a:r>
              <a:rPr lang="ru-RU" b="1"/>
              <a:t>Вы можете </a:t>
            </a:r>
            <a:r>
              <a:rPr lang="en-US" b="1"/>
              <a:t>(</a:t>
            </a:r>
            <a:r>
              <a:rPr lang="ru-RU" b="1"/>
              <a:t>и должны</a:t>
            </a:r>
            <a:r>
              <a:rPr lang="en-US" b="1"/>
              <a:t>) </a:t>
            </a:r>
            <a:r>
              <a:rPr lang="ru-RU" b="1"/>
              <a:t>поменять данное название на какое-то более значащее</a:t>
            </a:r>
            <a:r>
              <a:rPr lang="en-US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20" name="Picture 16" descr="PICT0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211388"/>
            <a:ext cx="8537575" cy="207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Обзор формата</a:t>
            </a:r>
            <a:r>
              <a:rPr lang="en-US" sz="2800"/>
              <a:t> </a:t>
            </a:r>
            <a:r>
              <a:rPr lang="ru-RU" sz="2800"/>
              <a:t>таблицы параметров</a:t>
            </a:r>
            <a:endParaRPr lang="en-US" sz="2800" b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276600" y="4724400"/>
            <a:ext cx="305911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>
                <a:solidFill>
                  <a:schemeClr val="hlink"/>
                </a:solidFill>
              </a:rPr>
              <a:t>Имена конфигураций</a:t>
            </a:r>
            <a:endParaRPr lang="en-US" sz="180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ru-RU" sz="1800">
                <a:solidFill>
                  <a:schemeClr val="hlink"/>
                </a:solidFill>
              </a:rPr>
              <a:t>следуют в этой колонке</a:t>
            </a:r>
            <a:r>
              <a:rPr lang="en-US" sz="180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886200" y="1219200"/>
            <a:ext cx="5105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>
                <a:solidFill>
                  <a:schemeClr val="hlink"/>
                </a:solidFill>
              </a:rPr>
              <a:t>Размер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ru-RU" sz="1800">
                <a:solidFill>
                  <a:schemeClr val="hlink"/>
                </a:solidFill>
              </a:rPr>
              <a:t>и</a:t>
            </a:r>
            <a:r>
              <a:rPr lang="en-US" sz="1800">
                <a:solidFill>
                  <a:schemeClr val="hlink"/>
                </a:solidFill>
              </a:rPr>
              <a:t>/</a:t>
            </a:r>
            <a:r>
              <a:rPr lang="ru-RU" sz="1800">
                <a:solidFill>
                  <a:schemeClr val="hlink"/>
                </a:solidFill>
              </a:rPr>
              <a:t>или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ru-RU" sz="1800">
                <a:solidFill>
                  <a:schemeClr val="hlink"/>
                </a:solidFill>
              </a:rPr>
              <a:t>имя конструкционного элемента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ru-RU" sz="1800">
                <a:solidFill>
                  <a:schemeClr val="hlink"/>
                </a:solidFill>
              </a:rPr>
              <a:t>или специальные ключевые слова следуют в этом ряду таблицы</a:t>
            </a:r>
            <a:r>
              <a:rPr lang="en-US" sz="180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705600" y="4800600"/>
            <a:ext cx="22098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sz="1800">
                <a:solidFill>
                  <a:schemeClr val="hlink"/>
                </a:solidFill>
              </a:rPr>
              <a:t>Значения следуют в этом массиве</a:t>
            </a:r>
            <a:r>
              <a:rPr lang="en-US" sz="1800">
                <a:solidFill>
                  <a:schemeClr val="hlink"/>
                </a:solidFill>
              </a:rPr>
              <a:t>.</a:t>
            </a:r>
          </a:p>
        </p:txBody>
      </p: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2971800" y="1447800"/>
            <a:ext cx="914400" cy="1447800"/>
            <a:chOff x="1872" y="912"/>
            <a:chExt cx="576" cy="912"/>
          </a:xfrm>
        </p:grpSpPr>
        <p:sp>
          <p:nvSpPr>
            <p:cNvPr id="123912" name="Line 8"/>
            <p:cNvSpPr>
              <a:spLocks noChangeShapeType="1"/>
            </p:cNvSpPr>
            <p:nvPr/>
          </p:nvSpPr>
          <p:spPr bwMode="auto">
            <a:xfrm flipH="1">
              <a:off x="2256" y="912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913" name="Line 9"/>
            <p:cNvSpPr>
              <a:spLocks noChangeShapeType="1"/>
            </p:cNvSpPr>
            <p:nvPr/>
          </p:nvSpPr>
          <p:spPr bwMode="auto">
            <a:xfrm flipH="1">
              <a:off x="1872" y="912"/>
              <a:ext cx="384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3914" name="Group 10"/>
          <p:cNvGrpSpPr>
            <a:grpSpLocks/>
          </p:cNvGrpSpPr>
          <p:nvPr/>
        </p:nvGrpSpPr>
        <p:grpSpPr bwMode="auto">
          <a:xfrm>
            <a:off x="1752600" y="4038600"/>
            <a:ext cx="1524000" cy="838200"/>
            <a:chOff x="1104" y="2544"/>
            <a:chExt cx="960" cy="528"/>
          </a:xfrm>
        </p:grpSpPr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 flipH="1">
              <a:off x="1728" y="307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 flipH="1" flipV="1">
              <a:off x="1104" y="2544"/>
              <a:ext cx="624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3917" name="Group 13"/>
          <p:cNvGrpSpPr>
            <a:grpSpLocks/>
          </p:cNvGrpSpPr>
          <p:nvPr/>
        </p:nvGrpSpPr>
        <p:grpSpPr bwMode="auto">
          <a:xfrm>
            <a:off x="5181600" y="4114800"/>
            <a:ext cx="1524000" cy="838200"/>
            <a:chOff x="1104" y="2544"/>
            <a:chExt cx="960" cy="528"/>
          </a:xfrm>
        </p:grpSpPr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 flipH="1">
              <a:off x="1728" y="307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 flipH="1" flipV="1">
              <a:off x="1104" y="2544"/>
              <a:ext cx="624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09" grpId="0"/>
      <p:bldP spid="1239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Вставка новой таблицы параметров</a:t>
            </a:r>
            <a:endParaRPr lang="en-US" sz="28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5867400" cy="54102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ru-RU" b="1"/>
              <a:t>Двойной щелчок на</a:t>
            </a:r>
            <a:r>
              <a:rPr lang="en-US" b="1"/>
              <a:t> </a:t>
            </a:r>
            <a:r>
              <a:rPr lang="ru-RU" b="1"/>
              <a:t>размере</a:t>
            </a:r>
            <a:r>
              <a:rPr lang="en-US" b="1"/>
              <a:t> </a:t>
            </a:r>
            <a:r>
              <a:rPr lang="en-US" i="1"/>
              <a:t>box_width</a:t>
            </a:r>
            <a:r>
              <a:rPr lang="ru-RU" i="1"/>
              <a:t> (ширина коробки)</a:t>
            </a:r>
            <a:r>
              <a:rPr lang="en-US" b="1"/>
              <a:t>.</a:t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ru-RU" b="1"/>
              <a:t>Полное имя размера</a:t>
            </a:r>
            <a:r>
              <a:rPr lang="en-US" b="1"/>
              <a:t> </a:t>
            </a:r>
            <a:r>
              <a:rPr lang="ru-RU" b="1"/>
              <a:t>помещено в ячейку</a:t>
            </a:r>
            <a:r>
              <a:rPr lang="en-US" b="1"/>
              <a:t> B2. </a:t>
            </a:r>
            <a:r>
              <a:rPr lang="ru-RU" b="1"/>
              <a:t>Значение размера помещено в ячейку</a:t>
            </a:r>
            <a:r>
              <a:rPr lang="en-US" b="1"/>
              <a:t> B3.</a:t>
            </a:r>
            <a:br>
              <a:rPr lang="en-US" b="1"/>
            </a:br>
            <a:r>
              <a:rPr lang="ru-RU" b="1"/>
              <a:t>Следующая ячейка</a:t>
            </a:r>
            <a:r>
              <a:rPr lang="en-US" b="1"/>
              <a:t>, C2, </a:t>
            </a:r>
            <a:r>
              <a:rPr lang="ru-RU" b="1"/>
              <a:t>выбирается автоматически</a:t>
            </a:r>
            <a:r>
              <a:rPr lang="en-US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r>
              <a:rPr lang="ru-RU" b="1"/>
              <a:t>Двойной щелчок на размере</a:t>
            </a:r>
            <a:r>
              <a:rPr lang="en-US" b="1"/>
              <a:t> </a:t>
            </a:r>
            <a:r>
              <a:rPr lang="en-US" i="1"/>
              <a:t>box_height</a:t>
            </a:r>
            <a:r>
              <a:rPr lang="ru-RU" i="1"/>
              <a:t> (высота коробки)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124935" name="Picture 7" descr="5TABF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25050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6" name="Picture 8" descr="5FINTA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257800"/>
            <a:ext cx="2857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Вставка новой таблицы параметров</a:t>
            </a:r>
            <a:endParaRPr lang="en-US" sz="28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410200"/>
          </a:xfrm>
        </p:spPr>
        <p:txBody>
          <a:bodyPr/>
          <a:lstStyle/>
          <a:p>
            <a:pPr marL="533400" indent="-533400">
              <a:lnSpc>
                <a:spcPct val="85000"/>
              </a:lnSpc>
              <a:buFontTx/>
              <a:buAutoNum type="arabicPeriod" startAt="3"/>
            </a:pPr>
            <a:r>
              <a:rPr lang="ru-RU" b="1"/>
              <a:t>Повторите это действие для </a:t>
            </a:r>
            <a:r>
              <a:rPr lang="en-US" i="1"/>
              <a:t>knob_dia</a:t>
            </a:r>
            <a:r>
              <a:rPr lang="en-US" b="1"/>
              <a:t>, </a:t>
            </a:r>
            <a:r>
              <a:rPr lang="en-US" i="1"/>
              <a:t>hole_dia</a:t>
            </a:r>
            <a:r>
              <a:rPr lang="en-US" b="1"/>
              <a:t>, </a:t>
            </a:r>
            <a:r>
              <a:rPr lang="en-US" i="1"/>
              <a:t>fillet_radius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en-US" i="1"/>
              <a:t>Depth</a:t>
            </a:r>
            <a:r>
              <a:rPr lang="ru-RU" i="1"/>
              <a:t> (глубина)</a:t>
            </a:r>
            <a:r>
              <a:rPr lang="en-US" b="1"/>
              <a:t>.</a:t>
            </a:r>
          </a:p>
          <a:p>
            <a:pPr marL="806450" lvl="1" indent="-457200">
              <a:lnSpc>
                <a:spcPct val="85000"/>
              </a:lnSpc>
            </a:pPr>
            <a:r>
              <a:rPr lang="ru-RU" b="1">
                <a:solidFill>
                  <a:schemeClr val="hlink"/>
                </a:solidFill>
              </a:rPr>
              <a:t>Примечание</a:t>
            </a:r>
            <a:r>
              <a:rPr lang="en-US" b="1">
                <a:solidFill>
                  <a:schemeClr val="hlink"/>
                </a:solidFill>
              </a:rPr>
              <a:t>:</a:t>
            </a:r>
            <a:r>
              <a:rPr lang="en-US" b="1"/>
              <a:t> </a:t>
            </a:r>
            <a:r>
              <a:rPr lang="ru-RU" b="1"/>
              <a:t>Поскольку</a:t>
            </a:r>
            <a:r>
              <a:rPr lang="en-US" b="1"/>
              <a:t> </a:t>
            </a:r>
            <a:r>
              <a:rPr lang="ru-RU" b="1"/>
              <a:t>размеры глубины</a:t>
            </a:r>
            <a:r>
              <a:rPr lang="en-US" b="1"/>
              <a:t> </a:t>
            </a:r>
            <a:r>
              <a:rPr lang="ru-RU" b="1" i="1"/>
              <a:t>ручки</a:t>
            </a:r>
            <a:r>
              <a:rPr lang="en-US" b="1" i="1"/>
              <a:t> </a:t>
            </a:r>
            <a:r>
              <a:rPr lang="ru-RU" b="1" i="1"/>
              <a:t>(</a:t>
            </a:r>
            <a:r>
              <a:rPr lang="en-US" b="1" i="1"/>
              <a:t>Knob</a:t>
            </a:r>
            <a:r>
              <a:rPr lang="ru-RU" b="1" i="1"/>
              <a:t>)</a:t>
            </a:r>
            <a:r>
              <a:rPr lang="en-US" b="1"/>
              <a:t> </a:t>
            </a:r>
            <a:r>
              <a:rPr lang="ru-RU" b="1"/>
              <a:t>и</a:t>
            </a:r>
            <a:r>
              <a:rPr lang="en-US" b="1"/>
              <a:t> </a:t>
            </a:r>
            <a:r>
              <a:rPr lang="ru-RU" b="1" i="1"/>
              <a:t>коробки</a:t>
            </a:r>
            <a:r>
              <a:rPr lang="en-US" b="1" i="1"/>
              <a:t> </a:t>
            </a:r>
            <a:r>
              <a:rPr lang="ru-RU" b="1" i="1"/>
              <a:t>(</a:t>
            </a:r>
            <a:r>
              <a:rPr lang="en-US" b="1" i="1"/>
              <a:t>Box</a:t>
            </a:r>
            <a:r>
              <a:rPr lang="ru-RU" b="1" i="1"/>
              <a:t>)</a:t>
            </a:r>
            <a:r>
              <a:rPr lang="en-US" b="1"/>
              <a:t> </a:t>
            </a:r>
            <a:r>
              <a:rPr lang="ru-RU" b="1"/>
              <a:t>связаны вместе</a:t>
            </a:r>
            <a:r>
              <a:rPr lang="en-US" b="1"/>
              <a:t>,</a:t>
            </a:r>
            <a:r>
              <a:rPr lang="ru-RU" b="1"/>
              <a:t> то</a:t>
            </a:r>
            <a:r>
              <a:rPr lang="en-US" b="1"/>
              <a:t> </a:t>
            </a:r>
            <a:r>
              <a:rPr lang="ru-RU" b="1"/>
              <a:t>Вам нужно поместить только один из них</a:t>
            </a:r>
            <a:r>
              <a:rPr lang="en-US" b="1"/>
              <a:t> </a:t>
            </a:r>
            <a:r>
              <a:rPr lang="ru-RU" b="1"/>
              <a:t>в таблицу параметров</a:t>
            </a:r>
            <a:r>
              <a:rPr lang="en-US" b="1"/>
              <a:t>.</a:t>
            </a:r>
          </a:p>
          <a:p>
            <a:pPr marL="533400" indent="-533400">
              <a:lnSpc>
                <a:spcPct val="85000"/>
              </a:lnSpc>
              <a:buFontTx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ru-RU" sz="2400" b="1">
                <a:solidFill>
                  <a:schemeClr val="hlink"/>
                </a:solidFill>
              </a:rPr>
              <a:t>Совет</a:t>
            </a:r>
            <a:r>
              <a:rPr lang="en-US" sz="2400" b="1">
                <a:solidFill>
                  <a:schemeClr val="hlink"/>
                </a:solidFill>
              </a:rPr>
              <a:t> </a:t>
            </a:r>
            <a:r>
              <a:rPr lang="ru-RU" sz="2400" b="1">
                <a:solidFill>
                  <a:schemeClr val="hlink"/>
                </a:solidFill>
              </a:rPr>
              <a:t>по </a:t>
            </a:r>
            <a:r>
              <a:rPr lang="en-US" sz="2400" b="1">
                <a:solidFill>
                  <a:schemeClr val="hlink"/>
                </a:solidFill>
              </a:rPr>
              <a:t>Excel :</a:t>
            </a:r>
            <a:r>
              <a:rPr lang="en-US" sz="2400" b="1"/>
              <a:t> </a:t>
            </a:r>
            <a:r>
              <a:rPr lang="ru-RU" sz="2400" b="1"/>
              <a:t>Имена размеров обычно бывают довольно длинными</a:t>
            </a:r>
            <a:r>
              <a:rPr lang="en-US" sz="2400" b="1"/>
              <a:t>. </a:t>
            </a:r>
            <a:r>
              <a:rPr lang="ru-RU" sz="2400" b="1"/>
              <a:t>Поэтому используйте в </a:t>
            </a:r>
            <a:r>
              <a:rPr lang="en-US" sz="2400" b="1"/>
              <a:t>Excel </a:t>
            </a:r>
            <a:r>
              <a:rPr lang="ru-RU" sz="2400" b="1"/>
              <a:t>команду</a:t>
            </a:r>
            <a:r>
              <a:rPr lang="en-US" sz="2400" b="1"/>
              <a:t> </a:t>
            </a:r>
            <a:r>
              <a:rPr lang="ru-RU" sz="2400" b="1"/>
              <a:t>Формат </a:t>
            </a:r>
            <a:r>
              <a:rPr lang="en-US" sz="2400" b="1"/>
              <a:t>=&gt; </a:t>
            </a:r>
            <a:r>
              <a:rPr lang="ru-RU" sz="2400" b="1"/>
              <a:t>Ячейки </a:t>
            </a:r>
            <a:r>
              <a:rPr lang="en-US" sz="2400" b="1"/>
              <a:t>=&gt; </a:t>
            </a:r>
            <a:r>
              <a:rPr lang="ru-RU" sz="2400" b="1"/>
              <a:t>и</a:t>
            </a:r>
            <a:r>
              <a:rPr lang="en-US" sz="2400" b="1"/>
              <a:t> </a:t>
            </a:r>
            <a:r>
              <a:rPr lang="ru-RU" sz="2400" b="1"/>
              <a:t>включите</a:t>
            </a:r>
            <a:r>
              <a:rPr lang="en-US" sz="2400" b="1"/>
              <a:t> </a:t>
            </a:r>
            <a:r>
              <a:rPr lang="ru-RU" sz="2400" b="1" u="sng"/>
              <a:t>Переносить по словам</a:t>
            </a:r>
            <a:r>
              <a:rPr lang="en-US" sz="2400" b="1"/>
              <a:t> </a:t>
            </a:r>
            <a:r>
              <a:rPr lang="ru-RU" sz="2400" b="1"/>
              <a:t>во вкладке </a:t>
            </a:r>
            <a:r>
              <a:rPr lang="ru-RU" sz="2400" b="1" u="sng"/>
              <a:t>Выравнивание</a:t>
            </a:r>
            <a:r>
              <a:rPr lang="en-US" sz="2400" b="1"/>
              <a:t>.</a:t>
            </a:r>
          </a:p>
          <a:p>
            <a:pPr marL="533400" indent="-533400">
              <a:lnSpc>
                <a:spcPct val="85000"/>
              </a:lnSpc>
              <a:buFontTx/>
              <a:buNone/>
            </a:pPr>
            <a:endParaRPr lang="en-US" sz="2400"/>
          </a:p>
        </p:txBody>
      </p:sp>
      <p:pic>
        <p:nvPicPr>
          <p:cNvPr id="125957" name="Picture 5" descr="5FINT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6024563" cy="147796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Добавление других конфигураций</a:t>
            </a:r>
            <a:endParaRPr lang="en-US" sz="28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ru-RU" sz="2400" b="1"/>
              <a:t>Введите</a:t>
            </a:r>
            <a:r>
              <a:rPr lang="en-US" sz="2400" b="1"/>
              <a:t> </a:t>
            </a:r>
            <a:r>
              <a:rPr lang="ru-RU" sz="2400" b="1"/>
              <a:t>новые</a:t>
            </a:r>
            <a:r>
              <a:rPr lang="en-US" sz="2400" b="1"/>
              <a:t> </a:t>
            </a:r>
            <a:r>
              <a:rPr lang="ru-RU" sz="2400" b="1"/>
              <a:t>имена конфигураций в колонке</a:t>
            </a:r>
            <a:r>
              <a:rPr lang="en-US" sz="2400" b="1"/>
              <a:t> A:</a:t>
            </a:r>
            <a:endParaRPr lang="en-US" sz="2400"/>
          </a:p>
          <a:p>
            <a:pPr marL="806450" lvl="1" indent="-457200"/>
            <a:r>
              <a:rPr lang="ru-RU" sz="2000" b="1"/>
              <a:t>Замените</a:t>
            </a:r>
            <a:r>
              <a:rPr lang="en-US" sz="2000" b="1"/>
              <a:t> </a:t>
            </a:r>
            <a:r>
              <a:rPr lang="ru-RU" sz="2000" b="1" u="sng"/>
              <a:t>По умолчанию</a:t>
            </a:r>
            <a:r>
              <a:rPr lang="ru-RU" sz="2000" b="1"/>
              <a:t> на</a:t>
            </a:r>
            <a:r>
              <a:rPr lang="en-US" sz="2000" b="1"/>
              <a:t> </a:t>
            </a:r>
            <a:r>
              <a:rPr lang="en-US" sz="2000" b="1" u="sng"/>
              <a:t>blk1</a:t>
            </a:r>
            <a:r>
              <a:rPr lang="en-US" sz="2000" b="1"/>
              <a:t>.</a:t>
            </a:r>
          </a:p>
          <a:p>
            <a:pPr marL="806450" lvl="1" indent="-457200"/>
            <a:r>
              <a:rPr lang="ru-RU" sz="2000" b="1"/>
              <a:t>Заполните ячейки с</a:t>
            </a:r>
            <a:r>
              <a:rPr lang="en-US" sz="2000" b="1"/>
              <a:t> A4 </a:t>
            </a:r>
            <a:r>
              <a:rPr lang="ru-RU" sz="2000" b="1"/>
              <a:t>по</a:t>
            </a:r>
            <a:r>
              <a:rPr lang="en-US" sz="2000" b="1"/>
              <a:t> A6 </a:t>
            </a:r>
            <a:r>
              <a:rPr lang="ru-RU" sz="2000" b="1"/>
              <a:t>следующими именами конфигураций:</a:t>
            </a:r>
            <a:r>
              <a:rPr lang="en-US" sz="2000" b="1"/>
              <a:t> </a:t>
            </a:r>
            <a:r>
              <a:rPr lang="en-US" sz="2000" b="1" u="sng"/>
              <a:t>blk2</a:t>
            </a:r>
            <a:r>
              <a:rPr lang="en-US" sz="2000" b="1"/>
              <a:t>, </a:t>
            </a:r>
            <a:r>
              <a:rPr lang="en-US" sz="2000" b="1" u="sng"/>
              <a:t>blk3</a:t>
            </a:r>
            <a:r>
              <a:rPr lang="en-US" sz="2000" b="1"/>
              <a:t> </a:t>
            </a:r>
            <a:r>
              <a:rPr lang="ru-RU" sz="2000" b="1"/>
              <a:t>и</a:t>
            </a:r>
            <a:r>
              <a:rPr lang="en-US" sz="2000" b="1"/>
              <a:t> </a:t>
            </a:r>
            <a:r>
              <a:rPr lang="en-US" sz="2000" b="1" u="sng"/>
              <a:t>blk4</a:t>
            </a:r>
            <a:r>
              <a:rPr lang="en-US" sz="2000" b="1"/>
              <a:t>.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Заполните массив значений размеров для всех конфигураций</a:t>
            </a:r>
            <a:r>
              <a:rPr lang="en-US" sz="2400" b="1"/>
              <a:t> </a:t>
            </a:r>
            <a:r>
              <a:rPr lang="ru-RU" sz="2400" b="1"/>
              <a:t>следующим образом:</a:t>
            </a:r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endParaRPr lang="ru-RU" sz="2400" b="1"/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endParaRPr lang="ru-RU" sz="2400" b="1"/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endParaRPr lang="ru-RU" sz="2400" b="1"/>
          </a:p>
          <a:p>
            <a:pPr marL="533400" indent="-533400">
              <a:spcBef>
                <a:spcPts val="2000"/>
              </a:spcBef>
              <a:buFontTx/>
              <a:buAutoNum type="arabicPeriod" startAt="2"/>
            </a:pPr>
            <a:r>
              <a:rPr lang="ru-RU" sz="2400" b="1"/>
              <a:t>Выберете все ячейки со значениями размеров и установите числовой формат данных с помощью команды Формат </a:t>
            </a:r>
            <a:r>
              <a:rPr lang="en-US" sz="2400" b="1"/>
              <a:t>=&gt; </a:t>
            </a:r>
            <a:r>
              <a:rPr lang="ru-RU" sz="2400" b="1"/>
              <a:t>Ячейки </a:t>
            </a:r>
            <a:r>
              <a:rPr lang="en-US" sz="2400" b="1"/>
              <a:t>=&gt; </a:t>
            </a:r>
            <a:r>
              <a:rPr lang="ru-RU" sz="2400" b="1"/>
              <a:t>вкладка </a:t>
            </a:r>
            <a:r>
              <a:rPr lang="ru-RU" sz="2400" b="1" u="sng"/>
              <a:t>Число</a:t>
            </a:r>
            <a:endParaRPr lang="en-US" sz="2400" b="1" u="sng"/>
          </a:p>
        </p:txBody>
      </p:sp>
      <p:pic>
        <p:nvPicPr>
          <p:cNvPr id="126981" name="Picture 5" descr="5FINTA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6627813" cy="179863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Закрытие</a:t>
            </a:r>
            <a:r>
              <a:rPr lang="en-US"/>
              <a:t> </a:t>
            </a:r>
            <a:r>
              <a:rPr lang="ru-RU"/>
              <a:t>рабочего листа</a:t>
            </a:r>
            <a:r>
              <a:rPr lang="en-US"/>
              <a:t> Excel</a:t>
            </a:r>
            <a:endParaRPr lang="en-US" b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 marL="533400" indent="-533400">
              <a:lnSpc>
                <a:spcPct val="85000"/>
              </a:lnSpc>
              <a:spcBef>
                <a:spcPts val="1500"/>
              </a:spcBef>
              <a:buFontTx/>
              <a:buAutoNum type="arabicPeriod"/>
            </a:pPr>
            <a:r>
              <a:rPr lang="ru-RU" b="1"/>
              <a:t>Сделайте щелчок в графической области за переделами</a:t>
            </a:r>
            <a:r>
              <a:rPr lang="en-US" b="1"/>
              <a:t> </a:t>
            </a:r>
            <a:r>
              <a:rPr lang="ru-RU" b="1"/>
              <a:t>рабочего листа </a:t>
            </a:r>
            <a:r>
              <a:rPr lang="en-US" b="1"/>
              <a:t>Excel.</a:t>
            </a:r>
            <a:endParaRPr lang="en-US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/>
            </a:pPr>
            <a:r>
              <a:rPr lang="ru-RU" b="1"/>
              <a:t>Система строит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 </a:t>
            </a:r>
            <a:r>
              <a:rPr lang="ru-RU" b="1"/>
              <a:t>конфигурации</a:t>
            </a:r>
            <a:r>
              <a:rPr lang="en-US" b="1"/>
              <a:t>.</a:t>
            </a:r>
            <a:endParaRPr lang="en-US"/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/>
            </a:pPr>
            <a:r>
              <a:rPr lang="ru-RU" b="1"/>
              <a:t>Нажмите</a:t>
            </a:r>
            <a:r>
              <a:rPr lang="en-US" b="1"/>
              <a:t> OK.</a:t>
            </a:r>
            <a:br>
              <a:rPr lang="en-US" b="1"/>
            </a:br>
            <a:r>
              <a:rPr lang="ru-RU" b="1"/>
              <a:t>Таблица параметров                        </a:t>
            </a:r>
            <a:r>
              <a:rPr lang="en-US" b="1"/>
              <a:t>     </a:t>
            </a:r>
            <a:r>
              <a:rPr lang="ru-RU" b="1"/>
              <a:t>встроена и сохранена</a:t>
            </a:r>
            <a:r>
              <a:rPr lang="en-US" b="1"/>
              <a:t> </a:t>
            </a:r>
            <a:br>
              <a:rPr lang="en-US" b="1"/>
            </a:br>
            <a:r>
              <a:rPr lang="ru-RU" b="1"/>
              <a:t>в документе детали</a:t>
            </a:r>
            <a:r>
              <a:rPr lang="en-US" b="1"/>
              <a:t>.</a:t>
            </a:r>
            <a:r>
              <a:rPr lang="en-US"/>
              <a:t/>
            </a:r>
            <a:br>
              <a:rPr lang="en-US"/>
            </a:br>
            <a:r>
              <a:rPr lang="ru-RU" b="1"/>
              <a:t>Ярлык таблицы</a:t>
            </a:r>
            <a:r>
              <a:rPr lang="en-US" b="1"/>
              <a:t> </a:t>
            </a:r>
            <a:r>
              <a:rPr lang="ru-RU" b="1"/>
              <a:t>параметров </a:t>
            </a:r>
            <a:r>
              <a:rPr lang="en-US" b="1"/>
              <a:t>            </a:t>
            </a:r>
            <a:r>
              <a:rPr lang="ru-RU" b="1"/>
              <a:t>появился</a:t>
            </a:r>
            <a:r>
              <a:rPr lang="en-US" b="1"/>
              <a:t> </a:t>
            </a:r>
            <a:r>
              <a:rPr lang="ru-RU" b="1"/>
              <a:t>в менеджере элементов дерева проектирования</a:t>
            </a:r>
            <a:r>
              <a:rPr lang="en-US" b="1"/>
              <a:t>.</a:t>
            </a:r>
          </a:p>
          <a:p>
            <a:pPr marL="533400" indent="-533400">
              <a:lnSpc>
                <a:spcPct val="85000"/>
              </a:lnSpc>
              <a:spcBef>
                <a:spcPts val="2000"/>
              </a:spcBef>
              <a:buFontTx/>
              <a:buAutoNum type="arabicPeriod"/>
            </a:pPr>
            <a:r>
              <a:rPr lang="ru-RU" b="1"/>
              <a:t>Сохраните</a:t>
            </a:r>
            <a:r>
              <a:rPr lang="en-US" b="1"/>
              <a:t> </a:t>
            </a:r>
            <a:r>
              <a:rPr lang="ru-RU" b="1"/>
              <a:t>документ детали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128006" name="Picture 6" descr="5FINTA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4149725" cy="20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7" name="Picture 7" descr="DT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914400" cy="20002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Просмотр конфигураций детали</a:t>
            </a:r>
            <a:endParaRPr lang="en-US" b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b="1"/>
              <a:t>Выберете вкладку                          </a:t>
            </a:r>
            <a:r>
              <a:rPr lang="en-US" b="1"/>
              <a:t> </a:t>
            </a:r>
            <a:r>
              <a:rPr lang="ru-RU" b="1"/>
              <a:t>Менеджера конфигураций</a:t>
            </a:r>
            <a:r>
              <a:rPr lang="en-US" b="1"/>
              <a:t/>
            </a:r>
            <a:br>
              <a:rPr lang="en-US" b="1"/>
            </a:br>
            <a:r>
              <a:rPr lang="ru-RU" b="1"/>
              <a:t>на вершине</a:t>
            </a:r>
            <a:r>
              <a:rPr lang="en-US" b="1"/>
              <a:t> </a:t>
            </a:r>
            <a:r>
              <a:rPr lang="ru-RU" b="1"/>
              <a:t>окна</a:t>
            </a:r>
            <a:r>
              <a:rPr lang="en-US" b="1"/>
              <a:t/>
            </a:r>
            <a:br>
              <a:rPr lang="en-US" b="1"/>
            </a:br>
            <a:r>
              <a:rPr lang="ru-RU" b="1"/>
              <a:t>Менеджера                                       элементов дерева               конструирования</a:t>
            </a:r>
            <a:r>
              <a:rPr lang="en-US" b="1"/>
              <a:t>.</a:t>
            </a:r>
            <a:br>
              <a:rPr lang="en-US" b="1"/>
            </a:br>
            <a:r>
              <a:rPr lang="ru-RU" b="1"/>
              <a:t>Там отображается </a:t>
            </a:r>
            <a:r>
              <a:rPr lang="en-US" b="1"/>
              <a:t/>
            </a:r>
            <a:br>
              <a:rPr lang="en-US" b="1"/>
            </a:br>
            <a:r>
              <a:rPr lang="ru-RU" b="1"/>
              <a:t>список                                       конфигураций</a:t>
            </a:r>
            <a:r>
              <a:rPr lang="en-US" b="1"/>
              <a:t>.</a:t>
            </a:r>
            <a:endParaRPr lang="en-US"/>
          </a:p>
          <a:p>
            <a:pPr marL="533400" indent="-533400">
              <a:spcBef>
                <a:spcPts val="2000"/>
              </a:spcBef>
              <a:buFontTx/>
              <a:buAutoNum type="arabicPeriod"/>
            </a:pPr>
            <a:r>
              <a:rPr lang="ru-RU" b="1"/>
              <a:t>Сделайте двойной 			         щелчок по каждой</a:t>
            </a:r>
            <a:r>
              <a:rPr lang="en-US" b="1"/>
              <a:t> </a:t>
            </a:r>
            <a:br>
              <a:rPr lang="en-US" b="1"/>
            </a:br>
            <a:r>
              <a:rPr lang="ru-RU" b="1"/>
              <a:t>из конфигураций                                           по очереди</a:t>
            </a:r>
            <a:r>
              <a:rPr lang="en-US" b="1"/>
              <a:t>.</a:t>
            </a:r>
            <a:endParaRPr lang="en-US"/>
          </a:p>
          <a:p>
            <a:pPr marL="533400" indent="-533400">
              <a:buFontTx/>
              <a:buAutoNum type="arabicPeriod"/>
            </a:pPr>
            <a:endParaRPr lang="en-US"/>
          </a:p>
        </p:txBody>
      </p:sp>
      <p:pic>
        <p:nvPicPr>
          <p:cNvPr id="129031" name="Picture 7" descr="PICT0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1955800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32" name="Picture 8" descr="5CON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62200"/>
            <a:ext cx="1965325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33" name="Picture 9" descr="ConfigT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384175" cy="3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Просмотр конфигураций детали</a:t>
            </a: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spcBef>
                <a:spcPts val="2000"/>
              </a:spcBef>
              <a:buFontTx/>
              <a:buAutoNum type="arabicPeriod" startAt="3"/>
            </a:pPr>
            <a:r>
              <a:rPr lang="ru-RU" b="1"/>
              <a:t>В результате деталь автоматически перестраивается</a:t>
            </a:r>
            <a:r>
              <a:rPr lang="en-US" b="1"/>
              <a:t> </a:t>
            </a:r>
            <a:r>
              <a:rPr lang="ru-RU" b="1"/>
              <a:t>используя</a:t>
            </a:r>
            <a:r>
              <a:rPr lang="en-US" b="1"/>
              <a:t> </a:t>
            </a:r>
            <a:r>
              <a:rPr lang="ru-RU" b="1"/>
              <a:t>значения размеров</a:t>
            </a:r>
            <a:r>
              <a:rPr lang="en-US" b="1"/>
              <a:t> </a:t>
            </a:r>
            <a:r>
              <a:rPr lang="ru-RU" b="1"/>
              <a:t>из таблицы</a:t>
            </a:r>
            <a:r>
              <a:rPr lang="en-US" b="1"/>
              <a:t> </a:t>
            </a:r>
            <a:r>
              <a:rPr lang="ru-RU" b="1"/>
              <a:t>параметров</a:t>
            </a:r>
            <a:r>
              <a:rPr lang="en-US" b="1"/>
              <a:t>.</a:t>
            </a:r>
            <a:endParaRPr lang="en-US"/>
          </a:p>
        </p:txBody>
      </p:sp>
      <p:pic>
        <p:nvPicPr>
          <p:cNvPr id="130056" name="Picture 8" descr="BL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7" name="Picture 9" descr="BLK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BLK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2724150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9" name="Picture 11" descr="BLK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3400"/>
            <a:ext cx="1782763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параметризации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57200" y="1219200"/>
            <a:ext cx="8305800" cy="2552700"/>
          </a:xfrm>
        </p:spPr>
        <p:txBody>
          <a:bodyPr/>
          <a:lstStyle/>
          <a:p>
            <a:r>
              <a:rPr lang="ru-RU" dirty="0"/>
              <a:t>Табличная </a:t>
            </a:r>
            <a:r>
              <a:rPr lang="ru-RU" dirty="0" smtClean="0"/>
              <a:t>параметризация</a:t>
            </a:r>
          </a:p>
          <a:p>
            <a:r>
              <a:rPr lang="ru-RU" dirty="0"/>
              <a:t>Иерархическая </a:t>
            </a:r>
            <a:r>
              <a:rPr lang="ru-RU" dirty="0" smtClean="0"/>
              <a:t>параметризация</a:t>
            </a:r>
            <a:endParaRPr lang="ru-RU" dirty="0"/>
          </a:p>
          <a:p>
            <a:r>
              <a:rPr lang="ru-RU" dirty="0"/>
              <a:t>Вариационная (размерная) </a:t>
            </a:r>
            <a:r>
              <a:rPr lang="ru-RU" dirty="0" smtClean="0"/>
              <a:t>параметризация</a:t>
            </a:r>
          </a:p>
          <a:p>
            <a:r>
              <a:rPr lang="ru-RU" dirty="0"/>
              <a:t>Геометрическая параметризация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23690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Табличная </a:t>
            </a:r>
            <a:r>
              <a:rPr lang="ru-RU" dirty="0" smtClean="0"/>
              <a:t>параметризация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1000" y="1219200"/>
            <a:ext cx="8382000" cy="5334000"/>
          </a:xfrm>
        </p:spPr>
        <p:txBody>
          <a:bodyPr/>
          <a:lstStyle/>
          <a:p>
            <a:r>
              <a:rPr lang="ru-RU" dirty="0"/>
              <a:t>Табличная параметризация заключается в создании таблицы параметров типовых деталей. Создание нового экземпляра детали производится путём выбора из таблицы типоразмеров.</a:t>
            </a:r>
          </a:p>
        </p:txBody>
      </p:sp>
    </p:spTree>
    <p:extLst>
      <p:ext uri="{BB962C8B-B14F-4D97-AF65-F5344CB8AC3E}">
        <p14:creationId xmlns:p14="http://schemas.microsoft.com/office/powerpoint/2010/main" val="11030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Иерархическая </a:t>
            </a:r>
            <a:r>
              <a:rPr lang="ru-RU" dirty="0" smtClean="0"/>
              <a:t>параметризация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8458200" cy="5257800"/>
          </a:xfrm>
        </p:spPr>
        <p:txBody>
          <a:bodyPr/>
          <a:lstStyle/>
          <a:p>
            <a:r>
              <a:rPr lang="ru-RU" dirty="0"/>
              <a:t>Иерархическая параметризация (параметризация на основе истории построений) заключается в том, что в ходе построения модели вся последовательность построения отображается в отдельном окне в виде «дерева построения». В нем перечислены все существующие в модели вспомогательные элементы, эскизы и выполненные операции в порядке их </a:t>
            </a:r>
            <a:r>
              <a:rPr lang="ru-RU" dirty="0" smtClean="0"/>
              <a:t>создания. Помимо </a:t>
            </a:r>
            <a:r>
              <a:rPr lang="ru-RU" dirty="0"/>
              <a:t>«дерева построения» модели, система запоминает не только порядок её формирования, но и иерархию её элементов (отношения между элементами). Пример: сборки → </a:t>
            </a:r>
            <a:r>
              <a:rPr lang="ru-RU" dirty="0" err="1"/>
              <a:t>подсборки</a:t>
            </a:r>
            <a:r>
              <a:rPr lang="ru-RU" dirty="0"/>
              <a:t> → детали.</a:t>
            </a:r>
          </a:p>
        </p:txBody>
      </p:sp>
    </p:spTree>
    <p:extLst>
      <p:ext uri="{BB962C8B-B14F-4D97-AF65-F5344CB8AC3E}">
        <p14:creationId xmlns:p14="http://schemas.microsoft.com/office/powerpoint/2010/main" val="304929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Вариационная (размерная) </a:t>
            </a:r>
            <a:r>
              <a:rPr lang="ru-RU" dirty="0" smtClean="0"/>
              <a:t>параметризация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Вариационная или размерная параметризация основана на построении эскизов (с наложением на объекты эскиза различных параметрических связей) и наложении пользователем ограничений в виде системы уравнений, определяющих зависимости между параметрами.</a:t>
            </a:r>
          </a:p>
          <a:p>
            <a:endParaRPr lang="ru-RU" dirty="0"/>
          </a:p>
          <a:p>
            <a:r>
              <a:rPr lang="ru-RU" dirty="0"/>
              <a:t>Вариационная параметризация позволяет легко изменять форму эскиза или величину параметров операций, что позволяет удобно модифицировать трёхмерную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95701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Вариационная (размерная) параметризация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Процесс создания параметрической модели с использованием вариационной параметризации выглядит следующим образом:</a:t>
            </a:r>
          </a:p>
          <a:p>
            <a:r>
              <a:rPr lang="ru-RU" sz="1800" dirty="0"/>
              <a:t>На первом этапе создаётся эскиз (профиль) для трёхмерной операции. На эскиз накладываются необходимые параметрические связи.</a:t>
            </a:r>
          </a:p>
          <a:p>
            <a:r>
              <a:rPr lang="ru-RU" sz="1800" dirty="0"/>
              <a:t>Затем эскиз «</a:t>
            </a:r>
            <a:r>
              <a:rPr lang="ru-RU" sz="1800" dirty="0" err="1"/>
              <a:t>образмеривается</a:t>
            </a:r>
            <a:r>
              <a:rPr lang="ru-RU" sz="1800" dirty="0"/>
              <a:t>». Уточняются отдельные размеры профиля. На этом этапе отдельные размеры можно обозначить как переменные (например, присвоить имя «</a:t>
            </a:r>
            <a:r>
              <a:rPr lang="ru-RU" sz="1800" dirty="0" err="1"/>
              <a:t>Length</a:t>
            </a:r>
            <a:r>
              <a:rPr lang="ru-RU" sz="1800" dirty="0"/>
              <a:t>») и задать зависимости других размеров от этих переменных в виде формул (например, «</a:t>
            </a:r>
            <a:r>
              <a:rPr lang="ru-RU" sz="1800" dirty="0" err="1"/>
              <a:t>Length</a:t>
            </a:r>
            <a:r>
              <a:rPr lang="ru-RU" sz="1800" dirty="0"/>
              <a:t>/2»)</a:t>
            </a:r>
          </a:p>
          <a:p>
            <a:r>
              <a:rPr lang="ru-RU" sz="1800" dirty="0"/>
              <a:t>Затем производится трёхмерная операция (например, выдавливание), значение атрибутов операции тоже служит параметром (например, величина выдавливания).</a:t>
            </a:r>
          </a:p>
          <a:p>
            <a:r>
              <a:rPr lang="ru-RU" sz="1800" dirty="0"/>
              <a:t>В случае необходимости создания сборки, взаимное положение компонентов сборки задаётся путём указания сопряжений между ними (совпадение, параллельность или перпендикулярность граней и рёбер, расположение объектов на расстоянии или под углом друг к другу и т. п.).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537174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2524</TotalTime>
  <Words>1705</Words>
  <Application>Microsoft Office PowerPoint</Application>
  <PresentationFormat>Экран (4:3)</PresentationFormat>
  <Paragraphs>188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PPT Template</vt:lpstr>
      <vt:lpstr>Интегрированные компьютерные системы проектирования и анализа  Лекция 1: Введение. Параметризация.  Таблицы параметров</vt:lpstr>
      <vt:lpstr>ИКС</vt:lpstr>
      <vt:lpstr>Структура курса</vt:lpstr>
      <vt:lpstr>Параметризация</vt:lpstr>
      <vt:lpstr>Виды параметризации</vt:lpstr>
      <vt:lpstr>Табличная параметризация</vt:lpstr>
      <vt:lpstr>Иерархическая параметризация</vt:lpstr>
      <vt:lpstr>Вариационная (размерная) параметризация</vt:lpstr>
      <vt:lpstr>Вариационная (размерная) параметризация</vt:lpstr>
      <vt:lpstr>Семейство деталей</vt:lpstr>
      <vt:lpstr>Понятие таблицы параметров</vt:lpstr>
      <vt:lpstr>Понятие таблицы параметров</vt:lpstr>
      <vt:lpstr>Структура таблицы параметров</vt:lpstr>
      <vt:lpstr>Переименование элементов и размеров</vt:lpstr>
      <vt:lpstr>Переименование элемента</vt:lpstr>
      <vt:lpstr>Переименование других элементов используемых в таблице параметров</vt:lpstr>
      <vt:lpstr>Отображение размеров элемента</vt:lpstr>
      <vt:lpstr>Скрывание всех размеров для выбранного элемента</vt:lpstr>
      <vt:lpstr>Скрывание определённых размеров</vt:lpstr>
      <vt:lpstr>Отображение названий размеров</vt:lpstr>
      <vt:lpstr>Переименование размера</vt:lpstr>
      <vt:lpstr>Переименование размера</vt:lpstr>
      <vt:lpstr>Переименование других размеров</vt:lpstr>
      <vt:lpstr>Замысел проекта</vt:lpstr>
      <vt:lpstr>Связывание значений</vt:lpstr>
      <vt:lpstr>Примеры использования связанных значений</vt:lpstr>
      <vt:lpstr>Связь глубины коробки (Box) с глубиной ручки (Knob)</vt:lpstr>
      <vt:lpstr>Связь глубины коробки (Box) с глубиной ручки (Knob)</vt:lpstr>
      <vt:lpstr>Связь глубины коробки (Box) с глубиной ручки (Knob)</vt:lpstr>
      <vt:lpstr>Геометрические соотношения</vt:lpstr>
      <vt:lpstr>Примеры геометрических соотношений</vt:lpstr>
      <vt:lpstr>Примеры геометрических соотношений</vt:lpstr>
      <vt:lpstr>Центрирование ручки (Knob) на коробке (Box)</vt:lpstr>
      <vt:lpstr>Центрирование ручки (Knob) на коробке (Box)</vt:lpstr>
      <vt:lpstr>Центрирование ручки (Knob) на коробке (Box)</vt:lpstr>
      <vt:lpstr>Центрирование ручки (Knob) на коробке (Box)</vt:lpstr>
      <vt:lpstr>Центрирование ручки (Knob) на коробке (Box)</vt:lpstr>
      <vt:lpstr>Вставка новой таблицы параметров</vt:lpstr>
      <vt:lpstr>Выбор управляющих размеров</vt:lpstr>
      <vt:lpstr>Вставка новой таблицы параметров</vt:lpstr>
      <vt:lpstr>Обзор формата таблицы параметров</vt:lpstr>
      <vt:lpstr>Вставка новой таблицы параметров</vt:lpstr>
      <vt:lpstr>Вставка новой таблицы параметров</vt:lpstr>
      <vt:lpstr>Добавление других конфигураций</vt:lpstr>
      <vt:lpstr>Закрытие рабочего листа Excel</vt:lpstr>
      <vt:lpstr>Просмотр конфигураций детали</vt:lpstr>
      <vt:lpstr>Просмотр конфигураций детали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125</cp:revision>
  <dcterms:created xsi:type="dcterms:W3CDTF">2005-09-30T20:12:14Z</dcterms:created>
  <dcterms:modified xsi:type="dcterms:W3CDTF">2017-09-02T13:27:00Z</dcterms:modified>
</cp:coreProperties>
</file>