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3"/>
  </p:notesMasterIdLst>
  <p:sldIdLst>
    <p:sldId id="259" r:id="rId2"/>
    <p:sldId id="266" r:id="rId3"/>
    <p:sldId id="291" r:id="rId4"/>
    <p:sldId id="292" r:id="rId5"/>
    <p:sldId id="294" r:id="rId6"/>
    <p:sldId id="295" r:id="rId7"/>
    <p:sldId id="296" r:id="rId8"/>
    <p:sldId id="297" r:id="rId9"/>
    <p:sldId id="298" r:id="rId10"/>
    <p:sldId id="299" r:id="rId11"/>
    <p:sldId id="267" r:id="rId12"/>
    <p:sldId id="268" r:id="rId13"/>
    <p:sldId id="269" r:id="rId14"/>
    <p:sldId id="300" r:id="rId15"/>
    <p:sldId id="301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02" r:id="rId25"/>
    <p:sldId id="303" r:id="rId26"/>
    <p:sldId id="304" r:id="rId27"/>
    <p:sldId id="305" r:id="rId28"/>
    <p:sldId id="309" r:id="rId29"/>
    <p:sldId id="306" r:id="rId30"/>
    <p:sldId id="307" r:id="rId31"/>
    <p:sldId id="308" r:id="rId32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B51CD2-19E4-40FE-8DB7-2FBCE55E221E}">
          <p14:sldIdLst>
            <p14:sldId id="259"/>
            <p14:sldId id="266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267"/>
            <p14:sldId id="268"/>
            <p14:sldId id="269"/>
            <p14:sldId id="300"/>
            <p14:sldId id="301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302"/>
            <p14:sldId id="303"/>
            <p14:sldId id="304"/>
            <p14:sldId id="305"/>
            <p14:sldId id="309"/>
            <p14:sldId id="306"/>
            <p14:sldId id="307"/>
            <p14:sldId id="30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31E"/>
    <a:srgbClr val="315273"/>
    <a:srgbClr val="CA4040"/>
    <a:srgbClr val="D9413D"/>
    <a:srgbClr val="4B8D4B"/>
    <a:srgbClr val="5F793D"/>
    <a:srgbClr val="00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9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09530-10D0-4516-8D10-519C9FF48E83}" type="datetimeFigureOut">
              <a:rPr lang="ru-RU" smtClean="0"/>
              <a:t>10.09.2017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FA4A6-ADBD-411F-A10A-4888E1632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02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CAC96-FDCE-4EC0-BD3B-422424ACAC9B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9F99A-C66F-4B96-9B9F-F74BDB95B1ED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2C9CB7-8341-4243-9D46-0265E050C4F8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E61EF-79A0-4935-A0CF-06FBBCAA5F46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132B81-C5B7-4AC5-8EE5-2C86514FF210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FD54-A574-4AF1-8EDF-9CEF02347A58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BED6F-A07B-4DBC-9336-EF99D6374E43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4069C-15BC-47A7-B2DA-82000B208BBC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7620000" cy="762000"/>
          </a:xfrm>
        </p:spPr>
        <p:txBody>
          <a:bodyPr anchor="b"/>
          <a:lstStyle>
            <a:lvl1pPr>
              <a:defRPr sz="28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81600"/>
            <a:ext cx="6400800" cy="10668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2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67500" y="46038"/>
            <a:ext cx="2095500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81000" y="46038"/>
            <a:ext cx="6134100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25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13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2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3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2441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37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46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70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2365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0728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k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6038"/>
            <a:ext cx="7162800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28575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</a:defRPr>
      </a:lvl2pPr>
      <a:lvl3pPr marL="965200" indent="-2159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3081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–"/>
        <a:defRPr>
          <a:solidFill>
            <a:schemeClr val="tx1"/>
          </a:solidFill>
          <a:latin typeface="+mn-lt"/>
        </a:defRPr>
      </a:lvl4pPr>
      <a:lvl5pPr marL="16510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5pPr>
      <a:lvl6pPr marL="21082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5654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0226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4798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ferencesource.microsoft.com/mscorlib/R/324d85153e5e97a3.html" TargetMode="External"/><Relationship Id="rId2" Type="http://schemas.openxmlformats.org/officeDocument/2006/relationships/hyperlink" Target="http://referencesource.microsoft.com/mscorlib/R/b622ef5f6b76c10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ferencesource.microsoft.com/mscorlib/R/a4720335fc7d5459.html" TargetMode="External"/><Relationship Id="rId5" Type="http://schemas.openxmlformats.org/officeDocument/2006/relationships/hyperlink" Target="http://referencesource.microsoft.com/mscorlib/R/d9135dffb82ab848.html" TargetMode="External"/><Relationship Id="rId4" Type="http://schemas.openxmlformats.org/officeDocument/2006/relationships/hyperlink" Target="http://referencesource.microsoft.com/mscorlib/R/ca9e6567f982581b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" y="5029200"/>
            <a:ext cx="7620000" cy="990600"/>
          </a:xfrm>
          <a:noFill/>
          <a:ln/>
        </p:spPr>
        <p:txBody>
          <a:bodyPr/>
          <a:lstStyle/>
          <a:p>
            <a:r>
              <a:rPr lang="ru-RU" sz="2400" dirty="0"/>
              <a:t>Интегрированные компьютерные системы проектирования и анализа</a:t>
            </a:r>
            <a:br>
              <a:rPr lang="ru-RU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u="sng" dirty="0" smtClean="0"/>
              <a:t>Лекция 2: Основы </a:t>
            </a:r>
            <a:r>
              <a:rPr lang="en-US" sz="2400" u="sng" dirty="0" smtClean="0"/>
              <a:t>COM. </a:t>
            </a:r>
            <a:r>
              <a:rPr lang="ru-RU" sz="2400" u="sng" dirty="0" smtClean="0"/>
              <a:t>Интерфейсы</a:t>
            </a:r>
            <a:endParaRPr 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dirty="0">
                <a:cs typeface="Times New Roman" pitchFamily="18" charset="0"/>
              </a:rPr>
              <a:t>Проблема передачи данных из адресного пространства одного приложения в адресное пространство другого приложения и унифицированного представления данных решается путем </a:t>
            </a:r>
            <a:r>
              <a:rPr lang="ru-RU" altLang="ru-RU" dirty="0" err="1">
                <a:cs typeface="Times New Roman" pitchFamily="18" charset="0"/>
              </a:rPr>
              <a:t>маршалинга</a:t>
            </a:r>
            <a:r>
              <a:rPr lang="ru-RU" altLang="ru-RU" dirty="0">
                <a:cs typeface="Times New Roman" pitchFamily="18" charset="0"/>
              </a:rPr>
              <a:t>.</a:t>
            </a:r>
            <a:r>
              <a:rPr lang="ru-RU" altLang="ru-RU" dirty="0"/>
              <a:t> </a:t>
            </a:r>
          </a:p>
          <a:p>
            <a:pPr>
              <a:lnSpc>
                <a:spcPct val="90000"/>
              </a:lnSpc>
            </a:pPr>
            <a:r>
              <a:rPr lang="ru-RU" altLang="ru-RU" dirty="0"/>
              <a:t>П</a:t>
            </a:r>
            <a:r>
              <a:rPr lang="ru-RU" altLang="ru-RU" dirty="0">
                <a:cs typeface="Times New Roman" pitchFamily="18" charset="0"/>
              </a:rPr>
              <a:t>роблем автоматического запуска сервера решает</a:t>
            </a:r>
            <a:r>
              <a:rPr lang="ru-RU" altLang="ru-RU" dirty="0"/>
              <a:t>ся</a:t>
            </a:r>
            <a:r>
              <a:rPr lang="ru-RU" altLang="ru-RU" dirty="0">
                <a:cs typeface="Times New Roman" pitchFamily="18" charset="0"/>
              </a:rPr>
              <a:t> использование</a:t>
            </a:r>
            <a:r>
              <a:rPr lang="ru-RU" altLang="ru-RU" dirty="0"/>
              <a:t>м</a:t>
            </a:r>
            <a:r>
              <a:rPr lang="ru-RU" altLang="ru-RU" dirty="0">
                <a:cs typeface="Times New Roman" pitchFamily="18" charset="0"/>
              </a:rPr>
              <a:t> фабрики классов и ее регистрации в системном реестре.</a:t>
            </a:r>
            <a:r>
              <a:rPr lang="ru-RU" alt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13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 smtClean="0"/>
              <a:t>COM</a:t>
            </a:r>
            <a:endParaRPr lang="ru-RU" dirty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ru-RU" dirty="0"/>
              <a:t>COM</a:t>
            </a:r>
            <a:r>
              <a:rPr lang="ru-RU" altLang="ru-RU" dirty="0"/>
              <a:t> является основой многих других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altLang="ru-RU" dirty="0"/>
              <a:t>объектных технологий, таких как </a:t>
            </a:r>
            <a:r>
              <a:rPr lang="en-US" altLang="ru-RU" dirty="0"/>
              <a:t>Automation,</a:t>
            </a:r>
            <a:endParaRPr lang="ru-RU" altLang="ru-RU" dirty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altLang="ru-RU" dirty="0"/>
              <a:t>OLE</a:t>
            </a:r>
            <a:r>
              <a:rPr lang="en-US" altLang="ru-RU" dirty="0"/>
              <a:t>,</a:t>
            </a:r>
            <a:r>
              <a:rPr lang="ru-RU" altLang="ru-RU" dirty="0"/>
              <a:t> </a:t>
            </a:r>
            <a:r>
              <a:rPr lang="ru-RU" altLang="ru-RU" dirty="0" err="1"/>
              <a:t>ActiveX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COM</a:t>
            </a:r>
            <a:r>
              <a:rPr lang="en-US" altLang="ru-RU" dirty="0" smtClean="0"/>
              <a:t>+.</a:t>
            </a:r>
            <a:endParaRPr lang="ru-RU" alt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ru-RU" dirty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altLang="ru-RU" dirty="0" smtClean="0"/>
              <a:t>Базовые </a:t>
            </a:r>
            <a:r>
              <a:rPr lang="ru-RU" altLang="ru-RU" dirty="0"/>
              <a:t>понятия: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ru-RU" dirty="0"/>
              <a:t>COM-</a:t>
            </a:r>
            <a:r>
              <a:rPr lang="ru-RU" altLang="ru-RU" dirty="0"/>
              <a:t>объект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ru-RU" dirty="0"/>
              <a:t>GUID</a:t>
            </a:r>
            <a:endParaRPr lang="ru-RU" altLang="ru-RU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altLang="ru-RU" dirty="0"/>
              <a:t>Интерфейс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ru-RU" dirty="0"/>
              <a:t>COM-</a:t>
            </a:r>
            <a:r>
              <a:rPr lang="ru-RU" altLang="ru-RU" dirty="0"/>
              <a:t>сервер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ru-RU" dirty="0"/>
              <a:t>COM-</a:t>
            </a:r>
            <a:r>
              <a:rPr lang="ru-RU" altLang="ru-RU" dirty="0"/>
              <a:t>клиент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altLang="ru-RU" dirty="0"/>
              <a:t>Фабрика класса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altLang="ru-RU" dirty="0"/>
              <a:t>Библиотека типов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83163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COM-</a:t>
            </a:r>
            <a:r>
              <a:rPr lang="ru-RU" dirty="0" smtClean="0"/>
              <a:t>объект</a:t>
            </a:r>
            <a:endParaRPr lang="ru-RU" dirty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/>
              <a:t>	Объект является центральным элементом </a:t>
            </a:r>
            <a:r>
              <a:rPr lang="en-US" altLang="ru-RU"/>
              <a:t>COM</a:t>
            </a:r>
            <a:r>
              <a:rPr lang="ru-RU" altLang="ru-RU"/>
              <a:t>. Приложения, поддерживающие </a:t>
            </a:r>
            <a:r>
              <a:rPr lang="en-US" altLang="ru-RU"/>
              <a:t>COM</a:t>
            </a:r>
            <a:r>
              <a:rPr lang="ru-RU" altLang="ru-RU"/>
              <a:t> (</a:t>
            </a:r>
            <a:r>
              <a:rPr lang="en-US" altLang="ru-RU"/>
              <a:t>COM</a:t>
            </a:r>
            <a:r>
              <a:rPr lang="ru-RU" altLang="ru-RU"/>
              <a:t>-серверы), включают в себя один или несколько объектов </a:t>
            </a:r>
            <a:r>
              <a:rPr lang="en-US" altLang="ru-RU"/>
              <a:t>COM</a:t>
            </a:r>
            <a:r>
              <a:rPr lang="ru-RU" altLang="ru-RU"/>
              <a:t>, которые обеспечивают выполнение необходимых сервисов.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/>
              <a:t>	Объекты </a:t>
            </a:r>
            <a:r>
              <a:rPr lang="en-US" altLang="ru-RU"/>
              <a:t>COM</a:t>
            </a:r>
            <a:r>
              <a:rPr lang="ru-RU" altLang="ru-RU"/>
              <a:t> поддерживают все основополагающие принципы ООП, такие как: инкапсуляция, наследование и полиморфизм.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/>
              <a:t>	В отличие от обычных объектов ООП,   объекты </a:t>
            </a:r>
            <a:r>
              <a:rPr lang="en-US" altLang="ru-RU"/>
              <a:t>COM</a:t>
            </a:r>
            <a:r>
              <a:rPr lang="ru-RU" altLang="ru-RU"/>
              <a:t> обладают набором интерфейсов.</a:t>
            </a:r>
          </a:p>
        </p:txBody>
      </p:sp>
    </p:spTree>
    <p:extLst>
      <p:ext uri="{BB962C8B-B14F-4D97-AF65-F5344CB8AC3E}">
        <p14:creationId xmlns:p14="http://schemas.microsoft.com/office/powerpoint/2010/main" val="13448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COM-</a:t>
            </a:r>
            <a:r>
              <a:rPr lang="ru-RU" dirty="0" smtClean="0"/>
              <a:t>объект</a:t>
            </a:r>
            <a:endParaRPr lang="ru-RU" dirty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 dirty="0"/>
              <a:t>	В этом наборе присутствует как минимум один интерфейс – базовый интерфейс</a:t>
            </a:r>
            <a:r>
              <a:rPr lang="en-US" altLang="ru-RU" dirty="0"/>
              <a:t> </a:t>
            </a:r>
            <a:r>
              <a:rPr lang="en-US" altLang="ru-RU" b="1" dirty="0" err="1"/>
              <a:t>IUnknown</a:t>
            </a:r>
            <a:r>
              <a:rPr lang="ru-RU" altLang="ru-RU" dirty="0"/>
              <a:t>.</a:t>
            </a:r>
          </a:p>
          <a:p>
            <a:pPr>
              <a:buFontTx/>
              <a:buNone/>
            </a:pPr>
            <a:r>
              <a:rPr lang="ru-RU" altLang="ru-RU" dirty="0"/>
              <a:t>	Все взаимодействие с объектом </a:t>
            </a:r>
            <a:r>
              <a:rPr lang="en-US" altLang="ru-RU" dirty="0"/>
              <a:t>COM</a:t>
            </a:r>
            <a:r>
              <a:rPr lang="ru-RU" altLang="ru-RU" dirty="0"/>
              <a:t> происходит только через интерфейсы.</a:t>
            </a:r>
          </a:p>
          <a:p>
            <a:pPr>
              <a:buFontTx/>
              <a:buNone/>
            </a:pPr>
            <a:r>
              <a:rPr lang="ru-RU" altLang="ru-RU" dirty="0"/>
              <a:t>	Объекты </a:t>
            </a:r>
            <a:r>
              <a:rPr lang="en-US" altLang="ru-RU" dirty="0"/>
              <a:t>COM</a:t>
            </a:r>
            <a:r>
              <a:rPr lang="ru-RU" altLang="ru-RU" dirty="0"/>
              <a:t> не поддерживают наследование реализации, т.е. передачу родителем потомку кода реализации методов. Вместо этого они используют наследование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23991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интерфейсов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19200"/>
            <a:ext cx="8763000" cy="5257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 smtClean="0"/>
              <a:t>Интерфейс </a:t>
            </a:r>
            <a:r>
              <a:rPr lang="ru-RU" dirty="0"/>
              <a:t>подобен абстрактному базовому классу. Любой класс (или структура), реализующий интерфейс, должен реализовывать все его члены.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/>
              <a:t>Невозможно создать экземпляр интерфейса напрямую. Его члены реализуются любым классом (или структурой), реализующим интерфейс.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 smtClean="0"/>
              <a:t>Интерфейсы </a:t>
            </a:r>
            <a:r>
              <a:rPr lang="ru-RU" dirty="0"/>
              <a:t>не содержат реализацию методов.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/>
              <a:t>Класс или структура может реализовывать несколько интерфейсов. Класс может наследовать базовому классу и также реализовывать один или несколько интерфейсов.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42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интерфейса на С</a:t>
            </a:r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interface</a:t>
            </a:r>
            <a:r>
              <a:rPr lang="en-US" sz="1600" dirty="0"/>
              <a:t> </a:t>
            </a:r>
            <a:r>
              <a:rPr lang="en-US" sz="1600" dirty="0" err="1"/>
              <a:t>ISampleInterface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{</a:t>
            </a: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void </a:t>
            </a:r>
            <a:r>
              <a:rPr lang="en-US" sz="1600" dirty="0" err="1"/>
              <a:t>SampleMethod</a:t>
            </a:r>
            <a:r>
              <a:rPr lang="en-US" sz="1600" b="1" dirty="0"/>
              <a:t>();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}</a:t>
            </a: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class</a:t>
            </a:r>
            <a:r>
              <a:rPr lang="en-US" sz="1600" dirty="0"/>
              <a:t> </a:t>
            </a:r>
            <a:r>
              <a:rPr lang="en-US" sz="1600" dirty="0" err="1"/>
              <a:t>ImplementationClass</a:t>
            </a:r>
            <a:r>
              <a:rPr lang="en-US" sz="1600" dirty="0"/>
              <a:t> 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ISampleInterface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{</a:t>
            </a: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//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Явная реализация интерфейса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b="1" dirty="0"/>
              <a:t>void</a:t>
            </a:r>
            <a:r>
              <a:rPr lang="en-US" sz="1600" dirty="0"/>
              <a:t> </a:t>
            </a:r>
            <a:r>
              <a:rPr lang="en-US" sz="1600" dirty="0" err="1"/>
              <a:t>ISampleInterface</a:t>
            </a:r>
            <a:r>
              <a:rPr lang="en-US" sz="1600" b="1" dirty="0" err="1"/>
              <a:t>.</a:t>
            </a:r>
            <a:r>
              <a:rPr lang="en-US" sz="1600" dirty="0" err="1"/>
              <a:t>SampleMethod</a:t>
            </a:r>
            <a:r>
              <a:rPr lang="en-US" sz="1600" b="1" dirty="0"/>
              <a:t>()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    </a:t>
            </a:r>
            <a:r>
              <a:rPr lang="ru-RU" sz="1600" b="1" dirty="0"/>
              <a:t>{</a:t>
            </a: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// </a:t>
            </a:r>
            <a:r>
              <a:rPr lang="ru-RU" sz="1600" dirty="0" smtClean="0"/>
              <a:t>Тело метода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    </a:t>
            </a:r>
            <a:r>
              <a:rPr lang="ru-RU" sz="1600" b="1" dirty="0"/>
              <a:t>}</a:t>
            </a: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b="1" dirty="0"/>
              <a:t>static</a:t>
            </a:r>
            <a:r>
              <a:rPr lang="en-US" sz="1600" dirty="0"/>
              <a:t> </a:t>
            </a:r>
            <a:r>
              <a:rPr lang="en-US" sz="1600" b="1" dirty="0"/>
              <a:t>void</a:t>
            </a:r>
            <a:r>
              <a:rPr lang="en-US" sz="1600" dirty="0"/>
              <a:t> Main</a:t>
            </a:r>
            <a:r>
              <a:rPr lang="en-US" sz="1600" b="1" dirty="0"/>
              <a:t>()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    </a:t>
            </a:r>
            <a:r>
              <a:rPr lang="ru-RU" sz="1600" b="1" dirty="0"/>
              <a:t>{</a:t>
            </a: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//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Создание экземпляра интерфейса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ISampleInterface</a:t>
            </a:r>
            <a:r>
              <a:rPr lang="en-US" sz="1600" dirty="0"/>
              <a:t> </a:t>
            </a:r>
            <a:r>
              <a:rPr lang="en-US" sz="1600" dirty="0" err="1"/>
              <a:t>obj</a:t>
            </a:r>
            <a:r>
              <a:rPr lang="en-US" sz="1600" dirty="0"/>
              <a:t> </a:t>
            </a:r>
            <a:r>
              <a:rPr lang="en-US" sz="1600" b="1" dirty="0"/>
              <a:t>=</a:t>
            </a:r>
            <a:r>
              <a:rPr lang="en-US" sz="1600" dirty="0"/>
              <a:t> </a:t>
            </a:r>
            <a:r>
              <a:rPr lang="en-US" sz="1600" b="1" dirty="0"/>
              <a:t>new</a:t>
            </a:r>
            <a:r>
              <a:rPr lang="en-US" sz="1600" dirty="0"/>
              <a:t> </a:t>
            </a:r>
            <a:r>
              <a:rPr lang="en-US" sz="1600" dirty="0" err="1"/>
              <a:t>ImplementationClass</a:t>
            </a:r>
            <a:r>
              <a:rPr lang="en-US" sz="1600" b="1" dirty="0"/>
              <a:t>();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Вызов метода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obj</a:t>
            </a:r>
            <a:r>
              <a:rPr lang="en-US" sz="1600" b="1" dirty="0" err="1"/>
              <a:t>.</a:t>
            </a:r>
            <a:r>
              <a:rPr lang="en-US" sz="1600" dirty="0" err="1"/>
              <a:t>SampleMethod</a:t>
            </a:r>
            <a:r>
              <a:rPr lang="en-US" sz="1600" b="1" dirty="0"/>
              <a:t>();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    </a:t>
            </a:r>
            <a:r>
              <a:rPr lang="ru-RU" sz="1600" b="1" dirty="0"/>
              <a:t>}</a:t>
            </a: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}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76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</a:t>
            </a:r>
            <a:endParaRPr lang="ru-RU" dirty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dirty="0" smtClean="0"/>
              <a:t>GUID</a:t>
            </a:r>
            <a:r>
              <a:rPr lang="en-US" altLang="ru-RU" dirty="0" smtClean="0"/>
              <a:t> </a:t>
            </a:r>
            <a:r>
              <a:rPr lang="en-US" altLang="ru-RU" dirty="0"/>
              <a:t>(Globally Unique Identifier) – </a:t>
            </a:r>
            <a:r>
              <a:rPr lang="ru-RU" altLang="ru-RU" dirty="0"/>
              <a:t>глобально уникальный идентификатор, представляет собой гарантированно уникальный идентификатор. Для генерации GUID используется функция </a:t>
            </a:r>
            <a:r>
              <a:rPr lang="en-US" altLang="ru-RU" dirty="0"/>
              <a:t>Windows API </a:t>
            </a:r>
            <a:r>
              <a:rPr lang="en-US" altLang="ru-RU" dirty="0" err="1"/>
              <a:t>CoCreateGUID</a:t>
            </a:r>
            <a:r>
              <a:rPr lang="en-US" altLang="ru-RU" dirty="0"/>
              <a:t>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dirty="0" smtClean="0"/>
              <a:t>Строчная </a:t>
            </a:r>
            <a:r>
              <a:rPr lang="ru-RU" altLang="ru-RU" dirty="0"/>
              <a:t>запись GUID выглядит так: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ru-RU" dirty="0" smtClean="0"/>
              <a:t>'{</a:t>
            </a:r>
            <a:r>
              <a:rPr lang="en-US" altLang="ru-RU" dirty="0"/>
              <a:t>XXXXXXXX-XXXX-XXXX-XXXX-XXXXXXXXXXXX}'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dirty="0" smtClean="0"/>
              <a:t>Где </a:t>
            </a:r>
            <a:r>
              <a:rPr lang="en-US" altLang="ru-RU" dirty="0"/>
              <a:t>X</a:t>
            </a:r>
            <a:r>
              <a:rPr lang="ru-RU" altLang="ru-RU" dirty="0"/>
              <a:t> – шестнадцатеричная цифра.</a:t>
            </a:r>
            <a:endParaRPr lang="en-US" altLang="ru-RU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dirty="0" smtClean="0"/>
              <a:t>В </a:t>
            </a:r>
            <a:r>
              <a:rPr lang="en-US" altLang="ru-RU" dirty="0" smtClean="0"/>
              <a:t>C# </a:t>
            </a:r>
            <a:r>
              <a:rPr lang="ru-RU" altLang="ru-RU" dirty="0" smtClean="0"/>
              <a:t>для </a:t>
            </a:r>
            <a:r>
              <a:rPr lang="ru-RU" altLang="ru-RU" dirty="0"/>
              <a:t>описания GUID введен тип </a:t>
            </a:r>
            <a:r>
              <a:rPr lang="ru-RU" altLang="ru-RU" dirty="0" smtClean="0"/>
              <a:t>G</a:t>
            </a:r>
            <a:r>
              <a:rPr lang="en-US" altLang="ru-RU" dirty="0" err="1" smtClean="0"/>
              <a:t>uid</a:t>
            </a:r>
            <a:r>
              <a:rPr lang="en-US" altLang="ru-RU" dirty="0" smtClean="0"/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2931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</a:t>
            </a:r>
            <a:endParaRPr lang="ru-RU" dirty="0"/>
          </a:p>
        </p:txBody>
      </p:sp>
      <p:sp>
        <p:nvSpPr>
          <p:cNvPr id="942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IFormattable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IComparable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_a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nb-N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_b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nb-N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_c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nb-N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byte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_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d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[8];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ru-RU" dirty="0"/>
              <a:t>	</a:t>
            </a:r>
            <a:r>
              <a:rPr lang="ru-RU" altLang="ru-RU" dirty="0"/>
              <a:t>При описании констант типа </a:t>
            </a:r>
            <a:r>
              <a:rPr lang="en-US" altLang="ru-RU" dirty="0"/>
              <a:t>TGUID</a:t>
            </a:r>
            <a:r>
              <a:rPr lang="ru-RU" altLang="ru-RU" dirty="0"/>
              <a:t>, в качестве значения может использоваться строчная запись </a:t>
            </a:r>
            <a:r>
              <a:rPr lang="en-US" altLang="ru-RU" dirty="0"/>
              <a:t>GUID</a:t>
            </a:r>
            <a:r>
              <a:rPr lang="ru-RU" altLang="ru-RU" dirty="0"/>
              <a:t>. Например: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dirty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("A95DF0A4-8071-4B1A-87B6-46D751AE3009");</a:t>
            </a:r>
            <a:endParaRPr lang="ru-RU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7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0" dirty="0" smtClean="0">
                <a:latin typeface="Impact" pitchFamily="34" charset="0"/>
              </a:rPr>
              <a:t>GUID</a:t>
            </a:r>
            <a:endParaRPr lang="ru-RU" dirty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	</a:t>
            </a:r>
            <a:r>
              <a:rPr lang="en-US" altLang="ru-RU"/>
              <a:t>GUID </a:t>
            </a:r>
            <a:r>
              <a:rPr lang="ru-RU" altLang="ru-RU"/>
              <a:t>в зависимости от использования называют:</a:t>
            </a:r>
          </a:p>
          <a:p>
            <a:pPr>
              <a:buFontTx/>
              <a:buNone/>
            </a:pPr>
            <a:r>
              <a:rPr lang="ru-RU" altLang="ru-RU"/>
              <a:t>	</a:t>
            </a:r>
            <a:r>
              <a:rPr lang="en-US" altLang="ru-RU"/>
              <a:t>IID</a:t>
            </a:r>
            <a:r>
              <a:rPr lang="ru-RU" altLang="ru-RU"/>
              <a:t> – идентификатор интерфейса,</a:t>
            </a:r>
          </a:p>
          <a:p>
            <a:pPr>
              <a:buFontTx/>
              <a:buNone/>
            </a:pPr>
            <a:r>
              <a:rPr lang="ru-RU" altLang="ru-RU"/>
              <a:t>	</a:t>
            </a:r>
            <a:r>
              <a:rPr lang="en-US" altLang="ru-RU"/>
              <a:t>CLSID – </a:t>
            </a:r>
            <a:r>
              <a:rPr lang="ru-RU" altLang="ru-RU"/>
              <a:t>идентификатор класса, </a:t>
            </a:r>
          </a:p>
          <a:p>
            <a:pPr>
              <a:buFontTx/>
              <a:buNone/>
            </a:pPr>
            <a:r>
              <a:rPr lang="ru-RU" altLang="ru-RU"/>
              <a:t>	</a:t>
            </a:r>
            <a:r>
              <a:rPr lang="en-US" altLang="ru-RU"/>
              <a:t>LIBID</a:t>
            </a:r>
            <a:r>
              <a:rPr lang="ru-RU" altLang="ru-RU"/>
              <a:t> – идентификатор библиотеки, и т.п.</a:t>
            </a:r>
          </a:p>
          <a:p>
            <a:pPr>
              <a:buFontTx/>
              <a:buNone/>
            </a:pPr>
            <a:r>
              <a:rPr lang="ru-RU" altLang="ru-RU"/>
              <a:t>	Для генерации и вставки </a:t>
            </a:r>
            <a:r>
              <a:rPr lang="en-US" altLang="ru-RU"/>
              <a:t>GUID</a:t>
            </a:r>
            <a:r>
              <a:rPr lang="ru-RU" altLang="ru-RU"/>
              <a:t> в текст программы в </a:t>
            </a:r>
            <a:r>
              <a:rPr lang="en-US" altLang="ru-RU"/>
              <a:t>Borland Delphi </a:t>
            </a:r>
            <a:r>
              <a:rPr lang="ru-RU" altLang="ru-RU"/>
              <a:t>используется сочетание клавиш </a:t>
            </a:r>
            <a:r>
              <a:rPr lang="en-US" altLang="ru-RU"/>
              <a:t>Ctrl+Shift+G. 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7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0" dirty="0" smtClean="0">
                <a:latin typeface="Impact" pitchFamily="34" charset="0"/>
              </a:rPr>
              <a:t>Интерфейс</a:t>
            </a:r>
            <a:endParaRPr lang="ru-RU" dirty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	Интерфейс – это центральный элемент </a:t>
            </a:r>
            <a:r>
              <a:rPr lang="en-US" altLang="ru-RU"/>
              <a:t>COM. </a:t>
            </a:r>
            <a:r>
              <a:rPr lang="ru-RU" altLang="ru-RU"/>
              <a:t>Он является связующим звеном между объектом сервера и объектом клиента.</a:t>
            </a:r>
          </a:p>
          <a:p>
            <a:pPr>
              <a:buFontTx/>
              <a:buNone/>
            </a:pPr>
            <a:r>
              <a:rPr lang="ru-RU" altLang="ru-RU"/>
              <a:t>	Интерфейс представляет собой набор методов, исполнение которых обязан обеспечить объект его (интерфейс) поддерживающий.</a:t>
            </a:r>
          </a:p>
          <a:p>
            <a:pPr>
              <a:buFontTx/>
              <a:buNone/>
            </a:pPr>
            <a:r>
              <a:rPr lang="ru-RU" altLang="ru-RU"/>
              <a:t>	В </a:t>
            </a:r>
            <a:r>
              <a:rPr lang="en-US" altLang="ru-RU"/>
              <a:t>Borland Delphi </a:t>
            </a:r>
            <a:r>
              <a:rPr lang="ru-RU" altLang="ru-RU"/>
              <a:t>для описания интерфейса используется ключевое слово </a:t>
            </a:r>
            <a:r>
              <a:rPr lang="en-US" altLang="ru-RU"/>
              <a:t>interface</a:t>
            </a:r>
            <a:r>
              <a:rPr lang="ru-RU" altLang="ru-R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7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 smtClean="0"/>
              <a:t>COM</a:t>
            </a:r>
            <a:endParaRPr lang="ru-RU" dirty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u-RU" dirty="0"/>
              <a:t>	COM (</a:t>
            </a:r>
            <a:r>
              <a:rPr lang="ru-RU" altLang="ru-RU" dirty="0" err="1"/>
              <a:t>Component</a:t>
            </a:r>
            <a:r>
              <a:rPr lang="ru-RU" altLang="ru-RU" dirty="0"/>
              <a:t> </a:t>
            </a:r>
            <a:r>
              <a:rPr lang="ru-RU" altLang="ru-RU" dirty="0" err="1"/>
              <a:t>Object</a:t>
            </a:r>
            <a:r>
              <a:rPr lang="ru-RU" altLang="ru-RU" dirty="0"/>
              <a:t> </a:t>
            </a:r>
            <a:r>
              <a:rPr lang="ru-RU" altLang="ru-RU" dirty="0" err="1"/>
              <a:t>Model</a:t>
            </a:r>
            <a:r>
              <a:rPr lang="en-US" altLang="ru-RU" dirty="0"/>
              <a:t>) – </a:t>
            </a:r>
            <a:r>
              <a:rPr lang="ru-RU" altLang="ru-RU" dirty="0"/>
              <a:t>многокомпонентная</a:t>
            </a:r>
            <a:r>
              <a:rPr lang="en-US" altLang="ru-RU" dirty="0"/>
              <a:t> </a:t>
            </a:r>
            <a:r>
              <a:rPr lang="ru-RU" altLang="ru-RU" dirty="0"/>
              <a:t>модель объектов </a:t>
            </a:r>
            <a:r>
              <a:rPr lang="ru-RU" altLang="ru-RU" dirty="0" err="1"/>
              <a:t>Microsoft</a:t>
            </a:r>
            <a:r>
              <a:rPr lang="ru-RU" altLang="ru-RU" dirty="0"/>
              <a:t>. </a:t>
            </a:r>
          </a:p>
          <a:p>
            <a:pPr>
              <a:buFontTx/>
              <a:buNone/>
            </a:pPr>
            <a:r>
              <a:rPr lang="ru-RU" altLang="ru-RU" sz="1200" dirty="0"/>
              <a:t>	</a:t>
            </a:r>
          </a:p>
          <a:p>
            <a:pPr>
              <a:buFontTx/>
              <a:buNone/>
            </a:pPr>
            <a:r>
              <a:rPr lang="ru-RU" altLang="ru-RU" dirty="0"/>
              <a:t>	</a:t>
            </a:r>
            <a:r>
              <a:rPr lang="en-US" altLang="ru-RU" dirty="0"/>
              <a:t>COM</a:t>
            </a:r>
            <a:r>
              <a:rPr lang="ru-RU" altLang="ru-RU" dirty="0"/>
              <a:t> представляет собой стандартный механизм, в</a:t>
            </a:r>
            <a:r>
              <a:rPr lang="en-US" altLang="ru-RU" dirty="0"/>
              <a:t> </a:t>
            </a:r>
            <a:r>
              <a:rPr lang="ru-RU" altLang="ru-RU" dirty="0"/>
              <a:t>котором одни объекты посредством интерфейсов предоставляют свои сервисы другим объектам. При этом такие объекты могут находиться как в рамках одного процесса (приложения) так и в разных процессах.</a:t>
            </a:r>
          </a:p>
          <a:p>
            <a:pPr>
              <a:buFontTx/>
              <a:buNone/>
            </a:pPr>
            <a:r>
              <a:rPr lang="ru-RU" altLang="ru-RU" dirty="0"/>
              <a:t>	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6173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0" dirty="0" smtClean="0">
                <a:latin typeface="Impact" pitchFamily="34" charset="0"/>
              </a:rPr>
              <a:t>Интерфейс</a:t>
            </a:r>
            <a:endParaRPr lang="ru-RU" dirty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	Базовым для всех интерфейсов является интерфейс </a:t>
            </a:r>
            <a:r>
              <a:rPr lang="en-US" altLang="ru-RU"/>
              <a:t>IUnknown.</a:t>
            </a:r>
            <a:r>
              <a:rPr lang="ru-RU" altLang="ru-RU"/>
              <a:t> В нем определены три метода:</a:t>
            </a:r>
          </a:p>
          <a:p>
            <a:r>
              <a:rPr lang="ru-RU" altLang="ru-RU"/>
              <a:t>function QueryInterface(const IID: TGUID; out Obj): HResult;</a:t>
            </a:r>
            <a:br>
              <a:rPr lang="ru-RU" altLang="ru-RU"/>
            </a:br>
            <a:r>
              <a:rPr lang="ru-RU" altLang="ru-RU"/>
              <a:t>Метод передает в параметр Obj ссылку на интерфейс объекта, GUID которого определен первым параметром.</a:t>
            </a:r>
            <a:br>
              <a:rPr lang="ru-RU" altLang="ru-RU"/>
            </a:br>
            <a:r>
              <a:rPr lang="ru-RU" altLang="ru-RU"/>
              <a:t>Тип HResult определен как</a:t>
            </a:r>
            <a:br>
              <a:rPr lang="ru-RU" altLang="ru-RU"/>
            </a:br>
            <a:r>
              <a:rPr lang="ru-RU" altLang="ru-RU"/>
              <a:t>type HResult = Longint;</a:t>
            </a:r>
          </a:p>
        </p:txBody>
      </p:sp>
    </p:spTree>
    <p:extLst>
      <p:ext uri="{BB962C8B-B14F-4D97-AF65-F5344CB8AC3E}">
        <p14:creationId xmlns:p14="http://schemas.microsoft.com/office/powerpoint/2010/main" val="26931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0" dirty="0" smtClean="0">
                <a:latin typeface="Impact" pitchFamily="34" charset="0"/>
              </a:rPr>
              <a:t>Интерфейс</a:t>
            </a:r>
            <a:endParaRPr lang="ru-RU" dirty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altLang="ru-RU" dirty="0"/>
              <a:t> 	Метод возвращает значение </a:t>
            </a:r>
            <a:r>
              <a:rPr lang="en-US" altLang="ru-RU" dirty="0"/>
              <a:t>S_OK (</a:t>
            </a:r>
            <a:r>
              <a:rPr lang="ru-RU" altLang="ru-RU" dirty="0"/>
              <a:t>константа, значение которой равно нулю</a:t>
            </a:r>
            <a:r>
              <a:rPr lang="en-US" altLang="ru-RU" dirty="0"/>
              <a:t>)</a:t>
            </a:r>
            <a:r>
              <a:rPr lang="ru-RU" altLang="ru-RU" dirty="0"/>
              <a:t>, если объект поддерживает запрашиваемый интерфейс.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ru-RU" altLang="ru-RU" dirty="0" err="1"/>
              <a:t>function</a:t>
            </a:r>
            <a:r>
              <a:rPr lang="ru-RU" altLang="ru-RU" dirty="0"/>
              <a:t> _</a:t>
            </a:r>
            <a:r>
              <a:rPr lang="ru-RU" altLang="ru-RU" dirty="0" err="1"/>
              <a:t>AddRef</a:t>
            </a:r>
            <a:r>
              <a:rPr lang="ru-RU" altLang="ru-RU" dirty="0"/>
              <a:t>: </a:t>
            </a:r>
            <a:r>
              <a:rPr lang="ru-RU" altLang="ru-RU" dirty="0" err="1"/>
              <a:t>Integer</a:t>
            </a:r>
            <a:r>
              <a:rPr lang="ru-RU" altLang="ru-RU" dirty="0"/>
              <a:t>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altLang="ru-RU" dirty="0"/>
              <a:t>	Метод увеличивает счетчик ссылок на объект на 1 и возвращает текущее  число ссылок. Метод должен вызываться каждый раз, когда создается новый указатель на объект. </a:t>
            </a:r>
          </a:p>
        </p:txBody>
      </p:sp>
    </p:spTree>
    <p:extLst>
      <p:ext uri="{BB962C8B-B14F-4D97-AF65-F5344CB8AC3E}">
        <p14:creationId xmlns:p14="http://schemas.microsoft.com/office/powerpoint/2010/main" val="15020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0" dirty="0" smtClean="0">
                <a:latin typeface="Impact" pitchFamily="34" charset="0"/>
              </a:rPr>
              <a:t>Интерфейс</a:t>
            </a:r>
            <a:endParaRPr lang="ru-RU" dirty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 err="1"/>
              <a:t>function</a:t>
            </a:r>
            <a:r>
              <a:rPr lang="ru-RU" altLang="ru-RU" dirty="0"/>
              <a:t> _</a:t>
            </a:r>
            <a:r>
              <a:rPr lang="ru-RU" altLang="ru-RU" dirty="0" err="1"/>
              <a:t>Release</a:t>
            </a:r>
            <a:r>
              <a:rPr lang="ru-RU" altLang="ru-RU" dirty="0"/>
              <a:t>: </a:t>
            </a:r>
            <a:r>
              <a:rPr lang="ru-RU" altLang="ru-RU" dirty="0" err="1"/>
              <a:t>Integer</a:t>
            </a:r>
            <a:r>
              <a:rPr lang="ru-RU" altLang="ru-RU" dirty="0"/>
              <a:t>;</a:t>
            </a:r>
            <a:br>
              <a:rPr lang="ru-RU" altLang="ru-RU" dirty="0"/>
            </a:br>
            <a:r>
              <a:rPr lang="ru-RU" altLang="ru-RU" dirty="0"/>
              <a:t>Метод уменьшает счетчик ссылок на объект на 1 и возвращает текущее  число ссылок. Метод должен вызываться каждый раз в тот момент, когда указатель на объект больше не нужен. </a:t>
            </a:r>
            <a:r>
              <a:rPr lang="ru-RU" altLang="ru-RU" dirty="0" smtClean="0"/>
              <a:t>В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9145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0" dirty="0" smtClean="0">
                <a:latin typeface="Impact" pitchFamily="34" charset="0"/>
              </a:rPr>
              <a:t>Интерфейс</a:t>
            </a:r>
            <a:endParaRPr lang="ru-RU" dirty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 dirty="0"/>
              <a:t>	Когда счетчик ссылок на объект становится равным нулю, объект уничтожается.</a:t>
            </a:r>
            <a:endParaRPr lang="en-US" altLang="ru-RU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dirty="0"/>
              <a:t>	</a:t>
            </a:r>
            <a:r>
              <a:rPr lang="ru-RU" altLang="ru-RU" dirty="0"/>
              <a:t>Так как интерфейс </a:t>
            </a:r>
            <a:r>
              <a:rPr lang="ru-RU" altLang="ru-RU" dirty="0" err="1"/>
              <a:t>IUnknown</a:t>
            </a:r>
            <a:r>
              <a:rPr lang="ru-RU" altLang="ru-RU" dirty="0"/>
              <a:t> является базовым для всех интерфейсов, то класс который реализует любой интерфейс, должен реализовывать и методы </a:t>
            </a:r>
            <a:r>
              <a:rPr lang="ru-RU" altLang="ru-RU" dirty="0" err="1"/>
              <a:t>IUnknown</a:t>
            </a:r>
            <a:r>
              <a:rPr lang="ru-RU" altLang="ru-RU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51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0" dirty="0">
                <a:latin typeface="Impact" pitchFamily="34" charset="0"/>
              </a:rPr>
              <a:t>COM-сервер и </a:t>
            </a:r>
            <a:r>
              <a:rPr lang="ru-RU" altLang="ru-RU" b="0" dirty="0" smtClean="0">
                <a:latin typeface="Impact" pitchFamily="34" charset="0"/>
              </a:rPr>
              <a:t>COM-клиент</a:t>
            </a:r>
            <a:endParaRPr lang="ru-RU" dirty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u-RU" dirty="0"/>
              <a:t>	COM-</a:t>
            </a:r>
            <a:r>
              <a:rPr lang="ru-RU" altLang="ru-RU" dirty="0"/>
              <a:t>сервер представляет собой приложение или динамически подгружаемую библиотеку (</a:t>
            </a:r>
            <a:r>
              <a:rPr lang="en-US" altLang="ru-RU" dirty="0" err="1"/>
              <a:t>dll</a:t>
            </a:r>
            <a:r>
              <a:rPr lang="ru-RU" altLang="ru-RU" dirty="0"/>
              <a:t>), в рамках которых проходит жизненный цикл </a:t>
            </a:r>
            <a:r>
              <a:rPr lang="en-US" altLang="ru-RU" dirty="0"/>
              <a:t>COM-</a:t>
            </a:r>
            <a:r>
              <a:rPr lang="ru-RU" altLang="ru-RU" dirty="0"/>
              <a:t>объектов.</a:t>
            </a:r>
          </a:p>
          <a:p>
            <a:pPr>
              <a:buFontTx/>
              <a:buNone/>
            </a:pPr>
            <a:r>
              <a:rPr lang="ru-RU" altLang="ru-RU" dirty="0"/>
              <a:t>	Приложение отправляющее запросы к </a:t>
            </a:r>
            <a:r>
              <a:rPr lang="en-US" altLang="ru-RU" dirty="0"/>
              <a:t>COM-</a:t>
            </a:r>
            <a:r>
              <a:rPr lang="ru-RU" altLang="ru-RU" dirty="0"/>
              <a:t>объектам внутри </a:t>
            </a:r>
            <a:r>
              <a:rPr lang="en-US" altLang="ru-RU" dirty="0"/>
              <a:t>COM-</a:t>
            </a:r>
            <a:r>
              <a:rPr lang="ru-RU" altLang="ru-RU" dirty="0"/>
              <a:t>сервера называют </a:t>
            </a:r>
            <a:r>
              <a:rPr lang="en-US" altLang="ru-RU" dirty="0"/>
              <a:t>COM-</a:t>
            </a:r>
            <a:r>
              <a:rPr lang="ru-RU" altLang="ru-RU" dirty="0"/>
              <a:t>клиентом.</a:t>
            </a:r>
          </a:p>
          <a:p>
            <a:pPr>
              <a:buFontTx/>
              <a:buNone/>
            </a:pPr>
            <a:r>
              <a:rPr lang="ru-RU" altLang="ru-RU" dirty="0"/>
              <a:t>	Различают три типа </a:t>
            </a:r>
            <a:r>
              <a:rPr lang="en-US" altLang="ru-RU" dirty="0"/>
              <a:t>COM-</a:t>
            </a:r>
            <a:r>
              <a:rPr lang="ru-RU" altLang="ru-RU" dirty="0"/>
              <a:t>серверов:</a:t>
            </a:r>
          </a:p>
          <a:p>
            <a:pPr>
              <a:buFontTx/>
              <a:buNone/>
            </a:pPr>
            <a:r>
              <a:rPr lang="ru-RU" altLang="ru-RU" dirty="0"/>
              <a:t>	1. Внутренний сервер (</a:t>
            </a:r>
            <a:r>
              <a:rPr lang="en-US" altLang="ru-RU" dirty="0"/>
              <a:t> in-process server </a:t>
            </a:r>
            <a:r>
              <a:rPr lang="ru-RU" altLang="ru-RU" dirty="0"/>
              <a:t>)</a:t>
            </a:r>
            <a:r>
              <a:rPr lang="en-US" altLang="ru-RU" dirty="0"/>
              <a:t> </a:t>
            </a:r>
            <a:r>
              <a:rPr lang="ru-RU" altLang="ru-RU" dirty="0"/>
              <a:t>реализуется динамическими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5639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0" dirty="0">
                <a:latin typeface="Impact" pitchFamily="34" charset="0"/>
              </a:rPr>
              <a:t>COM-сервер и </a:t>
            </a:r>
            <a:r>
              <a:rPr lang="ru-RU" altLang="ru-RU" b="0" dirty="0" smtClean="0">
                <a:latin typeface="Impact" pitchFamily="34" charset="0"/>
              </a:rPr>
              <a:t>COM-клиент</a:t>
            </a:r>
            <a:endParaRPr lang="ru-RU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	библиотеками, которые подключаются к приложению-клиенту и работают с ним в одном адресном пространстве.</a:t>
            </a:r>
          </a:p>
          <a:p>
            <a:pPr>
              <a:buFontTx/>
              <a:buNone/>
            </a:pPr>
            <a:r>
              <a:rPr lang="ru-RU" altLang="ru-RU"/>
              <a:t>	2. Локальный сервер (</a:t>
            </a:r>
            <a:r>
              <a:rPr lang="en-US" altLang="ru-RU"/>
              <a:t> local server </a:t>
            </a:r>
            <a:r>
              <a:rPr lang="ru-RU" altLang="ru-RU"/>
              <a:t>)</a:t>
            </a:r>
            <a:r>
              <a:rPr lang="en-US" altLang="ru-RU"/>
              <a:t> </a:t>
            </a:r>
            <a:r>
              <a:rPr lang="ru-RU" altLang="ru-RU"/>
              <a:t>реализуется отдельным процессом, который работает на том же компьютере, что и клиент.</a:t>
            </a:r>
          </a:p>
          <a:p>
            <a:pPr>
              <a:buFontTx/>
              <a:buNone/>
            </a:pPr>
            <a:r>
              <a:rPr lang="ru-RU" altLang="ru-RU"/>
              <a:t>	3. Удаленный сервер ( </a:t>
            </a:r>
            <a:r>
              <a:rPr lang="en-US" altLang="ru-RU"/>
              <a:t>remote server</a:t>
            </a:r>
            <a:r>
              <a:rPr lang="ru-RU" altLang="ru-RU"/>
              <a:t> )</a:t>
            </a:r>
            <a:r>
              <a:rPr lang="en-US" altLang="ru-RU"/>
              <a:t> </a:t>
            </a:r>
            <a:r>
              <a:rPr lang="ru-RU" altLang="ru-RU"/>
              <a:t>реализуется процессом, работающим, в общем случае, не на том компьютере, на котором выполняется клиент.</a:t>
            </a:r>
          </a:p>
          <a:p>
            <a:pPr>
              <a:buFontTx/>
              <a:buNone/>
            </a:pPr>
            <a:endParaRPr lang="en-US" altLang="ru-RU"/>
          </a:p>
          <a:p>
            <a:pPr>
              <a:buFontTx/>
              <a:buNone/>
            </a:pP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1564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0" dirty="0">
                <a:latin typeface="Impact" pitchFamily="34" charset="0"/>
              </a:rPr>
              <a:t>COM-сервер и </a:t>
            </a:r>
            <a:r>
              <a:rPr lang="ru-RU" altLang="ru-RU" b="0" dirty="0" smtClean="0">
                <a:latin typeface="Impact" pitchFamily="34" charset="0"/>
              </a:rPr>
              <a:t>COM-клиент</a:t>
            </a:r>
            <a:endParaRPr lang="ru-RU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 dirty="0"/>
              <a:t>	При работе с внутренним сервером, получаемый клиентом указатель интерфейса ссылается на реальный </a:t>
            </a:r>
            <a:r>
              <a:rPr lang="en-US" altLang="ru-RU" dirty="0"/>
              <a:t>COM-</a:t>
            </a:r>
            <a:r>
              <a:rPr lang="ru-RU" altLang="ru-RU" dirty="0"/>
              <a:t>объект функционирующий в адресном пространстве клиентского процесса.</a:t>
            </a:r>
          </a:p>
          <a:p>
            <a:pPr>
              <a:buFontTx/>
              <a:buNone/>
            </a:pPr>
            <a:r>
              <a:rPr lang="ru-RU" altLang="ru-RU" dirty="0"/>
              <a:t>	При работе с локальным либо удаленным сервером, получаемый клиентом указатель интерфейса ссылается на специальный </a:t>
            </a:r>
            <a:r>
              <a:rPr lang="ru-RU" altLang="ru-RU" u="sng" dirty="0"/>
              <a:t>ОБЪЕКТ-ЗАМЕСТИТЕЛЬ</a:t>
            </a:r>
            <a:r>
              <a:rPr lang="ru-RU" altLang="ru-RU" dirty="0"/>
              <a:t> ( </a:t>
            </a:r>
            <a:r>
              <a:rPr lang="en-US" altLang="ru-RU" dirty="0"/>
              <a:t>proxy-object</a:t>
            </a:r>
            <a:r>
              <a:rPr lang="ru-RU" altLang="ru-RU" dirty="0"/>
              <a:t> ), который функционирует внутри клиентского процесса. Получив вызов от</a:t>
            </a:r>
            <a:endParaRPr lang="en-US" altLang="ru-RU" dirty="0"/>
          </a:p>
          <a:p>
            <a:pPr>
              <a:buFontTx/>
              <a:buNone/>
            </a:pP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6101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0" dirty="0">
                <a:latin typeface="Impact" pitchFamily="34" charset="0"/>
              </a:rPr>
              <a:t>COM-сервер и </a:t>
            </a:r>
            <a:r>
              <a:rPr lang="ru-RU" altLang="ru-RU" b="0" dirty="0" smtClean="0">
                <a:latin typeface="Impact" pitchFamily="34" charset="0"/>
              </a:rPr>
              <a:t>COM-клиент</a:t>
            </a:r>
            <a:endParaRPr lang="ru-RU" dirty="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	клиента, заместитель упаковывает его параметры – этот процесс называется </a:t>
            </a:r>
            <a:r>
              <a:rPr lang="ru-RU" altLang="ru-RU" u="sng"/>
              <a:t>МАРШАЛИНГОМ</a:t>
            </a:r>
            <a:r>
              <a:rPr lang="ru-RU" altLang="ru-RU"/>
              <a:t> – и при помощи служб операционной системы передает вызов в процесс сервера. В процессе сервера запрос передается еще одному специализированному объекту - </a:t>
            </a:r>
            <a:r>
              <a:rPr lang="ru-RU" altLang="ru-RU" u="sng"/>
              <a:t>ЗАГЛУШКЕ</a:t>
            </a:r>
            <a:r>
              <a:rPr lang="en-US" altLang="ru-RU"/>
              <a:t> </a:t>
            </a:r>
            <a:br>
              <a:rPr lang="en-US" altLang="ru-RU"/>
            </a:br>
            <a:r>
              <a:rPr lang="en-US" altLang="ru-RU"/>
              <a:t>( stub )</a:t>
            </a:r>
            <a:r>
              <a:rPr lang="ru-RU" altLang="ru-RU"/>
              <a:t>, которая распаковывает параметры вызова – этот процесс называется </a:t>
            </a:r>
            <a:r>
              <a:rPr lang="ru-RU" altLang="ru-RU" u="sng"/>
              <a:t>ДЕМАРШАЛИНГОМ</a:t>
            </a:r>
            <a:r>
              <a:rPr lang="ru-RU" altLang="ru-RU"/>
              <a:t> – и предает его требуемому объекту.</a:t>
            </a:r>
            <a:endParaRPr lang="en-US" altLang="ru-RU"/>
          </a:p>
          <a:p>
            <a:pPr>
              <a:buFontTx/>
              <a:buNone/>
            </a:pP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3015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Маршалинг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715000" cy="568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78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0" dirty="0">
                <a:latin typeface="Impact" pitchFamily="34" charset="0"/>
              </a:rPr>
              <a:t>COM-сервер и </a:t>
            </a:r>
            <a:r>
              <a:rPr lang="ru-RU" altLang="ru-RU" b="0" dirty="0" smtClean="0">
                <a:latin typeface="Impact" pitchFamily="34" charset="0"/>
              </a:rPr>
              <a:t>COM-клиент</a:t>
            </a:r>
            <a:endParaRPr lang="ru-RU" dirty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	Механизм операционной системы, который передает вызовы из клиентского процесса в процесс локального сервера, называется </a:t>
            </a:r>
            <a:r>
              <a:rPr lang="en-US" altLang="ru-RU"/>
              <a:t>Local Procedure Call</a:t>
            </a:r>
            <a:r>
              <a:rPr lang="ru-RU" altLang="ru-RU"/>
              <a:t> </a:t>
            </a:r>
            <a:r>
              <a:rPr lang="en-US" altLang="ru-RU"/>
              <a:t>( LPC )</a:t>
            </a:r>
            <a:r>
              <a:rPr lang="ru-RU" altLang="ru-RU"/>
              <a:t>.</a:t>
            </a:r>
            <a:r>
              <a:rPr lang="en-US" altLang="ru-RU"/>
              <a:t> </a:t>
            </a:r>
            <a:r>
              <a:rPr lang="ru-RU" altLang="ru-RU"/>
              <a:t>Аналогичный механизм для удаленного сервера называется </a:t>
            </a:r>
            <a:r>
              <a:rPr lang="en-US" altLang="ru-RU"/>
              <a:t>Remote Procedure Call ( RPC ), </a:t>
            </a:r>
            <a:r>
              <a:rPr lang="ru-RU" altLang="ru-RU"/>
              <a:t>и реализуется средствами </a:t>
            </a:r>
            <a:r>
              <a:rPr lang="en-US" altLang="ru-RU"/>
              <a:t>DCOM</a:t>
            </a:r>
            <a:r>
              <a:rPr lang="ru-RU" altLang="ru-RU"/>
              <a:t>.</a:t>
            </a:r>
            <a:r>
              <a:rPr lang="en-US" altLang="ru-RU"/>
              <a:t> </a:t>
            </a:r>
          </a:p>
          <a:p>
            <a:pPr>
              <a:buFontTx/>
              <a:buNone/>
            </a:pPr>
            <a:r>
              <a:rPr lang="en-US" altLang="ru-RU"/>
              <a:t>	DCOM</a:t>
            </a:r>
            <a:r>
              <a:rPr lang="ru-RU" altLang="ru-RU"/>
              <a:t> представляет собой расширение модели COM, ориентированное на поддержку распределенных объектных приложений, функционирующих в сети.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886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057400"/>
            <a:ext cx="7162800" cy="1754187"/>
          </a:xfrm>
        </p:spPr>
        <p:txBody>
          <a:bodyPr/>
          <a:lstStyle/>
          <a:p>
            <a:r>
              <a:rPr lang="ru-RU" altLang="ru-RU" sz="6000" b="1" dirty="0">
                <a:solidFill>
                  <a:schemeClr val="tx1"/>
                </a:solidFill>
              </a:rPr>
              <a:t>Краткая история СОМ</a:t>
            </a:r>
          </a:p>
        </p:txBody>
      </p:sp>
    </p:spTree>
    <p:extLst>
      <p:ext uri="{BB962C8B-B14F-4D97-AF65-F5344CB8AC3E}">
        <p14:creationId xmlns:p14="http://schemas.microsoft.com/office/powerpoint/2010/main" val="41602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0" dirty="0">
                <a:latin typeface="Impact" pitchFamily="34" charset="0"/>
              </a:rPr>
              <a:t>Фабрика </a:t>
            </a:r>
            <a:r>
              <a:rPr lang="ru-RU" altLang="ru-RU" b="0" dirty="0" smtClean="0">
                <a:latin typeface="Impact" pitchFamily="34" charset="0"/>
              </a:rPr>
              <a:t>класса</a:t>
            </a:r>
            <a:endParaRPr lang="ru-RU" dirty="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	Для создания</a:t>
            </a:r>
            <a:r>
              <a:rPr lang="en-US" altLang="ru-RU"/>
              <a:t> </a:t>
            </a:r>
            <a:r>
              <a:rPr lang="ru-RU" altLang="ru-RU"/>
              <a:t>экземпляра класса </a:t>
            </a:r>
            <a:br>
              <a:rPr lang="ru-RU" altLang="ru-RU"/>
            </a:br>
            <a:r>
              <a:rPr lang="en-US" altLang="ru-RU"/>
              <a:t>COM</a:t>
            </a:r>
            <a:r>
              <a:rPr lang="ru-RU" altLang="ru-RU"/>
              <a:t>-объекта используется специальный объект – фабрика класса. Для каждого </a:t>
            </a:r>
            <a:br>
              <a:rPr lang="ru-RU" altLang="ru-RU"/>
            </a:br>
            <a:r>
              <a:rPr lang="en-US" altLang="ru-RU"/>
              <a:t>COM</a:t>
            </a:r>
            <a:r>
              <a:rPr lang="ru-RU" altLang="ru-RU"/>
              <a:t>-объекта должна существовать фабрика класса. Фабрика класса, которая также является </a:t>
            </a:r>
            <a:r>
              <a:rPr lang="en-US" altLang="ru-RU"/>
              <a:t>COM</a:t>
            </a:r>
            <a:r>
              <a:rPr lang="ru-RU" altLang="ru-RU"/>
              <a:t>-объектом,  должна поддерживать интерфейс </a:t>
            </a:r>
            <a:r>
              <a:rPr lang="en-US" altLang="ru-RU"/>
              <a:t>IClassFactory.</a:t>
            </a:r>
          </a:p>
          <a:p>
            <a:pPr>
              <a:buFontTx/>
              <a:buNone/>
            </a:pPr>
            <a:r>
              <a:rPr lang="en-US" altLang="ru-RU"/>
              <a:t>	</a:t>
            </a:r>
            <a:r>
              <a:rPr lang="ru-RU" altLang="ru-RU"/>
              <a:t>В этом интерфейсе ключевым является метод </a:t>
            </a:r>
            <a:r>
              <a:rPr lang="en-US" altLang="ru-RU"/>
              <a:t>CoCreateInstance</a:t>
            </a:r>
            <a:r>
              <a:rPr lang="ru-RU" altLang="ru-RU"/>
              <a:t>, который, собственно, и создает экземпляр класса </a:t>
            </a:r>
            <a:br>
              <a:rPr lang="ru-RU" altLang="ru-RU"/>
            </a:br>
            <a:r>
              <a:rPr lang="en-US" altLang="ru-RU"/>
              <a:t>COM</a:t>
            </a:r>
            <a:r>
              <a:rPr lang="ru-RU" altLang="ru-RU"/>
              <a:t>-объекта.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6750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0" dirty="0">
                <a:latin typeface="Impact" pitchFamily="34" charset="0"/>
              </a:rPr>
              <a:t>Библиотека </a:t>
            </a:r>
            <a:r>
              <a:rPr lang="ru-RU" altLang="ru-RU" b="0" dirty="0" smtClean="0">
                <a:latin typeface="Impact" pitchFamily="34" charset="0"/>
              </a:rPr>
              <a:t>типов</a:t>
            </a:r>
            <a:endParaRPr lang="ru-RU" dirty="0"/>
          </a:p>
        </p:txBody>
      </p:sp>
      <p:sp>
        <p:nvSpPr>
          <p:cNvPr id="1372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	Информация об интерфейсах объектов </a:t>
            </a:r>
            <a:br>
              <a:rPr lang="ru-RU" altLang="ru-RU"/>
            </a:br>
            <a:r>
              <a:rPr lang="en-US" altLang="ru-RU"/>
              <a:t>COM</a:t>
            </a:r>
            <a:r>
              <a:rPr lang="ru-RU" altLang="ru-RU"/>
              <a:t>-сервера объединяется в библиотеки типов ( </a:t>
            </a:r>
            <a:r>
              <a:rPr lang="en-US" altLang="ru-RU"/>
              <a:t>type library </a:t>
            </a:r>
            <a:r>
              <a:rPr lang="ru-RU" altLang="ru-RU"/>
              <a:t>). Библиотеки типов записываются при помощи специального языка </a:t>
            </a:r>
            <a:r>
              <a:rPr lang="en-US" altLang="ru-RU"/>
              <a:t>IDL ( Interface Definition Language ), </a:t>
            </a:r>
            <a:r>
              <a:rPr lang="ru-RU" altLang="ru-RU"/>
              <a:t>который имеет много общего с </a:t>
            </a:r>
            <a:r>
              <a:rPr lang="en-US" altLang="ru-RU"/>
              <a:t>C++</a:t>
            </a:r>
            <a:r>
              <a:rPr lang="ru-RU" altLang="ru-RU"/>
              <a:t>. Каждая библиотека типов имеет собственный </a:t>
            </a:r>
            <a:r>
              <a:rPr lang="en-US" altLang="ru-RU"/>
              <a:t>GUID</a:t>
            </a:r>
            <a:r>
              <a:rPr lang="ru-RU" altLang="ru-RU"/>
              <a:t> и поддерживает интерфейс </a:t>
            </a:r>
            <a:r>
              <a:rPr lang="en-US" altLang="ru-RU"/>
              <a:t>ITypeLib</a:t>
            </a:r>
            <a:r>
              <a:rPr lang="ru-RU" altLang="ru-RU"/>
              <a:t>, который дает возможность с ней работать как с единым объектом.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3969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57200" y="1219199"/>
            <a:ext cx="8458200" cy="430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altLang="ru-RU" sz="3200" b="0" dirty="0">
                <a:solidFill>
                  <a:schemeClr val="tx1"/>
                </a:solidFill>
              </a:rPr>
              <a:t>Технология</a:t>
            </a:r>
            <a:r>
              <a:rPr lang="ru-RU" altLang="ru-RU" sz="3200" b="0" dirty="0">
                <a:solidFill>
                  <a:schemeClr val="tx1"/>
                </a:solidFill>
                <a:cs typeface="Times New Roman" pitchFamily="18" charset="0"/>
              </a:rPr>
              <a:t> СОМ  предоставила общую парадигму взаимодействия программ любых типов: библиотек, приложений, системного программного обеспечения и тому подобного. </a:t>
            </a:r>
            <a:r>
              <a:rPr lang="ru-RU" altLang="ru-RU" sz="3200" b="0" dirty="0" smtClean="0">
                <a:solidFill>
                  <a:schemeClr val="tx1"/>
                </a:solidFill>
                <a:cs typeface="Times New Roman" pitchFamily="18" charset="0"/>
              </a:rPr>
              <a:t>Подход</a:t>
            </a:r>
            <a:r>
              <a:rPr lang="ru-RU" altLang="ru-RU" sz="3200" b="0" dirty="0">
                <a:solidFill>
                  <a:schemeClr val="tx1"/>
                </a:solidFill>
                <a:cs typeface="Times New Roman" pitchFamily="18" charset="0"/>
              </a:rPr>
              <a:t>, предложенный СОМ, можно использовать при реализации практически любой программной технологии, и его применение дает немало существенных преимуществ.</a:t>
            </a:r>
            <a:r>
              <a:rPr lang="ru-RU" altLang="ru-RU" sz="3200" b="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7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>
                <a:cs typeface="Times New Roman" pitchFamily="18" charset="0"/>
              </a:rPr>
              <a:t>Цели и задачи технологии СОМ</a:t>
            </a:r>
            <a:r>
              <a:rPr lang="ru-RU" altLang="ru-RU" dirty="0"/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>
                <a:cs typeface="Times New Roman" pitchFamily="18" charset="0"/>
              </a:rPr>
              <a:t>Основная цель технологии СОМ — обеспечение возможности экспорта объектов. Идея экспорта объектов заключается в том, что один модуль создает объект, а другой его использует посредством обращения к методам или сервисам. </a:t>
            </a:r>
          </a:p>
        </p:txBody>
      </p:sp>
    </p:spTree>
    <p:extLst>
      <p:ext uri="{BB962C8B-B14F-4D97-AF65-F5344CB8AC3E}">
        <p14:creationId xmlns:p14="http://schemas.microsoft.com/office/powerpoint/2010/main" val="116406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cs typeface="Times New Roman" pitchFamily="18" charset="0"/>
              </a:rPr>
              <a:t>Проблем</a:t>
            </a:r>
            <a:r>
              <a:rPr lang="ru-RU" altLang="ru-RU"/>
              <a:t>ы</a:t>
            </a:r>
            <a:r>
              <a:rPr lang="en-US" altLang="ru-RU">
                <a:cs typeface="Times New Roman" pitchFamily="18" charset="0"/>
              </a:rPr>
              <a:t> </a:t>
            </a:r>
            <a:r>
              <a:rPr lang="ru-RU" altLang="ru-RU"/>
              <a:t>при использовании </a:t>
            </a:r>
            <a:r>
              <a:rPr lang="en-US" altLang="ru-RU"/>
              <a:t>DLL</a:t>
            </a:r>
            <a:r>
              <a:rPr lang="ru-RU" altLang="ru-RU">
                <a:cs typeface="Times New Roman" pitchFamily="18" charset="0"/>
              </a:rPr>
              <a:t>:</a:t>
            </a:r>
            <a:r>
              <a:rPr lang="ru-RU" altLang="ru-RU"/>
              <a:t>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10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dirty="0">
                <a:cs typeface="Times New Roman" pitchFamily="18" charset="0"/>
              </a:rPr>
              <a:t>Программисту, использующему эту библиотеку, потребуется документация — список методов со списком их формальных параметров.</a:t>
            </a:r>
            <a:r>
              <a:rPr lang="ru-RU" altLang="ru-RU" dirty="0"/>
              <a:t> </a:t>
            </a:r>
            <a:endParaRPr lang="en-US" altLang="ru-RU" dirty="0"/>
          </a:p>
          <a:p>
            <a:pPr>
              <a:lnSpc>
                <a:spcPct val="90000"/>
              </a:lnSpc>
            </a:pPr>
            <a:r>
              <a:rPr lang="ru-RU" altLang="ru-RU" dirty="0">
                <a:cs typeface="Times New Roman" pitchFamily="18" charset="0"/>
              </a:rPr>
              <a:t>Сложности</a:t>
            </a:r>
            <a:r>
              <a:rPr lang="uk-UA" altLang="ru-RU" dirty="0"/>
              <a:t> </a:t>
            </a:r>
            <a:r>
              <a:rPr lang="ru-RU" altLang="ru-RU" dirty="0"/>
              <a:t>использование памяти</a:t>
            </a:r>
            <a:r>
              <a:rPr lang="uk-UA" altLang="ru-RU" dirty="0"/>
              <a:t> </a:t>
            </a:r>
            <a:r>
              <a:rPr lang="ru-RU" altLang="ru-RU" dirty="0">
                <a:cs typeface="Times New Roman" pitchFamily="18" charset="0"/>
              </a:rPr>
              <a:t>различными модулями. Например, если в одном из модулей зарезервирована память для хранения данных, то в другом модуле без специальных мер нельзя ни освободить ее, ни изменить ее размер.</a:t>
            </a:r>
            <a:r>
              <a:rPr lang="ru-RU" alt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347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>
                <a:cs typeface="Times New Roman" pitchFamily="18" charset="0"/>
              </a:rPr>
              <a:t>Еще одна проблема возникает при обращении к объекту, созданному другим приложением.</a:t>
            </a:r>
            <a:r>
              <a:rPr lang="ru-RU" altLang="ru-RU"/>
              <a:t> </a:t>
            </a:r>
            <a:endParaRPr lang="uk-UA" altLang="ru-RU"/>
          </a:p>
          <a:p>
            <a:pPr>
              <a:lnSpc>
                <a:spcPct val="90000"/>
              </a:lnSpc>
            </a:pPr>
            <a:r>
              <a:rPr lang="ru-RU" altLang="ru-RU">
                <a:cs typeface="Times New Roman" pitchFamily="18" charset="0"/>
              </a:rPr>
              <a:t>Очередная проблема возникает при передаче двоичных данных от одного приложения к другому. Многие языки программирования имеют разное внутреннее представление переменных (например строки, логические значения), и при получении данных от заранее неизвестного приложения их интерпретация подчас невозможна.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4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altLang="ru-RU"/>
              <a:t>Д</a:t>
            </a:r>
            <a:r>
              <a:rPr lang="ru-RU" altLang="ru-RU">
                <a:cs typeface="Times New Roman" pitchFamily="18" charset="0"/>
              </a:rPr>
              <a:t>ругие проблемы традиционно</a:t>
            </a:r>
            <a:r>
              <a:rPr lang="uk-UA" altLang="ru-RU"/>
              <a:t>го</a:t>
            </a:r>
            <a:r>
              <a:rPr lang="ru-RU" altLang="ru-RU">
                <a:cs typeface="Times New Roman" pitchFamily="18" charset="0"/>
              </a:rPr>
              <a:t> программировании:</a:t>
            </a:r>
            <a:r>
              <a:rPr lang="ru-RU" altLang="ru-RU"/>
              <a:t>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>
                <a:cs typeface="Times New Roman" pitchFamily="18" charset="0"/>
              </a:rPr>
              <a:t>поиск установленной копии приложения, реализующего требуемые сервисы, и корректная его инициализация;</a:t>
            </a:r>
            <a:r>
              <a:rPr lang="ru-RU" altLang="ru-RU"/>
              <a:t> </a:t>
            </a:r>
          </a:p>
          <a:p>
            <a:pPr>
              <a:lnSpc>
                <a:spcPct val="90000"/>
              </a:lnSpc>
            </a:pPr>
            <a:r>
              <a:rPr lang="ru-RU" altLang="ru-RU">
                <a:cs typeface="Times New Roman" pitchFamily="18" charset="0"/>
              </a:rPr>
              <a:t>обеспечение корректной работы приложения-сервера одновременно с несколькими клиентами;</a:t>
            </a:r>
            <a:r>
              <a:rPr lang="ru-RU" altLang="ru-RU"/>
              <a:t> </a:t>
            </a:r>
          </a:p>
          <a:p>
            <a:pPr>
              <a:lnSpc>
                <a:spcPct val="90000"/>
              </a:lnSpc>
            </a:pPr>
            <a:r>
              <a:rPr lang="ru-RU" altLang="ru-RU">
                <a:cs typeface="Times New Roman" pitchFamily="18" charset="0"/>
              </a:rPr>
              <a:t>управление памятью, выгрузка из памяти приложения-сервера, когда необходимость в нем отпадет и, наоборот, предотвращение несвоевременной выгрузки.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80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Проблемы, решаемые с помощью СОМ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>
                <a:cs typeface="Times New Roman" pitchFamily="18" charset="0"/>
              </a:rPr>
              <a:t>Проблемы вызова методов объектов, освобождения и резервирования памяти решаются с помощью интерфейсов.</a:t>
            </a:r>
            <a:r>
              <a:rPr lang="ru-RU" altLang="ru-RU"/>
              <a:t> </a:t>
            </a:r>
          </a:p>
          <a:p>
            <a:r>
              <a:rPr lang="ru-RU" altLang="ru-RU">
                <a:cs typeface="Times New Roman" pitchFamily="18" charset="0"/>
              </a:rPr>
              <a:t>Проблема предоставления среде разработки информации о названиях методов объектов и списков формальных параметров решается при помощи библиотек типов.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1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">
  <a:themeElements>
    <a:clrScheme name="PPT Template 1">
      <a:dk1>
        <a:srgbClr val="000000"/>
      </a:dk1>
      <a:lt1>
        <a:srgbClr val="FFFFFF"/>
      </a:lt1>
      <a:dk2>
        <a:srgbClr val="FFFFFF"/>
      </a:dk2>
      <a:lt2>
        <a:srgbClr val="869BAD"/>
      </a:lt2>
      <a:accent1>
        <a:srgbClr val="6E879F"/>
      </a:accent1>
      <a:accent2>
        <a:srgbClr val="FF9900"/>
      </a:accent2>
      <a:accent3>
        <a:srgbClr val="FFFFFF"/>
      </a:accent3>
      <a:accent4>
        <a:srgbClr val="000000"/>
      </a:accent4>
      <a:accent5>
        <a:srgbClr val="BAC3CD"/>
      </a:accent5>
      <a:accent6>
        <a:srgbClr val="E78A00"/>
      </a:accent6>
      <a:hlink>
        <a:srgbClr val="EE3424"/>
      </a:hlink>
      <a:folHlink>
        <a:srgbClr val="2C4A68"/>
      </a:folHlink>
    </a:clrScheme>
    <a:fontScheme name="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 Template 1">
        <a:dk1>
          <a:srgbClr val="000000"/>
        </a:dk1>
        <a:lt1>
          <a:srgbClr val="FFFFFF"/>
        </a:lt1>
        <a:dk2>
          <a:srgbClr val="FFFFFF"/>
        </a:dk2>
        <a:lt2>
          <a:srgbClr val="869BAD"/>
        </a:lt2>
        <a:accent1>
          <a:srgbClr val="6E879F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BAC3CD"/>
        </a:accent5>
        <a:accent6>
          <a:srgbClr val="E78A00"/>
        </a:accent6>
        <a:hlink>
          <a:srgbClr val="EE3424"/>
        </a:hlink>
        <a:folHlink>
          <a:srgbClr val="2C4A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2654</TotalTime>
  <Words>634</Words>
  <Application>Microsoft Office PowerPoint</Application>
  <PresentationFormat>Экран (4:3)</PresentationFormat>
  <Paragraphs>143</Paragraphs>
  <Slides>31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PPT Template</vt:lpstr>
      <vt:lpstr>Интегрированные компьютерные системы проектирования и анализа  Лекция 2: Основы COM. Интерфейсы</vt:lpstr>
      <vt:lpstr>Основы COM</vt:lpstr>
      <vt:lpstr>Краткая история СОМ</vt:lpstr>
      <vt:lpstr>Презентация PowerPoint</vt:lpstr>
      <vt:lpstr>Цели и задачи технологии СОМ </vt:lpstr>
      <vt:lpstr>Проблемы при использовании DLL: </vt:lpstr>
      <vt:lpstr>Презентация PowerPoint</vt:lpstr>
      <vt:lpstr>Другие проблемы традиционного программировании: </vt:lpstr>
      <vt:lpstr>Проблемы, решаемые с помощью СОМ</vt:lpstr>
      <vt:lpstr>Презентация PowerPoint</vt:lpstr>
      <vt:lpstr>Основы COM</vt:lpstr>
      <vt:lpstr>COM-объект</vt:lpstr>
      <vt:lpstr>COM-объект</vt:lpstr>
      <vt:lpstr>Свойства интерфейсов</vt:lpstr>
      <vt:lpstr>Пример интерфейса на С#</vt:lpstr>
      <vt:lpstr>GUID</vt:lpstr>
      <vt:lpstr>GUID</vt:lpstr>
      <vt:lpstr>GUID</vt:lpstr>
      <vt:lpstr>Интерфейс</vt:lpstr>
      <vt:lpstr>Интерфейс</vt:lpstr>
      <vt:lpstr>Интерфейс</vt:lpstr>
      <vt:lpstr>Интерфейс</vt:lpstr>
      <vt:lpstr>Интерфейс</vt:lpstr>
      <vt:lpstr>COM-сервер и COM-клиент</vt:lpstr>
      <vt:lpstr>COM-сервер и COM-клиент</vt:lpstr>
      <vt:lpstr>COM-сервер и COM-клиент</vt:lpstr>
      <vt:lpstr>COM-сервер и COM-клиент</vt:lpstr>
      <vt:lpstr>Маршалинг</vt:lpstr>
      <vt:lpstr>COM-сервер и COM-клиент</vt:lpstr>
      <vt:lpstr>Фабрика класса</vt:lpstr>
      <vt:lpstr>Библиотека типов</vt:lpstr>
    </vt:vector>
  </TitlesOfParts>
  <Company>Solidworks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jmatsumoto</dc:creator>
  <cp:lastModifiedBy>alex</cp:lastModifiedBy>
  <cp:revision>143</cp:revision>
  <dcterms:created xsi:type="dcterms:W3CDTF">2005-09-30T20:12:14Z</dcterms:created>
  <dcterms:modified xsi:type="dcterms:W3CDTF">2017-09-10T20:21:24Z</dcterms:modified>
</cp:coreProperties>
</file>