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netbeans.org/downloads/index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</a:t>
            </a:r>
            <a:r>
              <a:rPr lang="en-US" sz="2800" smtClean="0"/>
              <a:t>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8662" y="5291752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</a:t>
            </a:r>
            <a:r>
              <a:rPr lang="ru-RU" dirty="0" err="1" smtClean="0"/>
              <a:t>t</a:t>
            </a:r>
            <a:r>
              <a:rPr lang="ru-RU" dirty="0" smtClean="0"/>
              <a:t>      горизонтальная табуляция</a:t>
            </a:r>
          </a:p>
          <a:p>
            <a:r>
              <a:rPr lang="ru-RU" dirty="0" smtClean="0"/>
              <a:t>\</a:t>
            </a:r>
            <a:r>
              <a:rPr lang="ru-RU" dirty="0" err="1" smtClean="0"/>
              <a:t>f</a:t>
            </a:r>
            <a:r>
              <a:rPr lang="ru-RU" dirty="0" smtClean="0"/>
              <a:t>      перевод на новую страницу</a:t>
            </a:r>
          </a:p>
          <a:p>
            <a:r>
              <a:rPr lang="ru-RU" b="1" dirty="0" smtClean="0"/>
              <a:t>\</a:t>
            </a:r>
            <a:r>
              <a:rPr lang="ru-RU" b="1" dirty="0" err="1" smtClean="0"/>
              <a:t>n</a:t>
            </a:r>
            <a:r>
              <a:rPr lang="ru-RU" b="1" dirty="0" smtClean="0"/>
              <a:t>     перевод на новую строку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42976" y="142852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Объявление и инициализация переменных</a:t>
            </a:r>
            <a:endParaRPr lang="en-US" b="1" dirty="0" smtClean="0"/>
          </a:p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тип_данных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имя_переменной</a:t>
            </a:r>
            <a:r>
              <a:rPr lang="ru-RU" i="1" dirty="0" smtClean="0">
                <a:solidFill>
                  <a:srgbClr val="FF0000"/>
                </a:solidFill>
              </a:rPr>
              <a:t>  =  значение 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00100" y="1064768"/>
            <a:ext cx="1500198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a;</a:t>
            </a:r>
          </a:p>
          <a:p>
            <a:r>
              <a:rPr lang="en-US" dirty="0" smtClean="0"/>
              <a:t>a = 32;</a:t>
            </a:r>
            <a:endParaRPr lang="ru-RU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2786050" y="853843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 =  32;</a:t>
            </a:r>
            <a:endParaRPr lang="ru-RU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853843"/>
            <a:ext cx="2928958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a, b, sum;</a:t>
            </a:r>
          </a:p>
          <a:p>
            <a:r>
              <a:rPr lang="en-US" dirty="0" smtClean="0"/>
              <a:t>a = 32;  b = 8;</a:t>
            </a:r>
          </a:p>
          <a:p>
            <a:r>
              <a:rPr lang="en-US" dirty="0" smtClean="0"/>
              <a:t>sum = a + b; </a:t>
            </a:r>
            <a:r>
              <a:rPr lang="en-US" dirty="0" smtClean="0">
                <a:solidFill>
                  <a:srgbClr val="00B050"/>
                </a:solidFill>
              </a:rPr>
              <a:t>// 40</a:t>
            </a:r>
            <a:endParaRPr lang="ru-RU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2786050" y="1425347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double  a = 3.2;</a:t>
            </a:r>
            <a:endParaRPr lang="ru-RU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1000100" y="1925413"/>
            <a:ext cx="3714776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 b = (5&lt;2);  </a:t>
            </a:r>
            <a:r>
              <a:rPr lang="en-US" dirty="0" smtClean="0">
                <a:solidFill>
                  <a:srgbClr val="00B050"/>
                </a:solidFill>
              </a:rPr>
              <a:t>// false</a:t>
            </a:r>
          </a:p>
          <a:p>
            <a:r>
              <a:rPr lang="en-US" dirty="0" smtClean="0"/>
              <a:t>b = (5&gt;2); </a:t>
            </a:r>
            <a:r>
              <a:rPr lang="en-US" dirty="0" smtClean="0">
                <a:solidFill>
                  <a:srgbClr val="00B050"/>
                </a:solidFill>
              </a:rPr>
              <a:t>/* true*/</a:t>
            </a:r>
            <a:endParaRPr lang="ru-RU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5357818" y="1925413"/>
            <a:ext cx="3000396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String   </a:t>
            </a:r>
            <a:r>
              <a:rPr lang="en-US" dirty="0" err="1" smtClean="0"/>
              <a:t>str</a:t>
            </a:r>
            <a:r>
              <a:rPr lang="en-US" dirty="0" smtClean="0"/>
              <a:t> = “ Hello JAVA!!! ”; 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char  c =  ‘ A ’;</a:t>
            </a:r>
            <a:endParaRPr lang="ru-RU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5238591"/>
            <a:ext cx="450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</a:t>
            </a:r>
            <a:r>
              <a:rPr lang="ru-RU" dirty="0" err="1" smtClean="0"/>
              <a:t>b</a:t>
            </a:r>
            <a:r>
              <a:rPr lang="ru-RU" dirty="0" smtClean="0"/>
              <a:t>     возврат на один символ назад</a:t>
            </a:r>
          </a:p>
          <a:p>
            <a:r>
              <a:rPr lang="ru-RU" dirty="0" smtClean="0"/>
              <a:t>\</a:t>
            </a:r>
            <a:r>
              <a:rPr lang="ru-RU" dirty="0" err="1" smtClean="0"/>
              <a:t>v</a:t>
            </a:r>
            <a:r>
              <a:rPr lang="ru-RU" dirty="0" smtClean="0"/>
              <a:t>     вертикальная табуляция</a:t>
            </a:r>
            <a:endParaRPr lang="en-US" sz="1600" b="1" dirty="0" smtClean="0"/>
          </a:p>
          <a:p>
            <a:r>
              <a:rPr lang="ru-RU" dirty="0" smtClean="0">
                <a:solidFill>
                  <a:prstClr val="black"/>
                </a:solidFill>
              </a:rPr>
              <a:t>\</a:t>
            </a:r>
            <a:r>
              <a:rPr lang="ru-RU" dirty="0" err="1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      возврат к началу строки</a:t>
            </a:r>
            <a:endParaRPr lang="ru-RU" sz="1600" b="1" dirty="0" smtClean="0"/>
          </a:p>
          <a:p>
            <a:r>
              <a:rPr lang="ru-RU" dirty="0" smtClean="0"/>
              <a:t>\</a:t>
            </a:r>
            <a:r>
              <a:rPr lang="ru-RU" dirty="0" err="1" smtClean="0"/>
              <a:t>u</a:t>
            </a:r>
            <a:r>
              <a:rPr lang="ru-RU" dirty="0" smtClean="0"/>
              <a:t> начало кодировки символа </a:t>
            </a:r>
            <a:r>
              <a:rPr lang="ru-RU" dirty="0" err="1" smtClean="0"/>
              <a:t>Unicode</a:t>
            </a:r>
            <a:endParaRPr lang="ru-RU" dirty="0" smtClean="0"/>
          </a:p>
        </p:txBody>
      </p:sp>
      <p:sp>
        <p:nvSpPr>
          <p:cNvPr id="26" name="Прямоугольник 25"/>
          <p:cNvSpPr/>
          <p:nvPr/>
        </p:nvSpPr>
        <p:spPr>
          <a:xfrm>
            <a:off x="2786050" y="4929198"/>
            <a:ext cx="372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Управляющие последовательности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42844" y="2643182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Массив</a:t>
            </a:r>
          </a:p>
          <a:p>
            <a:pPr algn="ctr"/>
            <a:r>
              <a:rPr lang="ru-RU" dirty="0" smtClean="0"/>
              <a:t> группа однотипных переменных, ссылка на которые выполняется по общему имени 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286000" y="3202544"/>
            <a:ext cx="521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тип_данных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[ ]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переменная_массива</a:t>
            </a:r>
            <a:r>
              <a:rPr lang="ru-RU" i="1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переменная_массива</a:t>
            </a:r>
            <a:r>
              <a:rPr lang="ru-RU" i="1" dirty="0" smtClean="0">
                <a:solidFill>
                  <a:srgbClr val="FF0000"/>
                </a:solidFill>
              </a:rPr>
              <a:t>   =  </a:t>
            </a:r>
            <a:r>
              <a:rPr lang="en-US" i="1" dirty="0" smtClean="0">
                <a:solidFill>
                  <a:srgbClr val="FF0000"/>
                </a:solidFill>
              </a:rPr>
              <a:t>new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тип [размер];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57158" y="3929066"/>
            <a:ext cx="2071702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571736" y="3929066"/>
            <a:ext cx="2786082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new 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572132" y="3929066"/>
            <a:ext cx="3214710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 ][ ]  </a:t>
            </a:r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[3][4];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571736" y="4420379"/>
            <a:ext cx="621510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{ 3,  4,  10,  2,  5,  6}; </a:t>
            </a:r>
          </a:p>
        </p:txBody>
      </p:sp>
    </p:spTree>
    <p:extLst>
      <p:ext uri="{BB962C8B-B14F-4D97-AF65-F5344CB8AC3E}">
        <p14:creationId xmlns:p14="http://schemas.microsoft.com/office/powerpoint/2010/main" val="2521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Класс  </a:t>
            </a:r>
            <a:r>
              <a:rPr lang="en-US" sz="2400" b="1" dirty="0" smtClean="0"/>
              <a:t>Math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571480"/>
            <a:ext cx="7358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Тригонометрические и обратные тригонометрические функции</a:t>
            </a:r>
          </a:p>
          <a:p>
            <a:r>
              <a:rPr lang="en-US" dirty="0" smtClean="0"/>
              <a:t>sin(x)  - </a:t>
            </a:r>
            <a:r>
              <a:rPr lang="ru-RU" dirty="0" smtClean="0"/>
              <a:t>синус</a:t>
            </a:r>
          </a:p>
          <a:p>
            <a:r>
              <a:rPr lang="en-US" dirty="0" err="1" smtClean="0"/>
              <a:t>cos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косинус</a:t>
            </a:r>
          </a:p>
          <a:p>
            <a:r>
              <a:rPr lang="en-US" dirty="0" smtClean="0"/>
              <a:t>tan(x) 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ru-RU" dirty="0" smtClean="0"/>
              <a:t>тангенс</a:t>
            </a:r>
          </a:p>
          <a:p>
            <a:r>
              <a:rPr lang="en-US" dirty="0" err="1" smtClean="0"/>
              <a:t>asin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арксинус</a:t>
            </a:r>
          </a:p>
          <a:p>
            <a:r>
              <a:rPr lang="en-US" dirty="0" err="1" smtClean="0"/>
              <a:t>acos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ru-RU" dirty="0" smtClean="0"/>
              <a:t>арккосинус</a:t>
            </a:r>
          </a:p>
          <a:p>
            <a:r>
              <a:rPr lang="en-US" dirty="0" err="1" smtClean="0"/>
              <a:t>atan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арктангенс</a:t>
            </a:r>
          </a:p>
          <a:p>
            <a:r>
              <a:rPr lang="ru-RU" b="1" dirty="0" smtClean="0"/>
              <a:t>Степени, экспоненты, логарифмы</a:t>
            </a:r>
          </a:p>
          <a:p>
            <a:r>
              <a:rPr lang="ru-RU" dirty="0" err="1" smtClean="0"/>
              <a:t>exp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экспонента</a:t>
            </a:r>
          </a:p>
          <a:p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натуральный логарифм.</a:t>
            </a:r>
          </a:p>
          <a:p>
            <a:r>
              <a:rPr lang="ru-RU" dirty="0" smtClean="0"/>
              <a:t>log10(</a:t>
            </a:r>
            <a:r>
              <a:rPr lang="ru-RU" dirty="0" err="1" smtClean="0"/>
              <a:t>x</a:t>
            </a:r>
            <a:r>
              <a:rPr lang="ru-RU" dirty="0" smtClean="0"/>
              <a:t>)   - десятичный логарифм.</a:t>
            </a:r>
          </a:p>
          <a:p>
            <a:r>
              <a:rPr lang="ru-RU" dirty="0" err="1" smtClean="0"/>
              <a:t>sqrt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 - квадратный корень</a:t>
            </a:r>
          </a:p>
          <a:p>
            <a:r>
              <a:rPr lang="ru-RU" dirty="0" err="1" smtClean="0"/>
              <a:t>pow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, </a:t>
            </a:r>
            <a:r>
              <a:rPr lang="ru-RU" dirty="0" err="1" smtClean="0"/>
              <a:t>y</a:t>
            </a:r>
            <a:r>
              <a:rPr lang="ru-RU" dirty="0" smtClean="0"/>
              <a:t>)  - возведение </a:t>
            </a:r>
            <a:r>
              <a:rPr lang="ru-RU" i="1" dirty="0" err="1" smtClean="0"/>
              <a:t>x</a:t>
            </a:r>
            <a:r>
              <a:rPr lang="ru-RU" dirty="0" smtClean="0"/>
              <a:t> в степень </a:t>
            </a:r>
            <a:r>
              <a:rPr lang="ru-RU" i="1" dirty="0" err="1" smtClean="0"/>
              <a:t>y</a:t>
            </a:r>
            <a:endParaRPr lang="ru-RU" i="1" dirty="0" smtClean="0"/>
          </a:p>
          <a:p>
            <a:r>
              <a:rPr lang="ru-RU" b="1" dirty="0" smtClean="0"/>
              <a:t>Модуль</a:t>
            </a:r>
            <a:endParaRPr lang="ru-RU" dirty="0" smtClean="0"/>
          </a:p>
          <a:p>
            <a:r>
              <a:rPr lang="ru-RU" dirty="0" err="1" smtClean="0"/>
              <a:t>abs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абсолютное значение числа</a:t>
            </a:r>
          </a:p>
          <a:p>
            <a:r>
              <a:rPr lang="ru-RU" b="1" dirty="0" smtClean="0"/>
              <a:t>Случайное число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random</a:t>
            </a:r>
            <a:r>
              <a:rPr lang="ru-RU" dirty="0" smtClean="0"/>
              <a:t>()  Псевдослучайное число в диапазоне от 0.0 до 1.0.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357826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Константы “</a:t>
            </a:r>
            <a:r>
              <a:rPr lang="ru-RU" b="1" dirty="0" smtClean="0"/>
              <a:t>пи</a:t>
            </a:r>
            <a:r>
              <a:rPr lang="ru-RU" dirty="0" smtClean="0"/>
              <a:t>” (</a:t>
            </a:r>
            <a:r>
              <a:rPr lang="ru-RU" dirty="0" err="1" smtClean="0"/>
              <a:t>Math.PI</a:t>
            </a:r>
            <a:r>
              <a:rPr lang="ru-RU" dirty="0" smtClean="0"/>
              <a:t>) и “</a:t>
            </a:r>
            <a:r>
              <a:rPr lang="ru-RU" b="1" dirty="0" smtClean="0"/>
              <a:t>е</a:t>
            </a:r>
            <a:r>
              <a:rPr lang="ru-RU" dirty="0" smtClean="0"/>
              <a:t>” (</a:t>
            </a:r>
            <a:r>
              <a:rPr lang="ru-RU" dirty="0" err="1" smtClean="0"/>
              <a:t>Math.E</a:t>
            </a:r>
            <a:r>
              <a:rPr lang="ru-RU" dirty="0" smtClean="0"/>
              <a:t> ) заданы в классе </a:t>
            </a:r>
            <a:r>
              <a:rPr lang="ru-RU" dirty="0" err="1" smtClean="0"/>
              <a:t>Math</a:t>
            </a:r>
            <a:r>
              <a:rPr lang="ru-RU" dirty="0" smtClean="0"/>
              <a:t>, находящемся в пакете </a:t>
            </a:r>
            <a:r>
              <a:rPr lang="ru-RU" b="1" dirty="0" err="1" smtClean="0"/>
              <a:t>java.lang</a:t>
            </a:r>
            <a:r>
              <a:rPr lang="ru-RU" dirty="0" smtClean="0"/>
              <a:t> , при этом имя пакета </a:t>
            </a:r>
            <a:r>
              <a:rPr lang="ru-RU" dirty="0" err="1" smtClean="0"/>
              <a:t>java.lang</a:t>
            </a:r>
            <a:r>
              <a:rPr lang="ru-RU" dirty="0" smtClean="0"/>
              <a:t>  указывать не надо – он импортируется автоматически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43636" y="3000372"/>
            <a:ext cx="2786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например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mtClean="0">
                <a:solidFill>
                  <a:srgbClr val="FF0000"/>
                </a:solidFill>
              </a:rPr>
              <a:t>…………………………..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double  x =  0. 5;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double  a = Math.sin(x);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 a);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0.479425538604203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71414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442721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{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ru-RU" dirty="0" smtClean="0">
                <a:solidFill>
                  <a:srgbClr val="FF0000"/>
                </a:solidFill>
              </a:rPr>
              <a:t> последовательность простых или составных операторов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}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27539" y="1610575"/>
            <a:ext cx="237295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Условный оператор </a:t>
            </a:r>
            <a:r>
              <a:rPr lang="en-US" b="1" i="1" dirty="0" smtClean="0">
                <a:solidFill>
                  <a:srgbClr val="FF0000"/>
                </a:solidFill>
              </a:rPr>
              <a:t>if</a:t>
            </a:r>
          </a:p>
          <a:p>
            <a:r>
              <a:rPr lang="en-US" b="1" dirty="0" smtClean="0"/>
              <a:t>if(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оператор1;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if(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оператор1;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r>
              <a:rPr lang="en-US" b="1" dirty="0" smtClean="0"/>
              <a:t>else 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</a:t>
            </a:r>
            <a:r>
              <a:rPr lang="ru-RU" b="1" dirty="0" smtClean="0"/>
              <a:t>оператор2;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20539" y="1556644"/>
            <a:ext cx="33805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выбора  </a:t>
            </a:r>
            <a:r>
              <a:rPr lang="en-US" b="1" i="1" dirty="0" smtClean="0">
                <a:solidFill>
                  <a:srgbClr val="FF0000"/>
                </a:solidFill>
              </a:rPr>
              <a:t>switch</a:t>
            </a:r>
          </a:p>
          <a:p>
            <a:r>
              <a:rPr lang="ru-RU" b="1" dirty="0" err="1" smtClean="0"/>
              <a:t>switch</a:t>
            </a:r>
            <a:r>
              <a:rPr lang="ru-RU" b="1" dirty="0" smtClean="0"/>
              <a:t>(выражение)</a:t>
            </a:r>
            <a:endParaRPr lang="en-US" b="1" dirty="0" smtClean="0"/>
          </a:p>
          <a:p>
            <a:r>
              <a:rPr lang="ru-RU" b="1" dirty="0" smtClean="0"/>
              <a:t>{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 </a:t>
            </a:r>
            <a:r>
              <a:rPr lang="ru-RU" b="1" dirty="0" err="1" smtClean="0"/>
              <a:t>case</a:t>
            </a:r>
            <a:r>
              <a:rPr lang="ru-RU" b="1" dirty="0" smtClean="0"/>
              <a:t> значение1: </a:t>
            </a:r>
            <a:endParaRPr lang="en-US" b="1" dirty="0" smtClean="0"/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операторы1;</a:t>
            </a:r>
            <a:endParaRPr lang="en-US" b="1" dirty="0" smtClean="0"/>
          </a:p>
          <a:p>
            <a:r>
              <a:rPr lang="en-US" b="1" i="1" dirty="0" smtClean="0"/>
              <a:t>    	</a:t>
            </a:r>
            <a:r>
              <a:rPr lang="en-US" i="1" dirty="0" smtClean="0"/>
              <a:t>break;</a:t>
            </a:r>
          </a:p>
          <a:p>
            <a:r>
              <a:rPr lang="en-US" b="1" dirty="0" smtClean="0"/>
              <a:t>      }</a:t>
            </a:r>
            <a:endParaRPr lang="ru-RU" b="1" dirty="0" smtClean="0"/>
          </a:p>
          <a:p>
            <a:r>
              <a:rPr lang="ru-RU" b="1" dirty="0" smtClean="0"/>
              <a:t> </a:t>
            </a:r>
            <a:r>
              <a:rPr lang="en-US" b="1" dirty="0" smtClean="0"/>
              <a:t>     </a:t>
            </a:r>
            <a:r>
              <a:rPr lang="ru-RU" b="1" dirty="0" smtClean="0"/>
              <a:t>………………………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ru-RU" b="1" dirty="0" err="1" smtClean="0"/>
              <a:t>case</a:t>
            </a:r>
            <a:r>
              <a:rPr lang="ru-RU" b="1" dirty="0" smtClean="0"/>
              <a:t> </a:t>
            </a:r>
            <a:r>
              <a:rPr lang="ru-RU" b="1" dirty="0" err="1" smtClean="0"/>
              <a:t>значениеN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    	</a:t>
            </a:r>
            <a:r>
              <a:rPr lang="ru-RU" b="1" dirty="0" smtClean="0"/>
              <a:t>операторы N;</a:t>
            </a:r>
            <a:endParaRPr lang="en-US" b="1" dirty="0" smtClean="0"/>
          </a:p>
          <a:p>
            <a:r>
              <a:rPr lang="en-US" b="1" i="1" dirty="0" smtClean="0"/>
              <a:t>    	</a:t>
            </a:r>
            <a:r>
              <a:rPr lang="en-US" i="1" dirty="0" smtClean="0"/>
              <a:t>break;</a:t>
            </a:r>
            <a:endParaRPr lang="en-US" b="1" dirty="0" smtClean="0"/>
          </a:p>
          <a:p>
            <a:r>
              <a:rPr lang="en-US" b="1" dirty="0" smtClean="0"/>
              <a:t>     }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ru-RU" b="1" dirty="0" err="1" smtClean="0"/>
              <a:t>default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en-US" b="1" dirty="0" smtClean="0"/>
              <a:t>     {  </a:t>
            </a:r>
            <a:r>
              <a:rPr lang="ru-RU" b="1" dirty="0" smtClean="0"/>
              <a:t>операторы;</a:t>
            </a:r>
            <a:r>
              <a:rPr lang="en-US" b="1" dirty="0" smtClean="0"/>
              <a:t>  }</a:t>
            </a:r>
            <a:endParaRPr lang="ru-RU" b="1" dirty="0" smtClean="0"/>
          </a:p>
          <a:p>
            <a:r>
              <a:rPr lang="ru-RU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4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71414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 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857232"/>
            <a:ext cx="49292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     </a:t>
            </a:r>
            <a:r>
              <a:rPr lang="ru-RU" i="1" dirty="0" smtClean="0"/>
              <a:t>Оператор цикла </a:t>
            </a:r>
            <a:r>
              <a:rPr lang="en-US" sz="2400" b="1" i="1" dirty="0" smtClean="0">
                <a:solidFill>
                  <a:srgbClr val="FF0000"/>
                </a:solidFill>
              </a:rPr>
              <a:t>for</a:t>
            </a:r>
          </a:p>
          <a:p>
            <a:r>
              <a:rPr lang="ru-RU" b="1" dirty="0" err="1" smtClean="0"/>
              <a:t>for</a:t>
            </a:r>
            <a:r>
              <a:rPr lang="ru-RU" b="1" dirty="0" smtClean="0"/>
              <a:t> (блок инициализации; 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условие выполнения тела цикла;  </a:t>
            </a:r>
            <a:endParaRPr lang="en-US" b="1" dirty="0" smtClean="0"/>
          </a:p>
          <a:p>
            <a:r>
              <a:rPr lang="en-US" b="1" dirty="0" smtClean="0"/>
              <a:t>		</a:t>
            </a:r>
            <a:r>
              <a:rPr lang="ru-RU" b="1" dirty="0" smtClean="0"/>
              <a:t>блок изменения счётчиков)</a:t>
            </a:r>
          </a:p>
          <a:p>
            <a:r>
              <a:rPr lang="ru-RU" b="1" dirty="0" smtClean="0"/>
              <a:t>  </a:t>
            </a:r>
            <a:r>
              <a:rPr lang="en-US" b="1" dirty="0" smtClean="0"/>
              <a:t>{</a:t>
            </a:r>
          </a:p>
          <a:p>
            <a:r>
              <a:rPr lang="ru-RU" b="1" dirty="0" smtClean="0"/>
              <a:t>         операторы;</a:t>
            </a:r>
          </a:p>
          <a:p>
            <a:r>
              <a:rPr lang="ru-RU" b="1" dirty="0" smtClean="0"/>
              <a:t>  </a:t>
            </a:r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2857496"/>
            <a:ext cx="4857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цикла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while</a:t>
            </a:r>
            <a:r>
              <a:rPr lang="ru-RU" i="1" dirty="0" smtClean="0"/>
              <a:t> – цикл с</a:t>
            </a:r>
            <a:r>
              <a:rPr lang="en-US" i="1" dirty="0" smtClean="0"/>
              <a:t> </a:t>
            </a:r>
            <a:r>
              <a:rPr lang="ru-RU" i="1" dirty="0" smtClean="0"/>
              <a:t>предусловием</a:t>
            </a:r>
            <a:endParaRPr lang="en-US" i="1" dirty="0" smtClean="0"/>
          </a:p>
          <a:p>
            <a:r>
              <a:rPr lang="en-US" b="1" dirty="0" smtClean="0"/>
              <a:t>while(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  оператор;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85720" y="4286256"/>
            <a:ext cx="51435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цикла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do...while</a:t>
            </a:r>
            <a:r>
              <a:rPr lang="ru-RU" b="1" i="1" dirty="0" smtClean="0"/>
              <a:t> </a:t>
            </a:r>
            <a:r>
              <a:rPr lang="ru-RU" i="1" dirty="0" smtClean="0"/>
              <a:t>– цикл с постусловием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</a:t>
            </a:r>
            <a:r>
              <a:rPr lang="ru-RU" b="1" dirty="0" smtClean="0"/>
              <a:t>оператор;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r>
              <a:rPr lang="en-US" b="1" dirty="0" smtClean="0"/>
              <a:t>while(</a:t>
            </a:r>
            <a:r>
              <a:rPr lang="ru-RU" b="1" dirty="0" smtClean="0"/>
              <a:t>условие);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57818" y="699388"/>
            <a:ext cx="36433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Операторы прерывания </a:t>
            </a:r>
            <a:endParaRPr lang="en-US" i="1" dirty="0" smtClean="0"/>
          </a:p>
          <a:p>
            <a:r>
              <a:rPr lang="ru-RU" sz="2400" b="1" i="1" dirty="0" err="1" smtClean="0">
                <a:solidFill>
                  <a:srgbClr val="FF0000"/>
                </a:solidFill>
              </a:rPr>
              <a:t>continue</a:t>
            </a:r>
            <a:r>
              <a:rPr lang="ru-RU" i="1" dirty="0" smtClean="0"/>
              <a:t>,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break</a:t>
            </a:r>
            <a:r>
              <a:rPr lang="ru-RU" i="1" dirty="0" smtClean="0"/>
              <a:t>,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return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endParaRPr lang="en-US" b="1" i="1" dirty="0" smtClean="0"/>
          </a:p>
          <a:p>
            <a:r>
              <a:rPr lang="ru-RU" b="1" dirty="0" err="1" smtClean="0"/>
              <a:t>continue</a:t>
            </a:r>
            <a:r>
              <a:rPr lang="ru-RU" b="1" dirty="0" smtClean="0"/>
              <a:t>;</a:t>
            </a:r>
            <a:r>
              <a:rPr lang="ru-RU" dirty="0" smtClean="0"/>
              <a:t> – прерывание выполнения тела цикла и переход к следующей итерации (проверке условия) </a:t>
            </a:r>
            <a:r>
              <a:rPr lang="en-US" dirty="0" smtClean="0"/>
              <a:t> </a:t>
            </a:r>
            <a:r>
              <a:rPr lang="ru-RU" dirty="0" smtClean="0"/>
              <a:t>текущего цикла;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break</a:t>
            </a:r>
            <a:r>
              <a:rPr lang="ru-RU" b="1" dirty="0" smtClean="0"/>
              <a:t>;</a:t>
            </a:r>
            <a:r>
              <a:rPr lang="ru-RU" dirty="0" smtClean="0"/>
              <a:t> – выход из текущего цикла;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return</a:t>
            </a:r>
            <a:r>
              <a:rPr lang="ru-RU" b="1" dirty="0" smtClean="0"/>
              <a:t>;</a:t>
            </a:r>
            <a:r>
              <a:rPr lang="ru-RU" dirty="0" smtClean="0"/>
              <a:t> – выход из текущей подпрограммы (в том числе из тела цикла) без возврата значения;</a:t>
            </a:r>
            <a:endParaRPr lang="en-US" dirty="0" smtClean="0"/>
          </a:p>
          <a:p>
            <a:r>
              <a:rPr lang="ru-RU" b="1" dirty="0" err="1" smtClean="0"/>
              <a:t>return</a:t>
            </a:r>
            <a:r>
              <a:rPr lang="ru-RU" b="1" dirty="0" smtClean="0"/>
              <a:t> значение; </a:t>
            </a:r>
            <a:r>
              <a:rPr lang="ru-RU" dirty="0" smtClean="0"/>
              <a:t>– выход из текущей подпрограммы (в том числе из тела цикла) с возвратом значения;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571480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Примеры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214554"/>
            <a:ext cx="1428760" cy="13849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7158" y="3714752"/>
            <a:ext cx="1428760" cy="221599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</a:t>
            </a:r>
            <a:endParaRPr lang="ru-RU" dirty="0" smtClean="0"/>
          </a:p>
          <a:p>
            <a:r>
              <a:rPr lang="en-US" dirty="0" smtClean="0"/>
              <a:t>{</a:t>
            </a:r>
            <a:r>
              <a:rPr lang="da-DK" dirty="0" smtClean="0"/>
              <a:t>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dirty="0" smtClean="0"/>
              <a:t>       j = i + a;</a:t>
            </a:r>
          </a:p>
          <a:p>
            <a:r>
              <a:rPr lang="da-DK" dirty="0" smtClean="0"/>
              <a:t>}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1285860"/>
            <a:ext cx="1428760" cy="73866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714612" y="1214422"/>
            <a:ext cx="2571768" cy="54476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j)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2: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=2;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10:</a:t>
            </a:r>
            <a:endParaRPr lang="ru-RU" dirty="0" smtClean="0"/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=3;</a:t>
            </a:r>
          </a:p>
          <a:p>
            <a:r>
              <a:rPr lang="en-US" dirty="0" smtClean="0"/>
              <a:t>                j=j/10;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default: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=4;</a:t>
            </a:r>
          </a:p>
          <a:p>
            <a:r>
              <a:rPr lang="en-US" dirty="0" smtClean="0"/>
              <a:t>  };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72132" y="1214422"/>
            <a:ext cx="3143272" cy="258532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 ] = new  </a:t>
            </a:r>
            <a:r>
              <a:rPr lang="en-US" dirty="0" err="1" smtClean="0"/>
              <a:t>int</a:t>
            </a:r>
            <a:r>
              <a:rPr lang="en-US" dirty="0" smtClean="0"/>
              <a:t> [n];</a:t>
            </a:r>
          </a:p>
          <a:p>
            <a:endParaRPr lang="en-US" dirty="0" smtClean="0"/>
          </a:p>
          <a:p>
            <a:r>
              <a:rPr lang="nn-NO" dirty="0" smtClean="0">
                <a:solidFill>
                  <a:srgbClr val="FF0000"/>
                </a:solidFill>
              </a:rPr>
              <a:t>for</a:t>
            </a:r>
            <a:r>
              <a:rPr lang="nn-NO" dirty="0" smtClean="0"/>
              <a:t> (int i = 0;  i &lt; 4; i++)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+1;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ru-RU" dirty="0" smtClean="0"/>
              <a:t> }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/* 1 2 3 4 */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571480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Примеры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071934" y="1120676"/>
            <a:ext cx="4357718" cy="24006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x = 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n = 5;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&lt;= 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x +=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эквивалентно </a:t>
            </a:r>
            <a:r>
              <a:rPr lang="en-US" dirty="0" smtClean="0">
                <a:solidFill>
                  <a:srgbClr val="00B050"/>
                </a:solidFill>
              </a:rPr>
              <a:t> x = x +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 *= 2;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эквивалентно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 2 *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071934" y="3621006"/>
            <a:ext cx="4357718" cy="249299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dirty="0" smtClean="0"/>
              <a:t>int  i = 0;</a:t>
            </a:r>
          </a:p>
          <a:p>
            <a:r>
              <a:rPr lang="nn-NO" dirty="0" smtClean="0"/>
              <a:t>double  x = 1;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do</a:t>
            </a:r>
          </a:p>
          <a:p>
            <a:r>
              <a:rPr lang="nn-NO" dirty="0" smtClean="0"/>
              <a:t>{</a:t>
            </a:r>
          </a:p>
          <a:p>
            <a:r>
              <a:rPr lang="nn-NO" dirty="0" smtClean="0"/>
              <a:t>       i++;    </a:t>
            </a:r>
            <a:r>
              <a:rPr lang="nn-NO" dirty="0" smtClean="0">
                <a:solidFill>
                  <a:srgbClr val="00B050"/>
                </a:solidFill>
              </a:rPr>
              <a:t>// i = i + 1;</a:t>
            </a:r>
          </a:p>
          <a:p>
            <a:r>
              <a:rPr lang="nn-NO" dirty="0" smtClean="0"/>
              <a:t>       x*= i;  </a:t>
            </a:r>
            <a:r>
              <a:rPr lang="nn-NO" dirty="0" smtClean="0">
                <a:solidFill>
                  <a:srgbClr val="00B050"/>
                </a:solidFill>
              </a:rPr>
              <a:t>// x = x * i;</a:t>
            </a:r>
          </a:p>
          <a:p>
            <a:r>
              <a:rPr lang="nn-NO" dirty="0" smtClean="0"/>
              <a:t>}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while</a:t>
            </a:r>
            <a:r>
              <a:rPr lang="nn-NO" dirty="0" smtClean="0"/>
              <a:t> (i &lt; n)</a:t>
            </a:r>
            <a:endParaRPr lang="en-US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428596" y="1120676"/>
            <a:ext cx="3357586" cy="286232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x = 6;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1; 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== x/2 )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 </a:t>
            </a:r>
            <a:r>
              <a:rPr lang="en-US" dirty="0" err="1" smtClean="0"/>
              <a:t>i</a:t>
            </a:r>
            <a:r>
              <a:rPr lang="en-US" dirty="0" smtClean="0"/>
              <a:t>=“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28596" y="3978196"/>
            <a:ext cx="3357586" cy="15696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37534"/>
            <a:ext cx="8072494" cy="545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796848" y="3281606"/>
            <a:ext cx="1703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Project Explorer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4810" y="4857760"/>
            <a:ext cx="25631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Execution of the program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6314" y="3286124"/>
            <a:ext cx="14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Code Source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15240" y="3286124"/>
            <a:ext cx="1428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Organization of  class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857232"/>
            <a:ext cx="731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Задание:</a:t>
            </a:r>
          </a:p>
          <a:p>
            <a:r>
              <a:rPr lang="ru-RU" dirty="0" smtClean="0"/>
              <a:t>Вычислить значение функции Y(</a:t>
            </a:r>
            <a:r>
              <a:rPr lang="ru-RU" dirty="0" err="1" smtClean="0"/>
              <a:t>x</a:t>
            </a:r>
            <a:r>
              <a:rPr lang="ru-RU" dirty="0" smtClean="0"/>
              <a:t>) при различных значениях исходных данных </a:t>
            </a:r>
            <a:r>
              <a:rPr lang="ru-RU" dirty="0" err="1" smtClean="0"/>
              <a:t>x</a:t>
            </a:r>
            <a:r>
              <a:rPr lang="ru-RU" dirty="0" smtClean="0"/>
              <a:t> и </a:t>
            </a:r>
            <a:r>
              <a:rPr lang="ru-RU" dirty="0" err="1" smtClean="0"/>
              <a:t>a</a:t>
            </a:r>
            <a:r>
              <a:rPr lang="ru-RU" smtClean="0"/>
              <a:t>.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951294" y="2225994"/>
          <a:ext cx="4620970" cy="85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3" imgW="2603500" imgH="622300" progId="Equation.3">
                  <p:embed/>
                </p:oleObj>
              </mc:Choice>
              <mc:Fallback>
                <p:oleObj name="Формула" r:id="rId3" imgW="26035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4" y="2225994"/>
                        <a:ext cx="4620970" cy="857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143240" y="4083374"/>
          <a:ext cx="2571768" cy="548640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428992" y="3583308"/>
            <a:ext cx="197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1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247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Element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fr-FR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"Error!"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firstpart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firstpart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))/(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sqrt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50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First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ascfa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ascfa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4.3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5.8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</a:t>
            </a:r>
            <a:r>
              <a:rPr lang="en-US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Element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6.75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5.8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ru-R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2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42900"/>
            <a:ext cx="7715304" cy="714332"/>
          </a:xfrm>
        </p:spPr>
        <p:txBody>
          <a:bodyPr lIns="72000" rIns="72000">
            <a:noAutofit/>
          </a:bodyPr>
          <a:lstStyle/>
          <a:p>
            <a:pPr algn="l"/>
            <a:r>
              <a:rPr lang="ru-RU" sz="2400" b="1" dirty="0" smtClean="0">
                <a:solidFill>
                  <a:srgbClr val="FF0000"/>
                </a:solidFill>
              </a:rPr>
              <a:t>Трансляция</a:t>
            </a:r>
            <a:r>
              <a:rPr lang="ru-RU" sz="1800" b="1" dirty="0" smtClean="0"/>
              <a:t> </a:t>
            </a:r>
            <a:r>
              <a:rPr lang="ru-RU" sz="1800" dirty="0" smtClean="0"/>
              <a:t>процесс перевода программного кода из текстовой формы в машинные коды </a:t>
            </a:r>
            <a:endParaRPr lang="ru-RU" sz="1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871349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компиляция</a:t>
            </a:r>
            <a:r>
              <a:rPr lang="ru-RU" b="1" dirty="0" smtClean="0"/>
              <a:t>: </a:t>
            </a:r>
            <a:r>
              <a:rPr lang="ru-RU" dirty="0" smtClean="0"/>
              <a:t>первоначальный набор инструкций однократно переводится в исполняемую форму (машинные коды) </a:t>
            </a:r>
          </a:p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интерпретация</a:t>
            </a:r>
            <a:r>
              <a:rPr lang="ru-RU" b="1" dirty="0" smtClean="0"/>
              <a:t>:  </a:t>
            </a:r>
            <a:r>
              <a:rPr lang="ru-RU" dirty="0" smtClean="0"/>
              <a:t>во время каждого вызова необходимых инструкций происходит перевод из текстовой формы в исполняемые коды процессора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4653136"/>
            <a:ext cx="85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     JIT-компиляция</a:t>
            </a:r>
            <a:r>
              <a:rPr lang="ru-RU" dirty="0" smtClean="0"/>
              <a:t> (</a:t>
            </a:r>
            <a:r>
              <a:rPr lang="ru-RU" dirty="0" err="1" smtClean="0"/>
              <a:t>Just-In-Time</a:t>
            </a:r>
            <a:r>
              <a:rPr lang="ru-RU" dirty="0" smtClean="0"/>
              <a:t>) –“по ходу дела” или “налету”. </a:t>
            </a:r>
          </a:p>
          <a:p>
            <a:r>
              <a:rPr lang="ru-RU" dirty="0" smtClean="0"/>
              <a:t>       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Когда инструкция Java-процессора выполняется в первый раз, происходит компиляция соответствующего ей байт-кода с сохранением в специальном буфере. </a:t>
            </a: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        При последующем вызове той же инструкции вместо её интерпретации происходит вызов из буфера скомпилированного кода. 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596" y="2214554"/>
            <a:ext cx="84296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smtClean="0"/>
              <a:t>        </a:t>
            </a:r>
            <a:r>
              <a:rPr lang="ru-RU" dirty="0" smtClean="0"/>
              <a:t>Программы на </a:t>
            </a:r>
            <a:r>
              <a:rPr lang="ru-RU" dirty="0" err="1" smtClean="0"/>
              <a:t>Java</a:t>
            </a:r>
            <a:r>
              <a:rPr lang="ru-RU" dirty="0" smtClean="0"/>
              <a:t> представляют из себя наборы классов и сохраняются в текстовых файлах с расширением </a:t>
            </a:r>
            <a:r>
              <a:rPr lang="ru-RU" sz="2400" b="1" dirty="0" smtClean="0">
                <a:solidFill>
                  <a:srgbClr val="FF0000"/>
                </a:solidFill>
              </a:rPr>
              <a:t>.</a:t>
            </a:r>
            <a:r>
              <a:rPr lang="ru-RU" sz="2400" b="1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      При компиляции текст программы транслируются в двоичные файлы с расширением </a:t>
            </a:r>
            <a:r>
              <a:rPr lang="ru-RU" sz="2400" b="1" dirty="0" smtClean="0">
                <a:solidFill>
                  <a:srgbClr val="FF0000"/>
                </a:solidFill>
              </a:rPr>
              <a:t>.</a:t>
            </a:r>
            <a:r>
              <a:rPr lang="ru-RU" sz="2400" b="1" dirty="0" err="1" smtClean="0">
                <a:solidFill>
                  <a:srgbClr val="FF0000"/>
                </a:solidFill>
              </a:rPr>
              <a:t>class</a:t>
            </a:r>
            <a:r>
              <a:rPr lang="ru-RU" dirty="0" smtClean="0"/>
              <a:t>. Такие файлы содержат </a:t>
            </a:r>
            <a:r>
              <a:rPr lang="ru-RU" b="1" dirty="0" smtClean="0"/>
              <a:t>байт-код</a:t>
            </a:r>
            <a:r>
              <a:rPr lang="ru-RU" dirty="0" smtClean="0"/>
              <a:t> - инструкции для абстрактного Java-процессора. </a:t>
            </a:r>
          </a:p>
          <a:p>
            <a:endParaRPr lang="ru-RU" sz="800" dirty="0" smtClean="0"/>
          </a:p>
          <a:p>
            <a:r>
              <a:rPr lang="ru-RU" b="1" dirty="0" smtClean="0"/>
              <a:t>       Java-машина (</a:t>
            </a:r>
            <a:r>
              <a:rPr lang="en-US" b="1" dirty="0" smtClean="0"/>
              <a:t>Java Virtual Machine – JVM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интерпретирует </a:t>
            </a:r>
            <a:r>
              <a:rPr lang="ru-RU" dirty="0" smtClean="0"/>
              <a:t>байт-код в инструкции для соответствующего процессора.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000100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Текстовый файл</a:t>
            </a:r>
          </a:p>
          <a:p>
            <a:pPr algn="ctr"/>
            <a:r>
              <a:rPr lang="en-US" dirty="0" smtClean="0"/>
              <a:t>*.java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86446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Байт-код </a:t>
            </a:r>
          </a:p>
          <a:p>
            <a:pPr algn="ctr"/>
            <a:r>
              <a:rPr lang="en-US" dirty="0" smtClean="0"/>
              <a:t>*.</a:t>
            </a:r>
            <a:r>
              <a:rPr lang="ru-RU" b="1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52747" y="85723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ru-RU" b="1" dirty="0" smtClean="0"/>
          </a:p>
          <a:p>
            <a:r>
              <a:rPr lang="ru-RU" b="1" dirty="0" smtClean="0"/>
              <a:t>Компиляция</a:t>
            </a: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1928802"/>
            <a:ext cx="1643074" cy="646331"/>
          </a:xfrm>
          <a:prstGeom prst="rect">
            <a:avLst/>
          </a:prstGeom>
          <a:ln w="1905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FF0000"/>
                </a:solidFill>
              </a:rPr>
              <a:t>Запуск на выполнение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14678" y="335756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Исполняемая форма</a:t>
            </a:r>
          </a:p>
          <a:p>
            <a:pPr algn="ctr"/>
            <a:r>
              <a:rPr lang="ru-RU" dirty="0" smtClean="0"/>
              <a:t> (машинные коды)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9" idx="3"/>
            <a:endCxn id="11" idx="1"/>
          </p:cNvCxnSpPr>
          <p:nvPr/>
        </p:nvCxnSpPr>
        <p:spPr>
          <a:xfrm flipV="1">
            <a:off x="3143240" y="1318897"/>
            <a:ext cx="609507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214942" y="1318897"/>
            <a:ext cx="571504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2"/>
          </p:cNvCxnSpPr>
          <p:nvPr/>
        </p:nvCxnSpPr>
        <p:spPr>
          <a:xfrm rot="16200000" flipH="1">
            <a:off x="6080557" y="2563385"/>
            <a:ext cx="1571637" cy="16718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43636" y="335756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JIT-компиляция</a:t>
            </a:r>
          </a:p>
          <a:p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rot="10800000">
            <a:off x="5357818" y="3786190"/>
            <a:ext cx="785818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14348" y="4857760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компиляции программ </a:t>
            </a:r>
            <a:r>
              <a:rPr lang="ru-RU" dirty="0" err="1" smtClean="0"/>
              <a:t>Java</a:t>
            </a:r>
            <a:r>
              <a:rPr lang="ru-RU" dirty="0" smtClean="0"/>
              <a:t> в </a:t>
            </a:r>
            <a:r>
              <a:rPr lang="ru-RU" dirty="0" err="1" smtClean="0"/>
              <a:t>платформонезависимый</a:t>
            </a:r>
            <a:r>
              <a:rPr lang="ru-RU" dirty="0" smtClean="0"/>
              <a:t> байт-код обеспечивается переносимость программ не только на уровне исходного кода, но и на уровне скомпилированных приложений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00100" y="2643182"/>
            <a:ext cx="700092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428728" y="2786058"/>
            <a:ext cx="222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Java Virtual Machine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14414" y="305210"/>
            <a:ext cx="64294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96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Среды программирования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блокнот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indent="3968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NetBeans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–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продукт поддерживаемый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Oracle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2"/>
              </a:rPr>
              <a:t>http://netbeans.org/downloads/index.html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Eclipse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– продукт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Open Source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 поддерживаемый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IBM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http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://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www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eclipse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org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downloads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и др.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2608732"/>
            <a:ext cx="82153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Основные категории программ </a:t>
            </a:r>
            <a:r>
              <a:rPr lang="ru-RU" sz="2400" b="1" dirty="0" err="1" smtClean="0"/>
              <a:t>Java</a:t>
            </a:r>
            <a:r>
              <a:rPr lang="ru-RU" sz="2400" b="1" dirty="0" smtClean="0"/>
              <a:t> </a:t>
            </a:r>
          </a:p>
          <a:p>
            <a:pPr algn="ctr"/>
            <a:endParaRPr lang="ru-RU" sz="800" b="1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Приложение (</a:t>
            </a:r>
            <a:r>
              <a:rPr lang="ru-RU" b="1" dirty="0" err="1" smtClean="0"/>
              <a:t>application</a:t>
            </a:r>
            <a:r>
              <a:rPr lang="ru-RU" dirty="0" smtClean="0"/>
              <a:t>) – аналог “обычной” прикладной программы.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err="1" smtClean="0"/>
              <a:t>Апплет</a:t>
            </a:r>
            <a:r>
              <a:rPr lang="ru-RU" dirty="0" smtClean="0"/>
              <a:t> (</a:t>
            </a:r>
            <a:r>
              <a:rPr lang="ru-RU" b="1" dirty="0" err="1" smtClean="0"/>
              <a:t>applet</a:t>
            </a:r>
            <a:r>
              <a:rPr lang="ru-RU" dirty="0" smtClean="0"/>
              <a:t>) – программа, работающая в окне WWW-документа под управлением браузера.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err="1" smtClean="0"/>
              <a:t>Сервлет</a:t>
            </a:r>
            <a:r>
              <a:rPr lang="ru-RU" dirty="0" smtClean="0"/>
              <a:t> (</a:t>
            </a:r>
            <a:r>
              <a:rPr lang="ru-RU" b="1" dirty="0" err="1" smtClean="0"/>
              <a:t>servlet</a:t>
            </a:r>
            <a:r>
              <a:rPr lang="ru-RU" dirty="0" smtClean="0"/>
              <a:t>) – программа , работающая в WWW на стороне сервера.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Серверное приложение (</a:t>
            </a:r>
            <a:r>
              <a:rPr lang="ru-RU" b="1" dirty="0" err="1" smtClean="0"/>
              <a:t>Enterprise</a:t>
            </a:r>
            <a:r>
              <a:rPr lang="ru-RU" b="1" dirty="0" smtClean="0"/>
              <a:t> </a:t>
            </a:r>
            <a:r>
              <a:rPr lang="ru-RU" b="1" dirty="0" err="1" smtClean="0"/>
              <a:t>application</a:t>
            </a:r>
            <a:r>
              <a:rPr lang="ru-RU" dirty="0" smtClean="0"/>
              <a:t>) – предназначено для многократного использования на стороне сервера. 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Библиотека (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 err="1" smtClean="0"/>
              <a:t>Class</a:t>
            </a:r>
            <a:r>
              <a:rPr lang="ru-RU" b="1" dirty="0" smtClean="0"/>
              <a:t> </a:t>
            </a:r>
            <a:r>
              <a:rPr lang="ru-RU" b="1" dirty="0" err="1" smtClean="0"/>
              <a:t>Library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библиотека</a:t>
            </a:r>
            <a:r>
              <a:rPr lang="ru-RU" dirty="0" smtClean="0"/>
              <a:t> классов) – предназначена для многократного использования программами </a:t>
            </a:r>
            <a:r>
              <a:rPr lang="ru-RU" dirty="0" err="1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5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Установка и</a:t>
            </a:r>
            <a:r>
              <a:rPr lang="ru-RU" sz="2400" dirty="0" smtClean="0"/>
              <a:t> </a:t>
            </a:r>
            <a:r>
              <a:rPr lang="ru-RU" sz="2400" b="1" dirty="0" smtClean="0"/>
              <a:t>работа с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571480"/>
            <a:ext cx="8286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Виртуальную Java-машину называют исполняющей средой </a:t>
            </a:r>
          </a:p>
          <a:p>
            <a:r>
              <a:rPr lang="ru-RU" dirty="0" smtClean="0"/>
              <a:t>	(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 err="1" smtClean="0"/>
              <a:t>Runtime</a:t>
            </a:r>
            <a:r>
              <a:rPr lang="ru-RU" b="1" dirty="0" smtClean="0"/>
              <a:t> </a:t>
            </a:r>
            <a:r>
              <a:rPr lang="ru-RU" b="1" dirty="0" err="1" smtClean="0"/>
              <a:t>Environment</a:t>
            </a:r>
            <a:r>
              <a:rPr lang="ru-RU" b="1" dirty="0" smtClean="0"/>
              <a:t> - JRE</a:t>
            </a:r>
            <a:r>
              <a:rPr lang="ru-RU" dirty="0" smtClean="0"/>
              <a:t>).  </a:t>
            </a:r>
          </a:p>
          <a:p>
            <a:endParaRPr lang="ru-RU" sz="800" dirty="0" smtClean="0"/>
          </a:p>
          <a:p>
            <a:r>
              <a:rPr lang="ru-RU" dirty="0" smtClean="0"/>
              <a:t>Для установки Java-машины необходимо наличие </a:t>
            </a:r>
            <a:r>
              <a:rPr lang="ru-RU" b="1" dirty="0" smtClean="0"/>
              <a:t>JRE</a:t>
            </a:r>
            <a:r>
              <a:rPr lang="ru-RU" dirty="0" smtClean="0"/>
              <a:t>  из поставки </a:t>
            </a:r>
            <a:r>
              <a:rPr lang="ru-RU" b="1" dirty="0" err="1" smtClean="0"/>
              <a:t>Software</a:t>
            </a:r>
            <a:r>
              <a:rPr lang="ru-RU" b="1" dirty="0" smtClean="0"/>
              <a:t> </a:t>
            </a:r>
            <a:r>
              <a:rPr lang="ru-RU" b="1" dirty="0" err="1" smtClean="0"/>
              <a:t>Development</a:t>
            </a:r>
            <a:r>
              <a:rPr lang="ru-RU" b="1" dirty="0" smtClean="0"/>
              <a:t> </a:t>
            </a:r>
            <a:r>
              <a:rPr lang="ru-RU" b="1" dirty="0" err="1" smtClean="0"/>
              <a:t>Kit</a:t>
            </a:r>
            <a:r>
              <a:rPr lang="ru-RU" b="1" dirty="0" smtClean="0"/>
              <a:t> (SDK)</a:t>
            </a:r>
            <a:r>
              <a:rPr lang="ru-RU" dirty="0" smtClean="0"/>
              <a:t> - комплекта разработки ПО.  Последняя версия </a:t>
            </a:r>
            <a:r>
              <a:rPr lang="ru-RU" b="1" dirty="0" smtClean="0"/>
              <a:t>SDK  1.7</a:t>
            </a:r>
          </a:p>
          <a:p>
            <a:endParaRPr lang="ru-RU" sz="800" b="1" dirty="0" smtClean="0"/>
          </a:p>
          <a:p>
            <a:r>
              <a:rPr lang="ru-RU" dirty="0" smtClean="0"/>
              <a:t>Основные комплекты разработки </a:t>
            </a:r>
            <a:r>
              <a:rPr lang="en-US" dirty="0" smtClean="0"/>
              <a:t>SDK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en-US" b="1" dirty="0" smtClean="0"/>
              <a:t>M</a:t>
            </a:r>
            <a:r>
              <a:rPr lang="ru-RU" b="1" dirty="0" smtClean="0"/>
              <a:t>E 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Micro Edition  </a:t>
            </a:r>
            <a:r>
              <a:rPr lang="ru-RU" dirty="0" err="1" smtClean="0"/>
              <a:t>микро-издание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SE 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 </a:t>
            </a:r>
            <a:r>
              <a:rPr lang="ru-RU" dirty="0" err="1" smtClean="0"/>
              <a:t>Standard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 стандартное издание 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EE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 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  для серверного ПО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3214686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установке </a:t>
            </a:r>
            <a:r>
              <a:rPr lang="en-US" dirty="0" smtClean="0"/>
              <a:t>SDK </a:t>
            </a:r>
            <a:r>
              <a:rPr lang="ru-RU" dirty="0" smtClean="0"/>
              <a:t> </a:t>
            </a:r>
            <a:r>
              <a:rPr lang="en-US" dirty="0" smtClean="0"/>
              <a:t>Java SE</a:t>
            </a:r>
            <a:r>
              <a:rPr lang="ru-RU" dirty="0" smtClean="0"/>
              <a:t> </a:t>
            </a:r>
            <a:r>
              <a:rPr lang="en-US" dirty="0" smtClean="0"/>
              <a:t>1.</a:t>
            </a:r>
            <a:r>
              <a:rPr lang="ru-RU" dirty="0" smtClean="0"/>
              <a:t>7</a:t>
            </a:r>
            <a:r>
              <a:rPr lang="en-US" dirty="0" smtClean="0"/>
              <a:t>.0_0</a:t>
            </a:r>
            <a:r>
              <a:rPr lang="ru-RU" dirty="0" smtClean="0"/>
              <a:t>9</a:t>
            </a:r>
            <a:r>
              <a:rPr lang="en-US" dirty="0" smtClean="0"/>
              <a:t> </a:t>
            </a:r>
            <a:r>
              <a:rPr lang="ru-RU" dirty="0" smtClean="0"/>
              <a:t>создаётся папка  </a:t>
            </a:r>
            <a:r>
              <a:rPr lang="en-US" b="1" dirty="0" smtClean="0"/>
              <a:t>JDK1.</a:t>
            </a:r>
            <a:r>
              <a:rPr lang="ru-RU" b="1" dirty="0" smtClean="0"/>
              <a:t>7</a:t>
            </a:r>
            <a:r>
              <a:rPr lang="en-US" b="1" dirty="0" smtClean="0"/>
              <a:t>.0_0</a:t>
            </a:r>
            <a:r>
              <a:rPr lang="ru-RU" b="1" dirty="0" smtClean="0"/>
              <a:t>9</a:t>
            </a:r>
            <a:r>
              <a:rPr lang="en-US" b="1" dirty="0" smtClean="0"/>
              <a:t> </a:t>
            </a:r>
            <a:r>
              <a:rPr lang="ru-RU" dirty="0" smtClean="0"/>
              <a:t>с вложенными папками </a:t>
            </a:r>
            <a:r>
              <a:rPr lang="en-US" b="1" dirty="0" smtClean="0"/>
              <a:t>bin</a:t>
            </a:r>
            <a:r>
              <a:rPr lang="en-US" dirty="0" smtClean="0"/>
              <a:t>, </a:t>
            </a:r>
            <a:r>
              <a:rPr lang="en-US" b="1" dirty="0" smtClean="0"/>
              <a:t>demo</a:t>
            </a:r>
            <a:r>
              <a:rPr lang="en-US" dirty="0" smtClean="0"/>
              <a:t>, </a:t>
            </a:r>
            <a:r>
              <a:rPr lang="en-US" b="1" dirty="0" smtClean="0"/>
              <a:t>include</a:t>
            </a:r>
            <a:r>
              <a:rPr lang="en-US" dirty="0" smtClean="0"/>
              <a:t>, </a:t>
            </a:r>
            <a:r>
              <a:rPr lang="en-US" b="1" dirty="0" err="1" smtClean="0"/>
              <a:t>jre</a:t>
            </a:r>
            <a:r>
              <a:rPr lang="en-US" dirty="0" smtClean="0"/>
              <a:t>, </a:t>
            </a:r>
            <a:r>
              <a:rPr lang="en-US" b="1" dirty="0" smtClean="0"/>
              <a:t>lib</a:t>
            </a:r>
            <a:r>
              <a:rPr lang="en-US" dirty="0" smtClean="0"/>
              <a:t>, </a:t>
            </a:r>
            <a:r>
              <a:rPr lang="en-US" b="1" dirty="0" smtClean="0"/>
              <a:t>sample</a:t>
            </a:r>
            <a:r>
              <a:rPr lang="en-US" dirty="0" smtClean="0"/>
              <a:t>, </a:t>
            </a:r>
            <a:r>
              <a:rPr lang="ru-RU" dirty="0" smtClean="0"/>
              <a:t>а также архивом </a:t>
            </a:r>
            <a:r>
              <a:rPr lang="en-US" b="1" dirty="0" smtClean="0"/>
              <a:t>src.zip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3857628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Переменная окружения </a:t>
            </a:r>
            <a:r>
              <a:rPr lang="en-US" b="1" dirty="0" smtClean="0"/>
              <a:t>PASS</a:t>
            </a:r>
            <a:r>
              <a:rPr lang="en-US" dirty="0" smtClean="0"/>
              <a:t> </a:t>
            </a:r>
            <a:r>
              <a:rPr lang="ru-RU" dirty="0" smtClean="0"/>
              <a:t>добавить путь </a:t>
            </a:r>
            <a:r>
              <a:rPr lang="en-US" b="1" dirty="0" smtClean="0"/>
              <a:t>c</a:t>
            </a:r>
            <a:r>
              <a:rPr lang="ru-RU" b="1" dirty="0" smtClean="0"/>
              <a:t>:\</a:t>
            </a:r>
            <a:r>
              <a:rPr lang="en-US" b="1" dirty="0" smtClean="0"/>
              <a:t>Program Files</a:t>
            </a:r>
            <a:r>
              <a:rPr lang="ru-RU" b="1" dirty="0" smtClean="0"/>
              <a:t>\</a:t>
            </a:r>
            <a:r>
              <a:rPr lang="en-US" b="1" dirty="0" smtClean="0"/>
              <a:t>Java</a:t>
            </a:r>
            <a:r>
              <a:rPr lang="ru-RU" b="1" dirty="0" smtClean="0"/>
              <a:t>\</a:t>
            </a:r>
            <a:r>
              <a:rPr lang="en-US" b="1" dirty="0" err="1" smtClean="0"/>
              <a:t>jdk</a:t>
            </a:r>
            <a:r>
              <a:rPr lang="ru-RU" b="1" dirty="0" smtClean="0"/>
              <a:t>1.7.0_09\</a:t>
            </a:r>
            <a:r>
              <a:rPr lang="en-US" b="1" dirty="0" smtClean="0"/>
              <a:t>bin</a:t>
            </a:r>
            <a:r>
              <a:rPr lang="ru-RU" b="1" dirty="0" smtClean="0"/>
              <a:t>\</a:t>
            </a:r>
            <a:endParaRPr lang="en-US" b="1" dirty="0" smtClean="0"/>
          </a:p>
          <a:p>
            <a:r>
              <a:rPr lang="uk-UA" dirty="0" err="1" smtClean="0"/>
              <a:t>или</a:t>
            </a:r>
            <a:r>
              <a:rPr lang="uk-UA" dirty="0" smtClean="0"/>
              <a:t> в </a:t>
            </a:r>
            <a:r>
              <a:rPr lang="en-US" b="1" dirty="0" err="1" smtClean="0"/>
              <a:t>cmd</a:t>
            </a:r>
            <a:r>
              <a:rPr lang="en-US" dirty="0" smtClean="0"/>
              <a:t>:  </a:t>
            </a:r>
            <a:r>
              <a:rPr lang="en-US" sz="2400" b="1" i="1" dirty="0" smtClean="0">
                <a:solidFill>
                  <a:srgbClr val="FF0000"/>
                </a:solidFill>
              </a:rPr>
              <a:t>set path=%path%;C:\Program Files\Java\jdk1.7.0_09\bin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</a:t>
            </a:r>
            <a:r>
              <a:rPr lang="ru-RU" i="1" dirty="0" smtClean="0"/>
              <a:t>моя версия </a:t>
            </a:r>
            <a:r>
              <a:rPr lang="en-US" i="1" dirty="0" smtClean="0"/>
              <a:t>1.7.0_09) </a:t>
            </a:r>
            <a:r>
              <a:rPr lang="uk-UA" i="1" dirty="0" err="1" smtClean="0"/>
              <a:t>или</a:t>
            </a:r>
            <a:r>
              <a:rPr lang="uk-UA" i="1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set path=%path%;C:\Program </a:t>
            </a:r>
            <a:r>
              <a:rPr lang="en-US" i="1" dirty="0" smtClean="0">
                <a:solidFill>
                  <a:srgbClr val="FF0000"/>
                </a:solidFill>
              </a:rPr>
              <a:t>Files\Java\jre7\bin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00113" y="4852898"/>
            <a:ext cx="8029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Основные средства разработки приложений</a:t>
            </a:r>
            <a:r>
              <a:rPr lang="ru-RU" b="1" dirty="0"/>
              <a:t>, написанных на </a:t>
            </a:r>
            <a:r>
              <a:rPr lang="ru-RU" b="1" dirty="0" err="1" smtClean="0"/>
              <a:t>Java</a:t>
            </a:r>
            <a:endParaRPr lang="ru-RU" b="1" dirty="0" smtClean="0"/>
          </a:p>
          <a:p>
            <a:pPr algn="ctr"/>
            <a:endParaRPr lang="ru-RU" sz="800" b="1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javac</a:t>
            </a:r>
            <a:r>
              <a:rPr lang="ru-RU" dirty="0" smtClean="0"/>
              <a:t>  - компилятор в режиме командной строки</a:t>
            </a:r>
            <a:endParaRPr lang="en-US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утилита для запуска в режиме командной строки откомпилированных программ-приложений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Установка и</a:t>
            </a:r>
            <a:r>
              <a:rPr lang="ru-RU" sz="2400" dirty="0" smtClean="0"/>
              <a:t> </a:t>
            </a:r>
            <a:r>
              <a:rPr lang="ru-RU" sz="2400" b="1" dirty="0" smtClean="0"/>
              <a:t>работа с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4380" y="642918"/>
            <a:ext cx="85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переменную окружения </a:t>
            </a:r>
            <a:r>
              <a:rPr lang="en-US" b="1" dirty="0" smtClean="0">
                <a:solidFill>
                  <a:srgbClr val="FF0000"/>
                </a:solidFill>
              </a:rPr>
              <a:t>PASS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добавить путь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ru-RU" b="1" dirty="0" smtClean="0">
                <a:solidFill>
                  <a:srgbClr val="FF0000"/>
                </a:solidFill>
              </a:rPr>
              <a:t>:\</a:t>
            </a:r>
            <a:r>
              <a:rPr lang="en-US" b="1" dirty="0" smtClean="0">
                <a:solidFill>
                  <a:srgbClr val="FF0000"/>
                </a:solidFill>
              </a:rPr>
              <a:t>Program Files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</a:rPr>
              <a:t>jdk</a:t>
            </a:r>
            <a:r>
              <a:rPr lang="ru-RU" b="1" dirty="0" smtClean="0">
                <a:solidFill>
                  <a:srgbClr val="FF0000"/>
                </a:solidFill>
              </a:rPr>
              <a:t>1.7.0_0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smtClean="0">
                <a:solidFill>
                  <a:srgbClr val="FF0000"/>
                </a:solidFill>
              </a:rPr>
              <a:t>bin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8731" t="5469" r="4366" b="12564"/>
          <a:stretch>
            <a:fillRect/>
          </a:stretch>
        </p:blipFill>
        <p:spPr bwMode="auto">
          <a:xfrm>
            <a:off x="357158" y="1348638"/>
            <a:ext cx="8637827" cy="45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Овал 13"/>
          <p:cNvSpPr/>
          <p:nvPr/>
        </p:nvSpPr>
        <p:spPr>
          <a:xfrm>
            <a:off x="0" y="3071810"/>
            <a:ext cx="192879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357554" y="4286256"/>
            <a:ext cx="171451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072066" y="4214818"/>
            <a:ext cx="314327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072198" y="3143248"/>
            <a:ext cx="342902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85786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488" y="4286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2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57818" y="4572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3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4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6215074" y="4786322"/>
            <a:ext cx="500066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43306" y="1059404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Пуск/Компьютер/Свойства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35" y="5975611"/>
            <a:ext cx="384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FF0000"/>
                </a:solidFill>
              </a:rPr>
              <a:t>Требуются права администратора!!!</a:t>
            </a:r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Первая программа на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728" y="571480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public class </a:t>
            </a:r>
            <a:r>
              <a:rPr lang="en-US" sz="1600" b="1" dirty="0" err="1" smtClean="0"/>
              <a:t>JavaProg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      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	</a:t>
            </a:r>
          </a:p>
          <a:p>
            <a:r>
              <a:rPr lang="en-US" sz="1600" b="1" dirty="0" smtClean="0"/>
              <a:t>      {        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(“Hello!!! \n This is first application on JAVA”);    </a:t>
            </a:r>
          </a:p>
          <a:p>
            <a:r>
              <a:rPr lang="en-US" sz="1600" b="1" dirty="0" smtClean="0"/>
              <a:t>      }</a:t>
            </a:r>
          </a:p>
          <a:p>
            <a:r>
              <a:rPr lang="en-US" sz="1600" b="1" dirty="0" smtClean="0"/>
              <a:t>}</a:t>
            </a:r>
            <a:endParaRPr lang="ru-RU" sz="1600" b="1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785918" y="2143116"/>
            <a:ext cx="6674514" cy="4526244"/>
            <a:chOff x="1785918" y="2143116"/>
            <a:chExt cx="5929354" cy="39856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9116" t="16432" r="42110" b="23074"/>
            <a:stretch>
              <a:fillRect/>
            </a:stretch>
          </p:blipFill>
          <p:spPr bwMode="auto">
            <a:xfrm>
              <a:off x="2000232" y="2143116"/>
              <a:ext cx="5715040" cy="3985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Овал 8"/>
            <p:cNvSpPr/>
            <p:nvPr/>
          </p:nvSpPr>
          <p:spPr>
            <a:xfrm>
              <a:off x="1785918" y="3857628"/>
              <a:ext cx="3786214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785918" y="5357826"/>
              <a:ext cx="3786214" cy="571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857356" y="2428868"/>
              <a:ext cx="2500330" cy="500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616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типы данных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571480"/>
            <a:ext cx="73581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i="1" dirty="0" smtClean="0"/>
          </a:p>
          <a:p>
            <a:r>
              <a:rPr lang="ru-RU" i="1" dirty="0" smtClean="0"/>
              <a:t>Имя       Ширина        Область допустимых значений </a:t>
            </a:r>
            <a:endParaRPr lang="en-US" i="1" dirty="0" smtClean="0"/>
          </a:p>
          <a:p>
            <a:endParaRPr lang="ru-RU" sz="800" dirty="0" smtClean="0"/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Примитивные типы</a:t>
            </a:r>
          </a:p>
          <a:p>
            <a:endParaRPr lang="ru-RU" sz="800" b="1" dirty="0" smtClean="0"/>
          </a:p>
          <a:p>
            <a:r>
              <a:rPr lang="ru-RU" b="1" dirty="0" err="1" smtClean="0"/>
              <a:t>long</a:t>
            </a:r>
            <a:r>
              <a:rPr lang="ru-RU" dirty="0" smtClean="0"/>
              <a:t>  	</a:t>
            </a:r>
            <a:r>
              <a:rPr lang="en-US" dirty="0" smtClean="0"/>
              <a:t>  </a:t>
            </a:r>
            <a:r>
              <a:rPr lang="ru-RU" dirty="0" smtClean="0"/>
              <a:t>64 	   от ­9223372036854775808 до 9223372036854775807 </a:t>
            </a:r>
          </a:p>
          <a:p>
            <a:r>
              <a:rPr lang="ru-RU" b="1" dirty="0" err="1" smtClean="0"/>
              <a:t>int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32 	   от ­2147483648 до 2147483647 </a:t>
            </a:r>
          </a:p>
          <a:p>
            <a:r>
              <a:rPr lang="ru-RU" b="1" dirty="0" err="1" smtClean="0"/>
              <a:t>short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16 	   от ­32768 до 32767 </a:t>
            </a:r>
          </a:p>
          <a:p>
            <a:r>
              <a:rPr lang="ru-RU" b="1" dirty="0" err="1" smtClean="0"/>
              <a:t>byte</a:t>
            </a:r>
            <a:r>
              <a:rPr lang="ru-RU" dirty="0" smtClean="0"/>
              <a:t> 	</a:t>
            </a:r>
            <a:r>
              <a:rPr lang="en-US" dirty="0" smtClean="0"/>
              <a:t>   </a:t>
            </a:r>
            <a:r>
              <a:rPr lang="ru-RU" dirty="0" smtClean="0"/>
              <a:t>8  	   от ­ 128 до 127</a:t>
            </a:r>
          </a:p>
          <a:p>
            <a:endParaRPr lang="ru-RU" dirty="0" smtClean="0"/>
          </a:p>
          <a:p>
            <a:r>
              <a:rPr lang="ru-RU" b="1" dirty="0" err="1" smtClean="0"/>
              <a:t>double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64 	   от 4.9е-324 до 1.8е+308 </a:t>
            </a:r>
          </a:p>
          <a:p>
            <a:r>
              <a:rPr lang="en-US" b="1" dirty="0" smtClean="0"/>
              <a:t>float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32 	   от 1.4е-0945 до 3.4е+038 </a:t>
            </a:r>
          </a:p>
          <a:p>
            <a:endParaRPr lang="ru-RU" dirty="0" smtClean="0"/>
          </a:p>
          <a:p>
            <a:r>
              <a:rPr lang="en-US" b="1" dirty="0" smtClean="0"/>
              <a:t>char</a:t>
            </a:r>
            <a:r>
              <a:rPr lang="ru-RU" dirty="0" smtClean="0"/>
              <a:t> 	</a:t>
            </a:r>
            <a:r>
              <a:rPr lang="en-US" dirty="0" smtClean="0"/>
              <a:t>   16</a:t>
            </a:r>
            <a:r>
              <a:rPr lang="ru-RU" dirty="0" smtClean="0"/>
              <a:t> 	    </a:t>
            </a:r>
            <a:r>
              <a:rPr lang="en-US" dirty="0" smtClean="0"/>
              <a:t>Unicode </a:t>
            </a:r>
            <a:r>
              <a:rPr lang="ru-RU" dirty="0" smtClean="0"/>
              <a:t>(от 0 до </a:t>
            </a:r>
            <a:r>
              <a:rPr lang="en-US"/>
              <a:t>655361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en-US" b="1" dirty="0" err="1" smtClean="0"/>
              <a:t>boolean</a:t>
            </a:r>
            <a:r>
              <a:rPr lang="ru-RU" dirty="0" smtClean="0"/>
              <a:t>	</a:t>
            </a:r>
            <a:r>
              <a:rPr lang="en-US" dirty="0" smtClean="0"/>
              <a:t>   </a:t>
            </a:r>
            <a:r>
              <a:rPr lang="ru-RU" dirty="0" smtClean="0"/>
              <a:t>1	    0 или 1</a:t>
            </a:r>
          </a:p>
          <a:p>
            <a:endParaRPr lang="ru-RU" dirty="0" smtClean="0"/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Ссылочные типы</a:t>
            </a:r>
          </a:p>
          <a:p>
            <a:endParaRPr lang="ru-RU" sz="800" dirty="0" smtClean="0"/>
          </a:p>
          <a:p>
            <a:r>
              <a:rPr lang="en-US" b="1" dirty="0" smtClean="0"/>
              <a:t>String</a:t>
            </a:r>
            <a:r>
              <a:rPr lang="en-US" dirty="0" smtClean="0"/>
              <a:t> 	 </a:t>
            </a:r>
            <a:r>
              <a:rPr lang="ru-RU" dirty="0" smtClean="0"/>
              <a:t>ссылочный тип </a:t>
            </a:r>
          </a:p>
          <a:p>
            <a:r>
              <a:rPr lang="en-US" b="1" dirty="0" smtClean="0"/>
              <a:t>Date</a:t>
            </a:r>
            <a:r>
              <a:rPr lang="en-US" dirty="0" smtClean="0"/>
              <a:t>	</a:t>
            </a:r>
            <a:r>
              <a:rPr lang="ru-RU" dirty="0" smtClean="0"/>
              <a:t> ссылочный тип</a:t>
            </a:r>
            <a:endParaRPr lang="ru-RU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5458" y="171448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цело-</a:t>
            </a:r>
          </a:p>
          <a:p>
            <a:pPr algn="ctr"/>
            <a:r>
              <a:rPr lang="ru-RU" i="1" dirty="0" smtClean="0"/>
              <a:t>численный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98" y="2928934"/>
            <a:ext cx="155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с плавающей </a:t>
            </a:r>
          </a:p>
          <a:p>
            <a:pPr algn="ctr"/>
            <a:r>
              <a:rPr lang="ru-RU" i="1" dirty="0" smtClean="0"/>
              <a:t>точкой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1894" y="3702610"/>
            <a:ext cx="14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символьный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030" y="4286256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булевый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764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500990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операторы для работы с типами данных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5984" y="714356"/>
            <a:ext cx="407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Логические операторы 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2910" y="1237292"/>
            <a:ext cx="735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Оператор           	            Название                      	                Пример</a:t>
            </a:r>
          </a:p>
          <a:p>
            <a:r>
              <a:rPr lang="ru-RU" dirty="0" smtClean="0"/>
              <a:t>   </a:t>
            </a:r>
            <a:r>
              <a:rPr lang="ru-RU" b="1" dirty="0" smtClean="0"/>
              <a:t>&amp;&amp;</a:t>
            </a:r>
            <a:r>
              <a:rPr lang="ru-RU" dirty="0" smtClean="0"/>
              <a:t>              логическое "И" (</a:t>
            </a:r>
            <a:r>
              <a:rPr lang="ru-RU" dirty="0" err="1" smtClean="0"/>
              <a:t>and</a:t>
            </a:r>
            <a:r>
              <a:rPr lang="ru-RU" dirty="0" smtClean="0"/>
              <a:t>)      			 </a:t>
            </a:r>
            <a:r>
              <a:rPr lang="ru-RU" dirty="0" err="1" smtClean="0"/>
              <a:t>a&amp;&amp;b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ru-RU" b="1" dirty="0" smtClean="0"/>
              <a:t>||</a:t>
            </a:r>
            <a:r>
              <a:rPr lang="ru-RU" dirty="0" smtClean="0"/>
              <a:t>                логическое "ИЛИ" (</a:t>
            </a:r>
            <a:r>
              <a:rPr lang="ru-RU" dirty="0" err="1" smtClean="0"/>
              <a:t>or</a:t>
            </a:r>
            <a:r>
              <a:rPr lang="ru-RU" dirty="0" smtClean="0"/>
              <a:t>)    		 	  </a:t>
            </a:r>
            <a:r>
              <a:rPr lang="ru-RU" dirty="0" err="1" smtClean="0"/>
              <a:t>a||b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b="1" dirty="0" smtClean="0"/>
              <a:t>^</a:t>
            </a:r>
            <a:r>
              <a:rPr lang="ru-RU" dirty="0" smtClean="0"/>
              <a:t>        	      логическое "исключающее ИЛИ" (</a:t>
            </a:r>
            <a:r>
              <a:rPr lang="ru-RU" dirty="0" err="1" smtClean="0"/>
              <a:t>xor</a:t>
            </a:r>
            <a:r>
              <a:rPr lang="ru-RU" dirty="0" smtClean="0"/>
              <a:t>)      	   </a:t>
            </a:r>
            <a:r>
              <a:rPr lang="ru-RU" dirty="0" err="1" smtClean="0"/>
              <a:t>a^b</a:t>
            </a:r>
            <a:endParaRPr lang="ru-RU" dirty="0" smtClean="0"/>
          </a:p>
          <a:p>
            <a:r>
              <a:rPr lang="ru-RU" b="1" dirty="0" smtClean="0"/>
              <a:t>    !</a:t>
            </a:r>
            <a:r>
              <a:rPr lang="ru-RU" dirty="0" smtClean="0"/>
              <a:t> 	      логическое "НЕ" (</a:t>
            </a:r>
            <a:r>
              <a:rPr lang="ru-RU" dirty="0" err="1" smtClean="0"/>
              <a:t>not</a:t>
            </a:r>
            <a:r>
              <a:rPr lang="ru-RU" dirty="0" smtClean="0"/>
              <a:t>) 		    	    !</a:t>
            </a:r>
            <a:r>
              <a:rPr lang="ru-RU" dirty="0" err="1" smtClean="0"/>
              <a:t>a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71802" y="2857496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Операции отношения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1472" y="3357562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Оператор 	     Название 		Пример</a:t>
            </a:r>
          </a:p>
          <a:p>
            <a:r>
              <a:rPr lang="ru-RU" b="1" dirty="0" smtClean="0"/>
              <a:t>    ==</a:t>
            </a:r>
            <a:r>
              <a:rPr lang="ru-RU" dirty="0" smtClean="0"/>
              <a:t> 		равно 			   </a:t>
            </a:r>
            <a:r>
              <a:rPr lang="ru-RU" dirty="0" err="1" smtClean="0"/>
              <a:t>a==b</a:t>
            </a:r>
            <a:endParaRPr lang="ru-RU" dirty="0" smtClean="0"/>
          </a:p>
          <a:p>
            <a:r>
              <a:rPr lang="ru-RU" b="1" dirty="0" smtClean="0"/>
              <a:t>    !=		</a:t>
            </a:r>
            <a:r>
              <a:rPr lang="ru-RU" dirty="0" smtClean="0"/>
              <a:t> не равно 		   </a:t>
            </a:r>
            <a:r>
              <a:rPr lang="ru-RU" dirty="0" err="1" smtClean="0"/>
              <a:t>a!=b</a:t>
            </a:r>
            <a:endParaRPr lang="ru-RU" dirty="0" smtClean="0"/>
          </a:p>
          <a:p>
            <a:r>
              <a:rPr lang="ru-RU" b="1" dirty="0" smtClean="0"/>
              <a:t>     &gt;</a:t>
            </a:r>
            <a:r>
              <a:rPr lang="ru-RU" dirty="0" smtClean="0"/>
              <a:t> 		больше 			   </a:t>
            </a:r>
            <a:r>
              <a:rPr lang="ru-RU" dirty="0" err="1" smtClean="0"/>
              <a:t>a</a:t>
            </a:r>
            <a:r>
              <a:rPr lang="ru-RU" dirty="0" smtClean="0"/>
              <a:t>&gt;</a:t>
            </a:r>
            <a:r>
              <a:rPr lang="ru-RU" dirty="0" err="1" smtClean="0"/>
              <a:t>b</a:t>
            </a:r>
            <a:endParaRPr lang="ru-RU" dirty="0" smtClean="0"/>
          </a:p>
          <a:p>
            <a:r>
              <a:rPr lang="ru-RU" b="1" dirty="0" smtClean="0"/>
              <a:t>     &lt;</a:t>
            </a:r>
            <a:r>
              <a:rPr lang="ru-RU" dirty="0" smtClean="0"/>
              <a:t> 		меньше 			   </a:t>
            </a:r>
            <a:r>
              <a:rPr lang="ru-RU" dirty="0" err="1" smtClean="0"/>
              <a:t>a</a:t>
            </a:r>
            <a:r>
              <a:rPr lang="ru-RU" dirty="0" smtClean="0"/>
              <a:t>&lt;</a:t>
            </a:r>
            <a:r>
              <a:rPr lang="ru-RU" dirty="0" err="1" smtClean="0"/>
              <a:t>b</a:t>
            </a:r>
            <a:endParaRPr lang="ru-RU" dirty="0" smtClean="0"/>
          </a:p>
          <a:p>
            <a:r>
              <a:rPr lang="ru-RU" b="1" dirty="0" smtClean="0"/>
              <a:t>    &gt;=</a:t>
            </a:r>
            <a:r>
              <a:rPr lang="ru-RU" dirty="0" smtClean="0"/>
              <a:t> 		больше или равно 	   </a:t>
            </a:r>
            <a:r>
              <a:rPr lang="ru-RU" dirty="0" err="1" smtClean="0"/>
              <a:t>a</a:t>
            </a:r>
            <a:r>
              <a:rPr lang="ru-RU" dirty="0" smtClean="0"/>
              <a:t>&gt;</a:t>
            </a:r>
            <a:r>
              <a:rPr lang="ru-RU" dirty="0" err="1" smtClean="0"/>
              <a:t>=b</a:t>
            </a:r>
            <a:endParaRPr lang="ru-RU" dirty="0" smtClean="0"/>
          </a:p>
          <a:p>
            <a:r>
              <a:rPr lang="ru-RU" b="1" dirty="0" smtClean="0"/>
              <a:t>    &lt;=</a:t>
            </a:r>
            <a:r>
              <a:rPr lang="ru-RU" dirty="0" smtClean="0"/>
              <a:t> 		меньше или не равно 	   </a:t>
            </a:r>
            <a:r>
              <a:rPr lang="ru-RU" dirty="0" err="1" smtClean="0"/>
              <a:t>a</a:t>
            </a:r>
            <a:r>
              <a:rPr lang="ru-RU" dirty="0" smtClean="0"/>
              <a:t>&lt;</a:t>
            </a:r>
            <a:r>
              <a:rPr lang="ru-RU" dirty="0" err="1" smtClean="0"/>
              <a:t>=b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0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1404</Words>
  <Application>Microsoft Office PowerPoint</Application>
  <PresentationFormat>Экран (4:3)</PresentationFormat>
  <Paragraphs>361</Paragraphs>
  <Slides>19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Кроссплатформенное программирование</vt:lpstr>
      <vt:lpstr>Трансляция процесс перевода программного кода из текстовой формы в машинные коды </vt:lpstr>
      <vt:lpstr>Презентация PowerPoint</vt:lpstr>
      <vt:lpstr>Презентация PowerPoint</vt:lpstr>
      <vt:lpstr>Установка и работа с JAVA</vt:lpstr>
      <vt:lpstr>Установка и работа с JAVA</vt:lpstr>
      <vt:lpstr>Первая программа на JAVA</vt:lpstr>
      <vt:lpstr>Основные типы данных </vt:lpstr>
      <vt:lpstr>Основные операторы для работы с типами данных </vt:lpstr>
      <vt:lpstr>Презентация PowerPoint</vt:lpstr>
      <vt:lpstr>Класс  Math</vt:lpstr>
      <vt:lpstr>Основные управляющие операторы </vt:lpstr>
      <vt:lpstr>Основные управляющие операторы </vt:lpstr>
      <vt:lpstr>Основные управляющие операторы</vt:lpstr>
      <vt:lpstr>Основные управляющие операторы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oleksii</cp:lastModifiedBy>
  <cp:revision>24</cp:revision>
  <dcterms:created xsi:type="dcterms:W3CDTF">2018-02-05T20:48:26Z</dcterms:created>
  <dcterms:modified xsi:type="dcterms:W3CDTF">2019-02-11T13:00:27Z</dcterms:modified>
</cp:coreProperties>
</file>