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19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67518A-2C81-4733-B460-CA6221DD5B4D}" type="slidenum">
              <a:rPr lang="ru-RU" altLang="ru-RU" smtClean="0"/>
              <a:pPr eaLnBrk="1" hangingPunct="1"/>
              <a:t>10</a:t>
            </a:fld>
            <a:endParaRPr lang="ru-RU" altLang="ru-RU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4000" smtClean="0"/>
              <a:t>Простое клонирование объектов, ряд соглашений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2368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Класс должен переопределять метод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Класс должен реализовывать интерфейс-маркер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Cloneable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Результат клонирования должен быть получен вызовом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super.clone()</a:t>
            </a:r>
            <a:endParaRPr lang="ru-RU" alt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Результатом работы метода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  <a:r>
              <a:rPr lang="en-US" altLang="ru-RU" sz="2400" smtClean="0"/>
              <a:t> </a:t>
            </a:r>
            <a:r>
              <a:rPr lang="ru-RU" altLang="ru-RU" sz="2400" smtClean="0"/>
              <a:t>должна быть </a:t>
            </a:r>
            <a:r>
              <a:rPr lang="ru-RU" altLang="ru-RU" sz="2400" smtClean="0">
                <a:solidFill>
                  <a:schemeClr val="accent1"/>
                </a:solidFill>
              </a:rPr>
              <a:t>точная копия</a:t>
            </a:r>
            <a:r>
              <a:rPr lang="ru-RU" altLang="ru-RU" sz="2400" smtClean="0"/>
              <a:t> объекта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179388" y="4100513"/>
            <a:ext cx="8785225" cy="20653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public Object clone()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Object result = null;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result = (ThisCurrentType) super.clone();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} catch (CloneNotSupportedException ex) { }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return result;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}</a:t>
            </a:r>
            <a:endParaRPr kumimoji="1" lang="ru-RU" altLang="ru-RU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  <p:bldP spid="6717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Особенности клонирования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3500438"/>
            <a:ext cx="8780462" cy="261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altLang="ru-RU" sz="2400" smtClean="0"/>
              <a:t>В результате клонирования скопировалась ссылка на объект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ru-RU" sz="2400" smtClean="0"/>
              <a:t>, </a:t>
            </a:r>
            <a:r>
              <a:rPr lang="ru-RU" altLang="ru-RU" sz="2400" smtClean="0"/>
              <a:t>но не объект, с которым связана ссылка</a:t>
            </a:r>
          </a:p>
          <a:p>
            <a:pPr lvl="1" eaLnBrk="1" hangingPunct="1"/>
            <a:endParaRPr lang="ru-RU" altLang="ru-RU" sz="2000" smtClean="0"/>
          </a:p>
          <a:p>
            <a:pPr eaLnBrk="1" hangingPunct="1"/>
            <a:r>
              <a:rPr lang="ru-RU" altLang="ru-RU" sz="2400" smtClean="0"/>
              <a:t>При использовании результатов клонирования необходимо явное приведение типа</a:t>
            </a:r>
          </a:p>
          <a:p>
            <a:pPr lvl="1" eaLnBrk="1" hangingPunct="1"/>
            <a:r>
              <a:rPr lang="ru-RU" altLang="ru-RU" sz="2000" smtClean="0"/>
              <a:t>Начиная с </a:t>
            </a:r>
            <a:r>
              <a:rPr lang="en-US" altLang="ru-RU" sz="2000" smtClean="0"/>
              <a:t>Java5 </a:t>
            </a:r>
            <a:r>
              <a:rPr lang="ru-RU" altLang="ru-RU" sz="2000" smtClean="0"/>
              <a:t>для массивов можно не выполнять явное приведение типа, но только для массивов</a:t>
            </a:r>
          </a:p>
          <a:p>
            <a:pPr lvl="1" eaLnBrk="1" hangingPunct="1"/>
            <a:endParaRPr lang="ru-RU" altLang="ru-RU" sz="200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7C4468-F77B-4B6B-B840-BF4B6D9FB582}" type="slidenum">
              <a:rPr lang="ru-RU" altLang="ru-RU" smtClean="0"/>
              <a:pPr eaLnBrk="1" hangingPunct="1"/>
              <a:t>11</a:t>
            </a:fld>
            <a:endParaRPr lang="ru-RU" altLang="ru-RU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652588"/>
            <a:ext cx="8785225" cy="16335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2000" b="1">
                <a:latin typeface="Courier New" pitchFamily="49" charset="0"/>
              </a:rPr>
              <a:t>int[][] a = {{1, 2, 3}, {4, 5,</a:t>
            </a:r>
            <a:r>
              <a:rPr kumimoji="1" lang="ru-RU" altLang="ru-RU" sz="2000" b="1">
                <a:latin typeface="Courier New" pitchFamily="49" charset="0"/>
              </a:rPr>
              <a:t> </a:t>
            </a:r>
            <a:r>
              <a:rPr kumimoji="1" lang="en-US" altLang="ru-RU" sz="2000" b="1">
                <a:latin typeface="Courier New" pitchFamily="49" charset="0"/>
              </a:rPr>
              <a:t>6}};</a:t>
            </a:r>
          </a:p>
          <a:p>
            <a:pPr eaLnBrk="1" hangingPunct="1"/>
            <a:r>
              <a:rPr kumimoji="1" lang="en-US" altLang="ru-RU" sz="2000" b="1">
                <a:latin typeface="Courier New" pitchFamily="49" charset="0"/>
              </a:rPr>
              <a:t>int[][] b = </a:t>
            </a:r>
            <a:r>
              <a:rPr kumimoji="1" lang="ru-RU" altLang="ru-RU" sz="2000" b="1">
                <a:latin typeface="Courier New" pitchFamily="49" charset="0"/>
              </a:rPr>
              <a:t>(</a:t>
            </a:r>
            <a:r>
              <a:rPr kumimoji="1" lang="en-US" altLang="ru-RU" sz="2000" b="1">
                <a:latin typeface="Courier New" pitchFamily="49" charset="0"/>
              </a:rPr>
              <a:t>int[][]) a.clone();</a:t>
            </a:r>
          </a:p>
          <a:p>
            <a:pPr eaLnBrk="1" hangingPunct="1"/>
            <a:r>
              <a:rPr kumimoji="1" lang="en-US" altLang="ru-RU" sz="2000" b="1">
                <a:latin typeface="Courier New" pitchFamily="49" charset="0"/>
              </a:rPr>
              <a:t>System.out.println(a[0][0]);</a:t>
            </a:r>
          </a:p>
          <a:p>
            <a:pPr eaLnBrk="1" hangingPunct="1"/>
            <a:r>
              <a:rPr kumimoji="1" lang="en-US" altLang="ru-RU" sz="2000" b="1">
                <a:latin typeface="Courier New" pitchFamily="49" charset="0"/>
              </a:rPr>
              <a:t>b[0][0] = 9;</a:t>
            </a:r>
          </a:p>
          <a:p>
            <a:pPr eaLnBrk="1" hangingPunct="1"/>
            <a:r>
              <a:rPr kumimoji="1" lang="en-US" altLang="ru-RU" sz="2000" b="1">
                <a:latin typeface="Courier New" pitchFamily="49" charset="0"/>
              </a:rPr>
              <a:t>System.out.println(a[0][0]);</a:t>
            </a:r>
            <a:endParaRPr kumimoji="1" lang="ru-RU" altLang="ru-RU" sz="2000" b="1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29563" y="2143125"/>
            <a:ext cx="642937" cy="7096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 1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9791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F89655-183F-45D6-91F0-36B0039DBB71}" type="slidenum">
              <a:rPr lang="ru-RU" altLang="ru-RU" smtClean="0"/>
              <a:pPr eaLnBrk="1" hangingPunct="1"/>
              <a:t>12</a:t>
            </a:fld>
            <a:endParaRPr lang="ru-RU" alt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Глубокое клонирование объектов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1720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Простого клонирования может быть недостаточно, если объект содержит ссылки на агрегированные объекты</a:t>
            </a:r>
          </a:p>
          <a:p>
            <a:pPr lvl="4" eaLnBrk="1" hangingPunct="1">
              <a:lnSpc>
                <a:spcPct val="80000"/>
              </a:lnSpc>
            </a:pPr>
            <a:endParaRPr lang="ru-RU" altLang="ru-RU" sz="16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В этом случае после процедуры простого клонирования необходимо создать и их копии тоже</a:t>
            </a:r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179388" y="3500438"/>
            <a:ext cx="8785225" cy="26146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public Object clone() {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</a:t>
            </a:r>
            <a:r>
              <a:rPr kumimoji="1" lang="en-US" altLang="ru-RU" b="1">
                <a:latin typeface="Courier New" pitchFamily="49" charset="0"/>
              </a:rPr>
              <a:t>Object result = null;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try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result = (...) super.clone();</a:t>
            </a:r>
            <a:endParaRPr kumimoji="1" lang="ru-RU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 </a:t>
            </a:r>
            <a:r>
              <a:rPr kumimoji="1" lang="en-US" altLang="ru-RU" b="1">
                <a:latin typeface="Courier New" pitchFamily="49" charset="0"/>
              </a:rPr>
              <a:t>result.a = (...) a.clone();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} catch (CloneNotSupportedException ex) { }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return result;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}</a:t>
            </a:r>
            <a:endParaRPr kumimoji="1" lang="ru-RU" altLang="ru-RU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/>
      <p:bldP spid="6727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87D37A-E918-40FA-8DAE-7B5531476C79}" type="slidenum">
              <a:rPr lang="ru-RU" altLang="ru-RU" smtClean="0"/>
              <a:pPr eaLnBrk="1" hangingPunct="1"/>
              <a:t>13</a:t>
            </a:fld>
            <a:endParaRPr lang="ru-RU" alt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Равенство объектов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Простого сравнения ссылок недостаточно для сравнения содержимого объектов</a:t>
            </a:r>
          </a:p>
          <a:p>
            <a:pPr lvl="4" eaLnBrk="1" hangingPunct="1">
              <a:lnSpc>
                <a:spcPct val="80000"/>
              </a:lnSpc>
            </a:pPr>
            <a:endParaRPr lang="ru-RU" altLang="ru-RU" sz="18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Для сравнения объектов по их содержимому применяется метод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equals(Object obj)</a:t>
            </a:r>
          </a:p>
          <a:p>
            <a:pPr lvl="4" eaLnBrk="1" hangingPunct="1">
              <a:lnSpc>
                <a:spcPct val="80000"/>
              </a:lnSpc>
            </a:pPr>
            <a:endParaRPr lang="ru-RU" altLang="ru-RU" sz="18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В классе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Object</a:t>
            </a:r>
            <a:r>
              <a:rPr lang="en-US" altLang="ru-RU" sz="2800" smtClean="0"/>
              <a:t> </a:t>
            </a:r>
            <a:r>
              <a:rPr lang="ru-RU" altLang="ru-RU" sz="2800" smtClean="0"/>
              <a:t>метод реализован таким образом, что возвращает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true</a:t>
            </a:r>
            <a:r>
              <a:rPr lang="en-US" altLang="ru-RU" sz="2800" smtClean="0"/>
              <a:t> </a:t>
            </a:r>
            <a:r>
              <a:rPr lang="ru-RU" altLang="ru-RU" sz="2800" smtClean="0"/>
              <a:t>только при сравнении с самим объектом</a:t>
            </a:r>
          </a:p>
          <a:p>
            <a:pPr lvl="4" eaLnBrk="1" hangingPunct="1">
              <a:lnSpc>
                <a:spcPct val="80000"/>
              </a:lnSpc>
            </a:pPr>
            <a:endParaRPr lang="ru-RU" altLang="ru-RU" sz="18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Конкретный класс может переопределять метод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equals(Object obj)</a:t>
            </a:r>
            <a:endParaRPr lang="ru-RU" altLang="ru-RU" sz="28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3E7998-FFDB-4FFB-8C39-F74E032F9176}" type="slidenum">
              <a:rPr lang="ru-RU" altLang="ru-RU" smtClean="0"/>
              <a:pPr eaLnBrk="1" hangingPunct="1"/>
              <a:t>14</a:t>
            </a:fld>
            <a:endParaRPr lang="ru-RU" altLang="ru-RU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Равенство объектов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/>
              <a:t>Метод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equals(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ru-RU" sz="2800" dirty="0" smtClean="0"/>
              <a:t> должен проверять эквивалентность объектов с точки зрения бизнес-логики</a:t>
            </a:r>
          </a:p>
          <a:p>
            <a:pPr lvl="4" eaLnBrk="1" hangingPunct="1">
              <a:lnSpc>
                <a:spcPct val="80000"/>
              </a:lnSpc>
              <a:defRPr/>
            </a:pPr>
            <a:endParaRPr lang="ru-RU" sz="9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/>
              <a:t>Отношение, задаваемое на множестве объектов этим методом, должно обладать следующими свойствами: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400" dirty="0"/>
              <a:t>р</a:t>
            </a:r>
            <a:r>
              <a:rPr lang="ru-RU" sz="2400" dirty="0" smtClean="0"/>
              <a:t>ефлективность 	  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x.equals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(x)</a:t>
            </a:r>
            <a:r>
              <a:rPr lang="ru-RU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400" dirty="0"/>
              <a:t>с</a:t>
            </a:r>
            <a:r>
              <a:rPr lang="ru-RU" sz="2400" dirty="0" smtClean="0"/>
              <a:t>имметричность</a:t>
            </a:r>
            <a:r>
              <a:rPr lang="en-US" sz="2400" dirty="0" smtClean="0"/>
              <a:t> </a:t>
            </a:r>
            <a:r>
              <a:rPr lang="ru-RU" sz="2400" dirty="0" smtClean="0"/>
              <a:t>	  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x.equals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y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  <a:r>
              <a:rPr lang="ru-RU" sz="2400" dirty="0"/>
              <a:t>и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y.equals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(x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400" dirty="0"/>
              <a:t>т</a:t>
            </a:r>
            <a:r>
              <a:rPr lang="ru-RU" sz="2400" dirty="0" smtClean="0"/>
              <a:t>ранзитивность</a:t>
            </a:r>
            <a:r>
              <a:rPr lang="en-US" sz="2400" dirty="0" smtClean="0"/>
              <a:t> </a:t>
            </a:r>
            <a:r>
              <a:rPr lang="ru-RU" sz="2400" dirty="0" smtClean="0"/>
              <a:t>	  </a:t>
            </a:r>
            <a:r>
              <a:rPr lang="en-US" sz="2400" dirty="0" smtClean="0"/>
              <a:t>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x, y, z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400" dirty="0" smtClean="0"/>
              <a:t>непротиворечивость</a:t>
            </a:r>
            <a:r>
              <a:rPr lang="ru-RU" sz="1800" dirty="0" smtClean="0"/>
              <a:t>  </a:t>
            </a:r>
            <a:r>
              <a:rPr lang="ru-RU" sz="2400" dirty="0" smtClean="0"/>
              <a:t>(многократное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x.equals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(y)</a:t>
            </a:r>
            <a:r>
              <a:rPr lang="ru-RU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400" dirty="0" smtClean="0"/>
              <a:t>сравнение с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null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	 </a:t>
            </a:r>
            <a:r>
              <a:rPr lang="ru-RU" sz="2400" dirty="0" smtClean="0"/>
              <a:t>(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false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98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Равенство объектов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47B249-D3B6-4259-80C5-2563056DB6BA}" type="slidenum">
              <a:rPr lang="ru-RU" altLang="ru-RU" smtClean="0"/>
              <a:pPr eaLnBrk="1" hangingPunct="1"/>
              <a:t>15</a:t>
            </a:fld>
            <a:endParaRPr lang="ru-RU" altLang="ru-RU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771650"/>
            <a:ext cx="8785225" cy="42497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public class Gadget implements Item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private int p1;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private double p2;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public boolean equals(Object object)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if (object == this)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    return true;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}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if (!(object instanceof Gadget))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    return false;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}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Gadget gdgt = (Gadget) object;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    return (this.p1 == gdgt.p1) &amp;&amp; (this.p2 == gdgt.p2);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}</a:t>
            </a:r>
            <a:endParaRPr kumimoji="1" lang="ru-RU" altLang="ru-RU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097904-1C0E-415D-96F8-ADAEA98477A1}" type="slidenum">
              <a:rPr lang="ru-RU" altLang="ru-RU" smtClean="0"/>
              <a:pPr eaLnBrk="1" hangingPunct="1"/>
              <a:t>16</a:t>
            </a:fld>
            <a:endParaRPr lang="ru-RU" alt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Хэш-код объекта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400" smtClean="0"/>
              <a:t>Метод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int hashCode()</a:t>
            </a:r>
            <a:r>
              <a:rPr lang="en-US" altLang="ru-RU" sz="2400" smtClean="0"/>
              <a:t> </a:t>
            </a:r>
            <a:r>
              <a:rPr lang="ru-RU" altLang="ru-RU" sz="2400" smtClean="0"/>
              <a:t>предназначен для получения хэш-кода – числа, используемого для быстрого сравнения объектов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400" smtClean="0"/>
              <a:t>Если объект не изменял свое состояние, то значение хэш-кода не должно изменяться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400" smtClean="0"/>
              <a:t>Если два объекта эквивалентны (с точки зрения метода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equals()</a:t>
            </a:r>
            <a:r>
              <a:rPr lang="en-US" altLang="ru-RU" sz="2400" smtClean="0"/>
              <a:t>), </a:t>
            </a:r>
            <a:r>
              <a:rPr lang="ru-RU" altLang="ru-RU" sz="2400" smtClean="0"/>
              <a:t>то хэш-коды объектов должны быть одинаковыми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400" smtClean="0"/>
              <a:t>Если хэш-коды объектов одинаковы, то это еще не значит, что объекты эквивалентны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400" smtClean="0"/>
              <a:t>Изменение реализации в классе метода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equals()</a:t>
            </a:r>
            <a:r>
              <a:rPr lang="en-US" altLang="ru-RU" sz="2400" smtClean="0">
                <a:solidFill>
                  <a:schemeClr val="accent1"/>
                </a:solidFill>
              </a:rPr>
              <a:t> </a:t>
            </a:r>
            <a:r>
              <a:rPr lang="ru-RU" altLang="ru-RU" sz="2400" smtClean="0"/>
              <a:t>влечет за собой изменение реализации метода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hashCode()</a:t>
            </a:r>
            <a:endParaRPr lang="ru-RU" altLang="ru-RU" sz="2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Хэш-код объекта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A36A35-E914-4CA5-8281-4E276511EFC0}" type="slidenum">
              <a:rPr lang="ru-RU" altLang="ru-RU" smtClean="0"/>
              <a:pPr eaLnBrk="1" hangingPunct="1"/>
              <a:t>17</a:t>
            </a:fld>
            <a:endParaRPr lang="ru-RU" altLang="ru-RU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700213"/>
            <a:ext cx="8785225" cy="42497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public class Employee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int        employeeId;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String     name;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Department dept;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//some other methods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public int hashCode()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int hash = </a:t>
            </a:r>
            <a:r>
              <a:rPr kumimoji="1" lang="ru-RU" altLang="ru-RU" b="1">
                <a:latin typeface="Courier New" pitchFamily="49" charset="0"/>
              </a:rPr>
              <a:t>42</a:t>
            </a:r>
            <a:r>
              <a:rPr kumimoji="1" lang="en-US" altLang="ru-RU" b="1"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hash = hash * 17 + employeeId;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hash = hash * 31 + name.hashCode();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hash = hash * 13 + (dept == null ? 0 : dept.hashCode());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return hash;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}</a:t>
            </a:r>
            <a:endParaRPr kumimoji="1" lang="ru-RU" altLang="ru-RU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7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1F5731-7899-4E90-BFB7-F92B7E29FCC6}" type="slidenum">
              <a:rPr lang="ru-RU" altLang="ru-RU" smtClean="0"/>
              <a:pPr eaLnBrk="1" hangingPunct="1"/>
              <a:t>18</a:t>
            </a:fld>
            <a:endParaRPr lang="ru-RU" alt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Классы-обертки примитивных типов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Значения примитивных типов не могут быть непосредственно использованы в контексте, где требуется ссылка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z="18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Ссылочное представление значений примитивных типов является основной задачей т.н. классов-оберток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z="18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Экземпляр такого класса хранит внутри значение примитивного типа и предоставляет доступ к этому значению</a:t>
            </a:r>
          </a:p>
        </p:txBody>
      </p:sp>
    </p:spTree>
    <p:extLst>
      <p:ext uri="{BB962C8B-B14F-4D97-AF65-F5344CB8AC3E}">
        <p14:creationId xmlns:p14="http://schemas.microsoft.com/office/powerpoint/2010/main" val="13285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FE6196-D278-41F1-91A0-DCAA5BEEF914}" type="slidenum">
              <a:rPr lang="ru-RU" altLang="ru-RU" smtClean="0"/>
              <a:pPr eaLnBrk="1" hangingPunct="1"/>
              <a:t>19</a:t>
            </a:fld>
            <a:endParaRPr lang="ru-RU" altLang="ru-R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Классы-обертки примитивных типов</a:t>
            </a:r>
          </a:p>
        </p:txBody>
      </p:sp>
      <p:sp>
        <p:nvSpPr>
          <p:cNvPr id="6778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ru-RU" sz="3200" b="1" smtClean="0">
                <a:solidFill>
                  <a:schemeClr val="accent1"/>
                </a:solidFill>
                <a:latin typeface="Courier New" pitchFamily="49" charset="0"/>
              </a:rPr>
              <a:t>Boolean</a:t>
            </a:r>
            <a:endParaRPr lang="ru-RU" altLang="ru-RU" sz="32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eaLnBrk="1" hangingPunct="1"/>
            <a:endParaRPr lang="en-US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ru-RU" sz="3200" b="1" smtClean="0">
                <a:solidFill>
                  <a:schemeClr val="accent1"/>
                </a:solidFill>
                <a:latin typeface="Courier New" pitchFamily="49" charset="0"/>
              </a:rPr>
              <a:t>Byte</a:t>
            </a:r>
            <a:endParaRPr lang="ru-RU" altLang="ru-RU" sz="32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eaLnBrk="1" hangingPunct="1"/>
            <a:endParaRPr lang="en-US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ru-RU" sz="3200" b="1" smtClean="0">
                <a:solidFill>
                  <a:schemeClr val="accent1"/>
                </a:solidFill>
                <a:latin typeface="Courier New" pitchFamily="49" charset="0"/>
              </a:rPr>
              <a:t>Character</a:t>
            </a:r>
            <a:endParaRPr lang="ru-RU" altLang="ru-RU" sz="32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eaLnBrk="1" hangingPunct="1"/>
            <a:endParaRPr lang="en-US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ru-RU" sz="3200" b="1" smtClean="0">
                <a:solidFill>
                  <a:schemeClr val="accent1"/>
                </a:solidFill>
                <a:latin typeface="Courier New" pitchFamily="49" charset="0"/>
              </a:rPr>
              <a:t>Double</a:t>
            </a:r>
            <a:endParaRPr lang="ru-RU" altLang="ru-RU" sz="32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eaLnBrk="1" hangingPunct="1"/>
            <a:endParaRPr lang="en-US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ru-RU" sz="3200" b="1" smtClean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endParaRPr lang="ru-RU" altLang="ru-RU" sz="2400" smtClean="0">
              <a:solidFill>
                <a:schemeClr val="accent1"/>
              </a:solidFill>
            </a:endParaRP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ru-RU" sz="3200" b="1" smtClean="0">
                <a:solidFill>
                  <a:schemeClr val="accent1"/>
                </a:solidFill>
                <a:latin typeface="Courier New" pitchFamily="49" charset="0"/>
              </a:rPr>
              <a:t>Integer</a:t>
            </a:r>
            <a:endParaRPr lang="ru-RU" altLang="ru-RU" sz="32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eaLnBrk="1" hangingPunct="1"/>
            <a:endParaRPr lang="en-US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ru-RU" sz="3200" b="1" smtClean="0">
                <a:solidFill>
                  <a:schemeClr val="accent1"/>
                </a:solidFill>
                <a:latin typeface="Courier New" pitchFamily="49" charset="0"/>
              </a:rPr>
              <a:t>Long</a:t>
            </a:r>
            <a:endParaRPr lang="ru-RU" altLang="ru-RU" sz="32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eaLnBrk="1" hangingPunct="1"/>
            <a:endParaRPr lang="en-US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ru-RU" sz="3200" b="1" smtClean="0">
                <a:solidFill>
                  <a:schemeClr val="accent2"/>
                </a:solidFill>
                <a:latin typeface="Courier New" pitchFamily="49" charset="0"/>
              </a:rPr>
              <a:t>Number</a:t>
            </a:r>
            <a:endParaRPr lang="ru-RU" altLang="ru-RU" sz="32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3" eaLnBrk="1" hangingPunct="1"/>
            <a:endParaRPr lang="en-US" altLang="ru-RU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ru-RU" sz="3200" b="1" smtClean="0">
                <a:solidFill>
                  <a:schemeClr val="accent1"/>
                </a:solidFill>
                <a:latin typeface="Courier New" pitchFamily="49" charset="0"/>
              </a:rPr>
              <a:t>Short</a:t>
            </a:r>
            <a:endParaRPr lang="ru-RU" altLang="ru-RU" sz="32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eaLnBrk="1" hangingPunct="1"/>
            <a:endParaRPr lang="en-US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ru-RU" sz="3200" b="1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endParaRPr lang="ru-RU" altLang="ru-RU" sz="2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7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build="p"/>
      <p:bldP spid="67789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Базовые и утилитные классы </a:t>
            </a:r>
            <a:r>
              <a:rPr lang="ru-RU" altLang="ru-RU" dirty="0" err="1"/>
              <a:t>Java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53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DC5210-0EF4-48F8-8747-D41C57373EA1}" type="slidenum">
              <a:rPr lang="ru-RU" altLang="ru-RU" smtClean="0"/>
              <a:pPr eaLnBrk="1" hangingPunct="1"/>
              <a:t>20</a:t>
            </a:fld>
            <a:endParaRPr lang="ru-RU" altLang="ru-R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4000" smtClean="0"/>
              <a:t>Задачи классов-оберток примитивных типов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Ссылочное представление значений примитивных типов</a:t>
            </a:r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Хранение вспомогательных функций для работы со значениями примитивных типов</a:t>
            </a:r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Представление примитивных типов и их значений в механизмах рефлексии</a:t>
            </a:r>
          </a:p>
        </p:txBody>
      </p:sp>
    </p:spTree>
    <p:extLst>
      <p:ext uri="{BB962C8B-B14F-4D97-AF65-F5344CB8AC3E}">
        <p14:creationId xmlns:p14="http://schemas.microsoft.com/office/powerpoint/2010/main" val="23730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4816F8-8B99-4627-90B9-7A4BAFF7043F}" type="slidenum">
              <a:rPr lang="ru-RU" altLang="ru-RU" smtClean="0"/>
              <a:pPr eaLnBrk="1" hangingPunct="1"/>
              <a:t>21</a:t>
            </a:fld>
            <a:endParaRPr lang="ru-RU" alt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4000" smtClean="0"/>
              <a:t>Наполнение</a:t>
            </a:r>
            <a:br>
              <a:rPr lang="ru-RU" altLang="ru-RU" sz="4000" smtClean="0"/>
            </a:br>
            <a:r>
              <a:rPr lang="ru-RU" altLang="ru-RU" sz="4000" smtClean="0"/>
              <a:t>классов-оберток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Константы типов</a:t>
            </a:r>
            <a:br>
              <a:rPr lang="ru-RU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Integer.MAX_VALUE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Double.NaN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Конструкторы: по значению и строке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Float(float value)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Float(String s)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Методы получения значения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aBoolean.booleanValue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aFloat.floatValue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Методы преобразования в значение примитивного типа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Integer.parseInt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(String s)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aFloat.byteValue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sz="2000" b="1" dirty="0" smtClean="0">
                <a:solidFill>
                  <a:srgbClr val="FFFFCC"/>
                </a:solidFill>
                <a:latin typeface="Courier New" pitchFamily="49" charset="0"/>
              </a:rPr>
              <a:t>()</a:t>
            </a:r>
            <a:endParaRPr lang="ru-RU" sz="2000" b="1" dirty="0" smtClean="0">
              <a:solidFill>
                <a:srgbClr val="FFFFCC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Методы преобразования в объект класса-обертки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Integer.valueOf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(String s</a:t>
            </a:r>
            <a:r>
              <a:rPr lang="en-US" sz="2000" b="1" spc="-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US" sz="2000" b="1" spc="-3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spc="-3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radix</a:t>
            </a:r>
            <a:r>
              <a:rPr lang="en-US" sz="2000" b="1" spc="-300" dirty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ru-RU" sz="2000" b="1" spc="-300" dirty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Методы проверки состояния и вида значения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aWrapedValue.compareTo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(...)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aDouble.isInfinite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Специальные методы, обусловленные спецификой типа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Double.longBitsToDouble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(...)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Integer.toHexString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smtClean="0"/>
              <a:t>Классы-обертки примитивных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ru-RU" altLang="ru-RU" sz="2800" smtClean="0"/>
              <a:t>Каждому примитивному типу сопоставлен соответствующий класс-обертка</a:t>
            </a:r>
          </a:p>
          <a:p>
            <a:pPr>
              <a:spcBef>
                <a:spcPts val="500"/>
              </a:spcBef>
            </a:pPr>
            <a:r>
              <a:rPr lang="ru-RU" altLang="ru-RU" sz="2800" smtClean="0"/>
              <a:t>Все классы-обертки имеют публичный конструктор (кроме класса 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800" smtClean="0"/>
              <a:t>)</a:t>
            </a:r>
          </a:p>
          <a:p>
            <a:pPr>
              <a:spcBef>
                <a:spcPts val="500"/>
              </a:spcBef>
            </a:pPr>
            <a:r>
              <a:rPr lang="ru-RU" altLang="ru-RU" sz="2800" smtClean="0"/>
              <a:t>Объекты классов-оберток могут сравниваться между собой методом 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equals()</a:t>
            </a:r>
          </a:p>
          <a:p>
            <a:pPr>
              <a:spcBef>
                <a:spcPts val="500"/>
              </a:spcBef>
            </a:pPr>
            <a:r>
              <a:rPr lang="ru-RU" altLang="ru-RU" sz="2800" smtClean="0"/>
              <a:t>Значения примитивных типов можно получить из объектов вызовом методов 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&lt;type&gt;Value()</a:t>
            </a:r>
          </a:p>
          <a:p>
            <a:pPr>
              <a:spcBef>
                <a:spcPts val="500"/>
              </a:spcBef>
            </a:pPr>
            <a:r>
              <a:rPr lang="ru-RU" altLang="ru-RU" sz="2800" smtClean="0"/>
              <a:t>Классы-обертки предоставляют статические методы работы с примитивными типами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1B6B58-4B45-4FBB-978B-DC3244D5DFCD}" type="slidenum">
              <a:rPr lang="ru-RU" altLang="ru-RU" smtClean="0"/>
              <a:pPr eaLnBrk="1" hangingPunct="1"/>
              <a:t>22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146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00328-BBF5-4503-8C2A-534681F597AB}" type="slidenum">
              <a:rPr lang="ru-RU" altLang="ru-RU" smtClean="0"/>
              <a:pPr eaLnBrk="1" hangingPunct="1"/>
              <a:t>23</a:t>
            </a:fld>
            <a:endParaRPr lang="ru-RU" alt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/>
              <a:t>Math</a:t>
            </a:r>
            <a:endParaRPr lang="ru-RU" altLang="ru-RU" smtClean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Предназначен для выполнения простых математических операций</a:t>
            </a:r>
          </a:p>
          <a:p>
            <a:pPr eaLnBrk="1" hangingPunct="1"/>
            <a:r>
              <a:rPr lang="ru-RU" altLang="ru-RU" smtClean="0"/>
              <a:t>Не имеет явного конструктора</a:t>
            </a:r>
          </a:p>
          <a:p>
            <a:pPr eaLnBrk="1" hangingPunct="1"/>
            <a:r>
              <a:rPr lang="ru-RU" altLang="ru-RU" smtClean="0"/>
              <a:t>Является </a:t>
            </a:r>
            <a:r>
              <a:rPr lang="en-US" altLang="ru-RU" smtClean="0"/>
              <a:t>final-</a:t>
            </a:r>
            <a:r>
              <a:rPr lang="ru-RU" altLang="ru-RU" smtClean="0"/>
              <a:t>классом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Все методы являются статическими</a:t>
            </a:r>
          </a:p>
          <a:p>
            <a:pPr eaLnBrk="1" hangingPunct="1"/>
            <a:r>
              <a:rPr lang="ru-RU" altLang="ru-RU" smtClean="0"/>
              <a:t>Не гарантирует повторяемости результатов на различных платформах </a:t>
            </a:r>
            <a:br>
              <a:rPr lang="ru-RU" altLang="ru-RU" smtClean="0"/>
            </a:br>
            <a:r>
              <a:rPr lang="ru-RU" altLang="ru-RU" smtClean="0"/>
              <a:t>(в отличие от класса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StrictMath</a:t>
            </a:r>
            <a:r>
              <a:rPr lang="en-US" altLang="ru-RU" smtClean="0"/>
              <a:t>)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5698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885584-8F20-4AED-A0CA-0DA1472D795D}" type="slidenum">
              <a:rPr lang="ru-RU" altLang="ru-RU" smtClean="0"/>
              <a:pPr eaLnBrk="1" hangingPunct="1"/>
              <a:t>24</a:t>
            </a:fld>
            <a:endParaRPr lang="ru-RU" alt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Наполнение класса </a:t>
            </a:r>
            <a:r>
              <a:rPr lang="en-US" altLang="ru-RU" smtClean="0"/>
              <a:t>Math</a:t>
            </a:r>
            <a:endParaRPr lang="ru-RU" altLang="ru-RU" smtClean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Константы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E</a:t>
            </a:r>
            <a:r>
              <a:rPr lang="en-US" altLang="ru-RU" sz="2400" smtClean="0"/>
              <a:t> </a:t>
            </a:r>
            <a:r>
              <a:rPr lang="ru-RU" altLang="ru-RU" sz="2400" smtClean="0"/>
              <a:t>и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PI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Функции взятия модуля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abs()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Функции максимума и минимума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max()</a:t>
            </a:r>
            <a:r>
              <a:rPr lang="en-US" altLang="ru-RU" sz="2400" smtClean="0"/>
              <a:t>,</a:t>
            </a:r>
            <a:r>
              <a:rPr lang="ru-RU" altLang="ru-RU" sz="2400" smtClean="0">
                <a:solidFill>
                  <a:schemeClr val="accent1"/>
                </a:solidFill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min()</a:t>
            </a:r>
            <a:endParaRPr lang="ru-RU" alt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Функции округления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round()</a:t>
            </a:r>
            <a:r>
              <a:rPr lang="en-US" altLang="ru-RU" sz="2400" smtClean="0"/>
              <a:t>,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rint()</a:t>
            </a:r>
            <a:endParaRPr lang="ru-RU" alt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Функции ближайшего целого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ceil()</a:t>
            </a:r>
            <a:r>
              <a:rPr lang="en-US" altLang="ru-RU" sz="2400" smtClean="0"/>
              <a:t>,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floor()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Тригонометрические функции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sin()</a:t>
            </a:r>
            <a:r>
              <a:rPr lang="en-US" altLang="ru-RU" sz="2400" smtClean="0"/>
              <a:t>,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cos()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tan()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asin()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acos()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atan()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Функции перевода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toDegrees()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 toRadians()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atan2()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Функции степени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pow()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exp()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log()</a:t>
            </a:r>
            <a:r>
              <a:rPr lang="en-US" altLang="ru-RU" sz="2400" smtClean="0"/>
              <a:t>,</a:t>
            </a:r>
            <a:r>
              <a:rPr lang="en-US" altLang="ru-RU" sz="24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sqrt()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Случайное значение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random()</a:t>
            </a:r>
            <a:r>
              <a:rPr lang="en-US" altLang="ru-RU" sz="2400" smtClean="0">
                <a:solidFill>
                  <a:schemeClr val="accent1"/>
                </a:solidFill>
              </a:rPr>
              <a:t> </a:t>
            </a:r>
            <a:r>
              <a:rPr lang="en-US" altLang="ru-RU" sz="2400" smtClean="0"/>
              <a:t>(</a:t>
            </a:r>
            <a:r>
              <a:rPr lang="ru-RU" altLang="ru-RU" sz="2400" smtClean="0"/>
              <a:t>см.</a:t>
            </a:r>
            <a:r>
              <a:rPr lang="en-US" altLang="ru-RU" sz="2400" smtClean="0"/>
              <a:t> </a:t>
            </a:r>
            <a:r>
              <a:rPr lang="ru-RU" altLang="ru-RU" sz="2400" smtClean="0"/>
              <a:t>класс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java.util.Random</a:t>
            </a:r>
            <a:r>
              <a:rPr lang="en-US" altLang="ru-RU" sz="2400" smtClean="0"/>
              <a:t>)</a:t>
            </a:r>
            <a:endParaRPr lang="ru-RU" altLang="ru-RU" sz="2400" smtClean="0"/>
          </a:p>
        </p:txBody>
      </p:sp>
    </p:spTree>
    <p:extLst>
      <p:ext uri="{BB962C8B-B14F-4D97-AF65-F5344CB8AC3E}">
        <p14:creationId xmlns:p14="http://schemas.microsoft.com/office/powerpoint/2010/main" val="6850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4D6725-EAAB-4432-AAD5-D9434E66C29B}" type="slidenum">
              <a:rPr lang="ru-RU" altLang="ru-RU" smtClean="0"/>
              <a:pPr eaLnBrk="1" hangingPunct="1"/>
              <a:t>25</a:t>
            </a:fld>
            <a:endParaRPr lang="ru-RU" altLang="ru-RU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Хранение строк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byte []</a:t>
            </a: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z="2800" smtClean="0"/>
              <a:t>Массив байт кодов</a:t>
            </a:r>
          </a:p>
          <a:p>
            <a:pPr lvl="4" eaLnBrk="1" hangingPunct="1">
              <a:lnSpc>
                <a:spcPct val="80000"/>
              </a:lnSpc>
            </a:pPr>
            <a:endParaRPr lang="en-US" altLang="ru-RU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char []</a:t>
            </a:r>
            <a:b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z="2800" smtClean="0"/>
              <a:t>Массив </a:t>
            </a:r>
            <a:r>
              <a:rPr lang="en-US" altLang="ru-RU" sz="2800" smtClean="0"/>
              <a:t>Unicode-</a:t>
            </a:r>
            <a:r>
              <a:rPr lang="ru-RU" altLang="ru-RU" sz="2800" smtClean="0"/>
              <a:t>символов</a:t>
            </a:r>
          </a:p>
          <a:p>
            <a:pPr lvl="4" eaLnBrk="1" hangingPunct="1">
              <a:lnSpc>
                <a:spcPct val="80000"/>
              </a:lnSpc>
            </a:pPr>
            <a:endParaRPr lang="en-US" altLang="ru-RU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smtClean="0"/>
              <a:t>	Неизменяемая строка</a:t>
            </a:r>
          </a:p>
          <a:p>
            <a:pPr lvl="4" eaLnBrk="1" hangingPunct="1">
              <a:lnSpc>
                <a:spcPct val="80000"/>
              </a:lnSpc>
            </a:pPr>
            <a:endParaRPr lang="ru-RU" altLang="ru-RU" b="1" smtClean="0">
              <a:solidFill>
                <a:srgbClr val="FFFFCC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StringBuffer</a:t>
            </a: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z="2800" smtClean="0"/>
              <a:t>Изменяемая строка</a:t>
            </a:r>
          </a:p>
        </p:txBody>
      </p:sp>
    </p:spTree>
    <p:extLst>
      <p:ext uri="{BB962C8B-B14F-4D97-AF65-F5344CB8AC3E}">
        <p14:creationId xmlns:p14="http://schemas.microsoft.com/office/powerpoint/2010/main" val="39531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B2596-AC0D-45AE-938E-E37BC0EE2177}" type="slidenum">
              <a:rPr lang="ru-RU" altLang="ru-RU" smtClean="0"/>
              <a:pPr eaLnBrk="1" hangingPunct="1"/>
              <a:t>26</a:t>
            </a:fld>
            <a:endParaRPr lang="ru-RU" altLang="ru-RU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4000" smtClean="0"/>
              <a:t>Работа со строками.</a:t>
            </a:r>
            <a:br>
              <a:rPr lang="ru-RU" altLang="ru-RU" sz="4000" smtClean="0"/>
            </a:br>
            <a:r>
              <a:rPr lang="ru-RU" altLang="ru-RU" sz="4000" smtClean="0"/>
              <a:t>Класс </a:t>
            </a:r>
            <a:r>
              <a:rPr lang="en-US" altLang="ru-RU" sz="4000" smtClean="0"/>
              <a:t>String</a:t>
            </a:r>
            <a:endParaRPr lang="ru-RU" altLang="ru-RU" sz="400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smtClean="0"/>
              <a:t>Значение объекта класса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en-US" altLang="ru-RU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ru-RU" altLang="ru-RU" sz="2800" smtClean="0"/>
              <a:t>не может быть изменено без порождения нового объекта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smtClean="0"/>
              <a:t>Реализует операции для строки в целом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smtClean="0"/>
              <a:t>Экземпляры этого класса можно создавать без ключевого слова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new</a:t>
            </a:r>
            <a:endParaRPr lang="ru-RU" altLang="ru-RU" sz="280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smtClean="0"/>
              <a:t>Каждый строковый литерал порождает экземпляр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smtClean="0"/>
              <a:t>Значение любого типа может быть приведено к строке</a:t>
            </a:r>
          </a:p>
        </p:txBody>
      </p:sp>
    </p:spTree>
    <p:extLst>
      <p:ext uri="{BB962C8B-B14F-4D97-AF65-F5344CB8AC3E}">
        <p14:creationId xmlns:p14="http://schemas.microsoft.com/office/powerpoint/2010/main" val="35751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5F4776-DD6F-49B2-94B7-C697BA75E12C}" type="slidenum">
              <a:rPr lang="ru-RU" altLang="ru-RU" smtClean="0"/>
              <a:pPr eaLnBrk="1" hangingPunct="1"/>
              <a:t>27</a:t>
            </a:fld>
            <a:endParaRPr lang="ru-RU" altLang="ru-RU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Наполнение класса </a:t>
            </a:r>
            <a:r>
              <a:rPr lang="en-US" altLang="ru-RU" smtClean="0"/>
              <a:t>String</a:t>
            </a:r>
            <a:endParaRPr lang="ru-RU" altLang="ru-RU" smtClean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smtClean="0"/>
              <a:t>Строковое представление</a:t>
            </a:r>
            <a:br>
              <a:rPr lang="ru-RU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valueOf()</a:t>
            </a:r>
            <a:r>
              <a:rPr lang="ru-RU" altLang="ru-RU" sz="2000" smtClean="0"/>
              <a:t>,</a:t>
            </a:r>
            <a:r>
              <a:rPr lang="ru-RU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copyValueOf()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smtClean="0"/>
              <a:t>Преобразование типов</a:t>
            </a:r>
            <a:br>
              <a:rPr lang="ru-RU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getBytes()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getChars(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toCharArray()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 toString()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smtClean="0"/>
              <a:t>Сравнение</a:t>
            </a:r>
            <a:br>
              <a:rPr lang="ru-RU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compareTo(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compareToIgnoreCase(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contentEquals(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equals(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equalsIgnoreCase(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intern()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smtClean="0"/>
              <a:t>Выделение элементов</a:t>
            </a:r>
            <a:br>
              <a:rPr lang="ru-RU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charAt(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substring(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split(</a:t>
            </a:r>
            <a:r>
              <a:rPr lang="ru-RU" altLang="ru-RU" sz="2000" b="1" smtClean="0">
                <a:solidFill>
                  <a:schemeClr val="accent2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smtClean="0"/>
              <a:t>Операции над всей строкой</a:t>
            </a:r>
            <a:br>
              <a:rPr lang="ru-RU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concat(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replace(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replaceAll(</a:t>
            </a:r>
            <a:r>
              <a:rPr lang="ru-RU" altLang="ru-RU" sz="2000" b="1" smtClean="0">
                <a:solidFill>
                  <a:schemeClr val="accent2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replaceFirst(</a:t>
            </a:r>
            <a:r>
              <a:rPr lang="ru-RU" altLang="ru-RU" sz="2000" b="1" smtClean="0">
                <a:solidFill>
                  <a:schemeClr val="accent2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toLowerCase()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toUpperCase()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trim()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smtClean="0"/>
              <a:t>Проверка содержимого строки</a:t>
            </a:r>
            <a:br>
              <a:rPr lang="ru-RU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endsWith(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 indexOf(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lastIndexOf(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 length()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matches(</a:t>
            </a:r>
            <a:r>
              <a:rPr lang="ru-RU" altLang="ru-RU" sz="2000" b="1" smtClean="0">
                <a:solidFill>
                  <a:schemeClr val="accent2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 regionMatches(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smtClean="0"/>
              <a:t>,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 startsWith(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ru-RU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254866-ED89-4F87-93B1-342363A30F6C}" type="slidenum">
              <a:rPr lang="ru-RU" altLang="ru-RU" smtClean="0"/>
              <a:pPr eaLnBrk="1" hangingPunct="1"/>
              <a:t>28</a:t>
            </a:fld>
            <a:endParaRPr lang="ru-RU" altLang="ru-RU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4000" smtClean="0"/>
              <a:t>Работа со строками.</a:t>
            </a:r>
            <a:br>
              <a:rPr lang="ru-RU" altLang="ru-RU" sz="4000" smtClean="0"/>
            </a:br>
            <a:r>
              <a:rPr lang="ru-RU" altLang="ru-RU" sz="4000" smtClean="0"/>
              <a:t>Класс </a:t>
            </a:r>
            <a:r>
              <a:rPr lang="en-US" altLang="ru-RU" sz="4000" smtClean="0"/>
              <a:t>StringBuffer</a:t>
            </a:r>
            <a:endParaRPr lang="ru-RU" altLang="ru-RU" sz="4000" smtClean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altLang="ru-RU" smtClean="0"/>
              <a:t>Реализует методы модификации строки без порождения нового объекта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altLang="ru-RU" smtClean="0"/>
              <a:t>Реализует операции с элементами строки по отдельности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altLang="ru-RU" smtClean="0"/>
              <a:t>Используется по умолчанию при конкатенации строк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altLang="ru-RU" smtClean="0"/>
              <a:t>Для хранения строк использует буфер переменного объема</a:t>
            </a:r>
          </a:p>
        </p:txBody>
      </p:sp>
    </p:spTree>
    <p:extLst>
      <p:ext uri="{BB962C8B-B14F-4D97-AF65-F5344CB8AC3E}">
        <p14:creationId xmlns:p14="http://schemas.microsoft.com/office/powerpoint/2010/main" val="37866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4FD941-7A02-4DB0-9C9F-64831F553886}" type="slidenum">
              <a:rPr lang="ru-RU" altLang="ru-RU" smtClean="0"/>
              <a:pPr eaLnBrk="1" hangingPunct="1"/>
              <a:t>29</a:t>
            </a:fld>
            <a:endParaRPr lang="ru-RU" altLang="ru-RU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Наполнение класса </a:t>
            </a:r>
            <a:r>
              <a:rPr lang="en-US" altLang="ru-RU" sz="4000" smtClean="0"/>
              <a:t>StringBuffer</a:t>
            </a:r>
            <a:endParaRPr lang="ru-RU" altLang="ru-RU" sz="4000" smtClean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Добавление фрагментов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append(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insert(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Поиск вхождений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indexOf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lastIndexOf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Извлечение фрагментов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charAt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getChars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reverse()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substring(</a:t>
            </a:r>
            <a:r>
              <a:rPr lang="ru-RU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Модификация строки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delete(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deleteCharAt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replace(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setCharAt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setLength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Состояние буфера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length()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capacity()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ensureCapacity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trimToSize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698F17-3A4A-4E05-9F79-CB9400E94234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spcBef>
                <a:spcPts val="1200"/>
              </a:spcBef>
            </a:pPr>
            <a:r>
              <a:rPr lang="ru-RU" altLang="ru-RU" smtClean="0"/>
              <a:t>Пакет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java.lang</a:t>
            </a:r>
            <a:r>
              <a:rPr lang="en-US" altLang="ru-RU" smtClean="0"/>
              <a:t> </a:t>
            </a:r>
            <a:r>
              <a:rPr lang="ru-RU" altLang="ru-RU" smtClean="0"/>
              <a:t>и базовые классы</a:t>
            </a:r>
            <a:endParaRPr lang="en-US" altLang="ru-RU" smtClean="0"/>
          </a:p>
          <a:p>
            <a:pPr eaLnBrk="1" hangingPunct="1">
              <a:spcBef>
                <a:spcPts val="1200"/>
              </a:spcBef>
            </a:pPr>
            <a:r>
              <a:rPr lang="ru-RU" altLang="ru-RU" smtClean="0"/>
              <a:t>Классы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ru-RU" smtClean="0"/>
              <a:t> </a:t>
            </a:r>
            <a:r>
              <a:rPr lang="ru-RU" altLang="ru-RU" smtClean="0"/>
              <a:t>и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Object</a:t>
            </a:r>
            <a:endParaRPr lang="ru-RU" altLang="ru-RU" smtClean="0"/>
          </a:p>
          <a:p>
            <a:pPr eaLnBrk="1" hangingPunct="1">
              <a:spcBef>
                <a:spcPts val="1200"/>
              </a:spcBef>
            </a:pPr>
            <a:r>
              <a:rPr lang="ru-RU" altLang="ru-RU" smtClean="0"/>
              <a:t>Классы-обертки примитивных типов</a:t>
            </a:r>
          </a:p>
          <a:p>
            <a:pPr eaLnBrk="1" hangingPunct="1">
              <a:spcBef>
                <a:spcPts val="1200"/>
              </a:spcBef>
            </a:pPr>
            <a:r>
              <a:rPr lang="ru-RU" altLang="ru-RU" smtClean="0"/>
              <a:t>Класс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eaLnBrk="1" hangingPunct="1">
              <a:spcBef>
                <a:spcPts val="1200"/>
              </a:spcBef>
            </a:pPr>
            <a:r>
              <a:rPr lang="ru-RU" altLang="ru-RU" smtClean="0"/>
              <a:t>Классы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ru-RU" smtClean="0"/>
              <a:t> </a:t>
            </a:r>
            <a:r>
              <a:rPr lang="ru-RU" altLang="ru-RU" smtClean="0"/>
              <a:t>и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StringBuffer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ru-RU" altLang="ru-RU" smtClean="0"/>
              <a:t>Пакет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java.util</a:t>
            </a:r>
            <a:r>
              <a:rPr lang="en-US" altLang="ru-RU" smtClean="0"/>
              <a:t> </a:t>
            </a:r>
            <a:r>
              <a:rPr lang="ru-RU" altLang="ru-RU" smtClean="0"/>
              <a:t>и его классы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ru-RU" altLang="ru-RU" smtClean="0"/>
              <a:t>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8197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8D4104-3C6C-400A-8A41-04AA0CF1C962}" type="slidenum">
              <a:rPr lang="ru-RU" altLang="ru-RU" smtClean="0"/>
              <a:pPr eaLnBrk="1" hangingPunct="1"/>
              <a:t>30</a:t>
            </a:fld>
            <a:endParaRPr lang="ru-RU" altLang="ru-RU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Конкатенация строк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4175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System.out.println("a = " + a + ";");</a:t>
            </a:r>
            <a:endParaRPr kumimoji="1" lang="ru-RU" altLang="ru-RU" b="1">
              <a:latin typeface="Courier New" pitchFamily="49" charset="0"/>
            </a:endParaRP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179388" y="2276475"/>
            <a:ext cx="8785225" cy="20653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System.out.println(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(new StringBuffer("a = "))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.append(a)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.append(";")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.toString()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);</a:t>
            </a:r>
          </a:p>
          <a:p>
            <a:pPr eaLnBrk="1" hangingPunct="1"/>
            <a:endParaRPr kumimoji="1" lang="ru-RU" altLang="ru-RU" b="1">
              <a:latin typeface="Courier New" pitchFamily="49" charset="0"/>
            </a:endParaRPr>
          </a:p>
        </p:txBody>
      </p:sp>
      <p:sp>
        <p:nvSpPr>
          <p:cNvPr id="69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388" y="4581525"/>
            <a:ext cx="8780462" cy="1535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Не стоит злоупотреблять автоматической конкатенацией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Особенно если для вас критична память и скорость выполнения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97229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 animBg="1"/>
      <p:bldP spid="690181" grpId="0" animBg="1"/>
      <p:bldP spid="69018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Системные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ru-RU" altLang="ru-RU" sz="2400" b="1" smtClean="0">
                <a:solidFill>
                  <a:schemeClr val="accent1"/>
                </a:solidFill>
                <a:latin typeface="Courier New" pitchFamily="49" charset="0"/>
              </a:rPr>
              <a:t>ClassLoader</a:t>
            </a:r>
            <a:r>
              <a:rPr lang="ru-RU" altLang="ru-RU" sz="2400" smtClean="0"/>
              <a:t> – абстрактный класс, необходим для загрузки описания типов (объектов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ru-RU" altLang="ru-RU" sz="2400" smtClean="0"/>
              <a:t>) в память JVM</a:t>
            </a:r>
          </a:p>
          <a:p>
            <a:pPr>
              <a:spcBef>
                <a:spcPts val="1500"/>
              </a:spcBef>
            </a:pPr>
            <a:r>
              <a:rPr lang="ru-RU" altLang="ru-RU" sz="2400" b="1" smtClean="0">
                <a:solidFill>
                  <a:schemeClr val="accent1"/>
                </a:solidFill>
                <a:latin typeface="Courier New" pitchFamily="49" charset="0"/>
              </a:rPr>
              <a:t>SecurityManager</a:t>
            </a:r>
            <a:r>
              <a:rPr lang="ru-RU" altLang="ru-RU" sz="2400" smtClean="0"/>
              <a:t> – реализует методы проверки допустимости запрашиваемой операции</a:t>
            </a:r>
          </a:p>
          <a:p>
            <a:pPr>
              <a:spcBef>
                <a:spcPts val="1500"/>
              </a:spcBef>
            </a:pPr>
            <a:r>
              <a:rPr lang="ru-RU" altLang="ru-RU" sz="2400" b="1" smtClean="0">
                <a:solidFill>
                  <a:schemeClr val="accent1"/>
                </a:solidFill>
                <a:latin typeface="Courier New" pitchFamily="49" charset="0"/>
              </a:rPr>
              <a:t>System</a:t>
            </a:r>
            <a:r>
              <a:rPr lang="ru-RU" altLang="ru-RU" sz="2400" smtClean="0"/>
              <a:t> – содержит набор полезных статических полей и методов</a:t>
            </a:r>
          </a:p>
          <a:p>
            <a:pPr>
              <a:spcBef>
                <a:spcPts val="1500"/>
              </a:spcBef>
            </a:pPr>
            <a:r>
              <a:rPr lang="ru-RU" altLang="ru-RU" sz="2400" b="1" smtClean="0">
                <a:solidFill>
                  <a:schemeClr val="accent1"/>
                </a:solidFill>
                <a:latin typeface="Courier New" pitchFamily="49" charset="0"/>
              </a:rPr>
              <a:t>Runtime</a:t>
            </a:r>
            <a:r>
              <a:rPr lang="ru-RU" altLang="ru-RU" sz="2400" smtClean="0"/>
              <a:t> – позволяет приложению взаимодействовать со средой исполнения</a:t>
            </a:r>
          </a:p>
          <a:p>
            <a:pPr>
              <a:spcBef>
                <a:spcPts val="1500"/>
              </a:spcBef>
            </a:pPr>
            <a:r>
              <a:rPr lang="ru-RU" altLang="ru-RU" sz="2400" b="1" smtClean="0">
                <a:solidFill>
                  <a:schemeClr val="accent1"/>
                </a:solidFill>
                <a:latin typeface="Courier New" pitchFamily="49" charset="0"/>
              </a:rPr>
              <a:t>Process</a:t>
            </a:r>
            <a:r>
              <a:rPr lang="ru-RU" altLang="ru-RU" sz="2400" smtClean="0"/>
              <a:t> – представляет интерфейс взаимодействия с внешней программой, запущенной через </a:t>
            </a:r>
            <a:r>
              <a:rPr lang="ru-RU" altLang="ru-RU" sz="2400" b="1" smtClean="0">
                <a:solidFill>
                  <a:schemeClr val="accent1"/>
                </a:solidFill>
                <a:latin typeface="Courier New" pitchFamily="49" charset="0"/>
              </a:rPr>
              <a:t>Runtime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7D233A-AC44-4B5E-8AAB-86CE2956CC2F}" type="slidenum">
              <a:rPr lang="ru-RU" altLang="ru-RU" smtClean="0"/>
              <a:pPr eaLnBrk="1" hangingPunct="1"/>
              <a:t>31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373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D39FA1-125A-43F7-A952-E391275D7527}" type="slidenum">
              <a:rPr lang="ru-RU" altLang="ru-RU" smtClean="0"/>
              <a:pPr eaLnBrk="1" hangingPunct="1"/>
              <a:t>32</a:t>
            </a:fld>
            <a:endParaRPr lang="ru-RU" altLang="ru-RU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Пакет </a:t>
            </a:r>
            <a:r>
              <a:rPr lang="en-US" altLang="ru-RU" smtClean="0"/>
              <a:t>java.util</a:t>
            </a:r>
            <a:endParaRPr lang="ru-RU" altLang="ru-RU" smtClean="0"/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Классы для работы со временем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Классы для работы с локализацией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Классы для работы с массивами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Классы и интерфейсы коллекций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Прочие вспомогательные классы и 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33942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F557CC-5498-4B38-882A-EB4BCE184BAC}" type="slidenum">
              <a:rPr lang="ru-RU" altLang="ru-RU" smtClean="0"/>
              <a:pPr eaLnBrk="1" hangingPunct="1"/>
              <a:t>33</a:t>
            </a:fld>
            <a:endParaRPr lang="ru-RU" altLang="ru-RU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Классы работы со временем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Date</a:t>
            </a:r>
            <a:r>
              <a:rPr lang="en-US" altLang="ru-RU" sz="2800" smtClean="0"/>
              <a:t/>
            </a:r>
            <a:br>
              <a:rPr lang="en-US" altLang="ru-RU" sz="2800" smtClean="0"/>
            </a:br>
            <a:r>
              <a:rPr lang="ru-RU" altLang="ru-RU" sz="2800" smtClean="0"/>
              <a:t>Отражает дату и время с точностью до миллисекунд. Не рекомендуется к использованию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Calendar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800" smtClean="0"/>
              <a:t>и сопутствующие</a:t>
            </a:r>
            <a:r>
              <a:rPr lang="ru-RU" altLang="ru-RU" sz="2400" smtClean="0"/>
              <a:t/>
            </a:r>
            <a:br>
              <a:rPr lang="ru-RU" altLang="ru-RU" sz="2400" smtClean="0"/>
            </a:br>
            <a:r>
              <a:rPr lang="ru-RU" altLang="ru-RU" sz="2800" smtClean="0"/>
              <a:t>Содержит константы и методы для работы с датой и временем с учетом особенностей локализации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Timer</a:t>
            </a:r>
            <a:r>
              <a:rPr lang="ru-RU" altLang="ru-RU" sz="2800" smtClean="0">
                <a:solidFill>
                  <a:schemeClr val="accent1"/>
                </a:solidFill>
              </a:rPr>
              <a:t/>
            </a:r>
            <a:br>
              <a:rPr lang="ru-RU" altLang="ru-RU" sz="2800" smtClean="0">
                <a:solidFill>
                  <a:schemeClr val="accent1"/>
                </a:solidFill>
              </a:rPr>
            </a:br>
            <a:r>
              <a:rPr lang="ru-RU" altLang="ru-RU" sz="2800" smtClean="0"/>
              <a:t>Позволяет создавать задания для более позднего запуска (с использованием потоков</a:t>
            </a:r>
            <a:r>
              <a:rPr lang="en-US" altLang="ru-RU" sz="2800" smtClean="0"/>
              <a:t> </a:t>
            </a:r>
            <a:r>
              <a:rPr lang="ru-RU" altLang="ru-RU" sz="2800" smtClean="0"/>
              <a:t>инструкций)</a:t>
            </a:r>
          </a:p>
        </p:txBody>
      </p:sp>
    </p:spTree>
    <p:extLst>
      <p:ext uri="{BB962C8B-B14F-4D97-AF65-F5344CB8AC3E}">
        <p14:creationId xmlns:p14="http://schemas.microsoft.com/office/powerpoint/2010/main" val="37630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Методы класса </a:t>
            </a:r>
            <a:r>
              <a:rPr lang="en-US" altLang="ru-RU" smtClean="0"/>
              <a:t>Calendar</a:t>
            </a:r>
            <a:endParaRPr lang="ru-RU" altLang="ru-RU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  <a:defRPr/>
            </a:pPr>
            <a:r>
              <a:rPr lang="ru-RU" sz="2800" dirty="0" smtClean="0"/>
              <a:t>Установка значения поля календаря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public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void set(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 field,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 value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endParaRPr lang="en-US" sz="24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ru-RU" sz="2800" dirty="0"/>
              <a:t>Добавляет </a:t>
            </a:r>
            <a:r>
              <a:rPr lang="ru-RU" sz="2800" dirty="0" smtClean="0"/>
              <a:t>смещение </a:t>
            </a:r>
            <a:r>
              <a:rPr lang="ru-RU" sz="2800" dirty="0"/>
              <a:t>к </a:t>
            </a:r>
            <a:r>
              <a:rPr lang="ru-RU" sz="2800" dirty="0" smtClean="0"/>
              <a:t>текущей </a:t>
            </a:r>
            <a:r>
              <a:rPr lang="ru-RU" sz="2800" dirty="0"/>
              <a:t>величине </a:t>
            </a:r>
            <a:r>
              <a:rPr lang="ru-RU" sz="2800" dirty="0" smtClean="0"/>
              <a:t>поля</a:t>
            </a:r>
          </a:p>
          <a:p>
            <a:pPr marL="400050" lvl="1" indent="0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public abstract void add(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int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field,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int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amount) </a:t>
            </a:r>
            <a:endParaRPr lang="ru-RU" sz="2400" b="1" spc="-150" dirty="0" smtClean="0">
              <a:solidFill>
                <a:schemeClr val="accent1"/>
              </a:solidFill>
              <a:latin typeface="Courier New" pitchFamily="49" charset="0"/>
              <a:ea typeface="+mn-ea"/>
            </a:endParaRPr>
          </a:p>
          <a:p>
            <a:pPr marL="400050" lvl="1" indent="0">
              <a:spcBef>
                <a:spcPts val="1200"/>
              </a:spcBef>
              <a:buFont typeface="Wingdings" pitchFamily="2" charset="2"/>
              <a:buNone/>
              <a:defRPr/>
            </a:pPr>
            <a:endParaRPr lang="en-US" sz="2400" b="1" spc="-150" dirty="0">
              <a:solidFill>
                <a:schemeClr val="accent1"/>
              </a:solidFill>
              <a:latin typeface="Courier New" pitchFamily="49" charset="0"/>
              <a:ea typeface="+mn-ea"/>
            </a:endParaRPr>
          </a:p>
          <a:p>
            <a:pPr>
              <a:spcBef>
                <a:spcPts val="1200"/>
              </a:spcBef>
              <a:defRPr/>
            </a:pPr>
            <a:r>
              <a:rPr lang="ru-RU" sz="2800" dirty="0"/>
              <a:t>Добавляет </a:t>
            </a:r>
            <a:r>
              <a:rPr lang="ru-RU" sz="2800" dirty="0" smtClean="0"/>
              <a:t>смещение </a:t>
            </a:r>
            <a:r>
              <a:rPr lang="ru-RU" sz="2800" dirty="0"/>
              <a:t>к </a:t>
            </a:r>
            <a:r>
              <a:rPr lang="ru-RU" sz="2800" dirty="0" smtClean="0"/>
              <a:t>величине поля, причем </a:t>
            </a:r>
            <a:r>
              <a:rPr lang="ru-RU" sz="2800" dirty="0"/>
              <a:t>не производит изменения </a:t>
            </a:r>
            <a:r>
              <a:rPr lang="ru-RU" sz="2800" dirty="0" smtClean="0"/>
              <a:t>старших полей</a:t>
            </a:r>
          </a:p>
          <a:p>
            <a:pPr marL="400050" lvl="1" indent="0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public abstract void roll(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int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field,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boolean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up)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12154-EE11-43FF-8AD6-C9968B17888A}" type="slidenum">
              <a:rPr lang="ru-RU" altLang="ru-RU" smtClean="0"/>
              <a:pPr eaLnBrk="1" hangingPunct="1"/>
              <a:t>34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447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Методы класса </a:t>
            </a:r>
            <a:r>
              <a:rPr lang="en-US" altLang="ru-RU" smtClean="0"/>
              <a:t>Calendar</a:t>
            </a:r>
            <a:endParaRPr lang="ru-RU" altLang="ru-RU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16D648-DC35-417F-AF86-96214DDC70A6}" type="slidenum">
              <a:rPr lang="ru-RU" altLang="ru-RU" smtClean="0"/>
              <a:pPr eaLnBrk="1" hangingPunct="1"/>
              <a:t>35</a:t>
            </a:fld>
            <a:endParaRPr lang="ru-RU" altLang="ru-RU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89113"/>
            <a:ext cx="8785225" cy="28638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kumimoji="1" lang="en-US" b="1" spc="-150" dirty="0" err="1" smtClean="0">
                <a:latin typeface="Courier New" pitchFamily="49" charset="0"/>
              </a:rPr>
              <a:t>SimpleDateFormat</a:t>
            </a:r>
            <a:r>
              <a:rPr kumimoji="1" lang="en-US" b="1" spc="-150" dirty="0" smtClean="0">
                <a:latin typeface="Courier New" pitchFamily="49" charset="0"/>
              </a:rPr>
              <a:t> </a:t>
            </a:r>
            <a:r>
              <a:rPr kumimoji="1" lang="en-US" b="1" spc="-150" dirty="0" err="1" smtClean="0">
                <a:latin typeface="Courier New" pitchFamily="49" charset="0"/>
              </a:rPr>
              <a:t>sdf</a:t>
            </a:r>
            <a:r>
              <a:rPr kumimoji="1" lang="en-US" b="1" spc="-150" dirty="0" smtClean="0">
                <a:latin typeface="Courier New" pitchFamily="49" charset="0"/>
              </a:rPr>
              <a:t> = new </a:t>
            </a:r>
            <a:r>
              <a:rPr kumimoji="1" lang="en-US" b="1" spc="-150" dirty="0" err="1" smtClean="0">
                <a:latin typeface="Courier New" pitchFamily="49" charset="0"/>
              </a:rPr>
              <a:t>SimpleDateFormat</a:t>
            </a:r>
            <a:r>
              <a:rPr kumimoji="1" lang="en-US" b="1" spc="-150" dirty="0" smtClean="0">
                <a:latin typeface="Courier New" pitchFamily="49" charset="0"/>
              </a:rPr>
              <a:t>("</a:t>
            </a:r>
            <a:r>
              <a:rPr kumimoji="1" lang="en-US" b="1" spc="-150" dirty="0" err="1" smtClean="0">
                <a:latin typeface="Courier New" pitchFamily="49" charset="0"/>
              </a:rPr>
              <a:t>yyyy</a:t>
            </a:r>
            <a:r>
              <a:rPr kumimoji="1" lang="en-US" b="1" spc="-150" dirty="0" smtClean="0">
                <a:latin typeface="Courier New" pitchFamily="49" charset="0"/>
              </a:rPr>
              <a:t> MMMM </a:t>
            </a:r>
            <a:r>
              <a:rPr kumimoji="1" lang="en-US" b="1" spc="-150" dirty="0" err="1" smtClean="0">
                <a:latin typeface="Courier New" pitchFamily="49" charset="0"/>
              </a:rPr>
              <a:t>dd</a:t>
            </a:r>
            <a:r>
              <a:rPr kumimoji="1" lang="en-US" b="1" spc="-150" dirty="0" smtClean="0">
                <a:latin typeface="Courier New" pitchFamily="49" charset="0"/>
              </a:rPr>
              <a:t> </a:t>
            </a:r>
            <a:r>
              <a:rPr kumimoji="1" lang="en-US" b="1" spc="-150" dirty="0" err="1" smtClean="0">
                <a:latin typeface="Courier New" pitchFamily="49" charset="0"/>
              </a:rPr>
              <a:t>HH:mm:ss</a:t>
            </a:r>
            <a:r>
              <a:rPr kumimoji="1" lang="en-US" b="1" spc="-150" dirty="0" smtClean="0">
                <a:latin typeface="Courier New" pitchFamily="49" charset="0"/>
              </a:rPr>
              <a:t>");</a:t>
            </a:r>
          </a:p>
          <a:p>
            <a:pPr eaLnBrk="1" hangingPunct="1">
              <a:defRPr/>
            </a:pPr>
            <a:r>
              <a:rPr kumimoji="1" lang="en-US" b="1" dirty="0" smtClean="0">
                <a:latin typeface="Courier New" pitchFamily="49" charset="0"/>
              </a:rPr>
              <a:t>Calendar </a:t>
            </a:r>
            <a:r>
              <a:rPr kumimoji="1" lang="en-US" b="1" dirty="0" err="1" smtClean="0">
                <a:latin typeface="Courier New" pitchFamily="49" charset="0"/>
              </a:rPr>
              <a:t>cal</a:t>
            </a:r>
            <a:r>
              <a:rPr kumimoji="1" lang="en-US" b="1" dirty="0" smtClean="0">
                <a:latin typeface="Courier New" pitchFamily="49" charset="0"/>
              </a:rPr>
              <a:t> = </a:t>
            </a:r>
            <a:r>
              <a:rPr kumimoji="1" lang="en-US" b="1" dirty="0" err="1" smtClean="0">
                <a:latin typeface="Courier New" pitchFamily="49" charset="0"/>
              </a:rPr>
              <a:t>Calendar.getInstance</a:t>
            </a:r>
            <a:r>
              <a:rPr kumimoji="1"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kumimoji="1" lang="en-US" b="1" dirty="0" err="1" smtClean="0">
                <a:latin typeface="Courier New" pitchFamily="49" charset="0"/>
              </a:rPr>
              <a:t>cal.set</a:t>
            </a:r>
            <a:r>
              <a:rPr kumimoji="1" lang="en-US" b="1" dirty="0" smtClean="0">
                <a:latin typeface="Courier New" pitchFamily="49" charset="0"/>
              </a:rPr>
              <a:t>(</a:t>
            </a:r>
            <a:r>
              <a:rPr kumimoji="1" lang="en-US" b="1" dirty="0" err="1" smtClean="0">
                <a:latin typeface="Courier New" pitchFamily="49" charset="0"/>
              </a:rPr>
              <a:t>Calendar.YEAR</a:t>
            </a:r>
            <a:r>
              <a:rPr kumimoji="1" lang="en-US" b="1" dirty="0" smtClean="0">
                <a:latin typeface="Courier New" pitchFamily="49" charset="0"/>
              </a:rPr>
              <a:t>, 2012);</a:t>
            </a:r>
          </a:p>
          <a:p>
            <a:pPr eaLnBrk="1" hangingPunct="1">
              <a:defRPr/>
            </a:pPr>
            <a:r>
              <a:rPr kumimoji="1" lang="en-US" b="1" dirty="0" err="1" smtClean="0">
                <a:latin typeface="Courier New" pitchFamily="49" charset="0"/>
              </a:rPr>
              <a:t>cal.set</a:t>
            </a:r>
            <a:r>
              <a:rPr kumimoji="1" lang="en-US" b="1" dirty="0" smtClean="0">
                <a:latin typeface="Courier New" pitchFamily="49" charset="0"/>
              </a:rPr>
              <a:t>(</a:t>
            </a:r>
            <a:r>
              <a:rPr kumimoji="1" lang="en-US" b="1" dirty="0" err="1" smtClean="0">
                <a:latin typeface="Courier New" pitchFamily="49" charset="0"/>
              </a:rPr>
              <a:t>Calendar.MONTH</a:t>
            </a:r>
            <a:r>
              <a:rPr kumimoji="1" lang="en-US" b="1" dirty="0" smtClean="0">
                <a:latin typeface="Courier New" pitchFamily="49" charset="0"/>
              </a:rPr>
              <a:t>, </a:t>
            </a:r>
            <a:r>
              <a:rPr kumimoji="1" lang="en-US" b="1" dirty="0" err="1" smtClean="0">
                <a:latin typeface="Courier New" pitchFamily="49" charset="0"/>
              </a:rPr>
              <a:t>Calendar.AUGUST</a:t>
            </a:r>
            <a:r>
              <a:rPr kumimoji="1"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kumimoji="1" lang="en-US" b="1" dirty="0" err="1" smtClean="0">
                <a:latin typeface="Courier New" pitchFamily="49" charset="0"/>
              </a:rPr>
              <a:t>cal.set</a:t>
            </a:r>
            <a:r>
              <a:rPr kumimoji="1" lang="en-US" b="1" dirty="0" smtClean="0">
                <a:latin typeface="Courier New" pitchFamily="49" charset="0"/>
              </a:rPr>
              <a:t>(</a:t>
            </a:r>
            <a:r>
              <a:rPr kumimoji="1" lang="en-US" b="1" dirty="0" err="1" smtClean="0">
                <a:latin typeface="Courier New" pitchFamily="49" charset="0"/>
              </a:rPr>
              <a:t>Calendar.DAY_OF_MONTH</a:t>
            </a:r>
            <a:r>
              <a:rPr kumimoji="1" lang="en-US" b="1" dirty="0" smtClean="0">
                <a:latin typeface="Courier New" pitchFamily="49" charset="0"/>
              </a:rPr>
              <a:t>, 31);</a:t>
            </a:r>
          </a:p>
          <a:p>
            <a:pPr eaLnBrk="1" hangingPunct="1">
              <a:defRPr/>
            </a:pPr>
            <a:r>
              <a:rPr kumimoji="1" lang="en-US" b="1" spc="-150" dirty="0" err="1" smtClean="0">
                <a:latin typeface="Courier New" pitchFamily="49" charset="0"/>
              </a:rPr>
              <a:t>System.out.println</a:t>
            </a:r>
            <a:r>
              <a:rPr kumimoji="1" lang="en-US" b="1" spc="-150" dirty="0" smtClean="0">
                <a:latin typeface="Courier New" pitchFamily="49" charset="0"/>
              </a:rPr>
              <a:t>("</a:t>
            </a:r>
            <a:r>
              <a:rPr kumimoji="1" lang="en-US" b="1" spc="-150" dirty="0" err="1" smtClean="0">
                <a:latin typeface="Courier New" pitchFamily="49" charset="0"/>
              </a:rPr>
              <a:t>Initialy</a:t>
            </a:r>
            <a:r>
              <a:rPr kumimoji="1" lang="en-US" b="1" spc="-150" dirty="0" smtClean="0">
                <a:latin typeface="Courier New" pitchFamily="49" charset="0"/>
              </a:rPr>
              <a:t> set date :" + </a:t>
            </a:r>
            <a:r>
              <a:rPr kumimoji="1" lang="en-US" b="1" spc="-150" dirty="0" err="1" smtClean="0">
                <a:latin typeface="Courier New" pitchFamily="49" charset="0"/>
              </a:rPr>
              <a:t>sdf.format</a:t>
            </a:r>
            <a:r>
              <a:rPr kumimoji="1" lang="en-US" b="1" spc="-150" dirty="0" smtClean="0">
                <a:latin typeface="Courier New" pitchFamily="49" charset="0"/>
              </a:rPr>
              <a:t>(</a:t>
            </a:r>
            <a:r>
              <a:rPr kumimoji="1" lang="en-US" b="1" spc="-150" dirty="0" err="1" smtClean="0">
                <a:latin typeface="Courier New" pitchFamily="49" charset="0"/>
              </a:rPr>
              <a:t>cal.getTime</a:t>
            </a:r>
            <a:r>
              <a:rPr kumimoji="1" lang="en-US" b="1" spc="-150" dirty="0" smtClean="0">
                <a:latin typeface="Courier New" pitchFamily="49" charset="0"/>
              </a:rPr>
              <a:t>()));</a:t>
            </a:r>
          </a:p>
          <a:p>
            <a:pPr eaLnBrk="1" hangingPunct="1">
              <a:defRPr/>
            </a:pPr>
            <a:r>
              <a:rPr kumimoji="1" lang="en-US" b="1" dirty="0" err="1" smtClean="0">
                <a:latin typeface="Courier New" pitchFamily="49" charset="0"/>
              </a:rPr>
              <a:t>cal.add</a:t>
            </a:r>
            <a:r>
              <a:rPr kumimoji="1" lang="en-US" b="1" dirty="0" smtClean="0">
                <a:latin typeface="Courier New" pitchFamily="49" charset="0"/>
              </a:rPr>
              <a:t>(</a:t>
            </a:r>
            <a:r>
              <a:rPr kumimoji="1" lang="en-US" b="1" dirty="0" err="1" smtClean="0">
                <a:latin typeface="Courier New" pitchFamily="49" charset="0"/>
              </a:rPr>
              <a:t>Calendar.MONTH</a:t>
            </a:r>
            <a:r>
              <a:rPr kumimoji="1" lang="en-US" b="1" dirty="0" smtClean="0">
                <a:latin typeface="Courier New" pitchFamily="49" charset="0"/>
              </a:rPr>
              <a:t>, 1);</a:t>
            </a:r>
          </a:p>
          <a:p>
            <a:pPr eaLnBrk="1" hangingPunct="1">
              <a:defRPr/>
            </a:pPr>
            <a:r>
              <a:rPr kumimoji="1" lang="en-US" b="1" spc="-150" dirty="0" err="1" smtClean="0">
                <a:latin typeface="Courier New" pitchFamily="49" charset="0"/>
              </a:rPr>
              <a:t>System.out.println</a:t>
            </a:r>
            <a:r>
              <a:rPr kumimoji="1" lang="en-US" b="1" spc="-150" dirty="0" smtClean="0">
                <a:latin typeface="Courier New" pitchFamily="49" charset="0"/>
              </a:rPr>
              <a:t>("</a:t>
            </a:r>
            <a:r>
              <a:rPr kumimoji="1" lang="en-US" b="1" spc="-200" dirty="0" smtClean="0">
                <a:latin typeface="Courier New" pitchFamily="49" charset="0"/>
              </a:rPr>
              <a:t>Month changed by add():</a:t>
            </a:r>
            <a:r>
              <a:rPr kumimoji="1" lang="en-US" b="1" spc="-150" dirty="0" smtClean="0">
                <a:latin typeface="Courier New" pitchFamily="49" charset="0"/>
              </a:rPr>
              <a:t>" + </a:t>
            </a:r>
            <a:r>
              <a:rPr kumimoji="1" lang="en-US" b="1" spc="-150" dirty="0" err="1" smtClean="0">
                <a:latin typeface="Courier New" pitchFamily="49" charset="0"/>
              </a:rPr>
              <a:t>sdf.format</a:t>
            </a:r>
            <a:r>
              <a:rPr kumimoji="1" lang="en-US" b="1" spc="-150" dirty="0" smtClean="0">
                <a:latin typeface="Courier New" pitchFamily="49" charset="0"/>
              </a:rPr>
              <a:t>(</a:t>
            </a:r>
            <a:r>
              <a:rPr kumimoji="1" lang="en-US" b="1" spc="-150" dirty="0" err="1" smtClean="0">
                <a:latin typeface="Courier New" pitchFamily="49" charset="0"/>
              </a:rPr>
              <a:t>cal.getTime</a:t>
            </a:r>
            <a:r>
              <a:rPr kumimoji="1" lang="en-US" b="1" spc="-150" dirty="0" smtClean="0">
                <a:latin typeface="Courier New" pitchFamily="49" charset="0"/>
              </a:rPr>
              <a:t>()));</a:t>
            </a:r>
          </a:p>
          <a:p>
            <a:pPr eaLnBrk="1" hangingPunct="1">
              <a:defRPr/>
            </a:pPr>
            <a:r>
              <a:rPr kumimoji="1" lang="en-US" b="1" dirty="0" err="1" smtClean="0">
                <a:latin typeface="Courier New" pitchFamily="49" charset="0"/>
              </a:rPr>
              <a:t>cal.roll</a:t>
            </a:r>
            <a:r>
              <a:rPr kumimoji="1" lang="en-US" b="1" dirty="0" smtClean="0">
                <a:latin typeface="Courier New" pitchFamily="49" charset="0"/>
              </a:rPr>
              <a:t>(</a:t>
            </a:r>
            <a:r>
              <a:rPr kumimoji="1" lang="en-US" b="1" dirty="0" err="1" smtClean="0">
                <a:latin typeface="Courier New" pitchFamily="49" charset="0"/>
              </a:rPr>
              <a:t>Calendar.DATE</a:t>
            </a:r>
            <a:r>
              <a:rPr kumimoji="1" lang="en-US" b="1" dirty="0" smtClean="0">
                <a:latin typeface="Courier New" pitchFamily="49" charset="0"/>
              </a:rPr>
              <a:t>, 45);</a:t>
            </a:r>
          </a:p>
          <a:p>
            <a:pPr eaLnBrk="1" hangingPunct="1">
              <a:defRPr/>
            </a:pPr>
            <a:r>
              <a:rPr kumimoji="1" lang="en-US" b="1" spc="-150" dirty="0" err="1" smtClean="0">
                <a:latin typeface="Courier New" pitchFamily="49" charset="0"/>
              </a:rPr>
              <a:t>System.out.println</a:t>
            </a:r>
            <a:r>
              <a:rPr kumimoji="1" lang="en-US" b="1" spc="-150" dirty="0" smtClean="0">
                <a:latin typeface="Courier New" pitchFamily="49" charset="0"/>
              </a:rPr>
              <a:t>("</a:t>
            </a:r>
            <a:r>
              <a:rPr kumimoji="1" lang="en-US" b="1" spc="-200" dirty="0" smtClean="0">
                <a:latin typeface="Courier New" pitchFamily="49" charset="0"/>
              </a:rPr>
              <a:t>Date changed by roll():</a:t>
            </a:r>
            <a:r>
              <a:rPr kumimoji="1" lang="en-US" b="1" spc="-150" dirty="0" smtClean="0">
                <a:latin typeface="Courier New" pitchFamily="49" charset="0"/>
              </a:rPr>
              <a:t>" + </a:t>
            </a:r>
            <a:r>
              <a:rPr kumimoji="1" lang="en-US" b="1" spc="-150" dirty="0" err="1" smtClean="0">
                <a:latin typeface="Courier New" pitchFamily="49" charset="0"/>
              </a:rPr>
              <a:t>sdf.format</a:t>
            </a:r>
            <a:r>
              <a:rPr kumimoji="1" lang="en-US" b="1" spc="-150" dirty="0" smtClean="0">
                <a:latin typeface="Courier New" pitchFamily="49" charset="0"/>
              </a:rPr>
              <a:t>(</a:t>
            </a:r>
            <a:r>
              <a:rPr kumimoji="1" lang="en-US" b="1" spc="-150" dirty="0" err="1" smtClean="0">
                <a:latin typeface="Courier New" pitchFamily="49" charset="0"/>
              </a:rPr>
              <a:t>cal.getTime</a:t>
            </a:r>
            <a:r>
              <a:rPr kumimoji="1" lang="en-US" b="1" spc="-150" dirty="0" smtClean="0">
                <a:latin typeface="Courier New" pitchFamily="49" charset="0"/>
              </a:rPr>
              <a:t>()));</a:t>
            </a:r>
            <a:endParaRPr kumimoji="1" lang="ru-RU" b="1" spc="-150" dirty="0" smtClean="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5024438"/>
            <a:ext cx="8785225" cy="925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Initialy set date:2012 Август 31 15:05:09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Month changed by add():2012 Сентябрь 30 15:05:09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Date changed by roll():2012 Сентябрь 15 15:05:09</a:t>
            </a:r>
            <a:endParaRPr kumimoji="1" lang="ru-RU" altLang="ru-RU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8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9EEA71-4C05-4E4E-B2F9-FE8D6ACB36C6}" type="slidenum">
              <a:rPr lang="ru-RU" altLang="ru-RU" smtClean="0"/>
              <a:pPr eaLnBrk="1" hangingPunct="1"/>
              <a:t>36</a:t>
            </a:fld>
            <a:endParaRPr lang="ru-RU" altLang="ru-RU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Классы для работы с локализацией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Locale</a:t>
            </a:r>
            <a:r>
              <a:rPr lang="en-US" altLang="ru-RU" smtClean="0">
                <a:solidFill>
                  <a:schemeClr val="accent1"/>
                </a:solidFill>
              </a:rPr>
              <a:t/>
            </a:r>
            <a:br>
              <a:rPr lang="en-US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Содержит константы и методы для работы с языками и особенностями регионов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TimeZone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Содержит методы для работы с часовыми поясами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SimpleTimeZone</a:t>
            </a: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mtClean="0"/>
              <a:t>Реализует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TimeZone</a:t>
            </a:r>
            <a:r>
              <a:rPr lang="en-US" altLang="ru-RU" smtClean="0"/>
              <a:t> </a:t>
            </a:r>
            <a:r>
              <a:rPr lang="ru-RU" altLang="ru-RU" smtClean="0"/>
              <a:t>для Григорианского календаря</a:t>
            </a:r>
          </a:p>
        </p:txBody>
      </p:sp>
    </p:spTree>
    <p:extLst>
      <p:ext uri="{BB962C8B-B14F-4D97-AF65-F5344CB8AC3E}">
        <p14:creationId xmlns:p14="http://schemas.microsoft.com/office/powerpoint/2010/main" val="31449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C1DFC4-4B21-4039-971D-5F8A2DD3700C}" type="slidenum">
              <a:rPr lang="ru-RU" altLang="ru-RU" smtClean="0"/>
              <a:pPr eaLnBrk="1" hangingPunct="1"/>
              <a:t>37</a:t>
            </a:fld>
            <a:endParaRPr lang="ru-RU" altLang="ru-RU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java.util.Random</a:t>
            </a:r>
            <a:endParaRPr lang="ru-RU" altLang="ru-RU" smtClean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smtClean="0"/>
              <a:t>Экземпляр класса является отдельным генератором псевдослучайных чисел (ГПСЧ)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smtClean="0"/>
              <a:t>Различные ГПСЧ позволяют формировать некоррелированные последовательности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smtClean="0"/>
              <a:t>«Основание» имеет размерность 48</a:t>
            </a:r>
            <a:r>
              <a:rPr lang="en-US" altLang="ru-RU" sz="2800" smtClean="0"/>
              <a:t>bit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smtClean="0"/>
              <a:t>Методы получения ПСЧ:</a:t>
            </a:r>
            <a:br>
              <a:rPr lang="ru-RU" altLang="ru-RU" sz="2800" smtClean="0"/>
            </a:b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nextBoolean()</a:t>
            </a:r>
            <a:r>
              <a:rPr lang="en-US" altLang="ru-RU" sz="2800" smtClean="0"/>
              <a:t>,</a:t>
            </a:r>
            <a:r>
              <a:rPr lang="en-US" altLang="ru-RU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nextByte()</a:t>
            </a:r>
            <a:r>
              <a:rPr lang="en-US" altLang="ru-RU" sz="2800" smtClean="0"/>
              <a:t>,</a:t>
            </a:r>
            <a:r>
              <a:rPr lang="en-US" altLang="ru-RU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nextDouble()</a:t>
            </a:r>
            <a:r>
              <a:rPr lang="en-US" altLang="ru-RU" sz="2800" smtClean="0"/>
              <a:t>,</a:t>
            </a:r>
            <a:r>
              <a:rPr lang="en-US" altLang="ru-RU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nextFloat()</a:t>
            </a:r>
            <a:r>
              <a:rPr lang="en-US" altLang="ru-RU" sz="2800" smtClean="0"/>
              <a:t>,</a:t>
            </a:r>
            <a:r>
              <a:rPr lang="en-US" altLang="ru-RU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nextInt()</a:t>
            </a:r>
            <a:r>
              <a:rPr lang="en-US" altLang="ru-RU" sz="2800" smtClean="0"/>
              <a:t>,</a:t>
            </a:r>
            <a:r>
              <a:rPr lang="en-US" altLang="ru-RU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nextLong()</a:t>
            </a:r>
            <a:r>
              <a:rPr lang="en-US" altLang="ru-RU" sz="2800" smtClean="0"/>
              <a:t>,</a:t>
            </a:r>
            <a:r>
              <a:rPr lang="en-US" altLang="ru-RU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nextGaussian()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smtClean="0"/>
              <a:t>Метод настройки</a:t>
            </a:r>
            <a:br>
              <a:rPr lang="ru-RU" altLang="ru-RU" sz="2800" smtClean="0"/>
            </a:b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setSeed(long seed)</a:t>
            </a:r>
            <a:endParaRPr lang="ru-RU" altLang="ru-RU" sz="28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Регулярные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Позволяют сопоставлять текст с шаблоном, выполнять замену текста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Операции осуществляются с помощью универсальных символов, которые специальным образом интерпретируются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Используются в большом количестве языков программирования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D2F706-30CD-4C8E-B7BA-DF5C39C6BBCA}" type="slidenum">
              <a:rPr lang="ru-RU" altLang="ru-RU" smtClean="0"/>
              <a:pPr eaLnBrk="1" hangingPunct="1"/>
              <a:t>38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199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37F4D2-7C22-42DC-859B-B4909017051A}" type="slidenum">
              <a:rPr lang="ru-RU" altLang="ru-RU" smtClean="0"/>
              <a:pPr eaLnBrk="1" hangingPunct="1"/>
              <a:t>39</a:t>
            </a:fld>
            <a:endParaRPr lang="ru-RU" altLang="ru-RU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Пакет </a:t>
            </a:r>
            <a:r>
              <a:rPr lang="en-US" altLang="ru-RU" smtClean="0"/>
              <a:t>java.util.regex</a:t>
            </a:r>
            <a:endParaRPr lang="ru-RU" altLang="ru-RU" smtClean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/>
            <a:r>
              <a:rPr lang="ru-RU" altLang="ru-RU" smtClean="0"/>
              <a:t>Класс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Pattern</a:t>
            </a:r>
            <a:endParaRPr lang="ru-RU" altLang="ru-RU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ru-RU" altLang="ru-RU" sz="2400" smtClean="0"/>
              <a:t>Реализует шаблоны регулярных выражений. Позволяет составлять сложные шаблоны и разделять строки</a:t>
            </a:r>
            <a:r>
              <a:rPr lang="en-US" altLang="ru-RU" sz="2400" smtClean="0"/>
              <a:t> </a:t>
            </a:r>
            <a:r>
              <a:rPr lang="ru-RU" altLang="ru-RU" sz="2400" smtClean="0"/>
              <a:t>на элементы</a:t>
            </a:r>
          </a:p>
          <a:p>
            <a:pPr eaLnBrk="1" hangingPunct="1"/>
            <a:r>
              <a:rPr lang="ru-RU" altLang="ru-RU" smtClean="0"/>
              <a:t>Класс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Matcher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/>
            <a:r>
              <a:rPr lang="ru-RU" altLang="ru-RU" sz="2400" smtClean="0"/>
              <a:t>Реализует поиск элементов, соответствующих шаблону, в строках и проверку строк на соответствие шаблону</a:t>
            </a:r>
          </a:p>
          <a:p>
            <a:pPr eaLnBrk="1" hangingPunct="1"/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PatternSyntaxException</a:t>
            </a:r>
            <a:endParaRPr lang="ru-RU" altLang="ru-RU" sz="2800" smtClean="0"/>
          </a:p>
          <a:p>
            <a:pPr lvl="1" eaLnBrk="1" hangingPunct="1"/>
            <a:r>
              <a:rPr lang="ru-RU" altLang="ru-RU" sz="2400" smtClean="0"/>
              <a:t>указывает на синтаксическую ошибку в выражении</a:t>
            </a:r>
          </a:p>
        </p:txBody>
      </p:sp>
    </p:spTree>
    <p:extLst>
      <p:ext uri="{BB962C8B-B14F-4D97-AF65-F5344CB8AC3E}">
        <p14:creationId xmlns:p14="http://schemas.microsoft.com/office/powerpoint/2010/main" val="5621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4D69E1-163E-473B-9BFC-AFF22B8DFF0A}" type="slidenum">
              <a:rPr lang="ru-RU" altLang="ru-RU" smtClean="0"/>
              <a:pPr eaLnBrk="1" hangingPunct="1"/>
              <a:t>4</a:t>
            </a:fld>
            <a:endParaRPr lang="ru-RU" alt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Пакет </a:t>
            </a:r>
            <a:r>
              <a:rPr lang="en-US" altLang="ru-RU" smtClean="0"/>
              <a:t>java.lang</a:t>
            </a:r>
            <a:endParaRPr lang="ru-RU" altLang="ru-RU" smtClean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800" smtClean="0"/>
              <a:t>Импортируется по умолчанию (неявно)</a:t>
            </a:r>
          </a:p>
          <a:p>
            <a:pPr lvl="1" eaLnBrk="1" hangingPunct="1"/>
            <a:r>
              <a:rPr lang="ru-RU" altLang="ru-RU" sz="2400" smtClean="0"/>
              <a:t>Класс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endParaRPr lang="ru-RU" altLang="ru-RU" sz="2400" smtClean="0"/>
          </a:p>
          <a:p>
            <a:pPr lvl="1" eaLnBrk="1" hangingPunct="1"/>
            <a:r>
              <a:rPr lang="ru-RU" altLang="ru-RU" sz="2400" smtClean="0"/>
              <a:t>Класс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Object</a:t>
            </a:r>
          </a:p>
          <a:p>
            <a:pPr lvl="1" eaLnBrk="1" hangingPunct="1"/>
            <a:r>
              <a:rPr lang="ru-RU" altLang="ru-RU" sz="2400" smtClean="0"/>
              <a:t>Классы-обертки примитивных типов</a:t>
            </a:r>
          </a:p>
          <a:p>
            <a:pPr lvl="1" eaLnBrk="1" hangingPunct="1"/>
            <a:r>
              <a:rPr lang="ru-RU" altLang="ru-RU" sz="2400" smtClean="0"/>
              <a:t>Класс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Math</a:t>
            </a:r>
            <a:endParaRPr lang="ru-RU" alt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/>
            <a:r>
              <a:rPr lang="ru-RU" altLang="ru-RU" sz="2400" smtClean="0"/>
              <a:t>Классы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en-US" altLang="ru-RU" sz="2400" smtClean="0"/>
              <a:t> </a:t>
            </a:r>
            <a:r>
              <a:rPr lang="ru-RU" altLang="ru-RU" sz="2400" smtClean="0"/>
              <a:t>и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StringBuffer</a:t>
            </a:r>
            <a:endParaRPr lang="ru-RU" alt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/>
            <a:r>
              <a:rPr lang="ru-RU" altLang="ru-RU" sz="2400" smtClean="0"/>
              <a:t>Класс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Throwable</a:t>
            </a:r>
            <a:r>
              <a:rPr lang="ru-RU" altLang="ru-RU" sz="2400" smtClean="0"/>
              <a:t>, базовый класс исключений</a:t>
            </a:r>
            <a:endParaRPr lang="en-US" altLang="ru-RU" sz="2400" smtClean="0"/>
          </a:p>
          <a:p>
            <a:pPr lvl="1" eaLnBrk="1" hangingPunct="1"/>
            <a:r>
              <a:rPr lang="ru-RU" altLang="ru-RU" sz="2400" smtClean="0"/>
              <a:t>Классы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Thread</a:t>
            </a:r>
            <a:r>
              <a:rPr lang="en-US" altLang="ru-RU" sz="2400" smtClean="0"/>
              <a:t> </a:t>
            </a:r>
            <a:r>
              <a:rPr lang="ru-RU" altLang="ru-RU" sz="2400" smtClean="0"/>
              <a:t>и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ThreadGroup</a:t>
            </a:r>
            <a:endParaRPr lang="ru-RU" alt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/>
            <a:r>
              <a:rPr lang="ru-RU" altLang="ru-RU" sz="2400" smtClean="0"/>
              <a:t>Прочие фундаментальные типы</a:t>
            </a:r>
          </a:p>
          <a:p>
            <a:pPr lvl="2" eaLnBrk="1" hangingPunct="1"/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System</a:t>
            </a:r>
            <a:r>
              <a:rPr lang="en-US" altLang="ru-RU" sz="2000" smtClean="0"/>
              <a:t>,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Runtime</a:t>
            </a:r>
            <a:r>
              <a:rPr lang="en-US" altLang="ru-RU" sz="2000" smtClean="0"/>
              <a:t>,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Process</a:t>
            </a:r>
            <a:r>
              <a:rPr lang="en-US" altLang="ru-RU" sz="2000" smtClean="0"/>
              <a:t>,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ClassLoader</a:t>
            </a:r>
            <a:r>
              <a:rPr lang="en-US" altLang="ru-RU" sz="2000" smtClean="0"/>
              <a:t>,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SecurityManager</a:t>
            </a:r>
            <a:r>
              <a:rPr lang="en-US" altLang="ru-RU" sz="2000" smtClean="0"/>
              <a:t>,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Compiler</a:t>
            </a:r>
            <a:r>
              <a:rPr lang="en-US" altLang="ru-RU" sz="2000" smtClean="0"/>
              <a:t>,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Cloneable</a:t>
            </a:r>
            <a:r>
              <a:rPr lang="en-US" altLang="ru-RU" sz="2000" smtClean="0"/>
              <a:t>,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Comparable</a:t>
            </a:r>
            <a:endParaRPr lang="ru-RU" altLang="ru-RU" sz="2000" smtClean="0"/>
          </a:p>
        </p:txBody>
      </p:sp>
    </p:spTree>
    <p:extLst>
      <p:ext uri="{BB962C8B-B14F-4D97-AF65-F5344CB8AC3E}">
        <p14:creationId xmlns:p14="http://schemas.microsoft.com/office/powerpoint/2010/main" val="12010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228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E075B6-3626-4DC1-87C6-02C81F4202F8}" type="slidenum">
              <a:rPr lang="ru-RU" altLang="ru-RU" smtClean="0"/>
              <a:pPr eaLnBrk="1" hangingPunct="1"/>
              <a:t>5</a:t>
            </a:fld>
            <a:endParaRPr lang="ru-RU" alt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/>
              <a:t>Class</a:t>
            </a:r>
            <a:endParaRPr lang="ru-RU" altLang="ru-RU" smtClean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ru-RU" altLang="ru-RU" smtClean="0"/>
              <a:t>Является метаклассом для всех классов</a:t>
            </a:r>
          </a:p>
          <a:p>
            <a:pPr eaLnBrk="1" hangingPunct="1">
              <a:spcBef>
                <a:spcPts val="1800"/>
              </a:spcBef>
            </a:pPr>
            <a:r>
              <a:rPr lang="ru-RU" altLang="ru-RU" smtClean="0"/>
              <a:t>Экземпляры содержат описания классов, загружаемых </a:t>
            </a:r>
            <a:r>
              <a:rPr lang="en-US" altLang="ru-RU" smtClean="0"/>
              <a:t>JVM</a:t>
            </a:r>
          </a:p>
          <a:p>
            <a:pPr eaLnBrk="1" hangingPunct="1">
              <a:spcBef>
                <a:spcPts val="1800"/>
              </a:spcBef>
            </a:pPr>
            <a:r>
              <a:rPr lang="ru-RU" altLang="ru-RU" smtClean="0"/>
              <a:t>Не имеет доступного конструктора</a:t>
            </a:r>
          </a:p>
          <a:p>
            <a:pPr eaLnBrk="1" hangingPunct="1">
              <a:spcBef>
                <a:spcPts val="1800"/>
              </a:spcBef>
            </a:pPr>
            <a:r>
              <a:rPr lang="ru-RU" altLang="ru-RU" smtClean="0"/>
              <a:t>Содержит методы для работы с классами и их методами</a:t>
            </a:r>
          </a:p>
          <a:p>
            <a:pPr eaLnBrk="1" hangingPunct="1">
              <a:spcBef>
                <a:spcPts val="1800"/>
              </a:spcBef>
            </a:pPr>
            <a:r>
              <a:rPr lang="ru-RU" altLang="ru-RU" smtClean="0"/>
              <a:t>Лежит в основе т.н. </a:t>
            </a:r>
            <a:r>
              <a:rPr lang="en-US" altLang="ru-RU" smtClean="0"/>
              <a:t>"</a:t>
            </a:r>
            <a:r>
              <a:rPr lang="ru-RU" altLang="ru-RU" smtClean="0"/>
              <a:t>рефлексии</a:t>
            </a:r>
            <a:r>
              <a:rPr lang="en-US" altLang="ru-RU" smtClean="0"/>
              <a:t>"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928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Класс </a:t>
            </a:r>
            <a:r>
              <a:rPr lang="en-US" altLang="ru-RU" smtClean="0"/>
              <a:t>Class</a:t>
            </a:r>
            <a:endParaRPr lang="ru-RU" altLang="ru-RU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defRPr/>
            </a:pPr>
            <a:r>
              <a:rPr lang="ru-RU" dirty="0" smtClean="0"/>
              <a:t>При загрузке</a:t>
            </a:r>
            <a:r>
              <a:rPr lang="en-US" dirty="0" smtClean="0"/>
              <a:t> JVM</a:t>
            </a:r>
            <a:r>
              <a:rPr lang="ru-RU" dirty="0" smtClean="0"/>
              <a:t> файла </a:t>
            </a:r>
            <a:r>
              <a:rPr lang="en-US" dirty="0" smtClean="0"/>
              <a:t>.class </a:t>
            </a:r>
            <a:r>
              <a:rPr lang="ru-RU" dirty="0" smtClean="0"/>
              <a:t>создается объект класса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endParaRPr 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ru-RU" dirty="0" smtClean="0"/>
              <a:t>При создании</a:t>
            </a:r>
            <a:r>
              <a:rPr lang="en-US" dirty="0" smtClean="0"/>
              <a:t> </a:t>
            </a:r>
            <a:r>
              <a:rPr lang="ru-RU" dirty="0" smtClean="0"/>
              <a:t>любого объекта создаются</a:t>
            </a:r>
            <a:endParaRPr lang="en-US" dirty="0" smtClean="0"/>
          </a:p>
          <a:p>
            <a:pPr lvl="1">
              <a:spcBef>
                <a:spcPts val="600"/>
              </a:spcBef>
              <a:defRPr/>
            </a:pPr>
            <a:r>
              <a:rPr lang="ru-RU" dirty="0" smtClean="0"/>
              <a:t>Сам создаваемый объект</a:t>
            </a:r>
          </a:p>
          <a:p>
            <a:pPr lvl="1">
              <a:spcBef>
                <a:spcPts val="600"/>
              </a:spcBef>
              <a:defRPr/>
            </a:pPr>
            <a:r>
              <a:rPr lang="ru-RU" dirty="0" smtClean="0"/>
              <a:t>Объект типа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Class</a:t>
            </a:r>
            <a:r>
              <a:rPr lang="en-US" dirty="0" smtClean="0"/>
              <a:t> </a:t>
            </a:r>
            <a:r>
              <a:rPr lang="ru-RU" dirty="0" smtClean="0"/>
              <a:t>описания класса объекта</a:t>
            </a:r>
          </a:p>
          <a:p>
            <a:pPr lvl="1">
              <a:spcBef>
                <a:spcPts val="600"/>
              </a:spcBef>
              <a:defRPr/>
            </a:pPr>
            <a:r>
              <a:rPr lang="ru-RU" dirty="0" smtClean="0"/>
              <a:t>Объекты </a:t>
            </a:r>
            <a:r>
              <a:rPr lang="ru-RU" dirty="0"/>
              <a:t>типа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Class</a:t>
            </a:r>
            <a:r>
              <a:rPr lang="en-US" dirty="0"/>
              <a:t> </a:t>
            </a:r>
            <a:r>
              <a:rPr lang="ru-RU" dirty="0"/>
              <a:t>описания </a:t>
            </a:r>
            <a:r>
              <a:rPr lang="ru-RU" spc="-150" dirty="0" smtClean="0"/>
              <a:t>классов-предков</a:t>
            </a:r>
            <a:endParaRPr lang="en-US" b="1" spc="-150" dirty="0">
              <a:solidFill>
                <a:schemeClr val="accent1"/>
              </a:solidFill>
              <a:latin typeface="Courier New" pitchFamily="49" charset="0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ru-RU" dirty="0"/>
              <a:t>Объект типа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Class</a:t>
            </a:r>
            <a:r>
              <a:rPr lang="en-US" dirty="0"/>
              <a:t> </a:t>
            </a:r>
            <a:r>
              <a:rPr lang="ru-RU" dirty="0"/>
              <a:t>описания класса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ea typeface="+mn-ea"/>
              </a:rPr>
              <a:t>Class</a:t>
            </a:r>
          </a:p>
          <a:p>
            <a:pPr>
              <a:spcBef>
                <a:spcPts val="600"/>
              </a:spcBef>
              <a:defRPr/>
            </a:pPr>
            <a:r>
              <a:rPr lang="ru-RU" sz="2800" dirty="0"/>
              <a:t>Метод </a:t>
            </a:r>
            <a:r>
              <a:rPr lang="en-US" sz="2800" b="1" dirty="0" err="1">
                <a:solidFill>
                  <a:schemeClr val="accent1"/>
                </a:solidFill>
                <a:latin typeface="Courier New" pitchFamily="49" charset="0"/>
              </a:rPr>
              <a:t>forName</a:t>
            </a:r>
            <a:r>
              <a:rPr 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String name)</a:t>
            </a:r>
            <a:r>
              <a:rPr lang="en-US" sz="2800" dirty="0" smtClean="0"/>
              <a:t> </a:t>
            </a:r>
            <a:r>
              <a:rPr lang="ru-RU" sz="2800" dirty="0"/>
              <a:t>получения </a:t>
            </a:r>
            <a:r>
              <a:rPr lang="ru-RU" sz="2800" dirty="0" smtClean="0"/>
              <a:t>объекта описания </a:t>
            </a:r>
            <a:r>
              <a:rPr lang="ru-RU" sz="2800" dirty="0"/>
              <a:t>типа </a:t>
            </a:r>
            <a:r>
              <a:rPr lang="en-US" sz="2800" b="1" dirty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en-US" sz="2800" dirty="0"/>
              <a:t> </a:t>
            </a:r>
            <a:r>
              <a:rPr lang="ru-RU" sz="2800" dirty="0" smtClean="0"/>
              <a:t>по имени </a:t>
            </a:r>
            <a:r>
              <a:rPr lang="ru-RU" sz="2800" dirty="0"/>
              <a:t>класса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433DC2-5A62-4A22-9B6A-B518D64AD1D0}" type="slidenum">
              <a:rPr lang="ru-RU" altLang="ru-RU" smtClean="0"/>
              <a:pPr eaLnBrk="1" hangingPunct="1"/>
              <a:t>6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406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18E2C7-25CC-474C-A88D-863D36EE7CAA}" type="slidenum">
              <a:rPr lang="ru-RU" altLang="ru-RU" smtClean="0"/>
              <a:pPr eaLnBrk="1" hangingPunct="1"/>
              <a:t>7</a:t>
            </a:fld>
            <a:endParaRPr lang="ru-RU" alt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/>
              <a:t>Object</a:t>
            </a:r>
            <a:endParaRPr lang="ru-RU" altLang="ru-RU" smtClean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Является суперклассом для </a:t>
            </a:r>
            <a:r>
              <a:rPr lang="ru-RU" altLang="ru-RU" smtClean="0">
                <a:solidFill>
                  <a:schemeClr val="accent1"/>
                </a:solidFill>
              </a:rPr>
              <a:t>всех</a:t>
            </a:r>
            <a:r>
              <a:rPr lang="ru-RU" altLang="ru-RU" smtClean="0"/>
              <a:t> классов (включая массивы)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Переменная этого типа может ссылаться на </a:t>
            </a:r>
            <a:r>
              <a:rPr lang="ru-RU" altLang="ru-RU" smtClean="0">
                <a:solidFill>
                  <a:schemeClr val="accent1"/>
                </a:solidFill>
              </a:rPr>
              <a:t>любой</a:t>
            </a:r>
            <a:r>
              <a:rPr lang="ru-RU" altLang="ru-RU" smtClean="0"/>
              <a:t> объект (но не на переменную примитивного типа)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Его методы наследуются </a:t>
            </a:r>
            <a:r>
              <a:rPr lang="ru-RU" altLang="ru-RU" smtClean="0">
                <a:solidFill>
                  <a:schemeClr val="accent1"/>
                </a:solidFill>
              </a:rPr>
              <a:t>всеми</a:t>
            </a:r>
            <a:r>
              <a:rPr lang="ru-RU" altLang="ru-RU" smtClean="0"/>
              <a:t> классами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Реализует базовые операции с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29668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A3A916-416D-4A38-9663-127AB9115DE3}" type="slidenum">
              <a:rPr lang="ru-RU" altLang="ru-RU" smtClean="0"/>
              <a:pPr eaLnBrk="1" hangingPunct="1"/>
              <a:t>8</a:t>
            </a:fld>
            <a:endParaRPr lang="ru-RU" alt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Методы класса </a:t>
            </a:r>
            <a:r>
              <a:rPr lang="en-US" altLang="ru-RU" smtClean="0"/>
              <a:t>Object</a:t>
            </a:r>
            <a:endParaRPr lang="ru-RU" altLang="ru-RU" smtClean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z="2000" smtClean="0"/>
              <a:t>Получение строкового представления объекта </a:t>
            </a:r>
            <a:r>
              <a:rPr lang="en-US" altLang="ru-RU" sz="2000" smtClean="0"/>
              <a:t/>
            </a:r>
            <a:br>
              <a:rPr lang="en-US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 toString()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z="2000" smtClean="0"/>
              <a:t>Получение ссылки на описание класса объекта </a:t>
            </a:r>
            <a:r>
              <a:rPr lang="en-US" altLang="ru-RU" sz="2000" smtClean="0"/>
              <a:t/>
            </a:r>
            <a:br>
              <a:rPr lang="en-US" altLang="ru-RU" sz="2000" smtClean="0"/>
            </a:b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final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Class 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getClass()</a:t>
            </a:r>
            <a:r>
              <a:rPr lang="ru-RU" altLang="ru-RU" sz="20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z="2000" smtClean="0"/>
              <a:t>Клонирование объекта (получение копии) </a:t>
            </a:r>
            <a:br>
              <a:rPr lang="ru-RU" altLang="ru-RU" sz="2000" smtClean="0"/>
            </a:b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protected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 Object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 clone()</a:t>
            </a:r>
            <a:r>
              <a:rPr lang="ru-RU" altLang="ru-RU" sz="20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z="2000" smtClean="0"/>
              <a:t>Проверка равенства объектов </a:t>
            </a:r>
            <a:r>
              <a:rPr lang="en-US" altLang="ru-RU" sz="2000" smtClean="0"/>
              <a:t/>
            </a:r>
            <a:br>
              <a:rPr lang="en-US" altLang="ru-RU" sz="2000" smtClean="0"/>
            </a:b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boolean equals(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Object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 obj)</a:t>
            </a:r>
            <a:endParaRPr lang="en-US" altLang="ru-RU" sz="200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z="2000" smtClean="0"/>
              <a:t>Получение хэш-кода объекта</a:t>
            </a:r>
            <a:br>
              <a:rPr lang="ru-RU" altLang="ru-RU" sz="2000" smtClean="0"/>
            </a:b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int hashCode()</a:t>
            </a:r>
            <a:r>
              <a:rPr lang="ru-RU" altLang="ru-RU" sz="20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z="2000" smtClean="0"/>
              <a:t>Метод завершения работы с объектом</a:t>
            </a:r>
            <a:br>
              <a:rPr lang="ru-RU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protected v</a:t>
            </a: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oid finalize()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z="2000" smtClean="0"/>
              <a:t>Методы обслуживания блокировок в многопоточных приложениях</a:t>
            </a:r>
            <a:r>
              <a:rPr lang="en-US" altLang="ru-RU" sz="2000" smtClean="0"/>
              <a:t/>
            </a:r>
            <a:br>
              <a:rPr lang="en-US" altLang="ru-RU" sz="2000" smtClean="0"/>
            </a:b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void wait(...), void notify(), void notifyAll()</a:t>
            </a:r>
            <a:endParaRPr lang="ru-RU" altLang="ru-RU" sz="20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F8810E-3520-4EDF-BBFF-43FFE7D89AB8}" type="slidenum">
              <a:rPr lang="ru-RU" altLang="ru-RU" smtClean="0"/>
              <a:pPr eaLnBrk="1" hangingPunct="1"/>
              <a:t>9</a:t>
            </a:fld>
            <a:endParaRPr lang="ru-RU" alt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Клонирование объектов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Считается, что результатом клонирования является копия объекта</a:t>
            </a:r>
            <a:endParaRPr lang="en-US" altLang="ru-RU" sz="24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Массивы поддерживают операцию клонирования</a:t>
            </a:r>
          </a:p>
          <a:p>
            <a:pPr eaLnBrk="1" hangingPunct="1">
              <a:lnSpc>
                <a:spcPct val="90000"/>
              </a:lnSpc>
            </a:pPr>
            <a:endParaRPr lang="en-US" altLang="ru-RU" sz="2400" smtClean="0"/>
          </a:p>
          <a:p>
            <a:pPr eaLnBrk="1" hangingPunct="1">
              <a:lnSpc>
                <a:spcPct val="90000"/>
              </a:lnSpc>
            </a:pPr>
            <a:endParaRPr lang="en-US" altLang="ru-RU" sz="24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В классе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Object</a:t>
            </a:r>
            <a:r>
              <a:rPr lang="en-US" altLang="ru-RU" sz="2400" smtClean="0"/>
              <a:t> </a:t>
            </a:r>
            <a:r>
              <a:rPr lang="ru-RU" altLang="ru-RU" sz="2400" smtClean="0"/>
              <a:t>метод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  <a:r>
              <a:rPr lang="en-US" altLang="ru-RU" sz="2400" smtClean="0"/>
              <a:t> </a:t>
            </a:r>
            <a:r>
              <a:rPr lang="ru-RU" altLang="ru-RU" sz="2400" smtClean="0"/>
              <a:t>является защищенным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Метод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  <a:r>
              <a:rPr lang="en-US" altLang="ru-RU" sz="2400" smtClean="0"/>
              <a:t> </a:t>
            </a:r>
            <a:r>
              <a:rPr lang="ru-RU" altLang="ru-RU" sz="2400" smtClean="0"/>
              <a:t>реализуется в конкретном классе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Никто не гарантирует того, что результатом его выполнения будет копия объекта, и даже того, что новый объект будет того же класса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Однако существует ряд соглашений, регламентирующих реализацию метода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  <a:endParaRPr lang="ru-RU" altLang="ru-RU" sz="2400" smtClean="0">
              <a:solidFill>
                <a:schemeClr val="accent1"/>
              </a:solidFill>
            </a:endParaRP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179388" y="2940050"/>
            <a:ext cx="8785225" cy="4175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int[] arrayCopy = (int []) array.clone();</a:t>
            </a:r>
            <a:endParaRPr kumimoji="1" lang="ru-RU" altLang="ru-RU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6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  <p:bldP spid="6707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1554</Words>
  <Application>Microsoft Office PowerPoint</Application>
  <PresentationFormat>Экран (4:3)</PresentationFormat>
  <Paragraphs>367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Кроссплатформенное программирование</vt:lpstr>
      <vt:lpstr>Базовые и утилитные классы Java</vt:lpstr>
      <vt:lpstr>План лекции</vt:lpstr>
      <vt:lpstr>Пакет java.lang</vt:lpstr>
      <vt:lpstr>Класс Class</vt:lpstr>
      <vt:lpstr>Класс Class</vt:lpstr>
      <vt:lpstr>Класс Object</vt:lpstr>
      <vt:lpstr>Методы класса Object</vt:lpstr>
      <vt:lpstr>Клонирование объектов</vt:lpstr>
      <vt:lpstr>Простое клонирование объектов, ряд соглашений</vt:lpstr>
      <vt:lpstr>Особенности клонирования</vt:lpstr>
      <vt:lpstr>Глубокое клонирование объектов</vt:lpstr>
      <vt:lpstr>Равенство объектов</vt:lpstr>
      <vt:lpstr>Равенство объектов</vt:lpstr>
      <vt:lpstr>Равенство объектов</vt:lpstr>
      <vt:lpstr>Хэш-код объекта</vt:lpstr>
      <vt:lpstr>Хэш-код объекта</vt:lpstr>
      <vt:lpstr>Классы-обертки примитивных типов</vt:lpstr>
      <vt:lpstr>Классы-обертки примитивных типов</vt:lpstr>
      <vt:lpstr>Задачи классов-оберток примитивных типов</vt:lpstr>
      <vt:lpstr>Наполнение классов-оберток</vt:lpstr>
      <vt:lpstr>Классы-обертки примитивных типов</vt:lpstr>
      <vt:lpstr>Класс Math</vt:lpstr>
      <vt:lpstr>Наполнение класса Math</vt:lpstr>
      <vt:lpstr>Хранение строк</vt:lpstr>
      <vt:lpstr>Работа со строками. Класс String</vt:lpstr>
      <vt:lpstr>Наполнение класса String</vt:lpstr>
      <vt:lpstr>Работа со строками. Класс StringBuffer</vt:lpstr>
      <vt:lpstr>Наполнение класса StringBuffer</vt:lpstr>
      <vt:lpstr>Конкатенация строк</vt:lpstr>
      <vt:lpstr>Системные классы</vt:lpstr>
      <vt:lpstr>Пакет java.util</vt:lpstr>
      <vt:lpstr>Классы работы со временем</vt:lpstr>
      <vt:lpstr>Методы класса Calendar</vt:lpstr>
      <vt:lpstr>Методы класса Calendar</vt:lpstr>
      <vt:lpstr>Классы для работы с локализацией</vt:lpstr>
      <vt:lpstr>java.util.Random</vt:lpstr>
      <vt:lpstr>Регулярные выражения</vt:lpstr>
      <vt:lpstr>Пакет java.util.regex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oleksii</cp:lastModifiedBy>
  <cp:revision>38</cp:revision>
  <dcterms:created xsi:type="dcterms:W3CDTF">2018-02-05T20:48:26Z</dcterms:created>
  <dcterms:modified xsi:type="dcterms:W3CDTF">2019-03-06T07:50:34Z</dcterms:modified>
</cp:coreProperties>
</file>