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9" autoAdjust="0"/>
  </p:normalViewPr>
  <p:slideViewPr>
    <p:cSldViewPr>
      <p:cViewPr>
        <p:scale>
          <a:sx n="125" d="100"/>
          <a:sy n="125" d="100"/>
        </p:scale>
        <p:origin x="-1224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1C9067D-B727-43F5-98C8-BD199387691A}" type="slidenum">
              <a:rPr lang="ru-RU" altLang="ru-RU" smtClean="0">
                <a:latin typeface="Times New Roman" pitchFamily="18" charset="0"/>
              </a:rPr>
              <a:pPr/>
              <a:t>9</a:t>
            </a:fld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D3E8DC-7C77-4247-8EF4-88B16FDDA7FF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77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0"/>
            <a:ext cx="8780462" cy="1366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636713"/>
            <a:ext cx="8780462" cy="2163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388" y="3952875"/>
            <a:ext cx="8780462" cy="2163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2523E-EACB-44CA-8DB1-3E30C9E1CB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614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0"/>
            <a:ext cx="8780462" cy="1366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636713"/>
            <a:ext cx="4313237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1636713"/>
            <a:ext cx="4314825" cy="2163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5025" y="3952875"/>
            <a:ext cx="4314825" cy="2163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8D620-6E75-4B55-B7B2-08B4779ACC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166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0"/>
            <a:ext cx="8780462" cy="1366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636713"/>
            <a:ext cx="4313237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36713"/>
            <a:ext cx="4314825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B3DAB-A9E3-460E-B844-3777B08CBA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1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overview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technetwork/java/javase/documentation/api-jsp-136079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Кроссплатформенное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501008"/>
            <a:ext cx="9144000" cy="295232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Подготовлено по материалам</a:t>
            </a:r>
          </a:p>
          <a:p>
            <a:r>
              <a:rPr lang="en-US" sz="2800" dirty="0" smtClean="0"/>
              <a:t>http://www.ccfit.nsu.ru/~rylov/java_lections/index.html</a:t>
            </a:r>
          </a:p>
          <a:p>
            <a:endParaRPr lang="en-US" sz="2800" dirty="0"/>
          </a:p>
          <a:p>
            <a:r>
              <a:rPr lang="ru-RU" sz="2800" dirty="0" smtClean="0"/>
              <a:t>Лекция доступна по адресу</a:t>
            </a:r>
          </a:p>
          <a:p>
            <a:r>
              <a:rPr lang="en-US" sz="2800" dirty="0" smtClean="0"/>
              <a:t>http://github.com/a-vodka/java/</a:t>
            </a:r>
          </a:p>
          <a:p>
            <a:endParaRPr lang="en-US" sz="2800" dirty="0" smtClean="0"/>
          </a:p>
          <a:p>
            <a:r>
              <a:rPr lang="ru-RU" sz="2800" dirty="0" smtClean="0"/>
              <a:t>Хороший учебник по </a:t>
            </a:r>
            <a:r>
              <a:rPr lang="en-US" sz="2800" dirty="0" smtClean="0"/>
              <a:t>Java</a:t>
            </a:r>
          </a:p>
          <a:p>
            <a:r>
              <a:rPr lang="en-US" sz="2800" dirty="0"/>
              <a:t>https://math.sgu.ru/sites/chairs/prinf/materials/java/index.htm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Понятие порта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Компьютер (обычно) имеет только одно физическое соединение с сетью</a:t>
            </a:r>
          </a:p>
          <a:p>
            <a:pPr eaLnBrk="1" hangingPunct="1"/>
            <a:endParaRPr lang="ru-RU" altLang="ru-RU" smtClean="0"/>
          </a:p>
          <a:p>
            <a:pPr eaLnBrk="1" hangingPunct="1"/>
            <a:r>
              <a:rPr lang="ru-RU" altLang="ru-RU" smtClean="0"/>
              <a:t>Соединение описывается, например, </a:t>
            </a:r>
            <a:r>
              <a:rPr lang="en-US" altLang="ru-RU" smtClean="0"/>
              <a:t>IP</a:t>
            </a:r>
            <a:r>
              <a:rPr lang="ru-RU" altLang="ru-RU" smtClean="0"/>
              <a:t>-адресом (32 бита на нынешний момент)</a:t>
            </a:r>
          </a:p>
          <a:p>
            <a:pPr eaLnBrk="1" hangingPunct="1"/>
            <a:endParaRPr lang="ru-RU" altLang="ru-RU" smtClean="0"/>
          </a:p>
          <a:p>
            <a:pPr eaLnBrk="1" hangingPunct="1"/>
            <a:r>
              <a:rPr lang="ru-RU" altLang="ru-RU" smtClean="0"/>
              <a:t>Как различать информацию для различных приложений?</a:t>
            </a:r>
          </a:p>
        </p:txBody>
      </p:sp>
    </p:spTree>
    <p:extLst>
      <p:ext uri="{BB962C8B-B14F-4D97-AF65-F5344CB8AC3E}">
        <p14:creationId xmlns:p14="http://schemas.microsoft.com/office/powerpoint/2010/main" val="143845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Понятие порта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79388" y="4437063"/>
            <a:ext cx="8780462" cy="1679575"/>
          </a:xfrm>
        </p:spPr>
        <p:txBody>
          <a:bodyPr/>
          <a:lstStyle/>
          <a:p>
            <a:pPr eaLnBrk="1" hangingPunct="1"/>
            <a:r>
              <a:rPr lang="ru-RU" altLang="ru-RU" sz="3000" smtClean="0"/>
              <a:t>Сокет привязывается к порту</a:t>
            </a:r>
          </a:p>
          <a:p>
            <a:pPr eaLnBrk="1" hangingPunct="1"/>
            <a:r>
              <a:rPr lang="ru-RU" altLang="ru-RU" sz="3000" smtClean="0"/>
              <a:t>Порт описывается 16-битным числом</a:t>
            </a:r>
          </a:p>
          <a:p>
            <a:pPr eaLnBrk="1" hangingPunct="1"/>
            <a:r>
              <a:rPr lang="ru-RU" altLang="ru-RU" sz="3000" smtClean="0"/>
              <a:t>Порты 0-1023 зарезервированы</a:t>
            </a:r>
            <a:endParaRPr lang="ru-RU" altLang="ru-RU" sz="2800" smtClean="0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979613" y="1628775"/>
            <a:ext cx="5903912" cy="2592388"/>
            <a:chOff x="1247" y="1026"/>
            <a:chExt cx="3719" cy="1633"/>
          </a:xfrm>
        </p:grpSpPr>
        <p:sp>
          <p:nvSpPr>
            <p:cNvPr id="13318" name="Rectangle 5"/>
            <p:cNvSpPr>
              <a:spLocks noChangeArrowheads="1"/>
            </p:cNvSpPr>
            <p:nvPr/>
          </p:nvSpPr>
          <p:spPr bwMode="auto">
            <a:xfrm>
              <a:off x="1315" y="1797"/>
              <a:ext cx="2314" cy="318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508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/>
                <a:t>TCP</a:t>
              </a:r>
              <a:r>
                <a:rPr lang="en-US" altLang="ru-RU" sz="2000"/>
                <a:t> or </a:t>
              </a:r>
              <a:r>
                <a:rPr lang="en-US" altLang="ru-RU" sz="2000" b="1"/>
                <a:t>UDP</a:t>
              </a:r>
              <a:endParaRPr lang="ru-RU" altLang="ru-RU" sz="2000" b="1"/>
            </a:p>
          </p:txBody>
        </p:sp>
        <p:sp>
          <p:nvSpPr>
            <p:cNvPr id="13319" name="Rectangle 6"/>
            <p:cNvSpPr>
              <a:spLocks noChangeArrowheads="1"/>
            </p:cNvSpPr>
            <p:nvPr/>
          </p:nvSpPr>
          <p:spPr bwMode="auto">
            <a:xfrm>
              <a:off x="1315" y="1525"/>
              <a:ext cx="409" cy="272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508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/>
                <a:t>port</a:t>
              </a:r>
              <a:endParaRPr lang="ru-RU" altLang="ru-RU" sz="2000"/>
            </a:p>
          </p:txBody>
        </p:sp>
        <p:sp>
          <p:nvSpPr>
            <p:cNvPr id="13320" name="Rectangle 7"/>
            <p:cNvSpPr>
              <a:spLocks noChangeArrowheads="1"/>
            </p:cNvSpPr>
            <p:nvPr/>
          </p:nvSpPr>
          <p:spPr bwMode="auto">
            <a:xfrm>
              <a:off x="1950" y="1525"/>
              <a:ext cx="409" cy="272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508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/>
                <a:t>port</a:t>
              </a:r>
              <a:endParaRPr lang="ru-RU" altLang="ru-RU" sz="2000"/>
            </a:p>
          </p:txBody>
        </p:sp>
        <p:sp>
          <p:nvSpPr>
            <p:cNvPr id="13321" name="Rectangle 8"/>
            <p:cNvSpPr>
              <a:spLocks noChangeArrowheads="1"/>
            </p:cNvSpPr>
            <p:nvPr/>
          </p:nvSpPr>
          <p:spPr bwMode="auto">
            <a:xfrm>
              <a:off x="2585" y="1525"/>
              <a:ext cx="409" cy="272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508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/>
                <a:t>port</a:t>
              </a:r>
              <a:endParaRPr lang="ru-RU" altLang="ru-RU" sz="2000"/>
            </a:p>
          </p:txBody>
        </p:sp>
        <p:sp>
          <p:nvSpPr>
            <p:cNvPr id="13322" name="Rectangle 9"/>
            <p:cNvSpPr>
              <a:spLocks noChangeArrowheads="1"/>
            </p:cNvSpPr>
            <p:nvPr/>
          </p:nvSpPr>
          <p:spPr bwMode="auto">
            <a:xfrm>
              <a:off x="3220" y="1525"/>
              <a:ext cx="409" cy="272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508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/>
                <a:t>port</a:t>
              </a:r>
              <a:endParaRPr lang="ru-RU" altLang="ru-RU" sz="2000"/>
            </a:p>
          </p:txBody>
        </p:sp>
        <p:sp>
          <p:nvSpPr>
            <p:cNvPr id="13323" name="Rectangle 10"/>
            <p:cNvSpPr>
              <a:spLocks noChangeArrowheads="1"/>
            </p:cNvSpPr>
            <p:nvPr/>
          </p:nvSpPr>
          <p:spPr bwMode="auto">
            <a:xfrm>
              <a:off x="1247" y="1026"/>
              <a:ext cx="544" cy="272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/>
                <a:t>app</a:t>
              </a:r>
              <a:endParaRPr lang="ru-RU" altLang="ru-RU" sz="2000"/>
            </a:p>
          </p:txBody>
        </p:sp>
        <p:sp>
          <p:nvSpPr>
            <p:cNvPr id="13324" name="Rectangle 11"/>
            <p:cNvSpPr>
              <a:spLocks noChangeArrowheads="1"/>
            </p:cNvSpPr>
            <p:nvPr/>
          </p:nvSpPr>
          <p:spPr bwMode="auto">
            <a:xfrm>
              <a:off x="1882" y="1026"/>
              <a:ext cx="544" cy="272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/>
                <a:t>app</a:t>
              </a:r>
              <a:endParaRPr lang="ru-RU" altLang="ru-RU" sz="2000"/>
            </a:p>
          </p:txBody>
        </p:sp>
        <p:sp>
          <p:nvSpPr>
            <p:cNvPr id="13325" name="Rectangle 12"/>
            <p:cNvSpPr>
              <a:spLocks noChangeArrowheads="1"/>
            </p:cNvSpPr>
            <p:nvPr/>
          </p:nvSpPr>
          <p:spPr bwMode="auto">
            <a:xfrm>
              <a:off x="2517" y="1026"/>
              <a:ext cx="544" cy="272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/>
                <a:t>app</a:t>
              </a:r>
              <a:endParaRPr lang="ru-RU" altLang="ru-RU" sz="2000"/>
            </a:p>
          </p:txBody>
        </p:sp>
        <p:sp>
          <p:nvSpPr>
            <p:cNvPr id="13326" name="Rectangle 13"/>
            <p:cNvSpPr>
              <a:spLocks noChangeArrowheads="1"/>
            </p:cNvSpPr>
            <p:nvPr/>
          </p:nvSpPr>
          <p:spPr bwMode="auto">
            <a:xfrm>
              <a:off x="3152" y="1026"/>
              <a:ext cx="544" cy="272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/>
                <a:t>app</a:t>
              </a:r>
              <a:endParaRPr lang="ru-RU" altLang="ru-RU" sz="2000"/>
            </a:p>
          </p:txBody>
        </p:sp>
        <p:sp>
          <p:nvSpPr>
            <p:cNvPr id="13327" name="Rectangle 14"/>
            <p:cNvSpPr>
              <a:spLocks noChangeArrowheads="1"/>
            </p:cNvSpPr>
            <p:nvPr/>
          </p:nvSpPr>
          <p:spPr bwMode="auto">
            <a:xfrm>
              <a:off x="3877" y="2387"/>
              <a:ext cx="544" cy="272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/>
                <a:t>port #</a:t>
              </a:r>
              <a:endParaRPr lang="ru-RU" altLang="ru-RU" sz="2000"/>
            </a:p>
          </p:txBody>
        </p:sp>
        <p:sp>
          <p:nvSpPr>
            <p:cNvPr id="13328" name="Rectangle 15"/>
            <p:cNvSpPr>
              <a:spLocks noChangeArrowheads="1"/>
            </p:cNvSpPr>
            <p:nvPr/>
          </p:nvSpPr>
          <p:spPr bwMode="auto">
            <a:xfrm>
              <a:off x="4422" y="2387"/>
              <a:ext cx="544" cy="272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/>
                <a:t>data</a:t>
              </a:r>
              <a:endParaRPr lang="ru-RU" altLang="ru-RU" sz="2000"/>
            </a:p>
          </p:txBody>
        </p:sp>
        <p:sp>
          <p:nvSpPr>
            <p:cNvPr id="13329" name="Text Box 16"/>
            <p:cNvSpPr txBox="1">
              <a:spLocks noChangeArrowheads="1"/>
            </p:cNvSpPr>
            <p:nvPr/>
          </p:nvSpPr>
          <p:spPr bwMode="auto">
            <a:xfrm>
              <a:off x="3832" y="2137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ru-RU" sz="2000"/>
                <a:t>Packet</a:t>
              </a:r>
              <a:endParaRPr lang="ru-RU" altLang="ru-RU" sz="2000"/>
            </a:p>
          </p:txBody>
        </p:sp>
        <p:sp>
          <p:nvSpPr>
            <p:cNvPr id="13330" name="Text Box 17"/>
            <p:cNvSpPr txBox="1">
              <a:spLocks noChangeArrowheads="1"/>
            </p:cNvSpPr>
            <p:nvPr/>
          </p:nvSpPr>
          <p:spPr bwMode="auto">
            <a:xfrm>
              <a:off x="2607" y="2387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ru-RU" sz="2000"/>
                <a:t>Data</a:t>
              </a:r>
              <a:endParaRPr lang="ru-RU" altLang="ru-RU" sz="2000"/>
            </a:p>
          </p:txBody>
        </p:sp>
        <p:cxnSp>
          <p:nvCxnSpPr>
            <p:cNvPr id="13331" name="AutoShape 18"/>
            <p:cNvCxnSpPr>
              <a:cxnSpLocks noChangeShapeType="1"/>
              <a:stCxn id="13327" idx="1"/>
              <a:endCxn id="13318" idx="2"/>
            </p:cNvCxnSpPr>
            <p:nvPr/>
          </p:nvCxnSpPr>
          <p:spPr bwMode="auto">
            <a:xfrm rot="10800000">
              <a:off x="2472" y="2131"/>
              <a:ext cx="1389" cy="39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2" name="AutoShape 20"/>
            <p:cNvCxnSpPr>
              <a:cxnSpLocks noChangeShapeType="1"/>
              <a:stCxn id="13319" idx="0"/>
              <a:endCxn id="13323" idx="2"/>
            </p:cNvCxnSpPr>
            <p:nvPr/>
          </p:nvCxnSpPr>
          <p:spPr bwMode="auto">
            <a:xfrm flipH="1" flipV="1">
              <a:off x="1519" y="1314"/>
              <a:ext cx="1" cy="1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3" name="AutoShape 21"/>
            <p:cNvCxnSpPr>
              <a:cxnSpLocks noChangeShapeType="1"/>
              <a:stCxn id="13320" idx="0"/>
              <a:endCxn id="13324" idx="2"/>
            </p:cNvCxnSpPr>
            <p:nvPr/>
          </p:nvCxnSpPr>
          <p:spPr bwMode="auto">
            <a:xfrm flipH="1" flipV="1">
              <a:off x="2154" y="1314"/>
              <a:ext cx="1" cy="1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4" name="AutoShape 22"/>
            <p:cNvCxnSpPr>
              <a:cxnSpLocks noChangeShapeType="1"/>
              <a:stCxn id="13321" idx="0"/>
              <a:endCxn id="13325" idx="2"/>
            </p:cNvCxnSpPr>
            <p:nvPr/>
          </p:nvCxnSpPr>
          <p:spPr bwMode="auto">
            <a:xfrm flipH="1" flipV="1">
              <a:off x="2789" y="1314"/>
              <a:ext cx="1" cy="1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5" name="AutoShape 23"/>
            <p:cNvCxnSpPr>
              <a:cxnSpLocks noChangeShapeType="1"/>
              <a:stCxn id="13322" idx="0"/>
              <a:endCxn id="13326" idx="2"/>
            </p:cNvCxnSpPr>
            <p:nvPr/>
          </p:nvCxnSpPr>
          <p:spPr bwMode="auto">
            <a:xfrm flipH="1" flipV="1">
              <a:off x="3424" y="1314"/>
              <a:ext cx="1" cy="1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8773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4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Интерфейс сокетов</a:t>
            </a: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ru-RU" altLang="ru-RU" sz="2800" smtClean="0"/>
              <a:t>В 80-ых годах американское правительственное агентство по поддержке исследовательских проектов (ARPA), финансировало реализацию протоколов TCP/IP для UNIX в Калифорнийском университете в г. Беркли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ru-RU" altLang="ru-RU" sz="2800" smtClean="0"/>
              <a:t>Разработан интерфейс прикладного программирования для сетевых приложений TCP/IP (TCP/IP API)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ru-RU" altLang="ru-RU" sz="2800" smtClean="0"/>
              <a:t>TCP/IP sockets или </a:t>
            </a:r>
            <a:r>
              <a:rPr lang="ru-RU" altLang="ru-RU" sz="2800" b="1" smtClean="0"/>
              <a:t>Berkeley sockets</a:t>
            </a:r>
          </a:p>
        </p:txBody>
      </p:sp>
    </p:spTree>
    <p:extLst>
      <p:ext uri="{BB962C8B-B14F-4D97-AF65-F5344CB8AC3E}">
        <p14:creationId xmlns:p14="http://schemas.microsoft.com/office/powerpoint/2010/main" val="255549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Связь с файловой системой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ru-RU" altLang="ru-RU" sz="2800" smtClean="0"/>
              <a:t>Интерфейс сокетов – через системные вызовы UNIX</a:t>
            </a:r>
          </a:p>
          <a:p>
            <a:pPr eaLnBrk="1" hangingPunct="1">
              <a:spcBef>
                <a:spcPts val="1200"/>
              </a:spcBef>
            </a:pPr>
            <a:r>
              <a:rPr lang="ru-RU" altLang="ru-RU" sz="2800" smtClean="0"/>
              <a:t>Системные вызовы ввода-вывода UNIX выглядят как последовательный цикл:</a:t>
            </a:r>
          </a:p>
          <a:p>
            <a:pPr lvl="1" eaLnBrk="1" hangingPunct="1">
              <a:spcBef>
                <a:spcPts val="1200"/>
              </a:spcBef>
            </a:pPr>
            <a:r>
              <a:rPr lang="ru-RU" altLang="ru-RU" sz="2400" smtClean="0"/>
              <a:t>открыть</a:t>
            </a:r>
          </a:p>
          <a:p>
            <a:pPr lvl="1" eaLnBrk="1" hangingPunct="1">
              <a:spcBef>
                <a:spcPts val="1200"/>
              </a:spcBef>
            </a:pPr>
            <a:r>
              <a:rPr lang="ru-RU" altLang="ru-RU" sz="2400" smtClean="0"/>
              <a:t>считать/записать</a:t>
            </a:r>
          </a:p>
          <a:p>
            <a:pPr lvl="1" eaLnBrk="1" hangingPunct="1">
              <a:spcBef>
                <a:spcPts val="1200"/>
              </a:spcBef>
            </a:pPr>
            <a:r>
              <a:rPr lang="ru-RU" altLang="ru-RU" sz="2400" smtClean="0"/>
              <a:t>закрыть</a:t>
            </a:r>
          </a:p>
          <a:p>
            <a:pPr eaLnBrk="1" hangingPunct="1">
              <a:spcBef>
                <a:spcPts val="1200"/>
              </a:spcBef>
            </a:pPr>
            <a:r>
              <a:rPr lang="ru-RU" altLang="ru-RU" sz="2800" smtClean="0"/>
              <a:t>Нет различий между файлами и внешними устройствами</a:t>
            </a:r>
          </a:p>
        </p:txBody>
      </p:sp>
    </p:spTree>
    <p:extLst>
      <p:ext uri="{BB962C8B-B14F-4D97-AF65-F5344CB8AC3E}">
        <p14:creationId xmlns:p14="http://schemas.microsoft.com/office/powerpoint/2010/main" val="385983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0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Проблемы сетевого ввода/вывода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altLang="ru-RU" sz="2800" smtClean="0"/>
              <a:t>Модель клиент-сервер не соответствует системе ввода-вывода UNIX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altLang="ru-RU" sz="2400" smtClean="0"/>
              <a:t>Не умеют устанавливать соединения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altLang="ru-RU" sz="2400" smtClean="0"/>
              <a:t>Используется фиксированный адрес файла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altLang="ru-RU" sz="2400" smtClean="0"/>
              <a:t>Соединение с файлом доступно на протяжении всего цикла запись-считывание </a:t>
            </a:r>
          </a:p>
          <a:p>
            <a:pPr lvl="4" eaLnBrk="1" hangingPunct="1">
              <a:lnSpc>
                <a:spcPct val="80000"/>
              </a:lnSpc>
              <a:spcBef>
                <a:spcPts val="1200"/>
              </a:spcBef>
            </a:pPr>
            <a:endParaRPr lang="ru-RU" altLang="ru-RU" sz="1800" smtClean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altLang="ru-RU" sz="2800" smtClean="0"/>
              <a:t>Для не ориентированных на соединение протоколов фиксированный адрес – проблема: при передаче дейтаграммы адрес есть, а соединения нет </a:t>
            </a:r>
          </a:p>
        </p:txBody>
      </p:sp>
    </p:spTree>
    <p:extLst>
      <p:ext uri="{BB962C8B-B14F-4D97-AF65-F5344CB8AC3E}">
        <p14:creationId xmlns:p14="http://schemas.microsoft.com/office/powerpoint/2010/main" val="48912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1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Абстракция сокета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ru-RU" altLang="ru-RU" smtClean="0"/>
              <a:t>Сетевое соединение –  это процесс передачи данных по сети между двумя компьютерами или процессами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ru-RU" altLang="ru-RU" smtClean="0"/>
              <a:t>Сокет – конечный пункт передачи данных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ru-RU" altLang="ru-RU" smtClean="0"/>
              <a:t>Для программ сокет – одно из </a:t>
            </a:r>
            <a:r>
              <a:rPr lang="ru-RU" altLang="ru-RU" smtClean="0">
                <a:solidFill>
                  <a:schemeClr val="accent1"/>
                </a:solidFill>
              </a:rPr>
              <a:t>окончаний</a:t>
            </a:r>
            <a:r>
              <a:rPr lang="ru-RU" altLang="ru-RU" b="1" smtClean="0">
                <a:solidFill>
                  <a:schemeClr val="accent1"/>
                </a:solidFill>
              </a:rPr>
              <a:t> </a:t>
            </a:r>
            <a:r>
              <a:rPr lang="ru-RU" altLang="ru-RU" smtClean="0"/>
              <a:t>сетевого соединения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ru-RU" altLang="ru-RU" smtClean="0"/>
              <a:t>Для установления соединения каждая из сетевых программ должна иметь </a:t>
            </a:r>
            <a:r>
              <a:rPr lang="ru-RU" altLang="ru-RU" smtClean="0">
                <a:solidFill>
                  <a:schemeClr val="accent1"/>
                </a:solidFill>
              </a:rPr>
              <a:t>свой</a:t>
            </a:r>
            <a:r>
              <a:rPr lang="ru-RU" altLang="ru-RU" smtClean="0"/>
              <a:t> собственный сокет</a:t>
            </a:r>
          </a:p>
        </p:txBody>
      </p:sp>
    </p:spTree>
    <p:extLst>
      <p:ext uri="{BB962C8B-B14F-4D97-AF65-F5344CB8AC3E}">
        <p14:creationId xmlns:p14="http://schemas.microsoft.com/office/powerpoint/2010/main" val="398961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Абстракция сокета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ru-RU" altLang="ru-RU" smtClean="0"/>
              <a:t>Связь между двумя сокетами может быть ориентированной на соединение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endParaRPr lang="ru-RU" altLang="ru-RU" smtClean="0"/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ru-RU" altLang="ru-RU" smtClean="0"/>
              <a:t>Связь между двумя сокетами может быть не ориентированной на соединение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endParaRPr lang="ru-RU" altLang="ru-RU" smtClean="0"/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ru-RU" altLang="ru-RU" smtClean="0"/>
              <a:t>Сокет связан с номером порта</a:t>
            </a:r>
          </a:p>
        </p:txBody>
      </p:sp>
    </p:spTree>
    <p:extLst>
      <p:ext uri="{BB962C8B-B14F-4D97-AF65-F5344CB8AC3E}">
        <p14:creationId xmlns:p14="http://schemas.microsoft.com/office/powerpoint/2010/main" val="8558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Абстракция сокета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900113" y="1773238"/>
            <a:ext cx="7343775" cy="1512887"/>
            <a:chOff x="567" y="1117"/>
            <a:chExt cx="4626" cy="953"/>
          </a:xfrm>
        </p:grpSpPr>
        <p:sp>
          <p:nvSpPr>
            <p:cNvPr id="19469" name="Rectangle 5"/>
            <p:cNvSpPr>
              <a:spLocks noChangeArrowheads="1"/>
            </p:cNvSpPr>
            <p:nvPr/>
          </p:nvSpPr>
          <p:spPr bwMode="auto">
            <a:xfrm>
              <a:off x="567" y="1207"/>
              <a:ext cx="998" cy="772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/>
                <a:t>server</a:t>
              </a:r>
              <a:endParaRPr lang="ru-RU" altLang="ru-RU" sz="2000" b="1"/>
            </a:p>
          </p:txBody>
        </p:sp>
        <p:sp>
          <p:nvSpPr>
            <p:cNvPr id="19470" name="AutoShape 6"/>
            <p:cNvSpPr>
              <a:spLocks noChangeArrowheads="1"/>
            </p:cNvSpPr>
            <p:nvPr/>
          </p:nvSpPr>
          <p:spPr bwMode="auto">
            <a:xfrm rot="5400000">
              <a:off x="1270" y="1412"/>
              <a:ext cx="907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497 h 21600"/>
                <a:gd name="T14" fmla="*/ 17099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ru-RU" sz="2000" b="1"/>
                <a:t>p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ru-RU" sz="2000" b="1"/>
                <a:t>o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ru-RU" sz="2000" b="1"/>
                <a:t>r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ru-RU" sz="2000" b="1"/>
                <a:t>t</a:t>
              </a:r>
              <a:endParaRPr lang="ru-RU" altLang="ru-RU" sz="2000" b="1"/>
            </a:p>
          </p:txBody>
        </p:sp>
        <p:sp>
          <p:nvSpPr>
            <p:cNvPr id="19471" name="Rectangle 7"/>
            <p:cNvSpPr>
              <a:spLocks noChangeArrowheads="1"/>
            </p:cNvSpPr>
            <p:nvPr/>
          </p:nvSpPr>
          <p:spPr bwMode="auto">
            <a:xfrm>
              <a:off x="4150" y="1752"/>
              <a:ext cx="1043" cy="318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/>
                <a:t>client</a:t>
              </a:r>
              <a:endParaRPr lang="ru-RU" altLang="ru-RU" sz="2000" b="1"/>
            </a:p>
          </p:txBody>
        </p:sp>
        <p:cxnSp>
          <p:nvCxnSpPr>
            <p:cNvPr id="19472" name="AutoShape 9"/>
            <p:cNvCxnSpPr>
              <a:cxnSpLocks noChangeShapeType="1"/>
              <a:stCxn id="19471" idx="1"/>
              <a:endCxn id="19470" idx="3"/>
            </p:cNvCxnSpPr>
            <p:nvPr/>
          </p:nvCxnSpPr>
          <p:spPr bwMode="auto">
            <a:xfrm rot="10800000">
              <a:off x="1900" y="1571"/>
              <a:ext cx="2234" cy="340"/>
            </a:xfrm>
            <a:prstGeom prst="curvedConnector3">
              <a:avLst>
                <a:gd name="adj1" fmla="val 5004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3" name="Text Box 10"/>
            <p:cNvSpPr txBox="1">
              <a:spLocks noChangeArrowheads="1"/>
            </p:cNvSpPr>
            <p:nvPr/>
          </p:nvSpPr>
          <p:spPr bwMode="auto">
            <a:xfrm>
              <a:off x="2953" y="1400"/>
              <a:ext cx="97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/>
                <a:t>connection</a:t>
              </a:r>
            </a:p>
            <a:p>
              <a:pPr algn="ctr" eaLnBrk="1" hangingPunct="1"/>
              <a:r>
                <a:rPr lang="en-US" altLang="ru-RU" sz="2000" b="1"/>
                <a:t>request</a:t>
              </a:r>
              <a:endParaRPr lang="ru-RU" altLang="ru-RU" sz="2000" b="1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900113" y="3933825"/>
            <a:ext cx="7343775" cy="2232025"/>
            <a:chOff x="567" y="2478"/>
            <a:chExt cx="4626" cy="1406"/>
          </a:xfrm>
        </p:grpSpPr>
        <p:sp>
          <p:nvSpPr>
            <p:cNvPr id="19462" name="Rectangle 11"/>
            <p:cNvSpPr>
              <a:spLocks noChangeArrowheads="1"/>
            </p:cNvSpPr>
            <p:nvPr/>
          </p:nvSpPr>
          <p:spPr bwMode="auto">
            <a:xfrm>
              <a:off x="567" y="2568"/>
              <a:ext cx="998" cy="772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/>
                <a:t>server</a:t>
              </a:r>
              <a:endParaRPr lang="ru-RU" altLang="ru-RU" sz="2000" b="1"/>
            </a:p>
          </p:txBody>
        </p:sp>
        <p:sp>
          <p:nvSpPr>
            <p:cNvPr id="19463" name="AutoShape 12"/>
            <p:cNvSpPr>
              <a:spLocks noChangeArrowheads="1"/>
            </p:cNvSpPr>
            <p:nvPr/>
          </p:nvSpPr>
          <p:spPr bwMode="auto">
            <a:xfrm rot="5400000">
              <a:off x="1270" y="2773"/>
              <a:ext cx="907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497 h 21600"/>
                <a:gd name="T14" fmla="*/ 17099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ru-RU" sz="2000" b="1"/>
                <a:t>p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ru-RU" sz="2000" b="1"/>
                <a:t>o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ru-RU" sz="2000" b="1"/>
                <a:t>r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ru-RU" sz="2000" b="1"/>
                <a:t>t</a:t>
              </a:r>
              <a:endParaRPr lang="ru-RU" altLang="ru-RU" sz="2000" b="1"/>
            </a:p>
          </p:txBody>
        </p:sp>
        <p:sp>
          <p:nvSpPr>
            <p:cNvPr id="19464" name="AutoShape 14"/>
            <p:cNvSpPr>
              <a:spLocks noChangeArrowheads="1"/>
            </p:cNvSpPr>
            <p:nvPr/>
          </p:nvSpPr>
          <p:spPr bwMode="auto">
            <a:xfrm rot="10800000">
              <a:off x="567" y="3339"/>
              <a:ext cx="998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2 w 21600"/>
                <a:gd name="T13" fmla="*/ 4472 h 21600"/>
                <a:gd name="T14" fmla="*/ 17098 w 21600"/>
                <a:gd name="T15" fmla="*/ 171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/>
                <a:t>p o r t</a:t>
              </a:r>
              <a:endParaRPr lang="ru-RU" altLang="ru-RU" sz="2000" b="1"/>
            </a:p>
          </p:txBody>
        </p:sp>
        <p:sp>
          <p:nvSpPr>
            <p:cNvPr id="19465" name="Rectangle 15"/>
            <p:cNvSpPr>
              <a:spLocks noChangeArrowheads="1"/>
            </p:cNvSpPr>
            <p:nvPr/>
          </p:nvSpPr>
          <p:spPr bwMode="auto">
            <a:xfrm>
              <a:off x="4150" y="2931"/>
              <a:ext cx="1043" cy="635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/>
                <a:t>client</a:t>
              </a:r>
              <a:endParaRPr lang="ru-RU" altLang="ru-RU" sz="2000" b="1"/>
            </a:p>
          </p:txBody>
        </p:sp>
        <p:sp>
          <p:nvSpPr>
            <p:cNvPr id="19466" name="AutoShape 16"/>
            <p:cNvSpPr>
              <a:spLocks noChangeArrowheads="1"/>
            </p:cNvSpPr>
            <p:nvPr/>
          </p:nvSpPr>
          <p:spPr bwMode="auto">
            <a:xfrm rot="-5400000">
              <a:off x="3538" y="3135"/>
              <a:ext cx="998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2 w 21600"/>
                <a:gd name="T13" fmla="*/ 4472 h 21600"/>
                <a:gd name="T14" fmla="*/ 17098 w 21600"/>
                <a:gd name="T15" fmla="*/ 171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ru-RU" sz="2000" b="1"/>
                <a:t>p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ru-RU" sz="2000" b="1"/>
                <a:t>o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ru-RU" sz="2000" b="1"/>
                <a:t>r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ru-RU" sz="2000" b="1"/>
                <a:t>t</a:t>
              </a:r>
              <a:endParaRPr lang="ru-RU" altLang="ru-RU" sz="2000" b="1"/>
            </a:p>
          </p:txBody>
        </p:sp>
        <p:cxnSp>
          <p:nvCxnSpPr>
            <p:cNvPr id="19467" name="AutoShape 17"/>
            <p:cNvCxnSpPr>
              <a:cxnSpLocks noChangeShapeType="1"/>
              <a:stCxn id="19464" idx="3"/>
              <a:endCxn id="19466" idx="3"/>
            </p:cNvCxnSpPr>
            <p:nvPr/>
          </p:nvCxnSpPr>
          <p:spPr bwMode="auto">
            <a:xfrm rot="5400000" flipH="1" flipV="1">
              <a:off x="2320" y="1996"/>
              <a:ext cx="333" cy="2841"/>
            </a:xfrm>
            <a:prstGeom prst="curvedConnector4">
              <a:avLst>
                <a:gd name="adj1" fmla="val -37838"/>
                <a:gd name="adj2" fmla="val 59065"/>
              </a:avLst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8" name="Text Box 18"/>
            <p:cNvSpPr txBox="1">
              <a:spLocks noChangeArrowheads="1"/>
            </p:cNvSpPr>
            <p:nvPr/>
          </p:nvSpPr>
          <p:spPr bwMode="auto">
            <a:xfrm>
              <a:off x="2318" y="3634"/>
              <a:ext cx="9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/>
                <a:t>connection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51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А что же на </a:t>
            </a:r>
            <a:r>
              <a:rPr lang="en-US" altLang="ru-RU" smtClean="0"/>
              <a:t>Java?</a:t>
            </a:r>
            <a:endParaRPr lang="ru-RU" altLang="ru-RU" smtClean="0"/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mtClean="0"/>
              <a:t>Сокеты инкапсулированы в экземпляры специальных классов</a:t>
            </a:r>
          </a:p>
          <a:p>
            <a:pPr eaLnBrk="1" hangingPunct="1">
              <a:lnSpc>
                <a:spcPct val="90000"/>
              </a:lnSpc>
            </a:pPr>
            <a:endParaRPr lang="ru-RU" altLang="ru-RU" smtClean="0"/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Все низкоуровневое взаимодействие скрыто от пользователя</a:t>
            </a:r>
          </a:p>
          <a:p>
            <a:pPr eaLnBrk="1" hangingPunct="1">
              <a:lnSpc>
                <a:spcPct val="90000"/>
              </a:lnSpc>
            </a:pPr>
            <a:endParaRPr lang="ru-RU" altLang="ru-RU" smtClean="0"/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Существует семейство классов, обеспечивающих настройку сокетов и работу с ними </a:t>
            </a:r>
          </a:p>
        </p:txBody>
      </p:sp>
    </p:spTree>
    <p:extLst>
      <p:ext uri="{BB962C8B-B14F-4D97-AF65-F5344CB8AC3E}">
        <p14:creationId xmlns:p14="http://schemas.microsoft.com/office/powerpoint/2010/main" val="107307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Пакет </a:t>
            </a:r>
            <a:r>
              <a:rPr lang="en-US" altLang="ru-RU" smtClean="0"/>
              <a:t>java.net</a:t>
            </a:r>
            <a:endParaRPr lang="ru-RU" altLang="ru-RU" smtClean="0"/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ru-RU" altLang="ru-RU" smtClean="0"/>
              <a:t>Адресация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ru-RU" altLang="ru-RU" smtClean="0"/>
              <a:t>Установление </a:t>
            </a:r>
            <a:r>
              <a:rPr lang="en-US" altLang="ru-RU" smtClean="0"/>
              <a:t>TCP</a:t>
            </a:r>
            <a:r>
              <a:rPr lang="ru-RU" altLang="ru-RU" smtClean="0"/>
              <a:t>-соединения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ru-RU" altLang="ru-RU" smtClean="0"/>
              <a:t>Передача/прием дейтаграмм через </a:t>
            </a:r>
            <a:r>
              <a:rPr lang="en-US" altLang="ru-RU" smtClean="0"/>
              <a:t>UDP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ru-RU" altLang="ru-RU" smtClean="0"/>
              <a:t>Обнаружение/идентификация сетевых ресурсов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ru-RU" altLang="ru-RU" smtClean="0"/>
              <a:t>Безопасность: авторизация / права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182156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План лекции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3000"/>
              </a:spcBef>
              <a:spcAft>
                <a:spcPts val="3000"/>
              </a:spcAft>
            </a:pPr>
            <a:r>
              <a:rPr lang="ru-RU" altLang="ru-RU" smtClean="0"/>
              <a:t>Протоколы транспортного уровня</a:t>
            </a:r>
          </a:p>
          <a:p>
            <a:pPr eaLnBrk="1" hangingPunct="1">
              <a:spcBef>
                <a:spcPts val="3000"/>
              </a:spcBef>
              <a:spcAft>
                <a:spcPts val="2400"/>
              </a:spcAft>
            </a:pPr>
            <a:r>
              <a:rPr lang="ru-RU" altLang="ru-RU" smtClean="0"/>
              <a:t>Сокеты</a:t>
            </a:r>
          </a:p>
          <a:p>
            <a:pPr eaLnBrk="1" hangingPunct="1">
              <a:spcBef>
                <a:spcPts val="3600"/>
              </a:spcBef>
              <a:spcAft>
                <a:spcPts val="2400"/>
              </a:spcAft>
            </a:pPr>
            <a:r>
              <a:rPr lang="ru-RU" altLang="ru-RU" smtClean="0"/>
              <a:t>Использование сокетов на </a:t>
            </a:r>
            <a:r>
              <a:rPr lang="en-US" altLang="ru-RU" smtClean="0"/>
              <a:t>Java</a:t>
            </a:r>
            <a:endParaRPr lang="ru-RU" altLang="ru-RU" smtClean="0"/>
          </a:p>
          <a:p>
            <a:pPr eaLnBrk="1" hangingPunct="1">
              <a:spcBef>
                <a:spcPts val="3000"/>
              </a:spcBef>
              <a:spcAft>
                <a:spcPts val="2400"/>
              </a:spcAft>
            </a:pPr>
            <a:r>
              <a:rPr lang="ru-RU" altLang="ru-RU" smtClean="0"/>
              <a:t>Класс </a:t>
            </a:r>
            <a:r>
              <a:rPr lang="en-US" altLang="ru-RU" smtClean="0"/>
              <a:t>URL </a:t>
            </a:r>
            <a:r>
              <a:rPr lang="ru-RU" altLang="ru-RU" smtClean="0"/>
              <a:t>и его использование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403276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Адресация</a:t>
            </a:r>
          </a:p>
        </p:txBody>
      </p:sp>
      <p:sp>
        <p:nvSpPr>
          <p:cNvPr id="839706" name="Rectangle 2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IP-</a:t>
            </a:r>
            <a:r>
              <a:rPr lang="ru-RU" altLang="ru-RU" smtClean="0"/>
              <a:t>адресация</a:t>
            </a:r>
          </a:p>
          <a:p>
            <a:pPr eaLnBrk="1" hangingPunct="1"/>
            <a:endParaRPr lang="ru-RU" altLang="ru-RU" smtClean="0"/>
          </a:p>
          <a:p>
            <a:pPr eaLnBrk="1" hangingPunct="1"/>
            <a:endParaRPr lang="ru-RU" altLang="ru-RU" smtClean="0"/>
          </a:p>
          <a:p>
            <a:pPr eaLnBrk="1" hangingPunct="1"/>
            <a:endParaRPr lang="ru-RU" altLang="ru-RU" smtClean="0"/>
          </a:p>
          <a:p>
            <a:pPr eaLnBrk="1" hangingPunct="1"/>
            <a:r>
              <a:rPr lang="ru-RU" altLang="ru-RU" smtClean="0"/>
              <a:t>Адрес сокета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084638" y="2008188"/>
            <a:ext cx="4087812" cy="1420812"/>
            <a:chOff x="3027" y="1129"/>
            <a:chExt cx="2575" cy="895"/>
          </a:xfrm>
        </p:grpSpPr>
        <p:cxnSp>
          <p:nvCxnSpPr>
            <p:cNvPr id="22538" name="_s1028"/>
            <p:cNvCxnSpPr>
              <a:cxnSpLocks noChangeShapeType="1"/>
            </p:cNvCxnSpPr>
            <p:nvPr/>
          </p:nvCxnSpPr>
          <p:spPr bwMode="auto">
            <a:xfrm rot="5400000" flipH="1">
              <a:off x="4580" y="1217"/>
              <a:ext cx="190" cy="720"/>
            </a:xfrm>
            <a:prstGeom prst="bentConnector3">
              <a:avLst>
                <a:gd name="adj1" fmla="val 37894"/>
              </a:avLst>
            </a:prstGeom>
            <a:noFill/>
            <a:ln w="127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9" name="_s1029"/>
            <p:cNvCxnSpPr>
              <a:cxnSpLocks noChangeShapeType="1"/>
            </p:cNvCxnSpPr>
            <p:nvPr/>
          </p:nvCxnSpPr>
          <p:spPr bwMode="auto">
            <a:xfrm rot="-5400000">
              <a:off x="3860" y="1216"/>
              <a:ext cx="190" cy="721"/>
            </a:xfrm>
            <a:prstGeom prst="bentConnector3">
              <a:avLst>
                <a:gd name="adj1" fmla="val 37894"/>
              </a:avLst>
            </a:prstGeom>
            <a:noFill/>
            <a:ln w="127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0" name="_s1030"/>
            <p:cNvSpPr>
              <a:spLocks noChangeArrowheads="1"/>
            </p:cNvSpPr>
            <p:nvPr/>
          </p:nvSpPr>
          <p:spPr bwMode="auto">
            <a:xfrm>
              <a:off x="3748" y="1129"/>
              <a:ext cx="1134" cy="34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1700" b="1">
                  <a:latin typeface="Courier New" pitchFamily="49" charset="0"/>
                </a:rPr>
                <a:t>InetAddress</a:t>
              </a:r>
              <a:endParaRPr lang="ru-RU" altLang="ru-RU" sz="1700" b="1">
                <a:latin typeface="Courier New" pitchFamily="49" charset="0"/>
              </a:endParaRPr>
            </a:p>
          </p:txBody>
        </p:sp>
        <p:sp>
          <p:nvSpPr>
            <p:cNvPr id="22541" name="_s1031"/>
            <p:cNvSpPr>
              <a:spLocks noChangeArrowheads="1"/>
            </p:cNvSpPr>
            <p:nvPr/>
          </p:nvSpPr>
          <p:spPr bwMode="auto">
            <a:xfrm>
              <a:off x="3027" y="1684"/>
              <a:ext cx="1134" cy="3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1700" b="1">
                  <a:latin typeface="Courier New" pitchFamily="49" charset="0"/>
                </a:rPr>
                <a:t>Inet4Address</a:t>
              </a:r>
              <a:endParaRPr lang="ru-RU" altLang="ru-RU" sz="1700" b="1">
                <a:latin typeface="Courier New" pitchFamily="49" charset="0"/>
              </a:endParaRPr>
            </a:p>
          </p:txBody>
        </p:sp>
        <p:sp>
          <p:nvSpPr>
            <p:cNvPr id="22542" name="_s1032"/>
            <p:cNvSpPr>
              <a:spLocks noChangeArrowheads="1"/>
            </p:cNvSpPr>
            <p:nvPr/>
          </p:nvSpPr>
          <p:spPr bwMode="auto">
            <a:xfrm>
              <a:off x="4468" y="1684"/>
              <a:ext cx="1134" cy="3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1700" b="1">
                  <a:latin typeface="Courier New" pitchFamily="49" charset="0"/>
                </a:rPr>
                <a:t>Inet6Address</a:t>
              </a:r>
              <a:endParaRPr lang="ru-RU" altLang="ru-RU" sz="1700" b="1">
                <a:latin typeface="Courier New" pitchFamily="49" charset="0"/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710113" y="4292600"/>
            <a:ext cx="2886075" cy="1420813"/>
            <a:chOff x="3375" y="2704"/>
            <a:chExt cx="1818" cy="895"/>
          </a:xfrm>
        </p:grpSpPr>
        <p:cxnSp>
          <p:nvCxnSpPr>
            <p:cNvPr id="22535" name="_s1028"/>
            <p:cNvCxnSpPr>
              <a:cxnSpLocks noChangeShapeType="1"/>
              <a:stCxn id="22537" idx="0"/>
            </p:cNvCxnSpPr>
            <p:nvPr/>
          </p:nvCxnSpPr>
          <p:spPr bwMode="auto">
            <a:xfrm rot="5400000" flipH="1">
              <a:off x="4189" y="3150"/>
              <a:ext cx="190" cy="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36" name="_s1030"/>
            <p:cNvSpPr>
              <a:spLocks noChangeArrowheads="1"/>
            </p:cNvSpPr>
            <p:nvPr/>
          </p:nvSpPr>
          <p:spPr bwMode="auto">
            <a:xfrm>
              <a:off x="3375" y="2704"/>
              <a:ext cx="1814" cy="34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1700" b="1">
                  <a:latin typeface="Courier New" pitchFamily="49" charset="0"/>
                </a:rPr>
                <a:t>SocketAddress</a:t>
              </a:r>
              <a:endParaRPr lang="ru-RU" altLang="ru-RU" sz="1700" b="1">
                <a:latin typeface="Courier New" pitchFamily="49" charset="0"/>
              </a:endParaRPr>
            </a:p>
          </p:txBody>
        </p:sp>
        <p:sp>
          <p:nvSpPr>
            <p:cNvPr id="22537" name="_s1032"/>
            <p:cNvSpPr>
              <a:spLocks noChangeArrowheads="1"/>
            </p:cNvSpPr>
            <p:nvPr/>
          </p:nvSpPr>
          <p:spPr bwMode="auto">
            <a:xfrm>
              <a:off x="3379" y="3259"/>
              <a:ext cx="1814" cy="3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1700" b="1">
                  <a:latin typeface="Courier New" pitchFamily="49" charset="0"/>
                </a:rPr>
                <a:t>InetSocketAddress</a:t>
              </a:r>
              <a:endParaRPr lang="ru-RU" altLang="ru-RU" sz="1700" b="1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98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39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Методы класса </a:t>
            </a:r>
            <a:r>
              <a:rPr lang="en-US" altLang="ru-RU" smtClean="0"/>
              <a:t>InetAddress</a:t>
            </a:r>
            <a:endParaRPr lang="ru-RU" altLang="ru-RU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/>
          </a:bodyPr>
          <a:lstStyle/>
          <a:p>
            <a:pPr marL="342900" lvl="1" indent="-342900" eaLnBrk="1" hangingPunct="1"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b="1" spc="-150" dirty="0">
                <a:solidFill>
                  <a:schemeClr val="accent1"/>
                </a:solidFill>
                <a:latin typeface="Courier New" pitchFamily="49" charset="0"/>
                <a:ea typeface="+mn-ea"/>
              </a:rPr>
              <a:t>public static </a:t>
            </a:r>
            <a:r>
              <a:rPr lang="en-US" sz="2400" b="1" spc="-150" dirty="0" err="1">
                <a:solidFill>
                  <a:schemeClr val="accent1"/>
                </a:solidFill>
                <a:latin typeface="Courier New" pitchFamily="49" charset="0"/>
                <a:ea typeface="+mn-ea"/>
              </a:rPr>
              <a:t>InetAddress</a:t>
            </a:r>
            <a:r>
              <a:rPr lang="en-US" sz="2400" b="1" spc="-150" dirty="0">
                <a:solidFill>
                  <a:schemeClr val="accent1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400" b="1" spc="-150" dirty="0" err="1">
                <a:solidFill>
                  <a:schemeClr val="accent1"/>
                </a:solidFill>
                <a:latin typeface="Courier New" pitchFamily="49" charset="0"/>
                <a:ea typeface="+mn-ea"/>
              </a:rPr>
              <a:t>getLocalHost</a:t>
            </a:r>
            <a:r>
              <a:rPr lang="en-US" sz="2400" b="1" spc="-150" dirty="0">
                <a:solidFill>
                  <a:schemeClr val="accent1"/>
                </a:solidFill>
                <a:latin typeface="Courier New" pitchFamily="49" charset="0"/>
                <a:ea typeface="+mn-ea"/>
              </a:rPr>
              <a:t>();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dirty="0"/>
              <a:t>создает объект класса для текущего локального узла</a:t>
            </a:r>
          </a:p>
          <a:p>
            <a:pPr marL="342900" lvl="1" indent="-342900" eaLnBrk="1" hangingPunct="1"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b="1" spc="-150" dirty="0" smtClean="0">
                <a:solidFill>
                  <a:schemeClr val="accent1"/>
                </a:solidFill>
                <a:latin typeface="Courier New" pitchFamily="49" charset="0"/>
              </a:rPr>
              <a:t>public static </a:t>
            </a:r>
            <a:r>
              <a:rPr lang="en-US" sz="2400" b="1" spc="-150" dirty="0" err="1" smtClean="0">
                <a:solidFill>
                  <a:schemeClr val="accent1"/>
                </a:solidFill>
                <a:latin typeface="Courier New" pitchFamily="49" charset="0"/>
              </a:rPr>
              <a:t>InetAddress</a:t>
            </a:r>
            <a:r>
              <a:rPr lang="en-US" sz="2400" b="1" spc="-150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400" b="1" spc="-150" dirty="0" err="1" smtClean="0">
                <a:solidFill>
                  <a:schemeClr val="accent1"/>
                </a:solidFill>
                <a:latin typeface="Courier New" pitchFamily="49" charset="0"/>
              </a:rPr>
              <a:t>getByName</a:t>
            </a:r>
            <a:r>
              <a:rPr lang="en-US" sz="2400" b="1" spc="-150" dirty="0" smtClean="0">
                <a:solidFill>
                  <a:schemeClr val="accent1"/>
                </a:solidFill>
                <a:latin typeface="Courier New" pitchFamily="49" charset="0"/>
              </a:rPr>
              <a:t>(String host);</a:t>
            </a:r>
            <a:r>
              <a:rPr lang="en-US" sz="3200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32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dirty="0" smtClean="0"/>
              <a:t>создает объект адреса по имени удаленного узла сети</a:t>
            </a:r>
            <a:endParaRPr lang="ru-RU" sz="2400" b="1" spc="-150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b="1" spc="-170" dirty="0" smtClean="0">
                <a:solidFill>
                  <a:schemeClr val="accent1"/>
                </a:solidFill>
                <a:latin typeface="Courier New" pitchFamily="49" charset="0"/>
              </a:rPr>
              <a:t>public static </a:t>
            </a:r>
            <a:r>
              <a:rPr lang="en-US" sz="2400" b="1" spc="-170" dirty="0" err="1" smtClean="0">
                <a:solidFill>
                  <a:schemeClr val="accent1"/>
                </a:solidFill>
                <a:latin typeface="Courier New" pitchFamily="49" charset="0"/>
              </a:rPr>
              <a:t>InetAddress</a:t>
            </a:r>
            <a:r>
              <a:rPr lang="en-US" sz="2400" b="1" spc="-170" dirty="0" smtClean="0">
                <a:solidFill>
                  <a:schemeClr val="accent1"/>
                </a:solidFill>
                <a:latin typeface="Courier New" pitchFamily="49" charset="0"/>
              </a:rPr>
              <a:t>[] </a:t>
            </a:r>
            <a:r>
              <a:rPr lang="en-US" sz="2400" b="1" spc="-170" dirty="0" err="1" smtClean="0">
                <a:solidFill>
                  <a:schemeClr val="accent1"/>
                </a:solidFill>
                <a:latin typeface="Courier New" pitchFamily="49" charset="0"/>
              </a:rPr>
              <a:t>getAllByName</a:t>
            </a:r>
            <a:r>
              <a:rPr lang="en-US" sz="2400" b="1" spc="-170" dirty="0" smtClean="0">
                <a:solidFill>
                  <a:schemeClr val="accent1"/>
                </a:solidFill>
                <a:latin typeface="Courier New" pitchFamily="49" charset="0"/>
              </a:rPr>
              <a:t>(String h);</a:t>
            </a:r>
            <a:r>
              <a:rPr lang="en-US" sz="3200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32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dirty="0" smtClean="0"/>
              <a:t>возвращает массив адресов, связанных с узлом сети</a:t>
            </a:r>
          </a:p>
          <a:p>
            <a:pPr marL="342900" lvl="1" indent="-342900" eaLnBrk="1" hangingPunct="1"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b="1" spc="-150" dirty="0" smtClean="0">
                <a:solidFill>
                  <a:schemeClr val="accent1"/>
                </a:solidFill>
                <a:latin typeface="Courier New" pitchFamily="49" charset="0"/>
              </a:rPr>
              <a:t>public </a:t>
            </a:r>
            <a:r>
              <a:rPr lang="en-US" sz="2400" b="1" spc="-150" dirty="0">
                <a:solidFill>
                  <a:schemeClr val="accent1"/>
                </a:solidFill>
                <a:latin typeface="Courier New" pitchFamily="49" charset="0"/>
              </a:rPr>
              <a:t>byte[] </a:t>
            </a:r>
            <a:r>
              <a:rPr lang="en-US" sz="2400" b="1" spc="-150" dirty="0" err="1">
                <a:solidFill>
                  <a:schemeClr val="accent1"/>
                </a:solidFill>
                <a:latin typeface="Courier New" pitchFamily="49" charset="0"/>
              </a:rPr>
              <a:t>getAddress</a:t>
            </a:r>
            <a:r>
              <a:rPr lang="en-US" sz="2400" b="1" spc="-150" dirty="0" smtClean="0">
                <a:solidFill>
                  <a:schemeClr val="accent1"/>
                </a:solidFill>
                <a:latin typeface="Courier New" pitchFamily="49" charset="0"/>
              </a:rPr>
              <a:t>();</a:t>
            </a:r>
            <a:r>
              <a:rPr lang="en-US" sz="32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br>
              <a:rPr lang="en-US" sz="32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dirty="0" smtClean="0"/>
              <a:t>возвращает массив из четырех байт </a:t>
            </a:r>
            <a:r>
              <a:rPr lang="en-US" sz="2400" dirty="0" smtClean="0"/>
              <a:t>IP-</a:t>
            </a:r>
            <a:r>
              <a:rPr lang="ru-RU" sz="2400" dirty="0" smtClean="0"/>
              <a:t>адреса объекта</a:t>
            </a:r>
            <a:endParaRPr lang="ru-RU" sz="2400" b="1" spc="-150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sz="2400" b="1" spc="-150" dirty="0" smtClean="0">
                <a:solidFill>
                  <a:schemeClr val="accent1"/>
                </a:solidFill>
                <a:latin typeface="Courier New" pitchFamily="49" charset="0"/>
              </a:rPr>
              <a:t>public String </a:t>
            </a:r>
            <a:r>
              <a:rPr lang="en-US" sz="2400" b="1" spc="-150" dirty="0" err="1" smtClean="0">
                <a:solidFill>
                  <a:schemeClr val="accent1"/>
                </a:solidFill>
                <a:latin typeface="Courier New" pitchFamily="49" charset="0"/>
              </a:rPr>
              <a:t>getHostName</a:t>
            </a:r>
            <a:r>
              <a:rPr lang="en-US" sz="2400" b="1" spc="-150" dirty="0" smtClean="0">
                <a:solidFill>
                  <a:schemeClr val="accent1"/>
                </a:solidFill>
                <a:latin typeface="Courier New" pitchFamily="49" charset="0"/>
              </a:rPr>
              <a:t>();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br>
              <a:rPr lang="en-US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dirty="0" smtClean="0"/>
              <a:t>определение имени узла данного объекта адреса</a:t>
            </a:r>
            <a:endParaRPr lang="ru-RU" sz="2400" b="1" spc="-150" dirty="0" smtClean="0">
              <a:solidFill>
                <a:schemeClr val="accent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2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Общая схема соединения</a:t>
            </a:r>
          </a:p>
        </p:txBody>
      </p:sp>
      <p:pic>
        <p:nvPicPr>
          <p:cNvPr id="818181" name="Picture 5" descr="sockets-1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25" b="77795"/>
          <a:stretch>
            <a:fillRect/>
          </a:stretch>
        </p:blipFill>
        <p:spPr>
          <a:xfrm>
            <a:off x="528638" y="1916113"/>
            <a:ext cx="8075612" cy="3797300"/>
          </a:xfrm>
        </p:spPr>
      </p:pic>
    </p:spTree>
    <p:extLst>
      <p:ext uri="{BB962C8B-B14F-4D97-AF65-F5344CB8AC3E}">
        <p14:creationId xmlns:p14="http://schemas.microsoft.com/office/powerpoint/2010/main" val="404390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Класс </a:t>
            </a:r>
            <a:r>
              <a:rPr lang="en-US" altLang="ru-RU" smtClean="0"/>
              <a:t>Socket</a:t>
            </a:r>
            <a:endParaRPr lang="ru-RU" altLang="ru-RU" smtClean="0"/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2000" smtClean="0"/>
              <a:t>Реализует клиентский сокет и его функции</a:t>
            </a:r>
            <a:endParaRPr lang="en-US" altLang="ru-RU" sz="200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000" smtClean="0"/>
              <a:t>Конструкторы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 sz="1800" b="1" smtClean="0">
                <a:solidFill>
                  <a:schemeClr val="accent1"/>
                </a:solidFill>
                <a:latin typeface="Courier New" pitchFamily="49" charset="0"/>
              </a:rPr>
              <a:t>Socket()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 b="1" smtClean="0">
                <a:solidFill>
                  <a:schemeClr val="accent1"/>
                </a:solidFill>
                <a:latin typeface="Courier New" pitchFamily="49" charset="0"/>
              </a:rPr>
              <a:t>Socket(InetAddress address, int port)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 b="1" smtClean="0">
                <a:solidFill>
                  <a:schemeClr val="accent1"/>
                </a:solidFill>
                <a:latin typeface="Courier New" pitchFamily="49" charset="0"/>
              </a:rPr>
              <a:t>Socket(InetAddress address, int port, 	InetAddress localAddr, int localPort)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 b="1" smtClean="0">
                <a:solidFill>
                  <a:schemeClr val="accent1"/>
                </a:solidFill>
                <a:latin typeface="Courier New" pitchFamily="49" charset="0"/>
              </a:rPr>
              <a:t>Socket(String host, int port)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 b="1" smtClean="0">
                <a:solidFill>
                  <a:schemeClr val="accent1"/>
                </a:solidFill>
                <a:latin typeface="Courier New" pitchFamily="49" charset="0"/>
              </a:rPr>
              <a:t>Socket(String host, int port, InetAddress localAddr, 	int localPort)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smtClean="0"/>
              <a:t>Методы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 b="1" smtClean="0">
                <a:solidFill>
                  <a:schemeClr val="accent1"/>
                </a:solidFill>
                <a:latin typeface="Courier New" pitchFamily="49" charset="0"/>
              </a:rPr>
              <a:t>void close()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 b="1" smtClean="0">
                <a:solidFill>
                  <a:schemeClr val="accent1"/>
                </a:solidFill>
                <a:latin typeface="Courier New" pitchFamily="49" charset="0"/>
              </a:rPr>
              <a:t>InetAddress getLocalAddress()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 b="1" smtClean="0">
                <a:solidFill>
                  <a:schemeClr val="accent1"/>
                </a:solidFill>
                <a:latin typeface="Courier New" pitchFamily="49" charset="0"/>
              </a:rPr>
              <a:t>InputStream getInputStream()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 b="1" smtClean="0">
                <a:solidFill>
                  <a:schemeClr val="accent1"/>
                </a:solidFill>
                <a:latin typeface="Courier New" pitchFamily="49" charset="0"/>
              </a:rPr>
              <a:t>OutputStream getOutputStream() 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 b="1" smtClean="0">
                <a:solidFill>
                  <a:schemeClr val="accent1"/>
                </a:solidFill>
                <a:latin typeface="Courier New" pitchFamily="49" charset="0"/>
              </a:rPr>
              <a:t>static void setSocketImplFactory(SocketImplFactory fac)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 smtClean="0"/>
              <a:t>И прочие…</a:t>
            </a:r>
          </a:p>
        </p:txBody>
      </p:sp>
    </p:spTree>
    <p:extLst>
      <p:ext uri="{BB962C8B-B14F-4D97-AF65-F5344CB8AC3E}">
        <p14:creationId xmlns:p14="http://schemas.microsoft.com/office/powerpoint/2010/main" val="195694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2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2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2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2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2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20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2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altLang="ru-RU" sz="4000" smtClean="0"/>
              <a:t>Порядок работы </a:t>
            </a:r>
            <a:br>
              <a:rPr lang="ru-RU" altLang="ru-RU" sz="4000" smtClean="0"/>
            </a:br>
            <a:r>
              <a:rPr lang="ru-RU" altLang="ru-RU" sz="4000" smtClean="0"/>
              <a:t>с клиентским сокетом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Открытие сокета</a:t>
            </a:r>
          </a:p>
          <a:p>
            <a:pPr eaLnBrk="1" hangingPunct="1"/>
            <a:r>
              <a:rPr lang="ru-RU" altLang="ru-RU" smtClean="0"/>
              <a:t>Открытие потока ввода и/или потока вывода для сокета</a:t>
            </a:r>
          </a:p>
          <a:p>
            <a:pPr eaLnBrk="1" hangingPunct="1"/>
            <a:r>
              <a:rPr lang="ru-RU" altLang="ru-RU" smtClean="0"/>
              <a:t>Чтение и запись в потоки согласно установленному протоколу общения с сервером</a:t>
            </a:r>
          </a:p>
          <a:p>
            <a:pPr eaLnBrk="1" hangingPunct="1"/>
            <a:r>
              <a:rPr lang="ru-RU" altLang="ru-RU" smtClean="0"/>
              <a:t>Закрытие потоков ввода-вывода</a:t>
            </a:r>
          </a:p>
          <a:p>
            <a:pPr eaLnBrk="1" hangingPunct="1"/>
            <a:r>
              <a:rPr lang="ru-RU" altLang="ru-RU" smtClean="0"/>
              <a:t>Закрытие сокета</a:t>
            </a:r>
          </a:p>
        </p:txBody>
      </p:sp>
    </p:spTree>
    <p:extLst>
      <p:ext uri="{BB962C8B-B14F-4D97-AF65-F5344CB8AC3E}">
        <p14:creationId xmlns:p14="http://schemas.microsoft.com/office/powerpoint/2010/main" val="294350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 клиента</a:t>
            </a:r>
          </a:p>
        </p:txBody>
      </p:sp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179388" y="1741488"/>
            <a:ext cx="8785225" cy="42799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public class </a:t>
            </a:r>
            <a:r>
              <a:rPr kumimoji="1" lang="en-US" sz="1600" b="1" dirty="0" err="1" smtClean="0">
                <a:latin typeface="Courier New" pitchFamily="49" charset="0"/>
              </a:rPr>
              <a:t>EchoClient</a:t>
            </a:r>
            <a:r>
              <a:rPr kumimoji="1" lang="en-US" sz="1600" b="1" dirty="0" smtClean="0">
                <a:latin typeface="Courier New" pitchFamily="49" charset="0"/>
              </a:rPr>
              <a:t> {</a:t>
            </a:r>
            <a:endParaRPr kumimoji="1" lang="ru-RU" sz="1600" b="1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  public static void main(String[] </a:t>
            </a:r>
            <a:r>
              <a:rPr kumimoji="1" lang="en-US" sz="1600" b="1" dirty="0" err="1" smtClean="0">
                <a:latin typeface="Courier New" pitchFamily="49" charset="0"/>
              </a:rPr>
              <a:t>args</a:t>
            </a:r>
            <a:r>
              <a:rPr kumimoji="1" lang="en-US" sz="1600" b="1" dirty="0" smtClean="0">
                <a:latin typeface="Courier New" pitchFamily="49" charset="0"/>
              </a:rPr>
              <a:t>)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en-US" sz="1600" b="1" dirty="0" smtClean="0">
                <a:latin typeface="Courier New" pitchFamily="49" charset="0"/>
              </a:rPr>
              <a:t>throws </a:t>
            </a:r>
            <a:r>
              <a:rPr kumimoji="1" lang="en-US" sz="1600" b="1" dirty="0" err="1" smtClean="0">
                <a:latin typeface="Courier New" pitchFamily="49" charset="0"/>
              </a:rPr>
              <a:t>IOException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en-US" sz="1600" b="1" dirty="0" smtClean="0">
                <a:latin typeface="Courier New" pitchFamily="49" charset="0"/>
              </a:rPr>
              <a:t>{</a:t>
            </a:r>
            <a:endParaRPr kumimoji="1" lang="ru-RU" sz="1600" b="1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    </a:t>
            </a:r>
            <a:r>
              <a:rPr kumimoji="1" lang="ru-RU" sz="1600" b="1" dirty="0" err="1" smtClean="0">
                <a:latin typeface="Courier New" pitchFamily="49" charset="0"/>
              </a:rPr>
              <a:t>Socket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echoSocket</a:t>
            </a:r>
            <a:r>
              <a:rPr kumimoji="1" lang="ru-RU" sz="1600" b="1" dirty="0" smtClean="0">
                <a:latin typeface="Courier New" pitchFamily="49" charset="0"/>
              </a:rPr>
              <a:t> = </a:t>
            </a:r>
            <a:r>
              <a:rPr kumimoji="1" lang="ru-RU" sz="1600" b="1" dirty="0" err="1" smtClean="0">
                <a:latin typeface="Courier New" pitchFamily="49" charset="0"/>
              </a:rPr>
              <a:t>null</a:t>
            </a:r>
            <a:r>
              <a:rPr kumimoji="1" lang="ru-RU" sz="16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  </a:t>
            </a:r>
            <a:r>
              <a:rPr kumimoji="1" lang="ru-RU" sz="1600" b="1" dirty="0" err="1" smtClean="0">
                <a:latin typeface="Courier New" pitchFamily="49" charset="0"/>
              </a:rPr>
              <a:t>PrintWriter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out</a:t>
            </a:r>
            <a:r>
              <a:rPr kumimoji="1" lang="ru-RU" sz="1600" b="1" dirty="0" smtClean="0">
                <a:latin typeface="Courier New" pitchFamily="49" charset="0"/>
              </a:rPr>
              <a:t> = </a:t>
            </a:r>
            <a:r>
              <a:rPr kumimoji="1" lang="ru-RU" sz="1600" b="1" dirty="0" err="1" smtClean="0">
                <a:latin typeface="Courier New" pitchFamily="49" charset="0"/>
              </a:rPr>
              <a:t>null</a:t>
            </a:r>
            <a:r>
              <a:rPr kumimoji="1" lang="ru-RU" sz="16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  </a:t>
            </a:r>
            <a:r>
              <a:rPr kumimoji="1" lang="ru-RU" sz="1600" b="1" dirty="0" err="1" smtClean="0">
                <a:latin typeface="Courier New" pitchFamily="49" charset="0"/>
              </a:rPr>
              <a:t>BufferedReader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in</a:t>
            </a:r>
            <a:r>
              <a:rPr kumimoji="1" lang="ru-RU" sz="1600" b="1" dirty="0" smtClean="0">
                <a:latin typeface="Courier New" pitchFamily="49" charset="0"/>
              </a:rPr>
              <a:t> = </a:t>
            </a:r>
            <a:r>
              <a:rPr kumimoji="1" lang="ru-RU" sz="1600" b="1" dirty="0" err="1" smtClean="0">
                <a:latin typeface="Courier New" pitchFamily="49" charset="0"/>
              </a:rPr>
              <a:t>null</a:t>
            </a:r>
            <a:r>
              <a:rPr kumimoji="1" lang="ru-RU" sz="16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  </a:t>
            </a:r>
            <a:r>
              <a:rPr kumimoji="1" lang="ru-RU" sz="1600" b="1" dirty="0" err="1" smtClean="0">
                <a:latin typeface="Courier New" pitchFamily="49" charset="0"/>
              </a:rPr>
              <a:t>try</a:t>
            </a:r>
            <a:r>
              <a:rPr kumimoji="1" lang="ru-RU" sz="1600" b="1" dirty="0" smtClean="0">
                <a:latin typeface="Courier New" pitchFamily="49" charset="0"/>
              </a:rPr>
              <a:t> {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    </a:t>
            </a:r>
            <a:r>
              <a:rPr kumimoji="1" lang="ru-RU" sz="1600" b="1" dirty="0" err="1" smtClean="0">
                <a:latin typeface="Courier New" pitchFamily="49" charset="0"/>
              </a:rPr>
              <a:t>echoSocket</a:t>
            </a:r>
            <a:r>
              <a:rPr kumimoji="1" lang="ru-RU" sz="1600" b="1" dirty="0" smtClean="0">
                <a:latin typeface="Courier New" pitchFamily="49" charset="0"/>
              </a:rPr>
              <a:t> = </a:t>
            </a:r>
            <a:r>
              <a:rPr kumimoji="1" lang="ru-RU" sz="1600" b="1" dirty="0" err="1" smtClean="0">
                <a:latin typeface="Courier New" pitchFamily="49" charset="0"/>
              </a:rPr>
              <a:t>new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Socket</a:t>
            </a:r>
            <a:r>
              <a:rPr kumimoji="1" lang="ru-RU" sz="1600" b="1" dirty="0" smtClean="0">
                <a:latin typeface="Courier New" pitchFamily="49" charset="0"/>
              </a:rPr>
              <a:t>("</a:t>
            </a:r>
            <a:r>
              <a:rPr kumimoji="1" lang="ru-RU" sz="1600" b="1" dirty="0" err="1" smtClean="0">
                <a:latin typeface="Courier New" pitchFamily="49" charset="0"/>
              </a:rPr>
              <a:t>taranis</a:t>
            </a:r>
            <a:r>
              <a:rPr kumimoji="1" lang="ru-RU" sz="1600" b="1" dirty="0" smtClean="0">
                <a:latin typeface="Courier New" pitchFamily="49" charset="0"/>
              </a:rPr>
              <a:t>", 7);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    </a:t>
            </a:r>
            <a:r>
              <a:rPr kumimoji="1" lang="ru-RU" sz="1600" b="1" dirty="0" err="1" smtClean="0">
                <a:latin typeface="Courier New" pitchFamily="49" charset="0"/>
              </a:rPr>
              <a:t>out</a:t>
            </a:r>
            <a:r>
              <a:rPr kumimoji="1" lang="ru-RU" sz="1600" b="1" dirty="0" smtClean="0">
                <a:latin typeface="Courier New" pitchFamily="49" charset="0"/>
              </a:rPr>
              <a:t> = </a:t>
            </a:r>
            <a:r>
              <a:rPr kumimoji="1" lang="ru-RU" sz="1600" b="1" dirty="0" err="1" smtClean="0">
                <a:latin typeface="Courier New" pitchFamily="49" charset="0"/>
              </a:rPr>
              <a:t>new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PrintWriter</a:t>
            </a:r>
            <a:r>
              <a:rPr kumimoji="1" lang="ru-RU" sz="1600" b="1" dirty="0" smtClean="0">
                <a:latin typeface="Courier New" pitchFamily="49" charset="0"/>
              </a:rPr>
              <a:t>(</a:t>
            </a:r>
            <a:r>
              <a:rPr kumimoji="1" lang="ru-RU" sz="1600" b="1" dirty="0" err="1" smtClean="0">
                <a:latin typeface="Courier New" pitchFamily="49" charset="0"/>
              </a:rPr>
              <a:t>echoSocket.getOutputStream</a:t>
            </a:r>
            <a:r>
              <a:rPr kumimoji="1" lang="ru-RU" sz="1600" b="1" dirty="0" smtClean="0">
                <a:latin typeface="Courier New" pitchFamily="49" charset="0"/>
              </a:rPr>
              <a:t>(), </a:t>
            </a:r>
            <a:r>
              <a:rPr kumimoji="1" lang="ru-RU" sz="1600" b="1" dirty="0" err="1" smtClean="0">
                <a:latin typeface="Courier New" pitchFamily="49" charset="0"/>
              </a:rPr>
              <a:t>true</a:t>
            </a:r>
            <a:r>
              <a:rPr kumimoji="1" lang="ru-RU" sz="16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kumimoji="1" lang="ru-RU" sz="1600" b="1" spc="-150" dirty="0" smtClean="0">
                <a:latin typeface="Courier New" pitchFamily="49" charset="0"/>
              </a:rPr>
              <a:t>      </a:t>
            </a:r>
            <a:r>
              <a:rPr kumimoji="1" lang="en-US" sz="1600" b="1" spc="-150" dirty="0" smtClean="0">
                <a:latin typeface="Courier New" pitchFamily="49" charset="0"/>
              </a:rPr>
              <a:t> in = new </a:t>
            </a:r>
            <a:r>
              <a:rPr kumimoji="1" lang="en-US" sz="1600" b="1" spc="-150" dirty="0" err="1" smtClean="0">
                <a:latin typeface="Courier New" pitchFamily="49" charset="0"/>
              </a:rPr>
              <a:t>BufferedReader</a:t>
            </a:r>
            <a:r>
              <a:rPr kumimoji="1" lang="en-US" sz="1600" b="1" spc="-150" dirty="0" smtClean="0">
                <a:latin typeface="Courier New" pitchFamily="49" charset="0"/>
              </a:rPr>
              <a:t>(new </a:t>
            </a:r>
            <a:r>
              <a:rPr kumimoji="1" lang="en-US" sz="1600" b="1" spc="-150" dirty="0" err="1" smtClean="0">
                <a:latin typeface="Courier New" pitchFamily="49" charset="0"/>
              </a:rPr>
              <a:t>InputStreamReader</a:t>
            </a:r>
            <a:r>
              <a:rPr kumimoji="1" lang="en-US" sz="1600" b="1" spc="-150" dirty="0" smtClean="0">
                <a:latin typeface="Courier New" pitchFamily="49" charset="0"/>
              </a:rPr>
              <a:t>(</a:t>
            </a:r>
            <a:r>
              <a:rPr kumimoji="1" lang="ru-RU" sz="1600" b="1" spc="-150" dirty="0" err="1" smtClean="0">
                <a:latin typeface="Courier New" pitchFamily="49" charset="0"/>
              </a:rPr>
              <a:t>echoSocket.getInputStream</a:t>
            </a:r>
            <a:r>
              <a:rPr kumimoji="1" lang="ru-RU" sz="1600" b="1" spc="-150" dirty="0" smtClean="0">
                <a:latin typeface="Courier New" pitchFamily="49" charset="0"/>
              </a:rPr>
              <a:t>()));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  } </a:t>
            </a:r>
            <a:r>
              <a:rPr kumimoji="1" lang="ru-RU" sz="1600" b="1" dirty="0" err="1" smtClean="0">
                <a:latin typeface="Courier New" pitchFamily="49" charset="0"/>
              </a:rPr>
              <a:t>catch</a:t>
            </a:r>
            <a:r>
              <a:rPr kumimoji="1" lang="ru-RU" sz="1600" b="1" dirty="0" smtClean="0">
                <a:latin typeface="Courier New" pitchFamily="49" charset="0"/>
              </a:rPr>
              <a:t> (</a:t>
            </a:r>
            <a:r>
              <a:rPr kumimoji="1" lang="ru-RU" sz="1600" b="1" dirty="0" err="1" smtClean="0">
                <a:latin typeface="Courier New" pitchFamily="49" charset="0"/>
              </a:rPr>
              <a:t>UnknownHostException</a:t>
            </a:r>
            <a:r>
              <a:rPr kumimoji="1" lang="ru-RU" sz="1600" b="1" dirty="0" smtClean="0">
                <a:latin typeface="Courier New" pitchFamily="49" charset="0"/>
              </a:rPr>
              <a:t> e) {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    </a:t>
            </a:r>
            <a:r>
              <a:rPr kumimoji="1" lang="ru-RU" sz="1600" b="1" dirty="0" err="1" smtClean="0">
                <a:latin typeface="Courier New" pitchFamily="49" charset="0"/>
              </a:rPr>
              <a:t>System.err.println</a:t>
            </a:r>
            <a:r>
              <a:rPr kumimoji="1" lang="ru-RU" sz="1600" b="1" dirty="0" smtClean="0">
                <a:latin typeface="Courier New" pitchFamily="49" charset="0"/>
              </a:rPr>
              <a:t>("</a:t>
            </a:r>
            <a:r>
              <a:rPr kumimoji="1" lang="ru-RU" sz="1600" b="1" dirty="0" err="1" smtClean="0">
                <a:latin typeface="Courier New" pitchFamily="49" charset="0"/>
              </a:rPr>
              <a:t>Don't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know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about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host</a:t>
            </a:r>
            <a:r>
              <a:rPr kumimoji="1" lang="ru-RU" sz="1600" b="1" dirty="0" smtClean="0">
                <a:latin typeface="Courier New" pitchFamily="49" charset="0"/>
              </a:rPr>
              <a:t>: </a:t>
            </a:r>
            <a:r>
              <a:rPr kumimoji="1" lang="ru-RU" sz="1600" b="1" dirty="0" err="1" smtClean="0">
                <a:latin typeface="Courier New" pitchFamily="49" charset="0"/>
              </a:rPr>
              <a:t>taranis</a:t>
            </a:r>
            <a:r>
              <a:rPr kumimoji="1" lang="ru-RU" sz="1600" b="1" dirty="0" smtClean="0">
                <a:latin typeface="Courier New" pitchFamily="49" charset="0"/>
              </a:rPr>
              <a:t>.");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    </a:t>
            </a:r>
            <a:r>
              <a:rPr kumimoji="1" lang="ru-RU" sz="1600" b="1" dirty="0" err="1" smtClean="0">
                <a:latin typeface="Courier New" pitchFamily="49" charset="0"/>
              </a:rPr>
              <a:t>System.exit</a:t>
            </a:r>
            <a:r>
              <a:rPr kumimoji="1" lang="ru-RU" sz="1600" b="1" dirty="0" smtClean="0">
                <a:latin typeface="Courier New" pitchFamily="49" charset="0"/>
              </a:rPr>
              <a:t>(1);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  } </a:t>
            </a:r>
            <a:r>
              <a:rPr kumimoji="1" lang="ru-RU" sz="1600" b="1" dirty="0" err="1" smtClean="0">
                <a:latin typeface="Courier New" pitchFamily="49" charset="0"/>
              </a:rPr>
              <a:t>catch</a:t>
            </a:r>
            <a:r>
              <a:rPr kumimoji="1" lang="ru-RU" sz="1600" b="1" dirty="0" smtClean="0">
                <a:latin typeface="Courier New" pitchFamily="49" charset="0"/>
              </a:rPr>
              <a:t> (</a:t>
            </a:r>
            <a:r>
              <a:rPr kumimoji="1" lang="ru-RU" sz="1600" b="1" dirty="0" err="1" smtClean="0">
                <a:latin typeface="Courier New" pitchFamily="49" charset="0"/>
              </a:rPr>
              <a:t>IOException</a:t>
            </a:r>
            <a:r>
              <a:rPr kumimoji="1" lang="ru-RU" sz="1600" b="1" dirty="0" smtClean="0">
                <a:latin typeface="Courier New" pitchFamily="49" charset="0"/>
              </a:rPr>
              <a:t> e) {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    </a:t>
            </a:r>
            <a:r>
              <a:rPr kumimoji="1" lang="en-US" sz="1600" b="1" spc="-150" dirty="0" err="1" smtClean="0">
                <a:latin typeface="Courier New" pitchFamily="49" charset="0"/>
              </a:rPr>
              <a:t>System.err.println</a:t>
            </a:r>
            <a:r>
              <a:rPr kumimoji="1" lang="en-US" sz="1600" b="1" spc="-150" dirty="0" smtClean="0">
                <a:latin typeface="Courier New" pitchFamily="49" charset="0"/>
              </a:rPr>
              <a:t>("Couldn't get I/O for</a:t>
            </a:r>
            <a:r>
              <a:rPr kumimoji="1" lang="ru-RU" sz="1600" b="1" spc="-150" dirty="0" smtClean="0">
                <a:latin typeface="Courier New" pitchFamily="49" charset="0"/>
              </a:rPr>
              <a:t> </a:t>
            </a:r>
            <a:r>
              <a:rPr kumimoji="1" lang="ru-RU" sz="1600" b="1" spc="-150" dirty="0" err="1" smtClean="0">
                <a:latin typeface="Courier New" pitchFamily="49" charset="0"/>
              </a:rPr>
              <a:t>connection</a:t>
            </a:r>
            <a:r>
              <a:rPr kumimoji="1" lang="ru-RU" sz="1600" b="1" spc="-150" dirty="0" smtClean="0">
                <a:latin typeface="Courier New" pitchFamily="49" charset="0"/>
              </a:rPr>
              <a:t> </a:t>
            </a:r>
            <a:r>
              <a:rPr kumimoji="1" lang="ru-RU" sz="1600" b="1" spc="-150" dirty="0" err="1" smtClean="0">
                <a:latin typeface="Courier New" pitchFamily="49" charset="0"/>
              </a:rPr>
              <a:t>to</a:t>
            </a:r>
            <a:r>
              <a:rPr kumimoji="1" lang="ru-RU" sz="1600" b="1" spc="-150" dirty="0" smtClean="0">
                <a:latin typeface="Courier New" pitchFamily="49" charset="0"/>
              </a:rPr>
              <a:t> </a:t>
            </a:r>
            <a:r>
              <a:rPr kumimoji="1" lang="ru-RU" sz="1600" b="1" spc="-150" dirty="0" err="1" smtClean="0">
                <a:latin typeface="Courier New" pitchFamily="49" charset="0"/>
              </a:rPr>
              <a:t>taranis</a:t>
            </a:r>
            <a:r>
              <a:rPr kumimoji="1" lang="ru-RU" sz="1600" b="1" spc="-150" dirty="0" smtClean="0">
                <a:latin typeface="Courier New" pitchFamily="49" charset="0"/>
              </a:rPr>
              <a:t>.");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    </a:t>
            </a:r>
            <a:r>
              <a:rPr kumimoji="1" lang="ru-RU" sz="1600" b="1" dirty="0" err="1" smtClean="0">
                <a:latin typeface="Courier New" pitchFamily="49" charset="0"/>
              </a:rPr>
              <a:t>System.exit</a:t>
            </a:r>
            <a:r>
              <a:rPr kumimoji="1" lang="ru-RU" sz="1600" b="1" dirty="0" smtClean="0">
                <a:latin typeface="Courier New" pitchFamily="49" charset="0"/>
              </a:rPr>
              <a:t>(1);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  }</a:t>
            </a:r>
            <a:endParaRPr kumimoji="1" lang="en-US" sz="1600" b="1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  </a:t>
            </a:r>
            <a:r>
              <a:rPr kumimoji="1" lang="en-US" sz="1600" b="1" dirty="0" smtClean="0">
                <a:latin typeface="Courier New" pitchFamily="49" charset="0"/>
              </a:rPr>
              <a:t>...</a:t>
            </a:r>
            <a:endParaRPr kumimoji="1" lang="ru-RU" sz="16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01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 клиента</a:t>
            </a:r>
          </a:p>
        </p:txBody>
      </p:sp>
      <p:sp>
        <p:nvSpPr>
          <p:cNvPr id="823299" name="Text Box 3"/>
          <p:cNvSpPr txBox="1">
            <a:spLocks noChangeArrowheads="1"/>
          </p:cNvSpPr>
          <p:nvPr/>
        </p:nvSpPr>
        <p:spPr bwMode="auto">
          <a:xfrm>
            <a:off x="179388" y="1593850"/>
            <a:ext cx="8785225" cy="452596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b="1">
                <a:latin typeface="Courier New" pitchFamily="49" charset="0"/>
              </a:rPr>
              <a:t> </a:t>
            </a:r>
            <a:r>
              <a:rPr kumimoji="1" lang="en-US" altLang="ru-RU" b="1">
                <a:latin typeface="Courier New" pitchFamily="49" charset="0"/>
              </a:rPr>
              <a:t>   </a:t>
            </a:r>
            <a:r>
              <a:rPr kumimoji="1" lang="ru-RU" altLang="ru-RU" b="1">
                <a:latin typeface="Courier New" pitchFamily="49" charset="0"/>
              </a:rPr>
              <a:t>...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    </a:t>
            </a:r>
            <a:r>
              <a:rPr kumimoji="1" lang="en-US" altLang="ru-RU" b="1">
                <a:latin typeface="Courier New" pitchFamily="49" charset="0"/>
              </a:rPr>
              <a:t>BufferedReader stdIn = new BufferedReader(new 						InputStreamReader(System.in));</a:t>
            </a:r>
            <a:endParaRPr kumimoji="1" lang="ru-RU" altLang="ru-RU" b="1">
              <a:latin typeface="Courier New" pitchFamily="49" charset="0"/>
            </a:endParaRP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    String userInput;</a:t>
            </a:r>
          </a:p>
          <a:p>
            <a:pPr eaLnBrk="1" hangingPunct="1"/>
            <a:endParaRPr kumimoji="1" lang="ru-RU" altLang="ru-RU" b="1">
              <a:latin typeface="Courier New" pitchFamily="49" charset="0"/>
            </a:endParaRP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    </a:t>
            </a:r>
            <a:r>
              <a:rPr kumimoji="1" lang="en-US" altLang="ru-RU" b="1">
                <a:latin typeface="Courier New" pitchFamily="49" charset="0"/>
              </a:rPr>
              <a:t>while ((userInput = stdIn.readLine()) != null) {</a:t>
            </a:r>
            <a:endParaRPr kumimoji="1" lang="ru-RU" altLang="ru-RU" b="1">
              <a:latin typeface="Courier New" pitchFamily="49" charset="0"/>
            </a:endParaRP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   </a:t>
            </a:r>
            <a:r>
              <a:rPr kumimoji="1" lang="en-US" altLang="ru-RU" b="1">
                <a:latin typeface="Courier New" pitchFamily="49" charset="0"/>
              </a:rPr>
              <a:t>   </a:t>
            </a:r>
            <a:r>
              <a:rPr kumimoji="1" lang="ru-RU" altLang="ru-RU" b="1">
                <a:latin typeface="Courier New" pitchFamily="49" charset="0"/>
              </a:rPr>
              <a:t>out.println(userInput);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      System.out.println("echo: " + in.readLine());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}</a:t>
            </a:r>
          </a:p>
          <a:p>
            <a:pPr eaLnBrk="1" hangingPunct="1"/>
            <a:endParaRPr kumimoji="1" lang="en-US" altLang="ru-RU" b="1">
              <a:latin typeface="Courier New" pitchFamily="49" charset="0"/>
            </a:endParaRP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</a:t>
            </a:r>
            <a:r>
              <a:rPr kumimoji="1" lang="ru-RU" altLang="ru-RU" b="1">
                <a:latin typeface="Courier New" pitchFamily="49" charset="0"/>
              </a:rPr>
              <a:t>out.close();</a:t>
            </a:r>
            <a:endParaRPr kumimoji="1" lang="en-US" altLang="ru-RU" b="1">
              <a:latin typeface="Courier New" pitchFamily="49" charset="0"/>
            </a:endParaRP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i</a:t>
            </a:r>
            <a:r>
              <a:rPr kumimoji="1" lang="ru-RU" altLang="ru-RU" b="1">
                <a:latin typeface="Courier New" pitchFamily="49" charset="0"/>
              </a:rPr>
              <a:t>n.close();</a:t>
            </a:r>
            <a:endParaRPr kumimoji="1" lang="en-US" altLang="ru-RU" b="1">
              <a:latin typeface="Courier New" pitchFamily="49" charset="0"/>
            </a:endParaRP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</a:t>
            </a:r>
            <a:r>
              <a:rPr kumimoji="1" lang="ru-RU" altLang="ru-RU" b="1">
                <a:latin typeface="Courier New" pitchFamily="49" charset="0"/>
              </a:rPr>
              <a:t>stdIn.close();</a:t>
            </a:r>
            <a:endParaRPr kumimoji="1" lang="en-US" altLang="ru-RU" b="1">
              <a:latin typeface="Courier New" pitchFamily="49" charset="0"/>
            </a:endParaRP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</a:t>
            </a:r>
            <a:r>
              <a:rPr kumimoji="1" lang="ru-RU" altLang="ru-RU" b="1">
                <a:latin typeface="Courier New" pitchFamily="49" charset="0"/>
              </a:rPr>
              <a:t>echoSocket.close();</a:t>
            </a:r>
            <a:endParaRPr kumimoji="1" lang="en-US" altLang="ru-RU" b="1">
              <a:latin typeface="Courier New" pitchFamily="49" charset="0"/>
            </a:endParaRP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</a:t>
            </a:r>
            <a:r>
              <a:rPr kumimoji="1" lang="ru-RU" altLang="ru-RU" b="1">
                <a:latin typeface="Courier New" pitchFamily="49" charset="0"/>
              </a:rPr>
              <a:t>}</a:t>
            </a:r>
            <a:endParaRPr kumimoji="1" lang="en-US" altLang="ru-RU" b="1">
              <a:latin typeface="Courier New" pitchFamily="49" charset="0"/>
            </a:endParaRP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283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32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9" grpId="0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Класс </a:t>
            </a:r>
            <a:r>
              <a:rPr lang="en-US" altLang="ru-RU" smtClean="0"/>
              <a:t>ServerSocket</a:t>
            </a:r>
            <a:endParaRPr lang="ru-RU" altLang="ru-RU" smtClean="0"/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800" smtClean="0"/>
              <a:t>Реализует серверный сокет и его функции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800" smtClean="0"/>
              <a:t>Конструкторы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sv-SE" altLang="ru-RU" sz="2400" b="1" smtClean="0">
                <a:solidFill>
                  <a:schemeClr val="accent1"/>
                </a:solidFill>
                <a:latin typeface="Courier New" pitchFamily="49" charset="0"/>
              </a:rPr>
              <a:t>ServerSocket()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sv-SE" altLang="ru-RU" sz="2400" b="1" smtClean="0">
                <a:solidFill>
                  <a:schemeClr val="accent1"/>
                </a:solidFill>
                <a:latin typeface="Courier New" pitchFamily="49" charset="0"/>
              </a:rPr>
              <a:t>ServerSocket(int port)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sv-SE" altLang="ru-RU" sz="2400" b="1" smtClean="0">
                <a:solidFill>
                  <a:schemeClr val="accent1"/>
                </a:solidFill>
                <a:latin typeface="Courier New" pitchFamily="49" charset="0"/>
              </a:rPr>
              <a:t>ServerSocket(int port, int backlog) </a:t>
            </a:r>
            <a:endParaRPr lang="ru-RU" altLang="ru-RU" sz="24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800" smtClean="0"/>
              <a:t>Методы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void close()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Socket accept() 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void bind(SocketAddress endpoint) </a:t>
            </a:r>
            <a:endParaRPr lang="ru-RU" altLang="ru-RU" sz="24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smtClean="0"/>
              <a:t>И прочие…</a:t>
            </a:r>
          </a:p>
        </p:txBody>
      </p:sp>
    </p:spTree>
    <p:extLst>
      <p:ext uri="{BB962C8B-B14F-4D97-AF65-F5344CB8AC3E}">
        <p14:creationId xmlns:p14="http://schemas.microsoft.com/office/powerpoint/2010/main" val="171883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2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2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Создание серверного сокета</a:t>
            </a:r>
          </a:p>
        </p:txBody>
      </p:sp>
      <p:sp>
        <p:nvSpPr>
          <p:cNvPr id="825348" name="Text Box 4"/>
          <p:cNvSpPr txBox="1">
            <a:spLocks noChangeArrowheads="1"/>
          </p:cNvSpPr>
          <p:nvPr/>
        </p:nvSpPr>
        <p:spPr bwMode="auto">
          <a:xfrm>
            <a:off x="179388" y="1651000"/>
            <a:ext cx="8785225" cy="20653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altLang="ru-RU" b="1">
                <a:latin typeface="Courier New" pitchFamily="49" charset="0"/>
              </a:rPr>
              <a:t>try {    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	serverSocket = new ServerSocket(4444);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} catch (IOException e) {    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	System.out.println(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		"Could not listen on port: 4444");    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	System.exit(-1);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} </a:t>
            </a:r>
          </a:p>
        </p:txBody>
      </p:sp>
      <p:sp>
        <p:nvSpPr>
          <p:cNvPr id="825349" name="Text Box 5"/>
          <p:cNvSpPr txBox="1">
            <a:spLocks noChangeArrowheads="1"/>
          </p:cNvSpPr>
          <p:nvPr/>
        </p:nvSpPr>
        <p:spPr bwMode="auto">
          <a:xfrm>
            <a:off x="179388" y="4027488"/>
            <a:ext cx="8785225" cy="206533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altLang="ru-RU" b="1">
                <a:latin typeface="Courier New" pitchFamily="49" charset="0"/>
              </a:rPr>
              <a:t>Socket clientSocket = null;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try {    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	clientSocket = serverSocket.accept();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} catch (IOException e) {    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	System.out.println("Accept failed: 4444");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	System.exit(-1);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2497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8" grpId="0" animBg="1"/>
      <p:bldP spid="8253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Сервер параллельной обработки запросов</a:t>
            </a:r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000" b="1" smtClean="0"/>
              <a:t>Стадия 1</a:t>
            </a:r>
            <a:br>
              <a:rPr lang="ru-RU" altLang="ru-RU" sz="2000" b="1" smtClean="0"/>
            </a:br>
            <a:r>
              <a:rPr lang="ru-RU" altLang="ru-RU" sz="2000" smtClean="0"/>
              <a:t>Установление соединения клиент-сервер</a:t>
            </a:r>
          </a:p>
          <a:p>
            <a:pPr lvl="4" eaLnBrk="1" hangingPunct="1">
              <a:lnSpc>
                <a:spcPct val="80000"/>
              </a:lnSpc>
            </a:pPr>
            <a:endParaRPr lang="ru-RU" altLang="ru-RU" sz="140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000" b="1" smtClean="0"/>
              <a:t>Стадия 2</a:t>
            </a:r>
            <a:br>
              <a:rPr lang="ru-RU" altLang="ru-RU" sz="2000" b="1" smtClean="0"/>
            </a:br>
            <a:r>
              <a:rPr lang="ru-RU" altLang="ru-RU" sz="2000" smtClean="0"/>
              <a:t>Сервер параллельной обработки передает управление дочернему процессу</a:t>
            </a:r>
          </a:p>
          <a:p>
            <a:pPr lvl="4" eaLnBrk="1" hangingPunct="1">
              <a:lnSpc>
                <a:spcPct val="80000"/>
              </a:lnSpc>
            </a:pPr>
            <a:endParaRPr lang="ru-RU" altLang="ru-RU" sz="140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000" b="1" smtClean="0"/>
              <a:t>Стадия 3</a:t>
            </a:r>
            <a:br>
              <a:rPr lang="ru-RU" altLang="ru-RU" sz="2000" b="1" smtClean="0"/>
            </a:br>
            <a:r>
              <a:rPr lang="ru-RU" altLang="ru-RU" sz="2000" smtClean="0"/>
              <a:t>Если во время обработки запроса поступает запрос от другого клиента, сервер параллельной обработки передает управление новому дочернему процессу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292725" y="1844675"/>
            <a:ext cx="3240088" cy="360363"/>
            <a:chOff x="3334" y="1162"/>
            <a:chExt cx="2041" cy="227"/>
          </a:xfrm>
        </p:grpSpPr>
        <p:sp>
          <p:nvSpPr>
            <p:cNvPr id="31765" name="Rectangle 6"/>
            <p:cNvSpPr>
              <a:spLocks noChangeArrowheads="1"/>
            </p:cNvSpPr>
            <p:nvPr/>
          </p:nvSpPr>
          <p:spPr bwMode="auto">
            <a:xfrm>
              <a:off x="3334" y="1162"/>
              <a:ext cx="680" cy="2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altLang="ru-RU" sz="1200" b="1"/>
                <a:t>Клиент 1</a:t>
              </a:r>
            </a:p>
          </p:txBody>
        </p:sp>
        <p:sp>
          <p:nvSpPr>
            <p:cNvPr id="31766" name="Rectangle 7"/>
            <p:cNvSpPr>
              <a:spLocks noChangeArrowheads="1"/>
            </p:cNvSpPr>
            <p:nvPr/>
          </p:nvSpPr>
          <p:spPr bwMode="auto">
            <a:xfrm>
              <a:off x="4695" y="1162"/>
              <a:ext cx="680" cy="2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altLang="ru-RU" sz="1200" b="1"/>
                <a:t>Сервер</a:t>
              </a:r>
            </a:p>
          </p:txBody>
        </p:sp>
        <p:cxnSp>
          <p:nvCxnSpPr>
            <p:cNvPr id="31767" name="AutoShape 8"/>
            <p:cNvCxnSpPr>
              <a:cxnSpLocks noChangeShapeType="1"/>
              <a:stCxn id="31765" idx="3"/>
              <a:endCxn id="31766" idx="1"/>
            </p:cNvCxnSpPr>
            <p:nvPr/>
          </p:nvCxnSpPr>
          <p:spPr bwMode="auto">
            <a:xfrm>
              <a:off x="4030" y="1276"/>
              <a:ext cx="64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292725" y="2817813"/>
            <a:ext cx="3240088" cy="1042987"/>
            <a:chOff x="3334" y="1775"/>
            <a:chExt cx="2041" cy="657"/>
          </a:xfrm>
        </p:grpSpPr>
        <p:sp>
          <p:nvSpPr>
            <p:cNvPr id="31760" name="Rectangle 9"/>
            <p:cNvSpPr>
              <a:spLocks noChangeArrowheads="1"/>
            </p:cNvSpPr>
            <p:nvPr/>
          </p:nvSpPr>
          <p:spPr bwMode="auto">
            <a:xfrm>
              <a:off x="3334" y="2205"/>
              <a:ext cx="680" cy="2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altLang="ru-RU" sz="1200" b="1"/>
                <a:t>Клиент 1</a:t>
              </a:r>
            </a:p>
          </p:txBody>
        </p:sp>
        <p:sp>
          <p:nvSpPr>
            <p:cNvPr id="31761" name="Rectangle 10"/>
            <p:cNvSpPr>
              <a:spLocks noChangeArrowheads="1"/>
            </p:cNvSpPr>
            <p:nvPr/>
          </p:nvSpPr>
          <p:spPr bwMode="auto">
            <a:xfrm>
              <a:off x="4695" y="2205"/>
              <a:ext cx="680" cy="2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altLang="ru-RU" sz="1200" b="1"/>
                <a:t>Дочерний</a:t>
              </a:r>
            </a:p>
            <a:p>
              <a:pPr algn="ctr" eaLnBrk="1" hangingPunct="1"/>
              <a:r>
                <a:rPr lang="ru-RU" altLang="ru-RU" sz="1200" b="1"/>
                <a:t>процесс 1</a:t>
              </a:r>
            </a:p>
          </p:txBody>
        </p:sp>
        <p:cxnSp>
          <p:nvCxnSpPr>
            <p:cNvPr id="31762" name="AutoShape 11"/>
            <p:cNvCxnSpPr>
              <a:cxnSpLocks noChangeShapeType="1"/>
              <a:stCxn id="31760" idx="3"/>
              <a:endCxn id="31761" idx="1"/>
            </p:cNvCxnSpPr>
            <p:nvPr/>
          </p:nvCxnSpPr>
          <p:spPr bwMode="auto">
            <a:xfrm>
              <a:off x="4030" y="2319"/>
              <a:ext cx="64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3" name="Rectangle 13"/>
            <p:cNvSpPr>
              <a:spLocks noChangeArrowheads="1"/>
            </p:cNvSpPr>
            <p:nvPr/>
          </p:nvSpPr>
          <p:spPr bwMode="auto">
            <a:xfrm>
              <a:off x="4694" y="1775"/>
              <a:ext cx="680" cy="2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altLang="ru-RU" sz="1200" b="1"/>
                <a:t>Сервер</a:t>
              </a:r>
            </a:p>
          </p:txBody>
        </p:sp>
        <p:cxnSp>
          <p:nvCxnSpPr>
            <p:cNvPr id="31764" name="AutoShape 14"/>
            <p:cNvCxnSpPr>
              <a:cxnSpLocks noChangeShapeType="1"/>
              <a:stCxn id="31763" idx="2"/>
              <a:endCxn id="31761" idx="0"/>
            </p:cNvCxnSpPr>
            <p:nvPr/>
          </p:nvCxnSpPr>
          <p:spPr bwMode="auto">
            <a:xfrm>
              <a:off x="5034" y="2018"/>
              <a:ext cx="1" cy="1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291138" y="4292600"/>
            <a:ext cx="3265487" cy="1728788"/>
            <a:chOff x="3333" y="2704"/>
            <a:chExt cx="2057" cy="1089"/>
          </a:xfrm>
        </p:grpSpPr>
        <p:sp>
          <p:nvSpPr>
            <p:cNvPr id="31752" name="Rectangle 20"/>
            <p:cNvSpPr>
              <a:spLocks noChangeArrowheads="1"/>
            </p:cNvSpPr>
            <p:nvPr/>
          </p:nvSpPr>
          <p:spPr bwMode="auto">
            <a:xfrm>
              <a:off x="3333" y="3134"/>
              <a:ext cx="680" cy="2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altLang="ru-RU" sz="1200" b="1"/>
                <a:t>Клиент 1</a:t>
              </a:r>
            </a:p>
          </p:txBody>
        </p:sp>
        <p:sp>
          <p:nvSpPr>
            <p:cNvPr id="31753" name="Rectangle 21"/>
            <p:cNvSpPr>
              <a:spLocks noChangeArrowheads="1"/>
            </p:cNvSpPr>
            <p:nvPr/>
          </p:nvSpPr>
          <p:spPr bwMode="auto">
            <a:xfrm>
              <a:off x="4694" y="3134"/>
              <a:ext cx="680" cy="2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altLang="ru-RU" sz="1200" b="1"/>
                <a:t>Дочерний</a:t>
              </a:r>
            </a:p>
            <a:p>
              <a:pPr algn="ctr" eaLnBrk="1" hangingPunct="1"/>
              <a:r>
                <a:rPr lang="ru-RU" altLang="ru-RU" sz="1200" b="1"/>
                <a:t>процесс 1</a:t>
              </a:r>
            </a:p>
          </p:txBody>
        </p:sp>
        <p:cxnSp>
          <p:nvCxnSpPr>
            <p:cNvPr id="31754" name="AutoShape 22"/>
            <p:cNvCxnSpPr>
              <a:cxnSpLocks noChangeShapeType="1"/>
              <a:stCxn id="31752" idx="3"/>
              <a:endCxn id="31753" idx="1"/>
            </p:cNvCxnSpPr>
            <p:nvPr/>
          </p:nvCxnSpPr>
          <p:spPr bwMode="auto">
            <a:xfrm>
              <a:off x="4029" y="3248"/>
              <a:ext cx="64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5" name="Rectangle 23"/>
            <p:cNvSpPr>
              <a:spLocks noChangeArrowheads="1"/>
            </p:cNvSpPr>
            <p:nvPr/>
          </p:nvSpPr>
          <p:spPr bwMode="auto">
            <a:xfrm>
              <a:off x="4693" y="2704"/>
              <a:ext cx="680" cy="2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altLang="ru-RU" sz="1200" b="1"/>
                <a:t>Сервер</a:t>
              </a:r>
            </a:p>
          </p:txBody>
        </p:sp>
        <p:cxnSp>
          <p:nvCxnSpPr>
            <p:cNvPr id="31756" name="AutoShape 24"/>
            <p:cNvCxnSpPr>
              <a:cxnSpLocks noChangeShapeType="1"/>
              <a:stCxn id="31755" idx="3"/>
              <a:endCxn id="31758" idx="3"/>
            </p:cNvCxnSpPr>
            <p:nvPr/>
          </p:nvCxnSpPr>
          <p:spPr bwMode="auto">
            <a:xfrm>
              <a:off x="5389" y="2818"/>
              <a:ext cx="1" cy="862"/>
            </a:xfrm>
            <a:prstGeom prst="curvedConnector3">
              <a:avLst>
                <a:gd name="adj1" fmla="val 129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7" name="Rectangle 25"/>
            <p:cNvSpPr>
              <a:spLocks noChangeArrowheads="1"/>
            </p:cNvSpPr>
            <p:nvPr/>
          </p:nvSpPr>
          <p:spPr bwMode="auto">
            <a:xfrm>
              <a:off x="3333" y="3566"/>
              <a:ext cx="680" cy="2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altLang="ru-RU" sz="1200" b="1"/>
                <a:t>Клиент 2</a:t>
              </a:r>
            </a:p>
          </p:txBody>
        </p:sp>
        <p:sp>
          <p:nvSpPr>
            <p:cNvPr id="31758" name="Rectangle 26"/>
            <p:cNvSpPr>
              <a:spLocks noChangeArrowheads="1"/>
            </p:cNvSpPr>
            <p:nvPr/>
          </p:nvSpPr>
          <p:spPr bwMode="auto">
            <a:xfrm>
              <a:off x="4694" y="3566"/>
              <a:ext cx="680" cy="2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altLang="ru-RU" sz="1200" b="1"/>
                <a:t>Дочерний</a:t>
              </a:r>
            </a:p>
            <a:p>
              <a:pPr algn="ctr" eaLnBrk="1" hangingPunct="1"/>
              <a:r>
                <a:rPr lang="ru-RU" altLang="ru-RU" sz="1200" b="1"/>
                <a:t>процесс 2</a:t>
              </a:r>
            </a:p>
          </p:txBody>
        </p:sp>
        <p:cxnSp>
          <p:nvCxnSpPr>
            <p:cNvPr id="31759" name="AutoShape 27"/>
            <p:cNvCxnSpPr>
              <a:cxnSpLocks noChangeShapeType="1"/>
              <a:stCxn id="31757" idx="3"/>
              <a:endCxn id="31758" idx="1"/>
            </p:cNvCxnSpPr>
            <p:nvPr/>
          </p:nvCxnSpPr>
          <p:spPr bwMode="auto">
            <a:xfrm>
              <a:off x="4029" y="3680"/>
              <a:ext cx="64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7251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37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37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Модель </a:t>
            </a:r>
            <a:r>
              <a:rPr lang="en-US" altLang="ru-RU" smtClean="0"/>
              <a:t>OSI</a:t>
            </a:r>
            <a:endParaRPr lang="ru-RU" altLang="ru-RU" smtClean="0"/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30000"/>
              </a:spcBef>
            </a:pPr>
            <a:r>
              <a:rPr lang="ru-RU" altLang="ru-RU" dirty="0" smtClean="0"/>
              <a:t>Уровень приложений		</a:t>
            </a:r>
            <a:r>
              <a:rPr lang="ru-RU" altLang="ru-RU" sz="2800" dirty="0" smtClean="0"/>
              <a:t>(</a:t>
            </a:r>
            <a:r>
              <a:rPr lang="en-US" altLang="ru-RU" sz="2800" dirty="0" smtClean="0"/>
              <a:t>layer </a:t>
            </a:r>
            <a:r>
              <a:rPr lang="ru-RU" altLang="ru-RU" sz="2800" dirty="0" smtClean="0"/>
              <a:t>7,</a:t>
            </a:r>
            <a:r>
              <a:rPr lang="en-US" altLang="ru-RU" sz="2800" dirty="0" smtClean="0"/>
              <a:t> data</a:t>
            </a:r>
            <a:r>
              <a:rPr lang="ru-RU" altLang="ru-RU" sz="2800" dirty="0" smtClean="0"/>
              <a:t>)</a:t>
            </a:r>
          </a:p>
          <a:p>
            <a:pPr eaLnBrk="1" hangingPunct="1">
              <a:spcBef>
                <a:spcPct val="30000"/>
              </a:spcBef>
            </a:pPr>
            <a:r>
              <a:rPr lang="ru-RU" altLang="ru-RU" dirty="0" smtClean="0"/>
              <a:t>Уровень представления</a:t>
            </a:r>
            <a:r>
              <a:rPr lang="en-US" altLang="ru-RU" dirty="0" smtClean="0"/>
              <a:t>	</a:t>
            </a:r>
            <a:r>
              <a:rPr lang="en-US" altLang="ru-RU" dirty="0" smtClean="0"/>
              <a:t>	</a:t>
            </a:r>
            <a:r>
              <a:rPr lang="ru-RU" altLang="ru-RU" sz="2800" dirty="0" smtClean="0"/>
              <a:t>(</a:t>
            </a:r>
            <a:r>
              <a:rPr lang="en-US" altLang="ru-RU" sz="2800" dirty="0" smtClean="0"/>
              <a:t>layer 6</a:t>
            </a:r>
            <a:r>
              <a:rPr lang="ru-RU" altLang="ru-RU" sz="2800" dirty="0" smtClean="0"/>
              <a:t>,</a:t>
            </a:r>
            <a:r>
              <a:rPr lang="en-US" altLang="ru-RU" sz="2800" dirty="0" smtClean="0"/>
              <a:t> data</a:t>
            </a:r>
            <a:r>
              <a:rPr lang="ru-RU" altLang="ru-RU" sz="2800" dirty="0" smtClean="0"/>
              <a:t>)</a:t>
            </a:r>
            <a:endParaRPr lang="ru-RU" altLang="ru-RU" dirty="0" smtClean="0"/>
          </a:p>
          <a:p>
            <a:pPr eaLnBrk="1" hangingPunct="1">
              <a:spcBef>
                <a:spcPct val="30000"/>
              </a:spcBef>
            </a:pPr>
            <a:r>
              <a:rPr lang="ru-RU" altLang="ru-RU" dirty="0" smtClean="0"/>
              <a:t>Сеансовый уровень</a:t>
            </a:r>
            <a:r>
              <a:rPr lang="en-US" altLang="ru-RU" dirty="0" smtClean="0"/>
              <a:t>		</a:t>
            </a:r>
            <a:r>
              <a:rPr lang="en-US" altLang="ru-RU" sz="2800" dirty="0" smtClean="0"/>
              <a:t>(layer 5</a:t>
            </a:r>
            <a:r>
              <a:rPr lang="ru-RU" altLang="ru-RU" sz="2800" dirty="0" smtClean="0"/>
              <a:t>,</a:t>
            </a:r>
            <a:r>
              <a:rPr lang="en-US" altLang="ru-RU" sz="2800" dirty="0" smtClean="0"/>
              <a:t> data)</a:t>
            </a:r>
            <a:endParaRPr lang="ru-RU" altLang="ru-RU" dirty="0" smtClean="0"/>
          </a:p>
          <a:p>
            <a:pPr eaLnBrk="1" hangingPunct="1">
              <a:spcBef>
                <a:spcPct val="30000"/>
              </a:spcBef>
            </a:pPr>
            <a:r>
              <a:rPr lang="ru-RU" altLang="ru-RU" dirty="0" smtClean="0"/>
              <a:t>Транспортный уровень</a:t>
            </a:r>
            <a:r>
              <a:rPr lang="en-US" altLang="ru-RU" dirty="0" smtClean="0"/>
              <a:t>	</a:t>
            </a:r>
            <a:r>
              <a:rPr lang="en-US" altLang="ru-RU" dirty="0" smtClean="0"/>
              <a:t>	</a:t>
            </a:r>
            <a:r>
              <a:rPr lang="en-US" altLang="ru-RU" sz="2800" dirty="0" smtClean="0"/>
              <a:t>(</a:t>
            </a:r>
            <a:r>
              <a:rPr lang="en-US" altLang="ru-RU" sz="2800" dirty="0" smtClean="0"/>
              <a:t>layer 4</a:t>
            </a:r>
            <a:r>
              <a:rPr lang="ru-RU" altLang="ru-RU" sz="2800" dirty="0" smtClean="0"/>
              <a:t>,</a:t>
            </a:r>
            <a:r>
              <a:rPr lang="en-US" altLang="ru-RU" sz="2800" dirty="0" smtClean="0"/>
              <a:t> segment)</a:t>
            </a:r>
            <a:endParaRPr lang="ru-RU" altLang="ru-RU" dirty="0" smtClean="0"/>
          </a:p>
          <a:p>
            <a:pPr eaLnBrk="1" hangingPunct="1">
              <a:spcBef>
                <a:spcPct val="30000"/>
              </a:spcBef>
            </a:pPr>
            <a:r>
              <a:rPr lang="ru-RU" altLang="ru-RU" dirty="0" smtClean="0"/>
              <a:t>Сетевой уровень</a:t>
            </a:r>
            <a:r>
              <a:rPr lang="en-US" altLang="ru-RU" dirty="0" smtClean="0"/>
              <a:t>			</a:t>
            </a:r>
            <a:r>
              <a:rPr lang="en-US" altLang="ru-RU" sz="2800" dirty="0" smtClean="0"/>
              <a:t>(layer 3</a:t>
            </a:r>
            <a:r>
              <a:rPr lang="ru-RU" altLang="ru-RU" sz="2800" dirty="0" smtClean="0"/>
              <a:t>,</a:t>
            </a:r>
            <a:r>
              <a:rPr lang="en-US" altLang="ru-RU" sz="2800" dirty="0" smtClean="0"/>
              <a:t> packet)</a:t>
            </a:r>
            <a:endParaRPr lang="ru-RU" altLang="ru-RU" sz="2800" dirty="0" smtClean="0"/>
          </a:p>
          <a:p>
            <a:pPr eaLnBrk="1" hangingPunct="1">
              <a:spcBef>
                <a:spcPct val="30000"/>
              </a:spcBef>
            </a:pPr>
            <a:r>
              <a:rPr lang="ru-RU" altLang="ru-RU" dirty="0" smtClean="0"/>
              <a:t>Уровень соединения</a:t>
            </a:r>
            <a:r>
              <a:rPr lang="en-US" altLang="ru-RU" dirty="0" smtClean="0"/>
              <a:t>		</a:t>
            </a:r>
            <a:r>
              <a:rPr lang="en-US" altLang="ru-RU" sz="2800" dirty="0" smtClean="0"/>
              <a:t>(layer 2</a:t>
            </a:r>
            <a:r>
              <a:rPr lang="ru-RU" altLang="ru-RU" sz="2800" dirty="0" smtClean="0"/>
              <a:t>,</a:t>
            </a:r>
            <a:r>
              <a:rPr lang="en-US" altLang="ru-RU" sz="2800" dirty="0" smtClean="0"/>
              <a:t> frame)</a:t>
            </a:r>
            <a:endParaRPr lang="ru-RU" altLang="ru-RU" sz="2800" dirty="0" smtClean="0"/>
          </a:p>
          <a:p>
            <a:pPr eaLnBrk="1" hangingPunct="1">
              <a:spcBef>
                <a:spcPct val="30000"/>
              </a:spcBef>
            </a:pPr>
            <a:r>
              <a:rPr lang="ru-RU" altLang="ru-RU" dirty="0" smtClean="0"/>
              <a:t>Физический уровень</a:t>
            </a:r>
            <a:r>
              <a:rPr lang="en-US" altLang="ru-RU" dirty="0" smtClean="0"/>
              <a:t>		</a:t>
            </a:r>
            <a:r>
              <a:rPr lang="en-US" altLang="ru-RU" sz="2800" dirty="0" smtClean="0"/>
              <a:t>(layer 1</a:t>
            </a:r>
            <a:r>
              <a:rPr lang="ru-RU" altLang="ru-RU" sz="2800" dirty="0" smtClean="0"/>
              <a:t>,</a:t>
            </a:r>
            <a:r>
              <a:rPr lang="en-US" altLang="ru-RU" sz="2800" dirty="0" smtClean="0"/>
              <a:t> bit)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39485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0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0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Дейтаграммы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 eaLnBrk="1" hangingPunct="1"/>
            <a:endParaRPr lang="ru-RU" altLang="ru-RU" b="1" smtClean="0">
              <a:solidFill>
                <a:schemeClr val="accent1"/>
              </a:solidFill>
            </a:endParaRPr>
          </a:p>
          <a:p>
            <a:pPr eaLnBrk="1" hangingPunct="1"/>
            <a:r>
              <a:rPr lang="ru-RU" altLang="ru-RU" b="1" smtClean="0">
                <a:solidFill>
                  <a:schemeClr val="accent1"/>
                </a:solidFill>
              </a:rPr>
              <a:t>Дейтаграмма</a:t>
            </a:r>
            <a:r>
              <a:rPr lang="ru-RU" altLang="ru-RU" smtClean="0"/>
              <a:t> – независимое, самодостаточное сообщение, посылаемое по сети, чья доставка, время (порядок) доставки и содержимое не гарантируются</a:t>
            </a:r>
          </a:p>
          <a:p>
            <a:pPr eaLnBrk="1" hangingPunct="1"/>
            <a:endParaRPr lang="en-US" altLang="ru-RU" smtClean="0"/>
          </a:p>
          <a:p>
            <a:pPr eaLnBrk="1" hangingPunct="1"/>
            <a:r>
              <a:rPr lang="ru-RU" altLang="ru-RU" smtClean="0"/>
              <a:t>Могут использоваться как для адресной, так и для широковещательной рассылки</a:t>
            </a:r>
          </a:p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84048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Класс </a:t>
            </a:r>
            <a:r>
              <a:rPr lang="en-US" altLang="ru-RU" smtClean="0"/>
              <a:t>DatagramPacket</a:t>
            </a:r>
            <a:endParaRPr lang="ru-RU" altLang="ru-RU" smtClean="0"/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200" smtClean="0"/>
              <a:t>Экземпляры класса являются прототипами дейтаграмм-сообщений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200" smtClean="0"/>
              <a:t>Конструкторы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DatagramPacket(byte[] buf, int offset, int length, InetAddress address, int port)</a:t>
            </a:r>
            <a:r>
              <a:rPr lang="en-US" altLang="ru-RU" sz="2000" smtClean="0">
                <a:solidFill>
                  <a:schemeClr val="accent1"/>
                </a:solidFill>
              </a:rPr>
              <a:t> </a:t>
            </a:r>
            <a:endParaRPr lang="ru-RU" altLang="ru-RU" sz="2000" smtClean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 smtClean="0"/>
              <a:t>И прочие…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200" smtClean="0"/>
              <a:t>Методы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byte[] getData()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int getLength()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int getOffset() 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SocketAddress getSocketAddress()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void setSocketAddress(SocketAddress address)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void setData(byte[] buf, int offset, int length)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 smtClean="0"/>
              <a:t>И прочие…</a:t>
            </a:r>
          </a:p>
        </p:txBody>
      </p:sp>
    </p:spTree>
    <p:extLst>
      <p:ext uri="{BB962C8B-B14F-4D97-AF65-F5344CB8AC3E}">
        <p14:creationId xmlns:p14="http://schemas.microsoft.com/office/powerpoint/2010/main" val="417274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2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2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2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8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2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1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Класс </a:t>
            </a:r>
            <a:r>
              <a:rPr lang="en-US" altLang="ru-RU" smtClean="0"/>
              <a:t>DatagramSocket</a:t>
            </a:r>
            <a:endParaRPr lang="ru-RU" altLang="ru-RU" smtClean="0"/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400" smtClean="0"/>
              <a:t>Экземпляры являются не ориентированными на соединение сокетами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400" smtClean="0"/>
              <a:t>Конструкторы</a:t>
            </a:r>
          </a:p>
          <a:p>
            <a:pPr lvl="1" eaLnBrk="1" hangingPunct="1">
              <a:lnSpc>
                <a:spcPct val="80000"/>
              </a:lnSpc>
              <a:spcBef>
                <a:spcPct val="25000"/>
              </a:spcBef>
            </a:pPr>
            <a:r>
              <a:rPr lang="sv-SE" altLang="ru-RU" sz="2000" b="1" smtClean="0">
                <a:solidFill>
                  <a:schemeClr val="accent1"/>
                </a:solidFill>
                <a:latin typeface="Courier New" pitchFamily="49" charset="0"/>
              </a:rPr>
              <a:t>DatagramSocket() </a:t>
            </a:r>
          </a:p>
          <a:p>
            <a:pPr lvl="1" eaLnBrk="1" hangingPunct="1">
              <a:lnSpc>
                <a:spcPct val="80000"/>
              </a:lnSpc>
              <a:spcBef>
                <a:spcPct val="25000"/>
              </a:spcBef>
            </a:pPr>
            <a:r>
              <a:rPr lang="sv-SE" altLang="ru-RU" sz="2000" b="1" smtClean="0">
                <a:solidFill>
                  <a:schemeClr val="accent1"/>
                </a:solidFill>
                <a:latin typeface="Courier New" pitchFamily="49" charset="0"/>
              </a:rPr>
              <a:t>DatagramSocket(int port, InetAddress laddr)</a:t>
            </a:r>
            <a:endParaRPr lang="ru-RU" altLang="ru-RU" sz="20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000" smtClean="0"/>
              <a:t>И другие…</a:t>
            </a:r>
            <a:endParaRPr lang="sv-SE" altLang="ru-RU" sz="2000" smtClean="0"/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400" smtClean="0"/>
              <a:t>Методы</a:t>
            </a:r>
          </a:p>
          <a:p>
            <a:pPr lvl="1"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void bind(SocketAddress addr) </a:t>
            </a:r>
          </a:p>
          <a:p>
            <a:pPr lvl="1"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void close() </a:t>
            </a:r>
          </a:p>
          <a:p>
            <a:pPr lvl="1"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void connect(InetAddress address, int port) </a:t>
            </a:r>
          </a:p>
          <a:p>
            <a:pPr lvl="1"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void send(DatagramPacket p) </a:t>
            </a:r>
          </a:p>
          <a:p>
            <a:pPr lvl="1"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000" b="1" smtClean="0">
                <a:solidFill>
                  <a:schemeClr val="accent1"/>
                </a:solidFill>
                <a:latin typeface="Courier New" pitchFamily="49" charset="0"/>
              </a:rPr>
              <a:t>void receive(DatagramPacket p) </a:t>
            </a:r>
          </a:p>
          <a:p>
            <a:pPr lvl="1"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000" smtClean="0"/>
              <a:t>И другие…</a:t>
            </a:r>
          </a:p>
        </p:txBody>
      </p:sp>
    </p:spTree>
    <p:extLst>
      <p:ext uri="{BB962C8B-B14F-4D97-AF65-F5344CB8AC3E}">
        <p14:creationId xmlns:p14="http://schemas.microsoft.com/office/powerpoint/2010/main" val="199562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2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2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2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2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Передача дейтаграмм</a:t>
            </a:r>
          </a:p>
        </p:txBody>
      </p:sp>
      <p:pic>
        <p:nvPicPr>
          <p:cNvPr id="830468" name="Picture 4" descr="datagram-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28" b="83464"/>
          <a:stretch>
            <a:fillRect/>
          </a:stretch>
        </p:blipFill>
        <p:spPr bwMode="auto">
          <a:xfrm>
            <a:off x="466725" y="1962150"/>
            <a:ext cx="81470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56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Uniform Resource Locator</a:t>
            </a:r>
            <a:endParaRPr lang="ru-RU" altLang="ru-RU" smtClean="0"/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36713"/>
            <a:ext cx="8780462" cy="3663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ru-RU" sz="2000" smtClean="0"/>
              <a:t>URL – </a:t>
            </a:r>
            <a:r>
              <a:rPr lang="ru-RU" altLang="ru-RU" sz="2000" smtClean="0"/>
              <a:t>адрес ресурса в Интернет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000" smtClean="0">
                <a:solidFill>
                  <a:schemeClr val="accent1"/>
                </a:solidFill>
              </a:rPr>
              <a:t>Имя протокола</a:t>
            </a:r>
            <a:br>
              <a:rPr lang="ru-RU" altLang="ru-RU" sz="2000" smtClean="0">
                <a:solidFill>
                  <a:schemeClr val="accent1"/>
                </a:solidFill>
              </a:rPr>
            </a:br>
            <a:r>
              <a:rPr lang="ru-RU" altLang="ru-RU" sz="2000" smtClean="0"/>
              <a:t>Протокол, используемый для связи</a:t>
            </a:r>
            <a:endParaRPr lang="en-US" altLang="ru-RU" sz="2000" smtClean="0"/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000" smtClean="0">
                <a:solidFill>
                  <a:schemeClr val="accent1"/>
                </a:solidFill>
              </a:rPr>
              <a:t>Имя хоста</a:t>
            </a:r>
            <a:br>
              <a:rPr lang="ru-RU" altLang="ru-RU" sz="2000" smtClean="0">
                <a:solidFill>
                  <a:schemeClr val="accent1"/>
                </a:solidFill>
              </a:rPr>
            </a:br>
            <a:r>
              <a:rPr lang="ru-RU" altLang="ru-RU" sz="2000" smtClean="0"/>
              <a:t>Имя компьютера, на котором расположен ресурс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000" smtClean="0">
                <a:solidFill>
                  <a:schemeClr val="accent1"/>
                </a:solidFill>
              </a:rPr>
              <a:t>Имя файла</a:t>
            </a:r>
            <a:br>
              <a:rPr lang="ru-RU" altLang="ru-RU" sz="2000" smtClean="0">
                <a:solidFill>
                  <a:schemeClr val="accent1"/>
                </a:solidFill>
              </a:rPr>
            </a:br>
            <a:r>
              <a:rPr lang="ru-RU" altLang="ru-RU" sz="2000" smtClean="0"/>
              <a:t>Путь к файлу на компьютере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000" smtClean="0">
                <a:solidFill>
                  <a:schemeClr val="accent1"/>
                </a:solidFill>
              </a:rPr>
              <a:t>Номер порта</a:t>
            </a:r>
            <a:br>
              <a:rPr lang="ru-RU" altLang="ru-RU" sz="2000" smtClean="0">
                <a:solidFill>
                  <a:schemeClr val="accent1"/>
                </a:solidFill>
              </a:rPr>
            </a:br>
            <a:r>
              <a:rPr lang="ru-RU" altLang="ru-RU" sz="2000" smtClean="0"/>
              <a:t>Номер порта для соединения (необязателен)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000" smtClean="0">
                <a:solidFill>
                  <a:schemeClr val="accent1"/>
                </a:solidFill>
              </a:rPr>
              <a:t>Ссылка</a:t>
            </a:r>
            <a:br>
              <a:rPr lang="ru-RU" altLang="ru-RU" sz="2000" smtClean="0">
                <a:solidFill>
                  <a:schemeClr val="accent1"/>
                </a:solidFill>
              </a:rPr>
            </a:br>
            <a:r>
              <a:rPr lang="ru-RU" altLang="ru-RU" sz="2000" smtClean="0"/>
              <a:t>Ссылка на обработчик работы с протоколом (необязательна)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000" smtClean="0"/>
              <a:t>Может быть абсолютным и относительным</a:t>
            </a:r>
          </a:p>
        </p:txBody>
      </p:sp>
      <p:sp>
        <p:nvSpPr>
          <p:cNvPr id="831492" name="Text Box 4"/>
          <p:cNvSpPr txBox="1">
            <a:spLocks noChangeArrowheads="1"/>
          </p:cNvSpPr>
          <p:nvPr/>
        </p:nvSpPr>
        <p:spPr bwMode="auto">
          <a:xfrm>
            <a:off x="179388" y="5445125"/>
            <a:ext cx="8785225" cy="6921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ru-RU" b="1">
                <a:latin typeface="Courier New" pitchFamily="49" charset="0"/>
              </a:rPr>
              <a:t>URL gamelan = new URL("http", "www.gamelan.com", 80,</a:t>
            </a:r>
            <a:endParaRPr lang="ru-RU" altLang="ru-RU" b="1">
              <a:latin typeface="Courier New" pitchFamily="49" charset="0"/>
            </a:endParaRP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                  "pages/Gamelan.network.html");</a:t>
            </a:r>
            <a:r>
              <a:rPr lang="ru-RU" altLang="ru-RU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061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3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3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3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3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3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1" grpId="0" build="p"/>
      <p:bldP spid="83149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Прямое чтение из </a:t>
            </a:r>
            <a:r>
              <a:rPr lang="en-US" altLang="ru-RU" smtClean="0"/>
              <a:t>URL</a:t>
            </a:r>
            <a:endParaRPr lang="ru-RU" altLang="ru-RU" smtClean="0"/>
          </a:p>
        </p:txBody>
      </p:sp>
      <p:sp>
        <p:nvSpPr>
          <p:cNvPr id="832516" name="Text Box 4"/>
          <p:cNvSpPr txBox="1">
            <a:spLocks noChangeArrowheads="1"/>
          </p:cNvSpPr>
          <p:nvPr/>
        </p:nvSpPr>
        <p:spPr bwMode="auto">
          <a:xfrm>
            <a:off x="179388" y="1628775"/>
            <a:ext cx="8785225" cy="45370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altLang="ru-RU" b="1">
                <a:latin typeface="Courier New" pitchFamily="49" charset="0"/>
              </a:rPr>
              <a:t>import java.net.*;</a:t>
            </a:r>
            <a:endParaRPr lang="en-US" altLang="ru-RU" b="1">
              <a:latin typeface="Courier New" pitchFamily="49" charset="0"/>
            </a:endParaRP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import java.io.*;</a:t>
            </a:r>
            <a:endParaRPr lang="en-US" altLang="ru-RU" b="1">
              <a:latin typeface="Courier New" pitchFamily="49" charset="0"/>
            </a:endParaRPr>
          </a:p>
          <a:p>
            <a:pPr eaLnBrk="1" hangingPunct="1"/>
            <a:endParaRPr lang="en-US" altLang="ru-RU" b="1">
              <a:latin typeface="Courier New" pitchFamily="49" charset="0"/>
            </a:endParaRPr>
          </a:p>
          <a:p>
            <a:pPr eaLnBrk="1" hangingPunct="1"/>
            <a:r>
              <a:rPr lang="en-US" altLang="ru-RU" b="1">
                <a:latin typeface="Courier New" pitchFamily="49" charset="0"/>
              </a:rPr>
              <a:t>public class URLReader {</a:t>
            </a:r>
          </a:p>
          <a:p>
            <a:pPr eaLnBrk="1" hangingPunct="1"/>
            <a:r>
              <a:rPr lang="en-US" altLang="ru-RU" b="1">
                <a:latin typeface="Courier New" pitchFamily="49" charset="0"/>
              </a:rPr>
              <a:t>  public static void main(String[] args) throws Exception</a:t>
            </a:r>
          </a:p>
          <a:p>
            <a:pPr eaLnBrk="1" hangingPunct="1"/>
            <a:r>
              <a:rPr lang="en-US" altLang="ru-RU" b="1"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en-US" altLang="ru-RU" b="1">
                <a:latin typeface="Courier New" pitchFamily="49" charset="0"/>
              </a:rPr>
              <a:t>    U</a:t>
            </a:r>
            <a:r>
              <a:rPr lang="ru-RU" altLang="ru-RU" b="1">
                <a:latin typeface="Courier New" pitchFamily="49" charset="0"/>
              </a:rPr>
              <a:t>RL yahoo = new URL("http://www.yahoo.com/");</a:t>
            </a:r>
            <a:r>
              <a:rPr lang="en-US" altLang="ru-RU" b="1">
                <a:latin typeface="Courier New" pitchFamily="49" charset="0"/>
              </a:rPr>
              <a:t>   </a:t>
            </a:r>
          </a:p>
          <a:p>
            <a:pPr eaLnBrk="1" hangingPunct="1"/>
            <a:r>
              <a:rPr lang="en-US" altLang="ru-RU" b="1">
                <a:latin typeface="Courier New" pitchFamily="49" charset="0"/>
              </a:rPr>
              <a:t>    BufferedReader in = new BufferedReader(</a:t>
            </a:r>
          </a:p>
          <a:p>
            <a:pPr eaLnBrk="1" hangingPunct="1"/>
            <a:r>
              <a:rPr lang="en-US" altLang="ru-RU" b="1">
                <a:latin typeface="Courier New" pitchFamily="49" charset="0"/>
              </a:rPr>
              <a:t>                          new InputStreamReader(</a:t>
            </a:r>
          </a:p>
          <a:p>
            <a:pPr eaLnBrk="1" hangingPunct="1"/>
            <a:r>
              <a:rPr lang="en-US" altLang="ru-RU" b="1">
                <a:latin typeface="Courier New" pitchFamily="49" charset="0"/>
              </a:rPr>
              <a:t>                            </a:t>
            </a:r>
            <a:r>
              <a:rPr lang="ru-RU" altLang="ru-RU" b="1">
                <a:solidFill>
                  <a:schemeClr val="accent1"/>
                </a:solidFill>
                <a:latin typeface="Courier New" pitchFamily="49" charset="0"/>
              </a:rPr>
              <a:t>yahoo.openStream()</a:t>
            </a:r>
            <a:r>
              <a:rPr lang="ru-RU" altLang="ru-RU" b="1">
                <a:latin typeface="Courier New" pitchFamily="49" charset="0"/>
              </a:rPr>
              <a:t>));</a:t>
            </a:r>
            <a:endParaRPr lang="en-US" altLang="ru-RU" b="1">
              <a:latin typeface="Courier New" pitchFamily="49" charset="0"/>
            </a:endParaRPr>
          </a:p>
          <a:p>
            <a:pPr eaLnBrk="1" hangingPunct="1"/>
            <a:r>
              <a:rPr lang="en-US" altLang="ru-RU" b="1">
                <a:latin typeface="Courier New" pitchFamily="49" charset="0"/>
              </a:rPr>
              <a:t>    </a:t>
            </a:r>
            <a:r>
              <a:rPr lang="ru-RU" altLang="ru-RU" b="1">
                <a:latin typeface="Courier New" pitchFamily="49" charset="0"/>
              </a:rPr>
              <a:t>String inputLine;</a:t>
            </a:r>
            <a:endParaRPr lang="en-US" altLang="ru-RU" b="1">
              <a:latin typeface="Courier New" pitchFamily="49" charset="0"/>
            </a:endParaRPr>
          </a:p>
          <a:p>
            <a:pPr eaLnBrk="1" hangingPunct="1"/>
            <a:r>
              <a:rPr lang="en-US" altLang="ru-RU" b="1">
                <a:latin typeface="Courier New" pitchFamily="49" charset="0"/>
              </a:rPr>
              <a:t>    while ((inputLine = in.readLine()) != null)</a:t>
            </a:r>
          </a:p>
          <a:p>
            <a:pPr eaLnBrk="1" hangingPunct="1"/>
            <a:r>
              <a:rPr lang="en-US" altLang="ru-RU" b="1">
                <a:latin typeface="Courier New" pitchFamily="49" charset="0"/>
              </a:rPr>
              <a:t>      </a:t>
            </a:r>
            <a:r>
              <a:rPr lang="ru-RU" altLang="ru-RU" b="1">
                <a:latin typeface="Courier New" pitchFamily="49" charset="0"/>
              </a:rPr>
              <a:t>System.out.println(inputLine);</a:t>
            </a:r>
            <a:endParaRPr lang="en-US" altLang="ru-RU" b="1">
              <a:latin typeface="Courier New" pitchFamily="49" charset="0"/>
            </a:endParaRPr>
          </a:p>
          <a:p>
            <a:pPr eaLnBrk="1" hangingPunct="1"/>
            <a:r>
              <a:rPr lang="en-US" altLang="ru-RU" b="1">
                <a:latin typeface="Courier New" pitchFamily="49" charset="0"/>
              </a:rPr>
              <a:t>    </a:t>
            </a:r>
            <a:r>
              <a:rPr lang="ru-RU" altLang="ru-RU" b="1">
                <a:latin typeface="Courier New" pitchFamily="49" charset="0"/>
              </a:rPr>
              <a:t>in.close();</a:t>
            </a:r>
            <a:endParaRPr lang="en-US" altLang="ru-RU" b="1">
              <a:latin typeface="Courier New" pitchFamily="49" charset="0"/>
            </a:endParaRPr>
          </a:p>
          <a:p>
            <a:pPr eaLnBrk="1" hangingPunct="1"/>
            <a:r>
              <a:rPr lang="en-US" altLang="ru-RU" b="1">
                <a:latin typeface="Courier New" pitchFamily="49" charset="0"/>
              </a:rPr>
              <a:t>  </a:t>
            </a:r>
            <a:r>
              <a:rPr lang="ru-RU" altLang="ru-RU" b="1">
                <a:latin typeface="Courier New" pitchFamily="49" charset="0"/>
              </a:rPr>
              <a:t>}</a:t>
            </a:r>
            <a:endParaRPr lang="en-US" altLang="ru-RU" b="1">
              <a:latin typeface="Courier New" pitchFamily="49" charset="0"/>
            </a:endParaRP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}</a:t>
            </a:r>
            <a:r>
              <a:rPr lang="ru-RU" altLang="ru-RU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27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Чтение из </a:t>
            </a:r>
            <a:br>
              <a:rPr lang="ru-RU" altLang="ru-RU" sz="4000" smtClean="0"/>
            </a:br>
            <a:r>
              <a:rPr lang="en-US" altLang="ru-RU" sz="4000" smtClean="0"/>
              <a:t>URL</a:t>
            </a:r>
            <a:r>
              <a:rPr lang="ru-RU" altLang="ru-RU" sz="4000" smtClean="0"/>
              <a:t>-соединения</a:t>
            </a:r>
          </a:p>
        </p:txBody>
      </p:sp>
      <p:sp>
        <p:nvSpPr>
          <p:cNvPr id="834563" name="Text Box 3"/>
          <p:cNvSpPr txBox="1">
            <a:spLocks noChangeArrowheads="1"/>
          </p:cNvSpPr>
          <p:nvPr/>
        </p:nvSpPr>
        <p:spPr bwMode="auto">
          <a:xfrm>
            <a:off x="179388" y="1628775"/>
            <a:ext cx="8785225" cy="45370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altLang="ru-RU" b="1">
                <a:latin typeface="Courier New" pitchFamily="49" charset="0"/>
              </a:rPr>
              <a:t>import java.net.*;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import java.io.*;</a:t>
            </a:r>
          </a:p>
          <a:p>
            <a:pPr eaLnBrk="1" hangingPunct="1"/>
            <a:r>
              <a:rPr lang="en-US" altLang="ru-RU" b="1">
                <a:latin typeface="Courier New" pitchFamily="49" charset="0"/>
              </a:rPr>
              <a:t>public class URLConnectionReader {</a:t>
            </a:r>
            <a:endParaRPr lang="ru-RU" altLang="ru-RU" b="1">
              <a:latin typeface="Courier New" pitchFamily="49" charset="0"/>
            </a:endParaRPr>
          </a:p>
          <a:p>
            <a:pPr eaLnBrk="1" hangingPunct="1"/>
            <a:r>
              <a:rPr lang="en-US" altLang="ru-RU" b="1">
                <a:latin typeface="Courier New" pitchFamily="49" charset="0"/>
              </a:rPr>
              <a:t>  public static void main(String[] args) throws Exception</a:t>
            </a:r>
            <a:endParaRPr lang="ru-RU" altLang="ru-RU" b="1">
              <a:latin typeface="Courier New" pitchFamily="49" charset="0"/>
            </a:endParaRP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</a:t>
            </a:r>
            <a:r>
              <a:rPr lang="en-US" altLang="ru-RU" b="1">
                <a:latin typeface="Courier New" pitchFamily="49" charset="0"/>
              </a:rPr>
              <a:t> {</a:t>
            </a:r>
            <a:endParaRPr lang="ru-RU" altLang="ru-RU" b="1">
              <a:latin typeface="Courier New" pitchFamily="49" charset="0"/>
            </a:endParaRP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URL yahoo = new URL("http://www.yahoo.com/");        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URLConnection yc = yahoo.openConnection();        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</a:t>
            </a:r>
            <a:r>
              <a:rPr lang="en-US" altLang="ru-RU" b="1">
                <a:latin typeface="Courier New" pitchFamily="49" charset="0"/>
              </a:rPr>
              <a:t>BufferedReader in = new BufferedReader(                                </a:t>
            </a:r>
            <a:endParaRPr lang="ru-RU" altLang="ru-RU" b="1">
              <a:latin typeface="Courier New" pitchFamily="49" charset="0"/>
            </a:endParaRP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                      </a:t>
            </a:r>
            <a:r>
              <a:rPr lang="en-US" altLang="ru-RU" b="1">
                <a:latin typeface="Courier New" pitchFamily="49" charset="0"/>
              </a:rPr>
              <a:t>new InputStreamReader(                                </a:t>
            </a:r>
            <a:endParaRPr lang="ru-RU" altLang="ru-RU" b="1">
              <a:latin typeface="Courier New" pitchFamily="49" charset="0"/>
            </a:endParaRP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                        </a:t>
            </a:r>
            <a:r>
              <a:rPr lang="ru-RU" altLang="ru-RU" b="1">
                <a:solidFill>
                  <a:schemeClr val="accent1"/>
                </a:solidFill>
                <a:latin typeface="Courier New" pitchFamily="49" charset="0"/>
              </a:rPr>
              <a:t>yc.getInputStream()</a:t>
            </a:r>
            <a:r>
              <a:rPr lang="ru-RU" altLang="ru-RU" b="1">
                <a:latin typeface="Courier New" pitchFamily="49" charset="0"/>
              </a:rPr>
              <a:t>));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String inputLine;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</a:t>
            </a:r>
            <a:r>
              <a:rPr lang="en-US" altLang="ru-RU" b="1">
                <a:latin typeface="Courier New" pitchFamily="49" charset="0"/>
              </a:rPr>
              <a:t>while ((inputLine = in.readLine()) != null)</a:t>
            </a:r>
            <a:endParaRPr lang="ru-RU" altLang="ru-RU" b="1">
              <a:latin typeface="Courier New" pitchFamily="49" charset="0"/>
            </a:endParaRP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</a:t>
            </a:r>
            <a:r>
              <a:rPr lang="en-US" altLang="ru-RU" b="1">
                <a:latin typeface="Courier New" pitchFamily="49" charset="0"/>
              </a:rPr>
              <a:t>     </a:t>
            </a:r>
            <a:r>
              <a:rPr lang="ru-RU" altLang="ru-RU" b="1">
                <a:latin typeface="Courier New" pitchFamily="49" charset="0"/>
              </a:rPr>
              <a:t>System.out.println(inputLine);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in.close();    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}</a:t>
            </a:r>
            <a:r>
              <a:rPr lang="ru-RU" altLang="ru-RU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266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Запись в </a:t>
            </a:r>
            <a:br>
              <a:rPr lang="ru-RU" altLang="ru-RU" sz="4000" smtClean="0"/>
            </a:br>
            <a:r>
              <a:rPr lang="en-US" altLang="ru-RU" sz="4000" smtClean="0"/>
              <a:t>URL</a:t>
            </a:r>
            <a:r>
              <a:rPr lang="ru-RU" altLang="ru-RU" sz="4000" smtClean="0"/>
              <a:t>-соединение</a:t>
            </a:r>
          </a:p>
        </p:txBody>
      </p:sp>
      <p:sp>
        <p:nvSpPr>
          <p:cNvPr id="835587" name="Text Box 3"/>
          <p:cNvSpPr txBox="1">
            <a:spLocks noChangeArrowheads="1"/>
          </p:cNvSpPr>
          <p:nvPr/>
        </p:nvSpPr>
        <p:spPr bwMode="auto">
          <a:xfrm>
            <a:off x="179388" y="2092325"/>
            <a:ext cx="8785225" cy="371316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altLang="ru-RU" b="1">
                <a:latin typeface="Courier New" pitchFamily="49" charset="0"/>
              </a:rPr>
              <a:t>import java.io.*;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import java.net.*;</a:t>
            </a:r>
          </a:p>
          <a:p>
            <a:pPr eaLnBrk="1" hangingPunct="1"/>
            <a:r>
              <a:rPr lang="en-US" altLang="ru-RU" b="1">
                <a:latin typeface="Courier New" pitchFamily="49" charset="0"/>
              </a:rPr>
              <a:t>public class Reverse {</a:t>
            </a:r>
            <a:endParaRPr lang="ru-RU" altLang="ru-RU" b="1">
              <a:latin typeface="Courier New" pitchFamily="49" charset="0"/>
            </a:endParaRP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</a:t>
            </a:r>
            <a:r>
              <a:rPr lang="en-US" altLang="ru-RU" b="1">
                <a:latin typeface="Courier New" pitchFamily="49" charset="0"/>
              </a:rPr>
              <a:t>public static void main(String[] args) throws Exception {</a:t>
            </a:r>
            <a:endParaRPr lang="ru-RU" altLang="ru-RU" b="1">
              <a:latin typeface="Courier New" pitchFamily="49" charset="0"/>
            </a:endParaRP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if (args.length != 1) {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  </a:t>
            </a:r>
            <a:r>
              <a:rPr lang="en-US" altLang="ru-RU" b="1">
                <a:latin typeface="Courier New" pitchFamily="49" charset="0"/>
              </a:rPr>
              <a:t>System.err.println("Usage:  java Reverse"</a:t>
            </a:r>
            <a:r>
              <a:rPr lang="ru-RU" altLang="ru-RU" b="1">
                <a:latin typeface="Courier New" pitchFamily="49" charset="0"/>
              </a:rPr>
              <a:t> +</a:t>
            </a:r>
            <a:r>
              <a:rPr lang="en-US" altLang="ru-RU" b="1">
                <a:latin typeface="Courier New" pitchFamily="49" charset="0"/>
              </a:rPr>
              <a:t> </a:t>
            </a:r>
            <a:endParaRPr lang="ru-RU" altLang="ru-RU" b="1">
              <a:latin typeface="Courier New" pitchFamily="49" charset="0"/>
            </a:endParaRP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                     "string_to_reverse");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  System.exit(1);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String stringToReverse = URLEncoder.encode(args[0]</a:t>
            </a:r>
            <a:r>
              <a:rPr lang="en-US" altLang="ru-RU" b="1">
                <a:latin typeface="Courier New" pitchFamily="49" charset="0"/>
              </a:rPr>
              <a:t>,</a:t>
            </a:r>
          </a:p>
          <a:p>
            <a:pPr eaLnBrk="1" hangingPunct="1"/>
            <a:r>
              <a:rPr lang="en-US" altLang="ru-RU" b="1">
                <a:latin typeface="Courier New" pitchFamily="49" charset="0"/>
              </a:rPr>
              <a:t>                               "US-ASCII"</a:t>
            </a:r>
            <a:r>
              <a:rPr lang="ru-RU" altLang="ru-RU" b="1">
                <a:latin typeface="Courier New" pitchFamily="49" charset="0"/>
              </a:rPr>
              <a:t>);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URL url = new URL(</a:t>
            </a:r>
            <a:endParaRPr lang="en-US" altLang="ru-RU" b="1">
              <a:latin typeface="Courier New" pitchFamily="49" charset="0"/>
            </a:endParaRPr>
          </a:p>
          <a:p>
            <a:pPr eaLnBrk="1" hangingPunct="1"/>
            <a:r>
              <a:rPr lang="en-US" altLang="ru-RU" b="1">
                <a:latin typeface="Courier New" pitchFamily="49" charset="0"/>
              </a:rPr>
              <a:t>               </a:t>
            </a:r>
            <a:r>
              <a:rPr lang="ru-RU" altLang="ru-RU" b="1">
                <a:latin typeface="Courier New" pitchFamily="49" charset="0"/>
              </a:rPr>
              <a:t>"http://java.sun.com/cgi-bin/backwards");</a:t>
            </a:r>
          </a:p>
        </p:txBody>
      </p:sp>
    </p:spTree>
    <p:extLst>
      <p:ext uri="{BB962C8B-B14F-4D97-AF65-F5344CB8AC3E}">
        <p14:creationId xmlns:p14="http://schemas.microsoft.com/office/powerpoint/2010/main" val="247426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Запись в </a:t>
            </a:r>
            <a:br>
              <a:rPr lang="ru-RU" altLang="ru-RU" sz="4000" smtClean="0"/>
            </a:br>
            <a:r>
              <a:rPr lang="en-US" altLang="ru-RU" sz="4000" smtClean="0"/>
              <a:t>URL</a:t>
            </a:r>
            <a:r>
              <a:rPr lang="ru-RU" altLang="ru-RU" sz="4000" smtClean="0"/>
              <a:t>-соединение</a:t>
            </a:r>
          </a:p>
        </p:txBody>
      </p:sp>
      <p:sp>
        <p:nvSpPr>
          <p:cNvPr id="836611" name="Text Box 3"/>
          <p:cNvSpPr txBox="1">
            <a:spLocks noChangeArrowheads="1"/>
          </p:cNvSpPr>
          <p:nvPr/>
        </p:nvSpPr>
        <p:spPr bwMode="auto">
          <a:xfrm>
            <a:off x="179388" y="1758950"/>
            <a:ext cx="8785225" cy="42624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altLang="ru-RU">
                <a:latin typeface="Courier New" pitchFamily="49" charset="0"/>
              </a:rPr>
              <a:t>    </a:t>
            </a:r>
            <a:r>
              <a:rPr lang="ru-RU" altLang="ru-RU" b="1">
                <a:latin typeface="Courier New" pitchFamily="49" charset="0"/>
              </a:rPr>
              <a:t>URLConnection connection = url.openConnection();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connection.setDoOutput(true);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</a:t>
            </a:r>
            <a:r>
              <a:rPr lang="en-US" altLang="ru-RU" b="1">
                <a:latin typeface="Courier New" pitchFamily="49" charset="0"/>
              </a:rPr>
              <a:t>PrintWriter out = new PrintWriter(</a:t>
            </a:r>
            <a:endParaRPr lang="ru-RU" altLang="ru-RU" b="1">
              <a:latin typeface="Courier New" pitchFamily="49" charset="0"/>
            </a:endParaRP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                      </a:t>
            </a:r>
            <a:r>
              <a:rPr lang="en-US" altLang="ru-RU" b="1">
                <a:solidFill>
                  <a:schemeClr val="accent1"/>
                </a:solidFill>
                <a:latin typeface="Courier New" pitchFamily="49" charset="0"/>
              </a:rPr>
              <a:t>connection.getOutputStream()</a:t>
            </a:r>
            <a:r>
              <a:rPr lang="en-US" altLang="ru-RU" b="1">
                <a:latin typeface="Courier New" pitchFamily="49" charset="0"/>
              </a:rPr>
              <a:t>);</a:t>
            </a:r>
            <a:endParaRPr lang="ru-RU" altLang="ru-RU" b="1">
              <a:latin typeface="Courier New" pitchFamily="49" charset="0"/>
            </a:endParaRP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out.println("string=" + stringToReverse);	</a:t>
            </a:r>
          </a:p>
          <a:p>
            <a:pPr eaLnBrk="1" hangingPunct="1"/>
            <a:r>
              <a:rPr lang="ru-RU" altLang="ru-RU">
                <a:latin typeface="Courier New" pitchFamily="49" charset="0"/>
              </a:rPr>
              <a:t>    </a:t>
            </a:r>
            <a:r>
              <a:rPr lang="ru-RU" altLang="ru-RU" b="1">
                <a:latin typeface="Courier New" pitchFamily="49" charset="0"/>
              </a:rPr>
              <a:t>out.close();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</a:t>
            </a:r>
            <a:r>
              <a:rPr lang="en-US" altLang="ru-RU" b="1">
                <a:latin typeface="Courier New" pitchFamily="49" charset="0"/>
              </a:rPr>
              <a:t>BufferedReader in = new BufferedReader(</a:t>
            </a:r>
            <a:endParaRPr lang="ru-RU" altLang="ru-RU" b="1">
              <a:latin typeface="Courier New" pitchFamily="49" charset="0"/>
            </a:endParaRP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                      </a:t>
            </a:r>
            <a:r>
              <a:rPr lang="en-US" altLang="ru-RU" b="1">
                <a:latin typeface="Courier New" pitchFamily="49" charset="0"/>
              </a:rPr>
              <a:t>new InputStreamReader(</a:t>
            </a:r>
            <a:endParaRPr lang="ru-RU" altLang="ru-RU" b="1">
              <a:latin typeface="Courier New" pitchFamily="49" charset="0"/>
            </a:endParaRP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                        connection.getInputStream()));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String inputLine;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 </a:t>
            </a:r>
            <a:r>
              <a:rPr lang="en-US" altLang="ru-RU" b="1">
                <a:latin typeface="Courier New" pitchFamily="49" charset="0"/>
              </a:rPr>
              <a:t>while ((inputLine = in.readLine()) != null)</a:t>
            </a:r>
            <a:endParaRPr lang="ru-RU" altLang="ru-RU" b="1">
              <a:latin typeface="Courier New" pitchFamily="49" charset="0"/>
            </a:endParaRP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 </a:t>
            </a:r>
            <a:r>
              <a:rPr lang="en-US" altLang="ru-RU" b="1">
                <a:latin typeface="Courier New" pitchFamily="49" charset="0"/>
              </a:rPr>
              <a:t>   </a:t>
            </a:r>
            <a:r>
              <a:rPr lang="ru-RU" altLang="ru-RU" b="1">
                <a:latin typeface="Courier New" pitchFamily="49" charset="0"/>
              </a:rPr>
              <a:t>System.out.println(inputLine);</a:t>
            </a:r>
          </a:p>
          <a:p>
            <a:pPr eaLnBrk="1" hangingPunct="1"/>
            <a:r>
              <a:rPr lang="en-US" altLang="ru-RU" b="1">
                <a:latin typeface="Courier New" pitchFamily="49" charset="0"/>
              </a:rPr>
              <a:t>    i</a:t>
            </a:r>
            <a:r>
              <a:rPr lang="ru-RU" altLang="ru-RU" b="1">
                <a:latin typeface="Courier New" pitchFamily="49" charset="0"/>
              </a:rPr>
              <a:t>n.close();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ru-RU" altLang="ru-RU" b="1">
                <a:latin typeface="Courier New" pitchFamily="49" charset="0"/>
              </a:rPr>
              <a:t>}</a:t>
            </a:r>
            <a:r>
              <a:rPr lang="ru-RU" altLang="ru-RU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432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739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Инкапсуляция пакета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79388" y="1628775"/>
            <a:ext cx="8569325" cy="4608513"/>
            <a:chOff x="179388" y="1628775"/>
            <a:chExt cx="8569325" cy="4608513"/>
          </a:xfrm>
        </p:grpSpPr>
        <p:sp>
          <p:nvSpPr>
            <p:cNvPr id="5" name="Rectangle 4"/>
            <p:cNvSpPr/>
            <p:nvPr/>
          </p:nvSpPr>
          <p:spPr>
            <a:xfrm>
              <a:off x="395288" y="2060575"/>
              <a:ext cx="2016125" cy="576263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b="1" dirty="0"/>
                <a:t>Уровень приложений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5288" y="2636838"/>
              <a:ext cx="2016125" cy="576262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b="1" dirty="0"/>
                <a:t>Уровень представления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288" y="3213100"/>
              <a:ext cx="2016125" cy="576263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b="1" dirty="0"/>
                <a:t>Сеансовый уровень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5288" y="3789363"/>
              <a:ext cx="2016125" cy="576262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b="1" dirty="0"/>
                <a:t>Транспортный уровень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5288" y="4365625"/>
              <a:ext cx="2016125" cy="576263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b="1" dirty="0"/>
                <a:t>Сетевой уровень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5288" y="4941888"/>
              <a:ext cx="2016125" cy="574675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b="1" dirty="0"/>
                <a:t>Уровень соединения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5288" y="5516563"/>
              <a:ext cx="2016125" cy="576262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b="1" dirty="0"/>
                <a:t>Физический уровень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00338" y="2060575"/>
              <a:ext cx="792162" cy="576263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/>
                <a:t>data</a:t>
              </a:r>
              <a:endParaRPr lang="ru-RU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92500" y="2060575"/>
              <a:ext cx="287338" cy="576263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7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00338" y="2636838"/>
              <a:ext cx="1079500" cy="576262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/>
                <a:t>data</a:t>
              </a:r>
              <a:endParaRPr lang="ru-RU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838" y="2636838"/>
              <a:ext cx="287337" cy="576262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6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00338" y="3213100"/>
              <a:ext cx="1366837" cy="576263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/>
                <a:t>data</a:t>
              </a:r>
              <a:endParaRPr lang="ru-RU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68763" y="3213100"/>
              <a:ext cx="287337" cy="576263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5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00338" y="3789363"/>
              <a:ext cx="1655762" cy="576262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/>
                <a:t>data</a:t>
              </a:r>
              <a:endParaRPr lang="ru-RU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56100" y="3789363"/>
              <a:ext cx="287338" cy="576262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4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00338" y="4365625"/>
              <a:ext cx="1943100" cy="576263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/>
                <a:t>data</a:t>
              </a:r>
              <a:endParaRPr lang="ru-RU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43438" y="4365625"/>
              <a:ext cx="288925" cy="576263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3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00338" y="4941888"/>
              <a:ext cx="2232025" cy="574675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/>
                <a:t>data</a:t>
              </a:r>
              <a:endParaRPr lang="ru-RU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32363" y="4941888"/>
              <a:ext cx="287337" cy="57467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2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00338" y="5516563"/>
              <a:ext cx="792162" cy="576262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/>
                <a:t>data</a:t>
              </a:r>
              <a:endParaRPr lang="ru-RU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19700" y="5516563"/>
              <a:ext cx="288925" cy="576262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6084888" y="1844675"/>
              <a:ext cx="0" cy="403225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6443663" y="3716338"/>
              <a:ext cx="792162" cy="576262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/>
                <a:t>data</a:t>
              </a:r>
              <a:endParaRPr lang="ru-RU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492500" y="5518150"/>
              <a:ext cx="287338" cy="57467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7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79838" y="5518150"/>
              <a:ext cx="287337" cy="57467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6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68763" y="5518150"/>
              <a:ext cx="287337" cy="57467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5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56100" y="5518150"/>
              <a:ext cx="287338" cy="57467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4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43438" y="5518150"/>
              <a:ext cx="288925" cy="57467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3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32363" y="5518150"/>
              <a:ext cx="287337" cy="57467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2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43663" y="2997200"/>
              <a:ext cx="288925" cy="576263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7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77050" y="2997200"/>
              <a:ext cx="1727200" cy="576263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b="1" dirty="0">
                  <a:solidFill>
                    <a:schemeClr val="tx1"/>
                  </a:solidFill>
                </a:rPr>
                <a:t>служебная информация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35825" y="3716338"/>
              <a:ext cx="1512888" cy="57626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b="1" dirty="0">
                  <a:solidFill>
                    <a:schemeClr val="tx1"/>
                  </a:solidFill>
                </a:rPr>
                <a:t>полезные данные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9388" y="1628775"/>
              <a:ext cx="5545137" cy="4608513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9805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Дополнительные источники</a:t>
            </a:r>
          </a:p>
        </p:txBody>
      </p:sp>
      <p:sp>
        <p:nvSpPr>
          <p:cNvPr id="43011" name="Содержимое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spcBef>
                <a:spcPts val="1200"/>
              </a:spcBef>
            </a:pPr>
            <a:r>
              <a:rPr lang="ru-RU" altLang="ru-RU" sz="1600" smtClean="0"/>
              <a:t>Арнолд, К. Язык программирования </a:t>
            </a:r>
            <a:r>
              <a:rPr lang="en-US" altLang="ru-RU" sz="1600" smtClean="0"/>
              <a:t>Java</a:t>
            </a:r>
            <a:r>
              <a:rPr lang="ru-RU" altLang="ru-RU" sz="1600" smtClean="0"/>
              <a:t> </a:t>
            </a:r>
            <a:r>
              <a:rPr lang="en-US" altLang="ru-RU" sz="1600" smtClean="0"/>
              <a:t>[</a:t>
            </a:r>
            <a:r>
              <a:rPr lang="ru-RU" altLang="ru-RU" sz="1600" smtClean="0"/>
              <a:t>Текст</a:t>
            </a:r>
            <a:r>
              <a:rPr lang="en-US" altLang="ru-RU" sz="1600" smtClean="0"/>
              <a:t>]</a:t>
            </a:r>
            <a:r>
              <a:rPr lang="ru-RU" altLang="ru-RU" sz="1600" smtClean="0"/>
              <a:t> / Кен Арнолд, Джеймс Гослинг, Дэвид Холмс. – М. : Издательский дом «Вильямс», 2001. – 624 с.</a:t>
            </a:r>
            <a:endParaRPr lang="en-US" altLang="ru-RU" sz="1600" smtClean="0"/>
          </a:p>
          <a:p>
            <a:pPr>
              <a:spcBef>
                <a:spcPts val="1200"/>
              </a:spcBef>
            </a:pPr>
            <a:r>
              <a:rPr lang="ru-RU" altLang="ru-RU" sz="1600" smtClean="0"/>
              <a:t>Вязовик, Н.А. Программирование на </a:t>
            </a:r>
            <a:r>
              <a:rPr lang="en-US" altLang="ru-RU" sz="1600" smtClean="0"/>
              <a:t>Java. </a:t>
            </a:r>
            <a:r>
              <a:rPr lang="ru-RU" altLang="ru-RU" sz="1600" smtClean="0"/>
              <a:t>Курс лекций </a:t>
            </a:r>
            <a:r>
              <a:rPr lang="en-US" altLang="ru-RU" sz="1600" smtClean="0"/>
              <a:t>[</a:t>
            </a:r>
            <a:r>
              <a:rPr lang="ru-RU" altLang="ru-RU" sz="1600" smtClean="0"/>
              <a:t>Текст</a:t>
            </a:r>
            <a:r>
              <a:rPr lang="en-US" altLang="ru-RU" sz="1600" smtClean="0"/>
              <a:t>]</a:t>
            </a:r>
            <a:r>
              <a:rPr lang="ru-RU" altLang="ru-RU" sz="1600" smtClean="0"/>
              <a:t> </a:t>
            </a:r>
            <a:r>
              <a:rPr lang="en-US" altLang="ru-RU" sz="1600" smtClean="0"/>
              <a:t>/ </a:t>
            </a:r>
            <a:r>
              <a:rPr lang="ru-RU" altLang="ru-RU" sz="1600" smtClean="0"/>
              <a:t>Н.А. Вязовик. – М. : Интернет-университет информационных технологий, 2003. – 592 с.</a:t>
            </a:r>
          </a:p>
          <a:p>
            <a:pPr>
              <a:spcBef>
                <a:spcPts val="1200"/>
              </a:spcBef>
            </a:pPr>
            <a:r>
              <a:rPr lang="ru-RU" altLang="ru-RU" sz="1600" smtClean="0"/>
              <a:t>Хорстманн, К. </a:t>
            </a:r>
            <a:r>
              <a:rPr lang="en-US" altLang="ru-RU" sz="1600" smtClean="0"/>
              <a:t>Java 2. </a:t>
            </a:r>
            <a:r>
              <a:rPr lang="ru-RU" altLang="ru-RU" sz="1600" smtClean="0"/>
              <a:t>Библиотека профессионала. Том 2. Тонкости программирования </a:t>
            </a:r>
            <a:r>
              <a:rPr lang="en-US" altLang="ru-RU" sz="1600" smtClean="0"/>
              <a:t>[</a:t>
            </a:r>
            <a:r>
              <a:rPr lang="ru-RU" altLang="ru-RU" sz="1600" smtClean="0"/>
              <a:t>Текст</a:t>
            </a:r>
            <a:r>
              <a:rPr lang="en-US" altLang="ru-RU" sz="1600" smtClean="0"/>
              <a:t>] / </a:t>
            </a:r>
            <a:r>
              <a:rPr lang="ru-RU" altLang="ru-RU" sz="1600" smtClean="0"/>
              <a:t>Кей Хорстманн, Гари Корнелл. – М. : Издательский дом «Вильямс», 2010 г. – 992 с.</a:t>
            </a:r>
          </a:p>
          <a:p>
            <a:pPr>
              <a:spcBef>
                <a:spcPts val="1200"/>
              </a:spcBef>
            </a:pPr>
            <a:r>
              <a:rPr lang="ru-RU" altLang="ru-RU" sz="1600" smtClean="0"/>
              <a:t>Эккель, Б. Философия </a:t>
            </a:r>
            <a:r>
              <a:rPr lang="en-US" altLang="ru-RU" sz="1600" smtClean="0"/>
              <a:t>Java</a:t>
            </a:r>
            <a:r>
              <a:rPr lang="ru-RU" altLang="ru-RU" sz="1600" smtClean="0"/>
              <a:t> </a:t>
            </a:r>
            <a:r>
              <a:rPr lang="en-US" altLang="ru-RU" sz="1600" smtClean="0"/>
              <a:t>[</a:t>
            </a:r>
            <a:r>
              <a:rPr lang="ru-RU" altLang="ru-RU" sz="1600" smtClean="0"/>
              <a:t>Текст</a:t>
            </a:r>
            <a:r>
              <a:rPr lang="en-US" altLang="ru-RU" sz="1600" smtClean="0"/>
              <a:t>]</a:t>
            </a:r>
            <a:r>
              <a:rPr lang="ru-RU" altLang="ru-RU" sz="1600" smtClean="0"/>
              <a:t> / Брюс Эккель. – СПб. : Питер, 2011. – 640 с.</a:t>
            </a:r>
          </a:p>
          <a:p>
            <a:pPr>
              <a:spcBef>
                <a:spcPts val="1200"/>
              </a:spcBef>
            </a:pPr>
            <a:r>
              <a:rPr lang="en-US" altLang="ru-RU" sz="1600" smtClean="0"/>
              <a:t>JavaSE at a Glance [</a:t>
            </a:r>
            <a:r>
              <a:rPr lang="ru-RU" altLang="ru-RU" sz="1600" smtClean="0"/>
              <a:t>Электронный ресурс</a:t>
            </a:r>
            <a:r>
              <a:rPr lang="en-US" altLang="ru-RU" sz="1600" smtClean="0"/>
              <a:t>]</a:t>
            </a:r>
            <a:r>
              <a:rPr lang="ru-RU" altLang="ru-RU" sz="1600" smtClean="0"/>
              <a:t>. – Режим доступа: </a:t>
            </a:r>
            <a:r>
              <a:rPr lang="en-US" altLang="ru-RU" sz="1600" smtClean="0">
                <a:hlinkClick r:id="rId3"/>
              </a:rPr>
              <a:t>http://www.oracle.com/technetwork/java/javase/overview/index.html</a:t>
            </a:r>
            <a:r>
              <a:rPr lang="ru-RU" altLang="ru-RU" sz="1600" smtClean="0"/>
              <a:t>, дата доступа: 21.10.2011.</a:t>
            </a:r>
            <a:endParaRPr lang="en-US" altLang="ru-RU" sz="1600" smtClean="0"/>
          </a:p>
          <a:p>
            <a:pPr>
              <a:spcBef>
                <a:spcPts val="1200"/>
              </a:spcBef>
            </a:pPr>
            <a:r>
              <a:rPr lang="en-US" altLang="ru-RU" sz="1600" smtClean="0"/>
              <a:t>JavaSE APIs &amp; Documentation [</a:t>
            </a:r>
            <a:r>
              <a:rPr lang="ru-RU" altLang="ru-RU" sz="1600" smtClean="0"/>
              <a:t>Электронный ресурс</a:t>
            </a:r>
            <a:r>
              <a:rPr lang="en-US" altLang="ru-RU" sz="1600" smtClean="0"/>
              <a:t>]</a:t>
            </a:r>
            <a:r>
              <a:rPr lang="ru-RU" altLang="ru-RU" sz="1600" smtClean="0"/>
              <a:t>. – Режим доступа: </a:t>
            </a:r>
            <a:r>
              <a:rPr lang="en-US" altLang="ru-RU" sz="1600" smtClean="0">
                <a:hlinkClick r:id="rId4"/>
              </a:rPr>
              <a:t>http://www.oracle.com/technetwork/java/javase/documentation/api-jsp-136079.html</a:t>
            </a:r>
            <a:r>
              <a:rPr lang="ru-RU" altLang="ru-RU" sz="1600" smtClean="0"/>
              <a:t>, дата доступа: 21.10.2011.</a:t>
            </a:r>
            <a:endParaRPr lang="en-US" altLang="ru-RU" sz="1600" smtClean="0"/>
          </a:p>
        </p:txBody>
      </p:sp>
    </p:spTree>
    <p:extLst>
      <p:ext uri="{BB962C8B-B14F-4D97-AF65-F5344CB8AC3E}">
        <p14:creationId xmlns:p14="http://schemas.microsoft.com/office/powerpoint/2010/main" val="375276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Передача сообщения по сети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ru-RU" altLang="ru-RU" smtClean="0"/>
              <a:t>Сообщение состоит из заголовка и данных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ru-RU" altLang="ru-RU" smtClean="0"/>
              <a:t>Для каждого следующего уровня сообщение</a:t>
            </a:r>
            <a:r>
              <a:rPr lang="en-US" altLang="ru-RU" smtClean="0"/>
              <a:t> </a:t>
            </a:r>
            <a:r>
              <a:rPr lang="ru-RU" altLang="ru-RU" smtClean="0"/>
              <a:t>предыдущего уровня представляется как единое целое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ru-RU" altLang="ru-RU" smtClean="0"/>
              <a:t>На физическом уровне сообщение содержит информацию всех семи уровней, кодируется и передается получателю</a:t>
            </a:r>
          </a:p>
        </p:txBody>
      </p:sp>
    </p:spTree>
    <p:extLst>
      <p:ext uri="{BB962C8B-B14F-4D97-AF65-F5344CB8AC3E}">
        <p14:creationId xmlns:p14="http://schemas.microsoft.com/office/powerpoint/2010/main" val="18718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Transmission Control Protocol</a:t>
            </a:r>
            <a:endParaRPr lang="ru-RU" altLang="ru-RU" smtClean="0"/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 eaLnBrk="1" hangingPunct="1"/>
            <a:endParaRPr lang="ru-RU" altLang="ru-RU" smtClean="0"/>
          </a:p>
          <a:p>
            <a:pPr eaLnBrk="1" hangingPunct="1"/>
            <a:r>
              <a:rPr lang="en-US" altLang="ru-RU" smtClean="0"/>
              <a:t>TCP – </a:t>
            </a:r>
            <a:r>
              <a:rPr lang="ru-RU" altLang="ru-RU" smtClean="0"/>
              <a:t>основанный на </a:t>
            </a:r>
            <a:r>
              <a:rPr lang="ru-RU" altLang="ru-RU" smtClean="0">
                <a:solidFill>
                  <a:schemeClr val="accent1"/>
                </a:solidFill>
              </a:rPr>
              <a:t>соединениях</a:t>
            </a:r>
            <a:r>
              <a:rPr lang="ru-RU" altLang="ru-RU" smtClean="0"/>
              <a:t> протокол, обеспечивающий </a:t>
            </a:r>
            <a:r>
              <a:rPr lang="ru-RU" altLang="ru-RU" smtClean="0">
                <a:solidFill>
                  <a:schemeClr val="accent1"/>
                </a:solidFill>
              </a:rPr>
              <a:t>надежную </a:t>
            </a:r>
            <a:r>
              <a:rPr lang="ru-RU" altLang="ru-RU" smtClean="0"/>
              <a:t>передачу данных между </a:t>
            </a:r>
            <a:r>
              <a:rPr lang="ru-RU" altLang="ru-RU" smtClean="0">
                <a:solidFill>
                  <a:schemeClr val="accent1"/>
                </a:solidFill>
              </a:rPr>
              <a:t>двумя </a:t>
            </a:r>
            <a:r>
              <a:rPr lang="ru-RU" altLang="ru-RU" smtClean="0"/>
              <a:t>компьютерами, с сохранением </a:t>
            </a:r>
            <a:r>
              <a:rPr lang="ru-RU" altLang="ru-RU" smtClean="0">
                <a:solidFill>
                  <a:schemeClr val="accent1"/>
                </a:solidFill>
              </a:rPr>
              <a:t>порядка </a:t>
            </a:r>
            <a:r>
              <a:rPr lang="ru-RU" altLang="ru-RU" smtClean="0"/>
              <a:t>следования данных</a:t>
            </a:r>
          </a:p>
          <a:p>
            <a:pPr eaLnBrk="1" hangingPunct="1"/>
            <a:endParaRPr lang="ru-RU" altLang="ru-RU" smtClean="0"/>
          </a:p>
          <a:p>
            <a:pPr eaLnBrk="1" hangingPunct="1"/>
            <a:r>
              <a:rPr lang="ru-RU" altLang="ru-RU" smtClean="0"/>
              <a:t>Используется в: </a:t>
            </a:r>
            <a:r>
              <a:rPr lang="en-US" altLang="ru-RU" smtClean="0"/>
              <a:t>HTTP, FTP, Telnet </a:t>
            </a:r>
            <a:r>
              <a:rPr lang="ru-RU" altLang="ru-RU" smtClean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79247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User Datagram Protocol</a:t>
            </a:r>
            <a:endParaRPr lang="ru-RU" altLang="ru-RU" smtClean="0"/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altLang="ru-RU" smtClean="0"/>
          </a:p>
          <a:p>
            <a:pPr lvl="4" eaLnBrk="1" hangingPunct="1"/>
            <a:endParaRPr lang="ru-RU" altLang="ru-RU" smtClean="0"/>
          </a:p>
          <a:p>
            <a:pPr eaLnBrk="1" hangingPunct="1"/>
            <a:r>
              <a:rPr lang="en-US" altLang="ru-RU" smtClean="0"/>
              <a:t>UDP – </a:t>
            </a:r>
            <a:r>
              <a:rPr lang="ru-RU" altLang="ru-RU" smtClean="0">
                <a:solidFill>
                  <a:schemeClr val="accent1"/>
                </a:solidFill>
              </a:rPr>
              <a:t>не</a:t>
            </a:r>
            <a:r>
              <a:rPr lang="ru-RU" altLang="ru-RU" smtClean="0"/>
              <a:t> основанный </a:t>
            </a:r>
            <a:r>
              <a:rPr lang="ru-RU" altLang="ru-RU" smtClean="0">
                <a:solidFill>
                  <a:schemeClr val="accent1"/>
                </a:solidFill>
              </a:rPr>
              <a:t>на соединениях</a:t>
            </a:r>
            <a:r>
              <a:rPr lang="ru-RU" altLang="ru-RU" smtClean="0"/>
              <a:t> протокол, реализующий пересылку </a:t>
            </a:r>
            <a:r>
              <a:rPr lang="ru-RU" altLang="ru-RU" smtClean="0">
                <a:solidFill>
                  <a:schemeClr val="accent1"/>
                </a:solidFill>
              </a:rPr>
              <a:t>независимых</a:t>
            </a:r>
            <a:r>
              <a:rPr lang="ru-RU" altLang="ru-RU" smtClean="0"/>
              <a:t> пакетов данных, называемых </a:t>
            </a:r>
            <a:r>
              <a:rPr lang="ru-RU" altLang="ru-RU" smtClean="0">
                <a:solidFill>
                  <a:schemeClr val="accent1"/>
                </a:solidFill>
              </a:rPr>
              <a:t>дейтаграммами</a:t>
            </a:r>
            <a:r>
              <a:rPr lang="ru-RU" altLang="ru-RU" smtClean="0"/>
              <a:t>, от одного компьютера к другому </a:t>
            </a:r>
            <a:r>
              <a:rPr lang="ru-RU" altLang="ru-RU" smtClean="0">
                <a:solidFill>
                  <a:schemeClr val="accent1"/>
                </a:solidFill>
              </a:rPr>
              <a:t>без гарантии их доставки</a:t>
            </a:r>
          </a:p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32589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mtClean="0"/>
              <a:t>Основные характеристики </a:t>
            </a:r>
            <a:r>
              <a:rPr lang="en-US" altLang="ru-RU" smtClean="0"/>
              <a:t>TCP </a:t>
            </a:r>
            <a:r>
              <a:rPr lang="ru-RU" altLang="ru-RU" smtClean="0"/>
              <a:t>и </a:t>
            </a:r>
            <a:r>
              <a:rPr lang="en-US" altLang="ru-RU" smtClean="0"/>
              <a:t>UDP</a:t>
            </a:r>
            <a:endParaRPr lang="ru-RU" altLang="ru-RU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3850" y="1985963"/>
          <a:ext cx="8524876" cy="360362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262438"/>
                <a:gridCol w="4262438"/>
              </a:tblGrid>
              <a:tr h="34062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effectLst/>
                        </a:rPr>
                        <a:t>TCP</a:t>
                      </a:r>
                      <a:endParaRPr lang="ru-RU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921" marR="17921" marT="17909" marB="17909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effectLst/>
                        </a:rPr>
                        <a:t>UDP</a:t>
                      </a:r>
                      <a:endParaRPr lang="ru-RU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921" marR="17921" marT="17909" marB="17909" anchor="ctr">
                    <a:solidFill>
                      <a:schemeClr val="accent1"/>
                    </a:solidFill>
                  </a:tcPr>
                </a:tc>
              </a:tr>
              <a:tr h="645436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Для работы устанавливает соединение</a:t>
                      </a:r>
                    </a:p>
                  </a:txBody>
                  <a:tcPr marL="17921" marR="17921" marT="17909" marB="17909"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Работает без установления соединения</a:t>
                      </a:r>
                      <a:endParaRPr lang="en-US" sz="2000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17921" marR="17921" marT="17909" marB="17909"/>
                </a:tc>
              </a:tr>
              <a:tr h="340627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Гарантированная доставка</a:t>
                      </a:r>
                    </a:p>
                  </a:txBody>
                  <a:tcPr marL="17921" marR="17921" marT="17909" marB="17909"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Гарантий доставки нет</a:t>
                      </a:r>
                      <a:endParaRPr lang="ru-RU" sz="2000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17921" marR="17921" marT="17909" marB="17909"/>
                </a:tc>
              </a:tr>
              <a:tr h="645436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Передача сообщения отдельными сегментами</a:t>
                      </a:r>
                    </a:p>
                  </a:txBody>
                  <a:tcPr marL="17921" marR="17921" marT="17909" marB="17909"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Передает сообщения целиком в виде </a:t>
                      </a:r>
                      <a:r>
                        <a:rPr lang="ru-RU" sz="2000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датаграмм</a:t>
                      </a:r>
                      <a:endParaRPr lang="ru-RU" sz="2000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17921" marR="17921" marT="17909" marB="17909"/>
                </a:tc>
              </a:tr>
              <a:tr h="645436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При</a:t>
                      </a:r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 получении </a:t>
                      </a:r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сообщение собирается из сегментов</a:t>
                      </a:r>
                    </a:p>
                  </a:txBody>
                  <a:tcPr marL="17921" marR="17921" marT="17909" marB="17909"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Принимаемые сообщения не объединяются</a:t>
                      </a:r>
                      <a:endParaRPr lang="ru-RU" sz="2000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17921" marR="17921" marT="17909" marB="17909"/>
                </a:tc>
              </a:tr>
              <a:tr h="645436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Пересылает заново потерянные сегменты	</a:t>
                      </a:r>
                    </a:p>
                  </a:txBody>
                  <a:tcPr marL="17921" marR="17921" marT="17909" marB="17909"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Подтверждений о доставке нет</a:t>
                      </a:r>
                      <a:endParaRPr lang="ru-RU" sz="2000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17921" marR="17921" marT="17909" marB="17909"/>
                </a:tc>
              </a:tr>
              <a:tr h="340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Контроль потока сегментов</a:t>
                      </a:r>
                      <a:endParaRPr lang="en-US" sz="2000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17921" marR="17921" marT="17909" marB="17909"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Без контроля потока </a:t>
                      </a:r>
                      <a:r>
                        <a:rPr lang="ru-RU" sz="2000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датаграмм</a:t>
                      </a:r>
                      <a:endParaRPr lang="en-US" sz="2000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17921" marR="17921" marT="17909" marB="1790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06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Модель «Клиент-сервер»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 smtClean="0"/>
              <a:t>Порядок работы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400" smtClean="0"/>
              <a:t>Каждая из сторон виртуального соединения называется «сокет» (socket)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400" smtClean="0"/>
              <a:t>Приложение-сервер инициализируется при запуске и далее бездействует, ожидая поступления запроса от клиента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400" smtClean="0"/>
              <a:t>Процесс-клиент посылает запрос на установление соединения с сервером, требуя выполнить для него определенную функцию</a:t>
            </a:r>
          </a:p>
          <a:p>
            <a:pPr lvl="4" eaLnBrk="1" hangingPunct="1">
              <a:lnSpc>
                <a:spcPct val="80000"/>
              </a:lnSpc>
            </a:pPr>
            <a:endParaRPr lang="ru-RU" altLang="ru-RU" sz="180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800" smtClean="0"/>
              <a:t>Виды приложений-серверов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400" smtClean="0"/>
              <a:t>Сервер последовательной обработки запросов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400" smtClean="0"/>
              <a:t>Сервер параллельной обработки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121604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67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1488</Words>
  <Application>Microsoft Office PowerPoint</Application>
  <PresentationFormat>Экран (4:3)</PresentationFormat>
  <Paragraphs>410</Paragraphs>
  <Slides>40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Тема Office</vt:lpstr>
      <vt:lpstr>Кроссплатформенное программирование</vt:lpstr>
      <vt:lpstr>План лекции</vt:lpstr>
      <vt:lpstr>Модель OSI</vt:lpstr>
      <vt:lpstr>Инкапсуляция пакета</vt:lpstr>
      <vt:lpstr>Передача сообщения по сети</vt:lpstr>
      <vt:lpstr>Transmission Control Protocol</vt:lpstr>
      <vt:lpstr>User Datagram Protocol</vt:lpstr>
      <vt:lpstr>Основные характеристики TCP и UDP</vt:lpstr>
      <vt:lpstr>Модель «Клиент-сервер»</vt:lpstr>
      <vt:lpstr>Понятие порта</vt:lpstr>
      <vt:lpstr>Понятие порта</vt:lpstr>
      <vt:lpstr>Интерфейс сокетов</vt:lpstr>
      <vt:lpstr>Связь с файловой системой</vt:lpstr>
      <vt:lpstr>Проблемы сетевого ввода/вывода</vt:lpstr>
      <vt:lpstr>Абстракция сокета</vt:lpstr>
      <vt:lpstr>Абстракция сокета</vt:lpstr>
      <vt:lpstr>Абстракция сокета</vt:lpstr>
      <vt:lpstr>А что же на Java?</vt:lpstr>
      <vt:lpstr>Пакет java.net</vt:lpstr>
      <vt:lpstr>Адресация</vt:lpstr>
      <vt:lpstr>Методы класса InetAddress</vt:lpstr>
      <vt:lpstr>Общая схема соединения</vt:lpstr>
      <vt:lpstr>Класс Socket</vt:lpstr>
      <vt:lpstr>Порядок работы  с клиентским сокетом</vt:lpstr>
      <vt:lpstr>Пример клиента</vt:lpstr>
      <vt:lpstr>Пример клиента</vt:lpstr>
      <vt:lpstr>Класс ServerSocket</vt:lpstr>
      <vt:lpstr>Создание серверного сокета</vt:lpstr>
      <vt:lpstr>Сервер параллельной обработки запросов</vt:lpstr>
      <vt:lpstr>Дейтаграммы</vt:lpstr>
      <vt:lpstr>Класс DatagramPacket</vt:lpstr>
      <vt:lpstr>Класс DatagramSocket</vt:lpstr>
      <vt:lpstr>Передача дейтаграмм</vt:lpstr>
      <vt:lpstr>Uniform Resource Locator</vt:lpstr>
      <vt:lpstr>Прямое чтение из URL</vt:lpstr>
      <vt:lpstr>Чтение из  URL-соединения</vt:lpstr>
      <vt:lpstr>Запись в  URL-соединение</vt:lpstr>
      <vt:lpstr>Запись в  URL-соединение</vt:lpstr>
      <vt:lpstr>Презентация PowerPoint</vt:lpstr>
      <vt:lpstr>Дополнительные источники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oleksii</cp:lastModifiedBy>
  <cp:revision>44</cp:revision>
  <dcterms:created xsi:type="dcterms:W3CDTF">2018-02-05T20:48:26Z</dcterms:created>
  <dcterms:modified xsi:type="dcterms:W3CDTF">2019-04-10T06:57:28Z</dcterms:modified>
</cp:coreProperties>
</file>