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A3F71-2CDA-44CA-9934-F3898C844E19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D201A-3331-4B9E-AFC3-CE6555D26675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25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25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68313" y="6524625"/>
            <a:ext cx="82804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Java Advanced / </a:t>
            </a:r>
            <a:r>
              <a:rPr lang="ru-RU" altLang="en-US"/>
              <a:t>Ра</a:t>
            </a:r>
            <a:r>
              <a:rPr lang="en-US" altLang="en-US"/>
              <a:t>б</a:t>
            </a:r>
            <a:r>
              <a:rPr lang="ru-RU" altLang="en-US"/>
              <a:t>ота с сетью</a:t>
            </a:r>
            <a:endParaRPr lang="ru-RU" altLang="en-US" u="sng"/>
          </a:p>
        </p:txBody>
      </p:sp>
    </p:spTree>
    <p:extLst>
      <p:ext uri="{BB962C8B-B14F-4D97-AF65-F5344CB8AC3E}">
        <p14:creationId xmlns:p14="http://schemas.microsoft.com/office/powerpoint/2010/main" val="7419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551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829050"/>
            <a:ext cx="8229600" cy="2552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68313" y="6524625"/>
            <a:ext cx="82804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Java Advanced / </a:t>
            </a:r>
            <a:r>
              <a:rPr lang="ru-RU" altLang="en-US"/>
              <a:t>Ра</a:t>
            </a:r>
            <a:r>
              <a:rPr lang="en-US" altLang="en-US"/>
              <a:t>б</a:t>
            </a:r>
            <a:r>
              <a:rPr lang="ru-RU" altLang="en-US"/>
              <a:t>ота с сетью</a:t>
            </a:r>
            <a:endParaRPr lang="ru-RU" altLang="en-US" u="sng"/>
          </a:p>
        </p:txBody>
      </p:sp>
    </p:spTree>
    <p:extLst>
      <p:ext uri="{BB962C8B-B14F-4D97-AF65-F5344CB8AC3E}">
        <p14:creationId xmlns:p14="http://schemas.microsoft.com/office/powerpoint/2010/main" val="159481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468313" y="6524625"/>
            <a:ext cx="82804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Java Advanced / </a:t>
            </a:r>
            <a:r>
              <a:rPr lang="ru-RU" altLang="en-US"/>
              <a:t>Ра</a:t>
            </a:r>
            <a:r>
              <a:rPr lang="en-US" altLang="en-US"/>
              <a:t>б</a:t>
            </a:r>
            <a:r>
              <a:rPr lang="ru-RU" altLang="en-US"/>
              <a:t>ота с сетью</a:t>
            </a:r>
            <a:endParaRPr lang="ru-RU" altLang="en-US" u="sng"/>
          </a:p>
        </p:txBody>
      </p:sp>
    </p:spTree>
    <p:extLst>
      <p:ext uri="{BB962C8B-B14F-4D97-AF65-F5344CB8AC3E}">
        <p14:creationId xmlns:p14="http://schemas.microsoft.com/office/powerpoint/2010/main" val="258913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networking/index.html" TargetMode="External"/><Relationship Id="rId2" Type="http://schemas.openxmlformats.org/officeDocument/2006/relationships/hyperlink" Target="http://java.sun.com/j2se/1.5.0/docs/guide/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rfc/rfc2396.txt" TargetMode="External"/><Relationship Id="rId4" Type="http://schemas.openxmlformats.org/officeDocument/2006/relationships/hyperlink" Target="http://www.ietf.org/rfc/rfc1738.txt?number=173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Интернет-адрес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/>
              <a:t>Представляет пару </a:t>
            </a:r>
            <a:r>
              <a:rPr lang="en-US" altLang="ru-RU"/>
              <a:t>IP-</a:t>
            </a:r>
            <a:r>
              <a:rPr lang="ru-RU" altLang="ru-RU"/>
              <a:t>адрес – доменное имя</a:t>
            </a:r>
          </a:p>
        </p:txBody>
      </p:sp>
      <p:graphicFrame>
        <p:nvGraphicFramePr>
          <p:cNvPr id="43315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23925" y="2852738"/>
          <a:ext cx="729615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2371787" imgH="1111654" progId="Visio.Drawing.11">
                  <p:embed/>
                </p:oleObj>
              </mc:Choice>
              <mc:Fallback>
                <p:oleObj name="Visio" r:id="rId3" imgW="2371787" imgH="11116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852738"/>
                        <a:ext cx="7296150" cy="341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7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Получение интернет-адресов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Фабричные методы класса</a:t>
            </a:r>
            <a:r>
              <a:rPr lang="en-US" altLang="ru-RU"/>
              <a:t> </a:t>
            </a:r>
            <a:r>
              <a:rPr lang="en-US" altLang="ru-RU">
                <a:solidFill>
                  <a:srgbClr val="0000CC"/>
                </a:solidFill>
              </a:rPr>
              <a:t>InetAddress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InetAddress getByName(String)</a:t>
            </a:r>
            <a:r>
              <a:rPr lang="en-US" altLang="ru-RU"/>
              <a:t> – </a:t>
            </a:r>
            <a:r>
              <a:rPr lang="ru-RU" altLang="ru-RU"/>
              <a:t>любой</a:t>
            </a:r>
            <a:r>
              <a:rPr lang="en-US" altLang="ru-RU"/>
              <a:t> </a:t>
            </a:r>
            <a:r>
              <a:rPr lang="ru-RU" altLang="ru-RU"/>
              <a:t>по доменному имени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InetAddress[] getAllByName(String)</a:t>
            </a:r>
            <a:r>
              <a:rPr lang="ru-RU" altLang="ru-RU"/>
              <a:t> – все по доменному имени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InetAddress getByAddress(byte[])</a:t>
            </a:r>
            <a:r>
              <a:rPr lang="en-US" altLang="ru-RU"/>
              <a:t> </a:t>
            </a:r>
            <a:r>
              <a:rPr lang="ru-RU" altLang="ru-RU"/>
              <a:t>– по </a:t>
            </a:r>
            <a:r>
              <a:rPr lang="en-US" altLang="ru-RU"/>
              <a:t>IP</a:t>
            </a:r>
            <a:r>
              <a:rPr lang="ru-RU" altLang="ru-RU"/>
              <a:t>-адресу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InetAddress getByAddress(String, byte[])</a:t>
            </a:r>
            <a:r>
              <a:rPr lang="en-US" altLang="ru-RU"/>
              <a:t> </a:t>
            </a:r>
            <a:r>
              <a:rPr lang="ru-RU" altLang="ru-RU"/>
              <a:t>– по доменному имени и </a:t>
            </a:r>
            <a:r>
              <a:rPr lang="en-US" altLang="ru-RU"/>
              <a:t>IP</a:t>
            </a:r>
            <a:r>
              <a:rPr lang="ru-RU" altLang="ru-RU"/>
              <a:t>-адресу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InetAddress getLocalHost()</a:t>
            </a:r>
            <a:r>
              <a:rPr lang="en-US" altLang="ru-RU"/>
              <a:t> – </a:t>
            </a:r>
            <a:r>
              <a:rPr lang="ru-RU" altLang="ru-RU"/>
              <a:t>адрес текущего компьютера</a:t>
            </a:r>
            <a:endParaRPr lang="en-US" altLang="ru-RU"/>
          </a:p>
          <a:p>
            <a:pPr lvl="1"/>
            <a:endParaRPr lang="ru-RU" altLang="ru-RU"/>
          </a:p>
          <a:p>
            <a:pPr lvl="2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06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Методы</a:t>
            </a:r>
            <a:r>
              <a:rPr lang="en-US" altLang="ru-RU" sz="3500"/>
              <a:t> </a:t>
            </a:r>
            <a:r>
              <a:rPr lang="ru-RU" altLang="ru-RU" sz="3500"/>
              <a:t>интернет-адресов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Работа с </a:t>
            </a:r>
            <a:r>
              <a:rPr lang="en-US" altLang="ru-RU"/>
              <a:t>DNS</a:t>
            </a:r>
            <a:endParaRPr lang="ru-RU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String getHostName()</a:t>
            </a:r>
            <a:r>
              <a:rPr lang="en-US" altLang="ru-RU"/>
              <a:t> – </a:t>
            </a:r>
            <a:r>
              <a:rPr lang="ru-RU" altLang="ru-RU"/>
              <a:t>получение доменного имени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String getCanonicalHostName()</a:t>
            </a:r>
            <a:r>
              <a:rPr lang="en-US" altLang="ru-RU"/>
              <a:t> – </a:t>
            </a:r>
            <a:r>
              <a:rPr lang="ru-RU" altLang="ru-RU"/>
              <a:t>получение полного доменного имени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Работа с </a:t>
            </a:r>
            <a:r>
              <a:rPr lang="en-US" altLang="ru-RU"/>
              <a:t>IP-</a:t>
            </a:r>
            <a:r>
              <a:rPr lang="ru-RU" altLang="ru-RU"/>
              <a:t>адресом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byte[] getAddress()</a:t>
            </a:r>
            <a:r>
              <a:rPr lang="en-US" altLang="ru-RU"/>
              <a:t> – </a:t>
            </a:r>
            <a:r>
              <a:rPr lang="ru-RU" altLang="ru-RU"/>
              <a:t>получение</a:t>
            </a:r>
            <a:r>
              <a:rPr lang="en-US" altLang="ru-RU"/>
              <a:t> IP-</a:t>
            </a:r>
            <a:r>
              <a:rPr lang="ru-RU" altLang="ru-RU"/>
              <a:t>адреса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String getHostAddress()</a:t>
            </a:r>
            <a:r>
              <a:rPr lang="en-US" altLang="ru-RU"/>
              <a:t> – </a:t>
            </a:r>
            <a:r>
              <a:rPr lang="ru-RU" altLang="ru-RU"/>
              <a:t>получение</a:t>
            </a:r>
            <a:r>
              <a:rPr lang="en-US" altLang="ru-RU"/>
              <a:t> IP-</a:t>
            </a:r>
            <a:r>
              <a:rPr lang="ru-RU" altLang="ru-RU"/>
              <a:t>адреса</a:t>
            </a:r>
            <a:r>
              <a:rPr lang="en-US" altLang="ru-RU"/>
              <a:t> </a:t>
            </a:r>
            <a:r>
              <a:rPr lang="ru-RU" altLang="ru-RU"/>
              <a:t>в текстовой форме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Прочие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isReachable(int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timeout)</a:t>
            </a:r>
            <a:r>
              <a:rPr lang="ru-RU" altLang="ru-RU"/>
              <a:t> – проверка достижимости</a:t>
            </a:r>
          </a:p>
        </p:txBody>
      </p:sp>
    </p:spTree>
    <p:extLst>
      <p:ext uri="{BB962C8B-B14F-4D97-AF65-F5344CB8AC3E}">
        <p14:creationId xmlns:p14="http://schemas.microsoft.com/office/powerpoint/2010/main" val="42025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Адрес порта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/>
              <a:t>Представляет пару интернет-адрес – порт</a:t>
            </a:r>
          </a:p>
          <a:p>
            <a:endParaRPr lang="ru-RU" altLang="ru-RU"/>
          </a:p>
        </p:txBody>
      </p:sp>
      <p:graphicFrame>
        <p:nvGraphicFramePr>
          <p:cNvPr id="47104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070100" y="2492375"/>
          <a:ext cx="5003800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1471685" imgH="1111654" progId="Visio.Drawing.11">
                  <p:embed/>
                </p:oleObj>
              </mc:Choice>
              <mc:Fallback>
                <p:oleObj name="Visio" r:id="rId3" imgW="1471685" imgH="11116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492375"/>
                        <a:ext cx="5003800" cy="377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6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адресов порта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3400"/>
              <a:t>Конструкторы класса </a:t>
            </a:r>
            <a:r>
              <a:rPr lang="en-US" altLang="ru-RU" sz="3400">
                <a:solidFill>
                  <a:srgbClr val="0000CC"/>
                </a:solidFill>
              </a:rPr>
              <a:t>InetSocketAddress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InetSocketAddress(InetAddress, int port)</a:t>
            </a:r>
            <a:r>
              <a:rPr lang="en-US" altLang="ru-RU"/>
              <a:t> – </a:t>
            </a:r>
            <a:r>
              <a:rPr lang="ru-RU" altLang="ru-RU"/>
              <a:t>по адресу и порту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InetSocketAddress(String, int port)</a:t>
            </a:r>
            <a:r>
              <a:rPr lang="en-US" altLang="ru-RU"/>
              <a:t> – </a:t>
            </a:r>
            <a:r>
              <a:rPr lang="ru-RU" altLang="ru-RU"/>
              <a:t>по доменному имени и порту</a:t>
            </a:r>
          </a:p>
        </p:txBody>
      </p:sp>
    </p:spTree>
    <p:extLst>
      <p:ext uri="{BB962C8B-B14F-4D97-AF65-F5344CB8AC3E}">
        <p14:creationId xmlns:p14="http://schemas.microsoft.com/office/powerpoint/2010/main" val="16372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Методы адресов портов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Информация об адресе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getAddress()</a:t>
            </a:r>
            <a:r>
              <a:rPr lang="en-US" altLang="ru-RU"/>
              <a:t> </a:t>
            </a:r>
            <a:r>
              <a:rPr lang="ru-RU" altLang="ru-RU"/>
              <a:t>– получение интернет-адреса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getHostName()</a:t>
            </a:r>
            <a:r>
              <a:rPr lang="ru-RU" altLang="ru-RU"/>
              <a:t> – получение имени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getPort()</a:t>
            </a:r>
            <a:r>
              <a:rPr lang="ru-RU" altLang="ru-RU"/>
              <a:t> – получение порта</a:t>
            </a:r>
          </a:p>
        </p:txBody>
      </p:sp>
    </p:spTree>
    <p:extLst>
      <p:ext uri="{BB962C8B-B14F-4D97-AF65-F5344CB8AC3E}">
        <p14:creationId xmlns:p14="http://schemas.microsoft.com/office/powerpoint/2010/main" val="32255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/>
              <a:t>TCP-</a:t>
            </a:r>
            <a:r>
              <a:rPr lang="ru-RU" altLang="ru-RU"/>
              <a:t>сокеты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</a:t>
            </a:r>
            <a:r>
              <a:rPr lang="en-US" altLang="ru-RU"/>
              <a:t>3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67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/>
              <a:t>TCP-</a:t>
            </a:r>
            <a:r>
              <a:rPr lang="ru-RU" altLang="ru-RU" sz="3500"/>
              <a:t>сокеты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Применяются для связи по протоколу </a:t>
            </a:r>
            <a:r>
              <a:rPr lang="en-US" altLang="ru-RU"/>
              <a:t>TCP</a:t>
            </a:r>
          </a:p>
          <a:p>
            <a:r>
              <a:rPr lang="ru-RU" altLang="ru-RU"/>
              <a:t>Образуют два независимых потока данных</a:t>
            </a:r>
          </a:p>
          <a:p>
            <a:r>
              <a:rPr lang="ru-RU" altLang="ru-RU"/>
              <a:t>Классы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Socket</a:t>
            </a:r>
            <a:r>
              <a:rPr lang="en-US" altLang="ru-RU"/>
              <a:t> – </a:t>
            </a:r>
            <a:r>
              <a:rPr lang="ru-RU" altLang="ru-RU"/>
              <a:t>представляет </a:t>
            </a:r>
            <a:r>
              <a:rPr lang="en-US" altLang="ru-RU"/>
              <a:t>TCP-</a:t>
            </a:r>
            <a:r>
              <a:rPr lang="ru-RU" altLang="ru-RU"/>
              <a:t>соединение, создает </a:t>
            </a:r>
            <a:r>
              <a:rPr lang="en-US" altLang="ru-RU"/>
              <a:t>TCP-</a:t>
            </a:r>
            <a:r>
              <a:rPr lang="ru-RU" altLang="ru-RU"/>
              <a:t>соединение на стороне пользователя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ServerSocket</a:t>
            </a:r>
            <a:r>
              <a:rPr lang="en-US" altLang="ru-RU"/>
              <a:t> – </a:t>
            </a:r>
            <a:r>
              <a:rPr lang="ru-RU" altLang="ru-RU"/>
              <a:t>создает </a:t>
            </a:r>
            <a:r>
              <a:rPr lang="en-US" altLang="ru-RU"/>
              <a:t>TCP-</a:t>
            </a:r>
            <a:r>
              <a:rPr lang="ru-RU" altLang="ru-RU"/>
              <a:t>соединения на стороне сервера</a:t>
            </a:r>
            <a:endParaRPr lang="en-US" altLang="ru-RU">
              <a:solidFill>
                <a:srgbClr val="0000CC"/>
              </a:solidFill>
            </a:endParaRPr>
          </a:p>
          <a:p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соединения на клиенте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Конструкторы класса </a:t>
            </a:r>
            <a:r>
              <a:rPr lang="en-US" altLang="ru-RU">
                <a:solidFill>
                  <a:srgbClr val="0000CC"/>
                </a:solidFill>
              </a:rPr>
              <a:t>Socket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Socket(InetAddress, port)</a:t>
            </a:r>
            <a:r>
              <a:rPr lang="en-US" altLang="ru-RU"/>
              <a:t> </a:t>
            </a:r>
            <a:r>
              <a:rPr lang="ru-RU" altLang="ru-RU"/>
              <a:t>– по интернет-адресу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Socket(String host, port)</a:t>
            </a:r>
            <a:r>
              <a:rPr lang="en-US" altLang="ru-RU"/>
              <a:t> </a:t>
            </a:r>
            <a:r>
              <a:rPr lang="ru-RU" altLang="ru-RU"/>
              <a:t>– по доменному имени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Socket(InetAddress, port, InetAddress, port)</a:t>
            </a:r>
            <a:r>
              <a:rPr lang="en-US" altLang="ru-RU"/>
              <a:t> – </a:t>
            </a:r>
            <a:r>
              <a:rPr lang="ru-RU" altLang="ru-RU"/>
              <a:t>по заданному локальному адресу и порту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Socket()</a:t>
            </a:r>
            <a:r>
              <a:rPr lang="en-US" altLang="ru-RU"/>
              <a:t> </a:t>
            </a:r>
            <a:r>
              <a:rPr lang="ru-RU" altLang="ru-RU"/>
              <a:t>– без установления соединения</a:t>
            </a:r>
          </a:p>
          <a:p>
            <a:r>
              <a:rPr lang="ru-RU" altLang="ru-RU"/>
              <a:t>Методы класса </a:t>
            </a:r>
            <a:r>
              <a:rPr lang="en-US" altLang="ru-RU"/>
              <a:t>Socket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connect(SocketAddress, timeout?)</a:t>
            </a:r>
            <a:r>
              <a:rPr lang="en-US" altLang="ru-RU"/>
              <a:t> – </a:t>
            </a:r>
            <a:r>
              <a:rPr lang="ru-RU" altLang="ru-RU"/>
              <a:t>установить соединение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520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Ввод-вывод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3400"/>
              <a:t>Потоки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getInputStream()</a:t>
            </a:r>
            <a:r>
              <a:rPr lang="ru-RU" altLang="ru-RU"/>
              <a:t> – входящий поток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getOutputStream()</a:t>
            </a:r>
            <a:r>
              <a:rPr lang="en-US" altLang="ru-RU"/>
              <a:t> –</a:t>
            </a:r>
            <a:r>
              <a:rPr lang="ru-RU" altLang="ru-RU"/>
              <a:t> исходящий поток</a:t>
            </a:r>
          </a:p>
          <a:p>
            <a:pPr>
              <a:lnSpc>
                <a:spcPct val="90000"/>
              </a:lnSpc>
            </a:pPr>
            <a:r>
              <a:rPr lang="ru-RU" altLang="ru-RU"/>
              <a:t>Закрытие потоков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shutdownInput()</a:t>
            </a:r>
            <a:r>
              <a:rPr lang="en-US" altLang="ru-RU"/>
              <a:t> – </a:t>
            </a:r>
            <a:r>
              <a:rPr lang="ru-RU" altLang="ru-RU"/>
              <a:t>закрытие входящего потока и отбрасывание полученных данных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shutdownOutput()</a:t>
            </a:r>
            <a:r>
              <a:rPr lang="en-US" altLang="ru-RU"/>
              <a:t> – </a:t>
            </a:r>
            <a:r>
              <a:rPr lang="ru-RU" altLang="ru-RU"/>
              <a:t>закрытие исходящего потока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Проверка потоков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isInputShutdown()</a:t>
            </a:r>
            <a:r>
              <a:rPr lang="en-US" altLang="ru-RU"/>
              <a:t> – </a:t>
            </a:r>
            <a:r>
              <a:rPr lang="ru-RU" altLang="ru-RU"/>
              <a:t>входящего потока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isOutputShutdown()</a:t>
            </a:r>
            <a:r>
              <a:rPr lang="en-US" altLang="ru-RU"/>
              <a:t> – </a:t>
            </a:r>
            <a:r>
              <a:rPr lang="ru-RU" altLang="ru-RU"/>
              <a:t>исходящего потока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763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0213" y="2852738"/>
            <a:ext cx="8281987" cy="863600"/>
          </a:xfrm>
        </p:spPr>
        <p:txBody>
          <a:bodyPr/>
          <a:lstStyle/>
          <a:p>
            <a:pPr algn="ctr"/>
            <a:r>
              <a:rPr lang="ru-RU" altLang="ru-RU"/>
              <a:t>Работа с сетью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0250" y="1989138"/>
            <a:ext cx="7683500" cy="827087"/>
          </a:xfrm>
        </p:spPr>
        <p:txBody>
          <a:bodyPr/>
          <a:lstStyle/>
          <a:p>
            <a:pPr algn="ctr"/>
            <a:r>
              <a:rPr lang="en-US" altLang="ru-RU" sz="4000" b="1">
                <a:solidFill>
                  <a:schemeClr val="bg1"/>
                </a:solidFill>
              </a:rPr>
              <a:t>Java Advanced</a:t>
            </a:r>
          </a:p>
        </p:txBody>
      </p:sp>
    </p:spTree>
    <p:extLst>
      <p:ext uri="{BB962C8B-B14F-4D97-AF65-F5344CB8AC3E}">
        <p14:creationId xmlns:p14="http://schemas.microsoft.com/office/powerpoint/2010/main" val="7599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Получение информации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Об удаленном конце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getInetAddress()</a:t>
            </a:r>
            <a:r>
              <a:rPr lang="en-US" altLang="ru-RU"/>
              <a:t> – </a:t>
            </a:r>
            <a:r>
              <a:rPr lang="ru-RU" altLang="ru-RU"/>
              <a:t>интернет адрес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getPort()</a:t>
            </a:r>
            <a:r>
              <a:rPr lang="en-US" altLang="ru-RU"/>
              <a:t> </a:t>
            </a:r>
            <a:r>
              <a:rPr lang="ru-RU" altLang="ru-RU"/>
              <a:t>– порт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getRemoteSocketAddreess()</a:t>
            </a:r>
            <a:r>
              <a:rPr lang="en-US" altLang="ru-RU"/>
              <a:t> </a:t>
            </a:r>
            <a:r>
              <a:rPr lang="ru-RU" altLang="ru-RU"/>
              <a:t>– адрес порта</a:t>
            </a:r>
          </a:p>
          <a:p>
            <a:r>
              <a:rPr lang="ru-RU" altLang="ru-RU"/>
              <a:t>Об локальном конце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getLocalAddress()</a:t>
            </a:r>
            <a:r>
              <a:rPr lang="en-US" altLang="ru-RU"/>
              <a:t> – </a:t>
            </a:r>
            <a:r>
              <a:rPr lang="ru-RU" altLang="ru-RU"/>
              <a:t>интернет адрес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getLocalPort()</a:t>
            </a:r>
            <a:r>
              <a:rPr lang="en-US" altLang="ru-RU"/>
              <a:t> </a:t>
            </a:r>
            <a:r>
              <a:rPr lang="ru-RU" altLang="ru-RU"/>
              <a:t>– порт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getLocalSocketAddreess()</a:t>
            </a:r>
            <a:r>
              <a:rPr lang="en-US" altLang="ru-RU"/>
              <a:t> </a:t>
            </a:r>
            <a:r>
              <a:rPr lang="ru-RU" altLang="ru-RU"/>
              <a:t>– адрес порта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70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Закрытие соединения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3400"/>
              <a:t>Соединение закрывается</a:t>
            </a:r>
          </a:p>
          <a:p>
            <a:pPr lvl="1"/>
            <a:r>
              <a:rPr lang="ru-RU" altLang="ru-RU"/>
              <a:t>Методом </a:t>
            </a:r>
            <a:r>
              <a:rPr lang="en-US" altLang="ru-RU">
                <a:solidFill>
                  <a:srgbClr val="0000CC"/>
                </a:solidFill>
              </a:rPr>
              <a:t>close()</a:t>
            </a:r>
            <a:r>
              <a:rPr lang="en-US" altLang="ru-RU"/>
              <a:t> </a:t>
            </a:r>
            <a:r>
              <a:rPr lang="ru-RU" altLang="ru-RU"/>
              <a:t>сокета</a:t>
            </a:r>
          </a:p>
          <a:p>
            <a:pPr lvl="1"/>
            <a:r>
              <a:rPr lang="ru-RU" altLang="ru-RU"/>
              <a:t>Методом </a:t>
            </a:r>
            <a:r>
              <a:rPr lang="en-US" altLang="ru-RU">
                <a:solidFill>
                  <a:srgbClr val="0000CC"/>
                </a:solidFill>
              </a:rPr>
              <a:t>close()</a:t>
            </a:r>
            <a:r>
              <a:rPr lang="en-US" altLang="ru-RU"/>
              <a:t> </a:t>
            </a:r>
            <a:r>
              <a:rPr lang="ru-RU" altLang="ru-RU"/>
              <a:t>потоков сокета</a:t>
            </a:r>
          </a:p>
          <a:p>
            <a:pPr lvl="1"/>
            <a:r>
              <a:rPr lang="ru-RU" altLang="ru-RU"/>
              <a:t>При закрытии с удаленной стороны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379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соединений на сервере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Конструкторы класса </a:t>
            </a:r>
            <a:r>
              <a:rPr lang="en-US" altLang="ru-RU">
                <a:solidFill>
                  <a:srgbClr val="0000CC"/>
                </a:solidFill>
              </a:rPr>
              <a:t>ServerSocket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ServerSocket(port)</a:t>
            </a:r>
            <a:r>
              <a:rPr lang="en-US" altLang="ru-RU"/>
              <a:t> – </a:t>
            </a:r>
            <a:r>
              <a:rPr lang="ru-RU" altLang="ru-RU"/>
              <a:t>по порту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ServerSocket(port, backlog)</a:t>
            </a:r>
            <a:r>
              <a:rPr lang="en-US" altLang="ru-RU"/>
              <a:t> – </a:t>
            </a:r>
            <a:r>
              <a:rPr lang="ru-RU" altLang="ru-RU"/>
              <a:t>по порту, с указанием размера очереди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ServerSocket()</a:t>
            </a:r>
            <a:r>
              <a:rPr lang="en-US" altLang="ru-RU"/>
              <a:t> </a:t>
            </a:r>
            <a:r>
              <a:rPr lang="ru-RU" altLang="ru-RU"/>
              <a:t>–</a:t>
            </a:r>
            <a:r>
              <a:rPr lang="en-US" altLang="ru-RU"/>
              <a:t> </a:t>
            </a:r>
            <a:r>
              <a:rPr lang="ru-RU" altLang="ru-RU"/>
              <a:t>без привязки</a:t>
            </a:r>
          </a:p>
          <a:p>
            <a:r>
              <a:rPr lang="ru-RU" altLang="ru-RU"/>
              <a:t>Методы класса </a:t>
            </a:r>
            <a:r>
              <a:rPr lang="en-US" altLang="ru-RU">
                <a:solidFill>
                  <a:srgbClr val="0000CC"/>
                </a:solidFill>
              </a:rPr>
              <a:t>ServerSocket</a:t>
            </a:r>
            <a:endParaRPr lang="ru-RU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bind(SocketAddress)</a:t>
            </a:r>
            <a:r>
              <a:rPr lang="en-US" altLang="ru-RU"/>
              <a:t> – </a:t>
            </a:r>
            <a:r>
              <a:rPr lang="ru-RU" altLang="ru-RU"/>
              <a:t>по адресу порта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bind(SocketAddress, backlog)</a:t>
            </a:r>
            <a:r>
              <a:rPr lang="en-US" altLang="ru-RU"/>
              <a:t> – </a:t>
            </a:r>
            <a:r>
              <a:rPr lang="ru-RU" altLang="ru-RU"/>
              <a:t>по адресу порта, с указанием размера очереди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111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Прием соединений на сервере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Методы класса </a:t>
            </a:r>
            <a:r>
              <a:rPr lang="en-US" altLang="ru-RU">
                <a:solidFill>
                  <a:srgbClr val="0000CC"/>
                </a:solidFill>
              </a:rPr>
              <a:t>ServerSocket</a:t>
            </a:r>
            <a:endParaRPr lang="ru-RU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Socket accept()</a:t>
            </a:r>
            <a:r>
              <a:rPr lang="en-US" altLang="ru-RU"/>
              <a:t> – </a:t>
            </a:r>
            <a:r>
              <a:rPr lang="ru-RU" altLang="ru-RU"/>
              <a:t>ждет следующего клиента и создает соединение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setSoTimeout()</a:t>
            </a:r>
            <a:r>
              <a:rPr lang="en-US" altLang="ru-RU"/>
              <a:t> –</a:t>
            </a:r>
            <a:r>
              <a:rPr lang="ru-RU" altLang="ru-RU"/>
              <a:t> установка времени ожидания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getSoTimeout()</a:t>
            </a:r>
            <a:r>
              <a:rPr lang="en-US" altLang="ru-RU"/>
              <a:t> –</a:t>
            </a:r>
            <a:r>
              <a:rPr lang="ru-RU" altLang="ru-RU"/>
              <a:t> получение времени ожидания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close()</a:t>
            </a:r>
            <a:r>
              <a:rPr lang="en-US" altLang="ru-RU"/>
              <a:t> – </a:t>
            </a:r>
            <a:r>
              <a:rPr lang="ru-RU" altLang="ru-RU"/>
              <a:t>окончание ожидание клиентов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8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/>
              <a:t>UDP-</a:t>
            </a:r>
            <a:r>
              <a:rPr lang="ru-RU" altLang="ru-RU"/>
              <a:t>сокеты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</a:t>
            </a:r>
            <a:r>
              <a:rPr lang="en-US" altLang="ru-RU"/>
              <a:t>4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06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/>
              <a:t>UDP-</a:t>
            </a:r>
            <a:r>
              <a:rPr lang="ru-RU" altLang="ru-RU" sz="3500"/>
              <a:t>сокеты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Применяются для связи по протоколу </a:t>
            </a:r>
            <a:r>
              <a:rPr lang="en-US" altLang="ru-RU"/>
              <a:t>UDP</a:t>
            </a:r>
          </a:p>
          <a:p>
            <a:r>
              <a:rPr lang="ru-RU" altLang="ru-RU"/>
              <a:t>Классы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DatagramPacket</a:t>
            </a:r>
            <a:r>
              <a:rPr lang="en-US" altLang="ru-RU"/>
              <a:t> – UDP </a:t>
            </a:r>
            <a:r>
              <a:rPr lang="ru-RU" altLang="ru-RU"/>
              <a:t>пакет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DatagramSocket</a:t>
            </a:r>
            <a:r>
              <a:rPr lang="en-US" altLang="ru-RU"/>
              <a:t> – UDP-</a:t>
            </a:r>
            <a:r>
              <a:rPr lang="ru-RU" altLang="ru-RU"/>
              <a:t>сокет для приема и отсылки пакетов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883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</a:t>
            </a:r>
            <a:r>
              <a:rPr lang="en-US" altLang="ru-RU" sz="3500"/>
              <a:t>UDP-</a:t>
            </a:r>
            <a:r>
              <a:rPr lang="ru-RU" altLang="ru-RU" sz="3500"/>
              <a:t>пакетов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Для приема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DatagramPacket(byte[], </a:t>
            </a:r>
            <a:r>
              <a:rPr lang="en-US" altLang="ru-RU">
                <a:solidFill>
                  <a:srgbClr val="0000CC"/>
                </a:solidFill>
              </a:rPr>
              <a:t>offset?, </a:t>
            </a:r>
            <a:r>
              <a:rPr lang="ru-RU" altLang="ru-RU">
                <a:solidFill>
                  <a:srgbClr val="0000CC"/>
                </a:solidFill>
              </a:rPr>
              <a:t>length)</a:t>
            </a:r>
            <a:r>
              <a:rPr lang="ru-RU" altLang="ru-RU"/>
              <a:t> – по буферу</a:t>
            </a:r>
          </a:p>
          <a:p>
            <a:r>
              <a:rPr lang="ru-RU" altLang="ru-RU"/>
              <a:t>Для отправки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DatagramPacket(byte[], offset?, length, InetAddress, port)</a:t>
            </a:r>
            <a:r>
              <a:rPr lang="en-US" altLang="ru-RU"/>
              <a:t> </a:t>
            </a:r>
            <a:r>
              <a:rPr lang="ru-RU" altLang="ru-RU"/>
              <a:t>– по интернет-адресу и порту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DatagramPacket(byte[], offset?, length, SocketAddress)</a:t>
            </a:r>
            <a:r>
              <a:rPr lang="en-US" altLang="ru-RU"/>
              <a:t> </a:t>
            </a:r>
            <a:r>
              <a:rPr lang="ru-RU" altLang="ru-RU"/>
              <a:t>– по адресу порта</a:t>
            </a:r>
          </a:p>
        </p:txBody>
      </p:sp>
    </p:spTree>
    <p:extLst>
      <p:ext uri="{BB962C8B-B14F-4D97-AF65-F5344CB8AC3E}">
        <p14:creationId xmlns:p14="http://schemas.microsoft.com/office/powerpoint/2010/main" val="420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Операции с </a:t>
            </a:r>
            <a:r>
              <a:rPr lang="en-US" altLang="ru-RU" sz="3500"/>
              <a:t>UDP-</a:t>
            </a:r>
            <a:r>
              <a:rPr lang="ru-RU" altLang="ru-RU" sz="3500"/>
              <a:t>пакетами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Работа с данными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getData()/setData()</a:t>
            </a:r>
            <a:r>
              <a:rPr lang="ru-RU" altLang="ru-RU"/>
              <a:t> – буфер данных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getOffset()/setOffset()</a:t>
            </a:r>
            <a:r>
              <a:rPr lang="ru-RU" altLang="ru-RU"/>
              <a:t> – смещение данных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getLength()/setLength()</a:t>
            </a:r>
            <a:r>
              <a:rPr lang="ru-RU" altLang="ru-RU"/>
              <a:t> – длина данных</a:t>
            </a:r>
            <a:endParaRPr lang="en-US" altLang="ru-RU"/>
          </a:p>
          <a:p>
            <a:r>
              <a:rPr lang="ru-RU" altLang="ru-RU"/>
              <a:t>Работа с адресами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getAddress()/setAddress()</a:t>
            </a:r>
            <a:r>
              <a:rPr lang="en-US" altLang="ru-RU"/>
              <a:t> – </a:t>
            </a:r>
            <a:r>
              <a:rPr lang="ru-RU" altLang="ru-RU"/>
              <a:t>интернет-адрес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getPort()/setPort()</a:t>
            </a:r>
            <a:r>
              <a:rPr lang="ru-RU" altLang="ru-RU"/>
              <a:t> – порт</a:t>
            </a:r>
            <a:endParaRPr lang="en-US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getSocketAddress()/setSocketAddress(</a:t>
            </a:r>
            <a:r>
              <a:rPr lang="ru-RU" altLang="ru-RU">
                <a:solidFill>
                  <a:srgbClr val="0000CC"/>
                </a:solidFill>
              </a:rPr>
              <a:t>)</a:t>
            </a:r>
            <a:r>
              <a:rPr lang="ru-RU" altLang="ru-RU"/>
              <a:t> </a:t>
            </a:r>
            <a:r>
              <a:rPr lang="en-US" altLang="ru-RU"/>
              <a:t>– </a:t>
            </a:r>
            <a:r>
              <a:rPr lang="ru-RU" altLang="ru-RU"/>
              <a:t>адрес порта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446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</a:t>
            </a:r>
            <a:r>
              <a:rPr lang="en-US" altLang="ru-RU" sz="3500"/>
              <a:t>UDP-</a:t>
            </a:r>
            <a:r>
              <a:rPr lang="ru-RU" altLang="ru-RU" sz="3500"/>
              <a:t>сокета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Конструкторы класса </a:t>
            </a:r>
            <a:r>
              <a:rPr lang="en-US" altLang="ru-RU">
                <a:solidFill>
                  <a:srgbClr val="0000CC"/>
                </a:solidFill>
              </a:rPr>
              <a:t>DatagramSocket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DatagramSocket(port)</a:t>
            </a:r>
            <a:r>
              <a:rPr lang="en-US" altLang="ru-RU"/>
              <a:t> –</a:t>
            </a:r>
            <a:r>
              <a:rPr lang="ru-RU" altLang="ru-RU"/>
              <a:t> по порту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DatagramSocket(InetAddress, port)</a:t>
            </a:r>
            <a:r>
              <a:rPr lang="en-US" altLang="ru-RU"/>
              <a:t> –</a:t>
            </a:r>
            <a:r>
              <a:rPr lang="ru-RU" altLang="ru-RU"/>
              <a:t> по порту и адресу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DatagramSocket(SocketAddress)</a:t>
            </a:r>
            <a:r>
              <a:rPr lang="en-US" altLang="ru-RU"/>
              <a:t> –</a:t>
            </a:r>
            <a:r>
              <a:rPr lang="ru-RU" altLang="ru-RU"/>
              <a:t> по адресу порта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DatagramSocket()</a:t>
            </a:r>
            <a:r>
              <a:rPr lang="en-US" altLang="ru-RU"/>
              <a:t> –</a:t>
            </a:r>
            <a:r>
              <a:rPr lang="ru-RU" altLang="ru-RU"/>
              <a:t> без привязки</a:t>
            </a:r>
          </a:p>
          <a:p>
            <a:r>
              <a:rPr lang="ru-RU" altLang="ru-RU"/>
              <a:t>Методы класса </a:t>
            </a:r>
            <a:r>
              <a:rPr lang="en-US" altLang="ru-RU">
                <a:solidFill>
                  <a:srgbClr val="0000CC"/>
                </a:solidFill>
              </a:rPr>
              <a:t>DatagramSocket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bind(SocketAddress)</a:t>
            </a:r>
            <a:r>
              <a:rPr lang="en-US" altLang="ru-RU"/>
              <a:t> – </a:t>
            </a:r>
            <a:r>
              <a:rPr lang="ru-RU" altLang="ru-RU"/>
              <a:t>привязывает к адресу</a:t>
            </a:r>
          </a:p>
        </p:txBody>
      </p:sp>
    </p:spTree>
    <p:extLst>
      <p:ext uri="{BB962C8B-B14F-4D97-AF65-F5344CB8AC3E}">
        <p14:creationId xmlns:p14="http://schemas.microsoft.com/office/powerpoint/2010/main" val="6882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Прием и отсылка </a:t>
            </a:r>
            <a:r>
              <a:rPr lang="en-US" altLang="ru-RU" sz="3500"/>
              <a:t>UDP-</a:t>
            </a:r>
            <a:r>
              <a:rPr lang="ru-RU" altLang="ru-RU" sz="3500"/>
              <a:t>пакетов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Прием пакета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receive(DatagramPacket)</a:t>
            </a:r>
            <a:r>
              <a:rPr lang="en-US" altLang="ru-RU"/>
              <a:t> – </a:t>
            </a:r>
            <a:r>
              <a:rPr lang="ru-RU" altLang="ru-RU"/>
              <a:t>ожидает получения пакета</a:t>
            </a:r>
            <a:endParaRPr lang="en-US" altLang="ru-RU"/>
          </a:p>
          <a:p>
            <a:r>
              <a:rPr lang="ru-RU" altLang="ru-RU"/>
              <a:t>Отсылка пакета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send(DatagramPacket)</a:t>
            </a:r>
            <a:r>
              <a:rPr lang="en-US" altLang="ru-RU"/>
              <a:t> – </a:t>
            </a:r>
            <a:r>
              <a:rPr lang="ru-RU" altLang="ru-RU"/>
              <a:t>отсылает пакет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89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Содержание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Введение</a:t>
            </a:r>
          </a:p>
          <a:p>
            <a:r>
              <a:rPr lang="ru-RU" altLang="ru-RU"/>
              <a:t>Адреса</a:t>
            </a:r>
          </a:p>
          <a:p>
            <a:r>
              <a:rPr lang="en-US" altLang="ru-RU"/>
              <a:t>TCP-</a:t>
            </a:r>
            <a:r>
              <a:rPr lang="ru-RU" altLang="ru-RU"/>
              <a:t>сокеты</a:t>
            </a:r>
            <a:endParaRPr lang="en-US" altLang="ru-RU"/>
          </a:p>
          <a:p>
            <a:r>
              <a:rPr lang="en-US" altLang="ru-RU"/>
              <a:t>UDP-</a:t>
            </a:r>
            <a:r>
              <a:rPr lang="ru-RU" altLang="ru-RU"/>
              <a:t>сокеты</a:t>
            </a:r>
          </a:p>
          <a:p>
            <a:r>
              <a:rPr lang="en-US" altLang="ru-RU"/>
              <a:t>URI </a:t>
            </a:r>
            <a:r>
              <a:rPr lang="ru-RU" altLang="ru-RU"/>
              <a:t>и </a:t>
            </a:r>
            <a:r>
              <a:rPr lang="en-US" altLang="ru-RU"/>
              <a:t>URL</a:t>
            </a:r>
          </a:p>
          <a:p>
            <a:r>
              <a:rPr lang="ru-RU" altLang="ru-RU"/>
              <a:t>Соединения</a:t>
            </a:r>
          </a:p>
          <a:p>
            <a:r>
              <a:rPr lang="ru-RU" altLang="ru-RU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4460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/>
              <a:t>URI </a:t>
            </a:r>
            <a:r>
              <a:rPr lang="ru-RU" altLang="ru-RU"/>
              <a:t>и </a:t>
            </a:r>
            <a:r>
              <a:rPr lang="en-US" altLang="ru-RU"/>
              <a:t>URL</a:t>
            </a:r>
            <a:endParaRPr lang="ru-RU" altLang="ru-RU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</a:t>
            </a:r>
            <a:r>
              <a:rPr lang="en-US" altLang="ru-RU"/>
              <a:t>4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5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/>
              <a:t>Uniform Resource Identifier</a:t>
            </a:r>
            <a:endParaRPr lang="ru-RU" altLang="ru-RU" sz="350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Идентифицирует ресурс</a:t>
            </a:r>
          </a:p>
          <a:p>
            <a:r>
              <a:rPr lang="ru-RU" altLang="ru-RU"/>
              <a:t>Общий </a:t>
            </a:r>
            <a:r>
              <a:rPr lang="en-US" altLang="ru-RU"/>
              <a:t>URI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[</a:t>
            </a:r>
            <a:r>
              <a:rPr lang="ru-RU" altLang="ru-RU" i="1">
                <a:solidFill>
                  <a:srgbClr val="0000CC"/>
                </a:solidFill>
              </a:rPr>
              <a:t>scheme</a:t>
            </a:r>
            <a:r>
              <a:rPr lang="ru-RU" altLang="ru-RU">
                <a:solidFill>
                  <a:srgbClr val="0000CC"/>
                </a:solidFill>
              </a:rPr>
              <a:t>:]</a:t>
            </a:r>
            <a:r>
              <a:rPr lang="ru-RU" altLang="ru-RU" i="1">
                <a:solidFill>
                  <a:srgbClr val="0000CC"/>
                </a:solidFill>
              </a:rPr>
              <a:t>scheme-specific-part</a:t>
            </a:r>
            <a:r>
              <a:rPr lang="ru-RU" altLang="ru-RU">
                <a:solidFill>
                  <a:srgbClr val="0000CC"/>
                </a:solidFill>
              </a:rPr>
              <a:t>[#</a:t>
            </a:r>
            <a:r>
              <a:rPr lang="ru-RU" altLang="ru-RU" i="1">
                <a:solidFill>
                  <a:srgbClr val="0000CC"/>
                </a:solidFill>
              </a:rPr>
              <a:t>fragment</a:t>
            </a:r>
            <a:r>
              <a:rPr lang="ru-RU" altLang="ru-RU">
                <a:solidFill>
                  <a:srgbClr val="0000CC"/>
                </a:solidFill>
              </a:rPr>
              <a:t>]</a:t>
            </a:r>
            <a:endParaRPr lang="en-US" altLang="ru-RU">
              <a:solidFill>
                <a:srgbClr val="0000CC"/>
              </a:solidFill>
            </a:endParaRPr>
          </a:p>
          <a:p>
            <a:r>
              <a:rPr lang="ru-RU" altLang="ru-RU"/>
              <a:t>Иерархический </a:t>
            </a:r>
            <a:r>
              <a:rPr lang="en-US" altLang="ru-RU"/>
              <a:t>URI</a:t>
            </a:r>
          </a:p>
          <a:p>
            <a:pPr lvl="1"/>
            <a:r>
              <a:rPr lang="ru-RU" altLang="ru-RU">
                <a:solidFill>
                  <a:srgbClr val="0000CC"/>
                </a:solidFill>
              </a:rPr>
              <a:t>[</a:t>
            </a:r>
            <a:r>
              <a:rPr lang="ru-RU" altLang="ru-RU" i="1">
                <a:solidFill>
                  <a:srgbClr val="0000CC"/>
                </a:solidFill>
              </a:rPr>
              <a:t>scheme</a:t>
            </a:r>
            <a:r>
              <a:rPr lang="ru-RU" altLang="ru-RU">
                <a:solidFill>
                  <a:srgbClr val="0000CC"/>
                </a:solidFill>
              </a:rPr>
              <a:t>:][//[</a:t>
            </a:r>
            <a:r>
              <a:rPr lang="ru-RU" altLang="ru-RU" i="1">
                <a:solidFill>
                  <a:srgbClr val="0000CC"/>
                </a:solidFill>
              </a:rPr>
              <a:t>user-info</a:t>
            </a:r>
            <a:r>
              <a:rPr lang="ru-RU" altLang="ru-RU">
                <a:solidFill>
                  <a:srgbClr val="0000CC"/>
                </a:solidFill>
              </a:rPr>
              <a:t>@]</a:t>
            </a:r>
            <a:r>
              <a:rPr lang="ru-RU" altLang="ru-RU" i="1">
                <a:solidFill>
                  <a:srgbClr val="0000CC"/>
                </a:solidFill>
              </a:rPr>
              <a:t>host</a:t>
            </a:r>
            <a:r>
              <a:rPr lang="ru-RU" altLang="ru-RU">
                <a:solidFill>
                  <a:srgbClr val="0000CC"/>
                </a:solidFill>
              </a:rPr>
              <a:t>[:</a:t>
            </a:r>
            <a:r>
              <a:rPr lang="ru-RU" altLang="ru-RU" i="1">
                <a:solidFill>
                  <a:srgbClr val="0000CC"/>
                </a:solidFill>
              </a:rPr>
              <a:t>port</a:t>
            </a:r>
            <a:r>
              <a:rPr lang="ru-RU" altLang="ru-RU">
                <a:solidFill>
                  <a:srgbClr val="0000CC"/>
                </a:solidFill>
              </a:rPr>
              <a:t>]][</a:t>
            </a:r>
            <a:r>
              <a:rPr lang="ru-RU" altLang="ru-RU" i="1">
                <a:solidFill>
                  <a:srgbClr val="0000CC"/>
                </a:solidFill>
              </a:rPr>
              <a:t>path</a:t>
            </a:r>
            <a:r>
              <a:rPr lang="ru-RU" altLang="ru-RU">
                <a:solidFill>
                  <a:srgbClr val="0000CC"/>
                </a:solidFill>
              </a:rPr>
              <a:t>][?</a:t>
            </a:r>
            <a:r>
              <a:rPr lang="ru-RU" altLang="ru-RU" i="1">
                <a:solidFill>
                  <a:srgbClr val="0000CC"/>
                </a:solidFill>
              </a:rPr>
              <a:t>query</a:t>
            </a:r>
            <a:r>
              <a:rPr lang="ru-RU" altLang="ru-RU">
                <a:solidFill>
                  <a:srgbClr val="0000CC"/>
                </a:solidFill>
              </a:rPr>
              <a:t>] [#</a:t>
            </a:r>
            <a:r>
              <a:rPr lang="ru-RU" altLang="ru-RU" i="1">
                <a:solidFill>
                  <a:srgbClr val="0000CC"/>
                </a:solidFill>
              </a:rPr>
              <a:t>fragment</a:t>
            </a:r>
            <a:r>
              <a:rPr lang="ru-RU" altLang="ru-RU">
                <a:solidFill>
                  <a:srgbClr val="0000CC"/>
                </a:solidFill>
              </a:rPr>
              <a:t>]</a:t>
            </a:r>
            <a:endParaRPr lang="en-US" altLang="ru-RU">
              <a:solidFill>
                <a:srgbClr val="0000CC"/>
              </a:solidFill>
            </a:endParaRPr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40410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</a:t>
            </a:r>
            <a:r>
              <a:rPr lang="en-US" altLang="ru-RU" sz="3500"/>
              <a:t>URI</a:t>
            </a:r>
            <a:endParaRPr lang="ru-RU" altLang="ru-RU" sz="350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Конструкторы класса </a:t>
            </a:r>
            <a:r>
              <a:rPr lang="en-US" altLang="ru-RU">
                <a:solidFill>
                  <a:srgbClr val="0000CC"/>
                </a:solidFill>
              </a:rPr>
              <a:t>URI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URI(String)</a:t>
            </a:r>
            <a:r>
              <a:rPr lang="en-US" altLang="ru-RU"/>
              <a:t> </a:t>
            </a:r>
            <a:r>
              <a:rPr lang="ru-RU" altLang="ru-RU"/>
              <a:t>– по строке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URI(scheme, ssp, fragment)</a:t>
            </a:r>
            <a:r>
              <a:rPr lang="en-US" altLang="ru-RU"/>
              <a:t> – </a:t>
            </a:r>
            <a:r>
              <a:rPr lang="ru-RU" altLang="ru-RU"/>
              <a:t>из крупных частей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URI(sheme, userInfo, host, port, path, query, fragment)</a:t>
            </a:r>
            <a:r>
              <a:rPr lang="en-US" altLang="ru-RU"/>
              <a:t> – </a:t>
            </a:r>
            <a:r>
              <a:rPr lang="ru-RU" altLang="ru-RU"/>
              <a:t>из мелких частей</a:t>
            </a:r>
          </a:p>
          <a:p>
            <a:pPr>
              <a:lnSpc>
                <a:spcPct val="90000"/>
              </a:lnSpc>
            </a:pPr>
            <a:r>
              <a:rPr lang="ru-RU" altLang="ru-RU"/>
              <a:t>Фабричные методы класса </a:t>
            </a:r>
            <a:r>
              <a:rPr lang="en-US" altLang="ru-RU">
                <a:solidFill>
                  <a:srgbClr val="0000CC"/>
                </a:solidFill>
              </a:rPr>
              <a:t>URI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create(String)</a:t>
            </a:r>
            <a:r>
              <a:rPr lang="en-US" altLang="ru-RU"/>
              <a:t> </a:t>
            </a:r>
            <a:r>
              <a:rPr lang="ru-RU" altLang="ru-RU"/>
              <a:t>– по строке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Из других объектов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file.toURI()</a:t>
            </a:r>
            <a:r>
              <a:rPr lang="en-US" altLang="ru-RU"/>
              <a:t> </a:t>
            </a:r>
            <a:r>
              <a:rPr lang="ru-RU" altLang="ru-RU"/>
              <a:t>– из дескриптора файла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rgbClr val="0000CC"/>
                </a:solidFill>
              </a:rPr>
              <a:t>url.toURI()</a:t>
            </a:r>
            <a:r>
              <a:rPr lang="en-US" altLang="ru-RU"/>
              <a:t> </a:t>
            </a:r>
            <a:r>
              <a:rPr lang="ru-RU" altLang="ru-RU"/>
              <a:t>– из </a:t>
            </a:r>
            <a:r>
              <a:rPr lang="en-US" altLang="ru-RU">
                <a:solidFill>
                  <a:srgbClr val="0000CC"/>
                </a:solidFill>
              </a:rPr>
              <a:t>URL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Исключение </a:t>
            </a:r>
            <a:r>
              <a:rPr lang="ru-RU" altLang="ru-RU">
                <a:solidFill>
                  <a:srgbClr val="0000CC"/>
                </a:solidFill>
              </a:rPr>
              <a:t>URISyntaxException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44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Получение частей </a:t>
            </a:r>
            <a:r>
              <a:rPr lang="en-US" altLang="ru-RU" sz="3500"/>
              <a:t>URI</a:t>
            </a:r>
            <a:endParaRPr lang="ru-RU" altLang="ru-RU" sz="3500"/>
          </a:p>
        </p:txBody>
      </p:sp>
      <p:graphicFrame>
        <p:nvGraphicFramePr>
          <p:cNvPr id="497736" name="Group 72"/>
          <p:cNvGraphicFramePr>
            <a:graphicFrameLocks noGrp="1"/>
          </p:cNvGraphicFramePr>
          <p:nvPr>
            <p:ph type="tbl" idx="1"/>
          </p:nvPr>
        </p:nvGraphicFramePr>
        <p:xfrm>
          <a:off x="457200" y="1125538"/>
          <a:ext cx="8229600" cy="473075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27050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getScheme()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scheme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getSchemeSpecificPart</a:t>
                      </a: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sheme-specific pat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   getAuthority()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altLang="ru-RU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user-info</a:t>
                      </a: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@]</a:t>
                      </a:r>
                      <a:r>
                        <a:rPr kumimoji="0" lang="ru-RU" altLang="ru-RU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</a:t>
                      </a: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[:</a:t>
                      </a:r>
                      <a:r>
                        <a:rPr kumimoji="0" lang="ru-RU" altLang="ru-RU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</a:t>
                      </a: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       getUserInfo()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userInfo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       getHost()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       getPort()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   getPath()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   getQuery()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query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getFragment()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CC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buClr>
                          <a:schemeClr val="accent1"/>
                        </a:buClr>
                        <a:buSzPct val="70000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Операции над </a:t>
            </a:r>
            <a:r>
              <a:rPr lang="en-US" altLang="ru-RU" sz="3500"/>
              <a:t>URI</a:t>
            </a:r>
            <a:endParaRPr lang="ru-RU" altLang="ru-RU" sz="350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Нормализация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URI normalize()</a:t>
            </a:r>
            <a:r>
              <a:rPr lang="en-US" altLang="ru-RU"/>
              <a:t> – </a:t>
            </a:r>
            <a:r>
              <a:rPr lang="ru-RU" altLang="ru-RU"/>
              <a:t>нормалиовать </a:t>
            </a:r>
            <a:r>
              <a:rPr lang="en-US" altLang="ru-RU"/>
              <a:t>URI</a:t>
            </a:r>
          </a:p>
          <a:p>
            <a:r>
              <a:rPr lang="en-US" altLang="ru-RU"/>
              <a:t>“</a:t>
            </a:r>
            <a:r>
              <a:rPr lang="ru-RU" altLang="ru-RU"/>
              <a:t>Откладывание</a:t>
            </a:r>
            <a:r>
              <a:rPr lang="en-US" altLang="ru-RU"/>
              <a:t>” </a:t>
            </a:r>
            <a:r>
              <a:rPr lang="ru-RU" altLang="ru-RU"/>
              <a:t>от базового </a:t>
            </a:r>
            <a:r>
              <a:rPr lang="en-US" altLang="ru-RU"/>
              <a:t>URI</a:t>
            </a:r>
            <a:endParaRPr lang="ru-RU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URI resolve(URI base)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URI resolve(String base)</a:t>
            </a:r>
            <a:endParaRPr lang="ru-RU" altLang="ru-RU">
              <a:solidFill>
                <a:srgbClr val="0000CC"/>
              </a:solidFill>
            </a:endParaRPr>
          </a:p>
          <a:p>
            <a:r>
              <a:rPr lang="ru-RU" altLang="ru-RU"/>
              <a:t>Взятие относительного</a:t>
            </a:r>
            <a:r>
              <a:rPr lang="en-US" altLang="ru-RU"/>
              <a:t> URI</a:t>
            </a:r>
            <a:endParaRPr lang="ru-RU" altLang="ru-RU"/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URI relativize(URI base)</a:t>
            </a:r>
          </a:p>
          <a:p>
            <a:r>
              <a:rPr lang="ru-RU" altLang="ru-RU"/>
              <a:t>Сравнение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equals(Object)</a:t>
            </a:r>
            <a:endParaRPr lang="ru-RU" altLang="ru-RU">
              <a:solidFill>
                <a:srgbClr val="0000CC"/>
              </a:solidFill>
            </a:endParaRPr>
          </a:p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24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/>
              <a:t>Uniform Resource Locator</a:t>
            </a:r>
            <a:endParaRPr lang="ru-RU" altLang="ru-RU" sz="350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Указывает местоположение ресурса</a:t>
            </a:r>
          </a:p>
          <a:p>
            <a:r>
              <a:rPr lang="ru-RU" altLang="ru-RU"/>
              <a:t>Подмножество иерархических </a:t>
            </a:r>
            <a:r>
              <a:rPr lang="en-US" altLang="ru-RU"/>
              <a:t>URI</a:t>
            </a:r>
            <a:endParaRPr lang="ru-RU" altLang="ru-RU"/>
          </a:p>
          <a:p>
            <a:r>
              <a:rPr lang="ru-RU" altLang="ru-RU"/>
              <a:t>Класс </a:t>
            </a:r>
            <a:r>
              <a:rPr lang="en-US" altLang="ru-RU">
                <a:solidFill>
                  <a:srgbClr val="0000CC"/>
                </a:solidFill>
              </a:rPr>
              <a:t>URL</a:t>
            </a:r>
            <a:endParaRPr lang="ru-RU" altLang="ru-RU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</a:t>
            </a:r>
            <a:r>
              <a:rPr lang="en-US" altLang="ru-RU" sz="3500"/>
              <a:t>URL</a:t>
            </a:r>
            <a:endParaRPr lang="ru-RU" altLang="ru-RU" sz="350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Конструкторы класса </a:t>
            </a:r>
            <a:r>
              <a:rPr lang="en-US" altLang="ru-RU">
                <a:solidFill>
                  <a:srgbClr val="0000CC"/>
                </a:solidFill>
              </a:rPr>
              <a:t>URL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URL(String)</a:t>
            </a:r>
            <a:r>
              <a:rPr lang="en-US" altLang="ru-RU"/>
              <a:t> </a:t>
            </a:r>
            <a:r>
              <a:rPr lang="ru-RU" altLang="ru-RU"/>
              <a:t>– по строке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URL(protocol, host, file)</a:t>
            </a:r>
            <a:r>
              <a:rPr lang="en-US" altLang="ru-RU"/>
              <a:t> – </a:t>
            </a:r>
            <a:r>
              <a:rPr lang="ru-RU" altLang="ru-RU"/>
              <a:t>из крупных частей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URL(protocol, host, port, file, path, query, fragment)</a:t>
            </a:r>
            <a:r>
              <a:rPr lang="en-US" altLang="ru-RU"/>
              <a:t> – </a:t>
            </a:r>
            <a:r>
              <a:rPr lang="ru-RU" altLang="ru-RU"/>
              <a:t>из мелких частей</a:t>
            </a:r>
          </a:p>
          <a:p>
            <a:r>
              <a:rPr lang="ru-RU" altLang="ru-RU"/>
              <a:t>Из других объектов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file.toURL()</a:t>
            </a:r>
            <a:r>
              <a:rPr lang="en-US" altLang="ru-RU"/>
              <a:t> </a:t>
            </a:r>
            <a:r>
              <a:rPr lang="ru-RU" altLang="ru-RU"/>
              <a:t>– из дескриптора файла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uri.toURL()</a:t>
            </a:r>
            <a:r>
              <a:rPr lang="en-US" altLang="ru-RU"/>
              <a:t> </a:t>
            </a:r>
            <a:r>
              <a:rPr lang="ru-RU" altLang="ru-RU"/>
              <a:t>– из </a:t>
            </a:r>
            <a:r>
              <a:rPr lang="en-US" altLang="ru-RU">
                <a:solidFill>
                  <a:srgbClr val="0000CC"/>
                </a:solidFill>
              </a:rPr>
              <a:t>URI</a:t>
            </a:r>
            <a:endParaRPr lang="ru-RU" altLang="ru-RU">
              <a:solidFill>
                <a:srgbClr val="0000CC"/>
              </a:solidFill>
            </a:endParaRPr>
          </a:p>
          <a:p>
            <a:r>
              <a:rPr lang="ru-RU" altLang="ru-RU"/>
              <a:t>Исключение </a:t>
            </a:r>
            <a:r>
              <a:rPr lang="en-US" altLang="ru-RU">
                <a:solidFill>
                  <a:srgbClr val="0000CC"/>
                </a:solidFill>
              </a:rPr>
              <a:t>Malformed</a:t>
            </a:r>
            <a:r>
              <a:rPr lang="ru-RU" altLang="ru-RU">
                <a:solidFill>
                  <a:srgbClr val="0000CC"/>
                </a:solidFill>
              </a:rPr>
              <a:t>UR</a:t>
            </a:r>
            <a:r>
              <a:rPr lang="en-US" altLang="ru-RU">
                <a:solidFill>
                  <a:srgbClr val="0000CC"/>
                </a:solidFill>
              </a:rPr>
              <a:t>L</a:t>
            </a:r>
            <a:r>
              <a:rPr lang="ru-RU" altLang="ru-RU">
                <a:solidFill>
                  <a:srgbClr val="0000CC"/>
                </a:solidFill>
              </a:rPr>
              <a:t>Exception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6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Соединения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</a:t>
            </a:r>
            <a:r>
              <a:rPr lang="en-US" altLang="ru-RU"/>
              <a:t>5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Соединения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/>
              <a:t>Позволяют оперировать с ресурсами, заданными </a:t>
            </a:r>
            <a:r>
              <a:rPr lang="en-US" altLang="ru-RU">
                <a:solidFill>
                  <a:srgbClr val="0000CC"/>
                </a:solidFill>
              </a:rPr>
              <a:t>URL</a:t>
            </a:r>
            <a:endParaRPr lang="ru-RU" altLang="ru-RU"/>
          </a:p>
        </p:txBody>
      </p:sp>
      <p:graphicFrame>
        <p:nvGraphicFramePr>
          <p:cNvPr id="5058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8013" y="3829050"/>
          <a:ext cx="7927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3451777" imgH="1111654" progId="Visio.Drawing.11">
                  <p:embed/>
                </p:oleObj>
              </mc:Choice>
              <mc:Fallback>
                <p:oleObj name="Visio" r:id="rId3" imgW="3451777" imgH="11116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829050"/>
                        <a:ext cx="7927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8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Жизненный цикл соединения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3400"/>
              <a:t>Открытие соединения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ru-RU" sz="3000">
                <a:solidFill>
                  <a:srgbClr val="0000CC"/>
                </a:solidFill>
              </a:rPr>
              <a:t>url.openConnection()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3400"/>
              <a:t>Установка свойств соединения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3400"/>
              <a:t>Установка соединения</a:t>
            </a:r>
            <a:endParaRPr lang="en-US" altLang="ru-RU" sz="3400"/>
          </a:p>
          <a:p>
            <a:pPr marL="839788" lvl="1" indent="-495300">
              <a:lnSpc>
                <a:spcPct val="90000"/>
              </a:lnSpc>
            </a:pPr>
            <a:r>
              <a:rPr lang="en-US" altLang="ru-RU" sz="3000">
                <a:solidFill>
                  <a:srgbClr val="0000CC"/>
                </a:solidFill>
              </a:rPr>
              <a:t>connect()</a:t>
            </a:r>
            <a:endParaRPr lang="ru-RU" altLang="ru-RU" sz="3000">
              <a:solidFill>
                <a:srgbClr val="0000CC"/>
              </a:solidFill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3400"/>
              <a:t>Оперирование с соединением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ru-RU" sz="3000">
                <a:solidFill>
                  <a:srgbClr val="0000CC"/>
                </a:solidFill>
              </a:rPr>
              <a:t>getInputStream()/getOutputStream()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3400"/>
              <a:t>Закрытие соединения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ru-RU" sz="3000">
                <a:solidFill>
                  <a:srgbClr val="0000CC"/>
                </a:solidFill>
              </a:rPr>
              <a:t>close()</a:t>
            </a:r>
            <a:endParaRPr lang="ru-RU" altLang="ru-RU" sz="30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08" name="Rectangle 2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Введение</a:t>
            </a:r>
          </a:p>
        </p:txBody>
      </p:sp>
      <p:sp>
        <p:nvSpPr>
          <p:cNvPr id="165909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1</a:t>
            </a:r>
          </a:p>
        </p:txBody>
      </p:sp>
    </p:spTree>
    <p:extLst>
      <p:ext uri="{BB962C8B-B14F-4D97-AF65-F5344CB8AC3E}">
        <p14:creationId xmlns:p14="http://schemas.microsoft.com/office/powerpoint/2010/main" val="20268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Поддерживаемые протоколы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>
                <a:solidFill>
                  <a:srgbClr val="0000CC"/>
                </a:solidFill>
              </a:rPr>
              <a:t>http</a:t>
            </a:r>
            <a:r>
              <a:rPr lang="en-US" altLang="ru-RU"/>
              <a:t> – HTTP-</a:t>
            </a:r>
            <a:r>
              <a:rPr lang="ru-RU" altLang="ru-RU"/>
              <a:t>ресурс</a:t>
            </a:r>
            <a:endParaRPr lang="en-US" altLang="ru-RU"/>
          </a:p>
          <a:p>
            <a:r>
              <a:rPr lang="en-US" altLang="ru-RU">
                <a:solidFill>
                  <a:srgbClr val="0000CC"/>
                </a:solidFill>
              </a:rPr>
              <a:t>https</a:t>
            </a:r>
            <a:r>
              <a:rPr lang="en-US" altLang="ru-RU"/>
              <a:t> – HTTPS-</a:t>
            </a:r>
            <a:r>
              <a:rPr lang="ru-RU" altLang="ru-RU"/>
              <a:t>ресурс</a:t>
            </a:r>
            <a:endParaRPr lang="en-US" altLang="ru-RU"/>
          </a:p>
          <a:p>
            <a:r>
              <a:rPr lang="en-US" altLang="ru-RU">
                <a:solidFill>
                  <a:srgbClr val="0000CC"/>
                </a:solidFill>
              </a:rPr>
              <a:t>ftp</a:t>
            </a:r>
            <a:r>
              <a:rPr lang="en-US" altLang="ru-RU"/>
              <a:t> – FTP-</a:t>
            </a:r>
            <a:r>
              <a:rPr lang="ru-RU" altLang="ru-RU"/>
              <a:t>файл</a:t>
            </a:r>
            <a:endParaRPr lang="en-US" altLang="ru-RU"/>
          </a:p>
          <a:p>
            <a:r>
              <a:rPr lang="en-US" altLang="ru-RU">
                <a:solidFill>
                  <a:srgbClr val="0000CC"/>
                </a:solidFill>
              </a:rPr>
              <a:t>file</a:t>
            </a:r>
            <a:r>
              <a:rPr lang="ru-RU" altLang="ru-RU"/>
              <a:t> – локальный файл</a:t>
            </a:r>
            <a:endParaRPr lang="en-US" altLang="ru-RU"/>
          </a:p>
          <a:p>
            <a:r>
              <a:rPr lang="en-US" altLang="ru-RU">
                <a:solidFill>
                  <a:srgbClr val="0000CC"/>
                </a:solidFill>
              </a:rPr>
              <a:t>jar</a:t>
            </a:r>
            <a:r>
              <a:rPr lang="ru-RU" altLang="ru-RU"/>
              <a:t> </a:t>
            </a:r>
            <a:r>
              <a:rPr lang="en-US" altLang="ru-RU"/>
              <a:t>–</a:t>
            </a:r>
            <a:r>
              <a:rPr lang="ru-RU" altLang="ru-RU"/>
              <a:t> файл внутри </a:t>
            </a:r>
            <a:r>
              <a:rPr lang="en-US" altLang="ru-RU"/>
              <a:t>Jar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23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Заключение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6</a:t>
            </a:r>
          </a:p>
        </p:txBody>
      </p:sp>
    </p:spTree>
    <p:extLst>
      <p:ext uri="{BB962C8B-B14F-4D97-AF65-F5344CB8AC3E}">
        <p14:creationId xmlns:p14="http://schemas.microsoft.com/office/powerpoint/2010/main" val="3326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Ссылки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ru-RU"/>
              <a:t>Networking Fatures (guide) // </a:t>
            </a:r>
            <a:r>
              <a:rPr lang="en-US" altLang="ru-RU">
                <a:hlinkClick r:id="rId2"/>
              </a:rPr>
              <a:t>http://java.sun.com/j2se/1.5.0/docs/guide/net/</a:t>
            </a:r>
            <a:endParaRPr lang="en-US" altLang="ru-RU"/>
          </a:p>
          <a:p>
            <a:r>
              <a:rPr lang="en-US" altLang="ru-RU"/>
              <a:t>Custom Networking (tutorial) // </a:t>
            </a:r>
            <a:r>
              <a:rPr lang="en-US" altLang="ru-RU">
                <a:hlinkClick r:id="rId3"/>
              </a:rPr>
              <a:t>http://java.sun.com/docs/books/tutorial/networking/index.html</a:t>
            </a:r>
            <a:endParaRPr lang="en-US" altLang="ru-RU"/>
          </a:p>
          <a:p>
            <a:r>
              <a:rPr lang="ru-RU" altLang="ru-RU"/>
              <a:t>Uniform Resource Locators (URL) </a:t>
            </a:r>
            <a:r>
              <a:rPr lang="en-US" altLang="ru-RU"/>
              <a:t>// </a:t>
            </a:r>
            <a:r>
              <a:rPr lang="en-US" altLang="ru-RU">
                <a:hlinkClick r:id="rId4"/>
              </a:rPr>
              <a:t>http://www.ietf.org/rfc/rfc1738.txt</a:t>
            </a:r>
            <a:endParaRPr lang="en-US" altLang="ru-RU"/>
          </a:p>
          <a:p>
            <a:r>
              <a:rPr lang="ru-RU" altLang="ru-RU"/>
              <a:t>Uniform Resource Identifiers (URI)</a:t>
            </a:r>
            <a:r>
              <a:rPr lang="en-US" altLang="ru-RU"/>
              <a:t> // </a:t>
            </a:r>
            <a:r>
              <a:rPr lang="en-US" altLang="ru-RU">
                <a:hlinkClick r:id="rId5"/>
              </a:rPr>
              <a:t>http://www.ietf.org/rfc/rfc2396.txt</a:t>
            </a:r>
            <a:endParaRPr lang="en-US" altLang="ru-RU"/>
          </a:p>
          <a:p>
            <a:pPr>
              <a:buFont typeface="Wingdings" pitchFamily="2" charset="2"/>
              <a:buNone/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453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Вопросы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06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Стек протоколов</a:t>
            </a:r>
          </a:p>
        </p:txBody>
      </p:sp>
      <p:graphicFrame>
        <p:nvGraphicFramePr>
          <p:cNvPr id="40858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95300" y="1125538"/>
          <a:ext cx="8153400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2283007" imgH="1471782" progId="Visio.Drawing.11">
                  <p:embed/>
                </p:oleObj>
              </mc:Choice>
              <mc:Fallback>
                <p:oleObj name="Visio" r:id="rId3" imgW="2283007" imgH="14717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125538"/>
                        <a:ext cx="8153400" cy="525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8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/>
              <a:t>Internet Protocol</a:t>
            </a:r>
            <a:endParaRPr lang="ru-RU" altLang="ru-RU" sz="350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/>
              <a:t>Идентификация адресата</a:t>
            </a:r>
          </a:p>
          <a:p>
            <a:pPr lvl="1"/>
            <a:r>
              <a:rPr lang="en-US" altLang="ru-RU"/>
              <a:t>IP-</a:t>
            </a:r>
            <a:r>
              <a:rPr lang="ru-RU" altLang="ru-RU"/>
              <a:t>адрес</a:t>
            </a:r>
          </a:p>
          <a:p>
            <a:pPr lvl="1"/>
            <a:r>
              <a:rPr lang="ru-RU" altLang="ru-RU"/>
              <a:t>Порт</a:t>
            </a:r>
            <a:endParaRPr lang="en-US" altLang="ru-RU"/>
          </a:p>
        </p:txBody>
      </p:sp>
      <p:graphicFrame>
        <p:nvGraphicFramePr>
          <p:cNvPr id="45569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2062163"/>
          <a:ext cx="40386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2187245" imgH="1831580" progId="Visio.Drawing.11">
                  <p:embed/>
                </p:oleObj>
              </mc:Choice>
              <mc:Fallback>
                <p:oleObj name="Visio" r:id="rId3" imgW="2187245" imgH="18315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62163"/>
                        <a:ext cx="4038600" cy="338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1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Transmission Control Protocol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/>
              <a:t>Двусторонний канал с гарантией доставки</a:t>
            </a:r>
            <a:endParaRPr lang="en-US" altLang="ru-RU">
              <a:solidFill>
                <a:srgbClr val="0000CC"/>
              </a:solidFill>
            </a:endParaRPr>
          </a:p>
        </p:txBody>
      </p:sp>
      <p:graphicFrame>
        <p:nvGraphicFramePr>
          <p:cNvPr id="4126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733550"/>
          <a:ext cx="4038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1111578" imgH="1111654" progId="Visio.Drawing.11">
                  <p:embed/>
                </p:oleObj>
              </mc:Choice>
              <mc:Fallback>
                <p:oleObj name="Visio" r:id="rId3" imgW="1111578" imgH="11116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33550"/>
                        <a:ext cx="403860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8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User Datagram Protocol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altLang="ru-RU"/>
              <a:t>Односторонний канал без гарантии доставки</a:t>
            </a:r>
          </a:p>
        </p:txBody>
      </p:sp>
      <p:graphicFrame>
        <p:nvGraphicFramePr>
          <p:cNvPr id="4608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733550"/>
          <a:ext cx="4038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1111578" imgH="1111654" progId="Visio.Drawing.11">
                  <p:embed/>
                </p:oleObj>
              </mc:Choice>
              <mc:Fallback>
                <p:oleObj name="Visio" r:id="rId3" imgW="1111578" imgH="11116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33550"/>
                        <a:ext cx="403860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3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Адреса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Часть 2</a:t>
            </a:r>
          </a:p>
        </p:txBody>
      </p:sp>
    </p:spTree>
    <p:extLst>
      <p:ext uri="{BB962C8B-B14F-4D97-AF65-F5344CB8AC3E}">
        <p14:creationId xmlns:p14="http://schemas.microsoft.com/office/powerpoint/2010/main" val="9472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1040</Words>
  <Application>Microsoft Office PowerPoint</Application>
  <PresentationFormat>Экран (4:3)</PresentationFormat>
  <Paragraphs>242</Paragraphs>
  <Slides>43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Тема Office</vt:lpstr>
      <vt:lpstr>Visio</vt:lpstr>
      <vt:lpstr>Кроссплатформенное программирование</vt:lpstr>
      <vt:lpstr>Работа с сетью</vt:lpstr>
      <vt:lpstr>Содержание</vt:lpstr>
      <vt:lpstr>Введение</vt:lpstr>
      <vt:lpstr>Стек протоколов</vt:lpstr>
      <vt:lpstr>Internet Protocol</vt:lpstr>
      <vt:lpstr>Transmission Control Protocol</vt:lpstr>
      <vt:lpstr>User Datagram Protocol </vt:lpstr>
      <vt:lpstr>Адреса</vt:lpstr>
      <vt:lpstr>Интернет-адрес</vt:lpstr>
      <vt:lpstr>Получение интернет-адресов</vt:lpstr>
      <vt:lpstr>Методы интернет-адресов</vt:lpstr>
      <vt:lpstr>Адрес порта</vt:lpstr>
      <vt:lpstr>Создание адресов порта</vt:lpstr>
      <vt:lpstr>Методы адресов портов</vt:lpstr>
      <vt:lpstr>TCP-сокеты </vt:lpstr>
      <vt:lpstr>TCP-сокеты</vt:lpstr>
      <vt:lpstr>Создание соединения на клиенте</vt:lpstr>
      <vt:lpstr>Ввод-вывод</vt:lpstr>
      <vt:lpstr>Получение информации</vt:lpstr>
      <vt:lpstr>Закрытие соединения</vt:lpstr>
      <vt:lpstr>Создание соединений на сервере</vt:lpstr>
      <vt:lpstr>Прием соединений на сервере</vt:lpstr>
      <vt:lpstr>UDP-сокеты </vt:lpstr>
      <vt:lpstr>UDP-сокеты</vt:lpstr>
      <vt:lpstr>Создание UDP-пакетов</vt:lpstr>
      <vt:lpstr>Операции с UDP-пакетами</vt:lpstr>
      <vt:lpstr>Создание UDP-сокета</vt:lpstr>
      <vt:lpstr>Прием и отсылка UDP-пакетов</vt:lpstr>
      <vt:lpstr>URI и URL</vt:lpstr>
      <vt:lpstr>Uniform Resource Identifier</vt:lpstr>
      <vt:lpstr>Создание URI</vt:lpstr>
      <vt:lpstr>Получение частей URI</vt:lpstr>
      <vt:lpstr>Операции над URI</vt:lpstr>
      <vt:lpstr>Uniform Resource Locator</vt:lpstr>
      <vt:lpstr>Создание URL</vt:lpstr>
      <vt:lpstr>Соединения</vt:lpstr>
      <vt:lpstr>Соединения</vt:lpstr>
      <vt:lpstr>Жизненный цикл соединения</vt:lpstr>
      <vt:lpstr>Поддерживаемые протоколы</vt:lpstr>
      <vt:lpstr>Заключение</vt:lpstr>
      <vt:lpstr>Ссылки</vt:lpstr>
      <vt:lpstr>Вопросы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42</cp:revision>
  <dcterms:created xsi:type="dcterms:W3CDTF">2018-02-05T20:48:26Z</dcterms:created>
  <dcterms:modified xsi:type="dcterms:W3CDTF">2018-04-16T20:01:18Z</dcterms:modified>
</cp:coreProperties>
</file>