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69" autoAdjust="0"/>
  </p:normalViewPr>
  <p:slideViewPr>
    <p:cSldViewPr>
      <p:cViewPr>
        <p:scale>
          <a:sx n="125" d="100"/>
          <a:sy n="125" d="100"/>
        </p:scale>
        <p:origin x="-122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38D8-92C4-433B-B2C4-FDB2E38D560E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1D51-BE2F-47B3-8EB1-683E823DF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9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2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475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0"/>
            <a:ext cx="8780462" cy="1366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636713"/>
            <a:ext cx="8780462" cy="44799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ED179-3156-437C-81A7-BF17641869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908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0"/>
            <a:ext cx="8780462" cy="1366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636713"/>
            <a:ext cx="8780462" cy="2163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388" y="3952875"/>
            <a:ext cx="8780462" cy="2163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FFEC8-3836-4F36-B7CB-D49CFBDD14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03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99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3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63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0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70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Java Advanced / Работа с сетью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chema/default.asp" TargetMode="External"/><Relationship Id="rId2" Type="http://schemas.openxmlformats.org/officeDocument/2006/relationships/hyperlink" Target="http://www.w3.org/XML/Schem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xsl/" TargetMode="External"/><Relationship Id="rId2" Type="http://schemas.openxmlformats.org/officeDocument/2006/relationships/hyperlink" Target="http://www.w3.org/Style/XSL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Xpath/default.asp" TargetMode="External"/><Relationship Id="rId2" Type="http://schemas.openxmlformats.org/officeDocument/2006/relationships/hyperlink" Target="http://www.w3.org/TR/xpath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XML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dom.org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cumentation/api-jsp-136079.html" TargetMode="External"/><Relationship Id="rId2" Type="http://schemas.openxmlformats.org/officeDocument/2006/relationships/hyperlink" Target="http://www.oracle.com/technetwork/java/javase/overview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Кроссплатформенное 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501008"/>
            <a:ext cx="9144000" cy="295232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Подготовлено по материалам</a:t>
            </a:r>
          </a:p>
          <a:p>
            <a:r>
              <a:rPr lang="en-US" sz="2800" dirty="0" smtClean="0"/>
              <a:t>http://www.ccfit.nsu.ru/~rylov/java_lections/index.html</a:t>
            </a:r>
          </a:p>
          <a:p>
            <a:endParaRPr lang="en-US" sz="2800" dirty="0"/>
          </a:p>
          <a:p>
            <a:r>
              <a:rPr lang="ru-RU" sz="2800" dirty="0" smtClean="0"/>
              <a:t>Лекция доступна по адресу</a:t>
            </a:r>
          </a:p>
          <a:p>
            <a:r>
              <a:rPr lang="en-US" sz="2800" dirty="0" smtClean="0"/>
              <a:t>http://github.com/a-vodka/java/</a:t>
            </a:r>
          </a:p>
          <a:p>
            <a:endParaRPr lang="en-US" sz="2800" dirty="0" smtClean="0"/>
          </a:p>
          <a:p>
            <a:r>
              <a:rPr lang="ru-RU" sz="2800" dirty="0" smtClean="0"/>
              <a:t>Хороший учебник по </a:t>
            </a:r>
            <a:r>
              <a:rPr lang="en-US" sz="2800" dirty="0" smtClean="0"/>
              <a:t>Java</a:t>
            </a:r>
          </a:p>
          <a:p>
            <a:r>
              <a:rPr lang="en-US" sz="2800" dirty="0"/>
              <a:t>https://math.sgu.ru/sites/chairs/prinf/materials/java/index.htm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745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E4C831-E507-4172-9E64-F416BF7E9CA1}" type="slidenum">
              <a:rPr lang="ru-RU" altLang="ru-RU" smtClean="0"/>
              <a:pPr eaLnBrk="1" hangingPunct="1"/>
              <a:t>10</a:t>
            </a:fld>
            <a:endParaRPr lang="ru-RU" altLang="ru-RU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Правильный документ</a:t>
            </a:r>
          </a:p>
        </p:txBody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ru-RU" altLang="ru-RU" sz="2800" smtClean="0"/>
              <a:t>Начинается с объявления</a:t>
            </a:r>
          </a:p>
          <a:p>
            <a:pPr>
              <a:spcBef>
                <a:spcPct val="35000"/>
              </a:spcBef>
            </a:pPr>
            <a:r>
              <a:rPr lang="ru-RU" altLang="ru-RU" sz="2800" smtClean="0"/>
              <a:t>Содержит один уникальный корневой элемент</a:t>
            </a:r>
          </a:p>
          <a:p>
            <a:pPr>
              <a:spcBef>
                <a:spcPct val="35000"/>
              </a:spcBef>
            </a:pPr>
            <a:r>
              <a:rPr lang="ru-RU" altLang="ru-RU" sz="2800" smtClean="0"/>
              <a:t>Все открытые теги закрываются</a:t>
            </a:r>
          </a:p>
          <a:p>
            <a:pPr>
              <a:spcBef>
                <a:spcPct val="35000"/>
              </a:spcBef>
            </a:pPr>
            <a:r>
              <a:rPr lang="ru-RU" altLang="ru-RU" sz="2800" smtClean="0"/>
              <a:t>Учтена чувствительность к регистру</a:t>
            </a:r>
          </a:p>
          <a:p>
            <a:pPr>
              <a:spcBef>
                <a:spcPct val="35000"/>
              </a:spcBef>
            </a:pPr>
            <a:r>
              <a:rPr lang="ru-RU" altLang="ru-RU" sz="2800" smtClean="0"/>
              <a:t>Теги корректно вложены друг в друга</a:t>
            </a:r>
          </a:p>
          <a:p>
            <a:pPr>
              <a:spcBef>
                <a:spcPct val="35000"/>
              </a:spcBef>
            </a:pPr>
            <a:r>
              <a:rPr lang="ru-RU" altLang="ru-RU" sz="2800" smtClean="0"/>
              <a:t>Значения всех атрибутов заключены в кавычки</a:t>
            </a:r>
          </a:p>
          <a:p>
            <a:pPr>
              <a:spcBef>
                <a:spcPct val="35000"/>
              </a:spcBef>
            </a:pPr>
            <a:r>
              <a:rPr lang="ru-RU" altLang="ru-RU" sz="2800" smtClean="0"/>
              <a:t>Специальные символы задаются с помощью инструкций</a:t>
            </a:r>
          </a:p>
        </p:txBody>
      </p:sp>
    </p:spTree>
    <p:extLst>
      <p:ext uri="{BB962C8B-B14F-4D97-AF65-F5344CB8AC3E}">
        <p14:creationId xmlns:p14="http://schemas.microsoft.com/office/powerpoint/2010/main" val="79667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5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5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5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5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5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305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F5A6B1-06C7-42AF-858D-BBC4DFECF03B}" type="slidenum">
              <a:rPr lang="ru-RU" altLang="ru-RU" smtClean="0"/>
              <a:pPr eaLnBrk="1" hangingPunct="1"/>
              <a:t>11</a:t>
            </a:fld>
            <a:endParaRPr lang="ru-RU" altLang="ru-RU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smtClean="0"/>
              <a:t>Document Type Definition</a:t>
            </a:r>
            <a:r>
              <a:rPr lang="ru-RU" altLang="ru-RU" sz="4000" smtClean="0"/>
              <a:t/>
            </a:r>
            <a:br>
              <a:rPr lang="ru-RU" altLang="ru-RU" sz="4000" smtClean="0"/>
            </a:br>
            <a:r>
              <a:rPr lang="en-US" altLang="ru-RU" sz="4000" smtClean="0"/>
              <a:t>(DTD)</a:t>
            </a:r>
            <a:endParaRPr lang="ru-RU" altLang="ru-RU" sz="4000" smtClean="0"/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36713"/>
            <a:ext cx="8780462" cy="25844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600" smtClean="0"/>
              <a:t>Содержит правила, описывающие структуру документа</a:t>
            </a:r>
            <a:endParaRPr lang="en-US" altLang="ru-RU" sz="260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2600" smtClean="0"/>
              <a:t>Транслятор может автоматически проверять документ на соответствие этим правилам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600" smtClean="0"/>
              <a:t>Описывает дочерние элементы и атрибуты для каждого элемента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600" smtClean="0"/>
              <a:t>Включение в </a:t>
            </a:r>
            <a:r>
              <a:rPr lang="en-US" altLang="ru-RU" sz="2600" smtClean="0"/>
              <a:t>XML-</a:t>
            </a:r>
            <a:r>
              <a:rPr lang="ru-RU" altLang="ru-RU" sz="2600" smtClean="0"/>
              <a:t>документ</a:t>
            </a:r>
            <a:endParaRPr lang="ru-RU" altLang="ru-RU" sz="2400" smtClean="0"/>
          </a:p>
        </p:txBody>
      </p:sp>
      <p:sp>
        <p:nvSpPr>
          <p:cNvPr id="1386500" name="Text Box 4"/>
          <p:cNvSpPr txBox="1">
            <a:spLocks noChangeArrowheads="1"/>
          </p:cNvSpPr>
          <p:nvPr/>
        </p:nvSpPr>
        <p:spPr bwMode="auto">
          <a:xfrm>
            <a:off x="179388" y="4292600"/>
            <a:ext cx="8785225" cy="17907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b="1">
                <a:latin typeface="Courier New" pitchFamily="49" charset="0"/>
              </a:rPr>
              <a:t>&lt;!DOCTYPE имя [правила</a:t>
            </a:r>
            <a:r>
              <a:rPr kumimoji="1" lang="en-US" altLang="ru-RU" b="1">
                <a:latin typeface="Courier New" pitchFamily="49" charset="0"/>
              </a:rPr>
              <a:t>]&gt;</a:t>
            </a:r>
          </a:p>
          <a:p>
            <a:pPr eaLnBrk="1" hangingPunct="1"/>
            <a:endParaRPr kumimoji="1" lang="en-US" altLang="ru-RU" b="1">
              <a:latin typeface="Courier New" pitchFamily="49" charset="0"/>
            </a:endParaRP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&lt;!DOCTYPE configuration SYSTEM "config.dtd"&gt;</a:t>
            </a:r>
          </a:p>
          <a:p>
            <a:pPr eaLnBrk="1" hangingPunct="1"/>
            <a:endParaRPr kumimoji="1" lang="en-US" altLang="ru-RU" b="1" i="1">
              <a:latin typeface="Courier New" pitchFamily="49" charset="0"/>
            </a:endParaRP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&lt;!DOCTYPE configuration SYSTEM "http://myserver.com/config.dtd"&gt;</a:t>
            </a:r>
          </a:p>
        </p:txBody>
      </p:sp>
    </p:spTree>
    <p:extLst>
      <p:ext uri="{BB962C8B-B14F-4D97-AF65-F5344CB8AC3E}">
        <p14:creationId xmlns:p14="http://schemas.microsoft.com/office/powerpoint/2010/main" val="212691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8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8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8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8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6499" grpId="0" build="p"/>
      <p:bldP spid="13865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2528F4-8A2F-4E49-A7BC-0CCA1E6CEE60}" type="slidenum">
              <a:rPr lang="ru-RU" altLang="ru-RU" smtClean="0"/>
              <a:pPr eaLnBrk="1" hangingPunct="1"/>
              <a:t>12</a:t>
            </a:fld>
            <a:endParaRPr lang="ru-RU" altLang="ru-RU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Регулярные выражения</a:t>
            </a:r>
          </a:p>
        </p:txBody>
      </p:sp>
      <p:graphicFrame>
        <p:nvGraphicFramePr>
          <p:cNvPr id="1387579" name="Group 59"/>
          <p:cNvGraphicFramePr>
            <a:graphicFrameLocks noGrp="1"/>
          </p:cNvGraphicFramePr>
          <p:nvPr>
            <p:ph idx="1"/>
          </p:nvPr>
        </p:nvGraphicFramePr>
        <p:xfrm>
          <a:off x="179388" y="1557338"/>
          <a:ext cx="8780462" cy="4633913"/>
        </p:xfrm>
        <a:graphic>
          <a:graphicData uri="http://schemas.openxmlformats.org/drawingml/2006/table">
            <a:tbl>
              <a:tblPr/>
              <a:tblGrid>
                <a:gridCol w="3384550"/>
                <a:gridCol w="5395912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Правило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Смысл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E*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или больше вхождений 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E+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или больше вхождений 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E?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или 1 вхождение 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E1|E2|…|En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Одно из Е1, Е2, …, Е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E1, E2, …, En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Последовательность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E1, E2, …, En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#PCDATA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Текст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(#PCDATA|E1|…|En)*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Смешанное наполнение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Произвольный дочерний тэг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EMPTY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Нет дочерних тэгов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97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4A87E9-1B25-40A1-8C11-EB70C56035EA}" type="slidenum">
              <a:rPr lang="ru-RU" altLang="ru-RU" smtClean="0"/>
              <a:pPr eaLnBrk="1" hangingPunct="1"/>
              <a:t>13</a:t>
            </a:fld>
            <a:endParaRPr lang="ru-RU" altLang="ru-RU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Примеры выражений</a:t>
            </a:r>
          </a:p>
        </p:txBody>
      </p:sp>
      <p:sp>
        <p:nvSpPr>
          <p:cNvPr id="1389572" name="Text Box 4"/>
          <p:cNvSpPr txBox="1">
            <a:spLocks noChangeArrowheads="1"/>
          </p:cNvSpPr>
          <p:nvPr/>
        </p:nvSpPr>
        <p:spPr bwMode="auto">
          <a:xfrm>
            <a:off x="179388" y="1773238"/>
            <a:ext cx="8785225" cy="4159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sz="2400" b="1">
                <a:latin typeface="Courier New" pitchFamily="49" charset="0"/>
              </a:rPr>
              <a:t>Описание меню</a:t>
            </a:r>
            <a:endParaRPr kumimoji="1" lang="en-US" altLang="ru-RU" sz="2400" b="1">
              <a:latin typeface="Courier New" pitchFamily="49" charset="0"/>
            </a:endParaRPr>
          </a:p>
          <a:p>
            <a:pPr eaLnBrk="1" hangingPunct="1"/>
            <a:r>
              <a:rPr kumimoji="1" lang="ru-RU" altLang="ru-RU" sz="2400" b="1">
                <a:latin typeface="Courier New" pitchFamily="49" charset="0"/>
              </a:rPr>
              <a:t>&lt;!ELEMENT menu (item)*&gt;</a:t>
            </a:r>
          </a:p>
          <a:p>
            <a:pPr eaLnBrk="1" hangingPunct="1"/>
            <a:endParaRPr kumimoji="1" lang="ru-RU" altLang="ru-RU" sz="2400" b="1">
              <a:latin typeface="Courier New" pitchFamily="49" charset="0"/>
            </a:endParaRPr>
          </a:p>
          <a:p>
            <a:pPr eaLnBrk="1" hangingPunct="1"/>
            <a:r>
              <a:rPr kumimoji="1" lang="ru-RU" altLang="ru-RU" sz="2400" b="1">
                <a:latin typeface="Courier New" pitchFamily="49" charset="0"/>
              </a:rPr>
              <a:t>Описание шрифта</a:t>
            </a:r>
          </a:p>
          <a:p>
            <a:pPr eaLnBrk="1" hangingPunct="1"/>
            <a:r>
              <a:rPr kumimoji="1" lang="ru-RU" altLang="ru-RU" sz="2400" b="1">
                <a:latin typeface="Courier New" pitchFamily="49" charset="0"/>
              </a:rPr>
              <a:t>&lt;!ELEMENT font (name,size)&gt;</a:t>
            </a:r>
          </a:p>
          <a:p>
            <a:pPr eaLnBrk="1" hangingPunct="1"/>
            <a:r>
              <a:rPr kumimoji="1" lang="ru-RU" altLang="ru-RU" sz="2400" b="1">
                <a:latin typeface="Courier New" pitchFamily="49" charset="0"/>
              </a:rPr>
              <a:t>&lt;!ELEMENT name (#PCDATA)&gt;</a:t>
            </a:r>
          </a:p>
          <a:p>
            <a:pPr eaLnBrk="1" hangingPunct="1"/>
            <a:r>
              <a:rPr kumimoji="1" lang="ru-RU" altLang="ru-RU" sz="2400" b="1">
                <a:latin typeface="Courier New" pitchFamily="49" charset="0"/>
              </a:rPr>
              <a:t>&lt;!ELEMENT size (#PCDATA)&gt;</a:t>
            </a:r>
          </a:p>
          <a:p>
            <a:pPr eaLnBrk="1" hangingPunct="1"/>
            <a:endParaRPr kumimoji="1" lang="ru-RU" altLang="ru-RU" sz="2400" b="1">
              <a:latin typeface="Courier New" pitchFamily="49" charset="0"/>
            </a:endParaRPr>
          </a:p>
          <a:p>
            <a:pPr eaLnBrk="1" hangingPunct="1"/>
            <a:r>
              <a:rPr kumimoji="1" lang="ru-RU" altLang="ru-RU" sz="2400" b="1">
                <a:latin typeface="Courier New" pitchFamily="49" charset="0"/>
              </a:rPr>
              <a:t>Описание главы в книге</a:t>
            </a:r>
          </a:p>
          <a:p>
            <a:pPr eaLnBrk="1" hangingPunct="1"/>
            <a:r>
              <a:rPr kumimoji="1" lang="ru-RU" altLang="ru-RU" sz="2400" b="1">
                <a:latin typeface="Courier New" pitchFamily="49" charset="0"/>
              </a:rPr>
              <a:t>&lt;!ELEMENT chapter</a:t>
            </a:r>
          </a:p>
          <a:p>
            <a:pPr eaLnBrk="1" hangingPunct="1"/>
            <a:r>
              <a:rPr kumimoji="1" lang="ru-RU" altLang="ru-RU" sz="2400" b="1">
                <a:latin typeface="Courier New" pitchFamily="49" charset="0"/>
              </a:rPr>
              <a:t>(intro,(heading,(para|image|table|note)+)+)</a:t>
            </a:r>
            <a:r>
              <a:rPr kumimoji="1" lang="en-US" altLang="ru-RU" sz="2400" b="1">
                <a:latin typeface="Courier New" pitchFamily="49" charset="0"/>
              </a:rPr>
              <a:t>&gt;</a:t>
            </a:r>
            <a:endParaRPr kumimoji="1" lang="ru-RU" altLang="ru-RU" sz="24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1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957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3684DE1-EBF8-40D8-BBB1-E8EB9CCB55E5}" type="slidenum">
              <a:rPr lang="ru-RU" altLang="ru-RU" smtClean="0"/>
              <a:pPr eaLnBrk="1" hangingPunct="1"/>
              <a:t>14</a:t>
            </a:fld>
            <a:endParaRPr lang="ru-RU" altLang="ru-RU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Описание атрибутов: типы</a:t>
            </a:r>
          </a:p>
        </p:txBody>
      </p:sp>
      <p:graphicFrame>
        <p:nvGraphicFramePr>
          <p:cNvPr id="1390632" name="Group 40"/>
          <p:cNvGraphicFramePr>
            <a:graphicFrameLocks noGrp="1"/>
          </p:cNvGraphicFramePr>
          <p:nvPr>
            <p:ph idx="1"/>
          </p:nvPr>
        </p:nvGraphicFramePr>
        <p:xfrm>
          <a:off x="179388" y="1636713"/>
          <a:ext cx="8780462" cy="4441861"/>
        </p:xfrm>
        <a:graphic>
          <a:graphicData uri="http://schemas.openxmlformats.org/drawingml/2006/table">
            <a:tbl>
              <a:tblPr/>
              <a:tblGrid>
                <a:gridCol w="3600450"/>
                <a:gridCol w="5180012"/>
              </a:tblGrid>
              <a:tr h="60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Тип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Смысл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CDATA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Произвольная строка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(A1|A2|…|An)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Один из строковых атрибутов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A1, A2, …, An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NMTOKEN, NMTOKENS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Одна или более строк, записанных по правилам имен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Уникальный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IDREF, IDREFS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Одна или более ссылка на уникальный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ENTITY, ENTITIES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Ссылки на внешние сущности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87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E825D9C-3B2D-4ED1-B3B5-1D3E2E7B324B}" type="slidenum">
              <a:rPr lang="ru-RU" altLang="ru-RU" smtClean="0"/>
              <a:pPr eaLnBrk="1" hangingPunct="1"/>
              <a:t>15</a:t>
            </a:fld>
            <a:endParaRPr lang="ru-RU" altLang="ru-RU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Описание атрибутов: значения</a:t>
            </a:r>
          </a:p>
        </p:txBody>
      </p:sp>
      <p:graphicFrame>
        <p:nvGraphicFramePr>
          <p:cNvPr id="1392673" name="Group 33"/>
          <p:cNvGraphicFramePr>
            <a:graphicFrameLocks noGrp="1"/>
          </p:cNvGraphicFramePr>
          <p:nvPr>
            <p:ph idx="1"/>
          </p:nvPr>
        </p:nvGraphicFramePr>
        <p:xfrm>
          <a:off x="179388" y="1636713"/>
          <a:ext cx="8780462" cy="4479926"/>
        </p:xfrm>
        <a:graphic>
          <a:graphicData uri="http://schemas.openxmlformats.org/drawingml/2006/table">
            <a:tbl>
              <a:tblPr/>
              <a:tblGrid>
                <a:gridCol w="3024187"/>
                <a:gridCol w="5756275"/>
              </a:tblGrid>
              <a:tr h="884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Значение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Смысл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#REQUIRED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Атрибут обязателен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#IMPLIED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Атрибут опционален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Атрибут опционален, если значение не указано, то принимается равным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#FIXED A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Атрибут не указывается или равен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09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BCAC16-C867-41C0-9FC9-EDD15BDF1B4C}" type="slidenum">
              <a:rPr lang="ru-RU" altLang="ru-RU" smtClean="0"/>
              <a:pPr eaLnBrk="1" hangingPunct="1"/>
              <a:t>16</a:t>
            </a:fld>
            <a:endParaRPr lang="ru-RU" altLang="ru-RU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Примеры выражений</a:t>
            </a:r>
          </a:p>
        </p:txBody>
      </p:sp>
      <p:sp>
        <p:nvSpPr>
          <p:cNvPr id="1394692" name="Text Box 4"/>
          <p:cNvSpPr txBox="1">
            <a:spLocks noChangeArrowheads="1"/>
          </p:cNvSpPr>
          <p:nvPr/>
        </p:nvSpPr>
        <p:spPr bwMode="auto">
          <a:xfrm>
            <a:off x="179388" y="1522413"/>
            <a:ext cx="8785225" cy="47148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sz="2000" b="1">
                <a:latin typeface="Courier New" pitchFamily="49" charset="0"/>
              </a:rPr>
              <a:t>&lt;!ATTLIST font style (plain|bold|italic|bold-italic) plain&gt;</a:t>
            </a:r>
          </a:p>
          <a:p>
            <a:pPr eaLnBrk="1" hangingPunct="1"/>
            <a:r>
              <a:rPr kumimoji="1" lang="ru-RU" altLang="ru-RU" sz="2000" b="1">
                <a:latin typeface="Courier New" pitchFamily="49" charset="0"/>
              </a:rPr>
              <a:t>&lt;!ATTLIST size unit CDATA #IMPLIED&gt;</a:t>
            </a:r>
          </a:p>
          <a:p>
            <a:pPr eaLnBrk="1" hangingPunct="1"/>
            <a:endParaRPr kumimoji="1" lang="ru-RU" altLang="ru-RU" sz="2000" b="1">
              <a:latin typeface="Courier New" pitchFamily="49" charset="0"/>
            </a:endParaRPr>
          </a:p>
          <a:p>
            <a:pPr eaLnBrk="1" hangingPunct="1"/>
            <a:r>
              <a:rPr kumimoji="1" lang="ru-RU" altLang="ru-RU" sz="2000" b="1">
                <a:latin typeface="Courier New" pitchFamily="49" charset="0"/>
              </a:rPr>
              <a:t>&lt;!ELEMENT gridbag (row)*&gt;</a:t>
            </a:r>
          </a:p>
          <a:p>
            <a:pPr eaLnBrk="1" hangingPunct="1"/>
            <a:r>
              <a:rPr kumimoji="1" lang="ru-RU" altLang="ru-RU" sz="2000" b="1">
                <a:latin typeface="Courier New" pitchFamily="49" charset="0"/>
              </a:rPr>
              <a:t>&lt;!ELEMENT row (cell)*&gt;</a:t>
            </a:r>
          </a:p>
          <a:p>
            <a:pPr eaLnBrk="1" hangingPunct="1"/>
            <a:r>
              <a:rPr kumimoji="1" lang="ru-RU" altLang="ru-RU" sz="2000" b="1">
                <a:latin typeface="Courier New" pitchFamily="49" charset="0"/>
              </a:rPr>
              <a:t>&lt;!ATTLIST cell gridwidth CDATA "1"&gt;</a:t>
            </a:r>
          </a:p>
          <a:p>
            <a:pPr eaLnBrk="1" hangingPunct="1"/>
            <a:r>
              <a:rPr kumimoji="1" lang="ru-RU" altLang="ru-RU" sz="2000" b="1">
                <a:latin typeface="Courier New" pitchFamily="49" charset="0"/>
              </a:rPr>
              <a:t>&lt;!ATTLIST cell gridheight CDATA "1"&gt;</a:t>
            </a:r>
          </a:p>
          <a:p>
            <a:pPr eaLnBrk="1" hangingPunct="1"/>
            <a:r>
              <a:rPr kumimoji="1" lang="ru-RU" altLang="ru-RU" sz="2000" b="1">
                <a:latin typeface="Courier New" pitchFamily="49" charset="0"/>
              </a:rPr>
              <a:t>&lt;!ATTLIST cell fill (NONE|BOTH|HORIZONTAL|VERTICAL) "NONE"&gt;</a:t>
            </a:r>
          </a:p>
          <a:p>
            <a:pPr eaLnBrk="1" hangingPunct="1"/>
            <a:r>
              <a:rPr kumimoji="1" lang="ru-RU" altLang="ru-RU" sz="2000" b="1">
                <a:latin typeface="Courier New" pitchFamily="49" charset="0"/>
              </a:rPr>
              <a:t>&lt;!ATTLIST cell anchor (CENTER|NORTH|NORTHEAST|EAST</a:t>
            </a:r>
          </a:p>
          <a:p>
            <a:pPr eaLnBrk="1" hangingPunct="1"/>
            <a:r>
              <a:rPr kumimoji="1" lang="ru-RU" altLang="ru-RU" sz="2000" b="1">
                <a:latin typeface="Courier New" pitchFamily="49" charset="0"/>
              </a:rPr>
              <a:t>|SOUTHEAST|SOUTH|SOUTHWEST|WEST|NORTHWEST)</a:t>
            </a:r>
          </a:p>
          <a:p>
            <a:pPr eaLnBrk="1" hangingPunct="1"/>
            <a:r>
              <a:rPr kumimoji="1" lang="ru-RU" altLang="ru-RU" sz="2000" b="1">
                <a:latin typeface="Courier New" pitchFamily="49" charset="0"/>
              </a:rPr>
              <a:t>"CENTER"&gt;</a:t>
            </a:r>
          </a:p>
          <a:p>
            <a:pPr eaLnBrk="1" hangingPunct="1"/>
            <a:r>
              <a:rPr kumimoji="1" lang="ru-RU" altLang="ru-RU" sz="2000" b="1">
                <a:latin typeface="Courier New" pitchFamily="49" charset="0"/>
              </a:rPr>
              <a:t>&lt;!ATTLIST cell ipadx CDATA "0"&gt;</a:t>
            </a:r>
          </a:p>
          <a:p>
            <a:pPr eaLnBrk="1" hangingPunct="1"/>
            <a:r>
              <a:rPr kumimoji="1" lang="ru-RU" altLang="ru-RU" sz="2000" b="1">
                <a:latin typeface="Courier New" pitchFamily="49" charset="0"/>
              </a:rPr>
              <a:t>&lt;!ATTLIST cell ipady CDATA "0"&gt;</a:t>
            </a:r>
          </a:p>
        </p:txBody>
      </p:sp>
    </p:spTree>
    <p:extLst>
      <p:ext uri="{BB962C8B-B14F-4D97-AF65-F5344CB8AC3E}">
        <p14:creationId xmlns:p14="http://schemas.microsoft.com/office/powerpoint/2010/main" val="121948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6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4582611-0833-462C-A906-059E5A46F2F3}" type="slidenum">
              <a:rPr lang="ru-RU" altLang="ru-RU" smtClean="0"/>
              <a:pPr eaLnBrk="1" hangingPunct="1"/>
              <a:t>17</a:t>
            </a:fld>
            <a:endParaRPr lang="ru-RU" altLang="ru-RU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XML Schema</a:t>
            </a:r>
            <a:endParaRPr lang="ru-RU" altLang="ru-RU" smtClean="0"/>
          </a:p>
        </p:txBody>
      </p:sp>
      <p:sp>
        <p:nvSpPr>
          <p:cNvPr id="139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36713"/>
            <a:ext cx="8780462" cy="44561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ru-RU" altLang="ru-RU" sz="2400" smtClean="0"/>
              <a:t>Предназначена для того же, что и </a:t>
            </a:r>
            <a:r>
              <a:rPr lang="en-US" altLang="ru-RU" sz="2400" smtClean="0"/>
              <a:t>DTD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ru-RU" altLang="ru-RU" sz="2400" smtClean="0"/>
              <a:t>Для описания правил используется непосредственно </a:t>
            </a:r>
            <a:r>
              <a:rPr lang="en-US" altLang="ru-RU" sz="2400" smtClean="0"/>
              <a:t>XML</a:t>
            </a:r>
            <a:endParaRPr lang="ru-RU" altLang="ru-RU" sz="2400" smtClean="0"/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ru-RU" altLang="ru-RU" sz="2400" smtClean="0"/>
              <a:t>Имеет более гибкие возможности, чем </a:t>
            </a:r>
            <a:r>
              <a:rPr lang="en-US" altLang="ru-RU" sz="2400" smtClean="0"/>
              <a:t>DTD</a:t>
            </a:r>
            <a:endParaRPr lang="ru-RU" altLang="ru-RU" sz="2400" smtClean="0"/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ru-RU" altLang="ru-RU" sz="2000" smtClean="0"/>
              <a:t>Расширяема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ru-RU" altLang="ru-RU" sz="2000" smtClean="0"/>
              <a:t>Более гибкие возможности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ru-RU" altLang="ru-RU" sz="2000" smtClean="0"/>
              <a:t>Есть понятие типа данных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ru-RU" altLang="ru-RU" sz="2000" smtClean="0"/>
              <a:t>Есть понятие пространства имен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ru-RU" altLang="ru-RU" sz="2400" smtClean="0"/>
              <a:t>Сложнее в восприятии и программировании средств, ее обрабатывающих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altLang="ru-RU" sz="2400" smtClean="0">
                <a:hlinkClick r:id="rId2"/>
              </a:rPr>
              <a:t>www.w3.org/XML/Schema</a:t>
            </a:r>
            <a:r>
              <a:rPr lang="ru-RU" altLang="ru-RU" sz="2400" smtClean="0"/>
              <a:t/>
            </a:r>
            <a:br>
              <a:rPr lang="ru-RU" altLang="ru-RU" sz="2400" smtClean="0"/>
            </a:br>
            <a:r>
              <a:rPr lang="ru-RU" altLang="ru-RU" sz="2400" smtClean="0">
                <a:hlinkClick r:id="rId3"/>
              </a:rPr>
              <a:t>http://www.w3schools.com/Schema/default.asp</a:t>
            </a:r>
            <a:endParaRPr lang="ru-RU" altLang="ru-RU" sz="2400" smtClean="0"/>
          </a:p>
        </p:txBody>
      </p:sp>
    </p:spTree>
    <p:extLst>
      <p:ext uri="{BB962C8B-B14F-4D97-AF65-F5344CB8AC3E}">
        <p14:creationId xmlns:p14="http://schemas.microsoft.com/office/powerpoint/2010/main" val="268818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9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9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9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9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9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9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9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9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571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67E984-E6F9-4FC7-AF2F-743EA3BA2857}" type="slidenum">
              <a:rPr lang="ru-RU" altLang="ru-RU" smtClean="0"/>
              <a:pPr eaLnBrk="1" hangingPunct="1"/>
              <a:t>18</a:t>
            </a:fld>
            <a:endParaRPr lang="ru-RU" altLang="ru-RU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Поддержка типов данных</a:t>
            </a:r>
          </a:p>
        </p:txBody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80000"/>
              </a:spcBef>
            </a:pPr>
            <a:r>
              <a:rPr lang="ru-RU" altLang="ru-RU" smtClean="0"/>
              <a:t>Проще описывать допустимое содержимое документа</a:t>
            </a:r>
          </a:p>
          <a:p>
            <a:pPr>
              <a:spcBef>
                <a:spcPct val="80000"/>
              </a:spcBef>
            </a:pPr>
            <a:r>
              <a:rPr lang="ru-RU" altLang="ru-RU" smtClean="0"/>
              <a:t>Проще проверять корректность данных</a:t>
            </a:r>
          </a:p>
          <a:p>
            <a:pPr>
              <a:spcBef>
                <a:spcPct val="80000"/>
              </a:spcBef>
            </a:pPr>
            <a:r>
              <a:rPr lang="ru-RU" altLang="ru-RU" smtClean="0"/>
              <a:t>Проще накладывать ограничения на данные</a:t>
            </a:r>
          </a:p>
          <a:p>
            <a:pPr>
              <a:spcBef>
                <a:spcPct val="80000"/>
              </a:spcBef>
            </a:pPr>
            <a:r>
              <a:rPr lang="ru-RU" altLang="ru-RU" smtClean="0"/>
              <a:t>Проще определять формат данных</a:t>
            </a:r>
          </a:p>
        </p:txBody>
      </p:sp>
    </p:spTree>
    <p:extLst>
      <p:ext uri="{BB962C8B-B14F-4D97-AF65-F5344CB8AC3E}">
        <p14:creationId xmlns:p14="http://schemas.microsoft.com/office/powerpoint/2010/main" val="115751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5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5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5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0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3B8429-C6BE-4449-8D8B-13420A99AA0C}" type="slidenum">
              <a:rPr lang="ru-RU" altLang="ru-RU" smtClean="0"/>
              <a:pPr eaLnBrk="1" hangingPunct="1"/>
              <a:t>19</a:t>
            </a:fld>
            <a:endParaRPr lang="ru-RU" altLang="ru-RU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4000" smtClean="0"/>
              <a:t>XML</a:t>
            </a:r>
            <a:r>
              <a:rPr lang="ru-RU" altLang="ru-RU" sz="4000" smtClean="0"/>
              <a:t> </a:t>
            </a:r>
            <a:r>
              <a:rPr lang="en-US" altLang="ru-RU" sz="4000" smtClean="0"/>
              <a:t>Schema </a:t>
            </a:r>
            <a:r>
              <a:rPr lang="ru-RU" altLang="ru-RU" sz="4000" smtClean="0"/>
              <a:t>описывается на </a:t>
            </a:r>
            <a:r>
              <a:rPr lang="en-US" altLang="ru-RU" sz="4000" smtClean="0"/>
              <a:t>XML</a:t>
            </a:r>
            <a:endParaRPr lang="ru-RU" altLang="ru-RU" sz="4000" smtClean="0"/>
          </a:p>
        </p:txBody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ru-RU" altLang="ru-RU" smtClean="0"/>
              <a:t>Не требуется изучение еще одного языка</a:t>
            </a:r>
          </a:p>
          <a:p>
            <a:pPr>
              <a:spcBef>
                <a:spcPct val="50000"/>
              </a:spcBef>
            </a:pPr>
            <a:r>
              <a:rPr lang="ru-RU" altLang="ru-RU" smtClean="0"/>
              <a:t>Вы можете использовать свой любимый </a:t>
            </a:r>
            <a:r>
              <a:rPr lang="en-US" altLang="ru-RU" smtClean="0"/>
              <a:t>XML-</a:t>
            </a:r>
            <a:r>
              <a:rPr lang="ru-RU" altLang="ru-RU" smtClean="0"/>
              <a:t>редактор для работы со схемой</a:t>
            </a:r>
          </a:p>
          <a:p>
            <a:pPr>
              <a:spcBef>
                <a:spcPct val="50000"/>
              </a:spcBef>
            </a:pPr>
            <a:r>
              <a:rPr lang="ru-RU" altLang="ru-RU" smtClean="0"/>
              <a:t>Вы можете работать со схемой программно</a:t>
            </a:r>
            <a:endParaRPr lang="en-US" altLang="ru-RU" smtClean="0"/>
          </a:p>
          <a:p>
            <a:pPr>
              <a:spcBef>
                <a:spcPct val="50000"/>
              </a:spcBef>
            </a:pPr>
            <a:r>
              <a:rPr lang="ru-RU" altLang="ru-RU" smtClean="0"/>
              <a:t>Вы можете изменять свою схему с помощью </a:t>
            </a:r>
            <a:r>
              <a:rPr lang="en-US" altLang="ru-RU" smtClean="0"/>
              <a:t>XSLT</a:t>
            </a: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51278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5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5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5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510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F366C1-7F24-4817-8570-56423DC12E3D}" type="slidenum">
              <a:rPr lang="ru-RU" altLang="ru-RU" smtClean="0"/>
              <a:pPr eaLnBrk="1" hangingPunct="1"/>
              <a:t>2</a:t>
            </a:fld>
            <a:endParaRPr lang="ru-RU" altLang="ru-RU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План лекции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 smtClean="0"/>
              <a:t>Общие принципы</a:t>
            </a:r>
          </a:p>
          <a:p>
            <a:pPr lvl="4" eaLnBrk="1" hangingPunct="1">
              <a:lnSpc>
                <a:spcPct val="90000"/>
              </a:lnSpc>
            </a:pPr>
            <a:endParaRPr lang="ru-RU" altLang="ru-RU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ru-RU" sz="2800" smtClean="0"/>
              <a:t>Document type definition</a:t>
            </a:r>
            <a:endParaRPr lang="ru-RU" altLang="ru-RU" sz="28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ru-RU" altLang="ru-RU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ru-RU" sz="2800" smtClean="0"/>
              <a:t>SAX </a:t>
            </a:r>
            <a:r>
              <a:rPr lang="ru-RU" altLang="ru-RU" sz="2800" smtClean="0"/>
              <a:t>и </a:t>
            </a:r>
            <a:r>
              <a:rPr lang="en-US" altLang="ru-RU" sz="2800" smtClean="0"/>
              <a:t>DOM</a:t>
            </a:r>
            <a:endParaRPr lang="ru-RU" altLang="ru-RU" sz="2800" smtClean="0"/>
          </a:p>
          <a:p>
            <a:pPr lvl="4" eaLnBrk="1" hangingPunct="1">
              <a:lnSpc>
                <a:spcPct val="90000"/>
              </a:lnSpc>
            </a:pPr>
            <a:endParaRPr lang="ru-RU" altLang="ru-RU" sz="1800" smtClean="0"/>
          </a:p>
          <a:p>
            <a:pPr eaLnBrk="1" hangingPunct="1">
              <a:lnSpc>
                <a:spcPct val="90000"/>
              </a:lnSpc>
            </a:pPr>
            <a:r>
              <a:rPr lang="ru-RU" altLang="ru-RU" sz="2800" smtClean="0"/>
              <a:t>Работа с </a:t>
            </a:r>
            <a:r>
              <a:rPr lang="en-US" altLang="ru-RU" sz="2800" smtClean="0"/>
              <a:t>SAX </a:t>
            </a:r>
            <a:r>
              <a:rPr lang="ru-RU" altLang="ru-RU" sz="2800" smtClean="0"/>
              <a:t>и </a:t>
            </a:r>
            <a:r>
              <a:rPr lang="en-US" altLang="ru-RU" sz="2800" smtClean="0"/>
              <a:t>DOM </a:t>
            </a:r>
            <a:r>
              <a:rPr lang="ru-RU" altLang="ru-RU" sz="2800" smtClean="0"/>
              <a:t>в </a:t>
            </a:r>
            <a:r>
              <a:rPr lang="en-US" altLang="ru-RU" sz="2800" smtClean="0"/>
              <a:t>Java</a:t>
            </a:r>
          </a:p>
          <a:p>
            <a:pPr lvl="4" eaLnBrk="1" hangingPunct="1">
              <a:lnSpc>
                <a:spcPct val="90000"/>
              </a:lnSpc>
            </a:pPr>
            <a:endParaRPr lang="en-US" altLang="ru-RU" sz="1800" smtClean="0"/>
          </a:p>
          <a:p>
            <a:pPr eaLnBrk="1" hangingPunct="1">
              <a:lnSpc>
                <a:spcPct val="90000"/>
              </a:lnSpc>
            </a:pPr>
            <a:r>
              <a:rPr lang="ru-RU" altLang="ru-RU" sz="2800" smtClean="0"/>
              <a:t>Запись </a:t>
            </a:r>
            <a:r>
              <a:rPr lang="en-US" altLang="ru-RU" sz="2800" smtClean="0"/>
              <a:t>XML </a:t>
            </a:r>
            <a:r>
              <a:rPr lang="ru-RU" altLang="ru-RU" sz="2800" smtClean="0"/>
              <a:t>в </a:t>
            </a:r>
            <a:r>
              <a:rPr lang="en-US" altLang="ru-RU" sz="2800" smtClean="0"/>
              <a:t>Java</a:t>
            </a:r>
          </a:p>
          <a:p>
            <a:pPr lvl="4" eaLnBrk="1" hangingPunct="1">
              <a:lnSpc>
                <a:spcPct val="90000"/>
              </a:lnSpc>
            </a:pPr>
            <a:endParaRPr lang="en-US" altLang="ru-RU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ru-RU" sz="2800" smtClean="0"/>
              <a:t>XML-</a:t>
            </a:r>
            <a:r>
              <a:rPr lang="ru-RU" altLang="ru-RU" sz="2800" smtClean="0"/>
              <a:t>сериализация в </a:t>
            </a:r>
            <a:r>
              <a:rPr lang="en-US" altLang="ru-RU" sz="2800" smtClean="0"/>
              <a:t>Java</a:t>
            </a:r>
            <a:endParaRPr lang="ru-RU" altLang="ru-RU" sz="2800" smtClean="0"/>
          </a:p>
        </p:txBody>
      </p:sp>
    </p:spTree>
    <p:extLst>
      <p:ext uri="{BB962C8B-B14F-4D97-AF65-F5344CB8AC3E}">
        <p14:creationId xmlns:p14="http://schemas.microsoft.com/office/powerpoint/2010/main" val="9211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7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7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7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79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9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CD6D81C-D7A2-4353-8B69-263FF13277BC}" type="slidenum">
              <a:rPr lang="ru-RU" altLang="ru-RU" smtClean="0"/>
              <a:pPr eaLnBrk="1" hangingPunct="1"/>
              <a:t>20</a:t>
            </a:fld>
            <a:endParaRPr lang="ru-RU" altLang="ru-RU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Документ и тип </a:t>
            </a:r>
            <a:r>
              <a:rPr lang="en-US" altLang="ru-RU" smtClean="0"/>
              <a:t>DTD</a:t>
            </a:r>
            <a:endParaRPr lang="ru-RU" altLang="ru-RU" smtClean="0"/>
          </a:p>
        </p:txBody>
      </p:sp>
      <p:sp>
        <p:nvSpPr>
          <p:cNvPr id="1456132" name="Text Box 4"/>
          <p:cNvSpPr txBox="1">
            <a:spLocks noChangeArrowheads="1"/>
          </p:cNvSpPr>
          <p:nvPr/>
        </p:nvSpPr>
        <p:spPr bwMode="auto">
          <a:xfrm>
            <a:off x="179388" y="1628775"/>
            <a:ext cx="8785225" cy="2487613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sz="2200" b="1">
                <a:latin typeface="Courier New" pitchFamily="49" charset="0"/>
              </a:rPr>
              <a:t>&lt;?xml version="1.0"?&gt;</a:t>
            </a:r>
          </a:p>
          <a:p>
            <a:pPr eaLnBrk="1" hangingPunct="1"/>
            <a:r>
              <a:rPr kumimoji="1" lang="en-US" altLang="ru-RU" sz="2200" b="1">
                <a:latin typeface="Courier New" pitchFamily="49" charset="0"/>
              </a:rPr>
              <a:t>&lt;note&gt;</a:t>
            </a:r>
          </a:p>
          <a:p>
            <a:pPr eaLnBrk="1" hangingPunct="1"/>
            <a:r>
              <a:rPr kumimoji="1" lang="en-US" altLang="ru-RU" sz="2200" b="1">
                <a:latin typeface="Courier New" pitchFamily="49" charset="0"/>
              </a:rPr>
              <a:t>  &lt;to&gt;Tove&lt;/to&gt;</a:t>
            </a:r>
          </a:p>
          <a:p>
            <a:pPr eaLnBrk="1" hangingPunct="1"/>
            <a:r>
              <a:rPr kumimoji="1" lang="en-US" altLang="ru-RU" sz="2200" b="1">
                <a:latin typeface="Courier New" pitchFamily="49" charset="0"/>
              </a:rPr>
              <a:t>  &lt;from&gt;Jani&lt;/from&gt;</a:t>
            </a:r>
          </a:p>
          <a:p>
            <a:pPr eaLnBrk="1" hangingPunct="1"/>
            <a:r>
              <a:rPr kumimoji="1" lang="en-US" altLang="ru-RU" sz="2200" b="1">
                <a:latin typeface="Courier New" pitchFamily="49" charset="0"/>
              </a:rPr>
              <a:t>  &lt;heading&gt;Reminder&lt;/heading&gt;</a:t>
            </a:r>
          </a:p>
          <a:p>
            <a:pPr eaLnBrk="1" hangingPunct="1"/>
            <a:r>
              <a:rPr kumimoji="1" lang="en-US" altLang="ru-RU" sz="2200" b="1">
                <a:latin typeface="Courier New" pitchFamily="49" charset="0"/>
              </a:rPr>
              <a:t>  &lt;body&gt;Don't forget me this weekend!&lt;/body&gt;</a:t>
            </a:r>
          </a:p>
          <a:p>
            <a:pPr eaLnBrk="1" hangingPunct="1"/>
            <a:r>
              <a:rPr kumimoji="1" lang="en-US" altLang="ru-RU" sz="2200" b="1">
                <a:latin typeface="Courier New" pitchFamily="49" charset="0"/>
              </a:rPr>
              <a:t>&lt;/note&gt;</a:t>
            </a:r>
            <a:endParaRPr kumimoji="1" lang="ru-RU" altLang="ru-RU" sz="2200" b="1">
              <a:latin typeface="Courier New" pitchFamily="49" charset="0"/>
            </a:endParaRPr>
          </a:p>
        </p:txBody>
      </p:sp>
      <p:sp>
        <p:nvSpPr>
          <p:cNvPr id="1456133" name="Text Box 5"/>
          <p:cNvSpPr txBox="1">
            <a:spLocks noChangeArrowheads="1"/>
          </p:cNvSpPr>
          <p:nvPr/>
        </p:nvSpPr>
        <p:spPr bwMode="auto">
          <a:xfrm>
            <a:off x="179388" y="4292600"/>
            <a:ext cx="8785225" cy="181768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sz="2200" b="1">
                <a:latin typeface="Courier New" pitchFamily="49" charset="0"/>
              </a:rPr>
              <a:t>&lt;!ELEMENT note (to, from, heading, body)&gt;</a:t>
            </a:r>
          </a:p>
          <a:p>
            <a:pPr eaLnBrk="1" hangingPunct="1"/>
            <a:r>
              <a:rPr kumimoji="1" lang="en-US" altLang="ru-RU" sz="2200" b="1">
                <a:latin typeface="Courier New" pitchFamily="49" charset="0"/>
              </a:rPr>
              <a:t>&lt;!ELEMENT to (#PCDATA)&gt;</a:t>
            </a:r>
          </a:p>
          <a:p>
            <a:pPr eaLnBrk="1" hangingPunct="1"/>
            <a:r>
              <a:rPr kumimoji="1" lang="en-US" altLang="ru-RU" sz="2200" b="1">
                <a:latin typeface="Courier New" pitchFamily="49" charset="0"/>
              </a:rPr>
              <a:t>&lt;!ELEMENT from (#PCDATA)&gt;</a:t>
            </a:r>
          </a:p>
          <a:p>
            <a:pPr eaLnBrk="1" hangingPunct="1"/>
            <a:r>
              <a:rPr kumimoji="1" lang="en-US" altLang="ru-RU" sz="2200" b="1">
                <a:latin typeface="Courier New" pitchFamily="49" charset="0"/>
              </a:rPr>
              <a:t>&lt;!ELEMENT heading (#PCDATA)&gt;</a:t>
            </a:r>
          </a:p>
          <a:p>
            <a:pPr eaLnBrk="1" hangingPunct="1"/>
            <a:r>
              <a:rPr kumimoji="1" lang="en-US" altLang="ru-RU" sz="2200" b="1">
                <a:latin typeface="Courier New" pitchFamily="49" charset="0"/>
              </a:rPr>
              <a:t>&lt;!ELEMENT body (#PCDATA)&gt;</a:t>
            </a:r>
            <a:endParaRPr kumimoji="1" lang="ru-RU" altLang="ru-RU" sz="22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1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5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6132" grpId="0" animBg="1"/>
      <p:bldP spid="14561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482175C-8992-4A88-A096-CEE8B5D3C883}" type="slidenum">
              <a:rPr lang="ru-RU" altLang="ru-RU" smtClean="0"/>
              <a:pPr eaLnBrk="1" hangingPunct="1"/>
              <a:t>21</a:t>
            </a:fld>
            <a:endParaRPr lang="ru-RU" altLang="ru-RU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XML Schema </a:t>
            </a:r>
            <a:r>
              <a:rPr lang="ru-RU" altLang="ru-RU" smtClean="0"/>
              <a:t>для документа</a:t>
            </a:r>
          </a:p>
        </p:txBody>
      </p:sp>
      <p:sp>
        <p:nvSpPr>
          <p:cNvPr id="1457156" name="Text Box 4"/>
          <p:cNvSpPr txBox="1">
            <a:spLocks noChangeArrowheads="1"/>
          </p:cNvSpPr>
          <p:nvPr/>
        </p:nvSpPr>
        <p:spPr bwMode="auto">
          <a:xfrm>
            <a:off x="179388" y="1595438"/>
            <a:ext cx="8785225" cy="45434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&lt;?xml version="1.0"?&gt;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&lt;xs:schema xmlns:xs="http://www.w3.org/2001/XMLSchema"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targetNamespace="http://www.w3schools.com"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xmlns="http://www.w3schools.com"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elementFormDefault="qualified"&gt;</a:t>
            </a:r>
          </a:p>
          <a:p>
            <a:pPr eaLnBrk="1" hangingPunct="1"/>
            <a:endParaRPr kumimoji="1" lang="en-US" altLang="ru-RU" sz="1600" b="1">
              <a:latin typeface="Courier New" pitchFamily="49" charset="0"/>
            </a:endParaRP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&lt;xs:element name="note"&gt;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&lt;xs:complexType&gt;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&lt;xs:sequence&gt;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  &lt;xs:element name="to" type="xs:string"/&gt;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  &lt;xs:element name="from" type="xs:string"/&gt;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  &lt;xs:element name="heading" type="xs:string"/&gt;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  &lt;xs:element name="body" type="xs:string"/&gt;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&lt;/xs:sequence&gt;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&lt;/xs:complexType&gt;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&lt;/xs:element&gt;</a:t>
            </a:r>
          </a:p>
          <a:p>
            <a:pPr eaLnBrk="1" hangingPunct="1"/>
            <a:endParaRPr kumimoji="1" lang="en-US" altLang="ru-RU" sz="1600" b="1">
              <a:latin typeface="Courier New" pitchFamily="49" charset="0"/>
            </a:endParaRP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&lt;/xs:schema&gt;</a:t>
            </a:r>
            <a:endParaRPr kumimoji="1" lang="ru-RU" altLang="ru-RU" sz="16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1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71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BD8631F-65C4-401E-90EC-B5665CB8C652}" type="slidenum">
              <a:rPr lang="ru-RU" altLang="ru-RU" smtClean="0"/>
              <a:pPr eaLnBrk="1" hangingPunct="1"/>
              <a:t>22</a:t>
            </a:fld>
            <a:endParaRPr lang="ru-RU" altLang="ru-RU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Указание типа документа</a:t>
            </a:r>
          </a:p>
        </p:txBody>
      </p:sp>
      <p:sp>
        <p:nvSpPr>
          <p:cNvPr id="1458179" name="Text Box 3"/>
          <p:cNvSpPr txBox="1">
            <a:spLocks noChangeArrowheads="1"/>
          </p:cNvSpPr>
          <p:nvPr/>
        </p:nvSpPr>
        <p:spPr bwMode="auto">
          <a:xfrm>
            <a:off x="179388" y="1690688"/>
            <a:ext cx="8785225" cy="19542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sz="1700" b="1">
                <a:latin typeface="Courier New" pitchFamily="49" charset="0"/>
              </a:rPr>
              <a:t>&lt;?xml version="1.0"?&gt;</a:t>
            </a:r>
          </a:p>
          <a:p>
            <a:pPr eaLnBrk="1" hangingPunct="1"/>
            <a:endParaRPr kumimoji="1" lang="en-US" altLang="ru-RU" sz="1700" b="1">
              <a:latin typeface="Courier New" pitchFamily="49" charset="0"/>
            </a:endParaRPr>
          </a:p>
          <a:p>
            <a:pPr eaLnBrk="1" hangingPunct="1"/>
            <a:r>
              <a:rPr kumimoji="1" lang="en-US" altLang="ru-RU" sz="1700" b="1">
                <a:latin typeface="Courier New" pitchFamily="49" charset="0"/>
              </a:rPr>
              <a:t>&lt;!DOCTYPE note SYSTEM</a:t>
            </a:r>
            <a:r>
              <a:rPr kumimoji="1" lang="ru-RU" altLang="ru-RU" sz="1700" b="1">
                <a:latin typeface="Courier New" pitchFamily="49" charset="0"/>
              </a:rPr>
              <a:t> </a:t>
            </a:r>
            <a:r>
              <a:rPr kumimoji="1" lang="en-US" altLang="ru-RU" sz="1700" b="1">
                <a:latin typeface="Courier New" pitchFamily="49" charset="0"/>
              </a:rPr>
              <a:t>"http://www.w3schools.com/dtd/note.dtd"&gt;</a:t>
            </a:r>
          </a:p>
          <a:p>
            <a:pPr eaLnBrk="1" hangingPunct="1"/>
            <a:endParaRPr kumimoji="1" lang="en-US" altLang="ru-RU" sz="1700" b="1">
              <a:latin typeface="Courier New" pitchFamily="49" charset="0"/>
            </a:endParaRPr>
          </a:p>
          <a:p>
            <a:pPr eaLnBrk="1" hangingPunct="1"/>
            <a:r>
              <a:rPr kumimoji="1" lang="en-US" altLang="ru-RU" sz="1700" b="1">
                <a:latin typeface="Courier New" pitchFamily="49" charset="0"/>
              </a:rPr>
              <a:t>&lt;note&gt;</a:t>
            </a:r>
          </a:p>
          <a:p>
            <a:pPr eaLnBrk="1" hangingPunct="1"/>
            <a:r>
              <a:rPr kumimoji="1" lang="ru-RU" altLang="ru-RU" sz="1700" b="1">
                <a:latin typeface="Courier New" pitchFamily="49" charset="0"/>
              </a:rPr>
              <a:t>  </a:t>
            </a:r>
            <a:r>
              <a:rPr kumimoji="1" lang="en-US" altLang="ru-RU" sz="1700" b="1">
                <a:latin typeface="Courier New" pitchFamily="49" charset="0"/>
              </a:rPr>
              <a:t>&lt;!-- Some content --&gt;</a:t>
            </a:r>
          </a:p>
          <a:p>
            <a:pPr eaLnBrk="1" hangingPunct="1"/>
            <a:r>
              <a:rPr kumimoji="1" lang="en-US" altLang="ru-RU" sz="1700" b="1">
                <a:latin typeface="Courier New" pitchFamily="49" charset="0"/>
              </a:rPr>
              <a:t>&lt;/note&gt;</a:t>
            </a:r>
            <a:endParaRPr kumimoji="1" lang="ru-RU" altLang="ru-RU" sz="1700" b="1">
              <a:latin typeface="Courier New" pitchFamily="49" charset="0"/>
            </a:endParaRPr>
          </a:p>
        </p:txBody>
      </p:sp>
      <p:sp>
        <p:nvSpPr>
          <p:cNvPr id="1458180" name="Text Box 4"/>
          <p:cNvSpPr txBox="1">
            <a:spLocks noChangeArrowheads="1"/>
          </p:cNvSpPr>
          <p:nvPr/>
        </p:nvSpPr>
        <p:spPr bwMode="auto">
          <a:xfrm>
            <a:off x="179388" y="3860800"/>
            <a:ext cx="8785225" cy="22129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sz="1700" b="1">
                <a:latin typeface="Courier New" pitchFamily="49" charset="0"/>
              </a:rPr>
              <a:t>&lt;?xml version="1.0"?&gt;</a:t>
            </a:r>
          </a:p>
          <a:p>
            <a:pPr eaLnBrk="1" hangingPunct="1"/>
            <a:endParaRPr kumimoji="1" lang="en-US" altLang="ru-RU" sz="1700" b="1">
              <a:latin typeface="Courier New" pitchFamily="49" charset="0"/>
            </a:endParaRPr>
          </a:p>
          <a:p>
            <a:pPr eaLnBrk="1" hangingPunct="1"/>
            <a:r>
              <a:rPr kumimoji="1" lang="en-US" altLang="ru-RU" sz="1700" b="1">
                <a:latin typeface="Courier New" pitchFamily="49" charset="0"/>
              </a:rPr>
              <a:t>&lt;note</a:t>
            </a:r>
          </a:p>
          <a:p>
            <a:pPr eaLnBrk="1" hangingPunct="1"/>
            <a:r>
              <a:rPr kumimoji="1" lang="en-US" altLang="ru-RU" sz="1700" b="1">
                <a:latin typeface="Courier New" pitchFamily="49" charset="0"/>
              </a:rPr>
              <a:t>xmlns="http://www.w3schools.com"</a:t>
            </a:r>
          </a:p>
          <a:p>
            <a:pPr eaLnBrk="1" hangingPunct="1"/>
            <a:r>
              <a:rPr kumimoji="1" lang="en-US" altLang="ru-RU" sz="1700" b="1">
                <a:latin typeface="Courier New" pitchFamily="49" charset="0"/>
              </a:rPr>
              <a:t>xmlns:xsi="http://www.w3.org/2001/XMLSchema-instance"</a:t>
            </a:r>
          </a:p>
          <a:p>
            <a:pPr eaLnBrk="1" hangingPunct="1"/>
            <a:r>
              <a:rPr kumimoji="1" lang="en-US" altLang="ru-RU" sz="1700" b="1">
                <a:latin typeface="Courier New" pitchFamily="49" charset="0"/>
              </a:rPr>
              <a:t>xsi:schemaLocation="http://www.w3schools.com note.xsd"&gt;</a:t>
            </a:r>
          </a:p>
          <a:p>
            <a:pPr eaLnBrk="1" hangingPunct="1"/>
            <a:r>
              <a:rPr kumimoji="1" lang="ru-RU" altLang="ru-RU" sz="1700" b="1">
                <a:latin typeface="Courier New" pitchFamily="49" charset="0"/>
              </a:rPr>
              <a:t> </a:t>
            </a:r>
            <a:r>
              <a:rPr kumimoji="1" lang="en-US" altLang="ru-RU" sz="1700" b="1">
                <a:latin typeface="Courier New" pitchFamily="49" charset="0"/>
              </a:rPr>
              <a:t>&lt;!-- Some content --&gt;</a:t>
            </a:r>
          </a:p>
          <a:p>
            <a:pPr eaLnBrk="1" hangingPunct="1"/>
            <a:r>
              <a:rPr kumimoji="1" lang="en-US" altLang="ru-RU" sz="1700" b="1">
                <a:latin typeface="Courier New" pitchFamily="49" charset="0"/>
              </a:rPr>
              <a:t>&lt;/note&gt;</a:t>
            </a:r>
            <a:endParaRPr kumimoji="1" lang="ru-RU" altLang="ru-RU" sz="17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7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5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8179" grpId="0" animBg="1"/>
      <p:bldP spid="145818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E1BC79-DC74-4EFD-9CE0-8A811925B39B}" type="slidenum">
              <a:rPr lang="ru-RU" altLang="ru-RU" smtClean="0"/>
              <a:pPr eaLnBrk="1" hangingPunct="1"/>
              <a:t>23</a:t>
            </a:fld>
            <a:endParaRPr lang="ru-RU" altLang="ru-RU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4000" smtClean="0"/>
              <a:t>Extensible Stylesheet Language (XSL)</a:t>
            </a:r>
            <a:endParaRPr lang="ru-RU" altLang="ru-RU" sz="4000" smtClean="0"/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ru-RU" altLang="ru-RU" sz="2600" smtClean="0"/>
              <a:t>Комплекс технологий, связанных с преобразованием и представлением </a:t>
            </a:r>
            <a:r>
              <a:rPr lang="en-US" altLang="ru-RU" sz="2600" smtClean="0"/>
              <a:t>XML-</a:t>
            </a:r>
            <a:r>
              <a:rPr lang="ru-RU" altLang="ru-RU" sz="2600" smtClean="0"/>
              <a:t>документов</a:t>
            </a:r>
            <a:endParaRPr lang="en-US" altLang="ru-RU" sz="2600" smtClean="0"/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ru-RU" altLang="ru-RU" sz="2600" smtClean="0"/>
              <a:t>Обычно используется для преобразования документов в </a:t>
            </a:r>
            <a:r>
              <a:rPr lang="en-US" altLang="ru-RU" sz="2600" smtClean="0"/>
              <a:t>XML</a:t>
            </a:r>
            <a:r>
              <a:rPr lang="ru-RU" altLang="ru-RU" sz="2600" smtClean="0"/>
              <a:t>, </a:t>
            </a:r>
            <a:r>
              <a:rPr lang="en-US" altLang="ru-RU" sz="2600" smtClean="0"/>
              <a:t>HTML, </a:t>
            </a:r>
            <a:r>
              <a:rPr lang="ru-RU" altLang="ru-RU" sz="2600" smtClean="0"/>
              <a:t>текст</a:t>
            </a:r>
            <a:r>
              <a:rPr lang="en-US" altLang="ru-RU" sz="2600" smtClean="0"/>
              <a:t> </a:t>
            </a:r>
            <a:r>
              <a:rPr lang="ru-RU" altLang="ru-RU" sz="2600" smtClean="0"/>
              <a:t>и </a:t>
            </a:r>
            <a:r>
              <a:rPr lang="en-US" altLang="ru-RU" sz="2600" smtClean="0"/>
              <a:t>PDF (XSL-FO)</a:t>
            </a:r>
            <a:endParaRPr lang="ru-RU" altLang="ru-RU" sz="2600" smtClean="0"/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altLang="ru-RU" sz="2600" smtClean="0"/>
              <a:t>XSL Transformations (XSLT) – </a:t>
            </a:r>
            <a:r>
              <a:rPr lang="ru-RU" altLang="ru-RU" sz="2600" smtClean="0"/>
              <a:t>язык, на котором описываются правила преобразования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altLang="ru-RU" sz="2600" smtClean="0"/>
              <a:t>XPath – </a:t>
            </a:r>
            <a:r>
              <a:rPr lang="ru-RU" altLang="ru-RU" sz="2600" smtClean="0"/>
              <a:t>язык, позволяющий формулировать используемые в процессе преобразования выражения, использующие различные фрагменты документа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ru-RU" altLang="ru-RU" sz="2600" smtClean="0">
                <a:hlinkClick r:id="rId2"/>
              </a:rPr>
              <a:t>http://www.w3.org/Style/XSL/</a:t>
            </a:r>
            <a:r>
              <a:rPr lang="en-US" altLang="ru-RU" sz="2600" smtClean="0"/>
              <a:t/>
            </a:r>
            <a:br>
              <a:rPr lang="en-US" altLang="ru-RU" sz="2600" smtClean="0"/>
            </a:br>
            <a:r>
              <a:rPr lang="ru-RU" altLang="ru-RU" sz="2600" smtClean="0">
                <a:hlinkClick r:id="rId3"/>
              </a:rPr>
              <a:t>http://www.w3schools.com/xsl/</a:t>
            </a:r>
            <a:endParaRPr lang="ru-RU" altLang="ru-RU" sz="2600" smtClean="0"/>
          </a:p>
        </p:txBody>
      </p:sp>
    </p:spTree>
    <p:extLst>
      <p:ext uri="{BB962C8B-B14F-4D97-AF65-F5344CB8AC3E}">
        <p14:creationId xmlns:p14="http://schemas.microsoft.com/office/powerpoint/2010/main" val="96364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6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6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44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E57AC1-F5C7-4F1A-BBF2-75AE9E5698AF}" type="slidenum">
              <a:rPr lang="ru-RU" altLang="ru-RU" smtClean="0"/>
              <a:pPr eaLnBrk="1" hangingPunct="1"/>
              <a:t>24</a:t>
            </a:fld>
            <a:endParaRPr lang="ru-RU" altLang="ru-RU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XPath</a:t>
            </a:r>
            <a:endParaRPr lang="ru-RU" altLang="ru-RU" smtClean="0"/>
          </a:p>
        </p:txBody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mtClean="0"/>
              <a:t>Вспомогательный язык, позволяющий обращаться к элементам документа</a:t>
            </a:r>
          </a:p>
          <a:p>
            <a:r>
              <a:rPr lang="ru-RU" altLang="ru-RU" smtClean="0"/>
              <a:t>Имя элемента представляется в виде пути</a:t>
            </a:r>
            <a:br>
              <a:rPr lang="ru-RU" altLang="ru-RU" smtClean="0"/>
            </a:br>
            <a:r>
              <a:rPr lang="ru-RU" altLang="ru-RU" b="1" smtClean="0">
                <a:solidFill>
                  <a:schemeClr val="accent1"/>
                </a:solidFill>
                <a:latin typeface="Courier New" pitchFamily="49" charset="0"/>
              </a:rPr>
              <a:t>/bookstore/book/title</a:t>
            </a:r>
          </a:p>
          <a:p>
            <a:r>
              <a:rPr lang="ru-RU" altLang="ru-RU" smtClean="0"/>
              <a:t>Обращение может происходить и к атрибутам</a:t>
            </a:r>
          </a:p>
          <a:p>
            <a:r>
              <a:rPr lang="ru-RU" altLang="ru-RU" smtClean="0">
                <a:hlinkClick r:id="rId2"/>
              </a:rPr>
              <a:t>http://www.w3.org/TR/xpath</a:t>
            </a:r>
            <a:r>
              <a:rPr lang="ru-RU" altLang="ru-RU" smtClean="0"/>
              <a:t/>
            </a:r>
            <a:br>
              <a:rPr lang="ru-RU" altLang="ru-RU" smtClean="0"/>
            </a:br>
            <a:r>
              <a:rPr lang="ru-RU" altLang="ru-RU" smtClean="0">
                <a:hlinkClick r:id="rId3"/>
              </a:rPr>
              <a:t>http://www.w3schools.com/Xpath/default.asp</a:t>
            </a: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18520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7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7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7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046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2CF8BAF-0814-4226-ACA7-6B86D61931B3}" type="slidenum">
              <a:rPr lang="ru-RU" altLang="ru-RU" smtClean="0"/>
              <a:pPr eaLnBrk="1" hangingPunct="1"/>
              <a:t>25</a:t>
            </a:fld>
            <a:endParaRPr lang="ru-RU" altLang="ru-RU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Примеры выражений </a:t>
            </a:r>
            <a:r>
              <a:rPr lang="en-US" altLang="ru-RU" smtClean="0"/>
              <a:t>XPath</a:t>
            </a:r>
            <a:endParaRPr lang="ru-RU" altLang="ru-RU" smtClean="0"/>
          </a:p>
        </p:txBody>
      </p:sp>
      <p:graphicFrame>
        <p:nvGraphicFramePr>
          <p:cNvPr id="1471550" name="Group 62"/>
          <p:cNvGraphicFramePr>
            <a:graphicFrameLocks noGrp="1"/>
          </p:cNvGraphicFramePr>
          <p:nvPr>
            <p:ph idx="1"/>
          </p:nvPr>
        </p:nvGraphicFramePr>
        <p:xfrm>
          <a:off x="179388" y="1628775"/>
          <a:ext cx="8780462" cy="4602246"/>
        </p:xfrm>
        <a:graphic>
          <a:graphicData uri="http://schemas.openxmlformats.org/drawingml/2006/table">
            <a:tbl>
              <a:tblPr/>
              <a:tblGrid>
                <a:gridCol w="2736850"/>
                <a:gridCol w="6043612"/>
              </a:tblGrid>
              <a:tr h="51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Выражение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Результат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19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bookstore</a:t>
                      </a:r>
                      <a:endParaRPr kumimoji="0" 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Все дочерние элементы для элемента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bookstore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/bookstore</a:t>
                      </a:r>
                      <a:endParaRPr kumimoji="0" 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Корневой элемент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bookstore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bookstore/book</a:t>
                      </a:r>
                      <a:endParaRPr kumimoji="0" 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Все элементы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book, </a:t>
                      </a: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дочерние для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bookstore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//book</a:t>
                      </a:r>
                      <a:endParaRPr kumimoji="0" 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Все элементы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book </a:t>
                      </a: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 документе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19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bookstore//book</a:t>
                      </a:r>
                      <a:endParaRPr kumimoji="0" 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Все элементы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book </a:t>
                      </a: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 рамках элемента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bookstore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@lang</a:t>
                      </a:r>
                      <a:endParaRPr kumimoji="0" 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Атрибуты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lang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.</a:t>
                      </a:r>
                      <a:endParaRPr kumimoji="0" 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Текущий элемент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..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Родительский элемент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70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7179DC-6767-4B5B-BDFD-5CFCC6783F2D}" type="slidenum">
              <a:rPr lang="ru-RU" altLang="ru-RU" smtClean="0"/>
              <a:pPr eaLnBrk="1" hangingPunct="1"/>
              <a:t>26</a:t>
            </a:fld>
            <a:endParaRPr lang="ru-RU" altLang="ru-RU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Принципы </a:t>
            </a:r>
            <a:r>
              <a:rPr lang="en-US" altLang="ru-RU" smtClean="0"/>
              <a:t>XSL</a:t>
            </a:r>
            <a:endParaRPr lang="ru-RU" altLang="ru-RU" smtClean="0"/>
          </a:p>
        </p:txBody>
      </p:sp>
      <p:sp>
        <p:nvSpPr>
          <p:cNvPr id="147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ru-RU" altLang="ru-RU" sz="2800" smtClean="0"/>
              <a:t>Контекстно-зависимый язык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ru-RU" altLang="ru-RU" sz="2800" smtClean="0"/>
              <a:t>Основные элементы – выводимый текст и шаблоны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ru-RU" altLang="ru-RU" sz="2400" smtClean="0"/>
              <a:t>Текст просто выводится</a:t>
            </a:r>
          </a:p>
          <a:p>
            <a:pPr lvl="1">
              <a:lnSpc>
                <a:spcPct val="80000"/>
              </a:lnSpc>
              <a:spcBef>
                <a:spcPct val="35000"/>
              </a:spcBef>
            </a:pPr>
            <a:r>
              <a:rPr lang="ru-RU" altLang="ru-RU" sz="2400" smtClean="0"/>
              <a:t>Шаблоны описывают некоторые действия</a:t>
            </a:r>
          </a:p>
          <a:p>
            <a:pPr lvl="2">
              <a:lnSpc>
                <a:spcPct val="80000"/>
              </a:lnSpc>
              <a:spcBef>
                <a:spcPct val="35000"/>
              </a:spcBef>
            </a:pPr>
            <a:r>
              <a:rPr lang="ru-RU" altLang="ru-RU" sz="2000" smtClean="0"/>
              <a:t>Могут быть вызваны явно</a:t>
            </a:r>
          </a:p>
          <a:p>
            <a:pPr lvl="2">
              <a:lnSpc>
                <a:spcPct val="80000"/>
              </a:lnSpc>
              <a:spcBef>
                <a:spcPct val="35000"/>
              </a:spcBef>
            </a:pPr>
            <a:r>
              <a:rPr lang="ru-RU" altLang="ru-RU" sz="2000" smtClean="0"/>
              <a:t>Могут быть вызваны неявно, по условию совпадения шаблона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ru-RU" altLang="ru-RU" sz="2800" smtClean="0"/>
              <a:t>Имеются средства управления ходом выполнения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ru-RU" altLang="ru-RU" sz="2800" smtClean="0"/>
              <a:t>Позволяет создавать и вызывать бибилиотеки с помощью тега </a:t>
            </a:r>
            <a:r>
              <a:rPr lang="en-US" altLang="ru-RU" sz="2800" b="1" smtClean="0">
                <a:solidFill>
                  <a:schemeClr val="accent1"/>
                </a:solidFill>
                <a:latin typeface="Courier New" pitchFamily="49" charset="0"/>
              </a:rPr>
              <a:t>&lt;xsl:include href="..."/&gt;</a:t>
            </a:r>
            <a:endParaRPr lang="ru-RU" altLang="ru-RU" sz="2800" smtClean="0"/>
          </a:p>
        </p:txBody>
      </p:sp>
    </p:spTree>
    <p:extLst>
      <p:ext uri="{BB962C8B-B14F-4D97-AF65-F5344CB8AC3E}">
        <p14:creationId xmlns:p14="http://schemas.microsoft.com/office/powerpoint/2010/main" val="217178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7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7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7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7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7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7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7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353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D527CB-D8DA-4255-A1C9-D904BFCB5C19}" type="slidenum">
              <a:rPr lang="ru-RU" altLang="ru-RU" smtClean="0"/>
              <a:pPr eaLnBrk="1" hangingPunct="1"/>
              <a:t>27</a:t>
            </a:fld>
            <a:endParaRPr lang="ru-RU" altLang="ru-RU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Пример </a:t>
            </a:r>
            <a:r>
              <a:rPr lang="en-US" altLang="ru-RU" smtClean="0"/>
              <a:t>XML</a:t>
            </a:r>
            <a:r>
              <a:rPr lang="ru-RU" altLang="ru-RU" smtClean="0"/>
              <a:t> (</a:t>
            </a:r>
            <a:r>
              <a:rPr lang="en-US" altLang="ru-RU" smtClean="0"/>
              <a:t>catalog.xml</a:t>
            </a:r>
            <a:r>
              <a:rPr lang="ru-RU" altLang="ru-RU" smtClean="0"/>
              <a:t>)</a:t>
            </a:r>
          </a:p>
        </p:txBody>
      </p:sp>
      <p:sp>
        <p:nvSpPr>
          <p:cNvPr id="1474564" name="Text Box 4"/>
          <p:cNvSpPr txBox="1">
            <a:spLocks noChangeArrowheads="1"/>
          </p:cNvSpPr>
          <p:nvPr/>
        </p:nvSpPr>
        <p:spPr bwMode="auto">
          <a:xfrm>
            <a:off x="179388" y="1700213"/>
            <a:ext cx="8785225" cy="42957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&lt;?xml-stylesheet type="text/xsl" href="tranformation.xsl" ?&gt;</a:t>
            </a:r>
            <a:endParaRPr kumimoji="1" lang="ru-RU" altLang="ru-RU" sz="13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&lt;catalog&gt;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&lt;cd&gt;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&lt;title&gt;Empire Burlesque&lt;/title&gt;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&lt;artist&gt;Bob Dylan&lt;/artist&gt;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&lt;country&gt;USA&lt;/country&gt;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&lt;company&gt;Columbia&lt;/company&gt;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&lt;price&gt;10.90&lt;/price&gt;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&lt;year&gt;1985&lt;/year&gt;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&lt;/cd&gt;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&lt;cd&gt;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&lt;title&gt;Hide your heart&lt;/title&gt;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&lt;artist&gt;Bonnie Tyler&lt;/artist&gt;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&lt;country&gt;UK&lt;/country&gt;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&lt;company&gt;CBS Records&lt;/company&gt;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&lt;price&gt;9.90&lt;/price&gt;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&lt;year&gt;1988&lt;/year&gt;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&lt;/cd&gt;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&lt;/catalog&gt;</a:t>
            </a:r>
          </a:p>
        </p:txBody>
      </p:sp>
    </p:spTree>
    <p:extLst>
      <p:ext uri="{BB962C8B-B14F-4D97-AF65-F5344CB8AC3E}">
        <p14:creationId xmlns:p14="http://schemas.microsoft.com/office/powerpoint/2010/main" val="108115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2FDD9E1-E8AC-4AA8-B2CB-26BB366764CE}" type="slidenum">
              <a:rPr lang="ru-RU" altLang="ru-RU" smtClean="0"/>
              <a:pPr eaLnBrk="1" hangingPunct="1"/>
              <a:t>28</a:t>
            </a:fld>
            <a:endParaRPr lang="ru-RU" altLang="ru-RU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Пример </a:t>
            </a:r>
            <a:r>
              <a:rPr lang="en-US" altLang="ru-RU" smtClean="0"/>
              <a:t>XSL (tranformation.xsl)</a:t>
            </a:r>
            <a:endParaRPr lang="ru-RU" altLang="ru-RU" smtClean="0"/>
          </a:p>
        </p:txBody>
      </p:sp>
      <p:sp>
        <p:nvSpPr>
          <p:cNvPr id="1474564" name="Text Box 4"/>
          <p:cNvSpPr txBox="1">
            <a:spLocks noChangeArrowheads="1"/>
          </p:cNvSpPr>
          <p:nvPr/>
        </p:nvSpPr>
        <p:spPr bwMode="auto">
          <a:xfrm>
            <a:off x="179388" y="1657350"/>
            <a:ext cx="8785225" cy="45085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&lt;xsl:stylesheet version="1.0"</a:t>
            </a:r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xmlns:xsl="http://www.w3.org/1999/XSL/Transform"&gt;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&lt;xsl:template match="/"&gt;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&lt;html&gt;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  &lt;h2&gt;My CD Collection&lt;/h2&gt;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  &lt;table border="1"&gt;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    &lt;tr bgcolor="#9acd32"&gt;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      &lt;th&gt;Title&lt;/th&gt;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      &lt;th&gt;Artist&lt;/th&gt;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    &lt;/tr&gt;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    &lt;xsl:for-each select="catalog/cd"&gt;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      &lt;tr&gt;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        &lt;td&gt;&lt;xsl:value-of select="title"/&gt;&lt;/td&gt;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        &lt;td&gt;&lt;xsl:value-of select="artist"/&gt;&lt;/td&gt;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      &lt;/tr&gt;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    &lt;/xsl:for-each&gt;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  &lt;/table&gt;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&lt;/html&gt;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&lt;/xsl:template&gt;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&lt;/xsl:stylesheet&gt;</a:t>
            </a:r>
            <a:endParaRPr kumimoji="1" lang="ru-RU" altLang="ru-RU" sz="1300" b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13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6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F1ECED7-FD6C-4529-BF7C-CFE994620548}" type="slidenum">
              <a:rPr lang="ru-RU" altLang="ru-RU" smtClean="0"/>
              <a:pPr eaLnBrk="1" hangingPunct="1"/>
              <a:t>29</a:t>
            </a:fld>
            <a:endParaRPr lang="ru-RU" altLang="ru-RU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Результат трансформации</a:t>
            </a: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557338"/>
            <a:ext cx="3240087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26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AD0963D-1C59-4EA4-A98D-89068B1BF9B1}" type="slidenum">
              <a:rPr lang="ru-RU" altLang="ru-RU" smtClean="0"/>
              <a:pPr eaLnBrk="1" hangingPunct="1"/>
              <a:t>3</a:t>
            </a:fld>
            <a:endParaRPr lang="ru-RU" altLang="ru-RU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У истоков</a:t>
            </a:r>
          </a:p>
        </p:txBody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>
                <a:solidFill>
                  <a:schemeClr val="accent1"/>
                </a:solidFill>
              </a:rPr>
              <a:t>Standard Generalized Markup Language (SGML)</a:t>
            </a:r>
            <a:endParaRPr lang="ru-RU" altLang="ru-RU" smtClean="0">
              <a:solidFill>
                <a:schemeClr val="accent1"/>
              </a:solidFill>
            </a:endParaRPr>
          </a:p>
          <a:p>
            <a:pPr lvl="1" eaLnBrk="1" hangingPunct="1"/>
            <a:r>
              <a:rPr lang="ru-RU" altLang="ru-RU" smtClean="0"/>
              <a:t>Предназначался для описания структуры сложных документов</a:t>
            </a:r>
          </a:p>
          <a:p>
            <a:pPr lvl="1" eaLnBrk="1" hangingPunct="1"/>
            <a:r>
              <a:rPr lang="ru-RU" altLang="ru-RU" smtClean="0"/>
              <a:t>Был разработан в </a:t>
            </a:r>
            <a:r>
              <a:rPr lang="ru-RU" altLang="ru-RU" smtClean="0">
                <a:solidFill>
                  <a:schemeClr val="accent1"/>
                </a:solidFill>
              </a:rPr>
              <a:t>1970</a:t>
            </a:r>
            <a:r>
              <a:rPr lang="ru-RU" altLang="ru-RU" smtClean="0"/>
              <a:t> году</a:t>
            </a:r>
          </a:p>
          <a:p>
            <a:pPr lvl="1" eaLnBrk="1" hangingPunct="1"/>
            <a:r>
              <a:rPr lang="ru-RU" altLang="ru-RU" smtClean="0"/>
              <a:t>Основные цели:</a:t>
            </a:r>
          </a:p>
          <a:p>
            <a:pPr lvl="2" eaLnBrk="1" hangingPunct="1"/>
            <a:r>
              <a:rPr lang="ru-RU" altLang="ru-RU" smtClean="0"/>
              <a:t>Все документы должны быть выполнены в строгом соответствии с правилами</a:t>
            </a:r>
          </a:p>
          <a:p>
            <a:pPr lvl="2" eaLnBrk="1" hangingPunct="1"/>
            <a:r>
              <a:rPr lang="ru-RU" altLang="ru-RU" smtClean="0"/>
              <a:t>Уменьшение количества документации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29015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7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7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7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7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7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933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BF86D2-CB7B-49C7-9E18-80C731F168A8}" type="slidenum">
              <a:rPr lang="ru-RU" altLang="ru-RU" smtClean="0"/>
              <a:pPr eaLnBrk="1" hangingPunct="1"/>
              <a:t>30</a:t>
            </a:fld>
            <a:endParaRPr lang="ru-RU" altLang="ru-RU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Обработка </a:t>
            </a:r>
            <a:r>
              <a:rPr lang="en-US" altLang="ru-RU" smtClean="0"/>
              <a:t>XML</a:t>
            </a:r>
            <a:endParaRPr lang="ru-RU" altLang="ru-RU" smtClean="0"/>
          </a:p>
        </p:txBody>
      </p:sp>
      <p:sp>
        <p:nvSpPr>
          <p:cNvPr id="139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Два подхода</a:t>
            </a:r>
          </a:p>
          <a:p>
            <a:pPr eaLnBrk="1" hangingPunct="1"/>
            <a:r>
              <a:rPr lang="en-US" altLang="ru-RU" b="1" smtClean="0">
                <a:solidFill>
                  <a:schemeClr val="accent1"/>
                </a:solidFill>
              </a:rPr>
              <a:t>Simple API for XML (SAX)</a:t>
            </a:r>
            <a:r>
              <a:rPr lang="ru-RU" altLang="ru-RU" b="1" smtClean="0">
                <a:solidFill>
                  <a:schemeClr val="accent1"/>
                </a:solidFill>
              </a:rPr>
              <a:t/>
            </a:r>
            <a:br>
              <a:rPr lang="ru-RU" altLang="ru-RU" b="1" smtClean="0">
                <a:solidFill>
                  <a:schemeClr val="accent1"/>
                </a:solidFill>
              </a:rPr>
            </a:br>
            <a:r>
              <a:rPr lang="ru-RU" altLang="ru-RU" smtClean="0"/>
              <a:t>Порождает события в процессе чтения </a:t>
            </a:r>
            <a:r>
              <a:rPr lang="en-US" altLang="ru-RU" smtClean="0"/>
              <a:t>XML </a:t>
            </a:r>
            <a:r>
              <a:rPr lang="ru-RU" altLang="ru-RU" smtClean="0"/>
              <a:t>документа</a:t>
            </a:r>
            <a:endParaRPr lang="en-US" altLang="ru-RU" smtClean="0"/>
          </a:p>
          <a:p>
            <a:pPr eaLnBrk="1" hangingPunct="1"/>
            <a:endParaRPr lang="en-US" altLang="ru-RU" smtClean="0"/>
          </a:p>
          <a:p>
            <a:pPr eaLnBrk="1" hangingPunct="1"/>
            <a:r>
              <a:rPr lang="en-US" altLang="ru-RU" b="1" smtClean="0">
                <a:solidFill>
                  <a:schemeClr val="accent1"/>
                </a:solidFill>
              </a:rPr>
              <a:t>Document Object Model (DOM)</a:t>
            </a:r>
            <a:r>
              <a:rPr lang="ru-RU" altLang="ru-RU" b="1" smtClean="0">
                <a:solidFill>
                  <a:schemeClr val="accent1"/>
                </a:solidFill>
              </a:rPr>
              <a:t/>
            </a:r>
            <a:br>
              <a:rPr lang="ru-RU" altLang="ru-RU" b="1" smtClean="0">
                <a:solidFill>
                  <a:schemeClr val="accent1"/>
                </a:solidFill>
              </a:rPr>
            </a:br>
            <a:r>
              <a:rPr lang="ru-RU" altLang="ru-RU" smtClean="0"/>
              <a:t>Представляет </a:t>
            </a:r>
            <a:r>
              <a:rPr lang="en-US" altLang="ru-RU" smtClean="0"/>
              <a:t>XML </a:t>
            </a:r>
            <a:r>
              <a:rPr lang="ru-RU" altLang="ru-RU" smtClean="0"/>
              <a:t>документ в форме древовидной структуры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06281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9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9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73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6F103D-9B4E-4BE9-A3B1-F650A21E1B1C}" type="slidenum">
              <a:rPr lang="ru-RU" altLang="ru-RU" smtClean="0"/>
              <a:pPr eaLnBrk="1" hangingPunct="1"/>
              <a:t>31</a:t>
            </a:fld>
            <a:endParaRPr lang="ru-RU" altLang="ru-RU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Логика </a:t>
            </a:r>
            <a:r>
              <a:rPr lang="en-US" altLang="ru-RU" smtClean="0"/>
              <a:t>SAX</a:t>
            </a:r>
            <a:endParaRPr lang="ru-RU" altLang="ru-RU" smtClean="0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11188" y="1628775"/>
            <a:ext cx="7993062" cy="4537075"/>
            <a:chOff x="385" y="1026"/>
            <a:chExt cx="5035" cy="2858"/>
          </a:xfrm>
        </p:grpSpPr>
        <p:sp>
          <p:nvSpPr>
            <p:cNvPr id="33797" name="Rectangle 8"/>
            <p:cNvSpPr>
              <a:spLocks noChangeArrowheads="1"/>
            </p:cNvSpPr>
            <p:nvPr/>
          </p:nvSpPr>
          <p:spPr bwMode="auto">
            <a:xfrm>
              <a:off x="1338" y="1026"/>
              <a:ext cx="1905" cy="2177"/>
            </a:xfrm>
            <a:prstGeom prst="rect">
              <a:avLst/>
            </a:prstGeom>
            <a:solidFill>
              <a:schemeClr val="accent1">
                <a:alpha val="25098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2000" b="1"/>
                <a:t>SAX</a:t>
              </a:r>
            </a:p>
            <a:p>
              <a:pPr algn="ctr" eaLnBrk="1" hangingPunct="1"/>
              <a:r>
                <a:rPr lang="en-US" altLang="ru-RU" sz="2000" b="1"/>
                <a:t>Parser</a:t>
              </a:r>
              <a:endParaRPr lang="ru-RU" altLang="ru-RU" sz="2000" b="1"/>
            </a:p>
          </p:txBody>
        </p:sp>
        <p:sp>
          <p:nvSpPr>
            <p:cNvPr id="33798" name="AutoShape 9"/>
            <p:cNvSpPr>
              <a:spLocks noChangeArrowheads="1"/>
            </p:cNvSpPr>
            <p:nvPr/>
          </p:nvSpPr>
          <p:spPr bwMode="auto">
            <a:xfrm flipV="1">
              <a:off x="385" y="1570"/>
              <a:ext cx="771" cy="1044"/>
            </a:xfrm>
            <a:prstGeom prst="foldedCorner">
              <a:avLst>
                <a:gd name="adj" fmla="val 27370"/>
              </a:avLst>
            </a:prstGeom>
            <a:solidFill>
              <a:schemeClr val="accent2">
                <a:alpha val="25098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2000" b="1"/>
                <a:t>XML</a:t>
              </a:r>
              <a:endParaRPr lang="ru-RU" altLang="ru-RU" sz="2000" b="1"/>
            </a:p>
          </p:txBody>
        </p:sp>
        <p:sp>
          <p:nvSpPr>
            <p:cNvPr id="33799" name="Rectangle 10"/>
            <p:cNvSpPr>
              <a:spLocks noChangeArrowheads="1"/>
            </p:cNvSpPr>
            <p:nvPr/>
          </p:nvSpPr>
          <p:spPr bwMode="auto">
            <a:xfrm>
              <a:off x="1338" y="3385"/>
              <a:ext cx="1906" cy="49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2000" b="1"/>
                <a:t>SAX Parser Factory</a:t>
              </a:r>
              <a:endParaRPr lang="ru-RU" altLang="ru-RU" sz="2000" b="1"/>
            </a:p>
          </p:txBody>
        </p:sp>
        <p:sp>
          <p:nvSpPr>
            <p:cNvPr id="33800" name="Rectangle 11"/>
            <p:cNvSpPr>
              <a:spLocks noChangeArrowheads="1"/>
            </p:cNvSpPr>
            <p:nvPr/>
          </p:nvSpPr>
          <p:spPr bwMode="auto">
            <a:xfrm>
              <a:off x="2789" y="1648"/>
              <a:ext cx="953" cy="408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2000" b="1"/>
                <a:t>Error</a:t>
              </a:r>
            </a:p>
            <a:p>
              <a:pPr algn="ctr" eaLnBrk="1" hangingPunct="1"/>
              <a:r>
                <a:rPr lang="en-US" altLang="ru-RU" sz="2000" b="1"/>
                <a:t>Handler</a:t>
              </a:r>
              <a:endParaRPr lang="ru-RU" altLang="ru-RU" sz="2000" b="1"/>
            </a:p>
          </p:txBody>
        </p:sp>
        <p:sp>
          <p:nvSpPr>
            <p:cNvPr id="33801" name="Rectangle 12"/>
            <p:cNvSpPr>
              <a:spLocks noChangeArrowheads="1"/>
            </p:cNvSpPr>
            <p:nvPr/>
          </p:nvSpPr>
          <p:spPr bwMode="auto">
            <a:xfrm>
              <a:off x="2789" y="2704"/>
              <a:ext cx="953" cy="409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2000" b="1"/>
                <a:t>Entity</a:t>
              </a:r>
            </a:p>
            <a:p>
              <a:pPr algn="ctr" eaLnBrk="1" hangingPunct="1"/>
              <a:r>
                <a:rPr lang="en-US" altLang="ru-RU" sz="2000" b="1"/>
                <a:t>Resolver</a:t>
              </a:r>
              <a:endParaRPr lang="ru-RU" altLang="ru-RU" sz="2000" b="1"/>
            </a:p>
          </p:txBody>
        </p:sp>
        <p:sp>
          <p:nvSpPr>
            <p:cNvPr id="33802" name="Rectangle 14"/>
            <p:cNvSpPr>
              <a:spLocks noChangeArrowheads="1"/>
            </p:cNvSpPr>
            <p:nvPr/>
          </p:nvSpPr>
          <p:spPr bwMode="auto">
            <a:xfrm>
              <a:off x="3515" y="1026"/>
              <a:ext cx="1905" cy="590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2000" b="1"/>
                <a:t>Business</a:t>
              </a:r>
            </a:p>
            <a:p>
              <a:pPr algn="ctr" eaLnBrk="1" hangingPunct="1"/>
              <a:r>
                <a:rPr lang="en-US" altLang="ru-RU" sz="2000" b="1"/>
                <a:t>Logic</a:t>
              </a:r>
              <a:endParaRPr lang="ru-RU" altLang="ru-RU" sz="2000" b="1"/>
            </a:p>
          </p:txBody>
        </p:sp>
        <p:sp>
          <p:nvSpPr>
            <p:cNvPr id="33803" name="Line 15"/>
            <p:cNvSpPr>
              <a:spLocks noChangeShapeType="1"/>
            </p:cNvSpPr>
            <p:nvPr/>
          </p:nvSpPr>
          <p:spPr bwMode="auto">
            <a:xfrm>
              <a:off x="1156" y="2115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04" name="Line 18"/>
            <p:cNvSpPr>
              <a:spLocks noChangeShapeType="1"/>
            </p:cNvSpPr>
            <p:nvPr/>
          </p:nvSpPr>
          <p:spPr bwMode="auto">
            <a:xfrm flipV="1">
              <a:off x="2291" y="3203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05" name="Rectangle 25"/>
            <p:cNvSpPr>
              <a:spLocks noChangeArrowheads="1"/>
            </p:cNvSpPr>
            <p:nvPr/>
          </p:nvSpPr>
          <p:spPr bwMode="auto">
            <a:xfrm>
              <a:off x="2789" y="1117"/>
              <a:ext cx="953" cy="408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2000" b="1"/>
                <a:t>Document</a:t>
              </a:r>
            </a:p>
            <a:p>
              <a:pPr algn="ctr" eaLnBrk="1" hangingPunct="1"/>
              <a:r>
                <a:rPr lang="en-US" altLang="ru-RU" sz="2000" b="1"/>
                <a:t>Handler</a:t>
              </a:r>
              <a:endParaRPr lang="ru-RU" altLang="ru-RU" sz="2000" b="1"/>
            </a:p>
          </p:txBody>
        </p:sp>
        <p:sp>
          <p:nvSpPr>
            <p:cNvPr id="33806" name="Rectangle 26"/>
            <p:cNvSpPr>
              <a:spLocks noChangeArrowheads="1"/>
            </p:cNvSpPr>
            <p:nvPr/>
          </p:nvSpPr>
          <p:spPr bwMode="auto">
            <a:xfrm>
              <a:off x="2789" y="2184"/>
              <a:ext cx="953" cy="408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2000" b="1"/>
                <a:t>DTD</a:t>
              </a:r>
            </a:p>
            <a:p>
              <a:pPr algn="ctr" eaLnBrk="1" hangingPunct="1"/>
              <a:r>
                <a:rPr lang="en-US" altLang="ru-RU" sz="2000" b="1"/>
                <a:t>Handler</a:t>
              </a:r>
              <a:endParaRPr lang="ru-RU" altLang="ru-RU" sz="2000" b="1"/>
            </a:p>
          </p:txBody>
        </p:sp>
        <p:sp>
          <p:nvSpPr>
            <p:cNvPr id="33807" name="Freeform 29"/>
            <p:cNvSpPr>
              <a:spLocks/>
            </p:cNvSpPr>
            <p:nvPr/>
          </p:nvSpPr>
          <p:spPr bwMode="auto">
            <a:xfrm>
              <a:off x="2154" y="1326"/>
              <a:ext cx="635" cy="470"/>
            </a:xfrm>
            <a:custGeom>
              <a:avLst/>
              <a:gdLst>
                <a:gd name="T0" fmla="*/ 0 w 635"/>
                <a:gd name="T1" fmla="*/ 426 h 470"/>
                <a:gd name="T2" fmla="*/ 370 w 635"/>
                <a:gd name="T3" fmla="*/ 235 h 470"/>
                <a:gd name="T4" fmla="*/ 635 w 635"/>
                <a:gd name="T5" fmla="*/ 18 h 470"/>
                <a:gd name="T6" fmla="*/ 0 60000 65536"/>
                <a:gd name="T7" fmla="*/ 0 60000 65536"/>
                <a:gd name="T8" fmla="*/ 0 60000 65536"/>
                <a:gd name="T9" fmla="*/ 0 w 635"/>
                <a:gd name="T10" fmla="*/ 0 h 470"/>
                <a:gd name="T11" fmla="*/ 635 w 635"/>
                <a:gd name="T12" fmla="*/ 470 h 4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5" h="470">
                  <a:moveTo>
                    <a:pt x="0" y="426"/>
                  </a:moveTo>
                  <a:cubicBezTo>
                    <a:pt x="62" y="394"/>
                    <a:pt x="203" y="470"/>
                    <a:pt x="370" y="235"/>
                  </a:cubicBezTo>
                  <a:cubicBezTo>
                    <a:pt x="537" y="0"/>
                    <a:pt x="580" y="63"/>
                    <a:pt x="635" y="1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08" name="Text Box 30"/>
            <p:cNvSpPr txBox="1">
              <a:spLocks noChangeArrowheads="1"/>
            </p:cNvSpPr>
            <p:nvPr/>
          </p:nvSpPr>
          <p:spPr bwMode="auto">
            <a:xfrm>
              <a:off x="1912" y="1389"/>
              <a:ext cx="6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ru-RU" sz="2000" i="1"/>
                <a:t>Events</a:t>
              </a:r>
              <a:endParaRPr lang="ru-RU" altLang="ru-RU" sz="2000" i="1"/>
            </a:p>
          </p:txBody>
        </p:sp>
      </p:grpSp>
    </p:spTree>
    <p:extLst>
      <p:ext uri="{BB962C8B-B14F-4D97-AF65-F5344CB8AC3E}">
        <p14:creationId xmlns:p14="http://schemas.microsoft.com/office/powerpoint/2010/main" val="38530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3D65338-4706-4395-9125-45BAF3D82119}" type="slidenum">
              <a:rPr lang="ru-RU" altLang="ru-RU" smtClean="0"/>
              <a:pPr eaLnBrk="1" hangingPunct="1"/>
              <a:t>32</a:t>
            </a:fld>
            <a:endParaRPr lang="ru-RU" altLang="ru-RU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Логика </a:t>
            </a:r>
            <a:r>
              <a:rPr lang="en-US" altLang="ru-RU" smtClean="0"/>
              <a:t>DOM</a:t>
            </a:r>
            <a:endParaRPr lang="ru-RU" altLang="ru-RU" smtClean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95288" y="1628775"/>
            <a:ext cx="8353425" cy="4537075"/>
            <a:chOff x="249" y="1026"/>
            <a:chExt cx="5262" cy="2858"/>
          </a:xfrm>
        </p:grpSpPr>
        <p:sp>
          <p:nvSpPr>
            <p:cNvPr id="34821" name="Rectangle 6"/>
            <p:cNvSpPr>
              <a:spLocks noChangeArrowheads="1"/>
            </p:cNvSpPr>
            <p:nvPr/>
          </p:nvSpPr>
          <p:spPr bwMode="auto">
            <a:xfrm>
              <a:off x="1202" y="1026"/>
              <a:ext cx="1905" cy="2177"/>
            </a:xfrm>
            <a:prstGeom prst="rect">
              <a:avLst/>
            </a:prstGeom>
            <a:solidFill>
              <a:schemeClr val="accent1">
                <a:alpha val="25098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2000" b="1"/>
                <a:t>DOM</a:t>
              </a:r>
            </a:p>
            <a:p>
              <a:pPr algn="ctr" eaLnBrk="1" hangingPunct="1"/>
              <a:r>
                <a:rPr lang="en-US" altLang="ru-RU" sz="2000" b="1"/>
                <a:t>Document</a:t>
              </a:r>
            </a:p>
            <a:p>
              <a:pPr algn="ctr" eaLnBrk="1" hangingPunct="1"/>
              <a:r>
                <a:rPr lang="en-US" altLang="ru-RU" sz="2000" b="1"/>
                <a:t>Builder</a:t>
              </a:r>
              <a:endParaRPr lang="ru-RU" altLang="ru-RU" sz="2000" b="1"/>
            </a:p>
          </p:txBody>
        </p:sp>
        <p:sp>
          <p:nvSpPr>
            <p:cNvPr id="34822" name="AutoShape 4"/>
            <p:cNvSpPr>
              <a:spLocks noChangeArrowheads="1"/>
            </p:cNvSpPr>
            <p:nvPr/>
          </p:nvSpPr>
          <p:spPr bwMode="auto">
            <a:xfrm flipV="1">
              <a:off x="249" y="1570"/>
              <a:ext cx="771" cy="1044"/>
            </a:xfrm>
            <a:prstGeom prst="foldedCorner">
              <a:avLst>
                <a:gd name="adj" fmla="val 27370"/>
              </a:avLst>
            </a:prstGeom>
            <a:solidFill>
              <a:schemeClr val="accent2">
                <a:alpha val="25098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2000" b="1"/>
                <a:t>XML</a:t>
              </a:r>
              <a:endParaRPr lang="ru-RU" altLang="ru-RU" sz="2000" b="1"/>
            </a:p>
          </p:txBody>
        </p:sp>
        <p:sp>
          <p:nvSpPr>
            <p:cNvPr id="34823" name="Rectangle 5"/>
            <p:cNvSpPr>
              <a:spLocks noChangeArrowheads="1"/>
            </p:cNvSpPr>
            <p:nvPr/>
          </p:nvSpPr>
          <p:spPr bwMode="auto">
            <a:xfrm>
              <a:off x="1201" y="3385"/>
              <a:ext cx="1906" cy="49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2000" b="1"/>
                <a:t>Document Builder</a:t>
              </a:r>
            </a:p>
            <a:p>
              <a:pPr algn="ctr" eaLnBrk="1" hangingPunct="1"/>
              <a:r>
                <a:rPr lang="en-US" altLang="ru-RU" sz="2000" b="1"/>
                <a:t>Factory</a:t>
              </a:r>
              <a:endParaRPr lang="ru-RU" altLang="ru-RU" sz="2000" b="1"/>
            </a:p>
          </p:txBody>
        </p:sp>
        <p:sp>
          <p:nvSpPr>
            <p:cNvPr id="34824" name="Rectangle 7"/>
            <p:cNvSpPr>
              <a:spLocks noChangeArrowheads="1"/>
            </p:cNvSpPr>
            <p:nvPr/>
          </p:nvSpPr>
          <p:spPr bwMode="auto">
            <a:xfrm>
              <a:off x="2653" y="2206"/>
              <a:ext cx="953" cy="408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2000" b="1"/>
                <a:t>Error</a:t>
              </a:r>
            </a:p>
            <a:p>
              <a:pPr algn="ctr" eaLnBrk="1" hangingPunct="1"/>
              <a:r>
                <a:rPr lang="en-US" altLang="ru-RU" sz="2000" b="1"/>
                <a:t>Handler</a:t>
              </a:r>
              <a:endParaRPr lang="ru-RU" altLang="ru-RU" sz="2000" b="1"/>
            </a:p>
          </p:txBody>
        </p:sp>
        <p:sp>
          <p:nvSpPr>
            <p:cNvPr id="34825" name="Rectangle 8"/>
            <p:cNvSpPr>
              <a:spLocks noChangeArrowheads="1"/>
            </p:cNvSpPr>
            <p:nvPr/>
          </p:nvSpPr>
          <p:spPr bwMode="auto">
            <a:xfrm>
              <a:off x="2653" y="2704"/>
              <a:ext cx="953" cy="409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2000" b="1"/>
                <a:t>Entity</a:t>
              </a:r>
            </a:p>
            <a:p>
              <a:pPr algn="ctr" eaLnBrk="1" hangingPunct="1"/>
              <a:r>
                <a:rPr lang="en-US" altLang="ru-RU" sz="2000" b="1"/>
                <a:t>Resolver</a:t>
              </a:r>
              <a:endParaRPr lang="ru-RU" altLang="ru-RU" sz="2000" b="1"/>
            </a:p>
          </p:txBody>
        </p:sp>
        <p:sp>
          <p:nvSpPr>
            <p:cNvPr id="34826" name="Rectangle 9"/>
            <p:cNvSpPr>
              <a:spLocks noChangeArrowheads="1"/>
            </p:cNvSpPr>
            <p:nvPr/>
          </p:nvSpPr>
          <p:spPr bwMode="auto">
            <a:xfrm>
              <a:off x="3288" y="1026"/>
              <a:ext cx="726" cy="1043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2000" b="1"/>
                <a:t>DOM</a:t>
              </a:r>
            </a:p>
            <a:p>
              <a:pPr algn="ctr" eaLnBrk="1" hangingPunct="1"/>
              <a:r>
                <a:rPr lang="en-US" altLang="ru-RU" sz="2000" b="1"/>
                <a:t>Tree</a:t>
              </a:r>
            </a:p>
            <a:p>
              <a:pPr algn="ctr" eaLnBrk="1" hangingPunct="1"/>
              <a:endParaRPr lang="en-US" altLang="ru-RU" sz="2000" b="1"/>
            </a:p>
            <a:p>
              <a:pPr algn="ctr" eaLnBrk="1" hangingPunct="1"/>
              <a:endParaRPr lang="en-US" altLang="ru-RU" sz="2000" b="1"/>
            </a:p>
            <a:p>
              <a:pPr algn="ctr" eaLnBrk="1" hangingPunct="1"/>
              <a:endParaRPr lang="ru-RU" altLang="ru-RU" sz="2000" b="1"/>
            </a:p>
          </p:txBody>
        </p:sp>
        <p:sp>
          <p:nvSpPr>
            <p:cNvPr id="34827" name="Rectangle 10"/>
            <p:cNvSpPr>
              <a:spLocks noChangeArrowheads="1"/>
            </p:cNvSpPr>
            <p:nvPr/>
          </p:nvSpPr>
          <p:spPr bwMode="auto">
            <a:xfrm>
              <a:off x="4195" y="1026"/>
              <a:ext cx="1316" cy="1043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ru-RU" sz="2000" b="1"/>
                <a:t>Business</a:t>
              </a:r>
            </a:p>
            <a:p>
              <a:pPr algn="ctr" eaLnBrk="1" hangingPunct="1"/>
              <a:r>
                <a:rPr lang="en-US" altLang="ru-RU" sz="2000" b="1"/>
                <a:t>Logic</a:t>
              </a:r>
              <a:endParaRPr lang="ru-RU" altLang="ru-RU" sz="2000" b="1"/>
            </a:p>
          </p:txBody>
        </p:sp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>
              <a:off x="1020" y="2115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>
              <a:off x="3107" y="1570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830" name="Line 14"/>
            <p:cNvSpPr>
              <a:spLocks noChangeShapeType="1"/>
            </p:cNvSpPr>
            <p:nvPr/>
          </p:nvSpPr>
          <p:spPr bwMode="auto">
            <a:xfrm>
              <a:off x="4014" y="1570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831" name="Line 15"/>
            <p:cNvSpPr>
              <a:spLocks noChangeShapeType="1"/>
            </p:cNvSpPr>
            <p:nvPr/>
          </p:nvSpPr>
          <p:spPr bwMode="auto">
            <a:xfrm flipV="1">
              <a:off x="2154" y="3203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832" name="Rectangle 16"/>
            <p:cNvSpPr>
              <a:spLocks noChangeArrowheads="1"/>
            </p:cNvSpPr>
            <p:nvPr/>
          </p:nvSpPr>
          <p:spPr bwMode="auto">
            <a:xfrm>
              <a:off x="3560" y="1480"/>
              <a:ext cx="182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4833" name="Rectangle 17"/>
            <p:cNvSpPr>
              <a:spLocks noChangeArrowheads="1"/>
            </p:cNvSpPr>
            <p:nvPr/>
          </p:nvSpPr>
          <p:spPr bwMode="auto">
            <a:xfrm>
              <a:off x="3424" y="1798"/>
              <a:ext cx="182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4834" name="Rectangle 18"/>
            <p:cNvSpPr>
              <a:spLocks noChangeArrowheads="1"/>
            </p:cNvSpPr>
            <p:nvPr/>
          </p:nvSpPr>
          <p:spPr bwMode="auto">
            <a:xfrm>
              <a:off x="3696" y="1798"/>
              <a:ext cx="182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cxnSp>
          <p:nvCxnSpPr>
            <p:cNvPr id="34835" name="AutoShape 19"/>
            <p:cNvCxnSpPr>
              <a:cxnSpLocks noChangeShapeType="1"/>
              <a:stCxn id="34832" idx="2"/>
              <a:endCxn id="34833" idx="0"/>
            </p:cNvCxnSpPr>
            <p:nvPr/>
          </p:nvCxnSpPr>
          <p:spPr bwMode="auto">
            <a:xfrm rot="5400000">
              <a:off x="3522" y="1662"/>
              <a:ext cx="121" cy="136"/>
            </a:xfrm>
            <a:prstGeom prst="bentConnector3">
              <a:avLst>
                <a:gd name="adj1" fmla="val 49588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6" name="AutoShape 20"/>
            <p:cNvCxnSpPr>
              <a:cxnSpLocks noChangeShapeType="1"/>
              <a:stCxn id="34832" idx="2"/>
              <a:endCxn id="34834" idx="0"/>
            </p:cNvCxnSpPr>
            <p:nvPr/>
          </p:nvCxnSpPr>
          <p:spPr bwMode="auto">
            <a:xfrm rot="16200000" flipH="1">
              <a:off x="3658" y="1662"/>
              <a:ext cx="121" cy="136"/>
            </a:xfrm>
            <a:prstGeom prst="bentConnector3">
              <a:avLst>
                <a:gd name="adj1" fmla="val 49588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9785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1E4C859-268C-4683-8815-69D5E804EBBA}" type="slidenum">
              <a:rPr lang="ru-RU" altLang="ru-RU" smtClean="0"/>
              <a:pPr eaLnBrk="1" hangingPunct="1"/>
              <a:t>33</a:t>
            </a:fld>
            <a:endParaRPr lang="ru-RU" altLang="ru-RU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Особенности </a:t>
            </a:r>
            <a:r>
              <a:rPr lang="en-US" altLang="ru-RU" smtClean="0"/>
              <a:t>SAX </a:t>
            </a:r>
            <a:r>
              <a:rPr lang="ru-RU" altLang="ru-RU" smtClean="0"/>
              <a:t>и </a:t>
            </a:r>
            <a:r>
              <a:rPr lang="en-US" altLang="ru-RU" smtClean="0"/>
              <a:t>DOM</a:t>
            </a:r>
            <a:endParaRPr lang="ru-RU" altLang="ru-RU" smtClean="0"/>
          </a:p>
        </p:txBody>
      </p:sp>
      <p:graphicFrame>
        <p:nvGraphicFramePr>
          <p:cNvPr id="1401892" name="Group 36"/>
          <p:cNvGraphicFramePr>
            <a:graphicFrameLocks noGrp="1"/>
          </p:cNvGraphicFramePr>
          <p:nvPr>
            <p:ph idx="1"/>
          </p:nvPr>
        </p:nvGraphicFramePr>
        <p:xfrm>
          <a:off x="179388" y="1773238"/>
          <a:ext cx="8780462" cy="4252913"/>
        </p:xfrm>
        <a:graphic>
          <a:graphicData uri="http://schemas.openxmlformats.org/drawingml/2006/table">
            <a:tbl>
              <a:tblPr/>
              <a:tblGrid>
                <a:gridCol w="4240212"/>
                <a:gridCol w="4540250"/>
              </a:tblGrid>
              <a:tr h="74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SAX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DOM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Модель обработки событий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Древовидная структура данных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Последовательный доступ (поток событий)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Произвольный доступ (структура данных в памяти)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Используется мало памяти (порождаются только события)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Используется много памяти (документ загружен полностью)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Для обработки частей документа (обработка релевантных событий)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Для редактирования документа (обработка данных в памяти)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Для однократной обработки документа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Для многократной обработки документа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85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C1DE10-B0F3-4392-AF47-F834E39C63D5}" type="slidenum">
              <a:rPr lang="ru-RU" altLang="ru-RU" smtClean="0"/>
              <a:pPr eaLnBrk="1" hangingPunct="1"/>
              <a:t>34</a:t>
            </a:fld>
            <a:endParaRPr lang="ru-RU" altLang="ru-RU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Работа с </a:t>
            </a:r>
            <a:r>
              <a:rPr lang="en-US" altLang="ru-RU" smtClean="0"/>
              <a:t>XML </a:t>
            </a:r>
            <a:r>
              <a:rPr lang="ru-RU" altLang="ru-RU" smtClean="0"/>
              <a:t>в </a:t>
            </a:r>
            <a:r>
              <a:rPr lang="en-US" altLang="ru-RU" smtClean="0"/>
              <a:t>Java</a:t>
            </a:r>
            <a:endParaRPr lang="ru-RU" altLang="ru-RU" smtClean="0"/>
          </a:p>
        </p:txBody>
      </p:sp>
      <p:sp>
        <p:nvSpPr>
          <p:cNvPr id="140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ru-RU" altLang="ru-RU" smtClean="0"/>
              <a:t>Стандартные интерфейсы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ru-RU" altLang="ru-RU" smtClean="0"/>
              <a:t>В оригинале описаны на </a:t>
            </a:r>
            <a:r>
              <a:rPr lang="en-US" altLang="ru-RU" smtClean="0"/>
              <a:t>Interface Definition Language (OMG IDL)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ru-RU" altLang="ru-RU" smtClean="0"/>
              <a:t>Пакет </a:t>
            </a: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org.w3c.dom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ru-RU" altLang="ru-RU" smtClean="0"/>
              <a:t>Пакет </a:t>
            </a: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org.xml.sax</a:t>
            </a:r>
            <a:endParaRPr lang="ru-RU" altLang="ru-RU" smtClean="0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ru-RU" altLang="ru-RU" smtClean="0"/>
              <a:t>Реализующие классы</a:t>
            </a:r>
            <a:endParaRPr lang="en-US" altLang="ru-RU" smtClean="0"/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ru-RU" altLang="ru-RU" smtClean="0"/>
              <a:t>Предоставляются отдельно…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ru-RU" smtClean="0"/>
              <a:t>JAVA API for XML Processing (JAXP)</a:t>
            </a:r>
            <a:br>
              <a:rPr lang="en-US" altLang="ru-RU" smtClean="0"/>
            </a:br>
            <a:r>
              <a:rPr lang="ru-RU" altLang="ru-RU" smtClean="0"/>
              <a:t>Пакет </a:t>
            </a: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javax.xml</a:t>
            </a:r>
            <a:endParaRPr lang="ru-RU" altLang="ru-RU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22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0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0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0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0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0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90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BF81A17-9282-4872-9840-042161B153F1}" type="slidenum">
              <a:rPr lang="ru-RU" altLang="ru-RU" smtClean="0"/>
              <a:pPr eaLnBrk="1" hangingPunct="1"/>
              <a:t>35</a:t>
            </a:fld>
            <a:endParaRPr lang="ru-RU" altLang="ru-RU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Работа с </a:t>
            </a:r>
            <a:r>
              <a:rPr lang="en-US" altLang="ru-RU" smtClean="0"/>
              <a:t>SAX</a:t>
            </a:r>
            <a:endParaRPr lang="ru-RU" altLang="ru-RU" smtClean="0"/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Обработку документа производит транслятор, передающий информацию зарегистрировавшимся обработчикам событий</a:t>
            </a:r>
          </a:p>
          <a:p>
            <a:pPr eaLnBrk="1" hangingPunct="1">
              <a:lnSpc>
                <a:spcPct val="80000"/>
              </a:lnSpc>
            </a:pPr>
            <a:endParaRPr lang="ru-RU" altLang="ru-RU" sz="240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Обработчики должны реализовывать интерфейсы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org.xml.sax.ContentHandler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org.xml.sax.DTDHandler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org.xml.sax.EntityResolver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org.xml.sax.ErrorHandler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org.xml.sax.Locator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org.xml.sax.ext.DeclHandler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org.xml.sax.ext.EntityResolver2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org.xml.sax.ext.LexicalHandler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org.xml.sax.ext.Locator2</a:t>
            </a:r>
            <a:endParaRPr lang="ru-RU" altLang="ru-RU" sz="2000" smtClean="0">
              <a:solidFill>
                <a:schemeClr val="accent1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732588" y="3429000"/>
            <a:ext cx="1014412" cy="1368425"/>
            <a:chOff x="4422" y="2069"/>
            <a:chExt cx="639" cy="862"/>
          </a:xfrm>
        </p:grpSpPr>
        <p:sp>
          <p:nvSpPr>
            <p:cNvPr id="37897" name="AutoShape 5"/>
            <p:cNvSpPr>
              <a:spLocks/>
            </p:cNvSpPr>
            <p:nvPr/>
          </p:nvSpPr>
          <p:spPr bwMode="auto">
            <a:xfrm>
              <a:off x="4422" y="2069"/>
              <a:ext cx="136" cy="862"/>
            </a:xfrm>
            <a:prstGeom prst="rightBrace">
              <a:avLst>
                <a:gd name="adj1" fmla="val 5281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7898" name="Text Box 6"/>
            <p:cNvSpPr txBox="1">
              <a:spLocks noChangeArrowheads="1"/>
            </p:cNvSpPr>
            <p:nvPr/>
          </p:nvSpPr>
          <p:spPr bwMode="auto">
            <a:xfrm>
              <a:off x="4649" y="2383"/>
              <a:ext cx="4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kumimoji="1" lang="en-US" altLang="ru-RU" b="1">
                  <a:solidFill>
                    <a:schemeClr val="accent1"/>
                  </a:solidFill>
                </a:rPr>
                <a:t>SAX</a:t>
              </a:r>
              <a:endParaRPr kumimoji="1" lang="ru-RU" altLang="ru-RU" b="1">
                <a:solidFill>
                  <a:schemeClr val="accent1"/>
                </a:solidFill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32588" y="4868863"/>
            <a:ext cx="1141412" cy="1152525"/>
            <a:chOff x="4422" y="2976"/>
            <a:chExt cx="719" cy="726"/>
          </a:xfrm>
        </p:grpSpPr>
        <p:sp>
          <p:nvSpPr>
            <p:cNvPr id="37895" name="AutoShape 8"/>
            <p:cNvSpPr>
              <a:spLocks/>
            </p:cNvSpPr>
            <p:nvPr/>
          </p:nvSpPr>
          <p:spPr bwMode="auto">
            <a:xfrm>
              <a:off x="4422" y="2976"/>
              <a:ext cx="136" cy="726"/>
            </a:xfrm>
            <a:prstGeom prst="rightBrace">
              <a:avLst>
                <a:gd name="adj1" fmla="val 4448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7896" name="Text Box 9"/>
            <p:cNvSpPr txBox="1">
              <a:spLocks noChangeArrowheads="1"/>
            </p:cNvSpPr>
            <p:nvPr/>
          </p:nvSpPr>
          <p:spPr bwMode="auto">
            <a:xfrm>
              <a:off x="4649" y="3220"/>
              <a:ext cx="4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kumimoji="1" lang="en-US" altLang="ru-RU" b="1">
                  <a:solidFill>
                    <a:schemeClr val="accent1"/>
                  </a:solidFill>
                </a:rPr>
                <a:t>SAX2</a:t>
              </a:r>
              <a:endParaRPr kumimoji="1" lang="ru-RU" altLang="ru-RU" b="1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969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0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0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0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0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0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0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0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0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04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493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5D814F-B88E-4CA2-9BB0-81C9BE2168EC}" type="slidenum">
              <a:rPr lang="ru-RU" altLang="ru-RU" smtClean="0"/>
              <a:pPr eaLnBrk="1" hangingPunct="1"/>
              <a:t>36</a:t>
            </a:fld>
            <a:endParaRPr lang="ru-RU" altLang="ru-RU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Пакет </a:t>
            </a:r>
            <a:r>
              <a:rPr lang="en-US" altLang="ru-RU" smtClean="0"/>
              <a:t>javax.xml.parsers</a:t>
            </a:r>
            <a:endParaRPr lang="ru-RU" altLang="ru-RU" smtClean="0"/>
          </a:p>
        </p:txBody>
      </p:sp>
      <p:sp>
        <p:nvSpPr>
          <p:cNvPr id="140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Класс </a:t>
            </a: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SAXParserFactory</a:t>
            </a:r>
            <a:r>
              <a:rPr lang="en-US" altLang="ru-RU" smtClean="0">
                <a:solidFill>
                  <a:schemeClr val="accent1"/>
                </a:solidFill>
              </a:rPr>
              <a:t/>
            </a:r>
            <a:br>
              <a:rPr lang="en-US" altLang="ru-RU" smtClean="0">
                <a:solidFill>
                  <a:schemeClr val="accent1"/>
                </a:solidFill>
              </a:rPr>
            </a:br>
            <a:r>
              <a:rPr lang="ru-RU" altLang="ru-RU" smtClean="0"/>
              <a:t>Образец проектирования </a:t>
            </a:r>
            <a:r>
              <a:rPr lang="en-US" altLang="ru-RU" smtClean="0"/>
              <a:t>Singleton, </a:t>
            </a:r>
            <a:r>
              <a:rPr lang="ru-RU" altLang="ru-RU" smtClean="0"/>
              <a:t>позволяет настроить и получить экземпляр фабрики для производства </a:t>
            </a: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SAXParser</a:t>
            </a:r>
            <a:endParaRPr lang="ru-RU" altLang="ru-RU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ru-RU" altLang="ru-RU" smtClean="0"/>
          </a:p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Класс</a:t>
            </a:r>
            <a:r>
              <a:rPr lang="en-US" altLang="ru-RU" smtClean="0"/>
              <a:t> </a:t>
            </a: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SAXParser</a:t>
            </a:r>
            <a:r>
              <a:rPr lang="en-US" altLang="ru-RU" smtClean="0"/>
              <a:t/>
            </a:r>
            <a:br>
              <a:rPr lang="en-US" altLang="ru-RU" smtClean="0"/>
            </a:br>
            <a:r>
              <a:rPr lang="ru-RU" altLang="ru-RU" smtClean="0"/>
              <a:t>Непосредственно транслятор, экземпляры получаются от фабрики </a:t>
            </a: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SAXParserFactory</a:t>
            </a:r>
            <a:endParaRPr lang="ru-RU" altLang="ru-RU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29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0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595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E812340-B7F8-43F7-94F3-702081F963E9}" type="slidenum">
              <a:rPr lang="ru-RU" altLang="ru-RU" smtClean="0"/>
              <a:pPr eaLnBrk="1" hangingPunct="1"/>
              <a:t>37</a:t>
            </a:fld>
            <a:endParaRPr lang="ru-RU" altLang="ru-RU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Семантика документа</a:t>
            </a:r>
          </a:p>
        </p:txBody>
      </p:sp>
      <p:sp>
        <p:nvSpPr>
          <p:cNvPr id="140698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Возникающие события</a:t>
            </a:r>
            <a:endParaRPr lang="ru-RU" altLang="ru-RU" b="1" smtClean="0">
              <a:solidFill>
                <a:srgbClr val="FFFFCC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altLang="ru-RU" b="1" smtClean="0">
                <a:solidFill>
                  <a:schemeClr val="accent1"/>
                </a:solidFill>
                <a:latin typeface="Courier New" pitchFamily="49" charset="0"/>
              </a:rPr>
              <a:t>startElement / endElement</a:t>
            </a:r>
            <a:r>
              <a:rPr lang="ru-RU" altLang="ru-RU" smtClean="0">
                <a:solidFill>
                  <a:schemeClr val="accent1"/>
                </a:solidFill>
              </a:rPr>
              <a:t/>
            </a:r>
            <a:br>
              <a:rPr lang="ru-RU" altLang="ru-RU" smtClean="0">
                <a:solidFill>
                  <a:schemeClr val="accent1"/>
                </a:solidFill>
              </a:rPr>
            </a:br>
            <a:r>
              <a:rPr lang="ru-RU" altLang="ru-RU" smtClean="0"/>
              <a:t>Открывающий и закрывающий тэг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b="1" smtClean="0">
                <a:solidFill>
                  <a:schemeClr val="accent1"/>
                </a:solidFill>
                <a:latin typeface="Courier New" pitchFamily="49" charset="0"/>
              </a:rPr>
              <a:t>characters</a:t>
            </a:r>
            <a:r>
              <a:rPr lang="ru-RU" altLang="ru-RU" smtClean="0">
                <a:solidFill>
                  <a:schemeClr val="accent1"/>
                </a:solidFill>
              </a:rPr>
              <a:t/>
            </a:r>
            <a:br>
              <a:rPr lang="ru-RU" altLang="ru-RU" smtClean="0">
                <a:solidFill>
                  <a:schemeClr val="accent1"/>
                </a:solidFill>
              </a:rPr>
            </a:br>
            <a:r>
              <a:rPr lang="ru-RU" altLang="ru-RU" smtClean="0"/>
              <a:t>Символы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b="1" smtClean="0">
                <a:solidFill>
                  <a:schemeClr val="accent1"/>
                </a:solidFill>
                <a:latin typeface="Courier New" pitchFamily="49" charset="0"/>
              </a:rPr>
              <a:t>startDocument / endDocument</a:t>
            </a:r>
            <a:r>
              <a:rPr lang="ru-RU" altLang="ru-RU" smtClean="0">
                <a:solidFill>
                  <a:schemeClr val="accent1"/>
                </a:solidFill>
              </a:rPr>
              <a:t/>
            </a:r>
            <a:br>
              <a:rPr lang="ru-RU" altLang="ru-RU" smtClean="0">
                <a:solidFill>
                  <a:schemeClr val="accent1"/>
                </a:solidFill>
              </a:rPr>
            </a:br>
            <a:r>
              <a:rPr lang="ru-RU" altLang="ru-RU" smtClean="0"/>
              <a:t>Начало и конец документа</a:t>
            </a:r>
          </a:p>
        </p:txBody>
      </p:sp>
      <p:sp>
        <p:nvSpPr>
          <p:cNvPr id="1406981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Интерфейс </a:t>
            </a: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ContentHandler</a:t>
            </a:r>
            <a:endParaRPr lang="ru-RU" altLang="ru-RU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startElement()</a:t>
            </a:r>
            <a:endParaRPr lang="ru-RU" altLang="ru-RU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ru-RU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endElement()</a:t>
            </a:r>
            <a:endParaRPr lang="ru-RU" altLang="ru-RU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ru-RU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characters()</a:t>
            </a:r>
            <a:endParaRPr lang="ru-RU" altLang="ru-RU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ru-RU" altLang="ru-RU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startDocument()</a:t>
            </a:r>
            <a:endParaRPr lang="ru-RU" altLang="ru-RU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ru-RU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endDocument()</a:t>
            </a: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13438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0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06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06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0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06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069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069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069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069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6980" grpId="0" build="p"/>
      <p:bldP spid="140698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58F30DD-66C4-4900-8D3D-93F7188F2EF5}" type="slidenum">
              <a:rPr lang="ru-RU" altLang="ru-RU" smtClean="0"/>
              <a:pPr eaLnBrk="1" hangingPunct="1"/>
              <a:t>38</a:t>
            </a:fld>
            <a:endParaRPr lang="ru-RU" altLang="ru-RU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Создание обработчика событий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mtClean="0"/>
              <a:t>Реализация нужного интерфейса, настройка на него используемого транслятора</a:t>
            </a:r>
          </a:p>
          <a:p>
            <a:pPr eaLnBrk="1" hangingPunct="1">
              <a:lnSpc>
                <a:spcPct val="90000"/>
              </a:lnSpc>
            </a:pPr>
            <a:endParaRPr lang="ru-RU" altLang="ru-RU" smtClean="0"/>
          </a:p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Использование класса </a:t>
            </a:r>
            <a:r>
              <a:rPr lang="ru-RU" altLang="ru-RU" sz="2800" b="1" smtClean="0">
                <a:solidFill>
                  <a:schemeClr val="accent1"/>
                </a:solidFill>
                <a:latin typeface="Courier New" pitchFamily="49" charset="0"/>
              </a:rPr>
              <a:t>org.xml.sax.helpers.DefaultHandler</a:t>
            </a:r>
            <a:r>
              <a:rPr lang="ru-RU" altLang="ru-RU" sz="2800" b="1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ru-RU" altLang="ru-RU" smtClean="0"/>
              <a:t>или </a:t>
            </a:r>
            <a:r>
              <a:rPr lang="ru-RU" altLang="ru-RU" sz="2800" b="1" smtClean="0">
                <a:solidFill>
                  <a:schemeClr val="accent1"/>
                </a:solidFill>
                <a:latin typeface="Courier New" pitchFamily="49" charset="0"/>
              </a:rPr>
              <a:t>org.xml.sax.helpers.DefaultHandler2 </a:t>
            </a:r>
            <a:r>
              <a:rPr lang="ru-RU" altLang="ru-RU" sz="2800" smtClean="0"/>
              <a:t>реализующих все интерфейсы обработки событий (все методы имеют пустые тела)</a:t>
            </a:r>
          </a:p>
        </p:txBody>
      </p:sp>
    </p:spTree>
    <p:extLst>
      <p:ext uri="{BB962C8B-B14F-4D97-AF65-F5344CB8AC3E}">
        <p14:creationId xmlns:p14="http://schemas.microsoft.com/office/powerpoint/2010/main" val="327892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0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902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60BAB15-19E6-4B22-ACB6-D23E2D9AA66F}" type="slidenum">
              <a:rPr lang="ru-RU" altLang="ru-RU" smtClean="0"/>
              <a:pPr eaLnBrk="1" hangingPunct="1"/>
              <a:t>39</a:t>
            </a:fld>
            <a:endParaRPr lang="ru-RU" altLang="ru-RU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Пример. Файл </a:t>
            </a:r>
            <a:r>
              <a:rPr lang="en-US" altLang="ru-RU" smtClean="0"/>
              <a:t>XML</a:t>
            </a:r>
            <a:endParaRPr lang="ru-RU" altLang="ru-RU" smtClean="0"/>
          </a:p>
        </p:txBody>
      </p:sp>
      <p:sp>
        <p:nvSpPr>
          <p:cNvPr id="1410052" name="Text Box 4"/>
          <p:cNvSpPr txBox="1">
            <a:spLocks noChangeArrowheads="1"/>
          </p:cNvSpPr>
          <p:nvPr/>
        </p:nvSpPr>
        <p:spPr bwMode="auto">
          <a:xfrm>
            <a:off x="179388" y="1946275"/>
            <a:ext cx="8785225" cy="37877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&lt;?xml version="1.0"?&gt;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&lt;company&gt;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	&lt;staff&gt;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		&lt;firstname&gt;Tom&lt;/firstname&gt;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		&lt;lastname&gt;King&lt;/lastname&gt;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		&lt;nickname&gt;Boss&lt;/nickname&gt;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		&lt;salary&gt;100500&lt;/salary&gt;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	&lt;/staff&gt;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	&lt;staff&gt;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		&lt;firstname&gt;Ben&lt;/firstname&gt;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		&lt;lastname&gt;Gum&lt;/lastname&gt;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		&lt;nickname&gt;Bubble&lt;/nickname&gt;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		&lt;salary&gt;100000&lt;/salary&gt;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	&lt;/staff&gt;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&lt;/company&gt;</a:t>
            </a:r>
            <a:endParaRPr kumimoji="1" lang="ru-RU" altLang="ru-RU" sz="16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1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00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89768B2-80B6-46F3-9A24-2607C2E20FD1}" type="slidenum">
              <a:rPr lang="ru-RU" altLang="ru-RU" smtClean="0"/>
              <a:pPr eaLnBrk="1" hangingPunct="1"/>
              <a:t>4</a:t>
            </a:fld>
            <a:endParaRPr lang="ru-RU" altLang="ru-RU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Наследники</a:t>
            </a:r>
          </a:p>
        </p:txBody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>
                <a:solidFill>
                  <a:schemeClr val="accent1"/>
                </a:solidFill>
              </a:rPr>
              <a:t>Hypertext Markup Language (HTML)</a:t>
            </a:r>
            <a:r>
              <a:rPr lang="ru-RU" altLang="ru-RU" smtClean="0">
                <a:solidFill>
                  <a:schemeClr val="accent1"/>
                </a:solidFill>
              </a:rPr>
              <a:t/>
            </a:r>
            <a:br>
              <a:rPr lang="ru-RU" altLang="ru-RU" smtClean="0">
                <a:solidFill>
                  <a:schemeClr val="accent1"/>
                </a:solidFill>
              </a:rPr>
            </a:br>
            <a:r>
              <a:rPr lang="ru-RU" altLang="ru-RU" smtClean="0"/>
              <a:t>Язык разметки гипертекста (описание представления </a:t>
            </a:r>
            <a:r>
              <a:rPr lang="en-US" altLang="ru-RU" smtClean="0"/>
              <a:t>Web-</a:t>
            </a:r>
            <a:r>
              <a:rPr lang="ru-RU" altLang="ru-RU" smtClean="0"/>
              <a:t>страницы)</a:t>
            </a:r>
            <a:endParaRPr lang="en-US" altLang="ru-RU" smtClean="0"/>
          </a:p>
          <a:p>
            <a:pPr eaLnBrk="1" hangingPunct="1"/>
            <a:endParaRPr lang="en-US" altLang="ru-RU" smtClean="0">
              <a:solidFill>
                <a:srgbClr val="99FFCC"/>
              </a:solidFill>
            </a:endParaRPr>
          </a:p>
          <a:p>
            <a:pPr eaLnBrk="1" hangingPunct="1"/>
            <a:r>
              <a:rPr lang="en-US" altLang="ru-RU" smtClean="0">
                <a:solidFill>
                  <a:schemeClr val="accent1"/>
                </a:solidFill>
              </a:rPr>
              <a:t>Extensible Markup Language (XML)</a:t>
            </a:r>
            <a:r>
              <a:rPr lang="ru-RU" altLang="ru-RU" smtClean="0">
                <a:solidFill>
                  <a:schemeClr val="accent1"/>
                </a:solidFill>
              </a:rPr>
              <a:t/>
            </a:r>
            <a:br>
              <a:rPr lang="ru-RU" altLang="ru-RU" smtClean="0">
                <a:solidFill>
                  <a:schemeClr val="accent1"/>
                </a:solidFill>
              </a:rPr>
            </a:br>
            <a:r>
              <a:rPr lang="ru-RU" altLang="ru-RU" smtClean="0"/>
              <a:t>Язык для описания иерархических данных (портируемое хранение данных)</a:t>
            </a:r>
            <a:br>
              <a:rPr lang="ru-RU" altLang="ru-RU" smtClean="0"/>
            </a:br>
            <a:r>
              <a:rPr lang="ru-RU" altLang="ru-RU" sz="2400" smtClean="0">
                <a:hlinkClick r:id="rId2"/>
              </a:rPr>
              <a:t>http://www.w3.org/</a:t>
            </a:r>
            <a:r>
              <a:rPr lang="en-US" altLang="ru-RU" sz="2400" smtClean="0">
                <a:hlinkClick r:id="rId2"/>
              </a:rPr>
              <a:t>XML/</a:t>
            </a:r>
            <a:endParaRPr lang="ru-RU" altLang="ru-RU" smtClean="0"/>
          </a:p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77647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8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035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D9A77A-4A9E-4079-AB03-88A0958D45A4}" type="slidenum">
              <a:rPr lang="ru-RU" altLang="ru-RU" smtClean="0"/>
              <a:pPr eaLnBrk="1" hangingPunct="1"/>
              <a:t>40</a:t>
            </a:fld>
            <a:endParaRPr lang="ru-RU" altLang="ru-RU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Пример. Часть 1</a:t>
            </a:r>
          </a:p>
        </p:txBody>
      </p:sp>
      <p:sp>
        <p:nvSpPr>
          <p:cNvPr id="1410052" name="Text Box 4"/>
          <p:cNvSpPr txBox="1">
            <a:spLocks noChangeArrowheads="1"/>
          </p:cNvSpPr>
          <p:nvPr/>
        </p:nvSpPr>
        <p:spPr bwMode="auto">
          <a:xfrm>
            <a:off x="179388" y="1638300"/>
            <a:ext cx="8785225" cy="45275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import javax.xml.parsers.SAXParser;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import javax.xml.parsers.SAXParserFactory;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import org.xml.sax.Attributes;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import org.xml.sax.SAXException;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import org.xml.sax.helpers.DefaultHandler;</a:t>
            </a:r>
          </a:p>
          <a:p>
            <a:pPr eaLnBrk="1" hangingPunct="1"/>
            <a:endParaRPr kumimoji="1" lang="en-US" altLang="ru-RU" sz="1600" b="1">
              <a:latin typeface="Courier New" pitchFamily="49" charset="0"/>
            </a:endParaRP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public class ReadXMLFile {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public static void main(String argv[]) {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try {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  SAXParserFactory factory = SAXParserFactory.newInstance();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  SAXParser saxParser = factory.newSAXParser();</a:t>
            </a:r>
          </a:p>
          <a:p>
            <a:pPr eaLnBrk="1" hangingPunct="1"/>
            <a:endParaRPr kumimoji="1" lang="ru-RU" altLang="ru-RU" sz="1600" b="1">
              <a:latin typeface="Courier New" pitchFamily="49" charset="0"/>
            </a:endParaRP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  DefaultHandler handler = new DefaultHandler() {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  boolean bfname = false;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  boolean blname = false;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  boolean bnname = false;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  boolean bsalary = false;</a:t>
            </a:r>
            <a:endParaRPr kumimoji="1" lang="ru-RU" altLang="ru-RU" sz="1600" b="1">
              <a:latin typeface="Courier New" pitchFamily="49" charset="0"/>
            </a:endParaRP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  ...</a:t>
            </a:r>
            <a:endParaRPr kumimoji="1" lang="ru-RU" altLang="ru-RU" sz="16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61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005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2732F3-7533-412C-A164-FD6B7E78260B}" type="slidenum">
              <a:rPr lang="ru-RU" altLang="ru-RU" smtClean="0"/>
              <a:pPr eaLnBrk="1" hangingPunct="1"/>
              <a:t>41</a:t>
            </a:fld>
            <a:endParaRPr lang="ru-RU" altLang="ru-RU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Пример. Часть </a:t>
            </a:r>
            <a:r>
              <a:rPr lang="en-US" altLang="ru-RU" smtClean="0"/>
              <a:t>2</a:t>
            </a:r>
            <a:endParaRPr lang="ru-RU" altLang="ru-RU" smtClean="0"/>
          </a:p>
        </p:txBody>
      </p:sp>
      <p:sp>
        <p:nvSpPr>
          <p:cNvPr id="1416195" name="Text Box 3"/>
          <p:cNvSpPr txBox="1">
            <a:spLocks noChangeArrowheads="1"/>
          </p:cNvSpPr>
          <p:nvPr/>
        </p:nvSpPr>
        <p:spPr bwMode="auto">
          <a:xfrm>
            <a:off x="179388" y="1700213"/>
            <a:ext cx="8785225" cy="428148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sz="1600">
                <a:latin typeface="Courier New" pitchFamily="49" charset="0"/>
              </a:rPr>
              <a:t>  </a:t>
            </a:r>
            <a:r>
              <a:rPr kumimoji="1" lang="en-US" altLang="ru-RU" sz="1600" b="1">
                <a:latin typeface="Courier New" pitchFamily="49" charset="0"/>
              </a:rPr>
              <a:t>public void startElement(String uri, String localName, String qName,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                    Attributes attributes) throws SAXException {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System.out.println("Start Element:</a:t>
            </a:r>
            <a:r>
              <a:rPr kumimoji="1" lang="ru-RU" altLang="ru-RU" sz="1600" b="1">
                <a:latin typeface="Courier New" pitchFamily="49" charset="0"/>
              </a:rPr>
              <a:t> </a:t>
            </a:r>
            <a:r>
              <a:rPr kumimoji="1" lang="en-US" altLang="ru-RU" sz="1600" b="1">
                <a:latin typeface="Courier New" pitchFamily="49" charset="0"/>
              </a:rPr>
              <a:t>" + qName);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if (qName.equalsIgnoreCase("FIRSTNAME")) {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  bfname = true;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}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if (qName.equalsIgnoreCase("LASTNAME")) {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  blname = true;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}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if (qName.equalsIgnoreCase("NICKNAME")) {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  bnname = true;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}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if (qName.equalsIgnoreCase("SALARY")) {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  bsalary = true;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}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}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...</a:t>
            </a:r>
            <a:endParaRPr kumimoji="1" lang="ru-RU" altLang="ru-RU" sz="16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70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619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FBA1EB-D1F0-41F6-98C0-C773F9EBA6DE}" type="slidenum">
              <a:rPr lang="ru-RU" altLang="ru-RU" smtClean="0"/>
              <a:pPr eaLnBrk="1" hangingPunct="1"/>
              <a:t>42</a:t>
            </a:fld>
            <a:endParaRPr lang="ru-RU" altLang="ru-RU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Пример. Часть </a:t>
            </a:r>
            <a:r>
              <a:rPr lang="en-US" altLang="ru-RU" smtClean="0"/>
              <a:t>3</a:t>
            </a:r>
            <a:endParaRPr lang="ru-RU" altLang="ru-RU" smtClean="0"/>
          </a:p>
        </p:txBody>
      </p:sp>
      <p:sp>
        <p:nvSpPr>
          <p:cNvPr id="1418243" name="Text Box 3"/>
          <p:cNvSpPr txBox="1">
            <a:spLocks noChangeArrowheads="1"/>
          </p:cNvSpPr>
          <p:nvPr/>
        </p:nvSpPr>
        <p:spPr bwMode="auto">
          <a:xfrm>
            <a:off x="179388" y="1700213"/>
            <a:ext cx="8785225" cy="428148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kumimoji="1" lang="en-US" sz="1600" b="1" dirty="0" smtClean="0">
                <a:latin typeface="Courier New" pitchFamily="49" charset="0"/>
              </a:rPr>
              <a:t>  ... </a:t>
            </a:r>
          </a:p>
          <a:p>
            <a:pPr eaLnBrk="1" hangingPunct="1">
              <a:defRPr/>
            </a:pPr>
            <a:r>
              <a:rPr kumimoji="1" lang="en-US" sz="1600" b="1" dirty="0" smtClean="0">
                <a:latin typeface="Courier New" pitchFamily="49" charset="0"/>
              </a:rPr>
              <a:t>  public void </a:t>
            </a:r>
            <a:r>
              <a:rPr kumimoji="1" lang="en-US" sz="1600" b="1" dirty="0" err="1" smtClean="0">
                <a:latin typeface="Courier New" pitchFamily="49" charset="0"/>
              </a:rPr>
              <a:t>endElement</a:t>
            </a:r>
            <a:r>
              <a:rPr kumimoji="1" lang="en-US" sz="1600" b="1" dirty="0" smtClean="0">
                <a:latin typeface="Courier New" pitchFamily="49" charset="0"/>
              </a:rPr>
              <a:t>(String </a:t>
            </a:r>
            <a:r>
              <a:rPr kumimoji="1" lang="en-US" sz="1600" b="1" dirty="0" err="1" smtClean="0">
                <a:latin typeface="Courier New" pitchFamily="49" charset="0"/>
              </a:rPr>
              <a:t>uri</a:t>
            </a:r>
            <a:r>
              <a:rPr kumimoji="1" lang="en-US" sz="1600" b="1" dirty="0" smtClean="0">
                <a:latin typeface="Courier New" pitchFamily="49" charset="0"/>
              </a:rPr>
              <a:t>, String </a:t>
            </a:r>
            <a:r>
              <a:rPr kumimoji="1" lang="en-US" sz="1600" b="1" dirty="0" err="1" smtClean="0">
                <a:latin typeface="Courier New" pitchFamily="49" charset="0"/>
              </a:rPr>
              <a:t>localName</a:t>
            </a:r>
            <a:r>
              <a:rPr kumimoji="1" lang="en-US" sz="1600" b="1" dirty="0" smtClean="0">
                <a:latin typeface="Courier New" pitchFamily="49" charset="0"/>
              </a:rPr>
              <a:t>,</a:t>
            </a:r>
          </a:p>
          <a:p>
            <a:pPr eaLnBrk="1" hangingPunct="1">
              <a:defRPr/>
            </a:pPr>
            <a:r>
              <a:rPr kumimoji="1" lang="en-US" sz="1600" b="1" dirty="0" smtClean="0">
                <a:latin typeface="Courier New" pitchFamily="49" charset="0"/>
              </a:rPr>
              <a:t>  			          String </a:t>
            </a:r>
            <a:r>
              <a:rPr kumimoji="1" lang="en-US" sz="1600" b="1" dirty="0" err="1" smtClean="0">
                <a:latin typeface="Courier New" pitchFamily="49" charset="0"/>
              </a:rPr>
              <a:t>qName</a:t>
            </a:r>
            <a:r>
              <a:rPr kumimoji="1" lang="en-US" sz="1600" b="1" dirty="0" smtClean="0">
                <a:latin typeface="Courier New" pitchFamily="49" charset="0"/>
              </a:rPr>
              <a:t>) throws </a:t>
            </a:r>
            <a:r>
              <a:rPr kumimoji="1" lang="en-US" sz="1600" b="1" dirty="0" err="1" smtClean="0">
                <a:latin typeface="Courier New" pitchFamily="49" charset="0"/>
              </a:rPr>
              <a:t>SAXException</a:t>
            </a:r>
            <a:r>
              <a:rPr kumimoji="1" lang="en-US" sz="1600" b="1" dirty="0" smtClean="0">
                <a:latin typeface="Courier New" pitchFamily="49" charset="0"/>
              </a:rPr>
              <a:t> {</a:t>
            </a:r>
          </a:p>
          <a:p>
            <a:pPr eaLnBrk="1" hangingPunct="1">
              <a:defRPr/>
            </a:pPr>
            <a:r>
              <a:rPr kumimoji="1" lang="en-US" sz="1600" b="1" dirty="0" smtClean="0">
                <a:latin typeface="Courier New" pitchFamily="49" charset="0"/>
              </a:rPr>
              <a:t>    </a:t>
            </a:r>
            <a:r>
              <a:rPr kumimoji="1" lang="en-US" sz="1600" b="1" dirty="0" err="1" smtClean="0">
                <a:latin typeface="Courier New" pitchFamily="49" charset="0"/>
              </a:rPr>
              <a:t>System.out.println</a:t>
            </a:r>
            <a:r>
              <a:rPr kumimoji="1" lang="en-US" sz="1600" b="1" dirty="0" smtClean="0">
                <a:latin typeface="Courier New" pitchFamily="49" charset="0"/>
              </a:rPr>
              <a:t>("End Element:</a:t>
            </a: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en-US" sz="1600" b="1" dirty="0" smtClean="0">
                <a:latin typeface="Courier New" pitchFamily="49" charset="0"/>
              </a:rPr>
              <a:t>" + </a:t>
            </a:r>
            <a:r>
              <a:rPr kumimoji="1" lang="en-US" sz="1600" b="1" dirty="0" err="1" smtClean="0">
                <a:latin typeface="Courier New" pitchFamily="49" charset="0"/>
              </a:rPr>
              <a:t>qName</a:t>
            </a:r>
            <a:r>
              <a:rPr kumimoji="1" lang="en-US" sz="16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kumimoji="1" lang="en-US" sz="16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defRPr/>
            </a:pPr>
            <a:r>
              <a:rPr kumimoji="1" lang="en-US" sz="1600" b="1" dirty="0" smtClean="0">
                <a:latin typeface="Courier New" pitchFamily="49" charset="0"/>
              </a:rPr>
              <a:t>  public void characters(char </a:t>
            </a:r>
            <a:r>
              <a:rPr kumimoji="1" lang="en-US" sz="1600" b="1" dirty="0" err="1" smtClean="0">
                <a:latin typeface="Courier New" pitchFamily="49" charset="0"/>
              </a:rPr>
              <a:t>ch</a:t>
            </a:r>
            <a:r>
              <a:rPr kumimoji="1" lang="en-US" sz="1600" b="1" dirty="0" smtClean="0">
                <a:latin typeface="Courier New" pitchFamily="49" charset="0"/>
              </a:rPr>
              <a:t>[], </a:t>
            </a:r>
            <a:r>
              <a:rPr kumimoji="1" lang="en-US" sz="1600" b="1" dirty="0" err="1" smtClean="0">
                <a:latin typeface="Courier New" pitchFamily="49" charset="0"/>
              </a:rPr>
              <a:t>int</a:t>
            </a:r>
            <a:r>
              <a:rPr kumimoji="1" lang="en-US" sz="1600" b="1" dirty="0" smtClean="0">
                <a:latin typeface="Courier New" pitchFamily="49" charset="0"/>
              </a:rPr>
              <a:t> start, </a:t>
            </a:r>
            <a:r>
              <a:rPr kumimoji="1" lang="en-US" sz="1600" b="1" dirty="0" err="1" smtClean="0">
                <a:latin typeface="Courier New" pitchFamily="49" charset="0"/>
              </a:rPr>
              <a:t>int</a:t>
            </a:r>
            <a:r>
              <a:rPr kumimoji="1" lang="en-US" sz="1600" b="1" dirty="0" smtClean="0">
                <a:latin typeface="Courier New" pitchFamily="49" charset="0"/>
              </a:rPr>
              <a:t> length) </a:t>
            </a:r>
          </a:p>
          <a:p>
            <a:pPr eaLnBrk="1" hangingPunct="1">
              <a:defRPr/>
            </a:pPr>
            <a:r>
              <a:rPr kumimoji="1" lang="en-US" sz="1600" b="1" dirty="0" smtClean="0">
                <a:latin typeface="Courier New" pitchFamily="49" charset="0"/>
              </a:rPr>
              <a:t>						throws </a:t>
            </a:r>
            <a:r>
              <a:rPr kumimoji="1" lang="en-US" sz="1600" b="1" dirty="0" err="1" smtClean="0">
                <a:latin typeface="Courier New" pitchFamily="49" charset="0"/>
              </a:rPr>
              <a:t>SAXException</a:t>
            </a:r>
            <a:r>
              <a:rPr kumimoji="1" lang="en-US" sz="1600" b="1" dirty="0" smtClean="0">
                <a:latin typeface="Courier New" pitchFamily="49" charset="0"/>
              </a:rPr>
              <a:t> {</a:t>
            </a:r>
          </a:p>
          <a:p>
            <a:pPr eaLnBrk="1" hangingPunct="1">
              <a:defRPr/>
            </a:pPr>
            <a:r>
              <a:rPr kumimoji="1" lang="en-US" sz="1600" b="1" dirty="0" smtClean="0">
                <a:latin typeface="Courier New" pitchFamily="49" charset="0"/>
              </a:rPr>
              <a:t>  </a:t>
            </a:r>
            <a:r>
              <a:rPr kumimoji="1" lang="ru-RU" sz="1600" b="1" dirty="0" smtClean="0">
                <a:latin typeface="Courier New" pitchFamily="49" charset="0"/>
              </a:rPr>
              <a:t>  </a:t>
            </a:r>
            <a:r>
              <a:rPr kumimoji="1" lang="en-US" sz="1600" b="1" dirty="0" smtClean="0">
                <a:latin typeface="Courier New" pitchFamily="49" charset="0"/>
              </a:rPr>
              <a:t>if (</a:t>
            </a:r>
            <a:r>
              <a:rPr kumimoji="1" lang="en-US" sz="1600" b="1" dirty="0" err="1" smtClean="0">
                <a:latin typeface="Courier New" pitchFamily="49" charset="0"/>
              </a:rPr>
              <a:t>bfname</a:t>
            </a:r>
            <a:r>
              <a:rPr kumimoji="1" lang="en-US" sz="1600" b="1" dirty="0" smtClean="0">
                <a:latin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kumimoji="1" lang="en-US" sz="1600" b="1" dirty="0" smtClean="0">
                <a:latin typeface="Courier New" pitchFamily="49" charset="0"/>
              </a:rPr>
              <a:t>    </a:t>
            </a:r>
            <a:r>
              <a:rPr kumimoji="1" lang="ru-RU" sz="1600" b="1" dirty="0" smtClean="0">
                <a:latin typeface="Courier New" pitchFamily="49" charset="0"/>
              </a:rPr>
              <a:t>  </a:t>
            </a:r>
            <a:r>
              <a:rPr kumimoji="1" lang="en-US" sz="1600" b="1" dirty="0" err="1" smtClean="0">
                <a:latin typeface="Courier New" pitchFamily="49" charset="0"/>
              </a:rPr>
              <a:t>System.out.println</a:t>
            </a:r>
            <a:r>
              <a:rPr kumimoji="1" lang="en-US" sz="1600" b="1" dirty="0" smtClean="0">
                <a:latin typeface="Courier New" pitchFamily="49" charset="0"/>
              </a:rPr>
              <a:t>("First Name: " + </a:t>
            </a:r>
          </a:p>
          <a:p>
            <a:pPr eaLnBrk="1" hangingPunct="1">
              <a:defRPr/>
            </a:pPr>
            <a:r>
              <a:rPr kumimoji="1" lang="en-US" sz="1600" b="1" dirty="0" smtClean="0">
                <a:latin typeface="Courier New" pitchFamily="49" charset="0"/>
              </a:rPr>
              <a:t>					new String(</a:t>
            </a:r>
            <a:r>
              <a:rPr kumimoji="1" lang="en-US" sz="1600" b="1" dirty="0" err="1" smtClean="0">
                <a:latin typeface="Courier New" pitchFamily="49" charset="0"/>
              </a:rPr>
              <a:t>ch</a:t>
            </a:r>
            <a:r>
              <a:rPr kumimoji="1" lang="en-US" sz="1600" b="1" dirty="0" smtClean="0">
                <a:latin typeface="Courier New" pitchFamily="49" charset="0"/>
              </a:rPr>
              <a:t>, start, length));</a:t>
            </a:r>
          </a:p>
          <a:p>
            <a:pPr eaLnBrk="1" hangingPunct="1">
              <a:defRPr/>
            </a:pPr>
            <a:r>
              <a:rPr kumimoji="1" lang="en-US" sz="1600" b="1" dirty="0" smtClean="0">
                <a:latin typeface="Courier New" pitchFamily="49" charset="0"/>
              </a:rPr>
              <a:t>    </a:t>
            </a:r>
            <a:r>
              <a:rPr kumimoji="1" lang="ru-RU" sz="1600" b="1" dirty="0" smtClean="0">
                <a:latin typeface="Courier New" pitchFamily="49" charset="0"/>
              </a:rPr>
              <a:t>  </a:t>
            </a:r>
            <a:r>
              <a:rPr kumimoji="1" lang="en-US" sz="1600" b="1" dirty="0" err="1" smtClean="0">
                <a:latin typeface="Courier New" pitchFamily="49" charset="0"/>
              </a:rPr>
              <a:t>bfname</a:t>
            </a:r>
            <a:r>
              <a:rPr kumimoji="1" lang="en-US" sz="1600" b="1" dirty="0" smtClean="0">
                <a:latin typeface="Courier New" pitchFamily="49" charset="0"/>
              </a:rPr>
              <a:t> = false;</a:t>
            </a:r>
          </a:p>
          <a:p>
            <a:pPr eaLnBrk="1" hangingPunct="1">
              <a:defRPr/>
            </a:pPr>
            <a:r>
              <a:rPr kumimoji="1" lang="en-US" sz="1600" b="1" dirty="0" smtClean="0">
                <a:latin typeface="Courier New" pitchFamily="49" charset="0"/>
              </a:rPr>
              <a:t>  </a:t>
            </a:r>
            <a:r>
              <a:rPr kumimoji="1" lang="ru-RU" sz="1600" b="1" dirty="0" smtClean="0">
                <a:latin typeface="Courier New" pitchFamily="49" charset="0"/>
              </a:rPr>
              <a:t>  </a:t>
            </a:r>
            <a:r>
              <a:rPr kumimoji="1" lang="en-US" sz="16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defRPr/>
            </a:pPr>
            <a:r>
              <a:rPr kumimoji="1" lang="en-US" sz="1600" b="1" dirty="0" smtClean="0">
                <a:latin typeface="Courier New" pitchFamily="49" charset="0"/>
              </a:rPr>
              <a:t>  </a:t>
            </a:r>
            <a:r>
              <a:rPr kumimoji="1" lang="ru-RU" sz="1600" b="1" dirty="0" smtClean="0">
                <a:latin typeface="Courier New" pitchFamily="49" charset="0"/>
              </a:rPr>
              <a:t>  </a:t>
            </a:r>
            <a:r>
              <a:rPr kumimoji="1" lang="en-US" sz="1600" b="1" dirty="0" smtClean="0">
                <a:latin typeface="Courier New" pitchFamily="49" charset="0"/>
              </a:rPr>
              <a:t>if (</a:t>
            </a:r>
            <a:r>
              <a:rPr kumimoji="1" lang="en-US" sz="1600" b="1" dirty="0" err="1" smtClean="0">
                <a:latin typeface="Courier New" pitchFamily="49" charset="0"/>
              </a:rPr>
              <a:t>blname</a:t>
            </a:r>
            <a:r>
              <a:rPr kumimoji="1" lang="en-US" sz="1600" b="1" dirty="0" smtClean="0">
                <a:latin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kumimoji="1" lang="en-US" sz="1600" b="1" dirty="0" smtClean="0">
                <a:latin typeface="Courier New" pitchFamily="49" charset="0"/>
              </a:rPr>
              <a:t>    </a:t>
            </a:r>
            <a:r>
              <a:rPr kumimoji="1" lang="ru-RU" sz="1600" b="1" dirty="0" smtClean="0">
                <a:latin typeface="Courier New" pitchFamily="49" charset="0"/>
              </a:rPr>
              <a:t>  </a:t>
            </a:r>
            <a:r>
              <a:rPr kumimoji="1" lang="en-US" sz="1600" b="1" spc="-80" dirty="0" err="1" smtClean="0">
                <a:latin typeface="Courier New" pitchFamily="49" charset="0"/>
              </a:rPr>
              <a:t>System.out.println</a:t>
            </a:r>
            <a:r>
              <a:rPr kumimoji="1" lang="en-US" sz="1600" b="1" spc="-80" dirty="0" smtClean="0">
                <a:latin typeface="Courier New" pitchFamily="49" charset="0"/>
              </a:rPr>
              <a:t>("Last Name: " + new String(</a:t>
            </a:r>
            <a:r>
              <a:rPr kumimoji="1" lang="en-US" sz="1600" b="1" spc="-80" dirty="0" err="1" smtClean="0">
                <a:latin typeface="Courier New" pitchFamily="49" charset="0"/>
              </a:rPr>
              <a:t>ch</a:t>
            </a:r>
            <a:r>
              <a:rPr kumimoji="1" lang="en-US" sz="1600" b="1" spc="-80" dirty="0" smtClean="0">
                <a:latin typeface="Courier New" pitchFamily="49" charset="0"/>
              </a:rPr>
              <a:t>, start, length));</a:t>
            </a:r>
          </a:p>
          <a:p>
            <a:pPr eaLnBrk="1" hangingPunct="1">
              <a:defRPr/>
            </a:pPr>
            <a:r>
              <a:rPr kumimoji="1" lang="en-US" sz="1600" b="1" dirty="0" smtClean="0">
                <a:latin typeface="Courier New" pitchFamily="49" charset="0"/>
              </a:rPr>
              <a:t>    </a:t>
            </a:r>
            <a:r>
              <a:rPr kumimoji="1" lang="ru-RU" sz="1600" b="1" dirty="0" smtClean="0">
                <a:latin typeface="Courier New" pitchFamily="49" charset="0"/>
              </a:rPr>
              <a:t>  </a:t>
            </a:r>
            <a:r>
              <a:rPr kumimoji="1" lang="en-US" sz="1600" b="1" dirty="0" err="1" smtClean="0">
                <a:latin typeface="Courier New" pitchFamily="49" charset="0"/>
              </a:rPr>
              <a:t>blname</a:t>
            </a:r>
            <a:r>
              <a:rPr kumimoji="1" lang="en-US" sz="1600" b="1" dirty="0" smtClean="0">
                <a:latin typeface="Courier New" pitchFamily="49" charset="0"/>
              </a:rPr>
              <a:t> = false;</a:t>
            </a:r>
          </a:p>
          <a:p>
            <a:pPr eaLnBrk="1" hangingPunct="1">
              <a:defRPr/>
            </a:pPr>
            <a:r>
              <a:rPr kumimoji="1" lang="en-US" sz="1600" b="1" dirty="0" smtClean="0">
                <a:latin typeface="Courier New" pitchFamily="49" charset="0"/>
              </a:rPr>
              <a:t>  </a:t>
            </a:r>
            <a:r>
              <a:rPr kumimoji="1" lang="ru-RU" sz="1600" b="1" dirty="0" smtClean="0">
                <a:latin typeface="Courier New" pitchFamily="49" charset="0"/>
              </a:rPr>
              <a:t>  </a:t>
            </a:r>
            <a:r>
              <a:rPr kumimoji="1" lang="en-US" sz="16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   </a:t>
            </a:r>
            <a:r>
              <a:rPr kumimoji="1" lang="en-US" sz="1600" b="1" dirty="0" smtClean="0">
                <a:latin typeface="Courier New" pitchFamily="49" charset="0"/>
              </a:rPr>
              <a:t>...</a:t>
            </a:r>
            <a:endParaRPr kumimoji="1" lang="ru-RU" sz="16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67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824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4A2313-9E95-440B-82C1-8A0B17BE963E}" type="slidenum">
              <a:rPr lang="ru-RU" altLang="ru-RU" smtClean="0"/>
              <a:pPr eaLnBrk="1" hangingPunct="1"/>
              <a:t>43</a:t>
            </a:fld>
            <a:endParaRPr lang="ru-RU" altLang="ru-RU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Пример. Часть </a:t>
            </a:r>
            <a:r>
              <a:rPr lang="en-US" altLang="ru-RU" smtClean="0"/>
              <a:t>4</a:t>
            </a:r>
            <a:endParaRPr lang="ru-RU" altLang="ru-RU" smtClean="0"/>
          </a:p>
        </p:txBody>
      </p:sp>
      <p:sp>
        <p:nvSpPr>
          <p:cNvPr id="14151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85225" cy="47720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...</a:t>
            </a:r>
            <a:r>
              <a:rPr kumimoji="1" lang="en-US" altLang="ru-RU" sz="1600" b="1">
                <a:latin typeface="Courier New" pitchFamily="49" charset="0"/>
              </a:rPr>
              <a:t> </a:t>
            </a:r>
            <a:endParaRPr kumimoji="1" lang="ru-RU" altLang="ru-RU" sz="1600" b="1">
              <a:latin typeface="Courier New" pitchFamily="49" charset="0"/>
            </a:endParaRP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</a:t>
            </a:r>
            <a:r>
              <a:rPr kumimoji="1" lang="en-US" altLang="ru-RU" sz="1600" b="1">
                <a:latin typeface="Courier New" pitchFamily="49" charset="0"/>
              </a:rPr>
              <a:t>if (bnname) {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</a:t>
            </a:r>
            <a:r>
              <a:rPr kumimoji="1" lang="ru-RU" altLang="ru-RU" sz="1600" b="1">
                <a:latin typeface="Courier New" pitchFamily="49" charset="0"/>
              </a:rPr>
              <a:t>    </a:t>
            </a:r>
            <a:r>
              <a:rPr kumimoji="1" lang="en-US" altLang="ru-RU" sz="1600" b="1">
                <a:latin typeface="Courier New" pitchFamily="49" charset="0"/>
              </a:rPr>
              <a:t>System.out.println("Nick Name: " + 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					new String(ch, start, length));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</a:t>
            </a:r>
            <a:r>
              <a:rPr kumimoji="1" lang="ru-RU" altLang="ru-RU" sz="1600" b="1">
                <a:latin typeface="Courier New" pitchFamily="49" charset="0"/>
              </a:rPr>
              <a:t>  </a:t>
            </a:r>
            <a:r>
              <a:rPr kumimoji="1" lang="en-US" altLang="ru-RU" sz="1600" b="1">
                <a:latin typeface="Courier New" pitchFamily="49" charset="0"/>
              </a:rPr>
              <a:t>bnname = false;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</a:t>
            </a:r>
            <a:r>
              <a:rPr kumimoji="1" lang="ru-RU" altLang="ru-RU" sz="1600" b="1">
                <a:latin typeface="Courier New" pitchFamily="49" charset="0"/>
              </a:rPr>
              <a:t>  </a:t>
            </a:r>
            <a:r>
              <a:rPr kumimoji="1" lang="en-US" altLang="ru-RU" sz="1600" b="1">
                <a:latin typeface="Courier New" pitchFamily="49" charset="0"/>
              </a:rPr>
              <a:t>}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</a:t>
            </a:r>
            <a:r>
              <a:rPr kumimoji="1" lang="ru-RU" altLang="ru-RU" sz="1600" b="1">
                <a:latin typeface="Courier New" pitchFamily="49" charset="0"/>
              </a:rPr>
              <a:t>  </a:t>
            </a:r>
            <a:r>
              <a:rPr kumimoji="1" lang="en-US" altLang="ru-RU" sz="1600" b="1">
                <a:latin typeface="Courier New" pitchFamily="49" charset="0"/>
              </a:rPr>
              <a:t>if (bsalary) {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</a:t>
            </a:r>
            <a:r>
              <a:rPr kumimoji="1" lang="en-US" altLang="ru-RU" sz="1600" b="1">
                <a:latin typeface="Courier New" pitchFamily="49" charset="0"/>
              </a:rPr>
              <a:t>  </a:t>
            </a:r>
            <a:r>
              <a:rPr kumimoji="1" lang="ru-RU" altLang="ru-RU" sz="1600" b="1">
                <a:latin typeface="Courier New" pitchFamily="49" charset="0"/>
              </a:rPr>
              <a:t>  </a:t>
            </a:r>
            <a:r>
              <a:rPr kumimoji="1" lang="en-US" altLang="ru-RU" sz="1600" b="1">
                <a:latin typeface="Courier New" pitchFamily="49" charset="0"/>
              </a:rPr>
              <a:t>System.out.println("Salary: " + new String(ch, start, length));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</a:t>
            </a:r>
            <a:r>
              <a:rPr kumimoji="1" lang="ru-RU" altLang="ru-RU" sz="1600" b="1">
                <a:latin typeface="Courier New" pitchFamily="49" charset="0"/>
              </a:rPr>
              <a:t>  </a:t>
            </a:r>
            <a:r>
              <a:rPr kumimoji="1" lang="en-US" altLang="ru-RU" sz="1600" b="1">
                <a:latin typeface="Courier New" pitchFamily="49" charset="0"/>
              </a:rPr>
              <a:t>bsalary = false;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</a:t>
            </a:r>
            <a:r>
              <a:rPr kumimoji="1" lang="ru-RU" altLang="ru-RU" sz="1600" b="1">
                <a:latin typeface="Courier New" pitchFamily="49" charset="0"/>
              </a:rPr>
              <a:t>  </a:t>
            </a:r>
            <a:r>
              <a:rPr kumimoji="1" lang="en-US" altLang="ru-RU" sz="1600" b="1">
                <a:latin typeface="Courier New" pitchFamily="49" charset="0"/>
              </a:rPr>
              <a:t>}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</a:t>
            </a:r>
            <a:r>
              <a:rPr kumimoji="1" lang="ru-RU" altLang="ru-RU" sz="1600" b="1">
                <a:latin typeface="Courier New" pitchFamily="49" charset="0"/>
              </a:rPr>
              <a:t> </a:t>
            </a:r>
            <a:r>
              <a:rPr kumimoji="1" lang="en-US" altLang="ru-RU" sz="1600" b="1">
                <a:latin typeface="Courier New" pitchFamily="49" charset="0"/>
              </a:rPr>
              <a:t>}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};</a:t>
            </a:r>
          </a:p>
          <a:p>
            <a:pPr eaLnBrk="1" hangingPunct="1"/>
            <a:endParaRPr kumimoji="1" lang="ru-RU" altLang="ru-RU" sz="1600" b="1">
              <a:latin typeface="Courier New" pitchFamily="49" charset="0"/>
            </a:endParaRP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saxParser.parse("xmlfile.xml", handler);</a:t>
            </a:r>
          </a:p>
          <a:p>
            <a:pPr eaLnBrk="1" hangingPunct="1"/>
            <a:endParaRPr kumimoji="1" lang="ru-RU" altLang="ru-RU" sz="1600" b="1">
              <a:latin typeface="Courier New" pitchFamily="49" charset="0"/>
            </a:endParaRP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} catch (Exception e) {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</a:t>
            </a:r>
            <a:r>
              <a:rPr kumimoji="1" lang="en-US" altLang="ru-RU" sz="1600" b="1">
                <a:latin typeface="Courier New" pitchFamily="49" charset="0"/>
              </a:rPr>
              <a:t>  e.printStackTrace();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</a:t>
            </a:r>
            <a:r>
              <a:rPr kumimoji="1" lang="en-US" altLang="ru-RU" sz="1600" b="1">
                <a:latin typeface="Courier New" pitchFamily="49" charset="0"/>
              </a:rPr>
              <a:t> }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}</a:t>
            </a:r>
            <a:endParaRPr kumimoji="1" lang="ru-RU" altLang="ru-RU" sz="16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67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517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C7941F5-5A56-468D-BF3C-7FA71384ACF9}" type="slidenum">
              <a:rPr lang="ru-RU" altLang="ru-RU" smtClean="0"/>
              <a:pPr eaLnBrk="1" hangingPunct="1"/>
              <a:t>44</a:t>
            </a:fld>
            <a:endParaRPr lang="ru-RU" altLang="ru-RU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Пример. Результат</a:t>
            </a:r>
          </a:p>
        </p:txBody>
      </p:sp>
      <p:sp>
        <p:nvSpPr>
          <p:cNvPr id="1411075" name="Text Box 3"/>
          <p:cNvSpPr txBox="1">
            <a:spLocks noChangeArrowheads="1"/>
          </p:cNvSpPr>
          <p:nvPr/>
        </p:nvSpPr>
        <p:spPr bwMode="auto">
          <a:xfrm>
            <a:off x="323850" y="1844675"/>
            <a:ext cx="4032250" cy="403383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Start Element: company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Start Element: staff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Start Element: firstname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First Name: Tom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End Element: firstname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Start Element: lastname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Last Name: King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End Element: lastname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Start Element: nickname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Nick Name: Boss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End Element: nickname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Start Element: salary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Salary: 100500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End Element: salary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End Element: staff</a:t>
            </a:r>
            <a:endParaRPr kumimoji="1" lang="ru-RU" altLang="ru-RU" sz="1600" b="1">
              <a:latin typeface="Courier New" pitchFamily="49" charset="0"/>
            </a:endParaRP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...</a:t>
            </a:r>
            <a:endParaRPr kumimoji="1" lang="ru-RU" altLang="ru-RU" sz="1600" b="1">
              <a:latin typeface="Courier New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714875" y="1844675"/>
            <a:ext cx="4105275" cy="403383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...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Start Element: staff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Start Element: firstname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First Name: Ben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End Element: firstname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Start Element: lastname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Last Name: Gum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End Element: lastname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Start Element: nickname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Nick Name: Bubble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End Element: nickname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Start Element: salary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Salary: 100000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End Element: salary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End Element: staff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End Element: company</a:t>
            </a:r>
            <a:endParaRPr kumimoji="1" lang="ru-RU" altLang="ru-RU" sz="16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60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1075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006667-E05D-4096-B55F-AE49536778BB}" type="slidenum">
              <a:rPr lang="ru-RU" altLang="ru-RU" smtClean="0"/>
              <a:pPr eaLnBrk="1" hangingPunct="1"/>
              <a:t>45</a:t>
            </a:fld>
            <a:endParaRPr lang="ru-RU" altLang="ru-RU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Работа с </a:t>
            </a:r>
            <a:r>
              <a:rPr lang="en-US" altLang="ru-RU" smtClean="0"/>
              <a:t>DOM</a:t>
            </a:r>
            <a:endParaRPr lang="ru-RU" altLang="ru-RU" smtClean="0"/>
          </a:p>
        </p:txBody>
      </p:sp>
      <p:sp>
        <p:nvSpPr>
          <p:cNvPr id="141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mtClean="0"/>
              <a:t>Считывание документа, опять же, реализует транслятор</a:t>
            </a:r>
            <a:endParaRPr lang="en-US" altLang="ru-RU" smtClean="0"/>
          </a:p>
          <a:p>
            <a:pPr eaLnBrk="1" hangingPunct="1">
              <a:lnSpc>
                <a:spcPct val="90000"/>
              </a:lnSpc>
            </a:pPr>
            <a:endParaRPr lang="ru-RU" altLang="ru-RU" smtClean="0"/>
          </a:p>
          <a:p>
            <a:pPr eaLnBrk="1" hangingPunct="1">
              <a:lnSpc>
                <a:spcPct val="90000"/>
              </a:lnSpc>
            </a:pPr>
            <a:r>
              <a:rPr lang="ru-RU" altLang="ru-RU" smtClean="0"/>
              <a:t>Результат считывания возвращается в виде дерева объектов, реализующих интерфейс </a:t>
            </a: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org.w3c.dom.Node</a:t>
            </a:r>
            <a:r>
              <a:rPr lang="ru-RU" altLang="ru-RU" smtClean="0">
                <a:solidFill>
                  <a:schemeClr val="accent1"/>
                </a:solidFill>
              </a:rPr>
              <a:t> </a:t>
            </a:r>
            <a:endParaRPr lang="en-US" altLang="ru-RU" smtClean="0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ru-RU" smtClean="0"/>
          </a:p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Дальнейшая обработка ведется уже на уровне бизнес-логики</a:t>
            </a:r>
          </a:p>
        </p:txBody>
      </p:sp>
    </p:spTree>
    <p:extLst>
      <p:ext uri="{BB962C8B-B14F-4D97-AF65-F5344CB8AC3E}">
        <p14:creationId xmlns:p14="http://schemas.microsoft.com/office/powerpoint/2010/main" val="365881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1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1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926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3D9A00C-E347-4E55-809B-10DC807FD624}" type="slidenum">
              <a:rPr lang="ru-RU" altLang="ru-RU" smtClean="0"/>
              <a:pPr eaLnBrk="1" hangingPunct="1"/>
              <a:t>46</a:t>
            </a:fld>
            <a:endParaRPr lang="ru-RU" altLang="ru-RU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Пакет </a:t>
            </a:r>
            <a:r>
              <a:rPr lang="en-US" altLang="ru-RU" smtClean="0"/>
              <a:t>org.w3c.dom</a:t>
            </a:r>
            <a:endParaRPr lang="ru-RU" altLang="ru-RU" smtClean="0"/>
          </a:p>
        </p:txBody>
      </p:sp>
      <p:sp>
        <p:nvSpPr>
          <p:cNvPr id="142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25000"/>
              </a:spcBef>
            </a:pPr>
            <a:r>
              <a:rPr lang="ru-RU" altLang="ru-RU" sz="2400" smtClean="0"/>
              <a:t>Базовый интерфейс </a:t>
            </a:r>
            <a:r>
              <a:rPr lang="en-US" altLang="ru-RU" sz="2600" b="1" smtClean="0">
                <a:solidFill>
                  <a:schemeClr val="accent1"/>
                </a:solidFill>
                <a:latin typeface="Courier New" pitchFamily="49" charset="0"/>
              </a:rPr>
              <a:t>Node</a:t>
            </a:r>
            <a:r>
              <a:rPr lang="ru-RU" altLang="ru-RU" sz="2400" smtClean="0"/>
              <a:t>, содержит основные методы работы с узлом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</a:pPr>
            <a:r>
              <a:rPr lang="ru-RU" altLang="ru-RU" sz="2400" smtClean="0"/>
              <a:t>От него наследуют специфические интерфейсы для конкретных видов узлов:</a:t>
            </a:r>
          </a:p>
          <a:p>
            <a:pPr lvl="1"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US" altLang="ru-RU" sz="2100" b="1" smtClean="0">
                <a:solidFill>
                  <a:schemeClr val="accent1"/>
                </a:solidFill>
                <a:latin typeface="Courier New" pitchFamily="49" charset="0"/>
              </a:rPr>
              <a:t>Document</a:t>
            </a:r>
          </a:p>
          <a:p>
            <a:pPr lvl="1"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US" altLang="ru-RU" sz="2100" b="1" smtClean="0">
                <a:solidFill>
                  <a:schemeClr val="accent1"/>
                </a:solidFill>
                <a:latin typeface="Courier New" pitchFamily="49" charset="0"/>
              </a:rPr>
              <a:t>Element</a:t>
            </a:r>
          </a:p>
          <a:p>
            <a:pPr lvl="1"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US" altLang="ru-RU" sz="2100" b="1" smtClean="0">
                <a:solidFill>
                  <a:schemeClr val="accent1"/>
                </a:solidFill>
                <a:latin typeface="Courier New" pitchFamily="49" charset="0"/>
              </a:rPr>
              <a:t>Text</a:t>
            </a:r>
          </a:p>
          <a:p>
            <a:pPr lvl="1"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US" altLang="ru-RU" sz="2100" b="1" smtClean="0">
                <a:solidFill>
                  <a:schemeClr val="accent1"/>
                </a:solidFill>
                <a:latin typeface="Courier New" pitchFamily="49" charset="0"/>
              </a:rPr>
              <a:t>Comment</a:t>
            </a:r>
          </a:p>
          <a:p>
            <a:pPr lvl="1"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US" altLang="ru-RU" sz="2100" b="1" smtClean="0">
                <a:solidFill>
                  <a:schemeClr val="accent1"/>
                </a:solidFill>
                <a:latin typeface="Courier New" pitchFamily="49" charset="0"/>
              </a:rPr>
              <a:t>Attr</a:t>
            </a:r>
          </a:p>
          <a:p>
            <a:pPr lvl="1" eaLnBrk="1" hangingPunct="1">
              <a:lnSpc>
                <a:spcPct val="80000"/>
              </a:lnSpc>
              <a:spcBef>
                <a:spcPct val="25000"/>
              </a:spcBef>
            </a:pPr>
            <a:r>
              <a:rPr lang="ru-RU" altLang="ru-RU" sz="2100" smtClean="0"/>
              <a:t>и др.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</a:pPr>
            <a:r>
              <a:rPr lang="ru-RU" altLang="ru-RU" sz="2600" smtClean="0"/>
              <a:t>Каждый интерфейс добавляет новую функциональность (например </a:t>
            </a:r>
            <a:r>
              <a:rPr lang="en-US" altLang="ru-RU" sz="2600" b="1" smtClean="0">
                <a:solidFill>
                  <a:schemeClr val="accent1"/>
                </a:solidFill>
                <a:latin typeface="Courier New" pitchFamily="49" charset="0"/>
              </a:rPr>
              <a:t>Document</a:t>
            </a:r>
            <a:r>
              <a:rPr lang="ru-RU" altLang="ru-RU" sz="2600" smtClean="0"/>
              <a:t>, является фабрикой для создания остальных узлов)</a:t>
            </a:r>
          </a:p>
        </p:txBody>
      </p:sp>
    </p:spTree>
    <p:extLst>
      <p:ext uri="{BB962C8B-B14F-4D97-AF65-F5344CB8AC3E}">
        <p14:creationId xmlns:p14="http://schemas.microsoft.com/office/powerpoint/2010/main" val="103408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2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2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2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2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2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2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2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2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029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89D2E23-07CD-4233-B1D2-DF7927205D9F}" type="slidenum">
              <a:rPr lang="ru-RU" altLang="ru-RU" smtClean="0"/>
              <a:pPr eaLnBrk="1" hangingPunct="1"/>
              <a:t>47</a:t>
            </a:fld>
            <a:endParaRPr lang="ru-RU" altLang="ru-RU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Пакет </a:t>
            </a:r>
            <a:r>
              <a:rPr lang="en-US" altLang="ru-RU" smtClean="0"/>
              <a:t>javax.xml.parsers</a:t>
            </a:r>
            <a:endParaRPr lang="ru-RU" altLang="ru-RU" smtClean="0"/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Класс </a:t>
            </a: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DocumentBuilderFactory</a:t>
            </a:r>
            <a:r>
              <a:rPr lang="en-US" altLang="ru-RU" smtClean="0">
                <a:solidFill>
                  <a:schemeClr val="accent1"/>
                </a:solidFill>
              </a:rPr>
              <a:t/>
            </a:r>
            <a:br>
              <a:rPr lang="en-US" altLang="ru-RU" smtClean="0">
                <a:solidFill>
                  <a:schemeClr val="accent1"/>
                </a:solidFill>
              </a:rPr>
            </a:br>
            <a:r>
              <a:rPr lang="ru-RU" altLang="ru-RU" smtClean="0"/>
              <a:t>Образец проектирования </a:t>
            </a:r>
            <a:r>
              <a:rPr lang="en-US" altLang="ru-RU" smtClean="0"/>
              <a:t>Singleton, </a:t>
            </a:r>
            <a:r>
              <a:rPr lang="ru-RU" altLang="ru-RU" smtClean="0"/>
              <a:t>позволяет настроить и получить экземпляр фабрики для производства </a:t>
            </a: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DocumentBuilder</a:t>
            </a:r>
            <a:endParaRPr lang="ru-RU" altLang="ru-RU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ru-RU" altLang="ru-RU" smtClean="0"/>
          </a:p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Класс</a:t>
            </a:r>
            <a:r>
              <a:rPr lang="en-US" altLang="ru-RU" smtClean="0"/>
              <a:t> </a:t>
            </a: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DocumentBuilder</a:t>
            </a:r>
            <a:r>
              <a:rPr lang="en-US" altLang="ru-RU" smtClean="0">
                <a:solidFill>
                  <a:schemeClr val="accent1"/>
                </a:solidFill>
              </a:rPr>
              <a:t/>
            </a:r>
            <a:br>
              <a:rPr lang="en-US" altLang="ru-RU" smtClean="0">
                <a:solidFill>
                  <a:schemeClr val="accent1"/>
                </a:solidFill>
              </a:rPr>
            </a:br>
            <a:r>
              <a:rPr lang="ru-RU" altLang="ru-RU" smtClean="0"/>
              <a:t>Непосредственно транслятор, экземпляры получаются от фабрики </a:t>
            </a: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DocumentBuilderFactory</a:t>
            </a:r>
            <a:endParaRPr lang="ru-RU" altLang="ru-RU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9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2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131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663D96E-1BEF-484A-8ED6-7263D814A431}" type="slidenum">
              <a:rPr lang="ru-RU" altLang="ru-RU" smtClean="0"/>
              <a:pPr eaLnBrk="1" hangingPunct="1"/>
              <a:t>48</a:t>
            </a:fld>
            <a:endParaRPr lang="ru-RU" altLang="ru-RU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Пример. Файл </a:t>
            </a:r>
            <a:r>
              <a:rPr lang="en-US" altLang="ru-RU" smtClean="0"/>
              <a:t>XML</a:t>
            </a:r>
            <a:endParaRPr lang="ru-RU" altLang="ru-RU" smtClean="0"/>
          </a:p>
        </p:txBody>
      </p:sp>
      <p:sp>
        <p:nvSpPr>
          <p:cNvPr id="1410052" name="Text Box 4"/>
          <p:cNvSpPr txBox="1">
            <a:spLocks noChangeArrowheads="1"/>
          </p:cNvSpPr>
          <p:nvPr/>
        </p:nvSpPr>
        <p:spPr bwMode="auto">
          <a:xfrm>
            <a:off x="179388" y="1946275"/>
            <a:ext cx="8785225" cy="37877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&lt;?xml version="1.0"?&gt;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&lt;company&gt;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	&lt;staff id="1001"&gt;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		&lt;firstname&gt;Tom&lt;/firstname&gt;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		&lt;lastname&gt;King&lt;/lastname&gt;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		&lt;nickname&gt;Boss&lt;/nickname&gt;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		&lt;salary&gt;100500&lt;/salary&gt;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	&lt;/staff&gt;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	&lt;staff id="1002"&gt;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		&lt;firstname&gt;Ben&lt;/firstname&gt;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		&lt;lastname&gt;Gum&lt;/lastname&gt;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		&lt;nickname&gt;Bubble&lt;/nickname&gt;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		&lt;salary&gt;100000&lt;/salary&gt;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	&lt;/staff&gt;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&lt;/company&gt;</a:t>
            </a:r>
            <a:endParaRPr kumimoji="1" lang="ru-RU" altLang="ru-RU" sz="16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36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005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F922183-E143-42E4-B57D-AE8FAF50B4F7}" type="slidenum">
              <a:rPr lang="ru-RU" altLang="ru-RU" smtClean="0"/>
              <a:pPr eaLnBrk="1" hangingPunct="1"/>
              <a:t>49</a:t>
            </a:fld>
            <a:endParaRPr lang="ru-RU" altLang="ru-RU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Пример. Часть 1</a:t>
            </a:r>
          </a:p>
        </p:txBody>
      </p:sp>
      <p:sp>
        <p:nvSpPr>
          <p:cNvPr id="1410052" name="Text Box 4"/>
          <p:cNvSpPr txBox="1">
            <a:spLocks noChangeArrowheads="1"/>
          </p:cNvSpPr>
          <p:nvPr/>
        </p:nvSpPr>
        <p:spPr bwMode="auto">
          <a:xfrm>
            <a:off x="179388" y="1638300"/>
            <a:ext cx="8785225" cy="45275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import javax.xml.parsers.DocumentBuilder;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import javax.xml.parsers.DocumentBuilderFactory;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import org.w3c.dom.</a:t>
            </a:r>
            <a:r>
              <a:rPr kumimoji="1" lang="ru-RU" altLang="ru-RU" sz="1600" b="1">
                <a:latin typeface="Courier New" pitchFamily="49" charset="0"/>
              </a:rPr>
              <a:t>*</a:t>
            </a:r>
            <a:r>
              <a:rPr kumimoji="1" lang="en-US" altLang="ru-RU" sz="1600" b="1">
                <a:latin typeface="Courier New" pitchFamily="49" charset="0"/>
              </a:rPr>
              <a:t>;</a:t>
            </a:r>
          </a:p>
          <a:p>
            <a:pPr eaLnBrk="1" hangingPunct="1"/>
            <a:endParaRPr kumimoji="1" lang="en-US" altLang="ru-RU" sz="1600" b="1">
              <a:latin typeface="Courier New" pitchFamily="49" charset="0"/>
            </a:endParaRP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public class ReadXMLFile_DOM {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</a:t>
            </a:r>
            <a:r>
              <a:rPr kumimoji="1" lang="en-US" altLang="ru-RU" sz="1600" b="1">
                <a:latin typeface="Courier New" pitchFamily="49" charset="0"/>
              </a:rPr>
              <a:t>public static void main(String argv[]) {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</a:t>
            </a:r>
            <a:r>
              <a:rPr kumimoji="1" lang="en-US" altLang="ru-RU" sz="1600" b="1">
                <a:latin typeface="Courier New" pitchFamily="49" charset="0"/>
              </a:rPr>
              <a:t>  try {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</a:t>
            </a:r>
            <a:r>
              <a:rPr kumimoji="1" lang="en-US" altLang="ru-RU" sz="1600" b="1">
                <a:latin typeface="Courier New" pitchFamily="49" charset="0"/>
              </a:rPr>
              <a:t>    File fXmlFile = new File("xmlfile.xml");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</a:t>
            </a:r>
            <a:r>
              <a:rPr kumimoji="1" lang="ru-RU" altLang="ru-RU" sz="1600" b="1">
                <a:latin typeface="Courier New" pitchFamily="49" charset="0"/>
              </a:rPr>
              <a:t> </a:t>
            </a:r>
            <a:r>
              <a:rPr kumimoji="1" lang="en-US" altLang="ru-RU" sz="1600" b="1">
                <a:latin typeface="Courier New" pitchFamily="49" charset="0"/>
              </a:rPr>
              <a:t>   DocumentBuilderFactory dbFactory = </a:t>
            </a:r>
            <a:r>
              <a:rPr kumimoji="1" lang="ru-RU" altLang="ru-RU" sz="1600" b="1">
                <a:latin typeface="Courier New" pitchFamily="49" charset="0"/>
              </a:rPr>
              <a:t>    							</a:t>
            </a:r>
            <a:r>
              <a:rPr kumimoji="1" lang="en-US" altLang="ru-RU" sz="1600" b="1">
                <a:latin typeface="Courier New" pitchFamily="49" charset="0"/>
              </a:rPr>
              <a:t>DocumentBuilderFactory.newInstance();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  DocumentBuilder dBuilder = dbFactory.newDocumentBuilder();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</a:t>
            </a:r>
            <a:r>
              <a:rPr kumimoji="1" lang="en-US" altLang="ru-RU" sz="1600" b="1">
                <a:latin typeface="Courier New" pitchFamily="49" charset="0"/>
              </a:rPr>
              <a:t>     Document doc = dBuilder.parse(fXmlFile);</a:t>
            </a:r>
            <a:endParaRPr kumimoji="1" lang="ru-RU" altLang="ru-RU" sz="1600" b="1">
              <a:latin typeface="Courier New" pitchFamily="49" charset="0"/>
            </a:endParaRP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 </a:t>
            </a:r>
            <a:r>
              <a:rPr kumimoji="1" lang="en-US" altLang="ru-RU" sz="1600" b="1">
                <a:latin typeface="Courier New" pitchFamily="49" charset="0"/>
              </a:rPr>
              <a:t> System.out.println("Root element : " + </a:t>
            </a:r>
            <a:r>
              <a:rPr kumimoji="1" lang="ru-RU" altLang="ru-RU" sz="1600" b="1">
                <a:latin typeface="Courier New" pitchFamily="49" charset="0"/>
              </a:rPr>
              <a:t>    							</a:t>
            </a:r>
            <a:r>
              <a:rPr kumimoji="1" lang="en-US" altLang="ru-RU" sz="1600" b="1">
                <a:latin typeface="Courier New" pitchFamily="49" charset="0"/>
              </a:rPr>
              <a:t>doc.getDocumentElement().getNodeName());</a:t>
            </a:r>
          </a:p>
          <a:p>
            <a:pPr eaLnBrk="1" hangingPunct="1"/>
            <a:endParaRPr kumimoji="1" lang="en-US" altLang="ru-RU" sz="1600" b="1">
              <a:latin typeface="Courier New" pitchFamily="49" charset="0"/>
            </a:endParaRP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  NodeList nList = doc.getElementsByTagName("staff");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  System.out.println("----------------------------");</a:t>
            </a:r>
            <a:endParaRPr kumimoji="1" lang="ru-RU" altLang="ru-RU" sz="1600" b="1">
              <a:latin typeface="Courier New" pitchFamily="49" charset="0"/>
            </a:endParaRP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  ...</a:t>
            </a:r>
          </a:p>
        </p:txBody>
      </p:sp>
    </p:spTree>
    <p:extLst>
      <p:ext uri="{BB962C8B-B14F-4D97-AF65-F5344CB8AC3E}">
        <p14:creationId xmlns:p14="http://schemas.microsoft.com/office/powerpoint/2010/main" val="419280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00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2F879FC-F584-4142-94F2-2AD2DDEF0433}" type="slidenum">
              <a:rPr lang="ru-RU" altLang="ru-RU" smtClean="0"/>
              <a:pPr eaLnBrk="1" hangingPunct="1"/>
              <a:t>5</a:t>
            </a:fld>
            <a:endParaRPr lang="ru-RU" altLang="ru-RU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Отличия </a:t>
            </a:r>
            <a:r>
              <a:rPr lang="en-US" altLang="ru-RU" smtClean="0"/>
              <a:t>XML </a:t>
            </a:r>
            <a:r>
              <a:rPr lang="ru-RU" altLang="ru-RU" smtClean="0"/>
              <a:t>от </a:t>
            </a:r>
            <a:r>
              <a:rPr lang="en-US" altLang="ru-RU" smtClean="0"/>
              <a:t>HTML</a:t>
            </a:r>
            <a:endParaRPr lang="ru-RU" altLang="ru-RU" smtClean="0"/>
          </a:p>
        </p:txBody>
      </p:sp>
      <p:sp>
        <p:nvSpPr>
          <p:cNvPr id="138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ru-RU" sz="2800" smtClean="0"/>
              <a:t>XML </a:t>
            </a:r>
            <a:r>
              <a:rPr lang="ru-RU" altLang="ru-RU" sz="2800" smtClean="0"/>
              <a:t>чувствителен к регистру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ru-RU" altLang="ru-RU" sz="2800" smtClean="0"/>
              <a:t>В </a:t>
            </a:r>
            <a:r>
              <a:rPr lang="en-US" altLang="ru-RU" sz="2800" smtClean="0"/>
              <a:t>XML </a:t>
            </a:r>
            <a:r>
              <a:rPr lang="ru-RU" altLang="ru-RU" sz="2800" smtClean="0"/>
              <a:t>нужно закрывать тэги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ru-RU" altLang="ru-RU" sz="2800" smtClean="0"/>
              <a:t>В </a:t>
            </a:r>
            <a:r>
              <a:rPr lang="en-US" altLang="ru-RU" sz="2800" smtClean="0"/>
              <a:t>XML </a:t>
            </a:r>
            <a:r>
              <a:rPr lang="ru-RU" altLang="ru-RU" sz="2800" smtClean="0"/>
              <a:t>часто встречаются тэги, одновременно открывающие и закрывающие</a:t>
            </a:r>
            <a:br>
              <a:rPr lang="ru-RU" altLang="ru-RU" sz="2800" smtClean="0"/>
            </a:br>
            <a:r>
              <a:rPr lang="ru-RU" altLang="ru-RU" sz="2800" b="1" smtClean="0">
                <a:solidFill>
                  <a:schemeClr val="accent1"/>
                </a:solidFill>
                <a:latin typeface="Courier New" pitchFamily="49" charset="0"/>
              </a:rPr>
              <a:t>&lt;img src="coffeecup.png" /&gt;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ru-RU" altLang="ru-RU" sz="2800" smtClean="0"/>
              <a:t>В </a:t>
            </a:r>
            <a:r>
              <a:rPr lang="en-US" altLang="ru-RU" sz="2800" smtClean="0"/>
              <a:t>XML </a:t>
            </a:r>
            <a:r>
              <a:rPr lang="ru-RU" altLang="ru-RU" sz="2800" smtClean="0"/>
              <a:t>значения атрибутов должны быть заключены в кавычки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ru-RU" altLang="ru-RU" sz="2800" smtClean="0"/>
              <a:t>В </a:t>
            </a:r>
            <a:r>
              <a:rPr lang="en-US" altLang="ru-RU" sz="2800" smtClean="0"/>
              <a:t>XML </a:t>
            </a:r>
            <a:r>
              <a:rPr lang="ru-RU" altLang="ru-RU" sz="2800" smtClean="0"/>
              <a:t>все атрибуты должны иметь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92470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8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8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8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8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137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E4FEDA-C32B-4846-9375-38A50C5F4F7E}" type="slidenum">
              <a:rPr lang="ru-RU" altLang="ru-RU" smtClean="0"/>
              <a:pPr eaLnBrk="1" hangingPunct="1"/>
              <a:t>50</a:t>
            </a:fld>
            <a:endParaRPr lang="ru-RU" altLang="ru-RU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Пример. Часть </a:t>
            </a:r>
            <a:r>
              <a:rPr lang="en-US" altLang="ru-RU" smtClean="0"/>
              <a:t>2</a:t>
            </a:r>
            <a:endParaRPr lang="ru-RU" altLang="ru-RU" smtClean="0"/>
          </a:p>
        </p:txBody>
      </p:sp>
      <p:sp>
        <p:nvSpPr>
          <p:cNvPr id="1416195" name="Text Box 3"/>
          <p:cNvSpPr txBox="1">
            <a:spLocks noChangeArrowheads="1"/>
          </p:cNvSpPr>
          <p:nvPr/>
        </p:nvSpPr>
        <p:spPr bwMode="auto">
          <a:xfrm>
            <a:off x="179388" y="1876425"/>
            <a:ext cx="8785225" cy="40830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kumimoji="1" lang="ru-RU" sz="1600" b="1" dirty="0" smtClean="0">
                <a:latin typeface="Courier New" pitchFamily="49" charset="0"/>
              </a:rPr>
              <a:t>  </a:t>
            </a:r>
            <a:r>
              <a:rPr kumimoji="1" lang="en-US" sz="1600" b="1" dirty="0" smtClean="0"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sz="1600" b="1" dirty="0" smtClean="0">
                <a:latin typeface="Courier New" pitchFamily="49" charset="0"/>
              </a:rPr>
              <a:t>    for (</a:t>
            </a:r>
            <a:r>
              <a:rPr kumimoji="1" lang="en-US" sz="1600" b="1" dirty="0" err="1" smtClean="0">
                <a:latin typeface="Courier New" pitchFamily="49" charset="0"/>
              </a:rPr>
              <a:t>int</a:t>
            </a:r>
            <a:r>
              <a:rPr kumimoji="1" lang="en-US" sz="1600" b="1" dirty="0" smtClean="0">
                <a:latin typeface="Courier New" pitchFamily="49" charset="0"/>
              </a:rPr>
              <a:t> temp = 0; temp &lt; </a:t>
            </a:r>
            <a:r>
              <a:rPr kumimoji="1" lang="en-US" sz="1600" b="1" dirty="0" err="1" smtClean="0">
                <a:latin typeface="Courier New" pitchFamily="49" charset="0"/>
              </a:rPr>
              <a:t>nList.getLength</a:t>
            </a:r>
            <a:r>
              <a:rPr kumimoji="1" lang="en-US" sz="1600" b="1" dirty="0" smtClean="0">
                <a:latin typeface="Courier New" pitchFamily="49" charset="0"/>
              </a:rPr>
              <a:t>(); temp++) 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ru-RU" sz="1600" b="1" dirty="0" smtClean="0">
                <a:latin typeface="Courier New" pitchFamily="49" charset="0"/>
              </a:rPr>
              <a:t>  </a:t>
            </a:r>
            <a:r>
              <a:rPr kumimoji="1" lang="en-US" sz="1600" b="1" dirty="0" smtClean="0">
                <a:latin typeface="Courier New" pitchFamily="49" charset="0"/>
              </a:rPr>
              <a:t>  </a:t>
            </a:r>
            <a:r>
              <a:rPr kumimoji="1" lang="ru-RU" sz="1600" b="1" dirty="0" smtClean="0">
                <a:latin typeface="Courier New" pitchFamily="49" charset="0"/>
              </a:rPr>
              <a:t>  </a:t>
            </a:r>
            <a:r>
              <a:rPr kumimoji="1" lang="en-US" sz="1600" b="1" dirty="0" smtClean="0">
                <a:latin typeface="Courier New" pitchFamily="49" charset="0"/>
              </a:rPr>
              <a:t>Node </a:t>
            </a:r>
            <a:r>
              <a:rPr kumimoji="1" lang="en-US" sz="1600" b="1" dirty="0" err="1" smtClean="0">
                <a:latin typeface="Courier New" pitchFamily="49" charset="0"/>
              </a:rPr>
              <a:t>nNode</a:t>
            </a:r>
            <a:r>
              <a:rPr kumimoji="1" lang="en-US" sz="1600" b="1" dirty="0" smtClean="0">
                <a:latin typeface="Courier New" pitchFamily="49" charset="0"/>
              </a:rPr>
              <a:t> = </a:t>
            </a:r>
            <a:r>
              <a:rPr kumimoji="1" lang="en-US" sz="1600" b="1" dirty="0" err="1" smtClean="0">
                <a:latin typeface="Courier New" pitchFamily="49" charset="0"/>
              </a:rPr>
              <a:t>nList.item</a:t>
            </a:r>
            <a:r>
              <a:rPr kumimoji="1" lang="en-US" sz="1600" b="1" dirty="0" smtClean="0">
                <a:latin typeface="Courier New" pitchFamily="49" charset="0"/>
              </a:rPr>
              <a:t>(temp);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sz="1600" b="1" dirty="0" smtClean="0">
                <a:latin typeface="Courier New" pitchFamily="49" charset="0"/>
              </a:rPr>
              <a:t>  </a:t>
            </a:r>
            <a:r>
              <a:rPr kumimoji="1" lang="ru-RU" sz="1600" b="1" dirty="0" smtClean="0">
                <a:latin typeface="Courier New" pitchFamily="49" charset="0"/>
              </a:rPr>
              <a:t>  </a:t>
            </a:r>
            <a:r>
              <a:rPr kumimoji="1" lang="en-US" sz="1600" b="1" dirty="0" smtClean="0">
                <a:latin typeface="Courier New" pitchFamily="49" charset="0"/>
              </a:rPr>
              <a:t>  </a:t>
            </a:r>
            <a:r>
              <a:rPr kumimoji="1" lang="en-US" sz="1600" b="1" dirty="0" err="1" smtClean="0">
                <a:latin typeface="Courier New" pitchFamily="49" charset="0"/>
              </a:rPr>
              <a:t>System.out.println</a:t>
            </a:r>
            <a:r>
              <a:rPr kumimoji="1" lang="en-US" sz="1600" b="1" dirty="0" smtClean="0">
                <a:latin typeface="Courier New" pitchFamily="49" charset="0"/>
              </a:rPr>
              <a:t>("\</a:t>
            </a:r>
            <a:r>
              <a:rPr kumimoji="1" lang="en-US" sz="1600" b="1" dirty="0" err="1" smtClean="0">
                <a:latin typeface="Courier New" pitchFamily="49" charset="0"/>
              </a:rPr>
              <a:t>nCurrent</a:t>
            </a:r>
            <a:r>
              <a:rPr kumimoji="1" lang="en-US" sz="1600" b="1" dirty="0" smtClean="0">
                <a:latin typeface="Courier New" pitchFamily="49" charset="0"/>
              </a:rPr>
              <a:t> Element : " + </a:t>
            </a:r>
            <a:r>
              <a:rPr kumimoji="1" lang="en-US" sz="1600" b="1" spc="-60" dirty="0" err="1" smtClean="0">
                <a:latin typeface="Courier New" pitchFamily="49" charset="0"/>
              </a:rPr>
              <a:t>nNode.getNodeName</a:t>
            </a:r>
            <a:r>
              <a:rPr kumimoji="1" lang="en-US" sz="1600" b="1" spc="-60" dirty="0" smtClean="0">
                <a:latin typeface="Courier New" pitchFamily="49" charset="0"/>
              </a:rPr>
              <a:t>());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sz="1600" b="1" dirty="0" smtClean="0">
                <a:latin typeface="Courier New" pitchFamily="49" charset="0"/>
              </a:rPr>
              <a:t>  </a:t>
            </a:r>
            <a:r>
              <a:rPr kumimoji="1" lang="ru-RU" sz="1600" b="1" dirty="0" smtClean="0">
                <a:latin typeface="Courier New" pitchFamily="49" charset="0"/>
              </a:rPr>
              <a:t>  </a:t>
            </a:r>
            <a:endParaRPr kumimoji="1"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sz="1600" b="1" dirty="0" smtClean="0">
                <a:latin typeface="Courier New" pitchFamily="49" charset="0"/>
              </a:rPr>
              <a:t>      if (</a:t>
            </a:r>
            <a:r>
              <a:rPr kumimoji="1" lang="en-US" sz="1600" b="1" dirty="0" err="1" smtClean="0">
                <a:latin typeface="Courier New" pitchFamily="49" charset="0"/>
              </a:rPr>
              <a:t>nNode.getNodeType</a:t>
            </a:r>
            <a:r>
              <a:rPr kumimoji="1" lang="en-US" sz="1600" b="1" dirty="0" smtClean="0">
                <a:latin typeface="Courier New" pitchFamily="49" charset="0"/>
              </a:rPr>
              <a:t>() == </a:t>
            </a:r>
            <a:r>
              <a:rPr kumimoji="1" lang="en-US" sz="1600" b="1" dirty="0" err="1" smtClean="0">
                <a:latin typeface="Courier New" pitchFamily="49" charset="0"/>
              </a:rPr>
              <a:t>Node.ELEMENT_NODE</a:t>
            </a:r>
            <a:r>
              <a:rPr kumimoji="1" lang="en-US" sz="1600" b="1" dirty="0" smtClean="0"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ru-RU" sz="1600" b="1" dirty="0" smtClean="0">
                <a:latin typeface="Courier New" pitchFamily="49" charset="0"/>
              </a:rPr>
              <a:t>  </a:t>
            </a:r>
            <a:r>
              <a:rPr kumimoji="1" lang="en-US" sz="1600" b="1" dirty="0" smtClean="0">
                <a:latin typeface="Courier New" pitchFamily="49" charset="0"/>
              </a:rPr>
              <a:t>  </a:t>
            </a:r>
            <a:r>
              <a:rPr kumimoji="1" lang="ru-RU" sz="1600" b="1" dirty="0" smtClean="0">
                <a:latin typeface="Courier New" pitchFamily="49" charset="0"/>
              </a:rPr>
              <a:t>  </a:t>
            </a:r>
            <a:r>
              <a:rPr kumimoji="1" lang="en-US" sz="1600" b="1" dirty="0" smtClean="0">
                <a:latin typeface="Courier New" pitchFamily="49" charset="0"/>
              </a:rPr>
              <a:t>  Element </a:t>
            </a:r>
            <a:r>
              <a:rPr kumimoji="1" lang="en-US" sz="1600" b="1" dirty="0" err="1" smtClean="0">
                <a:latin typeface="Courier New" pitchFamily="49" charset="0"/>
              </a:rPr>
              <a:t>eElement</a:t>
            </a:r>
            <a:r>
              <a:rPr kumimoji="1" lang="en-US" sz="1600" b="1" dirty="0" smtClean="0">
                <a:latin typeface="Courier New" pitchFamily="49" charset="0"/>
              </a:rPr>
              <a:t> = (Element) </a:t>
            </a:r>
            <a:r>
              <a:rPr kumimoji="1" lang="en-US" sz="1600" b="1" dirty="0" err="1" smtClean="0">
                <a:latin typeface="Courier New" pitchFamily="49" charset="0"/>
              </a:rPr>
              <a:t>nNode</a:t>
            </a:r>
            <a:r>
              <a:rPr kumimoji="1" lang="en-US" sz="16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sz="1600" b="1" dirty="0" smtClean="0">
                <a:latin typeface="Courier New" pitchFamily="49" charset="0"/>
              </a:rPr>
              <a:t>    </a:t>
            </a:r>
            <a:r>
              <a:rPr kumimoji="1" lang="ru-RU" sz="1600" b="1" dirty="0" smtClean="0">
                <a:latin typeface="Courier New" pitchFamily="49" charset="0"/>
              </a:rPr>
              <a:t>  </a:t>
            </a:r>
            <a:endParaRPr kumimoji="1"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sz="1600" b="1" dirty="0" smtClean="0">
                <a:latin typeface="Courier New" pitchFamily="49" charset="0"/>
              </a:rPr>
              <a:t>        </a:t>
            </a:r>
            <a:r>
              <a:rPr kumimoji="1" lang="en-US" sz="1600" b="1" dirty="0" err="1" smtClean="0">
                <a:latin typeface="Courier New" pitchFamily="49" charset="0"/>
              </a:rPr>
              <a:t>System.out.println</a:t>
            </a:r>
            <a:r>
              <a:rPr kumimoji="1" lang="en-US" sz="1600" b="1" dirty="0" smtClean="0">
                <a:latin typeface="Courier New" pitchFamily="49" charset="0"/>
              </a:rPr>
              <a:t>("Staff id : " +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sz="1600" b="1" dirty="0" smtClean="0">
                <a:latin typeface="Courier New" pitchFamily="49" charset="0"/>
              </a:rPr>
              <a:t>				</a:t>
            </a:r>
            <a:r>
              <a:rPr kumimoji="1" lang="en-US" sz="1600" b="1" dirty="0" err="1" smtClean="0">
                <a:latin typeface="Courier New" pitchFamily="49" charset="0"/>
              </a:rPr>
              <a:t>eElement</a:t>
            </a:r>
            <a:endParaRPr kumimoji="1"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sz="1600" b="1" dirty="0" smtClean="0">
                <a:latin typeface="Courier New" pitchFamily="49" charset="0"/>
              </a:rPr>
              <a:t>				.</a:t>
            </a:r>
            <a:r>
              <a:rPr kumimoji="1" lang="en-US" sz="1600" b="1" dirty="0" err="1" smtClean="0">
                <a:latin typeface="Courier New" pitchFamily="49" charset="0"/>
              </a:rPr>
              <a:t>getAttribute</a:t>
            </a:r>
            <a:r>
              <a:rPr kumimoji="1" lang="en-US" sz="1600" b="1" dirty="0" smtClean="0">
                <a:latin typeface="Courier New" pitchFamily="49" charset="0"/>
              </a:rPr>
              <a:t>("id"));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sz="1600" b="1" dirty="0" smtClean="0">
                <a:latin typeface="Courier New" pitchFamily="49" charset="0"/>
              </a:rPr>
              <a:t>    </a:t>
            </a:r>
            <a:r>
              <a:rPr kumimoji="1" lang="ru-RU" sz="1600" b="1" dirty="0" smtClean="0">
                <a:latin typeface="Courier New" pitchFamily="49" charset="0"/>
              </a:rPr>
              <a:t>  </a:t>
            </a:r>
            <a:endParaRPr kumimoji="1"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sz="1600" b="1" dirty="0" smtClean="0">
                <a:latin typeface="Courier New" pitchFamily="49" charset="0"/>
              </a:rPr>
              <a:t>        </a:t>
            </a:r>
            <a:r>
              <a:rPr kumimoji="1" lang="en-US" sz="1600" b="1" dirty="0" err="1" smtClean="0">
                <a:latin typeface="Courier New" pitchFamily="49" charset="0"/>
              </a:rPr>
              <a:t>System.out.println</a:t>
            </a:r>
            <a:r>
              <a:rPr kumimoji="1" lang="en-US" sz="1600" b="1" dirty="0" smtClean="0">
                <a:latin typeface="Courier New" pitchFamily="49" charset="0"/>
              </a:rPr>
              <a:t>("First Name : " +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sz="1600" b="1" dirty="0" smtClean="0">
                <a:latin typeface="Courier New" pitchFamily="49" charset="0"/>
              </a:rPr>
              <a:t>				</a:t>
            </a:r>
            <a:r>
              <a:rPr kumimoji="1" lang="en-US" sz="1600" b="1" dirty="0" err="1" smtClean="0">
                <a:latin typeface="Courier New" pitchFamily="49" charset="0"/>
              </a:rPr>
              <a:t>eElement</a:t>
            </a:r>
            <a:endParaRPr kumimoji="1"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sz="1600" b="1" dirty="0" smtClean="0">
                <a:latin typeface="Courier New" pitchFamily="49" charset="0"/>
              </a:rPr>
              <a:t>				.</a:t>
            </a:r>
            <a:r>
              <a:rPr kumimoji="1" lang="en-US" sz="1600" b="1" dirty="0" err="1" smtClean="0">
                <a:latin typeface="Courier New" pitchFamily="49" charset="0"/>
              </a:rPr>
              <a:t>getElementsByTagName</a:t>
            </a:r>
            <a:r>
              <a:rPr kumimoji="1" lang="en-US" sz="1600" b="1" dirty="0" smtClean="0">
                <a:latin typeface="Courier New" pitchFamily="49" charset="0"/>
              </a:rPr>
              <a:t>("</a:t>
            </a:r>
            <a:r>
              <a:rPr kumimoji="1" lang="en-US" sz="1600" b="1" dirty="0" err="1" smtClean="0">
                <a:latin typeface="Courier New" pitchFamily="49" charset="0"/>
              </a:rPr>
              <a:t>firstname</a:t>
            </a:r>
            <a:r>
              <a:rPr kumimoji="1" lang="en-US" sz="1600" b="1" dirty="0" smtClean="0">
                <a:latin typeface="Courier New" pitchFamily="49" charset="0"/>
              </a:rPr>
              <a:t>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sz="1600" b="1" dirty="0" smtClean="0">
                <a:latin typeface="Courier New" pitchFamily="49" charset="0"/>
              </a:rPr>
              <a:t>				.item(0)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sz="1600" b="1" dirty="0" smtClean="0">
                <a:latin typeface="Courier New" pitchFamily="49" charset="0"/>
              </a:rPr>
              <a:t>				.</a:t>
            </a:r>
            <a:r>
              <a:rPr kumimoji="1" lang="en-US" sz="1600" b="1" dirty="0" err="1" smtClean="0">
                <a:latin typeface="Courier New" pitchFamily="49" charset="0"/>
              </a:rPr>
              <a:t>getTextContent</a:t>
            </a:r>
            <a:r>
              <a:rPr kumimoji="1" lang="en-US" sz="1600" b="1" dirty="0" smtClean="0">
                <a:latin typeface="Courier New" pitchFamily="49" charset="0"/>
              </a:rPr>
              <a:t>());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sz="1600" b="1" dirty="0" smtClean="0">
                <a:latin typeface="Courier New" pitchFamily="49" charset="0"/>
              </a:rPr>
              <a:t>        ...</a:t>
            </a:r>
          </a:p>
        </p:txBody>
      </p:sp>
    </p:spTree>
    <p:extLst>
      <p:ext uri="{BB962C8B-B14F-4D97-AF65-F5344CB8AC3E}">
        <p14:creationId xmlns:p14="http://schemas.microsoft.com/office/powerpoint/2010/main" val="87190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619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F17E48-0C64-4107-9752-BF6B81C97941}" type="slidenum">
              <a:rPr lang="ru-RU" altLang="ru-RU" smtClean="0"/>
              <a:pPr eaLnBrk="1" hangingPunct="1"/>
              <a:t>51</a:t>
            </a:fld>
            <a:endParaRPr lang="ru-RU" altLang="ru-RU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Пример. Часть </a:t>
            </a:r>
            <a:r>
              <a:rPr lang="en-US" altLang="ru-RU" smtClean="0"/>
              <a:t>3</a:t>
            </a:r>
            <a:endParaRPr lang="ru-RU" altLang="ru-RU" smtClean="0"/>
          </a:p>
        </p:txBody>
      </p:sp>
      <p:sp>
        <p:nvSpPr>
          <p:cNvPr id="1416195" name="Text Box 3"/>
          <p:cNvSpPr txBox="1">
            <a:spLocks noChangeArrowheads="1"/>
          </p:cNvSpPr>
          <p:nvPr/>
        </p:nvSpPr>
        <p:spPr bwMode="auto">
          <a:xfrm>
            <a:off x="179388" y="1652588"/>
            <a:ext cx="8785225" cy="444023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1" lang="ru-RU" altLang="ru-RU" sz="1600">
                <a:latin typeface="Courier New" pitchFamily="49" charset="0"/>
              </a:rPr>
              <a:t> </a:t>
            </a:r>
            <a:r>
              <a:rPr kumimoji="1" lang="en-US" altLang="ru-RU" sz="1600">
                <a:latin typeface="Courier New" pitchFamily="49" charset="0"/>
              </a:rPr>
              <a:t>       </a:t>
            </a:r>
            <a:r>
              <a:rPr kumimoji="1" lang="en-US" altLang="ru-RU" sz="1600" b="1">
                <a:latin typeface="Courier New" pitchFamily="49" charset="0"/>
              </a:rPr>
              <a:t>System.out.println("Last Name : " + 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ru-RU" sz="1600" b="1">
                <a:latin typeface="Courier New" pitchFamily="49" charset="0"/>
              </a:rPr>
              <a:t>				eElement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ru-RU" sz="1600" b="1">
                <a:latin typeface="Courier New" pitchFamily="49" charset="0"/>
              </a:rPr>
              <a:t>				.getElementsByTagName("lastname")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ru-RU" sz="1600" b="1">
                <a:latin typeface="Courier New" pitchFamily="49" charset="0"/>
              </a:rPr>
              <a:t>				.item(0).getTextContent());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ru-RU" sz="1600" b="1">
                <a:latin typeface="Courier New" pitchFamily="49" charset="0"/>
              </a:rPr>
              <a:t>    </a:t>
            </a:r>
            <a:r>
              <a:rPr kumimoji="1" lang="ru-RU" altLang="ru-RU" sz="1600" b="1">
                <a:latin typeface="Courier New" pitchFamily="49" charset="0"/>
              </a:rPr>
              <a:t>  </a:t>
            </a:r>
            <a:endParaRPr kumimoji="1" lang="en-US" altLang="ru-RU" sz="16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kumimoji="1" lang="en-US" altLang="ru-RU" sz="1600" b="1">
                <a:latin typeface="Courier New" pitchFamily="49" charset="0"/>
              </a:rPr>
              <a:t>        System.out.println("Nick Name : " + 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ru-RU" sz="1600" b="1">
                <a:latin typeface="Courier New" pitchFamily="49" charset="0"/>
              </a:rPr>
              <a:t>				eElement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ru-RU" sz="1600" b="1">
                <a:latin typeface="Courier New" pitchFamily="49" charset="0"/>
              </a:rPr>
              <a:t>				.getElementsByTagName("nickname")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ru-RU" sz="1600" b="1">
                <a:latin typeface="Courier New" pitchFamily="49" charset="0"/>
              </a:rPr>
              <a:t>				.item(0).getTextContent());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ru-RU" sz="1600" b="1">
                <a:latin typeface="Courier New" pitchFamily="49" charset="0"/>
              </a:rPr>
              <a:t>    </a:t>
            </a:r>
            <a:r>
              <a:rPr kumimoji="1" lang="ru-RU" altLang="ru-RU" sz="1600" b="1">
                <a:latin typeface="Courier New" pitchFamily="49" charset="0"/>
              </a:rPr>
              <a:t>  </a:t>
            </a:r>
            <a:endParaRPr kumimoji="1" lang="en-US" altLang="ru-RU" sz="16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kumimoji="1" lang="en-US" altLang="ru-RU" sz="1600" b="1">
                <a:latin typeface="Courier New" pitchFamily="49" charset="0"/>
              </a:rPr>
              <a:t>        System.out.println("Salary : " + 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ru-RU" sz="1600" b="1">
                <a:latin typeface="Courier New" pitchFamily="49" charset="0"/>
              </a:rPr>
              <a:t>				eElement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ru-RU" sz="1600" b="1">
                <a:latin typeface="Courier New" pitchFamily="49" charset="0"/>
              </a:rPr>
              <a:t>				.getElementsByTagName("salary")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ru-RU" sz="1600" b="1">
                <a:latin typeface="Courier New" pitchFamily="49" charset="0"/>
              </a:rPr>
              <a:t>				.item(0)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ru-RU" sz="1600" b="1">
                <a:latin typeface="Courier New" pitchFamily="49" charset="0"/>
              </a:rPr>
              <a:t>				.getTextContent());</a:t>
            </a:r>
          </a:p>
          <a:p>
            <a:pPr eaLnBrk="1" hangingPunct="1">
              <a:lnSpc>
                <a:spcPct val="80000"/>
              </a:lnSpc>
            </a:pPr>
            <a:r>
              <a:rPr kumimoji="1" lang="ru-RU" altLang="ru-RU" sz="1600" b="1">
                <a:latin typeface="Courier New" pitchFamily="49" charset="0"/>
              </a:rPr>
              <a:t> </a:t>
            </a:r>
            <a:r>
              <a:rPr kumimoji="1" lang="en-US" altLang="ru-RU" sz="1600" b="1">
                <a:latin typeface="Courier New" pitchFamily="49" charset="0"/>
              </a:rPr>
              <a:t>  </a:t>
            </a:r>
            <a:r>
              <a:rPr kumimoji="1" lang="ru-RU" altLang="ru-RU" sz="1600" b="1">
                <a:latin typeface="Courier New" pitchFamily="49" charset="0"/>
              </a:rPr>
              <a:t>  </a:t>
            </a:r>
            <a:r>
              <a:rPr kumimoji="1" lang="en-US" altLang="ru-RU" sz="1600" b="1">
                <a:latin typeface="Courier New" pitchFamily="49" charset="0"/>
              </a:rPr>
              <a:t>}  </a:t>
            </a:r>
          </a:p>
          <a:p>
            <a:pPr eaLnBrk="1" hangingPunct="1">
              <a:lnSpc>
                <a:spcPct val="80000"/>
              </a:lnSpc>
            </a:pPr>
            <a:r>
              <a:rPr kumimoji="1" lang="ru-RU" altLang="ru-RU" sz="1600" b="1">
                <a:latin typeface="Courier New" pitchFamily="49" charset="0"/>
              </a:rPr>
              <a:t>  </a:t>
            </a:r>
            <a:r>
              <a:rPr kumimoji="1" lang="en-US" altLang="ru-RU" sz="1600" b="1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ru-RU" sz="1600" b="1">
                <a:latin typeface="Courier New" pitchFamily="49" charset="0"/>
              </a:rPr>
              <a:t>} catch (Exception e) {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ru-RU" sz="1600" b="1">
                <a:latin typeface="Courier New" pitchFamily="49" charset="0"/>
              </a:rPr>
              <a:t>    e.printStackTrace();</a:t>
            </a:r>
          </a:p>
          <a:p>
            <a:pPr eaLnBrk="1" hangingPunct="1">
              <a:lnSpc>
                <a:spcPct val="80000"/>
              </a:lnSpc>
            </a:pPr>
            <a:r>
              <a:rPr kumimoji="1" lang="ru-RU" altLang="ru-RU" sz="1600" b="1">
                <a:latin typeface="Courier New" pitchFamily="49" charset="0"/>
              </a:rPr>
              <a:t>  </a:t>
            </a:r>
            <a:r>
              <a:rPr kumimoji="1" lang="en-US" altLang="ru-RU" sz="1600" b="1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ru-RU" sz="1600" b="1"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ru-RU" sz="1600" b="1">
                <a:latin typeface="Courier New" pitchFamily="49" charset="0"/>
              </a:rPr>
              <a:t>}</a:t>
            </a:r>
            <a:endParaRPr kumimoji="1" lang="ru-RU" altLang="ru-RU" sz="16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38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619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35FB17-C569-463D-969E-FF5312704AE7}" type="slidenum">
              <a:rPr lang="ru-RU" altLang="ru-RU" smtClean="0"/>
              <a:pPr eaLnBrk="1" hangingPunct="1"/>
              <a:t>52</a:t>
            </a:fld>
            <a:endParaRPr lang="ru-RU" altLang="ru-RU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Пример. Результат</a:t>
            </a:r>
          </a:p>
        </p:txBody>
      </p:sp>
      <p:sp>
        <p:nvSpPr>
          <p:cNvPr id="1411075" name="Text Box 3"/>
          <p:cNvSpPr txBox="1">
            <a:spLocks noChangeArrowheads="1"/>
          </p:cNvSpPr>
          <p:nvPr/>
        </p:nvSpPr>
        <p:spPr bwMode="auto">
          <a:xfrm>
            <a:off x="2339975" y="1843088"/>
            <a:ext cx="4032250" cy="403383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Root element : company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----------------------------</a:t>
            </a:r>
          </a:p>
          <a:p>
            <a:pPr eaLnBrk="1" hangingPunct="1"/>
            <a:endParaRPr kumimoji="1" lang="en-US" altLang="ru-RU" sz="1600" b="1">
              <a:latin typeface="Courier New" pitchFamily="49" charset="0"/>
            </a:endParaRP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Current Element : staff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Staff id : 1001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First Name : Tom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Last Name : King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Nick Name : Boss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Salary : 100500</a:t>
            </a:r>
          </a:p>
          <a:p>
            <a:pPr eaLnBrk="1" hangingPunct="1"/>
            <a:endParaRPr kumimoji="1" lang="en-US" altLang="ru-RU" sz="1600" b="1">
              <a:latin typeface="Courier New" pitchFamily="49" charset="0"/>
            </a:endParaRP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Current Element : staff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Staff id : 1002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First Name : Ben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Last Name : Gum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Nick Name : Bubble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Salary : 100000</a:t>
            </a:r>
            <a:endParaRPr kumimoji="1" lang="ru-RU" altLang="ru-RU" sz="16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6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107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A269C6-1035-4423-AFFE-670C3CF56CC9}" type="slidenum">
              <a:rPr lang="ru-RU" altLang="ru-RU" smtClean="0"/>
              <a:pPr eaLnBrk="1" hangingPunct="1"/>
              <a:t>53</a:t>
            </a:fld>
            <a:endParaRPr lang="ru-RU" altLang="ru-RU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Запись </a:t>
            </a:r>
            <a:r>
              <a:rPr lang="en-US" altLang="ru-RU" smtClean="0"/>
              <a:t>XML</a:t>
            </a:r>
            <a:endParaRPr lang="ru-RU" altLang="ru-RU" smtClean="0"/>
          </a:p>
        </p:txBody>
      </p:sp>
      <p:sp>
        <p:nvSpPr>
          <p:cNvPr id="142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sz="3600" smtClean="0"/>
              <a:t>Средствами пакета</a:t>
            </a:r>
            <a:r>
              <a:rPr lang="en-US" altLang="ru-RU" sz="3600" smtClean="0"/>
              <a:t/>
            </a:r>
            <a:br>
              <a:rPr lang="en-US" altLang="ru-RU" sz="3600" smtClean="0"/>
            </a:br>
            <a:r>
              <a:rPr lang="en-US" altLang="ru-RU" sz="3600" b="1" smtClean="0">
                <a:solidFill>
                  <a:schemeClr val="accent1"/>
                </a:solidFill>
                <a:latin typeface="Courier New" pitchFamily="49" charset="0"/>
              </a:rPr>
              <a:t>javax.xml.transform</a:t>
            </a:r>
            <a:endParaRPr lang="ru-RU" altLang="ru-RU" sz="3600" smtClean="0">
              <a:solidFill>
                <a:schemeClr val="accent1"/>
              </a:solidFill>
            </a:endParaRPr>
          </a:p>
          <a:p>
            <a:pPr eaLnBrk="1" hangingPunct="1"/>
            <a:endParaRPr lang="en-US" altLang="ru-RU" sz="3600" smtClean="0"/>
          </a:p>
          <a:p>
            <a:pPr eaLnBrk="1" hangingPunct="1"/>
            <a:r>
              <a:rPr lang="ru-RU" altLang="ru-RU" sz="3600" smtClean="0"/>
              <a:t>Средствами </a:t>
            </a:r>
            <a:r>
              <a:rPr lang="en-US" altLang="ru-RU" sz="3600" smtClean="0"/>
              <a:t>API </a:t>
            </a:r>
            <a:r>
              <a:rPr lang="ru-RU" altLang="ru-RU" sz="3600" smtClean="0"/>
              <a:t>третьих фирм</a:t>
            </a:r>
            <a:br>
              <a:rPr lang="ru-RU" altLang="ru-RU" sz="3600" smtClean="0"/>
            </a:br>
            <a:r>
              <a:rPr lang="en-US" altLang="ru-RU" sz="3600" smtClean="0"/>
              <a:t>JDOM (</a:t>
            </a:r>
            <a:r>
              <a:rPr lang="en-US" altLang="ru-RU" sz="3600" smtClean="0">
                <a:hlinkClick r:id="rId2"/>
              </a:rPr>
              <a:t>www.jdom.org</a:t>
            </a:r>
            <a:r>
              <a:rPr lang="en-US" altLang="ru-RU" sz="3600" smtClean="0"/>
              <a:t>)</a:t>
            </a:r>
          </a:p>
          <a:p>
            <a:pPr lvl="1" eaLnBrk="1" hangingPunct="1"/>
            <a:r>
              <a:rPr lang="ru-RU" altLang="ru-RU" smtClean="0"/>
              <a:t>Тот же </a:t>
            </a:r>
            <a:r>
              <a:rPr lang="en-US" altLang="ru-RU" smtClean="0"/>
              <a:t>DOM, </a:t>
            </a:r>
            <a:r>
              <a:rPr lang="ru-RU" altLang="ru-RU" smtClean="0"/>
              <a:t>но реализованный более дружелюбно для </a:t>
            </a:r>
            <a:r>
              <a:rPr lang="en-US" altLang="ru-RU" smtClean="0"/>
              <a:t>Java</a:t>
            </a:r>
          </a:p>
          <a:p>
            <a:pPr lvl="1" eaLnBrk="1" hangingPunct="1"/>
            <a:r>
              <a:rPr lang="ru-RU" altLang="ru-RU" smtClean="0"/>
              <a:t>Поддерживает </a:t>
            </a:r>
            <a:r>
              <a:rPr lang="en-US" altLang="ru-RU" smtClean="0"/>
              <a:t>XPath </a:t>
            </a:r>
            <a:r>
              <a:rPr lang="ru-RU" altLang="ru-RU" smtClean="0"/>
              <a:t> и </a:t>
            </a:r>
            <a:r>
              <a:rPr lang="en-US" altLang="ru-RU" smtClean="0"/>
              <a:t>XSLT</a:t>
            </a: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85626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2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2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2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848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6D0EA5B-6CF3-43E4-A0E2-9BC38914B664}" type="slidenum">
              <a:rPr lang="ru-RU" altLang="ru-RU" smtClean="0"/>
              <a:pPr eaLnBrk="1" hangingPunct="1"/>
              <a:t>54</a:t>
            </a:fld>
            <a:endParaRPr lang="ru-RU" altLang="ru-RU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Пример. Часть 1</a:t>
            </a:r>
          </a:p>
        </p:txBody>
      </p:sp>
      <p:sp>
        <p:nvSpPr>
          <p:cNvPr id="1430531" name="Text Box 3"/>
          <p:cNvSpPr txBox="1">
            <a:spLocks noChangeArrowheads="1"/>
          </p:cNvSpPr>
          <p:nvPr/>
        </p:nvSpPr>
        <p:spPr bwMode="auto">
          <a:xfrm>
            <a:off x="179388" y="1628775"/>
            <a:ext cx="8785225" cy="4525963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import org.w3c.dom.*;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import org.xml.sax.SAXException;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import javax.xml.parsers.*;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import javax.xml.transform.*;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import javax.xml.transform.dom.*;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import javax.xml.transform.stream.*;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import java.io.IOException;</a:t>
            </a:r>
          </a:p>
          <a:p>
            <a:pPr eaLnBrk="1" hangingPunct="1"/>
            <a:endParaRPr kumimoji="1" lang="ru-RU" altLang="ru-RU" sz="1600" b="1">
              <a:latin typeface="Courier New" pitchFamily="49" charset="0"/>
            </a:endParaRP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public class WriterDOM {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public static void main(String[] args) {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try {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  DocumentBuilderFactory factory = 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    </a:t>
            </a:r>
            <a:r>
              <a:rPr kumimoji="1" lang="en-US" altLang="ru-RU" sz="1600" b="1">
                <a:latin typeface="Courier New" pitchFamily="49" charset="0"/>
              </a:rPr>
              <a:t>			</a:t>
            </a:r>
            <a:r>
              <a:rPr kumimoji="1" lang="ru-RU" altLang="ru-RU" sz="1600" b="1">
                <a:latin typeface="Courier New" pitchFamily="49" charset="0"/>
              </a:rPr>
              <a:t>DocumentBuilderFactory.newInstance();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  DocumentBuilder builder = factory.newDocumentBuilder();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  Document document = builder.parse("test.xml");</a:t>
            </a:r>
            <a:endParaRPr kumimoji="1" lang="en-US" altLang="ru-RU" sz="1600" b="1">
              <a:latin typeface="Courier New" pitchFamily="49" charset="0"/>
            </a:endParaRPr>
          </a:p>
          <a:p>
            <a:pPr eaLnBrk="1" hangingPunct="1"/>
            <a:r>
              <a:rPr kumimoji="1" lang="en-US" altLang="ru-RU" sz="1600">
                <a:latin typeface="Courier New" pitchFamily="49" charset="0"/>
              </a:rPr>
              <a:t>      </a:t>
            </a:r>
            <a:r>
              <a:rPr kumimoji="1" lang="en-US" altLang="ru-RU" sz="1600" b="1">
                <a:latin typeface="Courier New" pitchFamily="49" charset="0"/>
              </a:rPr>
              <a:t>DOMSource dom_source = new DOMSource(document);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  StreamResult out_stream = new StreamResult("test2.xml");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  ...</a:t>
            </a:r>
            <a:endParaRPr kumimoji="1" lang="ru-RU" altLang="ru-RU" sz="16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62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053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0E085AF-CD3B-4E4A-945F-A37AC0AE0D25}" type="slidenum">
              <a:rPr lang="ru-RU" altLang="ru-RU" smtClean="0"/>
              <a:pPr eaLnBrk="1" hangingPunct="1"/>
              <a:t>55</a:t>
            </a:fld>
            <a:endParaRPr lang="ru-RU" altLang="ru-RU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Пример. Часть </a:t>
            </a:r>
            <a:r>
              <a:rPr lang="en-US" altLang="ru-RU" smtClean="0"/>
              <a:t>2</a:t>
            </a:r>
            <a:endParaRPr lang="ru-RU" altLang="ru-RU" smtClean="0"/>
          </a:p>
        </p:txBody>
      </p:sp>
      <p:sp>
        <p:nvSpPr>
          <p:cNvPr id="1431555" name="Text Box 3"/>
          <p:cNvSpPr txBox="1">
            <a:spLocks noChangeArrowheads="1"/>
          </p:cNvSpPr>
          <p:nvPr/>
        </p:nvSpPr>
        <p:spPr bwMode="auto">
          <a:xfrm>
            <a:off x="179388" y="1638300"/>
            <a:ext cx="8785225" cy="45275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kumimoji="1" lang="ru-RU" sz="1600" dirty="0" smtClean="0">
                <a:latin typeface="Courier New" pitchFamily="49" charset="0"/>
              </a:rPr>
              <a:t>      </a:t>
            </a:r>
            <a:r>
              <a:rPr kumimoji="1" lang="en-US" sz="1600" dirty="0" smtClean="0">
                <a:latin typeface="Courier New" pitchFamily="49" charset="0"/>
              </a:rPr>
              <a:t>...</a:t>
            </a:r>
          </a:p>
          <a:p>
            <a:pPr eaLnBrk="1" hangingPunct="1">
              <a:defRPr/>
            </a:pPr>
            <a:r>
              <a:rPr kumimoji="1" lang="en-US" sz="1600" b="1" dirty="0" smtClean="0">
                <a:latin typeface="Courier New" pitchFamily="49" charset="0"/>
              </a:rPr>
              <a:t>      </a:t>
            </a:r>
            <a:r>
              <a:rPr kumimoji="1" lang="ru-RU" sz="1600" b="1" dirty="0" err="1" smtClean="0">
                <a:latin typeface="Courier New" pitchFamily="49" charset="0"/>
              </a:rPr>
              <a:t>TransformerFactory</a:t>
            </a: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ru-RU" sz="1600" b="1" dirty="0" err="1" smtClean="0">
                <a:latin typeface="Courier New" pitchFamily="49" charset="0"/>
              </a:rPr>
              <a:t>tFactory</a:t>
            </a:r>
            <a:r>
              <a:rPr kumimoji="1" lang="ru-RU" sz="1600" b="1" dirty="0" smtClean="0">
                <a:latin typeface="Courier New" pitchFamily="49" charset="0"/>
              </a:rPr>
              <a:t> = </a:t>
            </a:r>
            <a:r>
              <a:rPr kumimoji="1" lang="ru-RU" sz="1600" b="1" dirty="0" err="1" smtClean="0">
                <a:latin typeface="Courier New" pitchFamily="49" charset="0"/>
              </a:rPr>
              <a:t>TransformerFactory.newInstance</a:t>
            </a:r>
            <a:r>
              <a:rPr kumimoji="1" lang="ru-RU" sz="16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     </a:t>
            </a:r>
            <a:r>
              <a:rPr kumimoji="1" lang="ru-RU" sz="1600" b="1" dirty="0" err="1" smtClean="0">
                <a:latin typeface="Courier New" pitchFamily="49" charset="0"/>
              </a:rPr>
              <a:t>Transformer</a:t>
            </a: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ru-RU" sz="1600" b="1" dirty="0" err="1" smtClean="0">
                <a:latin typeface="Courier New" pitchFamily="49" charset="0"/>
              </a:rPr>
              <a:t>transformer</a:t>
            </a:r>
            <a:r>
              <a:rPr kumimoji="1" lang="ru-RU" sz="1600" b="1" dirty="0" smtClean="0">
                <a:latin typeface="Courier New" pitchFamily="49" charset="0"/>
              </a:rPr>
              <a:t> = </a:t>
            </a:r>
            <a:r>
              <a:rPr kumimoji="1" lang="ru-RU" sz="1600" b="1" dirty="0" err="1" smtClean="0">
                <a:latin typeface="Courier New" pitchFamily="49" charset="0"/>
              </a:rPr>
              <a:t>tFactory.newTransformer</a:t>
            </a:r>
            <a:r>
              <a:rPr kumimoji="1" lang="ru-RU" sz="1600" b="1" dirty="0" smtClean="0">
                <a:latin typeface="Courier New" pitchFamily="49" charset="0"/>
              </a:rPr>
              <a:t>(</a:t>
            </a:r>
            <a:r>
              <a:rPr kumimoji="1" lang="en-US" sz="1600" b="1" dirty="0" smtClean="0">
                <a:latin typeface="Courier New" pitchFamily="49" charset="0"/>
              </a:rPr>
              <a:t>/* !!!! */</a:t>
            </a:r>
            <a:r>
              <a:rPr kumimoji="1" lang="ru-RU" sz="16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</a:t>
            </a:r>
          </a:p>
          <a:p>
            <a:pPr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     // Вспомогательные действия, связанные с тем, что такая</a:t>
            </a:r>
          </a:p>
          <a:p>
            <a:pPr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     // элементарная трансформация не "копирует" директиву</a:t>
            </a:r>
          </a:p>
          <a:p>
            <a:pPr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     // !DOCTYPE. В зависимости от PUBLIC- или SYSTEM-описания DTD,</a:t>
            </a:r>
          </a:p>
          <a:p>
            <a:pPr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     // можно использовать разные свойства </a:t>
            </a:r>
            <a:r>
              <a:rPr kumimoji="1" lang="ru-RU" sz="1600" b="1" dirty="0" err="1" smtClean="0">
                <a:latin typeface="Courier New" pitchFamily="49" charset="0"/>
              </a:rPr>
              <a:t>transformer'а</a:t>
            </a:r>
            <a:endParaRPr kumimoji="1" lang="ru-RU" sz="1600" b="1" dirty="0" smtClean="0">
              <a:latin typeface="Courier New" pitchFamily="49" charset="0"/>
            </a:endParaRPr>
          </a:p>
          <a:p>
            <a:pPr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 </a:t>
            </a:r>
          </a:p>
          <a:p>
            <a:pPr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     </a:t>
            </a:r>
            <a:r>
              <a:rPr kumimoji="1" lang="ru-RU" sz="1600" b="1" dirty="0" err="1" smtClean="0">
                <a:latin typeface="Courier New" pitchFamily="49" charset="0"/>
              </a:rPr>
              <a:t>DocumentType</a:t>
            </a: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ru-RU" sz="1600" b="1" dirty="0" err="1" smtClean="0">
                <a:latin typeface="Courier New" pitchFamily="49" charset="0"/>
              </a:rPr>
              <a:t>docType</a:t>
            </a:r>
            <a:r>
              <a:rPr kumimoji="1" lang="ru-RU" sz="1600" b="1" dirty="0" smtClean="0">
                <a:latin typeface="Courier New" pitchFamily="49" charset="0"/>
              </a:rPr>
              <a:t> = </a:t>
            </a:r>
            <a:r>
              <a:rPr kumimoji="1" lang="ru-RU" sz="1600" b="1" dirty="0" err="1" smtClean="0">
                <a:latin typeface="Courier New" pitchFamily="49" charset="0"/>
              </a:rPr>
              <a:t>document.getDoctype</a:t>
            </a:r>
            <a:r>
              <a:rPr kumimoji="1" lang="ru-RU" sz="1600" b="1" dirty="0" smtClean="0">
                <a:latin typeface="Courier New" pitchFamily="49" charset="0"/>
              </a:rPr>
              <a:t>();</a:t>
            </a:r>
            <a:endParaRPr kumimoji="1" lang="en-US" sz="1600" b="1" dirty="0" smtClean="0">
              <a:latin typeface="Courier New" pitchFamily="49" charset="0"/>
            </a:endParaRPr>
          </a:p>
          <a:p>
            <a:pPr eaLnBrk="1" hangingPunct="1">
              <a:defRPr/>
            </a:pPr>
            <a:r>
              <a:rPr kumimoji="1" lang="en-US" sz="1600" b="1" dirty="0" smtClean="0">
                <a:latin typeface="Courier New" pitchFamily="49" charset="0"/>
              </a:rPr>
              <a:t>      if (</a:t>
            </a:r>
            <a:r>
              <a:rPr kumimoji="1" lang="en-US" sz="1600" b="1" dirty="0" err="1" smtClean="0">
                <a:latin typeface="Courier New" pitchFamily="49" charset="0"/>
              </a:rPr>
              <a:t>docType</a:t>
            </a:r>
            <a:r>
              <a:rPr kumimoji="1" lang="en-US" sz="1600" b="1" dirty="0" smtClean="0">
                <a:latin typeface="Courier New" pitchFamily="49" charset="0"/>
              </a:rPr>
              <a:t> != null) {</a:t>
            </a:r>
            <a:endParaRPr kumimoji="1" lang="ru-RU" sz="1600" b="1" dirty="0" smtClean="0">
              <a:latin typeface="Courier New" pitchFamily="49" charset="0"/>
            </a:endParaRPr>
          </a:p>
          <a:p>
            <a:pPr eaLnBrk="1" hangingPunct="1">
              <a:defRPr/>
            </a:pPr>
            <a:r>
              <a:rPr kumimoji="1" lang="en-US" sz="1600" b="1" dirty="0" smtClean="0">
                <a:latin typeface="Courier New" pitchFamily="49" charset="0"/>
              </a:rPr>
              <a:t>  </a:t>
            </a:r>
            <a:r>
              <a:rPr kumimoji="1" lang="ru-RU" sz="1600" b="1" dirty="0" smtClean="0">
                <a:latin typeface="Courier New" pitchFamily="49" charset="0"/>
              </a:rPr>
              <a:t>      </a:t>
            </a:r>
            <a:r>
              <a:rPr kumimoji="1" lang="ru-RU" sz="1600" b="1" dirty="0" err="1" smtClean="0">
                <a:latin typeface="Courier New" pitchFamily="49" charset="0"/>
              </a:rPr>
              <a:t>String</a:t>
            </a: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ru-RU" sz="1600" b="1" dirty="0" err="1" smtClean="0">
                <a:latin typeface="Courier New" pitchFamily="49" charset="0"/>
              </a:rPr>
              <a:t>systemID</a:t>
            </a:r>
            <a:r>
              <a:rPr kumimoji="1" lang="ru-RU" sz="1600" b="1" dirty="0" smtClean="0">
                <a:latin typeface="Courier New" pitchFamily="49" charset="0"/>
              </a:rPr>
              <a:t> = </a:t>
            </a:r>
            <a:r>
              <a:rPr kumimoji="1" lang="ru-RU" sz="1600" b="1" dirty="0" err="1" smtClean="0">
                <a:latin typeface="Courier New" pitchFamily="49" charset="0"/>
              </a:rPr>
              <a:t>docType.getSystemId</a:t>
            </a:r>
            <a:r>
              <a:rPr kumimoji="1" lang="ru-RU" sz="16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 </a:t>
            </a:r>
            <a:r>
              <a:rPr kumimoji="1" lang="en-US" sz="1600" b="1" dirty="0" smtClean="0">
                <a:latin typeface="Courier New" pitchFamily="49" charset="0"/>
              </a:rPr>
              <a:t>  </a:t>
            </a:r>
            <a:r>
              <a:rPr kumimoji="1" lang="ru-RU" sz="1600" b="1" dirty="0" smtClean="0">
                <a:latin typeface="Courier New" pitchFamily="49" charset="0"/>
              </a:rPr>
              <a:t>    </a:t>
            </a:r>
            <a:r>
              <a:rPr kumimoji="1" lang="ru-RU" sz="1600" b="1" dirty="0" err="1" smtClean="0">
                <a:latin typeface="Courier New" pitchFamily="49" charset="0"/>
              </a:rPr>
              <a:t>String</a:t>
            </a: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ru-RU" sz="1600" b="1" dirty="0" err="1" smtClean="0">
                <a:latin typeface="Courier New" pitchFamily="49" charset="0"/>
              </a:rPr>
              <a:t>publicID</a:t>
            </a:r>
            <a:r>
              <a:rPr kumimoji="1" lang="ru-RU" sz="1600" b="1" dirty="0" smtClean="0">
                <a:latin typeface="Courier New" pitchFamily="49" charset="0"/>
              </a:rPr>
              <a:t> = </a:t>
            </a:r>
            <a:r>
              <a:rPr kumimoji="1" lang="ru-RU" sz="1600" b="1" dirty="0" err="1" smtClean="0">
                <a:latin typeface="Courier New" pitchFamily="49" charset="0"/>
              </a:rPr>
              <a:t>docType.getPublicId</a:t>
            </a:r>
            <a:r>
              <a:rPr kumimoji="1" lang="ru-RU" sz="16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   </a:t>
            </a:r>
            <a:r>
              <a:rPr kumimoji="1" lang="en-US" sz="1600" b="1" dirty="0" smtClean="0">
                <a:latin typeface="Courier New" pitchFamily="49" charset="0"/>
              </a:rPr>
              <a:t>  </a:t>
            </a:r>
            <a:r>
              <a:rPr kumimoji="1" lang="ru-RU" sz="1600" b="1" dirty="0" smtClean="0">
                <a:latin typeface="Courier New" pitchFamily="49" charset="0"/>
              </a:rPr>
              <a:t>  </a:t>
            </a:r>
            <a:r>
              <a:rPr kumimoji="1" lang="ru-RU" sz="1600" b="1" dirty="0" err="1" smtClean="0">
                <a:latin typeface="Courier New" pitchFamily="49" charset="0"/>
              </a:rPr>
              <a:t>String</a:t>
            </a:r>
            <a:r>
              <a:rPr kumimoji="1" lang="ru-RU" sz="1600" b="1" dirty="0" smtClean="0">
                <a:latin typeface="Courier New" pitchFamily="49" charset="0"/>
              </a:rPr>
              <a:t> </a:t>
            </a:r>
            <a:r>
              <a:rPr kumimoji="1" lang="ru-RU" sz="1600" b="1" dirty="0" err="1" smtClean="0">
                <a:latin typeface="Courier New" pitchFamily="49" charset="0"/>
              </a:rPr>
              <a:t>res</a:t>
            </a:r>
            <a:r>
              <a:rPr kumimoji="1" lang="ru-RU" sz="1600" b="1" dirty="0" smtClean="0">
                <a:latin typeface="Courier New" pitchFamily="49" charset="0"/>
              </a:rPr>
              <a:t> = </a:t>
            </a:r>
            <a:r>
              <a:rPr kumimoji="1" lang="ru-RU" sz="1600" b="1" dirty="0" err="1" smtClean="0">
                <a:latin typeface="Courier New" pitchFamily="49" charset="0"/>
              </a:rPr>
              <a:t>publicID</a:t>
            </a:r>
            <a:r>
              <a:rPr kumimoji="1" lang="ru-RU" sz="1600" b="1" dirty="0" smtClean="0">
                <a:latin typeface="Courier New" pitchFamily="49" charset="0"/>
              </a:rPr>
              <a:t> + "\" \"" + </a:t>
            </a:r>
            <a:r>
              <a:rPr kumimoji="1" lang="ru-RU" sz="1600" b="1" dirty="0" err="1" smtClean="0">
                <a:latin typeface="Courier New" pitchFamily="49" charset="0"/>
              </a:rPr>
              <a:t>systemID</a:t>
            </a:r>
            <a:r>
              <a:rPr kumimoji="1" lang="ru-RU" sz="16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     </a:t>
            </a:r>
            <a:r>
              <a:rPr kumimoji="1" lang="en-US" sz="1600" b="1" dirty="0" smtClean="0">
                <a:latin typeface="Courier New" pitchFamily="49" charset="0"/>
              </a:rPr>
              <a:t>  </a:t>
            </a:r>
            <a:r>
              <a:rPr kumimoji="1" lang="ru-RU" sz="1600" b="1" spc="-100" dirty="0" err="1" smtClean="0">
                <a:latin typeface="Courier New" pitchFamily="49" charset="0"/>
              </a:rPr>
              <a:t>transformer.setOutputProperty</a:t>
            </a:r>
            <a:r>
              <a:rPr kumimoji="1" lang="ru-RU" sz="1600" b="1" spc="-100" dirty="0" smtClean="0">
                <a:latin typeface="Courier New" pitchFamily="49" charset="0"/>
              </a:rPr>
              <a:t>(</a:t>
            </a:r>
            <a:r>
              <a:rPr kumimoji="1" lang="ru-RU" sz="1600" b="1" spc="-100" dirty="0" err="1" smtClean="0">
                <a:latin typeface="Courier New" pitchFamily="49" charset="0"/>
              </a:rPr>
              <a:t>OutputKeys.DOCTYPE_SYSTEM</a:t>
            </a:r>
            <a:r>
              <a:rPr kumimoji="1" lang="ru-RU" sz="1600" b="1" spc="-100" dirty="0" smtClean="0">
                <a:latin typeface="Courier New" pitchFamily="49" charset="0"/>
              </a:rPr>
              <a:t>, </a:t>
            </a:r>
            <a:r>
              <a:rPr kumimoji="1" lang="ru-RU" sz="1600" b="1" spc="-100" dirty="0" err="1" smtClean="0">
                <a:latin typeface="Courier New" pitchFamily="49" charset="0"/>
              </a:rPr>
              <a:t>systemID</a:t>
            </a:r>
            <a:r>
              <a:rPr kumimoji="1" lang="ru-RU" sz="1600" b="1" spc="-100" dirty="0" smtClean="0">
                <a:latin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kumimoji="1" lang="ru-RU" sz="1600" b="1" dirty="0" smtClean="0">
                <a:latin typeface="Courier New" pitchFamily="49" charset="0"/>
              </a:rPr>
              <a:t>      </a:t>
            </a:r>
            <a:r>
              <a:rPr kumimoji="1" lang="en-US" sz="1600" b="1" dirty="0" smtClean="0">
                <a:latin typeface="Courier New" pitchFamily="49" charset="0"/>
              </a:rPr>
              <a:t>  //</a:t>
            </a:r>
            <a:r>
              <a:rPr kumimoji="1" lang="ru-RU" sz="1600" b="1" spc="-100" dirty="0" err="1" smtClean="0">
                <a:latin typeface="Courier New" pitchFamily="49" charset="0"/>
              </a:rPr>
              <a:t>transformer.setOutputProperty</a:t>
            </a:r>
            <a:r>
              <a:rPr kumimoji="1" lang="ru-RU" sz="1600" b="1" spc="-100" dirty="0" smtClean="0">
                <a:latin typeface="Courier New" pitchFamily="49" charset="0"/>
              </a:rPr>
              <a:t>(</a:t>
            </a:r>
            <a:r>
              <a:rPr kumimoji="1" lang="ru-RU" sz="1600" b="1" spc="-100" dirty="0" err="1" smtClean="0">
                <a:latin typeface="Courier New" pitchFamily="49" charset="0"/>
              </a:rPr>
              <a:t>OutputKeys.DOCTYPE_PUBLIC</a:t>
            </a:r>
            <a:r>
              <a:rPr kumimoji="1" lang="ru-RU" sz="1600" b="1" spc="-100" dirty="0" smtClean="0">
                <a:latin typeface="Courier New" pitchFamily="49" charset="0"/>
              </a:rPr>
              <a:t>, </a:t>
            </a:r>
            <a:r>
              <a:rPr kumimoji="1" lang="ru-RU" sz="1600" b="1" spc="-100" dirty="0" err="1" smtClean="0">
                <a:latin typeface="Courier New" pitchFamily="49" charset="0"/>
              </a:rPr>
              <a:t>res</a:t>
            </a:r>
            <a:r>
              <a:rPr kumimoji="1" lang="ru-RU" sz="1600" b="1" spc="-100" dirty="0" smtClean="0">
                <a:latin typeface="Courier New" pitchFamily="49" charset="0"/>
              </a:rPr>
              <a:t>);</a:t>
            </a:r>
            <a:endParaRPr kumimoji="1" lang="en-US" sz="1600" b="1" spc="-100" dirty="0" smtClean="0">
              <a:latin typeface="Courier New" pitchFamily="49" charset="0"/>
            </a:endParaRPr>
          </a:p>
          <a:p>
            <a:pPr eaLnBrk="1" hangingPunct="1">
              <a:defRPr/>
            </a:pPr>
            <a:r>
              <a:rPr kumimoji="1" lang="en-US" sz="1600" b="1" dirty="0" smtClean="0">
                <a:latin typeface="Courier New" pitchFamily="49" charset="0"/>
              </a:rPr>
              <a:t>      }</a:t>
            </a:r>
          </a:p>
          <a:p>
            <a:pPr eaLnBrk="1" hangingPunct="1">
              <a:defRPr/>
            </a:pPr>
            <a:r>
              <a:rPr kumimoji="1" lang="en-US" sz="1600" b="1" dirty="0" smtClean="0">
                <a:latin typeface="Courier New" pitchFamily="49" charset="0"/>
              </a:rPr>
              <a:t>      ...</a:t>
            </a:r>
            <a:endParaRPr kumimoji="1" lang="ru-RU" sz="16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42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155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12C83C2-C534-4C11-B334-FBB83323E8E7}" type="slidenum">
              <a:rPr lang="ru-RU" altLang="ru-RU" smtClean="0"/>
              <a:pPr eaLnBrk="1" hangingPunct="1"/>
              <a:t>56</a:t>
            </a:fld>
            <a:endParaRPr lang="ru-RU" altLang="ru-RU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Пример. Часть </a:t>
            </a:r>
            <a:r>
              <a:rPr lang="en-US" altLang="ru-RU" smtClean="0"/>
              <a:t>3</a:t>
            </a:r>
            <a:endParaRPr lang="ru-RU" altLang="ru-RU" smtClean="0"/>
          </a:p>
        </p:txBody>
      </p:sp>
      <p:sp>
        <p:nvSpPr>
          <p:cNvPr id="1432579" name="Text Box 3"/>
          <p:cNvSpPr txBox="1">
            <a:spLocks noChangeArrowheads="1"/>
          </p:cNvSpPr>
          <p:nvPr/>
        </p:nvSpPr>
        <p:spPr bwMode="auto">
          <a:xfrm>
            <a:off x="179388" y="1700213"/>
            <a:ext cx="8785225" cy="428148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</a:t>
            </a:r>
            <a:r>
              <a:rPr kumimoji="1" lang="en-US" altLang="ru-RU" sz="1600" b="1">
                <a:latin typeface="Courier New" pitchFamily="49" charset="0"/>
              </a:rPr>
              <a:t>...</a:t>
            </a:r>
            <a:r>
              <a:rPr kumimoji="1" lang="ru-RU" altLang="ru-RU" sz="1600" b="1">
                <a:latin typeface="Courier New" pitchFamily="49" charset="0"/>
              </a:rPr>
              <a:t>  </a:t>
            </a:r>
            <a:endParaRPr kumimoji="1" lang="en-US" altLang="ru-RU" sz="1600" b="1">
              <a:latin typeface="Courier New" pitchFamily="49" charset="0"/>
            </a:endParaRP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</a:t>
            </a:r>
            <a:r>
              <a:rPr kumimoji="1" lang="ru-RU" altLang="ru-RU" sz="1600" b="1">
                <a:latin typeface="Courier New" pitchFamily="49" charset="0"/>
              </a:rPr>
              <a:t>// Прочие настройки преобразователя</a:t>
            </a:r>
          </a:p>
          <a:p>
            <a:pPr eaLnBrk="1" hangingPunct="1"/>
            <a:endParaRPr kumimoji="1" lang="ru-RU" altLang="ru-RU" sz="1600">
              <a:latin typeface="Courier New" pitchFamily="49" charset="0"/>
            </a:endParaRPr>
          </a:p>
          <a:p>
            <a:pPr eaLnBrk="1" hangingPunct="1"/>
            <a:r>
              <a:rPr kumimoji="1" lang="ru-RU" altLang="ru-RU" sz="1600">
                <a:latin typeface="Courier New" pitchFamily="49" charset="0"/>
              </a:rPr>
              <a:t>      </a:t>
            </a:r>
            <a:r>
              <a:rPr kumimoji="1" lang="en-US" altLang="ru-RU" sz="1600" b="1">
                <a:latin typeface="Courier New" pitchFamily="49" charset="0"/>
              </a:rPr>
              <a:t>transformer.transform (dom_source, out_stream);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} catch (ParserConfigurationException e) {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  e.printStackTrace();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} catch (TransformerConfigurationException e){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  e.printStackTrace();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} catch (TransformerException e) {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  e.printStackTrace();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} catch (IOException e) {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  e.printStackTrace();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} catch (SAXException e) {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  e.printStackTrace();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  }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}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739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257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BCFF982-C14A-473D-8841-0629895ADFEA}" type="slidenum">
              <a:rPr lang="ru-RU" altLang="ru-RU" smtClean="0"/>
              <a:pPr eaLnBrk="1" hangingPunct="1"/>
              <a:t>57</a:t>
            </a:fld>
            <a:endParaRPr lang="ru-RU" altLang="ru-RU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Настройка преобразователя</a:t>
            </a:r>
          </a:p>
        </p:txBody>
      </p:sp>
      <p:sp>
        <p:nvSpPr>
          <p:cNvPr id="143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800" smtClean="0"/>
              <a:t>Метод создания объекта преобразователя  </a:t>
            </a:r>
            <a:r>
              <a:rPr kumimoji="1" lang="ru-RU" altLang="ru-RU" sz="2800" b="1" smtClean="0">
                <a:solidFill>
                  <a:schemeClr val="accent1"/>
                </a:solidFill>
                <a:latin typeface="Courier New" pitchFamily="49" charset="0"/>
              </a:rPr>
              <a:t>TransformerFactory</a:t>
            </a:r>
            <a:r>
              <a:rPr kumimoji="1" lang="en-US" altLang="ru-RU" sz="2800" b="1" smtClean="0">
                <a:solidFill>
                  <a:schemeClr val="accent1"/>
                </a:solidFill>
                <a:latin typeface="Courier New" pitchFamily="49" charset="0"/>
              </a:rPr>
              <a:t>.newTransformer()</a:t>
            </a:r>
            <a:r>
              <a:rPr kumimoji="1" lang="ru-RU" altLang="ru-RU" sz="280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kumimoji="1" lang="ru-RU" altLang="ru-RU" sz="2800" smtClean="0"/>
              <a:t>имеет 2 формы: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400" smtClean="0"/>
              <a:t>без аргументов – будет создаваться «копия» исходного документа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400" smtClean="0"/>
              <a:t>с аргументом типа </a:t>
            </a:r>
            <a:r>
              <a:rPr lang="en-US" altLang="ru-RU" sz="2400" b="1" smtClean="0">
                <a:solidFill>
                  <a:schemeClr val="accent1"/>
                </a:solidFill>
                <a:latin typeface="Courier New" pitchFamily="49" charset="0"/>
              </a:rPr>
              <a:t>Source</a:t>
            </a:r>
            <a:r>
              <a:rPr lang="en-US" altLang="ru-RU" sz="2400" smtClean="0"/>
              <a:t> – </a:t>
            </a:r>
            <a:r>
              <a:rPr lang="ru-RU" altLang="ru-RU" sz="2400" smtClean="0"/>
              <a:t>ссылка на загруженный объект </a:t>
            </a:r>
            <a:r>
              <a:rPr lang="en-US" altLang="ru-RU" sz="2400" smtClean="0"/>
              <a:t>xml-</a:t>
            </a:r>
            <a:r>
              <a:rPr lang="ru-RU" altLang="ru-RU" sz="2400" smtClean="0"/>
              <a:t>документа, в котором описано </a:t>
            </a:r>
            <a:r>
              <a:rPr lang="en-US" altLang="ru-RU" sz="2400" smtClean="0"/>
              <a:t>XSL</a:t>
            </a:r>
            <a:r>
              <a:rPr lang="ru-RU" altLang="ru-RU" sz="2400" smtClean="0"/>
              <a:t>-преобразование</a:t>
            </a:r>
            <a:endParaRPr lang="en-US" altLang="ru-RU" sz="2400" smtClean="0"/>
          </a:p>
          <a:p>
            <a:pPr lvl="1" eaLnBrk="1" hangingPunct="1">
              <a:lnSpc>
                <a:spcPct val="80000"/>
              </a:lnSpc>
            </a:pPr>
            <a:endParaRPr lang="ru-RU" altLang="ru-RU" sz="240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2800" smtClean="0"/>
              <a:t>Метод </a:t>
            </a:r>
            <a:r>
              <a:rPr lang="en-US" altLang="ru-RU" sz="2800" b="1" smtClean="0">
                <a:solidFill>
                  <a:schemeClr val="accent1"/>
                </a:solidFill>
                <a:latin typeface="Courier New" pitchFamily="49" charset="0"/>
              </a:rPr>
              <a:t>Transformer</a:t>
            </a:r>
            <a:r>
              <a:rPr lang="ru-RU" altLang="ru-RU" sz="2800" b="1" smtClean="0">
                <a:solidFill>
                  <a:schemeClr val="accent1"/>
                </a:solidFill>
                <a:latin typeface="Courier New" pitchFamily="49" charset="0"/>
              </a:rPr>
              <a:t>.</a:t>
            </a:r>
            <a:r>
              <a:rPr lang="en-US" altLang="ru-RU" sz="2800" b="1" smtClean="0">
                <a:solidFill>
                  <a:schemeClr val="accent1"/>
                </a:solidFill>
                <a:latin typeface="Courier New" pitchFamily="49" charset="0"/>
              </a:rPr>
              <a:t>setOutputProperty()</a:t>
            </a:r>
            <a:r>
              <a:rPr lang="en-US" altLang="ru-RU" sz="280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800" smtClean="0"/>
              <a:t>позволяет настроить некоторые параметры вывода (см. класс </a:t>
            </a:r>
            <a:r>
              <a:rPr lang="en-US" altLang="ru-RU" sz="2800" b="1" smtClean="0">
                <a:solidFill>
                  <a:schemeClr val="accent1"/>
                </a:solidFill>
                <a:latin typeface="Courier New" pitchFamily="49" charset="0"/>
              </a:rPr>
              <a:t>OutputKeys</a:t>
            </a:r>
            <a:r>
              <a:rPr lang="en-US" altLang="ru-RU" sz="2800" smtClean="0"/>
              <a:t>)</a:t>
            </a:r>
            <a:endParaRPr lang="ru-RU" altLang="ru-RU" sz="2800" smtClean="0"/>
          </a:p>
        </p:txBody>
      </p:sp>
    </p:spTree>
    <p:extLst>
      <p:ext uri="{BB962C8B-B14F-4D97-AF65-F5344CB8AC3E}">
        <p14:creationId xmlns:p14="http://schemas.microsoft.com/office/powerpoint/2010/main" val="2614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0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48E437-F666-4C12-80AD-0C3AD0F8C71E}" type="slidenum">
              <a:rPr lang="ru-RU" altLang="ru-RU" smtClean="0"/>
              <a:pPr eaLnBrk="1" hangingPunct="1"/>
              <a:t>58</a:t>
            </a:fld>
            <a:endParaRPr lang="ru-RU" altLang="ru-RU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Пример </a:t>
            </a:r>
            <a:r>
              <a:rPr lang="en-US" altLang="ru-RU" smtClean="0"/>
              <a:t>XSL-</a:t>
            </a:r>
            <a:r>
              <a:rPr lang="ru-RU" altLang="ru-RU" smtClean="0"/>
              <a:t>преобразования</a:t>
            </a:r>
          </a:p>
        </p:txBody>
      </p:sp>
      <p:sp>
        <p:nvSpPr>
          <p:cNvPr id="1432579" name="Text Box 3"/>
          <p:cNvSpPr txBox="1">
            <a:spLocks noChangeArrowheads="1"/>
          </p:cNvSpPr>
          <p:nvPr/>
        </p:nvSpPr>
        <p:spPr bwMode="auto">
          <a:xfrm>
            <a:off x="179388" y="1700213"/>
            <a:ext cx="8785225" cy="428148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import java.io.</a:t>
            </a:r>
            <a:r>
              <a:rPr kumimoji="1" lang="ru-RU" altLang="ru-RU" sz="1600" b="1">
                <a:latin typeface="Courier New" pitchFamily="49" charset="0"/>
              </a:rPr>
              <a:t>*</a:t>
            </a:r>
            <a:r>
              <a:rPr kumimoji="1" lang="en-US" altLang="ru-RU" sz="1600" b="1">
                <a:latin typeface="Courier New" pitchFamily="49" charset="0"/>
              </a:rPr>
              <a:t>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import java.net.URISyntaxException;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import javax.xml.transform.*;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import javax.xml.transform.stream.</a:t>
            </a:r>
            <a:r>
              <a:rPr kumimoji="1" lang="ru-RU" altLang="ru-RU" sz="1600" b="1">
                <a:latin typeface="Courier New" pitchFamily="49" charset="0"/>
              </a:rPr>
              <a:t>*</a:t>
            </a:r>
            <a:r>
              <a:rPr kumimoji="1" lang="en-US" altLang="ru-RU" sz="1600" b="1">
                <a:latin typeface="Courier New" pitchFamily="49" charset="0"/>
              </a:rPr>
              <a:t>;</a:t>
            </a:r>
          </a:p>
          <a:p>
            <a:pPr eaLnBrk="1" hangingPunct="1"/>
            <a:endParaRPr kumimoji="1" lang="en-US" altLang="ru-RU" sz="1600" b="1">
              <a:latin typeface="Courier New" pitchFamily="49" charset="0"/>
            </a:endParaRP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public class XSLTWriterDOM {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</a:t>
            </a:r>
            <a:r>
              <a:rPr kumimoji="1" lang="en-US" altLang="ru-RU" sz="1600" b="1">
                <a:latin typeface="Courier New" pitchFamily="49" charset="0"/>
              </a:rPr>
              <a:t>public static void main(String[] args) throws IOException, </a:t>
            </a:r>
            <a:r>
              <a:rPr kumimoji="1" lang="ru-RU" altLang="ru-RU" sz="1600" b="1">
                <a:latin typeface="Courier New" pitchFamily="49" charset="0"/>
              </a:rPr>
              <a:t>				</a:t>
            </a:r>
            <a:r>
              <a:rPr kumimoji="1" lang="en-US" altLang="ru-RU" sz="1600" b="1">
                <a:latin typeface="Courier New" pitchFamily="49" charset="0"/>
              </a:rPr>
              <a:t>URISyntaxException, TransformerException {</a:t>
            </a:r>
          </a:p>
          <a:p>
            <a:pPr eaLnBrk="1" hangingPunct="1"/>
            <a:endParaRPr kumimoji="1" lang="ru-RU" altLang="ru-RU" sz="1600" b="1">
              <a:latin typeface="Courier New" pitchFamily="49" charset="0"/>
            </a:endParaRP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TransformerFactory factory = TransformerFactory.newInstance();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Source xslt = new StreamSource(new File("transformation.xsl"));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Transformer transformer = factory.newTransformer(xslt);</a:t>
            </a:r>
          </a:p>
          <a:p>
            <a:pPr eaLnBrk="1" hangingPunct="1"/>
            <a:endParaRPr kumimoji="1" lang="en-US" altLang="ru-RU" sz="1600" b="1">
              <a:latin typeface="Courier New" pitchFamily="49" charset="0"/>
            </a:endParaRP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Source text = new StreamSource(new File("catalog.xml"));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transformer.transform(text, new StreamResult(new File("out.xml")));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}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464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257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E4C599-4DFA-4FF9-845C-B8D7F70411A3}" type="slidenum">
              <a:rPr lang="ru-RU" altLang="ru-RU" smtClean="0"/>
              <a:pPr eaLnBrk="1" hangingPunct="1"/>
              <a:t>59</a:t>
            </a:fld>
            <a:endParaRPr lang="ru-RU" altLang="ru-RU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Размышления на тему</a:t>
            </a:r>
          </a:p>
        </p:txBody>
      </p:sp>
      <p:sp>
        <p:nvSpPr>
          <p:cNvPr id="143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ru-RU" altLang="ru-RU" smtClean="0"/>
              <a:t>Итак, что мы научились делать: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ru-RU" altLang="ru-RU" smtClean="0"/>
              <a:t>Считывать информацию из </a:t>
            </a:r>
            <a:r>
              <a:rPr lang="en-US" altLang="ru-RU" smtClean="0"/>
              <a:t>XML-</a:t>
            </a:r>
            <a:r>
              <a:rPr lang="ru-RU" altLang="ru-RU" smtClean="0"/>
              <a:t>документов</a:t>
            </a:r>
          </a:p>
          <a:p>
            <a:pPr lvl="2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ru-RU" smtClean="0"/>
              <a:t>SAX</a:t>
            </a:r>
          </a:p>
          <a:p>
            <a:pPr lvl="2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ru-RU" smtClean="0"/>
              <a:t>DOM</a:t>
            </a:r>
            <a:endParaRPr lang="ru-RU" altLang="ru-RU" smtClean="0"/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ru-RU" altLang="ru-RU" smtClean="0"/>
              <a:t>Записывать информацию в </a:t>
            </a:r>
            <a:r>
              <a:rPr lang="en-US" altLang="ru-RU" smtClean="0"/>
              <a:t>XML-</a:t>
            </a:r>
            <a:r>
              <a:rPr lang="ru-RU" altLang="ru-RU" smtClean="0"/>
              <a:t>документы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ru-RU" altLang="ru-RU" smtClean="0"/>
              <a:t>Какой еще инструмент был бы удобен?..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ru-RU" altLang="ru-RU" smtClean="0"/>
              <a:t>А если бы мы умели записывать и считывать из </a:t>
            </a:r>
            <a:r>
              <a:rPr lang="en-US" altLang="ru-RU" smtClean="0"/>
              <a:t>XML </a:t>
            </a:r>
            <a:r>
              <a:rPr lang="ru-RU" altLang="ru-RU" smtClean="0"/>
              <a:t>непосредственно объекты </a:t>
            </a:r>
            <a:r>
              <a:rPr lang="en-US" altLang="ru-RU" smtClean="0"/>
              <a:t>Java?..</a:t>
            </a: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25923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3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3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D46CFE8-53AE-4BAD-8987-9D30781C12A7}" type="slidenum">
              <a:rPr lang="ru-RU" altLang="ru-RU" smtClean="0"/>
              <a:pPr eaLnBrk="1" hangingPunct="1"/>
              <a:t>6</a:t>
            </a:fld>
            <a:endParaRPr lang="ru-RU" altLang="ru-RU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Пример </a:t>
            </a:r>
            <a:r>
              <a:rPr lang="en-US" altLang="ru-RU" smtClean="0"/>
              <a:t>XML</a:t>
            </a:r>
            <a:endParaRPr lang="ru-RU" altLang="ru-RU" smtClean="0"/>
          </a:p>
        </p:txBody>
      </p:sp>
      <p:sp>
        <p:nvSpPr>
          <p:cNvPr id="1382404" name="Text Box 4"/>
          <p:cNvSpPr txBox="1">
            <a:spLocks noChangeArrowheads="1"/>
          </p:cNvSpPr>
          <p:nvPr/>
        </p:nvSpPr>
        <p:spPr bwMode="auto">
          <a:xfrm>
            <a:off x="179388" y="1628775"/>
            <a:ext cx="8785225" cy="45370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b="1">
                <a:latin typeface="Courier New" pitchFamily="49" charset="0"/>
              </a:rPr>
              <a:t>&lt;configuration&gt;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  &lt;title&gt;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    &lt;font&gt; &lt;name&gt;Helvetica&lt;/name&gt; &lt;size&gt;36&lt;/size&gt; &lt;/font&gt;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  &lt;/title&gt;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  &lt;body&gt; &lt;name&gt;Times Roman&lt;/name&gt; &lt;size&gt;12&lt;/size&gt; &lt;/body&gt;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  &lt;window&gt; &lt;width&gt;400&lt;/width&gt; &lt;height&gt;200&lt;/height&gt;</a:t>
            </a:r>
            <a:r>
              <a:rPr kumimoji="1" lang="en-US" altLang="ru-RU" b="1">
                <a:latin typeface="Courier New" pitchFamily="49" charset="0"/>
              </a:rPr>
              <a:t> </a:t>
            </a:r>
            <a:r>
              <a:rPr kumimoji="1" lang="ru-RU" altLang="ru-RU" b="1">
                <a:latin typeface="Courier New" pitchFamily="49" charset="0"/>
              </a:rPr>
              <a:t>&lt;/window&gt;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  &lt;color&gt;</a:t>
            </a:r>
            <a:endParaRPr kumimoji="1" lang="en-US" altLang="ru-RU" b="1">
              <a:latin typeface="Courier New" pitchFamily="49" charset="0"/>
            </a:endParaRP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</a:t>
            </a:r>
            <a:r>
              <a:rPr kumimoji="1" lang="ru-RU" altLang="ru-RU" b="1">
                <a:latin typeface="Courier New" pitchFamily="49" charset="0"/>
              </a:rPr>
              <a:t> &lt;red&gt;0&lt;/red&gt;</a:t>
            </a:r>
            <a:endParaRPr kumimoji="1" lang="en-US" altLang="ru-RU" b="1">
              <a:latin typeface="Courier New" pitchFamily="49" charset="0"/>
            </a:endParaRP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</a:t>
            </a:r>
            <a:r>
              <a:rPr kumimoji="1" lang="ru-RU" altLang="ru-RU" b="1">
                <a:latin typeface="Courier New" pitchFamily="49" charset="0"/>
              </a:rPr>
              <a:t> &lt;green&gt;50&lt;/green&gt;</a:t>
            </a:r>
            <a:endParaRPr kumimoji="1" lang="en-US" altLang="ru-RU" b="1">
              <a:latin typeface="Courier New" pitchFamily="49" charset="0"/>
            </a:endParaRP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</a:t>
            </a:r>
            <a:r>
              <a:rPr kumimoji="1" lang="ru-RU" altLang="ru-RU" b="1">
                <a:latin typeface="Courier New" pitchFamily="49" charset="0"/>
              </a:rPr>
              <a:t> &lt;blue&gt;100&lt;/blue&gt; </a:t>
            </a:r>
            <a:r>
              <a:rPr kumimoji="1" lang="en-US" altLang="ru-RU" b="1">
                <a:latin typeface="Courier New" pitchFamily="49" charset="0"/>
              </a:rPr>
              <a:t>  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</a:t>
            </a:r>
            <a:r>
              <a:rPr kumimoji="1" lang="ru-RU" altLang="ru-RU" b="1">
                <a:latin typeface="Courier New" pitchFamily="49" charset="0"/>
              </a:rPr>
              <a:t>&lt;/color&gt;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  &lt;menu&gt;</a:t>
            </a:r>
            <a:endParaRPr kumimoji="1" lang="en-US" altLang="ru-RU" b="1">
              <a:latin typeface="Courier New" pitchFamily="49" charset="0"/>
            </a:endParaRP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</a:t>
            </a:r>
            <a:r>
              <a:rPr kumimoji="1" lang="ru-RU" altLang="ru-RU" b="1">
                <a:latin typeface="Courier New" pitchFamily="49" charset="0"/>
              </a:rPr>
              <a:t> &lt;item&gt;Times Roman&lt;/item&gt; </a:t>
            </a:r>
            <a:endParaRPr kumimoji="1" lang="en-US" altLang="ru-RU" b="1">
              <a:latin typeface="Courier New" pitchFamily="49" charset="0"/>
            </a:endParaRP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</a:t>
            </a:r>
            <a:r>
              <a:rPr kumimoji="1" lang="ru-RU" altLang="ru-RU" b="1">
                <a:latin typeface="Courier New" pitchFamily="49" charset="0"/>
              </a:rPr>
              <a:t>&lt;item&gt;Helvetica&lt;/item&gt; 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</a:t>
            </a:r>
            <a:r>
              <a:rPr kumimoji="1" lang="ru-RU" altLang="ru-RU" b="1">
                <a:latin typeface="Courier New" pitchFamily="49" charset="0"/>
              </a:rPr>
              <a:t>&lt;/menu&gt;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412278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0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92C882C-CE64-4F90-9986-E1E8205155BD}" type="slidenum">
              <a:rPr lang="ru-RU" altLang="ru-RU" smtClean="0"/>
              <a:pPr eaLnBrk="1" hangingPunct="1"/>
              <a:t>60</a:t>
            </a:fld>
            <a:endParaRPr lang="ru-RU" altLang="ru-RU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Шаг 1. Сохранение </a:t>
            </a:r>
            <a:r>
              <a:rPr lang="en-US" altLang="ru-RU" smtClean="0"/>
              <a:t>JavaBeans</a:t>
            </a:r>
            <a:endParaRPr lang="ru-RU" altLang="ru-RU" smtClean="0"/>
          </a:p>
        </p:txBody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80000"/>
              </a:spcBef>
            </a:pPr>
            <a:r>
              <a:rPr lang="ru-RU" altLang="ru-RU" smtClean="0"/>
              <a:t>В версии </a:t>
            </a:r>
            <a:r>
              <a:rPr lang="en-US" altLang="ru-RU" smtClean="0"/>
              <a:t>JavaSE 1.4 </a:t>
            </a:r>
            <a:r>
              <a:rPr lang="ru-RU" altLang="ru-RU" smtClean="0"/>
              <a:t>для объектов </a:t>
            </a:r>
            <a:r>
              <a:rPr lang="en-US" altLang="ru-RU" smtClean="0"/>
              <a:t>JavaBeans </a:t>
            </a:r>
            <a:r>
              <a:rPr lang="ru-RU" altLang="ru-RU" smtClean="0"/>
              <a:t>появились механизмы, сходные с сериализацией</a:t>
            </a:r>
          </a:p>
          <a:p>
            <a:pPr eaLnBrk="1" hangingPunct="1">
              <a:lnSpc>
                <a:spcPct val="80000"/>
              </a:lnSpc>
              <a:spcBef>
                <a:spcPct val="80000"/>
              </a:spcBef>
            </a:pPr>
            <a:r>
              <a:rPr lang="ru-RU" altLang="ru-RU" smtClean="0"/>
              <a:t>Реализовывали их классы </a:t>
            </a: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java.beans.XMLEncoder</a:t>
            </a:r>
            <a:r>
              <a:rPr lang="en-US" altLang="ru-RU" smtClean="0"/>
              <a:t> </a:t>
            </a:r>
            <a:r>
              <a:rPr lang="ru-RU" altLang="ru-RU" smtClean="0"/>
              <a:t>и </a:t>
            </a: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java.beans.XMLDecoder</a:t>
            </a:r>
          </a:p>
          <a:p>
            <a:pPr eaLnBrk="1" hangingPunct="1">
              <a:lnSpc>
                <a:spcPct val="80000"/>
              </a:lnSpc>
              <a:spcBef>
                <a:spcPct val="80000"/>
              </a:spcBef>
            </a:pPr>
            <a:r>
              <a:rPr lang="ru-RU" altLang="ru-RU" smtClean="0"/>
              <a:t>Недостаток: механизм основан на интроспекции, требует соблюдения правил именования и т.д.</a:t>
            </a:r>
          </a:p>
        </p:txBody>
      </p:sp>
    </p:spTree>
    <p:extLst>
      <p:ext uri="{BB962C8B-B14F-4D97-AF65-F5344CB8AC3E}">
        <p14:creationId xmlns:p14="http://schemas.microsoft.com/office/powerpoint/2010/main" val="112225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51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31D2309-9D55-40ED-AD8B-33FC60EA95ED}" type="slidenum">
              <a:rPr lang="ru-RU" altLang="ru-RU" smtClean="0"/>
              <a:pPr eaLnBrk="1" hangingPunct="1"/>
              <a:t>61</a:t>
            </a:fld>
            <a:endParaRPr lang="ru-RU" altLang="ru-RU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Пример. Часть 1</a:t>
            </a:r>
          </a:p>
        </p:txBody>
      </p:sp>
      <p:sp>
        <p:nvSpPr>
          <p:cNvPr id="1436675" name="Text Box 3"/>
          <p:cNvSpPr txBox="1">
            <a:spLocks noChangeArrowheads="1"/>
          </p:cNvSpPr>
          <p:nvPr/>
        </p:nvSpPr>
        <p:spPr bwMode="auto">
          <a:xfrm>
            <a:off x="179388" y="1628775"/>
            <a:ext cx="8785225" cy="1365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XMLEncoder e = new XMLEncoder(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            new BufferedOutputStream(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             new FileOutputStream("Test.xml")));</a:t>
            </a:r>
            <a:r>
              <a:rPr kumimoji="1" lang="en-US" altLang="ru-RU" sz="1600" b="1">
                <a:latin typeface="Courier New" pitchFamily="49" charset="0"/>
              </a:rPr>
              <a:t/>
            </a:r>
            <a:br>
              <a:rPr kumimoji="1" lang="en-US" altLang="ru-RU" sz="1600" b="1">
                <a:latin typeface="Courier New" pitchFamily="49" charset="0"/>
              </a:rPr>
            </a:br>
            <a:r>
              <a:rPr kumimoji="1" lang="ru-RU" altLang="ru-RU" sz="1600" b="1">
                <a:latin typeface="Courier New" pitchFamily="49" charset="0"/>
              </a:rPr>
              <a:t>e.writeObject(new JButton("Hello, world"));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e.close();</a:t>
            </a:r>
            <a:r>
              <a:rPr kumimoji="1" lang="ru-RU" altLang="ru-RU" sz="1600">
                <a:latin typeface="Courier New" pitchFamily="49" charset="0"/>
              </a:rPr>
              <a:t> </a:t>
            </a:r>
            <a:endParaRPr kumimoji="1" lang="en-US" altLang="ru-RU" sz="1600">
              <a:latin typeface="Courier New" pitchFamily="49" charset="0"/>
            </a:endParaRPr>
          </a:p>
        </p:txBody>
      </p:sp>
      <p:sp>
        <p:nvSpPr>
          <p:cNvPr id="1436676" name="Text Box 4"/>
          <p:cNvSpPr txBox="1">
            <a:spLocks noChangeArrowheads="1"/>
          </p:cNvSpPr>
          <p:nvPr/>
        </p:nvSpPr>
        <p:spPr bwMode="auto">
          <a:xfrm>
            <a:off x="179388" y="3068638"/>
            <a:ext cx="8785225" cy="30765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&lt;?xml version="1.0" encoding="UTF-8"?&gt;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&lt;java version="1.0" class="java.beans.XMLDecoder"&gt;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&lt;object class="javax.swing.JFrame"&gt;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&lt;void property="name"&gt;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  &lt;string&gt;frame1&lt;/string&gt;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&lt;/void&gt;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&lt;void property="bounds"&gt;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  &lt;object class="java.awt.Rectangle"&gt;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    &lt;int&gt;0&lt;/int&gt; &lt;int&gt;0&lt;/int&gt;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    &lt;int&gt;200&lt;/int&gt; &lt;int&gt;200&lt;/int&gt;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  &lt;/object&gt; 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&lt;/void&gt;</a:t>
            </a:r>
            <a:endParaRPr kumimoji="1" lang="en-US" altLang="ru-RU" sz="16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74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675" grpId="0" animBg="1"/>
      <p:bldP spid="143667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2D2FAC-CAA9-4712-A74F-FAC6450A4647}" type="slidenum">
              <a:rPr lang="ru-RU" altLang="ru-RU" smtClean="0"/>
              <a:pPr eaLnBrk="1" hangingPunct="1"/>
              <a:t>62</a:t>
            </a:fld>
            <a:endParaRPr lang="ru-RU" altLang="ru-RU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Пример. Часть </a:t>
            </a:r>
            <a:r>
              <a:rPr lang="en-US" altLang="ru-RU" smtClean="0"/>
              <a:t>2</a:t>
            </a:r>
            <a:endParaRPr lang="ru-RU" altLang="ru-RU" smtClean="0"/>
          </a:p>
        </p:txBody>
      </p:sp>
      <p:sp>
        <p:nvSpPr>
          <p:cNvPr id="1437699" name="Text Box 3"/>
          <p:cNvSpPr txBox="1">
            <a:spLocks noChangeArrowheads="1"/>
          </p:cNvSpPr>
          <p:nvPr/>
        </p:nvSpPr>
        <p:spPr bwMode="auto">
          <a:xfrm>
            <a:off x="179388" y="2095500"/>
            <a:ext cx="8785225" cy="35655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sz="1600">
                <a:latin typeface="Courier New" pitchFamily="49" charset="0"/>
              </a:rPr>
              <a:t> </a:t>
            </a:r>
            <a:r>
              <a:rPr kumimoji="1" lang="ru-RU" altLang="ru-RU" sz="1600" b="1">
                <a:latin typeface="Courier New" pitchFamily="49" charset="0"/>
              </a:rPr>
              <a:t>&lt;void property="contentPane"&gt; 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  &lt;void method="add"&gt; 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    &lt;object class="javax.swing.JButton"&gt; 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      &lt;void property="label"&gt;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        &lt;string&gt;Hello&lt;/string&gt;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      &lt;/void&gt;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    &lt;/object&gt;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  &lt;/void&gt; 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&lt;/void&gt; 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&lt;void property="visible"&gt; 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  &lt;boolean&gt;true&lt;/boolean&gt; 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&lt;/void&gt; 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&lt;/object&gt;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&lt;/java&gt;</a:t>
            </a:r>
            <a:r>
              <a:rPr kumimoji="1" lang="ru-RU" altLang="ru-RU" sz="1600">
                <a:latin typeface="Courier New" pitchFamily="49" charset="0"/>
              </a:rPr>
              <a:t> </a:t>
            </a:r>
            <a:endParaRPr kumimoji="1" lang="en-US" altLang="ru-RU" sz="16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35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69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F2FD16-B652-4741-A820-97F055CF67E0}" type="slidenum">
              <a:rPr lang="ru-RU" altLang="ru-RU" smtClean="0"/>
              <a:pPr eaLnBrk="1" hangingPunct="1"/>
              <a:t>63</a:t>
            </a:fld>
            <a:endParaRPr lang="ru-RU" altLang="ru-RU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Шаг 2.</a:t>
            </a:r>
            <a:r>
              <a:rPr lang="en-US" altLang="ru-RU" sz="4000" smtClean="0"/>
              <a:t> Java Architecture for XML Binding (JAXB)</a:t>
            </a:r>
            <a:endParaRPr lang="ru-RU" altLang="ru-RU" sz="4000" smtClean="0"/>
          </a:p>
        </p:txBody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В версии </a:t>
            </a:r>
            <a:r>
              <a:rPr lang="en-US" altLang="ru-RU" smtClean="0"/>
              <a:t>JavaSE 1.5 </a:t>
            </a:r>
            <a:r>
              <a:rPr lang="ru-RU" altLang="ru-RU" smtClean="0"/>
              <a:t>появились новые механизмы </a:t>
            </a:r>
            <a:r>
              <a:rPr lang="en-US" altLang="ru-RU" smtClean="0"/>
              <a:t>JAXB</a:t>
            </a:r>
            <a:endParaRPr lang="ru-RU" altLang="ru-RU" smtClean="0"/>
          </a:p>
          <a:p>
            <a:pPr eaLnBrk="1" hangingPunct="1">
              <a:lnSpc>
                <a:spcPct val="90000"/>
              </a:lnSpc>
            </a:pPr>
            <a:r>
              <a:rPr lang="ru-RU" altLang="ru-RU" smtClean="0"/>
              <a:t>Связанные с ними классы находятся в пакете </a:t>
            </a: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javax.xml.bind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Позволяют производить «сериализацию» объектов и их структур в </a:t>
            </a:r>
            <a:r>
              <a:rPr lang="en-US" altLang="ru-RU" smtClean="0"/>
              <a:t>XML</a:t>
            </a:r>
            <a:endParaRPr lang="ru-RU" altLang="ru-RU" smtClean="0"/>
          </a:p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Классы объектов должны быть специальным образом подготовлены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Активно использует механизм аннотаций…</a:t>
            </a:r>
          </a:p>
        </p:txBody>
      </p:sp>
    </p:spTree>
    <p:extLst>
      <p:ext uri="{BB962C8B-B14F-4D97-AF65-F5344CB8AC3E}">
        <p14:creationId xmlns:p14="http://schemas.microsoft.com/office/powerpoint/2010/main" val="271795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3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72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DFE2BD-48A9-4DA5-A53C-8ED64C007D40}" type="slidenum">
              <a:rPr lang="ru-RU" altLang="ru-RU" smtClean="0"/>
              <a:pPr eaLnBrk="1" hangingPunct="1"/>
              <a:t>64</a:t>
            </a:fld>
            <a:endParaRPr lang="ru-RU" altLang="ru-RU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Пример. </a:t>
            </a:r>
            <a:r>
              <a:rPr lang="en-US" altLang="ru-RU" smtClean="0"/>
              <a:t>RootClass</a:t>
            </a:r>
            <a:endParaRPr lang="ru-RU" altLang="ru-RU" smtClean="0"/>
          </a:p>
        </p:txBody>
      </p:sp>
      <p:sp>
        <p:nvSpPr>
          <p:cNvPr id="1439747" name="Text Box 3"/>
          <p:cNvSpPr txBox="1">
            <a:spLocks noChangeArrowheads="1"/>
          </p:cNvSpPr>
          <p:nvPr/>
        </p:nvSpPr>
        <p:spPr bwMode="auto">
          <a:xfrm>
            <a:off x="179388" y="1622425"/>
            <a:ext cx="8785225" cy="45434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import javax.xml.bind.annotation.*;</a:t>
            </a:r>
          </a:p>
          <a:p>
            <a:pPr eaLnBrk="1" hangingPunct="1"/>
            <a:endParaRPr kumimoji="1" lang="ru-RU" altLang="ru-RU" sz="1600" b="1">
              <a:latin typeface="Courier New" pitchFamily="49" charset="0"/>
            </a:endParaRPr>
          </a:p>
          <a:p>
            <a:pPr eaLnBrk="1" hangingPunct="1"/>
            <a:r>
              <a:rPr kumimoji="1" lang="ru-RU" altLang="ru-RU" sz="1600" b="1">
                <a:solidFill>
                  <a:schemeClr val="accent2"/>
                </a:solidFill>
                <a:latin typeface="Courier New" pitchFamily="49" charset="0"/>
              </a:rPr>
              <a:t>@XmlRootElement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public class RootClass {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private int value;</a:t>
            </a:r>
          </a:p>
          <a:p>
            <a:pPr eaLnBrk="1" hangingPunct="1"/>
            <a:endParaRPr kumimoji="1" lang="ru-RU" altLang="ru-RU" sz="1600" b="1">
              <a:latin typeface="Courier New" pitchFamily="49" charset="0"/>
            </a:endParaRP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</a:t>
            </a:r>
            <a:r>
              <a:rPr kumimoji="1" lang="ru-RU" altLang="ru-RU" sz="1600" b="1">
                <a:solidFill>
                  <a:schemeClr val="accent2"/>
                </a:solidFill>
                <a:latin typeface="Courier New" pitchFamily="49" charset="0"/>
              </a:rPr>
              <a:t>@XmlElement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private NodeClass name = new NodeClass();</a:t>
            </a:r>
          </a:p>
          <a:p>
            <a:pPr eaLnBrk="1" hangingPunct="1"/>
            <a:endParaRPr kumimoji="1" lang="ru-RU" altLang="ru-RU" sz="1600" b="1">
              <a:latin typeface="Courier New" pitchFamily="49" charset="0"/>
            </a:endParaRP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public RootClass() {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value = 0;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name.setInnerValue("");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}</a:t>
            </a:r>
          </a:p>
          <a:p>
            <a:pPr eaLnBrk="1" hangingPunct="1"/>
            <a:endParaRPr kumimoji="1" lang="ru-RU" altLang="ru-RU" sz="1600" b="1">
              <a:latin typeface="Courier New" pitchFamily="49" charset="0"/>
            </a:endParaRP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</a:t>
            </a:r>
            <a:r>
              <a:rPr kumimoji="1" lang="ru-RU" altLang="ru-RU" sz="1600" b="1">
                <a:latin typeface="Courier New" pitchFamily="49" charset="0"/>
              </a:rPr>
              <a:t>public NodeClass getName() { return name; }</a:t>
            </a:r>
          </a:p>
          <a:p>
            <a:pPr eaLnBrk="1" hangingPunct="1"/>
            <a:r>
              <a:rPr kumimoji="1" lang="ru-RU" altLang="ru-RU" sz="1600">
                <a:latin typeface="Courier New" pitchFamily="49" charset="0"/>
              </a:rPr>
              <a:t> </a:t>
            </a:r>
            <a:r>
              <a:rPr kumimoji="1" lang="en-US" altLang="ru-RU" sz="1600">
                <a:latin typeface="Courier New" pitchFamily="49" charset="0"/>
              </a:rPr>
              <a:t> </a:t>
            </a:r>
            <a:r>
              <a:rPr kumimoji="1" lang="ru-RU" altLang="ru-RU" sz="1600" b="1">
                <a:latin typeface="Courier New" pitchFamily="49" charset="0"/>
              </a:rPr>
              <a:t>public int getValue() { return value; }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public void setValue(int newValue) { value = newValue; }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819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74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73A228B-870F-4E1B-AF6A-39337742013B}" type="slidenum">
              <a:rPr lang="ru-RU" altLang="ru-RU" smtClean="0"/>
              <a:pPr eaLnBrk="1" hangingPunct="1"/>
              <a:t>65</a:t>
            </a:fld>
            <a:endParaRPr lang="ru-RU" altLang="ru-RU" smtClean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Пример. </a:t>
            </a:r>
            <a:r>
              <a:rPr lang="en-US" altLang="ru-RU" smtClean="0"/>
              <a:t>NodeClass</a:t>
            </a:r>
            <a:r>
              <a:rPr lang="ru-RU" altLang="ru-RU" smtClean="0"/>
              <a:t> (1)</a:t>
            </a:r>
          </a:p>
        </p:txBody>
      </p:sp>
      <p:sp>
        <p:nvSpPr>
          <p:cNvPr id="1440771" name="Text Box 3"/>
          <p:cNvSpPr txBox="1">
            <a:spLocks noChangeArrowheads="1"/>
          </p:cNvSpPr>
          <p:nvPr/>
        </p:nvSpPr>
        <p:spPr bwMode="auto">
          <a:xfrm>
            <a:off x="179388" y="1844675"/>
            <a:ext cx="8785225" cy="40544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public class NodeClass {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private String innerValue = "";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</a:t>
            </a:r>
            <a:r>
              <a:rPr kumimoji="1" lang="ru-RU" altLang="ru-RU" sz="1600" b="1">
                <a:latin typeface="Courier New" pitchFamily="49" charset="0"/>
              </a:rPr>
              <a:t>private double rval = Math.random();</a:t>
            </a:r>
          </a:p>
          <a:p>
            <a:pPr eaLnBrk="1" hangingPunct="1"/>
            <a:endParaRPr kumimoji="1" lang="ru-RU" altLang="ru-RU" sz="1600" b="1">
              <a:latin typeface="Courier New" pitchFamily="49" charset="0"/>
            </a:endParaRP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public String getInnerValue() {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return innerValue;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}</a:t>
            </a:r>
          </a:p>
          <a:p>
            <a:pPr eaLnBrk="1" hangingPunct="1"/>
            <a:endParaRPr kumimoji="1" lang="ru-RU" altLang="ru-RU" sz="1600" b="1">
              <a:latin typeface="Courier New" pitchFamily="49" charset="0"/>
            </a:endParaRP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public void setInnerValue(String newInnerValue) {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innerValue = newInnerValue;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}</a:t>
            </a:r>
          </a:p>
          <a:p>
            <a:pPr eaLnBrk="1" hangingPunct="1"/>
            <a:endParaRPr kumimoji="1" lang="ru-RU" altLang="ru-RU" sz="1600" b="1">
              <a:latin typeface="Courier New" pitchFamily="49" charset="0"/>
            </a:endParaRP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public void print() {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System.out.println(rval);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}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717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77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2A6881D-76E3-4DBC-8F62-56D6ACF3E110}" type="slidenum">
              <a:rPr lang="ru-RU" altLang="ru-RU" smtClean="0"/>
              <a:pPr eaLnBrk="1" hangingPunct="1"/>
              <a:t>66</a:t>
            </a:fld>
            <a:endParaRPr lang="ru-RU" altLang="ru-RU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Пример. </a:t>
            </a:r>
            <a:r>
              <a:rPr lang="en-US" altLang="ru-RU" smtClean="0"/>
              <a:t>WriterJAXB</a:t>
            </a:r>
            <a:endParaRPr lang="ru-RU" altLang="ru-RU" smtClean="0"/>
          </a:p>
        </p:txBody>
      </p:sp>
      <p:sp>
        <p:nvSpPr>
          <p:cNvPr id="1442819" name="Text Box 3"/>
          <p:cNvSpPr txBox="1">
            <a:spLocks noChangeArrowheads="1"/>
          </p:cNvSpPr>
          <p:nvPr/>
        </p:nvSpPr>
        <p:spPr bwMode="auto">
          <a:xfrm>
            <a:off x="179388" y="1522413"/>
            <a:ext cx="8785225" cy="47148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import javax.xml.bind.*;</a:t>
            </a:r>
          </a:p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import java.io.*;</a:t>
            </a:r>
          </a:p>
          <a:p>
            <a:pPr eaLnBrk="1" hangingPunct="1"/>
            <a:endParaRPr kumimoji="1" lang="ru-RU" altLang="ru-RU" sz="1500" b="1">
              <a:latin typeface="Courier New" pitchFamily="49" charset="0"/>
            </a:endParaRPr>
          </a:p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public class WriterJAXB {</a:t>
            </a:r>
          </a:p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  public static void main(String[] args){</a:t>
            </a:r>
          </a:p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    try {</a:t>
            </a:r>
          </a:p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      RootClass object1 = new RootClass();</a:t>
            </a:r>
          </a:p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      object1.setValue(5);</a:t>
            </a:r>
          </a:p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      object1.getName().setInnerValue("ABC");</a:t>
            </a:r>
            <a:endParaRPr kumimoji="1" lang="en-US" altLang="ru-RU" sz="1500" b="1">
              <a:latin typeface="Courier New" pitchFamily="49" charset="0"/>
            </a:endParaRPr>
          </a:p>
          <a:p>
            <a:pPr eaLnBrk="1" hangingPunct="1"/>
            <a:r>
              <a:rPr kumimoji="1" lang="en-US" altLang="ru-RU" sz="1500">
                <a:latin typeface="Courier New" pitchFamily="49" charset="0"/>
              </a:rPr>
              <a:t>     </a:t>
            </a:r>
            <a:r>
              <a:rPr kumimoji="1" lang="ru-RU" altLang="ru-RU" sz="1500">
                <a:latin typeface="Courier New" pitchFamily="49" charset="0"/>
              </a:rPr>
              <a:t> </a:t>
            </a:r>
            <a:r>
              <a:rPr kumimoji="1" lang="ru-RU" altLang="ru-RU" sz="1500" b="1">
                <a:latin typeface="Courier New" pitchFamily="49" charset="0"/>
              </a:rPr>
              <a:t>JAXBContext jc = JAXBContext.newInstance(RootClass.class);</a:t>
            </a:r>
          </a:p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      Marshaller m = jc.createMarshaller();</a:t>
            </a:r>
          </a:p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      OutputStream os = new FileOutputStream("test.xml");</a:t>
            </a:r>
          </a:p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      m.marshal(object1, os);</a:t>
            </a:r>
          </a:p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      os.close();</a:t>
            </a:r>
          </a:p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    }</a:t>
            </a:r>
          </a:p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    catch (JAXBException e) {e.printStackTrace();}</a:t>
            </a:r>
            <a:endParaRPr kumimoji="1" lang="en-US" altLang="ru-RU" sz="1500" b="1">
              <a:latin typeface="Courier New" pitchFamily="49" charset="0"/>
            </a:endParaRPr>
          </a:p>
          <a:p>
            <a:pPr eaLnBrk="1" hangingPunct="1"/>
            <a:r>
              <a:rPr kumimoji="1" lang="en-US" altLang="ru-RU" sz="1500" b="1">
                <a:latin typeface="Courier New" pitchFamily="49" charset="0"/>
              </a:rPr>
              <a:t>   </a:t>
            </a:r>
            <a:r>
              <a:rPr kumimoji="1" lang="ru-RU" altLang="ru-RU" sz="1500" b="1">
                <a:latin typeface="Courier New" pitchFamily="49" charset="0"/>
              </a:rPr>
              <a:t> catch (FileNotFoundException e) {e.printStackTrace();}</a:t>
            </a:r>
            <a:endParaRPr kumimoji="1" lang="en-US" altLang="ru-RU" sz="1500" b="1">
              <a:latin typeface="Courier New" pitchFamily="49" charset="0"/>
            </a:endParaRPr>
          </a:p>
          <a:p>
            <a:pPr eaLnBrk="1" hangingPunct="1"/>
            <a:r>
              <a:rPr kumimoji="1" lang="en-US" altLang="ru-RU" sz="1500" b="1">
                <a:latin typeface="Courier New" pitchFamily="49" charset="0"/>
              </a:rPr>
              <a:t>   </a:t>
            </a:r>
            <a:r>
              <a:rPr kumimoji="1" lang="ru-RU" altLang="ru-RU" sz="1500" b="1">
                <a:latin typeface="Courier New" pitchFamily="49" charset="0"/>
              </a:rPr>
              <a:t> catch (IOException e) {e.printStackTrace();}</a:t>
            </a:r>
          </a:p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  }</a:t>
            </a:r>
          </a:p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27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28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49D1816-649A-48CE-807B-0C20A4CDC98F}" type="slidenum">
              <a:rPr lang="ru-RU" altLang="ru-RU" smtClean="0"/>
              <a:pPr eaLnBrk="1" hangingPunct="1"/>
              <a:t>67</a:t>
            </a:fld>
            <a:endParaRPr lang="ru-RU" altLang="ru-RU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Содержимое файла после выполнения (</a:t>
            </a:r>
            <a:r>
              <a:rPr lang="en-US" altLang="ru-RU" sz="4000" smtClean="0"/>
              <a:t>1</a:t>
            </a:r>
            <a:r>
              <a:rPr lang="ru-RU" altLang="ru-RU" sz="4000" smtClean="0"/>
              <a:t>)</a:t>
            </a:r>
          </a:p>
        </p:txBody>
      </p:sp>
      <p:sp>
        <p:nvSpPr>
          <p:cNvPr id="144384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9388" y="3644900"/>
            <a:ext cx="8780462" cy="2471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400" smtClean="0"/>
              <a:t>Что сохранено: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000" smtClean="0"/>
              <a:t>значение 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name</a:t>
            </a:r>
            <a:r>
              <a:rPr lang="en-US" altLang="ru-RU" sz="2000" smtClean="0"/>
              <a:t>, </a:t>
            </a:r>
            <a:r>
              <a:rPr lang="ru-RU" altLang="ru-RU" sz="2000" smtClean="0"/>
              <a:t>помеченное аннотацией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 sz="1800" smtClean="0"/>
              <a:t>значение </a:t>
            </a:r>
            <a:r>
              <a:rPr lang="en-US" altLang="ru-RU" sz="1800" b="1" smtClean="0">
                <a:solidFill>
                  <a:schemeClr val="accent1"/>
                </a:solidFill>
                <a:latin typeface="Courier New" pitchFamily="49" charset="0"/>
              </a:rPr>
              <a:t>innerValue</a:t>
            </a:r>
            <a:r>
              <a:rPr lang="en-US" altLang="ru-RU" sz="1800" smtClean="0"/>
              <a:t>, </a:t>
            </a:r>
            <a:r>
              <a:rPr lang="ru-RU" altLang="ru-RU" sz="1800" smtClean="0"/>
              <a:t>не помеченное аннотацией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 sz="1800" smtClean="0"/>
              <a:t>значение </a:t>
            </a:r>
            <a:r>
              <a:rPr lang="en-US" altLang="ru-RU" sz="1800" b="1" smtClean="0">
                <a:solidFill>
                  <a:schemeClr val="accent1"/>
                </a:solidFill>
                <a:latin typeface="Courier New" pitchFamily="49" charset="0"/>
              </a:rPr>
              <a:t>rval</a:t>
            </a:r>
            <a:r>
              <a:rPr lang="en-US" altLang="ru-RU" sz="1800" smtClean="0"/>
              <a:t> </a:t>
            </a:r>
            <a:r>
              <a:rPr lang="ru-RU" altLang="ru-RU" sz="1800" smtClean="0">
                <a:solidFill>
                  <a:schemeClr val="accent2"/>
                </a:solidFill>
              </a:rPr>
              <a:t>не сохранено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000" smtClean="0"/>
              <a:t>значение 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value</a:t>
            </a:r>
            <a:r>
              <a:rPr lang="en-US" altLang="ru-RU" sz="2000" smtClean="0"/>
              <a:t>, </a:t>
            </a:r>
            <a:r>
              <a:rPr lang="ru-RU" altLang="ru-RU" sz="2000" smtClean="0"/>
              <a:t>не помеченное аннотацией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smtClean="0"/>
              <a:t>Сохранились элементы, являющиеся свойствами </a:t>
            </a:r>
            <a:r>
              <a:rPr lang="en-US" altLang="ru-RU" sz="2400" smtClean="0"/>
              <a:t>JavaBeans</a:t>
            </a:r>
            <a:endParaRPr lang="ru-RU" altLang="ru-RU" sz="2400" smtClean="0"/>
          </a:p>
        </p:txBody>
      </p:sp>
      <p:sp>
        <p:nvSpPr>
          <p:cNvPr id="1443846" name="Text Box 6"/>
          <p:cNvSpPr txBox="1">
            <a:spLocks noChangeArrowheads="1"/>
          </p:cNvSpPr>
          <p:nvPr/>
        </p:nvSpPr>
        <p:spPr bwMode="auto">
          <a:xfrm>
            <a:off x="179388" y="1628775"/>
            <a:ext cx="8785225" cy="18542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&lt;?xml version="1.0" encoding="UTF-8" standalone="yes"?&gt;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&lt;rootClass&gt;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&lt;name&gt;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&lt;innerValue&gt;ABC&lt;/innerValue&gt;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&lt;/name&gt;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&lt;value&gt;5&lt;/value&gt;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&lt;/rootClass&gt;</a:t>
            </a:r>
          </a:p>
        </p:txBody>
      </p:sp>
    </p:spTree>
    <p:extLst>
      <p:ext uri="{BB962C8B-B14F-4D97-AF65-F5344CB8AC3E}">
        <p14:creationId xmlns:p14="http://schemas.microsoft.com/office/powerpoint/2010/main" val="257880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43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43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43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43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43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43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45" grpId="0" build="p"/>
      <p:bldP spid="144384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FF2A08C-A371-44DC-91F6-A7E8CC6F36AE}" type="slidenum">
              <a:rPr lang="ru-RU" altLang="ru-RU" smtClean="0"/>
              <a:pPr eaLnBrk="1" hangingPunct="1"/>
              <a:t>68</a:t>
            </a:fld>
            <a:endParaRPr lang="ru-RU" altLang="ru-RU" smtClean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Пример. </a:t>
            </a:r>
            <a:r>
              <a:rPr lang="en-US" altLang="ru-RU" smtClean="0"/>
              <a:t>NodeClass</a:t>
            </a:r>
            <a:r>
              <a:rPr lang="ru-RU" altLang="ru-RU" smtClean="0"/>
              <a:t> (</a:t>
            </a:r>
            <a:r>
              <a:rPr lang="en-US" altLang="ru-RU" smtClean="0"/>
              <a:t>2</a:t>
            </a:r>
            <a:r>
              <a:rPr lang="ru-RU" altLang="ru-RU" smtClean="0"/>
              <a:t>)</a:t>
            </a:r>
          </a:p>
        </p:txBody>
      </p:sp>
      <p:sp>
        <p:nvSpPr>
          <p:cNvPr id="1445891" name="Text Box 3"/>
          <p:cNvSpPr txBox="1">
            <a:spLocks noChangeArrowheads="1"/>
          </p:cNvSpPr>
          <p:nvPr/>
        </p:nvSpPr>
        <p:spPr bwMode="auto">
          <a:xfrm>
            <a:off x="179388" y="1628775"/>
            <a:ext cx="8785225" cy="45434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sz="1600" b="1">
                <a:solidFill>
                  <a:schemeClr val="accent2"/>
                </a:solidFill>
                <a:latin typeface="Courier New" pitchFamily="49" charset="0"/>
              </a:rPr>
              <a:t>import javax.xml.bind.annotation.*;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public class NodeClass {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private String innerValue = "";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</a:t>
            </a:r>
            <a:r>
              <a:rPr kumimoji="1" lang="ru-RU" altLang="ru-RU" sz="1600" b="1">
                <a:solidFill>
                  <a:schemeClr val="accent2"/>
                </a:solidFill>
                <a:latin typeface="Courier New" pitchFamily="49" charset="0"/>
              </a:rPr>
              <a:t>@XmlElement</a:t>
            </a:r>
          </a:p>
          <a:p>
            <a:pPr eaLnBrk="1" hangingPunct="1"/>
            <a:r>
              <a:rPr kumimoji="1" lang="en-US" altLang="ru-RU" sz="1600" b="1">
                <a:latin typeface="Courier New" pitchFamily="49" charset="0"/>
              </a:rPr>
              <a:t>  </a:t>
            </a:r>
            <a:r>
              <a:rPr kumimoji="1" lang="ru-RU" altLang="ru-RU" sz="1600" b="1">
                <a:latin typeface="Courier New" pitchFamily="49" charset="0"/>
              </a:rPr>
              <a:t>private double rval = Math.random();</a:t>
            </a:r>
          </a:p>
          <a:p>
            <a:pPr eaLnBrk="1" hangingPunct="1"/>
            <a:endParaRPr kumimoji="1" lang="ru-RU" altLang="ru-RU" sz="1600" b="1">
              <a:latin typeface="Courier New" pitchFamily="49" charset="0"/>
            </a:endParaRP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public String getInnerValue() {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return innerValue;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}</a:t>
            </a:r>
          </a:p>
          <a:p>
            <a:pPr eaLnBrk="1" hangingPunct="1"/>
            <a:endParaRPr kumimoji="1" lang="ru-RU" altLang="ru-RU" sz="1600" b="1">
              <a:latin typeface="Courier New" pitchFamily="49" charset="0"/>
            </a:endParaRP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public void setInnerValue(String newInnerValue) {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innerValue = newInnerValue;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}</a:t>
            </a:r>
          </a:p>
          <a:p>
            <a:pPr eaLnBrk="1" hangingPunct="1"/>
            <a:endParaRPr kumimoji="1" lang="ru-RU" altLang="ru-RU" sz="1600" b="1">
              <a:latin typeface="Courier New" pitchFamily="49" charset="0"/>
            </a:endParaRP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public void print() {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System.out.println(rval);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}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202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89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E983EE7-9326-4705-AEAB-138BFBE02195}" type="slidenum">
              <a:rPr lang="ru-RU" altLang="ru-RU" smtClean="0"/>
              <a:pPr eaLnBrk="1" hangingPunct="1"/>
              <a:t>69</a:t>
            </a:fld>
            <a:endParaRPr lang="ru-RU" altLang="ru-RU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Содержимое файла после выполнения (</a:t>
            </a:r>
            <a:r>
              <a:rPr lang="en-US" altLang="ru-RU" sz="4000" smtClean="0"/>
              <a:t>2</a:t>
            </a:r>
            <a:r>
              <a:rPr lang="ru-RU" altLang="ru-RU" sz="4000" smtClean="0"/>
              <a:t>)</a:t>
            </a:r>
          </a:p>
        </p:txBody>
      </p:sp>
      <p:sp>
        <p:nvSpPr>
          <p:cNvPr id="144691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79388" y="4005263"/>
            <a:ext cx="8780462" cy="2111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 smtClean="0"/>
              <a:t>Сохранились элементы, являющиеся свойствами </a:t>
            </a:r>
            <a:r>
              <a:rPr lang="en-US" altLang="ru-RU" sz="2800" smtClean="0"/>
              <a:t>JavaBeans</a:t>
            </a:r>
            <a:endParaRPr lang="ru-RU" altLang="ru-RU" sz="2800" smtClean="0"/>
          </a:p>
          <a:p>
            <a:pPr lvl="4" eaLnBrk="1" hangingPunct="1">
              <a:lnSpc>
                <a:spcPct val="90000"/>
              </a:lnSpc>
            </a:pPr>
            <a:endParaRPr lang="en-US" altLang="ru-RU" sz="1800" smtClean="0"/>
          </a:p>
          <a:p>
            <a:pPr eaLnBrk="1" hangingPunct="1">
              <a:lnSpc>
                <a:spcPct val="90000"/>
              </a:lnSpc>
            </a:pPr>
            <a:r>
              <a:rPr lang="ru-RU" altLang="ru-RU" sz="2800" smtClean="0"/>
              <a:t>Сохранились элементы, помеченные аннотациями</a:t>
            </a:r>
          </a:p>
        </p:txBody>
      </p:sp>
      <p:sp>
        <p:nvSpPr>
          <p:cNvPr id="1446916" name="Text Box 4"/>
          <p:cNvSpPr txBox="1">
            <a:spLocks noChangeArrowheads="1"/>
          </p:cNvSpPr>
          <p:nvPr/>
        </p:nvSpPr>
        <p:spPr bwMode="auto">
          <a:xfrm>
            <a:off x="179388" y="1628775"/>
            <a:ext cx="8785225" cy="20986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&lt;?xml version="1.0" encoding="UTF-8" standalone="yes"?&gt;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&lt;rootClass&gt;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&lt;name&gt;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&lt;rval&gt;0.9878295088863659&lt;/rval&gt;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  &lt;innerValue&gt;ABC&lt;/innerValue&gt;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&lt;/name&gt;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  &lt;value&gt;5&lt;/value&gt;</a:t>
            </a:r>
          </a:p>
          <a:p>
            <a:pPr eaLnBrk="1" hangingPunct="1"/>
            <a:r>
              <a:rPr kumimoji="1" lang="ru-RU" altLang="ru-RU" sz="1600" b="1">
                <a:latin typeface="Courier New" pitchFamily="49" charset="0"/>
              </a:rPr>
              <a:t>&lt;/rootClass&gt;</a:t>
            </a:r>
          </a:p>
        </p:txBody>
      </p:sp>
    </p:spTree>
    <p:extLst>
      <p:ext uri="{BB962C8B-B14F-4D97-AF65-F5344CB8AC3E}">
        <p14:creationId xmlns:p14="http://schemas.microsoft.com/office/powerpoint/2010/main" val="20969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4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4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6915" grpId="0" build="p"/>
      <p:bldP spid="14469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59C63DE-A1AB-48DC-A803-5420D1A5895B}" type="slidenum">
              <a:rPr lang="ru-RU" altLang="ru-RU" smtClean="0"/>
              <a:pPr eaLnBrk="1" hangingPunct="1"/>
              <a:t>7</a:t>
            </a:fld>
            <a:endParaRPr lang="ru-RU" altLang="ru-RU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Структура</a:t>
            </a:r>
            <a:r>
              <a:rPr lang="en-US" altLang="ru-RU" smtClean="0"/>
              <a:t> XML</a:t>
            </a:r>
            <a:r>
              <a:rPr lang="ru-RU" altLang="ru-RU" smtClean="0"/>
              <a:t>-документа</a:t>
            </a:r>
          </a:p>
        </p:txBody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Заголовок</a:t>
            </a:r>
            <a:endParaRPr lang="en-US" altLang="ru-RU" smtClean="0"/>
          </a:p>
          <a:p>
            <a:pPr eaLnBrk="1" hangingPunct="1"/>
            <a:endParaRPr lang="ru-RU" altLang="ru-RU" sz="2100" smtClean="0"/>
          </a:p>
          <a:p>
            <a:pPr lvl="4" eaLnBrk="1" hangingPunct="1"/>
            <a:endParaRPr lang="en-US" altLang="ru-RU" sz="1500" smtClean="0"/>
          </a:p>
          <a:p>
            <a:pPr lvl="4" eaLnBrk="1" hangingPunct="1"/>
            <a:endParaRPr lang="ru-RU" altLang="ru-RU" sz="1500" smtClean="0"/>
          </a:p>
          <a:p>
            <a:pPr eaLnBrk="1" hangingPunct="1"/>
            <a:r>
              <a:rPr lang="ru-RU" altLang="ru-RU" smtClean="0"/>
              <a:t>Объявления типа документа</a:t>
            </a:r>
          </a:p>
          <a:p>
            <a:pPr eaLnBrk="1" hangingPunct="1"/>
            <a:endParaRPr lang="ru-RU" altLang="ru-RU" smtClean="0"/>
          </a:p>
          <a:p>
            <a:pPr eaLnBrk="1" hangingPunct="1"/>
            <a:endParaRPr lang="ru-RU" altLang="ru-RU" smtClean="0"/>
          </a:p>
          <a:p>
            <a:pPr eaLnBrk="1" hangingPunct="1"/>
            <a:r>
              <a:rPr lang="ru-RU" altLang="ru-RU" smtClean="0"/>
              <a:t>Корневой элемент</a:t>
            </a:r>
          </a:p>
          <a:p>
            <a:pPr eaLnBrk="1" hangingPunct="1"/>
            <a:endParaRPr lang="ru-RU" altLang="ru-RU" smtClean="0"/>
          </a:p>
        </p:txBody>
      </p:sp>
      <p:sp>
        <p:nvSpPr>
          <p:cNvPr id="1383428" name="Text Box 4"/>
          <p:cNvSpPr txBox="1">
            <a:spLocks noChangeArrowheads="1"/>
          </p:cNvSpPr>
          <p:nvPr/>
        </p:nvSpPr>
        <p:spPr bwMode="auto">
          <a:xfrm>
            <a:off x="179388" y="2174875"/>
            <a:ext cx="8785225" cy="96678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b="1">
                <a:latin typeface="Courier New" pitchFamily="49" charset="0"/>
              </a:rPr>
              <a:t>&lt;?xml version="1.0"?&gt;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&lt;?xml version="1.0" encoding="UTF-8"?&gt;</a:t>
            </a:r>
            <a:endParaRPr kumimoji="1" lang="en-US" altLang="ru-RU" b="1">
              <a:latin typeface="Courier New" pitchFamily="49" charset="0"/>
            </a:endParaRP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&lt;?xml-stylesheet type=</a:t>
            </a:r>
            <a:r>
              <a:rPr kumimoji="1" lang="en-US" altLang="ru-RU" b="1">
                <a:latin typeface="Courier New" pitchFamily="49" charset="0"/>
              </a:rPr>
              <a:t>"</a:t>
            </a:r>
            <a:r>
              <a:rPr kumimoji="1" lang="ru-RU" altLang="ru-RU" b="1">
                <a:latin typeface="Courier New" pitchFamily="49" charset="0"/>
              </a:rPr>
              <a:t>text/xsl</a:t>
            </a:r>
            <a:r>
              <a:rPr kumimoji="1" lang="en-US" altLang="ru-RU" b="1">
                <a:latin typeface="Courier New" pitchFamily="49" charset="0"/>
              </a:rPr>
              <a:t>"</a:t>
            </a:r>
            <a:r>
              <a:rPr kumimoji="1" lang="ru-RU" altLang="ru-RU" b="1">
                <a:latin typeface="Courier New" pitchFamily="49" charset="0"/>
              </a:rPr>
              <a:t> href=</a:t>
            </a:r>
            <a:r>
              <a:rPr kumimoji="1" lang="en-US" altLang="ru-RU" b="1">
                <a:latin typeface="Courier New" pitchFamily="49" charset="0"/>
              </a:rPr>
              <a:t>"</a:t>
            </a:r>
            <a:r>
              <a:rPr kumimoji="1" lang="ru-RU" altLang="ru-RU" b="1">
                <a:latin typeface="Courier New" pitchFamily="49" charset="0"/>
              </a:rPr>
              <a:t>ex01-1.xsl</a:t>
            </a:r>
            <a:r>
              <a:rPr kumimoji="1" lang="en-US" altLang="ru-RU" b="1">
                <a:latin typeface="Courier New" pitchFamily="49" charset="0"/>
              </a:rPr>
              <a:t>"</a:t>
            </a:r>
            <a:r>
              <a:rPr kumimoji="1" lang="ru-RU" altLang="ru-RU" b="1">
                <a:latin typeface="Courier New" pitchFamily="49" charset="0"/>
              </a:rPr>
              <a:t>?&gt;</a:t>
            </a:r>
          </a:p>
        </p:txBody>
      </p:sp>
      <p:sp>
        <p:nvSpPr>
          <p:cNvPr id="1383429" name="Text Box 5"/>
          <p:cNvSpPr txBox="1">
            <a:spLocks noChangeArrowheads="1"/>
          </p:cNvSpPr>
          <p:nvPr/>
        </p:nvSpPr>
        <p:spPr bwMode="auto">
          <a:xfrm>
            <a:off x="179388" y="3789363"/>
            <a:ext cx="8785225" cy="9255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b="1">
                <a:latin typeface="Courier New" pitchFamily="49" charset="0"/>
              </a:rPr>
              <a:t>&lt;!DOCTYPE web-app PUBLIC "-//Sun Microsystems, Inc.</a:t>
            </a:r>
            <a:endParaRPr kumimoji="1" lang="en-US" altLang="ru-RU" b="1">
              <a:latin typeface="Courier New" pitchFamily="49" charset="0"/>
            </a:endParaRP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//DTD Web Application 2.2//EN"</a:t>
            </a:r>
            <a:endParaRPr kumimoji="1" lang="en-US" altLang="ru-RU" b="1">
              <a:latin typeface="Courier New" pitchFamily="49" charset="0"/>
            </a:endParaRP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"http://java.sun.com/j2ee/dtds/web-app_2_2.dtd"&gt;</a:t>
            </a:r>
          </a:p>
        </p:txBody>
      </p:sp>
      <p:sp>
        <p:nvSpPr>
          <p:cNvPr id="1383430" name="Text Box 6"/>
          <p:cNvSpPr txBox="1">
            <a:spLocks noChangeArrowheads="1"/>
          </p:cNvSpPr>
          <p:nvPr/>
        </p:nvSpPr>
        <p:spPr bwMode="auto">
          <a:xfrm>
            <a:off x="179388" y="5445125"/>
            <a:ext cx="8785225" cy="6921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b="1">
                <a:latin typeface="Courier New" pitchFamily="49" charset="0"/>
              </a:rPr>
              <a:t>&lt;</a:t>
            </a:r>
            <a:r>
              <a:rPr kumimoji="1" lang="en-US" altLang="ru-RU" b="1">
                <a:latin typeface="Courier New" pitchFamily="49" charset="0"/>
              </a:rPr>
              <a:t>configuration</a:t>
            </a:r>
            <a:r>
              <a:rPr kumimoji="1" lang="ru-RU" altLang="ru-RU" b="1">
                <a:latin typeface="Courier New" pitchFamily="49" charset="0"/>
              </a:rPr>
              <a:t>&gt;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&lt;</a:t>
            </a:r>
            <a:r>
              <a:rPr kumimoji="1" lang="en-US" altLang="ru-RU" b="1">
                <a:latin typeface="Courier New" pitchFamily="49" charset="0"/>
              </a:rPr>
              <a:t>/configuration</a:t>
            </a:r>
            <a:r>
              <a:rPr kumimoji="1" lang="ru-RU" altLang="ru-RU" b="1">
                <a:latin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505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8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8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8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8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8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3427" grpId="0" build="p"/>
      <p:bldP spid="1383428" grpId="0" animBg="1"/>
      <p:bldP spid="1383429" grpId="0" animBg="1"/>
      <p:bldP spid="138343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6DCC706-8CD8-41C0-85EB-BE6B6B6E1A2C}" type="slidenum">
              <a:rPr lang="ru-RU" altLang="ru-RU" smtClean="0"/>
              <a:pPr eaLnBrk="1" hangingPunct="1"/>
              <a:t>70</a:t>
            </a:fld>
            <a:endParaRPr lang="ru-RU" altLang="ru-RU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Пакет </a:t>
            </a:r>
            <a:r>
              <a:rPr lang="en-US" altLang="ru-RU" sz="4000" smtClean="0"/>
              <a:t>javax.xml.bind.annotation</a:t>
            </a:r>
            <a:endParaRPr lang="ru-RU" altLang="ru-RU" sz="4000" smtClean="0"/>
          </a:p>
        </p:txBody>
      </p:sp>
      <p:sp>
        <p:nvSpPr>
          <p:cNvPr id="144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ru-RU" altLang="ru-RU" sz="2800" smtClean="0"/>
              <a:t>Содержит разнообразнейшие аннотации, описывающие параметры маршалинга и анмаршалинга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 altLang="ru-RU" sz="2800" b="1" smtClean="0">
                <a:solidFill>
                  <a:schemeClr val="accent1"/>
                </a:solidFill>
                <a:latin typeface="Courier New" pitchFamily="49" charset="0"/>
              </a:rPr>
              <a:t>@XmlRootElement</a:t>
            </a:r>
            <a:r>
              <a:rPr lang="en-US" altLang="ru-RU" sz="2800" smtClean="0"/>
              <a:t/>
            </a:r>
            <a:br>
              <a:rPr lang="en-US" altLang="ru-RU" sz="2800" smtClean="0"/>
            </a:br>
            <a:r>
              <a:rPr lang="ru-RU" altLang="ru-RU" sz="2800" smtClean="0"/>
              <a:t>Обозначает корневой элемент сохраняемой структуры</a:t>
            </a:r>
            <a:endParaRPr lang="en-US" altLang="ru-RU" sz="2800" smtClean="0"/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 altLang="ru-RU" sz="2800" b="1" smtClean="0">
                <a:solidFill>
                  <a:schemeClr val="accent1"/>
                </a:solidFill>
                <a:latin typeface="Courier New" pitchFamily="49" charset="0"/>
              </a:rPr>
              <a:t>@XmlElement</a:t>
            </a:r>
            <a:r>
              <a:rPr lang="ru-RU" altLang="ru-RU" sz="2800" b="1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altLang="ru-RU" sz="2800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altLang="ru-RU" sz="2800" smtClean="0"/>
              <a:t>Обозначает поля и свойства (для </a:t>
            </a:r>
            <a:r>
              <a:rPr lang="en-US" altLang="ru-RU" sz="2800" smtClean="0"/>
              <a:t>JavaBeans</a:t>
            </a:r>
            <a:r>
              <a:rPr lang="ru-RU" altLang="ru-RU" sz="2800" smtClean="0"/>
              <a:t>)</a:t>
            </a:r>
            <a:endParaRPr lang="en-US" altLang="ru-RU" sz="2800" smtClean="0"/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 altLang="ru-RU" sz="2800" b="1" smtClean="0">
                <a:solidFill>
                  <a:schemeClr val="accent1"/>
                </a:solidFill>
                <a:latin typeface="Courier New" pitchFamily="49" charset="0"/>
              </a:rPr>
              <a:t>@XmlTransient</a:t>
            </a:r>
            <a:br>
              <a:rPr lang="en-US" altLang="ru-RU" sz="2800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altLang="ru-RU" sz="2800" smtClean="0"/>
              <a:t>Обозначает то, что поле не будет сохраняться</a:t>
            </a:r>
          </a:p>
        </p:txBody>
      </p:sp>
    </p:spTree>
    <p:extLst>
      <p:ext uri="{BB962C8B-B14F-4D97-AF65-F5344CB8AC3E}">
        <p14:creationId xmlns:p14="http://schemas.microsoft.com/office/powerpoint/2010/main" val="26761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4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4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4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7939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7FFACF2-7DD1-4705-ADB2-E4A6DD995C18}" type="slidenum">
              <a:rPr lang="ru-RU" altLang="ru-RU" smtClean="0"/>
              <a:pPr eaLnBrk="1" hangingPunct="1"/>
              <a:t>71</a:t>
            </a:fld>
            <a:endParaRPr lang="ru-RU" altLang="ru-RU" smtClean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Пример. </a:t>
            </a:r>
            <a:r>
              <a:rPr lang="en-US" altLang="ru-RU" smtClean="0"/>
              <a:t>ReaderJAXB</a:t>
            </a:r>
            <a:endParaRPr lang="ru-RU" altLang="ru-RU" smtClean="0"/>
          </a:p>
        </p:txBody>
      </p:sp>
      <p:sp>
        <p:nvSpPr>
          <p:cNvPr id="1449987" name="Text Box 3"/>
          <p:cNvSpPr txBox="1">
            <a:spLocks noChangeArrowheads="1"/>
          </p:cNvSpPr>
          <p:nvPr/>
        </p:nvSpPr>
        <p:spPr bwMode="auto">
          <a:xfrm>
            <a:off x="179388" y="1628775"/>
            <a:ext cx="8785225" cy="44862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import javax.xml.bind.</a:t>
            </a:r>
            <a:r>
              <a:rPr kumimoji="1" lang="en-US" altLang="ru-RU" sz="1500" b="1">
                <a:latin typeface="Courier New" pitchFamily="49" charset="0"/>
              </a:rPr>
              <a:t>*</a:t>
            </a:r>
            <a:r>
              <a:rPr kumimoji="1" lang="ru-RU" altLang="ru-RU" sz="1500" b="1">
                <a:latin typeface="Courier New" pitchFamily="49" charset="0"/>
              </a:rPr>
              <a:t>;</a:t>
            </a:r>
          </a:p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import java.io.</a:t>
            </a:r>
            <a:r>
              <a:rPr kumimoji="1" lang="en-US" altLang="ru-RU" sz="1500" b="1">
                <a:latin typeface="Courier New" pitchFamily="49" charset="0"/>
              </a:rPr>
              <a:t>*</a:t>
            </a:r>
            <a:r>
              <a:rPr kumimoji="1" lang="ru-RU" altLang="ru-RU" sz="1500" b="1">
                <a:latin typeface="Courier New" pitchFamily="49" charset="0"/>
              </a:rPr>
              <a:t>;</a:t>
            </a:r>
          </a:p>
          <a:p>
            <a:pPr eaLnBrk="1" hangingPunct="1"/>
            <a:endParaRPr kumimoji="1" lang="ru-RU" altLang="ru-RU" sz="1500" b="1">
              <a:latin typeface="Courier New" pitchFamily="49" charset="0"/>
            </a:endParaRPr>
          </a:p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public class ReaderJAXB {</a:t>
            </a:r>
          </a:p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  public static void main(String[] args) {</a:t>
            </a:r>
          </a:p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    try {</a:t>
            </a:r>
          </a:p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      JAXBContext jc = JAXBContext.newInstance(RootClass.class);</a:t>
            </a:r>
          </a:p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      InputStream is = new FileInputStream("test.xml");</a:t>
            </a:r>
          </a:p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      Unmarshaller um = jc.createUnmarshaller();</a:t>
            </a:r>
          </a:p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      RootClass object2 = (RootClass) um.unmarshal(is);</a:t>
            </a:r>
          </a:p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      System.out.println(object2.getValue());</a:t>
            </a:r>
          </a:p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      System.out.println(object2.getName().getInnerValue());</a:t>
            </a:r>
          </a:p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      is.close();</a:t>
            </a:r>
          </a:p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    } </a:t>
            </a:r>
          </a:p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    catch (JAXBException e) {e.printStackTrace();} </a:t>
            </a:r>
          </a:p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    catch (FileNotFoundException e) {e.printStackTrace();}</a:t>
            </a:r>
          </a:p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    catch (IOException e) {e.printStackTrace();}</a:t>
            </a:r>
          </a:p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  }</a:t>
            </a:r>
          </a:p>
          <a:p>
            <a:pPr eaLnBrk="1" hangingPunct="1"/>
            <a:r>
              <a:rPr kumimoji="1" lang="ru-RU" altLang="ru-RU" sz="15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648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998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11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Дополнительные источники</a:t>
            </a:r>
          </a:p>
        </p:txBody>
      </p:sp>
      <p:sp>
        <p:nvSpPr>
          <p:cNvPr id="76803" name="Содержимое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spcBef>
                <a:spcPts val="1200"/>
              </a:spcBef>
            </a:pPr>
            <a:r>
              <a:rPr lang="ru-RU" altLang="ru-RU" sz="1600" smtClean="0"/>
              <a:t>Арнолд, К. Язык программирования </a:t>
            </a:r>
            <a:r>
              <a:rPr lang="en-US" altLang="ru-RU" sz="1600" smtClean="0"/>
              <a:t>Java</a:t>
            </a:r>
            <a:r>
              <a:rPr lang="ru-RU" altLang="ru-RU" sz="1600" smtClean="0"/>
              <a:t> </a:t>
            </a:r>
            <a:r>
              <a:rPr lang="en-US" altLang="ru-RU" sz="1600" smtClean="0"/>
              <a:t>[</a:t>
            </a:r>
            <a:r>
              <a:rPr lang="ru-RU" altLang="ru-RU" sz="1600" smtClean="0"/>
              <a:t>Текст</a:t>
            </a:r>
            <a:r>
              <a:rPr lang="en-US" altLang="ru-RU" sz="1600" smtClean="0"/>
              <a:t>]</a:t>
            </a:r>
            <a:r>
              <a:rPr lang="ru-RU" altLang="ru-RU" sz="1600" smtClean="0"/>
              <a:t> / Кен Арнолд, Джеймс Гослинг, Дэвид Холмс. – М. : Издательский дом «Вильямс», 2001. – 624 с.</a:t>
            </a:r>
            <a:endParaRPr lang="en-US" altLang="ru-RU" sz="1600" smtClean="0"/>
          </a:p>
          <a:p>
            <a:pPr>
              <a:spcBef>
                <a:spcPts val="1200"/>
              </a:spcBef>
            </a:pPr>
            <a:r>
              <a:rPr lang="ru-RU" altLang="ru-RU" sz="1600" smtClean="0"/>
              <a:t>Вязовик, Н.А. Программирование на </a:t>
            </a:r>
            <a:r>
              <a:rPr lang="en-US" altLang="ru-RU" sz="1600" smtClean="0"/>
              <a:t>Java. </a:t>
            </a:r>
            <a:r>
              <a:rPr lang="ru-RU" altLang="ru-RU" sz="1600" smtClean="0"/>
              <a:t>Курс лекций </a:t>
            </a:r>
            <a:r>
              <a:rPr lang="en-US" altLang="ru-RU" sz="1600" smtClean="0"/>
              <a:t>[</a:t>
            </a:r>
            <a:r>
              <a:rPr lang="ru-RU" altLang="ru-RU" sz="1600" smtClean="0"/>
              <a:t>Текст</a:t>
            </a:r>
            <a:r>
              <a:rPr lang="en-US" altLang="ru-RU" sz="1600" smtClean="0"/>
              <a:t>]</a:t>
            </a:r>
            <a:r>
              <a:rPr lang="ru-RU" altLang="ru-RU" sz="1600" smtClean="0"/>
              <a:t> </a:t>
            </a:r>
            <a:r>
              <a:rPr lang="en-US" altLang="ru-RU" sz="1600" smtClean="0"/>
              <a:t>/ </a:t>
            </a:r>
            <a:r>
              <a:rPr lang="ru-RU" altLang="ru-RU" sz="1600" smtClean="0"/>
              <a:t>Н.А. Вязовик. – М. : Интернет-университет информационных технологий, 2003. – 592 с.</a:t>
            </a:r>
          </a:p>
          <a:p>
            <a:pPr>
              <a:spcBef>
                <a:spcPts val="1200"/>
              </a:spcBef>
            </a:pPr>
            <a:r>
              <a:rPr lang="ru-RU" altLang="ru-RU" sz="1600" smtClean="0"/>
              <a:t>Эккель, Б. Философия </a:t>
            </a:r>
            <a:r>
              <a:rPr lang="en-US" altLang="ru-RU" sz="1600" smtClean="0"/>
              <a:t>Java</a:t>
            </a:r>
            <a:r>
              <a:rPr lang="ru-RU" altLang="ru-RU" sz="1600" smtClean="0"/>
              <a:t> </a:t>
            </a:r>
            <a:r>
              <a:rPr lang="en-US" altLang="ru-RU" sz="1600" smtClean="0"/>
              <a:t>[</a:t>
            </a:r>
            <a:r>
              <a:rPr lang="ru-RU" altLang="ru-RU" sz="1600" smtClean="0"/>
              <a:t>Текст</a:t>
            </a:r>
            <a:r>
              <a:rPr lang="en-US" altLang="ru-RU" sz="1600" smtClean="0"/>
              <a:t>]</a:t>
            </a:r>
            <a:r>
              <a:rPr lang="ru-RU" altLang="ru-RU" sz="1600" smtClean="0"/>
              <a:t> / Брюс Эккель. – СПб. : Питер, 2011. – 640 с.</a:t>
            </a:r>
          </a:p>
          <a:p>
            <a:pPr>
              <a:spcBef>
                <a:spcPts val="1200"/>
              </a:spcBef>
            </a:pPr>
            <a:r>
              <a:rPr lang="ru-RU" altLang="ru-RU" sz="1600" smtClean="0"/>
              <a:t>Шилдт, Г. </a:t>
            </a:r>
            <a:r>
              <a:rPr lang="en-US" altLang="ru-RU" sz="1600" smtClean="0"/>
              <a:t>Java 2, v5.0 (Tiger). </a:t>
            </a:r>
            <a:r>
              <a:rPr lang="ru-RU" altLang="ru-RU" sz="1600" smtClean="0"/>
              <a:t>Новые возможности </a:t>
            </a:r>
            <a:r>
              <a:rPr lang="en-US" altLang="ru-RU" sz="1600" smtClean="0"/>
              <a:t>[</a:t>
            </a:r>
            <a:r>
              <a:rPr lang="ru-RU" altLang="ru-RU" sz="1600" smtClean="0"/>
              <a:t>Текст</a:t>
            </a:r>
            <a:r>
              <a:rPr lang="en-US" altLang="ru-RU" sz="1600" smtClean="0"/>
              <a:t>]</a:t>
            </a:r>
            <a:r>
              <a:rPr lang="ru-RU" altLang="ru-RU" sz="1600" smtClean="0"/>
              <a:t> / Герберт Шилдт. – СПб. : БХВ-Петербург, 2005. – 206 с.</a:t>
            </a:r>
          </a:p>
          <a:p>
            <a:pPr>
              <a:spcBef>
                <a:spcPts val="1200"/>
              </a:spcBef>
            </a:pPr>
            <a:r>
              <a:rPr lang="en-US" altLang="ru-RU" sz="1600" smtClean="0"/>
              <a:t>JavaSE at a Glance [</a:t>
            </a:r>
            <a:r>
              <a:rPr lang="ru-RU" altLang="ru-RU" sz="1600" smtClean="0"/>
              <a:t>Электронный ресурс</a:t>
            </a:r>
            <a:r>
              <a:rPr lang="en-US" altLang="ru-RU" sz="1600" smtClean="0"/>
              <a:t>]</a:t>
            </a:r>
            <a:r>
              <a:rPr lang="ru-RU" altLang="ru-RU" sz="1600" smtClean="0"/>
              <a:t>. – Режим доступа: </a:t>
            </a:r>
            <a:r>
              <a:rPr lang="en-US" altLang="ru-RU" sz="1600" smtClean="0">
                <a:hlinkClick r:id="rId2"/>
              </a:rPr>
              <a:t>http://www.oracle.com/technetwork/java/javase/overview/index.html</a:t>
            </a:r>
            <a:r>
              <a:rPr lang="ru-RU" altLang="ru-RU" sz="1600" smtClean="0"/>
              <a:t>, дата доступа: 21.10.2011.</a:t>
            </a:r>
            <a:endParaRPr lang="en-US" altLang="ru-RU" sz="1600" smtClean="0"/>
          </a:p>
          <a:p>
            <a:pPr>
              <a:spcBef>
                <a:spcPts val="1200"/>
              </a:spcBef>
            </a:pPr>
            <a:r>
              <a:rPr lang="en-US" altLang="ru-RU" sz="1600" smtClean="0"/>
              <a:t>JavaSE APIs &amp; Documentation [</a:t>
            </a:r>
            <a:r>
              <a:rPr lang="ru-RU" altLang="ru-RU" sz="1600" smtClean="0"/>
              <a:t>Электронный ресурс</a:t>
            </a:r>
            <a:r>
              <a:rPr lang="en-US" altLang="ru-RU" sz="1600" smtClean="0"/>
              <a:t>]</a:t>
            </a:r>
            <a:r>
              <a:rPr lang="ru-RU" altLang="ru-RU" sz="1600" smtClean="0"/>
              <a:t>. – Режим доступа: </a:t>
            </a:r>
            <a:r>
              <a:rPr lang="en-US" altLang="ru-RU" sz="1600" smtClean="0">
                <a:hlinkClick r:id="rId3"/>
              </a:rPr>
              <a:t>http://www.oracle.com/technetwork/java/javase/documentation/api-jsp-136079.html</a:t>
            </a:r>
            <a:r>
              <a:rPr lang="ru-RU" altLang="ru-RU" sz="1600" smtClean="0"/>
              <a:t>, дата доступа: 21.10.2011.</a:t>
            </a:r>
            <a:endParaRPr lang="en-US" altLang="ru-RU" sz="1600" smtClean="0"/>
          </a:p>
        </p:txBody>
      </p:sp>
    </p:spTree>
    <p:extLst>
      <p:ext uri="{BB962C8B-B14F-4D97-AF65-F5344CB8AC3E}">
        <p14:creationId xmlns:p14="http://schemas.microsoft.com/office/powerpoint/2010/main" val="10803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5ADD2E-C313-4CB6-8AC1-00CF5BBB7BD6}" type="slidenum">
              <a:rPr lang="ru-RU" altLang="ru-RU" smtClean="0"/>
              <a:pPr eaLnBrk="1" hangingPunct="1"/>
              <a:t>8</a:t>
            </a:fld>
            <a:endParaRPr lang="ru-RU" altLang="ru-RU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Структура</a:t>
            </a:r>
            <a:r>
              <a:rPr lang="en-US" altLang="ru-RU" smtClean="0"/>
              <a:t> XML-</a:t>
            </a:r>
            <a:r>
              <a:rPr lang="ru-RU" altLang="ru-RU" smtClean="0"/>
              <a:t>документа</a:t>
            </a:r>
          </a:p>
        </p:txBody>
      </p:sp>
      <p:sp>
        <p:nvSpPr>
          <p:cNvPr id="138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Смешанное наполнение не рекомендуется</a:t>
            </a:r>
          </a:p>
          <a:p>
            <a:pPr eaLnBrk="1" hangingPunct="1"/>
            <a:endParaRPr lang="ru-RU" altLang="ru-RU" smtClean="0"/>
          </a:p>
          <a:p>
            <a:pPr eaLnBrk="1" hangingPunct="1"/>
            <a:endParaRPr lang="ru-RU" altLang="ru-RU" smtClean="0"/>
          </a:p>
          <a:p>
            <a:pPr eaLnBrk="1" hangingPunct="1"/>
            <a:endParaRPr lang="ru-RU" altLang="ru-RU" smtClean="0"/>
          </a:p>
          <a:p>
            <a:pPr eaLnBrk="1" hangingPunct="1"/>
            <a:r>
              <a:rPr lang="ru-RU" altLang="ru-RU" smtClean="0"/>
              <a:t>Существуют атрибуты</a:t>
            </a:r>
          </a:p>
          <a:p>
            <a:pPr eaLnBrk="1" hangingPunct="1"/>
            <a:endParaRPr lang="ru-RU" altLang="ru-RU" smtClean="0"/>
          </a:p>
        </p:txBody>
      </p:sp>
      <p:sp>
        <p:nvSpPr>
          <p:cNvPr id="1384452" name="Text Box 4"/>
          <p:cNvSpPr txBox="1">
            <a:spLocks noChangeArrowheads="1"/>
          </p:cNvSpPr>
          <p:nvPr/>
        </p:nvSpPr>
        <p:spPr bwMode="auto">
          <a:xfrm>
            <a:off x="179388" y="2305050"/>
            <a:ext cx="8785225" cy="12414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b="1">
                <a:latin typeface="Courier New" pitchFamily="49" charset="0"/>
              </a:rPr>
              <a:t>&lt;font&gt;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	Helvetica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	&lt;size&gt;36&lt;/size&gt;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&lt;/font&gt;</a:t>
            </a:r>
          </a:p>
        </p:txBody>
      </p:sp>
      <p:sp>
        <p:nvSpPr>
          <p:cNvPr id="1384453" name="Text Box 5"/>
          <p:cNvSpPr txBox="1">
            <a:spLocks noChangeArrowheads="1"/>
          </p:cNvSpPr>
          <p:nvPr/>
        </p:nvSpPr>
        <p:spPr bwMode="auto">
          <a:xfrm>
            <a:off x="179388" y="4681538"/>
            <a:ext cx="8785225" cy="12414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b="1">
                <a:latin typeface="Courier New" pitchFamily="49" charset="0"/>
              </a:rPr>
              <a:t>&lt;font&gt;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	&lt;name&gt;Helvetica&lt;/name&gt;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	&lt;size unit="pt"&gt;36&lt;/size&gt;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&lt;/font&gt;</a:t>
            </a:r>
          </a:p>
        </p:txBody>
      </p:sp>
    </p:spTree>
    <p:extLst>
      <p:ext uri="{BB962C8B-B14F-4D97-AF65-F5344CB8AC3E}">
        <p14:creationId xmlns:p14="http://schemas.microsoft.com/office/powerpoint/2010/main" val="134427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8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8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8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4451" grpId="0" build="p"/>
      <p:bldP spid="1384452" grpId="0" animBg="1"/>
      <p:bldP spid="13844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1C28C1-661F-42F9-8C98-208437D61BC7}" type="slidenum">
              <a:rPr lang="ru-RU" altLang="ru-RU" smtClean="0"/>
              <a:pPr eaLnBrk="1" hangingPunct="1"/>
              <a:t>9</a:t>
            </a:fld>
            <a:endParaRPr lang="ru-RU" altLang="ru-RU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Некоторые инструкции</a:t>
            </a:r>
          </a:p>
        </p:txBody>
      </p:sp>
      <p:sp>
        <p:nvSpPr>
          <p:cNvPr id="138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Символы</a:t>
            </a:r>
          </a:p>
          <a:p>
            <a:pPr eaLnBrk="1" hangingPunct="1"/>
            <a:endParaRPr lang="ru-RU" altLang="ru-RU" smtClean="0"/>
          </a:p>
          <a:p>
            <a:pPr eaLnBrk="1" hangingPunct="1"/>
            <a:r>
              <a:rPr lang="ru-RU" altLang="ru-RU" smtClean="0"/>
              <a:t>Стандартные символы</a:t>
            </a:r>
          </a:p>
          <a:p>
            <a:pPr eaLnBrk="1" hangingPunct="1"/>
            <a:endParaRPr lang="en-US" altLang="ru-RU" smtClean="0"/>
          </a:p>
          <a:p>
            <a:pPr eaLnBrk="1" hangingPunct="1"/>
            <a:r>
              <a:rPr lang="ru-RU" altLang="ru-RU" smtClean="0"/>
              <a:t>Инструкции обработки</a:t>
            </a:r>
          </a:p>
          <a:p>
            <a:pPr eaLnBrk="1" hangingPunct="1"/>
            <a:endParaRPr lang="ru-RU" altLang="ru-RU" smtClean="0"/>
          </a:p>
          <a:p>
            <a:pPr eaLnBrk="1" hangingPunct="1"/>
            <a:r>
              <a:rPr lang="ru-RU" altLang="ru-RU" smtClean="0"/>
              <a:t>Комментарии</a:t>
            </a:r>
          </a:p>
          <a:p>
            <a:pPr eaLnBrk="1" hangingPunct="1"/>
            <a:endParaRPr lang="ru-RU" altLang="ru-RU" smtClean="0"/>
          </a:p>
        </p:txBody>
      </p:sp>
      <p:sp>
        <p:nvSpPr>
          <p:cNvPr id="1385476" name="Text Box 4"/>
          <p:cNvSpPr txBox="1">
            <a:spLocks noChangeArrowheads="1"/>
          </p:cNvSpPr>
          <p:nvPr/>
        </p:nvSpPr>
        <p:spPr bwMode="auto">
          <a:xfrm>
            <a:off x="179388" y="2290763"/>
            <a:ext cx="8785225" cy="4175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b="1">
                <a:latin typeface="Courier New" pitchFamily="49" charset="0"/>
              </a:rPr>
              <a:t>&amp;#233</a:t>
            </a:r>
            <a:r>
              <a:rPr kumimoji="1" lang="en-US" altLang="ru-RU" b="1">
                <a:latin typeface="Courier New" pitchFamily="49" charset="0"/>
              </a:rPr>
              <a:t>, </a:t>
            </a:r>
            <a:r>
              <a:rPr kumimoji="1" lang="ru-RU" altLang="ru-RU" b="1">
                <a:latin typeface="Courier New" pitchFamily="49" charset="0"/>
              </a:rPr>
              <a:t>&amp;#x2122</a:t>
            </a:r>
          </a:p>
        </p:txBody>
      </p:sp>
      <p:sp>
        <p:nvSpPr>
          <p:cNvPr id="1385477" name="Text Box 5"/>
          <p:cNvSpPr txBox="1">
            <a:spLocks noChangeArrowheads="1"/>
          </p:cNvSpPr>
          <p:nvPr/>
        </p:nvSpPr>
        <p:spPr bwMode="auto">
          <a:xfrm>
            <a:off x="179388" y="3443288"/>
            <a:ext cx="8785225" cy="4175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b="1">
                <a:latin typeface="Courier New" pitchFamily="49" charset="0"/>
              </a:rPr>
              <a:t>&amp;lt</a:t>
            </a:r>
            <a:r>
              <a:rPr kumimoji="1" lang="en-US" altLang="ru-RU" b="1">
                <a:latin typeface="Courier New" pitchFamily="49" charset="0"/>
              </a:rPr>
              <a:t>; </a:t>
            </a:r>
            <a:r>
              <a:rPr kumimoji="1" lang="ru-RU" altLang="ru-RU" b="1">
                <a:latin typeface="Courier New" pitchFamily="49" charset="0"/>
              </a:rPr>
              <a:t>&amp;gt</a:t>
            </a:r>
            <a:r>
              <a:rPr kumimoji="1" lang="en-US" altLang="ru-RU" b="1">
                <a:latin typeface="Courier New" pitchFamily="49" charset="0"/>
              </a:rPr>
              <a:t>; </a:t>
            </a:r>
            <a:r>
              <a:rPr kumimoji="1" lang="ru-RU" altLang="ru-RU" b="1">
                <a:latin typeface="Courier New" pitchFamily="49" charset="0"/>
              </a:rPr>
              <a:t>&amp;amp</a:t>
            </a:r>
            <a:r>
              <a:rPr kumimoji="1" lang="en-US" altLang="ru-RU" b="1">
                <a:latin typeface="Courier New" pitchFamily="49" charset="0"/>
              </a:rPr>
              <a:t>; </a:t>
            </a:r>
            <a:r>
              <a:rPr kumimoji="1" lang="ru-RU" altLang="ru-RU" b="1">
                <a:latin typeface="Courier New" pitchFamily="49" charset="0"/>
              </a:rPr>
              <a:t>&amp;quot</a:t>
            </a:r>
            <a:r>
              <a:rPr kumimoji="1" lang="en-US" altLang="ru-RU" b="1">
                <a:latin typeface="Courier New" pitchFamily="49" charset="0"/>
              </a:rPr>
              <a:t>; </a:t>
            </a:r>
            <a:r>
              <a:rPr kumimoji="1" lang="ru-RU" altLang="ru-RU" b="1">
                <a:latin typeface="Courier New" pitchFamily="49" charset="0"/>
              </a:rPr>
              <a:t>&amp;apos</a:t>
            </a:r>
            <a:r>
              <a:rPr kumimoji="1" lang="en-US" altLang="ru-RU" b="1">
                <a:latin typeface="Courier New" pitchFamily="49" charset="0"/>
              </a:rPr>
              <a:t>;</a:t>
            </a:r>
            <a:endParaRPr kumimoji="1" lang="ru-RU" altLang="ru-RU" b="1">
              <a:latin typeface="Courier New" pitchFamily="49" charset="0"/>
            </a:endParaRPr>
          </a:p>
        </p:txBody>
      </p:sp>
      <p:sp>
        <p:nvSpPr>
          <p:cNvPr id="1385478" name="Text Box 6"/>
          <p:cNvSpPr txBox="1">
            <a:spLocks noChangeArrowheads="1"/>
          </p:cNvSpPr>
          <p:nvPr/>
        </p:nvSpPr>
        <p:spPr bwMode="auto">
          <a:xfrm>
            <a:off x="179388" y="4652963"/>
            <a:ext cx="8785225" cy="4175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b="1">
                <a:latin typeface="Courier New" pitchFamily="49" charset="0"/>
              </a:rPr>
              <a:t>&lt;?xml</a:t>
            </a:r>
            <a:r>
              <a:rPr kumimoji="1" lang="en-US" altLang="ru-RU" b="1">
                <a:latin typeface="Courier New" pitchFamily="49" charset="0"/>
              </a:rPr>
              <a:t> version=</a:t>
            </a:r>
            <a:r>
              <a:rPr kumimoji="1" lang="ru-RU" altLang="ru-RU" b="1">
                <a:latin typeface="Courier New" pitchFamily="49" charset="0"/>
              </a:rPr>
              <a:t>"</a:t>
            </a:r>
            <a:r>
              <a:rPr kumimoji="1" lang="en-US" altLang="ru-RU" b="1">
                <a:latin typeface="Courier New" pitchFamily="49" charset="0"/>
              </a:rPr>
              <a:t>1.0</a:t>
            </a:r>
            <a:r>
              <a:rPr kumimoji="1" lang="ru-RU" altLang="ru-RU" b="1">
                <a:latin typeface="Courier New" pitchFamily="49" charset="0"/>
              </a:rPr>
              <a:t>"?&gt;</a:t>
            </a:r>
          </a:p>
        </p:txBody>
      </p:sp>
      <p:sp>
        <p:nvSpPr>
          <p:cNvPr id="1385479" name="Text Box 7"/>
          <p:cNvSpPr txBox="1">
            <a:spLocks noChangeArrowheads="1"/>
          </p:cNvSpPr>
          <p:nvPr/>
        </p:nvSpPr>
        <p:spPr bwMode="auto">
          <a:xfrm>
            <a:off x="179388" y="5748338"/>
            <a:ext cx="8785225" cy="4175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b="1">
                <a:latin typeface="Courier New" pitchFamily="49" charset="0"/>
              </a:rPr>
              <a:t>&lt;!-- This is a comment. --&gt;</a:t>
            </a:r>
          </a:p>
        </p:txBody>
      </p:sp>
    </p:spTree>
    <p:extLst>
      <p:ext uri="{BB962C8B-B14F-4D97-AF65-F5344CB8AC3E}">
        <p14:creationId xmlns:p14="http://schemas.microsoft.com/office/powerpoint/2010/main" val="284100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8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8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8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8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8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8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8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5475" grpId="0" build="p"/>
      <p:bldP spid="1385476" grpId="0" animBg="1"/>
      <p:bldP spid="1385477" grpId="0" animBg="1"/>
      <p:bldP spid="1385478" grpId="0" animBg="1"/>
      <p:bldP spid="1385479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3827</Words>
  <Application>Microsoft Office PowerPoint</Application>
  <PresentationFormat>Экран (4:3)</PresentationFormat>
  <Paragraphs>1014</Paragraphs>
  <Slides>73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73</vt:i4>
      </vt:variant>
    </vt:vector>
  </HeadingPairs>
  <TitlesOfParts>
    <vt:vector size="74" baseType="lpstr">
      <vt:lpstr>Тема Office</vt:lpstr>
      <vt:lpstr>Кроссплатформенное программирование</vt:lpstr>
      <vt:lpstr>План лекции</vt:lpstr>
      <vt:lpstr>У истоков</vt:lpstr>
      <vt:lpstr>Наследники</vt:lpstr>
      <vt:lpstr>Отличия XML от HTML</vt:lpstr>
      <vt:lpstr>Пример XML</vt:lpstr>
      <vt:lpstr>Структура XML-документа</vt:lpstr>
      <vt:lpstr>Структура XML-документа</vt:lpstr>
      <vt:lpstr>Некоторые инструкции</vt:lpstr>
      <vt:lpstr>Правильный документ</vt:lpstr>
      <vt:lpstr>Document Type Definition (DTD)</vt:lpstr>
      <vt:lpstr>Регулярные выражения</vt:lpstr>
      <vt:lpstr>Примеры выражений</vt:lpstr>
      <vt:lpstr>Описание атрибутов: типы</vt:lpstr>
      <vt:lpstr>Описание атрибутов: значения</vt:lpstr>
      <vt:lpstr>Примеры выражений</vt:lpstr>
      <vt:lpstr>XML Schema</vt:lpstr>
      <vt:lpstr>Поддержка типов данных</vt:lpstr>
      <vt:lpstr>XML Schema описывается на XML</vt:lpstr>
      <vt:lpstr>Документ и тип DTD</vt:lpstr>
      <vt:lpstr>XML Schema для документа</vt:lpstr>
      <vt:lpstr>Указание типа документа</vt:lpstr>
      <vt:lpstr>Extensible Stylesheet Language (XSL)</vt:lpstr>
      <vt:lpstr>XPath</vt:lpstr>
      <vt:lpstr>Примеры выражений XPath</vt:lpstr>
      <vt:lpstr>Принципы XSL</vt:lpstr>
      <vt:lpstr>Пример XML (catalog.xml)</vt:lpstr>
      <vt:lpstr>Пример XSL (tranformation.xsl)</vt:lpstr>
      <vt:lpstr>Результат трансформации</vt:lpstr>
      <vt:lpstr>Обработка XML</vt:lpstr>
      <vt:lpstr>Логика SAX</vt:lpstr>
      <vt:lpstr>Логика DOM</vt:lpstr>
      <vt:lpstr>Особенности SAX и DOM</vt:lpstr>
      <vt:lpstr>Работа с XML в Java</vt:lpstr>
      <vt:lpstr>Работа с SAX</vt:lpstr>
      <vt:lpstr>Пакет javax.xml.parsers</vt:lpstr>
      <vt:lpstr>Семантика документа</vt:lpstr>
      <vt:lpstr>Создание обработчика событий</vt:lpstr>
      <vt:lpstr>Пример. Файл XML</vt:lpstr>
      <vt:lpstr>Пример. Часть 1</vt:lpstr>
      <vt:lpstr>Пример. Часть 2</vt:lpstr>
      <vt:lpstr>Пример. Часть 3</vt:lpstr>
      <vt:lpstr>Пример. Часть 4</vt:lpstr>
      <vt:lpstr>Пример. Результат</vt:lpstr>
      <vt:lpstr>Работа с DOM</vt:lpstr>
      <vt:lpstr>Пакет org.w3c.dom</vt:lpstr>
      <vt:lpstr>Пакет javax.xml.parsers</vt:lpstr>
      <vt:lpstr>Пример. Файл XML</vt:lpstr>
      <vt:lpstr>Пример. Часть 1</vt:lpstr>
      <vt:lpstr>Пример. Часть 2</vt:lpstr>
      <vt:lpstr>Пример. Часть 3</vt:lpstr>
      <vt:lpstr>Пример. Результат</vt:lpstr>
      <vt:lpstr>Запись XML</vt:lpstr>
      <vt:lpstr>Пример. Часть 1</vt:lpstr>
      <vt:lpstr>Пример. Часть 2</vt:lpstr>
      <vt:lpstr>Пример. Часть 3</vt:lpstr>
      <vt:lpstr>Настройка преобразователя</vt:lpstr>
      <vt:lpstr>Пример XSL-преобразования</vt:lpstr>
      <vt:lpstr>Размышления на тему</vt:lpstr>
      <vt:lpstr>Шаг 1. Сохранение JavaBeans</vt:lpstr>
      <vt:lpstr>Пример. Часть 1</vt:lpstr>
      <vt:lpstr>Пример. Часть 2</vt:lpstr>
      <vt:lpstr>Шаг 2. Java Architecture for XML Binding (JAXB)</vt:lpstr>
      <vt:lpstr>Пример. RootClass</vt:lpstr>
      <vt:lpstr>Пример. NodeClass (1)</vt:lpstr>
      <vt:lpstr>Пример. WriterJAXB</vt:lpstr>
      <vt:lpstr>Содержимое файла после выполнения (1)</vt:lpstr>
      <vt:lpstr>Пример. NodeClass (2)</vt:lpstr>
      <vt:lpstr>Содержимое файла после выполнения (2)</vt:lpstr>
      <vt:lpstr>Пакет javax.xml.bind.annotation</vt:lpstr>
      <vt:lpstr>Пример. ReaderJAXB</vt:lpstr>
      <vt:lpstr>Презентация PowerPoint</vt:lpstr>
      <vt:lpstr>Дополнительные источники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oleksii</cp:lastModifiedBy>
  <cp:revision>45</cp:revision>
  <dcterms:created xsi:type="dcterms:W3CDTF">2018-02-05T20:48:26Z</dcterms:created>
  <dcterms:modified xsi:type="dcterms:W3CDTF">2019-04-10T07:00:40Z</dcterms:modified>
</cp:coreProperties>
</file>